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tiff" ContentType="image/tif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bookmarkIdSeed="2">
  <p:sldMasterIdLst>
    <p:sldMasterId id="2147483648" r:id="rId4"/>
  </p:sldMasterIdLst>
  <p:notesMasterIdLst>
    <p:notesMasterId r:id="rId337"/>
  </p:notesMasterIdLst>
  <p:sldIdLst>
    <p:sldId id="420" r:id="rId5"/>
    <p:sldId id="257" r:id="rId6"/>
    <p:sldId id="258" r:id="rId7"/>
    <p:sldId id="259" r:id="rId8"/>
    <p:sldId id="260" r:id="rId9"/>
    <p:sldId id="261" r:id="rId10"/>
    <p:sldId id="263" r:id="rId11"/>
    <p:sldId id="265" r:id="rId12"/>
    <p:sldId id="264" r:id="rId13"/>
    <p:sldId id="267" r:id="rId14"/>
    <p:sldId id="268" r:id="rId15"/>
    <p:sldId id="677" r:id="rId16"/>
    <p:sldId id="269" r:id="rId17"/>
    <p:sldId id="270" r:id="rId18"/>
    <p:sldId id="271" r:id="rId19"/>
    <p:sldId id="421" r:id="rId20"/>
    <p:sldId id="273" r:id="rId21"/>
    <p:sldId id="274" r:id="rId22"/>
    <p:sldId id="276" r:id="rId23"/>
    <p:sldId id="278" r:id="rId24"/>
    <p:sldId id="279" r:id="rId25"/>
    <p:sldId id="280" r:id="rId26"/>
    <p:sldId id="281" r:id="rId27"/>
    <p:sldId id="282" r:id="rId28"/>
    <p:sldId id="283" r:id="rId29"/>
    <p:sldId id="284" r:id="rId30"/>
    <p:sldId id="285" r:id="rId31"/>
    <p:sldId id="286" r:id="rId32"/>
    <p:sldId id="288" r:id="rId33"/>
    <p:sldId id="289" r:id="rId34"/>
    <p:sldId id="291" r:id="rId35"/>
    <p:sldId id="485" r:id="rId36"/>
    <p:sldId id="292" r:id="rId37"/>
    <p:sldId id="293" r:id="rId38"/>
    <p:sldId id="423" r:id="rId39"/>
    <p:sldId id="498" r:id="rId40"/>
    <p:sldId id="427" r:id="rId41"/>
    <p:sldId id="504" r:id="rId42"/>
    <p:sldId id="439" r:id="rId43"/>
    <p:sldId id="324" r:id="rId44"/>
    <p:sldId id="505" r:id="rId45"/>
    <p:sldId id="445" r:id="rId46"/>
    <p:sldId id="442" r:id="rId47"/>
    <p:sldId id="500" r:id="rId48"/>
    <p:sldId id="506" r:id="rId49"/>
    <p:sldId id="501" r:id="rId50"/>
    <p:sldId id="507" r:id="rId51"/>
    <p:sldId id="430" r:id="rId52"/>
    <p:sldId id="433" r:id="rId53"/>
    <p:sldId id="508" r:id="rId54"/>
    <p:sldId id="503" r:id="rId55"/>
    <p:sldId id="444" r:id="rId56"/>
    <p:sldId id="682" r:id="rId57"/>
    <p:sldId id="683" r:id="rId58"/>
    <p:sldId id="684" r:id="rId59"/>
    <p:sldId id="435" r:id="rId60"/>
    <p:sldId id="436" r:id="rId61"/>
    <p:sldId id="437" r:id="rId62"/>
    <p:sldId id="685" r:id="rId63"/>
    <p:sldId id="450" r:id="rId64"/>
    <p:sldId id="455" r:id="rId65"/>
    <p:sldId id="491" r:id="rId66"/>
    <p:sldId id="492" r:id="rId67"/>
    <p:sldId id="494" r:id="rId68"/>
    <p:sldId id="495" r:id="rId69"/>
    <p:sldId id="497" r:id="rId70"/>
    <p:sldId id="446" r:id="rId71"/>
    <p:sldId id="496" r:id="rId72"/>
    <p:sldId id="448" r:id="rId73"/>
    <p:sldId id="487" r:id="rId74"/>
    <p:sldId id="488" r:id="rId75"/>
    <p:sldId id="453" r:id="rId76"/>
    <p:sldId id="489" r:id="rId77"/>
    <p:sldId id="454" r:id="rId78"/>
    <p:sldId id="490" r:id="rId79"/>
    <p:sldId id="486" r:id="rId80"/>
    <p:sldId id="405" r:id="rId81"/>
    <p:sldId id="406" r:id="rId82"/>
    <p:sldId id="407" r:id="rId83"/>
    <p:sldId id="477" r:id="rId84"/>
    <p:sldId id="408" r:id="rId85"/>
    <p:sldId id="409" r:id="rId86"/>
    <p:sldId id="410" r:id="rId87"/>
    <p:sldId id="411" r:id="rId88"/>
    <p:sldId id="412" r:id="rId89"/>
    <p:sldId id="413" r:id="rId90"/>
    <p:sldId id="414" r:id="rId91"/>
    <p:sldId id="415" r:id="rId92"/>
    <p:sldId id="416" r:id="rId93"/>
    <p:sldId id="484" r:id="rId94"/>
    <p:sldId id="671" r:id="rId95"/>
    <p:sldId id="417" r:id="rId96"/>
    <p:sldId id="418" r:id="rId97"/>
    <p:sldId id="419" r:id="rId98"/>
    <p:sldId id="456" r:id="rId99"/>
    <p:sldId id="457" r:id="rId100"/>
    <p:sldId id="458" r:id="rId101"/>
    <p:sldId id="459" r:id="rId102"/>
    <p:sldId id="460" r:id="rId103"/>
    <p:sldId id="461" r:id="rId104"/>
    <p:sldId id="672" r:id="rId105"/>
    <p:sldId id="462" r:id="rId106"/>
    <p:sldId id="463" r:id="rId107"/>
    <p:sldId id="464" r:id="rId108"/>
    <p:sldId id="465" r:id="rId109"/>
    <p:sldId id="466" r:id="rId110"/>
    <p:sldId id="467" r:id="rId111"/>
    <p:sldId id="676" r:id="rId112"/>
    <p:sldId id="468" r:id="rId113"/>
    <p:sldId id="469" r:id="rId114"/>
    <p:sldId id="470" r:id="rId115"/>
    <p:sldId id="673" r:id="rId116"/>
    <p:sldId id="471" r:id="rId117"/>
    <p:sldId id="473" r:id="rId118"/>
    <p:sldId id="474" r:id="rId119"/>
    <p:sldId id="475" r:id="rId120"/>
    <p:sldId id="476" r:id="rId121"/>
    <p:sldId id="295" r:id="rId122"/>
    <p:sldId id="294" r:id="rId123"/>
    <p:sldId id="296" r:id="rId124"/>
    <p:sldId id="297" r:id="rId125"/>
    <p:sldId id="298" r:id="rId126"/>
    <p:sldId id="299" r:id="rId127"/>
    <p:sldId id="300" r:id="rId128"/>
    <p:sldId id="301" r:id="rId129"/>
    <p:sldId id="302" r:id="rId130"/>
    <p:sldId id="303" r:id="rId131"/>
    <p:sldId id="304" r:id="rId132"/>
    <p:sldId id="305" r:id="rId133"/>
    <p:sldId id="306" r:id="rId134"/>
    <p:sldId id="307" r:id="rId135"/>
    <p:sldId id="308" r:id="rId136"/>
    <p:sldId id="309" r:id="rId137"/>
    <p:sldId id="310" r:id="rId138"/>
    <p:sldId id="311" r:id="rId139"/>
    <p:sldId id="312" r:id="rId140"/>
    <p:sldId id="313" r:id="rId141"/>
    <p:sldId id="314" r:id="rId142"/>
    <p:sldId id="315" r:id="rId143"/>
    <p:sldId id="316" r:id="rId144"/>
    <p:sldId id="317" r:id="rId145"/>
    <p:sldId id="319" r:id="rId146"/>
    <p:sldId id="320" r:id="rId147"/>
    <p:sldId id="321" r:id="rId148"/>
    <p:sldId id="322" r:id="rId149"/>
    <p:sldId id="323" r:id="rId150"/>
    <p:sldId id="325" r:id="rId151"/>
    <p:sldId id="327" r:id="rId152"/>
    <p:sldId id="329" r:id="rId153"/>
    <p:sldId id="330" r:id="rId154"/>
    <p:sldId id="332" r:id="rId155"/>
    <p:sldId id="335" r:id="rId156"/>
    <p:sldId id="337" r:id="rId157"/>
    <p:sldId id="338" r:id="rId158"/>
    <p:sldId id="339" r:id="rId159"/>
    <p:sldId id="341" r:id="rId160"/>
    <p:sldId id="342" r:id="rId161"/>
    <p:sldId id="343" r:id="rId162"/>
    <p:sldId id="344" r:id="rId163"/>
    <p:sldId id="345" r:id="rId164"/>
    <p:sldId id="346" r:id="rId165"/>
    <p:sldId id="347" r:id="rId166"/>
    <p:sldId id="348" r:id="rId167"/>
    <p:sldId id="349" r:id="rId168"/>
    <p:sldId id="350" r:id="rId169"/>
    <p:sldId id="351" r:id="rId170"/>
    <p:sldId id="352" r:id="rId171"/>
    <p:sldId id="353" r:id="rId172"/>
    <p:sldId id="354" r:id="rId173"/>
    <p:sldId id="355" r:id="rId174"/>
    <p:sldId id="356" r:id="rId175"/>
    <p:sldId id="357" r:id="rId176"/>
    <p:sldId id="358" r:id="rId177"/>
    <p:sldId id="359" r:id="rId178"/>
    <p:sldId id="360" r:id="rId179"/>
    <p:sldId id="361" r:id="rId180"/>
    <p:sldId id="362" r:id="rId181"/>
    <p:sldId id="363" r:id="rId182"/>
    <p:sldId id="364" r:id="rId183"/>
    <p:sldId id="365" r:id="rId184"/>
    <p:sldId id="478" r:id="rId185"/>
    <p:sldId id="678" r:id="rId186"/>
    <p:sldId id="366" r:id="rId187"/>
    <p:sldId id="679" r:id="rId188"/>
    <p:sldId id="680" r:id="rId189"/>
    <p:sldId id="536" r:id="rId190"/>
    <p:sldId id="256" r:id="rId191"/>
    <p:sldId id="522" r:id="rId192"/>
    <p:sldId id="480" r:id="rId193"/>
    <p:sldId id="481" r:id="rId194"/>
    <p:sldId id="482" r:id="rId195"/>
    <p:sldId id="367" r:id="rId196"/>
    <p:sldId id="368" r:id="rId197"/>
    <p:sldId id="537" r:id="rId198"/>
    <p:sldId id="262" r:id="rId199"/>
    <p:sldId id="524" r:id="rId200"/>
    <p:sldId id="371" r:id="rId201"/>
    <p:sldId id="372" r:id="rId202"/>
    <p:sldId id="369" r:id="rId203"/>
    <p:sldId id="370" r:id="rId204"/>
    <p:sldId id="681" r:id="rId205"/>
    <p:sldId id="374" r:id="rId206"/>
    <p:sldId id="597" r:id="rId207"/>
    <p:sldId id="375" r:id="rId208"/>
    <p:sldId id="376" r:id="rId209"/>
    <p:sldId id="526" r:id="rId210"/>
    <p:sldId id="527" r:id="rId211"/>
    <p:sldId id="529" r:id="rId212"/>
    <p:sldId id="377" r:id="rId213"/>
    <p:sldId id="530" r:id="rId214"/>
    <p:sldId id="602" r:id="rId215"/>
    <p:sldId id="548" r:id="rId216"/>
    <p:sldId id="549" r:id="rId217"/>
    <p:sldId id="553" r:id="rId218"/>
    <p:sldId id="554" r:id="rId219"/>
    <p:sldId id="555" r:id="rId220"/>
    <p:sldId id="550" r:id="rId221"/>
    <p:sldId id="331" r:id="rId222"/>
    <p:sldId id="551" r:id="rId223"/>
    <p:sldId id="333" r:id="rId224"/>
    <p:sldId id="334" r:id="rId225"/>
    <p:sldId id="378" r:id="rId226"/>
    <p:sldId id="600" r:id="rId227"/>
    <p:sldId id="379" r:id="rId228"/>
    <p:sldId id="514" r:id="rId229"/>
    <p:sldId id="599" r:id="rId230"/>
    <p:sldId id="380" r:id="rId231"/>
    <p:sldId id="382" r:id="rId232"/>
    <p:sldId id="383" r:id="rId233"/>
    <p:sldId id="384" r:id="rId234"/>
    <p:sldId id="531" r:id="rId235"/>
    <p:sldId id="532" r:id="rId236"/>
    <p:sldId id="603" r:id="rId237"/>
    <p:sldId id="604" r:id="rId238"/>
    <p:sldId id="605" r:id="rId239"/>
    <p:sldId id="533" r:id="rId240"/>
    <p:sldId id="534" r:id="rId241"/>
    <p:sldId id="385" r:id="rId242"/>
    <p:sldId id="517" r:id="rId243"/>
    <p:sldId id="545" r:id="rId244"/>
    <p:sldId id="570" r:id="rId245"/>
    <p:sldId id="596" r:id="rId246"/>
    <p:sldId id="572" r:id="rId247"/>
    <p:sldId id="573" r:id="rId248"/>
    <p:sldId id="518" r:id="rId249"/>
    <p:sldId id="544" r:id="rId250"/>
    <p:sldId id="543" r:id="rId251"/>
    <p:sldId id="519" r:id="rId252"/>
    <p:sldId id="540" r:id="rId253"/>
    <p:sldId id="542" r:id="rId254"/>
    <p:sldId id="541" r:id="rId255"/>
    <p:sldId id="546" r:id="rId256"/>
    <p:sldId id="547" r:id="rId257"/>
    <p:sldId id="556" r:id="rId258"/>
    <p:sldId id="557" r:id="rId259"/>
    <p:sldId id="558" r:id="rId260"/>
    <p:sldId id="290" r:id="rId261"/>
    <p:sldId id="340" r:id="rId262"/>
    <p:sldId id="565" r:id="rId263"/>
    <p:sldId id="563" r:id="rId264"/>
    <p:sldId id="566" r:id="rId265"/>
    <p:sldId id="326" r:id="rId266"/>
    <p:sldId id="581" r:id="rId267"/>
    <p:sldId id="574" r:id="rId268"/>
    <p:sldId id="686" r:id="rId269"/>
    <p:sldId id="687" r:id="rId270"/>
    <p:sldId id="575" r:id="rId271"/>
    <p:sldId id="576" r:id="rId272"/>
    <p:sldId id="577" r:id="rId273"/>
    <p:sldId id="520" r:id="rId274"/>
    <p:sldId id="521" r:id="rId275"/>
    <p:sldId id="538" r:id="rId276"/>
    <p:sldId id="564" r:id="rId277"/>
    <p:sldId id="387" r:id="rId278"/>
    <p:sldId id="386" r:id="rId279"/>
    <p:sldId id="388" r:id="rId280"/>
    <p:sldId id="389" r:id="rId281"/>
    <p:sldId id="390" r:id="rId282"/>
    <p:sldId id="515" r:id="rId283"/>
    <p:sldId id="607" r:id="rId284"/>
    <p:sldId id="609" r:id="rId285"/>
    <p:sldId id="611" r:id="rId286"/>
    <p:sldId id="612" r:id="rId287"/>
    <p:sldId id="615" r:id="rId288"/>
    <p:sldId id="266" r:id="rId289"/>
    <p:sldId id="619" r:id="rId290"/>
    <p:sldId id="621" r:id="rId291"/>
    <p:sldId id="275" r:id="rId292"/>
    <p:sldId id="623" r:id="rId293"/>
    <p:sldId id="625" r:id="rId294"/>
    <p:sldId id="627" r:id="rId295"/>
    <p:sldId id="628" r:id="rId296"/>
    <p:sldId id="631" r:id="rId297"/>
    <p:sldId id="287" r:id="rId298"/>
    <p:sldId id="391" r:id="rId299"/>
    <p:sldId id="393" r:id="rId300"/>
    <p:sldId id="394" r:id="rId301"/>
    <p:sldId id="395" r:id="rId302"/>
    <p:sldId id="634" r:id="rId303"/>
    <p:sldId id="638" r:id="rId304"/>
    <p:sldId id="642" r:id="rId305"/>
    <p:sldId id="643" r:id="rId306"/>
    <p:sldId id="645" r:id="rId307"/>
    <p:sldId id="648" r:id="rId308"/>
    <p:sldId id="650" r:id="rId309"/>
    <p:sldId id="652" r:id="rId310"/>
    <p:sldId id="654" r:id="rId311"/>
    <p:sldId id="656" r:id="rId312"/>
    <p:sldId id="658" r:id="rId313"/>
    <p:sldId id="660" r:id="rId314"/>
    <p:sldId id="318" r:id="rId315"/>
    <p:sldId id="665" r:id="rId316"/>
    <p:sldId id="667" r:id="rId317"/>
    <p:sldId id="670" r:id="rId318"/>
    <p:sldId id="578" r:id="rId319"/>
    <p:sldId id="580" r:id="rId320"/>
    <p:sldId id="582" r:id="rId321"/>
    <p:sldId id="583" r:id="rId322"/>
    <p:sldId id="584" r:id="rId323"/>
    <p:sldId id="587" r:id="rId324"/>
    <p:sldId id="588" r:id="rId325"/>
    <p:sldId id="590" r:id="rId326"/>
    <p:sldId id="516" r:id="rId327"/>
    <p:sldId id="396" r:id="rId328"/>
    <p:sldId id="397" r:id="rId329"/>
    <p:sldId id="398" r:id="rId330"/>
    <p:sldId id="399" r:id="rId331"/>
    <p:sldId id="400" r:id="rId332"/>
    <p:sldId id="401" r:id="rId333"/>
    <p:sldId id="402" r:id="rId334"/>
    <p:sldId id="403" r:id="rId335"/>
    <p:sldId id="404" r:id="rId336"/>
  </p:sldIdLst>
  <p:sldSz cx="12192000" cy="6858000"/>
  <p:notesSz cx="6858000" cy="9144000"/>
  <p:defaultText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024" userDrawn="1">
          <p15:clr>
            <a:srgbClr val="A4A3A4"/>
          </p15:clr>
        </p15:guide>
        <p15:guide id="2" pos="397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jorie Clifton"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 uri="{1BD7E111-0CB8-44D6-8891-C1BB2F81B7CC}">
      <p1710:readonlyRecommended xmlns=""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النمط المتوس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نمط متوسط 2 - تميي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929F9F4-4A8F-4326-A1B4-22849713DDAB}" styleName="نمط داكن 1 - تمييز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نمط داكن 1 - تمييز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نمط داكن 1 - تمييز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النمط المتوسط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8207" autoAdjust="0"/>
    <p:restoredTop sz="94660"/>
  </p:normalViewPr>
  <p:slideViewPr>
    <p:cSldViewPr snapToGrid="0">
      <p:cViewPr>
        <p:scale>
          <a:sx n="73" d="100"/>
          <a:sy n="73" d="100"/>
        </p:scale>
        <p:origin x="-102" y="-114"/>
      </p:cViewPr>
      <p:guideLst>
        <p:guide orient="horz" pos="2024"/>
        <p:guide pos="397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99" Type="http://schemas.openxmlformats.org/officeDocument/2006/relationships/slide" Target="slides/slide295.xml"/><Relationship Id="rId303" Type="http://schemas.openxmlformats.org/officeDocument/2006/relationships/slide" Target="slides/slide299.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324" Type="http://schemas.openxmlformats.org/officeDocument/2006/relationships/slide" Target="slides/slide320.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247" Type="http://schemas.openxmlformats.org/officeDocument/2006/relationships/slide" Target="slides/slide243.xml"/><Relationship Id="rId107" Type="http://schemas.openxmlformats.org/officeDocument/2006/relationships/slide" Target="slides/slide103.xml"/><Relationship Id="rId268" Type="http://schemas.openxmlformats.org/officeDocument/2006/relationships/slide" Target="slides/slide264.xml"/><Relationship Id="rId289" Type="http://schemas.openxmlformats.org/officeDocument/2006/relationships/slide" Target="slides/slide285.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314" Type="http://schemas.openxmlformats.org/officeDocument/2006/relationships/slide" Target="slides/slide310.xml"/><Relationship Id="rId335" Type="http://schemas.openxmlformats.org/officeDocument/2006/relationships/slide" Target="slides/slide331.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58" Type="http://schemas.openxmlformats.org/officeDocument/2006/relationships/slide" Target="slides/slide254.xml"/><Relationship Id="rId279" Type="http://schemas.openxmlformats.org/officeDocument/2006/relationships/slide" Target="slides/slide275.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290" Type="http://schemas.openxmlformats.org/officeDocument/2006/relationships/slide" Target="slides/slide286.xml"/><Relationship Id="rId304" Type="http://schemas.openxmlformats.org/officeDocument/2006/relationships/slide" Target="slides/slide300.xml"/><Relationship Id="rId325" Type="http://schemas.openxmlformats.org/officeDocument/2006/relationships/slide" Target="slides/slide321.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248" Type="http://schemas.openxmlformats.org/officeDocument/2006/relationships/slide" Target="slides/slide244.xml"/><Relationship Id="rId269" Type="http://schemas.openxmlformats.org/officeDocument/2006/relationships/slide" Target="slides/slide265.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280" Type="http://schemas.openxmlformats.org/officeDocument/2006/relationships/slide" Target="slides/slide276.xml"/><Relationship Id="rId315" Type="http://schemas.openxmlformats.org/officeDocument/2006/relationships/slide" Target="slides/slide311.xml"/><Relationship Id="rId336" Type="http://schemas.openxmlformats.org/officeDocument/2006/relationships/slide" Target="slides/slide332.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slide" Target="slides/slide234.xml"/><Relationship Id="rId259" Type="http://schemas.openxmlformats.org/officeDocument/2006/relationships/slide" Target="slides/slide255.xml"/><Relationship Id="rId23" Type="http://schemas.openxmlformats.org/officeDocument/2006/relationships/slide" Target="slides/slide19.xml"/><Relationship Id="rId119" Type="http://schemas.openxmlformats.org/officeDocument/2006/relationships/slide" Target="slides/slide115.xml"/><Relationship Id="rId270" Type="http://schemas.openxmlformats.org/officeDocument/2006/relationships/slide" Target="slides/slide266.xml"/><Relationship Id="rId291" Type="http://schemas.openxmlformats.org/officeDocument/2006/relationships/slide" Target="slides/slide287.xml"/><Relationship Id="rId305" Type="http://schemas.openxmlformats.org/officeDocument/2006/relationships/slide" Target="slides/slide301.xml"/><Relationship Id="rId326" Type="http://schemas.openxmlformats.org/officeDocument/2006/relationships/slide" Target="slides/slide322.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249" Type="http://schemas.openxmlformats.org/officeDocument/2006/relationships/slide" Target="slides/slide245.xml"/><Relationship Id="rId13" Type="http://schemas.openxmlformats.org/officeDocument/2006/relationships/slide" Target="slides/slide9.xml"/><Relationship Id="rId109" Type="http://schemas.openxmlformats.org/officeDocument/2006/relationships/slide" Target="slides/slide105.xml"/><Relationship Id="rId260" Type="http://schemas.openxmlformats.org/officeDocument/2006/relationships/slide" Target="slides/slide256.xml"/><Relationship Id="rId281" Type="http://schemas.openxmlformats.org/officeDocument/2006/relationships/slide" Target="slides/slide277.xml"/><Relationship Id="rId316" Type="http://schemas.openxmlformats.org/officeDocument/2006/relationships/slide" Target="slides/slide312.xml"/><Relationship Id="rId337" Type="http://schemas.openxmlformats.org/officeDocument/2006/relationships/notesMaster" Target="notesMasters/notesMaster1.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slide" Target="slides/slide235.xml"/><Relationship Id="rId250" Type="http://schemas.openxmlformats.org/officeDocument/2006/relationships/slide" Target="slides/slide246.xml"/><Relationship Id="rId271" Type="http://schemas.openxmlformats.org/officeDocument/2006/relationships/slide" Target="slides/slide267.xml"/><Relationship Id="rId292" Type="http://schemas.openxmlformats.org/officeDocument/2006/relationships/slide" Target="slides/slide288.xml"/><Relationship Id="rId306" Type="http://schemas.openxmlformats.org/officeDocument/2006/relationships/slide" Target="slides/slide302.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327" Type="http://schemas.openxmlformats.org/officeDocument/2006/relationships/slide" Target="slides/slide323.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slide" Target="slides/slide236.xml"/><Relationship Id="rId261" Type="http://schemas.openxmlformats.org/officeDocument/2006/relationships/slide" Target="slides/slide257.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282" Type="http://schemas.openxmlformats.org/officeDocument/2006/relationships/slide" Target="slides/slide278.xml"/><Relationship Id="rId317" Type="http://schemas.openxmlformats.org/officeDocument/2006/relationships/slide" Target="slides/slide313.xml"/><Relationship Id="rId338" Type="http://schemas.openxmlformats.org/officeDocument/2006/relationships/commentAuthors" Target="commentAuthors.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3" Type="http://schemas.openxmlformats.org/officeDocument/2006/relationships/customXml" Target="../customXml/item3.xml"/><Relationship Id="rId214" Type="http://schemas.openxmlformats.org/officeDocument/2006/relationships/slide" Target="slides/slide210.xml"/><Relationship Id="rId230" Type="http://schemas.openxmlformats.org/officeDocument/2006/relationships/slide" Target="slides/slide226.xml"/><Relationship Id="rId235" Type="http://schemas.openxmlformats.org/officeDocument/2006/relationships/slide" Target="slides/slide231.xml"/><Relationship Id="rId251" Type="http://schemas.openxmlformats.org/officeDocument/2006/relationships/slide" Target="slides/slide247.xml"/><Relationship Id="rId256" Type="http://schemas.openxmlformats.org/officeDocument/2006/relationships/slide" Target="slides/slide252.xml"/><Relationship Id="rId277" Type="http://schemas.openxmlformats.org/officeDocument/2006/relationships/slide" Target="slides/slide273.xml"/><Relationship Id="rId298" Type="http://schemas.openxmlformats.org/officeDocument/2006/relationships/slide" Target="slides/slide294.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72" Type="http://schemas.openxmlformats.org/officeDocument/2006/relationships/slide" Target="slides/slide268.xml"/><Relationship Id="rId293" Type="http://schemas.openxmlformats.org/officeDocument/2006/relationships/slide" Target="slides/slide289.xml"/><Relationship Id="rId302" Type="http://schemas.openxmlformats.org/officeDocument/2006/relationships/slide" Target="slides/slide298.xml"/><Relationship Id="rId307" Type="http://schemas.openxmlformats.org/officeDocument/2006/relationships/slide" Target="slides/slide303.xml"/><Relationship Id="rId323" Type="http://schemas.openxmlformats.org/officeDocument/2006/relationships/slide" Target="slides/slide319.xml"/><Relationship Id="rId328" Type="http://schemas.openxmlformats.org/officeDocument/2006/relationships/slide" Target="slides/slide32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slide" Target="slides/slide175.xml"/><Relationship Id="rId195" Type="http://schemas.openxmlformats.org/officeDocument/2006/relationships/slide" Target="slides/slide191.xml"/><Relationship Id="rId209" Type="http://schemas.openxmlformats.org/officeDocument/2006/relationships/slide" Target="slides/slide205.xml"/><Relationship Id="rId190" Type="http://schemas.openxmlformats.org/officeDocument/2006/relationships/slide" Target="slides/slide186.xml"/><Relationship Id="rId204" Type="http://schemas.openxmlformats.org/officeDocument/2006/relationships/slide" Target="slides/slide200.xml"/><Relationship Id="rId220" Type="http://schemas.openxmlformats.org/officeDocument/2006/relationships/slide" Target="slides/slide216.xml"/><Relationship Id="rId225" Type="http://schemas.openxmlformats.org/officeDocument/2006/relationships/slide" Target="slides/slide221.xml"/><Relationship Id="rId241" Type="http://schemas.openxmlformats.org/officeDocument/2006/relationships/slide" Target="slides/slide237.xml"/><Relationship Id="rId246" Type="http://schemas.openxmlformats.org/officeDocument/2006/relationships/slide" Target="slides/slide242.xml"/><Relationship Id="rId267" Type="http://schemas.openxmlformats.org/officeDocument/2006/relationships/slide" Target="slides/slide263.xml"/><Relationship Id="rId288" Type="http://schemas.openxmlformats.org/officeDocument/2006/relationships/slide" Target="slides/slide284.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262" Type="http://schemas.openxmlformats.org/officeDocument/2006/relationships/slide" Target="slides/slide258.xml"/><Relationship Id="rId283" Type="http://schemas.openxmlformats.org/officeDocument/2006/relationships/slide" Target="slides/slide279.xml"/><Relationship Id="rId313" Type="http://schemas.openxmlformats.org/officeDocument/2006/relationships/slide" Target="slides/slide309.xml"/><Relationship Id="rId318" Type="http://schemas.openxmlformats.org/officeDocument/2006/relationships/slide" Target="slides/slide314.xml"/><Relationship Id="rId339"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334" Type="http://schemas.openxmlformats.org/officeDocument/2006/relationships/slide" Target="slides/slide330.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57" Type="http://schemas.openxmlformats.org/officeDocument/2006/relationships/slide" Target="slides/slide253.xml"/><Relationship Id="rId278" Type="http://schemas.openxmlformats.org/officeDocument/2006/relationships/slide" Target="slides/slide274.xml"/><Relationship Id="rId26" Type="http://schemas.openxmlformats.org/officeDocument/2006/relationships/slide" Target="slides/slide22.xml"/><Relationship Id="rId231" Type="http://schemas.openxmlformats.org/officeDocument/2006/relationships/slide" Target="slides/slide227.xml"/><Relationship Id="rId252" Type="http://schemas.openxmlformats.org/officeDocument/2006/relationships/slide" Target="slides/slide248.xml"/><Relationship Id="rId273" Type="http://schemas.openxmlformats.org/officeDocument/2006/relationships/slide" Target="slides/slide269.xml"/><Relationship Id="rId294" Type="http://schemas.openxmlformats.org/officeDocument/2006/relationships/slide" Target="slides/slide290.xml"/><Relationship Id="rId308" Type="http://schemas.openxmlformats.org/officeDocument/2006/relationships/slide" Target="slides/slide304.xml"/><Relationship Id="rId329" Type="http://schemas.openxmlformats.org/officeDocument/2006/relationships/slide" Target="slides/slide325.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340" Type="http://schemas.openxmlformats.org/officeDocument/2006/relationships/viewProps" Target="viewProps.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slide" Target="slides/slide238.xml"/><Relationship Id="rId263" Type="http://schemas.openxmlformats.org/officeDocument/2006/relationships/slide" Target="slides/slide259.xml"/><Relationship Id="rId284" Type="http://schemas.openxmlformats.org/officeDocument/2006/relationships/slide" Target="slides/slide280.xml"/><Relationship Id="rId319" Type="http://schemas.openxmlformats.org/officeDocument/2006/relationships/slide" Target="slides/slide315.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330" Type="http://schemas.openxmlformats.org/officeDocument/2006/relationships/slide" Target="slides/slide326.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53" Type="http://schemas.openxmlformats.org/officeDocument/2006/relationships/slide" Target="slides/slide249.xml"/><Relationship Id="rId274" Type="http://schemas.openxmlformats.org/officeDocument/2006/relationships/slide" Target="slides/slide270.xml"/><Relationship Id="rId295" Type="http://schemas.openxmlformats.org/officeDocument/2006/relationships/slide" Target="slides/slide291.xml"/><Relationship Id="rId309" Type="http://schemas.openxmlformats.org/officeDocument/2006/relationships/slide" Target="slides/slide305.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320" Type="http://schemas.openxmlformats.org/officeDocument/2006/relationships/slide" Target="slides/slide316.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341" Type="http://schemas.openxmlformats.org/officeDocument/2006/relationships/theme" Target="theme/theme1.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slide" Target="slides/slide239.xml"/><Relationship Id="rId264" Type="http://schemas.openxmlformats.org/officeDocument/2006/relationships/slide" Target="slides/slide260.xml"/><Relationship Id="rId285" Type="http://schemas.openxmlformats.org/officeDocument/2006/relationships/slide" Target="slides/slide281.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310" Type="http://schemas.openxmlformats.org/officeDocument/2006/relationships/slide" Target="slides/slide306.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331" Type="http://schemas.openxmlformats.org/officeDocument/2006/relationships/slide" Target="slides/slide327.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54" Type="http://schemas.openxmlformats.org/officeDocument/2006/relationships/slide" Target="slides/slide250.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275" Type="http://schemas.openxmlformats.org/officeDocument/2006/relationships/slide" Target="slides/slide271.xml"/><Relationship Id="rId296" Type="http://schemas.openxmlformats.org/officeDocument/2006/relationships/slide" Target="slides/slide292.xml"/><Relationship Id="rId300" Type="http://schemas.openxmlformats.org/officeDocument/2006/relationships/slide" Target="slides/slide296.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321" Type="http://schemas.openxmlformats.org/officeDocument/2006/relationships/slide" Target="slides/slide317.xml"/><Relationship Id="rId342" Type="http://schemas.openxmlformats.org/officeDocument/2006/relationships/tableStyles" Target="tableStyles.xml"/><Relationship Id="rId202" Type="http://schemas.openxmlformats.org/officeDocument/2006/relationships/slide" Target="slides/slide198.xml"/><Relationship Id="rId223" Type="http://schemas.openxmlformats.org/officeDocument/2006/relationships/slide" Target="slides/slide219.xml"/><Relationship Id="rId244" Type="http://schemas.openxmlformats.org/officeDocument/2006/relationships/slide" Target="slides/slide240.xml"/><Relationship Id="rId18" Type="http://schemas.openxmlformats.org/officeDocument/2006/relationships/slide" Target="slides/slide14.xml"/><Relationship Id="rId39" Type="http://schemas.openxmlformats.org/officeDocument/2006/relationships/slide" Target="slides/slide35.xml"/><Relationship Id="rId265" Type="http://schemas.openxmlformats.org/officeDocument/2006/relationships/slide" Target="slides/slide261.xml"/><Relationship Id="rId286" Type="http://schemas.openxmlformats.org/officeDocument/2006/relationships/slide" Target="slides/slide282.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311" Type="http://schemas.openxmlformats.org/officeDocument/2006/relationships/slide" Target="slides/slide307.xml"/><Relationship Id="rId332" Type="http://schemas.openxmlformats.org/officeDocument/2006/relationships/slide" Target="slides/slide328.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255" Type="http://schemas.openxmlformats.org/officeDocument/2006/relationships/slide" Target="slides/slide251.xml"/><Relationship Id="rId276" Type="http://schemas.openxmlformats.org/officeDocument/2006/relationships/slide" Target="slides/slide272.xml"/><Relationship Id="rId297" Type="http://schemas.openxmlformats.org/officeDocument/2006/relationships/slide" Target="slides/slide293.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301" Type="http://schemas.openxmlformats.org/officeDocument/2006/relationships/slide" Target="slides/slide297.xml"/><Relationship Id="rId322" Type="http://schemas.openxmlformats.org/officeDocument/2006/relationships/slide" Target="slides/slide318.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245" Type="http://schemas.openxmlformats.org/officeDocument/2006/relationships/slide" Target="slides/slide241.xml"/><Relationship Id="rId266" Type="http://schemas.openxmlformats.org/officeDocument/2006/relationships/slide" Target="slides/slide262.xml"/><Relationship Id="rId287" Type="http://schemas.openxmlformats.org/officeDocument/2006/relationships/slide" Target="slides/slide283.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312" Type="http://schemas.openxmlformats.org/officeDocument/2006/relationships/slide" Target="slides/slide308.xml"/><Relationship Id="rId333" Type="http://schemas.openxmlformats.org/officeDocument/2006/relationships/slide" Target="slides/slide329.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1-09-06T08:03:13.021" idx="2">
    <p:pos x="4368" y="2064"/>
    <p:text>Can you replace this picture with a person talking at a podium or something that is ethnically appropriate- yet inspiring?</p:text>
  </p:cm>
</p:cmLst>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1D818E-E2F4-5845-8906-103B51D845DD}" type="doc">
      <dgm:prSet loTypeId="urn:microsoft.com/office/officeart/2008/layout/NameandTitleOrganizationalChart" loCatId="" qsTypeId="urn:microsoft.com/office/officeart/2005/8/quickstyle/simple1" qsCatId="simple" csTypeId="urn:microsoft.com/office/officeart/2005/8/colors/accent0_1" csCatId="mainScheme" phldr="1"/>
      <dgm:spPr/>
      <dgm:t>
        <a:bodyPr/>
        <a:lstStyle/>
        <a:p>
          <a:pPr rtl="1"/>
          <a:endParaRPr lang="ar-SA"/>
        </a:p>
      </dgm:t>
    </dgm:pt>
    <dgm:pt modelId="{9DB13EBB-564C-2C47-9919-E5C93F4EDBCE}">
      <dgm:prSet phldrT="[نص]"/>
      <dgm:spPr/>
      <dgm:t>
        <a:bodyPr/>
        <a:lstStyle/>
        <a:p>
          <a:pPr rtl="1"/>
          <a:r>
            <a:rPr lang="ar-SA" dirty="0"/>
            <a:t>اللغة</a:t>
          </a:r>
        </a:p>
      </dgm:t>
    </dgm:pt>
    <dgm:pt modelId="{9E69163E-01F3-5D4D-88DE-F84B1A029461}" type="parTrans" cxnId="{DD67F095-28E0-6F4D-81A5-25A4EAD6B3A3}">
      <dgm:prSet/>
      <dgm:spPr/>
      <dgm:t>
        <a:bodyPr/>
        <a:lstStyle/>
        <a:p>
          <a:pPr rtl="1"/>
          <a:endParaRPr lang="ar-SA"/>
        </a:p>
      </dgm:t>
    </dgm:pt>
    <dgm:pt modelId="{42D52CB9-5ED3-D846-9720-19F4886DD4EB}" type="sibTrans" cxnId="{DD67F095-28E0-6F4D-81A5-25A4EAD6B3A3}">
      <dgm:prSet/>
      <dgm:spPr/>
      <dgm:t>
        <a:bodyPr/>
        <a:lstStyle/>
        <a:p>
          <a:pPr rtl="1"/>
          <a:r>
            <a:rPr lang="ar-SA" dirty="0"/>
            <a:t>نظام من الرموز لها</a:t>
          </a:r>
        </a:p>
      </dgm:t>
    </dgm:pt>
    <dgm:pt modelId="{7C950AE7-E69A-704B-B413-BA40C17E886A}">
      <dgm:prSet phldrT="[نص]"/>
      <dgm:spPr/>
      <dgm:t>
        <a:bodyPr/>
        <a:lstStyle/>
        <a:p>
          <a:pPr rtl="1"/>
          <a:r>
            <a:rPr lang="ar-SA" dirty="0"/>
            <a:t>اتصال غير لفظي</a:t>
          </a:r>
        </a:p>
      </dgm:t>
    </dgm:pt>
    <dgm:pt modelId="{173A600C-21B1-F34A-9C79-B79315E9D4C4}" type="parTrans" cxnId="{03C1539A-AB5B-6C49-A67F-03E38F7CDEFD}">
      <dgm:prSet/>
      <dgm:spPr/>
      <dgm:t>
        <a:bodyPr/>
        <a:lstStyle/>
        <a:p>
          <a:pPr rtl="1"/>
          <a:endParaRPr lang="ar-SA"/>
        </a:p>
      </dgm:t>
    </dgm:pt>
    <dgm:pt modelId="{21712C9B-9ADC-8740-832B-C179C3664FEC}" type="sibTrans" cxnId="{03C1539A-AB5B-6C49-A67F-03E38F7CDEFD}">
      <dgm:prSet/>
      <dgm:spPr/>
      <dgm:t>
        <a:bodyPr/>
        <a:lstStyle/>
        <a:p>
          <a:pPr rtl="1"/>
          <a:r>
            <a:rPr lang="ar-SA" dirty="0"/>
            <a:t>- لغة الإشارات</a:t>
          </a:r>
        </a:p>
        <a:p>
          <a:pPr rtl="1"/>
          <a:r>
            <a:rPr lang="ar-SA" dirty="0"/>
            <a:t>- لغة أعضاء الجسم</a:t>
          </a:r>
        </a:p>
      </dgm:t>
    </dgm:pt>
    <dgm:pt modelId="{C7269C6A-D9FC-354B-85DD-AAE93AA346AA}">
      <dgm:prSet phldrT="[نص]"/>
      <dgm:spPr/>
      <dgm:t>
        <a:bodyPr/>
        <a:lstStyle/>
        <a:p>
          <a:pPr rtl="1"/>
          <a:r>
            <a:rPr lang="ar-SA" dirty="0"/>
            <a:t>النواحي الجسمية والجسدية تتحكم</a:t>
          </a:r>
        </a:p>
      </dgm:t>
    </dgm:pt>
    <dgm:pt modelId="{AF77BBA9-BC62-1F41-A07F-023FDB7D8B05}" type="parTrans" cxnId="{5288E6BC-8FF7-E147-A529-D104D3412612}">
      <dgm:prSet/>
      <dgm:spPr/>
      <dgm:t>
        <a:bodyPr/>
        <a:lstStyle/>
        <a:p>
          <a:pPr rtl="1"/>
          <a:endParaRPr lang="ar-SA"/>
        </a:p>
      </dgm:t>
    </dgm:pt>
    <dgm:pt modelId="{AFDD0FC5-B572-5041-8058-4ECE4A5C49C9}" type="sibTrans" cxnId="{5288E6BC-8FF7-E147-A529-D104D3412612}">
      <dgm:prSet/>
      <dgm:spPr/>
      <dgm:t>
        <a:bodyPr/>
        <a:lstStyle/>
        <a:p>
          <a:pPr rtl="1"/>
          <a:endParaRPr lang="ar-SA"/>
        </a:p>
      </dgm:t>
    </dgm:pt>
    <dgm:pt modelId="{2DFFF8B3-8DED-5A4B-9AEF-1AF629961A2B}">
      <dgm:prSet phldrT="[نص]"/>
      <dgm:spPr/>
      <dgm:t>
        <a:bodyPr/>
        <a:lstStyle/>
        <a:p>
          <a:pPr rtl="1"/>
          <a:r>
            <a:rPr lang="ar-SA" dirty="0"/>
            <a:t>اتصال لفظي</a:t>
          </a:r>
        </a:p>
      </dgm:t>
    </dgm:pt>
    <dgm:pt modelId="{600E8648-9D88-B04A-9805-FD676D1F79A1}" type="parTrans" cxnId="{DE02953E-1D70-9841-BDBE-F31433DBA591}">
      <dgm:prSet/>
      <dgm:spPr/>
      <dgm:t>
        <a:bodyPr/>
        <a:lstStyle/>
        <a:p>
          <a:pPr rtl="1"/>
          <a:endParaRPr lang="ar-SA"/>
        </a:p>
      </dgm:t>
    </dgm:pt>
    <dgm:pt modelId="{547510D0-B9B7-2842-BCBB-EE30AEE37E64}" type="sibTrans" cxnId="{DE02953E-1D70-9841-BDBE-F31433DBA591}">
      <dgm:prSet/>
      <dgm:spPr/>
      <dgm:t>
        <a:bodyPr/>
        <a:lstStyle/>
        <a:p>
          <a:pPr rtl="1"/>
          <a:r>
            <a:rPr lang="ar-SA" dirty="0"/>
            <a:t>- منطوق الشفاه</a:t>
          </a:r>
        </a:p>
        <a:p>
          <a:pPr rtl="1"/>
          <a:r>
            <a:rPr lang="ar-SA" dirty="0"/>
            <a:t>- كتابة</a:t>
          </a:r>
        </a:p>
      </dgm:t>
    </dgm:pt>
    <dgm:pt modelId="{261FABB0-37EA-3346-9778-42CAFC7F31E0}">
      <dgm:prSet phldrT="[نص]"/>
      <dgm:spPr/>
      <dgm:t>
        <a:bodyPr/>
        <a:lstStyle/>
        <a:p>
          <a:pPr rtl="1"/>
          <a:r>
            <a:rPr lang="ar-SA" dirty="0"/>
            <a:t>قواعد اللغة في الاتصال اللفظي</a:t>
          </a:r>
        </a:p>
      </dgm:t>
    </dgm:pt>
    <dgm:pt modelId="{931F92CA-36FE-5B4F-B9EF-1DF13D676DA6}" type="parTrans" cxnId="{70363F2A-9150-D645-90B3-EFFB5AE657D9}">
      <dgm:prSet/>
      <dgm:spPr/>
      <dgm:t>
        <a:bodyPr/>
        <a:lstStyle/>
        <a:p>
          <a:pPr rtl="1"/>
          <a:endParaRPr lang="ar-SA"/>
        </a:p>
      </dgm:t>
    </dgm:pt>
    <dgm:pt modelId="{97A6E337-9812-564D-AF1C-45893111534A}" type="sibTrans" cxnId="{70363F2A-9150-D645-90B3-EFFB5AE657D9}">
      <dgm:prSet/>
      <dgm:spPr/>
      <dgm:t>
        <a:bodyPr/>
        <a:lstStyle/>
        <a:p>
          <a:pPr rtl="1"/>
          <a:endParaRPr lang="ar-SA"/>
        </a:p>
      </dgm:t>
    </dgm:pt>
    <dgm:pt modelId="{E4941BA5-3E0F-514E-8977-EB81376CE8CC}" type="pres">
      <dgm:prSet presAssocID="{1D1D818E-E2F4-5845-8906-103B51D845DD}" presName="hierChild1" presStyleCnt="0">
        <dgm:presLayoutVars>
          <dgm:orgChart val="1"/>
          <dgm:chPref val="1"/>
          <dgm:dir/>
          <dgm:animOne val="branch"/>
          <dgm:animLvl val="lvl"/>
          <dgm:resizeHandles/>
        </dgm:presLayoutVars>
      </dgm:prSet>
      <dgm:spPr/>
      <dgm:t>
        <a:bodyPr/>
        <a:lstStyle/>
        <a:p>
          <a:endParaRPr lang="en-US"/>
        </a:p>
      </dgm:t>
    </dgm:pt>
    <dgm:pt modelId="{ACCA8939-1771-884B-8BD0-D6A5843856E6}" type="pres">
      <dgm:prSet presAssocID="{9DB13EBB-564C-2C47-9919-E5C93F4EDBCE}" presName="hierRoot1" presStyleCnt="0">
        <dgm:presLayoutVars>
          <dgm:hierBranch val="init"/>
        </dgm:presLayoutVars>
      </dgm:prSet>
      <dgm:spPr/>
    </dgm:pt>
    <dgm:pt modelId="{259AFF51-83C2-ED4A-9387-1FC5DF9F0989}" type="pres">
      <dgm:prSet presAssocID="{9DB13EBB-564C-2C47-9919-E5C93F4EDBCE}" presName="rootComposite1" presStyleCnt="0"/>
      <dgm:spPr/>
    </dgm:pt>
    <dgm:pt modelId="{8755812D-ED52-7040-BD53-7BC664F9EB05}" type="pres">
      <dgm:prSet presAssocID="{9DB13EBB-564C-2C47-9919-E5C93F4EDBCE}" presName="rootText1" presStyleLbl="node0" presStyleIdx="0" presStyleCnt="1">
        <dgm:presLayoutVars>
          <dgm:chMax/>
          <dgm:chPref val="3"/>
        </dgm:presLayoutVars>
      </dgm:prSet>
      <dgm:spPr/>
      <dgm:t>
        <a:bodyPr/>
        <a:lstStyle/>
        <a:p>
          <a:endParaRPr lang="en-US"/>
        </a:p>
      </dgm:t>
    </dgm:pt>
    <dgm:pt modelId="{0A53CFEB-F3BD-8F4E-AF00-697C528F3548}" type="pres">
      <dgm:prSet presAssocID="{9DB13EBB-564C-2C47-9919-E5C93F4EDBCE}" presName="titleText1" presStyleLbl="fgAcc0" presStyleIdx="0" presStyleCnt="1">
        <dgm:presLayoutVars>
          <dgm:chMax val="0"/>
          <dgm:chPref val="0"/>
        </dgm:presLayoutVars>
      </dgm:prSet>
      <dgm:spPr/>
      <dgm:t>
        <a:bodyPr/>
        <a:lstStyle/>
        <a:p>
          <a:endParaRPr lang="en-US"/>
        </a:p>
      </dgm:t>
    </dgm:pt>
    <dgm:pt modelId="{6657B96D-402C-4D47-B6E6-5328407CF302}" type="pres">
      <dgm:prSet presAssocID="{9DB13EBB-564C-2C47-9919-E5C93F4EDBCE}" presName="rootConnector1" presStyleLbl="node1" presStyleIdx="0" presStyleCnt="4"/>
      <dgm:spPr/>
      <dgm:t>
        <a:bodyPr/>
        <a:lstStyle/>
        <a:p>
          <a:endParaRPr lang="en-US"/>
        </a:p>
      </dgm:t>
    </dgm:pt>
    <dgm:pt modelId="{5C72ACE1-6378-0541-B8F7-52D00EE547D5}" type="pres">
      <dgm:prSet presAssocID="{9DB13EBB-564C-2C47-9919-E5C93F4EDBCE}" presName="hierChild2" presStyleCnt="0"/>
      <dgm:spPr/>
    </dgm:pt>
    <dgm:pt modelId="{7123FDAD-49D1-8442-998F-21D7C1F89D8D}" type="pres">
      <dgm:prSet presAssocID="{173A600C-21B1-F34A-9C79-B79315E9D4C4}" presName="Name37" presStyleLbl="parChTrans1D2" presStyleIdx="0" presStyleCnt="2"/>
      <dgm:spPr/>
      <dgm:t>
        <a:bodyPr/>
        <a:lstStyle/>
        <a:p>
          <a:endParaRPr lang="en-US"/>
        </a:p>
      </dgm:t>
    </dgm:pt>
    <dgm:pt modelId="{B2021AE2-9E06-DE4F-9E57-EA5A4DA50A6D}" type="pres">
      <dgm:prSet presAssocID="{7C950AE7-E69A-704B-B413-BA40C17E886A}" presName="hierRoot2" presStyleCnt="0">
        <dgm:presLayoutVars>
          <dgm:hierBranch val="init"/>
        </dgm:presLayoutVars>
      </dgm:prSet>
      <dgm:spPr/>
    </dgm:pt>
    <dgm:pt modelId="{A8EF52A6-CB6C-2B47-A3A5-6B0901B03432}" type="pres">
      <dgm:prSet presAssocID="{7C950AE7-E69A-704B-B413-BA40C17E886A}" presName="rootComposite" presStyleCnt="0"/>
      <dgm:spPr/>
    </dgm:pt>
    <dgm:pt modelId="{894546BF-CC02-B64D-B8F1-3610CC3E1C11}" type="pres">
      <dgm:prSet presAssocID="{7C950AE7-E69A-704B-B413-BA40C17E886A}" presName="rootText" presStyleLbl="node1" presStyleIdx="0" presStyleCnt="4">
        <dgm:presLayoutVars>
          <dgm:chMax/>
          <dgm:chPref val="3"/>
        </dgm:presLayoutVars>
      </dgm:prSet>
      <dgm:spPr/>
      <dgm:t>
        <a:bodyPr/>
        <a:lstStyle/>
        <a:p>
          <a:endParaRPr lang="en-US"/>
        </a:p>
      </dgm:t>
    </dgm:pt>
    <dgm:pt modelId="{85E765FA-3C38-3B45-A189-C4CA1372F10F}" type="pres">
      <dgm:prSet presAssocID="{7C950AE7-E69A-704B-B413-BA40C17E886A}" presName="titleText2" presStyleLbl="fgAcc1" presStyleIdx="0" presStyleCnt="4" custScaleY="259614" custLinFactY="24588" custLinFactNeighborX="-747" custLinFactNeighborY="100000">
        <dgm:presLayoutVars>
          <dgm:chMax val="0"/>
          <dgm:chPref val="0"/>
        </dgm:presLayoutVars>
      </dgm:prSet>
      <dgm:spPr/>
      <dgm:t>
        <a:bodyPr/>
        <a:lstStyle/>
        <a:p>
          <a:endParaRPr lang="en-US"/>
        </a:p>
      </dgm:t>
    </dgm:pt>
    <dgm:pt modelId="{D624AF0F-E246-6545-9822-48341B35F4DC}" type="pres">
      <dgm:prSet presAssocID="{7C950AE7-E69A-704B-B413-BA40C17E886A}" presName="rootConnector" presStyleLbl="node2" presStyleIdx="0" presStyleCnt="0"/>
      <dgm:spPr/>
      <dgm:t>
        <a:bodyPr/>
        <a:lstStyle/>
        <a:p>
          <a:endParaRPr lang="en-US"/>
        </a:p>
      </dgm:t>
    </dgm:pt>
    <dgm:pt modelId="{D4CB9D38-2E41-7D43-A059-6AB238DAFBA0}" type="pres">
      <dgm:prSet presAssocID="{7C950AE7-E69A-704B-B413-BA40C17E886A}" presName="hierChild4" presStyleCnt="0"/>
      <dgm:spPr/>
    </dgm:pt>
    <dgm:pt modelId="{0A36D4D9-D381-1C4A-9A9E-E02AE3AFCAC2}" type="pres">
      <dgm:prSet presAssocID="{AF77BBA9-BC62-1F41-A07F-023FDB7D8B05}" presName="Name37" presStyleLbl="parChTrans1D3" presStyleIdx="0" presStyleCnt="2"/>
      <dgm:spPr/>
      <dgm:t>
        <a:bodyPr/>
        <a:lstStyle/>
        <a:p>
          <a:endParaRPr lang="en-US"/>
        </a:p>
      </dgm:t>
    </dgm:pt>
    <dgm:pt modelId="{78F62258-1836-1549-8F1C-F023D8428806}" type="pres">
      <dgm:prSet presAssocID="{C7269C6A-D9FC-354B-85DD-AAE93AA346AA}" presName="hierRoot2" presStyleCnt="0">
        <dgm:presLayoutVars>
          <dgm:hierBranch val="init"/>
        </dgm:presLayoutVars>
      </dgm:prSet>
      <dgm:spPr/>
    </dgm:pt>
    <dgm:pt modelId="{F3956AB7-6D6D-DE41-A2EA-2FBA77DDC5B3}" type="pres">
      <dgm:prSet presAssocID="{C7269C6A-D9FC-354B-85DD-AAE93AA346AA}" presName="rootComposite" presStyleCnt="0"/>
      <dgm:spPr/>
    </dgm:pt>
    <dgm:pt modelId="{8D0C7821-5919-2F42-A7CE-1D801715882F}" type="pres">
      <dgm:prSet presAssocID="{C7269C6A-D9FC-354B-85DD-AAE93AA346AA}" presName="rootText" presStyleLbl="node1" presStyleIdx="1" presStyleCnt="4">
        <dgm:presLayoutVars>
          <dgm:chMax/>
          <dgm:chPref val="3"/>
        </dgm:presLayoutVars>
      </dgm:prSet>
      <dgm:spPr/>
      <dgm:t>
        <a:bodyPr/>
        <a:lstStyle/>
        <a:p>
          <a:endParaRPr lang="en-US"/>
        </a:p>
      </dgm:t>
    </dgm:pt>
    <dgm:pt modelId="{050E81B4-7FC7-B94F-B5D4-083D133F4B4A}" type="pres">
      <dgm:prSet presAssocID="{C7269C6A-D9FC-354B-85DD-AAE93AA346AA}" presName="titleText2" presStyleLbl="fgAcc1" presStyleIdx="1" presStyleCnt="4" custLinFactX="-41106" custLinFactY="-200000" custLinFactNeighborX="-100000" custLinFactNeighborY="-298351">
        <dgm:presLayoutVars>
          <dgm:chMax val="0"/>
          <dgm:chPref val="0"/>
        </dgm:presLayoutVars>
      </dgm:prSet>
      <dgm:spPr/>
      <dgm:t>
        <a:bodyPr/>
        <a:lstStyle/>
        <a:p>
          <a:endParaRPr lang="en-US"/>
        </a:p>
      </dgm:t>
    </dgm:pt>
    <dgm:pt modelId="{2AC9B5F1-6EF2-E44E-B733-43FF22348BE5}" type="pres">
      <dgm:prSet presAssocID="{C7269C6A-D9FC-354B-85DD-AAE93AA346AA}" presName="rootConnector" presStyleLbl="node3" presStyleIdx="0" presStyleCnt="0"/>
      <dgm:spPr/>
      <dgm:t>
        <a:bodyPr/>
        <a:lstStyle/>
        <a:p>
          <a:endParaRPr lang="en-US"/>
        </a:p>
      </dgm:t>
    </dgm:pt>
    <dgm:pt modelId="{BB1F1602-2AB4-7948-96EB-33C098A0B3E3}" type="pres">
      <dgm:prSet presAssocID="{C7269C6A-D9FC-354B-85DD-AAE93AA346AA}" presName="hierChild4" presStyleCnt="0"/>
      <dgm:spPr/>
    </dgm:pt>
    <dgm:pt modelId="{E55361C5-F89B-744C-8D37-92627974301D}" type="pres">
      <dgm:prSet presAssocID="{C7269C6A-D9FC-354B-85DD-AAE93AA346AA}" presName="hierChild5" presStyleCnt="0"/>
      <dgm:spPr/>
    </dgm:pt>
    <dgm:pt modelId="{547236BF-98CC-E342-8F53-DFEAD37CE12F}" type="pres">
      <dgm:prSet presAssocID="{7C950AE7-E69A-704B-B413-BA40C17E886A}" presName="hierChild5" presStyleCnt="0"/>
      <dgm:spPr/>
    </dgm:pt>
    <dgm:pt modelId="{B764AE88-8B68-5A45-BF91-0294F8708C9D}" type="pres">
      <dgm:prSet presAssocID="{600E8648-9D88-B04A-9805-FD676D1F79A1}" presName="Name37" presStyleLbl="parChTrans1D2" presStyleIdx="1" presStyleCnt="2"/>
      <dgm:spPr/>
      <dgm:t>
        <a:bodyPr/>
        <a:lstStyle/>
        <a:p>
          <a:endParaRPr lang="en-US"/>
        </a:p>
      </dgm:t>
    </dgm:pt>
    <dgm:pt modelId="{B4009121-9591-7744-B6E8-E27AD3C73B17}" type="pres">
      <dgm:prSet presAssocID="{2DFFF8B3-8DED-5A4B-9AEF-1AF629961A2B}" presName="hierRoot2" presStyleCnt="0">
        <dgm:presLayoutVars>
          <dgm:hierBranch val="init"/>
        </dgm:presLayoutVars>
      </dgm:prSet>
      <dgm:spPr/>
    </dgm:pt>
    <dgm:pt modelId="{92B0B7AA-EF7D-2141-B96B-B405E8D2D0CB}" type="pres">
      <dgm:prSet presAssocID="{2DFFF8B3-8DED-5A4B-9AEF-1AF629961A2B}" presName="rootComposite" presStyleCnt="0"/>
      <dgm:spPr/>
    </dgm:pt>
    <dgm:pt modelId="{7D6066F9-18D5-314E-8D2B-A765EBFF876C}" type="pres">
      <dgm:prSet presAssocID="{2DFFF8B3-8DED-5A4B-9AEF-1AF629961A2B}" presName="rootText" presStyleLbl="node1" presStyleIdx="2" presStyleCnt="4">
        <dgm:presLayoutVars>
          <dgm:chMax/>
          <dgm:chPref val="3"/>
        </dgm:presLayoutVars>
      </dgm:prSet>
      <dgm:spPr/>
      <dgm:t>
        <a:bodyPr/>
        <a:lstStyle/>
        <a:p>
          <a:endParaRPr lang="en-US"/>
        </a:p>
      </dgm:t>
    </dgm:pt>
    <dgm:pt modelId="{05ABE839-E25B-8E4B-A316-C7870E0BE0A0}" type="pres">
      <dgm:prSet presAssocID="{2DFFF8B3-8DED-5A4B-9AEF-1AF629961A2B}" presName="titleText2" presStyleLbl="fgAcc1" presStyleIdx="2" presStyleCnt="4" custScaleX="97991" custScaleY="245200" custLinFactNeighborX="-2226" custLinFactNeighborY="96738">
        <dgm:presLayoutVars>
          <dgm:chMax val="0"/>
          <dgm:chPref val="0"/>
        </dgm:presLayoutVars>
      </dgm:prSet>
      <dgm:spPr/>
      <dgm:t>
        <a:bodyPr/>
        <a:lstStyle/>
        <a:p>
          <a:endParaRPr lang="en-US"/>
        </a:p>
      </dgm:t>
    </dgm:pt>
    <dgm:pt modelId="{B8B013D9-C3C7-2740-BC42-A020862B5D82}" type="pres">
      <dgm:prSet presAssocID="{2DFFF8B3-8DED-5A4B-9AEF-1AF629961A2B}" presName="rootConnector" presStyleLbl="node2" presStyleIdx="0" presStyleCnt="0"/>
      <dgm:spPr/>
      <dgm:t>
        <a:bodyPr/>
        <a:lstStyle/>
        <a:p>
          <a:endParaRPr lang="en-US"/>
        </a:p>
      </dgm:t>
    </dgm:pt>
    <dgm:pt modelId="{34099A48-2EBD-4643-B924-95F4FAF4280E}" type="pres">
      <dgm:prSet presAssocID="{2DFFF8B3-8DED-5A4B-9AEF-1AF629961A2B}" presName="hierChild4" presStyleCnt="0"/>
      <dgm:spPr/>
    </dgm:pt>
    <dgm:pt modelId="{7D7CE45E-14DC-7842-B67D-3D97615A452A}" type="pres">
      <dgm:prSet presAssocID="{931F92CA-36FE-5B4F-B9EF-1DF13D676DA6}" presName="Name37" presStyleLbl="parChTrans1D3" presStyleIdx="1" presStyleCnt="2"/>
      <dgm:spPr/>
      <dgm:t>
        <a:bodyPr/>
        <a:lstStyle/>
        <a:p>
          <a:endParaRPr lang="en-US"/>
        </a:p>
      </dgm:t>
    </dgm:pt>
    <dgm:pt modelId="{1D039612-D369-C64F-8D30-4AD1F04351BA}" type="pres">
      <dgm:prSet presAssocID="{261FABB0-37EA-3346-9778-42CAFC7F31E0}" presName="hierRoot2" presStyleCnt="0">
        <dgm:presLayoutVars>
          <dgm:hierBranch val="init"/>
        </dgm:presLayoutVars>
      </dgm:prSet>
      <dgm:spPr/>
    </dgm:pt>
    <dgm:pt modelId="{1EF4CDF6-0103-7642-B8F9-8B5F2AEDC128}" type="pres">
      <dgm:prSet presAssocID="{261FABB0-37EA-3346-9778-42CAFC7F31E0}" presName="rootComposite" presStyleCnt="0"/>
      <dgm:spPr/>
    </dgm:pt>
    <dgm:pt modelId="{FB7CD615-3629-6249-9DAD-D7C48F568834}" type="pres">
      <dgm:prSet presAssocID="{261FABB0-37EA-3346-9778-42CAFC7F31E0}" presName="rootText" presStyleLbl="node1" presStyleIdx="3" presStyleCnt="4">
        <dgm:presLayoutVars>
          <dgm:chMax/>
          <dgm:chPref val="3"/>
        </dgm:presLayoutVars>
      </dgm:prSet>
      <dgm:spPr/>
      <dgm:t>
        <a:bodyPr/>
        <a:lstStyle/>
        <a:p>
          <a:endParaRPr lang="en-US"/>
        </a:p>
      </dgm:t>
    </dgm:pt>
    <dgm:pt modelId="{78F441A1-EBD1-9E44-A52E-0CDC62BF4B69}" type="pres">
      <dgm:prSet presAssocID="{261FABB0-37EA-3346-9778-42CAFC7F31E0}" presName="titleText2" presStyleLbl="fgAcc1" presStyleIdx="3" presStyleCnt="4" custLinFactX="21695" custLinFactY="-200000" custLinFactNeighborX="100000" custLinFactNeighborY="-282776">
        <dgm:presLayoutVars>
          <dgm:chMax val="0"/>
          <dgm:chPref val="0"/>
        </dgm:presLayoutVars>
      </dgm:prSet>
      <dgm:spPr/>
      <dgm:t>
        <a:bodyPr/>
        <a:lstStyle/>
        <a:p>
          <a:endParaRPr lang="en-US"/>
        </a:p>
      </dgm:t>
    </dgm:pt>
    <dgm:pt modelId="{8B2794DB-1392-2B4F-B93D-99361198525C}" type="pres">
      <dgm:prSet presAssocID="{261FABB0-37EA-3346-9778-42CAFC7F31E0}" presName="rootConnector" presStyleLbl="node3" presStyleIdx="0" presStyleCnt="0"/>
      <dgm:spPr/>
      <dgm:t>
        <a:bodyPr/>
        <a:lstStyle/>
        <a:p>
          <a:endParaRPr lang="en-US"/>
        </a:p>
      </dgm:t>
    </dgm:pt>
    <dgm:pt modelId="{11071393-1BE0-1840-B8AE-E57CD05A5659}" type="pres">
      <dgm:prSet presAssocID="{261FABB0-37EA-3346-9778-42CAFC7F31E0}" presName="hierChild4" presStyleCnt="0"/>
      <dgm:spPr/>
    </dgm:pt>
    <dgm:pt modelId="{0087BDEA-1AA1-D94A-9E7A-BA2E3914660A}" type="pres">
      <dgm:prSet presAssocID="{261FABB0-37EA-3346-9778-42CAFC7F31E0}" presName="hierChild5" presStyleCnt="0"/>
      <dgm:spPr/>
    </dgm:pt>
    <dgm:pt modelId="{215247FB-20C7-0343-850E-09486D14052B}" type="pres">
      <dgm:prSet presAssocID="{2DFFF8B3-8DED-5A4B-9AEF-1AF629961A2B}" presName="hierChild5" presStyleCnt="0"/>
      <dgm:spPr/>
    </dgm:pt>
    <dgm:pt modelId="{BED66AF7-590A-D046-BED2-80918C7470C4}" type="pres">
      <dgm:prSet presAssocID="{9DB13EBB-564C-2C47-9919-E5C93F4EDBCE}" presName="hierChild3" presStyleCnt="0"/>
      <dgm:spPr/>
    </dgm:pt>
  </dgm:ptLst>
  <dgm:cxnLst>
    <dgm:cxn modelId="{03C1539A-AB5B-6C49-A67F-03E38F7CDEFD}" srcId="{9DB13EBB-564C-2C47-9919-E5C93F4EDBCE}" destId="{7C950AE7-E69A-704B-B413-BA40C17E886A}" srcOrd="0" destOrd="0" parTransId="{173A600C-21B1-F34A-9C79-B79315E9D4C4}" sibTransId="{21712C9B-9ADC-8740-832B-C179C3664FEC}"/>
    <dgm:cxn modelId="{C418B707-6FFB-3A4C-9EA4-EEDD77D31F9B}" type="presOf" srcId="{2DFFF8B3-8DED-5A4B-9AEF-1AF629961A2B}" destId="{7D6066F9-18D5-314E-8D2B-A765EBFF876C}" srcOrd="0" destOrd="0" presId="urn:microsoft.com/office/officeart/2008/layout/NameandTitleOrganizationalChart"/>
    <dgm:cxn modelId="{518551E4-975C-E741-AC61-27759497CF3E}" type="presOf" srcId="{C7269C6A-D9FC-354B-85DD-AAE93AA346AA}" destId="{8D0C7821-5919-2F42-A7CE-1D801715882F}" srcOrd="0" destOrd="0" presId="urn:microsoft.com/office/officeart/2008/layout/NameandTitleOrganizationalChart"/>
    <dgm:cxn modelId="{95A1228D-5340-6447-874F-D26473A91AC9}" type="presOf" srcId="{AFDD0FC5-B572-5041-8058-4ECE4A5C49C9}" destId="{050E81B4-7FC7-B94F-B5D4-083D133F4B4A}" srcOrd="0" destOrd="0" presId="urn:microsoft.com/office/officeart/2008/layout/NameandTitleOrganizationalChart"/>
    <dgm:cxn modelId="{A6BF3C4E-8DE3-1D4B-8F78-05DA500209D3}" type="presOf" srcId="{261FABB0-37EA-3346-9778-42CAFC7F31E0}" destId="{8B2794DB-1392-2B4F-B93D-99361198525C}" srcOrd="1" destOrd="0" presId="urn:microsoft.com/office/officeart/2008/layout/NameandTitleOrganizationalChart"/>
    <dgm:cxn modelId="{1E8BC2A5-C9AA-6048-B1AD-5DAC21F50ED1}" type="presOf" srcId="{7C950AE7-E69A-704B-B413-BA40C17E886A}" destId="{D624AF0F-E246-6545-9822-48341B35F4DC}" srcOrd="1" destOrd="0" presId="urn:microsoft.com/office/officeart/2008/layout/NameandTitleOrganizationalChart"/>
    <dgm:cxn modelId="{59674798-A53F-254E-97A3-CB921E819789}" type="presOf" srcId="{7C950AE7-E69A-704B-B413-BA40C17E886A}" destId="{894546BF-CC02-B64D-B8F1-3610CC3E1C11}" srcOrd="0" destOrd="0" presId="urn:microsoft.com/office/officeart/2008/layout/NameandTitleOrganizationalChart"/>
    <dgm:cxn modelId="{92338BB9-98E2-CA41-9DE6-F4B81AD9CB46}" type="presOf" srcId="{1D1D818E-E2F4-5845-8906-103B51D845DD}" destId="{E4941BA5-3E0F-514E-8977-EB81376CE8CC}" srcOrd="0" destOrd="0" presId="urn:microsoft.com/office/officeart/2008/layout/NameandTitleOrganizationalChart"/>
    <dgm:cxn modelId="{6C6F34CC-AEB3-9E43-A5E0-DD15FDE2350E}" type="presOf" srcId="{261FABB0-37EA-3346-9778-42CAFC7F31E0}" destId="{FB7CD615-3629-6249-9DAD-D7C48F568834}" srcOrd="0" destOrd="0" presId="urn:microsoft.com/office/officeart/2008/layout/NameandTitleOrganizationalChart"/>
    <dgm:cxn modelId="{017619A8-0B30-4E4B-AC04-063344F70E5F}" type="presOf" srcId="{600E8648-9D88-B04A-9805-FD676D1F79A1}" destId="{B764AE88-8B68-5A45-BF91-0294F8708C9D}" srcOrd="0" destOrd="0" presId="urn:microsoft.com/office/officeart/2008/layout/NameandTitleOrganizationalChart"/>
    <dgm:cxn modelId="{DD67F095-28E0-6F4D-81A5-25A4EAD6B3A3}" srcId="{1D1D818E-E2F4-5845-8906-103B51D845DD}" destId="{9DB13EBB-564C-2C47-9919-E5C93F4EDBCE}" srcOrd="0" destOrd="0" parTransId="{9E69163E-01F3-5D4D-88DE-F84B1A029461}" sibTransId="{42D52CB9-5ED3-D846-9720-19F4886DD4EB}"/>
    <dgm:cxn modelId="{AE10025D-A12F-E842-B24D-C6AB86805D57}" type="presOf" srcId="{9DB13EBB-564C-2C47-9919-E5C93F4EDBCE}" destId="{6657B96D-402C-4D47-B6E6-5328407CF302}" srcOrd="1" destOrd="0" presId="urn:microsoft.com/office/officeart/2008/layout/NameandTitleOrganizationalChart"/>
    <dgm:cxn modelId="{8E9DD848-F6AA-CA46-9A40-D728EF030F13}" type="presOf" srcId="{AF77BBA9-BC62-1F41-A07F-023FDB7D8B05}" destId="{0A36D4D9-D381-1C4A-9A9E-E02AE3AFCAC2}" srcOrd="0" destOrd="0" presId="urn:microsoft.com/office/officeart/2008/layout/NameandTitleOrganizationalChart"/>
    <dgm:cxn modelId="{70363F2A-9150-D645-90B3-EFFB5AE657D9}" srcId="{2DFFF8B3-8DED-5A4B-9AEF-1AF629961A2B}" destId="{261FABB0-37EA-3346-9778-42CAFC7F31E0}" srcOrd="0" destOrd="0" parTransId="{931F92CA-36FE-5B4F-B9EF-1DF13D676DA6}" sibTransId="{97A6E337-9812-564D-AF1C-45893111534A}"/>
    <dgm:cxn modelId="{DE02953E-1D70-9841-BDBE-F31433DBA591}" srcId="{9DB13EBB-564C-2C47-9919-E5C93F4EDBCE}" destId="{2DFFF8B3-8DED-5A4B-9AEF-1AF629961A2B}" srcOrd="1" destOrd="0" parTransId="{600E8648-9D88-B04A-9805-FD676D1F79A1}" sibTransId="{547510D0-B9B7-2842-BCBB-EE30AEE37E64}"/>
    <dgm:cxn modelId="{00423F72-C49A-0C48-AEEE-9C3999FED353}" type="presOf" srcId="{931F92CA-36FE-5B4F-B9EF-1DF13D676DA6}" destId="{7D7CE45E-14DC-7842-B67D-3D97615A452A}" srcOrd="0" destOrd="0" presId="urn:microsoft.com/office/officeart/2008/layout/NameandTitleOrganizationalChart"/>
    <dgm:cxn modelId="{34FB2E75-0927-5B4A-9B6A-E1956A29598E}" type="presOf" srcId="{42D52CB9-5ED3-D846-9720-19F4886DD4EB}" destId="{0A53CFEB-F3BD-8F4E-AF00-697C528F3548}" srcOrd="0" destOrd="0" presId="urn:microsoft.com/office/officeart/2008/layout/NameandTitleOrganizationalChart"/>
    <dgm:cxn modelId="{C84C6EF5-7709-C346-8929-86C0A12A0726}" type="presOf" srcId="{173A600C-21B1-F34A-9C79-B79315E9D4C4}" destId="{7123FDAD-49D1-8442-998F-21D7C1F89D8D}" srcOrd="0" destOrd="0" presId="urn:microsoft.com/office/officeart/2008/layout/NameandTitleOrganizationalChart"/>
    <dgm:cxn modelId="{5288E6BC-8FF7-E147-A529-D104D3412612}" srcId="{7C950AE7-E69A-704B-B413-BA40C17E886A}" destId="{C7269C6A-D9FC-354B-85DD-AAE93AA346AA}" srcOrd="0" destOrd="0" parTransId="{AF77BBA9-BC62-1F41-A07F-023FDB7D8B05}" sibTransId="{AFDD0FC5-B572-5041-8058-4ECE4A5C49C9}"/>
    <dgm:cxn modelId="{E5B252FF-2539-D34E-AB6B-3BFA5BF4A057}" type="presOf" srcId="{21712C9B-9ADC-8740-832B-C179C3664FEC}" destId="{85E765FA-3C38-3B45-A189-C4CA1372F10F}" srcOrd="0" destOrd="0" presId="urn:microsoft.com/office/officeart/2008/layout/NameandTitleOrganizationalChart"/>
    <dgm:cxn modelId="{00ED5C50-F73D-474E-B0E0-D3296B212EFE}" type="presOf" srcId="{547510D0-B9B7-2842-BCBB-EE30AEE37E64}" destId="{05ABE839-E25B-8E4B-A316-C7870E0BE0A0}" srcOrd="0" destOrd="0" presId="urn:microsoft.com/office/officeart/2008/layout/NameandTitleOrganizationalChart"/>
    <dgm:cxn modelId="{251CFADB-B1BB-1444-A29C-AD9CE7CFC6C0}" type="presOf" srcId="{C7269C6A-D9FC-354B-85DD-AAE93AA346AA}" destId="{2AC9B5F1-6EF2-E44E-B733-43FF22348BE5}" srcOrd="1" destOrd="0" presId="urn:microsoft.com/office/officeart/2008/layout/NameandTitleOrganizationalChart"/>
    <dgm:cxn modelId="{7106794D-0E26-F240-A407-EE47BB243BC9}" type="presOf" srcId="{9DB13EBB-564C-2C47-9919-E5C93F4EDBCE}" destId="{8755812D-ED52-7040-BD53-7BC664F9EB05}" srcOrd="0" destOrd="0" presId="urn:microsoft.com/office/officeart/2008/layout/NameandTitleOrganizationalChart"/>
    <dgm:cxn modelId="{765865BD-C304-AC43-9BED-C20E360A9C69}" type="presOf" srcId="{2DFFF8B3-8DED-5A4B-9AEF-1AF629961A2B}" destId="{B8B013D9-C3C7-2740-BC42-A020862B5D82}" srcOrd="1" destOrd="0" presId="urn:microsoft.com/office/officeart/2008/layout/NameandTitleOrganizationalChart"/>
    <dgm:cxn modelId="{61519A02-B723-4241-8556-4B2C2B737C08}" type="presOf" srcId="{97A6E337-9812-564D-AF1C-45893111534A}" destId="{78F441A1-EBD1-9E44-A52E-0CDC62BF4B69}" srcOrd="0" destOrd="0" presId="urn:microsoft.com/office/officeart/2008/layout/NameandTitleOrganizationalChart"/>
    <dgm:cxn modelId="{4DB698BB-C3D0-9249-89ED-DE62B0E98E6D}" type="presParOf" srcId="{E4941BA5-3E0F-514E-8977-EB81376CE8CC}" destId="{ACCA8939-1771-884B-8BD0-D6A5843856E6}" srcOrd="0" destOrd="0" presId="urn:microsoft.com/office/officeart/2008/layout/NameandTitleOrganizationalChart"/>
    <dgm:cxn modelId="{7123693F-A7C0-0145-A4CB-EF53AFEFE842}" type="presParOf" srcId="{ACCA8939-1771-884B-8BD0-D6A5843856E6}" destId="{259AFF51-83C2-ED4A-9387-1FC5DF9F0989}" srcOrd="0" destOrd="0" presId="urn:microsoft.com/office/officeart/2008/layout/NameandTitleOrganizationalChart"/>
    <dgm:cxn modelId="{4599B6DD-41D9-3944-90F0-6E99B7735BB7}" type="presParOf" srcId="{259AFF51-83C2-ED4A-9387-1FC5DF9F0989}" destId="{8755812D-ED52-7040-BD53-7BC664F9EB05}" srcOrd="0" destOrd="0" presId="urn:microsoft.com/office/officeart/2008/layout/NameandTitleOrganizationalChart"/>
    <dgm:cxn modelId="{0A2CFCB7-5BFE-EF44-9943-C2C6EE211C05}" type="presParOf" srcId="{259AFF51-83C2-ED4A-9387-1FC5DF9F0989}" destId="{0A53CFEB-F3BD-8F4E-AF00-697C528F3548}" srcOrd="1" destOrd="0" presId="urn:microsoft.com/office/officeart/2008/layout/NameandTitleOrganizationalChart"/>
    <dgm:cxn modelId="{AABC8C03-AF8A-4D43-A735-3B81E361F95F}" type="presParOf" srcId="{259AFF51-83C2-ED4A-9387-1FC5DF9F0989}" destId="{6657B96D-402C-4D47-B6E6-5328407CF302}" srcOrd="2" destOrd="0" presId="urn:microsoft.com/office/officeart/2008/layout/NameandTitleOrganizationalChart"/>
    <dgm:cxn modelId="{D23EB865-D34C-B848-B401-6CD493E9C5DA}" type="presParOf" srcId="{ACCA8939-1771-884B-8BD0-D6A5843856E6}" destId="{5C72ACE1-6378-0541-B8F7-52D00EE547D5}" srcOrd="1" destOrd="0" presId="urn:microsoft.com/office/officeart/2008/layout/NameandTitleOrganizationalChart"/>
    <dgm:cxn modelId="{27AAA3CF-E412-1240-BEF0-1C67C868A730}" type="presParOf" srcId="{5C72ACE1-6378-0541-B8F7-52D00EE547D5}" destId="{7123FDAD-49D1-8442-998F-21D7C1F89D8D}" srcOrd="0" destOrd="0" presId="urn:microsoft.com/office/officeart/2008/layout/NameandTitleOrganizationalChart"/>
    <dgm:cxn modelId="{C50BDAD4-74AE-824F-B7FA-361E9ACDD3AD}" type="presParOf" srcId="{5C72ACE1-6378-0541-B8F7-52D00EE547D5}" destId="{B2021AE2-9E06-DE4F-9E57-EA5A4DA50A6D}" srcOrd="1" destOrd="0" presId="urn:microsoft.com/office/officeart/2008/layout/NameandTitleOrganizationalChart"/>
    <dgm:cxn modelId="{3E61EB75-B865-5643-BCE2-3A629B57A6E6}" type="presParOf" srcId="{B2021AE2-9E06-DE4F-9E57-EA5A4DA50A6D}" destId="{A8EF52A6-CB6C-2B47-A3A5-6B0901B03432}" srcOrd="0" destOrd="0" presId="urn:microsoft.com/office/officeart/2008/layout/NameandTitleOrganizationalChart"/>
    <dgm:cxn modelId="{D790CF01-3DC8-8F4E-978F-573BB7C1AC0F}" type="presParOf" srcId="{A8EF52A6-CB6C-2B47-A3A5-6B0901B03432}" destId="{894546BF-CC02-B64D-B8F1-3610CC3E1C11}" srcOrd="0" destOrd="0" presId="urn:microsoft.com/office/officeart/2008/layout/NameandTitleOrganizationalChart"/>
    <dgm:cxn modelId="{DF1814F8-228A-5F40-B580-FD196B96F51B}" type="presParOf" srcId="{A8EF52A6-CB6C-2B47-A3A5-6B0901B03432}" destId="{85E765FA-3C38-3B45-A189-C4CA1372F10F}" srcOrd="1" destOrd="0" presId="urn:microsoft.com/office/officeart/2008/layout/NameandTitleOrganizationalChart"/>
    <dgm:cxn modelId="{9DF50D84-F2F1-1741-B775-B8C810A41F4E}" type="presParOf" srcId="{A8EF52A6-CB6C-2B47-A3A5-6B0901B03432}" destId="{D624AF0F-E246-6545-9822-48341B35F4DC}" srcOrd="2" destOrd="0" presId="urn:microsoft.com/office/officeart/2008/layout/NameandTitleOrganizationalChart"/>
    <dgm:cxn modelId="{AD259A8C-1315-2E42-9B18-92E906B333C4}" type="presParOf" srcId="{B2021AE2-9E06-DE4F-9E57-EA5A4DA50A6D}" destId="{D4CB9D38-2E41-7D43-A059-6AB238DAFBA0}" srcOrd="1" destOrd="0" presId="urn:microsoft.com/office/officeart/2008/layout/NameandTitleOrganizationalChart"/>
    <dgm:cxn modelId="{E646EE88-53C3-824B-A279-0DC607224628}" type="presParOf" srcId="{D4CB9D38-2E41-7D43-A059-6AB238DAFBA0}" destId="{0A36D4D9-D381-1C4A-9A9E-E02AE3AFCAC2}" srcOrd="0" destOrd="0" presId="urn:microsoft.com/office/officeart/2008/layout/NameandTitleOrganizationalChart"/>
    <dgm:cxn modelId="{DC7777ED-13BC-3E4E-B169-DDF9774F9BA8}" type="presParOf" srcId="{D4CB9D38-2E41-7D43-A059-6AB238DAFBA0}" destId="{78F62258-1836-1549-8F1C-F023D8428806}" srcOrd="1" destOrd="0" presId="urn:microsoft.com/office/officeart/2008/layout/NameandTitleOrganizationalChart"/>
    <dgm:cxn modelId="{7F3DA9C0-23EA-314D-81F8-ACEA4E526E69}" type="presParOf" srcId="{78F62258-1836-1549-8F1C-F023D8428806}" destId="{F3956AB7-6D6D-DE41-A2EA-2FBA77DDC5B3}" srcOrd="0" destOrd="0" presId="urn:microsoft.com/office/officeart/2008/layout/NameandTitleOrganizationalChart"/>
    <dgm:cxn modelId="{0133ABAB-91B5-F847-94B8-FF744C3D812F}" type="presParOf" srcId="{F3956AB7-6D6D-DE41-A2EA-2FBA77DDC5B3}" destId="{8D0C7821-5919-2F42-A7CE-1D801715882F}" srcOrd="0" destOrd="0" presId="urn:microsoft.com/office/officeart/2008/layout/NameandTitleOrganizationalChart"/>
    <dgm:cxn modelId="{437124AD-2A9F-3B4F-BAD8-5B528B1720EF}" type="presParOf" srcId="{F3956AB7-6D6D-DE41-A2EA-2FBA77DDC5B3}" destId="{050E81B4-7FC7-B94F-B5D4-083D133F4B4A}" srcOrd="1" destOrd="0" presId="urn:microsoft.com/office/officeart/2008/layout/NameandTitleOrganizationalChart"/>
    <dgm:cxn modelId="{805D197F-6EDE-4D40-BAD6-33784BB7CCB5}" type="presParOf" srcId="{F3956AB7-6D6D-DE41-A2EA-2FBA77DDC5B3}" destId="{2AC9B5F1-6EF2-E44E-B733-43FF22348BE5}" srcOrd="2" destOrd="0" presId="urn:microsoft.com/office/officeart/2008/layout/NameandTitleOrganizationalChart"/>
    <dgm:cxn modelId="{A744B2E0-8553-764B-992D-89A0D0F11D37}" type="presParOf" srcId="{78F62258-1836-1549-8F1C-F023D8428806}" destId="{BB1F1602-2AB4-7948-96EB-33C098A0B3E3}" srcOrd="1" destOrd="0" presId="urn:microsoft.com/office/officeart/2008/layout/NameandTitleOrganizationalChart"/>
    <dgm:cxn modelId="{941A3172-D4CC-9341-ADD7-B7EE1B45E96F}" type="presParOf" srcId="{78F62258-1836-1549-8F1C-F023D8428806}" destId="{E55361C5-F89B-744C-8D37-92627974301D}" srcOrd="2" destOrd="0" presId="urn:microsoft.com/office/officeart/2008/layout/NameandTitleOrganizationalChart"/>
    <dgm:cxn modelId="{4C844FD7-6F2E-2149-8FC7-246F69932BF5}" type="presParOf" srcId="{B2021AE2-9E06-DE4F-9E57-EA5A4DA50A6D}" destId="{547236BF-98CC-E342-8F53-DFEAD37CE12F}" srcOrd="2" destOrd="0" presId="urn:microsoft.com/office/officeart/2008/layout/NameandTitleOrganizationalChart"/>
    <dgm:cxn modelId="{C2B04881-5949-6740-8B23-0FC833A8E30F}" type="presParOf" srcId="{5C72ACE1-6378-0541-B8F7-52D00EE547D5}" destId="{B764AE88-8B68-5A45-BF91-0294F8708C9D}" srcOrd="2" destOrd="0" presId="urn:microsoft.com/office/officeart/2008/layout/NameandTitleOrganizationalChart"/>
    <dgm:cxn modelId="{8347C0FB-5E02-9C4D-B551-485E4B549876}" type="presParOf" srcId="{5C72ACE1-6378-0541-B8F7-52D00EE547D5}" destId="{B4009121-9591-7744-B6E8-E27AD3C73B17}" srcOrd="3" destOrd="0" presId="urn:microsoft.com/office/officeart/2008/layout/NameandTitleOrganizationalChart"/>
    <dgm:cxn modelId="{93678CA7-548C-CD46-B98E-8E6555A9CCF6}" type="presParOf" srcId="{B4009121-9591-7744-B6E8-E27AD3C73B17}" destId="{92B0B7AA-EF7D-2141-B96B-B405E8D2D0CB}" srcOrd="0" destOrd="0" presId="urn:microsoft.com/office/officeart/2008/layout/NameandTitleOrganizationalChart"/>
    <dgm:cxn modelId="{98F48E70-CEF6-8244-8D89-2EE716E77586}" type="presParOf" srcId="{92B0B7AA-EF7D-2141-B96B-B405E8D2D0CB}" destId="{7D6066F9-18D5-314E-8D2B-A765EBFF876C}" srcOrd="0" destOrd="0" presId="urn:microsoft.com/office/officeart/2008/layout/NameandTitleOrganizationalChart"/>
    <dgm:cxn modelId="{A642414E-3564-6C48-93E5-3A682638B4F1}" type="presParOf" srcId="{92B0B7AA-EF7D-2141-B96B-B405E8D2D0CB}" destId="{05ABE839-E25B-8E4B-A316-C7870E0BE0A0}" srcOrd="1" destOrd="0" presId="urn:microsoft.com/office/officeart/2008/layout/NameandTitleOrganizationalChart"/>
    <dgm:cxn modelId="{411CC045-B7BE-904A-B99E-30579F7388B7}" type="presParOf" srcId="{92B0B7AA-EF7D-2141-B96B-B405E8D2D0CB}" destId="{B8B013D9-C3C7-2740-BC42-A020862B5D82}" srcOrd="2" destOrd="0" presId="urn:microsoft.com/office/officeart/2008/layout/NameandTitleOrganizationalChart"/>
    <dgm:cxn modelId="{09A0643F-419B-6B4B-A71B-EF8A6B191647}" type="presParOf" srcId="{B4009121-9591-7744-B6E8-E27AD3C73B17}" destId="{34099A48-2EBD-4643-B924-95F4FAF4280E}" srcOrd="1" destOrd="0" presId="urn:microsoft.com/office/officeart/2008/layout/NameandTitleOrganizationalChart"/>
    <dgm:cxn modelId="{52E2B322-F365-3B46-A046-47BFF35F07A7}" type="presParOf" srcId="{34099A48-2EBD-4643-B924-95F4FAF4280E}" destId="{7D7CE45E-14DC-7842-B67D-3D97615A452A}" srcOrd="0" destOrd="0" presId="urn:microsoft.com/office/officeart/2008/layout/NameandTitleOrganizationalChart"/>
    <dgm:cxn modelId="{11E04BE5-56C7-F841-A040-B0849180627D}" type="presParOf" srcId="{34099A48-2EBD-4643-B924-95F4FAF4280E}" destId="{1D039612-D369-C64F-8D30-4AD1F04351BA}" srcOrd="1" destOrd="0" presId="urn:microsoft.com/office/officeart/2008/layout/NameandTitleOrganizationalChart"/>
    <dgm:cxn modelId="{85C2AF9B-1051-6B46-B2B0-B0208DCA3EFF}" type="presParOf" srcId="{1D039612-D369-C64F-8D30-4AD1F04351BA}" destId="{1EF4CDF6-0103-7642-B8F9-8B5F2AEDC128}" srcOrd="0" destOrd="0" presId="urn:microsoft.com/office/officeart/2008/layout/NameandTitleOrganizationalChart"/>
    <dgm:cxn modelId="{D083AD4E-0C83-2C49-A116-578F94B7D2B2}" type="presParOf" srcId="{1EF4CDF6-0103-7642-B8F9-8B5F2AEDC128}" destId="{FB7CD615-3629-6249-9DAD-D7C48F568834}" srcOrd="0" destOrd="0" presId="urn:microsoft.com/office/officeart/2008/layout/NameandTitleOrganizationalChart"/>
    <dgm:cxn modelId="{A11DCA64-EF4A-9B49-B031-4BAC4736D32B}" type="presParOf" srcId="{1EF4CDF6-0103-7642-B8F9-8B5F2AEDC128}" destId="{78F441A1-EBD1-9E44-A52E-0CDC62BF4B69}" srcOrd="1" destOrd="0" presId="urn:microsoft.com/office/officeart/2008/layout/NameandTitleOrganizationalChart"/>
    <dgm:cxn modelId="{2361E0FC-7C02-874E-81FE-087DDFFEE954}" type="presParOf" srcId="{1EF4CDF6-0103-7642-B8F9-8B5F2AEDC128}" destId="{8B2794DB-1392-2B4F-B93D-99361198525C}" srcOrd="2" destOrd="0" presId="urn:microsoft.com/office/officeart/2008/layout/NameandTitleOrganizationalChart"/>
    <dgm:cxn modelId="{49FA65B3-DE54-344B-9089-F4221E95C1F9}" type="presParOf" srcId="{1D039612-D369-C64F-8D30-4AD1F04351BA}" destId="{11071393-1BE0-1840-B8AE-E57CD05A5659}" srcOrd="1" destOrd="0" presId="urn:microsoft.com/office/officeart/2008/layout/NameandTitleOrganizationalChart"/>
    <dgm:cxn modelId="{5793ED4C-7E3E-A04C-B6B0-68D5D905BB4F}" type="presParOf" srcId="{1D039612-D369-C64F-8D30-4AD1F04351BA}" destId="{0087BDEA-1AA1-D94A-9E7A-BA2E3914660A}" srcOrd="2" destOrd="0" presId="urn:microsoft.com/office/officeart/2008/layout/NameandTitleOrganizationalChart"/>
    <dgm:cxn modelId="{EB53FF37-8BD5-CE45-B4D9-EF8CDE22C883}" type="presParOf" srcId="{B4009121-9591-7744-B6E8-E27AD3C73B17}" destId="{215247FB-20C7-0343-850E-09486D14052B}" srcOrd="2" destOrd="0" presId="urn:microsoft.com/office/officeart/2008/layout/NameandTitleOrganizationalChart"/>
    <dgm:cxn modelId="{CAF5356C-7630-3B41-BC3C-C40461A9BC69}" type="presParOf" srcId="{ACCA8939-1771-884B-8BD0-D6A5843856E6}" destId="{BED66AF7-590A-D046-BED2-80918C7470C4}"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06DBFED-91AB-CB4A-9A62-F54E66D4B0CF}" type="doc">
      <dgm:prSet loTypeId="urn:microsoft.com/office/officeart/2005/8/layout/orgChart1" loCatId="hierarchy" qsTypeId="urn:microsoft.com/office/officeart/2005/8/quickstyle/simple1" qsCatId="simple" csTypeId="urn:microsoft.com/office/officeart/2005/8/colors/accent1_2" csCatId="accent1"/>
      <dgm:spPr/>
    </dgm:pt>
    <dgm:pt modelId="{1275C3C1-3A9F-4A48-B0C6-E5D18CBBE85C}">
      <dgm:prSet/>
      <dgm:spPr/>
      <dgm:t>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b="1" i="0" u="none" strike="noStrike" cap="none" normalizeH="0" baseline="0">
              <a:ln>
                <a:noFill/>
              </a:ln>
              <a:solidFill>
                <a:schemeClr val="tx1"/>
              </a:solidFill>
              <a:effectLst/>
              <a:latin typeface="Tahoma" panose="020B0604030504040204" pitchFamily="34" charset="0"/>
              <a:cs typeface="Arial" panose="020B0604020202020204" pitchFamily="34" charset="0"/>
            </a:rPr>
            <a:t>تقسيم الوجه</a:t>
          </a:r>
          <a:endParaRPr kumimoji="0" lang="en-GB" altLang="ar-JO" b="1" i="0" u="none" strike="noStrike" cap="none" normalizeH="0" baseline="0">
            <a:ln>
              <a:noFill/>
            </a:ln>
            <a:solidFill>
              <a:schemeClr val="tx1"/>
            </a:solidFill>
            <a:effectLst/>
            <a:latin typeface="Tahoma" panose="020B0604030504040204" pitchFamily="34" charset="0"/>
            <a:cs typeface="Arial" panose="020B0604020202020204" pitchFamily="34" charset="0"/>
          </a:endParaRPr>
        </a:p>
      </dgm:t>
    </dgm:pt>
    <dgm:pt modelId="{19B63E0D-530F-9B45-B5D5-1AC58E2F0AF4}" type="parTrans" cxnId="{50313A5C-F1C1-5A4B-9C6A-4C6874B37718}">
      <dgm:prSet/>
      <dgm:spPr/>
    </dgm:pt>
    <dgm:pt modelId="{A29D75FD-A44E-DE42-9B4E-48C5F89D5EFB}" type="sibTrans" cxnId="{50313A5C-F1C1-5A4B-9C6A-4C6874B37718}">
      <dgm:prSet/>
      <dgm:spPr/>
    </dgm:pt>
    <dgm:pt modelId="{DCCFE3AB-7C0B-994B-B49A-1B15168DB571}">
      <dgm:prSet/>
      <dgm:spPr/>
      <dgm:t>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b="1" i="0" u="none" strike="noStrike" cap="none" normalizeH="0" baseline="0">
              <a:ln>
                <a:noFill/>
              </a:ln>
              <a:solidFill>
                <a:schemeClr val="tx1"/>
              </a:solidFill>
              <a:effectLst/>
              <a:latin typeface="Tahoma" panose="020B0604030504040204" pitchFamily="34" charset="0"/>
              <a:cs typeface="Arial" panose="020B0604020202020204" pitchFamily="34" charset="0"/>
            </a:rPr>
            <a:t>المنطقة السفلى</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altLang="ar-JO" b="1" i="0" u="none" strike="noStrike" cap="none" normalizeH="0" baseline="0">
              <a:ln>
                <a:noFill/>
              </a:ln>
              <a:solidFill>
                <a:schemeClr val="tx1"/>
              </a:solidFill>
              <a:effectLst/>
              <a:latin typeface="Tahoma" panose="020B0604030504040204" pitchFamily="34" charset="0"/>
              <a:cs typeface="Arial" panose="020B0604020202020204" pitchFamily="34" charset="0"/>
            </a:rPr>
            <a:t>lower zone</a:t>
          </a:r>
          <a:endParaRPr kumimoji="0" lang="ar-AE" altLang="ar-JO" b="1" i="0" u="none" strike="noStrike" cap="none" normalizeH="0" baseline="0">
            <a:ln>
              <a:noFill/>
            </a:ln>
            <a:solidFill>
              <a:schemeClr val="tx1"/>
            </a:solidFill>
            <a:effectLst/>
            <a:latin typeface="Tahoma" panose="020B060403050404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SA" altLang="ar-JO" b="1" i="0" u="none" strike="noStrike" cap="none" normalizeH="0" baseline="0">
              <a:ln>
                <a:noFill/>
              </a:ln>
              <a:solidFill>
                <a:schemeClr val="tx1"/>
              </a:solidFill>
              <a:effectLst/>
              <a:latin typeface="Tahoma" panose="020B0604030504040204" pitchFamily="34" charset="0"/>
              <a:cs typeface="Arial" panose="020B0604020202020204" pitchFamily="34" charset="0"/>
            </a:rPr>
            <a:t>وتمتد من الشفة العليا</a:t>
          </a:r>
          <a:r>
            <a:rPr kumimoji="0" lang="en" altLang="ar-JO" b="0" i="0" u="none" strike="noStrike" cap="none" normalizeH="0" baseline="0">
              <a:ln>
                <a:noFill/>
              </a:ln>
              <a:solidFill>
                <a:schemeClr val="tx1"/>
              </a:solidFill>
              <a:effectLst/>
              <a:latin typeface="Tahoma" panose="020B0604030504040204" pitchFamily="34" charset="0"/>
              <a:cs typeface="Arial" panose="020B0604020202020204" pitchFamily="34" charset="0"/>
            </a:rPr>
            <a:t> </a:t>
          </a:r>
          <a:endParaRPr kumimoji="0" lang="ar-AE" altLang="ar-JO" b="0" i="0" u="none" strike="noStrike" cap="none" normalizeH="0" baseline="0">
            <a:ln>
              <a:noFill/>
            </a:ln>
            <a:solidFill>
              <a:schemeClr val="tx1"/>
            </a:solidFill>
            <a:effectLst/>
            <a:latin typeface="Tahoma" panose="020B060403050404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SA" altLang="ar-JO" b="1" i="0" u="none" strike="noStrike" cap="none" normalizeH="0" baseline="0">
              <a:ln>
                <a:noFill/>
              </a:ln>
              <a:solidFill>
                <a:schemeClr val="tx1"/>
              </a:solidFill>
              <a:effectLst/>
              <a:latin typeface="Tahoma" panose="020B0604030504040204" pitchFamily="34" charset="0"/>
              <a:cs typeface="Arial" panose="020B0604020202020204" pitchFamily="34" charset="0"/>
            </a:rPr>
            <a:t>وتمتد من الشفة العليا</a:t>
          </a:r>
          <a:r>
            <a:rPr kumimoji="0" lang="en" altLang="ar-JO" b="0" i="0" u="none" strike="noStrike" cap="none" normalizeH="0" baseline="0">
              <a:ln>
                <a:noFill/>
              </a:ln>
              <a:solidFill>
                <a:schemeClr val="tx1"/>
              </a:solidFill>
              <a:effectLst/>
              <a:latin typeface="Tahoma" panose="020B0604030504040204" pitchFamily="34" charset="0"/>
              <a:cs typeface="Arial" panose="020B0604020202020204" pitchFamily="34" charset="0"/>
            </a:rPr>
            <a:t> </a:t>
          </a:r>
          <a:r>
            <a:rPr kumimoji="0" lang="en-GB" altLang="ar-JO" b="0" i="0" u="none" strike="noStrike" cap="none" normalizeH="0" baseline="0">
              <a:ln>
                <a:noFill/>
              </a:ln>
              <a:solidFill>
                <a:schemeClr val="tx1"/>
              </a:solidFill>
              <a:effectLst/>
              <a:latin typeface="Tahoma" panose="020B0604030504040204" pitchFamily="34" charset="0"/>
              <a:cs typeface="Arial" panose="020B0604020202020204" pitchFamily="34" charset="0"/>
            </a:rPr>
            <a:t> </a:t>
          </a:r>
        </a:p>
      </dgm:t>
    </dgm:pt>
    <dgm:pt modelId="{9004224D-0FA8-B043-9757-114412EB8997}" type="parTrans" cxnId="{30D22893-A560-9448-BFFA-B32B249068A0}">
      <dgm:prSet/>
      <dgm:spPr/>
    </dgm:pt>
    <dgm:pt modelId="{6BC7B11D-B2EB-9F4C-B1BE-31B64DC83ED6}" type="sibTrans" cxnId="{30D22893-A560-9448-BFFA-B32B249068A0}">
      <dgm:prSet/>
      <dgm:spPr/>
    </dgm:pt>
    <dgm:pt modelId="{4D0F74EB-8D78-1740-87FE-497CBB35E68B}">
      <dgm:prSet/>
      <dgm:spPr/>
      <dgm:t>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b="1" i="0" u="none" strike="noStrike" cap="none" normalizeH="0" baseline="0">
              <a:ln>
                <a:noFill/>
              </a:ln>
              <a:solidFill>
                <a:schemeClr val="tx1"/>
              </a:solidFill>
              <a:effectLst/>
              <a:latin typeface="Tahoma" panose="020B0604030504040204" pitchFamily="34" charset="0"/>
              <a:cs typeface="Arial" panose="020B0604020202020204" pitchFamily="34" charset="0"/>
            </a:rPr>
            <a:t>المنطقة الوسطى</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altLang="ar-JO" b="1" i="0" u="none" strike="noStrike" cap="none" normalizeH="0" baseline="0">
              <a:ln>
                <a:noFill/>
              </a:ln>
              <a:solidFill>
                <a:schemeClr val="tx1"/>
              </a:solidFill>
              <a:effectLst/>
              <a:latin typeface="Tahoma" panose="020B0604030504040204" pitchFamily="34" charset="0"/>
              <a:cs typeface="Arial" panose="020B0604020202020204" pitchFamily="34" charset="0"/>
            </a:rPr>
            <a:t>middle zone</a:t>
          </a:r>
          <a:r>
            <a:rPr kumimoji="0" lang="en-GB" altLang="ar-JO" b="0" i="0" u="none" strike="noStrike" cap="none" normalizeH="0" baseline="0">
              <a:ln>
                <a:noFill/>
              </a:ln>
              <a:solidFill>
                <a:schemeClr val="tx1"/>
              </a:solidFill>
              <a:effectLst/>
              <a:latin typeface="Tahoma" panose="020B0604030504040204" pitchFamily="34" charset="0"/>
              <a:cs typeface="Arial" panose="020B0604020202020204" pitchFamily="34" charset="0"/>
            </a:rPr>
            <a:t> </a:t>
          </a:r>
          <a:endParaRPr kumimoji="0" lang="ar-AE" altLang="ar-JO" b="0" i="0" u="none" strike="noStrike" cap="none" normalizeH="0" baseline="0">
            <a:ln>
              <a:noFill/>
            </a:ln>
            <a:solidFill>
              <a:schemeClr val="tx1"/>
            </a:solidFill>
            <a:effectLst/>
            <a:latin typeface="Tahoma" panose="020B060403050404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SA" altLang="ar-JO" b="1" i="0" u="none" strike="noStrike" cap="none" normalizeH="0" baseline="0">
              <a:ln>
                <a:noFill/>
              </a:ln>
              <a:solidFill>
                <a:schemeClr val="tx1"/>
              </a:solidFill>
              <a:effectLst/>
              <a:latin typeface="Tahoma" panose="020B0604030504040204" pitchFamily="34" charset="0"/>
              <a:cs typeface="Arial" panose="020B0604020202020204" pitchFamily="34" charset="0"/>
            </a:rPr>
            <a:t>وتمتد من الحواجب</a:t>
          </a:r>
          <a:r>
            <a:rPr kumimoji="0" lang="en" altLang="ar-JO" b="0" i="0" u="none" strike="noStrike" cap="none" normalizeH="0" baseline="0">
              <a:ln>
                <a:noFill/>
              </a:ln>
              <a:solidFill>
                <a:schemeClr val="tx1"/>
              </a:solidFill>
              <a:effectLst/>
              <a:latin typeface="Tahoma" panose="020B0604030504040204" pitchFamily="34" charset="0"/>
              <a:cs typeface="Arial" panose="020B0604020202020204" pitchFamily="34" charset="0"/>
            </a:rPr>
            <a:t> </a:t>
          </a:r>
          <a:endParaRPr kumimoji="0" lang="ar-AE" altLang="ar-JO" b="0" i="0" u="none" strike="noStrike" cap="none" normalizeH="0" baseline="0">
            <a:ln>
              <a:noFill/>
            </a:ln>
            <a:solidFill>
              <a:schemeClr val="tx1"/>
            </a:solidFill>
            <a:effectLst/>
            <a:latin typeface="Tahoma" panose="020B060403050404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SA" altLang="ar-JO" b="1" i="0" u="none" strike="noStrike" cap="none" normalizeH="0" baseline="0">
              <a:ln>
                <a:noFill/>
              </a:ln>
              <a:solidFill>
                <a:schemeClr val="tx1"/>
              </a:solidFill>
              <a:effectLst/>
              <a:latin typeface="Tahoma" panose="020B0604030504040204" pitchFamily="34" charset="0"/>
              <a:cs typeface="Arial" panose="020B0604020202020204" pitchFamily="34" charset="0"/>
            </a:rPr>
            <a:t>إلى الشفة العليا</a:t>
          </a:r>
          <a:r>
            <a:rPr kumimoji="0" lang="en" altLang="ar-JO" b="1" i="0" u="none" strike="noStrike" cap="none" normalizeH="0" baseline="0">
              <a:ln>
                <a:noFill/>
              </a:ln>
              <a:solidFill>
                <a:schemeClr val="tx1"/>
              </a:solidFill>
              <a:effectLst/>
              <a:latin typeface="Tahoma" panose="020B0604030504040204" pitchFamily="34" charset="0"/>
              <a:cs typeface="Arial" panose="020B0604020202020204" pitchFamily="34" charset="0"/>
            </a:rPr>
            <a:t>.</a:t>
          </a:r>
          <a:r>
            <a:rPr kumimoji="0" lang="en-GB" altLang="ar-JO" b="0" i="0" u="none" strike="noStrike" cap="none" normalizeH="0" baseline="0">
              <a:ln>
                <a:noFill/>
              </a:ln>
              <a:solidFill>
                <a:schemeClr val="tx1"/>
              </a:solidFill>
              <a:effectLst/>
              <a:latin typeface="Tahoma" panose="020B0604030504040204" pitchFamily="34" charset="0"/>
              <a:cs typeface="Arial" panose="020B0604020202020204" pitchFamily="34" charset="0"/>
            </a:rPr>
            <a:t> </a:t>
          </a:r>
        </a:p>
      </dgm:t>
    </dgm:pt>
    <dgm:pt modelId="{09C92604-6839-674A-9972-476303DEC57D}" type="parTrans" cxnId="{9850D79C-F897-1641-B258-A5B3CE87F15D}">
      <dgm:prSet/>
      <dgm:spPr/>
    </dgm:pt>
    <dgm:pt modelId="{447B2E83-435C-DB4E-A9FA-C9717D8B7F75}" type="sibTrans" cxnId="{9850D79C-F897-1641-B258-A5B3CE87F15D}">
      <dgm:prSet/>
      <dgm:spPr/>
    </dgm:pt>
    <dgm:pt modelId="{D9E8BE95-0253-874E-A1F1-06B896C7925C}">
      <dgm:prSet/>
      <dgm:spPr/>
      <dgm:t>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b="1" i="0" u="none" strike="noStrike" cap="none" normalizeH="0" baseline="0">
              <a:ln>
                <a:noFill/>
              </a:ln>
              <a:solidFill>
                <a:schemeClr val="tx1"/>
              </a:solidFill>
              <a:effectLst/>
              <a:latin typeface="Tahoma" panose="020B0604030504040204" pitchFamily="34" charset="0"/>
              <a:cs typeface="Arial" panose="020B0604020202020204" pitchFamily="34" charset="0"/>
            </a:rPr>
            <a:t>المنطقة العليا</a:t>
          </a: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en-GB" altLang="ar-JO" b="1" i="0" u="none" strike="noStrike" cap="none" normalizeH="0" baseline="0">
              <a:ln>
                <a:noFill/>
              </a:ln>
              <a:solidFill>
                <a:schemeClr val="tx1"/>
              </a:solidFill>
              <a:effectLst/>
              <a:latin typeface="Tahoma" panose="020B0604030504040204" pitchFamily="34" charset="0"/>
              <a:cs typeface="Arial" panose="020B0604020202020204" pitchFamily="34" charset="0"/>
            </a:rPr>
            <a:t>upper zone</a:t>
          </a:r>
          <a:r>
            <a:rPr kumimoji="0" lang="en-GB" altLang="ar-JO" b="0" i="0" u="none" strike="noStrike" cap="none" normalizeH="0" baseline="0">
              <a:ln>
                <a:noFill/>
              </a:ln>
              <a:solidFill>
                <a:schemeClr val="tx1"/>
              </a:solidFill>
              <a:effectLst/>
              <a:latin typeface="Tahoma" panose="020B0604030504040204" pitchFamily="34" charset="0"/>
              <a:cs typeface="Arial" panose="020B0604020202020204" pitchFamily="34" charset="0"/>
            </a:rPr>
            <a:t> </a:t>
          </a:r>
          <a:endParaRPr kumimoji="0" lang="ar-AE" altLang="ar-JO" b="0" i="0" u="none" strike="noStrike" cap="none" normalizeH="0" baseline="0">
            <a:ln>
              <a:noFill/>
            </a:ln>
            <a:solidFill>
              <a:schemeClr val="tx1"/>
            </a:solidFill>
            <a:effectLst/>
            <a:latin typeface="Tahoma" panose="020B060403050404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SA" altLang="ar-JO" b="1" i="0" u="none" strike="noStrike" cap="none" normalizeH="0" baseline="0">
              <a:ln>
                <a:noFill/>
              </a:ln>
              <a:solidFill>
                <a:schemeClr val="tx1"/>
              </a:solidFill>
              <a:effectLst/>
              <a:latin typeface="Tahoma" panose="020B0604030504040204" pitchFamily="34" charset="0"/>
              <a:cs typeface="Arial" panose="020B0604020202020204" pitchFamily="34" charset="0"/>
            </a:rPr>
            <a:t>وتمتد من قمة الرأس</a:t>
          </a:r>
          <a:r>
            <a:rPr kumimoji="0" lang="en" altLang="ar-JO" b="0" i="0" u="none" strike="noStrike" cap="none" normalizeH="0" baseline="0">
              <a:ln>
                <a:noFill/>
              </a:ln>
              <a:solidFill>
                <a:schemeClr val="tx1"/>
              </a:solidFill>
              <a:effectLst/>
              <a:latin typeface="Tahoma" panose="020B0604030504040204" pitchFamily="34" charset="0"/>
              <a:cs typeface="Arial" panose="020B0604020202020204" pitchFamily="34" charset="0"/>
            </a:rPr>
            <a:t> </a:t>
          </a:r>
          <a:endParaRPr kumimoji="0" lang="ar-AE" altLang="ar-JO" b="0" i="0" u="none" strike="noStrike" cap="none" normalizeH="0" baseline="0">
            <a:ln>
              <a:noFill/>
            </a:ln>
            <a:solidFill>
              <a:schemeClr val="tx1"/>
            </a:solidFill>
            <a:effectLst/>
            <a:latin typeface="Tahoma" panose="020B0604030504040204" pitchFamily="34"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SA" altLang="ar-JO" b="1" i="0" u="none" strike="noStrike" cap="none" normalizeH="0" baseline="0">
              <a:ln>
                <a:noFill/>
              </a:ln>
              <a:solidFill>
                <a:schemeClr val="tx1"/>
              </a:solidFill>
              <a:effectLst/>
              <a:latin typeface="Tahoma" panose="020B0604030504040204" pitchFamily="34" charset="0"/>
              <a:cs typeface="Arial" panose="020B0604020202020204" pitchFamily="34" charset="0"/>
            </a:rPr>
            <a:t>إلى الحواجب</a:t>
          </a:r>
          <a:r>
            <a:rPr kumimoji="0" lang="en" altLang="ar-JO" b="1" i="0" u="none" strike="noStrike" cap="none" normalizeH="0" baseline="0">
              <a:ln>
                <a:noFill/>
              </a:ln>
              <a:solidFill>
                <a:schemeClr val="tx1"/>
              </a:solidFill>
              <a:effectLst/>
              <a:latin typeface="Tahoma" panose="020B0604030504040204" pitchFamily="34" charset="0"/>
              <a:cs typeface="Arial" panose="020B0604020202020204" pitchFamily="34" charset="0"/>
            </a:rPr>
            <a:t>.</a:t>
          </a:r>
          <a:r>
            <a:rPr kumimoji="0" lang="en-GB" altLang="ar-JO" b="0" i="0" u="none" strike="noStrike" cap="none" normalizeH="0" baseline="0">
              <a:ln>
                <a:noFill/>
              </a:ln>
              <a:solidFill>
                <a:schemeClr val="tx1"/>
              </a:solidFill>
              <a:effectLst/>
              <a:latin typeface="Tahoma" panose="020B0604030504040204" pitchFamily="34" charset="0"/>
              <a:cs typeface="Arial" panose="020B0604020202020204" pitchFamily="34" charset="0"/>
            </a:rPr>
            <a:t> </a:t>
          </a:r>
        </a:p>
      </dgm:t>
    </dgm:pt>
    <dgm:pt modelId="{B55143A5-6484-694C-8CCB-2330D520CBB2}" type="parTrans" cxnId="{98CEB0E3-D7E2-8141-A357-B2F65B368F96}">
      <dgm:prSet/>
      <dgm:spPr/>
    </dgm:pt>
    <dgm:pt modelId="{0FFB4864-3949-7D4E-982F-EBCE64A0EF73}" type="sibTrans" cxnId="{98CEB0E3-D7E2-8141-A357-B2F65B368F96}">
      <dgm:prSet/>
      <dgm:spPr/>
    </dgm:pt>
    <dgm:pt modelId="{211F38AF-3E8D-8A42-A046-56F8AC1391BB}" type="pres">
      <dgm:prSet presAssocID="{A06DBFED-91AB-CB4A-9A62-F54E66D4B0CF}" presName="hierChild1" presStyleCnt="0">
        <dgm:presLayoutVars>
          <dgm:orgChart val="1"/>
          <dgm:chPref val="1"/>
          <dgm:dir/>
          <dgm:animOne val="branch"/>
          <dgm:animLvl val="lvl"/>
          <dgm:resizeHandles/>
        </dgm:presLayoutVars>
      </dgm:prSet>
      <dgm:spPr/>
    </dgm:pt>
    <dgm:pt modelId="{19F2AD43-BF92-274D-9B84-891E304E5998}" type="pres">
      <dgm:prSet presAssocID="{1275C3C1-3A9F-4A48-B0C6-E5D18CBBE85C}" presName="hierRoot1" presStyleCnt="0">
        <dgm:presLayoutVars>
          <dgm:hierBranch/>
        </dgm:presLayoutVars>
      </dgm:prSet>
      <dgm:spPr/>
    </dgm:pt>
    <dgm:pt modelId="{67D17863-2C6D-8342-A9D5-D030A3A14C92}" type="pres">
      <dgm:prSet presAssocID="{1275C3C1-3A9F-4A48-B0C6-E5D18CBBE85C}" presName="rootComposite1" presStyleCnt="0"/>
      <dgm:spPr/>
    </dgm:pt>
    <dgm:pt modelId="{B3A49582-BC19-744E-9B2E-9BA87E0D1027}" type="pres">
      <dgm:prSet presAssocID="{1275C3C1-3A9F-4A48-B0C6-E5D18CBBE85C}" presName="rootText1" presStyleLbl="node0" presStyleIdx="0" presStyleCnt="1">
        <dgm:presLayoutVars>
          <dgm:chPref val="3"/>
        </dgm:presLayoutVars>
      </dgm:prSet>
      <dgm:spPr/>
      <dgm:t>
        <a:bodyPr/>
        <a:lstStyle/>
        <a:p>
          <a:endParaRPr lang="en-US"/>
        </a:p>
      </dgm:t>
    </dgm:pt>
    <dgm:pt modelId="{48B0DB19-0B76-2449-B03A-BFD409448A92}" type="pres">
      <dgm:prSet presAssocID="{1275C3C1-3A9F-4A48-B0C6-E5D18CBBE85C}" presName="rootConnector1" presStyleLbl="node1" presStyleIdx="0" presStyleCnt="0"/>
      <dgm:spPr/>
      <dgm:t>
        <a:bodyPr/>
        <a:lstStyle/>
        <a:p>
          <a:endParaRPr lang="en-US"/>
        </a:p>
      </dgm:t>
    </dgm:pt>
    <dgm:pt modelId="{1E7A19F9-C251-B344-8FBB-3B573E70916C}" type="pres">
      <dgm:prSet presAssocID="{1275C3C1-3A9F-4A48-B0C6-E5D18CBBE85C}" presName="hierChild2" presStyleCnt="0"/>
      <dgm:spPr/>
    </dgm:pt>
    <dgm:pt modelId="{E8F9FF71-667C-A44E-A98E-C69991D254D8}" type="pres">
      <dgm:prSet presAssocID="{9004224D-0FA8-B043-9757-114412EB8997}" presName="Name35" presStyleLbl="parChTrans1D2" presStyleIdx="0" presStyleCnt="3"/>
      <dgm:spPr/>
    </dgm:pt>
    <dgm:pt modelId="{54B6B2F4-F7CD-534A-8A5D-07F961B96A78}" type="pres">
      <dgm:prSet presAssocID="{DCCFE3AB-7C0B-994B-B49A-1B15168DB571}" presName="hierRoot2" presStyleCnt="0">
        <dgm:presLayoutVars>
          <dgm:hierBranch/>
        </dgm:presLayoutVars>
      </dgm:prSet>
      <dgm:spPr/>
    </dgm:pt>
    <dgm:pt modelId="{8D45DB5D-43F9-284D-A5A4-6EC4657B09A5}" type="pres">
      <dgm:prSet presAssocID="{DCCFE3AB-7C0B-994B-B49A-1B15168DB571}" presName="rootComposite" presStyleCnt="0"/>
      <dgm:spPr/>
    </dgm:pt>
    <dgm:pt modelId="{F1865E34-C85D-2B4B-BA33-B399560ABD65}" type="pres">
      <dgm:prSet presAssocID="{DCCFE3AB-7C0B-994B-B49A-1B15168DB571}" presName="rootText" presStyleLbl="node2" presStyleIdx="0" presStyleCnt="3">
        <dgm:presLayoutVars>
          <dgm:chPref val="3"/>
        </dgm:presLayoutVars>
      </dgm:prSet>
      <dgm:spPr/>
      <dgm:t>
        <a:bodyPr/>
        <a:lstStyle/>
        <a:p>
          <a:endParaRPr lang="en-US"/>
        </a:p>
      </dgm:t>
    </dgm:pt>
    <dgm:pt modelId="{7635B0DD-518C-204B-A827-8FE9B34966BB}" type="pres">
      <dgm:prSet presAssocID="{DCCFE3AB-7C0B-994B-B49A-1B15168DB571}" presName="rootConnector" presStyleLbl="node2" presStyleIdx="0" presStyleCnt="3"/>
      <dgm:spPr/>
      <dgm:t>
        <a:bodyPr/>
        <a:lstStyle/>
        <a:p>
          <a:endParaRPr lang="en-US"/>
        </a:p>
      </dgm:t>
    </dgm:pt>
    <dgm:pt modelId="{0A9994DA-8576-6F41-B40C-18AEA3B907AD}" type="pres">
      <dgm:prSet presAssocID="{DCCFE3AB-7C0B-994B-B49A-1B15168DB571}" presName="hierChild4" presStyleCnt="0"/>
      <dgm:spPr/>
    </dgm:pt>
    <dgm:pt modelId="{5BA8BEA3-0738-0A43-B7A2-90D5565B157B}" type="pres">
      <dgm:prSet presAssocID="{DCCFE3AB-7C0B-994B-B49A-1B15168DB571}" presName="hierChild5" presStyleCnt="0"/>
      <dgm:spPr/>
    </dgm:pt>
    <dgm:pt modelId="{2862B0D5-1454-8B4E-A701-BF619CF26CA9}" type="pres">
      <dgm:prSet presAssocID="{09C92604-6839-674A-9972-476303DEC57D}" presName="Name35" presStyleLbl="parChTrans1D2" presStyleIdx="1" presStyleCnt="3"/>
      <dgm:spPr/>
    </dgm:pt>
    <dgm:pt modelId="{89413B89-5B8C-4347-8399-562C336F1F99}" type="pres">
      <dgm:prSet presAssocID="{4D0F74EB-8D78-1740-87FE-497CBB35E68B}" presName="hierRoot2" presStyleCnt="0">
        <dgm:presLayoutVars>
          <dgm:hierBranch/>
        </dgm:presLayoutVars>
      </dgm:prSet>
      <dgm:spPr/>
    </dgm:pt>
    <dgm:pt modelId="{EF662D82-07C3-6E4B-8F07-24B226714429}" type="pres">
      <dgm:prSet presAssocID="{4D0F74EB-8D78-1740-87FE-497CBB35E68B}" presName="rootComposite" presStyleCnt="0"/>
      <dgm:spPr/>
    </dgm:pt>
    <dgm:pt modelId="{73477912-4D19-8547-A3E4-8EA9C86A10D9}" type="pres">
      <dgm:prSet presAssocID="{4D0F74EB-8D78-1740-87FE-497CBB35E68B}" presName="rootText" presStyleLbl="node2" presStyleIdx="1" presStyleCnt="3">
        <dgm:presLayoutVars>
          <dgm:chPref val="3"/>
        </dgm:presLayoutVars>
      </dgm:prSet>
      <dgm:spPr/>
      <dgm:t>
        <a:bodyPr/>
        <a:lstStyle/>
        <a:p>
          <a:endParaRPr lang="en-US"/>
        </a:p>
      </dgm:t>
    </dgm:pt>
    <dgm:pt modelId="{65614896-E48A-BC43-A55A-D77A270431BC}" type="pres">
      <dgm:prSet presAssocID="{4D0F74EB-8D78-1740-87FE-497CBB35E68B}" presName="rootConnector" presStyleLbl="node2" presStyleIdx="1" presStyleCnt="3"/>
      <dgm:spPr/>
      <dgm:t>
        <a:bodyPr/>
        <a:lstStyle/>
        <a:p>
          <a:endParaRPr lang="en-US"/>
        </a:p>
      </dgm:t>
    </dgm:pt>
    <dgm:pt modelId="{84447576-A83F-9F41-8F0C-9B172A62E9AB}" type="pres">
      <dgm:prSet presAssocID="{4D0F74EB-8D78-1740-87FE-497CBB35E68B}" presName="hierChild4" presStyleCnt="0"/>
      <dgm:spPr/>
    </dgm:pt>
    <dgm:pt modelId="{789DBD48-8FDE-064E-8511-D5F0EFD7482F}" type="pres">
      <dgm:prSet presAssocID="{4D0F74EB-8D78-1740-87FE-497CBB35E68B}" presName="hierChild5" presStyleCnt="0"/>
      <dgm:spPr/>
    </dgm:pt>
    <dgm:pt modelId="{4AEC87A1-B653-284D-B5F1-DACFA7BAEAD7}" type="pres">
      <dgm:prSet presAssocID="{B55143A5-6484-694C-8CCB-2330D520CBB2}" presName="Name35" presStyleLbl="parChTrans1D2" presStyleIdx="2" presStyleCnt="3"/>
      <dgm:spPr/>
    </dgm:pt>
    <dgm:pt modelId="{1ADF06FB-19B6-B14F-A3DF-1E5D2FC7CC57}" type="pres">
      <dgm:prSet presAssocID="{D9E8BE95-0253-874E-A1F1-06B896C7925C}" presName="hierRoot2" presStyleCnt="0">
        <dgm:presLayoutVars>
          <dgm:hierBranch/>
        </dgm:presLayoutVars>
      </dgm:prSet>
      <dgm:spPr/>
    </dgm:pt>
    <dgm:pt modelId="{C5E256A2-09E3-1D4A-8D6E-10AFF1A74990}" type="pres">
      <dgm:prSet presAssocID="{D9E8BE95-0253-874E-A1F1-06B896C7925C}" presName="rootComposite" presStyleCnt="0"/>
      <dgm:spPr/>
    </dgm:pt>
    <dgm:pt modelId="{BDAAFCCA-A069-E643-8684-EEB1A717B283}" type="pres">
      <dgm:prSet presAssocID="{D9E8BE95-0253-874E-A1F1-06B896C7925C}" presName="rootText" presStyleLbl="node2" presStyleIdx="2" presStyleCnt="3">
        <dgm:presLayoutVars>
          <dgm:chPref val="3"/>
        </dgm:presLayoutVars>
      </dgm:prSet>
      <dgm:spPr/>
      <dgm:t>
        <a:bodyPr/>
        <a:lstStyle/>
        <a:p>
          <a:endParaRPr lang="en-US"/>
        </a:p>
      </dgm:t>
    </dgm:pt>
    <dgm:pt modelId="{8E991E41-E5F1-E444-9336-E02A1BBA8B84}" type="pres">
      <dgm:prSet presAssocID="{D9E8BE95-0253-874E-A1F1-06B896C7925C}" presName="rootConnector" presStyleLbl="node2" presStyleIdx="2" presStyleCnt="3"/>
      <dgm:spPr/>
      <dgm:t>
        <a:bodyPr/>
        <a:lstStyle/>
        <a:p>
          <a:endParaRPr lang="en-US"/>
        </a:p>
      </dgm:t>
    </dgm:pt>
    <dgm:pt modelId="{2F70AB92-BD44-3048-AEF5-8239D9142259}" type="pres">
      <dgm:prSet presAssocID="{D9E8BE95-0253-874E-A1F1-06B896C7925C}" presName="hierChild4" presStyleCnt="0"/>
      <dgm:spPr/>
    </dgm:pt>
    <dgm:pt modelId="{506C49CC-9468-DD43-A1A4-EB5EE3BC71A0}" type="pres">
      <dgm:prSet presAssocID="{D9E8BE95-0253-874E-A1F1-06B896C7925C}" presName="hierChild5" presStyleCnt="0"/>
      <dgm:spPr/>
    </dgm:pt>
    <dgm:pt modelId="{F37A9755-1466-4248-94CF-0C2B96E06B92}" type="pres">
      <dgm:prSet presAssocID="{1275C3C1-3A9F-4A48-B0C6-E5D18CBBE85C}" presName="hierChild3" presStyleCnt="0"/>
      <dgm:spPr/>
    </dgm:pt>
  </dgm:ptLst>
  <dgm:cxnLst>
    <dgm:cxn modelId="{94E6AD2C-3DE9-6C48-A5AF-DB6F46D76B72}" type="presOf" srcId="{9004224D-0FA8-B043-9757-114412EB8997}" destId="{E8F9FF71-667C-A44E-A98E-C69991D254D8}" srcOrd="0" destOrd="0" presId="urn:microsoft.com/office/officeart/2005/8/layout/orgChart1"/>
    <dgm:cxn modelId="{494C57FC-9534-5045-8A5B-D35AAE04DF46}" type="presOf" srcId="{DCCFE3AB-7C0B-994B-B49A-1B15168DB571}" destId="{7635B0DD-518C-204B-A827-8FE9B34966BB}" srcOrd="1" destOrd="0" presId="urn:microsoft.com/office/officeart/2005/8/layout/orgChart1"/>
    <dgm:cxn modelId="{59DB1C0F-5F92-2D4F-89A2-B25A8512FEDB}" type="presOf" srcId="{D9E8BE95-0253-874E-A1F1-06B896C7925C}" destId="{8E991E41-E5F1-E444-9336-E02A1BBA8B84}" srcOrd="1" destOrd="0" presId="urn:microsoft.com/office/officeart/2005/8/layout/orgChart1"/>
    <dgm:cxn modelId="{D7D25F10-4AC2-384B-8E5D-983392A6321F}" type="presOf" srcId="{4D0F74EB-8D78-1740-87FE-497CBB35E68B}" destId="{65614896-E48A-BC43-A55A-D77A270431BC}" srcOrd="1" destOrd="0" presId="urn:microsoft.com/office/officeart/2005/8/layout/orgChart1"/>
    <dgm:cxn modelId="{5C870182-3BC1-E94C-A706-082CB38935D8}" type="presOf" srcId="{D9E8BE95-0253-874E-A1F1-06B896C7925C}" destId="{BDAAFCCA-A069-E643-8684-EEB1A717B283}" srcOrd="0" destOrd="0" presId="urn:microsoft.com/office/officeart/2005/8/layout/orgChart1"/>
    <dgm:cxn modelId="{D7088B9C-5004-6541-8F5D-F7FF9AAF714B}" type="presOf" srcId="{DCCFE3AB-7C0B-994B-B49A-1B15168DB571}" destId="{F1865E34-C85D-2B4B-BA33-B399560ABD65}" srcOrd="0" destOrd="0" presId="urn:microsoft.com/office/officeart/2005/8/layout/orgChart1"/>
    <dgm:cxn modelId="{EAEE52B1-5460-0243-BD1F-6C20A7EC8E74}" type="presOf" srcId="{B55143A5-6484-694C-8CCB-2330D520CBB2}" destId="{4AEC87A1-B653-284D-B5F1-DACFA7BAEAD7}" srcOrd="0" destOrd="0" presId="urn:microsoft.com/office/officeart/2005/8/layout/orgChart1"/>
    <dgm:cxn modelId="{30D22893-A560-9448-BFFA-B32B249068A0}" srcId="{1275C3C1-3A9F-4A48-B0C6-E5D18CBBE85C}" destId="{DCCFE3AB-7C0B-994B-B49A-1B15168DB571}" srcOrd="0" destOrd="0" parTransId="{9004224D-0FA8-B043-9757-114412EB8997}" sibTransId="{6BC7B11D-B2EB-9F4C-B1BE-31B64DC83ED6}"/>
    <dgm:cxn modelId="{3ACCA9DB-E73B-4947-82C9-4F01009F2947}" type="presOf" srcId="{09C92604-6839-674A-9972-476303DEC57D}" destId="{2862B0D5-1454-8B4E-A701-BF619CF26CA9}" srcOrd="0" destOrd="0" presId="urn:microsoft.com/office/officeart/2005/8/layout/orgChart1"/>
    <dgm:cxn modelId="{AF378A71-1482-0E49-9AA1-27940883C785}" type="presOf" srcId="{A06DBFED-91AB-CB4A-9A62-F54E66D4B0CF}" destId="{211F38AF-3E8D-8A42-A046-56F8AC1391BB}" srcOrd="0" destOrd="0" presId="urn:microsoft.com/office/officeart/2005/8/layout/orgChart1"/>
    <dgm:cxn modelId="{DE0E4EA6-0333-6247-A96D-E56BFCC6336B}" type="presOf" srcId="{4D0F74EB-8D78-1740-87FE-497CBB35E68B}" destId="{73477912-4D19-8547-A3E4-8EA9C86A10D9}" srcOrd="0" destOrd="0" presId="urn:microsoft.com/office/officeart/2005/8/layout/orgChart1"/>
    <dgm:cxn modelId="{71B0FDBA-144C-804A-A369-D6B09704BD06}" type="presOf" srcId="{1275C3C1-3A9F-4A48-B0C6-E5D18CBBE85C}" destId="{B3A49582-BC19-744E-9B2E-9BA87E0D1027}" srcOrd="0" destOrd="0" presId="urn:microsoft.com/office/officeart/2005/8/layout/orgChart1"/>
    <dgm:cxn modelId="{98CEB0E3-D7E2-8141-A357-B2F65B368F96}" srcId="{1275C3C1-3A9F-4A48-B0C6-E5D18CBBE85C}" destId="{D9E8BE95-0253-874E-A1F1-06B896C7925C}" srcOrd="2" destOrd="0" parTransId="{B55143A5-6484-694C-8CCB-2330D520CBB2}" sibTransId="{0FFB4864-3949-7D4E-982F-EBCE64A0EF73}"/>
    <dgm:cxn modelId="{236D0456-4D0D-F14F-8001-F04894660F81}" type="presOf" srcId="{1275C3C1-3A9F-4A48-B0C6-E5D18CBBE85C}" destId="{48B0DB19-0B76-2449-B03A-BFD409448A92}" srcOrd="1" destOrd="0" presId="urn:microsoft.com/office/officeart/2005/8/layout/orgChart1"/>
    <dgm:cxn modelId="{50313A5C-F1C1-5A4B-9C6A-4C6874B37718}" srcId="{A06DBFED-91AB-CB4A-9A62-F54E66D4B0CF}" destId="{1275C3C1-3A9F-4A48-B0C6-E5D18CBBE85C}" srcOrd="0" destOrd="0" parTransId="{19B63E0D-530F-9B45-B5D5-1AC58E2F0AF4}" sibTransId="{A29D75FD-A44E-DE42-9B4E-48C5F89D5EFB}"/>
    <dgm:cxn modelId="{9850D79C-F897-1641-B258-A5B3CE87F15D}" srcId="{1275C3C1-3A9F-4A48-B0C6-E5D18CBBE85C}" destId="{4D0F74EB-8D78-1740-87FE-497CBB35E68B}" srcOrd="1" destOrd="0" parTransId="{09C92604-6839-674A-9972-476303DEC57D}" sibTransId="{447B2E83-435C-DB4E-A9FA-C9717D8B7F75}"/>
    <dgm:cxn modelId="{77C6ECB6-DD58-E543-BA0F-C5AC8C033B56}" type="presParOf" srcId="{211F38AF-3E8D-8A42-A046-56F8AC1391BB}" destId="{19F2AD43-BF92-274D-9B84-891E304E5998}" srcOrd="0" destOrd="0" presId="urn:microsoft.com/office/officeart/2005/8/layout/orgChart1"/>
    <dgm:cxn modelId="{A69856BA-01D5-184C-9B1F-3B26EE44D2B0}" type="presParOf" srcId="{19F2AD43-BF92-274D-9B84-891E304E5998}" destId="{67D17863-2C6D-8342-A9D5-D030A3A14C92}" srcOrd="0" destOrd="0" presId="urn:microsoft.com/office/officeart/2005/8/layout/orgChart1"/>
    <dgm:cxn modelId="{5020E6D4-8653-9745-B4E8-2D40AE78C55B}" type="presParOf" srcId="{67D17863-2C6D-8342-A9D5-D030A3A14C92}" destId="{B3A49582-BC19-744E-9B2E-9BA87E0D1027}" srcOrd="0" destOrd="0" presId="urn:microsoft.com/office/officeart/2005/8/layout/orgChart1"/>
    <dgm:cxn modelId="{009FA2DF-8D35-6B40-881A-11EDBF20175F}" type="presParOf" srcId="{67D17863-2C6D-8342-A9D5-D030A3A14C92}" destId="{48B0DB19-0B76-2449-B03A-BFD409448A92}" srcOrd="1" destOrd="0" presId="urn:microsoft.com/office/officeart/2005/8/layout/orgChart1"/>
    <dgm:cxn modelId="{A6723BB1-E597-7E4F-A50D-398CC8E0A3B6}" type="presParOf" srcId="{19F2AD43-BF92-274D-9B84-891E304E5998}" destId="{1E7A19F9-C251-B344-8FBB-3B573E70916C}" srcOrd="1" destOrd="0" presId="urn:microsoft.com/office/officeart/2005/8/layout/orgChart1"/>
    <dgm:cxn modelId="{008710D4-175D-7747-8149-784CE66511A2}" type="presParOf" srcId="{1E7A19F9-C251-B344-8FBB-3B573E70916C}" destId="{E8F9FF71-667C-A44E-A98E-C69991D254D8}" srcOrd="0" destOrd="0" presId="urn:microsoft.com/office/officeart/2005/8/layout/orgChart1"/>
    <dgm:cxn modelId="{65110185-D895-4D4F-816F-06F83D1D7386}" type="presParOf" srcId="{1E7A19F9-C251-B344-8FBB-3B573E70916C}" destId="{54B6B2F4-F7CD-534A-8A5D-07F961B96A78}" srcOrd="1" destOrd="0" presId="urn:microsoft.com/office/officeart/2005/8/layout/orgChart1"/>
    <dgm:cxn modelId="{86C37A4A-0175-524E-A977-50FEBA8FAAC4}" type="presParOf" srcId="{54B6B2F4-F7CD-534A-8A5D-07F961B96A78}" destId="{8D45DB5D-43F9-284D-A5A4-6EC4657B09A5}" srcOrd="0" destOrd="0" presId="urn:microsoft.com/office/officeart/2005/8/layout/orgChart1"/>
    <dgm:cxn modelId="{B47CF9D6-26E8-844B-BB1F-1E5952E6C0BA}" type="presParOf" srcId="{8D45DB5D-43F9-284D-A5A4-6EC4657B09A5}" destId="{F1865E34-C85D-2B4B-BA33-B399560ABD65}" srcOrd="0" destOrd="0" presId="urn:microsoft.com/office/officeart/2005/8/layout/orgChart1"/>
    <dgm:cxn modelId="{355AA7E4-E529-6F42-BE45-242C04E805E0}" type="presParOf" srcId="{8D45DB5D-43F9-284D-A5A4-6EC4657B09A5}" destId="{7635B0DD-518C-204B-A827-8FE9B34966BB}" srcOrd="1" destOrd="0" presId="urn:microsoft.com/office/officeart/2005/8/layout/orgChart1"/>
    <dgm:cxn modelId="{19610A6C-D141-DF4F-9895-1D5AA16CFD6D}" type="presParOf" srcId="{54B6B2F4-F7CD-534A-8A5D-07F961B96A78}" destId="{0A9994DA-8576-6F41-B40C-18AEA3B907AD}" srcOrd="1" destOrd="0" presId="urn:microsoft.com/office/officeart/2005/8/layout/orgChart1"/>
    <dgm:cxn modelId="{6114E660-61B7-EA45-8575-6FA2164C105D}" type="presParOf" srcId="{54B6B2F4-F7CD-534A-8A5D-07F961B96A78}" destId="{5BA8BEA3-0738-0A43-B7A2-90D5565B157B}" srcOrd="2" destOrd="0" presId="urn:microsoft.com/office/officeart/2005/8/layout/orgChart1"/>
    <dgm:cxn modelId="{FEEFDA6D-A32F-C94E-B204-644A5F08AD27}" type="presParOf" srcId="{1E7A19F9-C251-B344-8FBB-3B573E70916C}" destId="{2862B0D5-1454-8B4E-A701-BF619CF26CA9}" srcOrd="2" destOrd="0" presId="urn:microsoft.com/office/officeart/2005/8/layout/orgChart1"/>
    <dgm:cxn modelId="{3DD71FDD-475A-9F49-820D-43DB41D500D5}" type="presParOf" srcId="{1E7A19F9-C251-B344-8FBB-3B573E70916C}" destId="{89413B89-5B8C-4347-8399-562C336F1F99}" srcOrd="3" destOrd="0" presId="urn:microsoft.com/office/officeart/2005/8/layout/orgChart1"/>
    <dgm:cxn modelId="{DCD53454-F5DE-3149-BEAC-4451058FC6EE}" type="presParOf" srcId="{89413B89-5B8C-4347-8399-562C336F1F99}" destId="{EF662D82-07C3-6E4B-8F07-24B226714429}" srcOrd="0" destOrd="0" presId="urn:microsoft.com/office/officeart/2005/8/layout/orgChart1"/>
    <dgm:cxn modelId="{4F40BA43-3E2E-FE4B-8CCC-D85CDC47B6C4}" type="presParOf" srcId="{EF662D82-07C3-6E4B-8F07-24B226714429}" destId="{73477912-4D19-8547-A3E4-8EA9C86A10D9}" srcOrd="0" destOrd="0" presId="urn:microsoft.com/office/officeart/2005/8/layout/orgChart1"/>
    <dgm:cxn modelId="{F3833720-0F0A-3D42-9032-BC1BD876F5CE}" type="presParOf" srcId="{EF662D82-07C3-6E4B-8F07-24B226714429}" destId="{65614896-E48A-BC43-A55A-D77A270431BC}" srcOrd="1" destOrd="0" presId="urn:microsoft.com/office/officeart/2005/8/layout/orgChart1"/>
    <dgm:cxn modelId="{A237B614-6400-954F-9BD9-F88C113E43C3}" type="presParOf" srcId="{89413B89-5B8C-4347-8399-562C336F1F99}" destId="{84447576-A83F-9F41-8F0C-9B172A62E9AB}" srcOrd="1" destOrd="0" presId="urn:microsoft.com/office/officeart/2005/8/layout/orgChart1"/>
    <dgm:cxn modelId="{AA2EA826-DB5D-4545-B0CF-96B50E73295F}" type="presParOf" srcId="{89413B89-5B8C-4347-8399-562C336F1F99}" destId="{789DBD48-8FDE-064E-8511-D5F0EFD7482F}" srcOrd="2" destOrd="0" presId="urn:microsoft.com/office/officeart/2005/8/layout/orgChart1"/>
    <dgm:cxn modelId="{6BB07265-2F4B-4346-BD29-16F0622FE9B4}" type="presParOf" srcId="{1E7A19F9-C251-B344-8FBB-3B573E70916C}" destId="{4AEC87A1-B653-284D-B5F1-DACFA7BAEAD7}" srcOrd="4" destOrd="0" presId="urn:microsoft.com/office/officeart/2005/8/layout/orgChart1"/>
    <dgm:cxn modelId="{FA1732B6-CB06-A146-AE68-E241453E8B72}" type="presParOf" srcId="{1E7A19F9-C251-B344-8FBB-3B573E70916C}" destId="{1ADF06FB-19B6-B14F-A3DF-1E5D2FC7CC57}" srcOrd="5" destOrd="0" presId="urn:microsoft.com/office/officeart/2005/8/layout/orgChart1"/>
    <dgm:cxn modelId="{DDB516B9-7985-0C40-859D-BB5A5F2D9787}" type="presParOf" srcId="{1ADF06FB-19B6-B14F-A3DF-1E5D2FC7CC57}" destId="{C5E256A2-09E3-1D4A-8D6E-10AFF1A74990}" srcOrd="0" destOrd="0" presId="urn:microsoft.com/office/officeart/2005/8/layout/orgChart1"/>
    <dgm:cxn modelId="{704235B4-C3D8-6646-9D76-206960820A80}" type="presParOf" srcId="{C5E256A2-09E3-1D4A-8D6E-10AFF1A74990}" destId="{BDAAFCCA-A069-E643-8684-EEB1A717B283}" srcOrd="0" destOrd="0" presId="urn:microsoft.com/office/officeart/2005/8/layout/orgChart1"/>
    <dgm:cxn modelId="{8CF8CFDC-DD36-7D4F-98B5-F34DFCAAB06F}" type="presParOf" srcId="{C5E256A2-09E3-1D4A-8D6E-10AFF1A74990}" destId="{8E991E41-E5F1-E444-9336-E02A1BBA8B84}" srcOrd="1" destOrd="0" presId="urn:microsoft.com/office/officeart/2005/8/layout/orgChart1"/>
    <dgm:cxn modelId="{C397211D-816D-C443-AD01-BC2E8F64491F}" type="presParOf" srcId="{1ADF06FB-19B6-B14F-A3DF-1E5D2FC7CC57}" destId="{2F70AB92-BD44-3048-AEF5-8239D9142259}" srcOrd="1" destOrd="0" presId="urn:microsoft.com/office/officeart/2005/8/layout/orgChart1"/>
    <dgm:cxn modelId="{D243D909-AD8A-7547-9B35-3EB98D3839D1}" type="presParOf" srcId="{1ADF06FB-19B6-B14F-A3DF-1E5D2FC7CC57}" destId="{506C49CC-9468-DD43-A1A4-EB5EE3BC71A0}" srcOrd="2" destOrd="0" presId="urn:microsoft.com/office/officeart/2005/8/layout/orgChart1"/>
    <dgm:cxn modelId="{3F993287-8895-084D-95A5-DBC56BD30B1E}" type="presParOf" srcId="{19F2AD43-BF92-274D-9B84-891E304E5998}" destId="{F37A9755-1466-4248-94CF-0C2B96E06B92}"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0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ar-JO"/>
          </a:p>
        </p:txBody>
      </p:sp>
      <p:sp>
        <p:nvSpPr>
          <p:cNvPr id="3" name="عنصر نائب للتاريخ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35F1440F-C18F-6548-82DC-447279B297D4}" type="datetimeFigureOut">
              <a:rPr lang="ar-JO" smtClean="0"/>
              <a:t>23/03/1447</a:t>
            </a:fld>
            <a:endParaRPr lang="ar-JO"/>
          </a:p>
        </p:txBody>
      </p:sp>
      <p:sp>
        <p:nvSpPr>
          <p:cNvPr id="4" name="عنصر نائب لصورة الشريحة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ar-JO"/>
          </a:p>
        </p:txBody>
      </p:sp>
      <p:sp>
        <p:nvSpPr>
          <p:cNvPr id="5" name="عنصر نائب للملاحظا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ar-SA"/>
              <a:t>انقر لتحرير أنماط نص الشكل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endParaRPr lang="ar-JO"/>
          </a:p>
        </p:txBody>
      </p:sp>
      <p:sp>
        <p:nvSpPr>
          <p:cNvPr id="6" name="عنصر نائب للتذييل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ar-JO"/>
          </a:p>
        </p:txBody>
      </p:sp>
      <p:sp>
        <p:nvSpPr>
          <p:cNvPr id="7" name="عنصر نائب لرقم الشريحة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1B5A661C-A626-0846-8EDC-699A990053E0}" type="slidenum">
              <a:rPr lang="ar-JO" smtClean="0"/>
              <a:t>‹#›</a:t>
            </a:fld>
            <a:endParaRPr lang="ar-JO"/>
          </a:p>
        </p:txBody>
      </p:sp>
    </p:spTree>
    <p:extLst>
      <p:ext uri="{BB962C8B-B14F-4D97-AF65-F5344CB8AC3E}">
        <p14:creationId xmlns:p14="http://schemas.microsoft.com/office/powerpoint/2010/main" val="214847727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a:extLst>
              <a:ext uri="{FF2B5EF4-FFF2-40B4-BE49-F238E27FC236}">
                <a16:creationId xmlns:a16="http://schemas.microsoft.com/office/drawing/2014/main" xmlns="" id="{7CFD1E05-A495-864F-BB9C-22105965F7C2}"/>
              </a:ext>
            </a:extLst>
          </p:cNvPr>
          <p:cNvSpPr>
            <a:spLocks noGrp="1" noRot="1" noChangeAspect="1"/>
          </p:cNvSpPr>
          <p:nvPr>
            <p:ph type="sldImg"/>
          </p:nvPr>
        </p:nvSpPr>
        <p:spPr/>
      </p:sp>
      <p:sp>
        <p:nvSpPr>
          <p:cNvPr id="3" name="عنصر نائب للملاحظات 2">
            <a:extLst>
              <a:ext uri="{FF2B5EF4-FFF2-40B4-BE49-F238E27FC236}">
                <a16:creationId xmlns:a16="http://schemas.microsoft.com/office/drawing/2014/main" xmlns="" id="{9A4FB491-E24C-7C4B-80DC-A93EDBEDD380}"/>
              </a:ext>
            </a:extLst>
          </p:cNvPr>
          <p:cNvSpPr txBox="1">
            <a:spLocks noGrp="1"/>
          </p:cNvSpPr>
          <p:nvPr>
            <p:ph type="body" sz="quarter" idx="1"/>
          </p:nvPr>
        </p:nvSpPr>
        <p:spPr/>
        <p:txBody>
          <a:bodyPr/>
          <a:lstStyle/>
          <a:p>
            <a:endParaRPr lang="ar-JO"/>
          </a:p>
        </p:txBody>
      </p:sp>
      <p:sp>
        <p:nvSpPr>
          <p:cNvPr id="4" name="عنصر نائب لرقم الشريحة 3">
            <a:extLst>
              <a:ext uri="{FF2B5EF4-FFF2-40B4-BE49-F238E27FC236}">
                <a16:creationId xmlns:a16="http://schemas.microsoft.com/office/drawing/2014/main" xmlns="" id="{96796F54-ED1E-2548-839B-5B3618FDB33C}"/>
              </a:ext>
            </a:extLst>
          </p:cNvPr>
          <p:cNvSpPr txBox="1"/>
          <p:nvPr/>
        </p:nvSpPr>
        <p:spPr>
          <a:xfrm>
            <a:off x="3884608" y="8685208"/>
            <a:ext cx="2971800" cy="457200"/>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FB6A4DA-91F3-8447-9F0C-F148572E8D1C}" type="slidenum">
              <a:t>56</a:t>
            </a:fld>
            <a:endParaRPr lang="en-US"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1780034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FE65FBAC-BF06-6040-B000-9A734C8A0DF0}"/>
              </a:ext>
            </a:extLst>
          </p:cNvPr>
          <p:cNvSpPr>
            <a:spLocks noGrp="1" noChangeArrowheads="1"/>
          </p:cNvSpPr>
          <p:nvPr>
            <p:ph type="sldNum" sz="quarter" idx="5"/>
          </p:nvPr>
        </p:nvSpPr>
        <p:spPr>
          <a:ln/>
        </p:spPr>
        <p:txBody>
          <a:bodyPr/>
          <a:lstStyle/>
          <a:p>
            <a:fld id="{B335C67E-92FF-5A42-B0E0-78D8C194BED4}" type="slidenum">
              <a:rPr lang="ar-SA" altLang="ar-JO"/>
              <a:pPr/>
              <a:t>318</a:t>
            </a:fld>
            <a:endParaRPr lang="en" altLang="ar-JO"/>
          </a:p>
        </p:txBody>
      </p:sp>
      <p:sp>
        <p:nvSpPr>
          <p:cNvPr id="203778" name="Rectangle 2">
            <a:extLst>
              <a:ext uri="{FF2B5EF4-FFF2-40B4-BE49-F238E27FC236}">
                <a16:creationId xmlns:a16="http://schemas.microsoft.com/office/drawing/2014/main" xmlns="" id="{8E6D8863-4D4E-8B41-B563-117F5689EC32}"/>
              </a:ext>
            </a:extLst>
          </p:cNvPr>
          <p:cNvSpPr>
            <a:spLocks noGrp="1" noRot="1" noChangeAspect="1" noChangeArrowheads="1" noTextEdit="1"/>
          </p:cNvSpPr>
          <p:nvPr>
            <p:ph type="sldImg"/>
          </p:nvPr>
        </p:nvSpPr>
        <p:spPr>
          <a:ln/>
        </p:spPr>
      </p:sp>
      <p:sp>
        <p:nvSpPr>
          <p:cNvPr id="203779" name="Rectangle 3">
            <a:extLst>
              <a:ext uri="{FF2B5EF4-FFF2-40B4-BE49-F238E27FC236}">
                <a16:creationId xmlns:a16="http://schemas.microsoft.com/office/drawing/2014/main" xmlns="" id="{0F9F79A8-98F3-9549-ACAC-C76AAE6F4961}"/>
              </a:ext>
            </a:extLst>
          </p:cNvPr>
          <p:cNvSpPr>
            <a:spLocks noGrp="1" noChangeArrowheads="1"/>
          </p:cNvSpPr>
          <p:nvPr>
            <p:ph type="body" idx="1"/>
          </p:nvPr>
        </p:nvSpPr>
        <p:spPr/>
        <p:txBody>
          <a:bodyPr/>
          <a:lstStyle/>
          <a:p>
            <a:endParaRPr lang="en-US" altLang="ar-JO"/>
          </a:p>
        </p:txBody>
      </p:sp>
    </p:spTree>
    <p:extLst>
      <p:ext uri="{BB962C8B-B14F-4D97-AF65-F5344CB8AC3E}">
        <p14:creationId xmlns:p14="http://schemas.microsoft.com/office/powerpoint/2010/main" val="744987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5DD4EDB3-8C59-434C-B3B8-EB0542E00D19}"/>
              </a:ext>
            </a:extLst>
          </p:cNvPr>
          <p:cNvSpPr>
            <a:spLocks noGrp="1" noChangeArrowheads="1"/>
          </p:cNvSpPr>
          <p:nvPr>
            <p:ph type="sldNum" sz="quarter" idx="5"/>
          </p:nvPr>
        </p:nvSpPr>
        <p:spPr>
          <a:ln/>
        </p:spPr>
        <p:txBody>
          <a:bodyPr/>
          <a:lstStyle/>
          <a:p>
            <a:fld id="{D6A7A38D-3B36-E546-B4BD-843B66315014}" type="slidenum">
              <a:rPr lang="ar-SA" altLang="ar-JO"/>
              <a:pPr/>
              <a:t>186</a:t>
            </a:fld>
            <a:endParaRPr lang="en" altLang="ar-JO"/>
          </a:p>
        </p:txBody>
      </p:sp>
      <p:sp>
        <p:nvSpPr>
          <p:cNvPr id="214018" name="Rectangle 2">
            <a:extLst>
              <a:ext uri="{FF2B5EF4-FFF2-40B4-BE49-F238E27FC236}">
                <a16:creationId xmlns:a16="http://schemas.microsoft.com/office/drawing/2014/main" xmlns="" id="{277C805C-2CE9-2942-AD49-0049CA5863A5}"/>
              </a:ext>
            </a:extLst>
          </p:cNvPr>
          <p:cNvSpPr>
            <a:spLocks noGrp="1" noRot="1" noChangeAspect="1" noChangeArrowheads="1" noTextEdit="1"/>
          </p:cNvSpPr>
          <p:nvPr>
            <p:ph type="sldImg"/>
          </p:nvPr>
        </p:nvSpPr>
        <p:spPr>
          <a:ln/>
        </p:spPr>
      </p:sp>
      <p:sp>
        <p:nvSpPr>
          <p:cNvPr id="214019" name="Rectangle 3">
            <a:extLst>
              <a:ext uri="{FF2B5EF4-FFF2-40B4-BE49-F238E27FC236}">
                <a16:creationId xmlns:a16="http://schemas.microsoft.com/office/drawing/2014/main" xmlns="" id="{B97BF220-4A0E-C149-97FA-52C022FE042E}"/>
              </a:ext>
            </a:extLst>
          </p:cNvPr>
          <p:cNvSpPr>
            <a:spLocks noGrp="1" noChangeArrowheads="1"/>
          </p:cNvSpPr>
          <p:nvPr>
            <p:ph type="body" idx="1"/>
          </p:nvPr>
        </p:nvSpPr>
        <p:spPr/>
        <p:txBody>
          <a:bodyPr/>
          <a:lstStyle/>
          <a:p>
            <a:endParaRPr lang="en-US" altLang="ar-JO"/>
          </a:p>
        </p:txBody>
      </p:sp>
    </p:spTree>
    <p:extLst>
      <p:ext uri="{BB962C8B-B14F-4D97-AF65-F5344CB8AC3E}">
        <p14:creationId xmlns:p14="http://schemas.microsoft.com/office/powerpoint/2010/main" val="39094168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xmlns="" id="{28C3F3C2-6B1A-CA4D-A5E0-3E216043AAC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fld id="{7F429364-D98D-D14B-8864-D5A3232EF249}" type="slidenum">
              <a:rPr lang="en-US" altLang="ar-JO">
                <a:latin typeface="Calibri" panose="020F0502020204030204" pitchFamily="34" charset="0"/>
              </a:rPr>
              <a:pPr eaLnBrk="1" hangingPunct="1"/>
              <a:t>189</a:t>
            </a:fld>
            <a:endParaRPr lang="en-US" altLang="ar-JO">
              <a:latin typeface="Calibri" panose="020F0502020204030204" pitchFamily="34" charset="0"/>
            </a:endParaRPr>
          </a:p>
        </p:txBody>
      </p:sp>
      <p:sp>
        <p:nvSpPr>
          <p:cNvPr id="7171" name="Rectangle 2">
            <a:extLst>
              <a:ext uri="{FF2B5EF4-FFF2-40B4-BE49-F238E27FC236}">
                <a16:creationId xmlns:a16="http://schemas.microsoft.com/office/drawing/2014/main" xmlns="" id="{E718D7E1-E823-5742-8299-219EC76336B4}"/>
              </a:ext>
            </a:extLst>
          </p:cNvPr>
          <p:cNvSpPr>
            <a:spLocks noGrp="1" noRot="1" noChangeAspect="1" noChangeArrowheads="1" noTextEdit="1"/>
          </p:cNvSpPr>
          <p:nvPr>
            <p:ph type="sldImg"/>
          </p:nvPr>
        </p:nvSpPr>
        <p:spPr bwMode="auto">
          <a:xfrm>
            <a:off x="404813" y="706438"/>
            <a:ext cx="6049962" cy="34036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2" name="Rectangle 3">
            <a:extLst>
              <a:ext uri="{FF2B5EF4-FFF2-40B4-BE49-F238E27FC236}">
                <a16:creationId xmlns:a16="http://schemas.microsoft.com/office/drawing/2014/main" xmlns="" id="{6953B9D6-5D27-A441-8A60-D3DFB8F136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ar-JO">
                <a:ea typeface="ＭＳ Ｐゴシック" panose="020B0600070205080204" pitchFamily="34" charset="-128"/>
              </a:rPr>
              <a:t>(Write the three areas “word choice, voice tone and body language” on the flip chart.  Ask the women which of these areas affects your message the most and why.  Click the slide to show the percentages.)  A study at the University of California showed that the word choice influences the message you are trying to communicate THE LEAST.  More important is the voice tone and body language you communicate.  Of course your words matter, but even saying “I like your dress” in three different ways can can communicate a different message!</a:t>
            </a:r>
          </a:p>
        </p:txBody>
      </p:sp>
    </p:spTree>
    <p:extLst>
      <p:ext uri="{BB962C8B-B14F-4D97-AF65-F5344CB8AC3E}">
        <p14:creationId xmlns:p14="http://schemas.microsoft.com/office/powerpoint/2010/main" val="18089326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5B0E2AE0-9DF2-0840-A9B3-FAC2710F60E4}"/>
              </a:ext>
            </a:extLst>
          </p:cNvPr>
          <p:cNvSpPr>
            <a:spLocks noGrp="1" noChangeArrowheads="1"/>
          </p:cNvSpPr>
          <p:nvPr>
            <p:ph type="sldNum" sz="quarter" idx="5"/>
          </p:nvPr>
        </p:nvSpPr>
        <p:spPr>
          <a:ln/>
        </p:spPr>
        <p:txBody>
          <a:bodyPr/>
          <a:lstStyle/>
          <a:p>
            <a:fld id="{30E61782-01C2-574C-AD08-EE7EBDC13835}" type="slidenum">
              <a:rPr lang="ar-SA" altLang="ar-JO"/>
              <a:pPr/>
              <a:t>194</a:t>
            </a:fld>
            <a:endParaRPr lang="en" altLang="ar-JO"/>
          </a:p>
        </p:txBody>
      </p:sp>
      <p:sp>
        <p:nvSpPr>
          <p:cNvPr id="182274" name="Rectangle 2">
            <a:extLst>
              <a:ext uri="{FF2B5EF4-FFF2-40B4-BE49-F238E27FC236}">
                <a16:creationId xmlns:a16="http://schemas.microsoft.com/office/drawing/2014/main" xmlns="" id="{9A3FA9B9-9C6A-D84C-BCFC-6001F621825E}"/>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xmlns="" id="{7771D597-5446-7D44-AC20-85DE1C557D15}"/>
              </a:ext>
            </a:extLst>
          </p:cNvPr>
          <p:cNvSpPr>
            <a:spLocks noGrp="1" noChangeArrowheads="1"/>
          </p:cNvSpPr>
          <p:nvPr>
            <p:ph type="body" idx="1"/>
          </p:nvPr>
        </p:nvSpPr>
        <p:spPr/>
        <p:txBody>
          <a:bodyPr/>
          <a:lstStyle/>
          <a:p>
            <a:endParaRPr lang="en-US" altLang="ar-JO"/>
          </a:p>
        </p:txBody>
      </p:sp>
    </p:spTree>
    <p:extLst>
      <p:ext uri="{BB962C8B-B14F-4D97-AF65-F5344CB8AC3E}">
        <p14:creationId xmlns:p14="http://schemas.microsoft.com/office/powerpoint/2010/main" val="28766476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8BD3BE47-A748-6845-A066-FE87B8DCA1EC}"/>
              </a:ext>
            </a:extLst>
          </p:cNvPr>
          <p:cNvSpPr>
            <a:spLocks noGrp="1" noChangeArrowheads="1"/>
          </p:cNvSpPr>
          <p:nvPr>
            <p:ph type="sldNum" sz="quarter" idx="5"/>
          </p:nvPr>
        </p:nvSpPr>
        <p:spPr>
          <a:ln/>
        </p:spPr>
        <p:txBody>
          <a:bodyPr/>
          <a:lstStyle/>
          <a:p>
            <a:fld id="{37CB8195-D1B5-CD45-A25A-F123BBD19A54}" type="slidenum">
              <a:rPr lang="ar-SA" altLang="ar-JO"/>
              <a:pPr/>
              <a:t>257</a:t>
            </a:fld>
            <a:endParaRPr lang="en" altLang="ar-JO"/>
          </a:p>
        </p:txBody>
      </p:sp>
      <p:sp>
        <p:nvSpPr>
          <p:cNvPr id="207874" name="Rectangle 2">
            <a:extLst>
              <a:ext uri="{FF2B5EF4-FFF2-40B4-BE49-F238E27FC236}">
                <a16:creationId xmlns:a16="http://schemas.microsoft.com/office/drawing/2014/main" xmlns="" id="{10FB2B1F-AA9E-8B4B-8D58-C9431A2C343A}"/>
              </a:ext>
            </a:extLst>
          </p:cNvPr>
          <p:cNvSpPr>
            <a:spLocks noGrp="1" noRot="1" noChangeAspect="1" noChangeArrowheads="1" noTextEdit="1"/>
          </p:cNvSpPr>
          <p:nvPr>
            <p:ph type="sldImg"/>
          </p:nvPr>
        </p:nvSpPr>
        <p:spPr>
          <a:ln/>
        </p:spPr>
      </p:sp>
      <p:sp>
        <p:nvSpPr>
          <p:cNvPr id="207875" name="Rectangle 3">
            <a:extLst>
              <a:ext uri="{FF2B5EF4-FFF2-40B4-BE49-F238E27FC236}">
                <a16:creationId xmlns:a16="http://schemas.microsoft.com/office/drawing/2014/main" xmlns="" id="{AC3A4647-F1C4-AE40-88B7-52F1F67992BC}"/>
              </a:ext>
            </a:extLst>
          </p:cNvPr>
          <p:cNvSpPr>
            <a:spLocks noGrp="1" noChangeArrowheads="1"/>
          </p:cNvSpPr>
          <p:nvPr>
            <p:ph type="body" idx="1"/>
          </p:nvPr>
        </p:nvSpPr>
        <p:spPr/>
        <p:txBody>
          <a:bodyPr/>
          <a:lstStyle/>
          <a:p>
            <a:endParaRPr lang="en-US" altLang="ar-JO"/>
          </a:p>
        </p:txBody>
      </p:sp>
    </p:spTree>
    <p:extLst>
      <p:ext uri="{BB962C8B-B14F-4D97-AF65-F5344CB8AC3E}">
        <p14:creationId xmlns:p14="http://schemas.microsoft.com/office/powerpoint/2010/main" val="21913513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41E695AD-12C7-9442-B359-27DC024A85EE}"/>
              </a:ext>
            </a:extLst>
          </p:cNvPr>
          <p:cNvSpPr>
            <a:spLocks noGrp="1" noChangeArrowheads="1"/>
          </p:cNvSpPr>
          <p:nvPr>
            <p:ph type="sldNum" sz="quarter" idx="5"/>
          </p:nvPr>
        </p:nvSpPr>
        <p:spPr>
          <a:ln/>
        </p:spPr>
        <p:txBody>
          <a:bodyPr/>
          <a:lstStyle/>
          <a:p>
            <a:fld id="{C9412A9B-C564-DC45-86DC-CD7E89AC3733}" type="slidenum">
              <a:rPr lang="ar-SA" altLang="ar-JO"/>
              <a:pPr/>
              <a:t>260</a:t>
            </a:fld>
            <a:endParaRPr lang="en" altLang="ar-JO"/>
          </a:p>
        </p:txBody>
      </p:sp>
      <p:sp>
        <p:nvSpPr>
          <p:cNvPr id="209922" name="Rectangle 2">
            <a:extLst>
              <a:ext uri="{FF2B5EF4-FFF2-40B4-BE49-F238E27FC236}">
                <a16:creationId xmlns:a16="http://schemas.microsoft.com/office/drawing/2014/main" xmlns="" id="{B43B77E3-4B57-8E44-94D3-4579DFFB74A7}"/>
              </a:ext>
            </a:extLst>
          </p:cNvPr>
          <p:cNvSpPr>
            <a:spLocks noGrp="1" noRot="1" noChangeAspect="1" noChangeArrowheads="1" noTextEdit="1"/>
          </p:cNvSpPr>
          <p:nvPr>
            <p:ph type="sldImg"/>
          </p:nvPr>
        </p:nvSpPr>
        <p:spPr>
          <a:ln/>
        </p:spPr>
      </p:sp>
      <p:sp>
        <p:nvSpPr>
          <p:cNvPr id="209923" name="Rectangle 3">
            <a:extLst>
              <a:ext uri="{FF2B5EF4-FFF2-40B4-BE49-F238E27FC236}">
                <a16:creationId xmlns:a16="http://schemas.microsoft.com/office/drawing/2014/main" xmlns="" id="{C6F08DD6-E152-B547-82D0-7A47ED0F3A8A}"/>
              </a:ext>
            </a:extLst>
          </p:cNvPr>
          <p:cNvSpPr>
            <a:spLocks noGrp="1" noChangeArrowheads="1"/>
          </p:cNvSpPr>
          <p:nvPr>
            <p:ph type="body" idx="1"/>
          </p:nvPr>
        </p:nvSpPr>
        <p:spPr/>
        <p:txBody>
          <a:bodyPr/>
          <a:lstStyle/>
          <a:p>
            <a:endParaRPr lang="en-US" altLang="ar-JO"/>
          </a:p>
        </p:txBody>
      </p:sp>
    </p:spTree>
    <p:extLst>
      <p:ext uri="{BB962C8B-B14F-4D97-AF65-F5344CB8AC3E}">
        <p14:creationId xmlns:p14="http://schemas.microsoft.com/office/powerpoint/2010/main" val="188129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84C414D8-52C1-7941-B9BA-A3AB6CC062B7}"/>
              </a:ext>
            </a:extLst>
          </p:cNvPr>
          <p:cNvSpPr>
            <a:spLocks noGrp="1" noChangeArrowheads="1"/>
          </p:cNvSpPr>
          <p:nvPr>
            <p:ph type="sldNum" sz="quarter" idx="5"/>
          </p:nvPr>
        </p:nvSpPr>
        <p:spPr>
          <a:ln/>
        </p:spPr>
        <p:txBody>
          <a:bodyPr/>
          <a:lstStyle/>
          <a:p>
            <a:fld id="{6EE0E95B-7AFD-D74A-9BBF-3758A06B16AC}" type="slidenum">
              <a:rPr lang="ar-SA" altLang="ar-JO"/>
              <a:pPr/>
              <a:t>261</a:t>
            </a:fld>
            <a:endParaRPr lang="en" altLang="ar-JO"/>
          </a:p>
        </p:txBody>
      </p:sp>
      <p:sp>
        <p:nvSpPr>
          <p:cNvPr id="205826" name="Rectangle 2">
            <a:extLst>
              <a:ext uri="{FF2B5EF4-FFF2-40B4-BE49-F238E27FC236}">
                <a16:creationId xmlns:a16="http://schemas.microsoft.com/office/drawing/2014/main" xmlns="" id="{D83D9544-0F8A-1141-AC39-B9C620D79843}"/>
              </a:ext>
            </a:extLst>
          </p:cNvPr>
          <p:cNvSpPr>
            <a:spLocks noGrp="1" noRot="1" noChangeAspect="1" noChangeArrowheads="1" noTextEdit="1"/>
          </p:cNvSpPr>
          <p:nvPr>
            <p:ph type="sldImg"/>
          </p:nvPr>
        </p:nvSpPr>
        <p:spPr>
          <a:ln/>
        </p:spPr>
      </p:sp>
      <p:sp>
        <p:nvSpPr>
          <p:cNvPr id="205827" name="Rectangle 3">
            <a:extLst>
              <a:ext uri="{FF2B5EF4-FFF2-40B4-BE49-F238E27FC236}">
                <a16:creationId xmlns:a16="http://schemas.microsoft.com/office/drawing/2014/main" xmlns="" id="{E108ABD0-0B49-4A44-8325-28A698AE6160}"/>
              </a:ext>
            </a:extLst>
          </p:cNvPr>
          <p:cNvSpPr>
            <a:spLocks noGrp="1" noChangeArrowheads="1"/>
          </p:cNvSpPr>
          <p:nvPr>
            <p:ph type="body" idx="1"/>
          </p:nvPr>
        </p:nvSpPr>
        <p:spPr/>
        <p:txBody>
          <a:bodyPr/>
          <a:lstStyle/>
          <a:p>
            <a:endParaRPr lang="en-US" altLang="ar-JO"/>
          </a:p>
        </p:txBody>
      </p:sp>
    </p:spTree>
    <p:extLst>
      <p:ext uri="{BB962C8B-B14F-4D97-AF65-F5344CB8AC3E}">
        <p14:creationId xmlns:p14="http://schemas.microsoft.com/office/powerpoint/2010/main" val="29404134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FE91394B-BE04-DD4D-8824-0D0E70D825B8}"/>
              </a:ext>
            </a:extLst>
          </p:cNvPr>
          <p:cNvSpPr>
            <a:spLocks noGrp="1" noChangeArrowheads="1"/>
          </p:cNvSpPr>
          <p:nvPr>
            <p:ph type="sldNum" sz="quarter" idx="5"/>
          </p:nvPr>
        </p:nvSpPr>
        <p:spPr>
          <a:ln/>
        </p:spPr>
        <p:txBody>
          <a:bodyPr/>
          <a:lstStyle/>
          <a:p>
            <a:fld id="{A4A54E4D-B2D9-F44B-96F0-C39E87A9FC6A}" type="slidenum">
              <a:rPr lang="ar-SA" altLang="ar-JO"/>
              <a:pPr/>
              <a:t>316</a:t>
            </a:fld>
            <a:endParaRPr lang="en" altLang="ar-JO"/>
          </a:p>
        </p:txBody>
      </p:sp>
      <p:sp>
        <p:nvSpPr>
          <p:cNvPr id="198658" name="Rectangle 2">
            <a:extLst>
              <a:ext uri="{FF2B5EF4-FFF2-40B4-BE49-F238E27FC236}">
                <a16:creationId xmlns:a16="http://schemas.microsoft.com/office/drawing/2014/main" xmlns="" id="{D5D6D5B0-4111-A246-A39E-F9500004AB59}"/>
              </a:ext>
            </a:extLst>
          </p:cNvPr>
          <p:cNvSpPr>
            <a:spLocks noGrp="1" noRot="1" noChangeAspect="1" noChangeArrowheads="1" noTextEdit="1"/>
          </p:cNvSpPr>
          <p:nvPr>
            <p:ph type="sldImg"/>
          </p:nvPr>
        </p:nvSpPr>
        <p:spPr>
          <a:ln/>
        </p:spPr>
      </p:sp>
      <p:sp>
        <p:nvSpPr>
          <p:cNvPr id="198659" name="Rectangle 3">
            <a:extLst>
              <a:ext uri="{FF2B5EF4-FFF2-40B4-BE49-F238E27FC236}">
                <a16:creationId xmlns:a16="http://schemas.microsoft.com/office/drawing/2014/main" xmlns="" id="{E839B0FE-7378-1F48-A3BE-71E3B3D8BE21}"/>
              </a:ext>
            </a:extLst>
          </p:cNvPr>
          <p:cNvSpPr>
            <a:spLocks noGrp="1" noChangeArrowheads="1"/>
          </p:cNvSpPr>
          <p:nvPr>
            <p:ph type="body" idx="1"/>
          </p:nvPr>
        </p:nvSpPr>
        <p:spPr/>
        <p:txBody>
          <a:bodyPr/>
          <a:lstStyle/>
          <a:p>
            <a:endParaRPr lang="en-US" altLang="ar-JO"/>
          </a:p>
        </p:txBody>
      </p:sp>
    </p:spTree>
    <p:extLst>
      <p:ext uri="{BB962C8B-B14F-4D97-AF65-F5344CB8AC3E}">
        <p14:creationId xmlns:p14="http://schemas.microsoft.com/office/powerpoint/2010/main" val="21518540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xmlns="" id="{E897091E-2274-9E40-A04A-E8D0E2BE5B4A}"/>
              </a:ext>
            </a:extLst>
          </p:cNvPr>
          <p:cNvSpPr>
            <a:spLocks noGrp="1" noChangeArrowheads="1"/>
          </p:cNvSpPr>
          <p:nvPr>
            <p:ph type="sldNum" sz="quarter" idx="5"/>
          </p:nvPr>
        </p:nvSpPr>
        <p:spPr>
          <a:ln/>
        </p:spPr>
        <p:txBody>
          <a:bodyPr/>
          <a:lstStyle/>
          <a:p>
            <a:fld id="{2782D766-7E9D-F747-A78C-336D5F36F7A1}" type="slidenum">
              <a:rPr lang="ar-SA" altLang="ar-JO"/>
              <a:pPr/>
              <a:t>317</a:t>
            </a:fld>
            <a:endParaRPr lang="en" altLang="ar-JO"/>
          </a:p>
        </p:txBody>
      </p:sp>
      <p:sp>
        <p:nvSpPr>
          <p:cNvPr id="320514" name="Rectangle 2">
            <a:extLst>
              <a:ext uri="{FF2B5EF4-FFF2-40B4-BE49-F238E27FC236}">
                <a16:creationId xmlns:a16="http://schemas.microsoft.com/office/drawing/2014/main" xmlns="" id="{8E935C1A-2A53-3A46-97EA-EB92068A6176}"/>
              </a:ext>
            </a:extLst>
          </p:cNvPr>
          <p:cNvSpPr>
            <a:spLocks noGrp="1" noRot="1" noChangeAspect="1" noChangeArrowheads="1" noTextEdit="1"/>
          </p:cNvSpPr>
          <p:nvPr>
            <p:ph type="sldImg"/>
          </p:nvPr>
        </p:nvSpPr>
        <p:spPr>
          <a:ln/>
        </p:spPr>
      </p:sp>
      <p:sp>
        <p:nvSpPr>
          <p:cNvPr id="320515" name="Rectangle 3">
            <a:extLst>
              <a:ext uri="{FF2B5EF4-FFF2-40B4-BE49-F238E27FC236}">
                <a16:creationId xmlns:a16="http://schemas.microsoft.com/office/drawing/2014/main" xmlns="" id="{EE8AD05E-C63E-7946-92C2-06EFD78D06FF}"/>
              </a:ext>
            </a:extLst>
          </p:cNvPr>
          <p:cNvSpPr>
            <a:spLocks noGrp="1" noChangeArrowheads="1"/>
          </p:cNvSpPr>
          <p:nvPr>
            <p:ph type="body" idx="1"/>
          </p:nvPr>
        </p:nvSpPr>
        <p:spPr/>
        <p:txBody>
          <a:bodyPr/>
          <a:lstStyle/>
          <a:p>
            <a:endParaRPr lang="en-US" altLang="ar-JO"/>
          </a:p>
        </p:txBody>
      </p:sp>
    </p:spTree>
    <p:extLst>
      <p:ext uri="{BB962C8B-B14F-4D97-AF65-F5344CB8AC3E}">
        <p14:creationId xmlns:p14="http://schemas.microsoft.com/office/powerpoint/2010/main" val="2981065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ar-JO"/>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ar-JO"/>
          </a:p>
        </p:txBody>
      </p:sp>
      <p:sp>
        <p:nvSpPr>
          <p:cNvPr id="4" name="Date Placeholder 3"/>
          <p:cNvSpPr>
            <a:spLocks noGrp="1"/>
          </p:cNvSpPr>
          <p:nvPr>
            <p:ph type="dt" sz="half" idx="10"/>
          </p:nvPr>
        </p:nvSpPr>
        <p:spPr/>
        <p:txBody>
          <a:bodyPr/>
          <a:lstStyle/>
          <a:p>
            <a:fld id="{C0166770-89AE-41BB-8F91-59A795FB095D}" type="datetimeFigureOut">
              <a:rPr lang="ar-JO" smtClean="0"/>
              <a:t>23/03/1447</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35583787-2A2B-4BA9-B098-703B5D003E0D}" type="slidenum">
              <a:rPr lang="ar-JO" smtClean="0"/>
              <a:t>‹#›</a:t>
            </a:fld>
            <a:endParaRPr lang="ar-JO"/>
          </a:p>
        </p:txBody>
      </p:sp>
    </p:spTree>
    <p:extLst>
      <p:ext uri="{BB962C8B-B14F-4D97-AF65-F5344CB8AC3E}">
        <p14:creationId xmlns:p14="http://schemas.microsoft.com/office/powerpoint/2010/main" val="4131364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JO"/>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p:cNvSpPr>
            <a:spLocks noGrp="1"/>
          </p:cNvSpPr>
          <p:nvPr>
            <p:ph type="dt" sz="half" idx="10"/>
          </p:nvPr>
        </p:nvSpPr>
        <p:spPr/>
        <p:txBody>
          <a:bodyPr/>
          <a:lstStyle/>
          <a:p>
            <a:fld id="{C0166770-89AE-41BB-8F91-59A795FB095D}" type="datetimeFigureOut">
              <a:rPr lang="ar-JO" smtClean="0"/>
              <a:t>23/03/1447</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35583787-2A2B-4BA9-B098-703B5D003E0D}" type="slidenum">
              <a:rPr lang="ar-JO" smtClean="0"/>
              <a:t>‹#›</a:t>
            </a:fld>
            <a:endParaRPr lang="ar-JO"/>
          </a:p>
        </p:txBody>
      </p:sp>
    </p:spTree>
    <p:extLst>
      <p:ext uri="{BB962C8B-B14F-4D97-AF65-F5344CB8AC3E}">
        <p14:creationId xmlns:p14="http://schemas.microsoft.com/office/powerpoint/2010/main" val="23591952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ar-JO"/>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p:cNvSpPr>
            <a:spLocks noGrp="1"/>
          </p:cNvSpPr>
          <p:nvPr>
            <p:ph type="dt" sz="half" idx="10"/>
          </p:nvPr>
        </p:nvSpPr>
        <p:spPr/>
        <p:txBody>
          <a:bodyPr/>
          <a:lstStyle/>
          <a:p>
            <a:fld id="{C0166770-89AE-41BB-8F91-59A795FB095D}" type="datetimeFigureOut">
              <a:rPr lang="ar-JO" smtClean="0"/>
              <a:t>23/03/1447</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35583787-2A2B-4BA9-B098-703B5D003E0D}" type="slidenum">
              <a:rPr lang="ar-JO" smtClean="0"/>
              <a:t>‹#›</a:t>
            </a:fld>
            <a:endParaRPr lang="ar-JO"/>
          </a:p>
        </p:txBody>
      </p:sp>
    </p:spTree>
    <p:extLst>
      <p:ext uri="{BB962C8B-B14F-4D97-AF65-F5344CB8AC3E}">
        <p14:creationId xmlns:p14="http://schemas.microsoft.com/office/powerpoint/2010/main" val="2987741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38817" y="457200"/>
            <a:ext cx="10363200" cy="1143000"/>
          </a:xfrm>
        </p:spPr>
        <p:txBody>
          <a:bodyPr/>
          <a:lstStyle/>
          <a:p>
            <a:r>
              <a:rPr lang="en-US"/>
              <a:t>Click to edit Master title style</a:t>
            </a:r>
            <a:endParaRPr lang="ar-SA"/>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Rectangle 907">
            <a:extLst>
              <a:ext uri="{FF2B5EF4-FFF2-40B4-BE49-F238E27FC236}">
                <a16:creationId xmlns:a16="http://schemas.microsoft.com/office/drawing/2014/main" xmlns="" id="{8E4F48CC-6393-D74F-91FA-5C5B17A397A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08">
            <a:extLst>
              <a:ext uri="{FF2B5EF4-FFF2-40B4-BE49-F238E27FC236}">
                <a16:creationId xmlns:a16="http://schemas.microsoft.com/office/drawing/2014/main" xmlns="" id="{42490027-43E0-3348-895E-AECCC396A4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909">
            <a:extLst>
              <a:ext uri="{FF2B5EF4-FFF2-40B4-BE49-F238E27FC236}">
                <a16:creationId xmlns:a16="http://schemas.microsoft.com/office/drawing/2014/main" xmlns="" id="{E39D50ED-2BDC-CD49-8BD6-C895DEB95304}"/>
              </a:ext>
            </a:extLst>
          </p:cNvPr>
          <p:cNvSpPr>
            <a:spLocks noGrp="1" noChangeArrowheads="1"/>
          </p:cNvSpPr>
          <p:nvPr>
            <p:ph type="sldNum" sz="quarter" idx="12"/>
          </p:nvPr>
        </p:nvSpPr>
        <p:spPr>
          <a:ln/>
        </p:spPr>
        <p:txBody>
          <a:bodyPr/>
          <a:lstStyle>
            <a:lvl1pPr>
              <a:defRPr/>
            </a:lvl1pPr>
          </a:lstStyle>
          <a:p>
            <a:fld id="{8F2597DB-AD33-1B46-932E-96AD8EE65D52}" type="slidenum">
              <a:rPr lang="en-US" altLang="ar-JO"/>
              <a:pPr/>
              <a:t>‹#›</a:t>
            </a:fld>
            <a:endParaRPr lang="en-US" altLang="ar-JO"/>
          </a:p>
        </p:txBody>
      </p:sp>
    </p:spTree>
    <p:extLst>
      <p:ext uri="{BB962C8B-B14F-4D97-AF65-F5344CB8AC3E}">
        <p14:creationId xmlns:p14="http://schemas.microsoft.com/office/powerpoint/2010/main" val="2554045202"/>
      </p:ext>
    </p:extLst>
  </p:cSld>
  <p:clrMapOvr>
    <a:masterClrMapping/>
  </p:clrMapOvr>
  <p:transition>
    <p:pull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عنوان ومخطط أو مخطط هيكلي">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E8610124-3EDF-3B4E-AD60-CFBAECDF573C}"/>
              </a:ext>
            </a:extLst>
          </p:cNvPr>
          <p:cNvSpPr>
            <a:spLocks noGrp="1"/>
          </p:cNvSpPr>
          <p:nvPr>
            <p:ph type="title"/>
          </p:nvPr>
        </p:nvSpPr>
        <p:spPr>
          <a:xfrm>
            <a:off x="1534585" y="214314"/>
            <a:ext cx="10390716" cy="1462087"/>
          </a:xfrm>
        </p:spPr>
        <p:txBody>
          <a:bodyPr/>
          <a:lstStyle/>
          <a:p>
            <a:r>
              <a:rPr lang="ar-SA"/>
              <a:t>انقر لتحرير نمط عنوان الشكل الرئيسي</a:t>
            </a:r>
            <a:endParaRPr lang="ar-JO"/>
          </a:p>
        </p:txBody>
      </p:sp>
      <p:sp>
        <p:nvSpPr>
          <p:cNvPr id="3" name="عنصر نائب لـ SmartArt 2">
            <a:extLst>
              <a:ext uri="{FF2B5EF4-FFF2-40B4-BE49-F238E27FC236}">
                <a16:creationId xmlns:a16="http://schemas.microsoft.com/office/drawing/2014/main" xmlns="" id="{52928C2A-BE2F-A641-8FEA-C6948B27868F}"/>
              </a:ext>
            </a:extLst>
          </p:cNvPr>
          <p:cNvSpPr>
            <a:spLocks noGrp="1"/>
          </p:cNvSpPr>
          <p:nvPr>
            <p:ph type="dgm" idx="1"/>
          </p:nvPr>
        </p:nvSpPr>
        <p:spPr>
          <a:xfrm>
            <a:off x="1576917" y="2017713"/>
            <a:ext cx="10363200" cy="4114800"/>
          </a:xfrm>
        </p:spPr>
        <p:txBody>
          <a:bodyPr/>
          <a:lstStyle/>
          <a:p>
            <a:endParaRPr lang="ar-JO"/>
          </a:p>
        </p:txBody>
      </p:sp>
      <p:sp>
        <p:nvSpPr>
          <p:cNvPr id="4" name="عنصر نائب للتاريخ 3">
            <a:extLst>
              <a:ext uri="{FF2B5EF4-FFF2-40B4-BE49-F238E27FC236}">
                <a16:creationId xmlns:a16="http://schemas.microsoft.com/office/drawing/2014/main" xmlns="" id="{76D9F166-5401-F44A-919B-9EAF75DE30E2}"/>
              </a:ext>
            </a:extLst>
          </p:cNvPr>
          <p:cNvSpPr>
            <a:spLocks noGrp="1"/>
          </p:cNvSpPr>
          <p:nvPr>
            <p:ph type="dt" sz="half" idx="10"/>
          </p:nvPr>
        </p:nvSpPr>
        <p:spPr>
          <a:xfrm>
            <a:off x="1549400" y="6243638"/>
            <a:ext cx="2540000" cy="457200"/>
          </a:xfrm>
        </p:spPr>
        <p:txBody>
          <a:bodyPr/>
          <a:lstStyle>
            <a:lvl1pPr>
              <a:defRPr/>
            </a:lvl1pPr>
          </a:lstStyle>
          <a:p>
            <a:endParaRPr lang="en-GB" altLang="ar-JO"/>
          </a:p>
        </p:txBody>
      </p:sp>
      <p:sp>
        <p:nvSpPr>
          <p:cNvPr id="5" name="عنصر نائب للتذييل 4">
            <a:extLst>
              <a:ext uri="{FF2B5EF4-FFF2-40B4-BE49-F238E27FC236}">
                <a16:creationId xmlns:a16="http://schemas.microsoft.com/office/drawing/2014/main" xmlns="" id="{2039FF7D-CC97-BA48-AAD6-5A062F51F5F9}"/>
              </a:ext>
            </a:extLst>
          </p:cNvPr>
          <p:cNvSpPr>
            <a:spLocks noGrp="1"/>
          </p:cNvSpPr>
          <p:nvPr>
            <p:ph type="ftr" sz="quarter" idx="11"/>
          </p:nvPr>
        </p:nvSpPr>
        <p:spPr>
          <a:xfrm>
            <a:off x="4876800" y="6243638"/>
            <a:ext cx="3860800" cy="457200"/>
          </a:xfrm>
        </p:spPr>
        <p:txBody>
          <a:bodyPr/>
          <a:lstStyle>
            <a:lvl1pPr>
              <a:defRPr/>
            </a:lvl1pPr>
          </a:lstStyle>
          <a:p>
            <a:endParaRPr lang="en-GB" altLang="ar-JO"/>
          </a:p>
        </p:txBody>
      </p:sp>
      <p:sp>
        <p:nvSpPr>
          <p:cNvPr id="6" name="عنصر نائب لرقم الشريحة 5">
            <a:extLst>
              <a:ext uri="{FF2B5EF4-FFF2-40B4-BE49-F238E27FC236}">
                <a16:creationId xmlns:a16="http://schemas.microsoft.com/office/drawing/2014/main" xmlns="" id="{971B8C72-78E0-E342-9910-742041BCD630}"/>
              </a:ext>
            </a:extLst>
          </p:cNvPr>
          <p:cNvSpPr>
            <a:spLocks noGrp="1"/>
          </p:cNvSpPr>
          <p:nvPr>
            <p:ph type="sldNum" sz="quarter" idx="12"/>
          </p:nvPr>
        </p:nvSpPr>
        <p:spPr>
          <a:xfrm>
            <a:off x="9389533" y="6243638"/>
            <a:ext cx="2540000" cy="457200"/>
          </a:xfrm>
        </p:spPr>
        <p:txBody>
          <a:bodyPr/>
          <a:lstStyle>
            <a:lvl1pPr>
              <a:defRPr/>
            </a:lvl1pPr>
          </a:lstStyle>
          <a:p>
            <a:fld id="{94463AF4-14FE-3B41-9CF7-CCB3C58E8DCE}" type="slidenum">
              <a:rPr lang="ar-SA" altLang="ar-JO"/>
              <a:pPr/>
              <a:t>‹#›</a:t>
            </a:fld>
            <a:endParaRPr lang="en-GB" altLang="ar-JO"/>
          </a:p>
        </p:txBody>
      </p:sp>
    </p:spTree>
    <p:extLst>
      <p:ext uri="{BB962C8B-B14F-4D97-AF65-F5344CB8AC3E}">
        <p14:creationId xmlns:p14="http://schemas.microsoft.com/office/powerpoint/2010/main" val="4224720323"/>
      </p:ext>
    </p:extLst>
  </p:cSld>
  <p:clrMapOvr>
    <a:masterClrMapping/>
  </p:clrMapOvr>
  <p:transition>
    <p:wedg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عنوان وجدول">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A07D4BF6-FA8F-E941-817B-94C697A9A6E8}"/>
              </a:ext>
            </a:extLst>
          </p:cNvPr>
          <p:cNvSpPr>
            <a:spLocks noGrp="1"/>
          </p:cNvSpPr>
          <p:nvPr>
            <p:ph type="title"/>
          </p:nvPr>
        </p:nvSpPr>
        <p:spPr>
          <a:xfrm>
            <a:off x="1534585" y="214314"/>
            <a:ext cx="10390716" cy="1462087"/>
          </a:xfrm>
        </p:spPr>
        <p:txBody>
          <a:bodyPr/>
          <a:lstStyle/>
          <a:p>
            <a:r>
              <a:rPr lang="ar-SA"/>
              <a:t>انقر لتحرير نمط عنوان الشكل الرئيسي</a:t>
            </a:r>
            <a:endParaRPr lang="ar-JO"/>
          </a:p>
        </p:txBody>
      </p:sp>
      <p:sp>
        <p:nvSpPr>
          <p:cNvPr id="3" name="عنصر نائب للجدول 2">
            <a:extLst>
              <a:ext uri="{FF2B5EF4-FFF2-40B4-BE49-F238E27FC236}">
                <a16:creationId xmlns:a16="http://schemas.microsoft.com/office/drawing/2014/main" xmlns="" id="{D0714CD2-AFA2-9F42-998B-744626BB58E7}"/>
              </a:ext>
            </a:extLst>
          </p:cNvPr>
          <p:cNvSpPr>
            <a:spLocks noGrp="1"/>
          </p:cNvSpPr>
          <p:nvPr>
            <p:ph type="tbl" idx="1"/>
          </p:nvPr>
        </p:nvSpPr>
        <p:spPr>
          <a:xfrm>
            <a:off x="1576917" y="2017713"/>
            <a:ext cx="10363200" cy="4114800"/>
          </a:xfrm>
        </p:spPr>
        <p:txBody>
          <a:bodyPr/>
          <a:lstStyle/>
          <a:p>
            <a:endParaRPr lang="ar-JO"/>
          </a:p>
        </p:txBody>
      </p:sp>
      <p:sp>
        <p:nvSpPr>
          <p:cNvPr id="4" name="عنصر نائب للتاريخ 3">
            <a:extLst>
              <a:ext uri="{FF2B5EF4-FFF2-40B4-BE49-F238E27FC236}">
                <a16:creationId xmlns:a16="http://schemas.microsoft.com/office/drawing/2014/main" xmlns="" id="{5A31DE3B-90E4-1A4E-B40D-93BBCE7136EE}"/>
              </a:ext>
            </a:extLst>
          </p:cNvPr>
          <p:cNvSpPr>
            <a:spLocks noGrp="1"/>
          </p:cNvSpPr>
          <p:nvPr>
            <p:ph type="dt" sz="half" idx="10"/>
          </p:nvPr>
        </p:nvSpPr>
        <p:spPr>
          <a:xfrm>
            <a:off x="1549400" y="6243638"/>
            <a:ext cx="2540000" cy="457200"/>
          </a:xfrm>
        </p:spPr>
        <p:txBody>
          <a:bodyPr/>
          <a:lstStyle>
            <a:lvl1pPr>
              <a:defRPr/>
            </a:lvl1pPr>
          </a:lstStyle>
          <a:p>
            <a:endParaRPr lang="en-GB" altLang="ar-JO"/>
          </a:p>
        </p:txBody>
      </p:sp>
      <p:sp>
        <p:nvSpPr>
          <p:cNvPr id="5" name="عنصر نائب للتذييل 4">
            <a:extLst>
              <a:ext uri="{FF2B5EF4-FFF2-40B4-BE49-F238E27FC236}">
                <a16:creationId xmlns:a16="http://schemas.microsoft.com/office/drawing/2014/main" xmlns="" id="{0E2ED254-E888-504D-88C9-8D49D916A489}"/>
              </a:ext>
            </a:extLst>
          </p:cNvPr>
          <p:cNvSpPr>
            <a:spLocks noGrp="1"/>
          </p:cNvSpPr>
          <p:nvPr>
            <p:ph type="ftr" sz="quarter" idx="11"/>
          </p:nvPr>
        </p:nvSpPr>
        <p:spPr>
          <a:xfrm>
            <a:off x="4876800" y="6243638"/>
            <a:ext cx="3860800" cy="457200"/>
          </a:xfrm>
        </p:spPr>
        <p:txBody>
          <a:bodyPr/>
          <a:lstStyle>
            <a:lvl1pPr>
              <a:defRPr/>
            </a:lvl1pPr>
          </a:lstStyle>
          <a:p>
            <a:endParaRPr lang="en-GB" altLang="ar-JO"/>
          </a:p>
        </p:txBody>
      </p:sp>
      <p:sp>
        <p:nvSpPr>
          <p:cNvPr id="6" name="عنصر نائب لرقم الشريحة 5">
            <a:extLst>
              <a:ext uri="{FF2B5EF4-FFF2-40B4-BE49-F238E27FC236}">
                <a16:creationId xmlns:a16="http://schemas.microsoft.com/office/drawing/2014/main" xmlns="" id="{B3592F78-4770-8644-89AB-C2646FDD8A43}"/>
              </a:ext>
            </a:extLst>
          </p:cNvPr>
          <p:cNvSpPr>
            <a:spLocks noGrp="1"/>
          </p:cNvSpPr>
          <p:nvPr>
            <p:ph type="sldNum" sz="quarter" idx="12"/>
          </p:nvPr>
        </p:nvSpPr>
        <p:spPr>
          <a:xfrm>
            <a:off x="9389533" y="6243638"/>
            <a:ext cx="2540000" cy="457200"/>
          </a:xfrm>
        </p:spPr>
        <p:txBody>
          <a:bodyPr/>
          <a:lstStyle>
            <a:lvl1pPr>
              <a:defRPr/>
            </a:lvl1pPr>
          </a:lstStyle>
          <a:p>
            <a:fld id="{804F3C85-C3FD-9C43-9D52-386A9F315E95}" type="slidenum">
              <a:rPr lang="ar-SA" altLang="ar-JO"/>
              <a:pPr/>
              <a:t>‹#›</a:t>
            </a:fld>
            <a:endParaRPr lang="en-GB" altLang="ar-JO"/>
          </a:p>
        </p:txBody>
      </p:sp>
    </p:spTree>
    <p:extLst>
      <p:ext uri="{BB962C8B-B14F-4D97-AF65-F5344CB8AC3E}">
        <p14:creationId xmlns:p14="http://schemas.microsoft.com/office/powerpoint/2010/main" val="1943553501"/>
      </p:ext>
    </p:extLst>
  </p:cSld>
  <p:clrMapOvr>
    <a:masterClrMapping/>
  </p:clrMapOvr>
  <p:transition>
    <p:wedg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JO"/>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p:cNvSpPr>
            <a:spLocks noGrp="1"/>
          </p:cNvSpPr>
          <p:nvPr>
            <p:ph type="dt" sz="half" idx="10"/>
          </p:nvPr>
        </p:nvSpPr>
        <p:spPr/>
        <p:txBody>
          <a:bodyPr/>
          <a:lstStyle/>
          <a:p>
            <a:fld id="{C0166770-89AE-41BB-8F91-59A795FB095D}" type="datetimeFigureOut">
              <a:rPr lang="ar-JO" smtClean="0"/>
              <a:t>23/03/1447</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35583787-2A2B-4BA9-B098-703B5D003E0D}" type="slidenum">
              <a:rPr lang="ar-JO" smtClean="0"/>
              <a:t>‹#›</a:t>
            </a:fld>
            <a:endParaRPr lang="ar-JO"/>
          </a:p>
        </p:txBody>
      </p:sp>
    </p:spTree>
    <p:extLst>
      <p:ext uri="{BB962C8B-B14F-4D97-AF65-F5344CB8AC3E}">
        <p14:creationId xmlns:p14="http://schemas.microsoft.com/office/powerpoint/2010/main" val="2306291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ar-JO"/>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0166770-89AE-41BB-8F91-59A795FB095D}" type="datetimeFigureOut">
              <a:rPr lang="ar-JO" smtClean="0"/>
              <a:t>23/03/1447</a:t>
            </a:fld>
            <a:endParaRPr lang="ar-JO"/>
          </a:p>
        </p:txBody>
      </p:sp>
      <p:sp>
        <p:nvSpPr>
          <p:cNvPr id="5" name="Footer Placeholder 4"/>
          <p:cNvSpPr>
            <a:spLocks noGrp="1"/>
          </p:cNvSpPr>
          <p:nvPr>
            <p:ph type="ftr" sz="quarter" idx="11"/>
          </p:nvPr>
        </p:nvSpPr>
        <p:spPr/>
        <p:txBody>
          <a:bodyPr/>
          <a:lstStyle/>
          <a:p>
            <a:endParaRPr lang="ar-JO"/>
          </a:p>
        </p:txBody>
      </p:sp>
      <p:sp>
        <p:nvSpPr>
          <p:cNvPr id="6" name="Slide Number Placeholder 5"/>
          <p:cNvSpPr>
            <a:spLocks noGrp="1"/>
          </p:cNvSpPr>
          <p:nvPr>
            <p:ph type="sldNum" sz="quarter" idx="12"/>
          </p:nvPr>
        </p:nvSpPr>
        <p:spPr/>
        <p:txBody>
          <a:bodyPr/>
          <a:lstStyle/>
          <a:p>
            <a:fld id="{35583787-2A2B-4BA9-B098-703B5D003E0D}" type="slidenum">
              <a:rPr lang="ar-JO" smtClean="0"/>
              <a:t>‹#›</a:t>
            </a:fld>
            <a:endParaRPr lang="ar-JO"/>
          </a:p>
        </p:txBody>
      </p:sp>
    </p:spTree>
    <p:extLst>
      <p:ext uri="{BB962C8B-B14F-4D97-AF65-F5344CB8AC3E}">
        <p14:creationId xmlns:p14="http://schemas.microsoft.com/office/powerpoint/2010/main" val="1248672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JO"/>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5" name="Date Placeholder 4"/>
          <p:cNvSpPr>
            <a:spLocks noGrp="1"/>
          </p:cNvSpPr>
          <p:nvPr>
            <p:ph type="dt" sz="half" idx="10"/>
          </p:nvPr>
        </p:nvSpPr>
        <p:spPr/>
        <p:txBody>
          <a:bodyPr/>
          <a:lstStyle/>
          <a:p>
            <a:fld id="{C0166770-89AE-41BB-8F91-59A795FB095D}" type="datetimeFigureOut">
              <a:rPr lang="ar-JO" smtClean="0"/>
              <a:t>23/03/1447</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35583787-2A2B-4BA9-B098-703B5D003E0D}" type="slidenum">
              <a:rPr lang="ar-JO" smtClean="0"/>
              <a:t>‹#›</a:t>
            </a:fld>
            <a:endParaRPr lang="ar-JO"/>
          </a:p>
        </p:txBody>
      </p:sp>
    </p:spTree>
    <p:extLst>
      <p:ext uri="{BB962C8B-B14F-4D97-AF65-F5344CB8AC3E}">
        <p14:creationId xmlns:p14="http://schemas.microsoft.com/office/powerpoint/2010/main" val="1838717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ar-JO"/>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7" name="Date Placeholder 6"/>
          <p:cNvSpPr>
            <a:spLocks noGrp="1"/>
          </p:cNvSpPr>
          <p:nvPr>
            <p:ph type="dt" sz="half" idx="10"/>
          </p:nvPr>
        </p:nvSpPr>
        <p:spPr/>
        <p:txBody>
          <a:bodyPr/>
          <a:lstStyle/>
          <a:p>
            <a:fld id="{C0166770-89AE-41BB-8F91-59A795FB095D}" type="datetimeFigureOut">
              <a:rPr lang="ar-JO" smtClean="0"/>
              <a:t>23/03/1447</a:t>
            </a:fld>
            <a:endParaRPr lang="ar-JO"/>
          </a:p>
        </p:txBody>
      </p:sp>
      <p:sp>
        <p:nvSpPr>
          <p:cNvPr id="8" name="Footer Placeholder 7"/>
          <p:cNvSpPr>
            <a:spLocks noGrp="1"/>
          </p:cNvSpPr>
          <p:nvPr>
            <p:ph type="ftr" sz="quarter" idx="11"/>
          </p:nvPr>
        </p:nvSpPr>
        <p:spPr/>
        <p:txBody>
          <a:bodyPr/>
          <a:lstStyle/>
          <a:p>
            <a:endParaRPr lang="ar-JO"/>
          </a:p>
        </p:txBody>
      </p:sp>
      <p:sp>
        <p:nvSpPr>
          <p:cNvPr id="9" name="Slide Number Placeholder 8"/>
          <p:cNvSpPr>
            <a:spLocks noGrp="1"/>
          </p:cNvSpPr>
          <p:nvPr>
            <p:ph type="sldNum" sz="quarter" idx="12"/>
          </p:nvPr>
        </p:nvSpPr>
        <p:spPr/>
        <p:txBody>
          <a:bodyPr/>
          <a:lstStyle/>
          <a:p>
            <a:fld id="{35583787-2A2B-4BA9-B098-703B5D003E0D}" type="slidenum">
              <a:rPr lang="ar-JO" smtClean="0"/>
              <a:t>‹#›</a:t>
            </a:fld>
            <a:endParaRPr lang="ar-JO"/>
          </a:p>
        </p:txBody>
      </p:sp>
    </p:spTree>
    <p:extLst>
      <p:ext uri="{BB962C8B-B14F-4D97-AF65-F5344CB8AC3E}">
        <p14:creationId xmlns:p14="http://schemas.microsoft.com/office/powerpoint/2010/main" val="1185597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JO"/>
          </a:p>
        </p:txBody>
      </p:sp>
      <p:sp>
        <p:nvSpPr>
          <p:cNvPr id="3" name="Date Placeholder 2"/>
          <p:cNvSpPr>
            <a:spLocks noGrp="1"/>
          </p:cNvSpPr>
          <p:nvPr>
            <p:ph type="dt" sz="half" idx="10"/>
          </p:nvPr>
        </p:nvSpPr>
        <p:spPr/>
        <p:txBody>
          <a:bodyPr/>
          <a:lstStyle/>
          <a:p>
            <a:fld id="{C0166770-89AE-41BB-8F91-59A795FB095D}" type="datetimeFigureOut">
              <a:rPr lang="ar-JO" smtClean="0"/>
              <a:t>23/03/1447</a:t>
            </a:fld>
            <a:endParaRPr lang="ar-JO"/>
          </a:p>
        </p:txBody>
      </p:sp>
      <p:sp>
        <p:nvSpPr>
          <p:cNvPr id="4" name="Footer Placeholder 3"/>
          <p:cNvSpPr>
            <a:spLocks noGrp="1"/>
          </p:cNvSpPr>
          <p:nvPr>
            <p:ph type="ftr" sz="quarter" idx="11"/>
          </p:nvPr>
        </p:nvSpPr>
        <p:spPr/>
        <p:txBody>
          <a:bodyPr/>
          <a:lstStyle/>
          <a:p>
            <a:endParaRPr lang="ar-JO"/>
          </a:p>
        </p:txBody>
      </p:sp>
      <p:sp>
        <p:nvSpPr>
          <p:cNvPr id="5" name="Slide Number Placeholder 4"/>
          <p:cNvSpPr>
            <a:spLocks noGrp="1"/>
          </p:cNvSpPr>
          <p:nvPr>
            <p:ph type="sldNum" sz="quarter" idx="12"/>
          </p:nvPr>
        </p:nvSpPr>
        <p:spPr/>
        <p:txBody>
          <a:bodyPr/>
          <a:lstStyle/>
          <a:p>
            <a:fld id="{35583787-2A2B-4BA9-B098-703B5D003E0D}" type="slidenum">
              <a:rPr lang="ar-JO" smtClean="0"/>
              <a:t>‹#›</a:t>
            </a:fld>
            <a:endParaRPr lang="ar-JO"/>
          </a:p>
        </p:txBody>
      </p:sp>
    </p:spTree>
    <p:extLst>
      <p:ext uri="{BB962C8B-B14F-4D97-AF65-F5344CB8AC3E}">
        <p14:creationId xmlns:p14="http://schemas.microsoft.com/office/powerpoint/2010/main" val="1999216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166770-89AE-41BB-8F91-59A795FB095D}" type="datetimeFigureOut">
              <a:rPr lang="ar-JO" smtClean="0"/>
              <a:t>23/03/1447</a:t>
            </a:fld>
            <a:endParaRPr lang="ar-JO"/>
          </a:p>
        </p:txBody>
      </p:sp>
      <p:sp>
        <p:nvSpPr>
          <p:cNvPr id="3" name="Footer Placeholder 2"/>
          <p:cNvSpPr>
            <a:spLocks noGrp="1"/>
          </p:cNvSpPr>
          <p:nvPr>
            <p:ph type="ftr" sz="quarter" idx="11"/>
          </p:nvPr>
        </p:nvSpPr>
        <p:spPr/>
        <p:txBody>
          <a:bodyPr/>
          <a:lstStyle/>
          <a:p>
            <a:endParaRPr lang="ar-JO"/>
          </a:p>
        </p:txBody>
      </p:sp>
      <p:sp>
        <p:nvSpPr>
          <p:cNvPr id="4" name="Slide Number Placeholder 3"/>
          <p:cNvSpPr>
            <a:spLocks noGrp="1"/>
          </p:cNvSpPr>
          <p:nvPr>
            <p:ph type="sldNum" sz="quarter" idx="12"/>
          </p:nvPr>
        </p:nvSpPr>
        <p:spPr/>
        <p:txBody>
          <a:bodyPr/>
          <a:lstStyle/>
          <a:p>
            <a:fld id="{35583787-2A2B-4BA9-B098-703B5D003E0D}" type="slidenum">
              <a:rPr lang="ar-JO" smtClean="0"/>
              <a:t>‹#›</a:t>
            </a:fld>
            <a:endParaRPr lang="ar-JO"/>
          </a:p>
        </p:txBody>
      </p:sp>
    </p:spTree>
    <p:extLst>
      <p:ext uri="{BB962C8B-B14F-4D97-AF65-F5344CB8AC3E}">
        <p14:creationId xmlns:p14="http://schemas.microsoft.com/office/powerpoint/2010/main" val="3332561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JO"/>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166770-89AE-41BB-8F91-59A795FB095D}" type="datetimeFigureOut">
              <a:rPr lang="ar-JO" smtClean="0"/>
              <a:t>23/03/1447</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35583787-2A2B-4BA9-B098-703B5D003E0D}" type="slidenum">
              <a:rPr lang="ar-JO" smtClean="0"/>
              <a:t>‹#›</a:t>
            </a:fld>
            <a:endParaRPr lang="ar-JO"/>
          </a:p>
        </p:txBody>
      </p:sp>
    </p:spTree>
    <p:extLst>
      <p:ext uri="{BB962C8B-B14F-4D97-AF65-F5344CB8AC3E}">
        <p14:creationId xmlns:p14="http://schemas.microsoft.com/office/powerpoint/2010/main" val="4051470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ar-JO"/>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JO"/>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0166770-89AE-41BB-8F91-59A795FB095D}" type="datetimeFigureOut">
              <a:rPr lang="ar-JO" smtClean="0"/>
              <a:t>23/03/1447</a:t>
            </a:fld>
            <a:endParaRPr lang="ar-JO"/>
          </a:p>
        </p:txBody>
      </p:sp>
      <p:sp>
        <p:nvSpPr>
          <p:cNvPr id="6" name="Footer Placeholder 5"/>
          <p:cNvSpPr>
            <a:spLocks noGrp="1"/>
          </p:cNvSpPr>
          <p:nvPr>
            <p:ph type="ftr" sz="quarter" idx="11"/>
          </p:nvPr>
        </p:nvSpPr>
        <p:spPr/>
        <p:txBody>
          <a:bodyPr/>
          <a:lstStyle/>
          <a:p>
            <a:endParaRPr lang="ar-JO"/>
          </a:p>
        </p:txBody>
      </p:sp>
      <p:sp>
        <p:nvSpPr>
          <p:cNvPr id="7" name="Slide Number Placeholder 6"/>
          <p:cNvSpPr>
            <a:spLocks noGrp="1"/>
          </p:cNvSpPr>
          <p:nvPr>
            <p:ph type="sldNum" sz="quarter" idx="12"/>
          </p:nvPr>
        </p:nvSpPr>
        <p:spPr/>
        <p:txBody>
          <a:bodyPr/>
          <a:lstStyle/>
          <a:p>
            <a:fld id="{35583787-2A2B-4BA9-B098-703B5D003E0D}" type="slidenum">
              <a:rPr lang="ar-JO" smtClean="0"/>
              <a:t>‹#›</a:t>
            </a:fld>
            <a:endParaRPr lang="ar-JO"/>
          </a:p>
        </p:txBody>
      </p:sp>
    </p:spTree>
    <p:extLst>
      <p:ext uri="{BB962C8B-B14F-4D97-AF65-F5344CB8AC3E}">
        <p14:creationId xmlns:p14="http://schemas.microsoft.com/office/powerpoint/2010/main" val="3775068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en-US"/>
              <a:t>Click to edit Master title style</a:t>
            </a:r>
            <a:endParaRPr lang="ar-JO"/>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JO"/>
          </a:p>
        </p:txBody>
      </p:sp>
      <p:sp>
        <p:nvSpPr>
          <p:cNvPr id="4" name="Date Placeholder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0166770-89AE-41BB-8F91-59A795FB095D}" type="datetimeFigureOut">
              <a:rPr lang="ar-JO" smtClean="0"/>
              <a:t>23/03/1447</a:t>
            </a:fld>
            <a:endParaRPr lang="ar-J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JO"/>
          </a:p>
        </p:txBody>
      </p:sp>
      <p:sp>
        <p:nvSpPr>
          <p:cNvPr id="6" name="Slide Number Placeholder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35583787-2A2B-4BA9-B098-703B5D003E0D}" type="slidenum">
              <a:rPr lang="ar-JO" smtClean="0"/>
              <a:t>‹#›</a:t>
            </a:fld>
            <a:endParaRPr lang="ar-JO"/>
          </a:p>
        </p:txBody>
      </p:sp>
    </p:spTree>
    <p:extLst>
      <p:ext uri="{BB962C8B-B14F-4D97-AF65-F5344CB8AC3E}">
        <p14:creationId xmlns:p14="http://schemas.microsoft.com/office/powerpoint/2010/main" val="1923575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ar-JO"/>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www.alriyadh.com/2009/09/23/img/485769454968.jpg" TargetMode="External"/><Relationship Id="rId7" Type="http://schemas.openxmlformats.org/officeDocument/2006/relationships/hyperlink" Target="http://www.google.jo/imgres?imgurl=http://www.babyboomercaretaker.com/images/Technology-And-Human-Communication.jpg&amp;imgrefurl=http://www.babyboomercaretaker.com/Arabic/senior-dating/communication/Technology-And-Human-Communication.html&amp;usg=__d1iza2YnlFw-yS79PBFk3BPkENI=&amp;h=400&amp;w=300&amp;sz=12&amp;hl=ar&amp;start=21&amp;um=1&amp;itbs=1&amp;tbnid=6aAUwoBzEJFsgM:&amp;tbnh=124&amp;tbnw=93&amp;prev=/images?q=%D8%A7%D8%B3%D9%84%D9%8A%D8%A8++%D8%A7%D9%84%D8%A7%D8%AA%D8%B5%D8%A7%D9%84+%D9%88%D9%86%D9%82%D9%84+%D8%A7%D9%84%D8%AA%D9%83%D9%86%D9%88%D9%84%D9%88%D8%AC%D9%8A%D8%A7+%D8%A7%D9%84%D8%AD%D8%AF%D9%8A%D8%AB%D8%A9&amp;start=20&amp;um=1&amp;hl=ar&amp;sa=N&amp;ndsp=20&amp;tbs=isch:1" TargetMode="Externa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soutalex.files.wordpress.com/2009/03/d8aad983d986d988d984d988d8acd98ad8a7-d8a7d984d985d8b9d984d988d985d8a7d8aa.jpg" TargetMode="External"/><Relationship Id="rId4" Type="http://schemas.openxmlformats.org/officeDocument/2006/relationships/image" Target="../media/image2.jpeg"/><Relationship Id="rId9" Type="http://schemas.openxmlformats.org/officeDocument/2006/relationships/image" Target="../media/image5.tiff"/></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tiff"/><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93.tif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94.tif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image" Target="../media/image26.tiff"/><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8.xml"/></Relationships>
</file>

<file path=ppt/slides/_rels/slide148.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image" Target="../media/image99.emf"/><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image" Target="../media/image101.emf"/><Relationship Id="rId1" Type="http://schemas.openxmlformats.org/officeDocument/2006/relationships/slideLayout" Target="../slideLayouts/slideLayout8.xml"/></Relationships>
</file>

<file path=ppt/slides/_rels/slide151.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8.xml"/></Relationships>
</file>

<file path=ppt/slides/_rels/slide15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image" Target="../media/image105.emf"/><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107.emf"/></Relationships>
</file>

<file path=ppt/slides/_rels/slide155.xml.rels><?xml version="1.0" encoding="UTF-8" standalone="yes"?>
<Relationships xmlns="http://schemas.openxmlformats.org/package/2006/relationships"><Relationship Id="rId3" Type="http://schemas.openxmlformats.org/officeDocument/2006/relationships/image" Target="../media/image109.tiff"/><Relationship Id="rId2" Type="http://schemas.openxmlformats.org/officeDocument/2006/relationships/image" Target="../media/image108.tiff"/><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110.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11.tif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12.tiff"/><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13.tiff"/><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14.tif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15.tiff"/><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16.tiff"/><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117.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18.tiff"/><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image" Target="../media/image119.tiff"/><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21.tif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22.tiff"/><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24.tiff"/><Relationship Id="rId2" Type="http://schemas.openxmlformats.org/officeDocument/2006/relationships/image" Target="../media/image123.tiff"/><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25.tiff"/><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27.tiff"/><Relationship Id="rId2" Type="http://schemas.openxmlformats.org/officeDocument/2006/relationships/image" Target="../media/image126.tiff"/><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image" Target="../media/image128.tiff"/><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32.tiff"/><Relationship Id="rId2" Type="http://schemas.openxmlformats.org/officeDocument/2006/relationships/image" Target="../media/image131.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image" Target="../media/image133.tiff"/><Relationship Id="rId1" Type="http://schemas.openxmlformats.org/officeDocument/2006/relationships/slideLayout" Target="../slideLayouts/slideLayout2.xml"/><Relationship Id="rId5" Type="http://schemas.openxmlformats.org/officeDocument/2006/relationships/image" Target="../media/image136.tiff"/><Relationship Id="rId4" Type="http://schemas.openxmlformats.org/officeDocument/2006/relationships/image" Target="../media/image135.tiff"/></Relationships>
</file>

<file path=ppt/slides/_rels/slide181.xml.rels><?xml version="1.0" encoding="UTF-8" standalone="yes"?>
<Relationships xmlns="http://schemas.openxmlformats.org/package/2006/relationships"><Relationship Id="rId2" Type="http://schemas.openxmlformats.org/officeDocument/2006/relationships/image" Target="../media/image137.tiff"/><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3.xml.rels><?xml version="1.0" encoding="UTF-8" standalone="yes"?>
<Relationships xmlns="http://schemas.openxmlformats.org/package/2006/relationships"><Relationship Id="rId3" Type="http://schemas.openxmlformats.org/officeDocument/2006/relationships/image" Target="../media/image139.tiff"/><Relationship Id="rId2" Type="http://schemas.openxmlformats.org/officeDocument/2006/relationships/image" Target="../media/image138.tiff"/><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42.tiff"/><Relationship Id="rId2" Type="http://schemas.openxmlformats.org/officeDocument/2006/relationships/image" Target="../media/image141.tiff"/><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43.tif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44.tiff"/></Relationships>
</file>

<file path=ppt/slides/_rels/slide18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45.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31.tiff"/><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147.tiff"/><Relationship Id="rId2" Type="http://schemas.openxmlformats.org/officeDocument/2006/relationships/image" Target="../media/image146.tif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49.tiff"/><Relationship Id="rId2" Type="http://schemas.openxmlformats.org/officeDocument/2006/relationships/image" Target="../media/image148.tiff"/><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51.tiff"/><Relationship Id="rId2" Type="http://schemas.openxmlformats.org/officeDocument/2006/relationships/image" Target="../media/image150.tiff"/><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52.tiff"/><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53.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4.tiff"/></Relationships>
</file>

<file path=ppt/slides/_rels/slide195.xml.rels><?xml version="1.0" encoding="UTF-8" standalone="yes"?>
<Relationships xmlns="http://schemas.openxmlformats.org/package/2006/relationships"><Relationship Id="rId3" Type="http://schemas.openxmlformats.org/officeDocument/2006/relationships/image" Target="../media/image156.tiff"/><Relationship Id="rId2" Type="http://schemas.openxmlformats.org/officeDocument/2006/relationships/image" Target="../media/image155.tiff"/><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58.tiff"/><Relationship Id="rId2" Type="http://schemas.openxmlformats.org/officeDocument/2006/relationships/image" Target="../media/image157.tiff"/><Relationship Id="rId1" Type="http://schemas.openxmlformats.org/officeDocument/2006/relationships/slideLayout" Target="../slideLayouts/slideLayout2.xml"/><Relationship Id="rId4" Type="http://schemas.openxmlformats.org/officeDocument/2006/relationships/image" Target="../media/image159.tiff"/></Relationships>
</file>

<file path=ppt/slides/_rels/slide197.xml.rels><?xml version="1.0" encoding="UTF-8" standalone="yes"?>
<Relationships xmlns="http://schemas.openxmlformats.org/package/2006/relationships"><Relationship Id="rId3" Type="http://schemas.openxmlformats.org/officeDocument/2006/relationships/image" Target="../media/image161.tiff"/><Relationship Id="rId2" Type="http://schemas.openxmlformats.org/officeDocument/2006/relationships/image" Target="../media/image160.tiff"/><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63.tiff"/><Relationship Id="rId2" Type="http://schemas.openxmlformats.org/officeDocument/2006/relationships/image" Target="../media/image162.tiff"/><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image" Target="../media/image164.tiff"/><Relationship Id="rId1" Type="http://schemas.openxmlformats.org/officeDocument/2006/relationships/slideLayout" Target="../slideLayouts/slideLayout2.xml"/><Relationship Id="rId4" Type="http://schemas.openxmlformats.org/officeDocument/2006/relationships/image" Target="../media/image166.tiff"/></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20.xml.rels><?xml version="1.0" encoding="UTF-8" standalone="yes"?>
<Relationships xmlns="http://schemas.openxmlformats.org/package/2006/relationships"><Relationship Id="rId2" Type="http://schemas.openxmlformats.org/officeDocument/2006/relationships/image" Target="../media/image33.tiff"/><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68.tiff"/><Relationship Id="rId2" Type="http://schemas.openxmlformats.org/officeDocument/2006/relationships/image" Target="../media/image167.tiff"/><Relationship Id="rId1" Type="http://schemas.openxmlformats.org/officeDocument/2006/relationships/slideLayout" Target="../slideLayouts/slideLayout2.xml"/><Relationship Id="rId4" Type="http://schemas.openxmlformats.org/officeDocument/2006/relationships/image" Target="../media/image169.tiff"/></Relationships>
</file>

<file path=ppt/slides/_rels/slide201.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171.tiff"/><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173.tiff"/><Relationship Id="rId2" Type="http://schemas.openxmlformats.org/officeDocument/2006/relationships/image" Target="../media/image172.tiff"/><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175.tiff"/><Relationship Id="rId2" Type="http://schemas.openxmlformats.org/officeDocument/2006/relationships/image" Target="../media/image174.tiff"/><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177.tiff"/><Relationship Id="rId2" Type="http://schemas.openxmlformats.org/officeDocument/2006/relationships/image" Target="../media/image176.tiff"/><Relationship Id="rId1" Type="http://schemas.openxmlformats.org/officeDocument/2006/relationships/slideLayout" Target="../slideLayouts/slideLayout2.xml"/><Relationship Id="rId4" Type="http://schemas.openxmlformats.org/officeDocument/2006/relationships/image" Target="../media/image178.tiff"/></Relationships>
</file>

<file path=ppt/slides/_rels/slide206.xml.rels><?xml version="1.0" encoding="UTF-8" standalone="yes"?>
<Relationships xmlns="http://schemas.openxmlformats.org/package/2006/relationships"><Relationship Id="rId3" Type="http://schemas.openxmlformats.org/officeDocument/2006/relationships/image" Target="../media/image180.tiff"/><Relationship Id="rId2" Type="http://schemas.openxmlformats.org/officeDocument/2006/relationships/image" Target="../media/image179.tiff"/><Relationship Id="rId1" Type="http://schemas.openxmlformats.org/officeDocument/2006/relationships/slideLayout" Target="../slideLayouts/slideLayout1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image" Target="../media/image181.tiff"/><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83.tiff"/><Relationship Id="rId2" Type="http://schemas.openxmlformats.org/officeDocument/2006/relationships/image" Target="../media/image182.tiff"/><Relationship Id="rId1" Type="http://schemas.openxmlformats.org/officeDocument/2006/relationships/slideLayout" Target="../slideLayouts/slideLayout2.xml"/><Relationship Id="rId4" Type="http://schemas.openxmlformats.org/officeDocument/2006/relationships/image" Target="../media/image184.tif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86.tiff"/><Relationship Id="rId2" Type="http://schemas.openxmlformats.org/officeDocument/2006/relationships/image" Target="../media/image185.tiff"/><Relationship Id="rId1" Type="http://schemas.openxmlformats.org/officeDocument/2006/relationships/slideLayout" Target="../slideLayouts/slideLayout2.xml"/><Relationship Id="rId5" Type="http://schemas.openxmlformats.org/officeDocument/2006/relationships/image" Target="../media/image188.tiff"/><Relationship Id="rId4" Type="http://schemas.openxmlformats.org/officeDocument/2006/relationships/image" Target="../media/image187.tiff"/></Relationships>
</file>

<file path=ppt/slides/_rels/slide211.xml.rels><?xml version="1.0" encoding="UTF-8" standalone="yes"?>
<Relationships xmlns="http://schemas.openxmlformats.org/package/2006/relationships"><Relationship Id="rId2" Type="http://schemas.openxmlformats.org/officeDocument/2006/relationships/image" Target="../media/image189.tiff"/><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8" Type="http://schemas.openxmlformats.org/officeDocument/2006/relationships/image" Target="../media/image191.tiff"/><Relationship Id="rId3" Type="http://schemas.openxmlformats.org/officeDocument/2006/relationships/diagramLayout" Target="../diagrams/layout2.xml"/><Relationship Id="rId7" Type="http://schemas.openxmlformats.org/officeDocument/2006/relationships/image" Target="../media/image190.tiff"/><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92.tiff"/></Relationships>
</file>

<file path=ppt/slides/_rels/slide213.xml.rels><?xml version="1.0" encoding="UTF-8" standalone="yes"?>
<Relationships xmlns="http://schemas.openxmlformats.org/package/2006/relationships"><Relationship Id="rId3" Type="http://schemas.openxmlformats.org/officeDocument/2006/relationships/image" Target="../media/image194.tiff"/><Relationship Id="rId2" Type="http://schemas.openxmlformats.org/officeDocument/2006/relationships/image" Target="../media/image193.tiff"/><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96.tiff"/><Relationship Id="rId2" Type="http://schemas.openxmlformats.org/officeDocument/2006/relationships/image" Target="../media/image195.tiff"/><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3" Type="http://schemas.openxmlformats.org/officeDocument/2006/relationships/image" Target="../media/image198.tiff"/><Relationship Id="rId2" Type="http://schemas.openxmlformats.org/officeDocument/2006/relationships/image" Target="../media/image197.tiff"/><Relationship Id="rId1" Type="http://schemas.openxmlformats.org/officeDocument/2006/relationships/slideLayout" Target="../slideLayouts/slideLayout2.xml"/><Relationship Id="rId5" Type="http://schemas.openxmlformats.org/officeDocument/2006/relationships/image" Target="../media/image200.tiff"/><Relationship Id="rId4" Type="http://schemas.openxmlformats.org/officeDocument/2006/relationships/image" Target="../media/image199.tiff"/></Relationships>
</file>

<file path=ppt/slides/_rels/slide216.xml.rels><?xml version="1.0" encoding="UTF-8" standalone="yes"?>
<Relationships xmlns="http://schemas.openxmlformats.org/package/2006/relationships"><Relationship Id="rId8" Type="http://schemas.openxmlformats.org/officeDocument/2006/relationships/image" Target="../media/image207.tiff"/><Relationship Id="rId3" Type="http://schemas.openxmlformats.org/officeDocument/2006/relationships/image" Target="../media/image202.tiff"/><Relationship Id="rId7" Type="http://schemas.openxmlformats.org/officeDocument/2006/relationships/image" Target="../media/image206.tiff"/><Relationship Id="rId2" Type="http://schemas.openxmlformats.org/officeDocument/2006/relationships/image" Target="../media/image201.tiff"/><Relationship Id="rId1" Type="http://schemas.openxmlformats.org/officeDocument/2006/relationships/slideLayout" Target="../slideLayouts/slideLayout2.xml"/><Relationship Id="rId6" Type="http://schemas.openxmlformats.org/officeDocument/2006/relationships/image" Target="../media/image205.tiff"/><Relationship Id="rId5" Type="http://schemas.openxmlformats.org/officeDocument/2006/relationships/image" Target="../media/image204.tiff"/><Relationship Id="rId4" Type="http://schemas.openxmlformats.org/officeDocument/2006/relationships/image" Target="../media/image203.tiff"/><Relationship Id="rId9" Type="http://schemas.openxmlformats.org/officeDocument/2006/relationships/image" Target="../media/image208.tiff"/></Relationships>
</file>

<file path=ppt/slides/_rels/slide217.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15.tiff"/><Relationship Id="rId2" Type="http://schemas.openxmlformats.org/officeDocument/2006/relationships/image" Target="../media/image214.tiff"/><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image" Target="../media/image216.tiff"/><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18.tiff"/><Relationship Id="rId2" Type="http://schemas.openxmlformats.org/officeDocument/2006/relationships/image" Target="../media/image217.tiff"/><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20.tiff"/><Relationship Id="rId2" Type="http://schemas.openxmlformats.org/officeDocument/2006/relationships/image" Target="../media/image219.tiff"/><Relationship Id="rId1" Type="http://schemas.openxmlformats.org/officeDocument/2006/relationships/slideLayout" Target="../slideLayouts/slideLayout2.xml"/><Relationship Id="rId4" Type="http://schemas.openxmlformats.org/officeDocument/2006/relationships/image" Target="../media/image221.tiff"/></Relationships>
</file>

<file path=ppt/slides/_rels/slide227.xml.rels><?xml version="1.0" encoding="UTF-8" standalone="yes"?>
<Relationships xmlns="http://schemas.openxmlformats.org/package/2006/relationships"><Relationship Id="rId3" Type="http://schemas.openxmlformats.org/officeDocument/2006/relationships/image" Target="../media/image223.tiff"/><Relationship Id="rId2" Type="http://schemas.openxmlformats.org/officeDocument/2006/relationships/image" Target="../media/image222.tiff"/><Relationship Id="rId1" Type="http://schemas.openxmlformats.org/officeDocument/2006/relationships/slideLayout" Target="../slideLayouts/slideLayout2.xml"/><Relationship Id="rId4" Type="http://schemas.openxmlformats.org/officeDocument/2006/relationships/image" Target="../media/image224.tiff"/></Relationships>
</file>

<file path=ppt/slides/_rels/slide228.xml.rels><?xml version="1.0" encoding="UTF-8" standalone="yes"?>
<Relationships xmlns="http://schemas.openxmlformats.org/package/2006/relationships"><Relationship Id="rId3" Type="http://schemas.openxmlformats.org/officeDocument/2006/relationships/image" Target="../media/image226.tiff"/><Relationship Id="rId2" Type="http://schemas.openxmlformats.org/officeDocument/2006/relationships/image" Target="../media/image225.tiff"/><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image" Target="../media/image228.tiff"/><Relationship Id="rId2" Type="http://schemas.openxmlformats.org/officeDocument/2006/relationships/image" Target="../media/image227.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30.tiff"/><Relationship Id="rId2" Type="http://schemas.openxmlformats.org/officeDocument/2006/relationships/image" Target="../media/image229.tiff"/><Relationship Id="rId1" Type="http://schemas.openxmlformats.org/officeDocument/2006/relationships/slideLayout" Target="../slideLayouts/slideLayout2.xml"/><Relationship Id="rId5" Type="http://schemas.openxmlformats.org/officeDocument/2006/relationships/image" Target="../media/image232.tiff"/><Relationship Id="rId4" Type="http://schemas.openxmlformats.org/officeDocument/2006/relationships/image" Target="../media/image231.tiff"/></Relationships>
</file>

<file path=ppt/slides/_rels/slide231.xml.rels><?xml version="1.0" encoding="UTF-8" standalone="yes"?>
<Relationships xmlns="http://schemas.openxmlformats.org/package/2006/relationships"><Relationship Id="rId3" Type="http://schemas.openxmlformats.org/officeDocument/2006/relationships/image" Target="../media/image234.tiff"/><Relationship Id="rId2" Type="http://schemas.openxmlformats.org/officeDocument/2006/relationships/image" Target="../media/image233.tiff"/><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236.tiff"/><Relationship Id="rId2" Type="http://schemas.openxmlformats.org/officeDocument/2006/relationships/image" Target="../media/image235.tiff"/><Relationship Id="rId1" Type="http://schemas.openxmlformats.org/officeDocument/2006/relationships/slideLayout" Target="../slideLayouts/slideLayout2.xml"/><Relationship Id="rId4" Type="http://schemas.openxmlformats.org/officeDocument/2006/relationships/image" Target="../media/image237.tiff"/></Relationships>
</file>

<file path=ppt/slides/_rels/slide233.xml.rels><?xml version="1.0" encoding="UTF-8" standalone="yes"?>
<Relationships xmlns="http://schemas.openxmlformats.org/package/2006/relationships"><Relationship Id="rId2" Type="http://schemas.openxmlformats.org/officeDocument/2006/relationships/image" Target="../media/image238.tiff"/><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240.tiff"/><Relationship Id="rId2" Type="http://schemas.openxmlformats.org/officeDocument/2006/relationships/image" Target="../media/image239.tiff"/><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42.tiff"/><Relationship Id="rId2" Type="http://schemas.openxmlformats.org/officeDocument/2006/relationships/image" Target="../media/image241.tiff"/><Relationship Id="rId1" Type="http://schemas.openxmlformats.org/officeDocument/2006/relationships/slideLayout" Target="../slideLayouts/slideLayout2.xml"/><Relationship Id="rId4" Type="http://schemas.openxmlformats.org/officeDocument/2006/relationships/image" Target="../media/image243.tiff"/></Relationships>
</file>

<file path=ppt/slides/_rels/slide237.xml.rels><?xml version="1.0" encoding="UTF-8" standalone="yes"?>
<Relationships xmlns="http://schemas.openxmlformats.org/package/2006/relationships"><Relationship Id="rId3" Type="http://schemas.openxmlformats.org/officeDocument/2006/relationships/image" Target="../media/image245.tiff"/><Relationship Id="rId2" Type="http://schemas.openxmlformats.org/officeDocument/2006/relationships/image" Target="../media/image244.tiff"/><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247.tiff"/><Relationship Id="rId2" Type="http://schemas.openxmlformats.org/officeDocument/2006/relationships/image" Target="../media/image246.tiff"/><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249.tiff"/><Relationship Id="rId2" Type="http://schemas.openxmlformats.org/officeDocument/2006/relationships/image" Target="../media/image248.tiff"/><Relationship Id="rId1" Type="http://schemas.openxmlformats.org/officeDocument/2006/relationships/slideLayout" Target="../slideLayouts/slideLayout2.xml"/><Relationship Id="rId4" Type="http://schemas.openxmlformats.org/officeDocument/2006/relationships/image" Target="../media/image250.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52.tiff"/><Relationship Id="rId2" Type="http://schemas.openxmlformats.org/officeDocument/2006/relationships/image" Target="../media/image251.tiff"/><Relationship Id="rId1" Type="http://schemas.openxmlformats.org/officeDocument/2006/relationships/slideLayout" Target="../slideLayouts/slideLayout2.xml"/><Relationship Id="rId4" Type="http://schemas.openxmlformats.org/officeDocument/2006/relationships/image" Target="../media/image253.tiff"/></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image" Target="../media/image254.tiff"/><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56.tiff"/><Relationship Id="rId2" Type="http://schemas.openxmlformats.org/officeDocument/2006/relationships/image" Target="../media/image255.tiff"/><Relationship Id="rId1" Type="http://schemas.openxmlformats.org/officeDocument/2006/relationships/slideLayout" Target="../slideLayouts/slideLayout2.xml"/><Relationship Id="rId5" Type="http://schemas.openxmlformats.org/officeDocument/2006/relationships/image" Target="../media/image258.tiff"/><Relationship Id="rId4" Type="http://schemas.openxmlformats.org/officeDocument/2006/relationships/image" Target="../media/image257.tiff"/></Relationships>
</file>

<file path=ppt/slides/_rels/slide247.xml.rels><?xml version="1.0" encoding="UTF-8" standalone="yes"?>
<Relationships xmlns="http://schemas.openxmlformats.org/package/2006/relationships"><Relationship Id="rId3" Type="http://schemas.openxmlformats.org/officeDocument/2006/relationships/image" Target="../media/image260.tiff"/><Relationship Id="rId2" Type="http://schemas.openxmlformats.org/officeDocument/2006/relationships/image" Target="../media/image259.tiff"/><Relationship Id="rId1" Type="http://schemas.openxmlformats.org/officeDocument/2006/relationships/slideLayout" Target="../slideLayouts/slideLayout2.xml"/><Relationship Id="rId4" Type="http://schemas.openxmlformats.org/officeDocument/2006/relationships/image" Target="../media/image261.tiff"/></Relationships>
</file>

<file path=ppt/slides/_rels/slide248.xml.rels><?xml version="1.0" encoding="UTF-8" standalone="yes"?>
<Relationships xmlns="http://schemas.openxmlformats.org/package/2006/relationships"><Relationship Id="rId3" Type="http://schemas.openxmlformats.org/officeDocument/2006/relationships/image" Target="../media/image263.tiff"/><Relationship Id="rId7" Type="http://schemas.openxmlformats.org/officeDocument/2006/relationships/image" Target="../media/image267.tiff"/><Relationship Id="rId2" Type="http://schemas.openxmlformats.org/officeDocument/2006/relationships/image" Target="../media/image262.tiff"/><Relationship Id="rId1" Type="http://schemas.openxmlformats.org/officeDocument/2006/relationships/slideLayout" Target="../slideLayouts/slideLayout2.xml"/><Relationship Id="rId6" Type="http://schemas.openxmlformats.org/officeDocument/2006/relationships/image" Target="../media/image266.tiff"/><Relationship Id="rId5" Type="http://schemas.openxmlformats.org/officeDocument/2006/relationships/image" Target="../media/image265.tiff"/><Relationship Id="rId4" Type="http://schemas.openxmlformats.org/officeDocument/2006/relationships/image" Target="../media/image264.tiff"/></Relationships>
</file>

<file path=ppt/slides/_rels/slide249.xml.rels><?xml version="1.0" encoding="UTF-8" standalone="yes"?>
<Relationships xmlns="http://schemas.openxmlformats.org/package/2006/relationships"><Relationship Id="rId3" Type="http://schemas.openxmlformats.org/officeDocument/2006/relationships/image" Target="../media/image269.tiff"/><Relationship Id="rId7" Type="http://schemas.openxmlformats.org/officeDocument/2006/relationships/image" Target="../media/image273.tiff"/><Relationship Id="rId2" Type="http://schemas.openxmlformats.org/officeDocument/2006/relationships/image" Target="../media/image268.tiff"/><Relationship Id="rId1" Type="http://schemas.openxmlformats.org/officeDocument/2006/relationships/slideLayout" Target="../slideLayouts/slideLayout2.xml"/><Relationship Id="rId6" Type="http://schemas.openxmlformats.org/officeDocument/2006/relationships/image" Target="../media/image272.tiff"/><Relationship Id="rId5" Type="http://schemas.openxmlformats.org/officeDocument/2006/relationships/image" Target="../media/image271.tiff"/><Relationship Id="rId4" Type="http://schemas.openxmlformats.org/officeDocument/2006/relationships/image" Target="../media/image270.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275.tiff"/><Relationship Id="rId2" Type="http://schemas.openxmlformats.org/officeDocument/2006/relationships/image" Target="../media/image274.tiff"/><Relationship Id="rId1" Type="http://schemas.openxmlformats.org/officeDocument/2006/relationships/slideLayout" Target="../slideLayouts/slideLayout2.xml"/><Relationship Id="rId6" Type="http://schemas.openxmlformats.org/officeDocument/2006/relationships/image" Target="../media/image278.tiff"/><Relationship Id="rId5" Type="http://schemas.openxmlformats.org/officeDocument/2006/relationships/image" Target="../media/image277.tiff"/><Relationship Id="rId4" Type="http://schemas.openxmlformats.org/officeDocument/2006/relationships/image" Target="../media/image276.tiff"/></Relationships>
</file>

<file path=ppt/slides/_rels/slide251.xml.rels><?xml version="1.0" encoding="UTF-8" standalone="yes"?>
<Relationships xmlns="http://schemas.openxmlformats.org/package/2006/relationships"><Relationship Id="rId3" Type="http://schemas.openxmlformats.org/officeDocument/2006/relationships/image" Target="../media/image280.tiff"/><Relationship Id="rId2" Type="http://schemas.openxmlformats.org/officeDocument/2006/relationships/image" Target="../media/image279.tiff"/><Relationship Id="rId1" Type="http://schemas.openxmlformats.org/officeDocument/2006/relationships/slideLayout" Target="../slideLayouts/slideLayout2.xml"/><Relationship Id="rId4" Type="http://schemas.openxmlformats.org/officeDocument/2006/relationships/image" Target="../media/image281.tiff"/></Relationships>
</file>

<file path=ppt/slides/_rels/slide252.xml.rels><?xml version="1.0" encoding="UTF-8" standalone="yes"?>
<Relationships xmlns="http://schemas.openxmlformats.org/package/2006/relationships"><Relationship Id="rId3" Type="http://schemas.openxmlformats.org/officeDocument/2006/relationships/image" Target="../media/image283.tiff"/><Relationship Id="rId2" Type="http://schemas.openxmlformats.org/officeDocument/2006/relationships/image" Target="../media/image282.tiff"/><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3" Type="http://schemas.openxmlformats.org/officeDocument/2006/relationships/image" Target="../media/image285.tiff"/><Relationship Id="rId2" Type="http://schemas.openxmlformats.org/officeDocument/2006/relationships/image" Target="../media/image284.tiff"/><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287.tiff"/><Relationship Id="rId2" Type="http://schemas.openxmlformats.org/officeDocument/2006/relationships/image" Target="../media/image286.tiff"/><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289.tiff"/><Relationship Id="rId2" Type="http://schemas.openxmlformats.org/officeDocument/2006/relationships/image" Target="../media/image288.tiff"/><Relationship Id="rId1" Type="http://schemas.openxmlformats.org/officeDocument/2006/relationships/slideLayout" Target="../slideLayouts/slideLayout2.xml"/><Relationship Id="rId4" Type="http://schemas.openxmlformats.org/officeDocument/2006/relationships/image" Target="../media/image290.tiff"/></Relationships>
</file>

<file path=ppt/slides/_rels/slide257.xml.rels><?xml version="1.0" encoding="UTF-8" standalone="yes"?>
<Relationships xmlns="http://schemas.openxmlformats.org/package/2006/relationships"><Relationship Id="rId3" Type="http://schemas.openxmlformats.org/officeDocument/2006/relationships/image" Target="../media/image291.tiff"/><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94.tiff"/><Relationship Id="rId5" Type="http://schemas.openxmlformats.org/officeDocument/2006/relationships/image" Target="../media/image293.tiff"/><Relationship Id="rId4" Type="http://schemas.openxmlformats.org/officeDocument/2006/relationships/image" Target="../media/image292.tiff"/></Relationships>
</file>

<file path=ppt/slides/_rels/slide258.xml.rels><?xml version="1.0" encoding="UTF-8" standalone="yes"?>
<Relationships xmlns="http://schemas.openxmlformats.org/package/2006/relationships"><Relationship Id="rId2" Type="http://schemas.openxmlformats.org/officeDocument/2006/relationships/image" Target="../media/image295.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297.tiff"/><Relationship Id="rId2" Type="http://schemas.openxmlformats.org/officeDocument/2006/relationships/image" Target="../media/image29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298.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00.tiff"/><Relationship Id="rId4" Type="http://schemas.openxmlformats.org/officeDocument/2006/relationships/image" Target="../media/image299.tiff"/></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image" Target="../media/image301.jpe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303.tiff"/><Relationship Id="rId2" Type="http://schemas.openxmlformats.org/officeDocument/2006/relationships/image" Target="../media/image302.tiff"/><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305.tiff"/><Relationship Id="rId2" Type="http://schemas.openxmlformats.org/officeDocument/2006/relationships/image" Target="../media/image304.tiff"/><Relationship Id="rId1" Type="http://schemas.openxmlformats.org/officeDocument/2006/relationships/slideLayout" Target="../slideLayouts/slideLayout2.xml"/><Relationship Id="rId4" Type="http://schemas.openxmlformats.org/officeDocument/2006/relationships/image" Target="../media/image306.tiff"/></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8" Type="http://schemas.openxmlformats.org/officeDocument/2006/relationships/image" Target="../media/image313.tiff"/><Relationship Id="rId13" Type="http://schemas.openxmlformats.org/officeDocument/2006/relationships/image" Target="../media/image318.tiff"/><Relationship Id="rId18" Type="http://schemas.openxmlformats.org/officeDocument/2006/relationships/image" Target="../media/image321.jpeg"/><Relationship Id="rId3" Type="http://schemas.openxmlformats.org/officeDocument/2006/relationships/image" Target="../media/image308.tiff"/><Relationship Id="rId7" Type="http://schemas.openxmlformats.org/officeDocument/2006/relationships/image" Target="../media/image312.tiff"/><Relationship Id="rId12" Type="http://schemas.openxmlformats.org/officeDocument/2006/relationships/image" Target="../media/image317.tiff"/><Relationship Id="rId17" Type="http://schemas.openxmlformats.org/officeDocument/2006/relationships/hyperlink" Target="http://www.google.jo/imgres?imgurl=http://algmaheer.blogsome.com/images/thumb-%D9%86%D9%85%D8%A7%D8%B0%D8%AC%20%D9%85%D9%86%20%D8%A7%D9%84%D8%A8%D8%B4%D8%B1.jpg&amp;imgrefurl=http://algmaheer.blogsome.com/2007/03/&amp;usg=__qA97Y7XEr9AGD8VKlJirtkpRyaY=&amp;h=122&amp;w=180&amp;sz=6&amp;hl=ar&amp;start=7&amp;um=1&amp;itbs=1&amp;tbnid=02Ctro0kkqxgRM:&amp;tbnh=68&amp;tbnw=101&amp;prev=/images?q=%D8%A7%D9%84%D8%B9%D8%A8%D9%88%D8%B3+%D9%88+%D8%B9%D8%AF%D9%85+%D8%A7%D9%84%D8%A7%D9%87%D8%AA%D9%85%D8%A7%D9%85&amp;um=1&amp;hl=ar&amp;sa=X&amp;tbs=isch:1" TargetMode="External"/><Relationship Id="rId2" Type="http://schemas.openxmlformats.org/officeDocument/2006/relationships/image" Target="../media/image307.tiff"/><Relationship Id="rId16" Type="http://schemas.openxmlformats.org/officeDocument/2006/relationships/image" Target="../media/image320.jpeg"/><Relationship Id="rId1" Type="http://schemas.openxmlformats.org/officeDocument/2006/relationships/slideLayout" Target="../slideLayouts/slideLayout2.xml"/><Relationship Id="rId6" Type="http://schemas.openxmlformats.org/officeDocument/2006/relationships/image" Target="../media/image311.tiff"/><Relationship Id="rId11" Type="http://schemas.openxmlformats.org/officeDocument/2006/relationships/image" Target="../media/image316.tiff"/><Relationship Id="rId5" Type="http://schemas.openxmlformats.org/officeDocument/2006/relationships/image" Target="../media/image310.tiff"/><Relationship Id="rId15" Type="http://schemas.openxmlformats.org/officeDocument/2006/relationships/hyperlink" Target="http://www.google.jo/imgres?imgurl=http://www.maxforums.net/school/04/image046.jpg&amp;imgrefurl=http://www.maxforums.net/showthread.php?t=140202&amp;usg=__Haw4ksu7JaMOQJQCElSh20GQxe0=&amp;h=393&amp;w=733&amp;sz=24&amp;hl=ar&amp;start=5&amp;um=1&amp;itbs=1&amp;tbnid=sJ9VSuetyKDL2M:&amp;tbnh=76&amp;tbnw=141&amp;prev=/images?q=%D9%88%D8%B6%D8%B9+%D8%A7%D9%84%D9%8A%D8%AF+%D8%A8%D8%A7%D9%84%D8%AC%D9%8A%D8%A8&amp;um=1&amp;hl=ar&amp;tbs=isch:1" TargetMode="External"/><Relationship Id="rId10" Type="http://schemas.openxmlformats.org/officeDocument/2006/relationships/image" Target="../media/image315.tiff"/><Relationship Id="rId4" Type="http://schemas.openxmlformats.org/officeDocument/2006/relationships/image" Target="../media/image309.tiff"/><Relationship Id="rId9" Type="http://schemas.openxmlformats.org/officeDocument/2006/relationships/image" Target="../media/image314.tiff"/><Relationship Id="rId14" Type="http://schemas.openxmlformats.org/officeDocument/2006/relationships/image" Target="../media/image319.tiff"/></Relationships>
</file>

<file path=ppt/slides/_rels/slide271.xml.rels><?xml version="1.0" encoding="UTF-8" standalone="yes"?>
<Relationships xmlns="http://schemas.openxmlformats.org/package/2006/relationships"><Relationship Id="rId8" Type="http://schemas.openxmlformats.org/officeDocument/2006/relationships/image" Target="../media/image328.tiff"/><Relationship Id="rId13" Type="http://schemas.openxmlformats.org/officeDocument/2006/relationships/image" Target="../media/image333.tiff"/><Relationship Id="rId18" Type="http://schemas.openxmlformats.org/officeDocument/2006/relationships/image" Target="../media/image338.tiff"/><Relationship Id="rId3" Type="http://schemas.openxmlformats.org/officeDocument/2006/relationships/image" Target="../media/image323.tiff"/><Relationship Id="rId7" Type="http://schemas.openxmlformats.org/officeDocument/2006/relationships/image" Target="../media/image327.tiff"/><Relationship Id="rId12" Type="http://schemas.openxmlformats.org/officeDocument/2006/relationships/image" Target="../media/image332.tiff"/><Relationship Id="rId17" Type="http://schemas.openxmlformats.org/officeDocument/2006/relationships/image" Target="../media/image337.tiff"/><Relationship Id="rId2" Type="http://schemas.openxmlformats.org/officeDocument/2006/relationships/image" Target="../media/image322.tiff"/><Relationship Id="rId16" Type="http://schemas.openxmlformats.org/officeDocument/2006/relationships/image" Target="../media/image336.tiff"/><Relationship Id="rId1" Type="http://schemas.openxmlformats.org/officeDocument/2006/relationships/slideLayout" Target="../slideLayouts/slideLayout2.xml"/><Relationship Id="rId6" Type="http://schemas.openxmlformats.org/officeDocument/2006/relationships/image" Target="../media/image326.tiff"/><Relationship Id="rId11" Type="http://schemas.openxmlformats.org/officeDocument/2006/relationships/image" Target="../media/image331.tiff"/><Relationship Id="rId5" Type="http://schemas.openxmlformats.org/officeDocument/2006/relationships/image" Target="../media/image325.tiff"/><Relationship Id="rId15" Type="http://schemas.openxmlformats.org/officeDocument/2006/relationships/image" Target="../media/image335.tiff"/><Relationship Id="rId10" Type="http://schemas.openxmlformats.org/officeDocument/2006/relationships/image" Target="../media/image330.tiff"/><Relationship Id="rId4" Type="http://schemas.openxmlformats.org/officeDocument/2006/relationships/image" Target="../media/image324.tiff"/><Relationship Id="rId9" Type="http://schemas.openxmlformats.org/officeDocument/2006/relationships/image" Target="../media/image329.tiff"/><Relationship Id="rId14" Type="http://schemas.openxmlformats.org/officeDocument/2006/relationships/image" Target="../media/image334.tiff"/></Relationships>
</file>

<file path=ppt/slides/_rels/slide272.xml.rels><?xml version="1.0" encoding="UTF-8" standalone="yes"?>
<Relationships xmlns="http://schemas.openxmlformats.org/package/2006/relationships"><Relationship Id="rId8" Type="http://schemas.openxmlformats.org/officeDocument/2006/relationships/image" Target="../media/image345.tiff"/><Relationship Id="rId13" Type="http://schemas.openxmlformats.org/officeDocument/2006/relationships/image" Target="../media/image45.jpeg"/><Relationship Id="rId3" Type="http://schemas.openxmlformats.org/officeDocument/2006/relationships/image" Target="../media/image340.tiff"/><Relationship Id="rId7" Type="http://schemas.openxmlformats.org/officeDocument/2006/relationships/image" Target="../media/image344.tiff"/><Relationship Id="rId12" Type="http://schemas.openxmlformats.org/officeDocument/2006/relationships/hyperlink" Target="http://www.google.jo/imgres?imgurl=http://rakanhabeeb.com/site/comm_skills/image/faces.gif&amp;imgrefurl=http://rakanhabeeb.com/site/comm_skills/body.htm&amp;usg=__0DQwSToN57Fakl0ss648thFROvY=&amp;h=220&amp;w=288&amp;sz=5&amp;hl=ar&amp;start=5&amp;um=1&amp;itbs=1&amp;tbnid=9ZEs2PtqREJnYM:&amp;tbnh=88&amp;tbnw=115&amp;prev=/images?q=%D8%AD%D8%B1%D9%83%D8%A7%D8%AA+%D8%A7%D9%84%D8%AC%D8%B3%D8%AF+%D9%81%D9%8A+%D9%85%D9%87%D8%A7%D8%B1%D8%A7%D8%AA+%D8%A7%D9%84%D8%A7%D8%AA%D8%B5%D8%A7%D9%84&amp;um=1&amp;hl=ar&amp;tbs=isch:1" TargetMode="External"/><Relationship Id="rId2" Type="http://schemas.openxmlformats.org/officeDocument/2006/relationships/image" Target="../media/image339.tiff"/><Relationship Id="rId1" Type="http://schemas.openxmlformats.org/officeDocument/2006/relationships/slideLayout" Target="../slideLayouts/slideLayout2.xml"/><Relationship Id="rId6" Type="http://schemas.openxmlformats.org/officeDocument/2006/relationships/image" Target="../media/image343.tiff"/><Relationship Id="rId11" Type="http://schemas.openxmlformats.org/officeDocument/2006/relationships/image" Target="../media/image348.jpeg"/><Relationship Id="rId5" Type="http://schemas.openxmlformats.org/officeDocument/2006/relationships/image" Target="../media/image342.tiff"/><Relationship Id="rId15" Type="http://schemas.openxmlformats.org/officeDocument/2006/relationships/image" Target="../media/image349.jpeg"/><Relationship Id="rId10" Type="http://schemas.openxmlformats.org/officeDocument/2006/relationships/image" Target="../media/image347.jpeg"/><Relationship Id="rId4" Type="http://schemas.openxmlformats.org/officeDocument/2006/relationships/image" Target="../media/image341.tiff"/><Relationship Id="rId9" Type="http://schemas.openxmlformats.org/officeDocument/2006/relationships/image" Target="../media/image346.tiff"/><Relationship Id="rId14" Type="http://schemas.openxmlformats.org/officeDocument/2006/relationships/hyperlink" Target="http://www.google.jo/imgres?imgurl=http://arabic.irib.ir/Gifs/Opinion/Large/L3-04.jpg&amp;imgrefurl=http://www.mutak2.com/vb/showthread.php?t=8571&amp;usg=__mMu8nZYFF-3dbPNa6gDKMlTV_Wo=&amp;h=245&amp;w=256&amp;sz=11&amp;hl=ar&amp;start=16&amp;um=1&amp;itbs=1&amp;tbnid=jPTYVARXO6pqXM:&amp;tbnh=106&amp;tbnw=111&amp;prev=/images?q=%D8%A7%D9%84%D8%AD%D8%B1%D9%83%D8%A7%D8%AA+%D8%A7%D9%84%D8%AA%D9%8A+%D8%AA%D8%A4%D8%AF%D9%8A+%D8%A5%D9%84%D9%89+%D8%AA%D9%88%D8%AA%D8%B1+%D8%A7%D9%84%D9%85%D8%B3%D8%AA%D9%85%D8%B9%D9%8A%D9%86+%D9%88%D8%AA%D8%B8%D9%87%D8%B1+%D8%AA%D9%88%D8%AA%D8%B1+%D8%A7%D9%84%D9%82%D8%A7%D8%A6%D9%85+%D8%A8%D8%A7%D9%84%D8%B9%D8%B1%D8%B6&amp;um=1&amp;hl=ar&amp;tbs=isch:1" TargetMode="External"/></Relationships>
</file>

<file path=ppt/slides/_rels/slide273.xml.rels><?xml version="1.0" encoding="UTF-8" standalone="yes"?>
<Relationships xmlns="http://schemas.openxmlformats.org/package/2006/relationships"><Relationship Id="rId8" Type="http://schemas.openxmlformats.org/officeDocument/2006/relationships/image" Target="../media/image356.tiff"/><Relationship Id="rId3" Type="http://schemas.openxmlformats.org/officeDocument/2006/relationships/image" Target="../media/image351.tiff"/><Relationship Id="rId7" Type="http://schemas.openxmlformats.org/officeDocument/2006/relationships/image" Target="../media/image355.tiff"/><Relationship Id="rId2" Type="http://schemas.openxmlformats.org/officeDocument/2006/relationships/image" Target="../media/image350.tiff"/><Relationship Id="rId1" Type="http://schemas.openxmlformats.org/officeDocument/2006/relationships/slideLayout" Target="../slideLayouts/slideLayout2.xml"/><Relationship Id="rId6" Type="http://schemas.openxmlformats.org/officeDocument/2006/relationships/image" Target="../media/image354.tiff"/><Relationship Id="rId5" Type="http://schemas.openxmlformats.org/officeDocument/2006/relationships/image" Target="../media/image353.tiff"/><Relationship Id="rId10" Type="http://schemas.openxmlformats.org/officeDocument/2006/relationships/image" Target="../media/image358.tiff"/><Relationship Id="rId4" Type="http://schemas.openxmlformats.org/officeDocument/2006/relationships/image" Target="../media/image352.tiff"/><Relationship Id="rId9" Type="http://schemas.openxmlformats.org/officeDocument/2006/relationships/image" Target="../media/image357.tiff"/></Relationships>
</file>

<file path=ppt/slides/_rels/slide274.xml.rels><?xml version="1.0" encoding="UTF-8" standalone="yes"?>
<Relationships xmlns="http://schemas.openxmlformats.org/package/2006/relationships"><Relationship Id="rId3" Type="http://schemas.openxmlformats.org/officeDocument/2006/relationships/image" Target="../media/image360.tiff"/><Relationship Id="rId2" Type="http://schemas.openxmlformats.org/officeDocument/2006/relationships/image" Target="../media/image359.tiff"/><Relationship Id="rId1" Type="http://schemas.openxmlformats.org/officeDocument/2006/relationships/slideLayout" Target="../slideLayouts/slideLayout2.xml"/><Relationship Id="rId4" Type="http://schemas.openxmlformats.org/officeDocument/2006/relationships/image" Target="../media/image361.tiff"/></Relationships>
</file>

<file path=ppt/slides/_rels/slide275.xml.rels><?xml version="1.0" encoding="UTF-8" standalone="yes"?>
<Relationships xmlns="http://schemas.openxmlformats.org/package/2006/relationships"><Relationship Id="rId3" Type="http://schemas.openxmlformats.org/officeDocument/2006/relationships/image" Target="../media/image362.tiff"/><Relationship Id="rId2" Type="http://schemas.openxmlformats.org/officeDocument/2006/relationships/hyperlink" Target="http://ar.wikipedia.org/wiki/%D9%82%D9%8A%D8%A7%D8%AF%D8%A9" TargetMode="External"/><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3" Type="http://schemas.openxmlformats.org/officeDocument/2006/relationships/image" Target="../media/image364.tiff"/><Relationship Id="rId2" Type="http://schemas.openxmlformats.org/officeDocument/2006/relationships/image" Target="../media/image363.tiff"/><Relationship Id="rId1" Type="http://schemas.openxmlformats.org/officeDocument/2006/relationships/slideLayout" Target="../slideLayouts/slideLayout2.xml"/><Relationship Id="rId5" Type="http://schemas.openxmlformats.org/officeDocument/2006/relationships/image" Target="../media/image366.tiff"/><Relationship Id="rId4" Type="http://schemas.openxmlformats.org/officeDocument/2006/relationships/image" Target="../media/image365.tiff"/></Relationships>
</file>

<file path=ppt/slides/_rels/slide277.xml.rels><?xml version="1.0" encoding="UTF-8" standalone="yes"?>
<Relationships xmlns="http://schemas.openxmlformats.org/package/2006/relationships"><Relationship Id="rId3" Type="http://schemas.openxmlformats.org/officeDocument/2006/relationships/image" Target="../media/image368.tiff"/><Relationship Id="rId2" Type="http://schemas.openxmlformats.org/officeDocument/2006/relationships/image" Target="../media/image367.tiff"/><Relationship Id="rId1" Type="http://schemas.openxmlformats.org/officeDocument/2006/relationships/slideLayout" Target="../slideLayouts/slideLayout2.xml"/><Relationship Id="rId5" Type="http://schemas.openxmlformats.org/officeDocument/2006/relationships/image" Target="../media/image370.tiff"/><Relationship Id="rId4" Type="http://schemas.openxmlformats.org/officeDocument/2006/relationships/image" Target="../media/image369.tiff"/></Relationships>
</file>

<file path=ppt/slides/_rels/slide278.xml.rels><?xml version="1.0" encoding="UTF-8" standalone="yes"?>
<Relationships xmlns="http://schemas.openxmlformats.org/package/2006/relationships"><Relationship Id="rId3" Type="http://schemas.openxmlformats.org/officeDocument/2006/relationships/image" Target="../media/image372.tiff"/><Relationship Id="rId2" Type="http://schemas.openxmlformats.org/officeDocument/2006/relationships/image" Target="../media/image371.tiff"/><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2" Type="http://schemas.openxmlformats.org/officeDocument/2006/relationships/image" Target="../media/image373.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image" Target="../media/image34.tiff"/><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3" Type="http://schemas.openxmlformats.org/officeDocument/2006/relationships/image" Target="../media/image375.tiff"/><Relationship Id="rId2" Type="http://schemas.openxmlformats.org/officeDocument/2006/relationships/image" Target="../media/image374.tiff"/><Relationship Id="rId1" Type="http://schemas.openxmlformats.org/officeDocument/2006/relationships/slideLayout" Target="../slideLayouts/slideLayout2.xml"/><Relationship Id="rId4" Type="http://schemas.openxmlformats.org/officeDocument/2006/relationships/image" Target="../media/image376.tiff"/></Relationships>
</file>

<file path=ppt/slides/_rels/slide296.xml.rels><?xml version="1.0" encoding="UTF-8" standalone="yes"?>
<Relationships xmlns="http://schemas.openxmlformats.org/package/2006/relationships"><Relationship Id="rId3" Type="http://schemas.openxmlformats.org/officeDocument/2006/relationships/image" Target="../media/image378.tiff"/><Relationship Id="rId2" Type="http://schemas.openxmlformats.org/officeDocument/2006/relationships/image" Target="../media/image377.tiff"/><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3" Type="http://schemas.openxmlformats.org/officeDocument/2006/relationships/image" Target="../media/image380.tiff"/><Relationship Id="rId2" Type="http://schemas.openxmlformats.org/officeDocument/2006/relationships/image" Target="../media/image379.tiff"/><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382.tiff"/><Relationship Id="rId2" Type="http://schemas.openxmlformats.org/officeDocument/2006/relationships/image" Target="../media/image381.tiff"/><Relationship Id="rId1" Type="http://schemas.openxmlformats.org/officeDocument/2006/relationships/slideLayout" Target="../slideLayouts/slideLayout2.xml"/><Relationship Id="rId5" Type="http://schemas.openxmlformats.org/officeDocument/2006/relationships/image" Target="../media/image384.tiff"/><Relationship Id="rId4" Type="http://schemas.openxmlformats.org/officeDocument/2006/relationships/image" Target="../media/image383.tiff"/></Relationships>
</file>

<file path=ppt/slides/_rels/slide29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audio" Target="../media/audio4.wav"/><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tiff"/><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2.xml"/><Relationship Id="rId4" Type="http://schemas.openxmlformats.org/officeDocument/2006/relationships/audio" Target="../media/audio2.wav"/></Relationships>
</file>

<file path=ppt/slides/_rels/slide311.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image" Target="../media/image38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0.xml.rels><?xml version="1.0" encoding="UTF-8" standalone="yes"?>
<Relationships xmlns="http://schemas.openxmlformats.org/package/2006/relationships"><Relationship Id="rId3" Type="http://schemas.openxmlformats.org/officeDocument/2006/relationships/hyperlink" Target="http://www.sbaba.com/News/photos/sbaba_sex50.jpg" TargetMode="External"/><Relationship Id="rId2" Type="http://schemas.openxmlformats.org/officeDocument/2006/relationships/image" Target="../media/image387.jpeg"/><Relationship Id="rId1" Type="http://schemas.openxmlformats.org/officeDocument/2006/relationships/slideLayout" Target="../slideLayouts/slideLayout2.xml"/><Relationship Id="rId4" Type="http://schemas.openxmlformats.org/officeDocument/2006/relationships/image" Target="../media/image388.jpeg"/></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3.xml.rels><?xml version="1.0" encoding="UTF-8" standalone="yes"?>
<Relationships xmlns="http://schemas.openxmlformats.org/package/2006/relationships"><Relationship Id="rId3" Type="http://schemas.openxmlformats.org/officeDocument/2006/relationships/image" Target="../media/image390.tiff"/><Relationship Id="rId2" Type="http://schemas.openxmlformats.org/officeDocument/2006/relationships/image" Target="../media/image389.tiff"/><Relationship Id="rId1" Type="http://schemas.openxmlformats.org/officeDocument/2006/relationships/slideLayout" Target="../slideLayouts/slideLayout2.xml"/><Relationship Id="rId4" Type="http://schemas.openxmlformats.org/officeDocument/2006/relationships/image" Target="../media/image391.tiff"/></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8.tif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2.xml"/><Relationship Id="rId4" Type="http://schemas.openxmlformats.org/officeDocument/2006/relationships/image" Target="../media/image11.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hyperlink" Target="http://www.google.jo/imgres?imgurl=http://rakanhabeeb.com/site/comm_skills/image/faces.gif&amp;imgrefurl=http://rakanhabeeb.com/site/comm_skills/body.htm&amp;usg=__0DQwSToN57Fakl0ss648thFROvY=&amp;h=220&amp;w=288&amp;sz=5&amp;hl=ar&amp;start=5&amp;um=1&amp;itbs=1&amp;tbnid=9ZEs2PtqREJnYM:&amp;tbnh=88&amp;tbnw=115&amp;prev=/images?q=%D8%AD%D8%B1%D9%83%D8%A7%D8%AA+%D8%A7%D9%84%D8%AC%D8%B3%D8%AF+%D9%81%D9%8A+%D9%85%D9%87%D8%A7%D8%B1%D8%A7%D8%AA+%D8%A7%D9%84%D8%A7%D8%AA%D8%B5%D8%A7%D9%84&amp;um=1&amp;hl=ar&amp;tbs=isch:1"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46.tif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tiff"/><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50.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google.jo/imgres?imgurl=http://knol.google.com/k/-/-/1ybz0l728nz8e/4jtdiu/image.png&amp;imgrefurl=http://www.7shasha.com/vb/showthread.php?t=327961&amp;usg=__E4Lyl3mZ31sL5_V693F7zSs1kCU=&amp;h=570&amp;w=430&amp;sz=84&amp;hl=ar&amp;start=14&amp;um=1&amp;itbs=1&amp;tbnid=0fIQ6jh1GpPi_M:&amp;tbnh=134&amp;tbnw=101&amp;prev=/images?q=%D8%A7%D8%B3%D8%A7%D9%84%D9%8A%D8%A8+%D8%A7%D9%84%D8%A7%D8%AA%D8%B5%D8%A7%D9%84+%D9%88+%D9%86%D9%81%D9%84+%D8%A7%D9%84%D8%AA%D9%83%D9%86%D9%88%D9%84%D9%88%D8%AC%D9%8A%D8%A7&amp;um=1&amp;hl=ar&amp;tbs=isch:1"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57.jpeg"/><Relationship Id="rId2" Type="http://schemas.openxmlformats.org/officeDocument/2006/relationships/hyperlink" Target="http://www.google.jo/imgres?imgurl=http://www.ksu-ctsc2009.org/arabic/images/MAP1.gif&amp;imgrefurl=http://forums.al3almi.net/showthread.php?t=105262&amp;usg=__ACZJZnwceppf5fbbNV0xGsPuBZw=&amp;h=380&amp;w=539&amp;sz=50&amp;hl=ar&amp;start=1&amp;um=1&amp;itbs=1&amp;tbnid=Cqvc6Wdk-qJKhM:&amp;tbnh=93&amp;tbnw=132&amp;prev=/images?q=%D9%88%D8%B3%D8%A7%D8%A6%D9%84+%D8%A7%D9%84%D8%A7%D8%AA%D8%B5%D8%A7%D9%84+%D8%A7%D9%84%D8%AD%D8%AF%D9%8A%D8%AB%D8%A9&amp;um=1&amp;hl=ar&amp;sa=N&amp;tbs=isch:1" TargetMode="External"/><Relationship Id="rId1" Type="http://schemas.openxmlformats.org/officeDocument/2006/relationships/slideLayout" Target="../slideLayouts/slideLayout2.xml"/><Relationship Id="rId6" Type="http://schemas.openxmlformats.org/officeDocument/2006/relationships/hyperlink" Target="http://www.google.jo/imgres?imgurl=http://thumbs.bc.jncdn.com/f3dafa35cc880e63f8fdc31637fda377_lm.jpg&amp;imgrefurl=http://www.bdr130.net/vb/t669086.html&amp;usg=__BViG5Nq0Bi3liSiF7fdYVRGKZrs=&amp;h=322&amp;w=430&amp;sz=41&amp;hl=ar&amp;start=16&amp;um=1&amp;itbs=1&amp;tbnid=IsXwThrCebKw-M:&amp;tbnh=94&amp;tbnw=126&amp;prev=/images?q=%D8%A7%D8%B3%D8%A7%D9%84%D9%8A%D8%A8+%D8%A7%D9%84%D8%A7%D8%AA%D8%B5%D8%A7%D9%84+%D9%88+%D9%86%D9%81%D9%84+%D8%A7%D9%84%D8%AA%D9%83%D9%86%D9%88%D9%84%D9%88%D8%AC%D9%8A%D8%A7&amp;um=1&amp;hl=ar&amp;tbs=isch:1" TargetMode="External"/><Relationship Id="rId5" Type="http://schemas.openxmlformats.org/officeDocument/2006/relationships/image" Target="../media/image56.jpeg"/><Relationship Id="rId4" Type="http://schemas.openxmlformats.org/officeDocument/2006/relationships/hyperlink" Target="http://www.google.jo/imgres?imgurl=http://www.alriyadh.com/Contents/29-03-2003/RiyadhNet/images/n1-29-2003.jpg&amp;imgrefurl=http://www.alriyadh.com/Contents/29-03-2003/RiyadhNet/index.php&amp;usg=__oYg-UTEufxkWbUqI_SWgDMevEsE=&amp;h=250&amp;w=328&amp;sz=30&amp;hl=ar&amp;start=5&amp;um=1&amp;itbs=1&amp;tbnid=fi995az5mlI0YM:&amp;tbnh=90&amp;tbnw=118&amp;prev=/images?q=%D9%88%D8%B3%D8%A7%D8%A6%D9%84+%D8%A7%D9%84%D8%A7%D8%AA%D8%B5%D8%A7%D9%84+%D8%A7%D9%84%D8%AD%D8%AF%D9%8A%D8%AB%D8%A9&amp;um=1&amp;hl=ar&amp;sa=N&amp;tbs=isch:1"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www.google.jo/imgres?imgurl=http://www.alkhubr.biz/vb/imgcache2/58238.gif&amp;imgrefurl=http://www.alkhubr.biz/vb/t38026.html&amp;usg=__hGk2ECv7NhndsDpgRXRylqe3pP0=&amp;h=240&amp;w=320&amp;sz=16&amp;hl=ar&amp;start=2&amp;um=1&amp;itbs=1&amp;tbnid=MPCZOHClzFoUNM:&amp;tbnh=89&amp;tbnw=118&amp;prev=/images?q=%D9%88%D8%B3%D8%A7%D8%A6%D9%84+%D8%A7%D9%84%D8%A7%D8%AA%D8%B5%D8%A7%D9%84+%D8%A7%D9%84%D8%AD%D8%AF%D9%8A%D8%AB%D8%A9&amp;um=1&amp;hl=ar&amp;sa=N&amp;tbs=isch:1"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7" Type="http://schemas.openxmlformats.org/officeDocument/2006/relationships/image" Target="../media/image5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www.google.jo/imgres?imgurl=http://knol.google.com/k/-/-/1ybz0l728nz8e/4jtdiu/image.png&amp;imgrefurl=http://www.7shasha.com/vb/showthread.php?t=327961&amp;usg=__E4Lyl3mZ31sL5_V693F7zSs1kCU=&amp;h=570&amp;w=430&amp;sz=84&amp;hl=ar&amp;start=14&amp;um=1&amp;itbs=1&amp;tbnid=0fIQ6jh1GpPi_M:&amp;tbnh=134&amp;tbnw=101&amp;prev=/images?q=%D8%A7%D8%B3%D8%A7%D9%84%D9%8A%D8%A8+%D8%A7%D9%84%D8%A7%D8%AA%D8%B5%D8%A7%D9%84+%D9%88+%D9%86%D9%81%D9%84+%D8%A7%D9%84%D8%AA%D9%83%D9%86%D9%88%D9%84%D9%88%D8%AC%D9%8A%D8%A7&amp;um=1&amp;hl=ar&amp;tbs=isch:1" TargetMode="External"/><Relationship Id="rId5" Type="http://schemas.openxmlformats.org/officeDocument/2006/relationships/image" Target="../media/image60.jpeg"/><Relationship Id="rId4" Type="http://schemas.openxmlformats.org/officeDocument/2006/relationships/image" Target="../media/image51.png"/></Relationships>
</file>

<file path=ppt/slides/_rels/slide57.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5.jpeg"/><Relationship Id="rId2" Type="http://schemas.openxmlformats.org/officeDocument/2006/relationships/hyperlink" Target="http://www.google.jo/imgres?imgurl=http://www.alrai.com/img/173000/172843.jpg&amp;imgrefurl=http://majdah.maktoob.com/vb/majdah104211/&amp;usg=__HLiEgBDsZaNVcViFoPwuP0MIQCI=&amp;h=274&amp;w=300&amp;sz=11&amp;hl=ar&amp;start=2&amp;um=1&amp;itbs=1&amp;tbnid=8jRKI3vynPdeEM:&amp;tbnh=106&amp;tbnw=116&amp;prev=/images?q=%D9%88%D8%B3%D8%A7%D8%A6%D9%84+%D8%A7%D9%84%D8%A7%D8%AA%D8%B5%D8%A7%D9%84+%D8%A7%D9%84%D8%AD%D8%AF%D9%8A%D8%AB%D8%A9+%D8%A7%D9%84%D9%85%D9%88%D8%A8%D8%A7%D9%8A%D9%84&amp;um=1&amp;hl=ar&amp;sa=X&amp;tbs=isch:1" TargetMode="External"/><Relationship Id="rId1" Type="http://schemas.openxmlformats.org/officeDocument/2006/relationships/slideLayout" Target="../slideLayouts/slideLayout2.xml"/><Relationship Id="rId6" Type="http://schemas.openxmlformats.org/officeDocument/2006/relationships/hyperlink" Target="http://www.google.jo/imgres?imgurl=http://www.newlaunches.com/entry_images/0608/09/Samsung_i900_Omnia_4.jpg&amp;imgrefurl=http://forum.merkaz.net/t40596.html&amp;usg=__8AViOPclG5jc_6mzuzSPpoxI8Ug=&amp;h=550&amp;w=450&amp;sz=38&amp;hl=ar&amp;start=14&amp;um=1&amp;itbs=1&amp;tbnid=4609RvOfJScJUM:&amp;tbnh=133&amp;tbnw=109&amp;prev=/images?q=%D9%88%D8%B3%D8%A7%D8%A6%D9%84+%D8%A7%D9%84%D8%A7%D8%AA%D8%B5%D8%A7%D9%84+%D8%A7%D9%84%D8%AD%D8%AF%D9%8A%D8%AB%D8%A9+%D8%A7%D9%84%D9%85%D9%88%D8%A8%D8%A7%D9%8A%D9%84&amp;um=1&amp;hl=ar&amp;sa=X&amp;tbs=isch:1" TargetMode="External"/><Relationship Id="rId5" Type="http://schemas.openxmlformats.org/officeDocument/2006/relationships/image" Target="../media/image64.jpeg"/><Relationship Id="rId4" Type="http://schemas.openxmlformats.org/officeDocument/2006/relationships/hyperlink" Target="http://www.google.jo/imgres?imgurl=http://img.naseej.com/images/news/world/297954_7%201%20k.jpg&amp;imgrefurl=http://www.gulfson.com/vb/f23/t130903/&amp;usg=__xq0KQkxTalRV4ZDv7vuJeVHrAF4=&amp;h=120&amp;w=150&amp;sz=3&amp;hl=ar&amp;start=16&amp;um=1&amp;itbs=1&amp;tbnid=_-Buy5nyMTw45M:&amp;tbnh=77&amp;tbnw=96&amp;prev=/images?q=%D9%88%D8%B3%D8%A7%D8%A6%D9%84+%D8%A7%D9%84%D8%A7%D8%AA%D8%B5%D8%A7%D9%84+%D8%A7%D9%84%D8%AD%D8%AF%D9%8A%D8%AB%D8%A9+%D8%A7%D9%84%D9%85%D9%88%D8%A8%D8%A7%D9%8A%D9%84&amp;um=1&amp;hl=ar&amp;sa=X&amp;tbs=isch: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67.tiff"/><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9.tiff"/><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71.tiff"/><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3.tiff"/><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tiff"/></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image" Target="../media/image78.tiff"/><Relationship Id="rId1" Type="http://schemas.openxmlformats.org/officeDocument/2006/relationships/slideLayout" Target="../slideLayouts/slideLayout2.xml"/><Relationship Id="rId4" Type="http://schemas.openxmlformats.org/officeDocument/2006/relationships/image" Target="../media/image80.tiff"/></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image" Target="../media/image81.tiff"/><Relationship Id="rId1" Type="http://schemas.openxmlformats.org/officeDocument/2006/relationships/slideLayout" Target="../slideLayouts/slideLayout2.xml"/><Relationship Id="rId4" Type="http://schemas.openxmlformats.org/officeDocument/2006/relationships/image" Target="../media/image83.tiff"/></Relationships>
</file>

<file path=ppt/slides/_rels/slide86.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tiff"/><Relationship Id="rId1" Type="http://schemas.openxmlformats.org/officeDocument/2006/relationships/slideLayout" Target="../slideLayouts/slideLayout2.xml"/><Relationship Id="rId4" Type="http://schemas.openxmlformats.org/officeDocument/2006/relationships/image" Target="../media/image87.tif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hyperlink" Target="applewebdata://DC2A3977-8642-4A15-889E-1B8538AAC1B7/#_ftn1"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xmlns="" id="{7E523EB5-2E4D-B943-B3F7-C0F0455D0749}"/>
              </a:ext>
            </a:extLst>
          </p:cNvPr>
          <p:cNvSpPr/>
          <p:nvPr/>
        </p:nvSpPr>
        <p:spPr>
          <a:xfrm>
            <a:off x="3000371" y="1878013"/>
            <a:ext cx="6623054" cy="1335088"/>
          </a:xfrm>
          <a:prstGeom prst="rect">
            <a:avLst/>
          </a:prstGeom>
        </p:spPr>
        <p:txBody>
          <a:bodyPr vert="horz" wrap="none" lIns="91440" tIns="45720" rIns="91440" bIns="45720" numCol="1" fromWordArt="1" anchor="t" anchorCtr="1" compatLnSpc="1">
            <a:prstTxWarp prst="textPlain">
              <a:avLst/>
            </a:prstTxWarp>
            <a:noAutofit/>
          </a:bodyPr>
          <a:lstStyle/>
          <a:p>
            <a:pPr algn="ctr" rtl="0">
              <a:defRPr sz="1800" b="0" i="0" u="none" strike="noStrike" kern="0" cap="none" spc="0" baseline="0">
                <a:solidFill>
                  <a:srgbClr val="000000"/>
                </a:solidFill>
                <a:uFillTx/>
              </a:defRPr>
            </a:pPr>
            <a:r>
              <a:rPr lang="ar-JO" sz="3600">
                <a:ln w="12701" cap="flat">
                  <a:solidFill>
                    <a:srgbClr val="B2B2B2"/>
                  </a:solidFill>
                  <a:prstDash val="solid"/>
                  <a:round/>
                </a:ln>
                <a:gradFill>
                  <a:gsLst>
                    <a:gs pos="0">
                      <a:srgbClr val="520402"/>
                    </a:gs>
                    <a:gs pos="100000">
                      <a:srgbClr val="FFCC00"/>
                    </a:gs>
                  </a:gsLst>
                  <a:lin ang="5400000"/>
                </a:gradFill>
                <a:effectLst>
                  <a:outerShdw dist="35924" dir="2700000" algn="tl">
                    <a:srgbClr val="875B0D">
                      <a:alpha val="70000"/>
                    </a:srgbClr>
                  </a:outerShdw>
                </a:effectLst>
                <a:latin typeface="Arial Black"/>
                <a:cs typeface="Arial" pitchFamily="34"/>
              </a:rPr>
              <a:t>طرق الاتصال و نقل التكنولوجيا</a:t>
            </a:r>
          </a:p>
        </p:txBody>
      </p:sp>
      <p:pic>
        <p:nvPicPr>
          <p:cNvPr id="3" name="Picture 6" descr="23239719">
            <a:extLst>
              <a:ext uri="{FF2B5EF4-FFF2-40B4-BE49-F238E27FC236}">
                <a16:creationId xmlns:a16="http://schemas.microsoft.com/office/drawing/2014/main" xmlns="" id="{BE9295FD-7376-A844-A09E-AD3932927EE0}"/>
              </a:ext>
            </a:extLst>
          </p:cNvPr>
          <p:cNvPicPr>
            <a:picLocks noChangeAspect="1"/>
          </p:cNvPicPr>
          <p:nvPr/>
        </p:nvPicPr>
        <p:blipFill>
          <a:blip r:embed="rId2"/>
          <a:srcRect/>
          <a:stretch>
            <a:fillRect/>
          </a:stretch>
        </p:blipFill>
        <p:spPr>
          <a:xfrm>
            <a:off x="2135184" y="3860797"/>
            <a:ext cx="2305046" cy="2249488"/>
          </a:xfrm>
          <a:prstGeom prst="rect">
            <a:avLst/>
          </a:prstGeom>
          <a:noFill/>
          <a:ln cap="flat">
            <a:noFill/>
          </a:ln>
        </p:spPr>
      </p:pic>
      <p:pic>
        <p:nvPicPr>
          <p:cNvPr id="4" name="Picture 8" descr="مشاهدة الصورة بالحجم الكامل">
            <a:hlinkClick r:id="rId3"/>
            <a:extLst>
              <a:ext uri="{FF2B5EF4-FFF2-40B4-BE49-F238E27FC236}">
                <a16:creationId xmlns:a16="http://schemas.microsoft.com/office/drawing/2014/main" xmlns="" id="{D8C2324A-3EDE-E448-9032-3F2E2D53DF14}"/>
              </a:ext>
            </a:extLst>
          </p:cNvPr>
          <p:cNvPicPr>
            <a:picLocks noChangeAspect="1"/>
          </p:cNvPicPr>
          <p:nvPr/>
        </p:nvPicPr>
        <p:blipFill>
          <a:blip r:embed="rId4"/>
          <a:srcRect/>
          <a:stretch>
            <a:fillRect/>
          </a:stretch>
        </p:blipFill>
        <p:spPr>
          <a:xfrm>
            <a:off x="9441783" y="172008"/>
            <a:ext cx="2458126" cy="1335088"/>
          </a:xfrm>
          <a:prstGeom prst="rect">
            <a:avLst/>
          </a:prstGeom>
          <a:noFill/>
          <a:ln cap="flat">
            <a:noFill/>
          </a:ln>
        </p:spPr>
      </p:pic>
      <p:pic>
        <p:nvPicPr>
          <p:cNvPr id="5" name="Picture 10" descr="مشاهدة الصورة بالحجم الكامل">
            <a:hlinkClick r:id="rId5"/>
            <a:extLst>
              <a:ext uri="{FF2B5EF4-FFF2-40B4-BE49-F238E27FC236}">
                <a16:creationId xmlns:a16="http://schemas.microsoft.com/office/drawing/2014/main" xmlns="" id="{33646169-8FB0-1C49-B5E3-663DB4E546EA}"/>
              </a:ext>
            </a:extLst>
          </p:cNvPr>
          <p:cNvPicPr>
            <a:picLocks noChangeAspect="1"/>
          </p:cNvPicPr>
          <p:nvPr/>
        </p:nvPicPr>
        <p:blipFill>
          <a:blip r:embed="rId6"/>
          <a:srcRect/>
          <a:stretch>
            <a:fillRect/>
          </a:stretch>
        </p:blipFill>
        <p:spPr>
          <a:xfrm>
            <a:off x="4943875" y="3717035"/>
            <a:ext cx="3024185" cy="1687516"/>
          </a:xfrm>
          <a:prstGeom prst="rect">
            <a:avLst/>
          </a:prstGeom>
          <a:noFill/>
          <a:ln cap="flat">
            <a:noFill/>
          </a:ln>
        </p:spPr>
      </p:pic>
      <p:pic>
        <p:nvPicPr>
          <p:cNvPr id="6" name="Picture 12" descr="Technology-And-Human-Communication">
            <a:hlinkClick r:id="rId7"/>
            <a:extLst>
              <a:ext uri="{FF2B5EF4-FFF2-40B4-BE49-F238E27FC236}">
                <a16:creationId xmlns:a16="http://schemas.microsoft.com/office/drawing/2014/main" xmlns="" id="{5C3CA144-7887-374E-8DD1-1D2181D5F925}"/>
              </a:ext>
            </a:extLst>
          </p:cNvPr>
          <p:cNvPicPr>
            <a:picLocks noChangeAspect="1"/>
          </p:cNvPicPr>
          <p:nvPr/>
        </p:nvPicPr>
        <p:blipFill>
          <a:blip r:embed="rId8"/>
          <a:srcRect/>
          <a:stretch>
            <a:fillRect/>
          </a:stretch>
        </p:blipFill>
        <p:spPr>
          <a:xfrm>
            <a:off x="8328252" y="3789035"/>
            <a:ext cx="1871667" cy="2046290"/>
          </a:xfrm>
          <a:prstGeom prst="rect">
            <a:avLst/>
          </a:prstGeom>
          <a:noFill/>
          <a:ln cap="flat">
            <a:noFill/>
          </a:ln>
        </p:spPr>
      </p:pic>
      <p:sp>
        <p:nvSpPr>
          <p:cNvPr id="7" name="مستطيل 6">
            <a:extLst>
              <a:ext uri="{FF2B5EF4-FFF2-40B4-BE49-F238E27FC236}">
                <a16:creationId xmlns:a16="http://schemas.microsoft.com/office/drawing/2014/main" xmlns="" id="{433FF9DC-0CFB-A248-A4E5-61FF89534E01}"/>
              </a:ext>
            </a:extLst>
          </p:cNvPr>
          <p:cNvSpPr/>
          <p:nvPr/>
        </p:nvSpPr>
        <p:spPr>
          <a:xfrm>
            <a:off x="3864369" y="5949594"/>
            <a:ext cx="5183195" cy="461665"/>
          </a:xfrm>
          <a:prstGeom prst="rect">
            <a:avLst/>
          </a:prstGeom>
        </p:spPr>
        <p:txBody>
          <a:bodyPr wrap="square">
            <a:spAutoFit/>
          </a:bodyPr>
          <a:lstStyle/>
          <a:p>
            <a:pPr algn="ctr"/>
            <a:r>
              <a:rPr lang="ar-JO" sz="2400" b="1" dirty="0"/>
              <a:t>الأستاذ الدكتور دوخي عبد الرحيم الحنيطي</a:t>
            </a:r>
            <a:endParaRPr lang="en-US" sz="2400" dirty="0"/>
          </a:p>
        </p:txBody>
      </p:sp>
      <p:pic>
        <p:nvPicPr>
          <p:cNvPr id="8" name="صورة 7">
            <a:extLst>
              <a:ext uri="{FF2B5EF4-FFF2-40B4-BE49-F238E27FC236}">
                <a16:creationId xmlns:a16="http://schemas.microsoft.com/office/drawing/2014/main" xmlns="" id="{AA6DF177-9F9A-624F-8995-FE4978226A66}"/>
              </a:ext>
            </a:extLst>
          </p:cNvPr>
          <p:cNvPicPr>
            <a:picLocks noChangeAspect="1"/>
          </p:cNvPicPr>
          <p:nvPr/>
        </p:nvPicPr>
        <p:blipFill>
          <a:blip r:embed="rId9"/>
          <a:stretch>
            <a:fillRect/>
          </a:stretch>
        </p:blipFill>
        <p:spPr>
          <a:xfrm>
            <a:off x="165091" y="0"/>
            <a:ext cx="2835279" cy="1938830"/>
          </a:xfrm>
          <a:prstGeom prst="rect">
            <a:avLst/>
          </a:prstGeom>
        </p:spPr>
      </p:pic>
    </p:spTree>
    <p:extLst>
      <p:ext uri="{BB962C8B-B14F-4D97-AF65-F5344CB8AC3E}">
        <p14:creationId xmlns:p14="http://schemas.microsoft.com/office/powerpoint/2010/main" val="3048386400"/>
      </p:ext>
    </p:extLst>
  </p:cSld>
  <p:clrMapOvr>
    <a:masterClrMapping/>
  </p:clrMapOvr>
  <mc:AlternateContent xmlns:mc="http://schemas.openxmlformats.org/markup-compatibility/2006" xmlns:p14="http://schemas.microsoft.com/office/powerpoint/2010/main">
    <mc:Choice Requires="p14">
      <p:transition spd="slow" p14:dur="2000" advTm="31"/>
    </mc:Choice>
    <mc:Fallback xmlns="">
      <p:transition spd="slow" advTm="3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54135" y="0"/>
            <a:ext cx="7437865" cy="6631367"/>
          </a:xfrm>
          <a:prstGeom prst="rect">
            <a:avLst/>
          </a:prstGeom>
        </p:spPr>
        <p:txBody>
          <a:bodyPr wrap="square">
            <a:spAutoFit/>
          </a:bodyPr>
          <a:lstStyle/>
          <a:p>
            <a:pPr algn="just">
              <a:lnSpc>
                <a:spcPct val="150000"/>
              </a:lnSpc>
            </a:pPr>
            <a:r>
              <a:rPr lang="ar-JO" sz="2200" dirty="0">
                <a:effectLst/>
                <a:latin typeface="Baghdad" pitchFamily="2" charset="-78"/>
                <a:ea typeface="Times New Roman" panose="02020603050405020304" pitchFamily="18" charset="0"/>
              </a:rPr>
              <a:t>إن عملية تبادل المعلومات والأفكار والنصائح بين العامل الإرشادي مع أفراد المجتمع الريفي من خلال الحوارات؛ أو تنفيذ التجارب الإيضاحية وعقد الاجتماعات؛ والخلافات وغيرها؛ ما هي سوى أمثلة على أساليب التواصل لحث المجتمع الريف على اتخاذ القرارات وإحداث التغيير (التطور) المرغوب. وعليه يجب على المرشد التنموي أن يشجع المزارعين على الاتصال فيما بينهم لأن المشاركة وتبادل الأفكار تعتبر من المراحل الهامة في عملية تخطيط الأنشطة سواء على صعيد المجموعة أو القرية؛ فالاتصال يعتبر جوهر العملية التنمية وهو أساسي وهام للمجتمع الإنساني سواء كان بدائياً أو متحفزاً لتوصيل الأفكار والمعلومات من مصادرها إلى المجتمع الريفي، وتمكينهم من نقل وتطبيق عادات العمل والأفكار، والشعور من الكبار إلى الناشئين؛ لأن دوام المجتمع يتم بنقل الخبرة بين الأفراد المشتركة في عملية الاتصال بما يؤدي إلى زيادة فرص البناء والتأثير على الظروف المحيطة بهم؛ لذا فإن نجاح العملية الإرشادية يتوقف إلى حد كبير على كفاءة عملية الاتصال ونجاحها. </a:t>
            </a:r>
          </a:p>
        </p:txBody>
      </p:sp>
      <p:sp>
        <p:nvSpPr>
          <p:cNvPr id="12" name="Rectangle 10"/>
          <p:cNvSpPr>
            <a:spLocks noChangeArrowheads="1"/>
          </p:cNvSpPr>
          <p:nvPr/>
        </p:nvSpPr>
        <p:spPr bwMode="auto">
          <a:xfrm>
            <a:off x="78740" y="5273459"/>
            <a:ext cx="4531659" cy="1208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939800"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939800"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939800"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939800"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939800"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939800"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939800"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939800"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939800" algn="l"/>
              </a:tabLst>
              <a:defRPr>
                <a:solidFill>
                  <a:schemeClr val="tx1"/>
                </a:solidFill>
                <a:latin typeface="Arial" panose="020B0604020202020204" pitchFamily="34" charset="0"/>
              </a:defRPr>
            </a:lvl9pPr>
          </a:lstStyle>
          <a:p>
            <a:pPr lvl="0" algn="just" rtl="1">
              <a:lnSpc>
                <a:spcPct val="90000"/>
              </a:lnSpc>
            </a:pPr>
            <a:r>
              <a:rPr lang="ar-JO" sz="2000" dirty="0">
                <a:latin typeface="Baghdad" pitchFamily="2" charset="-78"/>
              </a:rPr>
              <a:t>ويمكن تعريف الاتصال بأنه العملية التي </a:t>
            </a:r>
            <a:r>
              <a:rPr lang="ar-JO" sz="2000" u="sng" dirty="0">
                <a:latin typeface="Baghdad" pitchFamily="2" charset="-78"/>
              </a:rPr>
              <a:t>يستطيع</a:t>
            </a:r>
            <a:r>
              <a:rPr lang="ar-JO" sz="2000" dirty="0">
                <a:latin typeface="Baghdad" pitchFamily="2" charset="-78"/>
              </a:rPr>
              <a:t> من خلالها </a:t>
            </a:r>
            <a:r>
              <a:rPr lang="ar-JO" sz="2000" u="sng" dirty="0">
                <a:latin typeface="Baghdad" pitchFamily="2" charset="-78"/>
              </a:rPr>
              <a:t>شخصان أو أكثر </a:t>
            </a:r>
            <a:r>
              <a:rPr lang="ar-JO" sz="2000" dirty="0">
                <a:latin typeface="Baghdad" pitchFamily="2" charset="-78"/>
              </a:rPr>
              <a:t>من </a:t>
            </a:r>
            <a:r>
              <a:rPr lang="ar-JO" sz="2000" u="sng" dirty="0">
                <a:latin typeface="Baghdad" pitchFamily="2" charset="-78"/>
              </a:rPr>
              <a:t>تبادل</a:t>
            </a:r>
            <a:r>
              <a:rPr lang="ar-JO" sz="2000" dirty="0">
                <a:latin typeface="Baghdad" pitchFamily="2" charset="-78"/>
              </a:rPr>
              <a:t> الأفكار والحقائق والمشاعر والانطباعات بطريقة </a:t>
            </a:r>
            <a:r>
              <a:rPr lang="ar-JO" sz="2000" u="sng" dirty="0">
                <a:latin typeface="Baghdad" pitchFamily="2" charset="-78"/>
              </a:rPr>
              <a:t>يتمكن</a:t>
            </a:r>
            <a:r>
              <a:rPr lang="ar-JO" sz="2000" dirty="0">
                <a:latin typeface="Baghdad" pitchFamily="2" charset="-78"/>
              </a:rPr>
              <a:t> معها كل منهم من الفهم المشترك لمعنى ومضمون ومحتوى الرسالة</a:t>
            </a:r>
          </a:p>
        </p:txBody>
      </p:sp>
      <p:pic>
        <p:nvPicPr>
          <p:cNvPr id="3" name="صورة 2">
            <a:extLst>
              <a:ext uri="{FF2B5EF4-FFF2-40B4-BE49-F238E27FC236}">
                <a16:creationId xmlns:a16="http://schemas.microsoft.com/office/drawing/2014/main" xmlns="" id="{2F391B43-E0E7-7242-BAA9-174DFFD324FD}"/>
              </a:ext>
            </a:extLst>
          </p:cNvPr>
          <p:cNvPicPr>
            <a:picLocks noChangeAspect="1"/>
          </p:cNvPicPr>
          <p:nvPr/>
        </p:nvPicPr>
        <p:blipFill>
          <a:blip r:embed="rId2"/>
          <a:stretch>
            <a:fillRect/>
          </a:stretch>
        </p:blipFill>
        <p:spPr>
          <a:xfrm>
            <a:off x="222474" y="2982506"/>
            <a:ext cx="4244189" cy="2140823"/>
          </a:xfrm>
          <a:prstGeom prst="rect">
            <a:avLst/>
          </a:prstGeom>
        </p:spPr>
      </p:pic>
      <p:pic>
        <p:nvPicPr>
          <p:cNvPr id="4" name="صورة 3">
            <a:extLst>
              <a:ext uri="{FF2B5EF4-FFF2-40B4-BE49-F238E27FC236}">
                <a16:creationId xmlns:a16="http://schemas.microsoft.com/office/drawing/2014/main" xmlns="" id="{1C9BC3B6-0D44-8046-AF49-921453C00D7E}"/>
              </a:ext>
            </a:extLst>
          </p:cNvPr>
          <p:cNvPicPr>
            <a:picLocks noChangeAspect="1"/>
          </p:cNvPicPr>
          <p:nvPr/>
        </p:nvPicPr>
        <p:blipFill>
          <a:blip r:embed="rId3"/>
          <a:stretch>
            <a:fillRect/>
          </a:stretch>
        </p:blipFill>
        <p:spPr>
          <a:xfrm>
            <a:off x="336177" y="0"/>
            <a:ext cx="3711388" cy="2893129"/>
          </a:xfrm>
          <a:prstGeom prst="rect">
            <a:avLst/>
          </a:prstGeom>
        </p:spPr>
      </p:pic>
    </p:spTree>
    <p:extLst>
      <p:ext uri="{BB962C8B-B14F-4D97-AF65-F5344CB8AC3E}">
        <p14:creationId xmlns:p14="http://schemas.microsoft.com/office/powerpoint/2010/main" val="39548811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9D15AD48-4D55-CF42-9A13-437CB518AE78}"/>
              </a:ext>
            </a:extLst>
          </p:cNvPr>
          <p:cNvSpPr/>
          <p:nvPr/>
        </p:nvSpPr>
        <p:spPr>
          <a:xfrm>
            <a:off x="216977" y="283484"/>
            <a:ext cx="11515239" cy="3508653"/>
          </a:xfrm>
          <a:prstGeom prst="rect">
            <a:avLst/>
          </a:prstGeom>
        </p:spPr>
        <p:txBody>
          <a:bodyPr wrap="square">
            <a:spAutoFit/>
          </a:bodyPr>
          <a:lstStyle/>
          <a:p>
            <a:pPr algn="justLow">
              <a:tabLst>
                <a:tab pos="4930775" algn="l"/>
              </a:tabLst>
            </a:pPr>
            <a:r>
              <a:rPr lang="ar-SA" sz="2400" b="1" dirty="0">
                <a:latin typeface="Times New Roman" panose="02020603050405020304" pitchFamily="18" charset="0"/>
                <a:ea typeface="Times New Roman" panose="02020603050405020304" pitchFamily="18" charset="0"/>
                <a:cs typeface="Simplified Arabic" panose="02020603050405020304" pitchFamily="18" charset="-78"/>
              </a:rPr>
              <a:t>هناك عوامل تحفز الناس للموافقة على الابتكار والتطبيقات الجديدة ومن جملتها ما يلي :</a:t>
            </a:r>
          </a:p>
          <a:p>
            <a:pPr marL="342900" indent="-342900" algn="justLow">
              <a:buFont typeface="+mj-lt"/>
              <a:buAutoNum type="arabicPeriod"/>
              <a:tabLst>
                <a:tab pos="4930775" algn="l"/>
              </a:tabLst>
            </a:pPr>
            <a:endParaRPr lang="en-US" dirty="0">
              <a:latin typeface="Times New Roman" panose="02020603050405020304" pitchFamily="18" charset="0"/>
              <a:ea typeface="Times New Roman" panose="02020603050405020304" pitchFamily="18" charset="0"/>
            </a:endParaRPr>
          </a:p>
          <a:p>
            <a:pPr marL="457200" lvl="0" indent="-457200" algn="justLow">
              <a:buFont typeface="+mj-lt"/>
              <a:buAutoNum type="arabicPeriod"/>
              <a:tabLst>
                <a:tab pos="816610" algn="l"/>
              </a:tabLst>
            </a:pPr>
            <a:r>
              <a:rPr lang="ar-SA" sz="2400" b="1" dirty="0">
                <a:latin typeface="Times New Roman" panose="02020603050405020304" pitchFamily="18" charset="0"/>
                <a:ea typeface="Times New Roman" panose="02020603050405020304" pitchFamily="18" charset="0"/>
                <a:cs typeface="Simplified Arabic" panose="02020603050405020304" pitchFamily="18" charset="-78"/>
              </a:rPr>
              <a:t>العوامل السيكولوجية ( النفسية ):</a:t>
            </a:r>
            <a:r>
              <a:rPr lang="ar-SA" b="1" dirty="0">
                <a:latin typeface="Times New Roman" panose="02020603050405020304" pitchFamily="18" charset="0"/>
                <a:ea typeface="Times New Roman" panose="02020603050405020304" pitchFamily="18" charset="0"/>
                <a:cs typeface="Simplified Arabic" panose="02020603050405020304" pitchFamily="18" charset="-78"/>
              </a:rPr>
              <a:t> </a:t>
            </a:r>
            <a:r>
              <a:rPr lang="ar-SA" sz="2400" dirty="0"/>
              <a:t>الخبرات الجديدة، والاعتراف بسعادته بإنجازاته٬ تعد من الدوافع لتبني ونشر الابتكارات الحديثة٬ فهو يجب أن يكون له صوت في عمل قرارات مجموعته٬ وأن ينظر له من باب النصيحة في مجال اختصاصه</a:t>
            </a:r>
          </a:p>
          <a:p>
            <a:pPr marL="457200" lvl="0" indent="-457200" algn="justLow">
              <a:buFont typeface="+mj-lt"/>
              <a:buAutoNum type="arabicPeriod"/>
              <a:tabLst>
                <a:tab pos="816610" algn="l"/>
              </a:tabLst>
            </a:pPr>
            <a:r>
              <a:rPr lang="ar-SA" sz="2400" b="1" dirty="0">
                <a:latin typeface="Times New Roman" panose="02020603050405020304" pitchFamily="18" charset="0"/>
                <a:ea typeface="Times New Roman" panose="02020603050405020304" pitchFamily="18" charset="0"/>
                <a:cs typeface="Simplified Arabic" panose="02020603050405020304" pitchFamily="18" charset="-78"/>
              </a:rPr>
              <a:t>العوامل الاجتماعية:</a:t>
            </a:r>
            <a:r>
              <a:rPr lang="ar-SA" b="1" dirty="0">
                <a:latin typeface="Times New Roman" panose="02020603050405020304" pitchFamily="18" charset="0"/>
                <a:ea typeface="Times New Roman" panose="02020603050405020304" pitchFamily="18" charset="0"/>
                <a:cs typeface="Simplified Arabic" panose="02020603050405020304" pitchFamily="18" charset="-78"/>
              </a:rPr>
              <a:t> </a:t>
            </a:r>
            <a:r>
              <a:rPr lang="ar-SA" sz="2400" dirty="0"/>
              <a:t>كلما كان مكانة الفرد الاجتماعية عالية ولديه نفوذ عظيم فإن الدور المتوقع منه هو التبني ونشر الابتكارات الحديثة من خلال الاختلاط بالآخرين. </a:t>
            </a:r>
          </a:p>
          <a:p>
            <a:pPr marL="457200" lvl="0" indent="-457200" algn="justLow">
              <a:buFont typeface="+mj-lt"/>
              <a:buAutoNum type="arabicPeriod"/>
              <a:tabLst>
                <a:tab pos="816610" algn="l"/>
              </a:tabLst>
            </a:pPr>
            <a:r>
              <a:rPr lang="ar-SA" sz="2400" b="1" dirty="0">
                <a:latin typeface="Times New Roman" panose="02020603050405020304" pitchFamily="18" charset="0"/>
                <a:ea typeface="Times New Roman" panose="02020603050405020304" pitchFamily="18" charset="0"/>
                <a:cs typeface="Simplified Arabic" panose="02020603050405020304" pitchFamily="18" charset="-78"/>
              </a:rPr>
              <a:t>العوامل </a:t>
            </a:r>
            <a:r>
              <a:rPr lang="ar-JO" sz="2400" b="1" dirty="0">
                <a:latin typeface="Times New Roman" panose="02020603050405020304" pitchFamily="18" charset="0"/>
                <a:ea typeface="Times New Roman" panose="02020603050405020304" pitchFamily="18" charset="0"/>
                <a:cs typeface="Simplified Arabic" panose="02020603050405020304" pitchFamily="18" charset="-78"/>
              </a:rPr>
              <a:t>و</a:t>
            </a:r>
            <a:r>
              <a:rPr lang="ar-JO" sz="2400" b="1" dirty="0"/>
              <a:t>الظروف الاقتصاد</a:t>
            </a:r>
            <a:r>
              <a:rPr lang="ar-JO" sz="2400" dirty="0"/>
              <a:t>: أي  أنه كلما ارتفع المركز والوضع المادي للفرد تزداد فرصته للتبني. </a:t>
            </a:r>
          </a:p>
          <a:p>
            <a:pPr marL="457200" indent="-457200">
              <a:buFont typeface="+mj-lt"/>
              <a:buAutoNum type="arabicPeriod"/>
              <a:defRPr/>
            </a:pPr>
            <a:r>
              <a:rPr lang="ar-JO" sz="2400" b="1" dirty="0">
                <a:latin typeface="Times New Roman" panose="02020603050405020304" pitchFamily="18" charset="0"/>
                <a:cs typeface="Simplified Arabic" panose="02020603050405020304" pitchFamily="18" charset="-78"/>
              </a:rPr>
              <a:t>العمر (علاقة عكسية ): </a:t>
            </a:r>
            <a:r>
              <a:rPr lang="ar-JO" sz="2400" dirty="0">
                <a:latin typeface="Times New Roman" panose="02020603050405020304" pitchFamily="18" charset="0"/>
                <a:cs typeface="Simplified Arabic" panose="02020603050405020304" pitchFamily="18" charset="-78"/>
              </a:rPr>
              <a:t>كلما أرتفع عمر الفلاح انخفضة فرصته في التبني</a:t>
            </a:r>
            <a:endParaRPr lang="ar-JO" sz="2400" dirty="0"/>
          </a:p>
          <a:p>
            <a:pPr marL="457200" indent="-457200" algn="justLow">
              <a:buFont typeface="+mj-lt"/>
              <a:buAutoNum type="arabicPeriod"/>
              <a:tabLst>
                <a:tab pos="816610" algn="l"/>
              </a:tabLst>
            </a:pPr>
            <a:r>
              <a:rPr lang="ar-SA" sz="1200" b="1" dirty="0">
                <a:latin typeface="Times New Roman" panose="02020603050405020304" pitchFamily="18" charset="0"/>
                <a:ea typeface="Times New Roman" panose="02020603050405020304" pitchFamily="18" charset="0"/>
              </a:rPr>
              <a:t>المترجم. ص 235-239</a:t>
            </a:r>
            <a:endParaRPr lang="en-US" sz="1200" dirty="0">
              <a:effectLst/>
              <a:latin typeface="Times New Roman" panose="02020603050405020304" pitchFamily="18" charset="0"/>
              <a:ea typeface="Times New Roman" panose="02020603050405020304" pitchFamily="18" charset="0"/>
            </a:endParaRPr>
          </a:p>
        </p:txBody>
      </p:sp>
      <p:sp>
        <p:nvSpPr>
          <p:cNvPr id="3" name="Subtitle 2">
            <a:extLst>
              <a:ext uri="{FF2B5EF4-FFF2-40B4-BE49-F238E27FC236}">
                <a16:creationId xmlns:a16="http://schemas.microsoft.com/office/drawing/2014/main" xmlns="" id="{1D137EBF-571D-F140-80DA-B4097DEDF54E}"/>
              </a:ext>
            </a:extLst>
          </p:cNvPr>
          <p:cNvSpPr txBox="1">
            <a:spLocks/>
          </p:cNvSpPr>
          <p:nvPr/>
        </p:nvSpPr>
        <p:spPr>
          <a:xfrm>
            <a:off x="216977" y="4100704"/>
            <a:ext cx="11515239" cy="2736850"/>
          </a:xfrm>
          <a:prstGeom prst="rect">
            <a:avLst/>
          </a:prstGeom>
        </p:spPr>
        <p:txBody>
          <a:bodyPr>
            <a:normAutofit fontScale="925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defRPr/>
            </a:pPr>
            <a:r>
              <a:rPr lang="ar-AE" b="1" dirty="0"/>
              <a:t>من الخطوات التي يمكن اتباعها لإضعاف المقاومة للتغيير وتبني التقنيات الحديثة:</a:t>
            </a:r>
          </a:p>
          <a:p>
            <a:pPr marL="457200" indent="-457200" algn="just">
              <a:buFont typeface="Wingdings"/>
              <a:buAutoNum type="arabicPeriod"/>
              <a:defRPr/>
            </a:pPr>
            <a:r>
              <a:rPr lang="ar-AE" dirty="0"/>
              <a:t>يتعين العمل على تفهم العوامل التي تعيق تبني وسائل الزراعة الحديثة. حيث يرتبط نجاح أي حملة ارشادية بتوفر الخدمات المساندة وتفهم البيئة المادية والاقتصادية والاجتماعية المحيطة بالمزارعين.</a:t>
            </a:r>
          </a:p>
          <a:p>
            <a:pPr marL="457200" indent="-457200" algn="just">
              <a:buFont typeface="Wingdings"/>
              <a:buAutoNum type="arabicPeriod"/>
              <a:defRPr/>
            </a:pPr>
            <a:r>
              <a:rPr lang="ar-AE" dirty="0"/>
              <a:t>توسيع وتشجيع مشاركة المزارعين من خلال الاستماع لأرائهم عند تحديد برامج التنمية وإعدادها ومتابعة تنفيذها.</a:t>
            </a:r>
          </a:p>
          <a:p>
            <a:pPr marL="457200" indent="-457200" algn="just">
              <a:buFont typeface="Wingdings"/>
              <a:buAutoNum type="arabicPeriod"/>
              <a:defRPr/>
            </a:pPr>
            <a:r>
              <a:rPr lang="ar-AE" dirty="0"/>
              <a:t>سعي المرشد لتوضيح أهداف إدخال أساليب الزراعة الحديثة وأبعاد التغيير المستهدف </a:t>
            </a:r>
            <a:endParaRPr lang="ar-JO" dirty="0"/>
          </a:p>
        </p:txBody>
      </p:sp>
    </p:spTree>
    <p:extLst>
      <p:ext uri="{BB962C8B-B14F-4D97-AF65-F5344CB8AC3E}">
        <p14:creationId xmlns:p14="http://schemas.microsoft.com/office/powerpoint/2010/main" val="14335307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a:extLst>
              <a:ext uri="{FF2B5EF4-FFF2-40B4-BE49-F238E27FC236}">
                <a16:creationId xmlns:a16="http://schemas.microsoft.com/office/drawing/2014/main" xmlns="" id="{92C8E3EA-E460-1D4D-895D-B840CB9AB261}"/>
              </a:ext>
            </a:extLst>
          </p:cNvPr>
          <p:cNvSpPr txBox="1">
            <a:spLocks/>
          </p:cNvSpPr>
          <p:nvPr/>
        </p:nvSpPr>
        <p:spPr>
          <a:xfrm>
            <a:off x="431369" y="505094"/>
            <a:ext cx="11329261" cy="5041900"/>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ar-JO" sz="2400" b="1" dirty="0"/>
              <a:t>السرعة النسبية لتبني تقنية حديثة: </a:t>
            </a:r>
          </a:p>
          <a:p>
            <a:pPr marL="0" indent="0">
              <a:buNone/>
              <a:defRPr/>
            </a:pPr>
            <a:r>
              <a:rPr lang="ar-JO" sz="2400" dirty="0"/>
              <a:t>وهي عدد التقنيات التي يتبناها المزارع من بين مجموعة معينة من التقنيات خلال فترة زمنية معينة (قد تأخذ أيام أو أشهر أو سنوات).</a:t>
            </a:r>
          </a:p>
          <a:p>
            <a:pPr marL="0" indent="0">
              <a:buNone/>
              <a:defRPr/>
            </a:pPr>
            <a:endParaRPr lang="ar-JO" sz="2400" dirty="0"/>
          </a:p>
          <a:p>
            <a:pPr marL="0" indent="0">
              <a:buNone/>
              <a:defRPr/>
            </a:pPr>
            <a:r>
              <a:rPr lang="ar-JO" sz="2400" b="1" dirty="0"/>
              <a:t>و يقسم المزارعين حسب درجة التبني : </a:t>
            </a:r>
          </a:p>
          <a:p>
            <a:pPr marL="0" indent="0">
              <a:buNone/>
              <a:defRPr/>
            </a:pPr>
            <a:r>
              <a:rPr lang="ar-JO" sz="2400" dirty="0"/>
              <a:t>- أوائل المتبنين</a:t>
            </a:r>
          </a:p>
          <a:p>
            <a:pPr marL="0" indent="0">
              <a:buNone/>
              <a:defRPr/>
            </a:pPr>
            <a:r>
              <a:rPr lang="ar-JO" sz="2400" dirty="0"/>
              <a:t>- أغلبية المتبنين </a:t>
            </a:r>
          </a:p>
          <a:p>
            <a:pPr marL="0" indent="0">
              <a:buNone/>
              <a:defRPr/>
            </a:pPr>
            <a:r>
              <a:rPr lang="ar-JO" sz="2400" dirty="0"/>
              <a:t>- أواخر المتبنين</a:t>
            </a:r>
          </a:p>
          <a:p>
            <a:pPr marL="0" indent="0">
              <a:buNone/>
              <a:defRPr/>
            </a:pPr>
            <a:endParaRPr lang="ar-JO" sz="2400" dirty="0"/>
          </a:p>
          <a:p>
            <a:pPr marL="0" indent="0">
              <a:buNone/>
              <a:defRPr/>
            </a:pPr>
            <a:endParaRPr lang="ar-JO" sz="2400" dirty="0"/>
          </a:p>
        </p:txBody>
      </p:sp>
    </p:spTree>
    <p:extLst>
      <p:ext uri="{BB962C8B-B14F-4D97-AF65-F5344CB8AC3E}">
        <p14:creationId xmlns:p14="http://schemas.microsoft.com/office/powerpoint/2010/main" val="291422532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2F176F3D-74A3-914D-9A00-AA81D5457141}"/>
              </a:ext>
            </a:extLst>
          </p:cNvPr>
          <p:cNvSpPr/>
          <p:nvPr/>
        </p:nvSpPr>
        <p:spPr>
          <a:xfrm>
            <a:off x="672354" y="886292"/>
            <a:ext cx="11201400" cy="5170646"/>
          </a:xfrm>
          <a:prstGeom prst="rect">
            <a:avLst/>
          </a:prstGeom>
        </p:spPr>
        <p:txBody>
          <a:bodyPr wrap="square">
            <a:spAutoFit/>
          </a:bodyPr>
          <a:lstStyle/>
          <a:p>
            <a:pPr algn="justLow">
              <a:tabLst>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 </a:t>
            </a:r>
            <a:endParaRPr lang="en-US" dirty="0">
              <a:latin typeface="Times New Roman" panose="02020603050405020304" pitchFamily="18" charset="0"/>
              <a:ea typeface="Times New Roman" panose="02020603050405020304" pitchFamily="18" charset="0"/>
            </a:endParaRPr>
          </a:p>
          <a:p>
            <a:pPr marL="228600" algn="justLow">
              <a:tabLst>
                <a:tab pos="4930775" algn="l"/>
              </a:tabLst>
            </a:pPr>
            <a:r>
              <a:rPr lang="ar-SA" sz="2400" dirty="0"/>
              <a:t>وتجدر الإشارة هنا إلى أنه من المحتم أن تمر عملية الانتشار بهذا التتابع٬ فغالباً ما تؤخذ القرارات بأسلوب أقل موضوعية وانتظام مما ذكر أعلاه٬ وليس هناك في الواقع دليل حاسم على وجود هذه المراحل جميعاً. فقد أعطى (روجرز) وهو أحد أكبر رواد التبني في العالم مجموعة مختلفة من الخطوات كما يلي:</a:t>
            </a:r>
            <a:endParaRPr lang="en-US" sz="2400" dirty="0"/>
          </a:p>
          <a:p>
            <a:pPr algn="justLow">
              <a:tabLst>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 </a:t>
            </a:r>
            <a:endParaRPr lang="en-US" dirty="0">
              <a:latin typeface="Times New Roman" panose="02020603050405020304" pitchFamily="18" charset="0"/>
              <a:ea typeface="Times New Roman" panose="02020603050405020304" pitchFamily="18" charset="0"/>
            </a:endParaRPr>
          </a:p>
          <a:p>
            <a:pPr marL="342900" lvl="0" indent="-342900" algn="justLow">
              <a:lnSpc>
                <a:spcPct val="150000"/>
              </a:lnSpc>
              <a:buFont typeface="Wingdings" pitchFamily="2" charset="2"/>
              <a:buChar char=""/>
              <a:tabLst>
                <a:tab pos="800100" algn="l"/>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المعرفة (</a:t>
            </a:r>
            <a:r>
              <a:rPr lang="en-US" sz="2400" dirty="0">
                <a:latin typeface="Times New Roman" panose="02020603050405020304" pitchFamily="18" charset="0"/>
                <a:ea typeface="Times New Roman" panose="02020603050405020304" pitchFamily="18" charset="0"/>
                <a:cs typeface="Simplified Arabic" panose="02020603050405020304" pitchFamily="18" charset="-78"/>
              </a:rPr>
              <a:t>Knowledge</a:t>
            </a: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 العلم بالابتكار.</a:t>
            </a:r>
            <a:endParaRPr lang="en-US" dirty="0">
              <a:latin typeface="Times New Roman" panose="02020603050405020304" pitchFamily="18" charset="0"/>
              <a:ea typeface="Times New Roman" panose="02020603050405020304" pitchFamily="18" charset="0"/>
            </a:endParaRPr>
          </a:p>
          <a:p>
            <a:pPr marL="342900" lvl="0" indent="-342900" algn="justLow">
              <a:lnSpc>
                <a:spcPct val="150000"/>
              </a:lnSpc>
              <a:buFont typeface="Wingdings" pitchFamily="2" charset="2"/>
              <a:buChar char=""/>
              <a:tabLst>
                <a:tab pos="800100" algn="l"/>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الاقتناع (</a:t>
            </a:r>
            <a:r>
              <a:rPr lang="en-US" sz="2400" dirty="0">
                <a:latin typeface="Times New Roman" panose="02020603050405020304" pitchFamily="18" charset="0"/>
                <a:ea typeface="Times New Roman" panose="02020603050405020304" pitchFamily="18" charset="0"/>
                <a:cs typeface="Simplified Arabic" panose="02020603050405020304" pitchFamily="18" charset="-78"/>
              </a:rPr>
              <a:t>Persuasion </a:t>
            </a: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 تشكيل المواقف وتغييرها.</a:t>
            </a:r>
            <a:endParaRPr lang="en-US" dirty="0">
              <a:latin typeface="Times New Roman" panose="02020603050405020304" pitchFamily="18" charset="0"/>
              <a:ea typeface="Times New Roman" panose="02020603050405020304" pitchFamily="18" charset="0"/>
            </a:endParaRPr>
          </a:p>
          <a:p>
            <a:pPr marL="342900" lvl="0" indent="-342900" algn="justLow">
              <a:lnSpc>
                <a:spcPct val="150000"/>
              </a:lnSpc>
              <a:buFont typeface="Wingdings" pitchFamily="2" charset="2"/>
              <a:buChar char=""/>
              <a:tabLst>
                <a:tab pos="800100" algn="l"/>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القرار (</a:t>
            </a:r>
            <a:r>
              <a:rPr lang="en-US" sz="2400" dirty="0">
                <a:latin typeface="Times New Roman" panose="02020603050405020304" pitchFamily="18" charset="0"/>
                <a:ea typeface="Times New Roman" panose="02020603050405020304" pitchFamily="18" charset="0"/>
                <a:cs typeface="Simplified Arabic" panose="02020603050405020304" pitchFamily="18" charset="-78"/>
              </a:rPr>
              <a:t>Decision </a:t>
            </a: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 التبني أو الرفض.</a:t>
            </a:r>
            <a:endParaRPr lang="en-US" dirty="0">
              <a:latin typeface="Times New Roman" panose="02020603050405020304" pitchFamily="18" charset="0"/>
              <a:ea typeface="Times New Roman" panose="02020603050405020304" pitchFamily="18" charset="0"/>
            </a:endParaRPr>
          </a:p>
          <a:p>
            <a:pPr marL="342900" lvl="0" indent="-342900" algn="justLow">
              <a:lnSpc>
                <a:spcPct val="150000"/>
              </a:lnSpc>
              <a:buFont typeface="Wingdings" pitchFamily="2" charset="2"/>
              <a:buChar char=""/>
              <a:tabLst>
                <a:tab pos="800100" algn="l"/>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التنفيذ (</a:t>
            </a:r>
            <a:r>
              <a:rPr lang="en-US" sz="2400" dirty="0">
                <a:latin typeface="Times New Roman" panose="02020603050405020304" pitchFamily="18" charset="0"/>
                <a:ea typeface="Times New Roman" panose="02020603050405020304" pitchFamily="18" charset="0"/>
                <a:cs typeface="Simplified Arabic" panose="02020603050405020304" pitchFamily="18" charset="-78"/>
              </a:rPr>
              <a:t>Implementation </a:t>
            </a: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 تطبيق التقنية على الواقع.</a:t>
            </a:r>
            <a:endParaRPr lang="en-US" dirty="0">
              <a:latin typeface="Times New Roman" panose="02020603050405020304" pitchFamily="18" charset="0"/>
              <a:ea typeface="Times New Roman" panose="02020603050405020304" pitchFamily="18" charset="0"/>
            </a:endParaRPr>
          </a:p>
          <a:p>
            <a:pPr marL="342900" lvl="0" indent="-342900" algn="justLow">
              <a:lnSpc>
                <a:spcPct val="150000"/>
              </a:lnSpc>
              <a:buFont typeface="Wingdings" pitchFamily="2" charset="2"/>
              <a:buChar char=""/>
              <a:tabLst>
                <a:tab pos="800100" algn="l"/>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التثبيت وحزم الرأي (</a:t>
            </a:r>
            <a:r>
              <a:rPr lang="en-US" sz="2400" dirty="0">
                <a:latin typeface="Times New Roman" panose="02020603050405020304" pitchFamily="18" charset="0"/>
                <a:ea typeface="Times New Roman" panose="02020603050405020304" pitchFamily="18" charset="0"/>
                <a:cs typeface="Simplified Arabic" panose="02020603050405020304" pitchFamily="18" charset="-78"/>
              </a:rPr>
              <a:t>Confirmation </a:t>
            </a: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 الاستمرار أو عدم الاستمرار بالتنفيذ.</a:t>
            </a:r>
            <a:endParaRPr lang="en-US" dirty="0">
              <a:latin typeface="Times New Roman" panose="02020603050405020304" pitchFamily="18" charset="0"/>
              <a:ea typeface="Times New Roman" panose="02020603050405020304" pitchFamily="18" charset="0"/>
            </a:endParaRPr>
          </a:p>
          <a:p>
            <a:pPr>
              <a:lnSpc>
                <a:spcPct val="150000"/>
              </a:lnSpc>
            </a:pPr>
            <a:r>
              <a:rPr lang="en-US" sz="1200" b="1" dirty="0">
                <a:latin typeface="Times New Roman" panose="02020603050405020304" pitchFamily="18" charset="0"/>
                <a:ea typeface="Times New Roman" panose="02020603050405020304" pitchFamily="18" charset="0"/>
              </a:rPr>
              <a:t>Rogers, E.M. (1983) Diffusion of Innovations (3rd edition) .The Free Pres, New York .P.36.</a:t>
            </a:r>
            <a:endParaRPr lang="en-US" sz="1200" dirty="0">
              <a:latin typeface="Times New Roman" panose="02020603050405020304" pitchFamily="18" charset="0"/>
              <a:ea typeface="Times New Roman" panose="02020603050405020304" pitchFamily="18" charset="0"/>
            </a:endParaRPr>
          </a:p>
          <a:p>
            <a:r>
              <a:rPr lang="ar-SA" sz="1200" b="1" dirty="0">
                <a:latin typeface="Times New Roman" panose="02020603050405020304" pitchFamily="18" charset="0"/>
                <a:ea typeface="Times New Roman" panose="02020603050405020304" pitchFamily="18" charset="0"/>
              </a:rPr>
              <a:t>- ناجي 127.</a:t>
            </a:r>
            <a:endParaRPr lang="en-US" sz="1200" dirty="0">
              <a:effectLst/>
              <a:latin typeface="Times New Roman" panose="02020603050405020304" pitchFamily="18" charset="0"/>
              <a:ea typeface="Times New Roman" panose="02020603050405020304" pitchFamily="18" charset="0"/>
            </a:endParaRPr>
          </a:p>
        </p:txBody>
      </p:sp>
      <p:sp>
        <p:nvSpPr>
          <p:cNvPr id="3" name="مستطيل 2">
            <a:extLst>
              <a:ext uri="{FF2B5EF4-FFF2-40B4-BE49-F238E27FC236}">
                <a16:creationId xmlns:a16="http://schemas.microsoft.com/office/drawing/2014/main" xmlns="" id="{034F9137-C1E7-BB48-BF3B-BB5F400C2571}"/>
              </a:ext>
            </a:extLst>
          </p:cNvPr>
          <p:cNvSpPr/>
          <p:nvPr/>
        </p:nvSpPr>
        <p:spPr>
          <a:xfrm>
            <a:off x="3684495" y="363072"/>
            <a:ext cx="5957046" cy="523220"/>
          </a:xfrm>
          <a:prstGeom prst="rect">
            <a:avLst/>
          </a:prstGeom>
          <a:scene3d>
            <a:camera prst="orthographicFront"/>
            <a:lightRig rig="threePt" dir="t"/>
          </a:scene3d>
          <a:sp3d>
            <a:bevelT w="165100" prst="coolSlant"/>
          </a:sp3d>
        </p:spPr>
        <p:style>
          <a:lnRef idx="1">
            <a:schemeClr val="accent3"/>
          </a:lnRef>
          <a:fillRef idx="2">
            <a:schemeClr val="accent3"/>
          </a:fillRef>
          <a:effectRef idx="1">
            <a:schemeClr val="accent3"/>
          </a:effectRef>
          <a:fontRef idx="minor">
            <a:schemeClr val="dk1"/>
          </a:fontRef>
        </p:style>
        <p:txBody>
          <a:bodyPr wrap="square">
            <a:spAutoFit/>
          </a:bodyPr>
          <a:lstStyle/>
          <a:p>
            <a:pPr marL="760095" algn="ctr">
              <a:tabLst>
                <a:tab pos="4930775" algn="l"/>
              </a:tabLst>
            </a:pPr>
            <a:r>
              <a:rPr lang="ar-SA" sz="2800" b="1" dirty="0">
                <a:latin typeface="Times New Roman" panose="02020603050405020304" pitchFamily="18" charset="0"/>
                <a:ea typeface="Times New Roman" panose="02020603050405020304" pitchFamily="18" charset="0"/>
                <a:cs typeface="Simplified Arabic" panose="02020603050405020304" pitchFamily="18" charset="-78"/>
              </a:rPr>
              <a:t>فئات المتبنين </a:t>
            </a:r>
            <a:r>
              <a:rPr lang="en-US" sz="2800" b="1" dirty="0">
                <a:latin typeface="Times New Roman" panose="02020603050405020304" pitchFamily="18" charset="0"/>
                <a:ea typeface="Times New Roman" panose="02020603050405020304" pitchFamily="18" charset="0"/>
                <a:cs typeface="Simplified Arabic" panose="02020603050405020304" pitchFamily="18" charset="-78"/>
              </a:rPr>
              <a:t>Adopter Categories</a:t>
            </a:r>
            <a:endParaRPr lang="en-US" sz="20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736131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مستطيل 5">
            <a:extLst>
              <a:ext uri="{FF2B5EF4-FFF2-40B4-BE49-F238E27FC236}">
                <a16:creationId xmlns:a16="http://schemas.microsoft.com/office/drawing/2014/main" xmlns="" id="{F987BFA9-639E-7A44-839C-F216F455DA1A}"/>
              </a:ext>
            </a:extLst>
          </p:cNvPr>
          <p:cNvSpPr/>
          <p:nvPr/>
        </p:nvSpPr>
        <p:spPr>
          <a:xfrm>
            <a:off x="5257800" y="130517"/>
            <a:ext cx="6808694" cy="6863417"/>
          </a:xfrm>
          <a:prstGeom prst="rect">
            <a:avLst/>
          </a:prstGeom>
        </p:spPr>
        <p:txBody>
          <a:bodyPr wrap="square">
            <a:spAutoFit/>
          </a:bodyPr>
          <a:lstStyle/>
          <a:p>
            <a:pPr marL="228600" algn="justLow">
              <a:tabLst>
                <a:tab pos="4930775" algn="l"/>
              </a:tabLst>
            </a:pPr>
            <a:r>
              <a:rPr lang="ar-SA" sz="2200" dirty="0"/>
              <a:t>بنيت نتائج الدراسات على حدوث المرحلتين الأولى والثانية إلا أن المراحل الأخرى كانت أقل وضوحاً وافتراضية. فقد يحدث الاقتناع في مراحل مختلفة من عملية التبني, أو بعد قرار التبني نتيجة للسرعة في اتخاذه دون اعتبار كاف للنتائج. وربما يحدث التنفيذ قبل أن يتخذ القرار.</a:t>
            </a:r>
            <a:endParaRPr lang="en-US" sz="2200" dirty="0"/>
          </a:p>
          <a:p>
            <a:pPr marL="228600" algn="justLow">
              <a:tabLst>
                <a:tab pos="4930775" algn="l"/>
              </a:tabLst>
            </a:pPr>
            <a:r>
              <a:rPr lang="ar-SA" sz="2200" dirty="0"/>
              <a:t>أن هذا التغيير في طراز التبني له علاقة بعملية التعلم في صنع القرار التي تتم مناقشتها سابقاً, حيث لم يعد الطراز القياسي بصنع القرار كافياً لتفسير الطريقة التي يصنع فيها الناس أراءهم, ولم تعد دائمة القبول فكرة أن تغيير السلوك سيتبعه تغير في المعلومات والمعارف من خلال تغيير المواقف .</a:t>
            </a:r>
            <a:endParaRPr lang="en-US" sz="2200" dirty="0"/>
          </a:p>
          <a:p>
            <a:pPr marL="228600" algn="justLow">
              <a:tabLst>
                <a:tab pos="4930775" algn="l"/>
              </a:tabLst>
            </a:pPr>
            <a:r>
              <a:rPr lang="ar-SA" sz="2200" dirty="0"/>
              <a:t>وأظهرت إحدى الدراسات في الولايات المتحدة بأن ليس كل الأشخاص يستطيعون تبني التطبيقات الجديدة بسرعة وفي نفس الوقت. لذلك فان التطبيقات الجديدة تنتشر بصورة تدريجية بين العائلات, أن هذه حقيقة أينما وجدت فالتفاعلات التي تحصل بين الفلاحين تصنف إلى خمس مراتب طبقاً إلى سرعة وزمن التفاعل.</a:t>
            </a:r>
          </a:p>
          <a:p>
            <a:pPr marL="228600" algn="justLow">
              <a:tabLst>
                <a:tab pos="4930775" algn="l"/>
              </a:tabLst>
            </a:pPr>
            <a:r>
              <a:rPr lang="ar-SA" sz="2200" dirty="0"/>
              <a:t>فالعامل الإرشادي يوصي عادة بالتطبيق الذي لا يبتعد عن تفكير الناس القرويين, وفي العادة فإن المزارعين يشاركون بذلك، أما في حالة عدم فهم المزارعون الرسالة الإرشادية فان (المعرفة) التعليم الإرشادي يكون قد فشل, لذا فعلى المرشد المعلم أن يبدأ في تعليم الناس خطوة بخطوة, وبعدها تأتي الخطوة المتعلقة بالمعلومات المتقدمة ويكون بهذه الطريقة قد استطاع (العامل الإرشادي) الاتصال بالمستوى المطلوب.</a:t>
            </a:r>
            <a:endParaRPr lang="en-US" sz="2200" dirty="0"/>
          </a:p>
        </p:txBody>
      </p:sp>
      <p:pic>
        <p:nvPicPr>
          <p:cNvPr id="7" name="صورة 6">
            <a:extLst>
              <a:ext uri="{FF2B5EF4-FFF2-40B4-BE49-F238E27FC236}">
                <a16:creationId xmlns:a16="http://schemas.microsoft.com/office/drawing/2014/main" xmlns="" id="{F2A36499-59DB-5944-8061-55D958294CCD}"/>
              </a:ext>
            </a:extLst>
          </p:cNvPr>
          <p:cNvPicPr>
            <a:picLocks noChangeAspect="1"/>
          </p:cNvPicPr>
          <p:nvPr/>
        </p:nvPicPr>
        <p:blipFill>
          <a:blip r:embed="rId2"/>
          <a:stretch>
            <a:fillRect/>
          </a:stretch>
        </p:blipFill>
        <p:spPr>
          <a:xfrm>
            <a:off x="0" y="130517"/>
            <a:ext cx="5257800" cy="2978247"/>
          </a:xfrm>
          <a:prstGeom prst="rect">
            <a:avLst/>
          </a:prstGeom>
        </p:spPr>
      </p:pic>
      <p:pic>
        <p:nvPicPr>
          <p:cNvPr id="9" name="Picture 8">
            <a:extLst>
              <a:ext uri="{FF2B5EF4-FFF2-40B4-BE49-F238E27FC236}">
                <a16:creationId xmlns:a16="http://schemas.microsoft.com/office/drawing/2014/main" xmlns="" id="{2F32FC64-EE7E-D047-97EE-85C93D840275}"/>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 y="3562226"/>
            <a:ext cx="5056093" cy="2650315"/>
          </a:xfrm>
          <a:prstGeom prst="rect">
            <a:avLst/>
          </a:prstGeom>
          <a:noFill/>
          <a:ln>
            <a:noFill/>
          </a:ln>
        </p:spPr>
      </p:pic>
    </p:spTree>
    <p:extLst>
      <p:ext uri="{BB962C8B-B14F-4D97-AF65-F5344CB8AC3E}">
        <p14:creationId xmlns:p14="http://schemas.microsoft.com/office/powerpoint/2010/main" val="212261080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50AB9F96-401A-1449-8A5D-24F79440F84B}"/>
              </a:ext>
            </a:extLst>
          </p:cNvPr>
          <p:cNvSpPr/>
          <p:nvPr/>
        </p:nvSpPr>
        <p:spPr>
          <a:xfrm>
            <a:off x="0" y="0"/>
            <a:ext cx="12192000" cy="6740307"/>
          </a:xfrm>
          <a:prstGeom prst="rect">
            <a:avLst/>
          </a:prstGeom>
        </p:spPr>
        <p:txBody>
          <a:bodyPr wrap="square">
            <a:spAutoFit/>
          </a:bodyPr>
          <a:lstStyle/>
          <a:p>
            <a:pPr marL="226695" algn="justLow">
              <a:tabLst>
                <a:tab pos="4930775" algn="l"/>
              </a:tabLst>
            </a:pPr>
            <a:r>
              <a:rPr lang="ar-SA" sz="2400" dirty="0"/>
              <a:t>وفي مرحلة الوعي للفكرة أو التطبيق الجديد يشاهد المزارعون الفكرة على أرض الواقع, مثل النوع الجديد من البذور أو المحصول أو المبيد لمقاومة آفة زراعية معينة، فإذا كانت الفكرة أو التطبيق الجديد قد أثر عليهم واجتذبهم, يأتي بعدها مرحلة جمع معلومات إضافية حول التطبيق الجديد, مثل هذه البذور ذات إنتاجية أعلى فعلاً, هل هذا المبيد فعّال وله مردودة الاقتصادي الفعال؟، كيف يتم استعمال البذور, والمبيدات بأكبر قدر ممكن من الكفاءة؟ </a:t>
            </a:r>
            <a:endParaRPr lang="en-US" sz="2400" dirty="0"/>
          </a:p>
          <a:p>
            <a:pPr marL="226695" algn="justLow">
              <a:tabLst>
                <a:tab pos="4930775" algn="l"/>
              </a:tabLst>
            </a:pPr>
            <a:r>
              <a:rPr lang="ar-SA" sz="2400" dirty="0"/>
              <a:t>إن هذه الخطوة تبدأ بالتقييم الذي يستمر حتى يتم تبني التطبيق الجديد أو رفضه لكونه غير عملي أو غير مفضل، أو يقوم المزارع إجراء بعض التعديل لتكييف الابتكار حسب الظروف الخاصة بالحالة التي سيستعمل ضمنها، فإذا كانت المعلومات الإضافية مرضية, فإن المزارع سيقوم بالزراعة أو التطبيق أو التجريب على مساحة صغيرة ومحدودة من الأرض مثلا لمعرفة مزاياها على أرض الواقع فربما تظهر عنده بعض المشاكل لم تكن في الحسبان، وهذا دليل على حرص المزارع فربما أن هذه البذور غير مقاومة لظروف الجفاف أو لا تلاءم واقع المنطقة الزراعية, وأن المبيد له أثاره الجانبية غير المعروفة سابقاً, وخلال هذه العملية فإن جيرانه يراقبون عملية التطبيق جيداً من بداية الزراعة وحتى النمو والحصاد إلى بيع المحصول الجديد في السوق ومعرفة رواجه لتقييم النتائج, فإذا كانت جميع العوامل ملائمة ومبشرة خيراً, فالمزارع يصبح مقتنعاً ويبدأ بزراعة المحصول في السنة القادمة, أي أنه يتبنى هذه الفكرة أو التطبيق الجديد، ومع هذا فإنه سيبقى حساس لأي شيء طارئ قد يظهر على التوعية الجديدة، فإذا بقيت الأمور غير ذلك فإنه ربما يتغير بالرجوع إلى النوعية القديمة، وليس هناك تغييرات مستمرة ستحدث في عمله أو مواقفه، في الغالب فإن الأفراد يخافون من الجديد غير المعروف, لكن </a:t>
            </a:r>
            <a:r>
              <a:rPr lang="ar-SA" sz="2400" dirty="0" err="1"/>
              <a:t>الإطلاع</a:t>
            </a:r>
            <a:r>
              <a:rPr lang="ar-SA" sz="2400" dirty="0"/>
              <a:t> على الحقائق يهزم الخوف, فالحقائق الملموسة تعتبر علاجاً للخوف وللأشياء غير المعروفة، فربما الإشاعة تؤثر على سلوك الفرد, لكن عند رؤية الحقائق بأم عينه فإن شكوكه ستتبدد، فالتغيير يتأثر بمجموعة من القيم مثل المعتقدات والعواطف والعادات والتقاليد وبقية القيم الأخرى, وكذلك المعلومات, وبدورها تؤثر على اتخاذ القرار عندهم, فإذا لم تتوفر الحقائق فالقرارات عادة ما تبنى على أساس القيم التقليدية التي بدورها تكون عائقاً أمام التقدم الاقتصادي والاجتماعي.</a:t>
            </a:r>
            <a:endParaRPr lang="en-US" sz="2400" dirty="0"/>
          </a:p>
        </p:txBody>
      </p:sp>
    </p:spTree>
    <p:extLst>
      <p:ext uri="{BB962C8B-B14F-4D97-AF65-F5344CB8AC3E}">
        <p14:creationId xmlns:p14="http://schemas.microsoft.com/office/powerpoint/2010/main" val="27367584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A64A94A7-BA0B-CA4B-8C56-AAC4B8688125}"/>
              </a:ext>
            </a:extLst>
          </p:cNvPr>
          <p:cNvSpPr/>
          <p:nvPr/>
        </p:nvSpPr>
        <p:spPr>
          <a:xfrm>
            <a:off x="103094" y="356741"/>
            <a:ext cx="12088906" cy="6001643"/>
          </a:xfrm>
          <a:prstGeom prst="rect">
            <a:avLst/>
          </a:prstGeom>
        </p:spPr>
        <p:txBody>
          <a:bodyPr wrap="square">
            <a:spAutoFit/>
          </a:bodyPr>
          <a:lstStyle/>
          <a:p>
            <a:pPr marL="226695" algn="justLow">
              <a:tabLst>
                <a:tab pos="4930775" algn="l"/>
              </a:tabLst>
            </a:pPr>
            <a:r>
              <a:rPr lang="ar-SA" sz="2400" dirty="0"/>
              <a:t>إن الدوافع (</a:t>
            </a:r>
            <a:r>
              <a:rPr lang="en-US" sz="2400" dirty="0"/>
              <a:t>Motive</a:t>
            </a:r>
            <a:r>
              <a:rPr lang="ar-SA" sz="2400" dirty="0"/>
              <a:t>) هي الشيء الذي يحث الشخص للعمل بطريقة معينة, ويسمى بالحافز (</a:t>
            </a:r>
            <a:r>
              <a:rPr lang="en-US" sz="2400" dirty="0"/>
              <a:t>Incentive</a:t>
            </a:r>
            <a:r>
              <a:rPr lang="ar-SA" sz="2400" dirty="0"/>
              <a:t>) فنحن في مجال التعليم الإرشادي يجب أن نٌقنع أو نٌحفز الناس للتعرف على المعلومات الجديدة, لاستعمالها في تبني المواقف التقدمية والتغيرات المتصلة بذلك.</a:t>
            </a:r>
            <a:endParaRPr lang="en-US" sz="2400" dirty="0"/>
          </a:p>
          <a:p>
            <a:pPr marL="226695" algn="justLow">
              <a:tabLst>
                <a:tab pos="4930775" algn="l"/>
              </a:tabLst>
            </a:pPr>
            <a:r>
              <a:rPr lang="ar-SA" sz="2400" dirty="0"/>
              <a:t>إن الفرد في الغالب لا يعرف ما هو مفيد له, إلا أنه لا يستطيع أن يتخذ قرار فردي بل من خلال المشاركة في عملية صنع القرار بين المزارعين أنفسهم وبين المزارعين والمرشد سيزيد من إقناع الفلاحين.</a:t>
            </a:r>
            <a:endParaRPr lang="en-US" sz="2400" dirty="0"/>
          </a:p>
          <a:p>
            <a:pPr marL="226695" algn="justLow">
              <a:tabLst>
                <a:tab pos="4930775" algn="l"/>
              </a:tabLst>
            </a:pPr>
            <a:r>
              <a:rPr lang="ar-SA" sz="2400" dirty="0"/>
              <a:t>أما في حال بعض القرارات التي تحتاج إلى مجموعة من الفلاحين أي قرارات جماعية وليست فردية كانتخاب عضو من الجمعية التعاونية أو المجلس القروي الريفي أو النيابي أو بناء خزان ماء للقرية مثلا أو نادي في المنطقة فإن هذه القرارات يجب أن يتخذها عدد أكبر من سكان الريف لأنها تهم حياتهم جميعاً, وغالباً ما يتم ذلك عن طريق اجتماع المرشد مع مجموعات صغيرة ومتجانسة من المزارعين وإجراء حوار مع كل مجموعة على حدا مراعياً في ذلك المعلومات والأفكار التي تلقاها من كل مجموعة.  </a:t>
            </a:r>
            <a:endParaRPr lang="en-US" sz="2400" dirty="0"/>
          </a:p>
          <a:p>
            <a:pPr marL="226695" algn="justLow">
              <a:tabLst>
                <a:tab pos="4930775" algn="l"/>
              </a:tabLst>
            </a:pPr>
            <a:r>
              <a:rPr lang="ar-SA" sz="2400" dirty="0"/>
              <a:t>أو عن طريق اخذ الدعم من قبل أصحاب النفوذ في القرية، ويجب أن يكون تدخل المرشد الريفي في هذه الحالات منظماً, لأفراد المجتمع المحلي لكي يستطيع اتخاذ القرار المناسب دون أن يتدخل في إعطاء الرأي أو المشورة، ولكن يكون السؤال المطروح دائماً هل هؤلاء الأفراد ممثلين لبقية المستهدفين في المجتمع ؟.</a:t>
            </a:r>
            <a:endParaRPr lang="en-US" sz="2400" dirty="0"/>
          </a:p>
          <a:p>
            <a:pPr marL="226695" algn="justLow">
              <a:tabLst>
                <a:tab pos="4930775" algn="l"/>
              </a:tabLst>
            </a:pPr>
            <a:r>
              <a:rPr lang="ar-SA" sz="2400" dirty="0"/>
              <a:t>إذاً قبل عملية اتخاذ القرارات يجب على المرشد أن يكون محيط بالظروف والتركيبات الاجتماعية في القرية, كيف يعيشون؟ كيف يديرون مزارعهم؟ كيف يتخذون القرارات اليومية؟ من صاحب هو القرار في الأسرة؟ أو في القرية؟ كما يجب أن يكون محيط بالظروف السيكولوجية والميتافيزيقية الطبيعية للمجتمع؟.</a:t>
            </a:r>
            <a:endParaRPr lang="en-US" sz="2400" dirty="0"/>
          </a:p>
        </p:txBody>
      </p:sp>
    </p:spTree>
    <p:extLst>
      <p:ext uri="{BB962C8B-B14F-4D97-AF65-F5344CB8AC3E}">
        <p14:creationId xmlns:p14="http://schemas.microsoft.com/office/powerpoint/2010/main" val="23063791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DAB326A0-B302-FE4C-9909-9DC4A4E4F8E7}"/>
              </a:ext>
            </a:extLst>
          </p:cNvPr>
          <p:cNvSpPr/>
          <p:nvPr/>
        </p:nvSpPr>
        <p:spPr>
          <a:xfrm>
            <a:off x="623047" y="1423644"/>
            <a:ext cx="10945906" cy="4524315"/>
          </a:xfrm>
          <a:prstGeom prst="rect">
            <a:avLst/>
          </a:prstGeom>
        </p:spPr>
        <p:txBody>
          <a:bodyPr wrap="square">
            <a:spAutoFit/>
          </a:bodyPr>
          <a:lstStyle/>
          <a:p>
            <a:pPr indent="252095" algn="justLow">
              <a:tabLst>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ومن العوامل التي تؤثر على سرعة تبني الأفكار الحديثة وعلى على استجابة المزارعين هي:</a:t>
            </a:r>
            <a:endParaRPr lang="en-US" dirty="0">
              <a:latin typeface="Times New Roman" panose="02020603050405020304" pitchFamily="18" charset="0"/>
              <a:ea typeface="Times New Roman" panose="02020603050405020304" pitchFamily="18" charset="0"/>
            </a:endParaRPr>
          </a:p>
          <a:p>
            <a:pPr indent="252095" algn="justLow">
              <a:tabLst>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 </a:t>
            </a:r>
            <a:endParaRPr lang="en-US" dirty="0">
              <a:latin typeface="Times New Roman" panose="02020603050405020304" pitchFamily="18" charset="0"/>
              <a:ea typeface="Times New Roman" panose="02020603050405020304" pitchFamily="18" charset="0"/>
            </a:endParaRPr>
          </a:p>
          <a:p>
            <a:pPr indent="252095" algn="justLow">
              <a:tabLst>
                <a:tab pos="4930775" algn="l"/>
              </a:tabLst>
            </a:pPr>
            <a:r>
              <a:rPr lang="ar-JO" sz="2400" b="1" dirty="0">
                <a:latin typeface="Times New Roman" panose="02020603050405020304" pitchFamily="18" charset="0"/>
                <a:ea typeface="Times New Roman" panose="02020603050405020304" pitchFamily="18" charset="0"/>
                <a:cs typeface="Simplified Arabic" panose="02020603050405020304" pitchFamily="18" charset="-78"/>
              </a:rPr>
              <a:t>أولا: عوامل اجتماعية وثقافية </a:t>
            </a:r>
            <a:r>
              <a:rPr lang="en-US" sz="2400" b="1" dirty="0">
                <a:latin typeface="Times New Roman" panose="02020603050405020304" pitchFamily="18" charset="0"/>
                <a:ea typeface="Times New Roman" panose="02020603050405020304" pitchFamily="18" charset="0"/>
                <a:cs typeface="Simplified Arabic" panose="02020603050405020304" pitchFamily="18" charset="-78"/>
              </a:rPr>
              <a:t>Social and Cultural Factors:</a:t>
            </a:r>
            <a:endParaRPr lang="en-US" dirty="0">
              <a:latin typeface="Times New Roman" panose="02020603050405020304" pitchFamily="18" charset="0"/>
              <a:ea typeface="Times New Roman" panose="02020603050405020304" pitchFamily="18" charset="0"/>
            </a:endParaRPr>
          </a:p>
          <a:p>
            <a:pPr indent="252095" algn="justLow">
              <a:tabLst>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والعوامل الاجتماعية والثقافية التي ثبت وجود ترابط بينها وبين تبني الأفكار الحديثة هي:</a:t>
            </a:r>
            <a:endParaRPr lang="en-US" dirty="0">
              <a:latin typeface="Times New Roman" panose="02020603050405020304" pitchFamily="18" charset="0"/>
              <a:ea typeface="Times New Roman" panose="02020603050405020304" pitchFamily="18" charset="0"/>
            </a:endParaRPr>
          </a:p>
          <a:p>
            <a:pPr marL="342900" lvl="0" indent="-342900" algn="justLow">
              <a:buFont typeface="+mj-lt"/>
              <a:buAutoNum type="arabicPeriod"/>
              <a:tabLst>
                <a:tab pos="531495" algn="l"/>
                <a:tab pos="4930775" algn="l"/>
              </a:tabLst>
            </a:pPr>
            <a:r>
              <a:rPr lang="ar-SA" sz="2400" dirty="0">
                <a:latin typeface="Times New Roman" panose="02020603050405020304" pitchFamily="18" charset="0"/>
                <a:ea typeface="SimSun" panose="02010600030101010101" pitchFamily="2" charset="-122"/>
                <a:cs typeface="Simplified Arabic" panose="02020603050405020304" pitchFamily="18" charset="-78"/>
              </a:rPr>
              <a:t>قيم وتوقعات المجتمع المحلي ودرجة انصياع وتأثير الفرد بالقيم والتقاليد والمعايير السائدة, فإذا كانت هذه العوامل تنظر إلى كل جديد بعين الشك والريبة فإنها سوف تقف عائقاً أمام تبني هذه الأفكار.</a:t>
            </a:r>
            <a:endParaRPr lang="en-US" dirty="0">
              <a:latin typeface="Times New Roman" panose="02020603050405020304" pitchFamily="18" charset="0"/>
              <a:ea typeface="SimSun" panose="02010600030101010101" pitchFamily="2" charset="-122"/>
              <a:cs typeface="Simplified Arabic" panose="02020603050405020304" pitchFamily="18" charset="-78"/>
            </a:endParaRPr>
          </a:p>
          <a:p>
            <a:pPr marL="342900" lvl="0" indent="-342900" algn="justLow">
              <a:buFont typeface="+mj-lt"/>
              <a:buAutoNum type="arabicPeriod"/>
              <a:tabLst>
                <a:tab pos="531495" algn="l"/>
                <a:tab pos="4930775" algn="l"/>
              </a:tabLst>
            </a:pPr>
            <a:r>
              <a:rPr lang="ar-SA" sz="2400" dirty="0">
                <a:latin typeface="Times New Roman" panose="02020603050405020304" pitchFamily="18" charset="0"/>
                <a:ea typeface="SimSun" panose="02010600030101010101" pitchFamily="2" charset="-122"/>
                <a:cs typeface="Simplified Arabic" panose="02020603050405020304" pitchFamily="18" charset="-78"/>
              </a:rPr>
              <a:t>مرونة أو جمود البنيان أو التركيب الطبيعي في المجتمع, فإذا كان البنيان جامد أو متزمت فإن تقبل الأفكار الحديثة يكون صعباً في المجتمع.</a:t>
            </a:r>
            <a:endParaRPr lang="en-US" dirty="0">
              <a:latin typeface="Times New Roman" panose="02020603050405020304" pitchFamily="18" charset="0"/>
              <a:ea typeface="SimSun" panose="02010600030101010101" pitchFamily="2" charset="-122"/>
              <a:cs typeface="Simplified Arabic" panose="02020603050405020304" pitchFamily="18" charset="-78"/>
            </a:endParaRPr>
          </a:p>
          <a:p>
            <a:pPr marL="342900" lvl="0" indent="-342900" algn="justLow">
              <a:buFont typeface="+mj-lt"/>
              <a:buAutoNum type="arabicPeriod"/>
              <a:tabLst>
                <a:tab pos="531495" algn="l"/>
                <a:tab pos="4930775" algn="l"/>
              </a:tabLst>
            </a:pPr>
            <a:r>
              <a:rPr lang="ar-SA" sz="2400" dirty="0">
                <a:latin typeface="Times New Roman" panose="02020603050405020304" pitchFamily="18" charset="0"/>
                <a:ea typeface="SimSun" panose="02010600030101010101" pitchFamily="2" charset="-122"/>
                <a:cs typeface="Simplified Arabic" panose="02020603050405020304" pitchFamily="18" charset="-78"/>
              </a:rPr>
              <a:t>الاتصالات الاجتماعية: فكلما كانت هذه الاتصالات واسعة وممتدة كلما اتسع نطاق انتشار هذه الأفكار وتقبلها.</a:t>
            </a:r>
            <a:endParaRPr lang="en-US" dirty="0">
              <a:latin typeface="Times New Roman" panose="02020603050405020304" pitchFamily="18" charset="0"/>
              <a:ea typeface="SimSun" panose="02010600030101010101" pitchFamily="2" charset="-122"/>
              <a:cs typeface="Simplified Arabic" panose="02020603050405020304" pitchFamily="18" charset="-78"/>
            </a:endParaRPr>
          </a:p>
          <a:p>
            <a:pPr marL="342900" lvl="0" indent="-342900" algn="justLow">
              <a:buFont typeface="+mj-lt"/>
              <a:buAutoNum type="arabicPeriod"/>
              <a:tabLst>
                <a:tab pos="531495" algn="l"/>
                <a:tab pos="4930775" algn="l"/>
              </a:tabLst>
            </a:pPr>
            <a:r>
              <a:rPr lang="ar-SA" sz="2400" dirty="0">
                <a:latin typeface="Times New Roman" panose="02020603050405020304" pitchFamily="18" charset="0"/>
                <a:ea typeface="SimSun" panose="02010600030101010101" pitchFamily="2" charset="-122"/>
                <a:cs typeface="Simplified Arabic" panose="02020603050405020304" pitchFamily="18" charset="-78"/>
              </a:rPr>
              <a:t>المكانة الاجتماعية التي يتمتع فيها الفرد: فكلما ارتفعت المكانة الاجتماعية للفرد كلما ازدادت فرص تبنيه للأفكار الجديدة.</a:t>
            </a:r>
            <a:endParaRPr lang="en-US" dirty="0">
              <a:effectLst/>
              <a:latin typeface="Times New Roman" panose="02020603050405020304" pitchFamily="18" charset="0"/>
              <a:ea typeface="SimSun" panose="02010600030101010101" pitchFamily="2" charset="-122"/>
              <a:cs typeface="Simplified Arabic" panose="02020603050405020304" pitchFamily="18" charset="-78"/>
            </a:endParaRPr>
          </a:p>
        </p:txBody>
      </p:sp>
      <p:sp>
        <p:nvSpPr>
          <p:cNvPr id="3" name="مستطيل 2">
            <a:extLst>
              <a:ext uri="{FF2B5EF4-FFF2-40B4-BE49-F238E27FC236}">
                <a16:creationId xmlns:a16="http://schemas.microsoft.com/office/drawing/2014/main" xmlns="" id="{261BA1CF-635D-8344-8A44-9DCABDF3B72A}"/>
              </a:ext>
            </a:extLst>
          </p:cNvPr>
          <p:cNvSpPr/>
          <p:nvPr/>
        </p:nvSpPr>
        <p:spPr>
          <a:xfrm>
            <a:off x="2550459" y="398947"/>
            <a:ext cx="6096000" cy="830997"/>
          </a:xfrm>
          <a:prstGeom prst="rect">
            <a:avLst/>
          </a:prstGeom>
          <a:scene3d>
            <a:camera prst="orthographicFront"/>
            <a:lightRig rig="threePt" dir="t"/>
          </a:scene3d>
          <a:sp3d>
            <a:bevelT w="165100" prst="coolSlant"/>
          </a:sp3d>
        </p:spPr>
        <p:style>
          <a:lnRef idx="1">
            <a:schemeClr val="accent3"/>
          </a:lnRef>
          <a:fillRef idx="2">
            <a:schemeClr val="accent3"/>
          </a:fillRef>
          <a:effectRef idx="1">
            <a:schemeClr val="accent3"/>
          </a:effectRef>
          <a:fontRef idx="minor">
            <a:schemeClr val="dk1"/>
          </a:fontRef>
        </p:style>
        <p:txBody>
          <a:bodyPr>
            <a:spAutoFit/>
          </a:bodyPr>
          <a:lstStyle/>
          <a:p>
            <a:pPr algn="ctr">
              <a:tabLst>
                <a:tab pos="4930775" algn="l"/>
              </a:tabLst>
            </a:pPr>
            <a:r>
              <a:rPr lang="ar-SA"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Simplified Arabic" panose="02020603050405020304" pitchFamily="18" charset="-78"/>
              </a:rPr>
              <a:t>العوامل التي تؤثر في سرعة تبني الأفكار الحديثة</a:t>
            </a: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endParaRPr>
          </a:p>
          <a:p>
            <a:pPr algn="ctr">
              <a:tabLst>
                <a:tab pos="4930775" algn="l"/>
              </a:tabLst>
            </a:pPr>
            <a:r>
              <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Simplified Arabic" panose="02020603050405020304" pitchFamily="18" charset="-78"/>
              </a:rPr>
              <a:t>Factors Affecting the Rate of Adoption</a:t>
            </a:r>
            <a:endParaRPr lang="en-US"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9535692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957A581E-19EA-E04F-80C5-3B812519CC50}"/>
              </a:ext>
            </a:extLst>
          </p:cNvPr>
          <p:cNvSpPr/>
          <p:nvPr/>
        </p:nvSpPr>
        <p:spPr>
          <a:xfrm>
            <a:off x="165847" y="95131"/>
            <a:ext cx="11860305" cy="6524863"/>
          </a:xfrm>
          <a:prstGeom prst="rect">
            <a:avLst/>
          </a:prstGeom>
        </p:spPr>
        <p:txBody>
          <a:bodyPr wrap="square">
            <a:spAutoFit/>
          </a:bodyPr>
          <a:lstStyle/>
          <a:p>
            <a:pPr indent="252095" algn="justLow">
              <a:tabLst>
                <a:tab pos="4930775" algn="l"/>
              </a:tabLst>
            </a:pPr>
            <a:r>
              <a:rPr lang="ar-SA" sz="2200" b="1" dirty="0">
                <a:latin typeface="Times New Roman" panose="02020603050405020304" pitchFamily="18" charset="0"/>
                <a:ea typeface="Times New Roman" panose="02020603050405020304" pitchFamily="18" charset="0"/>
              </a:rPr>
              <a:t>ثانيا: عوامل شخصية </a:t>
            </a:r>
            <a:r>
              <a:rPr lang="en-US" sz="2200" b="1" dirty="0">
                <a:latin typeface="Times New Roman" panose="02020603050405020304" pitchFamily="18" charset="0"/>
                <a:ea typeface="Times New Roman" panose="02020603050405020304" pitchFamily="18" charset="0"/>
              </a:rPr>
              <a:t>Personal Factors:</a:t>
            </a:r>
            <a:endParaRPr lang="en-US" sz="2200" dirty="0">
              <a:latin typeface="Times New Roman" panose="02020603050405020304" pitchFamily="18" charset="0"/>
              <a:ea typeface="Times New Roman" panose="02020603050405020304" pitchFamily="18" charset="0"/>
            </a:endParaRPr>
          </a:p>
          <a:p>
            <a:pPr indent="252095" algn="justLow">
              <a:tabLst>
                <a:tab pos="4930775" algn="l"/>
              </a:tabLst>
            </a:pPr>
            <a:r>
              <a:rPr lang="ar-SA" sz="2200" dirty="0">
                <a:latin typeface="Times New Roman" panose="02020603050405020304" pitchFamily="18" charset="0"/>
                <a:ea typeface="Times New Roman" panose="02020603050405020304" pitchFamily="18" charset="0"/>
              </a:rPr>
              <a:t>وهي العوامل المرتبطة بالفرد نفسه ومنها: </a:t>
            </a:r>
            <a:endParaRPr lang="en-US" sz="2200" dirty="0">
              <a:latin typeface="Times New Roman" panose="02020603050405020304" pitchFamily="18" charset="0"/>
              <a:ea typeface="Times New Roman" panose="02020603050405020304" pitchFamily="18" charset="0"/>
            </a:endParaRPr>
          </a:p>
          <a:p>
            <a:pPr marL="342900" lvl="0" indent="-342900" algn="justLow">
              <a:buFont typeface="+mj-lt"/>
              <a:buAutoNum type="arabicPeriod"/>
              <a:tabLst>
                <a:tab pos="1062990" algn="l"/>
                <a:tab pos="4930775" algn="l"/>
              </a:tabLst>
            </a:pPr>
            <a:r>
              <a:rPr lang="ar-SA" sz="2200" b="1" dirty="0">
                <a:latin typeface="Times New Roman" panose="02020603050405020304" pitchFamily="18" charset="0"/>
                <a:ea typeface="SimSun" panose="02010600030101010101" pitchFamily="2" charset="-122"/>
              </a:rPr>
              <a:t>مستوى التعليم:</a:t>
            </a:r>
            <a:endParaRPr lang="en-US" sz="2200" dirty="0">
              <a:latin typeface="Times New Roman" panose="02020603050405020304" pitchFamily="18" charset="0"/>
              <a:ea typeface="SimSun" panose="02010600030101010101" pitchFamily="2" charset="-122"/>
            </a:endParaRPr>
          </a:p>
          <a:p>
            <a:pPr marL="302895" algn="justLow">
              <a:tabLst>
                <a:tab pos="4930775" algn="l"/>
              </a:tabLst>
            </a:pPr>
            <a:r>
              <a:rPr lang="ar-SA" sz="2200" dirty="0">
                <a:latin typeface="Times New Roman" panose="02020603050405020304" pitchFamily="18" charset="0"/>
                <a:ea typeface="Times New Roman" panose="02020603050405020304" pitchFamily="18" charset="0"/>
              </a:rPr>
              <a:t>دلت الدراسات على وجود علاقة طردية بين مستوى الفرد التعليمي وبين استجابته لتقبل الأفكار الجديدة, فكلما زاد مستواه التعليمي كلما ارتفع مستوى الاستجابة عنده لتقبل الأفكار الحديثة.</a:t>
            </a:r>
            <a:endParaRPr lang="en-US" sz="2200" dirty="0">
              <a:latin typeface="Times New Roman" panose="02020603050405020304" pitchFamily="18" charset="0"/>
              <a:ea typeface="Times New Roman" panose="02020603050405020304" pitchFamily="18" charset="0"/>
            </a:endParaRPr>
          </a:p>
          <a:p>
            <a:pPr marL="457200" lvl="0" indent="-457200" algn="justLow">
              <a:buFont typeface="+mj-lt"/>
              <a:buAutoNum type="arabicPeriod" startAt="2"/>
              <a:tabLst>
                <a:tab pos="1062990" algn="l"/>
                <a:tab pos="4930775" algn="l"/>
              </a:tabLst>
            </a:pPr>
            <a:r>
              <a:rPr lang="ar-SA" sz="2200" b="1" dirty="0">
                <a:latin typeface="Times New Roman" panose="02020603050405020304" pitchFamily="18" charset="0"/>
                <a:ea typeface="SimSun" panose="02010600030101010101" pitchFamily="2" charset="-122"/>
              </a:rPr>
              <a:t>السن:</a:t>
            </a:r>
            <a:endParaRPr lang="en-US" sz="2200" dirty="0">
              <a:latin typeface="Times New Roman" panose="02020603050405020304" pitchFamily="18" charset="0"/>
              <a:ea typeface="SimSun" panose="02010600030101010101" pitchFamily="2" charset="-122"/>
            </a:endParaRPr>
          </a:p>
          <a:p>
            <a:pPr marL="302895" algn="justLow">
              <a:tabLst>
                <a:tab pos="4930775" algn="l"/>
              </a:tabLst>
            </a:pPr>
            <a:r>
              <a:rPr lang="ar-SA" sz="2200" dirty="0">
                <a:latin typeface="Times New Roman" panose="02020603050405020304" pitchFamily="18" charset="0"/>
                <a:ea typeface="Times New Roman" panose="02020603050405020304" pitchFamily="18" charset="0"/>
              </a:rPr>
              <a:t>دلت الدراسات على وجود علاقة عكسية بين سن الفرد واستجابته للأفكار الحديثة فكلما كان الفرد أكبر سناً فإن استجابته للمستجدات تكون أقل, ويرجع السبب إلى ترسيخ العادات الثقافية والتقاليد عند الكبار, هذا بجانب خوف الكبار دائما من المغامرة.</a:t>
            </a:r>
            <a:endParaRPr lang="en-US" sz="2200" dirty="0">
              <a:latin typeface="Times New Roman" panose="02020603050405020304" pitchFamily="18" charset="0"/>
              <a:ea typeface="Times New Roman" panose="02020603050405020304" pitchFamily="18" charset="0"/>
            </a:endParaRPr>
          </a:p>
          <a:p>
            <a:pPr marL="457200" lvl="0" indent="-457200" algn="justLow">
              <a:buFont typeface="+mj-lt"/>
              <a:buAutoNum type="arabicPeriod" startAt="3"/>
              <a:tabLst>
                <a:tab pos="1062990" algn="l"/>
                <a:tab pos="4930775" algn="l"/>
              </a:tabLst>
            </a:pPr>
            <a:r>
              <a:rPr lang="ar-SA" sz="2200" b="1" dirty="0">
                <a:latin typeface="Times New Roman" panose="02020603050405020304" pitchFamily="18" charset="0"/>
                <a:ea typeface="SimSun" panose="02010600030101010101" pitchFamily="2" charset="-122"/>
              </a:rPr>
              <a:t>العضوية والمشاركة في المنظمات الاجتماعية والزراعية والسياسية:</a:t>
            </a:r>
            <a:endParaRPr lang="en-US" sz="2200" dirty="0">
              <a:latin typeface="Times New Roman" panose="02020603050405020304" pitchFamily="18" charset="0"/>
              <a:ea typeface="SimSun" panose="02010600030101010101" pitchFamily="2" charset="-122"/>
            </a:endParaRPr>
          </a:p>
          <a:p>
            <a:pPr marL="302895" algn="justLow">
              <a:tabLst>
                <a:tab pos="4930775" algn="l"/>
              </a:tabLst>
            </a:pPr>
            <a:r>
              <a:rPr lang="ar-SA" sz="2200" dirty="0">
                <a:latin typeface="Times New Roman" panose="02020603050405020304" pitchFamily="18" charset="0"/>
                <a:ea typeface="Times New Roman" panose="02020603050405020304" pitchFamily="18" charset="0"/>
              </a:rPr>
              <a:t>دلت الدراسات على وجود علاقة طردية بين المشاركة الايجابية للفرد في النشاطات وبين تقبله للأفكار الحديثة.</a:t>
            </a:r>
            <a:endParaRPr lang="en-US" sz="2200" dirty="0">
              <a:latin typeface="Times New Roman" panose="02020603050405020304" pitchFamily="18" charset="0"/>
              <a:ea typeface="Times New Roman" panose="02020603050405020304" pitchFamily="18" charset="0"/>
            </a:endParaRPr>
          </a:p>
          <a:p>
            <a:pPr marL="457200" lvl="0" indent="-457200" algn="justLow">
              <a:buFont typeface="+mj-lt"/>
              <a:buAutoNum type="arabicPeriod" startAt="4"/>
              <a:tabLst>
                <a:tab pos="1062990" algn="l"/>
                <a:tab pos="4930775" algn="l"/>
              </a:tabLst>
            </a:pPr>
            <a:r>
              <a:rPr lang="ar-SA" sz="2200" b="1" dirty="0">
                <a:latin typeface="Times New Roman" panose="02020603050405020304" pitchFamily="18" charset="0"/>
                <a:ea typeface="SimSun" panose="02010600030101010101" pitchFamily="2" charset="-122"/>
              </a:rPr>
              <a:t>المهنة:</a:t>
            </a:r>
            <a:endParaRPr lang="en-US" sz="2200" dirty="0">
              <a:latin typeface="Times New Roman" panose="02020603050405020304" pitchFamily="18" charset="0"/>
              <a:ea typeface="SimSun" panose="02010600030101010101" pitchFamily="2" charset="-122"/>
            </a:endParaRPr>
          </a:p>
          <a:p>
            <a:pPr marL="302895" algn="justLow">
              <a:tabLst>
                <a:tab pos="4930775" algn="l"/>
              </a:tabLst>
            </a:pPr>
            <a:r>
              <a:rPr lang="ar-SA" sz="2200" dirty="0">
                <a:latin typeface="Times New Roman" panose="02020603050405020304" pitchFamily="18" charset="0"/>
                <a:ea typeface="Times New Roman" panose="02020603050405020304" pitchFamily="18" charset="0"/>
              </a:rPr>
              <a:t>وجد أن الشخص الذي يمارس مهنة متخصص فيها يكون أكثر قبولا للأفكار الجديدة من الشخص غير المتخصص في المهنة. </a:t>
            </a:r>
            <a:endParaRPr lang="en-US" sz="2200" dirty="0">
              <a:latin typeface="Times New Roman" panose="02020603050405020304" pitchFamily="18" charset="0"/>
              <a:ea typeface="Times New Roman" panose="02020603050405020304" pitchFamily="18" charset="0"/>
            </a:endParaRPr>
          </a:p>
          <a:p>
            <a:pPr marL="457200" lvl="0" indent="-457200" algn="justLow">
              <a:buFont typeface="+mj-lt"/>
              <a:buAutoNum type="arabicPeriod" startAt="5"/>
              <a:tabLst>
                <a:tab pos="1062990" algn="l"/>
                <a:tab pos="4930775" algn="l"/>
              </a:tabLst>
            </a:pPr>
            <a:r>
              <a:rPr lang="ar-SA" sz="2200" b="1" dirty="0">
                <a:latin typeface="Times New Roman" panose="02020603050405020304" pitchFamily="18" charset="0"/>
                <a:ea typeface="SimSun" panose="02010600030101010101" pitchFamily="2" charset="-122"/>
              </a:rPr>
              <a:t>عوامل شخصية أخرى:</a:t>
            </a:r>
            <a:endParaRPr lang="en-US" sz="2200" dirty="0">
              <a:latin typeface="Times New Roman" panose="02020603050405020304" pitchFamily="18" charset="0"/>
              <a:ea typeface="SimSun" panose="02010600030101010101" pitchFamily="2" charset="-122"/>
            </a:endParaRPr>
          </a:p>
          <a:p>
            <a:pPr marL="302895" algn="justLow">
              <a:tabLst>
                <a:tab pos="4930775" algn="l"/>
              </a:tabLst>
            </a:pPr>
            <a:r>
              <a:rPr lang="ar-SA" sz="2200" dirty="0">
                <a:latin typeface="Times New Roman" panose="02020603050405020304" pitchFamily="18" charset="0"/>
                <a:ea typeface="Times New Roman" panose="02020603050405020304" pitchFamily="18" charset="0"/>
              </a:rPr>
              <a:t>مثل الذكاء، ومستوى طموح الفرد، ومرونة تفكيره أو جموده، والرغبة أو عدم الرغبة في التجديد، وهذه جميعها من العوامل التي تؤدي إلى سرعة تبني الأفكار الحديثة.</a:t>
            </a:r>
            <a:endParaRPr lang="en-US" sz="2200" dirty="0">
              <a:latin typeface="Times New Roman" panose="02020603050405020304" pitchFamily="18" charset="0"/>
              <a:ea typeface="Times New Roman" panose="02020603050405020304" pitchFamily="18" charset="0"/>
            </a:endParaRPr>
          </a:p>
          <a:p>
            <a:pPr algn="justLow">
              <a:tabLst>
                <a:tab pos="4930775" algn="l"/>
              </a:tabLst>
            </a:pPr>
            <a:r>
              <a:rPr lang="ar-SA" sz="2200" dirty="0">
                <a:latin typeface="Times New Roman" panose="02020603050405020304" pitchFamily="18" charset="0"/>
                <a:ea typeface="Times New Roman" panose="02020603050405020304" pitchFamily="18" charset="0"/>
              </a:rPr>
              <a:t>القناعة والرضا بالموجود والاعتقاد في الحظ والنصيب, ويعود السبب إلى المقدرة في الدول النامية على السيطرة على الطبيعة لقلة التجهيزات العلمية والكوادر ذات الكفاءة. وهذه العوامل تعد من معيقات تبني الأفكار الحديثة.</a:t>
            </a:r>
            <a:endParaRPr lang="en-US" sz="2200" dirty="0">
              <a:latin typeface="Times New Roman" panose="02020603050405020304" pitchFamily="18" charset="0"/>
              <a:ea typeface="Times New Roman" panose="02020603050405020304" pitchFamily="18" charset="0"/>
            </a:endParaRPr>
          </a:p>
          <a:p>
            <a:pPr algn="justLow">
              <a:tabLst>
                <a:tab pos="4930775" algn="l"/>
              </a:tabLst>
            </a:pPr>
            <a:r>
              <a:rPr lang="ar-SA" sz="2200" dirty="0">
                <a:latin typeface="Times New Roman" panose="02020603050405020304" pitchFamily="18" charset="0"/>
                <a:ea typeface="Times New Roman" panose="02020603050405020304" pitchFamily="18" charset="0"/>
              </a:rPr>
              <a:t>ففي السنوات الأولى يتبنى الفكرة عادة عدد قليل من المزارعين, يلي ذلك _ وخلال فترة زمنية قصيرة نسبياً _ قيام عدد أكبر من المزارعين بتجريب هذه الفكرة وتبنيها, وثم يتقبلها عدد آخر بدرجات متفاوتة أيضاً وقد لا يتقبل البعض الفكرة مطلقاً.</a:t>
            </a:r>
            <a:endParaRPr lang="en-US" sz="2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8710613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ubtitle 2">
            <a:extLst>
              <a:ext uri="{FF2B5EF4-FFF2-40B4-BE49-F238E27FC236}">
                <a16:creationId xmlns:a16="http://schemas.microsoft.com/office/drawing/2014/main" xmlns="" id="{E4E03F29-1E18-1A41-A1AF-4967D4CC8B24}"/>
              </a:ext>
            </a:extLst>
          </p:cNvPr>
          <p:cNvSpPr>
            <a:spLocks noGrp="1"/>
          </p:cNvSpPr>
          <p:nvPr>
            <p:ph type="subTitle" idx="1"/>
          </p:nvPr>
        </p:nvSpPr>
        <p:spPr>
          <a:xfrm>
            <a:off x="929898" y="476250"/>
            <a:ext cx="10972800" cy="4188740"/>
          </a:xfrm>
        </p:spPr>
        <p:txBody>
          <a:bodyPr>
            <a:normAutofit/>
          </a:bodyPr>
          <a:lstStyle/>
          <a:p>
            <a:pPr algn="just" eaLnBrk="1" hangingPunct="1"/>
            <a:r>
              <a:rPr lang="ar-AE" altLang="ar-JO" b="1" dirty="0"/>
              <a:t>الأهمية التطبيقية لتصنيف المتبنين:</a:t>
            </a:r>
          </a:p>
          <a:p>
            <a:pPr algn="just" eaLnBrk="1" hangingPunct="1"/>
            <a:r>
              <a:rPr lang="ar-AE" altLang="ar-JO" dirty="0"/>
              <a:t>(تسهيل تخطيط الحملات الارشادية بما يتلائم مع فئات المتبنين)</a:t>
            </a:r>
          </a:p>
          <a:p>
            <a:pPr algn="just" eaLnBrk="1" hangingPunct="1"/>
            <a:endParaRPr lang="ar-AE" altLang="ar-JO" dirty="0"/>
          </a:p>
          <a:p>
            <a:pPr algn="just" eaLnBrk="1" hangingPunct="1"/>
            <a:r>
              <a:rPr lang="ar-AE" altLang="ar-JO" b="1" dirty="0"/>
              <a:t>ويوجد خياران رئيسيان أمام أجهزة التنمية:</a:t>
            </a:r>
          </a:p>
          <a:p>
            <a:pPr algn="just" eaLnBrk="1" hangingPunct="1"/>
            <a:r>
              <a:rPr lang="ar-AE" altLang="ar-JO" b="1" dirty="0"/>
              <a:t>الخيار الأول: التركيز على المزارعين الرواد: </a:t>
            </a:r>
            <a:r>
              <a:rPr lang="ar-AE" altLang="ar-JO" dirty="0"/>
              <a:t>تبني المزارعين الرواد يساعد على اختيار وملاءمة التقنيات الحديثة في الظروف المحلية٬ وإكساب المرشدين خبرة٬ وتشجيع بقية المزارعين على استخدامها مما يساعد في زيادة الإنتاج.</a:t>
            </a:r>
          </a:p>
          <a:p>
            <a:pPr algn="just" eaLnBrk="1" hangingPunct="1"/>
            <a:r>
              <a:rPr lang="ar-AE" altLang="ar-JO" b="1" dirty="0"/>
              <a:t>الخيار الثاني: تبني استراتيجية عريضة للتنمية: </a:t>
            </a:r>
            <a:r>
              <a:rPr lang="ar-AE" altLang="ar-JO" dirty="0"/>
              <a:t>دعم تطوير الفئات المختلفة من المزارعين من خلال تحسين البيئة الاجتماعية والاقتصادية المحيطة بهم ودعم نشاطات الارشاد وتوفير الخدمات المساندة. </a:t>
            </a:r>
          </a:p>
        </p:txBody>
      </p:sp>
    </p:spTree>
    <p:extLst>
      <p:ext uri="{BB962C8B-B14F-4D97-AF65-F5344CB8AC3E}">
        <p14:creationId xmlns:p14="http://schemas.microsoft.com/office/powerpoint/2010/main" val="270727518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CFD8D3CC-6BEF-4A46-B31B-8695CFFEE0E8}"/>
              </a:ext>
            </a:extLst>
          </p:cNvPr>
          <p:cNvSpPr/>
          <p:nvPr/>
        </p:nvSpPr>
        <p:spPr>
          <a:xfrm>
            <a:off x="461683" y="1038904"/>
            <a:ext cx="11268634" cy="5262979"/>
          </a:xfrm>
          <a:prstGeom prst="rect">
            <a:avLst/>
          </a:prstGeom>
        </p:spPr>
        <p:txBody>
          <a:bodyPr wrap="square">
            <a:spAutoFit/>
          </a:bodyPr>
          <a:lstStyle/>
          <a:p>
            <a:pPr algn="justLow">
              <a:tabLst>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 </a:t>
            </a:r>
            <a:endParaRPr lang="en-US" dirty="0">
              <a:latin typeface="Times New Roman" panose="02020603050405020304" pitchFamily="18" charset="0"/>
              <a:ea typeface="Times New Roman" panose="02020603050405020304" pitchFamily="18" charset="0"/>
            </a:endParaRPr>
          </a:p>
          <a:p>
            <a:pPr algn="justLow">
              <a:tabLst>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من الطبيعي أن لا يتم تبني الابتكارات بالمعدل نفسه من الأفراد المستهدفين, ويمثل الشكل ( ) الذي يأخذ الشكل </a:t>
            </a:r>
            <a:r>
              <a:rPr lang="ar-SA" sz="2400" dirty="0" err="1">
                <a:latin typeface="Times New Roman" panose="02020603050405020304" pitchFamily="18" charset="0"/>
                <a:ea typeface="Times New Roman" panose="02020603050405020304" pitchFamily="18" charset="0"/>
                <a:cs typeface="Simplified Arabic" panose="02020603050405020304" pitchFamily="18" charset="-78"/>
              </a:rPr>
              <a:t>الناقوسي</a:t>
            </a: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 فيكون نتيجة لنسبة المجموعة الذين تبنوا الابتكارات في سنة محددة ويمثل التوزيع الطبيعي للتبني. </a:t>
            </a:r>
            <a:endParaRPr lang="en-US" dirty="0">
              <a:latin typeface="Times New Roman" panose="02020603050405020304" pitchFamily="18" charset="0"/>
              <a:ea typeface="Times New Roman" panose="02020603050405020304" pitchFamily="18" charset="0"/>
            </a:endParaRPr>
          </a:p>
          <a:p>
            <a:pPr algn="justLow">
              <a:tabLst>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أما مؤشر التبني ( </a:t>
            </a:r>
            <a:r>
              <a:rPr lang="en-US" sz="2400" dirty="0">
                <a:latin typeface="Times New Roman" panose="02020603050405020304" pitchFamily="18" charset="0"/>
                <a:ea typeface="Times New Roman" panose="02020603050405020304" pitchFamily="18" charset="0"/>
                <a:cs typeface="Simplified Arabic" panose="02020603050405020304" pitchFamily="18" charset="-78"/>
              </a:rPr>
              <a:t>Adoption Index</a:t>
            </a: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 فيتم حسابه عادة بسؤال الأفراد عن عدد مرات التبني لمجموعة من الابتكارات الحديثة التي اقترحتها المراكز الإرشادية المحلية, مثل سؤال الأفراد عن عدد الابتكارات التي تبنوها من عشر ابتكارات اقترحتها المراكز الإرشادية المحلية, ووضع علامة عند كل ابتكار تم تبنيه مع إعطاء سبب عدم التبني لجميع أو باقي المبتكرات الأخرى فربما يكون السبب منطقياً كان يكون غير اقتصادي أو غير مجدي له كشراء </a:t>
            </a:r>
            <a:r>
              <a:rPr lang="ar-SA" sz="2400" dirty="0" err="1">
                <a:latin typeface="Times New Roman" panose="02020603050405020304" pitchFamily="18" charset="0"/>
                <a:ea typeface="Times New Roman" panose="02020603050405020304" pitchFamily="18" charset="0"/>
                <a:cs typeface="Simplified Arabic" panose="02020603050405020304" pitchFamily="18" charset="-78"/>
              </a:rPr>
              <a:t>آله</a:t>
            </a: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 كبيرة غالية الثمن لمساحة صغيرة وهذه تسمى في الاقتصاد بعوائد الحجوم, إذاً لا بد أن يكون مؤشر التبني موضوعياً محسوباً على أساس نسبة الابتكارات الملائمة التي تم تبنيها، واتخاذ القرار والاختيار يخضع للعديد من الاعتبارات التي تؤثر على الفلاح وعائلته عند اتخاذ القرار, فربما أن يفضل الاختيار الأول أو الثاني إلا أنه لا يملك المال الكافي أو الموارد والمقدرة الكافية لتحقيقه لذا فإن هذه الاعتبارات تحد من اتخاذ القرارات المرغوبة والمفضلة دائماً, كما أن من المعيقات في اتخاذ القرار </a:t>
            </a:r>
            <a:r>
              <a:rPr lang="ar-SA" sz="2400" dirty="0" err="1">
                <a:latin typeface="Times New Roman" panose="02020603050405020304" pitchFamily="18" charset="0"/>
                <a:ea typeface="Times New Roman" panose="02020603050405020304" pitchFamily="18" charset="0"/>
                <a:cs typeface="Simplified Arabic" panose="02020603050405020304" pitchFamily="18" charset="-78"/>
              </a:rPr>
              <a:t>المزرعي</a:t>
            </a: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 هو عدم مقدرتهم الدقيقة في الظروف الطبيعية من هطول أمطار, أو انتشار الأمراض... الخ. لذا يكون عنصر المخاطرة فيه مرتفعاً خاصة في الزراعات البعلية المعتمدة على سقوط الأمطار.</a:t>
            </a:r>
            <a:endParaRPr lang="en-US" dirty="0">
              <a:latin typeface="Times New Roman" panose="02020603050405020304" pitchFamily="18" charset="0"/>
              <a:ea typeface="Times New Roman" panose="02020603050405020304" pitchFamily="18" charset="0"/>
            </a:endParaRPr>
          </a:p>
          <a:p>
            <a:r>
              <a:rPr lang="ar-SA" sz="1200" b="1" dirty="0">
                <a:latin typeface="Times New Roman" panose="02020603050405020304" pitchFamily="18" charset="0"/>
                <a:ea typeface="Times New Roman" panose="02020603050405020304" pitchFamily="18" charset="0"/>
              </a:rPr>
              <a:t>مترجم, ص 241-242</a:t>
            </a:r>
            <a:endParaRPr lang="en-US" sz="1200" dirty="0">
              <a:latin typeface="Times New Roman" panose="02020603050405020304" pitchFamily="18" charset="0"/>
              <a:ea typeface="Times New Roman" panose="02020603050405020304" pitchFamily="18" charset="0"/>
            </a:endParaRPr>
          </a:p>
          <a:p>
            <a:r>
              <a:rPr lang="ar-SA" sz="1200" b="1" dirty="0">
                <a:latin typeface="Times New Roman" panose="02020603050405020304" pitchFamily="18" charset="0"/>
                <a:ea typeface="Times New Roman" panose="02020603050405020304" pitchFamily="18" charset="0"/>
              </a:rPr>
              <a:t>ناجي, ص 129-130</a:t>
            </a:r>
            <a:endParaRPr lang="en-US" sz="1200" dirty="0">
              <a:effectLst/>
              <a:latin typeface="Times New Roman" panose="02020603050405020304" pitchFamily="18" charset="0"/>
              <a:ea typeface="Times New Roman" panose="02020603050405020304" pitchFamily="18" charset="0"/>
            </a:endParaRPr>
          </a:p>
        </p:txBody>
      </p:sp>
      <p:sp>
        <p:nvSpPr>
          <p:cNvPr id="3" name="مستطيل 2">
            <a:extLst>
              <a:ext uri="{FF2B5EF4-FFF2-40B4-BE49-F238E27FC236}">
                <a16:creationId xmlns:a16="http://schemas.microsoft.com/office/drawing/2014/main" xmlns="" id="{7DC2462E-5677-FC4B-85D2-460A5F84ED15}"/>
              </a:ext>
            </a:extLst>
          </p:cNvPr>
          <p:cNvSpPr/>
          <p:nvPr/>
        </p:nvSpPr>
        <p:spPr>
          <a:xfrm>
            <a:off x="3263711" y="446319"/>
            <a:ext cx="6461129" cy="523220"/>
          </a:xfrm>
          <a:prstGeom prst="rect">
            <a:avLst/>
          </a:prstGeom>
          <a:scene3d>
            <a:camera prst="orthographicFront"/>
            <a:lightRig rig="threePt" dir="t"/>
          </a:scene3d>
          <a:sp3d>
            <a:bevelT w="114300" prst="artDeco"/>
          </a:sp3d>
        </p:spPr>
        <p:style>
          <a:lnRef idx="1">
            <a:schemeClr val="accent3"/>
          </a:lnRef>
          <a:fillRef idx="2">
            <a:schemeClr val="accent3"/>
          </a:fillRef>
          <a:effectRef idx="1">
            <a:schemeClr val="accent3"/>
          </a:effectRef>
          <a:fontRef idx="minor">
            <a:schemeClr val="dk1"/>
          </a:fontRef>
        </p:style>
        <p:txBody>
          <a:bodyPr wrap="none">
            <a:spAutoFit/>
          </a:bodyPr>
          <a:lstStyle/>
          <a:p>
            <a:pPr indent="252095" algn="justLow">
              <a:tabLst>
                <a:tab pos="4930775" algn="l"/>
              </a:tabLst>
            </a:pPr>
            <a:r>
              <a:rPr lang="ar-SA"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Simplified Arabic" panose="02020603050405020304" pitchFamily="18" charset="-78"/>
              </a:rPr>
              <a:t>خصائص المتبنين </a:t>
            </a: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Simplified Arabic" panose="02020603050405020304" pitchFamily="18" charset="-78"/>
              </a:rPr>
              <a:t>Characteristics of Adopters</a:t>
            </a:r>
            <a:endParaRPr lang="en-US" sz="2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14184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3657" y="282102"/>
            <a:ext cx="11404685" cy="6694140"/>
          </a:xfrm>
          <a:prstGeom prst="rect">
            <a:avLst/>
          </a:prstGeom>
        </p:spPr>
        <p:txBody>
          <a:bodyPr wrap="square">
            <a:spAutoFit/>
          </a:bodyPr>
          <a:lstStyle/>
          <a:p>
            <a:pPr algn="justLow">
              <a:lnSpc>
                <a:spcPct val="150000"/>
              </a:lnSpc>
            </a:pPr>
            <a:r>
              <a:rPr lang="ar-JO" sz="2400" dirty="0">
                <a:effectLst/>
                <a:latin typeface="Baghdad" pitchFamily="2" charset="-78"/>
                <a:ea typeface="Times New Roman" panose="02020603050405020304" pitchFamily="18" charset="0"/>
              </a:rPr>
              <a:t>وبذلك يعتبر الاتصال عملية يستطيع من خلالها طرفان آو آكثر من أن يصلوا إلى حالة مشتركة من المشاركة الكاملة أو الجزئية في فكرة ما أو اتجاه أو إحساس ما أو تحفز عمل ما. أحد هذين الطرفين نطلق عليه "المصدر </a:t>
            </a:r>
            <a:r>
              <a:rPr lang="en-US" sz="2400" dirty="0">
                <a:effectLst/>
                <a:latin typeface="Baghdad" pitchFamily="2" charset="-78"/>
                <a:ea typeface="Times New Roman" panose="02020603050405020304" pitchFamily="18" charset="0"/>
              </a:rPr>
              <a:t>Source</a:t>
            </a:r>
            <a:r>
              <a:rPr lang="ar-JO" sz="2400" dirty="0">
                <a:effectLst/>
                <a:latin typeface="Baghdad" pitchFamily="2" charset="-78"/>
                <a:ea typeface="Times New Roman" panose="02020603050405020304" pitchFamily="18" charset="0"/>
              </a:rPr>
              <a:t>" بينما نطلق على الطرف الثاني لفظ "المستقبل</a:t>
            </a:r>
            <a:r>
              <a:rPr lang="en-US" sz="2400" dirty="0">
                <a:effectLst/>
                <a:latin typeface="Baghdad" pitchFamily="2" charset="-78"/>
                <a:ea typeface="Times New Roman" panose="02020603050405020304" pitchFamily="18" charset="0"/>
              </a:rPr>
              <a:t>Receiver</a:t>
            </a:r>
            <a:r>
              <a:rPr lang="ar-JO" sz="2400" dirty="0">
                <a:effectLst/>
                <a:latin typeface="Baghdad" pitchFamily="2" charset="-78"/>
                <a:ea typeface="Times New Roman" panose="02020603050405020304" pitchFamily="18" charset="0"/>
              </a:rPr>
              <a:t> "، والمشاركة التي نقصدها تشبه التناغم بين المرسل والمستقبل في الاتصال السلكي واللاسلكي، </a:t>
            </a:r>
            <a:r>
              <a:rPr lang="ar-JO" sz="2400" u="sng" dirty="0">
                <a:effectLst/>
                <a:latin typeface="Baghdad" pitchFamily="2" charset="-78"/>
                <a:ea typeface="Times New Roman" panose="02020603050405020304" pitchFamily="18" charset="0"/>
              </a:rPr>
              <a:t>وهذا التناغم أو التوافق الذي يحدث بين جهازي الإرسال والاستقبال شرط أساسي ينبغي حدوثه لكي نقول أن الاتصال قد حدث</a:t>
            </a:r>
            <a:r>
              <a:rPr lang="ar-JO" sz="2400" u="sng" dirty="0">
                <a:latin typeface="Baghdad" pitchFamily="2" charset="-78"/>
                <a:ea typeface="Times New Roman" panose="02020603050405020304" pitchFamily="18" charset="0"/>
              </a:rPr>
              <a:t>؛</a:t>
            </a:r>
            <a:r>
              <a:rPr lang="ar-JO" sz="2400" dirty="0">
                <a:effectLst/>
                <a:latin typeface="Baghdad" pitchFamily="2" charset="-78"/>
                <a:ea typeface="Times New Roman" panose="02020603050405020304" pitchFamily="18" charset="0"/>
              </a:rPr>
              <a:t> وان الرسالة </a:t>
            </a:r>
            <a:r>
              <a:rPr lang="en-US" sz="2400" dirty="0">
                <a:effectLst/>
                <a:latin typeface="Baghdad" pitchFamily="2" charset="-78"/>
                <a:ea typeface="Times New Roman" panose="02020603050405020304" pitchFamily="18" charset="0"/>
              </a:rPr>
              <a:t>Message </a:t>
            </a:r>
            <a:r>
              <a:rPr lang="ar-JO" sz="2400" dirty="0">
                <a:effectLst/>
                <a:latin typeface="Baghdad" pitchFamily="2" charset="-78"/>
                <a:ea typeface="Times New Roman" panose="02020603050405020304" pitchFamily="18" charset="0"/>
              </a:rPr>
              <a:t>  قد انتقلت من المرسل إلى المستقبل بالشكل الذي يريده الأول.</a:t>
            </a:r>
            <a:endParaRPr lang="en-US" dirty="0">
              <a:effectLst/>
              <a:latin typeface="Baghdad" pitchFamily="2" charset="-78"/>
              <a:ea typeface="Times New Roman" panose="02020603050405020304" pitchFamily="18" charset="0"/>
            </a:endParaRPr>
          </a:p>
          <a:p>
            <a:pPr algn="justLow">
              <a:lnSpc>
                <a:spcPct val="150000"/>
              </a:lnSpc>
            </a:pPr>
            <a:r>
              <a:rPr lang="ar-JO" sz="2400" dirty="0">
                <a:effectLst/>
                <a:latin typeface="Baghdad" pitchFamily="2" charset="-78"/>
                <a:ea typeface="Times New Roman" panose="02020603050405020304" pitchFamily="18" charset="0"/>
              </a:rPr>
              <a:t>وحتى يمكن توضيح ذلك يمكن أن نتصور شخصاً ما هو المصدر، نبعت في ذهنه فكرة ما سوف نرمز لها بالرمز (أ) يريد نقلها إلى شخص آخر هو المستقبل، يلزم لذلك أن يترجم المصدر تلك الفكرة (أ) إلى رمز أو مجموعة رموز </a:t>
            </a:r>
            <a:r>
              <a:rPr lang="en-US" sz="2400" dirty="0">
                <a:effectLst/>
                <a:latin typeface="Baghdad" pitchFamily="2" charset="-78"/>
                <a:ea typeface="Times New Roman" panose="02020603050405020304" pitchFamily="18" charset="0"/>
              </a:rPr>
              <a:t>Encoding</a:t>
            </a:r>
            <a:r>
              <a:rPr lang="ar-JO" sz="2400" dirty="0">
                <a:effectLst/>
                <a:latin typeface="Baghdad" pitchFamily="2" charset="-78"/>
                <a:ea typeface="Times New Roman" panose="02020603050405020304" pitchFamily="18" charset="0"/>
              </a:rPr>
              <a:t> كي تتضمنها ما نسميه الرسالة، وهذه الرسالة عندما تصل إلى حاسة أو أكثر من حواس المستقبل فإنه يقوم بفك الرموز </a:t>
            </a:r>
            <a:r>
              <a:rPr lang="en-US" sz="2400" dirty="0">
                <a:effectLst/>
                <a:latin typeface="Baghdad" pitchFamily="2" charset="-78"/>
                <a:ea typeface="Times New Roman" panose="02020603050405020304" pitchFamily="18" charset="0"/>
              </a:rPr>
              <a:t> Decoding</a:t>
            </a:r>
            <a:r>
              <a:rPr lang="ar-JO" sz="2400" dirty="0">
                <a:effectLst/>
                <a:latin typeface="Baghdad" pitchFamily="2" charset="-78"/>
                <a:ea typeface="Times New Roman" panose="02020603050405020304" pitchFamily="18" charset="0"/>
              </a:rPr>
              <a:t>التي تتضمنها الرسالة ويخرج منها بفكرة، فإذا كانت الفكرة المرسلة مماثلة تماما للفكرة التي تم استقبالها فإننا نقول أن الاتصال قد تم بنجاح، أما إذا اختلفت الفكرة المستقبلة عن الفكرة التي تم إرسالها فإننا نقول إن الاتصال قد فشل أو كأنه لم يحدث.</a:t>
            </a:r>
            <a:endParaRPr lang="en-US" dirty="0">
              <a:effectLst/>
              <a:latin typeface="Baghdad" pitchFamily="2" charset="-78"/>
              <a:ea typeface="Times New Roman" panose="02020603050405020304" pitchFamily="18" charset="0"/>
            </a:endParaRPr>
          </a:p>
        </p:txBody>
      </p:sp>
    </p:spTree>
    <p:extLst>
      <p:ext uri="{BB962C8B-B14F-4D97-AF65-F5344CB8AC3E}">
        <p14:creationId xmlns:p14="http://schemas.microsoft.com/office/powerpoint/2010/main" val="13595730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560B6C06-AB9D-3D46-AEB7-EBFE67FDBBB1}"/>
              </a:ext>
            </a:extLst>
          </p:cNvPr>
          <p:cNvSpPr/>
          <p:nvPr/>
        </p:nvSpPr>
        <p:spPr>
          <a:xfrm>
            <a:off x="255494" y="891257"/>
            <a:ext cx="11739282" cy="5940088"/>
          </a:xfrm>
          <a:prstGeom prst="rect">
            <a:avLst/>
          </a:prstGeom>
        </p:spPr>
        <p:txBody>
          <a:bodyPr wrap="square">
            <a:spAutoFit/>
          </a:bodyPr>
          <a:lstStyle/>
          <a:p>
            <a:pPr marL="342900" lvl="0" indent="-342900">
              <a:buFont typeface="+mj-lt"/>
              <a:buAutoNum type="arabicPeriod"/>
              <a:tabLst>
                <a:tab pos="359410" algn="l"/>
                <a:tab pos="4930775" algn="l"/>
              </a:tabLst>
            </a:pPr>
            <a:r>
              <a:rPr lang="ar-SA" sz="2000" b="1" dirty="0">
                <a:latin typeface="Times New Roman" panose="02020603050405020304" pitchFamily="18" charset="0"/>
                <a:ea typeface="Times New Roman" panose="02020603050405020304" pitchFamily="18" charset="0"/>
                <a:cs typeface="Simplified Arabic" panose="02020603050405020304" pitchFamily="18" charset="-78"/>
              </a:rPr>
              <a:t>الرواد أو المبتكرون (</a:t>
            </a:r>
            <a:r>
              <a:rPr lang="en-US" sz="2000" b="1" dirty="0">
                <a:latin typeface="Times New Roman" panose="02020603050405020304" pitchFamily="18" charset="0"/>
                <a:ea typeface="Times New Roman" panose="02020603050405020304" pitchFamily="18" charset="0"/>
                <a:cs typeface="Simplified Arabic" panose="02020603050405020304" pitchFamily="18" charset="-78"/>
              </a:rPr>
              <a:t>Innovators </a:t>
            </a:r>
            <a:r>
              <a:rPr lang="ar-SA" sz="2000" b="1" dirty="0">
                <a:latin typeface="Times New Roman" panose="02020603050405020304" pitchFamily="18" charset="0"/>
                <a:ea typeface="Times New Roman" panose="02020603050405020304" pitchFamily="18" charset="0"/>
                <a:cs typeface="Simplified Arabic" panose="02020603050405020304" pitchFamily="18" charset="-78"/>
              </a:rPr>
              <a:t>):</a:t>
            </a:r>
            <a:endParaRPr lang="en-US" sz="1600" dirty="0">
              <a:latin typeface="Times New Roman" panose="02020603050405020304" pitchFamily="18" charset="0"/>
              <a:ea typeface="Times New Roman" panose="02020603050405020304" pitchFamily="18" charset="0"/>
            </a:endParaRPr>
          </a:p>
          <a:p>
            <a:pPr algn="justLow">
              <a:tabLst>
                <a:tab pos="4930775" algn="l"/>
              </a:tabLst>
            </a:pPr>
            <a:r>
              <a:rPr lang="ar-SA" sz="2000" dirty="0">
                <a:latin typeface="Times New Roman" panose="02020603050405020304" pitchFamily="18" charset="0"/>
                <a:ea typeface="Times New Roman" panose="02020603050405020304" pitchFamily="18" charset="0"/>
                <a:cs typeface="Simplified Arabic" panose="02020603050405020304" pitchFamily="18" charset="-78"/>
              </a:rPr>
              <a:t>وهم المجموعة الأولى التي تتبنى الفكرة أو التطبيق الجديد وهم يمثلون نسبة قليلة, وخاصة في المجتمعات التقليدية، ويتميزون بالثقافة العالية وروح المغامرة نسبياً, ويملكون ثروة كبيرة ومساحة زراعية كبيرة في الغالب فيغامروا في التجريب وتحمل المخاطرة للحصول على الفوائد المادية، وذلك من خلال زراعة أو استخدام جزء من الثروة الذي يكون له الأثر القليل إذا فشل في التبني، ففي الأردن مثلاً تقوم بعض الشركات الزراعية الكبرى بزراعة مشاهدات حقلية في مزارع بعض المزارعين أصحاب </a:t>
            </a:r>
            <a:r>
              <a:rPr lang="ar-SA" sz="2000" dirty="0" err="1">
                <a:latin typeface="Times New Roman" panose="02020603050405020304" pitchFamily="18" charset="0"/>
                <a:ea typeface="Times New Roman" panose="02020603050405020304" pitchFamily="18" charset="0"/>
                <a:cs typeface="Simplified Arabic" panose="02020603050405020304" pitchFamily="18" charset="-78"/>
              </a:rPr>
              <a:t>الحيازات</a:t>
            </a:r>
            <a:r>
              <a:rPr lang="ar-SA" sz="2000" dirty="0">
                <a:latin typeface="Times New Roman" panose="02020603050405020304" pitchFamily="18" charset="0"/>
                <a:ea typeface="Times New Roman" panose="02020603050405020304" pitchFamily="18" charset="0"/>
                <a:cs typeface="Simplified Arabic" panose="02020603050405020304" pitchFamily="18" charset="-78"/>
              </a:rPr>
              <a:t> الكبيرة، كزراعة بيت بلاستيكي أو اثنين في بعض المزارع التي تزيد حيازتها عن </a:t>
            </a:r>
            <a:r>
              <a:rPr lang="ar-SA" sz="2000" dirty="0" err="1">
                <a:latin typeface="Times New Roman" panose="02020603050405020304" pitchFamily="18" charset="0"/>
                <a:ea typeface="Times New Roman" panose="02020603050405020304" pitchFamily="18" charset="0"/>
                <a:cs typeface="Simplified Arabic" panose="02020603050405020304" pitchFamily="18" charset="-78"/>
              </a:rPr>
              <a:t>اربعماية</a:t>
            </a:r>
            <a:r>
              <a:rPr lang="ar-SA" sz="2000" dirty="0">
                <a:latin typeface="Times New Roman" panose="02020603050405020304" pitchFamily="18" charset="0"/>
                <a:ea typeface="Times New Roman" panose="02020603050405020304" pitchFamily="18" charset="0"/>
                <a:cs typeface="Simplified Arabic" panose="02020603050405020304" pitchFamily="18" charset="-78"/>
              </a:rPr>
              <a:t> بيت بلاستيكي والاعتناء فيهما وثم يكون عائد الإنتاج في النهاية إلى صاحب المزرعة. وفي القرى غالباً ما ينظر إليهم نظرة ريب وغيرة من قبل بقية المزارعين, ومع أنه من الضروري للمرشد الاتصال بهم نظراً لدورهم في نشر الأساليب والمبتكرات الحديثة على مستوى المجتمع, إلا أنه ينبغي للمرشد أن يتحلى بالكياسة ويأخذ جانباً من الحذر عند تعامله معهم, كما ينبغي له تجنب المبالغة في مدحهم أمام الآخرين أو قضاء وقت طويل معهم, فقد يؤدي هذا التصرف إلى غيرة أفراد المجتمع المحلي منهم وبالتالي رفض هذه الأفكار الحديثة.</a:t>
            </a:r>
            <a:endParaRPr lang="en-US" sz="1600" dirty="0">
              <a:latin typeface="Times New Roman" panose="02020603050405020304" pitchFamily="18" charset="0"/>
              <a:ea typeface="Times New Roman" panose="02020603050405020304" pitchFamily="18" charset="0"/>
            </a:endParaRPr>
          </a:p>
          <a:p>
            <a:pPr marL="457200" lvl="0" indent="-457200" algn="justLow">
              <a:buFont typeface="+mj-lt"/>
              <a:buAutoNum type="arabicPeriod" startAt="2"/>
              <a:tabLst>
                <a:tab pos="359410" algn="l"/>
                <a:tab pos="4930775" algn="l"/>
              </a:tabLst>
            </a:pPr>
            <a:r>
              <a:rPr lang="ar-SA" sz="2000" b="1" dirty="0" err="1">
                <a:latin typeface="Times New Roman" panose="02020603050405020304" pitchFamily="18" charset="0"/>
                <a:ea typeface="Times New Roman" panose="02020603050405020304" pitchFamily="18" charset="0"/>
                <a:cs typeface="Simplified Arabic" panose="02020603050405020304" pitchFamily="18" charset="-78"/>
              </a:rPr>
              <a:t>المتبنون</a:t>
            </a:r>
            <a:r>
              <a:rPr lang="ar-SA" sz="2000" b="1" dirty="0">
                <a:latin typeface="Times New Roman" panose="02020603050405020304" pitchFamily="18" charset="0"/>
                <a:ea typeface="Times New Roman" panose="02020603050405020304" pitchFamily="18" charset="0"/>
                <a:cs typeface="Simplified Arabic" panose="02020603050405020304" pitchFamily="18" charset="-78"/>
              </a:rPr>
              <a:t> الأوائل (</a:t>
            </a:r>
            <a:r>
              <a:rPr lang="en-US" sz="2000" b="1" dirty="0">
                <a:latin typeface="Times New Roman" panose="02020603050405020304" pitchFamily="18" charset="0"/>
                <a:ea typeface="Times New Roman" panose="02020603050405020304" pitchFamily="18" charset="0"/>
                <a:cs typeface="Simplified Arabic" panose="02020603050405020304" pitchFamily="18" charset="-78"/>
              </a:rPr>
              <a:t>Early Adopters </a:t>
            </a:r>
            <a:r>
              <a:rPr lang="ar-SA" sz="2000" b="1" dirty="0">
                <a:latin typeface="Times New Roman" panose="02020603050405020304" pitchFamily="18" charset="0"/>
                <a:ea typeface="Times New Roman" panose="02020603050405020304" pitchFamily="18" charset="0"/>
                <a:cs typeface="Simplified Arabic" panose="02020603050405020304" pitchFamily="18" charset="-78"/>
              </a:rPr>
              <a:t>):</a:t>
            </a:r>
            <a:endParaRPr lang="en-US" sz="1600" dirty="0">
              <a:latin typeface="Times New Roman" panose="02020603050405020304" pitchFamily="18" charset="0"/>
              <a:ea typeface="Times New Roman" panose="02020603050405020304" pitchFamily="18" charset="0"/>
            </a:endParaRPr>
          </a:p>
          <a:p>
            <a:pPr algn="justLow">
              <a:tabLst>
                <a:tab pos="4930775" algn="l"/>
              </a:tabLst>
            </a:pPr>
            <a:r>
              <a:rPr lang="ar-SA" sz="2000" dirty="0">
                <a:latin typeface="Times New Roman" panose="02020603050405020304" pitchFamily="18" charset="0"/>
                <a:ea typeface="Times New Roman" panose="02020603050405020304" pitchFamily="18" charset="0"/>
                <a:cs typeface="Simplified Arabic" panose="02020603050405020304" pitchFamily="18" charset="-78"/>
              </a:rPr>
              <a:t>يتميزون بسرعة الانتباه للنتائج الايجابية للتجارب الجديدة, وأنهم حذرون يريدون أولاً رؤية تجربة الفكرة في الظروف المحلية ومن ثم يتبنون الفكرة التي يشعرون أنها ناجحة في العمل, ويتميزون بصغر السن وقلة أعمارهم بالنسبة لباقي المجموعة, والثقافة العالية والنشاط الاجتماعي نسبياً.</a:t>
            </a:r>
            <a:endParaRPr lang="en-US" sz="1600" dirty="0">
              <a:latin typeface="Times New Roman" panose="02020603050405020304" pitchFamily="18" charset="0"/>
              <a:ea typeface="Times New Roman" panose="02020603050405020304" pitchFamily="18" charset="0"/>
            </a:endParaRPr>
          </a:p>
          <a:p>
            <a:pPr marL="457200" lvl="0" indent="-457200" algn="justLow">
              <a:buFont typeface="+mj-lt"/>
              <a:buAutoNum type="arabicPeriod" startAt="3"/>
              <a:tabLst>
                <a:tab pos="473710" algn="l"/>
                <a:tab pos="4930775" algn="l"/>
              </a:tabLst>
            </a:pPr>
            <a:r>
              <a:rPr lang="ar-SA" sz="2000" b="1" dirty="0">
                <a:latin typeface="Times New Roman" panose="02020603050405020304" pitchFamily="18" charset="0"/>
                <a:ea typeface="Times New Roman" panose="02020603050405020304" pitchFamily="18" charset="0"/>
                <a:cs typeface="Simplified Arabic" panose="02020603050405020304" pitchFamily="18" charset="-78"/>
              </a:rPr>
              <a:t>الغالبية المتقدمة ( </a:t>
            </a:r>
            <a:r>
              <a:rPr lang="en-US" sz="2000" b="1" dirty="0">
                <a:latin typeface="Times New Roman" panose="02020603050405020304" pitchFamily="18" charset="0"/>
                <a:ea typeface="Times New Roman" panose="02020603050405020304" pitchFamily="18" charset="0"/>
                <a:cs typeface="Simplified Arabic" panose="02020603050405020304" pitchFamily="18" charset="-78"/>
              </a:rPr>
              <a:t>Early Majority </a:t>
            </a:r>
            <a:r>
              <a:rPr lang="ar-SA" sz="2000" b="1" dirty="0">
                <a:latin typeface="Times New Roman" panose="02020603050405020304" pitchFamily="18" charset="0"/>
                <a:ea typeface="Times New Roman" panose="02020603050405020304" pitchFamily="18" charset="0"/>
                <a:cs typeface="Simplified Arabic" panose="02020603050405020304" pitchFamily="18" charset="-78"/>
              </a:rPr>
              <a:t>):</a:t>
            </a:r>
            <a:endParaRPr lang="en-US" sz="1600" dirty="0">
              <a:latin typeface="Times New Roman" panose="02020603050405020304" pitchFamily="18" charset="0"/>
              <a:ea typeface="Times New Roman" panose="02020603050405020304" pitchFamily="18" charset="0"/>
            </a:endParaRPr>
          </a:p>
          <a:p>
            <a:pPr algn="justLow">
              <a:tabLst>
                <a:tab pos="4930775" algn="l"/>
              </a:tabLst>
            </a:pPr>
            <a:r>
              <a:rPr lang="ar-SA" sz="2000" dirty="0">
                <a:latin typeface="Times New Roman" panose="02020603050405020304" pitchFamily="18" charset="0"/>
                <a:ea typeface="Times New Roman" panose="02020603050405020304" pitchFamily="18" charset="0"/>
                <a:cs typeface="Simplified Arabic" panose="02020603050405020304" pitchFamily="18" charset="-78"/>
              </a:rPr>
              <a:t>يتبنون الفكرة الجديدة بعد أن يثبت نجاحها في الإنتاج والتسويق, وهم متوسطي الأعمار والثقافة والتجربة.</a:t>
            </a:r>
            <a:endParaRPr lang="en-US" sz="1600" dirty="0">
              <a:latin typeface="Times New Roman" panose="02020603050405020304" pitchFamily="18" charset="0"/>
              <a:ea typeface="Times New Roman" panose="02020603050405020304" pitchFamily="18" charset="0"/>
            </a:endParaRPr>
          </a:p>
          <a:p>
            <a:pPr marL="457200" lvl="0" indent="-457200" algn="justLow">
              <a:buFont typeface="+mj-lt"/>
              <a:buAutoNum type="arabicPeriod" startAt="4"/>
              <a:tabLst>
                <a:tab pos="473710" algn="l"/>
                <a:tab pos="4930775" algn="l"/>
              </a:tabLst>
            </a:pPr>
            <a:r>
              <a:rPr lang="ar-SA" sz="2000" b="1" dirty="0">
                <a:latin typeface="Times New Roman" panose="02020603050405020304" pitchFamily="18" charset="0"/>
                <a:ea typeface="Times New Roman" panose="02020603050405020304" pitchFamily="18" charset="0"/>
                <a:cs typeface="Simplified Arabic" panose="02020603050405020304" pitchFamily="18" charset="-78"/>
              </a:rPr>
              <a:t>الغالبية المتأخرة ( </a:t>
            </a:r>
            <a:r>
              <a:rPr lang="en-US" sz="2000" b="1" dirty="0">
                <a:latin typeface="Times New Roman" panose="02020603050405020304" pitchFamily="18" charset="0"/>
                <a:ea typeface="Times New Roman" panose="02020603050405020304" pitchFamily="18" charset="0"/>
                <a:cs typeface="Simplified Arabic" panose="02020603050405020304" pitchFamily="18" charset="-78"/>
              </a:rPr>
              <a:t>Late Majority </a:t>
            </a:r>
            <a:r>
              <a:rPr lang="ar-SA" sz="2000" b="1" dirty="0">
                <a:latin typeface="Times New Roman" panose="02020603050405020304" pitchFamily="18" charset="0"/>
                <a:ea typeface="Times New Roman" panose="02020603050405020304" pitchFamily="18" charset="0"/>
                <a:cs typeface="Simplified Arabic" panose="02020603050405020304" pitchFamily="18" charset="-78"/>
              </a:rPr>
              <a:t>):</a:t>
            </a:r>
            <a:endParaRPr lang="en-US" sz="1600" dirty="0">
              <a:latin typeface="Times New Roman" panose="02020603050405020304" pitchFamily="18" charset="0"/>
              <a:ea typeface="Times New Roman" panose="02020603050405020304" pitchFamily="18" charset="0"/>
            </a:endParaRPr>
          </a:p>
          <a:p>
            <a:pPr algn="justLow">
              <a:tabLst>
                <a:tab pos="4930775" algn="l"/>
              </a:tabLst>
            </a:pPr>
            <a:r>
              <a:rPr lang="ar-SA" sz="2000" dirty="0">
                <a:latin typeface="Times New Roman" panose="02020603050405020304" pitchFamily="18" charset="0"/>
                <a:ea typeface="Times New Roman" panose="02020603050405020304" pitchFamily="18" charset="0"/>
                <a:cs typeface="Simplified Arabic" panose="02020603050405020304" pitchFamily="18" charset="-78"/>
              </a:rPr>
              <a:t>يتبنون الفكرة عندما تنتشر ويتم الموافقة عليها من قبل المجموعة, وهم أكثر تخصصاً واقل ثروة.</a:t>
            </a:r>
            <a:endParaRPr lang="en-US" sz="1600" dirty="0">
              <a:latin typeface="Times New Roman" panose="02020603050405020304" pitchFamily="18" charset="0"/>
              <a:ea typeface="Times New Roman" panose="02020603050405020304" pitchFamily="18" charset="0"/>
            </a:endParaRPr>
          </a:p>
          <a:p>
            <a:pPr marL="457200" lvl="0" indent="-457200" algn="justLow">
              <a:buFont typeface="+mj-lt"/>
              <a:buAutoNum type="arabicPeriod" startAt="5"/>
              <a:tabLst>
                <a:tab pos="473710" algn="l"/>
                <a:tab pos="4930775" algn="l"/>
              </a:tabLst>
            </a:pPr>
            <a:r>
              <a:rPr lang="ar-SA" sz="2000" b="1" dirty="0" err="1">
                <a:latin typeface="Times New Roman" panose="02020603050405020304" pitchFamily="18" charset="0"/>
                <a:ea typeface="Times New Roman" panose="02020603050405020304" pitchFamily="18" charset="0"/>
                <a:cs typeface="Simplified Arabic" panose="02020603050405020304" pitchFamily="18" charset="-78"/>
              </a:rPr>
              <a:t>المتبنون</a:t>
            </a:r>
            <a:r>
              <a:rPr lang="ar-SA" sz="2000" b="1" dirty="0">
                <a:latin typeface="Times New Roman" panose="02020603050405020304" pitchFamily="18" charset="0"/>
                <a:ea typeface="Times New Roman" panose="02020603050405020304" pitchFamily="18" charset="0"/>
                <a:cs typeface="Simplified Arabic" panose="02020603050405020304" pitchFamily="18" charset="-78"/>
              </a:rPr>
              <a:t> الأواخر (</a:t>
            </a:r>
            <a:r>
              <a:rPr lang="en-US" sz="2000" b="1" dirty="0">
                <a:latin typeface="Times New Roman" panose="02020603050405020304" pitchFamily="18" charset="0"/>
                <a:ea typeface="Times New Roman" panose="02020603050405020304" pitchFamily="18" charset="0"/>
                <a:cs typeface="Simplified Arabic" panose="02020603050405020304" pitchFamily="18" charset="-78"/>
              </a:rPr>
              <a:t>Late Adopter </a:t>
            </a:r>
            <a:r>
              <a:rPr lang="ar-SA" sz="2000" b="1" dirty="0">
                <a:latin typeface="Times New Roman" panose="02020603050405020304" pitchFamily="18" charset="0"/>
                <a:ea typeface="Times New Roman" panose="02020603050405020304" pitchFamily="18" charset="0"/>
                <a:cs typeface="Simplified Arabic" panose="02020603050405020304" pitchFamily="18" charset="-78"/>
              </a:rPr>
              <a:t>):</a:t>
            </a:r>
            <a:endParaRPr lang="en-US" sz="1600" dirty="0">
              <a:latin typeface="Times New Roman" panose="02020603050405020304" pitchFamily="18" charset="0"/>
              <a:ea typeface="Times New Roman" panose="02020603050405020304" pitchFamily="18" charset="0"/>
            </a:endParaRPr>
          </a:p>
          <a:p>
            <a:pPr marL="302895" algn="justLow">
              <a:tabLst>
                <a:tab pos="4930775" algn="l"/>
              </a:tabLst>
            </a:pPr>
            <a:r>
              <a:rPr lang="ar-SA" sz="2000" dirty="0">
                <a:latin typeface="Times New Roman" panose="02020603050405020304" pitchFamily="18" charset="0"/>
                <a:ea typeface="Times New Roman" panose="02020603050405020304" pitchFamily="18" charset="0"/>
                <a:cs typeface="Simplified Arabic" panose="02020603050405020304" pitchFamily="18" charset="-78"/>
              </a:rPr>
              <a:t>يتميزون بالحذر والمحافظة على القديم وأعمارهم أكثر من المتوسط ونادراً ما يأخذون بعملية المخاطرة أو التبني للفكرة الجديدة، ويرجع السبب في الغالب إلى ظروفهم وإمكاناتهم الحالية, مثل الظروف المادية والمكانية.</a:t>
            </a:r>
            <a:endParaRPr lang="en-US" sz="1600" dirty="0">
              <a:effectLst/>
              <a:latin typeface="Times New Roman" panose="02020603050405020304" pitchFamily="18" charset="0"/>
              <a:ea typeface="Times New Roman" panose="02020603050405020304" pitchFamily="18" charset="0"/>
            </a:endParaRPr>
          </a:p>
        </p:txBody>
      </p:sp>
      <p:sp>
        <p:nvSpPr>
          <p:cNvPr id="3" name="مستطيل 2">
            <a:extLst>
              <a:ext uri="{FF2B5EF4-FFF2-40B4-BE49-F238E27FC236}">
                <a16:creationId xmlns:a16="http://schemas.microsoft.com/office/drawing/2014/main" xmlns="" id="{1F6B0C7D-1642-0149-8FFF-624B69CC4274}"/>
              </a:ext>
            </a:extLst>
          </p:cNvPr>
          <p:cNvSpPr/>
          <p:nvPr/>
        </p:nvSpPr>
        <p:spPr>
          <a:xfrm>
            <a:off x="4152737" y="218373"/>
            <a:ext cx="5382884" cy="461665"/>
          </a:xfrm>
          <a:prstGeom prst="rect">
            <a:avLst/>
          </a:prstGeom>
          <a:scene3d>
            <a:camera prst="orthographicFront"/>
            <a:lightRig rig="threePt" dir="t"/>
          </a:scene3d>
          <a:sp3d>
            <a:bevelT w="165100" prst="coolSlant"/>
          </a:sp3d>
        </p:spPr>
        <p:style>
          <a:lnRef idx="1">
            <a:schemeClr val="accent3"/>
          </a:lnRef>
          <a:fillRef idx="2">
            <a:schemeClr val="accent3"/>
          </a:fillRef>
          <a:effectRef idx="1">
            <a:schemeClr val="accent3"/>
          </a:effectRef>
          <a:fontRef idx="minor">
            <a:schemeClr val="dk1"/>
          </a:fontRef>
        </p:style>
        <p:txBody>
          <a:bodyPr wrap="none">
            <a:spAutoFit/>
          </a:bodyPr>
          <a:lstStyle/>
          <a:p>
            <a:pPr indent="252095" algn="justLow">
              <a:tabLst>
                <a:tab pos="4930775" algn="l"/>
              </a:tabLst>
            </a:pPr>
            <a:r>
              <a:rPr lang="ar-SA" sz="2400" b="1" dirty="0">
                <a:solidFill>
                  <a:sysClr val="windowText" lastClr="000000"/>
                </a:solidFill>
                <a:latin typeface="Times New Roman" panose="02020603050405020304" pitchFamily="18" charset="0"/>
                <a:ea typeface="Times New Roman" panose="02020603050405020304" pitchFamily="18" charset="0"/>
                <a:cs typeface="Simplified Arabic" panose="02020603050405020304" pitchFamily="18" charset="-78"/>
              </a:rPr>
              <a:t>أن الخصائص الخمس لمجاميع المتبنين كما يلي: </a:t>
            </a:r>
            <a:endParaRPr lang="en-US" dirty="0">
              <a:solidFill>
                <a:sysClr val="windowText" lastClr="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8994591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2D27FDEA-C4A9-8345-B864-14CED7DAE895}"/>
              </a:ext>
            </a:extLst>
          </p:cNvPr>
          <p:cNvSpPr/>
          <p:nvPr/>
        </p:nvSpPr>
        <p:spPr>
          <a:xfrm>
            <a:off x="528918" y="158874"/>
            <a:ext cx="11134164" cy="6540252"/>
          </a:xfrm>
          <a:prstGeom prst="rect">
            <a:avLst/>
          </a:prstGeom>
        </p:spPr>
        <p:txBody>
          <a:bodyPr wrap="square">
            <a:spAutoFit/>
          </a:bodyPr>
          <a:lstStyle/>
          <a:p>
            <a:pPr marL="302895" algn="justLow">
              <a:tabLst>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وبينت الدراسات أن المتبني الأول هو القائد المعتاد للمجتمع المحلي وليس المبتكر لأن المجتمع يتعلم من حقولهم، وعلاقاتهم الاجتماعية تكون أكثر تطوراً مع المجتمع المحلي. هذا وأنه يوجد علاقة عكسية إلى حد ما بين مراحل التبني وعمر المتبني, على أنه كلما زاد العمر فان قابلية الفرد لتبني الأفكار الحديثة تقل، ويرجع السبب إلى تعقد وترسيخ الثقافة والعادات الموروثة, كما أنه يوجد علاقة ايجابية بين مرحلة التبني وحجم الملكية الزراعية, وحجم الثروة, على أنه كلما كانت الملكية الزراعية عالية وحجم الثروة كبيراً نسبياً فإن تحمل الشخص للمخاطر يكون أكبر, وعليه فإنه يكون أسرع من غيره في التبني, هذا وبينت الدراسات على أنه كلما كان الفرد متعلما أكثر كلما كان اقتناعه في التبني الجديد أكبر. كما وبينت الدراسات أنه يمكن تقسيم الأفراد المتبنين تبعا لمؤشر التبني إلى خمس فئات, حسب النسب التالية:</a:t>
            </a:r>
            <a:endParaRPr lang="en-US" dirty="0">
              <a:latin typeface="Times New Roman" panose="02020603050405020304" pitchFamily="18" charset="0"/>
              <a:ea typeface="Times New Roman" panose="02020603050405020304" pitchFamily="18" charset="0"/>
            </a:endParaRPr>
          </a:p>
          <a:p>
            <a:pPr marL="302895" indent="252095" algn="justLow">
              <a:tabLst>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 </a:t>
            </a:r>
            <a:endParaRPr lang="en-US" dirty="0">
              <a:latin typeface="Times New Roman" panose="02020603050405020304" pitchFamily="18" charset="0"/>
              <a:ea typeface="Times New Roman" panose="02020603050405020304" pitchFamily="18" charset="0"/>
            </a:endParaRPr>
          </a:p>
          <a:p>
            <a:pPr marL="342900" lvl="0" indent="-342900" algn="justLow">
              <a:buFont typeface="Symbol" pitchFamily="2" charset="2"/>
              <a:buChar char=""/>
              <a:tabLst>
                <a:tab pos="457200" algn="l"/>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الرواد ( 2.5 % )</a:t>
            </a:r>
            <a:endParaRPr lang="en-US" dirty="0">
              <a:latin typeface="Times New Roman" panose="02020603050405020304" pitchFamily="18" charset="0"/>
              <a:ea typeface="Times New Roman" panose="02020603050405020304" pitchFamily="18" charset="0"/>
            </a:endParaRPr>
          </a:p>
          <a:p>
            <a:pPr marL="342900" lvl="0" indent="-342900" algn="justLow">
              <a:buFont typeface="Symbol" pitchFamily="2" charset="2"/>
              <a:buChar char=""/>
              <a:tabLst>
                <a:tab pos="457200" algn="l"/>
                <a:tab pos="4930775" algn="l"/>
              </a:tabLst>
            </a:pPr>
            <a:r>
              <a:rPr lang="ar-SA" sz="2400" dirty="0" err="1">
                <a:latin typeface="Times New Roman" panose="02020603050405020304" pitchFamily="18" charset="0"/>
                <a:ea typeface="Times New Roman" panose="02020603050405020304" pitchFamily="18" charset="0"/>
                <a:cs typeface="Simplified Arabic" panose="02020603050405020304" pitchFamily="18" charset="-78"/>
              </a:rPr>
              <a:t>المتبنون</a:t>
            </a: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 الأوائل ( 13.5 % ) </a:t>
            </a:r>
            <a:endParaRPr lang="en-US" dirty="0">
              <a:latin typeface="Times New Roman" panose="02020603050405020304" pitchFamily="18" charset="0"/>
              <a:ea typeface="Times New Roman" panose="02020603050405020304" pitchFamily="18" charset="0"/>
            </a:endParaRPr>
          </a:p>
          <a:p>
            <a:pPr marL="342900" lvl="0" indent="-342900" algn="justLow">
              <a:buFont typeface="Symbol" pitchFamily="2" charset="2"/>
              <a:buChar char=""/>
              <a:tabLst>
                <a:tab pos="457200" algn="l"/>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الأكثرية المبكرة ( 34 % )</a:t>
            </a:r>
            <a:endParaRPr lang="en-US" dirty="0">
              <a:latin typeface="Times New Roman" panose="02020603050405020304" pitchFamily="18" charset="0"/>
              <a:ea typeface="Times New Roman" panose="02020603050405020304" pitchFamily="18" charset="0"/>
            </a:endParaRPr>
          </a:p>
          <a:p>
            <a:pPr marL="342900" lvl="0" indent="-342900" algn="justLow">
              <a:buFont typeface="Symbol" pitchFamily="2" charset="2"/>
              <a:buChar char=""/>
              <a:tabLst>
                <a:tab pos="457200" algn="l"/>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الأكثرية المتأخرة ( 34 % ) </a:t>
            </a:r>
            <a:endParaRPr lang="en-US" dirty="0">
              <a:latin typeface="Times New Roman" panose="02020603050405020304" pitchFamily="18" charset="0"/>
              <a:ea typeface="Times New Roman" panose="02020603050405020304" pitchFamily="18" charset="0"/>
            </a:endParaRPr>
          </a:p>
          <a:p>
            <a:pPr marL="342900" lvl="0" indent="-342900" algn="justLow">
              <a:buFont typeface="Symbol" pitchFamily="2" charset="2"/>
              <a:buChar char=""/>
              <a:tabLst>
                <a:tab pos="457200" algn="l"/>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المتلكئون ( 16 % ) </a:t>
            </a:r>
            <a:endParaRPr lang="en-US" dirty="0">
              <a:latin typeface="Times New Roman" panose="02020603050405020304" pitchFamily="18" charset="0"/>
              <a:ea typeface="Times New Roman" panose="02020603050405020304" pitchFamily="18" charset="0"/>
            </a:endParaRPr>
          </a:p>
          <a:p>
            <a:pPr marL="228600" indent="252095" algn="justLow">
              <a:tabLst>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 </a:t>
            </a:r>
            <a:endParaRPr lang="en-US" dirty="0">
              <a:latin typeface="Times New Roman" panose="02020603050405020304" pitchFamily="18" charset="0"/>
              <a:ea typeface="Times New Roman" panose="02020603050405020304" pitchFamily="18" charset="0"/>
            </a:endParaRPr>
          </a:p>
          <a:p>
            <a:pPr marL="228600" algn="justLow">
              <a:tabLst>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وتم هذا التقسيم من خلال تقسيم الأفراد إلى فئات التبني، ورسم الحدود الفاصلة بينها على أساس معامل انحراف معياري (</a:t>
            </a:r>
            <a:r>
              <a:rPr lang="en-US" sz="2400" dirty="0">
                <a:latin typeface="Times New Roman" panose="02020603050405020304" pitchFamily="18" charset="0"/>
                <a:ea typeface="Times New Roman" panose="02020603050405020304" pitchFamily="18" charset="0"/>
                <a:cs typeface="Simplified Arabic" panose="02020603050405020304" pitchFamily="18" charset="-78"/>
              </a:rPr>
              <a:t>Standard Deviation</a:t>
            </a: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 واحد أو اثنين عن المتوسط الحسابي كما في الشكل ( ).</a:t>
            </a:r>
            <a:endParaRPr lang="en-US" dirty="0">
              <a:latin typeface="Times New Roman" panose="02020603050405020304" pitchFamily="18" charset="0"/>
              <a:ea typeface="Times New Roman" panose="02020603050405020304" pitchFamily="18" charset="0"/>
            </a:endParaRPr>
          </a:p>
          <a:p>
            <a:r>
              <a:rPr lang="ar-SA" sz="1200" b="1" dirty="0">
                <a:latin typeface="Times New Roman" panose="02020603050405020304" pitchFamily="18" charset="0"/>
                <a:ea typeface="Times New Roman" panose="02020603050405020304" pitchFamily="18" charset="0"/>
              </a:rPr>
              <a:t>ناجي, ص 130-132 </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523246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6EEBDF82-3C2C-B343-956B-A40C88EB43F3}"/>
              </a:ext>
            </a:extLst>
          </p:cNvPr>
          <p:cNvGraphicFramePr>
            <a:graphicFrameLocks noGrp="1"/>
          </p:cNvGraphicFramePr>
          <p:nvPr>
            <p:extLst>
              <p:ext uri="{D42A27DB-BD31-4B8C-83A1-F6EECF244321}">
                <p14:modId xmlns:p14="http://schemas.microsoft.com/office/powerpoint/2010/main" val="522329176"/>
              </p:ext>
            </p:extLst>
          </p:nvPr>
        </p:nvGraphicFramePr>
        <p:xfrm>
          <a:off x="123986" y="146263"/>
          <a:ext cx="11958880" cy="6595496"/>
        </p:xfrm>
        <a:graphic>
          <a:graphicData uri="http://schemas.openxmlformats.org/drawingml/2006/table">
            <a:tbl>
              <a:tblPr rtl="1" firstRow="1" firstCol="1" bandRow="1">
                <a:tableStyleId>{D7AC3CCA-C797-4891-BE02-D94E43425B78}</a:tableStyleId>
              </a:tblPr>
              <a:tblGrid>
                <a:gridCol w="2989720">
                  <a:extLst>
                    <a:ext uri="{9D8B030D-6E8A-4147-A177-3AD203B41FA5}">
                      <a16:colId xmlns:a16="http://schemas.microsoft.com/office/drawing/2014/main" xmlns="" val="20000"/>
                    </a:ext>
                  </a:extLst>
                </a:gridCol>
                <a:gridCol w="2989720">
                  <a:extLst>
                    <a:ext uri="{9D8B030D-6E8A-4147-A177-3AD203B41FA5}">
                      <a16:colId xmlns:a16="http://schemas.microsoft.com/office/drawing/2014/main" xmlns="" val="20001"/>
                    </a:ext>
                  </a:extLst>
                </a:gridCol>
                <a:gridCol w="2989720">
                  <a:extLst>
                    <a:ext uri="{9D8B030D-6E8A-4147-A177-3AD203B41FA5}">
                      <a16:colId xmlns:a16="http://schemas.microsoft.com/office/drawing/2014/main" xmlns="" val="20002"/>
                    </a:ext>
                  </a:extLst>
                </a:gridCol>
                <a:gridCol w="2989720">
                  <a:extLst>
                    <a:ext uri="{9D8B030D-6E8A-4147-A177-3AD203B41FA5}">
                      <a16:colId xmlns:a16="http://schemas.microsoft.com/office/drawing/2014/main" xmlns="" val="20003"/>
                    </a:ext>
                  </a:extLst>
                </a:gridCol>
              </a:tblGrid>
              <a:tr h="424475">
                <a:tc>
                  <a:txBody>
                    <a:bodyPr/>
                    <a:lstStyle/>
                    <a:p>
                      <a:pPr algn="ctr" rtl="1"/>
                      <a:r>
                        <a:rPr lang="ar-JO" sz="2000" dirty="0"/>
                        <a:t>الخاصية</a:t>
                      </a:r>
                    </a:p>
                  </a:txBody>
                  <a:tcPr marT="45715" marB="45715" anchor="ctr"/>
                </a:tc>
                <a:tc>
                  <a:txBody>
                    <a:bodyPr/>
                    <a:lstStyle/>
                    <a:p>
                      <a:pPr algn="ctr" rtl="1"/>
                      <a:r>
                        <a:rPr lang="ar-JO" sz="2000" dirty="0"/>
                        <a:t>الأوائل</a:t>
                      </a:r>
                    </a:p>
                  </a:txBody>
                  <a:tcPr marT="45715" marB="45715" anchor="ctr"/>
                </a:tc>
                <a:tc>
                  <a:txBody>
                    <a:bodyPr/>
                    <a:lstStyle/>
                    <a:p>
                      <a:pPr algn="ctr" rtl="1"/>
                      <a:r>
                        <a:rPr lang="ar-JO" sz="2000" dirty="0"/>
                        <a:t>الأغلبية</a:t>
                      </a:r>
                    </a:p>
                  </a:txBody>
                  <a:tcPr marT="45715" marB="45715" anchor="ctr"/>
                </a:tc>
                <a:tc>
                  <a:txBody>
                    <a:bodyPr/>
                    <a:lstStyle/>
                    <a:p>
                      <a:pPr algn="ctr" rtl="1"/>
                      <a:r>
                        <a:rPr lang="ar-JO" sz="2000" dirty="0"/>
                        <a:t>المتأخرون</a:t>
                      </a:r>
                    </a:p>
                  </a:txBody>
                  <a:tcPr marT="45715" marB="45715" anchor="ctr"/>
                </a:tc>
                <a:extLst>
                  <a:ext uri="{0D108BD9-81ED-4DB2-BD59-A6C34878D82A}">
                    <a16:rowId xmlns:a16="http://schemas.microsoft.com/office/drawing/2014/main" xmlns="" val="10000"/>
                  </a:ext>
                </a:extLst>
              </a:tr>
              <a:tr h="424475">
                <a:tc>
                  <a:txBody>
                    <a:bodyPr/>
                    <a:lstStyle/>
                    <a:p>
                      <a:pPr algn="ctr" rtl="1"/>
                      <a:r>
                        <a:rPr lang="ar-JO" sz="2000" dirty="0"/>
                        <a:t>الحيازة</a:t>
                      </a:r>
                    </a:p>
                  </a:txBody>
                  <a:tcPr marT="45715" marB="45715" anchor="ctr"/>
                </a:tc>
                <a:tc>
                  <a:txBody>
                    <a:bodyPr/>
                    <a:lstStyle/>
                    <a:p>
                      <a:pPr algn="ctr" rtl="1"/>
                      <a:r>
                        <a:rPr lang="ar-JO" sz="2000" dirty="0"/>
                        <a:t>كبيرة</a:t>
                      </a:r>
                    </a:p>
                  </a:txBody>
                  <a:tcPr marT="45715" marB="45715" anchor="ctr"/>
                </a:tc>
                <a:tc>
                  <a:txBody>
                    <a:bodyPr/>
                    <a:lstStyle/>
                    <a:p>
                      <a:pPr algn="ctr" rtl="1"/>
                      <a:r>
                        <a:rPr lang="ar-JO" sz="2000" dirty="0"/>
                        <a:t>متوسطة</a:t>
                      </a:r>
                    </a:p>
                  </a:txBody>
                  <a:tcPr marT="45715" marB="45715" anchor="ctr"/>
                </a:tc>
                <a:tc>
                  <a:txBody>
                    <a:bodyPr/>
                    <a:lstStyle/>
                    <a:p>
                      <a:pPr algn="ctr" rtl="1"/>
                      <a:r>
                        <a:rPr lang="ar-JO" sz="2000" dirty="0"/>
                        <a:t>صغيرة</a:t>
                      </a:r>
                    </a:p>
                  </a:txBody>
                  <a:tcPr marT="45715" marB="45715" anchor="ctr"/>
                </a:tc>
                <a:extLst>
                  <a:ext uri="{0D108BD9-81ED-4DB2-BD59-A6C34878D82A}">
                    <a16:rowId xmlns:a16="http://schemas.microsoft.com/office/drawing/2014/main" xmlns="" val="10001"/>
                  </a:ext>
                </a:extLst>
              </a:tr>
              <a:tr h="424475">
                <a:tc>
                  <a:txBody>
                    <a:bodyPr/>
                    <a:lstStyle/>
                    <a:p>
                      <a:pPr algn="ctr" rtl="1"/>
                      <a:r>
                        <a:rPr lang="ar-JO" sz="2000" dirty="0"/>
                        <a:t>الدخل </a:t>
                      </a:r>
                      <a:r>
                        <a:rPr lang="ar-JO" sz="2000" dirty="0" err="1"/>
                        <a:t>المزرعي</a:t>
                      </a:r>
                      <a:endParaRPr lang="ar-JO" sz="2000" dirty="0"/>
                    </a:p>
                  </a:txBody>
                  <a:tcPr marT="45715" marB="45715" anchor="ctr"/>
                </a:tc>
                <a:tc>
                  <a:txBody>
                    <a:bodyPr/>
                    <a:lstStyle/>
                    <a:p>
                      <a:pPr algn="ctr" rtl="1"/>
                      <a:r>
                        <a:rPr lang="ar-JO" sz="2000" dirty="0"/>
                        <a:t>عالي</a:t>
                      </a:r>
                    </a:p>
                  </a:txBody>
                  <a:tcPr marT="45715" marB="45715" anchor="ctr"/>
                </a:tc>
                <a:tc>
                  <a:txBody>
                    <a:bodyPr/>
                    <a:lstStyle/>
                    <a:p>
                      <a:pPr algn="ctr" rtl="1"/>
                      <a:r>
                        <a:rPr lang="ar-JO" sz="2000" dirty="0"/>
                        <a:t>متوسط</a:t>
                      </a:r>
                    </a:p>
                  </a:txBody>
                  <a:tcPr marT="45715" marB="45715" anchor="ctr"/>
                </a:tc>
                <a:tc>
                  <a:txBody>
                    <a:bodyPr/>
                    <a:lstStyle/>
                    <a:p>
                      <a:pPr algn="ctr" rtl="1"/>
                      <a:r>
                        <a:rPr lang="ar-JO" sz="2000" dirty="0"/>
                        <a:t>قليل</a:t>
                      </a:r>
                    </a:p>
                  </a:txBody>
                  <a:tcPr marT="45715" marB="45715" anchor="ctr"/>
                </a:tc>
                <a:extLst>
                  <a:ext uri="{0D108BD9-81ED-4DB2-BD59-A6C34878D82A}">
                    <a16:rowId xmlns:a16="http://schemas.microsoft.com/office/drawing/2014/main" xmlns="" val="10002"/>
                  </a:ext>
                </a:extLst>
              </a:tr>
              <a:tr h="424475">
                <a:tc>
                  <a:txBody>
                    <a:bodyPr/>
                    <a:lstStyle/>
                    <a:p>
                      <a:pPr algn="ctr" rtl="1"/>
                      <a:r>
                        <a:rPr lang="ar-JO" sz="2000" dirty="0"/>
                        <a:t>الاستعداد للمخاطرة</a:t>
                      </a:r>
                      <a:endParaRPr lang="ar-JO" sz="2000" b="0" dirty="0"/>
                    </a:p>
                  </a:txBody>
                  <a:tcPr marT="45715" marB="45715" anchor="ctr"/>
                </a:tc>
                <a:tc>
                  <a:txBody>
                    <a:bodyPr/>
                    <a:lstStyle/>
                    <a:p>
                      <a:pPr algn="ctr" rtl="1"/>
                      <a:r>
                        <a:rPr lang="ar-JO" sz="2000" dirty="0"/>
                        <a:t>عالي</a:t>
                      </a:r>
                    </a:p>
                  </a:txBody>
                  <a:tcPr marT="45715" marB="45715" anchor="ctr"/>
                </a:tc>
                <a:tc>
                  <a:txBody>
                    <a:bodyPr/>
                    <a:lstStyle/>
                    <a:p>
                      <a:pPr algn="ctr" rtl="1"/>
                      <a:r>
                        <a:rPr lang="ar-JO" sz="2000" dirty="0" err="1"/>
                        <a:t>-</a:t>
                      </a:r>
                      <a:endParaRPr lang="ar-JO" sz="2000" dirty="0"/>
                    </a:p>
                  </a:txBody>
                  <a:tcPr marT="45715" marB="45715" anchor="ctr"/>
                </a:tc>
                <a:tc>
                  <a:txBody>
                    <a:bodyPr/>
                    <a:lstStyle/>
                    <a:p>
                      <a:pPr algn="ctr" rtl="1"/>
                      <a:r>
                        <a:rPr lang="ar-JO" sz="2000" dirty="0" err="1"/>
                        <a:t>-</a:t>
                      </a:r>
                      <a:endParaRPr lang="ar-JO" sz="2000" dirty="0"/>
                    </a:p>
                  </a:txBody>
                  <a:tcPr marT="45715" marB="45715" anchor="ctr"/>
                </a:tc>
                <a:extLst>
                  <a:ext uri="{0D108BD9-81ED-4DB2-BD59-A6C34878D82A}">
                    <a16:rowId xmlns:a16="http://schemas.microsoft.com/office/drawing/2014/main" xmlns="" val="10003"/>
                  </a:ext>
                </a:extLst>
              </a:tr>
              <a:tr h="424475">
                <a:tc>
                  <a:txBody>
                    <a:bodyPr/>
                    <a:lstStyle/>
                    <a:p>
                      <a:pPr algn="ctr" rtl="1"/>
                      <a:r>
                        <a:rPr lang="ar-JO" sz="2000" dirty="0" err="1"/>
                        <a:t>العمر </a:t>
                      </a:r>
                      <a:r>
                        <a:rPr lang="ar-JO" sz="2000" dirty="0"/>
                        <a:t>(سنه</a:t>
                      </a:r>
                      <a:r>
                        <a:rPr lang="ar-JO" sz="2000" dirty="0" err="1"/>
                        <a:t>)</a:t>
                      </a:r>
                      <a:endParaRPr lang="ar-JO" sz="2000" dirty="0"/>
                    </a:p>
                  </a:txBody>
                  <a:tcPr marT="45715" marB="45715" anchor="ctr"/>
                </a:tc>
                <a:tc>
                  <a:txBody>
                    <a:bodyPr/>
                    <a:lstStyle/>
                    <a:p>
                      <a:pPr algn="ctr" rtl="1"/>
                      <a:r>
                        <a:rPr lang="ar-JO" sz="2000" dirty="0" err="1"/>
                        <a:t>&lt;</a:t>
                      </a:r>
                      <a:r>
                        <a:rPr lang="en-US" sz="2000" dirty="0"/>
                        <a:t>50 </a:t>
                      </a:r>
                      <a:endParaRPr lang="ar-JO" sz="2000" dirty="0"/>
                    </a:p>
                  </a:txBody>
                  <a:tcPr marT="45715" marB="45715" anchor="ctr"/>
                </a:tc>
                <a:tc>
                  <a:txBody>
                    <a:bodyPr/>
                    <a:lstStyle/>
                    <a:p>
                      <a:pPr algn="ctr" rtl="1"/>
                      <a:r>
                        <a:rPr lang="en-US" sz="2000" dirty="0"/>
                        <a:t>60-50</a:t>
                      </a:r>
                      <a:endParaRPr lang="ar-JO" sz="2000" dirty="0"/>
                    </a:p>
                  </a:txBody>
                  <a:tcPr marT="45715" marB="45715" anchor="ctr"/>
                </a:tc>
                <a:tc>
                  <a:txBody>
                    <a:bodyPr/>
                    <a:lstStyle/>
                    <a:p>
                      <a:pPr algn="ctr" rtl="1"/>
                      <a:r>
                        <a:rPr lang="ar-JO" sz="2000" dirty="0" err="1"/>
                        <a:t>&gt;</a:t>
                      </a:r>
                      <a:r>
                        <a:rPr lang="en-US" sz="2000" dirty="0"/>
                        <a:t>60</a:t>
                      </a:r>
                      <a:endParaRPr lang="ar-JO" sz="2000" dirty="0"/>
                    </a:p>
                  </a:txBody>
                  <a:tcPr marT="45715" marB="45715" anchor="ctr"/>
                </a:tc>
                <a:extLst>
                  <a:ext uri="{0D108BD9-81ED-4DB2-BD59-A6C34878D82A}">
                    <a16:rowId xmlns:a16="http://schemas.microsoft.com/office/drawing/2014/main" xmlns="" val="10004"/>
                  </a:ext>
                </a:extLst>
              </a:tr>
              <a:tr h="424475">
                <a:tc>
                  <a:txBody>
                    <a:bodyPr/>
                    <a:lstStyle/>
                    <a:p>
                      <a:pPr algn="ctr" rtl="1"/>
                      <a:r>
                        <a:rPr lang="ar-JO" sz="2000" dirty="0" err="1"/>
                        <a:t>التعليم</a:t>
                      </a:r>
                      <a:r>
                        <a:rPr lang="ar-JO" sz="2000" baseline="0" dirty="0" err="1"/>
                        <a:t> </a:t>
                      </a:r>
                      <a:r>
                        <a:rPr lang="ar-JO" sz="2000" baseline="0" dirty="0"/>
                        <a:t>/ الذكاء</a:t>
                      </a:r>
                      <a:endParaRPr lang="ar-JO" sz="2000" dirty="0"/>
                    </a:p>
                  </a:txBody>
                  <a:tcPr marT="45715" marB="45715" anchor="ctr"/>
                </a:tc>
                <a:tc>
                  <a:txBody>
                    <a:bodyPr/>
                    <a:lstStyle/>
                    <a:p>
                      <a:pPr algn="ctr" rtl="1"/>
                      <a:r>
                        <a:rPr lang="ar-JO" sz="2000" dirty="0"/>
                        <a:t>عالي</a:t>
                      </a:r>
                    </a:p>
                  </a:txBody>
                  <a:tcPr marT="45715" marB="45715" anchor="ctr"/>
                </a:tc>
                <a:tc>
                  <a:txBody>
                    <a:bodyPr/>
                    <a:lstStyle/>
                    <a:p>
                      <a:pPr algn="ctr" rtl="1"/>
                      <a:r>
                        <a:rPr lang="ar-JO" sz="2000" dirty="0"/>
                        <a:t>متوسط</a:t>
                      </a:r>
                    </a:p>
                  </a:txBody>
                  <a:tcPr marT="45715" marB="45715" anchor="ctr"/>
                </a:tc>
                <a:tc>
                  <a:txBody>
                    <a:bodyPr/>
                    <a:lstStyle/>
                    <a:p>
                      <a:pPr algn="ctr" rtl="1"/>
                      <a:r>
                        <a:rPr lang="ar-JO" sz="2000" dirty="0"/>
                        <a:t>قليل</a:t>
                      </a:r>
                    </a:p>
                  </a:txBody>
                  <a:tcPr marT="45715" marB="45715" anchor="ctr"/>
                </a:tc>
                <a:extLst>
                  <a:ext uri="{0D108BD9-81ED-4DB2-BD59-A6C34878D82A}">
                    <a16:rowId xmlns:a16="http://schemas.microsoft.com/office/drawing/2014/main" xmlns="" val="10005"/>
                  </a:ext>
                </a:extLst>
              </a:tr>
              <a:tr h="424475">
                <a:tc>
                  <a:txBody>
                    <a:bodyPr/>
                    <a:lstStyle/>
                    <a:p>
                      <a:pPr algn="ctr" rtl="1"/>
                      <a:r>
                        <a:rPr lang="ar-JO" sz="2000" dirty="0"/>
                        <a:t>المكانة</a:t>
                      </a:r>
                      <a:r>
                        <a:rPr lang="ar-JO" sz="2000" baseline="0" dirty="0"/>
                        <a:t> </a:t>
                      </a:r>
                      <a:r>
                        <a:rPr lang="ar-JO" sz="2000" baseline="0" dirty="0" err="1"/>
                        <a:t>الإجتماعية</a:t>
                      </a:r>
                      <a:r>
                        <a:rPr lang="ar-JO" sz="2000" baseline="0" dirty="0"/>
                        <a:t> </a:t>
                      </a:r>
                      <a:endParaRPr lang="ar-JO" sz="2000" dirty="0"/>
                    </a:p>
                  </a:txBody>
                  <a:tcPr marT="45715" marB="45715" anchor="ctr"/>
                </a:tc>
                <a:tc>
                  <a:txBody>
                    <a:bodyPr/>
                    <a:lstStyle/>
                    <a:p>
                      <a:pPr algn="ctr" rtl="1"/>
                      <a:r>
                        <a:rPr lang="ar-JO" sz="2000" dirty="0"/>
                        <a:t>عالية</a:t>
                      </a:r>
                    </a:p>
                  </a:txBody>
                  <a:tcPr marT="45715" marB="45715" anchor="ctr"/>
                </a:tc>
                <a:tc>
                  <a:txBody>
                    <a:bodyPr/>
                    <a:lstStyle/>
                    <a:p>
                      <a:pPr algn="ctr" rtl="1"/>
                      <a:r>
                        <a:rPr lang="ar-JO" sz="2000" dirty="0"/>
                        <a:t>متوسطة</a:t>
                      </a:r>
                    </a:p>
                  </a:txBody>
                  <a:tcPr marT="45715" marB="45715" anchor="ctr"/>
                </a:tc>
                <a:tc>
                  <a:txBody>
                    <a:bodyPr/>
                    <a:lstStyle/>
                    <a:p>
                      <a:pPr algn="ctr" rtl="1"/>
                      <a:r>
                        <a:rPr lang="ar-JO" sz="2000" dirty="0"/>
                        <a:t>متدنية</a:t>
                      </a:r>
                    </a:p>
                  </a:txBody>
                  <a:tcPr marT="45715" marB="45715" anchor="ctr"/>
                </a:tc>
                <a:extLst>
                  <a:ext uri="{0D108BD9-81ED-4DB2-BD59-A6C34878D82A}">
                    <a16:rowId xmlns:a16="http://schemas.microsoft.com/office/drawing/2014/main" xmlns="" val="10006"/>
                  </a:ext>
                </a:extLst>
              </a:tr>
              <a:tr h="424475">
                <a:tc>
                  <a:txBody>
                    <a:bodyPr/>
                    <a:lstStyle/>
                    <a:p>
                      <a:pPr algn="ctr" rtl="1"/>
                      <a:r>
                        <a:rPr lang="ar-JO" sz="2000" dirty="0"/>
                        <a:t>قيادة الرأي</a:t>
                      </a:r>
                    </a:p>
                  </a:txBody>
                  <a:tcPr marT="45715" marB="45715" anchor="ctr"/>
                </a:tc>
                <a:tc>
                  <a:txBody>
                    <a:bodyPr/>
                    <a:lstStyle/>
                    <a:p>
                      <a:pPr algn="ctr" rtl="1"/>
                      <a:r>
                        <a:rPr lang="ar-JO" sz="2000" dirty="0"/>
                        <a:t>عالية</a:t>
                      </a:r>
                    </a:p>
                  </a:txBody>
                  <a:tcPr marT="45715" marB="45715" anchor="ctr"/>
                </a:tc>
                <a:tc>
                  <a:txBody>
                    <a:bodyPr/>
                    <a:lstStyle/>
                    <a:p>
                      <a:pPr algn="ctr" rtl="1"/>
                      <a:r>
                        <a:rPr lang="ar-JO" sz="2000" dirty="0"/>
                        <a:t>متوسطة</a:t>
                      </a:r>
                    </a:p>
                  </a:txBody>
                  <a:tcPr marT="45715" marB="45715" anchor="ctr"/>
                </a:tc>
                <a:tc>
                  <a:txBody>
                    <a:bodyPr/>
                    <a:lstStyle/>
                    <a:p>
                      <a:pPr algn="ctr" rtl="1"/>
                      <a:r>
                        <a:rPr lang="ar-JO" sz="2000" dirty="0"/>
                        <a:t>قليلة</a:t>
                      </a:r>
                    </a:p>
                  </a:txBody>
                  <a:tcPr marT="45715" marB="45715" anchor="ctr"/>
                </a:tc>
                <a:extLst>
                  <a:ext uri="{0D108BD9-81ED-4DB2-BD59-A6C34878D82A}">
                    <a16:rowId xmlns:a16="http://schemas.microsoft.com/office/drawing/2014/main" xmlns="" val="10007"/>
                  </a:ext>
                </a:extLst>
              </a:tr>
              <a:tr h="424475">
                <a:tc>
                  <a:txBody>
                    <a:bodyPr/>
                    <a:lstStyle/>
                    <a:p>
                      <a:pPr algn="ctr" rtl="1"/>
                      <a:r>
                        <a:rPr lang="ar-JO" sz="2000" dirty="0"/>
                        <a:t>العقلية التجارية </a:t>
                      </a:r>
                    </a:p>
                  </a:txBody>
                  <a:tcPr marT="45715" marB="45715" anchor="ctr"/>
                </a:tc>
                <a:tc>
                  <a:txBody>
                    <a:bodyPr/>
                    <a:lstStyle/>
                    <a:p>
                      <a:pPr algn="ctr" rtl="1"/>
                      <a:r>
                        <a:rPr lang="ar-JO" sz="2000" dirty="0"/>
                        <a:t>عالية</a:t>
                      </a:r>
                    </a:p>
                  </a:txBody>
                  <a:tcPr marT="45715" marB="45715" anchor="ctr"/>
                </a:tc>
                <a:tc>
                  <a:txBody>
                    <a:bodyPr/>
                    <a:lstStyle/>
                    <a:p>
                      <a:pPr algn="ctr" rtl="1"/>
                      <a:r>
                        <a:rPr lang="ar-JO" sz="2000" dirty="0"/>
                        <a:t>متوسطة</a:t>
                      </a:r>
                    </a:p>
                  </a:txBody>
                  <a:tcPr marT="45715" marB="45715" anchor="ctr"/>
                </a:tc>
                <a:tc>
                  <a:txBody>
                    <a:bodyPr/>
                    <a:lstStyle/>
                    <a:p>
                      <a:pPr algn="ctr" rtl="1"/>
                      <a:r>
                        <a:rPr lang="ar-JO" sz="2000" dirty="0"/>
                        <a:t>ضعيفة</a:t>
                      </a:r>
                    </a:p>
                  </a:txBody>
                  <a:tcPr marT="45715" marB="45715" anchor="ctr"/>
                </a:tc>
                <a:extLst>
                  <a:ext uri="{0D108BD9-81ED-4DB2-BD59-A6C34878D82A}">
                    <a16:rowId xmlns:a16="http://schemas.microsoft.com/office/drawing/2014/main" xmlns="" val="10008"/>
                  </a:ext>
                </a:extLst>
              </a:tr>
              <a:tr h="424475">
                <a:tc>
                  <a:txBody>
                    <a:bodyPr/>
                    <a:lstStyle/>
                    <a:p>
                      <a:pPr algn="ctr" rtl="1"/>
                      <a:r>
                        <a:rPr lang="ar-JO" sz="2000" dirty="0"/>
                        <a:t>دافع </a:t>
                      </a:r>
                      <a:r>
                        <a:rPr lang="ar-JO" sz="2000" dirty="0" err="1"/>
                        <a:t>الإرتقاء</a:t>
                      </a:r>
                      <a:endParaRPr lang="ar-JO" sz="2000" dirty="0"/>
                    </a:p>
                  </a:txBody>
                  <a:tcPr marT="45715" marB="45715" anchor="ctr"/>
                </a:tc>
                <a:tc>
                  <a:txBody>
                    <a:bodyPr/>
                    <a:lstStyle/>
                    <a:p>
                      <a:pPr algn="ctr" rtl="1"/>
                      <a:r>
                        <a:rPr lang="ar-JO" sz="2000" dirty="0"/>
                        <a:t>قوي</a:t>
                      </a:r>
                    </a:p>
                  </a:txBody>
                  <a:tcPr marT="45715" marB="45715" anchor="ctr"/>
                </a:tc>
                <a:tc>
                  <a:txBody>
                    <a:bodyPr/>
                    <a:lstStyle/>
                    <a:p>
                      <a:pPr algn="ctr" rtl="1"/>
                      <a:r>
                        <a:rPr lang="ar-JO" sz="2000" dirty="0"/>
                        <a:t>متوسط</a:t>
                      </a:r>
                    </a:p>
                  </a:txBody>
                  <a:tcPr marT="45715" marB="45715" anchor="ctr"/>
                </a:tc>
                <a:tc>
                  <a:txBody>
                    <a:bodyPr/>
                    <a:lstStyle/>
                    <a:p>
                      <a:pPr algn="ctr" rtl="1"/>
                      <a:r>
                        <a:rPr lang="ar-JO" sz="2000" dirty="0"/>
                        <a:t>ضعيف</a:t>
                      </a:r>
                    </a:p>
                  </a:txBody>
                  <a:tcPr marT="45715" marB="45715" anchor="ctr"/>
                </a:tc>
                <a:extLst>
                  <a:ext uri="{0D108BD9-81ED-4DB2-BD59-A6C34878D82A}">
                    <a16:rowId xmlns:a16="http://schemas.microsoft.com/office/drawing/2014/main" xmlns="" val="10009"/>
                  </a:ext>
                </a:extLst>
              </a:tr>
              <a:tr h="685634">
                <a:tc>
                  <a:txBody>
                    <a:bodyPr/>
                    <a:lstStyle/>
                    <a:p>
                      <a:pPr algn="ctr" rtl="1"/>
                      <a:r>
                        <a:rPr lang="ar-JO" sz="2000" dirty="0"/>
                        <a:t>السعي للحصول على معلومات</a:t>
                      </a:r>
                    </a:p>
                  </a:txBody>
                  <a:tcPr marT="45715" marB="45715" anchor="ctr"/>
                </a:tc>
                <a:tc>
                  <a:txBody>
                    <a:bodyPr/>
                    <a:lstStyle/>
                    <a:p>
                      <a:pPr algn="ctr" rtl="1"/>
                      <a:r>
                        <a:rPr lang="ar-JO" sz="2000" dirty="0"/>
                        <a:t>بنشاط</a:t>
                      </a:r>
                    </a:p>
                  </a:txBody>
                  <a:tcPr marT="45715" marB="45715" anchor="ctr"/>
                </a:tc>
                <a:tc>
                  <a:txBody>
                    <a:bodyPr/>
                    <a:lstStyle/>
                    <a:p>
                      <a:pPr algn="ctr" rtl="1"/>
                      <a:r>
                        <a:rPr lang="ar-JO" sz="2000" dirty="0"/>
                        <a:t>لا ينشطون ولكن يتقبلون</a:t>
                      </a:r>
                    </a:p>
                  </a:txBody>
                  <a:tcPr marT="45715" marB="45715" anchor="ctr"/>
                </a:tc>
                <a:tc>
                  <a:txBody>
                    <a:bodyPr/>
                    <a:lstStyle/>
                    <a:p>
                      <a:pPr algn="ctr" rtl="1"/>
                      <a:r>
                        <a:rPr lang="ar-JO" sz="2000" dirty="0"/>
                        <a:t>لا ينشطون ويتشككون</a:t>
                      </a:r>
                    </a:p>
                  </a:txBody>
                  <a:tcPr marT="45715" marB="45715" anchor="ctr"/>
                </a:tc>
                <a:extLst>
                  <a:ext uri="{0D108BD9-81ED-4DB2-BD59-A6C34878D82A}">
                    <a16:rowId xmlns:a16="http://schemas.microsoft.com/office/drawing/2014/main" xmlns="" val="10010"/>
                  </a:ext>
                </a:extLst>
              </a:tr>
              <a:tr h="685634">
                <a:tc>
                  <a:txBody>
                    <a:bodyPr/>
                    <a:lstStyle/>
                    <a:p>
                      <a:pPr algn="ctr" rtl="1"/>
                      <a:r>
                        <a:rPr lang="ar-JO" sz="2000" dirty="0"/>
                        <a:t>المشاركة</a:t>
                      </a:r>
                      <a:r>
                        <a:rPr lang="ar-JO" sz="2000" baseline="0" dirty="0"/>
                        <a:t> في نشاطات محلية</a:t>
                      </a:r>
                      <a:endParaRPr lang="ar-JO" sz="2000" dirty="0"/>
                    </a:p>
                  </a:txBody>
                  <a:tcPr marT="45715" marB="45715" anchor="ctr"/>
                </a:tc>
                <a:tc>
                  <a:txBody>
                    <a:bodyPr/>
                    <a:lstStyle/>
                    <a:p>
                      <a:pPr algn="ctr" rtl="1"/>
                      <a:r>
                        <a:rPr lang="ar-JO" sz="2000" dirty="0"/>
                        <a:t>مشاركة نشطة</a:t>
                      </a:r>
                    </a:p>
                  </a:txBody>
                  <a:tcPr marT="45715" marB="45715" anchor="ctr"/>
                </a:tc>
                <a:tc>
                  <a:txBody>
                    <a:bodyPr/>
                    <a:lstStyle/>
                    <a:p>
                      <a:pPr algn="ctr" rtl="1"/>
                      <a:r>
                        <a:rPr lang="ar-JO" sz="2000" dirty="0"/>
                        <a:t>مشاركة</a:t>
                      </a:r>
                      <a:r>
                        <a:rPr lang="ar-JO" sz="2000" baseline="0" dirty="0"/>
                        <a:t> محدودة </a:t>
                      </a:r>
                      <a:endParaRPr lang="ar-JO" sz="2000" dirty="0"/>
                    </a:p>
                  </a:txBody>
                  <a:tcPr marT="45715" marB="45715" anchor="ctr"/>
                </a:tc>
                <a:tc>
                  <a:txBody>
                    <a:bodyPr/>
                    <a:lstStyle/>
                    <a:p>
                      <a:pPr algn="ctr" rtl="1"/>
                      <a:r>
                        <a:rPr lang="ar-JO" sz="2000" dirty="0"/>
                        <a:t>نادرة</a:t>
                      </a:r>
                    </a:p>
                  </a:txBody>
                  <a:tcPr marT="45715" marB="45715" anchor="ctr"/>
                </a:tc>
                <a:extLst>
                  <a:ext uri="{0D108BD9-81ED-4DB2-BD59-A6C34878D82A}">
                    <a16:rowId xmlns:a16="http://schemas.microsoft.com/office/drawing/2014/main" xmlns="" val="10011"/>
                  </a:ext>
                </a:extLst>
              </a:tr>
              <a:tr h="979478">
                <a:tc>
                  <a:txBody>
                    <a:bodyPr/>
                    <a:lstStyle/>
                    <a:p>
                      <a:pPr algn="ctr" rtl="1"/>
                      <a:r>
                        <a:rPr lang="ar-JO" sz="2000" dirty="0"/>
                        <a:t>مصادر المعلومات الأولية</a:t>
                      </a:r>
                    </a:p>
                  </a:txBody>
                  <a:tcPr marT="45715" marB="45715" anchor="ctr"/>
                </a:tc>
                <a:tc>
                  <a:txBody>
                    <a:bodyPr/>
                    <a:lstStyle/>
                    <a:p>
                      <a:pPr algn="ctr" rtl="1"/>
                      <a:r>
                        <a:rPr lang="ar-JO" sz="2000" dirty="0"/>
                        <a:t>مراكز</a:t>
                      </a:r>
                      <a:r>
                        <a:rPr lang="ar-JO" sz="2000" baseline="0" dirty="0"/>
                        <a:t> بحث جامعات</a:t>
                      </a:r>
                      <a:endParaRPr lang="ar-JO" sz="2000" dirty="0"/>
                    </a:p>
                  </a:txBody>
                  <a:tcPr marT="45715" marB="45715" anchor="ctr"/>
                </a:tc>
                <a:tc>
                  <a:txBody>
                    <a:bodyPr/>
                    <a:lstStyle/>
                    <a:p>
                      <a:pPr algn="ctr" rtl="1"/>
                      <a:r>
                        <a:rPr lang="ar-JO" sz="2000" dirty="0"/>
                        <a:t>قادة محليون</a:t>
                      </a:r>
                      <a:r>
                        <a:rPr lang="ar-JO" sz="2000" baseline="0" dirty="0"/>
                        <a:t> ومزارعين متطورون</a:t>
                      </a:r>
                      <a:endParaRPr lang="ar-JO" sz="2000" dirty="0"/>
                    </a:p>
                  </a:txBody>
                  <a:tcPr marT="45715" marB="45715" anchor="ctr"/>
                </a:tc>
                <a:tc>
                  <a:txBody>
                    <a:bodyPr/>
                    <a:lstStyle/>
                    <a:p>
                      <a:pPr algn="ctr" rtl="1"/>
                      <a:r>
                        <a:rPr lang="ar-JO" sz="2000" dirty="0"/>
                        <a:t>مزارعون</a:t>
                      </a:r>
                      <a:r>
                        <a:rPr lang="ar-JO" sz="2000" baseline="0" dirty="0"/>
                        <a:t> اخرون</a:t>
                      </a:r>
                      <a:endParaRPr lang="ar-JO" sz="2000" dirty="0"/>
                    </a:p>
                  </a:txBody>
                  <a:tcPr marT="45715" marB="45715" anchor="ctr"/>
                </a:tc>
                <a:extLst>
                  <a:ext uri="{0D108BD9-81ED-4DB2-BD59-A6C34878D82A}">
                    <a16:rowId xmlns:a16="http://schemas.microsoft.com/office/drawing/2014/main" xmlns="" val="10012"/>
                  </a:ext>
                </a:extLst>
              </a:tr>
            </a:tbl>
          </a:graphicData>
        </a:graphic>
      </p:graphicFrame>
    </p:spTree>
    <p:extLst>
      <p:ext uri="{BB962C8B-B14F-4D97-AF65-F5344CB8AC3E}">
        <p14:creationId xmlns:p14="http://schemas.microsoft.com/office/powerpoint/2010/main" val="314997780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89556FEF-5A1F-3949-A2C8-295E764DC616}"/>
              </a:ext>
            </a:extLst>
          </p:cNvPr>
          <p:cNvSpPr/>
          <p:nvPr/>
        </p:nvSpPr>
        <p:spPr>
          <a:xfrm>
            <a:off x="564777" y="1974900"/>
            <a:ext cx="10744199" cy="4154984"/>
          </a:xfrm>
          <a:prstGeom prst="rect">
            <a:avLst/>
          </a:prstGeom>
        </p:spPr>
        <p:txBody>
          <a:bodyPr wrap="square">
            <a:spAutoFit/>
          </a:bodyPr>
          <a:lstStyle/>
          <a:p>
            <a:pPr algn="justLow">
              <a:tabLst>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تنقسم الابتكارات إلى عينية ( </a:t>
            </a:r>
            <a:r>
              <a:rPr lang="en-US" sz="2400" dirty="0">
                <a:latin typeface="Times New Roman" panose="02020603050405020304" pitchFamily="18" charset="0"/>
                <a:ea typeface="Times New Roman" panose="02020603050405020304" pitchFamily="18" charset="0"/>
                <a:cs typeface="Simplified Arabic" panose="02020603050405020304" pitchFamily="18" charset="-78"/>
              </a:rPr>
              <a:t>Hardware</a:t>
            </a: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 ) ومعلوماتية (</a:t>
            </a:r>
            <a:r>
              <a:rPr lang="en-US" sz="2400" dirty="0">
                <a:latin typeface="Times New Roman" panose="02020603050405020304" pitchFamily="18" charset="0"/>
                <a:ea typeface="Times New Roman" panose="02020603050405020304" pitchFamily="18" charset="0"/>
                <a:cs typeface="Simplified Arabic" panose="02020603050405020304" pitchFamily="18" charset="-78"/>
              </a:rPr>
              <a:t>Software</a:t>
            </a: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 فالمكون العيني هو صنف النبات الجديد على سبيل المثال, بينما المكون المعلوماتي التقنيات الزراعية ورعاية النبات, مثل التحضير والتسميد والعناية ...الخ, لضمان إعطاء أعلى إنتاجية مثلى لصنف النبات الجديد, مع أنه وللأسف يعتمد الباحثون على قدراتهم المعلوماتية دون الرجوع أو الاستعانة بالمكون المعلوماتي عند المزارعين حول الصنف الجديد الذي يعمل على تطوير الشكل الملائم للمكون المعلوماتية وتطوير الابتكارات, فالابتكارات تتغير عبر الزمن لكي تلاءم ظروف الاحتياجات الجديدة, وغالباً تنقسم الابتكارات إلى ثلاث فئات فيما يتعلق بالمتطلبات التالية :</a:t>
            </a:r>
            <a:endParaRPr lang="en-US" dirty="0">
              <a:latin typeface="Times New Roman" panose="02020603050405020304" pitchFamily="18" charset="0"/>
              <a:ea typeface="Times New Roman" panose="02020603050405020304" pitchFamily="18" charset="0"/>
            </a:endParaRPr>
          </a:p>
          <a:p>
            <a:pPr marL="342900" lvl="0" indent="-342900" algn="justLow">
              <a:lnSpc>
                <a:spcPct val="150000"/>
              </a:lnSpc>
              <a:buFont typeface="+mj-lt"/>
              <a:buAutoNum type="arabicPeriod"/>
              <a:tabLst>
                <a:tab pos="457200" algn="l"/>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ابتكارات تحتاج إلى رأسمال كبير, مثل الجرارات والآلات الزراعية.</a:t>
            </a:r>
            <a:endParaRPr lang="en-US" dirty="0">
              <a:latin typeface="Times New Roman" panose="02020603050405020304" pitchFamily="18" charset="0"/>
              <a:ea typeface="Times New Roman" panose="02020603050405020304" pitchFamily="18" charset="0"/>
            </a:endParaRPr>
          </a:p>
          <a:p>
            <a:pPr marL="342900" lvl="0" indent="-342900" algn="justLow">
              <a:lnSpc>
                <a:spcPct val="150000"/>
              </a:lnSpc>
              <a:buFont typeface="+mj-lt"/>
              <a:buAutoNum type="arabicPeriod"/>
              <a:tabLst>
                <a:tab pos="457200" algn="l"/>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ابتكارات تحتاج إلى رأسمال متوسط, مثل البذور والمبيدات الجديدة.</a:t>
            </a:r>
            <a:endParaRPr lang="en-US" dirty="0">
              <a:latin typeface="Times New Roman" panose="02020603050405020304" pitchFamily="18" charset="0"/>
              <a:ea typeface="Times New Roman" panose="02020603050405020304" pitchFamily="18" charset="0"/>
            </a:endParaRPr>
          </a:p>
          <a:p>
            <a:pPr marL="342900" lvl="0" indent="-342900" algn="justLow">
              <a:lnSpc>
                <a:spcPct val="150000"/>
              </a:lnSpc>
              <a:buFont typeface="+mj-lt"/>
              <a:buAutoNum type="arabicPeriod"/>
              <a:tabLst>
                <a:tab pos="457200" algn="l"/>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ابتكارات تحتاج إلى رأسمال قليل, مثل التلقيح الاصطناعي لمزارع صغيرة.</a:t>
            </a:r>
            <a:endParaRPr lang="en-US" dirty="0">
              <a:latin typeface="Times New Roman" panose="02020603050405020304" pitchFamily="18" charset="0"/>
              <a:ea typeface="Times New Roman" panose="02020603050405020304" pitchFamily="18" charset="0"/>
            </a:endParaRPr>
          </a:p>
          <a:p>
            <a:r>
              <a:rPr lang="ar-JO" sz="1200" b="1" dirty="0">
                <a:latin typeface="Times New Roman" panose="02020603050405020304" pitchFamily="18" charset="0"/>
                <a:ea typeface="Times New Roman" panose="02020603050405020304" pitchFamily="18" charset="0"/>
              </a:rPr>
              <a:t>ناجي , ص 132-137</a:t>
            </a:r>
            <a:endParaRPr lang="en-US" sz="1200" dirty="0">
              <a:effectLst/>
              <a:latin typeface="Times New Roman" panose="02020603050405020304" pitchFamily="18" charset="0"/>
              <a:ea typeface="Times New Roman" panose="02020603050405020304" pitchFamily="18" charset="0"/>
            </a:endParaRPr>
          </a:p>
        </p:txBody>
      </p:sp>
      <p:sp>
        <p:nvSpPr>
          <p:cNvPr id="3" name="مستطيل 2">
            <a:extLst>
              <a:ext uri="{FF2B5EF4-FFF2-40B4-BE49-F238E27FC236}">
                <a16:creationId xmlns:a16="http://schemas.microsoft.com/office/drawing/2014/main" xmlns="" id="{9B9C51A1-0D9A-B34F-84D1-18B1E6007537}"/>
              </a:ext>
            </a:extLst>
          </p:cNvPr>
          <p:cNvSpPr/>
          <p:nvPr/>
        </p:nvSpPr>
        <p:spPr>
          <a:xfrm>
            <a:off x="2259106" y="603935"/>
            <a:ext cx="7794532" cy="954107"/>
          </a:xfrm>
          <a:prstGeom prst="rect">
            <a:avLst/>
          </a:prstGeom>
          <a:scene3d>
            <a:camera prst="orthographicFront"/>
            <a:lightRig rig="threePt" dir="t"/>
          </a:scene3d>
          <a:sp3d>
            <a:bevelT w="165100" prst="coolSlant"/>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tabLst>
                <a:tab pos="4930775" algn="l"/>
              </a:tabLst>
            </a:pPr>
            <a:r>
              <a:rPr lang="ar-SA" sz="2800" dirty="0">
                <a:ln w="0"/>
                <a:solidFill>
                  <a:schemeClr val="tx1"/>
                </a:solidFill>
                <a:effectLst>
                  <a:outerShdw blurRad="38100" dist="19050" dir="2700000" algn="tl" rotWithShape="0">
                    <a:schemeClr val="dk1">
                      <a:alpha val="40000"/>
                    </a:schemeClr>
                  </a:outerShdw>
                  <a:reflection blurRad="6350" stA="60000" endA="900" endPos="58000" dir="5400000" sy="-100000" algn="bl" rotWithShape="0"/>
                </a:effectLst>
                <a:latin typeface="Times New Roman" panose="02020603050405020304" pitchFamily="18" charset="0"/>
                <a:ea typeface="Times New Roman" panose="02020603050405020304" pitchFamily="18" charset="0"/>
                <a:cs typeface="Simplified Arabic" panose="02020603050405020304" pitchFamily="18" charset="-78"/>
              </a:rPr>
              <a:t>الابتكارات</a:t>
            </a:r>
          </a:p>
          <a:p>
            <a:pPr algn="ctr">
              <a:tabLst>
                <a:tab pos="4930775" algn="l"/>
              </a:tabLst>
            </a:pPr>
            <a:r>
              <a:rPr lang="ar-SA" sz="2800" dirty="0">
                <a:ln w="0"/>
                <a:solidFill>
                  <a:schemeClr val="tx1"/>
                </a:solidFill>
                <a:effectLst>
                  <a:outerShdw blurRad="38100" dist="19050" dir="2700000" algn="tl" rotWithShape="0">
                    <a:schemeClr val="dk1">
                      <a:alpha val="40000"/>
                    </a:schemeClr>
                  </a:outerShdw>
                  <a:reflection blurRad="6350" stA="60000" endA="900" endPos="58000" dir="5400000" sy="-100000" algn="bl" rotWithShape="0"/>
                </a:effectLst>
                <a:latin typeface="Times New Roman" panose="02020603050405020304" pitchFamily="18" charset="0"/>
                <a:ea typeface="Times New Roman" panose="02020603050405020304" pitchFamily="18" charset="0"/>
                <a:cs typeface="Simplified Arabic" panose="02020603050405020304" pitchFamily="18" charset="-78"/>
              </a:rPr>
              <a:t> </a:t>
            </a:r>
            <a:r>
              <a:rPr lang="en-US" sz="2800" dirty="0">
                <a:ln w="0"/>
                <a:solidFill>
                  <a:schemeClr val="tx1"/>
                </a:solidFill>
                <a:effectLst>
                  <a:outerShdw blurRad="38100" dist="19050" dir="2700000" algn="tl" rotWithShape="0">
                    <a:schemeClr val="dk1">
                      <a:alpha val="40000"/>
                    </a:schemeClr>
                  </a:outerShdw>
                  <a:reflection blurRad="6350" stA="60000" endA="900" endPos="58000" dir="5400000" sy="-100000" algn="bl" rotWithShape="0"/>
                </a:effectLst>
                <a:latin typeface="Times New Roman" panose="02020603050405020304" pitchFamily="18" charset="0"/>
                <a:ea typeface="Times New Roman" panose="02020603050405020304" pitchFamily="18" charset="0"/>
                <a:cs typeface="Simplified Arabic" panose="02020603050405020304" pitchFamily="18" charset="-78"/>
              </a:rPr>
              <a:t>Innovations</a:t>
            </a:r>
            <a:endParaRPr lang="en-US" sz="2000" dirty="0">
              <a:ln w="0"/>
              <a:solidFill>
                <a:schemeClr val="tx1"/>
              </a:solidFill>
              <a:effectLst>
                <a:outerShdw blurRad="38100" dist="19050" dir="2700000" algn="tl" rotWithShape="0">
                  <a:schemeClr val="dk1">
                    <a:alpha val="40000"/>
                  </a:schemeClr>
                </a:outerShdw>
                <a:reflection blurRad="6350" stA="60000" endA="900" endPos="58000" dir="5400000" sy="-100000" algn="bl" rotWithShape="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1488670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26F80553-2A3F-144D-9310-7F8B9621FE0F}"/>
              </a:ext>
            </a:extLst>
          </p:cNvPr>
          <p:cNvSpPr/>
          <p:nvPr/>
        </p:nvSpPr>
        <p:spPr>
          <a:xfrm>
            <a:off x="457199" y="856357"/>
            <a:ext cx="11277601" cy="6001643"/>
          </a:xfrm>
          <a:prstGeom prst="rect">
            <a:avLst/>
          </a:prstGeom>
        </p:spPr>
        <p:txBody>
          <a:bodyPr wrap="square">
            <a:spAutoFit/>
          </a:bodyPr>
          <a:lstStyle/>
          <a:p>
            <a:pPr algn="just">
              <a:tabLst>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يوجد خمس خصائص رئيسة للابتكار تؤثر من وجهة نظر المستهدفين في معدل تبنيه؛ وهي:</a:t>
            </a:r>
            <a:endParaRPr lang="en-US" dirty="0">
              <a:latin typeface="Times New Roman" panose="02020603050405020304" pitchFamily="18" charset="0"/>
              <a:ea typeface="Times New Roman" panose="02020603050405020304" pitchFamily="18" charset="0"/>
            </a:endParaRPr>
          </a:p>
          <a:p>
            <a:pPr marL="457200" lvl="0" indent="-457200" algn="just">
              <a:buFont typeface="+mj-lt"/>
              <a:buAutoNum type="arabicPeriod"/>
              <a:tabLst>
                <a:tab pos="457200" algn="l"/>
                <a:tab pos="4930775" algn="l"/>
              </a:tabLst>
            </a:pPr>
            <a:r>
              <a:rPr lang="ar-JO" sz="2400" b="1" dirty="0">
                <a:latin typeface="Times New Roman" panose="02020603050405020304" pitchFamily="18" charset="0"/>
                <a:ea typeface="Times New Roman" panose="02020603050405020304" pitchFamily="18" charset="0"/>
                <a:cs typeface="Simplified Arabic" panose="02020603050405020304" pitchFamily="18" charset="-78"/>
              </a:rPr>
              <a:t>المنفعة النسبية :</a:t>
            </a:r>
            <a:endParaRPr lang="en-US" dirty="0">
              <a:latin typeface="Times New Roman" panose="02020603050405020304" pitchFamily="18" charset="0"/>
              <a:ea typeface="Times New Roman" panose="02020603050405020304" pitchFamily="18" charset="0"/>
            </a:endParaRPr>
          </a:p>
          <a:p>
            <a:pPr marL="228600" algn="just">
              <a:tabLst>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وهي مقدرة تفوق الابتكار الجديد على الممارسات القديمة التي سيحل محلها, من حيثي المردود المادي والاجتماعي والملائمة الفيزيائية والشعور النفسي بالرضا.</a:t>
            </a:r>
            <a:endParaRPr lang="en-US" dirty="0">
              <a:latin typeface="Times New Roman" panose="02020603050405020304" pitchFamily="18" charset="0"/>
              <a:ea typeface="Times New Roman" panose="02020603050405020304" pitchFamily="18" charset="0"/>
            </a:endParaRPr>
          </a:p>
          <a:p>
            <a:pPr marL="457200" lvl="0" indent="-457200" algn="just">
              <a:buFont typeface="+mj-lt"/>
              <a:buAutoNum type="arabicPeriod" startAt="2"/>
              <a:tabLst>
                <a:tab pos="457200" algn="l"/>
                <a:tab pos="4930775" algn="l"/>
              </a:tabLst>
            </a:pPr>
            <a:r>
              <a:rPr lang="ar-JO" sz="2400" b="1" dirty="0">
                <a:latin typeface="Times New Roman" panose="02020603050405020304" pitchFamily="18" charset="0"/>
                <a:ea typeface="Times New Roman" panose="02020603050405020304" pitchFamily="18" charset="0"/>
                <a:cs typeface="Simplified Arabic" panose="02020603050405020304" pitchFamily="18" charset="-78"/>
              </a:rPr>
              <a:t>التوافق :</a:t>
            </a:r>
            <a:endParaRPr lang="en-US" dirty="0">
              <a:latin typeface="Times New Roman" panose="02020603050405020304" pitchFamily="18" charset="0"/>
              <a:ea typeface="Times New Roman" panose="02020603050405020304" pitchFamily="18" charset="0"/>
            </a:endParaRPr>
          </a:p>
          <a:p>
            <a:pPr marL="228600" algn="just">
              <a:tabLst>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وهي إدراك مدى انسجام الابتكار الجديد مع الظروف المحلية ومع القيم الثقافية والاجتماعية والمعتقدات والخبرات السابقة والأفكار المدخلة سابقاً, ومع حاجات المستهدفين الملموسة, مثل إدخال تقنيات لتطوير إنتاج الخنازير في البلاد الإسلامية لا يكتب لها النجاح.</a:t>
            </a:r>
            <a:endParaRPr lang="en-US" dirty="0">
              <a:latin typeface="Times New Roman" panose="02020603050405020304" pitchFamily="18" charset="0"/>
              <a:ea typeface="Times New Roman" panose="02020603050405020304" pitchFamily="18" charset="0"/>
            </a:endParaRPr>
          </a:p>
          <a:p>
            <a:pPr marL="457200" lvl="0" indent="-457200" algn="just">
              <a:buFont typeface="+mj-lt"/>
              <a:buAutoNum type="arabicPeriod" startAt="3"/>
              <a:tabLst>
                <a:tab pos="457200" algn="l"/>
                <a:tab pos="4930775" algn="l"/>
              </a:tabLst>
            </a:pPr>
            <a:r>
              <a:rPr lang="ar-JO" sz="2400" b="1" dirty="0">
                <a:latin typeface="Times New Roman" panose="02020603050405020304" pitchFamily="18" charset="0"/>
                <a:ea typeface="Times New Roman" panose="02020603050405020304" pitchFamily="18" charset="0"/>
                <a:cs typeface="Simplified Arabic" panose="02020603050405020304" pitchFamily="18" charset="-78"/>
              </a:rPr>
              <a:t>البساطة:</a:t>
            </a:r>
            <a:endParaRPr lang="en-US" dirty="0">
              <a:latin typeface="Times New Roman" panose="02020603050405020304" pitchFamily="18" charset="0"/>
              <a:ea typeface="Times New Roman" panose="02020603050405020304" pitchFamily="18" charset="0"/>
            </a:endParaRPr>
          </a:p>
          <a:p>
            <a:pPr marL="228600" algn="just">
              <a:tabLst>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وهي سهولة فهم وإدراك الابتكارات الجديدة والتعامل معها. فكلما كانت هذه الابتكارات تتميز بالبساطة النسبية فإن الإقبال عليها يكون أكبر من لو كانت معقدة.</a:t>
            </a:r>
            <a:endParaRPr lang="en-US" dirty="0">
              <a:latin typeface="Times New Roman" panose="02020603050405020304" pitchFamily="18" charset="0"/>
              <a:ea typeface="Times New Roman" panose="02020603050405020304" pitchFamily="18" charset="0"/>
            </a:endParaRPr>
          </a:p>
          <a:p>
            <a:pPr marL="457200" lvl="0" indent="-457200" algn="just">
              <a:buFont typeface="+mj-lt"/>
              <a:buAutoNum type="arabicPeriod" startAt="4"/>
              <a:tabLst>
                <a:tab pos="457200" algn="l"/>
                <a:tab pos="4930775" algn="l"/>
              </a:tabLst>
            </a:pPr>
            <a:r>
              <a:rPr lang="ar-JO" sz="2400" b="1" dirty="0">
                <a:latin typeface="Times New Roman" panose="02020603050405020304" pitchFamily="18" charset="0"/>
                <a:ea typeface="Times New Roman" panose="02020603050405020304" pitchFamily="18" charset="0"/>
                <a:cs typeface="Simplified Arabic" panose="02020603050405020304" pitchFamily="18" charset="-78"/>
              </a:rPr>
              <a:t>قابلية التجريب:</a:t>
            </a:r>
            <a:endParaRPr lang="en-US" dirty="0">
              <a:latin typeface="Times New Roman" panose="02020603050405020304" pitchFamily="18" charset="0"/>
              <a:ea typeface="Times New Roman" panose="02020603050405020304" pitchFamily="18" charset="0"/>
            </a:endParaRPr>
          </a:p>
          <a:p>
            <a:pPr marL="228600" algn="just">
              <a:tabLst>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وهي مقدرة استعمال الابتكار الجديد على نطاق محدود كتجربة اختبار صلاحيته, فكلما كانت ممكنة التجريب كان الإقبال عليها أكبر من لو كانت دفعة واحدة.</a:t>
            </a:r>
            <a:endParaRPr lang="en-US" dirty="0">
              <a:latin typeface="Times New Roman" panose="02020603050405020304" pitchFamily="18" charset="0"/>
              <a:ea typeface="Times New Roman" panose="02020603050405020304" pitchFamily="18" charset="0"/>
            </a:endParaRPr>
          </a:p>
          <a:p>
            <a:pPr marL="457200" lvl="0" indent="-457200" algn="just">
              <a:buFont typeface="+mj-lt"/>
              <a:buAutoNum type="arabicPeriod" startAt="5"/>
              <a:tabLst>
                <a:tab pos="457200" algn="l"/>
                <a:tab pos="4930775" algn="l"/>
              </a:tabLst>
            </a:pPr>
            <a:r>
              <a:rPr lang="ar-JO" sz="2400" b="1" dirty="0">
                <a:latin typeface="Times New Roman" panose="02020603050405020304" pitchFamily="18" charset="0"/>
                <a:ea typeface="Times New Roman" panose="02020603050405020304" pitchFamily="18" charset="0"/>
                <a:cs typeface="Simplified Arabic" panose="02020603050405020304" pitchFamily="18" charset="-78"/>
              </a:rPr>
              <a:t>قابلية المشاهدة:</a:t>
            </a:r>
            <a:endParaRPr lang="en-US" dirty="0">
              <a:latin typeface="Times New Roman" panose="02020603050405020304" pitchFamily="18" charset="0"/>
              <a:ea typeface="Times New Roman" panose="02020603050405020304" pitchFamily="18" charset="0"/>
            </a:endParaRPr>
          </a:p>
          <a:p>
            <a:pPr marL="228600" algn="just">
              <a:tabLst>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وهي المقدرة على مراقبة ومعاينة نتائج الابتكارات الجديدة, فكلما كانت قابلة للمشاهدة كان الإقبال على تبنيها أكبر.</a:t>
            </a:r>
            <a:endParaRPr lang="en-US" dirty="0">
              <a:effectLst/>
              <a:latin typeface="Times New Roman" panose="02020603050405020304" pitchFamily="18" charset="0"/>
              <a:ea typeface="Times New Roman" panose="02020603050405020304" pitchFamily="18" charset="0"/>
            </a:endParaRPr>
          </a:p>
        </p:txBody>
      </p:sp>
      <p:sp>
        <p:nvSpPr>
          <p:cNvPr id="3" name="مستطيل 2">
            <a:extLst>
              <a:ext uri="{FF2B5EF4-FFF2-40B4-BE49-F238E27FC236}">
                <a16:creationId xmlns:a16="http://schemas.microsoft.com/office/drawing/2014/main" xmlns="" id="{109E320C-C4A2-DC42-A628-1D0A10236E44}"/>
              </a:ext>
            </a:extLst>
          </p:cNvPr>
          <p:cNvSpPr/>
          <p:nvPr/>
        </p:nvSpPr>
        <p:spPr>
          <a:xfrm>
            <a:off x="4645122" y="271582"/>
            <a:ext cx="2901756" cy="584775"/>
          </a:xfrm>
          <a:prstGeom prst="rect">
            <a:avLst/>
          </a:prstGeom>
          <a:scene3d>
            <a:camera prst="orthographicFront"/>
            <a:lightRig rig="threePt" dir="t"/>
          </a:scene3d>
          <a:sp3d>
            <a:bevelT prst="slope"/>
          </a:sp3d>
        </p:spPr>
        <p:style>
          <a:lnRef idx="1">
            <a:schemeClr val="accent3"/>
          </a:lnRef>
          <a:fillRef idx="2">
            <a:schemeClr val="accent3"/>
          </a:fillRef>
          <a:effectRef idx="1">
            <a:schemeClr val="accent3"/>
          </a:effectRef>
          <a:fontRef idx="minor">
            <a:schemeClr val="dk1"/>
          </a:fontRef>
        </p:style>
        <p:txBody>
          <a:bodyPr wrap="none">
            <a:spAutoFit/>
          </a:bodyPr>
          <a:lstStyle/>
          <a:p>
            <a:pPr algn="justLow">
              <a:tabLst>
                <a:tab pos="4930775" algn="l"/>
              </a:tabLst>
            </a:pPr>
            <a:r>
              <a:rPr lang="ar-JO" sz="32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Simplified Arabic" panose="02020603050405020304" pitchFamily="18" charset="-78"/>
              </a:rPr>
              <a:t>خصائص الابتكارات:</a:t>
            </a:r>
            <a:endParaRPr lang="en-US"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0804505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328E17B7-2C0B-A147-8879-46BEEE7374DE}"/>
              </a:ext>
            </a:extLst>
          </p:cNvPr>
          <p:cNvSpPr/>
          <p:nvPr/>
        </p:nvSpPr>
        <p:spPr>
          <a:xfrm>
            <a:off x="401170" y="739588"/>
            <a:ext cx="11389659" cy="5032147"/>
          </a:xfrm>
          <a:prstGeom prst="rect">
            <a:avLst/>
          </a:prstGeom>
        </p:spPr>
        <p:txBody>
          <a:bodyPr wrap="square">
            <a:spAutoFit/>
          </a:bodyPr>
          <a:lstStyle/>
          <a:p>
            <a:pPr algn="justLow">
              <a:lnSpc>
                <a:spcPct val="150000"/>
              </a:lnSpc>
              <a:tabLst>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وفي الغالب فإن قادة الرأي يختلفون عن بعضهم؛ فمنهم من يعطي رأيه بسرعة؛ أي في وقت مبكر؛ ومنهم من يتأخر؛ إلا أن الدراسات وصفت قادة الرأي بأنهم:</a:t>
            </a:r>
            <a:endParaRPr lang="en-US" dirty="0">
              <a:latin typeface="Times New Roman" panose="02020603050405020304" pitchFamily="18" charset="0"/>
              <a:ea typeface="Times New Roman" panose="02020603050405020304" pitchFamily="18" charset="0"/>
            </a:endParaRPr>
          </a:p>
          <a:p>
            <a:pPr marL="342900" lvl="0" indent="-342900" algn="justLow">
              <a:lnSpc>
                <a:spcPct val="150000"/>
              </a:lnSpc>
              <a:buFont typeface="+mj-lt"/>
              <a:buAutoNum type="arabicPeriod"/>
              <a:tabLst>
                <a:tab pos="457200" algn="l"/>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ليس بالضرورة أن يكونوا أول من يتبنى الابتكار الجديد (المبتكرون)؛ إلا أنهم يتبنون العديد من الابتكارات (المتبنون الأوائل). هذا ولا يعني أن كل المتبنون الأوائل قادة رأي.</a:t>
            </a:r>
            <a:endParaRPr lang="en-US" dirty="0">
              <a:latin typeface="Times New Roman" panose="02020603050405020304" pitchFamily="18" charset="0"/>
              <a:ea typeface="Times New Roman" panose="02020603050405020304" pitchFamily="18" charset="0"/>
            </a:endParaRPr>
          </a:p>
          <a:p>
            <a:pPr marL="342900" lvl="0" indent="-342900" algn="justLow">
              <a:lnSpc>
                <a:spcPct val="150000"/>
              </a:lnSpc>
              <a:buFont typeface="+mj-lt"/>
              <a:buAutoNum type="arabicPeriod"/>
              <a:tabLst>
                <a:tab pos="457200" algn="l"/>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في الغالب يكون مستواهم التعليمي أفضل نسبياً ويتمتعون بمراكز مالية جديدة في مجتمعاتهم.</a:t>
            </a:r>
            <a:endParaRPr lang="en-US" dirty="0">
              <a:latin typeface="Times New Roman" panose="02020603050405020304" pitchFamily="18" charset="0"/>
              <a:ea typeface="Times New Roman" panose="02020603050405020304" pitchFamily="18" charset="0"/>
            </a:endParaRPr>
          </a:p>
          <a:p>
            <a:pPr marL="342900" lvl="0" indent="-342900" algn="justLow">
              <a:lnSpc>
                <a:spcPct val="150000"/>
              </a:lnSpc>
              <a:buFont typeface="+mj-lt"/>
              <a:buAutoNum type="arabicPeriod"/>
              <a:tabLst>
                <a:tab pos="457200" algn="l"/>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لديهم اتصالات متشعبة داخل وخارج مجتمعهم.</a:t>
            </a:r>
            <a:endParaRPr lang="en-US" dirty="0">
              <a:latin typeface="Times New Roman" panose="02020603050405020304" pitchFamily="18" charset="0"/>
              <a:ea typeface="Times New Roman" panose="02020603050405020304" pitchFamily="18" charset="0"/>
            </a:endParaRPr>
          </a:p>
          <a:p>
            <a:pPr marL="342900" lvl="0" indent="-342900" algn="justLow">
              <a:lnSpc>
                <a:spcPct val="150000"/>
              </a:lnSpc>
              <a:buFont typeface="+mj-lt"/>
              <a:buAutoNum type="arabicPeriod"/>
              <a:tabLst>
                <a:tab pos="457200" algn="l"/>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يهتمون في مجال تخصصهم غالباً في الدول المتقدمة وفي مجالات واسعة من الشؤون في الدول والمجتمعات التقليدية.</a:t>
            </a:r>
            <a:endParaRPr lang="en-US" dirty="0">
              <a:latin typeface="Times New Roman" panose="02020603050405020304" pitchFamily="18" charset="0"/>
              <a:ea typeface="Times New Roman" panose="02020603050405020304" pitchFamily="18" charset="0"/>
            </a:endParaRPr>
          </a:p>
          <a:p>
            <a:pPr marL="342900" lvl="0" indent="-342900" algn="justLow">
              <a:lnSpc>
                <a:spcPct val="150000"/>
              </a:lnSpc>
              <a:buFont typeface="+mj-lt"/>
              <a:buAutoNum type="arabicPeriod"/>
              <a:tabLst>
                <a:tab pos="457200" algn="l"/>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إن قائد الرأي هو عضو في مجموعة اجتماعية صغيرة, وله تأثير في بقية أعضاء الفئة.</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233350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BA2E3547-7985-DD4E-B86F-8F1D7F54947E}"/>
              </a:ext>
            </a:extLst>
          </p:cNvPr>
          <p:cNvSpPr/>
          <p:nvPr/>
        </p:nvSpPr>
        <p:spPr>
          <a:xfrm>
            <a:off x="497540" y="312763"/>
            <a:ext cx="11389659" cy="6235955"/>
          </a:xfrm>
          <a:prstGeom prst="rect">
            <a:avLst/>
          </a:prstGeom>
        </p:spPr>
        <p:txBody>
          <a:bodyPr wrap="square">
            <a:spAutoFit/>
          </a:bodyPr>
          <a:lstStyle/>
          <a:p>
            <a:pPr algn="justLow">
              <a:tabLst>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وأشارت الدراسات إلى تنوع مصادر المعلومات المستعملة في بداية ونهاية العملية الطويلة لتبني الابتكار، وقد اقترح استعمال مجموعة مختلفة من أساليب الاتصال بشكل يدعم كل منها الآخر في البرنامج الإرشادي، ويشتمل ذلك على الأصدقاء والجيران؛ والمكاتب الحكومية والبائعين للتجهيزات الحقلية ووسائل الاتصال الجماهيري (الصحف؛ الصحيفة المزرعية؛ الراديو؛ التلفزيون). وتشير إلى أن الاتصالات الجماهيرية قد أعطت أعلى مرتبة في توفير أو تجهيز مرحلة الوعي وانتشاره؛ ومرحلة الاهتمام للتطبيق الجديد. التي تتعلق إلى حد بعيد بالأصدقاء والجيران، لكنها سوف لن تكون فاعلة ما لم تترافق مع عملية متابعة شخصية ميدانية مكثفة من قبل المرشدين (انظر الشكل). وينبغي أن لا يقتصر التواصل مع فئة من المجتمع كالرواد المبتدئين الأوائل مثلا دون غيرهم؛ بل يجب أن يشمل جميع فئات المجتمع المحلي لكي يغطي أكبر عدد من المزارعين. وهذا لا يعني عدم محاولة تلبية طلبات المبتكرون الأوائل لأن التعامل معهم يحقق له الفوائد التالية:</a:t>
            </a:r>
            <a:endParaRPr lang="en-US" dirty="0">
              <a:latin typeface="Times New Roman" panose="02020603050405020304" pitchFamily="18" charset="0"/>
              <a:ea typeface="Times New Roman" panose="02020603050405020304" pitchFamily="18" charset="0"/>
            </a:endParaRPr>
          </a:p>
          <a:p>
            <a:pPr marL="342900" lvl="0" indent="-342900" algn="justLow">
              <a:buFont typeface="+mj-lt"/>
              <a:buAutoNum type="arabicPeriod"/>
              <a:tabLst>
                <a:tab pos="457200" algn="l"/>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توجيهم لتبني الابتكارات الجديدة؛ لأنهم يهتمون بالنصائح الإرشادية.</a:t>
            </a:r>
            <a:endParaRPr lang="en-US" dirty="0">
              <a:latin typeface="Times New Roman" panose="02020603050405020304" pitchFamily="18" charset="0"/>
              <a:ea typeface="Times New Roman" panose="02020603050405020304" pitchFamily="18" charset="0"/>
            </a:endParaRPr>
          </a:p>
          <a:p>
            <a:pPr marL="342900" lvl="0" indent="-342900" algn="justLow">
              <a:buFont typeface="+mj-lt"/>
              <a:buAutoNum type="arabicPeriod"/>
              <a:tabLst>
                <a:tab pos="457200" algn="l"/>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الاستفادة من خبراتهم في تطبيق الابتكارات تحت الظروف المحلية.</a:t>
            </a:r>
            <a:endParaRPr lang="en-US" dirty="0">
              <a:latin typeface="Times New Roman" panose="02020603050405020304" pitchFamily="18" charset="0"/>
              <a:ea typeface="Times New Roman" panose="02020603050405020304" pitchFamily="18" charset="0"/>
            </a:endParaRPr>
          </a:p>
          <a:p>
            <a:pPr marL="342900" lvl="0" indent="-342900" algn="justLow">
              <a:buFont typeface="+mj-lt"/>
              <a:buAutoNum type="arabicPeriod"/>
              <a:tabLst>
                <a:tab pos="457200" algn="l"/>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تتم معالجة المشاكل التي يواجهونها في مجال الابتكارات الجديدة في مراكز البحث, نظراً لإقبالهم عليها أكثر من غيرهم.</a:t>
            </a:r>
            <a:endParaRPr lang="en-US" dirty="0">
              <a:latin typeface="Times New Roman" panose="02020603050405020304" pitchFamily="18" charset="0"/>
              <a:ea typeface="Times New Roman" panose="02020603050405020304" pitchFamily="18" charset="0"/>
            </a:endParaRPr>
          </a:p>
          <a:p>
            <a:pPr marL="342900" lvl="0" indent="-342900" algn="justLow">
              <a:buFont typeface="+mj-lt"/>
              <a:buAutoNum type="arabicPeriod"/>
              <a:tabLst>
                <a:tab pos="457200" algn="l"/>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عدم استفزازهم أو حتى إهمالهم لأن مركزهم الاجتماعي قد يؤثر على باقي المزارعين.</a:t>
            </a:r>
            <a:endParaRPr lang="en-US" dirty="0">
              <a:latin typeface="Times New Roman" panose="02020603050405020304" pitchFamily="18" charset="0"/>
              <a:ea typeface="Times New Roman" panose="02020603050405020304" pitchFamily="18" charset="0"/>
            </a:endParaRPr>
          </a:p>
          <a:p>
            <a:pPr marL="342900" lvl="0" indent="-342900" algn="justLow">
              <a:buFont typeface="+mj-lt"/>
              <a:buAutoNum type="arabicPeriod"/>
              <a:tabLst>
                <a:tab pos="457200" algn="l"/>
                <a:tab pos="493077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إن تبنيهم الابتكارات الجديدة تعطي حافز لباقي المزارعين لتطبيقها وانتشارها بينهم.</a:t>
            </a:r>
            <a:endParaRPr lang="en-US" dirty="0">
              <a:latin typeface="Times New Roman" panose="02020603050405020304" pitchFamily="18" charset="0"/>
              <a:ea typeface="Times New Roman" panose="02020603050405020304" pitchFamily="18" charset="0"/>
            </a:endParaRPr>
          </a:p>
          <a:p>
            <a:r>
              <a:rPr lang="en-US" sz="1200" b="1" dirty="0">
                <a:latin typeface="Times New Roman" panose="02020603050405020304" pitchFamily="18" charset="0"/>
                <a:ea typeface="Times New Roman" panose="02020603050405020304" pitchFamily="18" charset="0"/>
              </a:rPr>
              <a:t>Adopters of new Farm Ideas _ North Central Regional Extension Publication No, 13, Farm Foundation and Federal Extension Services Cooperating, East Lansing, Michigan, U.S.A.1916.</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992638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a:extLst>
              <a:ext uri="{FF2B5EF4-FFF2-40B4-BE49-F238E27FC236}">
                <a16:creationId xmlns:a16="http://schemas.microsoft.com/office/drawing/2014/main" xmlns="" id="{8F7B26F2-38F0-3743-B3CC-023AB82E3F9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2447365" y="2304079"/>
            <a:ext cx="5970494" cy="4419900"/>
          </a:xfrm>
          <a:prstGeom prst="rect">
            <a:avLst/>
          </a:prstGeom>
          <a:noFill/>
          <a:ln>
            <a:noFill/>
          </a:ln>
        </p:spPr>
      </p:pic>
      <p:sp>
        <p:nvSpPr>
          <p:cNvPr id="3" name="مستطيل 2">
            <a:extLst>
              <a:ext uri="{FF2B5EF4-FFF2-40B4-BE49-F238E27FC236}">
                <a16:creationId xmlns:a16="http://schemas.microsoft.com/office/drawing/2014/main" xmlns="" id="{ECF7A845-0CDD-5D4C-8144-02435C50C429}"/>
              </a:ext>
            </a:extLst>
          </p:cNvPr>
          <p:cNvSpPr/>
          <p:nvPr/>
        </p:nvSpPr>
        <p:spPr>
          <a:xfrm>
            <a:off x="432547" y="374493"/>
            <a:ext cx="11326906" cy="2551981"/>
          </a:xfrm>
          <a:prstGeom prst="rect">
            <a:avLst/>
          </a:prstGeom>
        </p:spPr>
        <p:txBody>
          <a:bodyPr wrap="square">
            <a:spAutoFit/>
          </a:bodyPr>
          <a:lstStyle/>
          <a:p>
            <a:pPr algn="justLow">
              <a:lnSpc>
                <a:spcPct val="150000"/>
              </a:lnSpc>
              <a:tabLst>
                <a:tab pos="939165" algn="l"/>
              </a:tabLst>
            </a:pPr>
            <a:r>
              <a:rPr lang="ar-JO" sz="2400" dirty="0">
                <a:latin typeface="Times New Roman" panose="02020603050405020304" pitchFamily="18" charset="0"/>
                <a:ea typeface="Times New Roman" panose="02020603050405020304" pitchFamily="18" charset="0"/>
                <a:cs typeface="Simplified Arabic" panose="02020603050405020304" pitchFamily="18" charset="-78"/>
              </a:rPr>
              <a:t>أما المكاتب الحكومية فتاتي بالمرتبة الثالثة والبائعين بالرتبة الرابعة؛ أما في مراحل التقييم والمحاولة والتبني فإن المرحلة الأولى هم الأصدقاء والجيران. وتأتي المكاتب الحكومية في المرتبة الثانية؛ وبرغم ذلك فان وسائل الاتصال الجماهيرية والأصدقاء والجيران تصبح مدركة للحقائق الجديدة أينما كانت وتتواجد مصادرهم في محطات البحوث والخدمات الإرشادية .</a:t>
            </a:r>
            <a:endParaRPr lang="en-US" dirty="0">
              <a:latin typeface="Times New Roman" panose="02020603050405020304" pitchFamily="18" charset="0"/>
              <a:ea typeface="Times New Roman" panose="02020603050405020304" pitchFamily="18" charset="0"/>
            </a:endParaRPr>
          </a:p>
          <a:p>
            <a:pPr>
              <a:lnSpc>
                <a:spcPct val="150000"/>
              </a:lnSpc>
            </a:pPr>
            <a:r>
              <a:rPr lang="ar-JO" sz="1200" b="1" dirty="0">
                <a:latin typeface="Times New Roman" panose="02020603050405020304" pitchFamily="18" charset="0"/>
                <a:ea typeface="Times New Roman" panose="02020603050405020304" pitchFamily="18" charset="0"/>
              </a:rPr>
              <a:t>مترجم, 240</a:t>
            </a:r>
            <a:endParaRPr lang="en-US"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475095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cene3d>
            <a:camera prst="obliqueTopRight"/>
            <a:lightRig rig="threePt" dir="t"/>
          </a:scene3d>
        </p:spPr>
        <p:style>
          <a:lnRef idx="3">
            <a:schemeClr val="lt1"/>
          </a:lnRef>
          <a:fillRef idx="1">
            <a:schemeClr val="accent3"/>
          </a:fillRef>
          <a:effectRef idx="1">
            <a:schemeClr val="accent3"/>
          </a:effectRef>
          <a:fontRef idx="minor">
            <a:schemeClr val="lt1"/>
          </a:fontRef>
        </p:style>
        <p:txBody>
          <a:bodyPr/>
          <a:lstStyle/>
          <a:p>
            <a:pPr algn="ctr"/>
            <a:r>
              <a:rPr lang="ar-JO" b="1" dirty="0"/>
              <a:t>طرق تبادل المعرفة</a:t>
            </a:r>
            <a:r>
              <a:rPr lang="en-US" dirty="0"/>
              <a:t/>
            </a:r>
            <a:br>
              <a:rPr lang="en-US" dirty="0"/>
            </a:br>
            <a:r>
              <a:rPr lang="en-US" b="1" dirty="0"/>
              <a:t>Knowledge Sharing Methods</a:t>
            </a:r>
            <a:r>
              <a:rPr lang="en-US" dirty="0"/>
              <a:t/>
            </a:r>
            <a:br>
              <a:rPr lang="en-US" dirty="0"/>
            </a:br>
            <a:endParaRPr lang="ar-JO" dirty="0"/>
          </a:p>
        </p:txBody>
      </p:sp>
      <p:sp>
        <p:nvSpPr>
          <p:cNvPr id="3" name="Text Placeholder 2"/>
          <p:cNvSpPr>
            <a:spLocks noGrp="1"/>
          </p:cNvSpPr>
          <p:nvPr>
            <p:ph type="body" idx="1"/>
          </p:nvPr>
        </p:nvSpPr>
        <p:spPr/>
        <p:txBody>
          <a:bodyPr/>
          <a:lstStyle/>
          <a:p>
            <a:endParaRPr lang="ar-JO" dirty="0"/>
          </a:p>
        </p:txBody>
      </p:sp>
    </p:spTree>
    <p:extLst>
      <p:ext uri="{BB962C8B-B14F-4D97-AF65-F5344CB8AC3E}">
        <p14:creationId xmlns:p14="http://schemas.microsoft.com/office/powerpoint/2010/main" val="34569541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855817" cy="1051551"/>
          </a:xfrm>
        </p:spPr>
        <p:txBody>
          <a:bodyPr>
            <a:normAutofit fontScale="90000"/>
          </a:bodyPr>
          <a:lstStyle/>
          <a:p>
            <a:r>
              <a:rPr lang="ar-SA" b="1" dirty="0"/>
              <a:t>المناقشة</a:t>
            </a:r>
            <a:r>
              <a:rPr lang="en-US" dirty="0"/>
              <a:t/>
            </a:r>
            <a:br>
              <a:rPr lang="en-US" dirty="0"/>
            </a:br>
            <a:endParaRPr lang="ar-JO" dirty="0"/>
          </a:p>
        </p:txBody>
      </p:sp>
      <p:sp>
        <p:nvSpPr>
          <p:cNvPr id="3" name="Content Placeholder 2"/>
          <p:cNvSpPr>
            <a:spLocks noGrp="1"/>
          </p:cNvSpPr>
          <p:nvPr>
            <p:ph idx="1"/>
          </p:nvPr>
        </p:nvSpPr>
        <p:spPr>
          <a:xfrm>
            <a:off x="838200" y="888642"/>
            <a:ext cx="10752786" cy="5288321"/>
          </a:xfrm>
        </p:spPr>
        <p:txBody>
          <a:bodyPr>
            <a:normAutofit/>
          </a:bodyPr>
          <a:lstStyle/>
          <a:p>
            <a:pPr marL="0" indent="0" algn="just">
              <a:buNone/>
            </a:pPr>
            <a:r>
              <a:rPr lang="ar-JO" dirty="0"/>
              <a:t>يغلب على العملية التعليمية أو التدريبية في مجال العمل الإرشادي والتنمية الريفية التعامل مع الكبار الذين يتميزون عن النشء والصغار بما لديهم من قدر أكبر من المعرفة والخبرة العملية. وبناء على ذلك فإن أسلوب التلقين عن طريق استخدام المحاضرات كأسلوب تدريبي يصبح أقل مناسبة وفعالية من استخدام أسلوب المناقشة الذي يحقق أفضل استفادة من خبرات المتعلمين والمتدربين، ويؤدي إلى مشاركتهم بفاعلية في عملية التعلم.</a:t>
            </a:r>
            <a:endParaRPr lang="en-US" dirty="0"/>
          </a:p>
          <a:p>
            <a:pPr marL="0" indent="0" algn="just">
              <a:buNone/>
            </a:pPr>
            <a:r>
              <a:rPr lang="ar-JO" dirty="0"/>
              <a:t>وأسلوب المناقشة كما سيتضح فيما بعد يكون أكثر صلاحية خاصة إذا كان الموضوع الذي يجري تناوله بالبحث لا يتناول حلاً محدداً لمشكلة ما... أو يتطلب مساعدة المتدربين على التفكير في كيفية توظيف المعرفة الجديدة في الواقع وتطبيق المبادئ العلمية على مشكلة أو مهمة من مهام عملهم بشكل أكثر فاعلية وبما يتفق مع معارف وخبرات المشاركين في الحلقة النقاشية.</a:t>
            </a:r>
            <a:endParaRPr lang="en-US" dirty="0"/>
          </a:p>
          <a:p>
            <a:pPr marL="0" indent="0" algn="just">
              <a:buNone/>
            </a:pPr>
            <a:r>
              <a:rPr lang="ar-JO" dirty="0"/>
              <a:t>كما تتميز الحلقة النقاشية بأنها تتيح الحد الأقصى من التفاعل بين أعضائها بما يؤدي إلى تعلمهم واكتسابهم التفكير المنطقي والجماعي وتنمية الإحساس بالمساواة والمشاركة الفعالة في عملية  التعلم . واستخدام أسلوب المناقشة يتطلب ويستهلك وقتاً أطول إذا ما قورن بالمحاضرة.</a:t>
            </a:r>
            <a:endParaRPr lang="en-US" dirty="0"/>
          </a:p>
          <a:p>
            <a:endParaRPr lang="ar-JO" dirty="0"/>
          </a:p>
        </p:txBody>
      </p:sp>
    </p:spTree>
    <p:extLst>
      <p:ext uri="{BB962C8B-B14F-4D97-AF65-F5344CB8AC3E}">
        <p14:creationId xmlns:p14="http://schemas.microsoft.com/office/powerpoint/2010/main" val="3026982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7" name="Rectangle 3">
            <a:extLst>
              <a:ext uri="{FF2B5EF4-FFF2-40B4-BE49-F238E27FC236}">
                <a16:creationId xmlns:a16="http://schemas.microsoft.com/office/drawing/2014/main" xmlns="" id="{4E5B9538-BB8E-7E42-AFD3-0C0732AD1229}"/>
              </a:ext>
            </a:extLst>
          </p:cNvPr>
          <p:cNvSpPr>
            <a:spLocks noGrp="1" noChangeArrowheads="1"/>
          </p:cNvSpPr>
          <p:nvPr>
            <p:ph type="body" idx="1"/>
          </p:nvPr>
        </p:nvSpPr>
        <p:spPr>
          <a:xfrm>
            <a:off x="2317777" y="1166019"/>
            <a:ext cx="9305951" cy="2724056"/>
          </a:xfrm>
        </p:spPr>
        <p:txBody>
          <a:bodyPr>
            <a:normAutofit/>
          </a:bodyPr>
          <a:lstStyle/>
          <a:p>
            <a:pPr marL="609600" indent="-609600" algn="just">
              <a:buFont typeface="+mj-lt"/>
              <a:buAutoNum type="arabicPeriod"/>
            </a:pPr>
            <a:r>
              <a:rPr lang="ar-SA" altLang="ar-JO" sz="2400" dirty="0"/>
              <a:t>نقل الرسالة من طرف إلى آخر. </a:t>
            </a:r>
          </a:p>
          <a:p>
            <a:pPr marL="609600" indent="-609600" algn="just">
              <a:buFont typeface="+mj-lt"/>
              <a:buAutoNum type="arabicPeriod"/>
            </a:pPr>
            <a:r>
              <a:rPr lang="ar-SA" altLang="ar-JO" sz="2400" dirty="0"/>
              <a:t>استقبال البيانات والاحتفاظ بها. </a:t>
            </a:r>
          </a:p>
          <a:p>
            <a:pPr marL="609600" indent="-609600" algn="just">
              <a:buFont typeface="+mj-lt"/>
              <a:buAutoNum type="arabicPeriod"/>
            </a:pPr>
            <a:r>
              <a:rPr lang="ar-SA" altLang="ar-JO" sz="2400" dirty="0"/>
              <a:t>تحليل البيانات واشتقاق المعلومات منها. </a:t>
            </a:r>
          </a:p>
          <a:p>
            <a:pPr marL="609600" indent="-609600" algn="just">
              <a:buFont typeface="+mj-lt"/>
              <a:buAutoNum type="arabicPeriod"/>
            </a:pPr>
            <a:r>
              <a:rPr lang="ar-SA" altLang="ar-JO" sz="2400" dirty="0"/>
              <a:t>التأثير في العمليات الفسيولوجية للجسم و تعديلها. </a:t>
            </a:r>
          </a:p>
          <a:p>
            <a:pPr marL="609600" indent="-609600" algn="just">
              <a:buFont typeface="+mj-lt"/>
              <a:buAutoNum type="arabicPeriod"/>
            </a:pPr>
            <a:r>
              <a:rPr lang="ar-SA" altLang="ar-JO" sz="2400" dirty="0"/>
              <a:t>التأثير في الأشخاص الآخرين و توجيههم. </a:t>
            </a:r>
          </a:p>
          <a:p>
            <a:pPr marL="609600" indent="-609600" algn="just">
              <a:buFont typeface="+mj-lt"/>
              <a:buAutoNum type="arabicPeriod"/>
            </a:pPr>
            <a:endParaRPr lang="en" altLang="ar-JO" sz="2400" dirty="0"/>
          </a:p>
        </p:txBody>
      </p:sp>
      <p:sp>
        <p:nvSpPr>
          <p:cNvPr id="2" name="مستطيل 1">
            <a:extLst>
              <a:ext uri="{FF2B5EF4-FFF2-40B4-BE49-F238E27FC236}">
                <a16:creationId xmlns:a16="http://schemas.microsoft.com/office/drawing/2014/main" xmlns="" id="{DD9E0FE0-1AC0-6C46-BCA8-5627D3E7BC81}"/>
              </a:ext>
            </a:extLst>
          </p:cNvPr>
          <p:cNvSpPr/>
          <p:nvPr/>
        </p:nvSpPr>
        <p:spPr>
          <a:xfrm>
            <a:off x="9027642" y="307436"/>
            <a:ext cx="1962397" cy="5232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marL="609600" indent="-609600"/>
            <a:r>
              <a:rPr lang="ar-SA" altLang="ar-JO" sz="2800" b="1" dirty="0"/>
              <a:t>وظائف الاتصال</a:t>
            </a:r>
          </a:p>
        </p:txBody>
      </p:sp>
    </p:spTree>
    <p:extLst>
      <p:ext uri="{BB962C8B-B14F-4D97-AF65-F5344CB8AC3E}">
        <p14:creationId xmlns:p14="http://schemas.microsoft.com/office/powerpoint/2010/main" val="29084405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Effect transition="in" filter="slide(fromBottom)">
                                      <p:cBhvr>
                                        <p:cTn id="7" dur="500">
                                          <p:stCondLst>
                                            <p:cond delay="0"/>
                                          </p:stCondLst>
                                        </p:cTn>
                                        <p:tgtEl>
                                          <p:spTgt spid="61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6147">
                                            <p:txEl>
                                              <p:pRg st="1" end="1"/>
                                            </p:txEl>
                                          </p:spTgt>
                                        </p:tgtEl>
                                        <p:attrNameLst>
                                          <p:attrName>style.visibility</p:attrName>
                                        </p:attrNameLst>
                                      </p:cBhvr>
                                      <p:to>
                                        <p:strVal val="visible"/>
                                      </p:to>
                                    </p:set>
                                    <p:animEffect transition="in" filter="slide(fromBottom)">
                                      <p:cBhvr>
                                        <p:cTn id="12" dur="500">
                                          <p:stCondLst>
                                            <p:cond delay="0"/>
                                          </p:stCondLst>
                                        </p:cTn>
                                        <p:tgtEl>
                                          <p:spTgt spid="61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6147">
                                            <p:txEl>
                                              <p:pRg st="2" end="2"/>
                                            </p:txEl>
                                          </p:spTgt>
                                        </p:tgtEl>
                                        <p:attrNameLst>
                                          <p:attrName>style.visibility</p:attrName>
                                        </p:attrNameLst>
                                      </p:cBhvr>
                                      <p:to>
                                        <p:strVal val="visible"/>
                                      </p:to>
                                    </p:set>
                                    <p:animEffect transition="in" filter="slide(fromBottom)">
                                      <p:cBhvr>
                                        <p:cTn id="17" dur="500">
                                          <p:stCondLst>
                                            <p:cond delay="0"/>
                                          </p:stCondLst>
                                        </p:cTn>
                                        <p:tgtEl>
                                          <p:spTgt spid="61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6147">
                                            <p:txEl>
                                              <p:pRg st="3" end="3"/>
                                            </p:txEl>
                                          </p:spTgt>
                                        </p:tgtEl>
                                        <p:attrNameLst>
                                          <p:attrName>style.visibility</p:attrName>
                                        </p:attrNameLst>
                                      </p:cBhvr>
                                      <p:to>
                                        <p:strVal val="visible"/>
                                      </p:to>
                                    </p:set>
                                    <p:animEffect transition="in" filter="slide(fromBottom)">
                                      <p:cBhvr>
                                        <p:cTn id="22" dur="500">
                                          <p:stCondLst>
                                            <p:cond delay="0"/>
                                          </p:stCondLst>
                                        </p:cTn>
                                        <p:tgtEl>
                                          <p:spTgt spid="61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6147">
                                            <p:txEl>
                                              <p:pRg st="4" end="4"/>
                                            </p:txEl>
                                          </p:spTgt>
                                        </p:tgtEl>
                                        <p:attrNameLst>
                                          <p:attrName>style.visibility</p:attrName>
                                        </p:attrNameLst>
                                      </p:cBhvr>
                                      <p:to>
                                        <p:strVal val="visible"/>
                                      </p:to>
                                    </p:set>
                                    <p:animEffect transition="in" filter="slide(fromBottom)">
                                      <p:cBhvr>
                                        <p:cTn id="27" dur="500">
                                          <p:stCondLst>
                                            <p:cond delay="0"/>
                                          </p:stCondLst>
                                        </p:cTn>
                                        <p:tgtEl>
                                          <p:spTgt spid="61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199" y="360608"/>
            <a:ext cx="10765665" cy="5816355"/>
          </a:xfrm>
        </p:spPr>
        <p:txBody>
          <a:bodyPr>
            <a:normAutofit fontScale="92500" lnSpcReduction="10000"/>
          </a:bodyPr>
          <a:lstStyle/>
          <a:p>
            <a:r>
              <a:rPr lang="ar-SA" b="1" dirty="0"/>
              <a:t>الاستخدام: </a:t>
            </a:r>
            <a:r>
              <a:rPr lang="ar-SA" dirty="0"/>
              <a:t>يستخدم هذا الأسلوب لزيادة ترسيخ موضوع ما في أذهان المتدربين أو لزيادة إيضاح الأجزاء الصعبة أو المهمة أو لتبادل المعلومات والخبرات بين المشاركين.</a:t>
            </a:r>
            <a:endParaRPr lang="en-US" dirty="0"/>
          </a:p>
          <a:p>
            <a:r>
              <a:rPr lang="ar-SA" b="1" dirty="0"/>
              <a:t>دور المدرب: </a:t>
            </a:r>
            <a:r>
              <a:rPr lang="ar-SA" dirty="0"/>
              <a:t>يلعب المدرب دور الميسر لتبادل المعلومات والخبرات بين المشاركين.</a:t>
            </a:r>
            <a:endParaRPr lang="ar-JO" dirty="0"/>
          </a:p>
          <a:p>
            <a:pPr marL="0" indent="0">
              <a:buNone/>
            </a:pPr>
            <a:endParaRPr lang="ar-JO" dirty="0"/>
          </a:p>
          <a:p>
            <a:pPr marL="0" indent="0">
              <a:buNone/>
            </a:pPr>
            <a:r>
              <a:rPr lang="ar-JO" dirty="0"/>
              <a:t>متى يفضل استخدام أسلوب المناقشة ؟</a:t>
            </a:r>
            <a:endParaRPr lang="en-US" dirty="0"/>
          </a:p>
          <a:p>
            <a:pPr lvl="0"/>
            <a:r>
              <a:rPr lang="ar-JO" dirty="0"/>
              <a:t>تدريب الإدارة، وتعليم الكبار.</a:t>
            </a:r>
            <a:endParaRPr lang="en-US" dirty="0"/>
          </a:p>
          <a:p>
            <a:pPr lvl="0"/>
            <a:r>
              <a:rPr lang="ar-JO" dirty="0"/>
              <a:t>حل المشكلات، واتخاذ القرارات التي تهم أعضاء الجماعة.</a:t>
            </a:r>
            <a:endParaRPr lang="en-US" dirty="0"/>
          </a:p>
          <a:p>
            <a:pPr lvl="0"/>
            <a:r>
              <a:rPr lang="ar-JO" dirty="0"/>
              <a:t>بحث كيفية تطبيق المبادئ والمفاهيم العلمية في مجال العمل.</a:t>
            </a:r>
            <a:endParaRPr lang="en-US" dirty="0"/>
          </a:p>
          <a:p>
            <a:pPr lvl="0"/>
            <a:r>
              <a:rPr lang="ar-JO" dirty="0"/>
              <a:t>تحليل الحالات الدراسية العلمية والتدريبية.</a:t>
            </a:r>
            <a:endParaRPr lang="en-US" dirty="0"/>
          </a:p>
          <a:p>
            <a:pPr lvl="0"/>
            <a:r>
              <a:rPr lang="ar-JO" dirty="0"/>
              <a:t>تبادل وجهات النظر والخبرات وبلورة أفكار الجماعة.</a:t>
            </a:r>
            <a:endParaRPr lang="en-US" dirty="0"/>
          </a:p>
          <a:p>
            <a:pPr lvl="0"/>
            <a:r>
              <a:rPr lang="ar-JO" dirty="0"/>
              <a:t>التعقيب على أسلوب تدريبي مثل: لعب الأدوار, محاكاة, فيلم تدريبي, محاضرة قصيرة.</a:t>
            </a:r>
            <a:endParaRPr lang="en-US" dirty="0"/>
          </a:p>
          <a:p>
            <a:pPr lvl="0"/>
            <a:r>
              <a:rPr lang="ar-JO" dirty="0"/>
              <a:t>خلق وعي بالقضايا المشتركة لدى أفراد الجماعة.</a:t>
            </a:r>
            <a:endParaRPr lang="en-US" dirty="0"/>
          </a:p>
          <a:p>
            <a:pPr lvl="0"/>
            <a:r>
              <a:rPr lang="ar-JO" dirty="0"/>
              <a:t>تنمية العمل الجماعي والعلاقات الإنسانية بين أفراد الجماعة.</a:t>
            </a:r>
            <a:endParaRPr lang="en-US" dirty="0"/>
          </a:p>
          <a:p>
            <a:endParaRPr lang="en-US" dirty="0"/>
          </a:p>
          <a:p>
            <a:endParaRPr lang="ar-JO" dirty="0"/>
          </a:p>
        </p:txBody>
      </p:sp>
      <p:pic>
        <p:nvPicPr>
          <p:cNvPr id="2" name="صورة 1">
            <a:extLst>
              <a:ext uri="{FF2B5EF4-FFF2-40B4-BE49-F238E27FC236}">
                <a16:creationId xmlns:a16="http://schemas.microsoft.com/office/drawing/2014/main" xmlns="" id="{C90883E8-B944-F94F-BF1B-0F25489D54BF}"/>
              </a:ext>
            </a:extLst>
          </p:cNvPr>
          <p:cNvPicPr>
            <a:picLocks noChangeAspect="1"/>
          </p:cNvPicPr>
          <p:nvPr/>
        </p:nvPicPr>
        <p:blipFill>
          <a:blip r:embed="rId2"/>
          <a:stretch>
            <a:fillRect/>
          </a:stretch>
        </p:blipFill>
        <p:spPr>
          <a:xfrm>
            <a:off x="195355" y="1769782"/>
            <a:ext cx="3300879" cy="2332952"/>
          </a:xfrm>
          <a:prstGeom prst="rect">
            <a:avLst/>
          </a:prstGeom>
        </p:spPr>
      </p:pic>
    </p:spTree>
    <p:extLst>
      <p:ext uri="{BB962C8B-B14F-4D97-AF65-F5344CB8AC3E}">
        <p14:creationId xmlns:p14="http://schemas.microsoft.com/office/powerpoint/2010/main" val="34554487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984606" cy="626548"/>
          </a:xfrm>
        </p:spPr>
        <p:txBody>
          <a:bodyPr>
            <a:normAutofit fontScale="90000"/>
          </a:bodyPr>
          <a:lstStyle/>
          <a:p>
            <a:r>
              <a:rPr lang="ar-SA" b="1" dirty="0"/>
              <a:t>أنواع المناقشات:</a:t>
            </a:r>
            <a:r>
              <a:rPr lang="en-US" dirty="0"/>
              <a:t/>
            </a:r>
            <a:br>
              <a:rPr lang="en-US" dirty="0"/>
            </a:br>
            <a:endParaRPr lang="ar-JO" dirty="0"/>
          </a:p>
        </p:txBody>
      </p:sp>
      <p:sp>
        <p:nvSpPr>
          <p:cNvPr id="3" name="Content Placeholder 2"/>
          <p:cNvSpPr>
            <a:spLocks noGrp="1"/>
          </p:cNvSpPr>
          <p:nvPr>
            <p:ph idx="1"/>
          </p:nvPr>
        </p:nvSpPr>
        <p:spPr>
          <a:xfrm>
            <a:off x="838200" y="721217"/>
            <a:ext cx="10515600" cy="5455746"/>
          </a:xfrm>
        </p:spPr>
        <p:txBody>
          <a:bodyPr/>
          <a:lstStyle/>
          <a:p>
            <a:pPr lvl="0"/>
            <a:r>
              <a:rPr lang="ar-SA" b="1" dirty="0"/>
              <a:t>مناقشة مفتوحة: </a:t>
            </a:r>
            <a:r>
              <a:rPr lang="ar-SA" dirty="0"/>
              <a:t> وفيها يطلب من المتدربين الاطلاع على موضوع بأكمله في المراجع الخاصة به ثم يقوم المتدرب بفتح باب النقاش حول النقاط الرئيسة التي يتضمنها الموضوع.</a:t>
            </a:r>
            <a:endParaRPr lang="ar-JO" dirty="0"/>
          </a:p>
          <a:p>
            <a:pPr lvl="0"/>
            <a:endParaRPr lang="en-US" dirty="0"/>
          </a:p>
          <a:p>
            <a:pPr lvl="0"/>
            <a:r>
              <a:rPr lang="ar-SA" b="1" dirty="0"/>
              <a:t>المناقشة الموجهة:</a:t>
            </a:r>
            <a:r>
              <a:rPr lang="ar-SA" dirty="0"/>
              <a:t> يقتصر هذا النوع من المناقشات على بعض نقاط خاصة من الموضوع, وتكون الأسئلة معدة مسبقاً وتوزع على المتدربين الذين يقوموا بإعداد إجاباتهم عليها قبل الحضور للمناقشة.</a:t>
            </a:r>
            <a:endParaRPr lang="ar-JO" dirty="0"/>
          </a:p>
          <a:p>
            <a:pPr lvl="0"/>
            <a:endParaRPr lang="ar-JO" dirty="0"/>
          </a:p>
          <a:p>
            <a:pPr lvl="0"/>
            <a:endParaRPr lang="en-US" dirty="0"/>
          </a:p>
        </p:txBody>
      </p:sp>
      <p:pic>
        <p:nvPicPr>
          <p:cNvPr id="4" name="صورة 3">
            <a:extLst>
              <a:ext uri="{FF2B5EF4-FFF2-40B4-BE49-F238E27FC236}">
                <a16:creationId xmlns:a16="http://schemas.microsoft.com/office/drawing/2014/main" xmlns="" id="{87837A17-18F0-C441-9703-3E0027E97E67}"/>
              </a:ext>
            </a:extLst>
          </p:cNvPr>
          <p:cNvPicPr>
            <a:picLocks noChangeAspect="1"/>
          </p:cNvPicPr>
          <p:nvPr/>
        </p:nvPicPr>
        <p:blipFill>
          <a:blip r:embed="rId2"/>
          <a:stretch>
            <a:fillRect/>
          </a:stretch>
        </p:blipFill>
        <p:spPr>
          <a:xfrm>
            <a:off x="180413" y="3216460"/>
            <a:ext cx="4526058" cy="3403315"/>
          </a:xfrm>
          <a:prstGeom prst="rect">
            <a:avLst/>
          </a:prstGeom>
        </p:spPr>
      </p:pic>
    </p:spTree>
    <p:extLst>
      <p:ext uri="{BB962C8B-B14F-4D97-AF65-F5344CB8AC3E}">
        <p14:creationId xmlns:p14="http://schemas.microsoft.com/office/powerpoint/2010/main" val="380429924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936625"/>
            <a:ext cx="10515600" cy="433365"/>
          </a:xfrm>
        </p:spPr>
        <p:txBody>
          <a:bodyPr>
            <a:normAutofit fontScale="90000"/>
          </a:bodyPr>
          <a:lstStyle/>
          <a:p>
            <a:r>
              <a:rPr lang="ar-SA" b="1" cap="all" dirty="0"/>
              <a:t>نقاط مفتاح</a:t>
            </a:r>
            <a:endParaRPr lang="ar-JO" dirty="0"/>
          </a:p>
        </p:txBody>
      </p:sp>
      <p:sp>
        <p:nvSpPr>
          <p:cNvPr id="3" name="Content Placeholder 2"/>
          <p:cNvSpPr>
            <a:spLocks noGrp="1"/>
          </p:cNvSpPr>
          <p:nvPr>
            <p:ph idx="1"/>
          </p:nvPr>
        </p:nvSpPr>
        <p:spPr>
          <a:xfrm>
            <a:off x="974726" y="1774780"/>
            <a:ext cx="10515600" cy="4430735"/>
          </a:xfrm>
        </p:spPr>
        <p:txBody>
          <a:bodyPr>
            <a:normAutofit/>
          </a:bodyPr>
          <a:lstStyle/>
          <a:p>
            <a:pPr lvl="1"/>
            <a:r>
              <a:rPr lang="ar-SA" cap="all" dirty="0"/>
              <a:t>يمكن أن تكون المناقشة في مجموعة كبيرة أو مجموعات صغيرة ويفضل أن لا يزيد عدد المشاركين عن 25.</a:t>
            </a:r>
            <a:endParaRPr lang="en-US" sz="1800" dirty="0"/>
          </a:p>
          <a:p>
            <a:pPr lvl="1"/>
            <a:r>
              <a:rPr lang="ar-SA" cap="all" dirty="0"/>
              <a:t>أن لا يحتكر المدرب الكلام لنفسه. </a:t>
            </a:r>
            <a:endParaRPr lang="en-US" sz="1800" dirty="0"/>
          </a:p>
          <a:p>
            <a:pPr lvl="1"/>
            <a:r>
              <a:rPr lang="ar-SA" cap="all" dirty="0"/>
              <a:t>عامل الوقت مهم جداً لذلك يجب أن يكون هناك تخطيط وإعداد مسبق ودقيق.</a:t>
            </a:r>
            <a:endParaRPr lang="en-US" sz="1800" dirty="0"/>
          </a:p>
          <a:p>
            <a:pPr lvl="1"/>
            <a:r>
              <a:rPr lang="ar-SA" cap="all" dirty="0"/>
              <a:t>تجنب النقد الهدام للمشاركين أو حتى للمنظمة أو المشروع الذي يعمل فيه لتبرير موقفة من بعض الإشكاليات الناتجة عن التعقيد الإداري أو الخلافات بين القائمين على المشروع، فهذا الأسلوب ربما يهدم كل ما تم انجازه من عملية نشر وذيوع لدى المجتمع المحلي.</a:t>
            </a:r>
            <a:endParaRPr lang="en-US" sz="1800" dirty="0"/>
          </a:p>
          <a:p>
            <a:pPr lvl="1"/>
            <a:r>
              <a:rPr lang="ar-SA" cap="all" dirty="0"/>
              <a:t>شجع على المشاركة الجماعية بدعوة أكبر عدد ممكن للتحدث والتعليق وإبداء الرأي.</a:t>
            </a:r>
            <a:endParaRPr lang="en-US" sz="1800" dirty="0"/>
          </a:p>
          <a:p>
            <a:pPr lvl="1"/>
            <a:r>
              <a:rPr lang="ar-SA" cap="all" dirty="0"/>
              <a:t>إتاحة الوقت الكافي للمتدربين للتحضير للمناقشة.</a:t>
            </a:r>
            <a:endParaRPr lang="en-US" sz="1800" dirty="0"/>
          </a:p>
          <a:p>
            <a:pPr lvl="1"/>
            <a:r>
              <a:rPr lang="ar-SA" cap="all" dirty="0"/>
              <a:t> أكد على الاحترام المتبادل بين المشاركين.</a:t>
            </a:r>
            <a:endParaRPr lang="en-US" sz="1800" dirty="0"/>
          </a:p>
          <a:p>
            <a:r>
              <a:rPr lang="ar-SA" cap="all" dirty="0"/>
              <a:t>أنهي المناقشة بتلخيص للنقاط الرئيسة التي نتجت عن النقاش.</a:t>
            </a:r>
            <a:endParaRPr lang="ar-JO" dirty="0"/>
          </a:p>
        </p:txBody>
      </p:sp>
    </p:spTree>
    <p:extLst>
      <p:ext uri="{BB962C8B-B14F-4D97-AF65-F5344CB8AC3E}">
        <p14:creationId xmlns:p14="http://schemas.microsoft.com/office/powerpoint/2010/main" val="323202515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3821"/>
          </a:xfrm>
        </p:spPr>
        <p:txBody>
          <a:bodyPr>
            <a:normAutofit fontScale="90000"/>
          </a:bodyPr>
          <a:lstStyle/>
          <a:p>
            <a:r>
              <a:rPr lang="ar-SA" b="1" dirty="0"/>
              <a:t>دور قائد الحلقة النقاشية	</a:t>
            </a:r>
            <a:r>
              <a:rPr lang="en-US" dirty="0"/>
              <a:t/>
            </a:r>
            <a:br>
              <a:rPr lang="en-US" dirty="0"/>
            </a:br>
            <a:endParaRPr lang="ar-JO" dirty="0"/>
          </a:p>
        </p:txBody>
      </p:sp>
      <p:sp>
        <p:nvSpPr>
          <p:cNvPr id="3" name="Content Placeholder 2"/>
          <p:cNvSpPr>
            <a:spLocks noGrp="1"/>
          </p:cNvSpPr>
          <p:nvPr>
            <p:ph idx="1"/>
          </p:nvPr>
        </p:nvSpPr>
        <p:spPr>
          <a:xfrm>
            <a:off x="838200" y="888642"/>
            <a:ext cx="10515600" cy="5288321"/>
          </a:xfrm>
        </p:spPr>
        <p:txBody>
          <a:bodyPr>
            <a:normAutofit lnSpcReduction="10000"/>
          </a:bodyPr>
          <a:lstStyle/>
          <a:p>
            <a:r>
              <a:rPr lang="en-US" b="1" dirty="0"/>
              <a:t>" Two Heads Better Than One"</a:t>
            </a:r>
            <a:r>
              <a:rPr lang="ar-JO" b="1" i="1" dirty="0"/>
              <a:t> </a:t>
            </a:r>
            <a:endParaRPr lang="en-US" dirty="0"/>
          </a:p>
          <a:p>
            <a:pPr marL="0" indent="0">
              <a:buNone/>
            </a:pPr>
            <a:r>
              <a:rPr lang="ar-JO" dirty="0"/>
              <a:t>من الواضح أنه كلما تعاون وتفاعل شخصان أو أكثر في السعي لتحقيق هدف مشترك بأسلوب إيجابي من خلال جماعة فإن ذلك سيؤدي إلى نجاح أكبر من العمل الفردي. </a:t>
            </a:r>
            <a:endParaRPr lang="en-US" dirty="0"/>
          </a:p>
          <a:p>
            <a:pPr marL="0" indent="0" algn="just">
              <a:buNone/>
            </a:pPr>
            <a:r>
              <a:rPr lang="ar-JO" dirty="0"/>
              <a:t>هذه العبارة صحيحة إلى درجة كبيرة بشرط أن يتوفر لهذه الجماعة القيادة الفعالة، والقيادة الفعالة هنا في أبسط تعريف لها هي القدرة على التأثير في الآخرين وجعلهم يشتركون معا في تحقيق هدف مشترك يرغبون كلهم في تحقيقه. والقائد الفعال هو الشخص الذي يساعد الجماعة على إنجاز أهدافها عن طريق مقابلة التخطيط الدقيق، والتنظيم الجيد، والتوجيه السليم، والمتابعة المستمرة، وذلك لبناء الجماعة والمحافظة على تماسكها ونمو العلاقات الإنسانية بين أفرادها.</a:t>
            </a:r>
            <a:endParaRPr lang="en-US" dirty="0"/>
          </a:p>
          <a:p>
            <a:pPr marL="0" indent="0" algn="just">
              <a:buNone/>
            </a:pPr>
            <a:r>
              <a:rPr lang="ar-JO" dirty="0"/>
              <a:t>وسوف نقتصر هنا على تناول دور القائد في قيادة جماعات المناقشة في العمليات التدريبية والإرشادية حيث أنه عندما تسيطر أو تسود مشاكل الاتصالات بين الأفراد في المناقشة فإن المجموعة ستعاني من صعوبة العمل معاً، وبتالي ينعكس على نجاحها في تحقيق أهدافها والوصول إلى تفاهم مشترك أو اتخاذ قرار فيما ينبغي عمله وتنفيذ ما تخطط له.</a:t>
            </a:r>
            <a:endParaRPr lang="en-US" dirty="0"/>
          </a:p>
          <a:p>
            <a:endParaRPr lang="ar-JO" dirty="0"/>
          </a:p>
        </p:txBody>
      </p:sp>
    </p:spTree>
    <p:extLst>
      <p:ext uri="{BB962C8B-B14F-4D97-AF65-F5344CB8AC3E}">
        <p14:creationId xmlns:p14="http://schemas.microsoft.com/office/powerpoint/2010/main" val="19562727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997485" cy="1218975"/>
          </a:xfrm>
        </p:spPr>
        <p:txBody>
          <a:bodyPr>
            <a:normAutofit fontScale="90000"/>
          </a:bodyPr>
          <a:lstStyle/>
          <a:p>
            <a:r>
              <a:rPr lang="ar-JO" b="1" dirty="0"/>
              <a:t>يختلف دور قائد الحلقة النقاشية عن دور المحاضر في نقطتين أساسيتين  وهامتين :</a:t>
            </a:r>
            <a:r>
              <a:rPr lang="en-US" dirty="0"/>
              <a:t/>
            </a:r>
            <a:br>
              <a:rPr lang="en-US" dirty="0"/>
            </a:br>
            <a:endParaRPr lang="ar-JO" dirty="0"/>
          </a:p>
        </p:txBody>
      </p:sp>
      <p:sp>
        <p:nvSpPr>
          <p:cNvPr id="3" name="Content Placeholder 2"/>
          <p:cNvSpPr>
            <a:spLocks noGrp="1"/>
          </p:cNvSpPr>
          <p:nvPr>
            <p:ph idx="1"/>
          </p:nvPr>
        </p:nvSpPr>
        <p:spPr>
          <a:xfrm>
            <a:off x="838200" y="1275008"/>
            <a:ext cx="10515600" cy="4901955"/>
          </a:xfrm>
        </p:spPr>
        <p:txBody>
          <a:bodyPr>
            <a:normAutofit fontScale="92500"/>
          </a:bodyPr>
          <a:lstStyle/>
          <a:p>
            <a:pPr marL="0" lvl="0" indent="0">
              <a:buNone/>
            </a:pPr>
            <a:r>
              <a:rPr lang="ar-JO" dirty="0"/>
              <a:t>1. فهو يساعد أعضاء مجموعة المناقشة على إمعان التفكير في جانب من جوانب عملهم. وهذا يتطلب منه اكتساب مهارات أكثر صعوبة من مهارة التحدث مثل مهارات توجيه الأسئلة والاستماع النشط، والمتابعة، والتلخيص، والضبط، والتقييم، ... الخ .</a:t>
            </a:r>
            <a:endParaRPr lang="en-US" dirty="0"/>
          </a:p>
          <a:p>
            <a:endParaRPr lang="en-US" dirty="0"/>
          </a:p>
          <a:p>
            <a:pPr marL="0" lvl="0" indent="0">
              <a:buNone/>
            </a:pPr>
            <a:r>
              <a:rPr lang="ar-JO" dirty="0"/>
              <a:t>2. يعتبر قائد الحلقة النقاشية عضو أساسي من أعضاء المجموعة بالإضافة إلى دوره الأساسي كموجه للأسئلة بهدف إدارة المناقشة واستيضاح مفاهيم الأعضاء ومناقشة الفروض والبدائل للوصول إلى اتفاق بين أعضائها والانتهاء باتخاذ القرارات المطلوبة لتحقيق الهدف من المناقشة.</a:t>
            </a:r>
            <a:endParaRPr lang="en-US" dirty="0"/>
          </a:p>
          <a:p>
            <a:pPr marL="0" indent="0">
              <a:buNone/>
            </a:pPr>
            <a:endParaRPr lang="ar-JO" dirty="0"/>
          </a:p>
          <a:p>
            <a:pPr marL="0" indent="0" algn="just">
              <a:buNone/>
            </a:pPr>
            <a:r>
              <a:rPr lang="ar-JO" dirty="0"/>
              <a:t> وعند استخدام أسلوب المناقشة كأسلوب تعليمي أو تدريبي في مجال التنمية الريفية أو غيره من المجالات فإن دور قائد الحلقة النقاشية دوراً هاماً وأساسياً لضمان فاعليتها ونجاحها من خلال أدائه للعديد من الممارسات في مراحل التخطيط والإعداد الجيد والتنفيذ وأخيراً المتابعة والتقييم.</a:t>
            </a:r>
            <a:endParaRPr lang="en-US" dirty="0"/>
          </a:p>
          <a:p>
            <a:endParaRPr lang="ar-JO" dirty="0"/>
          </a:p>
        </p:txBody>
      </p:sp>
    </p:spTree>
    <p:extLst>
      <p:ext uri="{BB962C8B-B14F-4D97-AF65-F5344CB8AC3E}">
        <p14:creationId xmlns:p14="http://schemas.microsoft.com/office/powerpoint/2010/main" val="151073454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1113394" cy="587912"/>
          </a:xfrm>
        </p:spPr>
        <p:txBody>
          <a:bodyPr>
            <a:normAutofit fontScale="90000"/>
          </a:bodyPr>
          <a:lstStyle/>
          <a:p>
            <a:r>
              <a:rPr lang="ar-JO" b="1" u="sng" dirty="0"/>
              <a:t>تنظيم الحلقة النقاشية:</a:t>
            </a:r>
            <a:r>
              <a:rPr lang="en-US" dirty="0"/>
              <a:t/>
            </a:r>
            <a:br>
              <a:rPr lang="en-US" dirty="0"/>
            </a:br>
            <a:endParaRPr lang="ar-JO" dirty="0"/>
          </a:p>
        </p:txBody>
      </p:sp>
      <p:sp>
        <p:nvSpPr>
          <p:cNvPr id="3" name="Content Placeholder 2"/>
          <p:cNvSpPr>
            <a:spLocks noGrp="1"/>
          </p:cNvSpPr>
          <p:nvPr>
            <p:ph idx="1"/>
          </p:nvPr>
        </p:nvSpPr>
        <p:spPr>
          <a:xfrm>
            <a:off x="838200" y="3199917"/>
            <a:ext cx="11113394" cy="2977045"/>
          </a:xfrm>
        </p:spPr>
        <p:txBody>
          <a:bodyPr>
            <a:normAutofit/>
          </a:bodyPr>
          <a:lstStyle/>
          <a:p>
            <a:pPr marL="0" lvl="0" indent="0" algn="just">
              <a:buNone/>
            </a:pPr>
            <a:r>
              <a:rPr lang="ar-JO" b="1" u="sng" dirty="0"/>
              <a:t>1. تحديد الهدف أو الأهداف من الحلقة</a:t>
            </a:r>
            <a:r>
              <a:rPr lang="ar-JO" dirty="0"/>
              <a:t>. تتمثل</a:t>
            </a:r>
            <a:r>
              <a:rPr lang="ar-JO" b="1" dirty="0"/>
              <a:t> </a:t>
            </a:r>
            <a:r>
              <a:rPr lang="ar-JO" dirty="0"/>
              <a:t>أهمية هذه الخطوة في تحديد النتائج المرجو الوصول إليها في نهاية الحلقة النقاشية بوضوح يساعد المشاركين في استخدام معارفهم ووقتهم وطاقتهم بطريقة رشيدة موجهة إلى تحقيق هذه الأهداف ... فلو لم يكن لقائد الحلقة النقاشية غاية أو هدف محدد وواضح للحلقة, فمن المحتمل أن لا تكون فاعليه كبيرة. وعادة ما تكون حلقة المناقشة واحدة من سلسة الحلقات أو الأساليب التدريبية التي يتألف منها البرنامج التنموي أو التدريبي – لذلك ينبغي أن يوضع في الاعتبار العلاقة بين هدف الحلقة وأهداف الحلقات أو الأساليب التدريبية الأخرى أو الأهداف العامة للبرنامج الشامل.</a:t>
            </a:r>
            <a:endParaRPr lang="en-US" dirty="0"/>
          </a:p>
          <a:p>
            <a:pPr algn="just"/>
            <a:endParaRPr lang="ar-JO" dirty="0"/>
          </a:p>
        </p:txBody>
      </p:sp>
      <p:sp>
        <p:nvSpPr>
          <p:cNvPr id="4" name="Rectangle 3"/>
          <p:cNvSpPr/>
          <p:nvPr/>
        </p:nvSpPr>
        <p:spPr>
          <a:xfrm>
            <a:off x="4853176" y="823106"/>
            <a:ext cx="7098418" cy="523220"/>
          </a:xfrm>
          <a:prstGeom prst="rect">
            <a:avLst/>
          </a:prstGeom>
        </p:spPr>
        <p:txBody>
          <a:bodyPr wrap="none">
            <a:spAutoFit/>
          </a:bodyPr>
          <a:lstStyle/>
          <a:p>
            <a:pPr algn="justLow"/>
            <a:r>
              <a:rPr lang="ar-JO" sz="2800" b="1" u="sng" dirty="0">
                <a:latin typeface="Times New Roman" panose="02020603050405020304" pitchFamily="18" charset="0"/>
                <a:ea typeface="Times New Roman" panose="02020603050405020304" pitchFamily="18" charset="0"/>
                <a:cs typeface="Simplified Arabic"/>
              </a:rPr>
              <a:t>أولا : دور قائد الحلقة النقاشية في مرحلة الإعداد والتخطيط </a:t>
            </a:r>
            <a:endParaRPr lang="en-US" sz="2000" dirty="0">
              <a:effectLst/>
              <a:latin typeface="Times New Roman" panose="02020603050405020304" pitchFamily="18" charset="0"/>
              <a:ea typeface="Times New Roman" panose="02020603050405020304" pitchFamily="18" charset="0"/>
            </a:endParaRPr>
          </a:p>
        </p:txBody>
      </p:sp>
      <p:sp>
        <p:nvSpPr>
          <p:cNvPr id="5" name="Rectangle 4"/>
          <p:cNvSpPr/>
          <p:nvPr/>
        </p:nvSpPr>
        <p:spPr>
          <a:xfrm>
            <a:off x="8264366" y="1697903"/>
            <a:ext cx="3687228" cy="523220"/>
          </a:xfrm>
          <a:prstGeom prst="rect">
            <a:avLst/>
          </a:prstGeom>
        </p:spPr>
        <p:txBody>
          <a:bodyPr wrap="none">
            <a:spAutoFit/>
          </a:bodyPr>
          <a:lstStyle/>
          <a:p>
            <a:pPr algn="justLow"/>
            <a:r>
              <a:rPr lang="ar-JO" sz="2800" b="1" dirty="0">
                <a:latin typeface="Times New Roman" panose="02020603050405020304" pitchFamily="18" charset="0"/>
                <a:ea typeface="Times New Roman" panose="02020603050405020304" pitchFamily="18" charset="0"/>
                <a:cs typeface="Simplified Arabic"/>
              </a:rPr>
              <a:t>تخطيط وتنفيذ الحلقة النقاشية:</a:t>
            </a:r>
            <a:endParaRPr lang="en-US" sz="20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979868" y="2325120"/>
            <a:ext cx="11113394" cy="523220"/>
          </a:xfrm>
          <a:prstGeom prst="rect">
            <a:avLst/>
          </a:prstGeom>
        </p:spPr>
        <p:txBody>
          <a:bodyPr wrap="square">
            <a:spAutoFit/>
          </a:bodyPr>
          <a:lstStyle/>
          <a:p>
            <a:pPr algn="justLow"/>
            <a:r>
              <a:rPr lang="ar-JO" sz="2800" b="1" dirty="0">
                <a:latin typeface="Times New Roman" panose="02020603050405020304" pitchFamily="18" charset="0"/>
                <a:ea typeface="Times New Roman" panose="02020603050405020304" pitchFamily="18" charset="0"/>
                <a:cs typeface="Simplified Arabic"/>
              </a:rPr>
              <a:t>أولاً: في مرحلة الإعداد والتخطيط للحلقة النقاشية يقوم قائد الحلقة بإنجاز المهام التالية :</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77422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53792"/>
            <a:ext cx="10515600" cy="5623171"/>
          </a:xfrm>
        </p:spPr>
        <p:txBody>
          <a:bodyPr>
            <a:normAutofit fontScale="92500" lnSpcReduction="10000"/>
          </a:bodyPr>
          <a:lstStyle/>
          <a:p>
            <a:pPr marL="0" lvl="0" indent="0" algn="just">
              <a:buNone/>
            </a:pPr>
            <a:r>
              <a:rPr lang="ar-JO" b="1" u="sng" dirty="0"/>
              <a:t>2. تحليل موضوع المناقشة.</a:t>
            </a:r>
            <a:r>
              <a:rPr lang="ar-JO" dirty="0"/>
              <a:t> كما سبق ذكره فإن أحد أدوار قائد الحلقة النقاشية هو زيادة فهم الأعضاء لموضوع المناقشة, بأن يساعدهم على إمعان التفكير فيه وربط تفكير وخبرة كل عضو بما لدى باقي الأعضاء من معرفة وخبرة، ويتوقف ذلك على مدى قدرة القائد على تحليل الموضوع إلى عناصره أو أقسامه الرئيسية بطريقة متوالية ومنطقية، ووضع تلك العناصر في إطار منطقي متسلسل للمناقشة، ووجود هذا الإطار بعناصر الموضوع يؤدي إلى وضوح أكثر للمشاركين لما ينبغي التفكير فيه ومناقشته وتغطيته بفاعلية.</a:t>
            </a:r>
            <a:endParaRPr lang="en-US" dirty="0"/>
          </a:p>
          <a:p>
            <a:pPr marL="0" indent="0">
              <a:buNone/>
            </a:pPr>
            <a:r>
              <a:rPr lang="ar-JO" dirty="0"/>
              <a:t> </a:t>
            </a:r>
            <a:endParaRPr lang="en-US" dirty="0"/>
          </a:p>
          <a:p>
            <a:pPr marL="0" lvl="0" indent="0" algn="just">
              <a:buNone/>
            </a:pPr>
            <a:r>
              <a:rPr lang="ar-JO" b="1" u="sng" dirty="0"/>
              <a:t>3. تحديد عناوين رئيسية لعناصر المناقشة.</a:t>
            </a:r>
            <a:r>
              <a:rPr lang="ar-JO" dirty="0"/>
              <a:t> بعد تحليل الموضوع إلى عناصره أو أقسامه الرئيسية ووضعها بترتيب منطقي خلال إطار عام. فإن قائد الحلقة النقاشية يجب عليه أن يضع عنوان لكل قسم رئيسي كي يساعد أعضاء المجموعة على تنظيم تفكيرهم وتركيزهم وإدراج أراءهم تحت كل عنوان. وسيعطي عدد العناوين المدونة على لوحة التسجيل فكرة واضحة عن التفاصيل المحتمل إدراجها تحت كل عنوان، وكذلك تقدير مبدئي عن الوقت المطلوب لتغطية كل عنوان رئيسي وإجمالي الوقت الكلي لمناقشة الموضوع. ووجود هذا الوضوح لدى قائد الحلقة النقاشية عن تفاصيل العناصر والوقت المحتمل يساعده على التخطيط الجيد للمناقشة كما يمنحه قدراً من المرونة في توجيه المناقشة نفسها في مرحلة التنفيذ.</a:t>
            </a:r>
            <a:endParaRPr lang="en-US" dirty="0"/>
          </a:p>
          <a:p>
            <a:endParaRPr lang="ar-JO" dirty="0"/>
          </a:p>
        </p:txBody>
      </p:sp>
    </p:spTree>
    <p:extLst>
      <p:ext uri="{BB962C8B-B14F-4D97-AF65-F5344CB8AC3E}">
        <p14:creationId xmlns:p14="http://schemas.microsoft.com/office/powerpoint/2010/main" val="263518878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43944"/>
            <a:ext cx="10515600" cy="5533019"/>
          </a:xfrm>
        </p:spPr>
        <p:txBody>
          <a:bodyPr>
            <a:normAutofit lnSpcReduction="10000"/>
          </a:bodyPr>
          <a:lstStyle/>
          <a:p>
            <a:pPr marL="0" lvl="0" indent="0" algn="just">
              <a:buNone/>
            </a:pPr>
            <a:r>
              <a:rPr lang="ar-JO" b="1" u="sng" dirty="0"/>
              <a:t>4. وضع خطة المناقشة، وتشمل هذه الخطة:</a:t>
            </a:r>
            <a:endParaRPr lang="en-US" sz="2000" dirty="0"/>
          </a:p>
          <a:p>
            <a:pPr lvl="1" algn="just"/>
            <a:r>
              <a:rPr lang="ar-JO" b="1" dirty="0"/>
              <a:t>تحديد مقدمة المناقشة</a:t>
            </a:r>
            <a:r>
              <a:rPr lang="ar-JO" dirty="0"/>
              <a:t>. والهدف من المقدمة هو إثارة اهتمام جميع أعضاء المجموعة وتهيئتهم للبدء من نقطة مشتركة, من خلال تركيز تفكيرهم عن طريق مناقشة الهدف أو الأهداف من المناقشة, ثم الانتقال إلى عناصر المناقشة (هيكل الموضوع). ولكي تكون المناقشة مفيدة يجب أن يتوفر لدى المجموعة المعارف والخبرات الكافية. وأن لا تؤدي المقدمة إلى إحداث خلافات شديدة بين الأعضاء، وإنما يجب أن تحدث درجة معقولة من الفاهم للبناء عليها. </a:t>
            </a:r>
            <a:endParaRPr lang="en-US" sz="1800" dirty="0"/>
          </a:p>
          <a:p>
            <a:pPr lvl="1" algn="just"/>
            <a:r>
              <a:rPr lang="ar-JO" b="1" dirty="0"/>
              <a:t>خطوات المناقشة</a:t>
            </a:r>
            <a:r>
              <a:rPr lang="ar-JO" dirty="0"/>
              <a:t>. للمساعدة في توجيه أعضاء المجموعة إلى الدخول في مناقشة صلب الموضوع، فإنه على قائد المجموعة، </a:t>
            </a:r>
            <a:endParaRPr lang="en-US" sz="1800" dirty="0"/>
          </a:p>
          <a:p>
            <a:pPr algn="just"/>
            <a:r>
              <a:rPr lang="ar-JO" dirty="0"/>
              <a:t>1) القيام بإعداد لوحة مسجل عليها العناوين الرئيسية والنقاط المحتمل مناقشتها،</a:t>
            </a:r>
            <a:endParaRPr lang="en-US" sz="2000" dirty="0"/>
          </a:p>
          <a:p>
            <a:pPr algn="just"/>
            <a:r>
              <a:rPr lang="ar-JO" dirty="0"/>
              <a:t> 2) إعداد مجموعة من الأسئلة المناسبة لتساعد الأعضاء على التفكير وعدم التشتت، كما تؤدي إلى تحفيز الأعضاء إلى اتخاذ موقف ايجابي من الموضوع، وتتوقف قيمة المناقشة وعمقها إلى درجة كبيرة على نوعية الأسئلة وحسن صياغتها والطريقة التي توجه بها تلك الأسئلة لإثراء المناقشة وتحقيق الهدف منها، والأسئلة الجيدة لها معايير كثيرة أهمها أنها: أ) تثير التفكير المنطقي المحدد، ب) وان تكون ذات نهاية مفتوحة التي تحتاج إلى تفكير، ولا يمكن الإجابة عليها بكلمة نعم أو لا أو بجملة خبرية بسيطة.</a:t>
            </a:r>
            <a:endParaRPr lang="en-US" sz="2000" dirty="0"/>
          </a:p>
          <a:p>
            <a:pPr algn="just"/>
            <a:endParaRPr lang="en-US" sz="2000" dirty="0"/>
          </a:p>
        </p:txBody>
      </p:sp>
    </p:spTree>
    <p:extLst>
      <p:ext uri="{BB962C8B-B14F-4D97-AF65-F5344CB8AC3E}">
        <p14:creationId xmlns:p14="http://schemas.microsoft.com/office/powerpoint/2010/main" val="247640527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12124"/>
            <a:ext cx="10515600" cy="5764839"/>
          </a:xfrm>
        </p:spPr>
        <p:txBody>
          <a:bodyPr/>
          <a:lstStyle/>
          <a:p>
            <a:pPr marL="228600" lvl="1" algn="just">
              <a:spcBef>
                <a:spcPts val="1000"/>
              </a:spcBef>
            </a:pPr>
            <a:r>
              <a:rPr lang="ar-JO" b="1" dirty="0"/>
              <a:t>مراجعة ما تم التوصل إليه وكيفية إنهائها</a:t>
            </a:r>
            <a:r>
              <a:rPr lang="ar-JO" dirty="0"/>
              <a:t>. أخيراً, تتضمن خطة المناقشة التفكير في كيفية تجميع الآراء المرتبطة يبعضها، وصياغتها بشكل شامل سهل، وتسجيلها في عبارات موجزة على لوحات التسجيل بطريقة مرئية للجميع حتى يمكن استخدامها عندما يحين وقت المراجعة والتلخيص النهائي قبل ختام الموضوع وإغلاق باب </a:t>
            </a:r>
            <a:r>
              <a:rPr lang="ar-JO" dirty="0" err="1"/>
              <a:t>الناقشة</a:t>
            </a:r>
            <a:r>
              <a:rPr lang="ar-JO" dirty="0"/>
              <a:t>.</a:t>
            </a:r>
          </a:p>
          <a:p>
            <a:pPr algn="just"/>
            <a:r>
              <a:rPr lang="ar-JO" dirty="0"/>
              <a:t>ولضبط المناقشة ينبغي تقسيم الوقت المتاح لحلقة المناقشة على المقدمة وعناصر المناقشة والخاتمة بحيث يتم تغطية الموضوع في الوقت المحدد. </a:t>
            </a:r>
            <a:endParaRPr lang="en-US" sz="2000" dirty="0"/>
          </a:p>
          <a:p>
            <a:pPr algn="just"/>
            <a:endParaRPr lang="ar-JO" dirty="0"/>
          </a:p>
          <a:p>
            <a:pPr marL="0" lvl="0" indent="0" algn="just">
              <a:buNone/>
            </a:pPr>
            <a:r>
              <a:rPr lang="ar-JO" b="1" u="sng" dirty="0"/>
              <a:t>5. تحديد ومراجعة الإمكانيات.</a:t>
            </a:r>
            <a:r>
              <a:rPr lang="ar-JO" dirty="0"/>
              <a:t> يتحتم على قائد الحلقة النقاشية تحديد الإمكانيات التي ينبغي توفرها لعقد تلك الحلقة، كذلك تحديد أسلوب ترتيب المقاعد وتوفير المعينات ثم أخيرا التأكد من توافر تلك الإمكانيات وترتيبها بالأسلوب المناسب والمتفق عليه.</a:t>
            </a:r>
          </a:p>
          <a:p>
            <a:pPr marL="0" lvl="0" indent="0" algn="just">
              <a:buNone/>
            </a:pPr>
            <a:endParaRPr lang="en-US" dirty="0"/>
          </a:p>
          <a:p>
            <a:pPr marL="0" lvl="0" indent="0" algn="just">
              <a:buNone/>
            </a:pPr>
            <a:r>
              <a:rPr lang="ar-JO" b="1" u="sng" dirty="0"/>
              <a:t>6. تحديد نوعية المشاركون في المناقشة وعددهم</a:t>
            </a:r>
            <a:r>
              <a:rPr lang="ar-JO" dirty="0"/>
              <a:t> وأن يرسل إليهم معلومات كافي عن المناقشة والمطلوب منهم إعداده قبل الحضور.</a:t>
            </a:r>
            <a:endParaRPr lang="en-US" dirty="0"/>
          </a:p>
          <a:p>
            <a:pPr algn="just"/>
            <a:endParaRPr lang="ar-JO" dirty="0"/>
          </a:p>
        </p:txBody>
      </p:sp>
    </p:spTree>
    <p:extLst>
      <p:ext uri="{BB962C8B-B14F-4D97-AF65-F5344CB8AC3E}">
        <p14:creationId xmlns:p14="http://schemas.microsoft.com/office/powerpoint/2010/main" val="6986581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10804301" cy="742458"/>
          </a:xfrm>
        </p:spPr>
        <p:txBody>
          <a:bodyPr>
            <a:normAutofit fontScale="90000"/>
          </a:bodyPr>
          <a:lstStyle/>
          <a:p>
            <a:r>
              <a:rPr lang="ar-JO" sz="3200" b="1" u="sng" dirty="0"/>
              <a:t>ثانيا : أثناء الحلقة النقاشية </a:t>
            </a:r>
            <a:r>
              <a:rPr lang="en-US" sz="3200" dirty="0"/>
              <a:t/>
            </a:r>
            <a:br>
              <a:rPr lang="en-US" sz="3200" dirty="0"/>
            </a:br>
            <a:endParaRPr lang="ar-JO" sz="3200" dirty="0"/>
          </a:p>
        </p:txBody>
      </p:sp>
      <p:sp>
        <p:nvSpPr>
          <p:cNvPr id="3" name="Content Placeholder 2"/>
          <p:cNvSpPr>
            <a:spLocks noGrp="1"/>
          </p:cNvSpPr>
          <p:nvPr>
            <p:ph idx="1"/>
          </p:nvPr>
        </p:nvSpPr>
        <p:spPr>
          <a:xfrm>
            <a:off x="838200" y="1815921"/>
            <a:ext cx="10515600" cy="4361042"/>
          </a:xfrm>
        </p:spPr>
        <p:txBody>
          <a:bodyPr>
            <a:normAutofit/>
          </a:bodyPr>
          <a:lstStyle/>
          <a:p>
            <a:pPr marL="0" lvl="0" indent="0" algn="just">
              <a:buNone/>
            </a:pPr>
            <a:r>
              <a:rPr lang="ar-JO" sz="2400" b="1" u="sng" dirty="0"/>
              <a:t>1. في بداية المناقشة :</a:t>
            </a:r>
            <a:endParaRPr lang="en-US" sz="2400" dirty="0"/>
          </a:p>
          <a:p>
            <a:pPr lvl="0" algn="just"/>
            <a:r>
              <a:rPr lang="ar-JO" sz="2400" dirty="0"/>
              <a:t>على قائد الحلقة النقاشية </a:t>
            </a:r>
            <a:r>
              <a:rPr lang="ar-JO" sz="2400" b="1" dirty="0"/>
              <a:t>التأكد قبل بدء المناقشة من أن كل المشاركين مستريحين</a:t>
            </a:r>
            <a:r>
              <a:rPr lang="ar-JO" sz="2400" dirty="0"/>
              <a:t> في أماكنهم وأن الجميع جاهزين للمناقشة. بعد ذلك يعلن عن موضوع المناقشة وعنوانها الذي ينبغي أن يكون مكتوباً على لوحة مستقلة ومعلنة على الجميع قبل المناقشة، ويفضل أن تبقى كذلك طول الوقت.</a:t>
            </a:r>
            <a:endParaRPr lang="en-US" sz="2400" dirty="0"/>
          </a:p>
          <a:p>
            <a:pPr lvl="0" algn="just"/>
            <a:r>
              <a:rPr lang="ar-JO" sz="2400" dirty="0"/>
              <a:t>يتبع ذلك </a:t>
            </a:r>
            <a:r>
              <a:rPr lang="ar-JO" sz="2400" b="1" dirty="0"/>
              <a:t>مقدمة الموضوع التي سبق التخطيط لها</a:t>
            </a:r>
            <a:r>
              <a:rPr lang="ar-JO" sz="2400" dirty="0"/>
              <a:t>, وينبغي أن تكون موجزة ولكن وافية لتحقيق الغرض منها وهو إثارة اهتمام المشاركين، ودقيقة لإيضاح الهيكل العام للموضوع أو الهدف منه، وينبغي أن توضح الأسلوب الذي خطط له قائد الحلقة النقاشية لاستخدامه في إدارة المناقشة، والقواعد السلوكية التي تحكم تصرفات المشاركين أثناء المناقشة.</a:t>
            </a:r>
            <a:endParaRPr lang="en-US" sz="2400" dirty="0"/>
          </a:p>
          <a:p>
            <a:pPr algn="just"/>
            <a:endParaRPr lang="ar-JO" sz="2400" dirty="0"/>
          </a:p>
        </p:txBody>
      </p:sp>
      <p:sp>
        <p:nvSpPr>
          <p:cNvPr id="4" name="Rectangle 3"/>
          <p:cNvSpPr/>
          <p:nvPr/>
        </p:nvSpPr>
        <p:spPr>
          <a:xfrm>
            <a:off x="838199" y="942184"/>
            <a:ext cx="10701271" cy="830997"/>
          </a:xfrm>
          <a:prstGeom prst="rect">
            <a:avLst/>
          </a:prstGeom>
        </p:spPr>
        <p:txBody>
          <a:bodyPr wrap="square">
            <a:spAutoFit/>
          </a:bodyPr>
          <a:lstStyle/>
          <a:p>
            <a:pPr marL="228600" algn="justLow"/>
            <a:r>
              <a:rPr lang="ar-JO" sz="2400" dirty="0">
                <a:latin typeface="Times New Roman" panose="02020603050405020304" pitchFamily="18" charset="0"/>
                <a:ea typeface="Times New Roman" panose="02020603050405020304" pitchFamily="18" charset="0"/>
                <a:cs typeface="Simplified Arabic"/>
              </a:rPr>
              <a:t>يتلخص دور القائد أثناء الحلقة النقاشية, في بدء المناقشة ثم إدارة الحوار وضبط المناقشة، والتسجيل، وختام المناقشة في الوقت المحدد.</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38827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1831" y="634240"/>
            <a:ext cx="8401957" cy="3004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050188" y="1080683"/>
            <a:ext cx="1859805" cy="369332"/>
          </a:xfrm>
          <a:prstGeom prst="rect">
            <a:avLst/>
          </a:prstGeom>
        </p:spPr>
        <p:txBody>
          <a:bodyPr wrap="none">
            <a:spAutoFit/>
          </a:bodyPr>
          <a:lstStyle/>
          <a:p>
            <a:pPr algn="ctr"/>
            <a:r>
              <a:rPr lang="ar-JO" b="1" dirty="0">
                <a:effectLst/>
                <a:latin typeface="Times New Roman" panose="02020603050405020304" pitchFamily="18" charset="0"/>
                <a:ea typeface="Times New Roman" panose="02020603050405020304" pitchFamily="18" charset="0"/>
                <a:cs typeface="Simplified Arabic" panose="02020603050405020304" pitchFamily="18" charset="-78"/>
              </a:rPr>
              <a:t>عناصر عملية الاتصال</a:t>
            </a:r>
            <a:endParaRPr lang="en-US" sz="1400" dirty="0">
              <a:effectLst/>
              <a:latin typeface="Times New Roman" panose="02020603050405020304" pitchFamily="18" charset="0"/>
              <a:ea typeface="Times New Roman" panose="02020603050405020304" pitchFamily="18" charset="0"/>
            </a:endParaRPr>
          </a:p>
        </p:txBody>
      </p:sp>
      <p:pic>
        <p:nvPicPr>
          <p:cNvPr id="7171" name="Picture 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7746" y="3956989"/>
            <a:ext cx="6362163" cy="2305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765424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37882"/>
            <a:ext cx="10515600" cy="5739081"/>
          </a:xfrm>
        </p:spPr>
        <p:txBody>
          <a:bodyPr>
            <a:normAutofit/>
          </a:bodyPr>
          <a:lstStyle/>
          <a:p>
            <a:pPr lvl="0"/>
            <a:r>
              <a:rPr lang="ar-JO" sz="2400" dirty="0"/>
              <a:t>ومن التطبيقات الناجحة في إنهاء المقدمة, أن يطرح قائد الحلقة النقاشية سؤال يتمشى مع أول عنوان على لوحة التسجيل، أو يستخدم العنوان نفسه للانتقال من المقدمة إلى صلب الموضوع, أو أن يعلن القائد عن الإطار العام بجميع العناوين التي سيدير المناقشة من خلالها, ثم يبدأ بطرح العنوان الأول فقط، وهذا الأسلوب الأخير له ميزة جيدة في أنه يوضح للمجوعة مجال المناقشة وخطتها من البداية حتى يمكنهم من التعرف على النمط العام وتوجيه تفكيرهم توجيهاً مرحلياً لخدمة الهدف العام من المناقشة, ولكن يعيب هذه الطريقة أنها لا تتيح لقائد الحلقة النقاشية قدراً كبيراً من المرونة في معالجة الموضوع بالانتقال من عنصر إلى آخر أو إلغاء عنصر من العناصر التي قد يرى فيما بعد بعدم أهميتها.</a:t>
            </a:r>
            <a:endParaRPr lang="en-US" sz="2400" dirty="0"/>
          </a:p>
          <a:p>
            <a:pPr lvl="0"/>
            <a:r>
              <a:rPr lang="ar-JO" sz="2400" dirty="0"/>
              <a:t>وبعد توجيه السؤال أو إعلان العنوان الأول, يجب على قائد الحلقة النقاشية أن يجلس في مكانه ويلتزم الهدوء ليتيح للمجموعة دقيقة على الأقل للتفكير والتأمل والاستعداد للمشاركة، ويستغل القائد هذه الدقيقة في ملاحظة المشاركين واختيار أكثر المشاركين استعداداً لبدء المناقشة.</a:t>
            </a:r>
            <a:endParaRPr lang="en-US" sz="2400" dirty="0"/>
          </a:p>
        </p:txBody>
      </p:sp>
    </p:spTree>
    <p:extLst>
      <p:ext uri="{BB962C8B-B14F-4D97-AF65-F5344CB8AC3E}">
        <p14:creationId xmlns:p14="http://schemas.microsoft.com/office/powerpoint/2010/main" val="344228975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417935" cy="768216"/>
          </a:xfrm>
        </p:spPr>
        <p:txBody>
          <a:bodyPr>
            <a:normAutofit fontScale="90000"/>
          </a:bodyPr>
          <a:lstStyle/>
          <a:p>
            <a:pPr lvl="0"/>
            <a:r>
              <a:rPr lang="ar-JO" sz="3200" b="1" u="sng" dirty="0"/>
              <a:t>2. في إدارة صلب المناقشة ذاتها:</a:t>
            </a:r>
            <a:r>
              <a:rPr lang="en-US" sz="3200" dirty="0"/>
              <a:t/>
            </a:r>
            <a:br>
              <a:rPr lang="en-US" sz="3200" dirty="0"/>
            </a:br>
            <a:endParaRPr lang="ar-JO" sz="3200" dirty="0"/>
          </a:p>
        </p:txBody>
      </p:sp>
      <p:sp>
        <p:nvSpPr>
          <p:cNvPr id="3" name="Content Placeholder 2"/>
          <p:cNvSpPr>
            <a:spLocks noGrp="1"/>
          </p:cNvSpPr>
          <p:nvPr>
            <p:ph idx="1"/>
          </p:nvPr>
        </p:nvSpPr>
        <p:spPr>
          <a:xfrm>
            <a:off x="838200" y="1043189"/>
            <a:ext cx="10515600" cy="5133774"/>
          </a:xfrm>
        </p:spPr>
        <p:txBody>
          <a:bodyPr>
            <a:normAutofit/>
          </a:bodyPr>
          <a:lstStyle/>
          <a:p>
            <a:pPr algn="just"/>
            <a:r>
              <a:rPr lang="ar-JO" sz="2400" dirty="0"/>
              <a:t>عند نجاح قائد الحلقة النقاشية في توضيح الهدف والإطار العام من المناقشة، وأسلوب النقاش فالمفروض أن لا يلقى سوى قدراً قليلاً من الصعوبة في إدارة المناقشة, فالإعداد والتخطيط الجيد دائماً يؤدي إلى تنفيذ وأداء جيد وناجح وبأقل قدر ممكن من المشاكل، وإذا وجدت بعض العقبات والصعوبات فإنه سيكون قادراً على التغلب عليها ومعالجتها بما يعود بالفائدة على المجموعة كلها. كما يجب عدم التحدث بأي خلاف في الرأي قد ينشب بين أعضاء المجموعة إذ أنه من المؤكد حدوث ذلك نتيجة اختلاف درجة الفهم للموضوع, أو اختلاف أسلوب التفكير, وبالتالي أسلوب المعالجة لدى الأفراد نتيجة الاختلافات الفردية بينهم, وهناك وجهة نظر تؤكد على أنه لا يوجد أشخاص صعاب لا يمكن التعامل معهم ولكن هناك أشخاص يعانون من "صعوبة ما" ومن هنا يأتي دور قائد الحلقة النقاشية وخبرته ومهارته في التعامل مع بعض الأشخاص الذين يعانون من تلك الصعوبات مثل :</a:t>
            </a:r>
          </a:p>
          <a:p>
            <a:pPr lvl="0" algn="just"/>
            <a:r>
              <a:rPr lang="ar-JO" sz="2400" dirty="0"/>
              <a:t>الشخص الثرثار أو المجادل.</a:t>
            </a:r>
            <a:endParaRPr lang="en-US" sz="2400" dirty="0"/>
          </a:p>
          <a:p>
            <a:pPr lvl="0" algn="just"/>
            <a:r>
              <a:rPr lang="ar-JO" sz="2400" dirty="0"/>
              <a:t>الشخص الخبير أو الرئيس.</a:t>
            </a:r>
            <a:endParaRPr lang="en-US" sz="2400" dirty="0"/>
          </a:p>
          <a:p>
            <a:pPr lvl="0" algn="just"/>
            <a:r>
              <a:rPr lang="ar-JO" sz="2400" dirty="0"/>
              <a:t>الشخص الصامت أو السلبي.</a:t>
            </a:r>
            <a:endParaRPr lang="en-US" sz="2400" dirty="0"/>
          </a:p>
          <a:p>
            <a:pPr lvl="0" algn="just"/>
            <a:r>
              <a:rPr lang="ar-JO" sz="2400" dirty="0"/>
              <a:t>الشخص المتعالي أو المغرور.</a:t>
            </a:r>
            <a:endParaRPr lang="en-US" sz="2400" dirty="0"/>
          </a:p>
          <a:p>
            <a:pPr algn="just"/>
            <a:endParaRPr lang="en-US" sz="2400" dirty="0"/>
          </a:p>
          <a:p>
            <a:pPr algn="just"/>
            <a:endParaRPr lang="ar-JO" sz="2400" dirty="0"/>
          </a:p>
        </p:txBody>
      </p:sp>
    </p:spTree>
    <p:extLst>
      <p:ext uri="{BB962C8B-B14F-4D97-AF65-F5344CB8AC3E}">
        <p14:creationId xmlns:p14="http://schemas.microsoft.com/office/powerpoint/2010/main" val="303641035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2095"/>
            <a:ext cx="11010363" cy="716700"/>
          </a:xfrm>
        </p:spPr>
        <p:txBody>
          <a:bodyPr>
            <a:noAutofit/>
          </a:bodyPr>
          <a:lstStyle/>
          <a:p>
            <a:r>
              <a:rPr lang="ar-JO" sz="2800" dirty="0"/>
              <a:t>وسوف نتناول هنا أربعة مشاكل رئيسية يمكن أن تظهر أثناء المناقشة وكيفية التغلب عليها:</a:t>
            </a:r>
            <a:r>
              <a:rPr lang="en-US" sz="2800" dirty="0"/>
              <a:t/>
            </a:r>
            <a:br>
              <a:rPr lang="en-US" sz="2800" dirty="0"/>
            </a:br>
            <a:endParaRPr lang="ar-JO" sz="2800" dirty="0"/>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lstStyle/>
          <a:p>
            <a:pPr marL="0" indent="0">
              <a:buNone/>
            </a:pPr>
            <a:r>
              <a:rPr lang="ar-JO" b="1" u="sng" dirty="0"/>
              <a:t>المعالجة</a:t>
            </a:r>
          </a:p>
          <a:p>
            <a:pPr algn="just"/>
            <a:r>
              <a:rPr lang="ar-JO" dirty="0"/>
              <a:t>*  في حالة إشباع الموضوع بالنقاش يتم التلخيص لما سبق, والانتقال إلى العنصر التالي.</a:t>
            </a:r>
          </a:p>
          <a:p>
            <a:pPr algn="just"/>
            <a:endParaRPr lang="en-US" dirty="0"/>
          </a:p>
          <a:p>
            <a:pPr algn="just"/>
            <a:r>
              <a:rPr lang="ar-JO" dirty="0"/>
              <a:t>*  أما إذا كان النقاش في بدايته: ابدأ المقاطعة واسأل أسئلة لها صلة بالموضوع فتؤدي الإجابة إلى العودة إلى موضوع المناقشة.</a:t>
            </a:r>
          </a:p>
          <a:p>
            <a:pPr algn="just"/>
            <a:endParaRPr lang="en-US" dirty="0"/>
          </a:p>
          <a:p>
            <a:pPr algn="just"/>
            <a:r>
              <a:rPr lang="ar-JO" dirty="0"/>
              <a:t>*  استخدام الاتصال غير اللفظي بواسطة حركة أعضاء الجسم مثل: الوقوف بطريقة معينة, أو توجيه نظرات ذات معنى.</a:t>
            </a:r>
            <a:endParaRPr lang="en-US" dirty="0"/>
          </a:p>
          <a:p>
            <a:endParaRPr lang="ar-JO" dirty="0"/>
          </a:p>
        </p:txBody>
      </p:sp>
      <p:sp>
        <p:nvSpPr>
          <p:cNvPr id="4" name="Rectangle 3"/>
          <p:cNvSpPr/>
          <p:nvPr/>
        </p:nvSpPr>
        <p:spPr>
          <a:xfrm>
            <a:off x="1451983" y="1140600"/>
            <a:ext cx="8723862" cy="5232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justLow"/>
            <a:r>
              <a:rPr lang="ar-JO" sz="2800" b="1" dirty="0">
                <a:latin typeface="Times New Roman" panose="02020603050405020304" pitchFamily="18" charset="0"/>
                <a:ea typeface="Times New Roman" panose="02020603050405020304" pitchFamily="18" charset="0"/>
                <a:cs typeface="Simplified Arabic"/>
              </a:rPr>
              <a:t>المشكلة (1):  خروج المناقشة عن مسارها الطبيعي وفقد السيطرة عليها:</a:t>
            </a:r>
            <a:endParaRPr lang="en-US" sz="20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77218598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894454" cy="652306"/>
          </a:xfrm>
        </p:spPr>
        <p:style>
          <a:lnRef idx="2">
            <a:schemeClr val="dk1"/>
          </a:lnRef>
          <a:fillRef idx="1">
            <a:schemeClr val="lt1"/>
          </a:fillRef>
          <a:effectRef idx="0">
            <a:schemeClr val="dk1"/>
          </a:effectRef>
          <a:fontRef idx="minor">
            <a:schemeClr val="dk1"/>
          </a:fontRef>
        </p:style>
        <p:txBody>
          <a:bodyPr>
            <a:noAutofit/>
          </a:bodyPr>
          <a:lstStyle/>
          <a:p>
            <a:r>
              <a:rPr lang="ar-JO" sz="3200" dirty="0"/>
              <a:t>المشكلة (2):  المجوعة أو بعض الأفراد أصبحت غير مشاركة/مشاركين.      </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fontScale="92500" lnSpcReduction="10000"/>
          </a:bodyPr>
          <a:lstStyle/>
          <a:p>
            <a:r>
              <a:rPr lang="ar-JO" dirty="0"/>
              <a:t>*  استخدام الأسئلة السهلة أولاً ثم ابدأ في تطويرها.</a:t>
            </a:r>
          </a:p>
          <a:p>
            <a:endParaRPr lang="en-US" dirty="0"/>
          </a:p>
          <a:p>
            <a:r>
              <a:rPr lang="ar-JO" dirty="0"/>
              <a:t>*  استخدم الأسئلة التي تعرف أن هناك من يمكنه الإجابة عليها.</a:t>
            </a:r>
          </a:p>
          <a:p>
            <a:endParaRPr lang="en-US" dirty="0"/>
          </a:p>
          <a:p>
            <a:r>
              <a:rPr lang="ar-JO" dirty="0"/>
              <a:t>*  استخدم العبارات الجذابة المشوقة لتحصل على انتباه المشاركين.</a:t>
            </a:r>
          </a:p>
          <a:p>
            <a:endParaRPr lang="en-US" dirty="0"/>
          </a:p>
          <a:p>
            <a:r>
              <a:rPr lang="ar-JO" dirty="0"/>
              <a:t>*  تجنب التركيز على أفراد معينين .</a:t>
            </a:r>
          </a:p>
          <a:p>
            <a:endParaRPr lang="en-US" dirty="0"/>
          </a:p>
          <a:p>
            <a:r>
              <a:rPr lang="ar-JO" dirty="0"/>
              <a:t>*  قم بتحفيز الأفراد من خلال مكافأتهم على الإجابة الصحيحة بالكلمات التشجيعية أو باستخدام الاتصال غير اللفظي للعقاب.</a:t>
            </a:r>
          </a:p>
        </p:txBody>
      </p:sp>
      <p:sp>
        <p:nvSpPr>
          <p:cNvPr id="4" name="Rectangle 3"/>
          <p:cNvSpPr/>
          <p:nvPr/>
        </p:nvSpPr>
        <p:spPr>
          <a:xfrm>
            <a:off x="9114049" y="1017432"/>
            <a:ext cx="1515158" cy="584775"/>
          </a:xfrm>
          <a:prstGeom prst="rect">
            <a:avLst/>
          </a:prstGeom>
        </p:spPr>
        <p:txBody>
          <a:bodyPr wrap="none">
            <a:spAutoFit/>
          </a:bodyPr>
          <a:lstStyle/>
          <a:p>
            <a:r>
              <a:rPr lang="ar-JO" sz="3200" b="1" u="sng" dirty="0">
                <a:latin typeface="Times New Roman" panose="02020603050405020304" pitchFamily="18" charset="0"/>
                <a:ea typeface="Times New Roman" panose="02020603050405020304" pitchFamily="18" charset="0"/>
                <a:cs typeface="Simplified Arabic"/>
              </a:rPr>
              <a:t>المعالجة: </a:t>
            </a:r>
            <a:endParaRPr lang="ar-JO" sz="3200" b="1" u="sng" dirty="0"/>
          </a:p>
        </p:txBody>
      </p:sp>
    </p:spTree>
    <p:extLst>
      <p:ext uri="{BB962C8B-B14F-4D97-AF65-F5344CB8AC3E}">
        <p14:creationId xmlns:p14="http://schemas.microsoft.com/office/powerpoint/2010/main" val="294149246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741" y="387081"/>
            <a:ext cx="10830059" cy="587912"/>
          </a:xfrm>
        </p:spPr>
        <p:style>
          <a:lnRef idx="2">
            <a:schemeClr val="dk1"/>
          </a:lnRef>
          <a:fillRef idx="1">
            <a:schemeClr val="lt1"/>
          </a:fillRef>
          <a:effectRef idx="0">
            <a:schemeClr val="dk1"/>
          </a:effectRef>
          <a:fontRef idx="minor">
            <a:schemeClr val="dk1"/>
          </a:fontRef>
        </p:style>
        <p:txBody>
          <a:bodyPr>
            <a:noAutofit/>
          </a:bodyPr>
          <a:lstStyle/>
          <a:p>
            <a:r>
              <a:rPr lang="ar-JO" sz="3200" dirty="0"/>
              <a:t>المشكلة (3):   وجود شخص معترض أو مجادل في المجموعة.</a:t>
            </a:r>
          </a:p>
        </p:txBody>
      </p:sp>
      <p:sp>
        <p:nvSpPr>
          <p:cNvPr id="3" name="Content Placeholder 2"/>
          <p:cNvSpPr>
            <a:spLocks noGrp="1"/>
          </p:cNvSpPr>
          <p:nvPr>
            <p:ph idx="1"/>
          </p:nvPr>
        </p:nvSpPr>
        <p:spPr/>
        <p:style>
          <a:lnRef idx="2">
            <a:schemeClr val="dk1"/>
          </a:lnRef>
          <a:fillRef idx="1">
            <a:schemeClr val="lt1"/>
          </a:fillRef>
          <a:effectRef idx="0">
            <a:schemeClr val="dk1"/>
          </a:effectRef>
          <a:fontRef idx="minor">
            <a:schemeClr val="dk1"/>
          </a:fontRef>
        </p:style>
        <p:txBody>
          <a:bodyPr>
            <a:normAutofit fontScale="92500" lnSpcReduction="20000"/>
          </a:bodyPr>
          <a:lstStyle/>
          <a:p>
            <a:r>
              <a:rPr lang="ar-JO" dirty="0"/>
              <a:t>*  اطلب الحل المقترح أو التبرير من الشخص المعترض على العبارات التي يقولها.</a:t>
            </a:r>
          </a:p>
          <a:p>
            <a:endParaRPr lang="en-US" dirty="0"/>
          </a:p>
          <a:p>
            <a:r>
              <a:rPr lang="ar-JO" dirty="0"/>
              <a:t>*  اطلب من بقية المشاركين التعليق عليها أو شجع ذلك.</a:t>
            </a:r>
          </a:p>
          <a:p>
            <a:endParaRPr lang="en-US" dirty="0"/>
          </a:p>
          <a:p>
            <a:r>
              <a:rPr lang="ar-JO" dirty="0"/>
              <a:t>*  تجاهل تعليقات الشخص المعترض أو المجادل.</a:t>
            </a:r>
          </a:p>
          <a:p>
            <a:endParaRPr lang="en-US" dirty="0"/>
          </a:p>
          <a:p>
            <a:r>
              <a:rPr lang="ar-JO" dirty="0"/>
              <a:t>* استخدم المجموعة كأداة ضاغطة على الشخص المجادل ودع المشاركين يعبرون عن شعورهم بالضيق تجاهه.</a:t>
            </a:r>
          </a:p>
          <a:p>
            <a:endParaRPr lang="en-US" dirty="0"/>
          </a:p>
          <a:p>
            <a:r>
              <a:rPr lang="ar-JO" dirty="0"/>
              <a:t>* استخدم الاتصالات غير اللفظية للتعبير عن المشاعر بالضيق من الأشخاص المعترضين أو المجادلين.</a:t>
            </a:r>
          </a:p>
        </p:txBody>
      </p:sp>
      <p:sp>
        <p:nvSpPr>
          <p:cNvPr id="4" name="Rectangle 3"/>
          <p:cNvSpPr/>
          <p:nvPr/>
        </p:nvSpPr>
        <p:spPr>
          <a:xfrm>
            <a:off x="9849307" y="953038"/>
            <a:ext cx="1378904" cy="584775"/>
          </a:xfrm>
          <a:prstGeom prst="rect">
            <a:avLst/>
          </a:prstGeom>
        </p:spPr>
        <p:txBody>
          <a:bodyPr wrap="none">
            <a:spAutoFit/>
          </a:bodyPr>
          <a:lstStyle/>
          <a:p>
            <a:r>
              <a:rPr lang="ar-JO" sz="3200" b="1" u="sng" dirty="0">
                <a:latin typeface="Times New Roman" panose="02020603050405020304" pitchFamily="18" charset="0"/>
                <a:ea typeface="Times New Roman" panose="02020603050405020304" pitchFamily="18" charset="0"/>
                <a:cs typeface="Simplified Arabic"/>
              </a:rPr>
              <a:t>المعالجة </a:t>
            </a:r>
            <a:endParaRPr lang="ar-JO" sz="3200" b="1" u="sng" dirty="0"/>
          </a:p>
        </p:txBody>
      </p:sp>
    </p:spTree>
    <p:extLst>
      <p:ext uri="{BB962C8B-B14F-4D97-AF65-F5344CB8AC3E}">
        <p14:creationId xmlns:p14="http://schemas.microsoft.com/office/powerpoint/2010/main" val="85709674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0" y="406399"/>
            <a:ext cx="8667883" cy="549275"/>
          </a:xfrm>
        </p:spPr>
        <p:style>
          <a:lnRef idx="2">
            <a:schemeClr val="dk1"/>
          </a:lnRef>
          <a:fillRef idx="1">
            <a:schemeClr val="lt1"/>
          </a:fillRef>
          <a:effectRef idx="0">
            <a:schemeClr val="dk1"/>
          </a:effectRef>
          <a:fontRef idx="minor">
            <a:schemeClr val="dk1"/>
          </a:fontRef>
        </p:style>
        <p:txBody>
          <a:bodyPr>
            <a:noAutofit/>
          </a:bodyPr>
          <a:lstStyle/>
          <a:p>
            <a:r>
              <a:rPr lang="ar-JO" sz="3200" dirty="0"/>
              <a:t>المشكلة (4): أن المشاركين غير مستعدين بدرجة كافية للمناقشة </a:t>
            </a:r>
          </a:p>
        </p:txBody>
      </p:sp>
      <p:sp>
        <p:nvSpPr>
          <p:cNvPr id="3" name="Content Placeholder 2"/>
          <p:cNvSpPr>
            <a:spLocks noGrp="1"/>
          </p:cNvSpPr>
          <p:nvPr>
            <p:ph idx="1"/>
          </p:nvPr>
        </p:nvSpPr>
        <p:spPr/>
        <p:style>
          <a:lnRef idx="2">
            <a:schemeClr val="accent1"/>
          </a:lnRef>
          <a:fillRef idx="1">
            <a:schemeClr val="lt1"/>
          </a:fillRef>
          <a:effectRef idx="0">
            <a:schemeClr val="accent1"/>
          </a:effectRef>
          <a:fontRef idx="minor">
            <a:schemeClr val="dk1"/>
          </a:fontRef>
        </p:style>
        <p:txBody>
          <a:bodyPr>
            <a:normAutofit lnSpcReduction="10000"/>
          </a:bodyPr>
          <a:lstStyle/>
          <a:p>
            <a:r>
              <a:rPr lang="ar-JO" dirty="0"/>
              <a:t>*  اذكر في بداية المناقشة أن عملية الإعداد ضرورية للمشاركة.</a:t>
            </a:r>
          </a:p>
          <a:p>
            <a:endParaRPr lang="en-US" dirty="0"/>
          </a:p>
          <a:p>
            <a:r>
              <a:rPr lang="ar-JO" dirty="0"/>
              <a:t>*  اجعل عملية الإعداد كنوع من التحدي للمشاركين.</a:t>
            </a:r>
          </a:p>
          <a:p>
            <a:endParaRPr lang="en-US" dirty="0"/>
          </a:p>
          <a:p>
            <a:r>
              <a:rPr lang="ar-JO" dirty="0"/>
              <a:t>*  اجعل الإعداد الجيد للمناقشة شرطاً مسبقاً للمشاركة فيها.</a:t>
            </a:r>
          </a:p>
          <a:p>
            <a:endParaRPr lang="en-US" dirty="0"/>
          </a:p>
          <a:p>
            <a:r>
              <a:rPr lang="ar-JO" dirty="0"/>
              <a:t>*  اسأل المشاركين لماذا لم يقوموا بالإعداد للمناقشة. وما هي الصعوبات التي تواجههم للقيام بذلك.</a:t>
            </a:r>
            <a:endParaRPr lang="en-US" dirty="0"/>
          </a:p>
          <a:p>
            <a:r>
              <a:rPr lang="ar-JO" dirty="0"/>
              <a:t>*  حدد للمشاركين ما هو المطلوب إعداده والاستعداد له في الاجتماع التالي.</a:t>
            </a:r>
            <a:endParaRPr lang="en-US" dirty="0"/>
          </a:p>
          <a:p>
            <a:endParaRPr lang="ar-JO" dirty="0"/>
          </a:p>
        </p:txBody>
      </p:sp>
      <p:sp>
        <p:nvSpPr>
          <p:cNvPr id="4" name="Rectangle 3"/>
          <p:cNvSpPr/>
          <p:nvPr/>
        </p:nvSpPr>
        <p:spPr>
          <a:xfrm>
            <a:off x="9789393" y="785237"/>
            <a:ext cx="1265091" cy="584775"/>
          </a:xfrm>
          <a:prstGeom prst="rect">
            <a:avLst/>
          </a:prstGeom>
        </p:spPr>
        <p:txBody>
          <a:bodyPr wrap="none">
            <a:spAutoFit/>
          </a:bodyPr>
          <a:lstStyle/>
          <a:p>
            <a:r>
              <a:rPr lang="ar-JO" sz="3200" b="1" u="sng">
                <a:latin typeface="Times New Roman" panose="02020603050405020304" pitchFamily="18" charset="0"/>
                <a:ea typeface="Times New Roman" panose="02020603050405020304" pitchFamily="18" charset="0"/>
                <a:cs typeface="Simplified Arabic"/>
              </a:rPr>
              <a:t>المعالجة</a:t>
            </a:r>
            <a:endParaRPr lang="ar-JO" sz="3200" b="1" u="sng"/>
          </a:p>
        </p:txBody>
      </p:sp>
    </p:spTree>
    <p:extLst>
      <p:ext uri="{BB962C8B-B14F-4D97-AF65-F5344CB8AC3E}">
        <p14:creationId xmlns:p14="http://schemas.microsoft.com/office/powerpoint/2010/main" val="53999638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817180" cy="536396"/>
          </a:xfrm>
        </p:spPr>
        <p:txBody>
          <a:bodyPr>
            <a:normAutofit fontScale="90000"/>
          </a:bodyPr>
          <a:lstStyle/>
          <a:p>
            <a:r>
              <a:rPr lang="ar-JO" b="1" u="sng" dirty="0"/>
              <a:t>3. ضبط وتنظيم الحوار.</a:t>
            </a:r>
            <a:r>
              <a:rPr lang="en-US" dirty="0"/>
              <a:t/>
            </a:r>
            <a:br>
              <a:rPr lang="en-US" dirty="0"/>
            </a:br>
            <a:endParaRPr lang="ar-JO" dirty="0"/>
          </a:p>
        </p:txBody>
      </p:sp>
      <p:sp>
        <p:nvSpPr>
          <p:cNvPr id="3" name="Content Placeholder 2"/>
          <p:cNvSpPr>
            <a:spLocks noGrp="1"/>
          </p:cNvSpPr>
          <p:nvPr>
            <p:ph idx="1"/>
          </p:nvPr>
        </p:nvSpPr>
        <p:spPr>
          <a:xfrm>
            <a:off x="905277" y="1655574"/>
            <a:ext cx="10515600" cy="4198223"/>
          </a:xfrm>
        </p:spPr>
        <p:txBody>
          <a:bodyPr>
            <a:normAutofit/>
          </a:bodyPr>
          <a:lstStyle/>
          <a:p>
            <a:pPr lvl="0"/>
            <a:r>
              <a:rPr lang="ar-JO" sz="2400" dirty="0"/>
              <a:t>توجيه الدعوة للتحدث وإعطاء الإذن للمتكلمين.</a:t>
            </a:r>
            <a:endParaRPr lang="en-US" sz="2400" dirty="0"/>
          </a:p>
          <a:p>
            <a:pPr lvl="0"/>
            <a:r>
              <a:rPr lang="ar-JO" sz="2400" dirty="0"/>
              <a:t>فهم ما يساهم به كل عضو.</a:t>
            </a:r>
            <a:endParaRPr lang="en-US" sz="2400" dirty="0"/>
          </a:p>
          <a:p>
            <a:pPr lvl="0"/>
            <a:r>
              <a:rPr lang="ar-JO" sz="2400" dirty="0"/>
              <a:t>التأكد من أن جميع الأعضاء يفهمون كل ما يقال باستماعهم النشط.</a:t>
            </a:r>
            <a:endParaRPr lang="en-US" sz="2400" dirty="0"/>
          </a:p>
          <a:p>
            <a:pPr lvl="0"/>
            <a:r>
              <a:rPr lang="ar-JO" sz="2400" dirty="0"/>
              <a:t>التأكد من أن ما يقال يتمشى مع العنصر أو العنوان لموضوع المناقشة والمبين على لوحة التسجيل.</a:t>
            </a:r>
            <a:endParaRPr lang="en-US" sz="2400" dirty="0"/>
          </a:p>
          <a:p>
            <a:pPr lvl="0"/>
            <a:r>
              <a:rPr lang="ar-JO" sz="2400" dirty="0"/>
              <a:t>يلخص كل ما يقال ويكتبه على لوحة التسجيل ليكون مرئياً للجميع بما يمنع التكرار ويساهم في البناء على ما تم التوصل إليه.</a:t>
            </a:r>
            <a:endParaRPr lang="en-US" sz="2400" dirty="0"/>
          </a:p>
          <a:p>
            <a:pPr lvl="0"/>
            <a:r>
              <a:rPr lang="ar-JO" sz="2400" dirty="0"/>
              <a:t>ينتقل بعد تلخيص المناقشة حول عنصر ما إلى العنصر الذي يليه بطريقة واضحة للجميع.</a:t>
            </a:r>
            <a:endParaRPr lang="en-US" sz="2400" dirty="0"/>
          </a:p>
          <a:p>
            <a:endParaRPr lang="ar-JO" sz="2400" dirty="0"/>
          </a:p>
        </p:txBody>
      </p:sp>
      <p:sp>
        <p:nvSpPr>
          <p:cNvPr id="4" name="Rectangle 3"/>
          <p:cNvSpPr/>
          <p:nvPr/>
        </p:nvSpPr>
        <p:spPr>
          <a:xfrm>
            <a:off x="838200" y="901522"/>
            <a:ext cx="10649755" cy="523220"/>
          </a:xfrm>
          <a:prstGeom prst="rect">
            <a:avLst/>
          </a:prstGeom>
        </p:spPr>
        <p:txBody>
          <a:bodyPr wrap="square">
            <a:spAutoFit/>
          </a:bodyPr>
          <a:lstStyle/>
          <a:p>
            <a:r>
              <a:rPr lang="ar-JO" sz="2800" dirty="0">
                <a:latin typeface="Times New Roman" panose="02020603050405020304" pitchFamily="18" charset="0"/>
                <a:ea typeface="Times New Roman" panose="02020603050405020304" pitchFamily="18" charset="0"/>
                <a:cs typeface="Simplified Arabic"/>
              </a:rPr>
              <a:t>أثناء المناقشة فإن قائدها يكون مسئولا عن ضبط الحوار بين الأعضاء وذلك عن طريق:</a:t>
            </a:r>
            <a:endParaRPr lang="ar-JO" sz="2800" dirty="0"/>
          </a:p>
        </p:txBody>
      </p:sp>
      <p:sp>
        <p:nvSpPr>
          <p:cNvPr id="5" name="Rectangle 4"/>
          <p:cNvSpPr/>
          <p:nvPr/>
        </p:nvSpPr>
        <p:spPr>
          <a:xfrm>
            <a:off x="838201" y="5022800"/>
            <a:ext cx="10817179" cy="830997"/>
          </a:xfrm>
          <a:prstGeom prst="rect">
            <a:avLst/>
          </a:prstGeom>
        </p:spPr>
        <p:txBody>
          <a:bodyPr wrap="square">
            <a:spAutoFit/>
          </a:bodyPr>
          <a:lstStyle/>
          <a:p>
            <a:pPr marL="228600" algn="justLow"/>
            <a:r>
              <a:rPr lang="ar-JO" sz="2400" b="1" dirty="0">
                <a:latin typeface="Times New Roman" panose="02020603050405020304" pitchFamily="18" charset="0"/>
                <a:ea typeface="Times New Roman" panose="02020603050405020304" pitchFamily="18" charset="0"/>
                <a:cs typeface="Simplified Arabic"/>
              </a:rPr>
              <a:t>وقائد الحلقة النقاشية الفعال والناجح لا بد أن يتوفر لديه المهارات الأساسية لأداء وضبط الحوار وهي:</a:t>
            </a:r>
            <a:r>
              <a:rPr lang="ar-JO" b="1" dirty="0">
                <a:latin typeface="Times New Roman" panose="02020603050405020304" pitchFamily="18" charset="0"/>
                <a:ea typeface="Times New Roman" panose="02020603050405020304" pitchFamily="18" charset="0"/>
              </a:rPr>
              <a:t> </a:t>
            </a:r>
            <a:r>
              <a:rPr lang="ar-JO" sz="2400" b="1" dirty="0">
                <a:latin typeface="Times New Roman" panose="02020603050405020304" pitchFamily="18" charset="0"/>
                <a:ea typeface="Times New Roman" panose="02020603050405020304" pitchFamily="18" charset="0"/>
                <a:cs typeface="Simplified Arabic"/>
              </a:rPr>
              <a:t>توجيه الأسئلة والإجابة عليها, والاستماع النشط, والتلخيص وإعادة الصياغة.</a:t>
            </a:r>
            <a:endParaRPr lang="en-US"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2931571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933090" cy="534988"/>
          </a:xfrm>
        </p:spPr>
        <p:txBody>
          <a:bodyPr>
            <a:normAutofit/>
          </a:bodyPr>
          <a:lstStyle/>
          <a:p>
            <a:r>
              <a:rPr lang="ar-JO" sz="2800" b="1" u="sng" dirty="0"/>
              <a:t>4.المحافظة على الوقت :</a:t>
            </a:r>
            <a:endParaRPr lang="ar-JO" sz="2800" dirty="0"/>
          </a:p>
        </p:txBody>
      </p:sp>
      <p:sp>
        <p:nvSpPr>
          <p:cNvPr id="3" name="Content Placeholder 2"/>
          <p:cNvSpPr>
            <a:spLocks noGrp="1"/>
          </p:cNvSpPr>
          <p:nvPr>
            <p:ph idx="1"/>
          </p:nvPr>
        </p:nvSpPr>
        <p:spPr>
          <a:xfrm>
            <a:off x="471488" y="1056069"/>
            <a:ext cx="11299802" cy="2372932"/>
          </a:xfrm>
        </p:spPr>
        <p:txBody>
          <a:bodyPr>
            <a:normAutofit/>
          </a:bodyPr>
          <a:lstStyle/>
          <a:p>
            <a:pPr marL="0" indent="0" algn="just">
              <a:buNone/>
            </a:pPr>
            <a:r>
              <a:rPr lang="ar-JO" sz="2400" dirty="0"/>
              <a:t>يعتبر التزام المشاركين في الحلقة النقاشية بالوقت المتاح وانجاز المطلوب وتحقيق الهدف منها إحدى أهم المسئوليات الرئيسة لقائد الحلقة النقاشية. ويتيح استخدام أسلوب التلخيص المرحلي لكل عنصر ثم الانتقال للعنصر الذي يليه لقائد الحلقة النقاشية القدرة على ضبط توقيتها والانتهاء في الوقت المحدد, وفي بعض الحالات يكون قضاء وقت أطول في إجراء مناقشة عميقة لأحد العناصر أكثر فائدة للمجموعة من الانتقال إلى  مناقشة العنصر التالي، وهذا يترك لتقدير قائد الحلقة النقاشية وأعضائها على ضوء أهداف الحلقة ومقدار الوقت المتاح في البرنامج الكلي.</a:t>
            </a:r>
            <a:endParaRPr lang="en-US" sz="2400" dirty="0"/>
          </a:p>
          <a:p>
            <a:pPr algn="just"/>
            <a:endParaRPr lang="ar-JO" sz="2400" dirty="0"/>
          </a:p>
        </p:txBody>
      </p:sp>
    </p:spTree>
    <p:extLst>
      <p:ext uri="{BB962C8B-B14F-4D97-AF65-F5344CB8AC3E}">
        <p14:creationId xmlns:p14="http://schemas.microsoft.com/office/powerpoint/2010/main" val="153463202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1023242" cy="613669"/>
          </a:xfrm>
        </p:spPr>
        <p:txBody>
          <a:bodyPr>
            <a:normAutofit fontScale="90000"/>
          </a:bodyPr>
          <a:lstStyle/>
          <a:p>
            <a:r>
              <a:rPr lang="ar-JO" b="1" u="sng" dirty="0"/>
              <a:t>ثالثا: ختام الحلقة النقاشية </a:t>
            </a:r>
            <a:r>
              <a:rPr lang="en-US" dirty="0"/>
              <a:t/>
            </a:r>
            <a:br>
              <a:rPr lang="en-US" dirty="0"/>
            </a:br>
            <a:endParaRPr lang="ar-JO" dirty="0"/>
          </a:p>
        </p:txBody>
      </p:sp>
      <p:sp>
        <p:nvSpPr>
          <p:cNvPr id="3" name="Content Placeholder 2"/>
          <p:cNvSpPr>
            <a:spLocks noGrp="1"/>
          </p:cNvSpPr>
          <p:nvPr>
            <p:ph idx="1"/>
          </p:nvPr>
        </p:nvSpPr>
        <p:spPr>
          <a:xfrm>
            <a:off x="838200" y="1686681"/>
            <a:ext cx="10515600" cy="4490282"/>
          </a:xfrm>
        </p:spPr>
        <p:txBody>
          <a:bodyPr>
            <a:normAutofit fontScale="77500" lnSpcReduction="20000"/>
          </a:bodyPr>
          <a:lstStyle/>
          <a:p>
            <a:pPr lvl="0"/>
            <a:r>
              <a:rPr lang="ar-JO" dirty="0"/>
              <a:t>هل كان الإعداد للحلقة جيدا؟</a:t>
            </a:r>
            <a:endParaRPr lang="en-US" dirty="0"/>
          </a:p>
          <a:p>
            <a:pPr lvl="0"/>
            <a:r>
              <a:rPr lang="ar-JO" dirty="0"/>
              <a:t>هل تم تحقيق الهدف من الحلقة النقاشية؟</a:t>
            </a:r>
            <a:endParaRPr lang="en-US" dirty="0"/>
          </a:p>
          <a:p>
            <a:pPr lvl="0"/>
            <a:r>
              <a:rPr lang="ar-JO" dirty="0"/>
              <a:t>هل ما تم تسجيله يتمشى مع عناصر موضوع المناقشة؟</a:t>
            </a:r>
            <a:endParaRPr lang="en-US" dirty="0"/>
          </a:p>
          <a:p>
            <a:pPr lvl="0"/>
            <a:r>
              <a:rPr lang="ar-JO" dirty="0"/>
              <a:t>هل يلخص ما تم تسجيله فهم المجموعة وقراراتها؟</a:t>
            </a:r>
            <a:endParaRPr lang="en-US" dirty="0"/>
          </a:p>
          <a:p>
            <a:pPr lvl="0"/>
            <a:r>
              <a:rPr lang="ar-JO" dirty="0"/>
              <a:t>هل كان أسلوب إدارة المناقشة المستخدم ملائماً للمجموعة؟</a:t>
            </a:r>
            <a:endParaRPr lang="en-US" dirty="0"/>
          </a:p>
          <a:p>
            <a:pPr lvl="0"/>
            <a:r>
              <a:rPr lang="ar-JO" dirty="0"/>
              <a:t>هل شارك وأسهم جميع الأعضاء في المناقشة؟</a:t>
            </a:r>
            <a:endParaRPr lang="en-US" dirty="0"/>
          </a:p>
          <a:p>
            <a:pPr lvl="0"/>
            <a:r>
              <a:rPr lang="ar-JO" dirty="0"/>
              <a:t>هل كان نمط الاتصالات متعدد الاتجاهات أو ذو اتجاهين؟</a:t>
            </a:r>
            <a:endParaRPr lang="en-US" dirty="0"/>
          </a:p>
          <a:p>
            <a:pPr lvl="0"/>
            <a:r>
              <a:rPr lang="ar-JO" dirty="0"/>
              <a:t>هل الجو العام للجماعة النقاشية مريحا وفعالاً؟</a:t>
            </a:r>
            <a:endParaRPr lang="en-US" dirty="0"/>
          </a:p>
          <a:p>
            <a:pPr lvl="0"/>
            <a:r>
              <a:rPr lang="ar-JO" dirty="0"/>
              <a:t>ما هو مستوى الأداء للجماعة؟</a:t>
            </a:r>
            <a:endParaRPr lang="en-US" dirty="0"/>
          </a:p>
          <a:p>
            <a:pPr lvl="0"/>
            <a:r>
              <a:rPr lang="ar-JO" dirty="0"/>
              <a:t>هل ساد المناقشة التفاهم والوضوح؟</a:t>
            </a:r>
            <a:endParaRPr lang="en-US" dirty="0"/>
          </a:p>
          <a:p>
            <a:pPr lvl="0"/>
            <a:r>
              <a:rPr lang="ar-JO" dirty="0"/>
              <a:t>هل تواجه الجماعة المشكلة الحقيقة وتعتمد على الحقائق الموضوعية, أم الوهم والانفعالات ؟</a:t>
            </a:r>
            <a:endParaRPr lang="en-US" dirty="0"/>
          </a:p>
          <a:p>
            <a:pPr lvl="0"/>
            <a:r>
              <a:rPr lang="ar-JO" dirty="0"/>
              <a:t>هل هناك توازن بين أداء العمل والعلاقات الإنسانية بين المشاركين في المناقشة؟</a:t>
            </a:r>
            <a:endParaRPr lang="en-US" dirty="0"/>
          </a:p>
          <a:p>
            <a:endParaRPr lang="ar-JO" dirty="0"/>
          </a:p>
        </p:txBody>
      </p:sp>
      <p:sp>
        <p:nvSpPr>
          <p:cNvPr id="4" name="Rectangle 3"/>
          <p:cNvSpPr/>
          <p:nvPr/>
        </p:nvSpPr>
        <p:spPr>
          <a:xfrm>
            <a:off x="838200" y="978794"/>
            <a:ext cx="11023241" cy="707886"/>
          </a:xfrm>
          <a:prstGeom prst="rect">
            <a:avLst/>
          </a:prstGeom>
        </p:spPr>
        <p:txBody>
          <a:bodyPr wrap="square">
            <a:spAutoFit/>
          </a:bodyPr>
          <a:lstStyle/>
          <a:p>
            <a:pPr marL="228600" algn="justLow"/>
            <a:r>
              <a:rPr lang="ar-JO" sz="2000" dirty="0">
                <a:latin typeface="Times New Roman" panose="02020603050405020304" pitchFamily="18" charset="0"/>
                <a:ea typeface="Times New Roman" panose="02020603050405020304" pitchFamily="18" charset="0"/>
                <a:cs typeface="Simplified Arabic"/>
              </a:rPr>
              <a:t>تهدف الأسئلة التالية إلى مساعدة قائد الحلقة النقاشية في مراجعة أدائه وأداء المجموعة النقاشية. وقد تستخدم في تقييم الحلقة النقاشية، أو وضع استمارة تقييم لها.</a:t>
            </a:r>
            <a:endParaRPr lang="en-US"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347546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18186"/>
            <a:ext cx="10515600" cy="5558777"/>
          </a:xfrm>
        </p:spPr>
        <p:txBody>
          <a:bodyPr>
            <a:normAutofit/>
          </a:bodyPr>
          <a:lstStyle/>
          <a:p>
            <a:pPr marL="0" indent="0" algn="just">
              <a:buNone/>
            </a:pPr>
            <a:r>
              <a:rPr lang="ar-JO" sz="2400" dirty="0"/>
              <a:t>والإجابة على هذه الأسئلة سيساعد على الفهم الجوهري لديناميكيات عمل المجموعة بما يساعد على معرفة الصعاب التي قد تعيق أدائها وبالتالي يمكن التخطيط مستقبلاً للتحسين وتطوير أدائها وزيادة فاعلية العمل بين أعضائها، ولعل من المناسب ذكره أن التركيز على ايجابيات المجموعة ونواحي القوة فيها قد يكون أكثر فاعلية في البدء في تطوير الأداء، فالنجاحات تزيد من ثقة أفراد الجماعة في أنفسهم وتشجعهم على المحافظة عليها، ومن ثم البناء عليها، والتغلب على نقاط الضعف والصعاب التي مرت بها، وبالإضافة إلى التقييم العام لأداء المجموعة فإنه بإمكان القائد وأفراد الجماعة تقييم الأداء الفردي للأفراد في الإسهام في الأداء العام للجماعة. ويمكن للقائد أو أفراد الجماعة استخدام نموذج تقييم الأداء للمجموعة النقاشية .</a:t>
            </a:r>
            <a:endParaRPr lang="en-US" sz="2400" dirty="0"/>
          </a:p>
          <a:p>
            <a:pPr algn="just"/>
            <a:endParaRPr lang="ar-JO" sz="2400" dirty="0"/>
          </a:p>
        </p:txBody>
      </p:sp>
    </p:spTree>
    <p:extLst>
      <p:ext uri="{BB962C8B-B14F-4D97-AF65-F5344CB8AC3E}">
        <p14:creationId xmlns:p14="http://schemas.microsoft.com/office/powerpoint/2010/main" val="1568163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3435" y="561742"/>
            <a:ext cx="7611794" cy="6140142"/>
          </a:xfrm>
          <a:prstGeom prst="rect">
            <a:avLst/>
          </a:prstGeom>
        </p:spPr>
        <p:txBody>
          <a:bodyPr wrap="square">
            <a:spAutoFit/>
          </a:bodyPr>
          <a:lstStyle/>
          <a:p>
            <a:pPr algn="justLow">
              <a:lnSpc>
                <a:spcPct val="150000"/>
              </a:lnSpc>
            </a:pPr>
            <a:r>
              <a:rPr lang="ar-JO" sz="2400" dirty="0">
                <a:effectLst/>
                <a:latin typeface="Baghdad" pitchFamily="2" charset="-78"/>
                <a:ea typeface="Times New Roman" panose="02020603050405020304" pitchFamily="18" charset="0"/>
              </a:rPr>
              <a:t>يوجد لكل حدث اتصالي عمليات أساسية هي: </a:t>
            </a:r>
            <a:r>
              <a:rPr lang="ar-JO" sz="2400" b="1" dirty="0">
                <a:effectLst/>
                <a:latin typeface="Baghdad" pitchFamily="2" charset="-78"/>
                <a:ea typeface="Times New Roman" panose="02020603050405020304" pitchFamily="18" charset="0"/>
              </a:rPr>
              <a:t>التعبير والتفسير والاستجابة؛</a:t>
            </a:r>
            <a:r>
              <a:rPr lang="ar-JO" sz="2400" dirty="0">
                <a:effectLst/>
                <a:latin typeface="Baghdad" pitchFamily="2" charset="-78"/>
                <a:ea typeface="Times New Roman" panose="02020603050405020304" pitchFamily="18" charset="0"/>
              </a:rPr>
              <a:t> ويتوقف نجاح الاتصال على حدوث هذه العمليات فلو كان التعبير غير واضح والتفسير غير صحيح والاستجابة غير مناسبة؛ فإن جهد المصدر في التوصيل لن يكون ناجحاً.</a:t>
            </a:r>
            <a:endParaRPr lang="en-US" dirty="0">
              <a:effectLst/>
              <a:latin typeface="Baghdad" pitchFamily="2" charset="-78"/>
              <a:ea typeface="Times New Roman" panose="02020603050405020304" pitchFamily="18" charset="0"/>
            </a:endParaRPr>
          </a:p>
          <a:p>
            <a:pPr algn="justLow">
              <a:lnSpc>
                <a:spcPct val="150000"/>
              </a:lnSpc>
            </a:pPr>
            <a:r>
              <a:rPr lang="ar-JO" sz="2400" dirty="0">
                <a:effectLst/>
                <a:latin typeface="Baghdad" pitchFamily="2" charset="-78"/>
                <a:ea typeface="Times New Roman" panose="02020603050405020304" pitchFamily="18" charset="0"/>
              </a:rPr>
              <a:t>ويعتبر أهم هذه العمليات </a:t>
            </a:r>
            <a:r>
              <a:rPr lang="ar-JO" sz="2400" b="1" dirty="0">
                <a:effectLst/>
                <a:latin typeface="Baghdad" pitchFamily="2" charset="-78"/>
                <a:ea typeface="Times New Roman" panose="02020603050405020304" pitchFamily="18" charset="0"/>
              </a:rPr>
              <a:t>هو التفسير</a:t>
            </a:r>
            <a:r>
              <a:rPr lang="ar-JO" sz="2400" dirty="0">
                <a:effectLst/>
                <a:latin typeface="Baghdad" pitchFamily="2" charset="-78"/>
                <a:ea typeface="Times New Roman" panose="02020603050405020304" pitchFamily="18" charset="0"/>
              </a:rPr>
              <a:t>؛ إذ بواسطته يتعرف المستقبل على مصدر الرسالة ثم يفسرها في ضوء اتجاهه أو ميوله نحو ذلك المصدر. </a:t>
            </a:r>
            <a:r>
              <a:rPr lang="ar-JO" sz="2400" b="1" dirty="0">
                <a:effectLst/>
                <a:latin typeface="Baghdad" pitchFamily="2" charset="-78"/>
                <a:ea typeface="Times New Roman" panose="02020603050405020304" pitchFamily="18" charset="0"/>
              </a:rPr>
              <a:t>أما التعبير </a:t>
            </a:r>
            <a:r>
              <a:rPr lang="ar-JO" sz="2400" dirty="0">
                <a:effectLst/>
                <a:latin typeface="Baghdad" pitchFamily="2" charset="-78"/>
                <a:ea typeface="Times New Roman" panose="02020603050405020304" pitchFamily="18" charset="0"/>
              </a:rPr>
              <a:t>فيمكن تنميته عن طريق برامج التدريب. وعملياً تتطلب تلك العمليات الأساسية شخصاً هو</a:t>
            </a:r>
            <a:r>
              <a:rPr lang="ar-JO" sz="2400" b="1" dirty="0">
                <a:effectLst/>
                <a:latin typeface="Baghdad" pitchFamily="2" charset="-78"/>
                <a:ea typeface="Times New Roman" panose="02020603050405020304" pitchFamily="18" charset="0"/>
              </a:rPr>
              <a:t> المصدر </a:t>
            </a:r>
            <a:r>
              <a:rPr lang="ar-JO" sz="2400" dirty="0">
                <a:effectLst/>
                <a:latin typeface="Baghdad" pitchFamily="2" charset="-78"/>
                <a:ea typeface="Times New Roman" panose="02020603050405020304" pitchFamily="18" charset="0"/>
              </a:rPr>
              <a:t>يعبر عن فكرة هي </a:t>
            </a:r>
            <a:r>
              <a:rPr lang="ar-JO" sz="2400" b="1" dirty="0">
                <a:effectLst/>
                <a:latin typeface="Baghdad" pitchFamily="2" charset="-78"/>
                <a:ea typeface="Times New Roman" panose="02020603050405020304" pitchFamily="18" charset="0"/>
              </a:rPr>
              <a:t>الرسالة</a:t>
            </a:r>
            <a:r>
              <a:rPr lang="ar-JO" sz="2400" dirty="0">
                <a:effectLst/>
                <a:latin typeface="Baghdad" pitchFamily="2" charset="-78"/>
                <a:ea typeface="Times New Roman" panose="02020603050405020304" pitchFamily="18" charset="0"/>
              </a:rPr>
              <a:t> ينقلها من خلال وسط هو </a:t>
            </a:r>
            <a:r>
              <a:rPr lang="ar-JO" sz="2400" b="1" dirty="0">
                <a:effectLst/>
                <a:latin typeface="Baghdad" pitchFamily="2" charset="-78"/>
                <a:ea typeface="Times New Roman" panose="02020603050405020304" pitchFamily="18" charset="0"/>
              </a:rPr>
              <a:t>القناة</a:t>
            </a:r>
            <a:r>
              <a:rPr lang="ar-JO" sz="2400" dirty="0">
                <a:effectLst/>
                <a:latin typeface="Baghdad" pitchFamily="2" charset="-78"/>
                <a:ea typeface="Times New Roman" panose="02020603050405020304" pitchFamily="18" charset="0"/>
              </a:rPr>
              <a:t> إلى شخص آخر هو</a:t>
            </a:r>
            <a:r>
              <a:rPr lang="ar-JO" sz="2400" b="1" dirty="0">
                <a:effectLst/>
                <a:latin typeface="Baghdad" pitchFamily="2" charset="-78"/>
                <a:ea typeface="Times New Roman" panose="02020603050405020304" pitchFamily="18" charset="0"/>
              </a:rPr>
              <a:t> المستقبل </a:t>
            </a:r>
            <a:r>
              <a:rPr lang="ar-JO" sz="2400" dirty="0">
                <a:effectLst/>
                <a:latin typeface="Baghdad" pitchFamily="2" charset="-78"/>
                <a:ea typeface="Times New Roman" panose="02020603050405020304" pitchFamily="18" charset="0"/>
              </a:rPr>
              <a:t>الذي يتلقى الرسالة ويفسرها ويستجيب لها. وبناء على ذلك تتضمن عملية الاتصال خمسة عناصر هي: المصدر، والمستقبل، والرسالة، والقناة، والتغذية المرتدة أو الاستجابة.</a:t>
            </a:r>
            <a:endParaRPr lang="en-US" dirty="0">
              <a:effectLst/>
              <a:latin typeface="Baghdad" pitchFamily="2" charset="-78"/>
              <a:ea typeface="Times New Roman" panose="02020603050405020304" pitchFamily="18" charset="0"/>
            </a:endParaRPr>
          </a:p>
        </p:txBody>
      </p:sp>
      <p:pic>
        <p:nvPicPr>
          <p:cNvPr id="3" name="صورة 2">
            <a:extLst>
              <a:ext uri="{FF2B5EF4-FFF2-40B4-BE49-F238E27FC236}">
                <a16:creationId xmlns:a16="http://schemas.microsoft.com/office/drawing/2014/main" xmlns="" id="{48DE7B1B-E25D-7D46-8F8E-6254AE6047A3}"/>
              </a:ext>
            </a:extLst>
          </p:cNvPr>
          <p:cNvPicPr>
            <a:picLocks noChangeAspect="1"/>
          </p:cNvPicPr>
          <p:nvPr/>
        </p:nvPicPr>
        <p:blipFill>
          <a:blip r:embed="rId2"/>
          <a:stretch>
            <a:fillRect/>
          </a:stretch>
        </p:blipFill>
        <p:spPr>
          <a:xfrm>
            <a:off x="1" y="0"/>
            <a:ext cx="3859306" cy="3605310"/>
          </a:xfrm>
          <a:prstGeom prst="rect">
            <a:avLst/>
          </a:prstGeom>
        </p:spPr>
      </p:pic>
      <p:pic>
        <p:nvPicPr>
          <p:cNvPr id="4" name="صورة 3">
            <a:extLst>
              <a:ext uri="{FF2B5EF4-FFF2-40B4-BE49-F238E27FC236}">
                <a16:creationId xmlns:a16="http://schemas.microsoft.com/office/drawing/2014/main" xmlns="" id="{EA884078-455E-D446-B4BE-636A0E62E659}"/>
              </a:ext>
            </a:extLst>
          </p:cNvPr>
          <p:cNvPicPr>
            <a:picLocks noChangeAspect="1"/>
          </p:cNvPicPr>
          <p:nvPr/>
        </p:nvPicPr>
        <p:blipFill>
          <a:blip r:embed="rId3"/>
          <a:stretch>
            <a:fillRect/>
          </a:stretch>
        </p:blipFill>
        <p:spPr>
          <a:xfrm>
            <a:off x="0" y="4649046"/>
            <a:ext cx="3148934" cy="2208954"/>
          </a:xfrm>
          <a:prstGeom prst="rect">
            <a:avLst/>
          </a:prstGeom>
        </p:spPr>
      </p:pic>
    </p:spTree>
    <p:extLst>
      <p:ext uri="{BB962C8B-B14F-4D97-AF65-F5344CB8AC3E}">
        <p14:creationId xmlns:p14="http://schemas.microsoft.com/office/powerpoint/2010/main" val="323149802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5778" y="412839"/>
            <a:ext cx="6078022" cy="536396"/>
          </a:xfrm>
        </p:spPr>
        <p:style>
          <a:lnRef idx="2">
            <a:schemeClr val="dk1"/>
          </a:lnRef>
          <a:fillRef idx="1">
            <a:schemeClr val="lt1"/>
          </a:fillRef>
          <a:effectRef idx="0">
            <a:schemeClr val="dk1"/>
          </a:effectRef>
          <a:fontRef idx="minor">
            <a:schemeClr val="dk1"/>
          </a:fontRef>
        </p:style>
        <p:txBody>
          <a:bodyPr>
            <a:normAutofit fontScale="90000"/>
          </a:bodyPr>
          <a:lstStyle/>
          <a:p>
            <a:r>
              <a:rPr lang="ar-JO" b="1" u="sng" dirty="0"/>
              <a:t>دور قائد الحلقة النقاشية</a:t>
            </a:r>
            <a:endParaRPr lang="ar-JO" dirty="0"/>
          </a:p>
        </p:txBody>
      </p:sp>
      <p:sp>
        <p:nvSpPr>
          <p:cNvPr id="3" name="Content Placeholder 2"/>
          <p:cNvSpPr>
            <a:spLocks noGrp="1"/>
          </p:cNvSpPr>
          <p:nvPr>
            <p:ph idx="1"/>
          </p:nvPr>
        </p:nvSpPr>
        <p:spPr>
          <a:xfrm>
            <a:off x="838200" y="1210614"/>
            <a:ext cx="10515600" cy="4966349"/>
          </a:xfrm>
        </p:spPr>
        <p:txBody>
          <a:bodyPr>
            <a:normAutofit/>
          </a:bodyPr>
          <a:lstStyle/>
          <a:p>
            <a:pPr lvl="0"/>
            <a:r>
              <a:rPr lang="ar-JO" sz="2400" dirty="0"/>
              <a:t>التخطيط والإعداد الجيد لعقد حلقة المناقشة.</a:t>
            </a:r>
            <a:endParaRPr lang="en-US" sz="2400" dirty="0"/>
          </a:p>
          <a:p>
            <a:pPr lvl="0"/>
            <a:r>
              <a:rPr lang="ar-JO" sz="2400" dirty="0"/>
              <a:t>افتتاح المناقشة وتقديم شرح مختصر للهدف والإطار العام.</a:t>
            </a:r>
            <a:endParaRPr lang="en-US" sz="2400" dirty="0"/>
          </a:p>
          <a:p>
            <a:pPr lvl="0"/>
            <a:r>
              <a:rPr lang="ar-JO" sz="2400" dirty="0"/>
              <a:t>قيادة المناقشة وتوجيه أسئلة جيدة تساعد على التفكير الجدي.</a:t>
            </a:r>
            <a:endParaRPr lang="en-US" sz="2400" dirty="0"/>
          </a:p>
          <a:p>
            <a:pPr lvl="0"/>
            <a:r>
              <a:rPr lang="ar-JO" sz="2400" dirty="0"/>
              <a:t>الاستماع النشط وتوجيه الأسئلة لمراجعة درجة الفهم لدى الآخرين.</a:t>
            </a:r>
            <a:endParaRPr lang="en-US" sz="2400" dirty="0"/>
          </a:p>
          <a:p>
            <a:pPr lvl="0"/>
            <a:r>
              <a:rPr lang="ar-JO" sz="2400" dirty="0"/>
              <a:t>التلخيص عند الوصول لفهم مشترك واضح وتسجيل الملخص.</a:t>
            </a:r>
            <a:endParaRPr lang="en-US" sz="2400" dirty="0"/>
          </a:p>
          <a:p>
            <a:pPr lvl="0"/>
            <a:r>
              <a:rPr lang="ar-JO" sz="2400" dirty="0"/>
              <a:t>ضبط المناقشة بشكل متوازن يكفل قدراً متساوياً من إسهام الأعضاء ومشاركتهم جميعا بخبراتهم.</a:t>
            </a:r>
            <a:endParaRPr lang="en-US" sz="2400" dirty="0"/>
          </a:p>
          <a:p>
            <a:pPr lvl="0"/>
            <a:r>
              <a:rPr lang="ar-JO" sz="2400" dirty="0"/>
              <a:t>التلخيص على فترات للحفاظ على تقديم سير المناقشة بالسرعة المطلوبة.</a:t>
            </a:r>
            <a:endParaRPr lang="en-US" sz="2400" dirty="0"/>
          </a:p>
          <a:p>
            <a:pPr lvl="0"/>
            <a:r>
              <a:rPr lang="ar-JO" sz="2400" dirty="0"/>
              <a:t>تقييم فاعلية أداء الجماعة في تحقيق الهدف من المناقشة.</a:t>
            </a:r>
            <a:endParaRPr lang="en-US" sz="2400" dirty="0"/>
          </a:p>
          <a:p>
            <a:endParaRPr lang="ar-JO" sz="2400" dirty="0"/>
          </a:p>
        </p:txBody>
      </p:sp>
    </p:spTree>
    <p:extLst>
      <p:ext uri="{BB962C8B-B14F-4D97-AF65-F5344CB8AC3E}">
        <p14:creationId xmlns:p14="http://schemas.microsoft.com/office/powerpoint/2010/main" val="422990580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88770" y="130714"/>
            <a:ext cx="6214459" cy="622904"/>
          </a:xfrm>
        </p:spPr>
        <p:style>
          <a:lnRef idx="2">
            <a:schemeClr val="dk1"/>
          </a:lnRef>
          <a:fillRef idx="1">
            <a:schemeClr val="lt1"/>
          </a:fillRef>
          <a:effectRef idx="0">
            <a:schemeClr val="dk1"/>
          </a:effectRef>
          <a:fontRef idx="minor">
            <a:schemeClr val="dk1"/>
          </a:fontRef>
        </p:style>
        <p:txBody>
          <a:bodyPr>
            <a:noAutofit/>
          </a:bodyPr>
          <a:lstStyle/>
          <a:p>
            <a:pPr algn="ctr"/>
            <a:r>
              <a:rPr lang="ar-JO" sz="3200" b="1" dirty="0"/>
              <a:t>أدوار أعضاء الجماعة النقاشية </a:t>
            </a:r>
            <a:endParaRPr lang="ar-JO" sz="3200" dirty="0"/>
          </a:p>
        </p:txBody>
      </p:sp>
      <p:sp>
        <p:nvSpPr>
          <p:cNvPr id="3" name="Content Placeholder 2"/>
          <p:cNvSpPr>
            <a:spLocks noGrp="1"/>
          </p:cNvSpPr>
          <p:nvPr>
            <p:ph idx="1"/>
          </p:nvPr>
        </p:nvSpPr>
        <p:spPr>
          <a:xfrm>
            <a:off x="366710" y="789887"/>
            <a:ext cx="11458575" cy="2128838"/>
          </a:xfrm>
        </p:spPr>
        <p:txBody>
          <a:bodyPr>
            <a:normAutofit/>
          </a:bodyPr>
          <a:lstStyle/>
          <a:p>
            <a:pPr marL="0" indent="0" algn="just">
              <a:buNone/>
            </a:pPr>
            <a:r>
              <a:rPr lang="ar-JO" sz="2400" dirty="0"/>
              <a:t>كما أوضحنا فيما سبق أدوار قائد الحلقة النقاشية في مراحل التخطيط والإعداد، وأثناء المناقشة، وبعد انتهائها، الآن نستعرض الأدوار التي يلعبها المشاركين في الحلقة النقاشية, وذلك على ضوء ما سبق تحديده في دراسة كل من </a:t>
            </a:r>
            <a:r>
              <a:rPr lang="en-US" sz="2400" dirty="0"/>
              <a:t>Paul </a:t>
            </a:r>
            <a:r>
              <a:rPr lang="en-US" sz="2400" dirty="0" err="1"/>
              <a:t>Sheats</a:t>
            </a:r>
            <a:r>
              <a:rPr lang="en-US" sz="2400" dirty="0"/>
              <a:t> </a:t>
            </a:r>
            <a:r>
              <a:rPr lang="ar-JO" sz="2400" dirty="0"/>
              <a:t> و </a:t>
            </a:r>
            <a:r>
              <a:rPr lang="en-US" sz="2400" dirty="0"/>
              <a:t> </a:t>
            </a:r>
            <a:r>
              <a:rPr lang="en-US" sz="2400" dirty="0" err="1"/>
              <a:t>Kenneeth</a:t>
            </a:r>
            <a:r>
              <a:rPr lang="en-US" sz="2400" dirty="0"/>
              <a:t> Benne</a:t>
            </a:r>
            <a:r>
              <a:rPr lang="ar-JO" sz="2400" dirty="0"/>
              <a:t>عن أدوار أعضاء الجماعات في الاتصالات، وتتضمن بصفة عامة ثلاثة أنواع من الأدوار: الأولى خاصة بعمل الجماعة أو المهمة المكلفة بها, والثانية الأدوار المتعلقة ببناء الجماعة والمحافظة على تماسكها, والثالثة الأدوار الخاصة بالأفراد، وسيتضح أن هذه الأدوار هي نفس الأدوار التي ينبغي أن يمارسها قائد الجماعة النقاشية ويعتبر مسئول عن توافر هذه الأدوار في جماعته. </a:t>
            </a:r>
            <a:endParaRPr lang="en-US" sz="2400" dirty="0"/>
          </a:p>
          <a:p>
            <a:pPr algn="just"/>
            <a:endParaRPr lang="ar-JO" sz="2400" dirty="0"/>
          </a:p>
        </p:txBody>
      </p:sp>
      <p:sp>
        <p:nvSpPr>
          <p:cNvPr id="4" name="Title 1">
            <a:extLst>
              <a:ext uri="{FF2B5EF4-FFF2-40B4-BE49-F238E27FC236}">
                <a16:creationId xmlns:a16="http://schemas.microsoft.com/office/drawing/2014/main" xmlns="" id="{C2C30052-BA51-8546-B96D-DE5FA1C0229F}"/>
              </a:ext>
            </a:extLst>
          </p:cNvPr>
          <p:cNvSpPr txBox="1">
            <a:spLocks/>
          </p:cNvSpPr>
          <p:nvPr/>
        </p:nvSpPr>
        <p:spPr>
          <a:xfrm>
            <a:off x="1048554" y="3152463"/>
            <a:ext cx="9893590" cy="420486"/>
          </a:xfrm>
          <a:prstGeom prst="rect">
            <a:avLst/>
          </a:prstGeom>
        </p:spPr>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JO" sz="3200" b="1" dirty="0"/>
              <a:t>أولا: أدوار متعلقة بعمل الجماعة  </a:t>
            </a:r>
            <a:r>
              <a:rPr lang="en-US" sz="3200" b="1" i="1" dirty="0"/>
              <a:t>Group Task Roles </a:t>
            </a:r>
            <a:endParaRPr lang="ar-JO" sz="3200" dirty="0"/>
          </a:p>
        </p:txBody>
      </p:sp>
      <p:sp>
        <p:nvSpPr>
          <p:cNvPr id="5" name="Content Placeholder 2">
            <a:extLst>
              <a:ext uri="{FF2B5EF4-FFF2-40B4-BE49-F238E27FC236}">
                <a16:creationId xmlns:a16="http://schemas.microsoft.com/office/drawing/2014/main" xmlns="" id="{47798F1B-2FC3-9241-876D-B564D078EE8C}"/>
              </a:ext>
            </a:extLst>
          </p:cNvPr>
          <p:cNvSpPr txBox="1">
            <a:spLocks/>
          </p:cNvSpPr>
          <p:nvPr/>
        </p:nvSpPr>
        <p:spPr>
          <a:xfrm>
            <a:off x="366712" y="3806688"/>
            <a:ext cx="11458575" cy="2893119"/>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ar-JO" sz="2400" dirty="0"/>
              <a:t>الأدوار المتعلقة بعمل الجماعة هي: الأدوار التي تساعد الجماعة على التركيز على إنجاز المهام المكلفة بها لتحقيق أهدافها. والأعضاء في أدائهم لهذه الأدوار لا يعملون منفردين أو بمعزل عن بعضهم البعض بل على العكس يعمل كل فرد كجزء من الكل.</a:t>
            </a:r>
            <a:endParaRPr lang="en-US" sz="2400" dirty="0"/>
          </a:p>
          <a:p>
            <a:pPr algn="just"/>
            <a:r>
              <a:rPr lang="ar-JO" sz="2400" dirty="0"/>
              <a:t>إن أهداف الجماعة واحتياجاتها تحدد وتملى الأدوار التي ينبغي على الأعضاء أدائها لخدمة الجماعة ككل. وكمثال على ذلك فإنه في حالة الجماعة النقاشية حين يسال أو يطلب أحد الأعضاء معلومات معينة  فإن عضوا آخر قد يقدم تلك المعلومات أو البدائل أو الاقتراحات لحل مشكلة ما إلى الآخرين بينما يقوم عضو ثالث بتقييم تلك المعلومات أو الاقتراحات بغرض مساعدة الجماعة على اختبارها والاختيار فيما بينها، وغالبا ما يقوم الفرد بأداء أكثر من دور من هذه الأدوار أو يتميز في احدها عن باقي الأدوار.</a:t>
            </a:r>
            <a:endParaRPr lang="en-US" sz="2400" dirty="0"/>
          </a:p>
          <a:p>
            <a:pPr algn="just"/>
            <a:endParaRPr lang="ar-JO" sz="2400" dirty="0"/>
          </a:p>
        </p:txBody>
      </p:sp>
    </p:spTree>
    <p:extLst>
      <p:ext uri="{BB962C8B-B14F-4D97-AF65-F5344CB8AC3E}">
        <p14:creationId xmlns:p14="http://schemas.microsoft.com/office/powerpoint/2010/main" val="19149076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00725" y="33337"/>
            <a:ext cx="4545034" cy="663575"/>
          </a:xfrm>
        </p:spPr>
        <p:style>
          <a:lnRef idx="2">
            <a:schemeClr val="dk1"/>
          </a:lnRef>
          <a:fillRef idx="1">
            <a:schemeClr val="lt1"/>
          </a:fillRef>
          <a:effectRef idx="0">
            <a:schemeClr val="dk1"/>
          </a:effectRef>
          <a:fontRef idx="minor">
            <a:schemeClr val="dk1"/>
          </a:fontRef>
        </p:style>
        <p:txBody>
          <a:bodyPr>
            <a:normAutofit/>
          </a:bodyPr>
          <a:lstStyle/>
          <a:p>
            <a:r>
              <a:rPr lang="ar-JO" sz="2800" b="1" dirty="0"/>
              <a:t>ويمكن تلخيص هذه الأدوار فيما يلي :</a:t>
            </a:r>
            <a:endParaRPr lang="ar-JO" sz="2800" dirty="0"/>
          </a:p>
        </p:txBody>
      </p:sp>
      <p:sp>
        <p:nvSpPr>
          <p:cNvPr id="3" name="Content Placeholder 2"/>
          <p:cNvSpPr>
            <a:spLocks noGrp="1"/>
          </p:cNvSpPr>
          <p:nvPr>
            <p:ph idx="1"/>
          </p:nvPr>
        </p:nvSpPr>
        <p:spPr>
          <a:xfrm>
            <a:off x="188890" y="696912"/>
            <a:ext cx="11814220" cy="6161088"/>
          </a:xfrm>
        </p:spPr>
        <p:txBody>
          <a:bodyPr>
            <a:normAutofit fontScale="92500" lnSpcReduction="20000"/>
          </a:bodyPr>
          <a:lstStyle/>
          <a:p>
            <a:pPr marL="0" indent="0" algn="just">
              <a:buNone/>
            </a:pPr>
            <a:r>
              <a:rPr lang="ar-JO" sz="2400" b="1" dirty="0"/>
              <a:t>المبادر   </a:t>
            </a:r>
            <a:r>
              <a:rPr lang="en-US" sz="2400" b="1" dirty="0"/>
              <a:t>       Initiator</a:t>
            </a:r>
            <a:endParaRPr lang="en-US" sz="2400" dirty="0"/>
          </a:p>
          <a:p>
            <a:pPr marL="0" indent="0" algn="just">
              <a:buNone/>
            </a:pPr>
            <a:r>
              <a:rPr lang="ar-JO" sz="2400" dirty="0"/>
              <a:t>يقوم بعرض أفكار جديدة أو رؤية جديدة أو طرق مغايرة فيما يتعلق بمعالجة مشكلات الجماعة أو اقتراح أهداف أو إجراءات أو وسائل جديدة لتذليل أي صعوبة تقف حائلا أمام الجماعة.</a:t>
            </a:r>
          </a:p>
          <a:p>
            <a:pPr marL="0" indent="0" algn="just">
              <a:buNone/>
            </a:pPr>
            <a:endParaRPr lang="en-US" sz="2400" dirty="0"/>
          </a:p>
          <a:p>
            <a:pPr marL="0" indent="0" algn="just">
              <a:buNone/>
            </a:pPr>
            <a:r>
              <a:rPr lang="ar-JO" sz="2400" b="1" dirty="0"/>
              <a:t>الباحث عن المعلومات </a:t>
            </a:r>
            <a:r>
              <a:rPr lang="en-US" sz="2400" b="1" dirty="0"/>
              <a:t>Information Seeker </a:t>
            </a:r>
            <a:endParaRPr lang="en-US" sz="2400" dirty="0"/>
          </a:p>
          <a:p>
            <a:pPr marL="0" indent="0" algn="just">
              <a:buNone/>
            </a:pPr>
            <a:r>
              <a:rPr lang="ar-JO" sz="2400" dirty="0"/>
              <a:t>يطلب معلومات وحقائق أو أراء لتوضيح نقاط الموضوع أو المشكلة أو موضوع الحوار.</a:t>
            </a:r>
          </a:p>
          <a:p>
            <a:pPr marL="0" indent="0" algn="just">
              <a:buNone/>
            </a:pPr>
            <a:endParaRPr lang="en-US" sz="2400" dirty="0"/>
          </a:p>
          <a:p>
            <a:pPr marL="0" indent="0" algn="just">
              <a:buNone/>
            </a:pPr>
            <a:r>
              <a:rPr lang="ar-JO" sz="2400" b="1" dirty="0"/>
              <a:t>المسترسل   </a:t>
            </a:r>
            <a:r>
              <a:rPr lang="en-US" sz="2400" b="1" dirty="0"/>
              <a:t>Elaborator</a:t>
            </a:r>
            <a:endParaRPr lang="en-US" sz="2400" dirty="0"/>
          </a:p>
          <a:p>
            <a:pPr marL="0" indent="0" algn="just">
              <a:buNone/>
            </a:pPr>
            <a:r>
              <a:rPr lang="ar-JO" sz="2400" dirty="0"/>
              <a:t>يدلي باقتراحاته في صورة أمثلة أو معان جديدة أو يقدم البراهين العقلية لاقتراحات الآخرين كما أنه يحاول مساعدة الآخرين في عرض وتوضيح أراءهم وأفكارهم بالبناء عليها.</a:t>
            </a:r>
          </a:p>
          <a:p>
            <a:pPr marL="0" indent="0" algn="just">
              <a:buNone/>
            </a:pPr>
            <a:endParaRPr lang="en-US" sz="2400" dirty="0"/>
          </a:p>
          <a:p>
            <a:pPr marL="0" indent="0" algn="just">
              <a:buNone/>
            </a:pPr>
            <a:r>
              <a:rPr lang="ar-JO" sz="2400" b="1" dirty="0"/>
              <a:t>المنسق  </a:t>
            </a:r>
            <a:r>
              <a:rPr lang="en-US" sz="2400" b="1" dirty="0"/>
              <a:t>Coordinator</a:t>
            </a:r>
            <a:endParaRPr lang="en-US" sz="2400" dirty="0"/>
          </a:p>
          <a:p>
            <a:pPr marL="0" indent="0" algn="just">
              <a:buNone/>
            </a:pPr>
            <a:r>
              <a:rPr lang="ar-JO" sz="2400" dirty="0"/>
              <a:t>يحاول إيجاد علاقة بين الأفكار والاقتراحات المختلفة محاولاً استخراج الهام والمناسب منها. فهو ينسق بين المساهمات أو الأنشطة المختلفة بوضعها في إطار كلي يؤدي إلى تكاملها.</a:t>
            </a:r>
          </a:p>
          <a:p>
            <a:pPr marL="0" indent="0" algn="just">
              <a:buNone/>
            </a:pPr>
            <a:endParaRPr lang="en-US" sz="2400" dirty="0"/>
          </a:p>
          <a:p>
            <a:pPr marL="0" indent="0" algn="just">
              <a:buNone/>
            </a:pPr>
            <a:r>
              <a:rPr lang="ar-JO" sz="2400" b="1" dirty="0"/>
              <a:t>الموجه   </a:t>
            </a:r>
            <a:r>
              <a:rPr lang="en-US" sz="2400" b="1" dirty="0"/>
              <a:t>Orienteer</a:t>
            </a:r>
            <a:endParaRPr lang="en-US" sz="2400" dirty="0"/>
          </a:p>
          <a:p>
            <a:pPr marL="0" indent="0" algn="just">
              <a:buNone/>
            </a:pPr>
            <a:r>
              <a:rPr lang="ar-JO" sz="2400" dirty="0"/>
              <a:t>يلخص ما تم مناقشته ويبين مدى تقدم الجماعة نحو الهدف مع تحديد أي انحراف للمناقشة عن صلب الموضوع أو اتجاه الجماعة.</a:t>
            </a:r>
            <a:endParaRPr lang="en-US" sz="2400" dirty="0"/>
          </a:p>
        </p:txBody>
      </p:sp>
    </p:spTree>
    <p:extLst>
      <p:ext uri="{BB962C8B-B14F-4D97-AF65-F5344CB8AC3E}">
        <p14:creationId xmlns:p14="http://schemas.microsoft.com/office/powerpoint/2010/main" val="1113161334"/>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8625" y="553792"/>
            <a:ext cx="11358563" cy="5361233"/>
          </a:xfrm>
        </p:spPr>
        <p:txBody>
          <a:bodyPr>
            <a:normAutofit/>
          </a:bodyPr>
          <a:lstStyle/>
          <a:p>
            <a:pPr marL="0" indent="0" algn="just">
              <a:buNone/>
            </a:pPr>
            <a:r>
              <a:rPr lang="ar-JO" sz="2400" b="1" dirty="0"/>
              <a:t>المقيم/ الناقد   </a:t>
            </a:r>
            <a:r>
              <a:rPr lang="en-US" sz="2400" b="1" dirty="0"/>
              <a:t>Evaluator /Critic </a:t>
            </a:r>
            <a:endParaRPr lang="en-US" sz="2400" dirty="0"/>
          </a:p>
          <a:p>
            <a:pPr marL="0" indent="0" algn="just">
              <a:buNone/>
            </a:pPr>
            <a:r>
              <a:rPr lang="ar-JO" sz="2400" dirty="0"/>
              <a:t>يقيم الاقتراحات والآراء المعروضة ويختبر مدى واقعية وعملية القرارات المتخذة، وهذا يتضمن إرجاع الأثر الايجابي أو السلبي لما يراه في أداء أفراد الجماعة.</a:t>
            </a:r>
          </a:p>
          <a:p>
            <a:pPr marL="0" indent="0" algn="just">
              <a:buNone/>
            </a:pPr>
            <a:endParaRPr lang="en-US" sz="2400" dirty="0"/>
          </a:p>
          <a:p>
            <a:pPr marL="0" indent="0" algn="just">
              <a:buNone/>
            </a:pPr>
            <a:r>
              <a:rPr lang="ar-JO" sz="2400" b="1" dirty="0"/>
              <a:t>محفز  </a:t>
            </a:r>
            <a:r>
              <a:rPr lang="en-US" sz="2400" b="1" dirty="0"/>
              <a:t>Energizer</a:t>
            </a:r>
            <a:endParaRPr lang="en-US" sz="2400" dirty="0"/>
          </a:p>
          <a:p>
            <a:pPr marL="0" indent="0" algn="just">
              <a:buNone/>
            </a:pPr>
            <a:r>
              <a:rPr lang="ar-JO" sz="2400" dirty="0"/>
              <a:t>محفز للجماعة ويثير حماسها ويحثها على العمل القيام ببذل جهد أكبر وتجديد نشاطها.</a:t>
            </a:r>
          </a:p>
          <a:p>
            <a:pPr marL="0" indent="0" algn="just">
              <a:buNone/>
            </a:pPr>
            <a:endParaRPr lang="en-US" sz="2400" dirty="0"/>
          </a:p>
          <a:p>
            <a:pPr marL="0" indent="0" algn="just">
              <a:buNone/>
            </a:pPr>
            <a:r>
              <a:rPr lang="ar-JO" sz="2400" b="1" dirty="0"/>
              <a:t>المسجل </a:t>
            </a:r>
            <a:r>
              <a:rPr lang="en-US" sz="2400" b="1" dirty="0"/>
              <a:t>Recorder  </a:t>
            </a:r>
            <a:endParaRPr lang="en-US" sz="2400" dirty="0"/>
          </a:p>
          <a:p>
            <a:pPr marL="0" indent="0" algn="just">
              <a:buNone/>
            </a:pPr>
            <a:r>
              <a:rPr lang="ar-JO" sz="2400" dirty="0"/>
              <a:t>يسجل الأنشطة والاقتراحات والقرارات التي توصلت إليها الجماعة وهو يمثل ذاكرة الجماعة ومرجعها.</a:t>
            </a:r>
          </a:p>
          <a:p>
            <a:pPr marL="0" indent="0" algn="just">
              <a:buNone/>
            </a:pPr>
            <a:endParaRPr lang="en-US" sz="2400" dirty="0"/>
          </a:p>
          <a:p>
            <a:pPr marL="0" indent="0" algn="just">
              <a:buNone/>
            </a:pPr>
            <a:r>
              <a:rPr lang="ar-JO" sz="2400" b="1" dirty="0"/>
              <a:t>فني الإجراءات </a:t>
            </a:r>
            <a:r>
              <a:rPr lang="en-US" sz="2400" b="1" dirty="0"/>
              <a:t>Procedural Technician   </a:t>
            </a:r>
            <a:endParaRPr lang="en-US" sz="2400" dirty="0"/>
          </a:p>
          <a:p>
            <a:pPr marL="0" indent="0" algn="just">
              <a:buNone/>
            </a:pPr>
            <a:r>
              <a:rPr lang="ar-JO" sz="2400" dirty="0"/>
              <a:t>يسرع خطى الجماعة عن طريق توضيح الإجراءات الروتينية المطلوبة أو يقوم بالإعمال المسهلة لعمل الجماعة.</a:t>
            </a:r>
          </a:p>
          <a:p>
            <a:pPr marL="0" indent="0" algn="just">
              <a:buNone/>
            </a:pPr>
            <a:endParaRPr lang="ar-JO" sz="2400" dirty="0"/>
          </a:p>
        </p:txBody>
      </p:sp>
    </p:spTree>
    <p:extLst>
      <p:ext uri="{BB962C8B-B14F-4D97-AF65-F5344CB8AC3E}">
        <p14:creationId xmlns:p14="http://schemas.microsoft.com/office/powerpoint/2010/main" val="364248490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26" y="528638"/>
            <a:ext cx="11177789" cy="650657"/>
          </a:xfrm>
        </p:spPr>
        <p:style>
          <a:lnRef idx="2">
            <a:schemeClr val="dk1"/>
          </a:lnRef>
          <a:fillRef idx="1">
            <a:schemeClr val="lt1"/>
          </a:fillRef>
          <a:effectRef idx="0">
            <a:schemeClr val="dk1"/>
          </a:effectRef>
          <a:fontRef idx="minor">
            <a:schemeClr val="dk1"/>
          </a:fontRef>
        </p:style>
        <p:txBody>
          <a:bodyPr>
            <a:normAutofit/>
          </a:bodyPr>
          <a:lstStyle/>
          <a:p>
            <a:pPr algn="ctr"/>
            <a:r>
              <a:rPr lang="ar-JO" sz="3200" b="1" dirty="0"/>
              <a:t>ثانياً:</a:t>
            </a:r>
            <a:r>
              <a:rPr lang="ar-JO" sz="3200" dirty="0"/>
              <a:t> </a:t>
            </a:r>
            <a:r>
              <a:rPr lang="ar-JO" sz="3200" b="1" dirty="0"/>
              <a:t>الأدوار المتعلقة ببناء الجماعة </a:t>
            </a:r>
            <a:r>
              <a:rPr lang="ar-JO" sz="3200" dirty="0"/>
              <a:t> </a:t>
            </a:r>
            <a:r>
              <a:rPr lang="en-US" sz="3200" b="1" i="1" dirty="0"/>
              <a:t>Group Building Roles</a:t>
            </a:r>
            <a:endParaRPr lang="ar-JO" sz="3200" dirty="0"/>
          </a:p>
        </p:txBody>
      </p:sp>
      <p:sp>
        <p:nvSpPr>
          <p:cNvPr id="3" name="Content Placeholder 2"/>
          <p:cNvSpPr>
            <a:spLocks noGrp="1"/>
          </p:cNvSpPr>
          <p:nvPr>
            <p:ph idx="1"/>
          </p:nvPr>
        </p:nvSpPr>
        <p:spPr>
          <a:xfrm>
            <a:off x="807026" y="1328738"/>
            <a:ext cx="11039357" cy="2986087"/>
          </a:xfrm>
        </p:spPr>
        <p:txBody>
          <a:bodyPr>
            <a:normAutofit/>
          </a:bodyPr>
          <a:lstStyle/>
          <a:p>
            <a:pPr marL="0" indent="0" algn="just">
              <a:buNone/>
            </a:pPr>
            <a:r>
              <a:rPr lang="ar-JO" sz="2400" dirty="0"/>
              <a:t>لا يوجد فرد أو جماعة تكون منهمكة في أداء عمل واحد فقط طوال الوقت، فالجماعة بصفتها مجموعة من الأفراد المتفاوتين في أهدافهم واحتياجاتهم وخبراتهم وقيمهم التي تحكم سلوكياتهم فإنهم أيضاً يختلفون في شكل ومضمون ودرجة عمق العلاقات الإنسانية فيما بينهم، هذه العلاقات الإنسانية بين أعضاء الجماعة ينبغي تنميتها وتدعيمها وصيانتها والمحافظة عليها حتى تظل الجماعة متماسكة وفعالة وذات أداء عالي، وهذا لا يتأتى إلا إذا توافر في الجماعة اتصالات جيدة مفتوحة وحرة تساعد أفرادها على العمل معاً لتحديد المشكلات الشخصية والصراعات، وحلها وخلق علاقات حسنة طيبة مبنية على الثقة والصدق والاحترام والتقدير المتبادل بين الجميع. وهناك سبعة ادوار مهمة تؤدي إلى توفر مناخاً جيداً للعمل يساعد على بناء الجماعة ويحافظ على تماسكه، وهذه الأدوار هي: </a:t>
            </a:r>
          </a:p>
          <a:p>
            <a:pPr marL="0" indent="0" algn="just">
              <a:buNone/>
            </a:pPr>
            <a:endParaRPr lang="ar-JO" sz="2400" dirty="0"/>
          </a:p>
        </p:txBody>
      </p:sp>
      <p:sp>
        <p:nvSpPr>
          <p:cNvPr id="4" name="Title 1">
            <a:extLst>
              <a:ext uri="{FF2B5EF4-FFF2-40B4-BE49-F238E27FC236}">
                <a16:creationId xmlns:a16="http://schemas.microsoft.com/office/drawing/2014/main" xmlns="" id="{EC8C0D9D-7068-ED43-9AF3-33DF4150C75A}"/>
              </a:ext>
            </a:extLst>
          </p:cNvPr>
          <p:cNvSpPr txBox="1">
            <a:spLocks/>
          </p:cNvSpPr>
          <p:nvPr/>
        </p:nvSpPr>
        <p:spPr>
          <a:xfrm>
            <a:off x="6839940" y="3800693"/>
            <a:ext cx="4545034" cy="663575"/>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ar-JO" sz="2400" b="1"/>
              <a:t>ويمكن تلخيص هذه الأدوار فيما يلي :</a:t>
            </a:r>
            <a:endParaRPr lang="ar-JO" sz="2400" dirty="0"/>
          </a:p>
        </p:txBody>
      </p:sp>
      <p:sp>
        <p:nvSpPr>
          <p:cNvPr id="5" name="مستطيل 4">
            <a:extLst>
              <a:ext uri="{FF2B5EF4-FFF2-40B4-BE49-F238E27FC236}">
                <a16:creationId xmlns:a16="http://schemas.microsoft.com/office/drawing/2014/main" xmlns="" id="{3A9912CF-B099-494E-BEE0-F31D6F2FEDC0}"/>
              </a:ext>
            </a:extLst>
          </p:cNvPr>
          <p:cNvSpPr/>
          <p:nvPr/>
        </p:nvSpPr>
        <p:spPr>
          <a:xfrm>
            <a:off x="257175" y="4559766"/>
            <a:ext cx="11470465" cy="1938992"/>
          </a:xfrm>
          <a:prstGeom prst="rect">
            <a:avLst/>
          </a:prstGeom>
        </p:spPr>
        <p:txBody>
          <a:bodyPr wrap="square">
            <a:spAutoFit/>
          </a:bodyPr>
          <a:lstStyle/>
          <a:p>
            <a:r>
              <a:rPr lang="ar-JO" sz="2400" b="1" dirty="0"/>
              <a:t>المشجع</a:t>
            </a:r>
            <a:r>
              <a:rPr lang="en-US" sz="2400" b="1" dirty="0"/>
              <a:t>Encourager  </a:t>
            </a:r>
            <a:endParaRPr lang="en-US" sz="2400" dirty="0"/>
          </a:p>
          <a:p>
            <a:r>
              <a:rPr lang="ar-JO" sz="2400" dirty="0"/>
              <a:t>يمتدح مساهمات الآخرين، ويقدم المديح والثناء، والتدعيم المعنوي لأداء واقتراحات أفراد الجماعة.</a:t>
            </a:r>
            <a:endParaRPr lang="en-US" sz="2400" dirty="0"/>
          </a:p>
          <a:p>
            <a:r>
              <a:rPr lang="ar-JO" sz="2400" dirty="0"/>
              <a:t> </a:t>
            </a:r>
            <a:endParaRPr lang="en-US" sz="2400" dirty="0"/>
          </a:p>
          <a:p>
            <a:r>
              <a:rPr lang="ar-JO" sz="2400" b="1" dirty="0"/>
              <a:t>ضابط الإيقاع </a:t>
            </a:r>
            <a:r>
              <a:rPr lang="en-US" sz="2400" b="1" dirty="0"/>
              <a:t>Harmonizer </a:t>
            </a:r>
            <a:endParaRPr lang="en-US" sz="2400" dirty="0"/>
          </a:p>
          <a:p>
            <a:r>
              <a:rPr lang="ar-JO" sz="2400" dirty="0"/>
              <a:t>يعمل على تقريب الفروق بين الأعضاء، وتسوية الخلافات، وإزالة التوتر في مواقف الصراع.</a:t>
            </a:r>
          </a:p>
        </p:txBody>
      </p:sp>
    </p:spTree>
    <p:extLst>
      <p:ext uri="{BB962C8B-B14F-4D97-AF65-F5344CB8AC3E}">
        <p14:creationId xmlns:p14="http://schemas.microsoft.com/office/powerpoint/2010/main" val="35677260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500" y="242889"/>
            <a:ext cx="11630025" cy="6486524"/>
          </a:xfrm>
        </p:spPr>
        <p:txBody>
          <a:bodyPr>
            <a:normAutofit lnSpcReduction="10000"/>
          </a:bodyPr>
          <a:lstStyle/>
          <a:p>
            <a:pPr marL="0" indent="0">
              <a:buNone/>
            </a:pPr>
            <a:endParaRPr lang="en-US" dirty="0"/>
          </a:p>
          <a:p>
            <a:pPr marL="0" indent="0">
              <a:buNone/>
            </a:pPr>
            <a:r>
              <a:rPr lang="ar-JO" b="1" dirty="0"/>
              <a:t>الموفق   </a:t>
            </a:r>
            <a:r>
              <a:rPr lang="en-US" b="1" dirty="0"/>
              <a:t>Compromiser</a:t>
            </a:r>
            <a:endParaRPr lang="en-US" dirty="0"/>
          </a:p>
          <a:p>
            <a:pPr marL="0" indent="0">
              <a:buNone/>
            </a:pPr>
            <a:r>
              <a:rPr lang="ar-JO" dirty="0"/>
              <a:t>يعمل على حل الخلافات والصراعات في المواقف والآراء والاتجاهات، ويعرض حلولاً وسطاً بين ما يراه وما يراه الآخرين.</a:t>
            </a:r>
          </a:p>
          <a:p>
            <a:pPr marL="0" indent="0">
              <a:buNone/>
            </a:pPr>
            <a:endParaRPr lang="en-US" dirty="0"/>
          </a:p>
          <a:p>
            <a:pPr marL="0" indent="0">
              <a:buNone/>
            </a:pPr>
            <a:r>
              <a:rPr lang="ar-JO" b="1" dirty="0"/>
              <a:t>واضع المعايير </a:t>
            </a:r>
            <a:r>
              <a:rPr lang="en-US" b="1" dirty="0"/>
              <a:t>Standard Setter </a:t>
            </a:r>
            <a:endParaRPr lang="en-US" dirty="0"/>
          </a:p>
          <a:p>
            <a:pPr marL="0" indent="0">
              <a:buNone/>
            </a:pPr>
            <a:r>
              <a:rPr lang="ar-JO" dirty="0"/>
              <a:t>يضع معايير الأداء أو السلوك ويقوم باقتراحها وشرحها للجماعة كي تستخدمها في تقييم أداءها.</a:t>
            </a:r>
          </a:p>
          <a:p>
            <a:pPr marL="0" indent="0">
              <a:buNone/>
            </a:pPr>
            <a:endParaRPr lang="en-US" dirty="0"/>
          </a:p>
          <a:p>
            <a:pPr marL="0" indent="0">
              <a:buNone/>
            </a:pPr>
            <a:r>
              <a:rPr lang="ar-JO" b="1" dirty="0"/>
              <a:t>الملاحظ </a:t>
            </a:r>
            <a:r>
              <a:rPr lang="en-US" b="1" dirty="0"/>
              <a:t>Observer   </a:t>
            </a:r>
            <a:endParaRPr lang="en-US" dirty="0"/>
          </a:p>
          <a:p>
            <a:pPr marL="0" indent="0">
              <a:buNone/>
            </a:pPr>
            <a:r>
              <a:rPr lang="ar-JO" dirty="0"/>
              <a:t>يحتفظ بتسجيلات عن </a:t>
            </a:r>
            <a:r>
              <a:rPr lang="ar-SA" dirty="0"/>
              <a:t>أ</a:t>
            </a:r>
            <a:r>
              <a:rPr lang="ar-JO" dirty="0"/>
              <a:t>سلوب عمل الجماعة والنتائج التي حققتها مع اقتراحاته لتفسيرها.</a:t>
            </a:r>
          </a:p>
          <a:p>
            <a:pPr marL="0" indent="0">
              <a:buNone/>
            </a:pPr>
            <a:endParaRPr lang="en-US" dirty="0"/>
          </a:p>
          <a:p>
            <a:pPr marL="0" indent="0">
              <a:buNone/>
            </a:pPr>
            <a:r>
              <a:rPr lang="ar-JO" b="1" dirty="0"/>
              <a:t>المنفذ/ التابع  </a:t>
            </a:r>
            <a:r>
              <a:rPr lang="en-US" b="1" dirty="0"/>
              <a:t>Follower</a:t>
            </a:r>
            <a:endParaRPr lang="en-US" dirty="0"/>
          </a:p>
          <a:p>
            <a:pPr marL="0" indent="0">
              <a:buNone/>
            </a:pPr>
            <a:r>
              <a:rPr lang="ar-JO" dirty="0"/>
              <a:t>يسير في ركب الجماعة وينفذ ما تم الاتفاق عليه دون تقديم أفكار أو اقتراحات أو المشاركة في اتخاذ القرارات.</a:t>
            </a:r>
            <a:endParaRPr lang="en-US" dirty="0"/>
          </a:p>
          <a:p>
            <a:pPr marL="0" indent="0">
              <a:buNone/>
            </a:pPr>
            <a:endParaRPr lang="ar-JO" dirty="0"/>
          </a:p>
        </p:txBody>
      </p:sp>
    </p:spTree>
    <p:extLst>
      <p:ext uri="{BB962C8B-B14F-4D97-AF65-F5344CB8AC3E}">
        <p14:creationId xmlns:p14="http://schemas.microsoft.com/office/powerpoint/2010/main" val="419450420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5775" y="386367"/>
            <a:ext cx="11201399" cy="1442434"/>
          </a:xfrm>
        </p:spPr>
        <p:txBody>
          <a:bodyPr>
            <a:normAutofit/>
          </a:bodyPr>
          <a:lstStyle/>
          <a:p>
            <a:pPr marL="0" indent="0" algn="just">
              <a:buNone/>
            </a:pPr>
            <a:r>
              <a:rPr lang="ar-JO" sz="2400" dirty="0"/>
              <a:t>النوعين السابقين من الأدوار تتضمن أدوار إيجابية وفعالة لصالح الجماعة على عكس الأدوار الفردية والمتمركزة حول الأهداف الشخصية للأفراد وموجهة نحو مقابلة احتياجاتهم بغض النظر عن صالح الجماعة، وغالباً ما توصف هذه الأدوار بأنها مخلة للأداء الوظيفي، أي أنها معوقة لأداء الجماعة وتقلل من فاعليتها سواء على بعد العمل أو بعد العلاقات الإنسانية، ويمكن تلخيص هذه الأدوار فيما يلي:</a:t>
            </a:r>
            <a:endParaRPr lang="en-US" sz="2400" dirty="0"/>
          </a:p>
          <a:p>
            <a:pPr algn="just"/>
            <a:endParaRPr lang="ar-JO" sz="2400" dirty="0"/>
          </a:p>
        </p:txBody>
      </p:sp>
      <p:sp>
        <p:nvSpPr>
          <p:cNvPr id="5" name="مستطيل 4">
            <a:extLst>
              <a:ext uri="{FF2B5EF4-FFF2-40B4-BE49-F238E27FC236}">
                <a16:creationId xmlns:a16="http://schemas.microsoft.com/office/drawing/2014/main" xmlns="" id="{EAC66022-FD7C-5E40-95B1-9C2594DD4ACC}"/>
              </a:ext>
            </a:extLst>
          </p:cNvPr>
          <p:cNvSpPr/>
          <p:nvPr/>
        </p:nvSpPr>
        <p:spPr>
          <a:xfrm>
            <a:off x="2458161" y="2244156"/>
            <a:ext cx="7636450" cy="58477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ar-JO" sz="3200" dirty="0">
                <a:ln w="0"/>
                <a:solidFill>
                  <a:schemeClr val="tx1"/>
                </a:solidFill>
                <a:effectLst>
                  <a:outerShdw blurRad="38100" dist="19050" dir="2700000" algn="tl" rotWithShape="0">
                    <a:schemeClr val="dk1">
                      <a:alpha val="40000"/>
                    </a:schemeClr>
                  </a:outerShdw>
                </a:effectLst>
              </a:rPr>
              <a:t>ثالثا: الأدوار الفردية    </a:t>
            </a:r>
            <a:r>
              <a:rPr lang="en-US" sz="3200" i="1" dirty="0">
                <a:ln w="0"/>
                <a:solidFill>
                  <a:schemeClr val="tx1"/>
                </a:solidFill>
                <a:effectLst>
                  <a:outerShdw blurRad="38100" dist="19050" dir="2700000" algn="tl" rotWithShape="0">
                    <a:schemeClr val="dk1">
                      <a:alpha val="40000"/>
                    </a:schemeClr>
                  </a:outerShdw>
                </a:effectLst>
              </a:rPr>
              <a:t>Individual Negative Roles</a:t>
            </a:r>
            <a:endParaRPr lang="en-US" sz="3200" dirty="0">
              <a:ln w="0"/>
              <a:solidFill>
                <a:schemeClr val="tx1"/>
              </a:solidFill>
              <a:effectLst>
                <a:outerShdw blurRad="38100" dist="19050" dir="2700000" algn="tl" rotWithShape="0">
                  <a:schemeClr val="dk1">
                    <a:alpha val="40000"/>
                  </a:schemeClr>
                </a:outerShdw>
              </a:effectLst>
            </a:endParaRPr>
          </a:p>
        </p:txBody>
      </p:sp>
      <p:sp>
        <p:nvSpPr>
          <p:cNvPr id="6" name="Title 1">
            <a:extLst>
              <a:ext uri="{FF2B5EF4-FFF2-40B4-BE49-F238E27FC236}">
                <a16:creationId xmlns:a16="http://schemas.microsoft.com/office/drawing/2014/main" xmlns="" id="{51DD0020-1F02-9F47-B770-6EB9E0AE2090}"/>
              </a:ext>
            </a:extLst>
          </p:cNvPr>
          <p:cNvSpPr>
            <a:spLocks noGrp="1"/>
          </p:cNvSpPr>
          <p:nvPr>
            <p:ph type="title"/>
          </p:nvPr>
        </p:nvSpPr>
        <p:spPr>
          <a:xfrm>
            <a:off x="7487991" y="3100389"/>
            <a:ext cx="3932237" cy="428060"/>
          </a:xfrm>
        </p:spPr>
        <p:txBody>
          <a:bodyPr>
            <a:noAutofit/>
          </a:bodyPr>
          <a:lstStyle/>
          <a:p>
            <a:pPr algn="ctr"/>
            <a:r>
              <a:rPr lang="ar-JO" sz="2400" b="1" dirty="0"/>
              <a:t>المعترض</a:t>
            </a:r>
            <a:r>
              <a:rPr lang="ar-JO" sz="3200" b="1" dirty="0"/>
              <a:t> </a:t>
            </a:r>
            <a:r>
              <a:rPr lang="en-US" sz="3200" b="1" dirty="0"/>
              <a:t>Blocker   </a:t>
            </a:r>
            <a:endParaRPr lang="ar-JO" sz="3200" dirty="0"/>
          </a:p>
        </p:txBody>
      </p:sp>
      <p:sp>
        <p:nvSpPr>
          <p:cNvPr id="9" name="Content Placeholder 2">
            <a:extLst>
              <a:ext uri="{FF2B5EF4-FFF2-40B4-BE49-F238E27FC236}">
                <a16:creationId xmlns:a16="http://schemas.microsoft.com/office/drawing/2014/main" xmlns="" id="{A7B5E7E8-504C-BC42-891F-5565F008A32D}"/>
              </a:ext>
            </a:extLst>
          </p:cNvPr>
          <p:cNvSpPr txBox="1">
            <a:spLocks/>
          </p:cNvSpPr>
          <p:nvPr/>
        </p:nvSpPr>
        <p:spPr>
          <a:xfrm>
            <a:off x="844797" y="3771898"/>
            <a:ext cx="10575431" cy="2214563"/>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ar-JO" sz="2400" dirty="0"/>
              <a:t>يقدم إرجاع الأثر السلبي؛ وهو غير متوافق مع الجماعة يعارض أراء وأفكار أعضاءها ومقترحاتهم على الرغم من صلاحيتها أو بدون دراسته الكافية، فهو يعارض للمتعة. </a:t>
            </a:r>
            <a:endParaRPr lang="en-US" sz="2400" dirty="0"/>
          </a:p>
          <a:p>
            <a:pPr algn="just"/>
            <a:r>
              <a:rPr lang="ar-JO" sz="2400" dirty="0"/>
              <a:t>حاول أن تستخلص النواحي الطيبة في تدخلاته، اضرب على وتر طموحه وعواطفه اعترف بعمله وخبرته واستخدمها. ثم تكلم عن شيء آخر بدون اضطراب. إذا استمر اصدمه برأي المعارضين له، أخيراً تحدث معه على انفراد.</a:t>
            </a:r>
            <a:endParaRPr lang="en-US" sz="2400" dirty="0"/>
          </a:p>
          <a:p>
            <a:pPr algn="just"/>
            <a:endParaRPr lang="ar-JO" sz="2400" dirty="0"/>
          </a:p>
        </p:txBody>
      </p:sp>
    </p:spTree>
    <p:extLst>
      <p:ext uri="{BB962C8B-B14F-4D97-AF65-F5344CB8AC3E}">
        <p14:creationId xmlns:p14="http://schemas.microsoft.com/office/powerpoint/2010/main" val="350844578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6582" y="596756"/>
            <a:ext cx="3267074" cy="352003"/>
          </a:xfrm>
        </p:spPr>
        <p:txBody>
          <a:bodyPr>
            <a:normAutofit fontScale="90000"/>
          </a:bodyPr>
          <a:lstStyle/>
          <a:p>
            <a:r>
              <a:rPr lang="ar-JO" sz="2400" b="1" dirty="0"/>
              <a:t>النوع الذي يهوى النزاعات:</a:t>
            </a:r>
            <a:endParaRPr lang="ar-JO" sz="2400" dirty="0"/>
          </a:p>
        </p:txBody>
      </p:sp>
      <p:sp>
        <p:nvSpPr>
          <p:cNvPr id="3" name="Content Placeholder 2"/>
          <p:cNvSpPr>
            <a:spLocks noGrp="1"/>
          </p:cNvSpPr>
          <p:nvPr>
            <p:ph idx="1"/>
          </p:nvPr>
        </p:nvSpPr>
        <p:spPr>
          <a:xfrm>
            <a:off x="3853656" y="916260"/>
            <a:ext cx="7836201" cy="1268432"/>
          </a:xfrm>
        </p:spPr>
        <p:txBody>
          <a:bodyPr>
            <a:normAutofit/>
          </a:bodyPr>
          <a:lstStyle/>
          <a:p>
            <a:pPr marL="0" indent="0" algn="just">
              <a:buNone/>
            </a:pPr>
            <a:r>
              <a:rPr lang="ar-JO" sz="2400" dirty="0"/>
              <a:t>كن هادئاً، قاطعه بلباقة؛ خذ من الوقت الذي تسمح له به،؛ واجعل الآخرين يعزلونه، واظهر استعدادك لحل مشكلاتهم ولكن على انفراد، ولكن اعتذر دائماً بعدم وجود الوقت المناسب.</a:t>
            </a:r>
            <a:endParaRPr lang="en-US" sz="2400" dirty="0"/>
          </a:p>
        </p:txBody>
      </p:sp>
      <p:pic>
        <p:nvPicPr>
          <p:cNvPr id="5" name="Picture 5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925" y="1074336"/>
            <a:ext cx="1616388" cy="1720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xmlns="" id="{80F6C69E-43C8-5840-ABE0-9E1409D712A3}"/>
              </a:ext>
            </a:extLst>
          </p:cNvPr>
          <p:cNvSpPr/>
          <p:nvPr/>
        </p:nvSpPr>
        <p:spPr>
          <a:xfrm>
            <a:off x="1174257" y="2832568"/>
            <a:ext cx="10515600" cy="1569660"/>
          </a:xfrm>
          <a:prstGeom prst="rect">
            <a:avLst/>
          </a:prstGeom>
        </p:spPr>
        <p:txBody>
          <a:bodyPr wrap="square">
            <a:spAutoFit/>
          </a:bodyPr>
          <a:lstStyle/>
          <a:p>
            <a:pPr marL="228600" algn="justLow"/>
            <a:r>
              <a:rPr lang="ar-JO" sz="2400" b="1" dirty="0">
                <a:latin typeface="Times New Roman" panose="02020603050405020304" pitchFamily="18" charset="0"/>
                <a:ea typeface="Times New Roman" panose="02020603050405020304" pitchFamily="18" charset="0"/>
                <a:cs typeface="Simplified Arabic"/>
              </a:rPr>
              <a:t>الباحث عن التقدير </a:t>
            </a:r>
            <a:r>
              <a:rPr lang="en-US" sz="2400" b="1" dirty="0">
                <a:latin typeface="Times New Roman" panose="02020603050405020304" pitchFamily="18" charset="0"/>
                <a:ea typeface="Times New Roman" panose="02020603050405020304" pitchFamily="18" charset="0"/>
                <a:cs typeface="Simplified Arabic"/>
              </a:rPr>
              <a:t>Recognition Seeker  </a:t>
            </a:r>
          </a:p>
          <a:p>
            <a:pPr marL="228600" algn="justLow"/>
            <a:endParaRPr lang="en-US" sz="2400" dirty="0">
              <a:latin typeface="Times New Roman" panose="02020603050405020304" pitchFamily="18" charset="0"/>
              <a:ea typeface="Times New Roman" panose="02020603050405020304" pitchFamily="18" charset="0"/>
            </a:endParaRPr>
          </a:p>
          <a:p>
            <a:pPr marL="228600" algn="justLow"/>
            <a:r>
              <a:rPr lang="ar-JO" sz="2400" dirty="0">
                <a:latin typeface="Times New Roman" panose="02020603050405020304" pitchFamily="18" charset="0"/>
                <a:ea typeface="Times New Roman" panose="02020603050405020304" pitchFamily="18" charset="0"/>
                <a:cs typeface="Simplified Arabic"/>
              </a:rPr>
              <a:t>يحاول جذب انتباه الجماعة وأن يستمد المشاركة العاطفية لنفسه من أعضائها عن طريق القيام بتصرفات غير مألوفة، ساعياً لوضع نفسه في مكانة أو مركز أعلى.</a:t>
            </a:r>
            <a:endParaRPr lang="en-US" sz="2400" dirty="0">
              <a:effectLst/>
              <a:latin typeface="Times New Roman" panose="02020603050405020304" pitchFamily="18" charset="0"/>
              <a:ea typeface="Times New Roman" panose="02020603050405020304" pitchFamily="18" charset="0"/>
            </a:endParaRPr>
          </a:p>
        </p:txBody>
      </p:sp>
      <p:sp>
        <p:nvSpPr>
          <p:cNvPr id="8" name="Rectangle 7">
            <a:extLst>
              <a:ext uri="{FF2B5EF4-FFF2-40B4-BE49-F238E27FC236}">
                <a16:creationId xmlns:a16="http://schemas.microsoft.com/office/drawing/2014/main" xmlns="" id="{5735C870-833E-A946-B59C-0698D9C9CDB0}"/>
              </a:ext>
            </a:extLst>
          </p:cNvPr>
          <p:cNvSpPr/>
          <p:nvPr/>
        </p:nvSpPr>
        <p:spPr>
          <a:xfrm>
            <a:off x="3386138" y="5585822"/>
            <a:ext cx="8303719" cy="830997"/>
          </a:xfrm>
          <a:prstGeom prst="rect">
            <a:avLst/>
          </a:prstGeom>
        </p:spPr>
        <p:txBody>
          <a:bodyPr wrap="square">
            <a:spAutoFit/>
          </a:bodyPr>
          <a:lstStyle/>
          <a:p>
            <a:pPr marL="228600" algn="justLow"/>
            <a:r>
              <a:rPr lang="ar-JO" sz="2400" dirty="0">
                <a:latin typeface="Times New Roman" panose="02020603050405020304" pitchFamily="18" charset="0"/>
                <a:ea typeface="Times New Roman" panose="02020603050405020304" pitchFamily="18" charset="0"/>
                <a:cs typeface="Simplified Arabic"/>
              </a:rPr>
              <a:t>يعبر عن العجز، والارتباك، وعدم الشعور بالطمأنينة، ويحاول استجداء عطف ومساعدة الجماعة.</a:t>
            </a:r>
            <a:endParaRPr lang="en-US" sz="2400" dirty="0">
              <a:effectLst/>
              <a:latin typeface="Times New Roman" panose="02020603050405020304" pitchFamily="18" charset="0"/>
              <a:ea typeface="Times New Roman" panose="02020603050405020304" pitchFamily="18" charset="0"/>
            </a:endParaRPr>
          </a:p>
        </p:txBody>
      </p:sp>
      <p:pic>
        <p:nvPicPr>
          <p:cNvPr id="9" name="Picture 53">
            <a:extLst>
              <a:ext uri="{FF2B5EF4-FFF2-40B4-BE49-F238E27FC236}">
                <a16:creationId xmlns:a16="http://schemas.microsoft.com/office/drawing/2014/main" xmlns="" id="{1800A783-ECC4-0A43-A759-E7109FE43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179" y="4811554"/>
            <a:ext cx="1811509" cy="1944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مستطيل 9">
            <a:extLst>
              <a:ext uri="{FF2B5EF4-FFF2-40B4-BE49-F238E27FC236}">
                <a16:creationId xmlns:a16="http://schemas.microsoft.com/office/drawing/2014/main" xmlns="" id="{E9619492-FE11-6C4E-9BE6-3124498B0144}"/>
              </a:ext>
            </a:extLst>
          </p:cNvPr>
          <p:cNvSpPr/>
          <p:nvPr/>
        </p:nvSpPr>
        <p:spPr>
          <a:xfrm>
            <a:off x="502143" y="4349889"/>
            <a:ext cx="3865995" cy="461665"/>
          </a:xfrm>
          <a:prstGeom prst="rect">
            <a:avLst/>
          </a:prstGeom>
        </p:spPr>
        <p:txBody>
          <a:bodyPr wrap="none">
            <a:spAutoFit/>
          </a:bodyPr>
          <a:lstStyle/>
          <a:p>
            <a:pPr marL="228600" algn="justLow"/>
            <a:r>
              <a:rPr lang="ar-JO" sz="2400" b="1" dirty="0">
                <a:latin typeface="Times New Roman" panose="02020603050405020304" pitchFamily="18" charset="0"/>
                <a:ea typeface="Times New Roman" panose="02020603050405020304" pitchFamily="18" charset="0"/>
                <a:cs typeface="Simplified Arabic"/>
              </a:rPr>
              <a:t>طالب المساعدة  </a:t>
            </a:r>
            <a:r>
              <a:rPr lang="en-US" sz="2400" b="1" dirty="0">
                <a:latin typeface="Times New Roman" panose="02020603050405020304" pitchFamily="18" charset="0"/>
                <a:ea typeface="Times New Roman" panose="02020603050405020304" pitchFamily="18" charset="0"/>
                <a:cs typeface="Simplified Arabic"/>
              </a:rPr>
              <a:t>Help Seeker  </a:t>
            </a:r>
            <a:endParaRPr lang="ar-SA" sz="2400" b="1" dirty="0">
              <a:latin typeface="Times New Roman" panose="02020603050405020304" pitchFamily="18" charset="0"/>
              <a:ea typeface="Times New Roman" panose="02020603050405020304" pitchFamily="18" charset="0"/>
              <a:cs typeface="Simplified Arabic"/>
            </a:endParaRPr>
          </a:p>
        </p:txBody>
      </p:sp>
    </p:spTree>
    <p:extLst>
      <p:ext uri="{BB962C8B-B14F-4D97-AF65-F5344CB8AC3E}">
        <p14:creationId xmlns:p14="http://schemas.microsoft.com/office/powerpoint/2010/main" val="236916178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7650" y="699639"/>
            <a:ext cx="4381500" cy="851609"/>
          </a:xfrm>
        </p:spPr>
        <p:txBody>
          <a:bodyPr>
            <a:normAutofit/>
          </a:bodyPr>
          <a:lstStyle/>
          <a:p>
            <a:r>
              <a:rPr lang="ar-JO" sz="2400" b="1" dirty="0"/>
              <a:t>المهيمن/ المتسلط</a:t>
            </a:r>
            <a:r>
              <a:rPr lang="en-US" sz="2400" b="1" dirty="0"/>
              <a:t>  Dominator   </a:t>
            </a:r>
            <a:r>
              <a:rPr lang="ar-JO" sz="2400" b="1" dirty="0"/>
              <a:t>النوع المتعالي</a:t>
            </a:r>
            <a:endParaRPr lang="ar-JO" sz="2400" dirty="0"/>
          </a:p>
        </p:txBody>
      </p:sp>
      <p:sp>
        <p:nvSpPr>
          <p:cNvPr id="3" name="Content Placeholder 2"/>
          <p:cNvSpPr>
            <a:spLocks noGrp="1"/>
          </p:cNvSpPr>
          <p:nvPr>
            <p:ph idx="1"/>
          </p:nvPr>
        </p:nvSpPr>
        <p:spPr>
          <a:xfrm>
            <a:off x="4886325" y="987426"/>
            <a:ext cx="7058025" cy="2084388"/>
          </a:xfrm>
        </p:spPr>
        <p:style>
          <a:lnRef idx="2">
            <a:schemeClr val="dk1"/>
          </a:lnRef>
          <a:fillRef idx="1001">
            <a:schemeClr val="lt1"/>
          </a:fillRef>
          <a:effectRef idx="0">
            <a:schemeClr val="dk1"/>
          </a:effectRef>
          <a:fontRef idx="minor">
            <a:schemeClr val="dk1"/>
          </a:fontRef>
        </p:style>
        <p:txBody>
          <a:bodyPr>
            <a:normAutofit lnSpcReduction="10000"/>
          </a:bodyPr>
          <a:lstStyle/>
          <a:p>
            <a:pPr algn="just"/>
            <a:r>
              <a:rPr lang="ar-JO" sz="2400" dirty="0">
                <a:solidFill>
                  <a:schemeClr val="tx1"/>
                </a:solidFill>
              </a:rPr>
              <a:t>يتصرف كما لو كان الرئيس، يحاول التحكم في الجماعة وأفرادها عن طريق المديح والنفاق والتملق تارة، والذم والتسلط والتقليل من قدرة مساهمات الآخرين تارةً أخرى.</a:t>
            </a:r>
            <a:endParaRPr lang="en-US" sz="2400" dirty="0">
              <a:solidFill>
                <a:schemeClr val="tx1"/>
              </a:solidFill>
            </a:endParaRPr>
          </a:p>
          <a:p>
            <a:pPr algn="just"/>
            <a:r>
              <a:rPr lang="ar-JO" sz="2400" dirty="0">
                <a:solidFill>
                  <a:schemeClr val="tx1"/>
                </a:solidFill>
              </a:rPr>
              <a:t> لا تثيره ولا تخدش حساسيته فلا توجه له النقد؛ لكي لا يثور ويخلق الخلاف بين الجماعة؛ وإذا اخطأ استخدم الأسلوب المهيمن معه بقولك عن كل رأي له نعم ولكن. </a:t>
            </a:r>
            <a:endParaRPr lang="en-US" sz="2400" dirty="0">
              <a:solidFill>
                <a:schemeClr val="tx1"/>
              </a:solidFill>
            </a:endParaRPr>
          </a:p>
          <a:p>
            <a:pPr algn="just"/>
            <a:endParaRPr lang="ar-JO" sz="2400" dirty="0">
              <a:solidFill>
                <a:schemeClr val="tx1"/>
              </a:solidFill>
            </a:endParaRPr>
          </a:p>
        </p:txBody>
      </p:sp>
      <p:pic>
        <p:nvPicPr>
          <p:cNvPr id="7" name="Picture 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88" y="1448157"/>
            <a:ext cx="2369712" cy="222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a:extLst>
              <a:ext uri="{FF2B5EF4-FFF2-40B4-BE49-F238E27FC236}">
                <a16:creationId xmlns:a16="http://schemas.microsoft.com/office/drawing/2014/main" xmlns="" id="{B509E604-14DF-D640-8C55-A6AD290A31B7}"/>
              </a:ext>
            </a:extLst>
          </p:cNvPr>
          <p:cNvSpPr txBox="1">
            <a:spLocks/>
          </p:cNvSpPr>
          <p:nvPr/>
        </p:nvSpPr>
        <p:spPr>
          <a:xfrm>
            <a:off x="4657725" y="4425320"/>
            <a:ext cx="7286625" cy="2084388"/>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1">
            <a:normAutofit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just"/>
            <a:r>
              <a:rPr lang="ar-SA" sz="2400" dirty="0"/>
              <a:t>يتجاهل بشكل متعمد رأيك في الآخرين ولا يريد أن يتعلم منهم شيء، و</a:t>
            </a:r>
            <a:r>
              <a:rPr lang="ar-JO" sz="2400" dirty="0"/>
              <a:t>يعبر دائماً عن تقييمه السلبي لأفعال أو مشاعر أعضاء الجماعة وينتقد عمل الجماعة أو أفرادها أو موضوع النقاش ذاته.</a:t>
            </a:r>
            <a:endParaRPr lang="en-US" sz="2400" dirty="0"/>
          </a:p>
          <a:p>
            <a:pPr algn="just"/>
            <a:r>
              <a:rPr lang="ar-JO" sz="2400" dirty="0"/>
              <a:t>احتفظ بهدوئك؛ ولا تشتبك في جدال معه؛ افهمه أنك مستعد لدراسة الموضوع معه منفرداً، ولكن عليه الآن أن يقبل بوجهة نظر الآخرين، لا تجعله يحتكر الجلسة.</a:t>
            </a:r>
            <a:endParaRPr lang="en-US" sz="2400" dirty="0"/>
          </a:p>
          <a:p>
            <a:pPr algn="just"/>
            <a:endParaRPr lang="ar-JO" sz="2400" dirty="0"/>
          </a:p>
        </p:txBody>
      </p:sp>
      <p:sp>
        <p:nvSpPr>
          <p:cNvPr id="9" name="Title 1">
            <a:extLst>
              <a:ext uri="{FF2B5EF4-FFF2-40B4-BE49-F238E27FC236}">
                <a16:creationId xmlns:a16="http://schemas.microsoft.com/office/drawing/2014/main" xmlns="" id="{07F0800F-4182-674E-8507-A1DB205CE57E}"/>
              </a:ext>
            </a:extLst>
          </p:cNvPr>
          <p:cNvSpPr txBox="1">
            <a:spLocks/>
          </p:cNvSpPr>
          <p:nvPr/>
        </p:nvSpPr>
        <p:spPr>
          <a:xfrm>
            <a:off x="390525" y="3816877"/>
            <a:ext cx="3932237" cy="851609"/>
          </a:xfrm>
          <a:prstGeom prst="rect">
            <a:avLst/>
          </a:prstGeom>
        </p:spPr>
        <p:txBody>
          <a:bodyPr vert="horz" lIns="91440" tIns="45720" rIns="91440" bIns="45720" rtlCol="1" anchor="b">
            <a:normAutofit/>
          </a:bodyPr>
          <a:lstStyle>
            <a:lvl1pPr algn="r" defTabSz="914400" rtl="1" eaLnBrk="1" latinLnBrk="0" hangingPunct="1">
              <a:lnSpc>
                <a:spcPct val="90000"/>
              </a:lnSpc>
              <a:spcBef>
                <a:spcPct val="0"/>
              </a:spcBef>
              <a:buNone/>
              <a:defRPr sz="3200" kern="1200">
                <a:solidFill>
                  <a:schemeClr val="tx1"/>
                </a:solidFill>
                <a:latin typeface="+mj-lt"/>
                <a:ea typeface="+mj-ea"/>
                <a:cs typeface="+mj-cs"/>
              </a:defRPr>
            </a:lvl1pPr>
          </a:lstStyle>
          <a:p>
            <a:r>
              <a:rPr lang="ar-JO" sz="2400" b="1" dirty="0"/>
              <a:t>العدواني/ المشاغب  </a:t>
            </a:r>
            <a:r>
              <a:rPr lang="en-US" sz="2400" b="1" dirty="0"/>
              <a:t>Aggressor </a:t>
            </a:r>
            <a:r>
              <a:rPr lang="en-US" sz="2400" dirty="0"/>
              <a:t/>
            </a:r>
            <a:br>
              <a:rPr lang="en-US" sz="2400" dirty="0"/>
            </a:br>
            <a:endParaRPr lang="ar-JO" sz="2400" dirty="0"/>
          </a:p>
        </p:txBody>
      </p:sp>
      <p:pic>
        <p:nvPicPr>
          <p:cNvPr id="10" name="Picture 54">
            <a:extLst>
              <a:ext uri="{FF2B5EF4-FFF2-40B4-BE49-F238E27FC236}">
                <a16:creationId xmlns:a16="http://schemas.microsoft.com/office/drawing/2014/main" xmlns="" id="{3F4F4B37-FD18-CF41-B3F9-F3327125DD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714" y="4462304"/>
            <a:ext cx="1343181" cy="204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168533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666" y="457200"/>
            <a:ext cx="3932237" cy="430213"/>
          </a:xfrm>
        </p:spPr>
        <p:txBody>
          <a:bodyPr>
            <a:normAutofit/>
          </a:bodyPr>
          <a:lstStyle/>
          <a:p>
            <a:r>
              <a:rPr lang="ar-JO" sz="2400" b="1" dirty="0"/>
              <a:t>المستهتر/ المستهزئ </a:t>
            </a:r>
            <a:r>
              <a:rPr lang="en-US" sz="2400" b="1" dirty="0"/>
              <a:t>Play Boy  </a:t>
            </a:r>
            <a:endParaRPr lang="ar-JO" sz="2400" dirty="0"/>
          </a:p>
        </p:txBody>
      </p:sp>
      <p:sp>
        <p:nvSpPr>
          <p:cNvPr id="3" name="Content Placeholder 2"/>
          <p:cNvSpPr>
            <a:spLocks noGrp="1"/>
          </p:cNvSpPr>
          <p:nvPr>
            <p:ph idx="1"/>
          </p:nvPr>
        </p:nvSpPr>
        <p:spPr>
          <a:xfrm>
            <a:off x="4229100" y="887413"/>
            <a:ext cx="7417234" cy="1855787"/>
          </a:xfrm>
        </p:spPr>
        <p:txBody>
          <a:bodyPr>
            <a:normAutofit/>
          </a:bodyPr>
          <a:lstStyle/>
          <a:p>
            <a:pPr algn="just"/>
            <a:r>
              <a:rPr lang="ar-JO" sz="2400" dirty="0"/>
              <a:t>يطلق النكات والفكاهات أينما كان ويسخر مما يقال ويظهر عدم الجدية أو الحماسة في العمل.</a:t>
            </a:r>
            <a:endParaRPr lang="en-US" sz="2400" dirty="0"/>
          </a:p>
          <a:p>
            <a:pPr algn="just"/>
            <a:r>
              <a:rPr lang="ar-JO" sz="2400" dirty="0"/>
              <a:t>استغله في إضفاء جو المرح على الجلسة دون المساس بالآخرين واتجاهاتهم.</a:t>
            </a:r>
            <a:endParaRPr lang="en-US" sz="2400" dirty="0"/>
          </a:p>
        </p:txBody>
      </p:sp>
      <p:pic>
        <p:nvPicPr>
          <p:cNvPr id="7" name="Picture 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673" y="1066586"/>
            <a:ext cx="1878390" cy="178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مستطيل 3">
            <a:extLst>
              <a:ext uri="{FF2B5EF4-FFF2-40B4-BE49-F238E27FC236}">
                <a16:creationId xmlns:a16="http://schemas.microsoft.com/office/drawing/2014/main" xmlns="" id="{98285EC0-0E4E-1E48-B162-72B70138BFF5}"/>
              </a:ext>
            </a:extLst>
          </p:cNvPr>
          <p:cNvSpPr/>
          <p:nvPr/>
        </p:nvSpPr>
        <p:spPr>
          <a:xfrm>
            <a:off x="4820804" y="2971800"/>
            <a:ext cx="6960034" cy="830997"/>
          </a:xfrm>
          <a:prstGeom prst="rect">
            <a:avLst/>
          </a:prstGeom>
        </p:spPr>
        <p:txBody>
          <a:bodyPr wrap="square">
            <a:spAutoFit/>
          </a:bodyPr>
          <a:lstStyle/>
          <a:p>
            <a:pPr algn="just"/>
            <a:r>
              <a:rPr lang="ar-JO" sz="2400" dirty="0"/>
              <a:t>يعبر عن العجز، والارتباك، وعدم الشعور بالطمأنينة، ويحاول استجداء عطف ومساعدة الجماعة.</a:t>
            </a:r>
          </a:p>
        </p:txBody>
      </p:sp>
      <p:sp>
        <p:nvSpPr>
          <p:cNvPr id="8" name="Title 1">
            <a:extLst>
              <a:ext uri="{FF2B5EF4-FFF2-40B4-BE49-F238E27FC236}">
                <a16:creationId xmlns:a16="http://schemas.microsoft.com/office/drawing/2014/main" xmlns="" id="{8D4E32EE-0C92-F54F-996A-347AC91B8526}"/>
              </a:ext>
            </a:extLst>
          </p:cNvPr>
          <p:cNvSpPr txBox="1">
            <a:spLocks/>
          </p:cNvSpPr>
          <p:nvPr/>
        </p:nvSpPr>
        <p:spPr>
          <a:xfrm>
            <a:off x="0" y="2942064"/>
            <a:ext cx="3932237" cy="830997"/>
          </a:xfrm>
          <a:prstGeom prst="rect">
            <a:avLst/>
          </a:prstGeom>
        </p:spPr>
        <p:txBody>
          <a:bodyPr vert="horz" lIns="91440" tIns="45720" rIns="91440" bIns="45720" rtlCol="1" anchor="b">
            <a:normAutofit/>
          </a:bodyPr>
          <a:lstStyle>
            <a:lvl1pPr algn="r" defTabSz="914400" rtl="1" eaLnBrk="1" latinLnBrk="0" hangingPunct="1">
              <a:lnSpc>
                <a:spcPct val="90000"/>
              </a:lnSpc>
              <a:spcBef>
                <a:spcPct val="0"/>
              </a:spcBef>
              <a:buNone/>
              <a:defRPr sz="3200" kern="1200">
                <a:solidFill>
                  <a:schemeClr val="tx1"/>
                </a:solidFill>
                <a:latin typeface="+mj-lt"/>
                <a:ea typeface="+mj-ea"/>
                <a:cs typeface="+mj-cs"/>
              </a:defRPr>
            </a:lvl1pPr>
          </a:lstStyle>
          <a:p>
            <a:r>
              <a:rPr lang="ar-JO" sz="2400" b="1" dirty="0"/>
              <a:t>طالب المساعدة  </a:t>
            </a:r>
            <a:r>
              <a:rPr lang="en-US" sz="2400" b="1" dirty="0"/>
              <a:t>Help Seeker  </a:t>
            </a:r>
            <a:r>
              <a:rPr lang="en-US" sz="2400" dirty="0"/>
              <a:t/>
            </a:r>
            <a:br>
              <a:rPr lang="en-US" sz="2400" dirty="0"/>
            </a:br>
            <a:endParaRPr lang="ar-JO" sz="2400" dirty="0"/>
          </a:p>
        </p:txBody>
      </p:sp>
      <p:sp>
        <p:nvSpPr>
          <p:cNvPr id="9" name="Title 1">
            <a:extLst>
              <a:ext uri="{FF2B5EF4-FFF2-40B4-BE49-F238E27FC236}">
                <a16:creationId xmlns:a16="http://schemas.microsoft.com/office/drawing/2014/main" xmlns="" id="{4CF35F39-F5F2-EB4D-B01A-F10159E2D27D}"/>
              </a:ext>
            </a:extLst>
          </p:cNvPr>
          <p:cNvSpPr txBox="1">
            <a:spLocks/>
          </p:cNvSpPr>
          <p:nvPr/>
        </p:nvSpPr>
        <p:spPr>
          <a:xfrm>
            <a:off x="82550" y="3943931"/>
            <a:ext cx="4146550" cy="514349"/>
          </a:xfrm>
          <a:prstGeom prst="rect">
            <a:avLst/>
          </a:prstGeom>
        </p:spPr>
        <p:txBody>
          <a:bodyPr vert="horz" lIns="91440" tIns="45720" rIns="91440" bIns="45720" rtlCol="1" anchor="b">
            <a:normAutofit/>
          </a:bodyPr>
          <a:lstStyle>
            <a:lvl1pPr algn="r" defTabSz="914400" rtl="1" eaLnBrk="1" latinLnBrk="0" hangingPunct="1">
              <a:lnSpc>
                <a:spcPct val="90000"/>
              </a:lnSpc>
              <a:spcBef>
                <a:spcPct val="0"/>
              </a:spcBef>
              <a:buNone/>
              <a:defRPr sz="3200" kern="1200">
                <a:solidFill>
                  <a:schemeClr val="tx1"/>
                </a:solidFill>
                <a:latin typeface="+mj-lt"/>
                <a:ea typeface="+mj-ea"/>
                <a:cs typeface="+mj-cs"/>
              </a:defRPr>
            </a:lvl1pPr>
          </a:lstStyle>
          <a:p>
            <a:r>
              <a:rPr lang="ar-JO" sz="2400" b="1" dirty="0"/>
              <a:t>النوع المدعي ( يزعم العلم بكل شيء): </a:t>
            </a:r>
            <a:endParaRPr lang="ar-JO" sz="2400" dirty="0"/>
          </a:p>
        </p:txBody>
      </p:sp>
      <p:sp>
        <p:nvSpPr>
          <p:cNvPr id="10" name="Content Placeholder 2">
            <a:extLst>
              <a:ext uri="{FF2B5EF4-FFF2-40B4-BE49-F238E27FC236}">
                <a16:creationId xmlns:a16="http://schemas.microsoft.com/office/drawing/2014/main" xmlns="" id="{6E987691-E9AC-504E-89B0-22FB518C300C}"/>
              </a:ext>
            </a:extLst>
          </p:cNvPr>
          <p:cNvSpPr txBox="1">
            <a:spLocks/>
          </p:cNvSpPr>
          <p:nvPr/>
        </p:nvSpPr>
        <p:spPr>
          <a:xfrm>
            <a:off x="4363604" y="4629150"/>
            <a:ext cx="7417234" cy="1329533"/>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just"/>
            <a:r>
              <a:rPr lang="ar-JO" sz="2400" dirty="0"/>
              <a:t>يعرض رأيه على الجميع حتى لو لم يكن على علم تام. </a:t>
            </a:r>
            <a:endParaRPr lang="en-US" sz="2400" dirty="0"/>
          </a:p>
          <a:p>
            <a:pPr algn="just"/>
            <a:r>
              <a:rPr lang="ar-JO" sz="2400" dirty="0"/>
              <a:t>أوقفه  بأسئلة مربكة، دع الأعضاء يعالجون أمر نظرياته بقولك هذه وجهة نظر مهمة، وعلينا الآن أن نرى وجهات نظر الآخرين.</a:t>
            </a:r>
            <a:endParaRPr lang="en-US" sz="2400" dirty="0"/>
          </a:p>
        </p:txBody>
      </p:sp>
      <p:pic>
        <p:nvPicPr>
          <p:cNvPr id="11" name="Picture 49">
            <a:extLst>
              <a:ext uri="{FF2B5EF4-FFF2-40B4-BE49-F238E27FC236}">
                <a16:creationId xmlns:a16="http://schemas.microsoft.com/office/drawing/2014/main" xmlns="" id="{CD4E0EBF-E112-8A4B-9663-EB0CE8C50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0896" y="4458280"/>
            <a:ext cx="1770888" cy="210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07617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627" y="0"/>
            <a:ext cx="8340746" cy="3599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59895" y="3645716"/>
            <a:ext cx="3389069" cy="461665"/>
          </a:xfrm>
          <a:prstGeom prst="rect">
            <a:avLst/>
          </a:prstGeom>
        </p:spPr>
        <p:txBody>
          <a:bodyPr wrap="none">
            <a:spAutoFit/>
          </a:bodyPr>
          <a:lstStyle/>
          <a:p>
            <a:r>
              <a:rPr lang="ar-JO" sz="2400" b="1" dirty="0">
                <a:latin typeface="Times New Roman" panose="02020603050405020304" pitchFamily="18" charset="0"/>
                <a:ea typeface="Times New Roman" panose="02020603050405020304" pitchFamily="18" charset="0"/>
                <a:cs typeface="Simplified Arabic"/>
              </a:rPr>
              <a:t>شكل (5) </a:t>
            </a:r>
            <a:r>
              <a:rPr lang="ar-JO" sz="2400" dirty="0">
                <a:latin typeface="Times New Roman" panose="02020603050405020304" pitchFamily="18" charset="0"/>
                <a:ea typeface="Times New Roman" panose="02020603050405020304" pitchFamily="18" charset="0"/>
                <a:cs typeface="Simplified Arabic"/>
              </a:rPr>
              <a:t>عناصر عملية الاتصال</a:t>
            </a:r>
            <a:endParaRPr lang="ar-JO" sz="2400" dirty="0"/>
          </a:p>
        </p:txBody>
      </p:sp>
      <p:sp>
        <p:nvSpPr>
          <p:cNvPr id="3" name="Rectangle 2"/>
          <p:cNvSpPr/>
          <p:nvPr/>
        </p:nvSpPr>
        <p:spPr>
          <a:xfrm>
            <a:off x="940158" y="4267291"/>
            <a:ext cx="10315977" cy="830997"/>
          </a:xfrm>
          <a:prstGeom prst="rect">
            <a:avLst/>
          </a:prstGeom>
        </p:spPr>
        <p:txBody>
          <a:bodyPr wrap="square">
            <a:spAutoFit/>
          </a:bodyPr>
          <a:lstStyle/>
          <a:p>
            <a:pPr algn="justLow"/>
            <a:r>
              <a:rPr lang="ar-JO" sz="2400" dirty="0">
                <a:latin typeface="Baghdad" pitchFamily="2" charset="-78"/>
                <a:ea typeface="Times New Roman" panose="02020603050405020304" pitchFamily="18" charset="0"/>
              </a:rPr>
              <a:t>عليه فإن التشجيع على الاتصال والمشاركة وتبادل الأفكار يعتبر من المراحل الهامة في عملية تخطيط الأنشطة سواء على مستوى المجموعة أو القرية. فالاتصال يتكون من العناصر التالية:</a:t>
            </a:r>
            <a:endParaRPr lang="en-US" dirty="0">
              <a:effectLst/>
              <a:latin typeface="Baghdad" pitchFamily="2" charset="-78"/>
              <a:ea typeface="Times New Roman" panose="02020603050405020304" pitchFamily="18" charset="0"/>
            </a:endParaRPr>
          </a:p>
        </p:txBody>
      </p:sp>
      <p:sp>
        <p:nvSpPr>
          <p:cNvPr id="4" name="Rectangle 3"/>
          <p:cNvSpPr/>
          <p:nvPr/>
        </p:nvSpPr>
        <p:spPr>
          <a:xfrm>
            <a:off x="2446987" y="5010230"/>
            <a:ext cx="8809148" cy="1938992"/>
          </a:xfrm>
          <a:prstGeom prst="rect">
            <a:avLst/>
          </a:prstGeom>
        </p:spPr>
        <p:txBody>
          <a:bodyPr wrap="square">
            <a:spAutoFit/>
          </a:bodyPr>
          <a:lstStyle/>
          <a:p>
            <a:pPr marL="342900" lvl="0" indent="-342900" algn="justLow">
              <a:buFont typeface="Symbol" panose="05050102010706020507" pitchFamily="18" charset="2"/>
              <a:buChar char=""/>
              <a:tabLst>
                <a:tab pos="552450" algn="l"/>
              </a:tabLst>
            </a:pPr>
            <a:r>
              <a:rPr lang="ar-JO" sz="2400" b="1" dirty="0">
                <a:latin typeface="Baghdad" pitchFamily="2" charset="-78"/>
                <a:ea typeface="Times New Roman" panose="02020603050405020304" pitchFamily="18" charset="0"/>
              </a:rPr>
              <a:t>المصدر:</a:t>
            </a:r>
            <a:r>
              <a:rPr lang="ar-JO" sz="2400" dirty="0">
                <a:latin typeface="Baghdad" pitchFamily="2" charset="-78"/>
                <a:ea typeface="Times New Roman" panose="02020603050405020304" pitchFamily="18" charset="0"/>
              </a:rPr>
              <a:t> الذي وردت منه المعلومات أو الأفكار</a:t>
            </a:r>
            <a:endParaRPr lang="en-US" dirty="0">
              <a:latin typeface="Baghdad" pitchFamily="2" charset="-78"/>
              <a:ea typeface="Times New Roman" panose="02020603050405020304" pitchFamily="18" charset="0"/>
            </a:endParaRPr>
          </a:p>
          <a:p>
            <a:pPr marL="342900" lvl="0" indent="-342900" algn="justLow">
              <a:buFont typeface="Symbol" panose="05050102010706020507" pitchFamily="18" charset="2"/>
              <a:buChar char=""/>
              <a:tabLst>
                <a:tab pos="552450" algn="l"/>
              </a:tabLst>
            </a:pPr>
            <a:r>
              <a:rPr lang="ar-JO" sz="2400" b="1" dirty="0">
                <a:latin typeface="Baghdad" pitchFamily="2" charset="-78"/>
                <a:ea typeface="Times New Roman" panose="02020603050405020304" pitchFamily="18" charset="0"/>
              </a:rPr>
              <a:t>الرسالة</a:t>
            </a:r>
            <a:r>
              <a:rPr lang="ar-JO" sz="2400" dirty="0">
                <a:latin typeface="Baghdad" pitchFamily="2" charset="-78"/>
                <a:ea typeface="Times New Roman" panose="02020603050405020304" pitchFamily="18" charset="0"/>
              </a:rPr>
              <a:t>: وهي المعلومات أو الأفكار المراد نقلها</a:t>
            </a:r>
            <a:endParaRPr lang="en-US" dirty="0">
              <a:latin typeface="Baghdad" pitchFamily="2" charset="-78"/>
              <a:ea typeface="Times New Roman" panose="02020603050405020304" pitchFamily="18" charset="0"/>
            </a:endParaRPr>
          </a:p>
          <a:p>
            <a:pPr marL="342900" lvl="0" indent="-342900" algn="justLow">
              <a:buFont typeface="Symbol" panose="05050102010706020507" pitchFamily="18" charset="2"/>
              <a:buChar char=""/>
              <a:tabLst>
                <a:tab pos="552450" algn="l"/>
              </a:tabLst>
            </a:pPr>
            <a:r>
              <a:rPr lang="ar-JO" sz="2400" b="1" dirty="0">
                <a:latin typeface="Baghdad" pitchFamily="2" charset="-78"/>
                <a:ea typeface="Times New Roman" panose="02020603050405020304" pitchFamily="18" charset="0"/>
              </a:rPr>
              <a:t>قناة</a:t>
            </a:r>
            <a:r>
              <a:rPr lang="ar-JO" sz="2400" dirty="0">
                <a:latin typeface="Baghdad" pitchFamily="2" charset="-78"/>
                <a:ea typeface="Times New Roman" panose="02020603050405020304" pitchFamily="18" charset="0"/>
              </a:rPr>
              <a:t> </a:t>
            </a:r>
            <a:r>
              <a:rPr lang="ar-JO" sz="2400" b="1" dirty="0">
                <a:latin typeface="Baghdad" pitchFamily="2" charset="-78"/>
                <a:ea typeface="Times New Roman" panose="02020603050405020304" pitchFamily="18" charset="0"/>
              </a:rPr>
              <a:t>الاتصال</a:t>
            </a:r>
            <a:r>
              <a:rPr lang="ar-JO" sz="2400" dirty="0">
                <a:latin typeface="Baghdad" pitchFamily="2" charset="-78"/>
                <a:ea typeface="Times New Roman" panose="02020603050405020304" pitchFamily="18" charset="0"/>
              </a:rPr>
              <a:t>: وهي الأسلوب الذي تنقل فيه الرسالة</a:t>
            </a:r>
            <a:endParaRPr lang="en-US" dirty="0">
              <a:latin typeface="Baghdad" pitchFamily="2" charset="-78"/>
              <a:ea typeface="Times New Roman" panose="02020603050405020304" pitchFamily="18" charset="0"/>
            </a:endParaRPr>
          </a:p>
          <a:p>
            <a:pPr marL="342900" lvl="0" indent="-342900" algn="justLow">
              <a:buFont typeface="Symbol" panose="05050102010706020507" pitchFamily="18" charset="2"/>
              <a:buChar char=""/>
              <a:tabLst>
                <a:tab pos="552450" algn="l"/>
              </a:tabLst>
            </a:pPr>
            <a:r>
              <a:rPr lang="ar-JO" sz="2400" b="1" dirty="0">
                <a:latin typeface="Baghdad" pitchFamily="2" charset="-78"/>
                <a:ea typeface="Times New Roman" panose="02020603050405020304" pitchFamily="18" charset="0"/>
              </a:rPr>
              <a:t>المستقبل</a:t>
            </a:r>
            <a:r>
              <a:rPr lang="ar-JO" sz="2400" dirty="0">
                <a:latin typeface="Baghdad" pitchFamily="2" charset="-78"/>
                <a:ea typeface="Times New Roman" panose="02020603050405020304" pitchFamily="18" charset="0"/>
              </a:rPr>
              <a:t>: أي الشخص المستهدف بالرسالة.</a:t>
            </a:r>
            <a:endParaRPr lang="en-US" dirty="0">
              <a:latin typeface="Baghdad" pitchFamily="2" charset="-78"/>
              <a:ea typeface="Times New Roman" panose="02020603050405020304" pitchFamily="18" charset="0"/>
            </a:endParaRPr>
          </a:p>
          <a:p>
            <a:pPr algn="justLow"/>
            <a:r>
              <a:rPr lang="ar-JO" sz="2400" dirty="0">
                <a:latin typeface="Baghdad" pitchFamily="2" charset="-78"/>
                <a:ea typeface="Times New Roman" panose="02020603050405020304" pitchFamily="18" charset="0"/>
              </a:rPr>
              <a:t> </a:t>
            </a:r>
            <a:endParaRPr lang="en-US" dirty="0">
              <a:effectLst/>
              <a:latin typeface="Baghdad" pitchFamily="2" charset="-78"/>
              <a:ea typeface="Times New Roman" panose="02020603050405020304" pitchFamily="18" charset="0"/>
            </a:endParaRPr>
          </a:p>
        </p:txBody>
      </p:sp>
    </p:spTree>
    <p:extLst>
      <p:ext uri="{BB962C8B-B14F-4D97-AF65-F5344CB8AC3E}">
        <p14:creationId xmlns:p14="http://schemas.microsoft.com/office/powerpoint/2010/main" val="151716491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00363" y="1380018"/>
            <a:ext cx="8815387" cy="1774826"/>
          </a:xfrm>
        </p:spPr>
        <p:txBody>
          <a:bodyPr>
            <a:normAutofit/>
          </a:bodyPr>
          <a:lstStyle/>
          <a:p>
            <a:pPr algn="just"/>
            <a:r>
              <a:rPr lang="ar-JO" sz="2400" dirty="0"/>
              <a:t>يعبر عن مشاعره ووجهات نظره واهتماماته الشخصية بغض النظر عن مصلحة الجماعة. </a:t>
            </a:r>
            <a:endParaRPr lang="en-US" sz="2400" dirty="0"/>
          </a:p>
          <a:p>
            <a:pPr algn="just"/>
            <a:r>
              <a:rPr lang="ar-JO" sz="2400" dirty="0"/>
              <a:t>اجذبه إلى الموضوع، واستفد من آرائه التي تبدو له قيمه، وحاول أن تفهمه وأن تعامله بلباقة. </a:t>
            </a:r>
            <a:endParaRPr lang="en-US" sz="2400" dirty="0"/>
          </a:p>
          <a:p>
            <a:pPr algn="just"/>
            <a:endParaRPr lang="ar-JO" sz="2400" dirty="0"/>
          </a:p>
        </p:txBody>
      </p:sp>
      <p:pic>
        <p:nvPicPr>
          <p:cNvPr id="7170" name="Picture 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419" y="1176275"/>
            <a:ext cx="1959278" cy="218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a:xfrm>
            <a:off x="287487" y="471488"/>
            <a:ext cx="4772420" cy="511174"/>
          </a:xfrm>
          <a:prstGeom prst="rect">
            <a:avLst/>
          </a:prstGeom>
        </p:spPr>
        <p:txBody>
          <a:bodyPr vert="horz" lIns="91440" tIns="45720" rIns="91440" bIns="45720" rtlCol="1" anchor="b">
            <a:normAutofit/>
          </a:bodyPr>
          <a:lstStyle>
            <a:lvl1pPr algn="r" defTabSz="914400" rtl="1" eaLnBrk="1" latinLnBrk="0" hangingPunct="1">
              <a:lnSpc>
                <a:spcPct val="90000"/>
              </a:lnSpc>
              <a:spcBef>
                <a:spcPct val="0"/>
              </a:spcBef>
              <a:buNone/>
              <a:defRPr sz="3200" kern="1200">
                <a:solidFill>
                  <a:schemeClr val="tx1"/>
                </a:solidFill>
                <a:latin typeface="+mj-lt"/>
                <a:ea typeface="+mj-ea"/>
                <a:cs typeface="+mj-cs"/>
              </a:defRPr>
            </a:lvl1pPr>
          </a:lstStyle>
          <a:p>
            <a:r>
              <a:rPr lang="ar-JO" sz="2400" b="1" dirty="0"/>
              <a:t>الباحث عن المصلحة الذاتية  </a:t>
            </a:r>
            <a:r>
              <a:rPr lang="en-US" sz="2400" b="1" dirty="0"/>
              <a:t>Self Confessor</a:t>
            </a:r>
            <a:endParaRPr lang="en-US" sz="2400" dirty="0"/>
          </a:p>
        </p:txBody>
      </p:sp>
      <p:sp>
        <p:nvSpPr>
          <p:cNvPr id="8" name="Title 1">
            <a:extLst>
              <a:ext uri="{FF2B5EF4-FFF2-40B4-BE49-F238E27FC236}">
                <a16:creationId xmlns:a16="http://schemas.microsoft.com/office/drawing/2014/main" xmlns="" id="{648D8737-ECFD-E84B-B8D4-696E3364A764}"/>
              </a:ext>
            </a:extLst>
          </p:cNvPr>
          <p:cNvSpPr>
            <a:spLocks noGrp="1"/>
          </p:cNvSpPr>
          <p:nvPr>
            <p:ph type="title"/>
          </p:nvPr>
        </p:nvSpPr>
        <p:spPr>
          <a:xfrm>
            <a:off x="287487" y="3755943"/>
            <a:ext cx="3384401" cy="511174"/>
          </a:xfrm>
        </p:spPr>
        <p:txBody>
          <a:bodyPr>
            <a:normAutofit/>
          </a:bodyPr>
          <a:lstStyle/>
          <a:p>
            <a:pPr algn="ctr"/>
            <a:r>
              <a:rPr lang="ar-JO" sz="2400" b="1" dirty="0"/>
              <a:t>النوع المتصيد بالأسئلة </a:t>
            </a:r>
            <a:endParaRPr lang="ar-JO" sz="2400" dirty="0"/>
          </a:p>
        </p:txBody>
      </p:sp>
      <p:sp>
        <p:nvSpPr>
          <p:cNvPr id="9" name="Content Placeholder 2">
            <a:extLst>
              <a:ext uri="{FF2B5EF4-FFF2-40B4-BE49-F238E27FC236}">
                <a16:creationId xmlns:a16="http://schemas.microsoft.com/office/drawing/2014/main" xmlns="" id="{0AE2B677-BA3D-9B4A-9ECE-BD538FB8C291}"/>
              </a:ext>
            </a:extLst>
          </p:cNvPr>
          <p:cNvSpPr txBox="1">
            <a:spLocks/>
          </p:cNvSpPr>
          <p:nvPr/>
        </p:nvSpPr>
        <p:spPr>
          <a:xfrm>
            <a:off x="3028950" y="4596275"/>
            <a:ext cx="8686800" cy="133185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just"/>
            <a:r>
              <a:rPr lang="ar-JO" sz="2400" dirty="0"/>
              <a:t>يريد إحراجك أو كسب رأيك لجانبه عن طريق طرح الأسئلة.</a:t>
            </a:r>
            <a:endParaRPr lang="en-US" sz="2400" dirty="0"/>
          </a:p>
          <a:p>
            <a:pPr algn="just"/>
            <a:r>
              <a:rPr lang="ar-JO" sz="2400" dirty="0"/>
              <a:t> اعد أسئلته ثانية إلى أعضاء الجلسة، ولا تحل بنفسك مشكلاته، ولكن لا تتحيز إلى طرف آخر.</a:t>
            </a:r>
            <a:endParaRPr lang="en-US" sz="2400" dirty="0"/>
          </a:p>
          <a:p>
            <a:pPr algn="just"/>
            <a:endParaRPr lang="ar-JO" sz="2400" dirty="0"/>
          </a:p>
        </p:txBody>
      </p:sp>
      <p:pic>
        <p:nvPicPr>
          <p:cNvPr id="10" name="Picture 52">
            <a:extLst>
              <a:ext uri="{FF2B5EF4-FFF2-40B4-BE49-F238E27FC236}">
                <a16:creationId xmlns:a16="http://schemas.microsoft.com/office/drawing/2014/main" xmlns="" id="{AE6D0789-9DAA-5546-8AC6-5C8C7AF4BB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391" y="4410498"/>
            <a:ext cx="1657306" cy="2201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83463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307" y="457200"/>
            <a:ext cx="3932237" cy="530226"/>
          </a:xfrm>
        </p:spPr>
        <p:txBody>
          <a:bodyPr>
            <a:normAutofit/>
          </a:bodyPr>
          <a:lstStyle/>
          <a:p>
            <a:pPr algn="ctr"/>
            <a:r>
              <a:rPr lang="ar-JO" sz="2400" b="1" dirty="0"/>
              <a:t>النوع الصامت والمنطوي: </a:t>
            </a:r>
            <a:endParaRPr lang="ar-JO" sz="2400" dirty="0"/>
          </a:p>
        </p:txBody>
      </p:sp>
      <p:sp>
        <p:nvSpPr>
          <p:cNvPr id="3" name="Content Placeholder 2"/>
          <p:cNvSpPr>
            <a:spLocks noGrp="1"/>
          </p:cNvSpPr>
          <p:nvPr>
            <p:ph idx="1"/>
          </p:nvPr>
        </p:nvSpPr>
        <p:spPr>
          <a:xfrm>
            <a:off x="4086225" y="987426"/>
            <a:ext cx="7729538" cy="2370137"/>
          </a:xfrm>
        </p:spPr>
        <p:txBody>
          <a:bodyPr>
            <a:normAutofit/>
          </a:bodyPr>
          <a:lstStyle/>
          <a:p>
            <a:pPr algn="just"/>
            <a:r>
              <a:rPr lang="ar-JO" sz="2400" dirty="0"/>
              <a:t>يقّيم كل شيء، وقد يعتقد أنه فوق أو تحت مستوى الموضوعات، ولا يفضل المناقشة.</a:t>
            </a:r>
            <a:endParaRPr lang="en-US" sz="2400" dirty="0"/>
          </a:p>
          <a:p>
            <a:pPr algn="just"/>
            <a:r>
              <a:rPr lang="ar-JO" sz="2400" dirty="0"/>
              <a:t>حاول إثارة انتباهه بطلب رأيه في الموضوع؛ اسأله عن عمله؛ وشجعه على ذكر أمثلة لما يثير اهتمامه من عمل٬ وأظهر الاحترام لما يملكه من خبرة دون مبالغة، وعليك أن توضح للآخرين رأيك الذاتي، أو تشرح لهم ما لم يفهموه منه.</a:t>
            </a:r>
            <a:endParaRPr lang="en-US" sz="2400" dirty="0"/>
          </a:p>
        </p:txBody>
      </p:sp>
      <p:pic>
        <p:nvPicPr>
          <p:cNvPr id="9218" name="Picture 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244" y="1407288"/>
            <a:ext cx="2215166" cy="2236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xmlns="" id="{E0FFD2C4-5858-7445-BE4F-CF858B270962}"/>
              </a:ext>
            </a:extLst>
          </p:cNvPr>
          <p:cNvSpPr txBox="1">
            <a:spLocks/>
          </p:cNvSpPr>
          <p:nvPr/>
        </p:nvSpPr>
        <p:spPr>
          <a:xfrm>
            <a:off x="540308" y="3887789"/>
            <a:ext cx="3932237" cy="530226"/>
          </a:xfrm>
          <a:prstGeom prst="rect">
            <a:avLst/>
          </a:prstGeom>
        </p:spPr>
        <p:txBody>
          <a:bodyPr vert="horz" lIns="91440" tIns="45720" rIns="91440" bIns="45720" rtlCol="1" anchor="b">
            <a:normAutofit/>
          </a:bodyPr>
          <a:lstStyle>
            <a:lvl1pPr algn="r" defTabSz="914400" rtl="1" eaLnBrk="1" latinLnBrk="0" hangingPunct="1">
              <a:lnSpc>
                <a:spcPct val="90000"/>
              </a:lnSpc>
              <a:spcBef>
                <a:spcPct val="0"/>
              </a:spcBef>
              <a:buNone/>
              <a:defRPr sz="3200" kern="1200">
                <a:solidFill>
                  <a:schemeClr val="tx1"/>
                </a:solidFill>
                <a:latin typeface="+mj-lt"/>
                <a:ea typeface="+mj-ea"/>
                <a:cs typeface="+mj-cs"/>
              </a:defRPr>
            </a:lvl1pPr>
          </a:lstStyle>
          <a:p>
            <a:pPr algn="ctr"/>
            <a:r>
              <a:rPr lang="ar-JO" sz="2400" b="1" dirty="0"/>
              <a:t>النوع الثرثار:</a:t>
            </a:r>
            <a:endParaRPr lang="ar-JO" sz="2400" dirty="0"/>
          </a:p>
        </p:txBody>
      </p:sp>
      <p:sp>
        <p:nvSpPr>
          <p:cNvPr id="7" name="Content Placeholder 2">
            <a:extLst>
              <a:ext uri="{FF2B5EF4-FFF2-40B4-BE49-F238E27FC236}">
                <a16:creationId xmlns:a16="http://schemas.microsoft.com/office/drawing/2014/main" xmlns="" id="{AF6EA0DF-DF3D-144C-8855-6EC8474DA604}"/>
              </a:ext>
            </a:extLst>
          </p:cNvPr>
          <p:cNvSpPr txBox="1">
            <a:spLocks/>
          </p:cNvSpPr>
          <p:nvPr/>
        </p:nvSpPr>
        <p:spPr>
          <a:xfrm>
            <a:off x="3626411" y="4270374"/>
            <a:ext cx="8025282" cy="160020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just"/>
            <a:r>
              <a:rPr lang="ar-SA" sz="2400" dirty="0"/>
              <a:t>يدعي انه يفهم في كل شيء إلا الموضوع الذي يناقشه الجميع.</a:t>
            </a:r>
            <a:endParaRPr lang="en-US" sz="2400" dirty="0"/>
          </a:p>
          <a:p>
            <a:pPr algn="just"/>
            <a:r>
              <a:rPr lang="ar-SA" sz="2400" dirty="0"/>
              <a:t> أقطع عليه الحديث عندما يبدأ في الكلام، "يا سيد أحمد الم نبتعد عن الموضوع؟"، فإذا لم يتوقف اظهر له شيئاً من القلق بالحركات الايمائية، انظر إلى ساعتك من وقت لأخر مثلا.</a:t>
            </a:r>
            <a:endParaRPr lang="en-US" sz="2400" dirty="0"/>
          </a:p>
          <a:p>
            <a:pPr algn="just"/>
            <a:endParaRPr lang="ar-JO" sz="2400" dirty="0"/>
          </a:p>
        </p:txBody>
      </p:sp>
      <p:pic>
        <p:nvPicPr>
          <p:cNvPr id="8" name="Picture 57">
            <a:extLst>
              <a:ext uri="{FF2B5EF4-FFF2-40B4-BE49-F238E27FC236}">
                <a16:creationId xmlns:a16="http://schemas.microsoft.com/office/drawing/2014/main" xmlns="" id="{6C028586-A027-BC45-AB0C-BC7ED2EE25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1244" y="4602166"/>
            <a:ext cx="1736814" cy="1982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680933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425" y="784476"/>
            <a:ext cx="3932237" cy="541615"/>
          </a:xfrm>
        </p:spPr>
        <p:txBody>
          <a:bodyPr>
            <a:normAutofit/>
          </a:bodyPr>
          <a:lstStyle/>
          <a:p>
            <a:pPr algn="ctr"/>
            <a:r>
              <a:rPr lang="ar-JO" sz="2400" b="1" dirty="0"/>
              <a:t>النوع الذي يسرح كثيراً:</a:t>
            </a:r>
            <a:endParaRPr lang="ar-JO" sz="2400" dirty="0"/>
          </a:p>
        </p:txBody>
      </p:sp>
      <p:sp>
        <p:nvSpPr>
          <p:cNvPr id="3" name="Content Placeholder 2"/>
          <p:cNvSpPr>
            <a:spLocks noGrp="1"/>
          </p:cNvSpPr>
          <p:nvPr>
            <p:ph idx="1"/>
          </p:nvPr>
        </p:nvSpPr>
        <p:spPr>
          <a:xfrm>
            <a:off x="3771900" y="987426"/>
            <a:ext cx="7958138" cy="1898650"/>
          </a:xfrm>
        </p:spPr>
        <p:txBody>
          <a:bodyPr>
            <a:normAutofit/>
          </a:bodyPr>
          <a:lstStyle/>
          <a:p>
            <a:r>
              <a:rPr lang="ar-JO" sz="2400" dirty="0"/>
              <a:t>دائم السرحان،  وبعيد عن الآخرين، ويتكلم عن الموضوع أو عن أي شيء آخر.</a:t>
            </a:r>
            <a:endParaRPr lang="en-US" sz="2400" dirty="0"/>
          </a:p>
          <a:p>
            <a:r>
              <a:rPr lang="ar-JO" sz="2400" dirty="0"/>
              <a:t>قاطعه بسؤال سهل ومباشرة مستخدماً له عنوان، واطلب رأيه بخصوص النقطة الأخيرة التي توصل إليها الآخرون في نقاشهم.</a:t>
            </a:r>
            <a:endParaRPr lang="en-US" sz="2400" dirty="0"/>
          </a:p>
          <a:p>
            <a:endParaRPr lang="ar-JO" sz="2400" dirty="0"/>
          </a:p>
        </p:txBody>
      </p:sp>
      <p:pic>
        <p:nvPicPr>
          <p:cNvPr id="12290" name="Picture 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494" y="1248297"/>
            <a:ext cx="2164938" cy="2224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xmlns="" id="{72199211-F67E-7C49-AA7C-8200B182559D}"/>
              </a:ext>
            </a:extLst>
          </p:cNvPr>
          <p:cNvSpPr txBox="1">
            <a:spLocks/>
          </p:cNvSpPr>
          <p:nvPr/>
        </p:nvSpPr>
        <p:spPr>
          <a:xfrm>
            <a:off x="0" y="4059345"/>
            <a:ext cx="3932237" cy="541615"/>
          </a:xfrm>
          <a:prstGeom prst="rect">
            <a:avLst/>
          </a:prstGeom>
        </p:spPr>
        <p:txBody>
          <a:bodyPr vert="horz" lIns="91440" tIns="45720" rIns="91440" bIns="45720" rtlCol="1" anchor="b">
            <a:normAutofit/>
          </a:bodyPr>
          <a:lstStyle>
            <a:lvl1pPr algn="r" defTabSz="914400" rtl="1" eaLnBrk="1" latinLnBrk="0" hangingPunct="1">
              <a:lnSpc>
                <a:spcPct val="90000"/>
              </a:lnSpc>
              <a:spcBef>
                <a:spcPct val="0"/>
              </a:spcBef>
              <a:buNone/>
              <a:defRPr sz="3200" kern="1200">
                <a:solidFill>
                  <a:schemeClr val="tx1"/>
                </a:solidFill>
                <a:latin typeface="+mj-lt"/>
                <a:ea typeface="+mj-ea"/>
                <a:cs typeface="+mj-cs"/>
              </a:defRPr>
            </a:lvl1pPr>
          </a:lstStyle>
          <a:p>
            <a:pPr algn="ctr"/>
            <a:r>
              <a:rPr lang="ar-SA" sz="2400" b="1" dirty="0"/>
              <a:t>النوع الخجول:</a:t>
            </a:r>
            <a:endParaRPr lang="ar-JO" sz="2400" dirty="0"/>
          </a:p>
        </p:txBody>
      </p:sp>
      <p:sp>
        <p:nvSpPr>
          <p:cNvPr id="7" name="Content Placeholder 2">
            <a:extLst>
              <a:ext uri="{FF2B5EF4-FFF2-40B4-BE49-F238E27FC236}">
                <a16:creationId xmlns:a16="http://schemas.microsoft.com/office/drawing/2014/main" xmlns="" id="{4046A60A-4D7B-B448-85AD-7874D093505D}"/>
              </a:ext>
            </a:extLst>
          </p:cNvPr>
          <p:cNvSpPr txBox="1">
            <a:spLocks/>
          </p:cNvSpPr>
          <p:nvPr/>
        </p:nvSpPr>
        <p:spPr>
          <a:xfrm>
            <a:off x="3717925" y="4600960"/>
            <a:ext cx="8012113" cy="1727200"/>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9pPr>
          </a:lstStyle>
          <a:p>
            <a:pPr algn="just"/>
            <a:r>
              <a:rPr lang="ar-SA" sz="2400"/>
              <a:t>قد يكون عنده بعض الأفكار ولكن يجد صعوبة في صياغتها أو التعبير عنها.</a:t>
            </a:r>
            <a:endParaRPr lang="en-US" sz="2400"/>
          </a:p>
          <a:p>
            <a:pPr algn="just"/>
            <a:r>
              <a:rPr lang="ar-SA" sz="2400"/>
              <a:t> وجه إليه بعض الأسئلة السهلة وعاونه، وزد من ثقته في نفسه، واجذب أنظار الآخرين إلى ما قد يقوله من آراء جيدة.</a:t>
            </a:r>
            <a:endParaRPr lang="en-US" sz="2400"/>
          </a:p>
          <a:p>
            <a:pPr algn="just"/>
            <a:endParaRPr lang="ar-JO" sz="2400" dirty="0"/>
          </a:p>
        </p:txBody>
      </p:sp>
      <p:pic>
        <p:nvPicPr>
          <p:cNvPr id="8" name="Picture 58">
            <a:extLst>
              <a:ext uri="{FF2B5EF4-FFF2-40B4-BE49-F238E27FC236}">
                <a16:creationId xmlns:a16="http://schemas.microsoft.com/office/drawing/2014/main" xmlns="" id="{2CAC8B64-74EE-9E40-B9AF-4E962662A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142" y="4873003"/>
            <a:ext cx="1751642" cy="180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018369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JO" b="1" dirty="0"/>
              <a:t>تمرين1</a:t>
            </a:r>
            <a:r>
              <a:rPr lang="en-US" dirty="0"/>
              <a:t/>
            </a:r>
            <a:br>
              <a:rPr lang="en-US" dirty="0"/>
            </a:br>
            <a:endParaRPr lang="ar-JO" dirty="0"/>
          </a:p>
        </p:txBody>
      </p:sp>
      <p:sp>
        <p:nvSpPr>
          <p:cNvPr id="3" name="Content Placeholder 2"/>
          <p:cNvSpPr>
            <a:spLocks noGrp="1"/>
          </p:cNvSpPr>
          <p:nvPr>
            <p:ph idx="1"/>
          </p:nvPr>
        </p:nvSpPr>
        <p:spPr/>
        <p:txBody>
          <a:bodyPr>
            <a:normAutofit/>
          </a:bodyPr>
          <a:lstStyle/>
          <a:p>
            <a:r>
              <a:rPr lang="ar-JO" sz="2400" dirty="0"/>
              <a:t>صحيفتين أشارتا إلى التالي:</a:t>
            </a:r>
          </a:p>
          <a:p>
            <a:endParaRPr lang="en-US" sz="2400" dirty="0"/>
          </a:p>
          <a:p>
            <a:pPr lvl="0"/>
            <a:r>
              <a:rPr lang="ar-JO" sz="2400" dirty="0"/>
              <a:t>الماس الفقراء فقراء لأنهم كسالى</a:t>
            </a:r>
          </a:p>
          <a:p>
            <a:pPr lvl="0"/>
            <a:endParaRPr lang="en-US" sz="2400" dirty="0"/>
          </a:p>
          <a:p>
            <a:pPr lvl="0"/>
            <a:r>
              <a:rPr lang="ar-JO" sz="2400" dirty="0"/>
              <a:t>الأولاد يأخذون علامات أعلى من البنات لأن الرجال أذكى من النساء</a:t>
            </a:r>
            <a:endParaRPr lang="en-US" sz="2400" dirty="0"/>
          </a:p>
          <a:p>
            <a:endParaRPr lang="en-US" sz="2400" dirty="0"/>
          </a:p>
          <a:p>
            <a:r>
              <a:rPr lang="ar-JO" sz="2400" dirty="0"/>
              <a:t>إبداء النقاش في المجتمع لجعل الناس ينتقدوا هذه الأفكار من خلال استلهام المعلومات والمعرفة لديهم، وتفسير ما هي أسباب تفسيراتهم لهذه المقولات؟ </a:t>
            </a:r>
            <a:endParaRPr lang="en-US" sz="2400" dirty="0"/>
          </a:p>
          <a:p>
            <a:endParaRPr lang="ar-JO" sz="2400" dirty="0"/>
          </a:p>
        </p:txBody>
      </p:sp>
      <p:sp>
        <p:nvSpPr>
          <p:cNvPr id="4" name="Text Placeholder 3"/>
          <p:cNvSpPr>
            <a:spLocks noGrp="1"/>
          </p:cNvSpPr>
          <p:nvPr>
            <p:ph type="body" sz="half" idx="2"/>
          </p:nvPr>
        </p:nvSpPr>
        <p:spPr>
          <a:xfrm>
            <a:off x="525462" y="2090883"/>
            <a:ext cx="3932237" cy="2533360"/>
          </a:xfrm>
        </p:spPr>
        <p:txBody>
          <a:bodyPr>
            <a:normAutofit/>
          </a:bodyPr>
          <a:lstStyle/>
          <a:p>
            <a:r>
              <a:rPr lang="ar-JO" sz="2400" b="1" u="sng" dirty="0"/>
              <a:t>أسئلة للمناقشة والنشاطات</a:t>
            </a:r>
            <a:endParaRPr lang="en-US" sz="2400" dirty="0"/>
          </a:p>
          <a:p>
            <a:endParaRPr lang="ar-JO" sz="1200" dirty="0"/>
          </a:p>
        </p:txBody>
      </p:sp>
    </p:spTree>
    <p:extLst>
      <p:ext uri="{BB962C8B-B14F-4D97-AF65-F5344CB8AC3E}">
        <p14:creationId xmlns:p14="http://schemas.microsoft.com/office/powerpoint/2010/main" val="346045013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78851" y="885132"/>
            <a:ext cx="2434106" cy="2661411"/>
          </a:xfrm>
        </p:spPr>
        <p:txBody>
          <a:bodyPr>
            <a:noAutofit/>
          </a:bodyPr>
          <a:lstStyle/>
          <a:p>
            <a:r>
              <a:rPr lang="ar-JO" sz="2800" dirty="0"/>
              <a:t/>
            </a:r>
            <a:br>
              <a:rPr lang="ar-JO" sz="2800" dirty="0"/>
            </a:br>
            <a:r>
              <a:rPr lang="ar-JO" sz="2800" b="1" dirty="0"/>
              <a:t>تمرين2</a:t>
            </a:r>
            <a:r>
              <a:rPr lang="ar-JO" sz="2800" dirty="0"/>
              <a:t/>
            </a:r>
            <a:br>
              <a:rPr lang="ar-JO" sz="2800" dirty="0"/>
            </a:br>
            <a:r>
              <a:rPr lang="ar-JO" sz="2800" dirty="0"/>
              <a:t>قم بإتباع الخطوات الملخصة في المثلث أدناه في </a:t>
            </a:r>
            <a:br>
              <a:rPr lang="ar-JO" sz="2800" dirty="0"/>
            </a:br>
            <a:r>
              <a:rPr lang="ar-JO" sz="2400" dirty="0"/>
              <a:t>مناقشة</a:t>
            </a:r>
            <a:r>
              <a:rPr lang="ar-JO" sz="2800" dirty="0"/>
              <a:t> المجتمع المحلي في التخطيط ووضع برنامج وخطة لتنمية المجتمع الملحي</a:t>
            </a:r>
          </a:p>
        </p:txBody>
      </p:sp>
      <p:graphicFrame>
        <p:nvGraphicFramePr>
          <p:cNvPr id="3" name="Object 2"/>
          <p:cNvGraphicFramePr>
            <a:graphicFrameLocks noChangeAspect="1"/>
          </p:cNvGraphicFramePr>
          <p:nvPr>
            <p:extLst>
              <p:ext uri="{D42A27DB-BD31-4B8C-83A1-F6EECF244321}">
                <p14:modId xmlns:p14="http://schemas.microsoft.com/office/powerpoint/2010/main" val="3930846429"/>
              </p:ext>
            </p:extLst>
          </p:nvPr>
        </p:nvGraphicFramePr>
        <p:xfrm>
          <a:off x="386366" y="231821"/>
          <a:ext cx="8114099" cy="6629444"/>
        </p:xfrm>
        <a:graphic>
          <a:graphicData uri="http://schemas.openxmlformats.org/presentationml/2006/ole">
            <mc:AlternateContent xmlns:mc="http://schemas.openxmlformats.org/markup-compatibility/2006">
              <mc:Choice xmlns:v="urn:schemas-microsoft-com:vml" Requires="v">
                <p:oleObj spid="_x0000_s1031" name="Slide" r:id="rId3" imgW="3952893" imgH="2962087" progId="PowerPoint.Slide.8">
                  <p:embed/>
                </p:oleObj>
              </mc:Choice>
              <mc:Fallback>
                <p:oleObj name="Slide" r:id="rId3" imgW="3952893" imgH="2962087" progId="PowerPoint.Slid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366" y="231821"/>
                        <a:ext cx="8114099" cy="662944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9308414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3436" y="218249"/>
            <a:ext cx="6387353" cy="808906"/>
          </a:xfrm>
          <a:effectLst>
            <a:innerShdw blurRad="63500" dist="50800" dir="16200000">
              <a:prstClr val="black">
                <a:alpha val="50000"/>
              </a:prstClr>
            </a:innerShdw>
          </a:effectLst>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ar-SA" b="1" dirty="0">
                <a:effectLst>
                  <a:innerShdw blurRad="63500" dist="50800" dir="16200000">
                    <a:prstClr val="black">
                      <a:alpha val="50000"/>
                    </a:prstClr>
                  </a:innerShdw>
                </a:effectLst>
              </a:rPr>
              <a:t>ظهور المساعد</a:t>
            </a:r>
            <a:r>
              <a:rPr lang="en-US" b="1" dirty="0">
                <a:effectLst>
                  <a:innerShdw blurRad="63500" dist="50800" dir="16200000">
                    <a:prstClr val="black">
                      <a:alpha val="50000"/>
                    </a:prstClr>
                  </a:innerShdw>
                </a:effectLst>
              </a:rPr>
              <a:t>Peer Assist (PA)</a:t>
            </a:r>
            <a:endParaRPr lang="ar-JO" dirty="0">
              <a:effectLst>
                <a:innerShdw blurRad="63500" dist="50800" dir="16200000">
                  <a:prstClr val="black">
                    <a:alpha val="50000"/>
                  </a:prstClr>
                </a:innerShdw>
              </a:effectLst>
            </a:endParaRPr>
          </a:p>
        </p:txBody>
      </p:sp>
      <p:sp>
        <p:nvSpPr>
          <p:cNvPr id="3" name="Content Placeholder 2"/>
          <p:cNvSpPr>
            <a:spLocks noGrp="1"/>
          </p:cNvSpPr>
          <p:nvPr>
            <p:ph idx="1"/>
          </p:nvPr>
        </p:nvSpPr>
        <p:spPr>
          <a:xfrm>
            <a:off x="3294528" y="1384859"/>
            <a:ext cx="8624048" cy="4850439"/>
          </a:xfrm>
        </p:spPr>
        <p:txBody>
          <a:bodyPr>
            <a:normAutofit/>
          </a:bodyPr>
          <a:lstStyle/>
          <a:p>
            <a:pPr algn="just"/>
            <a:r>
              <a:rPr lang="ar-SA" sz="2400" dirty="0"/>
              <a:t>أول ما ظهر مفهوم المساعد كان عام 1994 من قبل شركة </a:t>
            </a:r>
            <a:r>
              <a:rPr lang="en-US" sz="2400" dirty="0"/>
              <a:t> BP </a:t>
            </a:r>
            <a:r>
              <a:rPr lang="ar-SA" sz="2400" dirty="0"/>
              <a:t>البريطانية للبترول. هذه الطريقة تعتمد على الحوار والاستجابة المتبادلة من خلال المناظرين، وبواسطة الاجتماعات المنظمة من خلال الفريق الذي يبدأ بالحوار بخصوص مشروع جديد، حيث يقوم الطرف المضيف وهو صاحب الخبرة والمعرفة في مشروع مشابه بعرض خبرتهم وعرض البيانات الخاصة بمشروعهم ومقدرتهم، واصفين الاحتياجات المطلوبة، ومقترحين مع جميع الحضور الحلول المناسبة للمشاكل المطروحة.</a:t>
            </a:r>
            <a:endParaRPr lang="en-US" sz="2400" dirty="0"/>
          </a:p>
          <a:p>
            <a:pPr algn="just"/>
            <a:r>
              <a:rPr lang="ar-SA" sz="2400" b="1" dirty="0"/>
              <a:t>طريقة العمل:</a:t>
            </a:r>
            <a:r>
              <a:rPr lang="ar-SA" sz="2400" dirty="0"/>
              <a:t> يمكن تطبيق هذه الطريقة بسهول من خلال جمع مجموعة أشخاص، وعمل ورشة عمل معهم طارحين قضية معينة ومشاكلها وأسبابها والحلول المقترحة لها ضمن الأولويات، وذلك بتقسيم الحضور إلى </a:t>
            </a:r>
            <a:r>
              <a:rPr lang="ar-SA" sz="2400" i="1" u="sng" dirty="0"/>
              <a:t>ثلاث مجموعات</a:t>
            </a:r>
            <a:r>
              <a:rPr lang="ar-SA" sz="2400" dirty="0"/>
              <a:t> أعطي كل فريق من 30-40 دقيقة للتفكير </a:t>
            </a:r>
            <a:r>
              <a:rPr lang="ar-SA" sz="2400" dirty="0" err="1"/>
              <a:t>والتناقش</a:t>
            </a:r>
            <a:r>
              <a:rPr lang="ar-SA" sz="2400" dirty="0"/>
              <a:t> وتدوين المشاكل والحلول على ورق كبير، ثم يتم تبديل الأفراد في كل فريق بزملائهم من الفرق الأخرى. حرك </a:t>
            </a:r>
            <a:r>
              <a:rPr lang="ar-SA" sz="2400" u="sng" dirty="0"/>
              <a:t>العصف الذهني</a:t>
            </a:r>
            <a:r>
              <a:rPr lang="ar-SA" sz="2400" dirty="0"/>
              <a:t> بقولك أنها أفكار ليست سيئة، من خلال هذه الطريقة ستحقق الشيء الكثير </a:t>
            </a:r>
            <a:r>
              <a:rPr lang="ar-SA" sz="2400" u="sng" dirty="0"/>
              <a:t>باستلهام خبرات</a:t>
            </a:r>
            <a:r>
              <a:rPr lang="ar-SA" sz="2400" dirty="0"/>
              <a:t> الجميع. </a:t>
            </a:r>
            <a:endParaRPr lang="en-US" sz="2400" dirty="0"/>
          </a:p>
          <a:p>
            <a:pPr algn="just"/>
            <a:endParaRPr lang="ar-JO" sz="2400" dirty="0"/>
          </a:p>
        </p:txBody>
      </p:sp>
      <p:pic>
        <p:nvPicPr>
          <p:cNvPr id="4" name="صورة 3">
            <a:extLst>
              <a:ext uri="{FF2B5EF4-FFF2-40B4-BE49-F238E27FC236}">
                <a16:creationId xmlns:a16="http://schemas.microsoft.com/office/drawing/2014/main" xmlns="" id="{3F365745-8C35-754A-A5C9-5B6D409554CB}"/>
              </a:ext>
            </a:extLst>
          </p:cNvPr>
          <p:cNvPicPr>
            <a:picLocks noChangeAspect="1"/>
          </p:cNvPicPr>
          <p:nvPr/>
        </p:nvPicPr>
        <p:blipFill>
          <a:blip r:embed="rId2"/>
          <a:stretch>
            <a:fillRect/>
          </a:stretch>
        </p:blipFill>
        <p:spPr>
          <a:xfrm>
            <a:off x="0" y="2775273"/>
            <a:ext cx="3123079" cy="3569233"/>
          </a:xfrm>
          <a:prstGeom prst="rect">
            <a:avLst/>
          </a:prstGeom>
        </p:spPr>
      </p:pic>
      <p:pic>
        <p:nvPicPr>
          <p:cNvPr id="5" name="صورة 4">
            <a:extLst>
              <a:ext uri="{FF2B5EF4-FFF2-40B4-BE49-F238E27FC236}">
                <a16:creationId xmlns:a16="http://schemas.microsoft.com/office/drawing/2014/main" xmlns="" id="{F1F1DF86-E44E-F345-836D-1B91DA80A72B}"/>
              </a:ext>
            </a:extLst>
          </p:cNvPr>
          <p:cNvPicPr>
            <a:picLocks noChangeAspect="1"/>
          </p:cNvPicPr>
          <p:nvPr/>
        </p:nvPicPr>
        <p:blipFill>
          <a:blip r:embed="rId3"/>
          <a:stretch>
            <a:fillRect/>
          </a:stretch>
        </p:blipFill>
        <p:spPr>
          <a:xfrm>
            <a:off x="0" y="1027155"/>
            <a:ext cx="3123079" cy="1822728"/>
          </a:xfrm>
          <a:prstGeom prst="rect">
            <a:avLst/>
          </a:prstGeom>
        </p:spPr>
      </p:pic>
    </p:spTree>
    <p:extLst>
      <p:ext uri="{BB962C8B-B14F-4D97-AF65-F5344CB8AC3E}">
        <p14:creationId xmlns:p14="http://schemas.microsoft.com/office/powerpoint/2010/main" val="369077749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675513" cy="575033"/>
          </a:xfrm>
        </p:spPr>
        <p:txBody>
          <a:bodyPr>
            <a:noAutofit/>
          </a:bodyPr>
          <a:lstStyle/>
          <a:p>
            <a:r>
              <a:rPr lang="ar-SA" sz="3200" b="1" dirty="0"/>
              <a:t>يمكن أن تحقق طريقة ظهور المساعد فائدة أكبر في حال:</a:t>
            </a:r>
            <a:r>
              <a:rPr lang="en-US" sz="3200" dirty="0"/>
              <a:t/>
            </a:r>
            <a:br>
              <a:rPr lang="en-US" sz="3200" dirty="0"/>
            </a:br>
            <a:endParaRPr lang="ar-JO" sz="3200" dirty="0"/>
          </a:p>
        </p:txBody>
      </p:sp>
      <p:sp>
        <p:nvSpPr>
          <p:cNvPr id="3" name="Content Placeholder 2"/>
          <p:cNvSpPr>
            <a:spLocks noGrp="1"/>
          </p:cNvSpPr>
          <p:nvPr>
            <p:ph idx="1"/>
          </p:nvPr>
        </p:nvSpPr>
        <p:spPr>
          <a:xfrm>
            <a:off x="838200" y="785611"/>
            <a:ext cx="10515600" cy="5391352"/>
          </a:xfrm>
        </p:spPr>
        <p:txBody>
          <a:bodyPr>
            <a:normAutofit fontScale="85000" lnSpcReduction="20000"/>
          </a:bodyPr>
          <a:lstStyle/>
          <a:p>
            <a:pPr lvl="0"/>
            <a:r>
              <a:rPr lang="ar-SA" dirty="0"/>
              <a:t>أن تبدأ بمهمة جديدة يمكن أن تحقق فائدة من خلال نصائح الأشخاص الأكثر خبرة.</a:t>
            </a:r>
            <a:endParaRPr lang="en-US" dirty="0"/>
          </a:p>
          <a:p>
            <a:pPr lvl="0"/>
            <a:r>
              <a:rPr lang="ar-SA" dirty="0"/>
              <a:t>إذا كنت تواجه مشكلة كانت تواجه الفريق الأخر سابقاً.</a:t>
            </a:r>
            <a:endParaRPr lang="en-US" dirty="0"/>
          </a:p>
          <a:p>
            <a:pPr lvl="0"/>
            <a:r>
              <a:rPr lang="ar-SA" dirty="0"/>
              <a:t>يجب أن لا تتعامل مع وضع مشكلة تم إعطائها كامل الوقت سابقاً.</a:t>
            </a:r>
            <a:endParaRPr lang="en-US" dirty="0"/>
          </a:p>
          <a:p>
            <a:pPr lvl="0"/>
            <a:r>
              <a:rPr lang="ar-SA" dirty="0"/>
              <a:t>إذا كنت تخطط لمشروع جديد لكنة مشابه لمشروع سابق لدى بعض المجموعات. </a:t>
            </a:r>
            <a:endParaRPr lang="en-US" dirty="0"/>
          </a:p>
          <a:p>
            <a:pPr marL="0" indent="0">
              <a:buNone/>
            </a:pPr>
            <a:endParaRPr lang="ar-JO" b="1" dirty="0"/>
          </a:p>
          <a:p>
            <a:r>
              <a:rPr lang="ar-SA" b="1" dirty="0"/>
              <a:t>الفوائد ومصادر القوى</a:t>
            </a:r>
            <a:endParaRPr lang="en-US" dirty="0"/>
          </a:p>
          <a:p>
            <a:pPr lvl="0"/>
            <a:r>
              <a:rPr lang="ar-SA" dirty="0"/>
              <a:t>المنفعة متبادلة للطرفين. المضيف يكسب الكثير من المعرفة التي تعطيه المشورة والتعلم من خبرات الآخرين.</a:t>
            </a:r>
            <a:endParaRPr lang="en-US" dirty="0"/>
          </a:p>
          <a:p>
            <a:pPr lvl="0"/>
            <a:r>
              <a:rPr lang="ar-SA" dirty="0"/>
              <a:t>تعطي بيئة تركز على تبادل المعارف.</a:t>
            </a:r>
            <a:endParaRPr lang="en-US" dirty="0"/>
          </a:p>
          <a:p>
            <a:pPr lvl="0"/>
            <a:r>
              <a:rPr lang="ar-SA" dirty="0"/>
              <a:t>تسمح إليك بطلب المعرفة من خارج مجموعتك. </a:t>
            </a:r>
            <a:endParaRPr lang="en-US" dirty="0"/>
          </a:p>
          <a:p>
            <a:pPr lvl="0"/>
            <a:r>
              <a:rPr lang="ar-SA" dirty="0"/>
              <a:t>تساعد على حماية التعاون بين الفريق مما تطور بقوة فرق العمل. </a:t>
            </a:r>
            <a:endParaRPr lang="en-US" dirty="0"/>
          </a:p>
          <a:p>
            <a:pPr lvl="0"/>
            <a:r>
              <a:rPr lang="ar-SA" dirty="0"/>
              <a:t>تحافظ على الوقت بسهولة وبتكاليف أقل.</a:t>
            </a:r>
            <a:endParaRPr lang="en-US" dirty="0"/>
          </a:p>
          <a:p>
            <a:pPr lvl="0"/>
            <a:r>
              <a:rPr lang="ar-SA" dirty="0"/>
              <a:t>تساعدك على صياغة القرارات.</a:t>
            </a:r>
            <a:endParaRPr lang="en-US" dirty="0"/>
          </a:p>
          <a:p>
            <a:pPr marL="0" indent="0">
              <a:buNone/>
            </a:pPr>
            <a:r>
              <a:rPr lang="ar-SA" b="1" dirty="0"/>
              <a:t> </a:t>
            </a:r>
            <a:endParaRPr lang="en-US" dirty="0"/>
          </a:p>
          <a:p>
            <a:endParaRPr lang="ar-JO" dirty="0"/>
          </a:p>
        </p:txBody>
      </p:sp>
    </p:spTree>
    <p:extLst>
      <p:ext uri="{BB962C8B-B14F-4D97-AF65-F5344CB8AC3E}">
        <p14:creationId xmlns:p14="http://schemas.microsoft.com/office/powerpoint/2010/main" val="134304843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ar-SA" sz="2800" b="1" dirty="0"/>
              <a:t>تدريب 1: حاول مشاركة زملائك من أصحاب الخبرة في مجال التنمية الريفية في تصميم مشروع تنموي ريفي:  </a:t>
            </a:r>
            <a:r>
              <a:rPr lang="ar-JO" sz="2800" dirty="0"/>
              <a:t>استخدم الأسئلة التالية كمفتاح لوضع خطة برنامج تنموي:</a:t>
            </a:r>
            <a:r>
              <a:rPr lang="en-US" sz="2800" dirty="0"/>
              <a:t/>
            </a:r>
            <a:br>
              <a:rPr lang="en-US" sz="2800" dirty="0"/>
            </a:br>
            <a:endParaRPr lang="ar-JO" sz="2800" dirty="0"/>
          </a:p>
        </p:txBody>
      </p:sp>
      <p:sp>
        <p:nvSpPr>
          <p:cNvPr id="3" name="Content Placeholder 2"/>
          <p:cNvSpPr>
            <a:spLocks noGrp="1"/>
          </p:cNvSpPr>
          <p:nvPr>
            <p:ph idx="1"/>
          </p:nvPr>
        </p:nvSpPr>
        <p:spPr>
          <a:xfrm>
            <a:off x="838200" y="1378039"/>
            <a:ext cx="10515600" cy="4798924"/>
          </a:xfrm>
        </p:spPr>
        <p:txBody>
          <a:bodyPr>
            <a:normAutofit fontScale="92500" lnSpcReduction="10000"/>
          </a:bodyPr>
          <a:lstStyle/>
          <a:p>
            <a:pPr lvl="0"/>
            <a:r>
              <a:rPr lang="ar-JO" dirty="0"/>
              <a:t>كيف يتم تحديد المشكلة التنموية بشكل عام ودقيق؟ .</a:t>
            </a:r>
            <a:endParaRPr lang="en-US" sz="2000" dirty="0"/>
          </a:p>
          <a:p>
            <a:pPr lvl="0"/>
            <a:r>
              <a:rPr lang="ar-JO" dirty="0"/>
              <a:t>ما هي العوامل التي يعتقد أنها السبب في حدوث المشكلة؟.</a:t>
            </a:r>
            <a:endParaRPr lang="en-US" sz="2000" dirty="0"/>
          </a:p>
          <a:p>
            <a:pPr lvl="0"/>
            <a:r>
              <a:rPr lang="ar-JO" dirty="0"/>
              <a:t>ما هي الأهداف المبدئية للمشروع التنموي؟ .</a:t>
            </a:r>
            <a:endParaRPr lang="en-US" sz="2000" dirty="0"/>
          </a:p>
          <a:p>
            <a:pPr lvl="0"/>
            <a:r>
              <a:rPr lang="ar-JO" dirty="0"/>
              <a:t>من هي الفئة المستهدفة, أي من هم المستفيدون من حل المشكلة؟.</a:t>
            </a:r>
            <a:endParaRPr lang="en-US" sz="2000" dirty="0"/>
          </a:p>
          <a:p>
            <a:pPr lvl="0"/>
            <a:r>
              <a:rPr lang="ar-JO" dirty="0"/>
              <a:t>ما هي الأمور التي يجب أن تؤخذ بالاعتبار </a:t>
            </a:r>
            <a:r>
              <a:rPr lang="ar-JO" dirty="0" err="1"/>
              <a:t>لانجاز</a:t>
            </a:r>
            <a:r>
              <a:rPr lang="ar-JO" dirty="0"/>
              <a:t> المشروع؟ .</a:t>
            </a:r>
            <a:endParaRPr lang="en-US" sz="2000" dirty="0"/>
          </a:p>
          <a:p>
            <a:pPr lvl="0"/>
            <a:r>
              <a:rPr lang="ar-JO" dirty="0"/>
              <a:t>الحدود الجغرافية للمشكلة التي تم تحديدها.</a:t>
            </a:r>
            <a:endParaRPr lang="en-US" sz="2000" dirty="0"/>
          </a:p>
          <a:p>
            <a:pPr lvl="0"/>
            <a:r>
              <a:rPr lang="ar-JO" dirty="0"/>
              <a:t>المنظمات المحلية والخارجية ذات الصلة المباشرة أو غير المباشرة بالمشكلة, وكان لها أن تساهم في المشروع.</a:t>
            </a:r>
            <a:endParaRPr lang="en-US" sz="2000" dirty="0"/>
          </a:p>
          <a:p>
            <a:pPr lvl="0"/>
            <a:r>
              <a:rPr lang="ar-JO" dirty="0"/>
              <a:t>من هي الجماعات التي يمكن أن تعارض المشروع؟.</a:t>
            </a:r>
            <a:endParaRPr lang="en-US" sz="2000" dirty="0"/>
          </a:p>
          <a:p>
            <a:pPr lvl="0"/>
            <a:r>
              <a:rPr lang="ar-JO" dirty="0"/>
              <a:t>هل كانت هناك جهود سابقة لحل المشكلة؟ .</a:t>
            </a:r>
            <a:endParaRPr lang="en-US" sz="2000" dirty="0"/>
          </a:p>
          <a:p>
            <a:pPr lvl="0"/>
            <a:r>
              <a:rPr lang="ar-JO" dirty="0"/>
              <a:t>ما هي جوانب النجاح والفشل في تلك الجهود وما هي أسباب النجاح أو الفشل؟.</a:t>
            </a:r>
            <a:endParaRPr lang="en-US" sz="2000" dirty="0"/>
          </a:p>
          <a:p>
            <a:endParaRPr lang="ar-JO" dirty="0"/>
          </a:p>
        </p:txBody>
      </p:sp>
    </p:spTree>
    <p:extLst>
      <p:ext uri="{BB962C8B-B14F-4D97-AF65-F5344CB8AC3E}">
        <p14:creationId xmlns:p14="http://schemas.microsoft.com/office/powerpoint/2010/main" val="294974152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76518"/>
            <a:ext cx="10515600" cy="5700445"/>
          </a:xfrm>
        </p:spPr>
        <p:txBody>
          <a:bodyPr>
            <a:normAutofit fontScale="92500" lnSpcReduction="10000"/>
          </a:bodyPr>
          <a:lstStyle/>
          <a:p>
            <a:pPr lvl="0"/>
            <a:r>
              <a:rPr lang="ar-JO" dirty="0"/>
              <a:t>من هي الجهات المسئولة عن الموافقة أو عدم الموافقة على المشروع؟.</a:t>
            </a:r>
            <a:endParaRPr lang="en-US" sz="2000" dirty="0"/>
          </a:p>
          <a:p>
            <a:pPr lvl="0"/>
            <a:r>
              <a:rPr lang="ar-JO" dirty="0"/>
              <a:t>من هم الأشخاص المحليين غير الرسميين الذين لديهم نفوذ للمساعدة في الحصول على الموافقة؟.</a:t>
            </a:r>
            <a:endParaRPr lang="en-US" sz="2000" dirty="0"/>
          </a:p>
          <a:p>
            <a:pPr lvl="0"/>
            <a:r>
              <a:rPr lang="ar-JO" dirty="0"/>
              <a:t>كيفية الاتصال بالجهات الرسمية والعمل معها؟, من هم الأشخاص الذين سيناط إليهم هذه المهمة؟.</a:t>
            </a:r>
            <a:endParaRPr lang="en-US" sz="2000" dirty="0"/>
          </a:p>
          <a:p>
            <a:pPr lvl="0"/>
            <a:r>
              <a:rPr lang="ar-JO" dirty="0"/>
              <a:t>من هم الذين سيبدؤون الاتصال والعمل مع صانعي القرار غير الرسميين؟.</a:t>
            </a:r>
            <a:endParaRPr lang="en-US" sz="2000" dirty="0"/>
          </a:p>
          <a:p>
            <a:pPr lvl="0"/>
            <a:r>
              <a:rPr lang="ar-JO" dirty="0"/>
              <a:t>ما هي الأساليب التي يمكن استخدامها للاتصال مع المجتمع من اجل إقناعهم بالمشروع المقترح, ومن أجل نشر الفكرة؟.</a:t>
            </a:r>
            <a:endParaRPr lang="en-US" sz="2000" dirty="0"/>
          </a:p>
          <a:p>
            <a:pPr lvl="0"/>
            <a:r>
              <a:rPr lang="ar-JO" dirty="0"/>
              <a:t>ما هي أهداف المشروع التنموي؟ :</a:t>
            </a:r>
            <a:endParaRPr lang="en-US" sz="2000" dirty="0"/>
          </a:p>
          <a:p>
            <a:pPr lvl="1"/>
            <a:r>
              <a:rPr lang="ar-JO" dirty="0"/>
              <a:t>قصيرة المدى.</a:t>
            </a:r>
            <a:endParaRPr lang="en-US" sz="1800" dirty="0"/>
          </a:p>
          <a:p>
            <a:pPr lvl="1"/>
            <a:r>
              <a:rPr lang="ar-JO" dirty="0"/>
              <a:t>متوسطة المدى.</a:t>
            </a:r>
            <a:endParaRPr lang="en-US" sz="1800" dirty="0"/>
          </a:p>
          <a:p>
            <a:pPr lvl="1"/>
            <a:r>
              <a:rPr lang="ar-JO" dirty="0"/>
              <a:t>طويلة المدى.</a:t>
            </a:r>
            <a:endParaRPr lang="en-US" sz="1800" dirty="0"/>
          </a:p>
          <a:p>
            <a:pPr lvl="0"/>
            <a:r>
              <a:rPr lang="ar-JO" dirty="0"/>
              <a:t>ما هي الوسائل التي ستستخدم في تحقيق الأهداف؟ .</a:t>
            </a:r>
            <a:endParaRPr lang="en-US" sz="2000" dirty="0"/>
          </a:p>
          <a:p>
            <a:pPr lvl="0"/>
            <a:r>
              <a:rPr lang="ar-JO" dirty="0"/>
              <a:t>ما هي الخطوات التنفيذية والعملية وفقاً لمراحل زمنية لتنفيذ المشروع؟.</a:t>
            </a:r>
            <a:endParaRPr lang="en-US" sz="2000" dirty="0"/>
          </a:p>
          <a:p>
            <a:pPr lvl="0"/>
            <a:r>
              <a:rPr lang="ar-JO" dirty="0"/>
              <a:t>كيف يمكن تنفيذ المشروع, وما هي الأمور التي يجب مراعاتها في عملية التقييم؟ .</a:t>
            </a:r>
            <a:endParaRPr lang="en-US" sz="2000" dirty="0"/>
          </a:p>
          <a:p>
            <a:endParaRPr lang="ar-JO" dirty="0"/>
          </a:p>
        </p:txBody>
      </p:sp>
    </p:spTree>
    <p:extLst>
      <p:ext uri="{BB962C8B-B14F-4D97-AF65-F5344CB8AC3E}">
        <p14:creationId xmlns:p14="http://schemas.microsoft.com/office/powerpoint/2010/main" val="114996837"/>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65112"/>
            <a:ext cx="10515600" cy="1077309"/>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ar-SA" sz="2800" dirty="0">
                <a:ln w="0"/>
                <a:solidFill>
                  <a:schemeClr val="tx1"/>
                </a:solidFill>
                <a:effectLst>
                  <a:outerShdw blurRad="38100" dist="19050" dir="2700000" algn="tl" rotWithShape="0">
                    <a:schemeClr val="dk1">
                      <a:alpha val="40000"/>
                    </a:schemeClr>
                  </a:outerShdw>
                </a:effectLst>
              </a:rPr>
              <a:t>بعد مراجعة العمل</a:t>
            </a:r>
            <a:r>
              <a:rPr lang="en-US" sz="2800" dirty="0">
                <a:ln w="0"/>
                <a:solidFill>
                  <a:schemeClr val="tx1"/>
                </a:solidFill>
                <a:effectLst>
                  <a:outerShdw blurRad="38100" dist="19050" dir="2700000" algn="tl" rotWithShape="0">
                    <a:schemeClr val="dk1">
                      <a:alpha val="40000"/>
                    </a:schemeClr>
                  </a:outerShdw>
                </a:effectLst>
              </a:rPr>
              <a:t/>
            </a:r>
            <a:br>
              <a:rPr lang="en-US" sz="2800" dirty="0">
                <a:ln w="0"/>
                <a:solidFill>
                  <a:schemeClr val="tx1"/>
                </a:solidFill>
                <a:effectLst>
                  <a:outerShdw blurRad="38100" dist="19050" dir="2700000" algn="tl" rotWithShape="0">
                    <a:schemeClr val="dk1">
                      <a:alpha val="40000"/>
                    </a:schemeClr>
                  </a:outerShdw>
                </a:effectLst>
              </a:rPr>
            </a:br>
            <a:r>
              <a:rPr lang="en-US" sz="2800" dirty="0">
                <a:ln w="0"/>
                <a:solidFill>
                  <a:schemeClr val="tx1"/>
                </a:solidFill>
                <a:effectLst>
                  <a:outerShdw blurRad="38100" dist="19050" dir="2700000" algn="tl" rotWithShape="0">
                    <a:schemeClr val="dk1">
                      <a:alpha val="40000"/>
                    </a:schemeClr>
                  </a:outerShdw>
                </a:effectLst>
              </a:rPr>
              <a:t> After Action Review (AAR)</a:t>
            </a:r>
            <a:endParaRPr lang="ar-JO" sz="2800" dirty="0">
              <a:ln w="0"/>
              <a:solidFill>
                <a:schemeClr val="tx1"/>
              </a:solidFill>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838200" y="1442434"/>
            <a:ext cx="10515600" cy="4734529"/>
          </a:xfrm>
        </p:spPr>
        <p:txBody>
          <a:bodyPr>
            <a:normAutofit/>
          </a:bodyPr>
          <a:lstStyle/>
          <a:p>
            <a:pPr algn="just"/>
            <a:r>
              <a:rPr lang="ar-SA" sz="2400" dirty="0"/>
              <a:t>أول من طور هذه الطريقة القوات المسلحة الأمريكية، حيث كانت الفكرة الأساسية بالتعلم من خلال التحدث والتفكير حول نشاط أو مشروع!. هذه الطريقة يجب أن تكون مباشرة بعد مرحلة المناقشة أو طريقة ظهور المساعد فهي تهدف إلى استغلال النشاط قبل أن ينسى. وكل المعنيين مدعوين للمشاركة في جماعات النقاش. وكل واحد يجب أن يكون له جزء من التفكير فنجاح العملية تعتمد على نوايا المشاركين. </a:t>
            </a:r>
            <a:endParaRPr lang="en-US" sz="2400" dirty="0"/>
          </a:p>
          <a:p>
            <a:pPr algn="just"/>
            <a:r>
              <a:rPr lang="ar-SA" sz="2400" dirty="0"/>
              <a:t> </a:t>
            </a:r>
            <a:endParaRPr lang="en-US" sz="2400" dirty="0"/>
          </a:p>
          <a:p>
            <a:pPr algn="just"/>
            <a:r>
              <a:rPr lang="ar-SA" sz="2400" b="1" dirty="0"/>
              <a:t>القواعد الرئيسية لنموذج </a:t>
            </a:r>
            <a:r>
              <a:rPr lang="en-US" sz="2400" b="1" dirty="0"/>
              <a:t>AAR</a:t>
            </a:r>
            <a:r>
              <a:rPr lang="ar-SA" sz="2400" b="1" dirty="0"/>
              <a:t> </a:t>
            </a:r>
            <a:endParaRPr lang="en-US" sz="2400" dirty="0"/>
          </a:p>
          <a:p>
            <a:pPr lvl="0" algn="just"/>
            <a:r>
              <a:rPr lang="ar-SA" sz="2400" dirty="0"/>
              <a:t>يجب الاهتمام بالتغذية الراجعة مع تمييز المساهمات الايجابية.</a:t>
            </a:r>
            <a:endParaRPr lang="en-US" sz="2400" dirty="0"/>
          </a:p>
          <a:p>
            <a:pPr lvl="0" algn="just"/>
            <a:r>
              <a:rPr lang="ar-SA" sz="2400" dirty="0"/>
              <a:t>عامل جميع المشاركين بالتساوي</a:t>
            </a:r>
            <a:endParaRPr lang="en-US" sz="2400" dirty="0"/>
          </a:p>
          <a:p>
            <a:pPr lvl="0" algn="just"/>
            <a:r>
              <a:rPr lang="ar-SA" sz="2400" dirty="0"/>
              <a:t>المجموعة يجب أن تفكر بالأسئلة التالية </a:t>
            </a:r>
            <a:endParaRPr lang="en-US" sz="2400" dirty="0"/>
          </a:p>
          <a:p>
            <a:pPr algn="just"/>
            <a:endParaRPr lang="ar-JO" sz="2400" dirty="0"/>
          </a:p>
        </p:txBody>
      </p:sp>
      <p:pic>
        <p:nvPicPr>
          <p:cNvPr id="4" name="صورة 3">
            <a:extLst>
              <a:ext uri="{FF2B5EF4-FFF2-40B4-BE49-F238E27FC236}">
                <a16:creationId xmlns:a16="http://schemas.microsoft.com/office/drawing/2014/main" xmlns="" id="{A6B9E706-9618-FC4D-9FBA-6776A9DE2DB0}"/>
              </a:ext>
            </a:extLst>
          </p:cNvPr>
          <p:cNvPicPr>
            <a:picLocks noChangeAspect="1"/>
          </p:cNvPicPr>
          <p:nvPr/>
        </p:nvPicPr>
        <p:blipFill>
          <a:blip r:embed="rId2"/>
          <a:stretch>
            <a:fillRect/>
          </a:stretch>
        </p:blipFill>
        <p:spPr>
          <a:xfrm>
            <a:off x="257175" y="3357563"/>
            <a:ext cx="4572000" cy="3429000"/>
          </a:xfrm>
          <a:prstGeom prst="rect">
            <a:avLst/>
          </a:prstGeom>
        </p:spPr>
      </p:pic>
    </p:spTree>
    <p:extLst>
      <p:ext uri="{BB962C8B-B14F-4D97-AF65-F5344CB8AC3E}">
        <p14:creationId xmlns:p14="http://schemas.microsoft.com/office/powerpoint/2010/main" val="22791320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af196a02">
            <a:extLst>
              <a:ext uri="{FF2B5EF4-FFF2-40B4-BE49-F238E27FC236}">
                <a16:creationId xmlns:a16="http://schemas.microsoft.com/office/drawing/2014/main" xmlns="" id="{C20E91AF-4C8A-274C-9952-5CBE0E6AAC6D}"/>
              </a:ext>
            </a:extLst>
          </p:cNvPr>
          <p:cNvPicPr>
            <a:picLocks noChangeAspect="1"/>
          </p:cNvPicPr>
          <p:nvPr/>
        </p:nvPicPr>
        <p:blipFill>
          <a:blip r:embed="rId2"/>
          <a:srcRect/>
          <a:stretch>
            <a:fillRect/>
          </a:stretch>
        </p:blipFill>
        <p:spPr>
          <a:xfrm>
            <a:off x="1584415" y="2057401"/>
            <a:ext cx="9619774" cy="3950172"/>
          </a:xfrm>
          <a:prstGeom prst="rect">
            <a:avLst/>
          </a:prstGeom>
          <a:noFill/>
          <a:ln cap="flat">
            <a:noFill/>
          </a:ln>
        </p:spPr>
      </p:pic>
      <p:sp>
        <p:nvSpPr>
          <p:cNvPr id="5" name="WordArt 4">
            <a:extLst>
              <a:ext uri="{FF2B5EF4-FFF2-40B4-BE49-F238E27FC236}">
                <a16:creationId xmlns:a16="http://schemas.microsoft.com/office/drawing/2014/main" xmlns="" id="{781ABFEA-F894-0046-8725-7FE7F5E94D0A}"/>
              </a:ext>
            </a:extLst>
          </p:cNvPr>
          <p:cNvSpPr/>
          <p:nvPr/>
        </p:nvSpPr>
        <p:spPr>
          <a:xfrm>
            <a:off x="3795710" y="454394"/>
            <a:ext cx="5400675" cy="1296984"/>
          </a:xfrm>
          <a:prstGeom prst="rect">
            <a:avLst/>
          </a:prstGeom>
        </p:spPr>
        <p:txBody>
          <a:bodyPr vert="horz" wrap="none" lIns="91440" tIns="45720" rIns="91440" bIns="45720" fromWordArt="1" anchor="t" anchorCtr="1" compatLnSpc="1">
            <a:prstTxWarp prst="textPlain">
              <a:avLst/>
            </a:prstTxWarp>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ar-JO" sz="3600" b="0" i="0" u="none" strike="noStrike" kern="1200" cap="none" spc="0" baseline="0" dirty="0">
                <a:ln cap="flat">
                  <a:noFill/>
                  <a:prstDash val="solid"/>
                </a:ln>
                <a:effectLst>
                  <a:outerShdw dist="35924" dir="2700000" algn="tl">
                    <a:srgbClr val="C0C0C0">
                      <a:alpha val="80000"/>
                    </a:srgbClr>
                  </a:outerShdw>
                </a:effectLst>
                <a:uFillTx/>
                <a:latin typeface="Impact"/>
                <a:cs typeface="Arial" pitchFamily="34"/>
              </a:rPr>
              <a:t>مكونات الاتصال :</a:t>
            </a:r>
          </a:p>
        </p:txBody>
      </p:sp>
    </p:spTree>
    <p:extLst>
      <p:ext uri="{BB962C8B-B14F-4D97-AF65-F5344CB8AC3E}">
        <p14:creationId xmlns:p14="http://schemas.microsoft.com/office/powerpoint/2010/main" val="123197291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3584411"/>
              </p:ext>
            </p:extLst>
          </p:nvPr>
        </p:nvGraphicFramePr>
        <p:xfrm>
          <a:off x="2939162" y="334853"/>
          <a:ext cx="8201063" cy="2560320"/>
        </p:xfrm>
        <a:graphic>
          <a:graphicData uri="http://schemas.openxmlformats.org/drawingml/2006/table">
            <a:tbl>
              <a:tblPr rtl="1">
                <a:tableStyleId>{5C22544A-7EE6-4342-B048-85BDC9FD1C3A}</a:tableStyleId>
              </a:tblPr>
              <a:tblGrid>
                <a:gridCol w="8201063">
                  <a:extLst>
                    <a:ext uri="{9D8B030D-6E8A-4147-A177-3AD203B41FA5}">
                      <a16:colId xmlns:a16="http://schemas.microsoft.com/office/drawing/2014/main" xmlns="" val="20000"/>
                    </a:ext>
                  </a:extLst>
                </a:gridCol>
              </a:tblGrid>
              <a:tr h="364901">
                <a:tc>
                  <a:txBody>
                    <a:bodyPr/>
                    <a:lstStyle/>
                    <a:p>
                      <a:pPr algn="justLow" rtl="1">
                        <a:spcAft>
                          <a:spcPts val="0"/>
                        </a:spcAft>
                      </a:pPr>
                      <a:r>
                        <a:rPr lang="ar-SA" sz="2800" cap="all" dirty="0">
                          <a:effectLst/>
                        </a:rPr>
                        <a:t>ماذا كان يجب أن يحدث؟                     </a:t>
                      </a:r>
                      <a:r>
                        <a:rPr lang="ar-JO" sz="2800" cap="all" dirty="0">
                          <a:effectLst/>
                        </a:rPr>
                        <a:t>   </a:t>
                      </a:r>
                      <a:r>
                        <a:rPr lang="ar-SA" sz="2800" cap="all" dirty="0">
                          <a:effectLst/>
                        </a:rPr>
                        <a:t>لماذا؟</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xmlns="" val="10000"/>
                  </a:ext>
                </a:extLst>
              </a:tr>
              <a:tr h="364901">
                <a:tc>
                  <a:txBody>
                    <a:bodyPr/>
                    <a:lstStyle/>
                    <a:p>
                      <a:pPr algn="justLow" rtl="1">
                        <a:spcAft>
                          <a:spcPts val="0"/>
                        </a:spcAft>
                      </a:pPr>
                      <a:r>
                        <a:rPr lang="ar-SA" sz="2800" dirty="0">
                          <a:effectLst/>
                        </a:rPr>
                        <a:t>ما الذي حدث بالفعل؟  </a:t>
                      </a:r>
                      <a:r>
                        <a:rPr lang="ar-JO" sz="2800" dirty="0">
                          <a:effectLst/>
                        </a:rPr>
                        <a:t>      </a:t>
                      </a:r>
                      <a:r>
                        <a:rPr lang="ar-SA" sz="2800" dirty="0">
                          <a:effectLst/>
                        </a:rPr>
                        <a:t>                 </a:t>
                      </a:r>
                      <a:r>
                        <a:rPr lang="ar-JO" sz="2800" dirty="0">
                          <a:effectLst/>
                        </a:rPr>
                        <a:t>   </a:t>
                      </a:r>
                      <a:r>
                        <a:rPr lang="ar-SA" sz="2800" dirty="0">
                          <a:effectLst/>
                        </a:rPr>
                        <a:t>لماذا؟</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xmlns="" val="10001"/>
                  </a:ext>
                </a:extLst>
              </a:tr>
              <a:tr h="364901">
                <a:tc>
                  <a:txBody>
                    <a:bodyPr/>
                    <a:lstStyle/>
                    <a:p>
                      <a:pPr algn="justLow" rtl="1">
                        <a:spcAft>
                          <a:spcPts val="0"/>
                        </a:spcAft>
                      </a:pPr>
                      <a:r>
                        <a:rPr lang="ar-SA" sz="2800" dirty="0">
                          <a:effectLst/>
                        </a:rPr>
                        <a:t>ما الاختلاف؟  </a:t>
                      </a:r>
                      <a:r>
                        <a:rPr lang="ar-JO" sz="2800" dirty="0">
                          <a:effectLst/>
                        </a:rPr>
                        <a:t>                                  </a:t>
                      </a:r>
                      <a:r>
                        <a:rPr lang="ar-SA" sz="2800" dirty="0">
                          <a:effectLst/>
                        </a:rPr>
                        <a:t> لماذا؟</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xmlns="" val="10002"/>
                  </a:ext>
                </a:extLst>
              </a:tr>
              <a:tr h="364901">
                <a:tc>
                  <a:txBody>
                    <a:bodyPr/>
                    <a:lstStyle/>
                    <a:p>
                      <a:pPr algn="justLow" rtl="1">
                        <a:spcAft>
                          <a:spcPts val="0"/>
                        </a:spcAft>
                      </a:pPr>
                      <a:r>
                        <a:rPr lang="ar-SA" sz="2800" dirty="0">
                          <a:effectLst/>
                        </a:rPr>
                        <a:t>ما الذي نجح؟                               </a:t>
                      </a:r>
                      <a:r>
                        <a:rPr lang="ar-JO" sz="2800" dirty="0">
                          <a:effectLst/>
                        </a:rPr>
                        <a:t>     </a:t>
                      </a:r>
                      <a:r>
                        <a:rPr lang="ar-SA" sz="2800" dirty="0">
                          <a:effectLst/>
                        </a:rPr>
                        <a:t>لماذا؟</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xmlns="" val="10003"/>
                  </a:ext>
                </a:extLst>
              </a:tr>
              <a:tr h="364901">
                <a:tc>
                  <a:txBody>
                    <a:bodyPr/>
                    <a:lstStyle/>
                    <a:p>
                      <a:pPr algn="justLow" rtl="1">
                        <a:spcAft>
                          <a:spcPts val="0"/>
                        </a:spcAft>
                      </a:pPr>
                      <a:r>
                        <a:rPr lang="ar-SA" sz="2800" dirty="0">
                          <a:effectLst/>
                        </a:rPr>
                        <a:t>ما هي الأمور التي يمكن أن تكون أحسن؟</a:t>
                      </a:r>
                      <a:r>
                        <a:rPr lang="en-US" sz="2800" dirty="0">
                          <a:effectLst/>
                        </a:rPr>
                        <a:t>  </a:t>
                      </a:r>
                      <a:r>
                        <a:rPr lang="ar-JO" sz="2800" dirty="0">
                          <a:effectLst/>
                        </a:rPr>
                        <a:t> </a:t>
                      </a:r>
                      <a:r>
                        <a:rPr lang="ar-SA" sz="2800" dirty="0">
                          <a:effectLst/>
                        </a:rPr>
                        <a:t> لماذا؟</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xmlns="" val="10004"/>
                  </a:ext>
                </a:extLst>
              </a:tr>
              <a:tr h="364901">
                <a:tc>
                  <a:txBody>
                    <a:bodyPr/>
                    <a:lstStyle/>
                    <a:p>
                      <a:pPr algn="justLow" rtl="1">
                        <a:spcAft>
                          <a:spcPts val="0"/>
                        </a:spcAft>
                      </a:pPr>
                      <a:r>
                        <a:rPr lang="ar-SA" sz="2800" dirty="0">
                          <a:effectLst/>
                        </a:rPr>
                        <a:t>ما هي الدروس التي يمكن أن نتعلمها؟</a:t>
                      </a:r>
                      <a:r>
                        <a:rPr lang="en-US" sz="2800" dirty="0">
                          <a:effectLst/>
                        </a:rPr>
                        <a:t> </a:t>
                      </a:r>
                      <a:r>
                        <a:rPr lang="ar-JO" sz="2800" dirty="0">
                          <a:effectLst/>
                        </a:rPr>
                        <a:t> </a:t>
                      </a:r>
                      <a:r>
                        <a:rPr lang="en-US" sz="2800" dirty="0">
                          <a:effectLst/>
                        </a:rPr>
                        <a:t>       </a:t>
                      </a:r>
                      <a:r>
                        <a:rPr lang="ar-SA" sz="2800" dirty="0">
                          <a:effectLst/>
                        </a:rPr>
                        <a:t>لماذا؟</a:t>
                      </a:r>
                      <a:endParaRPr lang="en-US" sz="20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xmlns="" val="10005"/>
                  </a:ext>
                </a:extLst>
              </a:tr>
            </a:tbl>
          </a:graphicData>
        </a:graphic>
      </p:graphicFrame>
      <p:sp>
        <p:nvSpPr>
          <p:cNvPr id="5" name="Rectangle 4"/>
          <p:cNvSpPr/>
          <p:nvPr/>
        </p:nvSpPr>
        <p:spPr>
          <a:xfrm>
            <a:off x="695461" y="2895173"/>
            <a:ext cx="10844010" cy="3970318"/>
          </a:xfrm>
          <a:prstGeom prst="rect">
            <a:avLst/>
          </a:prstGeom>
        </p:spPr>
        <p:txBody>
          <a:bodyPr wrap="square">
            <a:spAutoFit/>
          </a:bodyPr>
          <a:lstStyle/>
          <a:p>
            <a:pPr algn="justLow"/>
            <a:r>
              <a:rPr lang="ar-SA" sz="2800" b="1" dirty="0">
                <a:latin typeface="Times New Roman" panose="02020603050405020304" pitchFamily="18" charset="0"/>
                <a:ea typeface="Times New Roman" panose="02020603050405020304" pitchFamily="18" charset="0"/>
                <a:cs typeface="Simplified Arabic"/>
              </a:rPr>
              <a:t>الفوائد ومراكز القوة</a:t>
            </a:r>
            <a:endParaRPr lang="en-US" sz="2000" dirty="0">
              <a:latin typeface="Times New Roman" panose="02020603050405020304" pitchFamily="18" charset="0"/>
              <a:ea typeface="Times New Roman" panose="02020603050405020304" pitchFamily="18" charset="0"/>
            </a:endParaRPr>
          </a:p>
          <a:p>
            <a:pPr marL="742950" lvl="1" indent="-285750" algn="justLow">
              <a:buFont typeface="Symbol" panose="05050102010706020507" pitchFamily="18" charset="2"/>
              <a:buChar char=""/>
              <a:tabLst>
                <a:tab pos="1143000" algn="l"/>
              </a:tabLst>
            </a:pPr>
            <a:r>
              <a:rPr lang="ar-SA" sz="2800" dirty="0">
                <a:latin typeface="Times New Roman" panose="02020603050405020304" pitchFamily="18" charset="0"/>
                <a:ea typeface="Times New Roman" panose="02020603050405020304" pitchFamily="18" charset="0"/>
                <a:cs typeface="Simplified Arabic"/>
              </a:rPr>
              <a:t>طبق أي نشاط مع هدف موضوع. لا يهم كم من الوقت يأخذ، وكم عدد الأشخاص المعنيين به.</a:t>
            </a:r>
            <a:endParaRPr lang="en-US" sz="2000" dirty="0">
              <a:latin typeface="Times New Roman" panose="02020603050405020304" pitchFamily="18" charset="0"/>
              <a:ea typeface="Times New Roman" panose="02020603050405020304" pitchFamily="18" charset="0"/>
            </a:endParaRPr>
          </a:p>
          <a:p>
            <a:pPr marL="742950" lvl="1" indent="-285750" algn="justLow">
              <a:buFont typeface="Symbol" panose="05050102010706020507" pitchFamily="18" charset="2"/>
              <a:buChar char=""/>
              <a:tabLst>
                <a:tab pos="1143000" algn="l"/>
              </a:tabLst>
            </a:pPr>
            <a:r>
              <a:rPr lang="ar-SA" sz="2800" dirty="0">
                <a:latin typeface="Times New Roman" panose="02020603050405020304" pitchFamily="18" charset="0"/>
                <a:ea typeface="Times New Roman" panose="02020603050405020304" pitchFamily="18" charset="0"/>
                <a:cs typeface="Simplified Arabic"/>
              </a:rPr>
              <a:t>في حال استخدام جزء العمليات الطويلة، يمكن تطبيق النشاط على عدة مراحل لحين الانتهاء </a:t>
            </a:r>
            <a:endParaRPr lang="en-US" sz="2000" dirty="0">
              <a:latin typeface="Times New Roman" panose="02020603050405020304" pitchFamily="18" charset="0"/>
              <a:ea typeface="Times New Roman" panose="02020603050405020304" pitchFamily="18" charset="0"/>
            </a:endParaRPr>
          </a:p>
          <a:p>
            <a:pPr marL="742950" lvl="1" indent="-285750" algn="justLow">
              <a:buFont typeface="Symbol" panose="05050102010706020507" pitchFamily="18" charset="2"/>
              <a:buChar char=""/>
              <a:tabLst>
                <a:tab pos="1143000" algn="l"/>
              </a:tabLst>
            </a:pPr>
            <a:r>
              <a:rPr lang="ar-SA" sz="2800" dirty="0">
                <a:latin typeface="Times New Roman" panose="02020603050405020304" pitchFamily="18" charset="0"/>
                <a:ea typeface="Times New Roman" panose="02020603050405020304" pitchFamily="18" charset="0"/>
                <a:cs typeface="Simplified Arabic"/>
              </a:rPr>
              <a:t>أعطي كل المشاركين الفرصة للمشاركة بأفكارهم ويجب أن تستمع لهم.</a:t>
            </a:r>
            <a:endParaRPr lang="en-US" sz="2000" dirty="0">
              <a:latin typeface="Times New Roman" panose="02020603050405020304" pitchFamily="18" charset="0"/>
              <a:ea typeface="Times New Roman" panose="02020603050405020304" pitchFamily="18" charset="0"/>
            </a:endParaRPr>
          </a:p>
          <a:p>
            <a:pPr marL="742950" lvl="1" indent="-285750" algn="justLow">
              <a:buFont typeface="Symbol" panose="05050102010706020507" pitchFamily="18" charset="2"/>
              <a:buChar char=""/>
              <a:tabLst>
                <a:tab pos="1143000" algn="l"/>
              </a:tabLst>
            </a:pPr>
            <a:r>
              <a:rPr lang="ar-SA" sz="2800" dirty="0">
                <a:latin typeface="Times New Roman" panose="02020603050405020304" pitchFamily="18" charset="0"/>
                <a:ea typeface="Times New Roman" panose="02020603050405020304" pitchFamily="18" charset="0"/>
                <a:cs typeface="Simplified Arabic"/>
              </a:rPr>
              <a:t>دع الناس أن يعبروا عن الذي تعلموه.</a:t>
            </a:r>
            <a:endParaRPr lang="en-US" sz="2000" dirty="0">
              <a:latin typeface="Times New Roman" panose="02020603050405020304" pitchFamily="18" charset="0"/>
              <a:ea typeface="Times New Roman" panose="02020603050405020304" pitchFamily="18" charset="0"/>
            </a:endParaRPr>
          </a:p>
          <a:p>
            <a:pPr marL="742950" lvl="1" indent="-285750" algn="justLow">
              <a:buFont typeface="Symbol" panose="05050102010706020507" pitchFamily="18" charset="2"/>
              <a:buChar char=""/>
              <a:tabLst>
                <a:tab pos="1143000" algn="l"/>
              </a:tabLst>
            </a:pPr>
            <a:r>
              <a:rPr lang="ar-SA" sz="2800" dirty="0">
                <a:latin typeface="Times New Roman" panose="02020603050405020304" pitchFamily="18" charset="0"/>
                <a:ea typeface="Times New Roman" panose="02020603050405020304" pitchFamily="18" charset="0"/>
                <a:cs typeface="Simplified Arabic"/>
              </a:rPr>
              <a:t>أخلق جو الثقة بالنفس للفريق عن طريق وسائل الاتصال الرمزية.</a:t>
            </a:r>
            <a:endParaRPr lang="en-US" sz="2000" dirty="0">
              <a:latin typeface="Times New Roman" panose="02020603050405020304" pitchFamily="18" charset="0"/>
              <a:ea typeface="Times New Roman" panose="02020603050405020304" pitchFamily="18" charset="0"/>
            </a:endParaRPr>
          </a:p>
          <a:p>
            <a:pPr marL="742950" lvl="1" indent="-285750" algn="justLow">
              <a:buFont typeface="Symbol" panose="05050102010706020507" pitchFamily="18" charset="2"/>
              <a:buChar char=""/>
              <a:tabLst>
                <a:tab pos="1143000" algn="l"/>
              </a:tabLst>
            </a:pPr>
            <a:r>
              <a:rPr lang="ar-SA" sz="2800" dirty="0">
                <a:latin typeface="Times New Roman" panose="02020603050405020304" pitchFamily="18" charset="0"/>
                <a:ea typeface="Times New Roman" panose="02020603050405020304" pitchFamily="18" charset="0"/>
                <a:cs typeface="Simplified Arabic"/>
              </a:rPr>
              <a:t>يمكن أن يطبق في نقطة من دورة المشروع.</a:t>
            </a:r>
            <a:endParaRPr lang="en-US" sz="2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51265631"/>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11126273" cy="716700"/>
          </a:xfrm>
        </p:spPr>
        <p:txBody>
          <a:bodyPr>
            <a:noAutofit/>
          </a:bodyPr>
          <a:lstStyle/>
          <a:p>
            <a:r>
              <a:rPr lang="ar-SA" sz="2800" b="1" dirty="0"/>
              <a:t>نقاط مفتاح أخرى</a:t>
            </a:r>
            <a:r>
              <a:rPr lang="en-US" sz="2800" dirty="0"/>
              <a:t/>
            </a:r>
            <a:br>
              <a:rPr lang="en-US" sz="2800" dirty="0"/>
            </a:br>
            <a:endParaRPr lang="ar-JO" sz="2800" dirty="0"/>
          </a:p>
        </p:txBody>
      </p:sp>
      <p:sp>
        <p:nvSpPr>
          <p:cNvPr id="3" name="Content Placeholder 2"/>
          <p:cNvSpPr>
            <a:spLocks noGrp="1"/>
          </p:cNvSpPr>
          <p:nvPr>
            <p:ph idx="1"/>
          </p:nvPr>
        </p:nvSpPr>
        <p:spPr>
          <a:xfrm>
            <a:off x="838200" y="1184856"/>
            <a:ext cx="10430814" cy="4992107"/>
          </a:xfrm>
        </p:spPr>
        <p:txBody>
          <a:bodyPr/>
          <a:lstStyle/>
          <a:p>
            <a:pPr lvl="0"/>
            <a:r>
              <a:rPr lang="ar-SA" b="1" dirty="0"/>
              <a:t>تذكر:</a:t>
            </a:r>
            <a:r>
              <a:rPr lang="ar-SA" dirty="0"/>
              <a:t> </a:t>
            </a:r>
            <a:r>
              <a:rPr lang="en-US" dirty="0"/>
              <a:t>AAR</a:t>
            </a:r>
            <a:r>
              <a:rPr lang="ar-SA" dirty="0"/>
              <a:t> تركز على المراحل وليس على تفضيلات الأشخاص</a:t>
            </a:r>
            <a:endParaRPr lang="ar-JO" dirty="0"/>
          </a:p>
          <a:p>
            <a:pPr lvl="0"/>
            <a:endParaRPr lang="en-US" dirty="0"/>
          </a:p>
          <a:p>
            <a:pPr lvl="0"/>
            <a:r>
              <a:rPr lang="en-US" dirty="0"/>
              <a:t> </a:t>
            </a:r>
            <a:r>
              <a:rPr lang="ar-SA" dirty="0"/>
              <a:t>هذا التمرين لا يصدر أي تقرير رسمي</a:t>
            </a:r>
            <a:endParaRPr lang="ar-JO" dirty="0"/>
          </a:p>
          <a:p>
            <a:pPr lvl="0"/>
            <a:endParaRPr lang="en-US" dirty="0"/>
          </a:p>
          <a:p>
            <a:pPr lvl="0"/>
            <a:r>
              <a:rPr lang="ar-SA" dirty="0"/>
              <a:t>نتائج </a:t>
            </a:r>
            <a:r>
              <a:rPr lang="en-US" dirty="0"/>
              <a:t>AAR</a:t>
            </a:r>
            <a:r>
              <a:rPr lang="ar-SA" dirty="0"/>
              <a:t> يمكن أن تدون بطريقة غير رسمية من خلال مشاركة الفرق الأخرى.</a:t>
            </a:r>
            <a:endParaRPr lang="ar-JO" dirty="0"/>
          </a:p>
          <a:p>
            <a:pPr lvl="0"/>
            <a:endParaRPr lang="ar-JO" dirty="0"/>
          </a:p>
          <a:p>
            <a:pPr lvl="0"/>
            <a:r>
              <a:rPr lang="ar-SA" dirty="0"/>
              <a:t> المشاركون يجب أن يسألوا أنفسهم ما هي الفوائد عند الفريق الآخر دون تردد؟</a:t>
            </a:r>
            <a:endParaRPr lang="ar-JO" dirty="0"/>
          </a:p>
          <a:p>
            <a:pPr lvl="0"/>
            <a:endParaRPr lang="en-US" dirty="0"/>
          </a:p>
          <a:p>
            <a:pPr lvl="0"/>
            <a:r>
              <a:rPr lang="ar-SA" dirty="0"/>
              <a:t>يجب أن تضمن أن المشاركين يستطيعوا في النهاية أن يروا أثر الدروس التي تعلموها</a:t>
            </a:r>
            <a:endParaRPr lang="en-US" dirty="0"/>
          </a:p>
          <a:p>
            <a:endParaRPr lang="ar-JO" dirty="0"/>
          </a:p>
        </p:txBody>
      </p:sp>
    </p:spTree>
    <p:extLst>
      <p:ext uri="{BB962C8B-B14F-4D97-AF65-F5344CB8AC3E}">
        <p14:creationId xmlns:p14="http://schemas.microsoft.com/office/powerpoint/2010/main" val="3527134532"/>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871247"/>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ar-SA" sz="3200" dirty="0">
                <a:ln w="0"/>
                <a:effectLst>
                  <a:outerShdw blurRad="38100" dist="19050" dir="2700000" algn="tl" rotWithShape="0">
                    <a:schemeClr val="dk1">
                      <a:alpha val="40000"/>
                    </a:schemeClr>
                  </a:outerShdw>
                </a:effectLst>
              </a:rPr>
              <a:t>تلاوة القصص</a:t>
            </a:r>
            <a:r>
              <a:rPr lang="en-US" sz="3200" dirty="0">
                <a:ln w="0"/>
                <a:effectLst>
                  <a:outerShdw blurRad="38100" dist="19050" dir="2700000" algn="tl" rotWithShape="0">
                    <a:schemeClr val="dk1">
                      <a:alpha val="40000"/>
                    </a:schemeClr>
                  </a:outerShdw>
                </a:effectLst>
              </a:rPr>
              <a:t/>
            </a:r>
            <a:br>
              <a:rPr lang="en-US" sz="3200" dirty="0">
                <a:ln w="0"/>
                <a:effectLst>
                  <a:outerShdw blurRad="38100" dist="19050" dir="2700000" algn="tl" rotWithShape="0">
                    <a:schemeClr val="dk1">
                      <a:alpha val="40000"/>
                    </a:schemeClr>
                  </a:outerShdw>
                </a:effectLst>
              </a:rPr>
            </a:br>
            <a:r>
              <a:rPr lang="en-US" sz="3200" dirty="0">
                <a:ln w="0"/>
                <a:effectLst>
                  <a:outerShdw blurRad="38100" dist="19050" dir="2700000" algn="tl" rotWithShape="0">
                    <a:schemeClr val="dk1">
                      <a:alpha val="40000"/>
                    </a:schemeClr>
                  </a:outerShdw>
                </a:effectLst>
              </a:rPr>
              <a:t>Storytelling</a:t>
            </a:r>
            <a:endParaRPr lang="ar-JO" sz="3200" dirty="0">
              <a:ln w="0"/>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642937" y="1356954"/>
            <a:ext cx="11253787" cy="1801164"/>
          </a:xfrm>
        </p:spPr>
        <p:txBody>
          <a:bodyPr>
            <a:normAutofit/>
          </a:bodyPr>
          <a:lstStyle/>
          <a:p>
            <a:pPr algn="just"/>
            <a:r>
              <a:rPr lang="ar-SA" sz="2400" dirty="0"/>
              <a:t>الناس تتلو القصص منذ مئات السنين، وفي كل يوم القصص جزء من الحياة اليومية. القصص أصبحت تكتشف لنقل التكنولوجيا فهي طريقة لوصف علاقات العمل بطريقة رسمية أو غير رسمية. والهدف من القصص هو لنقل المعرفة التي يمكن للمؤسسة استخدامها وهو أسلوب سهل وطريقة بسيطة لتواصل الأفكار و التعلم. </a:t>
            </a:r>
            <a:endParaRPr lang="en-US" sz="2400" dirty="0"/>
          </a:p>
          <a:p>
            <a:pPr algn="just"/>
            <a:endParaRPr lang="ar-JO" sz="2400" dirty="0"/>
          </a:p>
        </p:txBody>
      </p:sp>
      <p:pic>
        <p:nvPicPr>
          <p:cNvPr id="4" name="صورة 3">
            <a:extLst>
              <a:ext uri="{FF2B5EF4-FFF2-40B4-BE49-F238E27FC236}">
                <a16:creationId xmlns:a16="http://schemas.microsoft.com/office/drawing/2014/main" xmlns="" id="{D6944B79-EC65-E84B-995A-954DE9B231B6}"/>
              </a:ext>
            </a:extLst>
          </p:cNvPr>
          <p:cNvPicPr>
            <a:picLocks noChangeAspect="1"/>
          </p:cNvPicPr>
          <p:nvPr/>
        </p:nvPicPr>
        <p:blipFill>
          <a:blip r:embed="rId2"/>
          <a:stretch>
            <a:fillRect/>
          </a:stretch>
        </p:blipFill>
        <p:spPr>
          <a:xfrm>
            <a:off x="0" y="3699883"/>
            <a:ext cx="4392841" cy="3105151"/>
          </a:xfrm>
          <a:prstGeom prst="rect">
            <a:avLst/>
          </a:prstGeom>
        </p:spPr>
      </p:pic>
      <p:sp>
        <p:nvSpPr>
          <p:cNvPr id="6" name="مستطيل 5">
            <a:extLst>
              <a:ext uri="{FF2B5EF4-FFF2-40B4-BE49-F238E27FC236}">
                <a16:creationId xmlns:a16="http://schemas.microsoft.com/office/drawing/2014/main" xmlns="" id="{851703F5-AF50-7E4E-A43A-04C8C0F95C7F}"/>
              </a:ext>
            </a:extLst>
          </p:cNvPr>
          <p:cNvSpPr/>
          <p:nvPr/>
        </p:nvSpPr>
        <p:spPr>
          <a:xfrm>
            <a:off x="642938" y="2404006"/>
            <a:ext cx="11203914" cy="1200329"/>
          </a:xfrm>
          <a:prstGeom prst="rect">
            <a:avLst/>
          </a:prstGeom>
        </p:spPr>
        <p:txBody>
          <a:bodyPr wrap="square">
            <a:spAutoFit/>
          </a:bodyPr>
          <a:lstStyle/>
          <a:p>
            <a:pPr marL="342900" indent="-342900" algn="just">
              <a:buFont typeface="Arial" panose="020B0604020202020204" pitchFamily="34" charset="0"/>
              <a:buChar char="•"/>
            </a:pPr>
            <a:r>
              <a:rPr lang="ar-SA" sz="2400" dirty="0"/>
              <a:t>تلاوة القصص تدع الأذهان أن تصغي، وتتخيل وتحرك العاطفة. إن تلاوة القصص مقبولة أكثر من النظريات، وطريقة جميلة لتبادل ونقل المعرفة. لكن يجب أن نميز أهمية التفكير المنطقي واستخدامها لتكملة الأدوات الأخرى.  </a:t>
            </a:r>
            <a:endParaRPr lang="en-US" sz="2400" dirty="0"/>
          </a:p>
        </p:txBody>
      </p:sp>
      <p:sp>
        <p:nvSpPr>
          <p:cNvPr id="7" name="Content Placeholder 2">
            <a:extLst>
              <a:ext uri="{FF2B5EF4-FFF2-40B4-BE49-F238E27FC236}">
                <a16:creationId xmlns:a16="http://schemas.microsoft.com/office/drawing/2014/main" xmlns="" id="{1A5BDFFD-ED58-9D4B-9751-CC848554AA2C}"/>
              </a:ext>
            </a:extLst>
          </p:cNvPr>
          <p:cNvSpPr txBox="1">
            <a:spLocks/>
          </p:cNvSpPr>
          <p:nvPr/>
        </p:nvSpPr>
        <p:spPr>
          <a:xfrm>
            <a:off x="428625" y="4301474"/>
            <a:ext cx="11253787" cy="2681981"/>
          </a:xfrm>
          <a:prstGeom prst="rect">
            <a:avLst/>
          </a:prstGeom>
        </p:spPr>
        <p:txBody>
          <a:bodyPr vert="horz" lIns="91440" tIns="45720" rIns="91440" bIns="45720" rtlCol="1">
            <a:normAutofit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SA" sz="2400" dirty="0"/>
              <a:t>القصص ممتعة ومسلية. </a:t>
            </a:r>
            <a:endParaRPr lang="en-US" sz="2400" dirty="0"/>
          </a:p>
          <a:p>
            <a:r>
              <a:rPr lang="ar-SA" sz="2400" dirty="0"/>
              <a:t>لغة حقيقية وشخصية.</a:t>
            </a:r>
            <a:endParaRPr lang="en-US" sz="2400" dirty="0"/>
          </a:p>
          <a:p>
            <a:r>
              <a:rPr lang="ar-SA" sz="2400" dirty="0"/>
              <a:t>القصص تسهل الأمور المعقدة.</a:t>
            </a:r>
            <a:endParaRPr lang="en-US" sz="2400" dirty="0"/>
          </a:p>
          <a:p>
            <a:r>
              <a:rPr lang="ar-SA" sz="2400" dirty="0"/>
              <a:t>يشعر الجمهور بالقصة بسهولة.</a:t>
            </a:r>
            <a:endParaRPr lang="en-US" sz="2400" dirty="0"/>
          </a:p>
          <a:p>
            <a:r>
              <a:rPr lang="ar-SA" sz="2400" dirty="0"/>
              <a:t>القصص تشجع الجميع لاتخاذ فعل. </a:t>
            </a:r>
            <a:endParaRPr lang="en-US" sz="2400" dirty="0"/>
          </a:p>
          <a:p>
            <a:r>
              <a:rPr lang="ar-SA" sz="2400" dirty="0"/>
              <a:t>القصص تعبر عن أحاسيس المجتمع، فهي تحمي تنمية العلاقات الإنسانية.</a:t>
            </a:r>
            <a:endParaRPr lang="ar-JO" sz="2400" dirty="0"/>
          </a:p>
        </p:txBody>
      </p:sp>
      <p:sp>
        <p:nvSpPr>
          <p:cNvPr id="8" name="Title 1">
            <a:extLst>
              <a:ext uri="{FF2B5EF4-FFF2-40B4-BE49-F238E27FC236}">
                <a16:creationId xmlns:a16="http://schemas.microsoft.com/office/drawing/2014/main" xmlns="" id="{666BF0D8-FBC8-F44B-A201-CFBDCA660AB1}"/>
              </a:ext>
            </a:extLst>
          </p:cNvPr>
          <p:cNvSpPr txBox="1">
            <a:spLocks/>
          </p:cNvSpPr>
          <p:nvPr/>
        </p:nvSpPr>
        <p:spPr>
          <a:xfrm>
            <a:off x="8729663" y="3576561"/>
            <a:ext cx="3117188" cy="600790"/>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sz="2400" dirty="0"/>
              <a:t> </a:t>
            </a:r>
            <a:r>
              <a:rPr lang="ar-SA" sz="2400" b="1" dirty="0"/>
              <a:t>الفوائد ومراكز القوة</a:t>
            </a:r>
            <a:endParaRPr lang="ar-JO" sz="4000" dirty="0"/>
          </a:p>
        </p:txBody>
      </p:sp>
    </p:spTree>
    <p:extLst>
      <p:ext uri="{BB962C8B-B14F-4D97-AF65-F5344CB8AC3E}">
        <p14:creationId xmlns:p14="http://schemas.microsoft.com/office/powerpoint/2010/main" val="27118750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8992" y="618352"/>
            <a:ext cx="10947042" cy="2739211"/>
          </a:xfrm>
          <a:prstGeom prst="rect">
            <a:avLst/>
          </a:prstGeom>
        </p:spPr>
        <p:txBody>
          <a:bodyPr wrap="square">
            <a:spAutoFit/>
          </a:bodyPr>
          <a:lstStyle/>
          <a:p>
            <a:pPr algn="justLow"/>
            <a:r>
              <a:rPr lang="ar-SA" sz="2400" b="1" dirty="0">
                <a:latin typeface="Times New Roman" panose="02020603050405020304" pitchFamily="18" charset="0"/>
                <a:ea typeface="Times New Roman" panose="02020603050405020304" pitchFamily="18" charset="0"/>
                <a:cs typeface="Simplified Arabic"/>
              </a:rPr>
              <a:t>نقاط مفتاح أخرى</a:t>
            </a:r>
            <a:endParaRPr lang="en-US" dirty="0">
              <a:latin typeface="Times New Roman" panose="02020603050405020304" pitchFamily="18" charset="0"/>
              <a:ea typeface="Times New Roman" panose="02020603050405020304" pitchFamily="18" charset="0"/>
            </a:endParaRPr>
          </a:p>
          <a:p>
            <a:pPr marL="342900" lvl="0" indent="-342900" algn="justLow">
              <a:buFont typeface="Symbol" panose="05050102010706020507" pitchFamily="18" charset="2"/>
              <a:buChar char=""/>
              <a:tabLst>
                <a:tab pos="457200" algn="l"/>
              </a:tabLst>
            </a:pPr>
            <a:r>
              <a:rPr lang="ar-SA" sz="2400" b="1" dirty="0">
                <a:latin typeface="Times New Roman" panose="02020603050405020304" pitchFamily="18" charset="0"/>
                <a:ea typeface="Times New Roman" panose="02020603050405020304" pitchFamily="18" charset="0"/>
                <a:cs typeface="Simplified Arabic"/>
              </a:rPr>
              <a:t>القصص الجيدة</a:t>
            </a:r>
            <a:endParaRPr lang="en-US" dirty="0">
              <a:latin typeface="Times New Roman" panose="02020603050405020304" pitchFamily="18" charset="0"/>
              <a:ea typeface="Times New Roman" panose="02020603050405020304" pitchFamily="18" charset="0"/>
            </a:endParaRPr>
          </a:p>
          <a:p>
            <a:pPr marL="342900" lvl="0" indent="-342900" algn="justLow">
              <a:buFont typeface="Courier New" panose="02070309020205020404" pitchFamily="49" charset="0"/>
              <a:buChar char="o"/>
              <a:tabLst>
                <a:tab pos="702310" algn="l"/>
              </a:tabLst>
            </a:pPr>
            <a:r>
              <a:rPr lang="ar-SA" sz="2400" dirty="0">
                <a:latin typeface="Times New Roman" panose="02020603050405020304" pitchFamily="18" charset="0"/>
                <a:ea typeface="Times New Roman" panose="02020603050405020304" pitchFamily="18" charset="0"/>
                <a:cs typeface="Simplified Arabic"/>
              </a:rPr>
              <a:t>الملخصة والسهلة والقصيرة والتي تعطي خلفية جيدة ومعلومات كافية. </a:t>
            </a:r>
            <a:endParaRPr lang="en-US" dirty="0">
              <a:latin typeface="Times New Roman" panose="02020603050405020304" pitchFamily="18" charset="0"/>
              <a:ea typeface="Times New Roman" panose="02020603050405020304" pitchFamily="18" charset="0"/>
            </a:endParaRPr>
          </a:p>
          <a:p>
            <a:pPr marL="342900" lvl="0" indent="-342900" algn="justLow">
              <a:buFont typeface="Courier New" panose="02070309020205020404" pitchFamily="49" charset="0"/>
              <a:buChar char="o"/>
              <a:tabLst>
                <a:tab pos="702310" algn="l"/>
              </a:tabLst>
            </a:pPr>
            <a:r>
              <a:rPr lang="ar-SA" sz="2400" dirty="0">
                <a:latin typeface="Times New Roman" panose="02020603050405020304" pitchFamily="18" charset="0"/>
                <a:ea typeface="Times New Roman" panose="02020603050405020304" pitchFamily="18" charset="0"/>
                <a:cs typeface="Simplified Arabic"/>
              </a:rPr>
              <a:t>تهتم بالناس ذوي الاهتمامات المشتركة.  </a:t>
            </a:r>
            <a:endParaRPr lang="en-US" dirty="0">
              <a:latin typeface="Times New Roman" panose="02020603050405020304" pitchFamily="18" charset="0"/>
              <a:ea typeface="Times New Roman" panose="02020603050405020304" pitchFamily="18" charset="0"/>
            </a:endParaRPr>
          </a:p>
          <a:p>
            <a:pPr marL="342900" lvl="0" indent="-342900" algn="justLow">
              <a:buFont typeface="Courier New" panose="02070309020205020404" pitchFamily="49" charset="0"/>
              <a:buChar char="o"/>
              <a:tabLst>
                <a:tab pos="702310" algn="l"/>
              </a:tabLst>
            </a:pPr>
            <a:r>
              <a:rPr lang="ar-SA" sz="2400" dirty="0">
                <a:latin typeface="Times New Roman" panose="02020603050405020304" pitchFamily="18" charset="0"/>
                <a:ea typeface="Times New Roman" panose="02020603050405020304" pitchFamily="18" charset="0"/>
                <a:cs typeface="Simplified Arabic"/>
              </a:rPr>
              <a:t>معقولة، مألوفة ومثيرة.</a:t>
            </a:r>
            <a:endParaRPr lang="en-US" dirty="0">
              <a:latin typeface="Times New Roman" panose="02020603050405020304" pitchFamily="18" charset="0"/>
              <a:ea typeface="Times New Roman" panose="02020603050405020304" pitchFamily="18" charset="0"/>
            </a:endParaRPr>
          </a:p>
          <a:p>
            <a:pPr marL="342900" lvl="0" indent="-342900" algn="justLow">
              <a:buFont typeface="Courier New" panose="02070309020205020404" pitchFamily="49" charset="0"/>
              <a:buChar char="o"/>
              <a:tabLst>
                <a:tab pos="702310" algn="l"/>
              </a:tabLst>
            </a:pPr>
            <a:r>
              <a:rPr lang="ar-SA" sz="2400" dirty="0">
                <a:latin typeface="Times New Roman" panose="02020603050405020304" pitchFamily="18" charset="0"/>
                <a:ea typeface="Times New Roman" panose="02020603050405020304" pitchFamily="18" charset="0"/>
                <a:cs typeface="Simplified Arabic"/>
              </a:rPr>
              <a:t>دائماً تنتهي بملاحظة ايجابية.</a:t>
            </a:r>
            <a:endParaRPr lang="en-US" dirty="0">
              <a:latin typeface="Times New Roman" panose="02020603050405020304" pitchFamily="18" charset="0"/>
              <a:ea typeface="Times New Roman" panose="02020603050405020304" pitchFamily="18" charset="0"/>
            </a:endParaRPr>
          </a:p>
          <a:p>
            <a:pPr marL="342900" lvl="0" indent="-342900" algn="justLow">
              <a:buFont typeface="Symbol" panose="05050102010706020507" pitchFamily="18" charset="2"/>
              <a:buChar char=""/>
              <a:tabLst>
                <a:tab pos="457200" algn="l"/>
              </a:tabLst>
            </a:pPr>
            <a:r>
              <a:rPr lang="ar-SA" sz="2400" b="1" dirty="0">
                <a:latin typeface="Times New Roman" panose="02020603050405020304" pitchFamily="18" charset="0"/>
                <a:ea typeface="Times New Roman" panose="02020603050405020304" pitchFamily="18" charset="0"/>
                <a:cs typeface="Simplified Arabic"/>
              </a:rPr>
              <a:t>تذكر:</a:t>
            </a:r>
            <a:r>
              <a:rPr lang="ar-SA" sz="2400" dirty="0">
                <a:latin typeface="Times New Roman" panose="02020603050405020304" pitchFamily="18" charset="0"/>
                <a:ea typeface="Times New Roman" panose="02020603050405020304" pitchFamily="18" charset="0"/>
                <a:cs typeface="Simplified Arabic"/>
              </a:rPr>
              <a:t> القصص ليست دائماً فعالة. ففي بعض الحالات قد تكون غير ملائمة.</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8386996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2602" y="371959"/>
            <a:ext cx="10701270" cy="1263154"/>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ar-SA" sz="2800" dirty="0">
                <a:ln w="0"/>
                <a:solidFill>
                  <a:schemeClr val="tx1"/>
                </a:solidFill>
                <a:effectLst>
                  <a:outerShdw blurRad="38100" dist="19050" dir="2700000" algn="tl" rotWithShape="0">
                    <a:schemeClr val="dk1">
                      <a:alpha val="40000"/>
                    </a:schemeClr>
                  </a:outerShdw>
                </a:effectLst>
              </a:rPr>
              <a:t>المعلم الممارس</a:t>
            </a:r>
            <a:r>
              <a:rPr lang="en-US" sz="2800" dirty="0">
                <a:ln w="0"/>
                <a:solidFill>
                  <a:schemeClr val="tx1"/>
                </a:solidFill>
                <a:effectLst>
                  <a:outerShdw blurRad="38100" dist="19050" dir="2700000" algn="tl" rotWithShape="0">
                    <a:schemeClr val="dk1">
                      <a:alpha val="40000"/>
                    </a:schemeClr>
                  </a:outerShdw>
                </a:effectLst>
              </a:rPr>
              <a:t/>
            </a:r>
            <a:br>
              <a:rPr lang="en-US" sz="2800" dirty="0">
                <a:ln w="0"/>
                <a:solidFill>
                  <a:schemeClr val="tx1"/>
                </a:solidFill>
                <a:effectLst>
                  <a:outerShdw blurRad="38100" dist="19050" dir="2700000" algn="tl" rotWithShape="0">
                    <a:schemeClr val="dk1">
                      <a:alpha val="40000"/>
                    </a:schemeClr>
                  </a:outerShdw>
                </a:effectLst>
              </a:rPr>
            </a:br>
            <a:r>
              <a:rPr lang="en-US" sz="2800" dirty="0">
                <a:ln w="0"/>
                <a:solidFill>
                  <a:schemeClr val="tx1"/>
                </a:solidFill>
                <a:effectLst>
                  <a:outerShdw blurRad="38100" dist="19050" dir="2700000" algn="tl" rotWithShape="0">
                    <a:schemeClr val="dk1">
                      <a:alpha val="40000"/>
                    </a:schemeClr>
                  </a:outerShdw>
                </a:effectLst>
              </a:rPr>
              <a:t> Mentoring</a:t>
            </a:r>
            <a:endParaRPr lang="ar-JO" sz="2800" dirty="0">
              <a:ln w="0"/>
              <a:solidFill>
                <a:schemeClr val="tx1"/>
              </a:solidFill>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3973137" y="2204690"/>
            <a:ext cx="7396162" cy="1607893"/>
          </a:xfrm>
        </p:spPr>
        <p:txBody>
          <a:bodyPr>
            <a:normAutofit/>
          </a:bodyPr>
          <a:lstStyle/>
          <a:p>
            <a:pPr algn="just"/>
            <a:r>
              <a:rPr lang="ar-SA" sz="2400" dirty="0"/>
              <a:t>وهو أن يتم مشاركة المعرفة بين عامل له خبره مع آخر أقل خبره، ويطلق على هذا المعلم أحياناً بالمشارك الذي يبين ما الذي يجب فعله. المشارك يريد فعلاً إكساب المعرفة والمهارات الجديدة. المعلم الممارس ليس وظيفة أو مدير أو مركز فهو يحدث من خلال علاقات غير رسمية.</a:t>
            </a:r>
            <a:endParaRPr lang="en-US" sz="2400" dirty="0"/>
          </a:p>
          <a:p>
            <a:pPr algn="just"/>
            <a:endParaRPr lang="en-US" sz="2400" dirty="0"/>
          </a:p>
          <a:p>
            <a:pPr algn="just"/>
            <a:endParaRPr lang="ar-JO" sz="2400" dirty="0"/>
          </a:p>
        </p:txBody>
      </p:sp>
      <p:pic>
        <p:nvPicPr>
          <p:cNvPr id="4" name="صورة 3">
            <a:extLst>
              <a:ext uri="{FF2B5EF4-FFF2-40B4-BE49-F238E27FC236}">
                <a16:creationId xmlns:a16="http://schemas.microsoft.com/office/drawing/2014/main" xmlns="" id="{439D075C-F4AB-AC42-8CD0-E711A595DC19}"/>
              </a:ext>
            </a:extLst>
          </p:cNvPr>
          <p:cNvPicPr>
            <a:picLocks noChangeAspect="1"/>
          </p:cNvPicPr>
          <p:nvPr/>
        </p:nvPicPr>
        <p:blipFill>
          <a:blip r:embed="rId2"/>
          <a:stretch>
            <a:fillRect/>
          </a:stretch>
        </p:blipFill>
        <p:spPr>
          <a:xfrm>
            <a:off x="0" y="1865636"/>
            <a:ext cx="3889375" cy="2929120"/>
          </a:xfrm>
          <a:prstGeom prst="rect">
            <a:avLst/>
          </a:prstGeom>
        </p:spPr>
      </p:pic>
      <p:sp>
        <p:nvSpPr>
          <p:cNvPr id="6" name="مستطيل 5">
            <a:extLst>
              <a:ext uri="{FF2B5EF4-FFF2-40B4-BE49-F238E27FC236}">
                <a16:creationId xmlns:a16="http://schemas.microsoft.com/office/drawing/2014/main" xmlns="" id="{3B0F0C06-D51C-C048-86A5-51D765851EBB}"/>
              </a:ext>
            </a:extLst>
          </p:cNvPr>
          <p:cNvSpPr/>
          <p:nvPr/>
        </p:nvSpPr>
        <p:spPr>
          <a:xfrm>
            <a:off x="418454" y="4794755"/>
            <a:ext cx="11074521" cy="1421928"/>
          </a:xfrm>
          <a:prstGeom prst="rect">
            <a:avLst/>
          </a:prstGeom>
        </p:spPr>
        <p:txBody>
          <a:bodyPr wrap="square">
            <a:spAutoFit/>
          </a:bodyPr>
          <a:lstStyle/>
          <a:p>
            <a:pPr marL="228600" lvl="0" indent="-228600" algn="just">
              <a:lnSpc>
                <a:spcPct val="90000"/>
              </a:lnSpc>
              <a:spcBef>
                <a:spcPts val="1000"/>
              </a:spcBef>
              <a:buFont typeface="Arial" panose="020B0604020202020204" pitchFamily="34" charset="0"/>
              <a:buChar char="•"/>
            </a:pPr>
            <a:r>
              <a:rPr lang="ar-SA" sz="2400" dirty="0">
                <a:solidFill>
                  <a:prstClr val="black"/>
                </a:solidFill>
              </a:rPr>
              <a:t>المعلم الممارس ينظر للمستقبل، وهدفه خلق التطور وإكساب الإدارة والمهارات القيادية التي تعدهم لمواجهة المتطلبات وتحديد أدوارهم ومسؤولياتهم فهو يبنى على التعهدات والثقة المتبادلة. ففي هذه الطريقة يتبنى شخص له خبرة طويلة في مجال العمل -يسمى أحياناً شيخ الكار- مسئولية إكساب الموظف الجديد مهارات العمل التطبيقية والقوانين والأنظمة المؤسسية في العمل.</a:t>
            </a:r>
            <a:endParaRPr lang="en-US" sz="2400" dirty="0">
              <a:solidFill>
                <a:prstClr val="black"/>
              </a:solidFill>
            </a:endParaRPr>
          </a:p>
        </p:txBody>
      </p:sp>
    </p:spTree>
    <p:extLst>
      <p:ext uri="{BB962C8B-B14F-4D97-AF65-F5344CB8AC3E}">
        <p14:creationId xmlns:p14="http://schemas.microsoft.com/office/powerpoint/2010/main" val="192847166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1052996"/>
            <a:ext cx="4007603" cy="1009651"/>
          </a:xfrm>
        </p:spPr>
        <p:style>
          <a:lnRef idx="2">
            <a:schemeClr val="dk1"/>
          </a:lnRef>
          <a:fillRef idx="1">
            <a:schemeClr val="lt1"/>
          </a:fillRef>
          <a:effectRef idx="0">
            <a:schemeClr val="dk1"/>
          </a:effectRef>
          <a:fontRef idx="minor">
            <a:schemeClr val="dk1"/>
          </a:fontRef>
        </p:style>
        <p:txBody>
          <a:bodyPr>
            <a:normAutofit/>
          </a:bodyPr>
          <a:lstStyle/>
          <a:p>
            <a:r>
              <a:rPr lang="ar-SA" sz="2800" b="1" dirty="0"/>
              <a:t>الفوائد ومراكز القوة</a:t>
            </a:r>
            <a:endParaRPr lang="ar-JO" sz="2800" dirty="0"/>
          </a:p>
        </p:txBody>
      </p:sp>
      <p:sp>
        <p:nvSpPr>
          <p:cNvPr id="3" name="Content Placeholder 2"/>
          <p:cNvSpPr>
            <a:spLocks noGrp="1"/>
          </p:cNvSpPr>
          <p:nvPr>
            <p:ph idx="1"/>
          </p:nvPr>
        </p:nvSpPr>
        <p:spPr>
          <a:xfrm>
            <a:off x="4633992" y="1825625"/>
            <a:ext cx="6719807" cy="4351338"/>
          </a:xfrm>
        </p:spPr>
        <p:txBody>
          <a:bodyPr>
            <a:normAutofit/>
          </a:bodyPr>
          <a:lstStyle/>
          <a:p>
            <a:endParaRPr lang="en-US" sz="2400" dirty="0"/>
          </a:p>
          <a:p>
            <a:pPr lvl="0"/>
            <a:r>
              <a:rPr lang="ar-SA" sz="2400" dirty="0"/>
              <a:t>العمال والموظفين الأقل خبرة يصبحوا أقدر لمواجهة التحديات ولديهم مهارات قيادية أكثر تطوراً سيحتاجونها. </a:t>
            </a:r>
            <a:endParaRPr lang="ar-JO" sz="2400" dirty="0"/>
          </a:p>
          <a:p>
            <a:pPr lvl="0"/>
            <a:endParaRPr lang="en-US" sz="2000" dirty="0"/>
          </a:p>
          <a:p>
            <a:pPr lvl="0"/>
            <a:r>
              <a:rPr lang="ar-SA" sz="2400" dirty="0"/>
              <a:t>المعلم يعطي الفرصة للمتعلمين لمشاركة الجميع بتبادل الخبرات بطريفة تكشف طرق التفكير الحديثة وأسلوب التعامل.</a:t>
            </a:r>
            <a:endParaRPr lang="ar-JO" sz="2400" dirty="0"/>
          </a:p>
          <a:p>
            <a:pPr lvl="0"/>
            <a:endParaRPr lang="en-US" sz="2400" dirty="0"/>
          </a:p>
          <a:p>
            <a:pPr lvl="0"/>
            <a:r>
              <a:rPr lang="ar-SA" sz="2400" dirty="0"/>
              <a:t>المعلم يطور الاتصال الداخلي وتبادل المعرفة وتعطي جو أكثر ودية للإنتاج.</a:t>
            </a:r>
            <a:endParaRPr lang="en-US" sz="2400" dirty="0"/>
          </a:p>
          <a:p>
            <a:endParaRPr lang="ar-JO" sz="2400" dirty="0"/>
          </a:p>
        </p:txBody>
      </p:sp>
      <p:pic>
        <p:nvPicPr>
          <p:cNvPr id="4" name="صورة 3">
            <a:extLst>
              <a:ext uri="{FF2B5EF4-FFF2-40B4-BE49-F238E27FC236}">
                <a16:creationId xmlns:a16="http://schemas.microsoft.com/office/drawing/2014/main" xmlns="" id="{C8C3401A-4A55-C54B-B6D2-F7DB3F32F452}"/>
              </a:ext>
            </a:extLst>
          </p:cNvPr>
          <p:cNvPicPr>
            <a:picLocks noChangeAspect="1"/>
          </p:cNvPicPr>
          <p:nvPr/>
        </p:nvPicPr>
        <p:blipFill>
          <a:blip r:embed="rId2"/>
          <a:stretch>
            <a:fillRect/>
          </a:stretch>
        </p:blipFill>
        <p:spPr>
          <a:xfrm>
            <a:off x="137010" y="1825625"/>
            <a:ext cx="4828752" cy="3412802"/>
          </a:xfrm>
          <a:prstGeom prst="rect">
            <a:avLst/>
          </a:prstGeom>
        </p:spPr>
      </p:pic>
    </p:spTree>
    <p:extLst>
      <p:ext uri="{BB962C8B-B14F-4D97-AF65-F5344CB8AC3E}">
        <p14:creationId xmlns:p14="http://schemas.microsoft.com/office/powerpoint/2010/main" val="415204999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13" y="240224"/>
            <a:ext cx="10515600" cy="1138211"/>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ar-SA" sz="3200" dirty="0">
                <a:ln w="0"/>
                <a:effectLst>
                  <a:outerShdw blurRad="38100" dist="19050" dir="2700000" algn="tl" rotWithShape="0">
                    <a:schemeClr val="dk1">
                      <a:alpha val="40000"/>
                    </a:schemeClr>
                  </a:outerShdw>
                </a:effectLst>
              </a:rPr>
              <a:t>التدريب</a:t>
            </a:r>
            <a:r>
              <a:rPr lang="en-US" sz="3200" dirty="0">
                <a:ln w="0"/>
                <a:effectLst>
                  <a:outerShdw blurRad="38100" dist="19050" dir="2700000" algn="tl" rotWithShape="0">
                    <a:schemeClr val="dk1">
                      <a:alpha val="40000"/>
                    </a:schemeClr>
                  </a:outerShdw>
                </a:effectLst>
              </a:rPr>
              <a:t/>
            </a:r>
            <a:br>
              <a:rPr lang="en-US" sz="3200" dirty="0">
                <a:ln w="0"/>
                <a:effectLst>
                  <a:outerShdw blurRad="38100" dist="19050" dir="2700000" algn="tl" rotWithShape="0">
                    <a:schemeClr val="dk1">
                      <a:alpha val="40000"/>
                    </a:schemeClr>
                  </a:outerShdw>
                </a:effectLst>
              </a:rPr>
            </a:br>
            <a:r>
              <a:rPr lang="en-US" sz="3200" dirty="0">
                <a:ln w="0"/>
                <a:effectLst>
                  <a:outerShdw blurRad="38100" dist="19050" dir="2700000" algn="tl" rotWithShape="0">
                    <a:schemeClr val="dk1">
                      <a:alpha val="40000"/>
                    </a:schemeClr>
                  </a:outerShdw>
                </a:effectLst>
              </a:rPr>
              <a:t> Coaching</a:t>
            </a:r>
            <a:endParaRPr lang="ar-JO" sz="3200" dirty="0">
              <a:ln w="0"/>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838200" y="1612790"/>
            <a:ext cx="10515600" cy="5004986"/>
          </a:xfrm>
        </p:spPr>
        <p:txBody>
          <a:bodyPr>
            <a:normAutofit lnSpcReduction="10000"/>
          </a:bodyPr>
          <a:lstStyle/>
          <a:p>
            <a:pPr algn="just"/>
            <a:r>
              <a:rPr lang="ar-SA" sz="2400" dirty="0"/>
              <a:t>التدريب يختلف عن المعلم الممارس، فالمعلم الممارس يوجه العاملين بالنصائح باعتباره المعلم الأكثر خبرة في مجاله (عدد سنوات أكبر في العمل أو كبير الخبراء) حيث يحملهم على جناحه. المدرب يهدف بالتحديد إلى تطوير المؤهلات المهارات الجديدة لدى العاملين، وتحسين تعليم العاملين وتفضيلات العمل، وعليه فإنهم يحققوا الأهداف المؤسسية. المدرب لا يستطيع أخذ الرؤى الفردية للمتدربين. المدرب يركز فقط على الاحتياجات المعرفية، فالمدرب يهدف إلى تطوير المقدرة لمقابلة إلى أهداف ظروف العمل. وغالباً ما يكون التدريب أثناء العمل بهدف تطوير الموظفين ووضعهم في مرحلة متقدمة في مجال العلوم وتطورها.</a:t>
            </a:r>
            <a:endParaRPr lang="ar-JO" sz="2400" dirty="0"/>
          </a:p>
          <a:p>
            <a:pPr algn="just"/>
            <a:endParaRPr lang="en-US" sz="2400" dirty="0"/>
          </a:p>
          <a:p>
            <a:pPr algn="just"/>
            <a:r>
              <a:rPr lang="ar-SA" sz="2400" dirty="0"/>
              <a:t> </a:t>
            </a:r>
            <a:r>
              <a:rPr lang="ar-SA" sz="2400" b="1" dirty="0"/>
              <a:t>الفوائد ومراكز القوة</a:t>
            </a:r>
            <a:endParaRPr lang="en-US" sz="2400" dirty="0"/>
          </a:p>
          <a:p>
            <a:pPr lvl="0" algn="just"/>
            <a:r>
              <a:rPr lang="ar-SA" sz="2400" dirty="0"/>
              <a:t>تشعر العاملين بالثقة </a:t>
            </a:r>
            <a:endParaRPr lang="en-US" sz="2400" dirty="0"/>
          </a:p>
          <a:p>
            <a:pPr lvl="0" algn="just"/>
            <a:r>
              <a:rPr lang="ar-SA" sz="2400" dirty="0"/>
              <a:t>تعطي العاملين دعم حقيقي ومتابعتهم</a:t>
            </a:r>
            <a:r>
              <a:rPr lang="ar-JO" sz="2400" dirty="0"/>
              <a:t> </a:t>
            </a:r>
          </a:p>
          <a:p>
            <a:pPr lvl="0" algn="just"/>
            <a:r>
              <a:rPr lang="ar-SA" sz="2400" dirty="0"/>
              <a:t>تعطي العاملين الفرصة للتعلم من خبرات المعلم</a:t>
            </a:r>
            <a:endParaRPr lang="en-US" sz="2400" dirty="0"/>
          </a:p>
          <a:p>
            <a:pPr lvl="0" algn="just"/>
            <a:r>
              <a:rPr lang="ar-SA" sz="2400" dirty="0"/>
              <a:t>تحسن فرص النجاح للعاملين</a:t>
            </a:r>
            <a:endParaRPr lang="ar-JO" sz="2400" dirty="0"/>
          </a:p>
        </p:txBody>
      </p:sp>
      <p:pic>
        <p:nvPicPr>
          <p:cNvPr id="4" name="صورة 3">
            <a:extLst>
              <a:ext uri="{FF2B5EF4-FFF2-40B4-BE49-F238E27FC236}">
                <a16:creationId xmlns:a16="http://schemas.microsoft.com/office/drawing/2014/main" xmlns="" id="{5620FB4B-727C-934B-912F-6499CD16B880}"/>
              </a:ext>
            </a:extLst>
          </p:cNvPr>
          <p:cNvPicPr>
            <a:picLocks noChangeAspect="1"/>
          </p:cNvPicPr>
          <p:nvPr/>
        </p:nvPicPr>
        <p:blipFill>
          <a:blip r:embed="rId2"/>
          <a:stretch>
            <a:fillRect/>
          </a:stretch>
        </p:blipFill>
        <p:spPr>
          <a:xfrm>
            <a:off x="137547" y="3429000"/>
            <a:ext cx="5694243" cy="3188776"/>
          </a:xfrm>
          <a:prstGeom prst="rect">
            <a:avLst/>
          </a:prstGeom>
        </p:spPr>
      </p:pic>
    </p:spTree>
    <p:extLst>
      <p:ext uri="{BB962C8B-B14F-4D97-AF65-F5344CB8AC3E}">
        <p14:creationId xmlns:p14="http://schemas.microsoft.com/office/powerpoint/2010/main" val="130510932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8" y="357626"/>
            <a:ext cx="10830059" cy="729579"/>
          </a:xfrm>
        </p:spPr>
        <p:txBody>
          <a:bodyPr>
            <a:noAutofit/>
          </a:bodyPr>
          <a:lstStyle/>
          <a:p>
            <a:pPr algn="ctr"/>
            <a:r>
              <a:rPr lang="ar-SA" sz="2800" b="1" dirty="0"/>
              <a:t>اجتماعات تبادل المعرفة</a:t>
            </a:r>
            <a:r>
              <a:rPr lang="en-US" sz="2800" dirty="0"/>
              <a:t/>
            </a:r>
            <a:br>
              <a:rPr lang="en-US" sz="2800" dirty="0"/>
            </a:br>
            <a:r>
              <a:rPr lang="en-US" sz="2800" b="1" dirty="0"/>
              <a:t> Knowledge Sharing Meetings</a:t>
            </a:r>
            <a:r>
              <a:rPr lang="en-US" sz="2800" dirty="0"/>
              <a:t/>
            </a:r>
            <a:br>
              <a:rPr lang="en-US" sz="2800" dirty="0"/>
            </a:br>
            <a:endParaRPr lang="ar-JO" sz="2800" dirty="0"/>
          </a:p>
        </p:txBody>
      </p:sp>
      <p:sp>
        <p:nvSpPr>
          <p:cNvPr id="3" name="Content Placeholder 2"/>
          <p:cNvSpPr>
            <a:spLocks noGrp="1"/>
          </p:cNvSpPr>
          <p:nvPr>
            <p:ph idx="1"/>
          </p:nvPr>
        </p:nvSpPr>
        <p:spPr>
          <a:xfrm>
            <a:off x="583903" y="2198466"/>
            <a:ext cx="11338648" cy="4582171"/>
          </a:xfrm>
        </p:spPr>
        <p:txBody>
          <a:bodyPr>
            <a:noAutofit/>
          </a:bodyPr>
          <a:lstStyle/>
          <a:p>
            <a:pPr algn="just"/>
            <a:r>
              <a:rPr lang="ar-SA" sz="2400" i="1" dirty="0"/>
              <a:t>مجتمعات الممارسة (</a:t>
            </a:r>
            <a:r>
              <a:rPr lang="en-US" sz="2400" i="1" dirty="0" err="1"/>
              <a:t>CoP</a:t>
            </a:r>
            <a:r>
              <a:rPr lang="ar-SA" sz="2400" i="1" dirty="0"/>
              <a:t>) هي: مجموعة من الناس الذين يشتركون بهموم وعواطف ومشاكل مشتركة، وتعميق خبرتهم ومعرفتهم في هذه المساحة من خلال التفاعل لوضع قاعدة مستمرة.</a:t>
            </a:r>
            <a:endParaRPr lang="en-US" sz="2400" dirty="0"/>
          </a:p>
          <a:p>
            <a:pPr algn="just" rtl="0"/>
            <a:r>
              <a:rPr lang="en-US" sz="2400" i="1" dirty="0"/>
              <a:t>Cultivating Communities of Practice: Guide to Managing Knowledge Wenger, McDermott and Snyder</a:t>
            </a:r>
            <a:endParaRPr lang="en-US" sz="2400" dirty="0"/>
          </a:p>
          <a:p>
            <a:pPr algn="just"/>
            <a:r>
              <a:rPr lang="ar-SA" sz="2400" dirty="0"/>
              <a:t>المعرفة اجتماعية وفردية. لترويج التعلم والمستحدثات يجب أن يكون نموذج جماعي. إنشاء جماعات الممارسة (</a:t>
            </a:r>
            <a:r>
              <a:rPr lang="en-US" sz="2400" dirty="0" err="1"/>
              <a:t>CoP</a:t>
            </a:r>
            <a:r>
              <a:rPr lang="ar-SA" sz="2400" dirty="0"/>
              <a:t>) هي طريقة لمشاركة معرفتك مع الآخرين الذين يشتركون معك بنفس المشاعر ويبادلونك الخبرات. أعضاء </a:t>
            </a:r>
            <a:r>
              <a:rPr lang="ar-SA" sz="2400" i="1" dirty="0"/>
              <a:t>مجتمعات الممارسة </a:t>
            </a:r>
            <a:r>
              <a:rPr lang="ar-SA" sz="2400" dirty="0"/>
              <a:t>(</a:t>
            </a:r>
            <a:r>
              <a:rPr lang="en-US" sz="2400" dirty="0" err="1"/>
              <a:t>CoP</a:t>
            </a:r>
            <a:r>
              <a:rPr lang="ar-SA" sz="2400" dirty="0"/>
              <a:t>) يشعرون بحرية مواجهة ومناقشة مختلف الحالات وتبادل الآمال، فهم يجددون احتياجاتهم ويطوروا وجهات النظر مع بعضهم، من خلال مناقشة المستحدثات وتجريبها على الواقع في الحقول.</a:t>
            </a:r>
            <a:endParaRPr lang="en-US" sz="2400" dirty="0"/>
          </a:p>
          <a:p>
            <a:pPr algn="just"/>
            <a:r>
              <a:rPr lang="ar-SA" sz="2400" dirty="0"/>
              <a:t> </a:t>
            </a:r>
            <a:endParaRPr lang="en-US" sz="2400" dirty="0"/>
          </a:p>
          <a:p>
            <a:pPr algn="just"/>
            <a:r>
              <a:rPr lang="ar-SA" sz="2400" i="1" dirty="0"/>
              <a:t>مجتمعات الممارسة </a:t>
            </a:r>
            <a:r>
              <a:rPr lang="ar-SA" sz="2400" dirty="0"/>
              <a:t>(</a:t>
            </a:r>
            <a:r>
              <a:rPr lang="en-US" sz="2400" dirty="0" err="1"/>
              <a:t>CoPs</a:t>
            </a:r>
            <a:r>
              <a:rPr lang="ar-SA" sz="2400" dirty="0"/>
              <a:t>) يمكن أن تكون صغيرة أو كبيرة. ويمكن أن تكون داخلية أو مرتبطة مع منظمات خارجية، ويجب أن تطور وتحاك مع احتياجات الأعضاء، وليست كمجموعات العمل، ولكنه تعاون الجميع فهم يتعلمون من بعضهم ويديرون ضمنياً المعلومات التي يؤثرون بها.</a:t>
            </a:r>
            <a:endParaRPr lang="en-US" sz="2400" dirty="0"/>
          </a:p>
          <a:p>
            <a:pPr algn="just"/>
            <a:endParaRPr lang="ar-JO" sz="2400" dirty="0"/>
          </a:p>
        </p:txBody>
      </p:sp>
      <p:sp>
        <p:nvSpPr>
          <p:cNvPr id="4" name="Rectangle 3"/>
          <p:cNvSpPr/>
          <p:nvPr/>
        </p:nvSpPr>
        <p:spPr>
          <a:xfrm>
            <a:off x="3205228" y="1087205"/>
            <a:ext cx="6096000" cy="830997"/>
          </a:xfrm>
          <a:prstGeom prst="rect">
            <a:avLst/>
          </a:prstGeom>
        </p:spPr>
        <p:txBody>
          <a:bodyPr>
            <a:spAutoFit/>
          </a:bodyPr>
          <a:lstStyle/>
          <a:p>
            <a:pPr algn="ctr" rtl="0">
              <a:spcAft>
                <a:spcPts val="0"/>
              </a:spcAft>
            </a:pPr>
            <a:r>
              <a:rPr lang="ar-SA" sz="2400" b="1" dirty="0">
                <a:latin typeface="Times New Roman" panose="02020603050405020304" pitchFamily="18" charset="0"/>
                <a:ea typeface="Times New Roman" panose="02020603050405020304" pitchFamily="18" charset="0"/>
                <a:cs typeface="Simplified Arabic"/>
              </a:rPr>
              <a:t>مجتمعات الممارسة (شبكات)</a:t>
            </a:r>
            <a:endParaRPr lang="en-US" dirty="0">
              <a:latin typeface="Times New Roman" panose="02020603050405020304" pitchFamily="18" charset="0"/>
              <a:ea typeface="Times New Roman" panose="02020603050405020304" pitchFamily="18" charset="0"/>
            </a:endParaRPr>
          </a:p>
          <a:p>
            <a:pPr algn="ctr" rtl="0">
              <a:spcAft>
                <a:spcPts val="0"/>
              </a:spcAft>
            </a:pPr>
            <a:r>
              <a:rPr lang="en-US" sz="2400" b="1" dirty="0">
                <a:latin typeface="Times New Roman" panose="02020603050405020304" pitchFamily="18" charset="0"/>
                <a:ea typeface="Times New Roman" panose="02020603050405020304" pitchFamily="18" charset="0"/>
                <a:cs typeface="Simplified Arabic"/>
              </a:rPr>
              <a:t> Communities of Practice (Networks)</a:t>
            </a:r>
            <a:endParaRPr lang="en-US" dirty="0">
              <a:effectLst/>
              <a:latin typeface="Times New Roman" panose="02020603050405020304" pitchFamily="18" charset="0"/>
              <a:ea typeface="Times New Roman" panose="02020603050405020304" pitchFamily="18" charset="0"/>
            </a:endParaRPr>
          </a:p>
        </p:txBody>
      </p:sp>
      <p:pic>
        <p:nvPicPr>
          <p:cNvPr id="5" name="صورة 4">
            <a:extLst>
              <a:ext uri="{FF2B5EF4-FFF2-40B4-BE49-F238E27FC236}">
                <a16:creationId xmlns:a16="http://schemas.microsoft.com/office/drawing/2014/main" xmlns="" id="{ECE8466C-86AF-8B42-BDE3-C1F8497D1222}"/>
              </a:ext>
            </a:extLst>
          </p:cNvPr>
          <p:cNvPicPr>
            <a:picLocks noChangeAspect="1"/>
          </p:cNvPicPr>
          <p:nvPr/>
        </p:nvPicPr>
        <p:blipFill>
          <a:blip r:embed="rId2"/>
          <a:stretch>
            <a:fillRect/>
          </a:stretch>
        </p:blipFill>
        <p:spPr>
          <a:xfrm>
            <a:off x="0" y="77362"/>
            <a:ext cx="3205228" cy="1840840"/>
          </a:xfrm>
          <a:prstGeom prst="rect">
            <a:avLst/>
          </a:prstGeom>
        </p:spPr>
      </p:pic>
    </p:spTree>
    <p:extLst>
      <p:ext uri="{BB962C8B-B14F-4D97-AF65-F5344CB8AC3E}">
        <p14:creationId xmlns:p14="http://schemas.microsoft.com/office/powerpoint/2010/main" val="239820732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817180" cy="678064"/>
          </a:xfrm>
        </p:spPr>
        <p:txBody>
          <a:bodyPr>
            <a:normAutofit/>
          </a:bodyPr>
          <a:lstStyle/>
          <a:p>
            <a:r>
              <a:rPr lang="ar-SA" sz="3200" dirty="0"/>
              <a:t> </a:t>
            </a:r>
            <a:r>
              <a:rPr lang="ar-SA" sz="3200" b="1" dirty="0"/>
              <a:t>الفوائد ومراكز القوة</a:t>
            </a:r>
            <a:endParaRPr lang="ar-JO" sz="3200" dirty="0"/>
          </a:p>
        </p:txBody>
      </p:sp>
      <p:sp>
        <p:nvSpPr>
          <p:cNvPr id="3" name="Content Placeholder 2"/>
          <p:cNvSpPr>
            <a:spLocks noGrp="1"/>
          </p:cNvSpPr>
          <p:nvPr>
            <p:ph idx="1"/>
          </p:nvPr>
        </p:nvSpPr>
        <p:spPr>
          <a:xfrm>
            <a:off x="838200" y="1043190"/>
            <a:ext cx="10515600" cy="5133773"/>
          </a:xfrm>
        </p:spPr>
        <p:txBody>
          <a:bodyPr>
            <a:normAutofit fontScale="77500" lnSpcReduction="20000"/>
          </a:bodyPr>
          <a:lstStyle/>
          <a:p>
            <a:pPr lvl="0"/>
            <a:r>
              <a:rPr lang="ar-SA" dirty="0"/>
              <a:t>تسمح بمقاطعة النقاش </a:t>
            </a:r>
            <a:endParaRPr lang="en-US" dirty="0"/>
          </a:p>
          <a:p>
            <a:pPr lvl="0"/>
            <a:r>
              <a:rPr lang="ar-SA" dirty="0"/>
              <a:t>آلية تربط المنظمات بطريق رسمية أو غير رسمية </a:t>
            </a:r>
            <a:endParaRPr lang="en-US" dirty="0"/>
          </a:p>
          <a:p>
            <a:pPr lvl="0"/>
            <a:r>
              <a:rPr lang="ar-SA" dirty="0"/>
              <a:t>مكون حيوي لتعلم المنظمات </a:t>
            </a:r>
            <a:endParaRPr lang="en-US" dirty="0"/>
          </a:p>
          <a:p>
            <a:pPr lvl="0"/>
            <a:r>
              <a:rPr lang="ar-SA" dirty="0"/>
              <a:t>تسمح لك بتذوق المعرفة الجديدة وتطوير الممارسات للمعرفة المكتسبة  </a:t>
            </a:r>
            <a:endParaRPr lang="en-US" dirty="0"/>
          </a:p>
          <a:p>
            <a:pPr lvl="0"/>
            <a:r>
              <a:rPr lang="ar-SA" dirty="0"/>
              <a:t>تولد معرفة جديدة متعلقة بمشكلة أو حدث معين</a:t>
            </a:r>
            <a:endParaRPr lang="en-US" dirty="0"/>
          </a:p>
          <a:p>
            <a:pPr lvl="0"/>
            <a:r>
              <a:rPr lang="ar-SA" dirty="0"/>
              <a:t>تسمح بمشاركة المعرفة الخاصة ويمكن تطبيقها لسهولتها على أرض الواقع</a:t>
            </a:r>
            <a:endParaRPr lang="en-US" dirty="0"/>
          </a:p>
          <a:p>
            <a:pPr lvl="0"/>
            <a:r>
              <a:rPr lang="ar-SA" dirty="0"/>
              <a:t>طريقة فعالة للإدارة الموضوعية </a:t>
            </a:r>
            <a:endParaRPr lang="en-US" dirty="0"/>
          </a:p>
          <a:p>
            <a:r>
              <a:rPr lang="ar-SA" dirty="0"/>
              <a:t> </a:t>
            </a:r>
            <a:endParaRPr lang="en-US" dirty="0"/>
          </a:p>
          <a:p>
            <a:r>
              <a:rPr lang="ar-SA" dirty="0"/>
              <a:t> </a:t>
            </a:r>
            <a:r>
              <a:rPr lang="ar-SA" b="1" dirty="0"/>
              <a:t>نقاط مفتاح أخرى</a:t>
            </a:r>
            <a:endParaRPr lang="en-US" dirty="0"/>
          </a:p>
          <a:p>
            <a:pPr lvl="0"/>
            <a:r>
              <a:rPr lang="ar-SA" i="1" dirty="0"/>
              <a:t>مجتمعات الممارسة </a:t>
            </a:r>
            <a:r>
              <a:rPr lang="ar-SA" dirty="0"/>
              <a:t>(</a:t>
            </a:r>
            <a:r>
              <a:rPr lang="en-US" dirty="0" err="1"/>
              <a:t>CoP's</a:t>
            </a:r>
            <a:r>
              <a:rPr lang="ar-SA" dirty="0"/>
              <a:t>) دائرة حياة تعتمد على ماذا يريد المشاركون وماذا يحتاجون</a:t>
            </a:r>
            <a:endParaRPr lang="en-US" dirty="0"/>
          </a:p>
          <a:p>
            <a:pPr lvl="0"/>
            <a:r>
              <a:rPr lang="ar-SA" i="1" dirty="0"/>
              <a:t>مجتمعات الممارسة </a:t>
            </a:r>
            <a:r>
              <a:rPr lang="ar-SA" dirty="0"/>
              <a:t>(</a:t>
            </a:r>
            <a:r>
              <a:rPr lang="en-US" dirty="0" err="1"/>
              <a:t>CoP</a:t>
            </a:r>
            <a:r>
              <a:rPr lang="ar-SA" dirty="0"/>
              <a:t>) هي مصادر احتياجات حيوية: صميم الدعم والتعاون، وقت, دعم فني، أحداث المجتمع</a:t>
            </a:r>
            <a:endParaRPr lang="en-US" dirty="0"/>
          </a:p>
          <a:p>
            <a:pPr lvl="0"/>
            <a:r>
              <a:rPr lang="ar-SA" dirty="0"/>
              <a:t>مهارات جماعات المناقشة يجب أن تحدد </a:t>
            </a:r>
            <a:endParaRPr lang="en-US" dirty="0"/>
          </a:p>
          <a:p>
            <a:pPr lvl="0"/>
            <a:r>
              <a:rPr lang="ar-SA" dirty="0"/>
              <a:t>موضوعات المناقشة يجب أن توصل للأعضاء كل أيام العمل. </a:t>
            </a:r>
            <a:endParaRPr lang="en-US" dirty="0"/>
          </a:p>
          <a:p>
            <a:endParaRPr lang="ar-JO" dirty="0"/>
          </a:p>
        </p:txBody>
      </p:sp>
      <p:pic>
        <p:nvPicPr>
          <p:cNvPr id="4" name="صورة 3">
            <a:extLst>
              <a:ext uri="{FF2B5EF4-FFF2-40B4-BE49-F238E27FC236}">
                <a16:creationId xmlns:a16="http://schemas.microsoft.com/office/drawing/2014/main" xmlns="" id="{08DA1490-F846-304F-A746-71C1FFE422EA}"/>
              </a:ext>
            </a:extLst>
          </p:cNvPr>
          <p:cNvPicPr>
            <a:picLocks noChangeAspect="1"/>
          </p:cNvPicPr>
          <p:nvPr/>
        </p:nvPicPr>
        <p:blipFill>
          <a:blip r:embed="rId2"/>
          <a:stretch>
            <a:fillRect/>
          </a:stretch>
        </p:blipFill>
        <p:spPr>
          <a:xfrm>
            <a:off x="0" y="1043190"/>
            <a:ext cx="4437894" cy="2947798"/>
          </a:xfrm>
          <a:prstGeom prst="rect">
            <a:avLst/>
          </a:prstGeom>
        </p:spPr>
      </p:pic>
    </p:spTree>
    <p:extLst>
      <p:ext uri="{BB962C8B-B14F-4D97-AF65-F5344CB8AC3E}">
        <p14:creationId xmlns:p14="http://schemas.microsoft.com/office/powerpoint/2010/main" val="217852140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9677" y="170482"/>
            <a:ext cx="10971727" cy="1091716"/>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ar-SA" sz="2800" dirty="0">
                <a:ln w="0"/>
                <a:solidFill>
                  <a:schemeClr val="tx1"/>
                </a:solidFill>
                <a:effectLst>
                  <a:outerShdw blurRad="38100" dist="19050" dir="2700000" algn="tl" rotWithShape="0">
                    <a:schemeClr val="dk1">
                      <a:alpha val="40000"/>
                    </a:schemeClr>
                  </a:outerShdw>
                </a:effectLst>
              </a:rPr>
              <a:t>المنتديات والاجتماعات</a:t>
            </a:r>
            <a:r>
              <a:rPr lang="en-US" sz="2800" dirty="0">
                <a:ln w="0"/>
                <a:solidFill>
                  <a:schemeClr val="tx1"/>
                </a:solidFill>
                <a:effectLst>
                  <a:outerShdw blurRad="38100" dist="19050" dir="2700000" algn="tl" rotWithShape="0">
                    <a:schemeClr val="dk1">
                      <a:alpha val="40000"/>
                    </a:schemeClr>
                  </a:outerShdw>
                </a:effectLst>
              </a:rPr>
              <a:t/>
            </a:r>
            <a:br>
              <a:rPr lang="en-US" sz="2800" dirty="0">
                <a:ln w="0"/>
                <a:solidFill>
                  <a:schemeClr val="tx1"/>
                </a:solidFill>
                <a:effectLst>
                  <a:outerShdw blurRad="38100" dist="19050" dir="2700000" algn="tl" rotWithShape="0">
                    <a:schemeClr val="dk1">
                      <a:alpha val="40000"/>
                    </a:schemeClr>
                  </a:outerShdw>
                </a:effectLst>
              </a:rPr>
            </a:br>
            <a:r>
              <a:rPr lang="en-US" sz="2800" dirty="0">
                <a:ln w="0"/>
                <a:solidFill>
                  <a:schemeClr val="tx1"/>
                </a:solidFill>
                <a:effectLst>
                  <a:outerShdw blurRad="38100" dist="19050" dir="2700000" algn="tl" rotWithShape="0">
                    <a:schemeClr val="dk1">
                      <a:alpha val="40000"/>
                    </a:schemeClr>
                  </a:outerShdw>
                </a:effectLst>
              </a:rPr>
              <a:t> Forums and Meetings</a:t>
            </a:r>
            <a:endParaRPr lang="ar-JO" sz="2800" dirty="0">
              <a:ln w="0"/>
              <a:solidFill>
                <a:schemeClr val="tx1"/>
              </a:solidFill>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3868486" y="2787458"/>
            <a:ext cx="8323513" cy="3500437"/>
          </a:xfrm>
        </p:spPr>
        <p:txBody>
          <a:bodyPr>
            <a:normAutofit fontScale="92500" lnSpcReduction="10000"/>
          </a:bodyPr>
          <a:lstStyle/>
          <a:p>
            <a:pPr lvl="0" algn="just"/>
            <a:r>
              <a:rPr lang="ar-SA" sz="2400" dirty="0"/>
              <a:t>للذين خططوا لكي يكونوا فعّالين. المقدمون يسمحون فقط بتقبل الأسئلة من المشاركين ويعطي المشاركون نشاطات تسمح للمشاركين بالعمل كمجموعات وهذه المجموعات يجب أن تغذي المجموعة الرئيسية</a:t>
            </a:r>
            <a:endParaRPr lang="en-US" sz="2400" dirty="0"/>
          </a:p>
          <a:p>
            <a:pPr lvl="0" algn="just"/>
            <a:r>
              <a:rPr lang="ar-SA" sz="2400" dirty="0"/>
              <a:t>مراحل الاجتماع يجب أن توضع بحذر، ويجب أن تكون واضحة للجميع, ويجب أن يكون الجميع معني بها.</a:t>
            </a:r>
            <a:endParaRPr lang="en-US" sz="2400" dirty="0"/>
          </a:p>
          <a:p>
            <a:pPr lvl="0" algn="just"/>
            <a:r>
              <a:rPr lang="ar-SA" sz="2400" dirty="0"/>
              <a:t>يجب أن تكون أهداف الاجتماع والمنتدى واضحة للجميع وتلقى قبول الجميع</a:t>
            </a:r>
            <a:endParaRPr lang="en-US" sz="2400" dirty="0"/>
          </a:p>
          <a:p>
            <a:pPr lvl="0" algn="just"/>
            <a:r>
              <a:rPr lang="ar-SA" sz="2400" dirty="0"/>
              <a:t>يحب أن تسنح الفرصة للمحاضر الخارجي والمشاركين بالتفاعل معاً</a:t>
            </a:r>
            <a:endParaRPr lang="en-US" sz="2400" dirty="0"/>
          </a:p>
          <a:p>
            <a:pPr lvl="0" algn="just"/>
            <a:r>
              <a:rPr lang="ar-SA" sz="2400" dirty="0"/>
              <a:t>عرض المشروع </a:t>
            </a:r>
            <a:r>
              <a:rPr lang="ar-SA" sz="2400" dirty="0" err="1"/>
              <a:t>ألنقاشي</a:t>
            </a:r>
            <a:r>
              <a:rPr lang="ar-SA" sz="2400" dirty="0"/>
              <a:t> يجب أن يكون واضح وضمن نقاط وأن يتقيد بالمهلة الزمنية (20 دقيقة لكل عارض مشروع نقاش</a:t>
            </a:r>
            <a:r>
              <a:rPr lang="en-US" sz="2400" dirty="0"/>
              <a:t>Presenter </a:t>
            </a:r>
            <a:r>
              <a:rPr lang="ar-SA" sz="2400" dirty="0"/>
              <a:t> و40 دقيقة لكل التقديم </a:t>
            </a:r>
            <a:r>
              <a:rPr lang="en-US" sz="2400" dirty="0"/>
              <a:t>Presentation </a:t>
            </a:r>
          </a:p>
          <a:p>
            <a:pPr lvl="0" algn="just"/>
            <a:r>
              <a:rPr lang="ar-SA" sz="2400" dirty="0"/>
              <a:t>مدير الجلسة يحب أن يتقيد بالعملية بوضوح.  </a:t>
            </a:r>
            <a:endParaRPr lang="en-US" sz="2400" dirty="0"/>
          </a:p>
          <a:p>
            <a:pPr algn="just"/>
            <a:endParaRPr lang="ar-JO" sz="2400" dirty="0"/>
          </a:p>
        </p:txBody>
      </p:sp>
      <p:pic>
        <p:nvPicPr>
          <p:cNvPr id="4" name="صورة 3">
            <a:extLst>
              <a:ext uri="{FF2B5EF4-FFF2-40B4-BE49-F238E27FC236}">
                <a16:creationId xmlns:a16="http://schemas.microsoft.com/office/drawing/2014/main" xmlns="" id="{61B56F53-7230-1841-BA52-E0062C4A34C9}"/>
              </a:ext>
            </a:extLst>
          </p:cNvPr>
          <p:cNvPicPr>
            <a:picLocks noChangeAspect="1"/>
          </p:cNvPicPr>
          <p:nvPr/>
        </p:nvPicPr>
        <p:blipFill>
          <a:blip r:embed="rId2"/>
          <a:stretch>
            <a:fillRect/>
          </a:stretch>
        </p:blipFill>
        <p:spPr>
          <a:xfrm>
            <a:off x="180596" y="3146181"/>
            <a:ext cx="3687891" cy="2449621"/>
          </a:xfrm>
          <a:prstGeom prst="rect">
            <a:avLst/>
          </a:prstGeom>
        </p:spPr>
      </p:pic>
      <p:sp>
        <p:nvSpPr>
          <p:cNvPr id="5" name="مستطيل 4">
            <a:extLst>
              <a:ext uri="{FF2B5EF4-FFF2-40B4-BE49-F238E27FC236}">
                <a16:creationId xmlns:a16="http://schemas.microsoft.com/office/drawing/2014/main" xmlns="" id="{C3EDCEA4-B8E9-FE4B-840C-08D561356A9C}"/>
              </a:ext>
            </a:extLst>
          </p:cNvPr>
          <p:cNvSpPr/>
          <p:nvPr/>
        </p:nvSpPr>
        <p:spPr>
          <a:xfrm>
            <a:off x="180596" y="1470830"/>
            <a:ext cx="12011404" cy="1107996"/>
          </a:xfrm>
          <a:prstGeom prst="rect">
            <a:avLst/>
          </a:prstGeom>
        </p:spPr>
        <p:txBody>
          <a:bodyPr wrap="square">
            <a:spAutoFit/>
          </a:bodyPr>
          <a:lstStyle/>
          <a:p>
            <a:pPr algn="just"/>
            <a:r>
              <a:rPr lang="ar-SA" sz="2200" b="1" dirty="0"/>
              <a:t>الاجتماعات الصغيرة:</a:t>
            </a:r>
            <a:r>
              <a:rPr lang="ar-SA" sz="2200" dirty="0"/>
              <a:t> جماعات نقاش ومنتديات واسعة يمكن أن تقدم الفرص لمشاركة المعرفة والتعلم. ولكن هذا الحدث يستلزم أن ينظم تعليم الفكر ومراحل الاجتماعات والمناقشات، والمنتديات يجب أن تخطط جيداً. بالنسبة للاجتماعات والمنتديات تصلح للمؤتمرات وعرض المشاريع العسكرية، ومناقشات الطاولة المستديرة أو أي اجتماع نظامي. أسلوب المقابلات والمنتديات يكون مناسباً:</a:t>
            </a:r>
            <a:endParaRPr lang="en-US" sz="2200" dirty="0"/>
          </a:p>
        </p:txBody>
      </p:sp>
    </p:spTree>
    <p:extLst>
      <p:ext uri="{BB962C8B-B14F-4D97-AF65-F5344CB8AC3E}">
        <p14:creationId xmlns:p14="http://schemas.microsoft.com/office/powerpoint/2010/main" val="1584692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77870" y="951566"/>
            <a:ext cx="6875929" cy="2853952"/>
          </a:xfrm>
        </p:spPr>
        <p:txBody>
          <a:bodyPr>
            <a:normAutofit fontScale="92500" lnSpcReduction="20000"/>
          </a:bodyPr>
          <a:lstStyle/>
          <a:p>
            <a:pPr>
              <a:lnSpc>
                <a:spcPct val="100000"/>
              </a:lnSpc>
            </a:pPr>
            <a:r>
              <a:rPr lang="ar-JO" sz="2400" b="1" dirty="0">
                <a:latin typeface="Baghdad" pitchFamily="2" charset="-78"/>
              </a:rPr>
              <a:t>أولا: المصدر </a:t>
            </a:r>
            <a:r>
              <a:rPr lang="en-US" sz="2400" b="1" dirty="0">
                <a:latin typeface="Baghdad" pitchFamily="2" charset="-78"/>
              </a:rPr>
              <a:t>Source </a:t>
            </a:r>
            <a:endParaRPr lang="en-US" sz="2400" dirty="0">
              <a:latin typeface="Baghdad" pitchFamily="2" charset="-78"/>
            </a:endParaRPr>
          </a:p>
          <a:p>
            <a:pPr lvl="0">
              <a:lnSpc>
                <a:spcPct val="100000"/>
              </a:lnSpc>
            </a:pPr>
            <a:r>
              <a:rPr lang="ar-JO" sz="2400" dirty="0">
                <a:latin typeface="Baghdad" pitchFamily="2" charset="-78"/>
              </a:rPr>
              <a:t>من أين تأتي المعلومات؟</a:t>
            </a:r>
            <a:endParaRPr lang="en-US" sz="2400" dirty="0">
              <a:latin typeface="Baghdad" pitchFamily="2" charset="-78"/>
            </a:endParaRPr>
          </a:p>
          <a:p>
            <a:pPr lvl="0">
              <a:lnSpc>
                <a:spcPct val="100000"/>
              </a:lnSpc>
            </a:pPr>
            <a:r>
              <a:rPr lang="ar-JO" sz="2400" dirty="0">
                <a:latin typeface="Baghdad" pitchFamily="2" charset="-78"/>
              </a:rPr>
              <a:t>ما هو المصدر الذي يحتمل أن تأتي منه المعلومات؟ قد يكون حديث أعضاء جمعية تعاونية مجاورة حول تجربه ناجحة أجروهاـ الراديو، التلفاز، الانترنت....</a:t>
            </a:r>
            <a:endParaRPr lang="en-US" sz="2400" dirty="0">
              <a:latin typeface="Baghdad" pitchFamily="2" charset="-78"/>
            </a:endParaRPr>
          </a:p>
          <a:p>
            <a:pPr lvl="0">
              <a:lnSpc>
                <a:spcPct val="100000"/>
              </a:lnSpc>
            </a:pPr>
            <a:r>
              <a:rPr lang="ar-JO" sz="2400" dirty="0">
                <a:latin typeface="Baghdad" pitchFamily="2" charset="-78"/>
              </a:rPr>
              <a:t> هل أثبتت التجربة أن المعلومات التي قدمها المصدر في الماضي كانت مفيدة وبالتالي جديرة بالثقة؟</a:t>
            </a:r>
            <a:endParaRPr lang="en-US" sz="2400" dirty="0">
              <a:latin typeface="Baghdad" pitchFamily="2" charset="-78"/>
            </a:endParaRPr>
          </a:p>
          <a:p>
            <a:pPr lvl="0">
              <a:lnSpc>
                <a:spcPct val="100000"/>
              </a:lnSpc>
            </a:pPr>
            <a:r>
              <a:rPr lang="ar-JO" sz="2400" dirty="0">
                <a:latin typeface="Baghdad" pitchFamily="2" charset="-78"/>
              </a:rPr>
              <a:t>ما هي درجة المصداقية التي يتمتع فيها المصدر في نظر المتلقين؟</a:t>
            </a:r>
            <a:endParaRPr lang="en-US" sz="2400" dirty="0">
              <a:latin typeface="Baghdad" pitchFamily="2" charset="-78"/>
            </a:endParaRPr>
          </a:p>
          <a:p>
            <a:pPr>
              <a:lnSpc>
                <a:spcPct val="100000"/>
              </a:lnSpc>
            </a:pPr>
            <a:endParaRPr lang="ar-JO" sz="2400" dirty="0">
              <a:latin typeface="Baghdad" pitchFamily="2" charset="-78"/>
            </a:endParaRPr>
          </a:p>
        </p:txBody>
      </p:sp>
      <p:sp>
        <p:nvSpPr>
          <p:cNvPr id="4" name="Title 3"/>
          <p:cNvSpPr>
            <a:spLocks noGrp="1"/>
          </p:cNvSpPr>
          <p:nvPr>
            <p:ph type="title"/>
          </p:nvPr>
        </p:nvSpPr>
        <p:spPr>
          <a:xfrm>
            <a:off x="5846600" y="325254"/>
            <a:ext cx="5205271" cy="490904"/>
          </a:xfrm>
          <a:prstGeom prst="rect">
            <a:avLst/>
          </a:prstGeom>
        </p:spPr>
        <p:txBody>
          <a:bodyPr wrap="none">
            <a:spAutoFit/>
          </a:bodyPr>
          <a:lstStyle/>
          <a:p>
            <a:pPr algn="justLow"/>
            <a:r>
              <a:rPr lang="ar-JO" sz="2800" b="1" dirty="0">
                <a:latin typeface="Baghdad" pitchFamily="2" charset="-78"/>
                <a:ea typeface="Times New Roman" panose="02020603050405020304" pitchFamily="18" charset="0"/>
                <a:cs typeface="Baghdad" pitchFamily="2" charset="-78"/>
              </a:rPr>
              <a:t>ولزيادة فعالية الاتصال يجب الأخذ بعين الاعتبار:</a:t>
            </a:r>
            <a:endParaRPr lang="en-US" sz="2000" b="1" dirty="0">
              <a:effectLst/>
              <a:latin typeface="Baghdad" pitchFamily="2" charset="-78"/>
              <a:ea typeface="Times New Roman" panose="02020603050405020304" pitchFamily="18" charset="0"/>
              <a:cs typeface="Baghdad" pitchFamily="2" charset="-78"/>
            </a:endParaRPr>
          </a:p>
        </p:txBody>
      </p:sp>
      <p:sp>
        <p:nvSpPr>
          <p:cNvPr id="5" name="Rectangle 2">
            <a:extLst>
              <a:ext uri="{FF2B5EF4-FFF2-40B4-BE49-F238E27FC236}">
                <a16:creationId xmlns:a16="http://schemas.microsoft.com/office/drawing/2014/main" xmlns="" id="{4F990318-CE71-A740-ACB7-212570263DA3}"/>
              </a:ext>
            </a:extLst>
          </p:cNvPr>
          <p:cNvSpPr/>
          <p:nvPr/>
        </p:nvSpPr>
        <p:spPr>
          <a:xfrm>
            <a:off x="649941" y="3940926"/>
            <a:ext cx="11153104" cy="1200329"/>
          </a:xfrm>
          <a:prstGeom prst="rect">
            <a:avLst/>
          </a:prstGeom>
        </p:spPr>
        <p:txBody>
          <a:bodyPr wrap="square">
            <a:spAutoFit/>
          </a:bodyPr>
          <a:lstStyle/>
          <a:p>
            <a:pPr algn="justLow">
              <a:tabLst>
                <a:tab pos="1483360" algn="l"/>
              </a:tabLst>
            </a:pPr>
            <a:r>
              <a:rPr lang="ar-JO" sz="2400" b="1" dirty="0">
                <a:latin typeface="Baghdad" pitchFamily="2" charset="-78"/>
                <a:ea typeface="Times New Roman" panose="02020603050405020304" pitchFamily="18" charset="0"/>
              </a:rPr>
              <a:t>المصدر</a:t>
            </a:r>
            <a:r>
              <a:rPr lang="ar-JO" sz="2400" dirty="0">
                <a:latin typeface="Baghdad" pitchFamily="2" charset="-78"/>
                <a:ea typeface="Times New Roman" panose="02020603050405020304" pitchFamily="18" charset="0"/>
              </a:rPr>
              <a:t> في عملية الاتصال هو شخص أو أكثر يريد أن يؤثر في الآخرين بشكل معين أو في اتجاه معين. وهذا التأثير المرغوب قد يقصد فيه تعديل معلومات الآخرين أو اتجاهاتهم النفسية أو مستوى أدائهم التنفيذي أو استمالتهم نحو اتخاذ قرار بوضع فكرة ما موضع التنفيذ.</a:t>
            </a:r>
            <a:endParaRPr lang="en-US" dirty="0">
              <a:effectLst/>
              <a:latin typeface="Baghdad" pitchFamily="2" charset="-78"/>
              <a:ea typeface="Times New Roman" panose="02020603050405020304" pitchFamily="18" charset="0"/>
            </a:endParaRPr>
          </a:p>
        </p:txBody>
      </p:sp>
      <p:sp>
        <p:nvSpPr>
          <p:cNvPr id="6" name="Rectangle 3">
            <a:extLst>
              <a:ext uri="{FF2B5EF4-FFF2-40B4-BE49-F238E27FC236}">
                <a16:creationId xmlns:a16="http://schemas.microsoft.com/office/drawing/2014/main" xmlns="" id="{DCAA59B9-F745-7C4B-B23F-AD56882E3627}"/>
              </a:ext>
            </a:extLst>
          </p:cNvPr>
          <p:cNvSpPr/>
          <p:nvPr/>
        </p:nvSpPr>
        <p:spPr>
          <a:xfrm>
            <a:off x="121941" y="5141255"/>
            <a:ext cx="11449318" cy="1200329"/>
          </a:xfrm>
          <a:prstGeom prst="rect">
            <a:avLst/>
          </a:prstGeom>
        </p:spPr>
        <p:txBody>
          <a:bodyPr wrap="square">
            <a:spAutoFit/>
          </a:bodyPr>
          <a:lstStyle/>
          <a:p>
            <a:pPr algn="justLow">
              <a:tabLst>
                <a:tab pos="1483360" algn="l"/>
              </a:tabLst>
            </a:pPr>
            <a:r>
              <a:rPr lang="ar-JO" sz="2400" dirty="0">
                <a:latin typeface="Baghdad" pitchFamily="2" charset="-78"/>
                <a:ea typeface="Times New Roman" panose="02020603050405020304" pitchFamily="18" charset="0"/>
              </a:rPr>
              <a:t>وفي عمل التنمية الريفية والإرشادي الزراعي فإن المرشد أو الأخصائي أو المشرف التنموي هو الذي يعمل كمصدر للاتصال. ويتوقف نجاح أو فشل عملية الاتصال التنموي إلى حد كبير على شخصية الأخصائي ومهاراته في الاتصال بالآخرين وقدرته على التأثير فيهم واكتساب ثقتهم.</a:t>
            </a:r>
            <a:endParaRPr lang="en-US" dirty="0">
              <a:effectLst/>
              <a:latin typeface="Baghdad" pitchFamily="2" charset="-78"/>
              <a:ea typeface="Times New Roman" panose="02020603050405020304" pitchFamily="18" charset="0"/>
            </a:endParaRPr>
          </a:p>
        </p:txBody>
      </p:sp>
      <p:pic>
        <p:nvPicPr>
          <p:cNvPr id="7" name="صورة 6">
            <a:extLst>
              <a:ext uri="{FF2B5EF4-FFF2-40B4-BE49-F238E27FC236}">
                <a16:creationId xmlns:a16="http://schemas.microsoft.com/office/drawing/2014/main" xmlns="" id="{BCB79A1E-42C2-BC44-9FF3-774FBCBA790C}"/>
              </a:ext>
            </a:extLst>
          </p:cNvPr>
          <p:cNvPicPr>
            <a:picLocks noChangeAspect="1"/>
          </p:cNvPicPr>
          <p:nvPr/>
        </p:nvPicPr>
        <p:blipFill>
          <a:blip r:embed="rId2"/>
          <a:stretch>
            <a:fillRect/>
          </a:stretch>
        </p:blipFill>
        <p:spPr>
          <a:xfrm>
            <a:off x="0" y="816158"/>
            <a:ext cx="4732448" cy="2360135"/>
          </a:xfrm>
          <a:prstGeom prst="rect">
            <a:avLst/>
          </a:prstGeom>
        </p:spPr>
      </p:pic>
    </p:spTree>
    <p:extLst>
      <p:ext uri="{BB962C8B-B14F-4D97-AF65-F5344CB8AC3E}">
        <p14:creationId xmlns:p14="http://schemas.microsoft.com/office/powerpoint/2010/main" val="226814029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5607" y="533098"/>
            <a:ext cx="8192146" cy="5648929"/>
          </a:xfrm>
        </p:spPr>
        <p:txBody>
          <a:bodyPr>
            <a:normAutofit fontScale="92500"/>
          </a:bodyPr>
          <a:lstStyle/>
          <a:p>
            <a:pPr algn="just"/>
            <a:r>
              <a:rPr lang="ar-SA" sz="2400" b="1" dirty="0"/>
              <a:t>فوائد اللقاءات والندوات كفرص تعليم</a:t>
            </a:r>
            <a:endParaRPr lang="en-US" sz="2400" dirty="0"/>
          </a:p>
          <a:p>
            <a:pPr lvl="0" algn="just"/>
            <a:r>
              <a:rPr lang="ar-SA" sz="2400" dirty="0"/>
              <a:t>اللقاءات جزء من العمل اليومي، فبواسطة التعديلات البسيطة نستطيع أن نحول أنفسنا إلى إحداث تعلم أفضل بدون عمل تغييرات مثيرة في كيف نعمل</a:t>
            </a:r>
            <a:endParaRPr lang="en-US" sz="2400" dirty="0"/>
          </a:p>
          <a:p>
            <a:pPr lvl="0" algn="just"/>
            <a:r>
              <a:rPr lang="ar-SA" sz="2400" dirty="0"/>
              <a:t>هناك خبرة كبيرة في كيف ننضم اللقاءات المتداخلة وكيف نحسن المشاركة في اللقاء وبصورة أفضل كيف نجعلهم أكثر فعالية </a:t>
            </a:r>
            <a:endParaRPr lang="en-US" sz="2400" dirty="0"/>
          </a:p>
          <a:p>
            <a:pPr lvl="0" algn="just"/>
            <a:r>
              <a:rPr lang="ar-SA" sz="2400" dirty="0"/>
              <a:t>اللقاءات جزء من مراحل واسعة ويحب عموماً أن لا ترى كأحداث فردية</a:t>
            </a:r>
            <a:endParaRPr lang="en-US" sz="2400" dirty="0"/>
          </a:p>
          <a:p>
            <a:pPr algn="just"/>
            <a:r>
              <a:rPr lang="ar-SA" sz="2400" dirty="0"/>
              <a:t> </a:t>
            </a:r>
            <a:endParaRPr lang="en-US" sz="2400" dirty="0"/>
          </a:p>
          <a:p>
            <a:pPr algn="just"/>
            <a:r>
              <a:rPr lang="ar-SA" sz="2400" b="1" dirty="0"/>
              <a:t>أمور يجب أن نكون حذرين بخصوصها</a:t>
            </a:r>
            <a:endParaRPr lang="en-US" sz="2400" dirty="0"/>
          </a:p>
          <a:p>
            <a:pPr lvl="0" algn="just"/>
            <a:r>
              <a:rPr lang="ar-SA" sz="2400" dirty="0"/>
              <a:t>هنالك مراحل واضحة للقاء  عندما يكون عدد المشاركين 50 شخصاً أو أقل. بينما توجد مراحل أخرى للقاء عندما يكون عدد المشاركين أكثر من 50 شخصاً. تأكد من استشارة الخبراء فسوف يوفر عليك الكثير من الوقت والجهد</a:t>
            </a:r>
            <a:endParaRPr lang="en-US" sz="2400" dirty="0"/>
          </a:p>
          <a:p>
            <a:pPr lvl="0" algn="just"/>
            <a:r>
              <a:rPr lang="ar-SA" sz="2400" dirty="0"/>
              <a:t>تأكد من أن متابعة الاجتماع واضحة، ومن الذي سيجريه ومتى؟ وما هي الخطوة التالية؟</a:t>
            </a:r>
            <a:endParaRPr lang="en-US" sz="2400" dirty="0"/>
          </a:p>
          <a:p>
            <a:pPr lvl="0" algn="just"/>
            <a:r>
              <a:rPr lang="ar-SA" sz="2400" dirty="0"/>
              <a:t>حاول مراجعة مراحل اللقاء عندما ينتهي: كفاءة مدير الجلسة، والمشاركين، وضوح الأهداف، المقدرة في البقاء في الموضوع يساعد على تطوير مهارات كل فرد.</a:t>
            </a:r>
            <a:endParaRPr lang="en-US" sz="2400" dirty="0"/>
          </a:p>
          <a:p>
            <a:pPr algn="just"/>
            <a:endParaRPr lang="ar-JO" sz="2400" dirty="0"/>
          </a:p>
        </p:txBody>
      </p:sp>
      <p:pic>
        <p:nvPicPr>
          <p:cNvPr id="2" name="صورة 1">
            <a:extLst>
              <a:ext uri="{FF2B5EF4-FFF2-40B4-BE49-F238E27FC236}">
                <a16:creationId xmlns:a16="http://schemas.microsoft.com/office/drawing/2014/main" xmlns="" id="{371D3C0C-9021-924D-9952-9AB05BD99723}"/>
              </a:ext>
            </a:extLst>
          </p:cNvPr>
          <p:cNvPicPr>
            <a:picLocks noChangeAspect="1"/>
          </p:cNvPicPr>
          <p:nvPr/>
        </p:nvPicPr>
        <p:blipFill>
          <a:blip r:embed="rId2"/>
          <a:stretch>
            <a:fillRect/>
          </a:stretch>
        </p:blipFill>
        <p:spPr>
          <a:xfrm>
            <a:off x="404247" y="1957306"/>
            <a:ext cx="2943387" cy="2943387"/>
          </a:xfrm>
          <a:prstGeom prst="rect">
            <a:avLst/>
          </a:prstGeom>
        </p:spPr>
      </p:pic>
    </p:spTree>
    <p:extLst>
      <p:ext uri="{BB962C8B-B14F-4D97-AF65-F5344CB8AC3E}">
        <p14:creationId xmlns:p14="http://schemas.microsoft.com/office/powerpoint/2010/main" val="1240433479"/>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688392" cy="819731"/>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ar-SA" sz="2800" dirty="0">
                <a:ln w="0"/>
                <a:effectLst>
                  <a:outerShdw blurRad="38100" dist="19050" dir="2700000" algn="tl" rotWithShape="0">
                    <a:schemeClr val="dk1">
                      <a:alpha val="40000"/>
                    </a:schemeClr>
                  </a:outerShdw>
                </a:effectLst>
              </a:rPr>
              <a:t>ورش العمل٬ التدريب والحلقات الدراسية</a:t>
            </a:r>
            <a:r>
              <a:rPr lang="en-US" sz="2800" dirty="0">
                <a:ln w="0"/>
                <a:effectLst>
                  <a:outerShdw blurRad="38100" dist="19050" dir="2700000" algn="tl" rotWithShape="0">
                    <a:schemeClr val="dk1">
                      <a:alpha val="40000"/>
                    </a:schemeClr>
                  </a:outerShdw>
                </a:effectLst>
              </a:rPr>
              <a:t/>
            </a:r>
            <a:br>
              <a:rPr lang="en-US" sz="2800" dirty="0">
                <a:ln w="0"/>
                <a:effectLst>
                  <a:outerShdw blurRad="38100" dist="19050" dir="2700000" algn="tl" rotWithShape="0">
                    <a:schemeClr val="dk1">
                      <a:alpha val="40000"/>
                    </a:schemeClr>
                  </a:outerShdw>
                </a:effectLst>
              </a:rPr>
            </a:br>
            <a:r>
              <a:rPr lang="en-US" sz="2800" dirty="0">
                <a:ln w="0"/>
                <a:effectLst>
                  <a:outerShdw blurRad="38100" dist="19050" dir="2700000" algn="tl" rotWithShape="0">
                    <a:schemeClr val="dk1">
                      <a:alpha val="40000"/>
                    </a:schemeClr>
                  </a:outerShdw>
                </a:effectLst>
              </a:rPr>
              <a:t> Workshops, Training and Seminars</a:t>
            </a:r>
            <a:endParaRPr lang="ar-JO" sz="2800" dirty="0">
              <a:ln w="0"/>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3781585" y="1500768"/>
            <a:ext cx="8021665" cy="4992107"/>
          </a:xfrm>
        </p:spPr>
        <p:txBody>
          <a:bodyPr>
            <a:normAutofit fontScale="92500" lnSpcReduction="10000"/>
          </a:bodyPr>
          <a:lstStyle/>
          <a:p>
            <a:pPr algn="just"/>
            <a:r>
              <a:rPr lang="ar-SA" sz="2400" dirty="0"/>
              <a:t>الفرق بين أسلوب المحاضرة وورشة العمل، المحاضرة التقليدية يستمع الحضور إلى المحاضر دون أي تدخل في إكساب المعلومة فهي ذات اتجاه واحد لتلقي المعلومات. لكن بعض النماذج تعطي طرق أكثر فاعلية وحافزيه للمجموعة، ومن هذه الطرق دروس ورش العمل والحلقات الدراسية، فالأفراد يشاركون بمعرفتهم ويناقشون الأشياء ويستلهمون الخيرات من بعضهم البعض.</a:t>
            </a:r>
            <a:endParaRPr lang="en-US" sz="2400" dirty="0"/>
          </a:p>
          <a:p>
            <a:pPr algn="just"/>
            <a:r>
              <a:rPr lang="ar-SA" sz="2400" dirty="0"/>
              <a:t> </a:t>
            </a:r>
            <a:endParaRPr lang="en-US" sz="2400" dirty="0"/>
          </a:p>
          <a:p>
            <a:pPr algn="just"/>
            <a:r>
              <a:rPr lang="ar-SA" sz="2400" dirty="0"/>
              <a:t>يتولى قيادة الحلقة النقاشية الميسر الذي يدير الجلسات والنقاش مع الفئة المستهدفة. إن مختلف طرق تبادل وتشارك المعرفة يمكن أن تستخدم ورش العمل وحلقات النقاش. هذه الطرق يمكن أن تضبط احتياجاتهم. على سبيل المثال:</a:t>
            </a:r>
            <a:endParaRPr lang="en-US" sz="2400" dirty="0"/>
          </a:p>
          <a:p>
            <a:pPr lvl="0" algn="just"/>
            <a:r>
              <a:rPr lang="ar-SA" sz="2400" dirty="0"/>
              <a:t>يمكن دعوة متحدثين متخصصين من خارج منظمتكم، ومناقشتهم </a:t>
            </a:r>
            <a:endParaRPr lang="en-US" sz="2400" dirty="0"/>
          </a:p>
          <a:p>
            <a:pPr lvl="0" algn="just"/>
            <a:r>
              <a:rPr lang="ar-SA" sz="2400" dirty="0"/>
              <a:t>العمل مع فرق عمل جماعات فرعية، وتحويلهم لقواعد منظمة أساسية، وهذه طريقة كل واحد يمكنه أن يقابل الكثير والتعلم قدر الإمكان</a:t>
            </a:r>
            <a:endParaRPr lang="en-US" sz="2400" dirty="0"/>
          </a:p>
          <a:p>
            <a:pPr lvl="0" algn="just"/>
            <a:r>
              <a:rPr lang="ar-SA" sz="2400" dirty="0"/>
              <a:t>يمكن مساعدة الناس الذين يواجهون صعوبات مع مواضيع المناقشة</a:t>
            </a:r>
            <a:endParaRPr lang="en-US" sz="2400" dirty="0"/>
          </a:p>
          <a:p>
            <a:pPr lvl="0" algn="just"/>
            <a:r>
              <a:rPr lang="ar-SA" sz="2400" dirty="0"/>
              <a:t>أدعو الناس لإخبار قصصهم وخبراتهم المتعلقة بموضوع معين </a:t>
            </a:r>
            <a:endParaRPr lang="en-US" sz="2400" dirty="0"/>
          </a:p>
          <a:p>
            <a:pPr algn="just"/>
            <a:endParaRPr lang="ar-JO" sz="2400" dirty="0"/>
          </a:p>
        </p:txBody>
      </p:sp>
      <p:pic>
        <p:nvPicPr>
          <p:cNvPr id="4" name="صورة 3">
            <a:extLst>
              <a:ext uri="{FF2B5EF4-FFF2-40B4-BE49-F238E27FC236}">
                <a16:creationId xmlns:a16="http://schemas.microsoft.com/office/drawing/2014/main" xmlns="" id="{8AD05BBF-E298-CB49-9EDE-8DE81B56059F}"/>
              </a:ext>
            </a:extLst>
          </p:cNvPr>
          <p:cNvPicPr>
            <a:picLocks noChangeAspect="1"/>
          </p:cNvPicPr>
          <p:nvPr/>
        </p:nvPicPr>
        <p:blipFill>
          <a:blip r:embed="rId2"/>
          <a:stretch>
            <a:fillRect/>
          </a:stretch>
        </p:blipFill>
        <p:spPr>
          <a:xfrm>
            <a:off x="0" y="5238427"/>
            <a:ext cx="5563892" cy="1504305"/>
          </a:xfrm>
          <a:prstGeom prst="rect">
            <a:avLst/>
          </a:prstGeom>
        </p:spPr>
      </p:pic>
      <p:pic>
        <p:nvPicPr>
          <p:cNvPr id="5" name="صورة 4">
            <a:extLst>
              <a:ext uri="{FF2B5EF4-FFF2-40B4-BE49-F238E27FC236}">
                <a16:creationId xmlns:a16="http://schemas.microsoft.com/office/drawing/2014/main" xmlns="" id="{1F1D2B6C-B09B-C24D-A58B-5BBBFBF38471}"/>
              </a:ext>
            </a:extLst>
          </p:cNvPr>
          <p:cNvPicPr>
            <a:picLocks noChangeAspect="1"/>
          </p:cNvPicPr>
          <p:nvPr/>
        </p:nvPicPr>
        <p:blipFill>
          <a:blip r:embed="rId3"/>
          <a:stretch>
            <a:fillRect/>
          </a:stretch>
        </p:blipFill>
        <p:spPr>
          <a:xfrm>
            <a:off x="304695" y="1621781"/>
            <a:ext cx="3476890" cy="3179720"/>
          </a:xfrm>
          <a:prstGeom prst="rect">
            <a:avLst/>
          </a:prstGeom>
        </p:spPr>
      </p:pic>
    </p:spTree>
    <p:extLst>
      <p:ext uri="{BB962C8B-B14F-4D97-AF65-F5344CB8AC3E}">
        <p14:creationId xmlns:p14="http://schemas.microsoft.com/office/powerpoint/2010/main" val="30631964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360608"/>
            <a:ext cx="10515600" cy="6226172"/>
          </a:xfrm>
        </p:spPr>
        <p:txBody>
          <a:bodyPr>
            <a:normAutofit/>
          </a:bodyPr>
          <a:lstStyle/>
          <a:p>
            <a:r>
              <a:rPr lang="ar-SA" sz="2400" b="1" dirty="0"/>
              <a:t>الفوائد ومراكز القوة</a:t>
            </a:r>
            <a:endParaRPr lang="en-US" sz="2400" dirty="0"/>
          </a:p>
          <a:p>
            <a:pPr lvl="0"/>
            <a:r>
              <a:rPr lang="ar-SA" sz="2400" dirty="0"/>
              <a:t>تعطي تعلم أكثر فعالية </a:t>
            </a:r>
            <a:endParaRPr lang="en-US" sz="2400" dirty="0"/>
          </a:p>
          <a:p>
            <a:pPr lvl="0"/>
            <a:r>
              <a:rPr lang="ar-SA" sz="2400" dirty="0"/>
              <a:t>يمكن استخدام مصادر مختلفة</a:t>
            </a:r>
            <a:endParaRPr lang="en-US" sz="2400" dirty="0"/>
          </a:p>
          <a:p>
            <a:pPr lvl="0"/>
            <a:r>
              <a:rPr lang="ar-SA" sz="2400" dirty="0"/>
              <a:t>تسمح بالكمال والعمق في النقاش</a:t>
            </a:r>
            <a:endParaRPr lang="en-US" sz="2400" dirty="0"/>
          </a:p>
          <a:p>
            <a:pPr lvl="0"/>
            <a:r>
              <a:rPr lang="ar-SA" sz="2400" dirty="0"/>
              <a:t>تعطي فرصة لعمل شبكة تواصل مع المستفيدين </a:t>
            </a:r>
            <a:r>
              <a:rPr lang="en-US" sz="2400" dirty="0"/>
              <a:t>Stakeholders</a:t>
            </a:r>
          </a:p>
          <a:p>
            <a:pPr lvl="0"/>
            <a:r>
              <a:rPr lang="ar-SA" sz="2400" dirty="0"/>
              <a:t>تسمح بالتكامل بطرق أخرى لنقل المعرفة</a:t>
            </a:r>
            <a:endParaRPr lang="en-US" sz="2400" dirty="0"/>
          </a:p>
          <a:p>
            <a:pPr lvl="0"/>
            <a:r>
              <a:rPr lang="ar-SA" sz="2400" dirty="0"/>
              <a:t>تعرض مرونة أكثر للتعديل</a:t>
            </a:r>
            <a:endParaRPr lang="en-US" sz="2400" dirty="0"/>
          </a:p>
          <a:p>
            <a:r>
              <a:rPr lang="ar-SA" sz="2400" dirty="0"/>
              <a:t>  </a:t>
            </a:r>
          </a:p>
          <a:p>
            <a:endParaRPr lang="en-US" sz="2400" dirty="0"/>
          </a:p>
          <a:p>
            <a:r>
              <a:rPr lang="ar-SA" sz="2400" dirty="0"/>
              <a:t>  </a:t>
            </a:r>
            <a:r>
              <a:rPr lang="ar-SA" sz="2400" b="1" dirty="0"/>
              <a:t>نقاط مفتاح أخرى</a:t>
            </a:r>
            <a:endParaRPr lang="en-US" sz="2400" dirty="0"/>
          </a:p>
          <a:p>
            <a:r>
              <a:rPr lang="ar-SA" sz="2400" dirty="0"/>
              <a:t>حاول عمل ورشة عمل وحلقات النقاش وتدريب، تكلم مع زملاءك من خلال خبرتهم في مجال معين، أعد أفضل نشاط، وتجنب النشاطات التي لم تجرى بشكل جيد. دع عيناك مفتوحتان وابحث عن المهم وركز عليه.</a:t>
            </a:r>
            <a:endParaRPr lang="en-US" sz="2400" dirty="0"/>
          </a:p>
          <a:p>
            <a:endParaRPr lang="ar-JO" sz="2400" dirty="0"/>
          </a:p>
        </p:txBody>
      </p:sp>
      <p:pic>
        <p:nvPicPr>
          <p:cNvPr id="2" name="صورة 1">
            <a:extLst>
              <a:ext uri="{FF2B5EF4-FFF2-40B4-BE49-F238E27FC236}">
                <a16:creationId xmlns:a16="http://schemas.microsoft.com/office/drawing/2014/main" xmlns="" id="{5B3492F9-9085-6449-8107-25420D25E718}"/>
              </a:ext>
            </a:extLst>
          </p:cNvPr>
          <p:cNvPicPr>
            <a:picLocks noChangeAspect="1"/>
          </p:cNvPicPr>
          <p:nvPr/>
        </p:nvPicPr>
        <p:blipFill>
          <a:blip r:embed="rId2"/>
          <a:stretch>
            <a:fillRect/>
          </a:stretch>
        </p:blipFill>
        <p:spPr>
          <a:xfrm>
            <a:off x="456876" y="1487837"/>
            <a:ext cx="4219847" cy="3173063"/>
          </a:xfrm>
          <a:prstGeom prst="rect">
            <a:avLst/>
          </a:prstGeom>
        </p:spPr>
      </p:pic>
    </p:spTree>
    <p:extLst>
      <p:ext uri="{BB962C8B-B14F-4D97-AF65-F5344CB8AC3E}">
        <p14:creationId xmlns:p14="http://schemas.microsoft.com/office/powerpoint/2010/main" val="219622074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13" y="57007"/>
            <a:ext cx="10515600" cy="954106"/>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ar-SA" sz="2800" dirty="0">
                <a:ln w="0"/>
                <a:solidFill>
                  <a:schemeClr val="tx1"/>
                </a:solidFill>
                <a:effectLst>
                  <a:outerShdw blurRad="38100" dist="19050" dir="2700000" algn="tl" rotWithShape="0">
                    <a:schemeClr val="dk1">
                      <a:alpha val="40000"/>
                    </a:schemeClr>
                  </a:outerShdw>
                </a:effectLst>
              </a:rPr>
              <a:t>الأدوات المتوفرة خلال تبادل المعلومات بين شخصين</a:t>
            </a:r>
            <a:r>
              <a:rPr lang="en-US" sz="2800" dirty="0">
                <a:ln w="0"/>
                <a:solidFill>
                  <a:schemeClr val="tx1"/>
                </a:solidFill>
                <a:effectLst>
                  <a:outerShdw blurRad="38100" dist="19050" dir="2700000" algn="tl" rotWithShape="0">
                    <a:schemeClr val="dk1">
                      <a:alpha val="40000"/>
                    </a:schemeClr>
                  </a:outerShdw>
                </a:effectLst>
              </a:rPr>
              <a:t/>
            </a:r>
            <a:br>
              <a:rPr lang="en-US" sz="2800" dirty="0">
                <a:ln w="0"/>
                <a:solidFill>
                  <a:schemeClr val="tx1"/>
                </a:solidFill>
                <a:effectLst>
                  <a:outerShdw blurRad="38100" dist="19050" dir="2700000" algn="tl" rotWithShape="0">
                    <a:schemeClr val="dk1">
                      <a:alpha val="40000"/>
                    </a:schemeClr>
                  </a:outerShdw>
                </a:effectLst>
              </a:rPr>
            </a:br>
            <a:r>
              <a:rPr lang="en-US" sz="2800" dirty="0">
                <a:ln w="0"/>
                <a:solidFill>
                  <a:schemeClr val="tx1"/>
                </a:solidFill>
                <a:effectLst>
                  <a:outerShdw blurRad="38100" dist="19050" dir="2700000" algn="tl" rotWithShape="0">
                    <a:schemeClr val="dk1">
                      <a:alpha val="40000"/>
                    </a:schemeClr>
                  </a:outerShdw>
                </a:effectLst>
              </a:rPr>
              <a:t> Tools Available Through Entre Nous</a:t>
            </a:r>
            <a:endParaRPr lang="ar-JO" sz="2800" dirty="0">
              <a:ln w="0"/>
              <a:solidFill>
                <a:schemeClr val="tx1"/>
              </a:solidFill>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0" y="2078456"/>
            <a:ext cx="11508346" cy="4779544"/>
          </a:xfrm>
        </p:spPr>
        <p:txBody>
          <a:bodyPr>
            <a:normAutofit/>
          </a:bodyPr>
          <a:lstStyle/>
          <a:p>
            <a:pPr algn="just"/>
            <a:r>
              <a:rPr lang="ar-JO" sz="2400" dirty="0"/>
              <a:t>قاعدة شبكة المعلومات يمكن تفعيلها من خلال اثنان يتفاعلان معاً بتبادل المعلومات عبر رقم سري </a:t>
            </a:r>
            <a:r>
              <a:rPr lang="en-US" sz="2400" dirty="0"/>
              <a:t>Password</a:t>
            </a:r>
            <a:r>
              <a:rPr lang="ar-JO" sz="2400" dirty="0"/>
              <a:t> ورقم شخصي </a:t>
            </a:r>
            <a:r>
              <a:rPr lang="en-US" sz="2400" dirty="0"/>
              <a:t>Identification Number</a:t>
            </a:r>
            <a:r>
              <a:rPr lang="ar-JO" sz="2400" dirty="0"/>
              <a:t> خلال الشبكة المعلوماتية العالمية أو من خلال المجموعات </a:t>
            </a:r>
            <a:r>
              <a:rPr lang="en-US" sz="2400" dirty="0"/>
              <a:t>Workgroup</a:t>
            </a:r>
            <a:r>
              <a:rPr lang="ar-JO" sz="2400" dirty="0"/>
              <a:t> التي تستخدم هذه التقنية في مؤسساتها، فمن خلالها يمكن وضع قاعدة معلومات ومكتبة وبريد الكتروني يمكن من خلاله تبادل المعلومات ومناقشتها بين الأعضاء بيسر، فشبكة المعلومات المساعدة تهدف إلى توفير المعلومات والمعرفة المكتوبة </a:t>
            </a:r>
            <a:r>
              <a:rPr lang="en-US" sz="2400" dirty="0"/>
              <a:t>Documents</a:t>
            </a:r>
            <a:r>
              <a:rPr lang="ar-JO" sz="2400" dirty="0"/>
              <a:t> والجاهزة لمن يطلبها.</a:t>
            </a:r>
            <a:endParaRPr lang="en-US" sz="2400" dirty="0"/>
          </a:p>
          <a:p>
            <a:pPr algn="just"/>
            <a:r>
              <a:rPr lang="ar-JO" sz="2400" dirty="0"/>
              <a:t> </a:t>
            </a:r>
            <a:endParaRPr lang="en-US" sz="2400" dirty="0"/>
          </a:p>
          <a:p>
            <a:pPr algn="just"/>
            <a:r>
              <a:rPr lang="ar-SA" sz="2400" b="1" dirty="0"/>
              <a:t>الفوائد ومراكز القوة</a:t>
            </a:r>
            <a:endParaRPr lang="en-US" sz="2400" dirty="0"/>
          </a:p>
          <a:p>
            <a:pPr lvl="0" algn="just"/>
            <a:r>
              <a:rPr lang="ar-JO" sz="2400" dirty="0"/>
              <a:t>شبكة المعلومات المساعدة تدع الناس للعمل معاً حتى لو بعدة المسافات</a:t>
            </a:r>
            <a:endParaRPr lang="en-US" sz="2400" dirty="0"/>
          </a:p>
          <a:p>
            <a:pPr lvl="0" algn="just"/>
            <a:r>
              <a:rPr lang="ar-JO" sz="2400" dirty="0"/>
              <a:t>التفاعل: كل المشاركين يمكنهم إرسال الوثائق والتعليقات</a:t>
            </a:r>
            <a:endParaRPr lang="en-US" sz="2400" dirty="0"/>
          </a:p>
          <a:p>
            <a:pPr lvl="0" algn="just"/>
            <a:r>
              <a:rPr lang="ar-JO" sz="2400" dirty="0"/>
              <a:t>شبكة المعلومات تدع الناس يتشاكون </a:t>
            </a:r>
            <a:r>
              <a:rPr lang="en-US" sz="2400" dirty="0"/>
              <a:t>Share</a:t>
            </a:r>
            <a:r>
              <a:rPr lang="ar-SA" sz="2400" dirty="0"/>
              <a:t> الإبداع وتطوير المعرفة، وتساعد على تعظيم الإنتاجية</a:t>
            </a:r>
            <a:endParaRPr lang="en-US" sz="2400" dirty="0"/>
          </a:p>
          <a:p>
            <a:pPr lvl="0" algn="just"/>
            <a:r>
              <a:rPr lang="ar-SA" sz="2400" dirty="0"/>
              <a:t>سهلة الاستخدام</a:t>
            </a:r>
            <a:endParaRPr lang="en-US" sz="2400" dirty="0"/>
          </a:p>
          <a:p>
            <a:pPr algn="just"/>
            <a:endParaRPr lang="ar-JO" sz="2400" dirty="0"/>
          </a:p>
        </p:txBody>
      </p:sp>
      <p:sp>
        <p:nvSpPr>
          <p:cNvPr id="4" name="Rectangle 3"/>
          <p:cNvSpPr/>
          <p:nvPr/>
        </p:nvSpPr>
        <p:spPr>
          <a:xfrm>
            <a:off x="3233543" y="1124349"/>
            <a:ext cx="6096000" cy="954107"/>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marL="457200" indent="-228600" algn="ctr"/>
            <a:r>
              <a:rPr lang="ar-JO"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Simplified Arabic"/>
              </a:rPr>
              <a:t>شبكة المعلومات المساعدة</a:t>
            </a:r>
            <a:endParaRPr lang="en-US" sz="2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endParaRPr>
          </a:p>
          <a:p>
            <a:pPr marL="457200" indent="-228600" algn="ctr"/>
            <a:r>
              <a:rPr lang="en-US"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Simplified Arabic"/>
              </a:rPr>
              <a:t> Extranets</a:t>
            </a:r>
            <a:endParaRPr lang="en-US" sz="20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endParaRPr>
          </a:p>
        </p:txBody>
      </p:sp>
      <p:pic>
        <p:nvPicPr>
          <p:cNvPr id="5" name="صورة 4">
            <a:extLst>
              <a:ext uri="{FF2B5EF4-FFF2-40B4-BE49-F238E27FC236}">
                <a16:creationId xmlns:a16="http://schemas.microsoft.com/office/drawing/2014/main" xmlns="" id="{C42AB62E-B0DD-2B47-B9B0-0EDF46CF6978}"/>
              </a:ext>
            </a:extLst>
          </p:cNvPr>
          <p:cNvPicPr>
            <a:picLocks noChangeAspect="1"/>
          </p:cNvPicPr>
          <p:nvPr/>
        </p:nvPicPr>
        <p:blipFill>
          <a:blip r:embed="rId2"/>
          <a:stretch>
            <a:fillRect/>
          </a:stretch>
        </p:blipFill>
        <p:spPr>
          <a:xfrm>
            <a:off x="260781" y="3451086"/>
            <a:ext cx="3892765" cy="2034284"/>
          </a:xfrm>
          <a:prstGeom prst="rect">
            <a:avLst/>
          </a:prstGeom>
        </p:spPr>
      </p:pic>
    </p:spTree>
    <p:extLst>
      <p:ext uri="{BB962C8B-B14F-4D97-AF65-F5344CB8AC3E}">
        <p14:creationId xmlns:p14="http://schemas.microsoft.com/office/powerpoint/2010/main" val="1215250572"/>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4473" y="810059"/>
            <a:ext cx="6533827" cy="5816355"/>
          </a:xfrm>
        </p:spPr>
        <p:txBody>
          <a:bodyPr>
            <a:normAutofit/>
          </a:bodyPr>
          <a:lstStyle/>
          <a:p>
            <a:pPr algn="just"/>
            <a:r>
              <a:rPr lang="ar-SA" sz="2400" dirty="0"/>
              <a:t> </a:t>
            </a:r>
            <a:r>
              <a:rPr lang="ar-SA" sz="2400" b="1" dirty="0"/>
              <a:t>نقاط مفتاح أخرى</a:t>
            </a:r>
            <a:endParaRPr lang="en-US" sz="2400" dirty="0"/>
          </a:p>
          <a:p>
            <a:pPr lvl="0" algn="just"/>
            <a:r>
              <a:rPr lang="ar-JO" sz="2400" b="1" i="1" u="sng" dirty="0"/>
              <a:t>ملاحظة</a:t>
            </a:r>
            <a:r>
              <a:rPr lang="ar-JO" sz="2400" i="1" u="sng" dirty="0"/>
              <a:t>:</a:t>
            </a:r>
            <a:r>
              <a:rPr lang="ar-JO" sz="2400" dirty="0"/>
              <a:t> يجب أن تعمل على تحديث موقعك دائماً، وتضع النسخة القديمة في أرشيف خاص بها</a:t>
            </a:r>
            <a:endParaRPr lang="en-US" sz="2400" dirty="0"/>
          </a:p>
          <a:p>
            <a:pPr lvl="0" algn="just"/>
            <a:r>
              <a:rPr lang="ar-JO" sz="2400" b="1" i="1" u="sng" dirty="0"/>
              <a:t>انتبه</a:t>
            </a:r>
            <a:r>
              <a:rPr lang="ar-JO" sz="2400" i="1" u="sng" dirty="0"/>
              <a:t>:</a:t>
            </a:r>
            <a:r>
              <a:rPr lang="ar-JO" sz="2400" dirty="0"/>
              <a:t> لا تجعل المعلومات في الموقع بحجم يجعلها حمولة زائدة </a:t>
            </a:r>
            <a:r>
              <a:rPr lang="en-US" sz="2400" dirty="0"/>
              <a:t>Overload</a:t>
            </a:r>
            <a:r>
              <a:rPr lang="ar-SA" sz="2400" dirty="0"/>
              <a:t> أي ليس من الضروري وضع كل المعلومات بتفاصيلها في الموقع بل الهام منها</a:t>
            </a:r>
            <a:endParaRPr lang="en-US" sz="2400" dirty="0"/>
          </a:p>
          <a:p>
            <a:pPr lvl="0" algn="just"/>
            <a:r>
              <a:rPr lang="ar-JO" sz="2400" b="1" i="1" u="sng" dirty="0"/>
              <a:t>الخبير</a:t>
            </a:r>
            <a:r>
              <a:rPr lang="ar-JO" sz="2400" i="1" u="sng" dirty="0"/>
              <a:t>:</a:t>
            </a:r>
            <a:r>
              <a:rPr lang="ar-JO" sz="2400" dirty="0"/>
              <a:t> من المفروض قبل وضع أية معلومات على قاعدة المعلومات استشارة أصحاب الخبرة في هذه المعلومات وتقييمها</a:t>
            </a:r>
            <a:endParaRPr lang="en-US" sz="2400" dirty="0"/>
          </a:p>
          <a:p>
            <a:pPr lvl="0" algn="just"/>
            <a:r>
              <a:rPr lang="ar-JO" sz="2400" dirty="0"/>
              <a:t>دع موقعك سهل غير معقد</a:t>
            </a:r>
            <a:endParaRPr lang="en-US" sz="2400" dirty="0"/>
          </a:p>
          <a:p>
            <a:pPr lvl="0" algn="just"/>
            <a:r>
              <a:rPr lang="ar-JO" sz="2400" dirty="0"/>
              <a:t>ضع الموقع على خارطة الموقع لتسيل عملية التجول في الموقع</a:t>
            </a:r>
            <a:endParaRPr lang="en-US" sz="2400" dirty="0"/>
          </a:p>
          <a:p>
            <a:pPr lvl="0" algn="just"/>
            <a:r>
              <a:rPr lang="ar-JO" sz="2400" dirty="0"/>
              <a:t>يمكن الاستعانة بالأشكال الجاهزة للمواقع </a:t>
            </a:r>
            <a:endParaRPr lang="en-US" sz="2400" dirty="0"/>
          </a:p>
          <a:p>
            <a:pPr lvl="0" algn="just"/>
            <a:r>
              <a:rPr lang="ar-JO" sz="2400" dirty="0"/>
              <a:t>شبكة المعلومات المساعدة تعطيك الفرص المختلفة للتطوير بناء على احتياجاتك</a:t>
            </a:r>
          </a:p>
        </p:txBody>
      </p:sp>
      <p:pic>
        <p:nvPicPr>
          <p:cNvPr id="2" name="صورة 1">
            <a:extLst>
              <a:ext uri="{FF2B5EF4-FFF2-40B4-BE49-F238E27FC236}">
                <a16:creationId xmlns:a16="http://schemas.microsoft.com/office/drawing/2014/main" xmlns="" id="{C64D5090-011D-BD4A-8848-3585C4FE8157}"/>
              </a:ext>
            </a:extLst>
          </p:cNvPr>
          <p:cNvPicPr>
            <a:picLocks noChangeAspect="1"/>
          </p:cNvPicPr>
          <p:nvPr/>
        </p:nvPicPr>
        <p:blipFill>
          <a:blip r:embed="rId2"/>
          <a:stretch>
            <a:fillRect/>
          </a:stretch>
        </p:blipFill>
        <p:spPr>
          <a:xfrm>
            <a:off x="0" y="3718236"/>
            <a:ext cx="4633993" cy="2158139"/>
          </a:xfrm>
          <a:prstGeom prst="rect">
            <a:avLst/>
          </a:prstGeom>
        </p:spPr>
      </p:pic>
      <p:pic>
        <p:nvPicPr>
          <p:cNvPr id="4" name="صورة 3">
            <a:extLst>
              <a:ext uri="{FF2B5EF4-FFF2-40B4-BE49-F238E27FC236}">
                <a16:creationId xmlns:a16="http://schemas.microsoft.com/office/drawing/2014/main" xmlns="" id="{EC4FE749-E545-3645-B89E-6B79459656B8}"/>
              </a:ext>
            </a:extLst>
          </p:cNvPr>
          <p:cNvPicPr>
            <a:picLocks noChangeAspect="1"/>
          </p:cNvPicPr>
          <p:nvPr/>
        </p:nvPicPr>
        <p:blipFill>
          <a:blip r:embed="rId3"/>
          <a:stretch>
            <a:fillRect/>
          </a:stretch>
        </p:blipFill>
        <p:spPr>
          <a:xfrm>
            <a:off x="179373" y="810059"/>
            <a:ext cx="4454620" cy="2158139"/>
          </a:xfrm>
          <a:prstGeom prst="rect">
            <a:avLst/>
          </a:prstGeom>
        </p:spPr>
      </p:pic>
    </p:spTree>
    <p:extLst>
      <p:ext uri="{BB962C8B-B14F-4D97-AF65-F5344CB8AC3E}">
        <p14:creationId xmlns:p14="http://schemas.microsoft.com/office/powerpoint/2010/main" val="5234624"/>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986"/>
            <a:ext cx="10842938" cy="1035114"/>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ar-JO" sz="3200" dirty="0">
                <a:ln w="0"/>
                <a:solidFill>
                  <a:schemeClr val="tx1"/>
                </a:solidFill>
                <a:effectLst>
                  <a:outerShdw blurRad="38100" dist="19050" dir="2700000" algn="tl" rotWithShape="0">
                    <a:schemeClr val="dk1">
                      <a:alpha val="40000"/>
                    </a:schemeClr>
                  </a:outerShdw>
                </a:effectLst>
              </a:rPr>
              <a:t>أنظمة مواقع الخبرة</a:t>
            </a:r>
            <a:r>
              <a:rPr lang="en-US" sz="3200" dirty="0">
                <a:ln w="0"/>
                <a:solidFill>
                  <a:schemeClr val="tx1"/>
                </a:solidFill>
                <a:effectLst>
                  <a:outerShdw blurRad="38100" dist="19050" dir="2700000" algn="tl" rotWithShape="0">
                    <a:schemeClr val="dk1">
                      <a:alpha val="40000"/>
                    </a:schemeClr>
                  </a:outerShdw>
                </a:effectLst>
              </a:rPr>
              <a:t/>
            </a:r>
            <a:br>
              <a:rPr lang="en-US" sz="3200" dirty="0">
                <a:ln w="0"/>
                <a:solidFill>
                  <a:schemeClr val="tx1"/>
                </a:solidFill>
                <a:effectLst>
                  <a:outerShdw blurRad="38100" dist="19050" dir="2700000" algn="tl" rotWithShape="0">
                    <a:schemeClr val="dk1">
                      <a:alpha val="40000"/>
                    </a:schemeClr>
                  </a:outerShdw>
                </a:effectLst>
              </a:rPr>
            </a:br>
            <a:r>
              <a:rPr lang="en-US" sz="3200" dirty="0">
                <a:ln w="0"/>
                <a:solidFill>
                  <a:schemeClr val="tx1"/>
                </a:solidFill>
                <a:effectLst>
                  <a:outerShdw blurRad="38100" dist="19050" dir="2700000" algn="tl" rotWithShape="0">
                    <a:schemeClr val="dk1">
                      <a:alpha val="40000"/>
                    </a:schemeClr>
                  </a:outerShdw>
                </a:effectLst>
              </a:rPr>
              <a:t> Expertise Locator Systems</a:t>
            </a:r>
            <a:endParaRPr lang="ar-JO" sz="3200" dirty="0">
              <a:ln w="0"/>
              <a:solidFill>
                <a:schemeClr val="tx1"/>
              </a:solidFill>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1165538" y="1484563"/>
            <a:ext cx="10515600" cy="5017864"/>
          </a:xfrm>
        </p:spPr>
        <p:txBody>
          <a:bodyPr>
            <a:normAutofit fontScale="85000" lnSpcReduction="20000"/>
          </a:bodyPr>
          <a:lstStyle/>
          <a:p>
            <a:r>
              <a:rPr lang="ar-JO" dirty="0"/>
              <a:t>كيف يتم البحث عن الخبراء والخبرات في مجال عملك؟ </a:t>
            </a:r>
            <a:endParaRPr lang="en-US" dirty="0"/>
          </a:p>
          <a:p>
            <a:r>
              <a:rPr lang="ar-JO" dirty="0"/>
              <a:t>أو كيف يمكن الاتصال مع شخص قد عمل أو يعمل في مجال عملك؟</a:t>
            </a:r>
            <a:endParaRPr lang="en-US" dirty="0"/>
          </a:p>
          <a:p>
            <a:r>
              <a:rPr lang="ar-JO" dirty="0"/>
              <a:t> كيف يمكن الاتصال مع دور الدعم؟ أو المؤسسات المحلية؟ أنظمة الاتصال بالخبراء تعطي الفرصة بالاتصال بهؤلاء، بل هو المفتاح لاكتساب المعرفة وتبادلها.</a:t>
            </a:r>
            <a:endParaRPr lang="en-US" dirty="0"/>
          </a:p>
          <a:p>
            <a:r>
              <a:rPr lang="en-US" dirty="0"/>
              <a:t> </a:t>
            </a:r>
          </a:p>
          <a:p>
            <a:r>
              <a:rPr lang="ar-JO" dirty="0"/>
              <a:t>أنظمة مواقع الخبرة تعتبر بمثابة المدير الخبير والمتمرس وهو دليل (كتالوج) للمهارات. ففي حال حاجتك للاستفسار عن خبرة أو معرفة يمكنك أولا النظر والبحث عبر الانترنت لإيجاد الجواب عن حاجتك. </a:t>
            </a:r>
            <a:endParaRPr lang="en-US" dirty="0"/>
          </a:p>
          <a:p>
            <a:r>
              <a:rPr lang="ar-JO" b="1" dirty="0"/>
              <a:t> </a:t>
            </a:r>
            <a:endParaRPr lang="en-US" dirty="0"/>
          </a:p>
          <a:p>
            <a:r>
              <a:rPr lang="ar-JO" b="1" dirty="0"/>
              <a:t>يمكنك الآن:</a:t>
            </a:r>
            <a:endParaRPr lang="en-US" dirty="0"/>
          </a:p>
          <a:p>
            <a:pPr lvl="0"/>
            <a:r>
              <a:rPr lang="ar-JO" dirty="0"/>
              <a:t>أداء البحوث المتقدمة</a:t>
            </a:r>
            <a:endParaRPr lang="en-US" dirty="0"/>
          </a:p>
          <a:p>
            <a:pPr lvl="0"/>
            <a:r>
              <a:rPr lang="ar-JO" dirty="0"/>
              <a:t>مراسلة إلكترونية مع عدد كبير من الناس ممن يتقابلون مع اهتماماتك</a:t>
            </a:r>
            <a:endParaRPr lang="en-US" dirty="0"/>
          </a:p>
          <a:p>
            <a:pPr lvl="0"/>
            <a:r>
              <a:rPr lang="ar-JO" dirty="0"/>
              <a:t>يمكنك تقديم لمحة شخصية عنك</a:t>
            </a:r>
            <a:endParaRPr lang="en-US" dirty="0"/>
          </a:p>
          <a:p>
            <a:pPr lvl="0"/>
            <a:r>
              <a:rPr lang="ar-JO" dirty="0"/>
              <a:t>يمكنك وضع نتائج دراساتك على ورقات عمل</a:t>
            </a:r>
            <a:endParaRPr lang="en-US" dirty="0"/>
          </a:p>
          <a:p>
            <a:endParaRPr lang="ar-JO" dirty="0"/>
          </a:p>
        </p:txBody>
      </p:sp>
      <p:pic>
        <p:nvPicPr>
          <p:cNvPr id="4" name="صورة 3">
            <a:extLst>
              <a:ext uri="{FF2B5EF4-FFF2-40B4-BE49-F238E27FC236}">
                <a16:creationId xmlns:a16="http://schemas.microsoft.com/office/drawing/2014/main" xmlns="" id="{984DBF06-3C28-BF49-B2E9-86F2DA9D33FE}"/>
              </a:ext>
            </a:extLst>
          </p:cNvPr>
          <p:cNvPicPr>
            <a:picLocks noChangeAspect="1"/>
          </p:cNvPicPr>
          <p:nvPr/>
        </p:nvPicPr>
        <p:blipFill>
          <a:blip r:embed="rId2"/>
          <a:stretch>
            <a:fillRect/>
          </a:stretch>
        </p:blipFill>
        <p:spPr>
          <a:xfrm>
            <a:off x="0" y="3967567"/>
            <a:ext cx="4060556" cy="2869867"/>
          </a:xfrm>
          <a:prstGeom prst="rect">
            <a:avLst/>
          </a:prstGeom>
        </p:spPr>
      </p:pic>
    </p:spTree>
    <p:extLst>
      <p:ext uri="{BB962C8B-B14F-4D97-AF65-F5344CB8AC3E}">
        <p14:creationId xmlns:p14="http://schemas.microsoft.com/office/powerpoint/2010/main" val="42954837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0" y="720445"/>
            <a:ext cx="6657813" cy="5417109"/>
          </a:xfrm>
        </p:spPr>
        <p:txBody>
          <a:bodyPr>
            <a:normAutofit/>
          </a:bodyPr>
          <a:lstStyle/>
          <a:p>
            <a:r>
              <a:rPr lang="ar-SA" sz="2400" b="1" dirty="0"/>
              <a:t>الفوائد ومراكز القوة</a:t>
            </a:r>
            <a:endParaRPr lang="en-US" sz="2400" dirty="0"/>
          </a:p>
          <a:p>
            <a:pPr lvl="0"/>
            <a:r>
              <a:rPr lang="ar-JO" sz="2400" dirty="0"/>
              <a:t>تفتح المجال للناس للتعارف على بعضهم البعض وعلى معارفهم</a:t>
            </a:r>
            <a:endParaRPr lang="en-US" sz="2400" dirty="0"/>
          </a:p>
          <a:p>
            <a:pPr lvl="0"/>
            <a:r>
              <a:rPr lang="ar-JO" sz="2400" dirty="0"/>
              <a:t>يمكنك البحث عن شخص أو خبرة أو معلومات بسرعة وسهولة</a:t>
            </a:r>
            <a:endParaRPr lang="en-US" sz="2400" dirty="0"/>
          </a:p>
          <a:p>
            <a:pPr lvl="0"/>
            <a:r>
              <a:rPr lang="ar-JO" sz="2400" dirty="0"/>
              <a:t>تساعد العاملين في الشركات ذات الفروع المتباعدة للاتصال معاً</a:t>
            </a:r>
            <a:endParaRPr lang="en-US" sz="2400" dirty="0"/>
          </a:p>
          <a:p>
            <a:r>
              <a:rPr lang="en-US" sz="2400" dirty="0"/>
              <a:t> </a:t>
            </a:r>
          </a:p>
          <a:p>
            <a:r>
              <a:rPr lang="ar-SA" sz="2400" b="1" dirty="0"/>
              <a:t>نقاط مفتاح أخرى</a:t>
            </a:r>
            <a:endParaRPr lang="en-US" sz="2400" dirty="0"/>
          </a:p>
          <a:p>
            <a:pPr lvl="0"/>
            <a:r>
              <a:rPr lang="ar-JO" sz="2400" i="1" dirty="0"/>
              <a:t>ملاحظة:</a:t>
            </a:r>
            <a:r>
              <a:rPr lang="ar-JO" sz="2400" dirty="0"/>
              <a:t> المعلومات يجب أن تكون متوفرة وتحتوي على بيانات </a:t>
            </a:r>
            <a:endParaRPr lang="en-US" sz="2400" dirty="0"/>
          </a:p>
          <a:p>
            <a:pPr lvl="0"/>
            <a:r>
              <a:rPr lang="ar-JO" sz="2400" i="1" dirty="0"/>
              <a:t>ملاحظة:</a:t>
            </a:r>
            <a:r>
              <a:rPr lang="ar-JO" sz="2400" dirty="0"/>
              <a:t> لا يكفي فقط خلق الأدوات بل يجب تحسينها دائماً</a:t>
            </a:r>
            <a:endParaRPr lang="en-US" sz="2400" dirty="0"/>
          </a:p>
          <a:p>
            <a:endParaRPr lang="ar-JO" sz="2400" dirty="0"/>
          </a:p>
        </p:txBody>
      </p:sp>
      <p:pic>
        <p:nvPicPr>
          <p:cNvPr id="2" name="صورة 1">
            <a:extLst>
              <a:ext uri="{FF2B5EF4-FFF2-40B4-BE49-F238E27FC236}">
                <a16:creationId xmlns:a16="http://schemas.microsoft.com/office/drawing/2014/main" xmlns="" id="{649B603C-13DF-EB42-8434-842785981892}"/>
              </a:ext>
            </a:extLst>
          </p:cNvPr>
          <p:cNvPicPr>
            <a:picLocks noChangeAspect="1"/>
          </p:cNvPicPr>
          <p:nvPr/>
        </p:nvPicPr>
        <p:blipFill>
          <a:blip r:embed="rId2"/>
          <a:stretch>
            <a:fillRect/>
          </a:stretch>
        </p:blipFill>
        <p:spPr>
          <a:xfrm>
            <a:off x="0" y="0"/>
            <a:ext cx="4663726" cy="3506833"/>
          </a:xfrm>
          <a:prstGeom prst="rect">
            <a:avLst/>
          </a:prstGeom>
        </p:spPr>
      </p:pic>
      <p:pic>
        <p:nvPicPr>
          <p:cNvPr id="4" name="صورة 3">
            <a:extLst>
              <a:ext uri="{FF2B5EF4-FFF2-40B4-BE49-F238E27FC236}">
                <a16:creationId xmlns:a16="http://schemas.microsoft.com/office/drawing/2014/main" xmlns="" id="{C74899BF-5C66-E643-BF77-A6BEDBFF8CC4}"/>
              </a:ext>
            </a:extLst>
          </p:cNvPr>
          <p:cNvPicPr>
            <a:picLocks noChangeAspect="1"/>
          </p:cNvPicPr>
          <p:nvPr/>
        </p:nvPicPr>
        <p:blipFill>
          <a:blip r:embed="rId3"/>
          <a:stretch>
            <a:fillRect/>
          </a:stretch>
        </p:blipFill>
        <p:spPr>
          <a:xfrm>
            <a:off x="3456123" y="4273998"/>
            <a:ext cx="7773690" cy="2267861"/>
          </a:xfrm>
          <a:prstGeom prst="rect">
            <a:avLst/>
          </a:prstGeom>
        </p:spPr>
      </p:pic>
    </p:spTree>
    <p:extLst>
      <p:ext uri="{BB962C8B-B14F-4D97-AF65-F5344CB8AC3E}">
        <p14:creationId xmlns:p14="http://schemas.microsoft.com/office/powerpoint/2010/main" val="190978422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195" y="356461"/>
            <a:ext cx="10920211" cy="1092303"/>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ar-SA" sz="2800" b="1" dirty="0"/>
              <a:t>قواعد البيانات الالكترونية</a:t>
            </a:r>
            <a:r>
              <a:rPr lang="en-US" sz="2800" dirty="0"/>
              <a:t/>
            </a:r>
            <a:br>
              <a:rPr lang="en-US" sz="2800" dirty="0"/>
            </a:br>
            <a:r>
              <a:rPr lang="en-US" sz="2800" b="1" dirty="0"/>
              <a:t> Electronic Databases</a:t>
            </a:r>
            <a:endParaRPr lang="ar-JO" sz="2800" dirty="0"/>
          </a:p>
        </p:txBody>
      </p:sp>
      <p:sp>
        <p:nvSpPr>
          <p:cNvPr id="3" name="Content Placeholder 2"/>
          <p:cNvSpPr>
            <a:spLocks noGrp="1"/>
          </p:cNvSpPr>
          <p:nvPr>
            <p:ph idx="1"/>
          </p:nvPr>
        </p:nvSpPr>
        <p:spPr>
          <a:xfrm>
            <a:off x="5083443" y="1557253"/>
            <a:ext cx="6905787" cy="5146653"/>
          </a:xfrm>
        </p:spPr>
        <p:txBody>
          <a:bodyPr>
            <a:normAutofit/>
          </a:bodyPr>
          <a:lstStyle/>
          <a:p>
            <a:pPr algn="just"/>
            <a:r>
              <a:rPr lang="ar-SA" sz="2400" dirty="0"/>
              <a:t>تعتبر قواعد البيانات الخاصة بوكالات الاستشارات من طرق توفير البيانات السريعة، فهي تعد بنك للبيانات والمعلومات تساعد الباحثين للحصول عليها، فكثير من الفروع الثانوية في آسيه وأمريكا الشمالية تملك قواعد بيانات للمشاريع موثقة وفعالة عند البحث عنها. كما أن بعض الفروع قد وفرت الدروس الإلكترونية مع تقييم الكثير من المشاريع. ومن الأمثلة على قواعد البيانات تلك الموجودة على شبكة المعلومات العامة والخاصة بالمؤسسات الدولية مثل قاعدة معلومات البنك الدولي، وقاعدة معلومات صندوق النقد الدولي، وقاعدة معلومات برنامج الأمم المتحدة الإنمائي، وبعض القواعد المعلوماتية تكون على مستوى إقليمي مثل قاعدة معلومات المنظمة العربية للتنمية الزراعية، وبعضها قواعد معلومات محلية مثل دائرة الإحصاءات العامة </a:t>
            </a:r>
            <a:r>
              <a:rPr lang="ar-SA" sz="2400" dirty="0" err="1"/>
              <a:t>الإردنية</a:t>
            </a:r>
            <a:r>
              <a:rPr lang="ar-SA" sz="2400" dirty="0"/>
              <a:t>.</a:t>
            </a:r>
            <a:endParaRPr lang="en-US" sz="2400" dirty="0"/>
          </a:p>
          <a:p>
            <a:pPr algn="just"/>
            <a:r>
              <a:rPr lang="ar-SA" sz="2400" dirty="0"/>
              <a:t>لزيارة المانحين ادخل: </a:t>
            </a:r>
            <a:r>
              <a:rPr lang="en-US" sz="2400" dirty="0"/>
              <a:t>(New Entre Nous/Development/Donor Agencies)</a:t>
            </a:r>
          </a:p>
          <a:p>
            <a:pPr algn="just"/>
            <a:endParaRPr lang="ar-JO" sz="2400" dirty="0"/>
          </a:p>
        </p:txBody>
      </p:sp>
      <p:pic>
        <p:nvPicPr>
          <p:cNvPr id="4" name="صورة 3">
            <a:extLst>
              <a:ext uri="{FF2B5EF4-FFF2-40B4-BE49-F238E27FC236}">
                <a16:creationId xmlns:a16="http://schemas.microsoft.com/office/drawing/2014/main" xmlns="" id="{D9BD4BCE-ADD4-F142-B52E-C78B7E1069CB}"/>
              </a:ext>
            </a:extLst>
          </p:cNvPr>
          <p:cNvPicPr>
            <a:picLocks noChangeAspect="1"/>
          </p:cNvPicPr>
          <p:nvPr/>
        </p:nvPicPr>
        <p:blipFill>
          <a:blip r:embed="rId2"/>
          <a:stretch>
            <a:fillRect/>
          </a:stretch>
        </p:blipFill>
        <p:spPr>
          <a:xfrm>
            <a:off x="512735" y="1448764"/>
            <a:ext cx="3175861" cy="2828918"/>
          </a:xfrm>
          <a:prstGeom prst="rect">
            <a:avLst/>
          </a:prstGeom>
        </p:spPr>
      </p:pic>
      <p:pic>
        <p:nvPicPr>
          <p:cNvPr id="5" name="صورة 4">
            <a:extLst>
              <a:ext uri="{FF2B5EF4-FFF2-40B4-BE49-F238E27FC236}">
                <a16:creationId xmlns:a16="http://schemas.microsoft.com/office/drawing/2014/main" xmlns="" id="{EC244BC9-7CB9-AE4F-A6A7-C444F9C2DB77}"/>
              </a:ext>
            </a:extLst>
          </p:cNvPr>
          <p:cNvPicPr>
            <a:picLocks noChangeAspect="1"/>
          </p:cNvPicPr>
          <p:nvPr/>
        </p:nvPicPr>
        <p:blipFill>
          <a:blip r:embed="rId3"/>
          <a:stretch>
            <a:fillRect/>
          </a:stretch>
        </p:blipFill>
        <p:spPr>
          <a:xfrm>
            <a:off x="388749" y="3939480"/>
            <a:ext cx="2939512" cy="2939512"/>
          </a:xfrm>
          <a:prstGeom prst="rect">
            <a:avLst/>
          </a:prstGeom>
        </p:spPr>
      </p:pic>
    </p:spTree>
    <p:extLst>
      <p:ext uri="{BB962C8B-B14F-4D97-AF65-F5344CB8AC3E}">
        <p14:creationId xmlns:p14="http://schemas.microsoft.com/office/powerpoint/2010/main" val="307822064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09883"/>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ar-SA" sz="3200" b="1" dirty="0"/>
              <a:t>المجلة</a:t>
            </a:r>
            <a:r>
              <a:rPr lang="en-US" sz="3200" dirty="0"/>
              <a:t/>
            </a:r>
            <a:br>
              <a:rPr lang="en-US" sz="3200" dirty="0"/>
            </a:br>
            <a:r>
              <a:rPr lang="en-US" sz="3200" b="1" dirty="0"/>
              <a:t> The Magazine</a:t>
            </a:r>
            <a:endParaRPr lang="ar-JO" sz="3200" dirty="0"/>
          </a:p>
        </p:txBody>
      </p:sp>
      <p:sp>
        <p:nvSpPr>
          <p:cNvPr id="3" name="Content Placeholder 2"/>
          <p:cNvSpPr>
            <a:spLocks noGrp="1"/>
          </p:cNvSpPr>
          <p:nvPr>
            <p:ph idx="1"/>
          </p:nvPr>
        </p:nvSpPr>
        <p:spPr>
          <a:xfrm>
            <a:off x="154983" y="1449253"/>
            <a:ext cx="11871702" cy="5043622"/>
          </a:xfrm>
        </p:spPr>
        <p:txBody>
          <a:bodyPr>
            <a:noAutofit/>
          </a:bodyPr>
          <a:lstStyle/>
          <a:p>
            <a:pPr algn="just"/>
            <a:r>
              <a:rPr lang="ar-SA" sz="2200" dirty="0"/>
              <a:t>لقد قال أن موظفي </a:t>
            </a:r>
            <a:r>
              <a:rPr lang="en-US" sz="2200" dirty="0"/>
              <a:t>CIDA</a:t>
            </a:r>
            <a:r>
              <a:rPr lang="ar-SA" sz="2200" dirty="0"/>
              <a:t> متعاطفين مع عملهم, لقد طوروا برنامجاً جيداً، ويفكرون بنموذج جديد، وتفحصوا آلية جديدة. لقد نجحوا في أداء عملهم. هكذا ويمكن أن يتم نشر المعلومات والخبرات والأخبار عبر المجلة الإلكترونية.</a:t>
            </a:r>
            <a:endParaRPr lang="en-US" sz="2200" dirty="0"/>
          </a:p>
          <a:p>
            <a:pPr algn="just"/>
            <a:r>
              <a:rPr lang="ar-SA" sz="2200" dirty="0"/>
              <a:t>ماذا يقترح لعمل مجلة، وعلى أي موضوع من المفروض أن يبرمج. المجلة سوف تخبرك عن:</a:t>
            </a:r>
            <a:endParaRPr lang="en-US" sz="2200" dirty="0"/>
          </a:p>
          <a:p>
            <a:pPr lvl="0" algn="just"/>
            <a:r>
              <a:rPr lang="ar-SA" sz="2200" dirty="0"/>
              <a:t>إشراك القضايا الجديدة بأسلوب حديث </a:t>
            </a:r>
            <a:endParaRPr lang="en-US" sz="2200" dirty="0"/>
          </a:p>
          <a:p>
            <a:pPr lvl="0" algn="just"/>
            <a:r>
              <a:rPr lang="ar-SA" sz="2200" dirty="0"/>
              <a:t>ماذا يفكر الناس عنهم</a:t>
            </a:r>
            <a:endParaRPr lang="en-US" sz="2200" dirty="0"/>
          </a:p>
          <a:p>
            <a:pPr lvl="0" algn="just"/>
            <a:r>
              <a:rPr lang="ar-SA" sz="2200" dirty="0"/>
              <a:t>ما هي الأشياء الممتعة التي قام بها زملائك</a:t>
            </a:r>
            <a:endParaRPr lang="en-US" sz="2200" dirty="0"/>
          </a:p>
          <a:p>
            <a:pPr lvl="0" algn="just"/>
            <a:r>
              <a:rPr lang="ar-SA" sz="2200" dirty="0"/>
              <a:t>الخبرات في دعم الميزانيات </a:t>
            </a:r>
            <a:endParaRPr lang="en-US" sz="2200" dirty="0"/>
          </a:p>
          <a:p>
            <a:pPr lvl="0" algn="just"/>
            <a:r>
              <a:rPr lang="ar-SA" sz="2200" dirty="0"/>
              <a:t>بذل الجهد لإظهار وتقوية جميع الحقول</a:t>
            </a:r>
            <a:endParaRPr lang="en-US" sz="2200" dirty="0"/>
          </a:p>
          <a:p>
            <a:pPr lvl="0" algn="just"/>
            <a:r>
              <a:rPr lang="ar-SA" sz="2200" dirty="0"/>
              <a:t>ما الذي حدث مع البرامج في البلدان والتجمعات المجاورة </a:t>
            </a:r>
            <a:endParaRPr lang="en-US" sz="2200" dirty="0"/>
          </a:p>
          <a:p>
            <a:pPr lvl="0" algn="just"/>
            <a:r>
              <a:rPr lang="ar-SA" sz="2200" dirty="0"/>
              <a:t>حلول المساعدات من خلال العروض التنافسية الدولية</a:t>
            </a:r>
            <a:endParaRPr lang="en-US" sz="2200" dirty="0"/>
          </a:p>
          <a:p>
            <a:pPr lvl="0" algn="just"/>
            <a:r>
              <a:rPr lang="ar-SA" sz="2200" dirty="0"/>
              <a:t>مبادرات الشركات التي تجعل حياتك سهلة</a:t>
            </a:r>
            <a:endParaRPr lang="en-US" sz="2200" dirty="0"/>
          </a:p>
          <a:p>
            <a:pPr algn="just"/>
            <a:r>
              <a:rPr lang="ar-SA" sz="2200" dirty="0"/>
              <a:t>الكثير من المواضيع التي يمكن أن تغطيها المجلة في الأشهر القادمة حيث تطور الموقع شهرياً.</a:t>
            </a:r>
            <a:endParaRPr lang="en-US" sz="2200" dirty="0"/>
          </a:p>
          <a:p>
            <a:pPr algn="just"/>
            <a:endParaRPr lang="ar-JO" sz="2200" dirty="0"/>
          </a:p>
        </p:txBody>
      </p:sp>
      <p:pic>
        <p:nvPicPr>
          <p:cNvPr id="4" name="صورة 3">
            <a:extLst>
              <a:ext uri="{FF2B5EF4-FFF2-40B4-BE49-F238E27FC236}">
                <a16:creationId xmlns:a16="http://schemas.microsoft.com/office/drawing/2014/main" xmlns="" id="{531829A4-177D-F142-9D53-A04CB3E7B803}"/>
              </a:ext>
            </a:extLst>
          </p:cNvPr>
          <p:cNvPicPr>
            <a:picLocks noChangeAspect="1"/>
          </p:cNvPicPr>
          <p:nvPr/>
        </p:nvPicPr>
        <p:blipFill>
          <a:blip r:embed="rId2"/>
          <a:stretch>
            <a:fillRect/>
          </a:stretch>
        </p:blipFill>
        <p:spPr>
          <a:xfrm>
            <a:off x="457522" y="2444523"/>
            <a:ext cx="2673135" cy="3429173"/>
          </a:xfrm>
          <a:prstGeom prst="rect">
            <a:avLst/>
          </a:prstGeom>
        </p:spPr>
      </p:pic>
    </p:spTree>
    <p:extLst>
      <p:ext uri="{BB962C8B-B14F-4D97-AF65-F5344CB8AC3E}">
        <p14:creationId xmlns:p14="http://schemas.microsoft.com/office/powerpoint/2010/main" val="15838684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1166" y="338840"/>
            <a:ext cx="10515600" cy="717228"/>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ar-SA" sz="2800" dirty="0">
                <a:ln w="0"/>
                <a:solidFill>
                  <a:schemeClr val="tx1"/>
                </a:solidFill>
                <a:effectLst>
                  <a:outerShdw blurRad="38100" dist="19050" dir="2700000" algn="tl" rotWithShape="0">
                    <a:schemeClr val="dk1">
                      <a:alpha val="40000"/>
                    </a:schemeClr>
                  </a:outerShdw>
                </a:effectLst>
              </a:rPr>
              <a:t>اتصال فيديو جماعي</a:t>
            </a:r>
            <a:r>
              <a:rPr lang="en-US" sz="2800" dirty="0">
                <a:ln w="0"/>
                <a:solidFill>
                  <a:schemeClr val="tx1"/>
                </a:solidFill>
                <a:effectLst>
                  <a:outerShdw blurRad="38100" dist="19050" dir="2700000" algn="tl" rotWithShape="0">
                    <a:schemeClr val="dk1">
                      <a:alpha val="40000"/>
                    </a:schemeClr>
                  </a:outerShdw>
                </a:effectLst>
              </a:rPr>
              <a:t/>
            </a:r>
            <a:br>
              <a:rPr lang="en-US" sz="2800" dirty="0">
                <a:ln w="0"/>
                <a:solidFill>
                  <a:schemeClr val="tx1"/>
                </a:solidFill>
                <a:effectLst>
                  <a:outerShdw blurRad="38100" dist="19050" dir="2700000" algn="tl" rotWithShape="0">
                    <a:schemeClr val="dk1">
                      <a:alpha val="40000"/>
                    </a:schemeClr>
                  </a:outerShdw>
                </a:effectLst>
              </a:rPr>
            </a:br>
            <a:r>
              <a:rPr lang="en-US" sz="2800" dirty="0">
                <a:ln w="0"/>
                <a:solidFill>
                  <a:schemeClr val="tx1"/>
                </a:solidFill>
                <a:effectLst>
                  <a:outerShdw blurRad="38100" dist="19050" dir="2700000" algn="tl" rotWithShape="0">
                    <a:schemeClr val="dk1">
                      <a:alpha val="40000"/>
                    </a:schemeClr>
                  </a:outerShdw>
                </a:effectLst>
              </a:rPr>
              <a:t> Videoconference</a:t>
            </a:r>
            <a:endParaRPr lang="ar-JO" sz="2800" dirty="0">
              <a:ln w="0"/>
              <a:solidFill>
                <a:schemeClr val="tx1"/>
              </a:solidFill>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3347634" y="1056068"/>
            <a:ext cx="8540658" cy="5639200"/>
          </a:xfrm>
        </p:spPr>
        <p:txBody>
          <a:bodyPr>
            <a:normAutofit/>
          </a:bodyPr>
          <a:lstStyle/>
          <a:p>
            <a:pPr marL="0" indent="0">
              <a:buNone/>
            </a:pPr>
            <a:r>
              <a:rPr lang="ar-SA" sz="2400" dirty="0"/>
              <a:t>يمكن مقابلة الزملاء وجهاً لوجه والعمل معاً بانتظام كفريق واحد بالرغم من بعد المسافات بينكم. </a:t>
            </a:r>
            <a:r>
              <a:rPr lang="ar-SA" sz="2400" dirty="0" err="1"/>
              <a:t>فا</a:t>
            </a:r>
            <a:r>
              <a:rPr lang="ar-JO" sz="2400" dirty="0"/>
              <a:t>تصال الفيديو المباشر عبر الشبكة العالمية</a:t>
            </a:r>
            <a:r>
              <a:rPr lang="ar-SA" sz="2400" dirty="0"/>
              <a:t> تستخدم لتوصيل مفهوم أو نظرية من خلال الصوت والصورة.</a:t>
            </a:r>
            <a:endParaRPr lang="en-US" sz="2400" dirty="0"/>
          </a:p>
          <a:p>
            <a:pPr marL="0" indent="0">
              <a:buNone/>
            </a:pPr>
            <a:r>
              <a:rPr lang="ar-SA" sz="2400" b="1" dirty="0"/>
              <a:t>كيف تتصل وتعمل مع زملائك في الحقل؟</a:t>
            </a:r>
            <a:endParaRPr lang="en-US" sz="2400" dirty="0"/>
          </a:p>
          <a:p>
            <a:pPr marL="0" indent="0">
              <a:buNone/>
            </a:pPr>
            <a:r>
              <a:rPr lang="en-US" sz="2400" b="1" dirty="0"/>
              <a:t> How to Communicate and Work with Your Colleagues in the Field?</a:t>
            </a:r>
            <a:endParaRPr lang="en-US" sz="2400" dirty="0"/>
          </a:p>
          <a:p>
            <a:pPr marL="0" indent="0">
              <a:buNone/>
            </a:pPr>
            <a:r>
              <a:rPr lang="ar-SA" sz="2400" dirty="0"/>
              <a:t> </a:t>
            </a:r>
            <a:r>
              <a:rPr lang="ar-SA" sz="2400" b="1" dirty="0"/>
              <a:t>اتصال جماعي </a:t>
            </a:r>
            <a:r>
              <a:rPr lang="en-US" sz="2400" b="1" dirty="0"/>
              <a:t>Conference Call</a:t>
            </a:r>
            <a:endParaRPr lang="en-US" sz="2400" dirty="0"/>
          </a:p>
          <a:p>
            <a:pPr marL="0" indent="0">
              <a:buNone/>
            </a:pPr>
            <a:r>
              <a:rPr lang="ar-SA" sz="2400" dirty="0"/>
              <a:t>اجتماعات حقلية أسبوعية: كيف يتم استدعاء الزملاء في العمل لإجراء اتصال جماعي خلال كل أسبوع ؟ ادعوا الجميع لأخذ موعد أسبوعي للنقاش عبر الانترنت وبواسطة الرسول الالكتروني </a:t>
            </a:r>
            <a:r>
              <a:rPr lang="en-US" sz="2400" dirty="0"/>
              <a:t>Messenger</a:t>
            </a:r>
            <a:r>
              <a:rPr lang="ar-SA" sz="2400" dirty="0"/>
              <a:t>. </a:t>
            </a:r>
            <a:endParaRPr lang="en-US" sz="2400" dirty="0"/>
          </a:p>
          <a:p>
            <a:pPr marL="0" indent="0">
              <a:buNone/>
            </a:pPr>
            <a:r>
              <a:rPr lang="ar-SA" sz="2400" b="1" dirty="0"/>
              <a:t>اتصال فيديو جماعي </a:t>
            </a:r>
            <a:r>
              <a:rPr lang="en-US" sz="2400" b="1" dirty="0"/>
              <a:t>Videoconference</a:t>
            </a:r>
            <a:endParaRPr lang="en-US" sz="2400" dirty="0"/>
          </a:p>
          <a:p>
            <a:pPr marL="0" indent="0">
              <a:buNone/>
            </a:pPr>
            <a:r>
              <a:rPr lang="ar-SA" sz="2400" dirty="0"/>
              <a:t>يمكن مقابلة الزملاء وجهاً لوجه والعمل معاً بانتظام كفريق واحد بالرغم من بعد المسافات بينكم. </a:t>
            </a:r>
            <a:endParaRPr lang="en-US" sz="2400" dirty="0"/>
          </a:p>
          <a:p>
            <a:pPr marL="0" indent="0">
              <a:buNone/>
            </a:pPr>
            <a:r>
              <a:rPr lang="ar-SA" sz="2400" dirty="0"/>
              <a:t> </a:t>
            </a:r>
            <a:endParaRPr lang="en-US" sz="2400" dirty="0"/>
          </a:p>
          <a:p>
            <a:endParaRPr lang="ar-JO" sz="2400" dirty="0"/>
          </a:p>
        </p:txBody>
      </p:sp>
      <p:pic>
        <p:nvPicPr>
          <p:cNvPr id="4" name="صورة 3">
            <a:extLst>
              <a:ext uri="{FF2B5EF4-FFF2-40B4-BE49-F238E27FC236}">
                <a16:creationId xmlns:a16="http://schemas.microsoft.com/office/drawing/2014/main" xmlns="" id="{64B28A60-8043-5E40-9AE6-B3344917DC29}"/>
              </a:ext>
            </a:extLst>
          </p:cNvPr>
          <p:cNvPicPr>
            <a:picLocks noChangeAspect="1"/>
          </p:cNvPicPr>
          <p:nvPr/>
        </p:nvPicPr>
        <p:blipFill>
          <a:blip r:embed="rId2"/>
          <a:stretch>
            <a:fillRect/>
          </a:stretch>
        </p:blipFill>
        <p:spPr>
          <a:xfrm>
            <a:off x="100" y="1253532"/>
            <a:ext cx="3590854" cy="1784135"/>
          </a:xfrm>
          <a:prstGeom prst="rect">
            <a:avLst/>
          </a:prstGeom>
        </p:spPr>
      </p:pic>
      <p:pic>
        <p:nvPicPr>
          <p:cNvPr id="5" name="صورة 4">
            <a:extLst>
              <a:ext uri="{FF2B5EF4-FFF2-40B4-BE49-F238E27FC236}">
                <a16:creationId xmlns:a16="http://schemas.microsoft.com/office/drawing/2014/main" xmlns="" id="{5B9A958B-E8BB-6D44-8380-F7275B23837F}"/>
              </a:ext>
            </a:extLst>
          </p:cNvPr>
          <p:cNvPicPr>
            <a:picLocks noChangeAspect="1"/>
          </p:cNvPicPr>
          <p:nvPr/>
        </p:nvPicPr>
        <p:blipFill>
          <a:blip r:embed="rId3"/>
          <a:stretch>
            <a:fillRect/>
          </a:stretch>
        </p:blipFill>
        <p:spPr>
          <a:xfrm>
            <a:off x="74064" y="4622369"/>
            <a:ext cx="3516789" cy="1483963"/>
          </a:xfrm>
          <a:prstGeom prst="rect">
            <a:avLst/>
          </a:prstGeom>
        </p:spPr>
      </p:pic>
    </p:spTree>
    <p:extLst>
      <p:ext uri="{BB962C8B-B14F-4D97-AF65-F5344CB8AC3E}">
        <p14:creationId xmlns:p14="http://schemas.microsoft.com/office/powerpoint/2010/main" val="27875461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19846"/>
            <a:ext cx="10340662" cy="522381"/>
          </a:xfrm>
        </p:spPr>
        <p:txBody>
          <a:bodyPr>
            <a:noAutofit/>
          </a:bodyPr>
          <a:lstStyle/>
          <a:p>
            <a:r>
              <a:rPr lang="ar-JO" sz="3200" b="1" dirty="0">
                <a:latin typeface="Baghdad" pitchFamily="2" charset="-78"/>
                <a:cs typeface="Baghdad" pitchFamily="2" charset="-78"/>
              </a:rPr>
              <a:t>وفيما يلي الصفات الواجب توافرها في الأخصائي التنموي كمصدر للاتصال :  </a:t>
            </a:r>
            <a:r>
              <a:rPr lang="en-US" sz="3200" dirty="0">
                <a:latin typeface="Baghdad" pitchFamily="2" charset="-78"/>
                <a:cs typeface="Baghdad" pitchFamily="2" charset="-78"/>
              </a:rPr>
              <a:t/>
            </a:r>
            <a:br>
              <a:rPr lang="en-US" sz="3200" dirty="0">
                <a:latin typeface="Baghdad" pitchFamily="2" charset="-78"/>
                <a:cs typeface="Baghdad" pitchFamily="2" charset="-78"/>
              </a:rPr>
            </a:br>
            <a:endParaRPr lang="ar-JO" sz="3200" dirty="0">
              <a:latin typeface="Baghdad" pitchFamily="2" charset="-78"/>
              <a:cs typeface="Baghdad" pitchFamily="2" charset="-78"/>
            </a:endParaRPr>
          </a:p>
        </p:txBody>
      </p:sp>
      <p:sp>
        <p:nvSpPr>
          <p:cNvPr id="3" name="Content Placeholder 2"/>
          <p:cNvSpPr>
            <a:spLocks noGrp="1"/>
          </p:cNvSpPr>
          <p:nvPr>
            <p:ph idx="1"/>
          </p:nvPr>
        </p:nvSpPr>
        <p:spPr>
          <a:xfrm>
            <a:off x="394384" y="681036"/>
            <a:ext cx="11228294" cy="5583084"/>
          </a:xfrm>
        </p:spPr>
        <p:txBody>
          <a:bodyPr>
            <a:noAutofit/>
          </a:bodyPr>
          <a:lstStyle/>
          <a:p>
            <a:pPr lvl="0"/>
            <a:r>
              <a:rPr lang="ar-JO" sz="2400" b="1" dirty="0">
                <a:latin typeface="Baghdad" pitchFamily="2" charset="-78"/>
                <a:cs typeface="Baghdad" pitchFamily="2" charset="-78"/>
              </a:rPr>
              <a:t>أن يكون ملما ومهتما بـ:</a:t>
            </a:r>
            <a:endParaRPr lang="en-US" sz="2400" dirty="0">
              <a:latin typeface="Baghdad" pitchFamily="2" charset="-78"/>
              <a:cs typeface="Baghdad" pitchFamily="2" charset="-78"/>
            </a:endParaRPr>
          </a:p>
          <a:p>
            <a:pPr lvl="0"/>
            <a:r>
              <a:rPr lang="ar-JO" sz="2400" dirty="0">
                <a:latin typeface="Baghdad" pitchFamily="2" charset="-78"/>
                <a:cs typeface="Baghdad" pitchFamily="2" charset="-78"/>
              </a:rPr>
              <a:t>أهداف عملية الاتصال بدقة ووضوح.</a:t>
            </a:r>
            <a:endParaRPr lang="en-US" sz="2400" dirty="0">
              <a:latin typeface="Baghdad" pitchFamily="2" charset="-78"/>
              <a:cs typeface="Baghdad" pitchFamily="2" charset="-78"/>
            </a:endParaRPr>
          </a:p>
          <a:p>
            <a:pPr lvl="0"/>
            <a:r>
              <a:rPr lang="ar-JO" sz="2400" dirty="0">
                <a:latin typeface="Baghdad" pitchFamily="2" charset="-78"/>
                <a:cs typeface="Baghdad" pitchFamily="2" charset="-78"/>
              </a:rPr>
              <a:t>حاجات ومشكلات الريفيين.</a:t>
            </a:r>
            <a:endParaRPr lang="en-US" sz="2400" dirty="0">
              <a:latin typeface="Baghdad" pitchFamily="2" charset="-78"/>
              <a:cs typeface="Baghdad" pitchFamily="2" charset="-78"/>
            </a:endParaRPr>
          </a:p>
          <a:p>
            <a:pPr lvl="0"/>
            <a:r>
              <a:rPr lang="ar-JO" sz="2400" dirty="0">
                <a:latin typeface="Baghdad" pitchFamily="2" charset="-78"/>
                <a:cs typeface="Baghdad" pitchFamily="2" charset="-78"/>
              </a:rPr>
              <a:t>محتوى وأهمية الرسالة التنموية ومدى صدقها ونفعها.</a:t>
            </a:r>
            <a:endParaRPr lang="en-US" sz="2400" dirty="0">
              <a:latin typeface="Baghdad" pitchFamily="2" charset="-78"/>
              <a:cs typeface="Baghdad" pitchFamily="2" charset="-78"/>
            </a:endParaRPr>
          </a:p>
          <a:p>
            <a:pPr lvl="0"/>
            <a:r>
              <a:rPr lang="ar-JO" sz="2400" dirty="0">
                <a:latin typeface="Baghdad" pitchFamily="2" charset="-78"/>
                <a:cs typeface="Baghdad" pitchFamily="2" charset="-78"/>
              </a:rPr>
              <a:t>قنوات الاتصال المتاحة والمناسبة لنقل وتوصيل الرسائل الإرشادية التنموية لجمهور المجتمع الريفي.</a:t>
            </a:r>
            <a:endParaRPr lang="en-US" sz="2400" dirty="0">
              <a:latin typeface="Baghdad" pitchFamily="2" charset="-78"/>
              <a:cs typeface="Baghdad" pitchFamily="2" charset="-78"/>
            </a:endParaRPr>
          </a:p>
          <a:p>
            <a:pPr lvl="0"/>
            <a:r>
              <a:rPr lang="ar-JO" sz="2400" dirty="0">
                <a:latin typeface="Baghdad" pitchFamily="2" charset="-78"/>
                <a:cs typeface="Baghdad" pitchFamily="2" charset="-78"/>
              </a:rPr>
              <a:t>كيفية تنظيم ومعاملة الرسالة التنموية.</a:t>
            </a:r>
            <a:endParaRPr lang="en-US" sz="2400" dirty="0">
              <a:latin typeface="Baghdad" pitchFamily="2" charset="-78"/>
              <a:cs typeface="Baghdad" pitchFamily="2" charset="-78"/>
            </a:endParaRPr>
          </a:p>
          <a:p>
            <a:pPr lvl="0"/>
            <a:r>
              <a:rPr lang="ar-JO" sz="2400" dirty="0">
                <a:latin typeface="Baghdad" pitchFamily="2" charset="-78"/>
                <a:cs typeface="Baghdad" pitchFamily="2" charset="-78"/>
              </a:rPr>
              <a:t>قدراته ونواحي قصوره المهني.</a:t>
            </a:r>
            <a:endParaRPr lang="en-US" sz="2400" dirty="0">
              <a:latin typeface="Baghdad" pitchFamily="2" charset="-78"/>
              <a:cs typeface="Baghdad" pitchFamily="2" charset="-78"/>
            </a:endParaRPr>
          </a:p>
          <a:p>
            <a:pPr marL="0" lvl="0" indent="0">
              <a:buNone/>
            </a:pPr>
            <a:r>
              <a:rPr lang="ar-JO" sz="2400" b="1" dirty="0"/>
              <a:t>2. أن تكون لديه القدرة على إعداد وتجهيز خطة وبرنامج الاتصال, والمواد والأدوات اللازمة لعملية الاتصال.</a:t>
            </a:r>
            <a:endParaRPr lang="en-US" sz="2400" dirty="0"/>
          </a:p>
          <a:p>
            <a:pPr marL="0" lvl="0" indent="0">
              <a:buNone/>
            </a:pPr>
            <a:r>
              <a:rPr lang="ar-JO" sz="2400" b="1" dirty="0"/>
              <a:t>3. أن تكون لديه مهارة في:</a:t>
            </a:r>
            <a:endParaRPr lang="en-US" sz="2400" dirty="0"/>
          </a:p>
          <a:p>
            <a:pPr lvl="1"/>
            <a:r>
              <a:rPr lang="ar-JO" dirty="0"/>
              <a:t>اختيار ومعاملة الرسالة التنموية.</a:t>
            </a:r>
            <a:endParaRPr lang="en-US" dirty="0"/>
          </a:p>
          <a:p>
            <a:pPr lvl="1"/>
            <a:r>
              <a:rPr lang="ar-JO" dirty="0"/>
              <a:t>اختيار أنسب قنوات الاتصال.</a:t>
            </a:r>
            <a:endParaRPr lang="en-US" dirty="0"/>
          </a:p>
          <a:p>
            <a:pPr lvl="1"/>
            <a:r>
              <a:rPr lang="ar-JO" dirty="0"/>
              <a:t>فهم جمهور المستهدفين.</a:t>
            </a:r>
            <a:endParaRPr lang="en-US" dirty="0"/>
          </a:p>
          <a:p>
            <a:pPr lvl="1"/>
            <a:r>
              <a:rPr lang="ar-JO" dirty="0"/>
              <a:t>جمع بيانات عن نتائج عملية الاتصال تمهيداً لتقييمها.</a:t>
            </a:r>
            <a:endParaRPr lang="en-US" dirty="0"/>
          </a:p>
          <a:p>
            <a:pPr marL="0" indent="0">
              <a:buNone/>
            </a:pPr>
            <a:r>
              <a:rPr lang="ar-JO" sz="2400" b="1" dirty="0"/>
              <a:t> 4  . أن يعمل على تحسين وتنمية قدراته ومهاراته الاتصالية بصفة مستمرة.</a:t>
            </a:r>
            <a:endParaRPr lang="ar-JO" sz="2400" dirty="0"/>
          </a:p>
          <a:p>
            <a:endParaRPr lang="ar-JO" sz="2400" dirty="0">
              <a:latin typeface="Baghdad" pitchFamily="2" charset="-78"/>
              <a:cs typeface="Baghdad" pitchFamily="2" charset="-78"/>
            </a:endParaRPr>
          </a:p>
        </p:txBody>
      </p:sp>
    </p:spTree>
    <p:extLst>
      <p:ext uri="{BB962C8B-B14F-4D97-AF65-F5344CB8AC3E}">
        <p14:creationId xmlns:p14="http://schemas.microsoft.com/office/powerpoint/2010/main" val="21101898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29558" y="386366"/>
            <a:ext cx="7919635" cy="5790597"/>
          </a:xfrm>
        </p:spPr>
        <p:txBody>
          <a:bodyPr>
            <a:normAutofit fontScale="77500" lnSpcReduction="20000"/>
          </a:bodyPr>
          <a:lstStyle/>
          <a:p>
            <a:pPr marL="0" indent="0">
              <a:buNone/>
            </a:pPr>
            <a:r>
              <a:rPr lang="ar-SA" b="1" dirty="0"/>
              <a:t>الأقراص المدمجة وأشرطة الفيديو والصوت </a:t>
            </a:r>
            <a:r>
              <a:rPr lang="en-US" b="1" dirty="0"/>
              <a:t>Compact Disks and Audio/videocassettes</a:t>
            </a:r>
            <a:endParaRPr lang="en-US" dirty="0"/>
          </a:p>
          <a:p>
            <a:pPr marL="0" indent="0">
              <a:buNone/>
            </a:pPr>
            <a:r>
              <a:rPr lang="ar-SA" dirty="0"/>
              <a:t>ماذا بالنسبة للأحداث الخاصة؟ لا تكن خجولاً! فلم أو شريط تسجيل يمكن أن يرسل للفريق وسوف يكون زملائك سعيدين وسوف يشعروا أنهم معك.</a:t>
            </a:r>
            <a:endParaRPr lang="en-US" dirty="0"/>
          </a:p>
          <a:p>
            <a:pPr marL="0" indent="0">
              <a:buNone/>
            </a:pPr>
            <a:r>
              <a:rPr lang="ar-SA" dirty="0"/>
              <a:t> </a:t>
            </a:r>
            <a:endParaRPr lang="en-US" dirty="0"/>
          </a:p>
          <a:p>
            <a:pPr marL="0" indent="0">
              <a:buNone/>
            </a:pPr>
            <a:r>
              <a:rPr lang="ar-SA" b="1" dirty="0"/>
              <a:t>الاجتماع مع الممثلين ودعم والوحدات </a:t>
            </a:r>
            <a:r>
              <a:rPr lang="en-US" b="1" dirty="0"/>
              <a:t>Meeting with Field Representative and Support Unites </a:t>
            </a:r>
            <a:endParaRPr lang="en-US" dirty="0"/>
          </a:p>
          <a:p>
            <a:pPr marL="0" indent="0">
              <a:buNone/>
            </a:pPr>
            <a:r>
              <a:rPr lang="ar-SA" dirty="0"/>
              <a:t>الذهاب للقاء عندما تجد الفرصة متاحة للقاء الممثلين في العمل. فكر في الوصول إلى الفرصة لتقديم والحصول على المساعدة. إنها تعني أخذ الكثير من العاملين الذي لديهم الخبرة اليومية في المجال.</a:t>
            </a:r>
            <a:endParaRPr lang="en-US" dirty="0"/>
          </a:p>
          <a:p>
            <a:pPr marL="0" indent="0">
              <a:buNone/>
            </a:pPr>
            <a:r>
              <a:rPr lang="ar-SA" dirty="0"/>
              <a:t> </a:t>
            </a:r>
            <a:endParaRPr lang="en-US" dirty="0"/>
          </a:p>
          <a:p>
            <a:pPr marL="0" indent="0">
              <a:buNone/>
            </a:pPr>
            <a:r>
              <a:rPr lang="ar-SA" b="1" dirty="0"/>
              <a:t>منتدى حقل الممثلين </a:t>
            </a:r>
            <a:r>
              <a:rPr lang="en-US" b="1" dirty="0"/>
              <a:t>Field Representative Forum</a:t>
            </a:r>
            <a:endParaRPr lang="en-US" dirty="0"/>
          </a:p>
          <a:p>
            <a:pPr marL="0" indent="0">
              <a:buNone/>
            </a:pPr>
            <a:r>
              <a:rPr lang="ar-SA" dirty="0"/>
              <a:t> إنها أداة اتصال مناسبة لعمل الفريق، تستطيع التحدث مع الفريق حتى في الفرع الذي تعمل فيه.</a:t>
            </a:r>
            <a:endParaRPr lang="en-US" dirty="0"/>
          </a:p>
          <a:p>
            <a:pPr marL="0" indent="0">
              <a:buNone/>
            </a:pPr>
            <a:r>
              <a:rPr lang="ar-SA" dirty="0"/>
              <a:t> </a:t>
            </a:r>
            <a:endParaRPr lang="en-US" dirty="0"/>
          </a:p>
          <a:p>
            <a:pPr marL="0" indent="0">
              <a:buNone/>
            </a:pPr>
            <a:r>
              <a:rPr lang="ar-SA" b="1" dirty="0"/>
              <a:t>شبكة الاتصال الرسمية وغير الرسمية </a:t>
            </a:r>
            <a:r>
              <a:rPr lang="en-US" b="1" dirty="0"/>
              <a:t>Formal and Informal Networks</a:t>
            </a:r>
            <a:endParaRPr lang="en-US" dirty="0"/>
          </a:p>
          <a:p>
            <a:pPr marL="0" indent="0">
              <a:buNone/>
            </a:pPr>
            <a:r>
              <a:rPr lang="ar-SA" dirty="0"/>
              <a:t>يمكنك استدعاء من ترغب للاشتراك والعضوية معك في لوحة رسول الاتصال </a:t>
            </a:r>
            <a:r>
              <a:rPr lang="en-US" dirty="0"/>
              <a:t>Messenger</a:t>
            </a:r>
            <a:r>
              <a:rPr lang="ar-SA" dirty="0"/>
              <a:t>.</a:t>
            </a:r>
            <a:endParaRPr lang="en-US" dirty="0"/>
          </a:p>
          <a:p>
            <a:pPr marL="0" indent="0">
              <a:buNone/>
            </a:pPr>
            <a:endParaRPr lang="ar-JO" dirty="0"/>
          </a:p>
        </p:txBody>
      </p:sp>
      <p:pic>
        <p:nvPicPr>
          <p:cNvPr id="2" name="صورة 1">
            <a:extLst>
              <a:ext uri="{FF2B5EF4-FFF2-40B4-BE49-F238E27FC236}">
                <a16:creationId xmlns:a16="http://schemas.microsoft.com/office/drawing/2014/main" xmlns="" id="{D1B5DB6C-A835-8D46-9487-AB0F2BDF6BE3}"/>
              </a:ext>
            </a:extLst>
          </p:cNvPr>
          <p:cNvPicPr>
            <a:picLocks noChangeAspect="1"/>
          </p:cNvPicPr>
          <p:nvPr/>
        </p:nvPicPr>
        <p:blipFill>
          <a:blip r:embed="rId2"/>
          <a:stretch>
            <a:fillRect/>
          </a:stretch>
        </p:blipFill>
        <p:spPr>
          <a:xfrm>
            <a:off x="905575" y="150892"/>
            <a:ext cx="2938005" cy="1460931"/>
          </a:xfrm>
          <a:prstGeom prst="rect">
            <a:avLst/>
          </a:prstGeom>
        </p:spPr>
      </p:pic>
      <p:pic>
        <p:nvPicPr>
          <p:cNvPr id="4" name="صورة 3">
            <a:extLst>
              <a:ext uri="{FF2B5EF4-FFF2-40B4-BE49-F238E27FC236}">
                <a16:creationId xmlns:a16="http://schemas.microsoft.com/office/drawing/2014/main" xmlns="" id="{BBD13068-6CDB-5449-AEC9-E226DA2DABDD}"/>
              </a:ext>
            </a:extLst>
          </p:cNvPr>
          <p:cNvPicPr>
            <a:picLocks noChangeAspect="1"/>
          </p:cNvPicPr>
          <p:nvPr/>
        </p:nvPicPr>
        <p:blipFill>
          <a:blip r:embed="rId3"/>
          <a:stretch>
            <a:fillRect/>
          </a:stretch>
        </p:blipFill>
        <p:spPr>
          <a:xfrm>
            <a:off x="905575" y="1619471"/>
            <a:ext cx="2805948" cy="1662193"/>
          </a:xfrm>
          <a:prstGeom prst="rect">
            <a:avLst/>
          </a:prstGeom>
        </p:spPr>
      </p:pic>
      <p:pic>
        <p:nvPicPr>
          <p:cNvPr id="5" name="صورة 4">
            <a:extLst>
              <a:ext uri="{FF2B5EF4-FFF2-40B4-BE49-F238E27FC236}">
                <a16:creationId xmlns:a16="http://schemas.microsoft.com/office/drawing/2014/main" xmlns="" id="{82F83F99-2575-CC46-9741-C97FA4E4E899}"/>
              </a:ext>
            </a:extLst>
          </p:cNvPr>
          <p:cNvPicPr>
            <a:picLocks noChangeAspect="1"/>
          </p:cNvPicPr>
          <p:nvPr/>
        </p:nvPicPr>
        <p:blipFill>
          <a:blip r:embed="rId4"/>
          <a:stretch>
            <a:fillRect/>
          </a:stretch>
        </p:blipFill>
        <p:spPr>
          <a:xfrm>
            <a:off x="605566" y="3281664"/>
            <a:ext cx="3405966" cy="1813566"/>
          </a:xfrm>
          <a:prstGeom prst="rect">
            <a:avLst/>
          </a:prstGeom>
        </p:spPr>
      </p:pic>
      <p:pic>
        <p:nvPicPr>
          <p:cNvPr id="6" name="صورة 5">
            <a:extLst>
              <a:ext uri="{FF2B5EF4-FFF2-40B4-BE49-F238E27FC236}">
                <a16:creationId xmlns:a16="http://schemas.microsoft.com/office/drawing/2014/main" xmlns="" id="{C3FD1C88-13E1-A846-A7DD-0C7E3D9CA4F1}"/>
              </a:ext>
            </a:extLst>
          </p:cNvPr>
          <p:cNvPicPr>
            <a:picLocks noChangeAspect="1"/>
          </p:cNvPicPr>
          <p:nvPr/>
        </p:nvPicPr>
        <p:blipFill>
          <a:blip r:embed="rId5"/>
          <a:stretch>
            <a:fillRect/>
          </a:stretch>
        </p:blipFill>
        <p:spPr>
          <a:xfrm>
            <a:off x="242807" y="5095231"/>
            <a:ext cx="3768725" cy="1611878"/>
          </a:xfrm>
          <a:prstGeom prst="rect">
            <a:avLst/>
          </a:prstGeom>
        </p:spPr>
      </p:pic>
    </p:spTree>
    <p:extLst>
      <p:ext uri="{BB962C8B-B14F-4D97-AF65-F5344CB8AC3E}">
        <p14:creationId xmlns:p14="http://schemas.microsoft.com/office/powerpoint/2010/main" val="4237431687"/>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6225F3C2-A69D-8B4C-9B19-967FC4750F2C}"/>
              </a:ext>
            </a:extLst>
          </p:cNvPr>
          <p:cNvSpPr txBox="1">
            <a:spLocks/>
          </p:cNvSpPr>
          <p:nvPr/>
        </p:nvSpPr>
        <p:spPr>
          <a:xfrm>
            <a:off x="214393" y="3186625"/>
            <a:ext cx="11763213" cy="2805193"/>
          </a:xfrm>
          <a:prstGeom prst="rect">
            <a:avLst/>
          </a:prstGeom>
          <a:no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1" anchor="ctr">
            <a:prstTxWarp prst="textArchDownPour">
              <a:avLst/>
            </a:prstTxWarp>
            <a:normAutofit fontScale="97500"/>
            <a:scene3d>
              <a:camera prst="orthographicFront"/>
              <a:lightRig rig="threePt" dir="t"/>
            </a:scene3d>
            <a:sp3d extrusionH="57150">
              <a:bevelT w="38100" h="38100" prst="angle"/>
            </a:sp3d>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b="1" dirty="0">
                <a:ln w="12700">
                  <a:solidFill>
                    <a:schemeClr val="tx2">
                      <a:lumMod val="75000"/>
                    </a:schemeClr>
                  </a:solidFill>
                  <a:prstDash val="solid"/>
                </a:ln>
                <a:pattFill prst="dkUpDiag">
                  <a:fgClr>
                    <a:schemeClr val="tx2"/>
                  </a:fgClr>
                  <a:bgClr>
                    <a:schemeClr val="tx2">
                      <a:lumMod val="20000"/>
                      <a:lumOff val="80000"/>
                    </a:schemeClr>
                  </a:bgClr>
                </a:pattFill>
                <a:effectLst>
                  <a:outerShdw blurRad="50800" dist="38100" dir="10800000" algn="r" rotWithShape="0">
                    <a:prstClr val="black">
                      <a:alpha val="40000"/>
                    </a:prstClr>
                  </a:outerShdw>
                </a:effectLst>
              </a:rPr>
              <a:t>الاتصال واللغة</a:t>
            </a:r>
            <a:endParaRPr lang="ar-JO" b="1" dirty="0">
              <a:ln w="12700">
                <a:solidFill>
                  <a:schemeClr val="tx2">
                    <a:lumMod val="75000"/>
                  </a:schemeClr>
                </a:solidFill>
                <a:prstDash val="solid"/>
              </a:ln>
              <a:pattFill prst="dkUpDiag">
                <a:fgClr>
                  <a:schemeClr val="tx2"/>
                </a:fgClr>
                <a:bgClr>
                  <a:schemeClr val="tx2">
                    <a:lumMod val="20000"/>
                    <a:lumOff val="80000"/>
                  </a:schemeClr>
                </a:bgClr>
              </a:pattFill>
              <a:effectLst>
                <a:outerShdw blurRad="50800" dist="38100" dir="10800000" algn="r" rotWithShape="0">
                  <a:prstClr val="black">
                    <a:alpha val="40000"/>
                  </a:prstClr>
                </a:outerShdw>
              </a:effectLst>
            </a:endParaRPr>
          </a:p>
        </p:txBody>
      </p:sp>
      <p:pic>
        <p:nvPicPr>
          <p:cNvPr id="4" name="صورة 3">
            <a:extLst>
              <a:ext uri="{FF2B5EF4-FFF2-40B4-BE49-F238E27FC236}">
                <a16:creationId xmlns:a16="http://schemas.microsoft.com/office/drawing/2014/main" xmlns="" id="{D578F176-6FB9-0444-946A-3E3749A9DF0C}"/>
              </a:ext>
            </a:extLst>
          </p:cNvPr>
          <p:cNvPicPr>
            <a:picLocks noChangeAspect="1"/>
          </p:cNvPicPr>
          <p:nvPr/>
        </p:nvPicPr>
        <p:blipFill>
          <a:blip r:embed="rId2"/>
          <a:stretch>
            <a:fillRect/>
          </a:stretch>
        </p:blipFill>
        <p:spPr>
          <a:xfrm>
            <a:off x="3254563" y="184255"/>
            <a:ext cx="5755899" cy="3893697"/>
          </a:xfrm>
          <a:prstGeom prst="rect">
            <a:avLst/>
          </a:prstGeom>
        </p:spPr>
      </p:pic>
    </p:spTree>
    <p:extLst>
      <p:ext uri="{BB962C8B-B14F-4D97-AF65-F5344CB8AC3E}">
        <p14:creationId xmlns:p14="http://schemas.microsoft.com/office/powerpoint/2010/main" val="3016824290"/>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4" name="WordArt 6">
            <a:extLst>
              <a:ext uri="{FF2B5EF4-FFF2-40B4-BE49-F238E27FC236}">
                <a16:creationId xmlns:a16="http://schemas.microsoft.com/office/drawing/2014/main" xmlns="" id="{0E8A6277-BE11-1746-9F22-4F36BB7F09FC}"/>
              </a:ext>
            </a:extLst>
          </p:cNvPr>
          <p:cNvSpPr>
            <a:spLocks noChangeArrowheads="1" noChangeShapeType="1" noTextEdit="1"/>
          </p:cNvSpPr>
          <p:nvPr/>
        </p:nvSpPr>
        <p:spPr bwMode="auto">
          <a:xfrm>
            <a:off x="3521075" y="433952"/>
            <a:ext cx="5149850" cy="605028"/>
          </a:xfrm>
          <a:prstGeom prst="rect">
            <a:avLst/>
          </a:prstGeom>
        </p:spPr>
        <p:txBody>
          <a:bodyPr wrap="none" fromWordArt="1">
            <a:prstTxWarp prst="textPlain">
              <a:avLst>
                <a:gd name="adj" fmla="val 50000"/>
              </a:avLst>
            </a:prstTxWarp>
          </a:bodyPr>
          <a:lstStyle/>
          <a:p>
            <a:pPr algn="ctr"/>
            <a:r>
              <a:rPr lang="ar-JO" sz="3600" kern="10" dirty="0">
                <a:ln w="0"/>
                <a:effectLst>
                  <a:outerShdw blurRad="38100" dist="19050" dir="2700000" algn="tl" rotWithShape="0">
                    <a:schemeClr val="dk1">
                      <a:alpha val="40000"/>
                    </a:schemeClr>
                  </a:outerShdw>
                </a:effectLst>
                <a:latin typeface="Impact" panose="020B0806030902050204" pitchFamily="34" charset="0"/>
              </a:rPr>
              <a:t>الاتصال اللفظي و اللغوي </a:t>
            </a:r>
          </a:p>
        </p:txBody>
      </p:sp>
      <p:graphicFrame>
        <p:nvGraphicFramePr>
          <p:cNvPr id="2" name="رسم تخطيطي 1">
            <a:extLst>
              <a:ext uri="{FF2B5EF4-FFF2-40B4-BE49-F238E27FC236}">
                <a16:creationId xmlns:a16="http://schemas.microsoft.com/office/drawing/2014/main" xmlns="" id="{2AB3499A-4AF9-E24C-A00D-DA09E7F114FF}"/>
              </a:ext>
            </a:extLst>
          </p:cNvPr>
          <p:cNvGraphicFramePr/>
          <p:nvPr>
            <p:extLst>
              <p:ext uri="{D42A27DB-BD31-4B8C-83A1-F6EECF244321}">
                <p14:modId xmlns:p14="http://schemas.microsoft.com/office/powerpoint/2010/main" val="381010580"/>
              </p:ext>
            </p:extLst>
          </p:nvPr>
        </p:nvGraphicFramePr>
        <p:xfrm>
          <a:off x="741335" y="1253353"/>
          <a:ext cx="10709329"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2665442"/>
      </p:ext>
    </p:extLst>
  </p:cSld>
  <p:clrMapOvr>
    <a:masterClrMapping/>
  </p:clrMapOvr>
  <p:transition>
    <p:strips dir="rd"/>
  </p:transition>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فرعي 2"/>
          <p:cNvSpPr>
            <a:spLocks noGrp="1"/>
          </p:cNvSpPr>
          <p:nvPr>
            <p:ph type="subTitle" idx="1"/>
          </p:nvPr>
        </p:nvSpPr>
        <p:spPr>
          <a:xfrm>
            <a:off x="4498779" y="444282"/>
            <a:ext cx="7584734" cy="6413718"/>
          </a:xfrm>
        </p:spPr>
        <p:txBody>
          <a:bodyPr>
            <a:normAutofit/>
          </a:bodyPr>
          <a:lstStyle/>
          <a:p>
            <a:pPr algn="just"/>
            <a:r>
              <a:rPr lang="ar-SA" altLang="ar-JO" dirty="0"/>
              <a:t>لقد انشغل كثير من الباحثين في محاولة تفسير حركة الجسد عند الإنسان، في محاولة منهم لإعطاء تلك الحركات دلالات ومعاني لا تقل أهمية عن العبارات اللفظية،</a:t>
            </a:r>
            <a:r>
              <a:rPr lang="ar-AE" altLang="ar-JO" dirty="0"/>
              <a:t> </a:t>
            </a:r>
            <a:r>
              <a:rPr lang="ar-SA" altLang="ar-JO" dirty="0"/>
              <a:t>ولم تخب محاولاتهم في ذلك، بل تكاد تجمع تلك الدراسات إلى أهمية هذه اللغة، وقدرتها على استقراء ما يختلج الإنسان من مشاعر ومواقف، وأفراح واتراح، وسعادة وشقاء، وخيانة ووفاء، وصراحة</a:t>
            </a:r>
            <a:r>
              <a:rPr lang="ar-AE" altLang="ar-JO" dirty="0"/>
              <a:t> </a:t>
            </a:r>
            <a:r>
              <a:rPr lang="ar-SA" altLang="ar-JO" dirty="0"/>
              <a:t>والتواء. </a:t>
            </a:r>
          </a:p>
          <a:p>
            <a:pPr algn="just"/>
            <a:r>
              <a:rPr lang="ar-SA" dirty="0">
                <a:solidFill>
                  <a:schemeClr val="tx1"/>
                </a:solidFill>
              </a:rPr>
              <a:t>تشكل اللغة الأداة التي ينقل بها الإنسان إحساسه وتصوره للآخرين..</a:t>
            </a:r>
            <a:endParaRPr lang="en-US" dirty="0">
              <a:solidFill>
                <a:schemeClr val="tx1"/>
              </a:solidFill>
            </a:endParaRPr>
          </a:p>
          <a:p>
            <a:pPr algn="just"/>
            <a:r>
              <a:rPr lang="ar-SA" dirty="0">
                <a:solidFill>
                  <a:schemeClr val="tx1"/>
                </a:solidFill>
              </a:rPr>
              <a:t>ويحقق بها رغباته.. وأيضاً يجسد بها اجتماعية باتخاذها وسيلة للتفاعل مع الناس المحيطين به ومع بيئته من حوله ذلك أن اللغة بهذه المنفعة تعد وسيلة اتصال.</a:t>
            </a:r>
            <a:r>
              <a:rPr lang="en-US" dirty="0"/>
              <a:t> </a:t>
            </a:r>
            <a:r>
              <a:rPr lang="ar-SA" dirty="0">
                <a:solidFill>
                  <a:schemeClr val="tx1"/>
                </a:solidFill>
              </a:rPr>
              <a:t>ولكن هذه اللغة هي ليست اللغة التي في ذهن القارئ الآن أي أنها ليست هي الكلام كما يعتقد أغلب الناس إنها في الواقع تعني اللغة التي نتكلم بها</a:t>
            </a:r>
            <a:r>
              <a:rPr lang="en-US" dirty="0"/>
              <a:t> </a:t>
            </a:r>
            <a:r>
              <a:rPr lang="ar-SA" dirty="0">
                <a:solidFill>
                  <a:schemeClr val="tx1"/>
                </a:solidFill>
              </a:rPr>
              <a:t>ونفعل بها٬ وأيضاً هي الإشارة التي نستخدمها للترميز كي ننقل ما نريد ونبلغه إلى الناس.</a:t>
            </a:r>
            <a:endParaRPr lang="en-US" dirty="0">
              <a:solidFill>
                <a:schemeClr val="tx1"/>
              </a:solidFill>
            </a:endParaRPr>
          </a:p>
          <a:p>
            <a:pPr algn="just"/>
            <a:r>
              <a:rPr lang="ar-SA" dirty="0">
                <a:solidFill>
                  <a:schemeClr val="tx1"/>
                </a:solidFill>
              </a:rPr>
              <a:t>بهذه اللغة يحول الإنسان تصوره الداخلي إلى شيء محسوس تشاهده العين وتسمعه الأذن ويحسه الجسد٬ لأن اللغة لها القدرة على نقل الشعور من داخل أعماق النفس إلى تعبير غير لفظي نطلق عليه </a:t>
            </a:r>
            <a:r>
              <a:rPr lang="ar-SA" b="1" i="1" dirty="0">
                <a:solidFill>
                  <a:schemeClr val="tx1"/>
                </a:solidFill>
              </a:rPr>
              <a:t>لغة غير كلامية </a:t>
            </a:r>
            <a:r>
              <a:rPr lang="ar-SA" dirty="0">
                <a:solidFill>
                  <a:schemeClr val="tx1"/>
                </a:solidFill>
              </a:rPr>
              <a:t>مفرداتها فعل الإنسان مثل الحزن والألم أو الحب والعطف والعطاء عندما يتبدى كل ذلك على محيانا</a:t>
            </a:r>
            <a:r>
              <a:rPr lang="ar-SA" dirty="0"/>
              <a:t>٬ </a:t>
            </a:r>
            <a:r>
              <a:rPr lang="ar-SA" dirty="0">
                <a:solidFill>
                  <a:schemeClr val="tx1"/>
                </a:solidFill>
              </a:rPr>
              <a:t>كذلك لها القدرة على تحويل تلك المشاعر إلى كلام نطلق عليه لغة لفظية مفرداتها الكلمات التي تتلفظ بها أفواهنا إلى الآخرين.</a:t>
            </a:r>
            <a:endParaRPr lang="en-US" dirty="0">
              <a:solidFill>
                <a:schemeClr val="tx1"/>
              </a:solidFill>
            </a:endParaRPr>
          </a:p>
        </p:txBody>
      </p:sp>
      <p:pic>
        <p:nvPicPr>
          <p:cNvPr id="5" name="صورة 4">
            <a:extLst>
              <a:ext uri="{FF2B5EF4-FFF2-40B4-BE49-F238E27FC236}">
                <a16:creationId xmlns:a16="http://schemas.microsoft.com/office/drawing/2014/main" xmlns="" id="{6D92216C-87DF-ED4E-9499-FB44102F1EDD}"/>
              </a:ext>
            </a:extLst>
          </p:cNvPr>
          <p:cNvPicPr>
            <a:picLocks noChangeAspect="1"/>
          </p:cNvPicPr>
          <p:nvPr/>
        </p:nvPicPr>
        <p:blipFill>
          <a:blip r:embed="rId2"/>
          <a:stretch>
            <a:fillRect/>
          </a:stretch>
        </p:blipFill>
        <p:spPr>
          <a:xfrm>
            <a:off x="108487" y="3692120"/>
            <a:ext cx="4184543" cy="2972150"/>
          </a:xfrm>
          <a:prstGeom prst="rect">
            <a:avLst/>
          </a:prstGeom>
        </p:spPr>
      </p:pic>
      <p:pic>
        <p:nvPicPr>
          <p:cNvPr id="6" name="صورة 5">
            <a:extLst>
              <a:ext uri="{FF2B5EF4-FFF2-40B4-BE49-F238E27FC236}">
                <a16:creationId xmlns:a16="http://schemas.microsoft.com/office/drawing/2014/main" xmlns="" id="{16452BF1-717F-AE49-81B0-3ED39567678E}"/>
              </a:ext>
            </a:extLst>
          </p:cNvPr>
          <p:cNvPicPr>
            <a:picLocks noChangeAspect="1"/>
          </p:cNvPicPr>
          <p:nvPr/>
        </p:nvPicPr>
        <p:blipFill>
          <a:blip r:embed="rId3"/>
          <a:stretch>
            <a:fillRect/>
          </a:stretch>
        </p:blipFill>
        <p:spPr>
          <a:xfrm>
            <a:off x="0" y="25828"/>
            <a:ext cx="4066619" cy="2750948"/>
          </a:xfrm>
          <a:prstGeom prst="rect">
            <a:avLst/>
          </a:prstGeom>
        </p:spPr>
      </p:pic>
      <p:sp>
        <p:nvSpPr>
          <p:cNvPr id="8" name="مستطيل 7">
            <a:extLst>
              <a:ext uri="{FF2B5EF4-FFF2-40B4-BE49-F238E27FC236}">
                <a16:creationId xmlns:a16="http://schemas.microsoft.com/office/drawing/2014/main" xmlns="" id="{DF578D0E-2ED9-C84C-9738-710C1BAFD101}"/>
              </a:ext>
            </a:extLst>
          </p:cNvPr>
          <p:cNvSpPr/>
          <p:nvPr/>
        </p:nvSpPr>
        <p:spPr>
          <a:xfrm>
            <a:off x="11121390" y="25828"/>
            <a:ext cx="962123"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ar-AE" altLang="ar-JO" sz="2400" b="1" dirty="0"/>
              <a:t>مقدمة:</a:t>
            </a:r>
            <a:r>
              <a:rPr lang="ar-AE" altLang="ar-JO" sz="2400" dirty="0"/>
              <a:t> </a:t>
            </a:r>
            <a:endParaRPr lang="ar-JO" sz="2400" dirty="0"/>
          </a:p>
        </p:txBody>
      </p:sp>
    </p:spTree>
    <p:extLst>
      <p:ext uri="{BB962C8B-B14F-4D97-AF65-F5344CB8AC3E}">
        <p14:creationId xmlns:p14="http://schemas.microsoft.com/office/powerpoint/2010/main" val="291677471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xmlns="" id="{3B825418-0C70-A24C-944A-9BCCC488AF1C}"/>
              </a:ext>
            </a:extLst>
          </p:cNvPr>
          <p:cNvSpPr>
            <a:spLocks noGrp="1" noChangeArrowheads="1"/>
          </p:cNvSpPr>
          <p:nvPr>
            <p:ph type="title"/>
          </p:nvPr>
        </p:nvSpPr>
        <p:spPr>
          <a:xfrm>
            <a:off x="3648021" y="453978"/>
            <a:ext cx="5327758" cy="595329"/>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ar-SA" altLang="ar-JO" sz="3200" b="1" dirty="0"/>
              <a:t>الاتصال اللفظي:</a:t>
            </a:r>
            <a:endParaRPr lang="en" altLang="ar-JO" sz="3200" b="1" dirty="0"/>
          </a:p>
        </p:txBody>
      </p:sp>
      <p:pic>
        <p:nvPicPr>
          <p:cNvPr id="6" name="Picture 5" descr="af196a03">
            <a:extLst>
              <a:ext uri="{FF2B5EF4-FFF2-40B4-BE49-F238E27FC236}">
                <a16:creationId xmlns:a16="http://schemas.microsoft.com/office/drawing/2014/main" xmlns="" id="{E2C5CD53-50C4-2C4B-880F-716BA6117A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1094" y="2750568"/>
            <a:ext cx="4248150" cy="2668587"/>
          </a:xfrm>
          <a:prstGeom prst="rect">
            <a:avLst/>
          </a:prstGeom>
          <a:noFill/>
          <a:extLst>
            <a:ext uri="{909E8E84-426E-40DD-AFC4-6F175D3DCCD1}">
              <a14:hiddenFill xmlns:a14="http://schemas.microsoft.com/office/drawing/2010/main">
                <a:solidFill>
                  <a:srgbClr val="FFFFFF"/>
                </a:solidFill>
              </a14:hiddenFill>
            </a:ext>
          </a:extLst>
        </p:spPr>
      </p:pic>
      <p:sp>
        <p:nvSpPr>
          <p:cNvPr id="7" name="مستطيل 6">
            <a:extLst>
              <a:ext uri="{FF2B5EF4-FFF2-40B4-BE49-F238E27FC236}">
                <a16:creationId xmlns:a16="http://schemas.microsoft.com/office/drawing/2014/main" xmlns="" id="{037410F4-C9E3-854D-9D0C-5EA04C2AB5C1}"/>
              </a:ext>
            </a:extLst>
          </p:cNvPr>
          <p:cNvSpPr/>
          <p:nvPr/>
        </p:nvSpPr>
        <p:spPr>
          <a:xfrm>
            <a:off x="1242878" y="1438845"/>
            <a:ext cx="10569843" cy="3126240"/>
          </a:xfrm>
          <a:prstGeom prst="rect">
            <a:avLst/>
          </a:prstGeom>
        </p:spPr>
        <p:txBody>
          <a:bodyPr wrap="square">
            <a:spAutoFit/>
          </a:bodyPr>
          <a:lstStyle/>
          <a:p>
            <a:pPr algn="just">
              <a:lnSpc>
                <a:spcPct val="80000"/>
              </a:lnSpc>
            </a:pPr>
            <a:r>
              <a:rPr lang="ar-SA" altLang="ar-JO" sz="2400" dirty="0"/>
              <a:t>هو الاتصال الذي يتم عبر الكلمات والألفاظ، بحيث يتم نقل الرسالة الصوتية من فم المرسل إلى أذن المستقبل. الاتصال اللفظي له مدى واسع من المدلولات، حيث تلعب اللغة المستخدمة ودرجة الصوت ومخارج الألفاظ دوراً كبيراً في إضافة معاني أخرى للرسالة. وللاتصال اللفظي اربع مقومات أساسية هي: </a:t>
            </a:r>
          </a:p>
          <a:p>
            <a:pPr marL="457200" indent="-457200" algn="just">
              <a:lnSpc>
                <a:spcPct val="150000"/>
              </a:lnSpc>
              <a:buFont typeface="+mj-lt"/>
              <a:buAutoNum type="arabicPeriod"/>
            </a:pPr>
            <a:r>
              <a:rPr lang="ar-SA" altLang="ar-JO" sz="2400" dirty="0"/>
              <a:t>وضوح الصوت. </a:t>
            </a:r>
          </a:p>
          <a:p>
            <a:pPr marL="457200" indent="-457200" algn="just">
              <a:lnSpc>
                <a:spcPct val="150000"/>
              </a:lnSpc>
              <a:buFont typeface="+mj-lt"/>
              <a:buAutoNum type="arabicPeriod"/>
            </a:pPr>
            <a:r>
              <a:rPr lang="ar-SA" altLang="ar-JO" sz="2400" dirty="0"/>
              <a:t>التكرار. </a:t>
            </a:r>
          </a:p>
          <a:p>
            <a:pPr marL="457200" indent="-457200" algn="just">
              <a:lnSpc>
                <a:spcPct val="150000"/>
              </a:lnSpc>
              <a:buFont typeface="+mj-lt"/>
              <a:buAutoNum type="arabicPeriod"/>
            </a:pPr>
            <a:r>
              <a:rPr lang="ar-SA" altLang="ar-JO" sz="2400" dirty="0"/>
              <a:t>المجاملة والتشجيع والتجاوب. </a:t>
            </a:r>
          </a:p>
          <a:p>
            <a:pPr marL="457200" indent="-457200" algn="just">
              <a:lnSpc>
                <a:spcPct val="150000"/>
              </a:lnSpc>
              <a:buFont typeface="+mj-lt"/>
              <a:buAutoNum type="arabicPeriod"/>
            </a:pPr>
            <a:r>
              <a:rPr lang="ar-SA" altLang="ar-JO" sz="2400" dirty="0"/>
              <a:t>التغذية الراجحة</a:t>
            </a:r>
            <a:r>
              <a:rPr lang="ar-SA" altLang="ar-JO" sz="2400" b="1" dirty="0"/>
              <a:t>. </a:t>
            </a:r>
            <a:endParaRPr lang="ar-SA" altLang="ar-JO" sz="2400" dirty="0"/>
          </a:p>
        </p:txBody>
      </p:sp>
    </p:spTree>
    <p:extLst>
      <p:ext uri="{BB962C8B-B14F-4D97-AF65-F5344CB8AC3E}">
        <p14:creationId xmlns:p14="http://schemas.microsoft.com/office/powerpoint/2010/main" val="109306045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B47C8D79-26B4-204C-84F9-ADA26C15E5ED}"/>
              </a:ext>
            </a:extLst>
          </p:cNvPr>
          <p:cNvSpPr txBox="1">
            <a:spLocks noChangeArrowheads="1"/>
          </p:cNvSpPr>
          <p:nvPr/>
        </p:nvSpPr>
        <p:spPr>
          <a:xfrm>
            <a:off x="620726" y="613582"/>
            <a:ext cx="10950548" cy="4753198"/>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ar-SA" altLang="ar-JO" sz="2400" dirty="0"/>
              <a:t>يسبب عدم توافق الإشارات غير اللفظية مع الرسالة اللفظية عائقا في وصول الرسالة، وتؤدي إلى الإرباك والتشويش و عدم التأكد لدي المستقبل. مثال على ذلك أن يستدعي أحد المديرين موظفا مجتهدا ويبلغه بقرار نقله، بينما يكون ذهن المدير منهمكا في مشكلة أخري، فيستقبل الموظف الخبر علي أنه عقوبة ما. ولهذا يجب على المرسل الانتباه ليس فقط إلى الرسالة اللفظية بل أيضا إلي الرسالة غير اللفظية المصاحبة. </a:t>
            </a:r>
          </a:p>
          <a:p>
            <a:pPr marL="0" indent="0" algn="just">
              <a:buNone/>
            </a:pPr>
            <a:endParaRPr lang="ar-SA" altLang="ar-JO" sz="2400" dirty="0"/>
          </a:p>
          <a:p>
            <a:pPr marL="0" indent="0" algn="just">
              <a:buNone/>
            </a:pPr>
            <a:r>
              <a:rPr lang="ar-SA" altLang="ar-JO" sz="2400" b="1" dirty="0"/>
              <a:t>أقسام الاتصال:</a:t>
            </a:r>
          </a:p>
          <a:p>
            <a:pPr marL="457200" indent="-457200" algn="just">
              <a:buFont typeface="+mj-lt"/>
              <a:buAutoNum type="arabicPeriod"/>
            </a:pPr>
            <a:r>
              <a:rPr lang="ar-SA" altLang="ar-JO" sz="2400" dirty="0"/>
              <a:t>شفوي أو مكتوب. </a:t>
            </a:r>
          </a:p>
          <a:p>
            <a:pPr marL="457200" indent="-457200" algn="just">
              <a:buFont typeface="+mj-lt"/>
              <a:buAutoNum type="arabicPeriod"/>
            </a:pPr>
            <a:r>
              <a:rPr lang="ar-SA" altLang="ar-JO" sz="2400" dirty="0"/>
              <a:t>لفظي أو غير لفظي. </a:t>
            </a:r>
          </a:p>
          <a:p>
            <a:pPr marL="457200" indent="-457200" algn="just">
              <a:buFont typeface="+mj-lt"/>
              <a:buAutoNum type="arabicPeriod"/>
            </a:pPr>
            <a:r>
              <a:rPr lang="ar-SA" altLang="ar-JO" sz="2400" dirty="0"/>
              <a:t>أفقي أو رأسي. </a:t>
            </a:r>
          </a:p>
          <a:p>
            <a:pPr marL="457200" indent="-457200" algn="just">
              <a:buFont typeface="+mj-lt"/>
              <a:buAutoNum type="arabicPeriod"/>
            </a:pPr>
            <a:r>
              <a:rPr lang="ar-SA" altLang="ar-JO" sz="2400" dirty="0"/>
              <a:t>رسمي أم غير رسمي</a:t>
            </a:r>
          </a:p>
        </p:txBody>
      </p:sp>
      <p:pic>
        <p:nvPicPr>
          <p:cNvPr id="5" name="صورة 4">
            <a:extLst>
              <a:ext uri="{FF2B5EF4-FFF2-40B4-BE49-F238E27FC236}">
                <a16:creationId xmlns:a16="http://schemas.microsoft.com/office/drawing/2014/main" xmlns="" id="{E2420401-ADF0-514E-9DCB-BD770FCD4AB2}"/>
              </a:ext>
            </a:extLst>
          </p:cNvPr>
          <p:cNvPicPr>
            <a:picLocks noChangeAspect="1"/>
          </p:cNvPicPr>
          <p:nvPr/>
        </p:nvPicPr>
        <p:blipFill>
          <a:blip r:embed="rId2"/>
          <a:stretch>
            <a:fillRect/>
          </a:stretch>
        </p:blipFill>
        <p:spPr>
          <a:xfrm>
            <a:off x="511444" y="2383079"/>
            <a:ext cx="4124701" cy="3101519"/>
          </a:xfrm>
          <a:prstGeom prst="rect">
            <a:avLst/>
          </a:prstGeom>
        </p:spPr>
      </p:pic>
      <p:pic>
        <p:nvPicPr>
          <p:cNvPr id="6" name="صورة 5">
            <a:extLst>
              <a:ext uri="{FF2B5EF4-FFF2-40B4-BE49-F238E27FC236}">
                <a16:creationId xmlns:a16="http://schemas.microsoft.com/office/drawing/2014/main" xmlns="" id="{AF03E407-4302-424F-9A2C-9DA402B2FE3C}"/>
              </a:ext>
            </a:extLst>
          </p:cNvPr>
          <p:cNvPicPr>
            <a:picLocks noChangeAspect="1"/>
          </p:cNvPicPr>
          <p:nvPr/>
        </p:nvPicPr>
        <p:blipFill>
          <a:blip r:embed="rId3"/>
          <a:stretch>
            <a:fillRect/>
          </a:stretch>
        </p:blipFill>
        <p:spPr>
          <a:xfrm>
            <a:off x="4897037" y="2494236"/>
            <a:ext cx="2658820" cy="2658820"/>
          </a:xfrm>
          <a:prstGeom prst="rect">
            <a:avLst/>
          </a:prstGeom>
        </p:spPr>
      </p:pic>
    </p:spTree>
    <p:extLst>
      <p:ext uri="{BB962C8B-B14F-4D97-AF65-F5344CB8AC3E}">
        <p14:creationId xmlns:p14="http://schemas.microsoft.com/office/powerpoint/2010/main" val="367768988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xmlns="" id="{5C49AE52-1261-254A-A2D6-97FEDD7ED2C0}"/>
              </a:ext>
            </a:extLst>
          </p:cNvPr>
          <p:cNvSpPr>
            <a:spLocks noGrp="1" noChangeArrowheads="1"/>
          </p:cNvSpPr>
          <p:nvPr>
            <p:ph type="title"/>
          </p:nvPr>
        </p:nvSpPr>
        <p:spPr>
          <a:xfrm>
            <a:off x="6385302" y="201480"/>
            <a:ext cx="5414074" cy="557938"/>
          </a:xfrm>
        </p:spPr>
        <p:style>
          <a:lnRef idx="1">
            <a:schemeClr val="accent3"/>
          </a:lnRef>
          <a:fillRef idx="2">
            <a:schemeClr val="accent3"/>
          </a:fillRef>
          <a:effectRef idx="1">
            <a:schemeClr val="accent3"/>
          </a:effectRef>
          <a:fontRef idx="minor">
            <a:schemeClr val="dk1"/>
          </a:fontRef>
        </p:style>
        <p:txBody>
          <a:bodyPr>
            <a:normAutofit/>
          </a:bodyPr>
          <a:lstStyle/>
          <a:p>
            <a:r>
              <a:rPr lang="ar-AE" altLang="ar-JO" sz="2400" dirty="0">
                <a:ln w="0"/>
                <a:solidFill>
                  <a:schemeClr val="tx1"/>
                </a:solidFill>
                <a:effectLst>
                  <a:outerShdw blurRad="38100" dist="19050" dir="2700000" algn="tl" rotWithShape="0">
                    <a:schemeClr val="dk1">
                      <a:alpha val="40000"/>
                    </a:schemeClr>
                  </a:outerShdw>
                </a:effectLst>
              </a:rPr>
              <a:t>التطور التاريخي لنشأة هذا العلم في العصر الحديث:</a:t>
            </a:r>
            <a:endParaRPr lang="en-US" altLang="ar-JO" sz="2400" dirty="0">
              <a:ln w="0"/>
              <a:solidFill>
                <a:schemeClr val="tx1"/>
              </a:solidFill>
              <a:effectLst>
                <a:outerShdw blurRad="38100" dist="19050" dir="2700000" algn="tl" rotWithShape="0">
                  <a:schemeClr val="dk1">
                    <a:alpha val="40000"/>
                  </a:schemeClr>
                </a:outerShdw>
              </a:effectLst>
            </a:endParaRPr>
          </a:p>
        </p:txBody>
      </p:sp>
      <p:sp>
        <p:nvSpPr>
          <p:cNvPr id="212995" name="Rectangle 3">
            <a:extLst>
              <a:ext uri="{FF2B5EF4-FFF2-40B4-BE49-F238E27FC236}">
                <a16:creationId xmlns:a16="http://schemas.microsoft.com/office/drawing/2014/main" xmlns="" id="{B97A51F5-3472-D647-ADF7-58C98F8B4178}"/>
              </a:ext>
            </a:extLst>
          </p:cNvPr>
          <p:cNvSpPr>
            <a:spLocks noGrp="1" noChangeArrowheads="1"/>
          </p:cNvSpPr>
          <p:nvPr>
            <p:ph type="body" idx="1"/>
          </p:nvPr>
        </p:nvSpPr>
        <p:spPr>
          <a:xfrm>
            <a:off x="4463512" y="981076"/>
            <a:ext cx="7335864" cy="5876925"/>
          </a:xfrm>
        </p:spPr>
        <p:style>
          <a:lnRef idx="2">
            <a:schemeClr val="dk1"/>
          </a:lnRef>
          <a:fillRef idx="1">
            <a:schemeClr val="lt1"/>
          </a:fillRef>
          <a:effectRef idx="0">
            <a:schemeClr val="dk1"/>
          </a:effectRef>
          <a:fontRef idx="minor">
            <a:schemeClr val="dk1"/>
          </a:fontRef>
        </p:style>
        <p:txBody>
          <a:bodyPr>
            <a:normAutofit/>
          </a:bodyPr>
          <a:lstStyle/>
          <a:p>
            <a:pPr marL="0" indent="0" algn="just">
              <a:buNone/>
            </a:pPr>
            <a:r>
              <a:rPr lang="ar-AE" altLang="ar-JO" sz="2400" dirty="0"/>
              <a:t>قبل حوالي 350 سنه قدم العالم "جون بول ويد" محاضرة عن لغة اليد الطبيعية (علم الشيرولوجى). وقبل القرن العشرين قام "شارلز داروين" بتقديم دراسته بعنوان تعابير العواطف لدى الانسان والحيوان في عام 1872م. وفي عام 1969م قام عالم الحيوانات ديسمون موريس بتقديم دراسة حول ترجمة للحركات غير اللفظية للانسان في كتابة الغوريلا العاري .</a:t>
            </a:r>
          </a:p>
          <a:p>
            <a:pPr marL="0" indent="0" algn="just" rtl="1">
              <a:lnSpc>
                <a:spcPct val="90000"/>
              </a:lnSpc>
              <a:buNone/>
            </a:pPr>
            <a:r>
              <a:rPr lang="ar-AE" altLang="ar-JO" sz="2400" dirty="0"/>
              <a:t>بدء العامة من الناس بالتعرف على (لغة الجسد) منذ صدوركتاب لغة الجسد للكاتب "جو لويس فاست" عام 1970م حيث كان ملخص لدراسات علماء السلوك للاتصال غير اللفظي. ثم قام العالم الالماني "ويليم ويندب" مؤسس علم النفس التجريبي بالمانيا بنشر كتاب علم النفس العرقي الذي يحتوي على فصل يقدم فيه النظريات حول لغة الايماءات. وبعدها قدم "البرت سكيفلن" وهو طبيب انساني امريكي؛ دراسة عن النشاط الذي يقوم به الانسان واختلافه في المجموعات الصغيرة عن المجموعات الكبيرة. ثم قام "ادور هيس" بشرح كيفية اتساع بؤؤ العين في الانسان اذا ما اعجب بشخص او شئ ما.</a:t>
            </a:r>
            <a:endParaRPr lang="en-US" altLang="ar-JO" sz="2400" dirty="0"/>
          </a:p>
        </p:txBody>
      </p:sp>
      <p:pic>
        <p:nvPicPr>
          <p:cNvPr id="2" name="صورة 1">
            <a:extLst>
              <a:ext uri="{FF2B5EF4-FFF2-40B4-BE49-F238E27FC236}">
                <a16:creationId xmlns:a16="http://schemas.microsoft.com/office/drawing/2014/main" xmlns="" id="{70D0DCAE-EB6E-354D-9C74-3FEB9914FE28}"/>
              </a:ext>
            </a:extLst>
          </p:cNvPr>
          <p:cNvPicPr>
            <a:picLocks noChangeAspect="1"/>
          </p:cNvPicPr>
          <p:nvPr/>
        </p:nvPicPr>
        <p:blipFill>
          <a:blip r:embed="rId3"/>
          <a:stretch>
            <a:fillRect/>
          </a:stretch>
        </p:blipFill>
        <p:spPr>
          <a:xfrm>
            <a:off x="392623" y="981076"/>
            <a:ext cx="3950059" cy="2447924"/>
          </a:xfrm>
          <a:prstGeom prst="rect">
            <a:avLst/>
          </a:prstGeom>
        </p:spPr>
      </p:pic>
      <p:pic>
        <p:nvPicPr>
          <p:cNvPr id="3" name="صورة 2">
            <a:extLst>
              <a:ext uri="{FF2B5EF4-FFF2-40B4-BE49-F238E27FC236}">
                <a16:creationId xmlns:a16="http://schemas.microsoft.com/office/drawing/2014/main" xmlns="" id="{2B3F09EC-196D-AA44-B7CC-D35F81549A2C}"/>
              </a:ext>
            </a:extLst>
          </p:cNvPr>
          <p:cNvPicPr>
            <a:picLocks noChangeAspect="1"/>
          </p:cNvPicPr>
          <p:nvPr/>
        </p:nvPicPr>
        <p:blipFill>
          <a:blip r:embed="rId4"/>
          <a:stretch>
            <a:fillRect/>
          </a:stretch>
        </p:blipFill>
        <p:spPr>
          <a:xfrm>
            <a:off x="194698" y="3654262"/>
            <a:ext cx="3878170" cy="2447923"/>
          </a:xfrm>
          <a:prstGeom prst="rect">
            <a:avLst/>
          </a:prstGeom>
        </p:spPr>
      </p:pic>
    </p:spTree>
    <p:extLst>
      <p:ext uri="{BB962C8B-B14F-4D97-AF65-F5344CB8AC3E}">
        <p14:creationId xmlns:p14="http://schemas.microsoft.com/office/powerpoint/2010/main" val="3554517054"/>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a:extLst>
              <a:ext uri="{FF2B5EF4-FFF2-40B4-BE49-F238E27FC236}">
                <a16:creationId xmlns:a16="http://schemas.microsoft.com/office/drawing/2014/main" xmlns="" id="{71317FE8-E489-4A42-BC4E-3413E69F8620}"/>
              </a:ext>
            </a:extLst>
          </p:cNvPr>
          <p:cNvSpPr>
            <a:spLocks noGrp="1"/>
          </p:cNvSpPr>
          <p:nvPr>
            <p:ph type="title"/>
          </p:nvPr>
        </p:nvSpPr>
        <p:spPr>
          <a:xfrm>
            <a:off x="1524000" y="122238"/>
            <a:ext cx="9144000" cy="1867927"/>
          </a:xfrm>
          <a:scene3d>
            <a:camera prst="orthographicFront"/>
            <a:lightRig rig="threePt" dir="t"/>
          </a:scene3d>
          <a:sp3d>
            <a:bevelT prst="slope"/>
          </a:sp3d>
        </p:spPr>
        <p:style>
          <a:lnRef idx="3">
            <a:schemeClr val="lt1"/>
          </a:lnRef>
          <a:fillRef idx="1">
            <a:schemeClr val="accent1"/>
          </a:fillRef>
          <a:effectRef idx="1">
            <a:schemeClr val="accent1"/>
          </a:effectRef>
          <a:fontRef idx="minor">
            <a:schemeClr val="lt1"/>
          </a:fontRef>
        </p:style>
        <p:txBody>
          <a:bodyPr>
            <a:normAutofit fontScale="90000"/>
          </a:bodyPr>
          <a:lstStyle/>
          <a:p>
            <a:pPr algn="ctr" eaLnBrk="1" hangingPunct="1"/>
            <a:r>
              <a:rPr lang="en-US" altLang="ar-JO" sz="4000" dirty="0">
                <a:solidFill>
                  <a:srgbClr val="FFFFFF"/>
                </a:solidFill>
                <a:latin typeface="Cambria" panose="02040503050406030204" pitchFamily="18" charset="0"/>
                <a:ea typeface="ＭＳ Ｐゴシック" panose="020B0600070205080204" pitchFamily="34" charset="-128"/>
              </a:rPr>
              <a:t/>
            </a:r>
            <a:br>
              <a:rPr lang="en-US" altLang="ar-JO" sz="4000" dirty="0">
                <a:solidFill>
                  <a:srgbClr val="FFFFFF"/>
                </a:solidFill>
                <a:latin typeface="Cambria" panose="02040503050406030204" pitchFamily="18" charset="0"/>
                <a:ea typeface="ＭＳ Ｐゴシック" panose="020B0600070205080204" pitchFamily="34" charset="-128"/>
              </a:rPr>
            </a:br>
            <a:r>
              <a:rPr lang="en-US" altLang="ar-JO" dirty="0">
                <a:solidFill>
                  <a:srgbClr val="FFFFFF"/>
                </a:solidFill>
                <a:latin typeface="Cambria" panose="02040503050406030204" pitchFamily="18" charset="0"/>
                <a:ea typeface="ＭＳ Ｐゴシック" panose="020B0600070205080204" pitchFamily="34" charset="-128"/>
              </a:rPr>
              <a:t>Non-Verbal Communication</a:t>
            </a:r>
            <a:br>
              <a:rPr lang="en-US" altLang="ar-JO" dirty="0">
                <a:solidFill>
                  <a:srgbClr val="FFFFFF"/>
                </a:solidFill>
                <a:latin typeface="Cambria" panose="02040503050406030204" pitchFamily="18" charset="0"/>
                <a:ea typeface="ＭＳ Ｐゴシック" panose="020B0600070205080204" pitchFamily="34" charset="-128"/>
              </a:rPr>
            </a:br>
            <a:r>
              <a:rPr lang="ar-KW" altLang="ar-JO" dirty="0">
                <a:solidFill>
                  <a:srgbClr val="FFFFFF"/>
                </a:solidFill>
                <a:latin typeface="Cambria" panose="02040503050406030204" pitchFamily="18" charset="0"/>
                <a:ea typeface="ＭＳ Ｐゴシック" panose="020B0600070205080204" pitchFamily="34" charset="-128"/>
              </a:rPr>
              <a:t>التواصل غير-اللفظي</a:t>
            </a:r>
            <a:r>
              <a:rPr lang="en-US" altLang="ar-JO" sz="4000" dirty="0">
                <a:solidFill>
                  <a:srgbClr val="FFFFFF"/>
                </a:solidFill>
                <a:latin typeface="Cambria" panose="02040503050406030204" pitchFamily="18" charset="0"/>
                <a:ea typeface="ＭＳ Ｐゴシック" panose="020B0600070205080204" pitchFamily="34" charset="-128"/>
              </a:rPr>
              <a:t/>
            </a:r>
            <a:br>
              <a:rPr lang="en-US" altLang="ar-JO" sz="4000" dirty="0">
                <a:solidFill>
                  <a:srgbClr val="FFFFFF"/>
                </a:solidFill>
                <a:latin typeface="Cambria" panose="02040503050406030204" pitchFamily="18" charset="0"/>
                <a:ea typeface="ＭＳ Ｐゴシック" panose="020B0600070205080204" pitchFamily="34" charset="-128"/>
              </a:rPr>
            </a:br>
            <a:r>
              <a:rPr lang="en-US" altLang="ar-JO" sz="4000" dirty="0">
                <a:solidFill>
                  <a:srgbClr val="FFFFFF"/>
                </a:solidFill>
                <a:latin typeface="Cambria" panose="02040503050406030204" pitchFamily="18" charset="0"/>
                <a:ea typeface="ＭＳ Ｐゴシック" panose="020B0600070205080204" pitchFamily="34" charset="-128"/>
              </a:rPr>
              <a:t/>
            </a:r>
            <a:br>
              <a:rPr lang="en-US" altLang="ar-JO" sz="4000" dirty="0">
                <a:solidFill>
                  <a:srgbClr val="FFFFFF"/>
                </a:solidFill>
                <a:latin typeface="Cambria" panose="02040503050406030204" pitchFamily="18" charset="0"/>
                <a:ea typeface="ＭＳ Ｐゴシック" panose="020B0600070205080204" pitchFamily="34" charset="-128"/>
              </a:rPr>
            </a:br>
            <a:endParaRPr lang="en-US" altLang="ar-JO" sz="3000" dirty="0">
              <a:solidFill>
                <a:srgbClr val="FFFFFF"/>
              </a:solidFill>
              <a:latin typeface="Cambria" panose="02040503050406030204" pitchFamily="18" charset="0"/>
              <a:ea typeface="ＭＳ Ｐゴシック" panose="020B0600070205080204" pitchFamily="34" charset="-128"/>
            </a:endParaRPr>
          </a:p>
        </p:txBody>
      </p:sp>
      <p:pic>
        <p:nvPicPr>
          <p:cNvPr id="2051" name="Content Placeholder 3" descr="success.jpg">
            <a:extLst>
              <a:ext uri="{FF2B5EF4-FFF2-40B4-BE49-F238E27FC236}">
                <a16:creationId xmlns:a16="http://schemas.microsoft.com/office/drawing/2014/main" xmlns="" id="{E8196797-FCF1-F242-B11A-4F59E14015C6}"/>
              </a:ext>
            </a:extLst>
          </p:cNvPr>
          <p:cNvPicPr>
            <a:picLocks noGrp="1" noChangeAspect="1"/>
          </p:cNvPicPr>
          <p:nvPr>
            <p:ph idx="1"/>
          </p:nvPr>
        </p:nvPicPr>
        <p:blipFill>
          <a:blip r:embed="rId2">
            <a:alphaModFix/>
            <a:extLst>
              <a:ext uri="{28A0092B-C50C-407E-A947-70E740481C1C}">
                <a14:useLocalDpi xmlns:a14="http://schemas.microsoft.com/office/drawing/2010/main" val="0"/>
              </a:ext>
            </a:extLst>
          </a:blip>
          <a:srcRect/>
          <a:stretch>
            <a:fillRect/>
          </a:stretch>
        </p:blipFill>
        <p:spPr>
          <a:xfrm>
            <a:off x="2626658" y="2095722"/>
            <a:ext cx="7539317" cy="4594272"/>
          </a:xfrm>
        </p:spPr>
      </p:pic>
    </p:spTree>
    <p:extLst>
      <p:ext uri="{BB962C8B-B14F-4D97-AF65-F5344CB8AC3E}">
        <p14:creationId xmlns:p14="http://schemas.microsoft.com/office/powerpoint/2010/main" val="209646753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a:extLst>
              <a:ext uri="{FF2B5EF4-FFF2-40B4-BE49-F238E27FC236}">
                <a16:creationId xmlns:a16="http://schemas.microsoft.com/office/drawing/2014/main" xmlns="" id="{1BF33785-ECF9-A546-A8A4-004107B62F89}"/>
              </a:ext>
            </a:extLst>
          </p:cNvPr>
          <p:cNvSpPr>
            <a:spLocks noChangeArrowheads="1"/>
          </p:cNvSpPr>
          <p:nvPr/>
        </p:nvSpPr>
        <p:spPr bwMode="auto">
          <a:xfrm>
            <a:off x="2133600" y="76200"/>
            <a:ext cx="7772400" cy="1600200"/>
          </a:xfrm>
          <a:prstGeom prst="bevel">
            <a:avLst>
              <a:gd name="adj" fmla="val 12500"/>
            </a:avLst>
          </a:prstGeom>
          <a:ln>
            <a:headEnd/>
            <a:tailEnd/>
          </a:ln>
        </p:spPr>
        <p:style>
          <a:lnRef idx="1">
            <a:schemeClr val="accent3"/>
          </a:lnRef>
          <a:fillRef idx="2">
            <a:schemeClr val="accent3"/>
          </a:fillRef>
          <a:effectRef idx="1">
            <a:schemeClr val="accent3"/>
          </a:effectRef>
          <a:fontRef idx="minor">
            <a:schemeClr val="dk1"/>
          </a:fontRef>
        </p:style>
        <p:txBody>
          <a:bodyPr wrap="none" anchor="ctr"/>
          <a:lstStyle>
            <a:lvl1pPr>
              <a:defRPr sz="4400" b="1">
                <a:solidFill>
                  <a:schemeClr val="tx1"/>
                </a:solidFill>
                <a:latin typeface="Times New Roman" panose="02020603050405020304" pitchFamily="18" charset="0"/>
              </a:defRPr>
            </a:lvl1pPr>
            <a:lvl2pPr marL="742950" indent="-285750">
              <a:defRPr sz="4400" b="1">
                <a:solidFill>
                  <a:schemeClr val="tx1"/>
                </a:solidFill>
                <a:latin typeface="Times New Roman" panose="02020603050405020304" pitchFamily="18" charset="0"/>
              </a:defRPr>
            </a:lvl2pPr>
            <a:lvl3pPr marL="1143000" indent="-228600">
              <a:defRPr sz="4400" b="1">
                <a:solidFill>
                  <a:schemeClr val="tx1"/>
                </a:solidFill>
                <a:latin typeface="Times New Roman" panose="02020603050405020304" pitchFamily="18" charset="0"/>
              </a:defRPr>
            </a:lvl3pPr>
            <a:lvl4pPr marL="1600200" indent="-228600">
              <a:defRPr sz="4400" b="1">
                <a:solidFill>
                  <a:schemeClr val="tx1"/>
                </a:solidFill>
                <a:latin typeface="Times New Roman" panose="02020603050405020304" pitchFamily="18" charset="0"/>
              </a:defRPr>
            </a:lvl4pPr>
            <a:lvl5pPr marL="2057400" indent="-228600">
              <a:defRPr sz="4400" b="1">
                <a:solidFill>
                  <a:schemeClr val="tx1"/>
                </a:solidFill>
                <a:latin typeface="Times New Roman" panose="02020603050405020304" pitchFamily="18" charset="0"/>
              </a:defRPr>
            </a:lvl5pPr>
            <a:lvl6pPr marL="2514600" indent="-228600" rtl="0" eaLnBrk="0" fontAlgn="base" hangingPunct="0">
              <a:spcBef>
                <a:spcPct val="0"/>
              </a:spcBef>
              <a:spcAft>
                <a:spcPct val="0"/>
              </a:spcAft>
              <a:defRPr sz="4400" b="1">
                <a:solidFill>
                  <a:schemeClr val="tx1"/>
                </a:solidFill>
                <a:latin typeface="Times New Roman" panose="02020603050405020304" pitchFamily="18" charset="0"/>
              </a:defRPr>
            </a:lvl6pPr>
            <a:lvl7pPr marL="2971800" indent="-228600" rtl="0" eaLnBrk="0" fontAlgn="base" hangingPunct="0">
              <a:spcBef>
                <a:spcPct val="0"/>
              </a:spcBef>
              <a:spcAft>
                <a:spcPct val="0"/>
              </a:spcAft>
              <a:defRPr sz="4400" b="1">
                <a:solidFill>
                  <a:schemeClr val="tx1"/>
                </a:solidFill>
                <a:latin typeface="Times New Roman" panose="02020603050405020304" pitchFamily="18" charset="0"/>
              </a:defRPr>
            </a:lvl7pPr>
            <a:lvl8pPr marL="3429000" indent="-228600" rtl="0" eaLnBrk="0" fontAlgn="base" hangingPunct="0">
              <a:spcBef>
                <a:spcPct val="0"/>
              </a:spcBef>
              <a:spcAft>
                <a:spcPct val="0"/>
              </a:spcAft>
              <a:defRPr sz="4400" b="1">
                <a:solidFill>
                  <a:schemeClr val="tx1"/>
                </a:solidFill>
                <a:latin typeface="Times New Roman" panose="02020603050405020304" pitchFamily="18" charset="0"/>
              </a:defRPr>
            </a:lvl8pPr>
            <a:lvl9pPr marL="3886200" indent="-228600" rtl="0" eaLnBrk="0" fontAlgn="base" hangingPunct="0">
              <a:spcBef>
                <a:spcPct val="0"/>
              </a:spcBef>
              <a:spcAft>
                <a:spcPct val="0"/>
              </a:spcAft>
              <a:defRPr sz="4400" b="1">
                <a:solidFill>
                  <a:schemeClr val="tx1"/>
                </a:solidFill>
                <a:latin typeface="Times New Roman" panose="02020603050405020304" pitchFamily="18" charset="0"/>
              </a:defRPr>
            </a:lvl9pPr>
          </a:lstStyle>
          <a:p>
            <a:pPr marL="0" algn="l" defTabSz="914400" rtl="0" eaLnBrk="1" latinLnBrk="0" hangingPunct="1"/>
            <a:endParaRPr lang="ar-SA" altLang="ar-JO"/>
          </a:p>
        </p:txBody>
      </p:sp>
      <p:sp>
        <p:nvSpPr>
          <p:cNvPr id="3075" name="Text Box 3">
            <a:extLst>
              <a:ext uri="{FF2B5EF4-FFF2-40B4-BE49-F238E27FC236}">
                <a16:creationId xmlns:a16="http://schemas.microsoft.com/office/drawing/2014/main" xmlns="" id="{8765968B-4779-074C-854E-5A22D726C286}"/>
              </a:ext>
            </a:extLst>
          </p:cNvPr>
          <p:cNvSpPr txBox="1">
            <a:spLocks noChangeArrowheads="1"/>
          </p:cNvSpPr>
          <p:nvPr/>
        </p:nvSpPr>
        <p:spPr bwMode="auto">
          <a:xfrm>
            <a:off x="2350576" y="288925"/>
            <a:ext cx="7338447" cy="769441"/>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spAutoFit/>
            <a:flatTx/>
          </a:bodyPr>
          <a:lstStyle>
            <a:lvl1pPr>
              <a:defRPr sz="4400" b="1">
                <a:solidFill>
                  <a:schemeClr val="tx1"/>
                </a:solidFill>
                <a:latin typeface="Times New Roman" panose="02020603050405020304" pitchFamily="18" charset="0"/>
              </a:defRPr>
            </a:lvl1pPr>
            <a:lvl2pPr marL="742950" indent="-285750">
              <a:defRPr sz="4400" b="1">
                <a:solidFill>
                  <a:schemeClr val="tx1"/>
                </a:solidFill>
                <a:latin typeface="Times New Roman" panose="02020603050405020304" pitchFamily="18" charset="0"/>
              </a:defRPr>
            </a:lvl2pPr>
            <a:lvl3pPr marL="1143000" indent="-228600">
              <a:defRPr sz="4400" b="1">
                <a:solidFill>
                  <a:schemeClr val="tx1"/>
                </a:solidFill>
                <a:latin typeface="Times New Roman" panose="02020603050405020304" pitchFamily="18" charset="0"/>
              </a:defRPr>
            </a:lvl3pPr>
            <a:lvl4pPr marL="1600200" indent="-228600">
              <a:defRPr sz="4400" b="1">
                <a:solidFill>
                  <a:schemeClr val="tx1"/>
                </a:solidFill>
                <a:latin typeface="Times New Roman" panose="02020603050405020304" pitchFamily="18" charset="0"/>
              </a:defRPr>
            </a:lvl4pPr>
            <a:lvl5pPr marL="2057400" indent="-228600">
              <a:defRPr sz="4400" b="1">
                <a:solidFill>
                  <a:schemeClr val="tx1"/>
                </a:solidFill>
                <a:latin typeface="Times New Roman" panose="02020603050405020304" pitchFamily="18" charset="0"/>
              </a:defRPr>
            </a:lvl5pPr>
            <a:lvl6pPr marL="2514600" indent="-228600" rtl="0" eaLnBrk="0" fontAlgn="base" hangingPunct="0">
              <a:spcBef>
                <a:spcPct val="0"/>
              </a:spcBef>
              <a:spcAft>
                <a:spcPct val="0"/>
              </a:spcAft>
              <a:defRPr sz="4400" b="1">
                <a:solidFill>
                  <a:schemeClr val="tx1"/>
                </a:solidFill>
                <a:latin typeface="Times New Roman" panose="02020603050405020304" pitchFamily="18" charset="0"/>
              </a:defRPr>
            </a:lvl6pPr>
            <a:lvl7pPr marL="2971800" indent="-228600" rtl="0" eaLnBrk="0" fontAlgn="base" hangingPunct="0">
              <a:spcBef>
                <a:spcPct val="0"/>
              </a:spcBef>
              <a:spcAft>
                <a:spcPct val="0"/>
              </a:spcAft>
              <a:defRPr sz="4400" b="1">
                <a:solidFill>
                  <a:schemeClr val="tx1"/>
                </a:solidFill>
                <a:latin typeface="Times New Roman" panose="02020603050405020304" pitchFamily="18" charset="0"/>
              </a:defRPr>
            </a:lvl7pPr>
            <a:lvl8pPr marL="3429000" indent="-228600" rtl="0" eaLnBrk="0" fontAlgn="base" hangingPunct="0">
              <a:spcBef>
                <a:spcPct val="0"/>
              </a:spcBef>
              <a:spcAft>
                <a:spcPct val="0"/>
              </a:spcAft>
              <a:defRPr sz="4400" b="1">
                <a:solidFill>
                  <a:schemeClr val="tx1"/>
                </a:solidFill>
                <a:latin typeface="Times New Roman" panose="02020603050405020304" pitchFamily="18" charset="0"/>
              </a:defRPr>
            </a:lvl8pPr>
            <a:lvl9pPr marL="3886200" indent="-228600" rtl="0" eaLnBrk="0" fontAlgn="base" hangingPunct="0">
              <a:spcBef>
                <a:spcPct val="0"/>
              </a:spcBef>
              <a:spcAft>
                <a:spcPct val="0"/>
              </a:spcAft>
              <a:defRPr sz="4400" b="1">
                <a:solidFill>
                  <a:schemeClr val="tx1"/>
                </a:solidFill>
                <a:latin typeface="Times New Roman" panose="02020603050405020304" pitchFamily="18" charset="0"/>
              </a:defRPr>
            </a:lvl9pPr>
          </a:lstStyle>
          <a:p>
            <a:pPr algn="ctr">
              <a:spcBef>
                <a:spcPct val="50000"/>
              </a:spcBef>
            </a:pPr>
            <a:r>
              <a:rPr lang="ar-SA" altLang="ar-JO" dirty="0">
                <a:cs typeface="Times New Roman" panose="02020603050405020304" pitchFamily="18" charset="0"/>
              </a:rPr>
              <a:t>الاتصالات غير اللفظية</a:t>
            </a:r>
            <a:endParaRPr lang="en-US" altLang="ar-JO" dirty="0">
              <a:cs typeface="Times New Roman" panose="02020603050405020304" pitchFamily="18" charset="0"/>
            </a:endParaRPr>
          </a:p>
        </p:txBody>
      </p:sp>
      <p:sp>
        <p:nvSpPr>
          <p:cNvPr id="3076" name="AutoShape 7">
            <a:extLst>
              <a:ext uri="{FF2B5EF4-FFF2-40B4-BE49-F238E27FC236}">
                <a16:creationId xmlns:a16="http://schemas.microsoft.com/office/drawing/2014/main" xmlns="" id="{C1993B6A-3558-D541-A29C-AE76EAE86D26}"/>
              </a:ext>
            </a:extLst>
          </p:cNvPr>
          <p:cNvSpPr>
            <a:spLocks noChangeArrowheads="1"/>
          </p:cNvSpPr>
          <p:nvPr/>
        </p:nvSpPr>
        <p:spPr bwMode="auto">
          <a:xfrm>
            <a:off x="1803373" y="1889125"/>
            <a:ext cx="8728129" cy="4679950"/>
          </a:xfrm>
          <a:prstGeom prst="foldedCorner">
            <a:avLst>
              <a:gd name="adj" fmla="val 12500"/>
            </a:avLst>
          </a:prstGeom>
          <a:ln>
            <a:headEnd/>
            <a:tailEnd/>
          </a:ln>
        </p:spPr>
        <p:style>
          <a:lnRef idx="2">
            <a:schemeClr val="dk1"/>
          </a:lnRef>
          <a:fillRef idx="1">
            <a:schemeClr val="lt1"/>
          </a:fillRef>
          <a:effectRef idx="0">
            <a:schemeClr val="dk1"/>
          </a:effectRef>
          <a:fontRef idx="minor">
            <a:schemeClr val="dk1"/>
          </a:fontRef>
        </p:style>
        <p:txBody>
          <a:bodyPr wrap="none" anchor="ctr"/>
          <a:lstStyle>
            <a:lvl1pPr>
              <a:defRPr sz="4400" b="1">
                <a:solidFill>
                  <a:schemeClr val="tx1"/>
                </a:solidFill>
                <a:latin typeface="Times New Roman" panose="02020603050405020304" pitchFamily="18" charset="0"/>
              </a:defRPr>
            </a:lvl1pPr>
            <a:lvl2pPr marL="742950" indent="-285750">
              <a:defRPr sz="4400" b="1">
                <a:solidFill>
                  <a:schemeClr val="tx1"/>
                </a:solidFill>
                <a:latin typeface="Times New Roman" panose="02020603050405020304" pitchFamily="18" charset="0"/>
              </a:defRPr>
            </a:lvl2pPr>
            <a:lvl3pPr marL="1143000" indent="-228600">
              <a:defRPr sz="4400" b="1">
                <a:solidFill>
                  <a:schemeClr val="tx1"/>
                </a:solidFill>
                <a:latin typeface="Times New Roman" panose="02020603050405020304" pitchFamily="18" charset="0"/>
              </a:defRPr>
            </a:lvl3pPr>
            <a:lvl4pPr marL="1600200" indent="-228600">
              <a:defRPr sz="4400" b="1">
                <a:solidFill>
                  <a:schemeClr val="tx1"/>
                </a:solidFill>
                <a:latin typeface="Times New Roman" panose="02020603050405020304" pitchFamily="18" charset="0"/>
              </a:defRPr>
            </a:lvl4pPr>
            <a:lvl5pPr marL="2057400" indent="-228600">
              <a:defRPr sz="4400" b="1">
                <a:solidFill>
                  <a:schemeClr val="tx1"/>
                </a:solidFill>
                <a:latin typeface="Times New Roman" panose="02020603050405020304" pitchFamily="18" charset="0"/>
              </a:defRPr>
            </a:lvl5pPr>
            <a:lvl6pPr marL="2514600" indent="-228600" rtl="0" eaLnBrk="0" fontAlgn="base" hangingPunct="0">
              <a:spcBef>
                <a:spcPct val="0"/>
              </a:spcBef>
              <a:spcAft>
                <a:spcPct val="0"/>
              </a:spcAft>
              <a:defRPr sz="4400" b="1">
                <a:solidFill>
                  <a:schemeClr val="tx1"/>
                </a:solidFill>
                <a:latin typeface="Times New Roman" panose="02020603050405020304" pitchFamily="18" charset="0"/>
              </a:defRPr>
            </a:lvl6pPr>
            <a:lvl7pPr marL="2971800" indent="-228600" rtl="0" eaLnBrk="0" fontAlgn="base" hangingPunct="0">
              <a:spcBef>
                <a:spcPct val="0"/>
              </a:spcBef>
              <a:spcAft>
                <a:spcPct val="0"/>
              </a:spcAft>
              <a:defRPr sz="4400" b="1">
                <a:solidFill>
                  <a:schemeClr val="tx1"/>
                </a:solidFill>
                <a:latin typeface="Times New Roman" panose="02020603050405020304" pitchFamily="18" charset="0"/>
              </a:defRPr>
            </a:lvl7pPr>
            <a:lvl8pPr marL="3429000" indent="-228600" rtl="0" eaLnBrk="0" fontAlgn="base" hangingPunct="0">
              <a:spcBef>
                <a:spcPct val="0"/>
              </a:spcBef>
              <a:spcAft>
                <a:spcPct val="0"/>
              </a:spcAft>
              <a:defRPr sz="4400" b="1">
                <a:solidFill>
                  <a:schemeClr val="tx1"/>
                </a:solidFill>
                <a:latin typeface="Times New Roman" panose="02020603050405020304" pitchFamily="18" charset="0"/>
              </a:defRPr>
            </a:lvl8pPr>
            <a:lvl9pPr marL="3886200" indent="-228600" rtl="0" eaLnBrk="0" fontAlgn="base" hangingPunct="0">
              <a:spcBef>
                <a:spcPct val="0"/>
              </a:spcBef>
              <a:spcAft>
                <a:spcPct val="0"/>
              </a:spcAft>
              <a:defRPr sz="4400" b="1">
                <a:solidFill>
                  <a:schemeClr val="tx1"/>
                </a:solidFill>
                <a:latin typeface="Times New Roman" panose="02020603050405020304" pitchFamily="18" charset="0"/>
              </a:defRPr>
            </a:lvl9pPr>
          </a:lstStyle>
          <a:p>
            <a:pPr>
              <a:lnSpc>
                <a:spcPct val="150000"/>
              </a:lnSpc>
            </a:pPr>
            <a:r>
              <a:rPr lang="ar-SA" altLang="ar-JO" sz="2400" b="0" dirty="0"/>
              <a:t>- مفهوم الاتصال غير اللفظي</a:t>
            </a:r>
          </a:p>
          <a:p>
            <a:pPr>
              <a:lnSpc>
                <a:spcPct val="150000"/>
              </a:lnSpc>
            </a:pPr>
            <a:r>
              <a:rPr lang="ar-SA" altLang="zh-CN" sz="2400" b="0" dirty="0"/>
              <a:t>- أهمية الاتصالات غير اللفظية</a:t>
            </a:r>
            <a:r>
              <a:rPr lang="en-US" altLang="zh-CN" sz="2400" b="0" dirty="0">
                <a:ea typeface="SimSun" panose="02010600030101010101" pitchFamily="2" charset="-122"/>
              </a:rPr>
              <a:t> </a:t>
            </a:r>
            <a:endParaRPr lang="ar-SA" altLang="zh-CN" sz="2400" b="0" dirty="0"/>
          </a:p>
          <a:p>
            <a:pPr>
              <a:lnSpc>
                <a:spcPct val="150000"/>
              </a:lnSpc>
            </a:pPr>
            <a:r>
              <a:rPr lang="ar-SA" altLang="ar-JO" sz="2400" b="0" dirty="0"/>
              <a:t>- تعريف ووظائف الرسائل غير اللفظية</a:t>
            </a:r>
          </a:p>
          <a:p>
            <a:pPr>
              <a:lnSpc>
                <a:spcPct val="150000"/>
              </a:lnSpc>
            </a:pPr>
            <a:r>
              <a:rPr lang="ar-SA" altLang="ar-JO" sz="2400" b="0" dirty="0"/>
              <a:t>- وظائف الاتصال غير اللفظي</a:t>
            </a:r>
          </a:p>
          <a:p>
            <a:pPr>
              <a:lnSpc>
                <a:spcPct val="150000"/>
              </a:lnSpc>
            </a:pPr>
            <a:r>
              <a:rPr lang="ar-SA" altLang="ar-JO" sz="2400" b="0" dirty="0"/>
              <a:t>- قنوات الاتصال غير اللفظي</a:t>
            </a:r>
          </a:p>
          <a:p>
            <a:pPr>
              <a:lnSpc>
                <a:spcPct val="150000"/>
              </a:lnSpc>
            </a:pPr>
            <a:r>
              <a:rPr lang="ar-SA" altLang="ar-JO" sz="2400" b="0" dirty="0"/>
              <a:t>- انواع  الرسائل غير اللفظية</a:t>
            </a:r>
          </a:p>
          <a:p>
            <a:pPr>
              <a:lnSpc>
                <a:spcPct val="150000"/>
              </a:lnSpc>
            </a:pPr>
            <a:r>
              <a:rPr lang="ar-SA" altLang="ar-JO" sz="2400" b="0" dirty="0"/>
              <a:t>- عناصر أساسية لتحسين الاتصال غير اللفظي</a:t>
            </a:r>
            <a:endParaRPr lang="en-US" altLang="ar-JO" sz="2400" b="0" dirty="0"/>
          </a:p>
        </p:txBody>
      </p:sp>
    </p:spTree>
    <p:extLst>
      <p:ext uri="{BB962C8B-B14F-4D97-AF65-F5344CB8AC3E}">
        <p14:creationId xmlns:p14="http://schemas.microsoft.com/office/powerpoint/2010/main" val="59915021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AutoShape 2">
            <a:extLst>
              <a:ext uri="{FF2B5EF4-FFF2-40B4-BE49-F238E27FC236}">
                <a16:creationId xmlns:a16="http://schemas.microsoft.com/office/drawing/2014/main" xmlns="" id="{FFF82DDC-7E3C-0B4E-97A4-2F2D71767124}"/>
              </a:ext>
            </a:extLst>
          </p:cNvPr>
          <p:cNvSpPr>
            <a:spLocks noChangeArrowheads="1"/>
          </p:cNvSpPr>
          <p:nvPr/>
        </p:nvSpPr>
        <p:spPr bwMode="auto">
          <a:xfrm>
            <a:off x="4215538" y="76200"/>
            <a:ext cx="3861661" cy="2514600"/>
          </a:xfrm>
          <a:prstGeom prst="triangle">
            <a:avLst>
              <a:gd name="adj" fmla="val 50000"/>
            </a:avLst>
          </a:prstGeom>
          <a:ln w="76200">
            <a:headEnd/>
            <a:tailEnd/>
          </a:ln>
        </p:spPr>
        <p:style>
          <a:lnRef idx="2">
            <a:schemeClr val="accent1"/>
          </a:lnRef>
          <a:fillRef idx="1">
            <a:schemeClr val="lt1"/>
          </a:fillRef>
          <a:effectRef idx="0">
            <a:schemeClr val="accent1"/>
          </a:effectRef>
          <a:fontRef idx="minor">
            <a:schemeClr val="dk1"/>
          </a:fontRef>
        </p:style>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fr-FR" altLang="ar-JO">
              <a:latin typeface="Cambria" panose="02040503050406030204" pitchFamily="18" charset="0"/>
            </a:endParaRPr>
          </a:p>
        </p:txBody>
      </p:sp>
      <p:sp>
        <p:nvSpPr>
          <p:cNvPr id="214019" name="AutoShape 3">
            <a:extLst>
              <a:ext uri="{FF2B5EF4-FFF2-40B4-BE49-F238E27FC236}">
                <a16:creationId xmlns:a16="http://schemas.microsoft.com/office/drawing/2014/main" xmlns="" id="{83620308-2E62-304E-A2F9-644F56E8E617}"/>
              </a:ext>
            </a:extLst>
          </p:cNvPr>
          <p:cNvSpPr>
            <a:spLocks noChangeArrowheads="1"/>
          </p:cNvSpPr>
          <p:nvPr/>
        </p:nvSpPr>
        <p:spPr bwMode="auto">
          <a:xfrm>
            <a:off x="1642820" y="76200"/>
            <a:ext cx="9025180" cy="5943600"/>
          </a:xfrm>
          <a:prstGeom prst="triangle">
            <a:avLst>
              <a:gd name="adj" fmla="val 50000"/>
            </a:avLst>
          </a:prstGeom>
          <a:noFill/>
          <a:ln w="57150">
            <a:solidFill>
              <a:srgbClr val="FFCC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endParaRPr lang="fr-FR" altLang="ar-JO">
              <a:latin typeface="Cambria" panose="02040503050406030204" pitchFamily="18" charset="0"/>
            </a:endParaRPr>
          </a:p>
        </p:txBody>
      </p:sp>
      <p:sp>
        <p:nvSpPr>
          <p:cNvPr id="3076" name="Rectangle 4">
            <a:extLst>
              <a:ext uri="{FF2B5EF4-FFF2-40B4-BE49-F238E27FC236}">
                <a16:creationId xmlns:a16="http://schemas.microsoft.com/office/drawing/2014/main" xmlns="" id="{5A8341E1-C6FB-5F40-B6B5-A5243E9F150E}"/>
              </a:ext>
            </a:extLst>
          </p:cNvPr>
          <p:cNvSpPr>
            <a:spLocks noGrp="1" noChangeArrowheads="1"/>
          </p:cNvSpPr>
          <p:nvPr>
            <p:ph type="body" idx="1"/>
          </p:nvPr>
        </p:nvSpPr>
        <p:spPr>
          <a:xfrm>
            <a:off x="3505200" y="1117600"/>
            <a:ext cx="5791200" cy="3073400"/>
          </a:xfrm>
          <a:noFill/>
        </p:spPr>
        <p:txBody>
          <a:bodyPr/>
          <a:lstStyle/>
          <a:p>
            <a:pPr marL="0" indent="0" algn="ctr">
              <a:lnSpc>
                <a:spcPct val="185000"/>
              </a:lnSpc>
              <a:buNone/>
            </a:pPr>
            <a:r>
              <a:rPr lang="en-US" altLang="ar-JO" dirty="0">
                <a:latin typeface="Cambria" panose="02040503050406030204" pitchFamily="18" charset="0"/>
                <a:ea typeface="ＭＳ Ｐゴシック" panose="020B0600070205080204" pitchFamily="34" charset="-128"/>
              </a:rPr>
              <a:t>Word Choice</a:t>
            </a:r>
            <a:endParaRPr lang="ar-KW" altLang="ar-JO" dirty="0">
              <a:latin typeface="Cambria" panose="02040503050406030204" pitchFamily="18" charset="0"/>
              <a:ea typeface="ＭＳ Ｐゴシック" panose="020B0600070205080204" pitchFamily="34" charset="-128"/>
            </a:endParaRPr>
          </a:p>
          <a:p>
            <a:pPr marL="0" indent="0" algn="ctr">
              <a:lnSpc>
                <a:spcPct val="185000"/>
              </a:lnSpc>
              <a:buNone/>
            </a:pPr>
            <a:endParaRPr lang="en-US" altLang="ar-JO" sz="3600" dirty="0">
              <a:latin typeface="Cambria" panose="02040503050406030204" pitchFamily="18" charset="0"/>
              <a:ea typeface="ＭＳ Ｐゴシック" panose="020B0600070205080204" pitchFamily="34" charset="-128"/>
            </a:endParaRPr>
          </a:p>
          <a:p>
            <a:pPr marL="0" indent="0" algn="ctr">
              <a:lnSpc>
                <a:spcPct val="185000"/>
              </a:lnSpc>
              <a:buNone/>
            </a:pPr>
            <a:endParaRPr lang="en-US" altLang="ar-JO" sz="4000" dirty="0">
              <a:latin typeface="Cambria" panose="02040503050406030204" pitchFamily="18" charset="0"/>
              <a:ea typeface="ＭＳ Ｐゴシック" panose="020B0600070205080204" pitchFamily="34" charset="-128"/>
            </a:endParaRPr>
          </a:p>
        </p:txBody>
      </p:sp>
      <p:sp>
        <p:nvSpPr>
          <p:cNvPr id="214021" name="Rectangle 5">
            <a:extLst>
              <a:ext uri="{FF2B5EF4-FFF2-40B4-BE49-F238E27FC236}">
                <a16:creationId xmlns:a16="http://schemas.microsoft.com/office/drawing/2014/main" xmlns="" id="{B230AA38-2E1E-1A4A-B138-EB6AF2B70F85}"/>
              </a:ext>
            </a:extLst>
          </p:cNvPr>
          <p:cNvSpPr>
            <a:spLocks noChangeArrowheads="1"/>
          </p:cNvSpPr>
          <p:nvPr/>
        </p:nvSpPr>
        <p:spPr bwMode="auto">
          <a:xfrm>
            <a:off x="1844298" y="1518833"/>
            <a:ext cx="8823702" cy="4500967"/>
          </a:xfrm>
          <a:prstGeom prst="rect">
            <a:avLst/>
          </a:prstGeom>
          <a:noFill/>
          <a:ln w="9525">
            <a:noFill/>
            <a:miter lim="800000"/>
            <a:headEnd/>
            <a:tailEnd/>
          </a:ln>
          <a:effectLst/>
        </p:spPr>
        <p:txBody>
          <a:bodyPr/>
          <a:lstStyle/>
          <a:p>
            <a:pPr algn="ctr">
              <a:lnSpc>
                <a:spcPct val="185000"/>
              </a:lnSpc>
              <a:spcBef>
                <a:spcPct val="50000"/>
              </a:spcBef>
              <a:buClr>
                <a:srgbClr val="FFF100"/>
              </a:buClr>
              <a:defRPr/>
            </a:pPr>
            <a:r>
              <a:rPr lang="ar-KW" sz="3600" dirty="0">
                <a:ln w="0"/>
                <a:effectLst>
                  <a:outerShdw blurRad="38100" dist="19050" dir="2700000" algn="tl" rotWithShape="0">
                    <a:schemeClr val="dk1">
                      <a:alpha val="40000"/>
                    </a:schemeClr>
                  </a:outerShdw>
                </a:effectLst>
                <a:latin typeface="Cambria" charset="0"/>
                <a:ea typeface="ＭＳ Ｐゴシック" charset="-128"/>
              </a:rPr>
              <a:t>اختيار الكلمه</a:t>
            </a:r>
            <a:r>
              <a:rPr lang="en-US" sz="3600" dirty="0">
                <a:ln w="0"/>
                <a:effectLst>
                  <a:outerShdw blurRad="38100" dist="19050" dir="2700000" algn="tl" rotWithShape="0">
                    <a:schemeClr val="dk1">
                      <a:alpha val="40000"/>
                    </a:schemeClr>
                  </a:outerShdw>
                </a:effectLst>
                <a:latin typeface="Cambria" charset="0"/>
                <a:ea typeface="ＭＳ Ｐゴシック" charset="-128"/>
              </a:rPr>
              <a:t>7%</a:t>
            </a:r>
            <a:endParaRPr lang="ar-KW" sz="3600" dirty="0">
              <a:ln w="0"/>
              <a:effectLst>
                <a:outerShdw blurRad="38100" dist="19050" dir="2700000" algn="tl" rotWithShape="0">
                  <a:schemeClr val="dk1">
                    <a:alpha val="40000"/>
                  </a:schemeClr>
                </a:outerShdw>
              </a:effectLst>
              <a:latin typeface="Cambria" charset="0"/>
              <a:ea typeface="ＭＳ Ｐゴシック" charset="-128"/>
            </a:endParaRPr>
          </a:p>
          <a:p>
            <a:pPr algn="ctr">
              <a:spcBef>
                <a:spcPct val="50000"/>
              </a:spcBef>
              <a:buClr>
                <a:srgbClr val="FFF100"/>
              </a:buClr>
              <a:defRPr/>
            </a:pPr>
            <a:r>
              <a:rPr lang="en-US" sz="2800" dirty="0">
                <a:ln w="0"/>
                <a:effectLst>
                  <a:outerShdw blurRad="38100" dist="19050" dir="2700000" algn="tl" rotWithShape="0">
                    <a:schemeClr val="dk1">
                      <a:alpha val="40000"/>
                    </a:schemeClr>
                  </a:outerShdw>
                </a:effectLst>
                <a:latin typeface="Cambria" charset="0"/>
                <a:ea typeface="ＭＳ Ｐゴシック" charset="-128"/>
              </a:rPr>
              <a:t>38</a:t>
            </a:r>
            <a:r>
              <a:rPr lang="ar-KW" sz="2800" dirty="0">
                <a:ln w="0"/>
                <a:effectLst>
                  <a:outerShdw blurRad="38100" dist="19050" dir="2700000" algn="tl" rotWithShape="0">
                    <a:schemeClr val="dk1">
                      <a:alpha val="40000"/>
                    </a:schemeClr>
                  </a:outerShdw>
                </a:effectLst>
                <a:latin typeface="Cambria" charset="0"/>
                <a:ea typeface="ＭＳ Ｐゴシック" charset="-128"/>
              </a:rPr>
              <a:t>%</a:t>
            </a:r>
            <a:r>
              <a:rPr lang="en-US" sz="2800" dirty="0">
                <a:ln w="0"/>
                <a:effectLst>
                  <a:outerShdw blurRad="38100" dist="19050" dir="2700000" algn="tl" rotWithShape="0">
                    <a:schemeClr val="dk1">
                      <a:alpha val="40000"/>
                    </a:schemeClr>
                  </a:outerShdw>
                </a:effectLst>
                <a:latin typeface="Cambria" charset="0"/>
                <a:ea typeface="ＭＳ Ｐゴシック" charset="-128"/>
              </a:rPr>
              <a:t>Voice Tone</a:t>
            </a:r>
            <a:endParaRPr lang="ar-KW" sz="2800" dirty="0">
              <a:ln w="0"/>
              <a:effectLst>
                <a:outerShdw blurRad="38100" dist="19050" dir="2700000" algn="tl" rotWithShape="0">
                  <a:schemeClr val="dk1">
                    <a:alpha val="40000"/>
                  </a:schemeClr>
                </a:outerShdw>
              </a:effectLst>
              <a:latin typeface="Cambria" charset="0"/>
              <a:ea typeface="ＭＳ Ｐゴシック" charset="-128"/>
            </a:endParaRPr>
          </a:p>
          <a:p>
            <a:pPr algn="ctr">
              <a:buClr>
                <a:srgbClr val="FFF100"/>
              </a:buClr>
              <a:defRPr/>
            </a:pPr>
            <a:r>
              <a:rPr lang="ar-KW" sz="2800" dirty="0">
                <a:ln w="0"/>
                <a:effectLst>
                  <a:outerShdw blurRad="38100" dist="19050" dir="2700000" algn="tl" rotWithShape="0">
                    <a:schemeClr val="dk1">
                      <a:alpha val="40000"/>
                    </a:schemeClr>
                  </a:outerShdw>
                </a:effectLst>
                <a:latin typeface="Cambria" charset="0"/>
                <a:ea typeface="ＭＳ Ｐゴシック" charset="-128"/>
              </a:rPr>
              <a:t>نبره الصوت</a:t>
            </a:r>
          </a:p>
          <a:p>
            <a:pPr algn="ctr">
              <a:buClr>
                <a:srgbClr val="FFF100"/>
              </a:buClr>
              <a:defRPr/>
            </a:pPr>
            <a:endParaRPr lang="en-US" sz="2800" dirty="0">
              <a:ln w="0"/>
              <a:effectLst>
                <a:outerShdw blurRad="38100" dist="19050" dir="2700000" algn="tl" rotWithShape="0">
                  <a:schemeClr val="dk1">
                    <a:alpha val="40000"/>
                  </a:schemeClr>
                </a:outerShdw>
              </a:effectLst>
              <a:latin typeface="Cambria" charset="0"/>
              <a:ea typeface="ＭＳ Ｐゴシック" charset="-128"/>
            </a:endParaRPr>
          </a:p>
          <a:p>
            <a:pPr algn="ctr">
              <a:lnSpc>
                <a:spcPct val="50000"/>
              </a:lnSpc>
              <a:buClr>
                <a:srgbClr val="FFF100"/>
              </a:buClr>
              <a:defRPr/>
            </a:pPr>
            <a:r>
              <a:rPr lang="en-US" sz="2800" dirty="0">
                <a:ln w="0"/>
                <a:effectLst>
                  <a:outerShdw blurRad="38100" dist="19050" dir="2700000" algn="tl" rotWithShape="0">
                    <a:schemeClr val="dk1">
                      <a:alpha val="40000"/>
                    </a:schemeClr>
                  </a:outerShdw>
                </a:effectLst>
                <a:latin typeface="Cambria" charset="0"/>
                <a:ea typeface="ＭＳ Ｐゴシック" charset="-128"/>
              </a:rPr>
              <a:t>55%</a:t>
            </a:r>
            <a:endParaRPr lang="ar-KW" sz="2800" dirty="0">
              <a:ln w="0"/>
              <a:effectLst>
                <a:outerShdw blurRad="38100" dist="19050" dir="2700000" algn="tl" rotWithShape="0">
                  <a:schemeClr val="dk1">
                    <a:alpha val="40000"/>
                  </a:schemeClr>
                </a:outerShdw>
              </a:effectLst>
              <a:latin typeface="Cambria" charset="0"/>
              <a:ea typeface="ＭＳ Ｐゴシック" charset="-128"/>
            </a:endParaRPr>
          </a:p>
          <a:p>
            <a:pPr algn="ctr">
              <a:buClr>
                <a:srgbClr val="FFF100"/>
              </a:buClr>
              <a:defRPr/>
            </a:pPr>
            <a:r>
              <a:rPr lang="en-US" sz="2800" dirty="0">
                <a:ln w="0"/>
                <a:effectLst>
                  <a:outerShdw blurRad="38100" dist="19050" dir="2700000" algn="tl" rotWithShape="0">
                    <a:schemeClr val="dk1">
                      <a:alpha val="40000"/>
                    </a:schemeClr>
                  </a:outerShdw>
                </a:effectLst>
                <a:latin typeface="Cambria" charset="0"/>
                <a:ea typeface="ＭＳ Ｐゴシック" charset="-128"/>
              </a:rPr>
              <a:t>Body Language</a:t>
            </a:r>
            <a:endParaRPr lang="ar-KW" sz="2800" dirty="0">
              <a:ln w="0"/>
              <a:effectLst>
                <a:outerShdw blurRad="38100" dist="19050" dir="2700000" algn="tl" rotWithShape="0">
                  <a:schemeClr val="dk1">
                    <a:alpha val="40000"/>
                  </a:schemeClr>
                </a:outerShdw>
              </a:effectLst>
              <a:latin typeface="Cambria" charset="0"/>
              <a:ea typeface="ＭＳ Ｐゴシック" charset="-128"/>
            </a:endParaRPr>
          </a:p>
          <a:p>
            <a:pPr algn="ctr">
              <a:buClr>
                <a:srgbClr val="FFF100"/>
              </a:buClr>
              <a:defRPr/>
            </a:pPr>
            <a:r>
              <a:rPr lang="ar-KW" sz="2800" dirty="0">
                <a:ln w="0"/>
                <a:effectLst>
                  <a:outerShdw blurRad="38100" dist="19050" dir="2700000" algn="tl" rotWithShape="0">
                    <a:schemeClr val="dk1">
                      <a:alpha val="40000"/>
                    </a:schemeClr>
                  </a:outerShdw>
                </a:effectLst>
                <a:latin typeface="Cambria" charset="0"/>
                <a:ea typeface="ＭＳ Ｐゴシック" charset="-128"/>
              </a:rPr>
              <a:t>لغه الجسد</a:t>
            </a:r>
            <a:endParaRPr lang="en-US" sz="2800" dirty="0">
              <a:ln w="0"/>
              <a:effectLst>
                <a:outerShdw blurRad="38100" dist="19050" dir="2700000" algn="tl" rotWithShape="0">
                  <a:schemeClr val="dk1">
                    <a:alpha val="40000"/>
                  </a:schemeClr>
                </a:outerShdw>
              </a:effectLst>
              <a:latin typeface="Cambria" charset="0"/>
              <a:ea typeface="ＭＳ Ｐゴシック" charset="-128"/>
            </a:endParaRPr>
          </a:p>
        </p:txBody>
      </p:sp>
      <p:sp>
        <p:nvSpPr>
          <p:cNvPr id="3078" name="TextBox 1">
            <a:extLst>
              <a:ext uri="{FF2B5EF4-FFF2-40B4-BE49-F238E27FC236}">
                <a16:creationId xmlns:a16="http://schemas.microsoft.com/office/drawing/2014/main" xmlns="" id="{F13EC5E5-7FB0-5E4C-954C-7C812328D825}"/>
              </a:ext>
            </a:extLst>
          </p:cNvPr>
          <p:cNvSpPr txBox="1">
            <a:spLocks noChangeArrowheads="1"/>
          </p:cNvSpPr>
          <p:nvPr/>
        </p:nvSpPr>
        <p:spPr bwMode="auto">
          <a:xfrm>
            <a:off x="1524000" y="6170128"/>
            <a:ext cx="9144000" cy="646113"/>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a:solidFill>
                  <a:schemeClr val="tx1"/>
                </a:solidFill>
                <a:latin typeface="Arial" panose="020B0604020202020204" pitchFamily="34" charset="0"/>
                <a:ea typeface="ＭＳ Ｐゴシック" panose="020B0600070205080204" pitchFamily="34" charset="-128"/>
              </a:defRPr>
            </a:lvl5pPr>
            <a:lvl6pPr marL="2514600" indent="-228600" algn="l" rtl="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algn="l" rtl="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algn="l" rtl="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algn="l" rtl="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ar-JO" dirty="0">
                <a:solidFill>
                  <a:srgbClr val="FFFFFF"/>
                </a:solidFill>
                <a:latin typeface="Cambria" panose="02040503050406030204" pitchFamily="18" charset="0"/>
              </a:rPr>
              <a:t>Research shows that word choice influences your message the LEAST!</a:t>
            </a:r>
            <a:endParaRPr lang="ar-KW" altLang="ar-JO" dirty="0">
              <a:solidFill>
                <a:srgbClr val="FFFFFF"/>
              </a:solidFill>
              <a:latin typeface="Cambria" panose="02040503050406030204" pitchFamily="18" charset="0"/>
            </a:endParaRPr>
          </a:p>
          <a:p>
            <a:pPr algn="ctr" eaLnBrk="1" hangingPunct="1"/>
            <a:r>
              <a:rPr lang="ar-KW" altLang="ar-JO" dirty="0">
                <a:solidFill>
                  <a:srgbClr val="FFFFFF"/>
                </a:solidFill>
                <a:latin typeface="Cambria" panose="02040503050406030204" pitchFamily="18" charset="0"/>
              </a:rPr>
              <a:t>اثبتت الابحاث ان اخيار الكلام هو اقل شيء يؤثر في رسالتك</a:t>
            </a:r>
            <a:endParaRPr lang="en-US" altLang="ar-JO" dirty="0">
              <a:solidFill>
                <a:srgbClr val="FFFFFF"/>
              </a:solidFill>
              <a:latin typeface="Cambria" panose="02040503050406030204" pitchFamily="18" charset="0"/>
            </a:endParaRPr>
          </a:p>
        </p:txBody>
      </p:sp>
      <p:sp>
        <p:nvSpPr>
          <p:cNvPr id="2" name="مستطيل 1">
            <a:extLst>
              <a:ext uri="{FF2B5EF4-FFF2-40B4-BE49-F238E27FC236}">
                <a16:creationId xmlns:a16="http://schemas.microsoft.com/office/drawing/2014/main" xmlns="" id="{C90BC0F1-2E2D-C64D-9684-DC8237D7E93A}"/>
              </a:ext>
            </a:extLst>
          </p:cNvPr>
          <p:cNvSpPr/>
          <p:nvPr/>
        </p:nvSpPr>
        <p:spPr>
          <a:xfrm>
            <a:off x="7857641" y="206407"/>
            <a:ext cx="4011477" cy="2086725"/>
          </a:xfrm>
          <a:prstGeom prst="rect">
            <a:avLst/>
          </a:prstGeom>
        </p:spPr>
        <p:txBody>
          <a:bodyPr wrap="square">
            <a:spAutoFit/>
          </a:bodyPr>
          <a:lstStyle/>
          <a:p>
            <a:pPr algn="just">
              <a:lnSpc>
                <a:spcPct val="90000"/>
              </a:lnSpc>
            </a:pPr>
            <a:r>
              <a:rPr lang="ar-AE" altLang="ar-JO" sz="2400" dirty="0"/>
              <a:t>افاد البرت مهرابيان أن اتصال شخص باخر هو:</a:t>
            </a:r>
          </a:p>
          <a:p>
            <a:pPr algn="just">
              <a:lnSpc>
                <a:spcPct val="90000"/>
              </a:lnSpc>
            </a:pPr>
            <a:r>
              <a:rPr lang="ar-AE" altLang="ar-JO" sz="2400" dirty="0"/>
              <a:t>7% الفاظ </a:t>
            </a:r>
          </a:p>
          <a:p>
            <a:pPr algn="just">
              <a:lnSpc>
                <a:spcPct val="90000"/>
              </a:lnSpc>
            </a:pPr>
            <a:r>
              <a:rPr lang="ar-AE" altLang="ar-JO" sz="2400" dirty="0"/>
              <a:t>38% درجة الصوت والنبرة </a:t>
            </a:r>
          </a:p>
          <a:p>
            <a:pPr algn="just">
              <a:lnSpc>
                <a:spcPct val="90000"/>
              </a:lnSpc>
            </a:pPr>
            <a:r>
              <a:rPr lang="ar-AE" altLang="ar-JO" sz="2400" dirty="0"/>
              <a:t>55% غير لفظي٬ أي (جسدي أو حركي).</a:t>
            </a:r>
          </a:p>
        </p:txBody>
      </p:sp>
    </p:spTree>
    <p:extLst>
      <p:ext uri="{BB962C8B-B14F-4D97-AF65-F5344CB8AC3E}">
        <p14:creationId xmlns:p14="http://schemas.microsoft.com/office/powerpoint/2010/main" val="18327681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14021"/>
                                        </p:tgtEl>
                                        <p:attrNameLst>
                                          <p:attrName>style.visibility</p:attrName>
                                        </p:attrNameLst>
                                      </p:cBhvr>
                                      <p:to>
                                        <p:strVal val="visible"/>
                                      </p:to>
                                    </p:set>
                                    <p:anim calcmode="lin" valueType="num">
                                      <p:cBhvr additive="base">
                                        <p:cTn id="7" dur="500" fill="hold"/>
                                        <p:tgtEl>
                                          <p:spTgt spid="214021"/>
                                        </p:tgtEl>
                                        <p:attrNameLst>
                                          <p:attrName>ppt_x</p:attrName>
                                        </p:attrNameLst>
                                      </p:cBhvr>
                                      <p:tavLst>
                                        <p:tav tm="0">
                                          <p:val>
                                            <p:strVal val="0-#ppt_w/2"/>
                                          </p:val>
                                        </p:tav>
                                        <p:tav tm="100000">
                                          <p:val>
                                            <p:strVal val="#ppt_x"/>
                                          </p:val>
                                        </p:tav>
                                      </p:tavLst>
                                    </p:anim>
                                    <p:anim calcmode="lin" valueType="num">
                                      <p:cBhvr additive="base">
                                        <p:cTn id="8" dur="500" fill="hold"/>
                                        <p:tgtEl>
                                          <p:spTgt spid="21402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7" presetClass="entr" presetSubtype="4" fill="hold" grpId="0" nodeType="afterEffect">
                                  <p:stCondLst>
                                    <p:cond delay="0"/>
                                  </p:stCondLst>
                                  <p:childTnLst>
                                    <p:set>
                                      <p:cBhvr>
                                        <p:cTn id="11" dur="1" fill="hold">
                                          <p:stCondLst>
                                            <p:cond delay="0"/>
                                          </p:stCondLst>
                                        </p:cTn>
                                        <p:tgtEl>
                                          <p:spTgt spid="214019"/>
                                        </p:tgtEl>
                                        <p:attrNameLst>
                                          <p:attrName>style.visibility</p:attrName>
                                        </p:attrNameLst>
                                      </p:cBhvr>
                                      <p:to>
                                        <p:strVal val="visible"/>
                                      </p:to>
                                    </p:set>
                                    <p:anim calcmode="lin" valueType="num">
                                      <p:cBhvr>
                                        <p:cTn id="12" dur="500" fill="hold"/>
                                        <p:tgtEl>
                                          <p:spTgt spid="214019"/>
                                        </p:tgtEl>
                                        <p:attrNameLst>
                                          <p:attrName>ppt_x</p:attrName>
                                        </p:attrNameLst>
                                      </p:cBhvr>
                                      <p:tavLst>
                                        <p:tav tm="0">
                                          <p:val>
                                            <p:strVal val="#ppt_x"/>
                                          </p:val>
                                        </p:tav>
                                        <p:tav tm="100000">
                                          <p:val>
                                            <p:strVal val="#ppt_x"/>
                                          </p:val>
                                        </p:tav>
                                      </p:tavLst>
                                    </p:anim>
                                    <p:anim calcmode="lin" valueType="num">
                                      <p:cBhvr>
                                        <p:cTn id="13" dur="500" fill="hold"/>
                                        <p:tgtEl>
                                          <p:spTgt spid="214019"/>
                                        </p:tgtEl>
                                        <p:attrNameLst>
                                          <p:attrName>ppt_y</p:attrName>
                                        </p:attrNameLst>
                                      </p:cBhvr>
                                      <p:tavLst>
                                        <p:tav tm="0">
                                          <p:val>
                                            <p:strVal val="#ppt_y+#ppt_h/2"/>
                                          </p:val>
                                        </p:tav>
                                        <p:tav tm="100000">
                                          <p:val>
                                            <p:strVal val="#ppt_y"/>
                                          </p:val>
                                        </p:tav>
                                      </p:tavLst>
                                    </p:anim>
                                    <p:anim calcmode="lin" valueType="num">
                                      <p:cBhvr>
                                        <p:cTn id="14" dur="500" fill="hold"/>
                                        <p:tgtEl>
                                          <p:spTgt spid="214019"/>
                                        </p:tgtEl>
                                        <p:attrNameLst>
                                          <p:attrName>ppt_w</p:attrName>
                                        </p:attrNameLst>
                                      </p:cBhvr>
                                      <p:tavLst>
                                        <p:tav tm="0">
                                          <p:val>
                                            <p:strVal val="#ppt_w"/>
                                          </p:val>
                                        </p:tav>
                                        <p:tav tm="100000">
                                          <p:val>
                                            <p:strVal val="#ppt_w"/>
                                          </p:val>
                                        </p:tav>
                                      </p:tavLst>
                                    </p:anim>
                                    <p:anim calcmode="lin" valueType="num">
                                      <p:cBhvr>
                                        <p:cTn id="15" dur="500" fill="hold"/>
                                        <p:tgtEl>
                                          <p:spTgt spid="214019"/>
                                        </p:tgtEl>
                                        <p:attrNameLst>
                                          <p:attrName>ppt_h</p:attrName>
                                        </p:attrNameLst>
                                      </p:cBhvr>
                                      <p:tavLst>
                                        <p:tav tm="0">
                                          <p:val>
                                            <p:fltVal val="0"/>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14018"/>
                                        </p:tgtEl>
                                        <p:attrNameLst>
                                          <p:attrName>style.visibility</p:attrName>
                                        </p:attrNameLst>
                                      </p:cBhvr>
                                      <p:to>
                                        <p:strVal val="visible"/>
                                      </p:to>
                                    </p:set>
                                    <p:anim calcmode="lin" valueType="num">
                                      <p:cBhvr additive="base">
                                        <p:cTn id="20" dur="500" fill="hold"/>
                                        <p:tgtEl>
                                          <p:spTgt spid="214018"/>
                                        </p:tgtEl>
                                        <p:attrNameLst>
                                          <p:attrName>ppt_x</p:attrName>
                                        </p:attrNameLst>
                                      </p:cBhvr>
                                      <p:tavLst>
                                        <p:tav tm="0">
                                          <p:val>
                                            <p:strVal val="0-#ppt_w/2"/>
                                          </p:val>
                                        </p:tav>
                                        <p:tav tm="100000">
                                          <p:val>
                                            <p:strVal val="#ppt_x"/>
                                          </p:val>
                                        </p:tav>
                                      </p:tavLst>
                                    </p:anim>
                                    <p:anim calcmode="lin" valueType="num">
                                      <p:cBhvr additive="base">
                                        <p:cTn id="21" dur="500" fill="hold"/>
                                        <p:tgtEl>
                                          <p:spTgt spid="2140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18" grpId="0" animBg="1"/>
      <p:bldP spid="214019" grpId="0" animBg="1"/>
      <p:bldP spid="214021" grpId="0" autoUpdateAnimBg="0" rev="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9970" y="176867"/>
            <a:ext cx="3866030" cy="678064"/>
          </a:xfrm>
        </p:spPr>
        <p:txBody>
          <a:bodyPr>
            <a:noAutofit/>
          </a:bodyPr>
          <a:lstStyle/>
          <a:p>
            <a:r>
              <a:rPr lang="ar-JO" sz="3200" b="1" dirty="0">
                <a:latin typeface="Baghdad" pitchFamily="2" charset="-78"/>
                <a:cs typeface="Baghdad" pitchFamily="2" charset="-78"/>
              </a:rPr>
              <a:t>ثانيا: المستقبل </a:t>
            </a:r>
            <a:r>
              <a:rPr lang="en-US" sz="3200" b="1" dirty="0">
                <a:latin typeface="Baghdad" pitchFamily="2" charset="-78"/>
                <a:cs typeface="Baghdad" pitchFamily="2" charset="-78"/>
              </a:rPr>
              <a:t>Receiver </a:t>
            </a:r>
            <a:r>
              <a:rPr lang="en-US" sz="3200" dirty="0">
                <a:latin typeface="Baghdad" pitchFamily="2" charset="-78"/>
                <a:cs typeface="Baghdad" pitchFamily="2" charset="-78"/>
              </a:rPr>
              <a:t/>
            </a:r>
            <a:br>
              <a:rPr lang="en-US" sz="3200" dirty="0">
                <a:latin typeface="Baghdad" pitchFamily="2" charset="-78"/>
                <a:cs typeface="Baghdad" pitchFamily="2" charset="-78"/>
              </a:rPr>
            </a:br>
            <a:endParaRPr lang="ar-JO" sz="3200" dirty="0">
              <a:latin typeface="Baghdad" pitchFamily="2" charset="-78"/>
              <a:cs typeface="Baghdad" pitchFamily="2" charset="-78"/>
            </a:endParaRPr>
          </a:p>
        </p:txBody>
      </p:sp>
      <p:sp>
        <p:nvSpPr>
          <p:cNvPr id="3" name="Content Placeholder 2"/>
          <p:cNvSpPr>
            <a:spLocks noGrp="1"/>
          </p:cNvSpPr>
          <p:nvPr>
            <p:ph idx="1"/>
          </p:nvPr>
        </p:nvSpPr>
        <p:spPr>
          <a:xfrm>
            <a:off x="121024" y="515898"/>
            <a:ext cx="11819964" cy="6165235"/>
          </a:xfrm>
        </p:spPr>
        <p:txBody>
          <a:bodyPr>
            <a:normAutofit fontScale="92500" lnSpcReduction="20000"/>
          </a:bodyPr>
          <a:lstStyle/>
          <a:p>
            <a:pPr lvl="0" algn="just"/>
            <a:r>
              <a:rPr lang="ar-JO" sz="2400" dirty="0">
                <a:latin typeface="Baghdad" pitchFamily="2" charset="-78"/>
              </a:rPr>
              <a:t>ما هي المعلومات التي يحتاج إليها المستقبل ويريد الحصول عليها؟</a:t>
            </a:r>
            <a:endParaRPr lang="en-US" sz="2400" dirty="0">
              <a:latin typeface="Baghdad" pitchFamily="2" charset="-78"/>
            </a:endParaRPr>
          </a:p>
          <a:p>
            <a:pPr lvl="0" algn="just"/>
            <a:r>
              <a:rPr lang="ar-JO" sz="2400" dirty="0">
                <a:latin typeface="Baghdad" pitchFamily="2" charset="-78"/>
              </a:rPr>
              <a:t>ما هي الأمور التي يمكن أن </a:t>
            </a:r>
            <a:r>
              <a:rPr lang="ar-JO" sz="2400" dirty="0" err="1">
                <a:latin typeface="Baghdad" pitchFamily="2" charset="-78"/>
              </a:rPr>
              <a:t>تفيده</a:t>
            </a:r>
            <a:r>
              <a:rPr lang="ar-JO" sz="2400" dirty="0">
                <a:latin typeface="Baghdad" pitchFamily="2" charset="-78"/>
              </a:rPr>
              <a:t> بالفعل؟</a:t>
            </a:r>
            <a:endParaRPr lang="en-US" sz="2400" dirty="0">
              <a:latin typeface="Baghdad" pitchFamily="2" charset="-78"/>
            </a:endParaRPr>
          </a:p>
          <a:p>
            <a:pPr lvl="0" algn="just"/>
            <a:r>
              <a:rPr lang="ar-JO" sz="2400" dirty="0">
                <a:latin typeface="Baghdad" pitchFamily="2" charset="-78"/>
              </a:rPr>
              <a:t>ما مدى إلمام المستقبل بالموضوع المطروح ذاته؟</a:t>
            </a:r>
            <a:endParaRPr lang="en-US" sz="2400" dirty="0">
              <a:latin typeface="Baghdad" pitchFamily="2" charset="-78"/>
            </a:endParaRPr>
          </a:p>
          <a:p>
            <a:pPr lvl="0" algn="just"/>
            <a:r>
              <a:rPr lang="ar-JO" sz="2400" dirty="0">
                <a:latin typeface="Baghdad" pitchFamily="2" charset="-78"/>
              </a:rPr>
              <a:t>ما هي مواقف المتلقي من الموضوع؟</a:t>
            </a:r>
            <a:endParaRPr lang="en-US" sz="2400" dirty="0">
              <a:latin typeface="Baghdad" pitchFamily="2" charset="-78"/>
            </a:endParaRPr>
          </a:p>
          <a:p>
            <a:pPr lvl="0" algn="just"/>
            <a:r>
              <a:rPr lang="ar-JO" sz="2400" dirty="0">
                <a:latin typeface="Baghdad" pitchFamily="2" charset="-78"/>
              </a:rPr>
              <a:t>هل المطلوب تعزيز هذه المواقف أو محاولة تغييرها؟</a:t>
            </a:r>
          </a:p>
          <a:p>
            <a:pPr marL="0" indent="0" algn="just">
              <a:lnSpc>
                <a:spcPct val="110000"/>
              </a:lnSpc>
              <a:buNone/>
            </a:pPr>
            <a:r>
              <a:rPr lang="ar-JO" sz="2400" b="1" dirty="0">
                <a:latin typeface="Baghdad" pitchFamily="2" charset="-78"/>
              </a:rPr>
              <a:t>المستقبل في عملية الاتصال هو شخص أو أكثر يستقبل محاولات التأثير الصادرة من المصدر، ويعتمد نجاح عملية الاتصال في تحقيق الأهداف المرجوة منه على أفعال جمهور المستهدفين نتيجة استجابتهم للرسالة التنموية.</a:t>
            </a:r>
            <a:endParaRPr lang="en-US" sz="2400" b="1" dirty="0">
              <a:latin typeface="Baghdad" pitchFamily="2" charset="-78"/>
            </a:endParaRPr>
          </a:p>
          <a:p>
            <a:pPr marL="0" indent="0" algn="just">
              <a:lnSpc>
                <a:spcPct val="110000"/>
              </a:lnSpc>
              <a:buNone/>
            </a:pPr>
            <a:r>
              <a:rPr lang="ar-JO" sz="2400" dirty="0">
                <a:latin typeface="Baghdad" pitchFamily="2" charset="-78"/>
              </a:rPr>
              <a:t>وبصفة عامة فإن الجمهور الذي يعمل معه الإرشاد التنموي ليس بالجمهور المتماثل بل هو جمهور متباين؛ أفراده على قدر كبير من الاختلاف من ناحية السن، والقدرات، والطاقات الجسمية والعقلية، والخبرات المكتسبة... الخ؛ وهذا ما يعقد الأمر كثيراً. لذا يجب على المرشد التنموي أن يلم إلماماً كافياً ودقيقاً بخصائص الجمهور الذي يتعامل معه وان يدرك أوجه التشابه والاختلاف بين أفراده حتى تحقق رسالته التعليمية الأثر المطلوب, وحتى يمكنه اختيار أفضل الطرق والمعينات الإرشادية وأنسب قنوات الاتصال التي تتلاءم مع خصائصهم.</a:t>
            </a:r>
          </a:p>
          <a:p>
            <a:pPr marL="0" indent="0">
              <a:lnSpc>
                <a:spcPct val="110000"/>
              </a:lnSpc>
              <a:buNone/>
            </a:pPr>
            <a:r>
              <a:rPr lang="ar-JO" sz="2400" b="1" dirty="0">
                <a:latin typeface="Baghdad" pitchFamily="2" charset="-78"/>
              </a:rPr>
              <a:t>وتزداد فعالية العملية الاتصالية عندما يتصف جمهور المستهدفين بـ:</a:t>
            </a:r>
            <a:endParaRPr lang="en-US" sz="2400" b="1" dirty="0">
              <a:latin typeface="Baghdad" pitchFamily="2" charset="-78"/>
            </a:endParaRPr>
          </a:p>
          <a:p>
            <a:pPr lvl="0">
              <a:lnSpc>
                <a:spcPct val="110000"/>
              </a:lnSpc>
            </a:pPr>
            <a:r>
              <a:rPr lang="ar-JO" sz="2400" dirty="0">
                <a:latin typeface="Baghdad" pitchFamily="2" charset="-78"/>
              </a:rPr>
              <a:t>القدرة على تفهم واستيعاب الرسائل التنموي.</a:t>
            </a:r>
            <a:endParaRPr lang="en-US" sz="2400" dirty="0">
              <a:latin typeface="Baghdad" pitchFamily="2" charset="-78"/>
            </a:endParaRPr>
          </a:p>
          <a:p>
            <a:pPr lvl="0">
              <a:lnSpc>
                <a:spcPct val="110000"/>
              </a:lnSpc>
            </a:pPr>
            <a:r>
              <a:rPr lang="ar-JO" sz="2400" dirty="0">
                <a:latin typeface="Baghdad" pitchFamily="2" charset="-78"/>
              </a:rPr>
              <a:t>الحاجة والرغبة إلى ما يقدم لهم من معارف ومعلومات وخبرات.</a:t>
            </a:r>
            <a:endParaRPr lang="en-US" sz="2400" dirty="0">
              <a:latin typeface="Baghdad" pitchFamily="2" charset="-78"/>
            </a:endParaRPr>
          </a:p>
          <a:p>
            <a:pPr lvl="0">
              <a:lnSpc>
                <a:spcPct val="110000"/>
              </a:lnSpc>
            </a:pPr>
            <a:r>
              <a:rPr lang="ar-JO" sz="2400" dirty="0">
                <a:latin typeface="Baghdad" pitchFamily="2" charset="-78"/>
              </a:rPr>
              <a:t>القدرة على تطبيق هذه المعارف والخبرات من الناحية العلمية</a:t>
            </a:r>
            <a:endParaRPr lang="en-US" sz="2400" dirty="0">
              <a:latin typeface="Baghdad" pitchFamily="2" charset="-78"/>
            </a:endParaRPr>
          </a:p>
          <a:p>
            <a:pPr lvl="0" algn="just"/>
            <a:endParaRPr lang="en-US" sz="2400" dirty="0">
              <a:latin typeface="Baghdad" pitchFamily="2" charset="-78"/>
            </a:endParaRPr>
          </a:p>
        </p:txBody>
      </p:sp>
      <p:pic>
        <p:nvPicPr>
          <p:cNvPr id="4" name="صورة 3">
            <a:extLst>
              <a:ext uri="{FF2B5EF4-FFF2-40B4-BE49-F238E27FC236}">
                <a16:creationId xmlns:a16="http://schemas.microsoft.com/office/drawing/2014/main" xmlns="" id="{E190C389-902A-D749-BBE8-71C81E73A6C8}"/>
              </a:ext>
            </a:extLst>
          </p:cNvPr>
          <p:cNvPicPr>
            <a:picLocks noChangeAspect="1"/>
          </p:cNvPicPr>
          <p:nvPr/>
        </p:nvPicPr>
        <p:blipFill>
          <a:blip r:embed="rId2"/>
          <a:stretch>
            <a:fillRect/>
          </a:stretch>
        </p:blipFill>
        <p:spPr>
          <a:xfrm>
            <a:off x="121023" y="-1"/>
            <a:ext cx="2259105" cy="2259105"/>
          </a:xfrm>
          <a:prstGeom prst="rect">
            <a:avLst/>
          </a:prstGeom>
        </p:spPr>
      </p:pic>
      <p:pic>
        <p:nvPicPr>
          <p:cNvPr id="5" name="صورة 4">
            <a:extLst>
              <a:ext uri="{FF2B5EF4-FFF2-40B4-BE49-F238E27FC236}">
                <a16:creationId xmlns:a16="http://schemas.microsoft.com/office/drawing/2014/main" xmlns="" id="{84043B61-A467-3344-B36B-1F84785C1C04}"/>
              </a:ext>
            </a:extLst>
          </p:cNvPr>
          <p:cNvPicPr>
            <a:picLocks noChangeAspect="1"/>
          </p:cNvPicPr>
          <p:nvPr/>
        </p:nvPicPr>
        <p:blipFill>
          <a:blip r:embed="rId3"/>
          <a:stretch>
            <a:fillRect/>
          </a:stretch>
        </p:blipFill>
        <p:spPr>
          <a:xfrm>
            <a:off x="-1" y="4360751"/>
            <a:ext cx="3866030" cy="2497249"/>
          </a:xfrm>
          <a:prstGeom prst="rect">
            <a:avLst/>
          </a:prstGeom>
        </p:spPr>
      </p:pic>
    </p:spTree>
    <p:extLst>
      <p:ext uri="{BB962C8B-B14F-4D97-AF65-F5344CB8AC3E}">
        <p14:creationId xmlns:p14="http://schemas.microsoft.com/office/powerpoint/2010/main" val="293723617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xmlns="" id="{EE6B08D4-7D51-054A-A415-17D62E5183E7}"/>
              </a:ext>
            </a:extLst>
          </p:cNvPr>
          <p:cNvSpPr>
            <a:spLocks noGrp="1"/>
          </p:cNvSpPr>
          <p:nvPr>
            <p:ph type="title"/>
          </p:nvPr>
        </p:nvSpPr>
        <p:spPr>
          <a:xfrm>
            <a:off x="1524000" y="381000"/>
            <a:ext cx="9144000" cy="1295400"/>
          </a:xfrm>
        </p:spPr>
        <p:style>
          <a:lnRef idx="2">
            <a:schemeClr val="accent1"/>
          </a:lnRef>
          <a:fillRef idx="1">
            <a:schemeClr val="lt1"/>
          </a:fillRef>
          <a:effectRef idx="0">
            <a:schemeClr val="accent1"/>
          </a:effectRef>
          <a:fontRef idx="minor">
            <a:schemeClr val="dk1"/>
          </a:fontRef>
        </p:style>
        <p:txBody>
          <a:bodyPr/>
          <a:lstStyle/>
          <a:p>
            <a:pPr algn="ctr"/>
            <a:r>
              <a:rPr lang="en-US" altLang="ar-JO" sz="32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ＭＳ Ｐゴシック" panose="020B0600070205080204" pitchFamily="34" charset="-128"/>
              </a:rPr>
              <a:t>Non-Verbal Factors that Influence Your Message</a:t>
            </a:r>
            <a:r>
              <a:rPr lang="ar-KW" altLang="ar-JO"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ＭＳ Ｐゴシック" panose="020B0600070205080204" pitchFamily="34" charset="-128"/>
              </a:rPr>
              <a:t/>
            </a:r>
            <a:br>
              <a:rPr lang="ar-KW" altLang="ar-JO"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ＭＳ Ｐゴシック" panose="020B0600070205080204" pitchFamily="34" charset="-128"/>
              </a:rPr>
            </a:br>
            <a:r>
              <a:rPr lang="ar-KW" altLang="ar-JO"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ＭＳ Ｐゴシック" panose="020B0600070205080204" pitchFamily="34" charset="-128"/>
              </a:rPr>
              <a:t>العوامل غير اللفظيه المثؤثره في رسالتك</a:t>
            </a:r>
            <a:endParaRPr lang="en-US" altLang="ar-JO" sz="40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ＭＳ Ｐゴシック" panose="020B0600070205080204" pitchFamily="34" charset="-128"/>
            </a:endParaRPr>
          </a:p>
        </p:txBody>
      </p:sp>
      <p:sp>
        <p:nvSpPr>
          <p:cNvPr id="4099" name="Content Placeholder 2">
            <a:extLst>
              <a:ext uri="{FF2B5EF4-FFF2-40B4-BE49-F238E27FC236}">
                <a16:creationId xmlns:a16="http://schemas.microsoft.com/office/drawing/2014/main" xmlns="" id="{E11430EA-99CD-E447-87F1-A5948E2BCE3E}"/>
              </a:ext>
            </a:extLst>
          </p:cNvPr>
          <p:cNvSpPr>
            <a:spLocks noGrp="1"/>
          </p:cNvSpPr>
          <p:nvPr>
            <p:ph idx="1"/>
          </p:nvPr>
        </p:nvSpPr>
        <p:spPr>
          <a:xfrm>
            <a:off x="4918249" y="1951038"/>
            <a:ext cx="6323308" cy="4525962"/>
          </a:xfrm>
        </p:spPr>
        <p:txBody>
          <a:bodyPr>
            <a:normAutofit fontScale="92500" lnSpcReduction="10000"/>
          </a:bodyPr>
          <a:lstStyle/>
          <a:p>
            <a:r>
              <a:rPr lang="en-US" altLang="ar-JO" dirty="0">
                <a:latin typeface="Cambria" panose="02040503050406030204" pitchFamily="18" charset="0"/>
                <a:ea typeface="ＭＳ Ｐゴシック" panose="020B0600070205080204" pitchFamily="34" charset="-128"/>
              </a:rPr>
              <a:t>Smile (with your eyes and mouth)</a:t>
            </a:r>
            <a:endParaRPr lang="ar-SA" altLang="ar-JO" dirty="0">
              <a:latin typeface="Cambria" panose="02040503050406030204" pitchFamily="18" charset="0"/>
              <a:ea typeface="ＭＳ Ｐゴシック" panose="020B0600070205080204" pitchFamily="34" charset="-128"/>
            </a:endParaRPr>
          </a:p>
          <a:p>
            <a:pPr marL="0" indent="0">
              <a:buNone/>
            </a:pPr>
            <a:r>
              <a:rPr lang="ar-KW" altLang="ar-JO" dirty="0">
                <a:latin typeface="Cambria" panose="02040503050406030204" pitchFamily="18" charset="0"/>
                <a:ea typeface="ＭＳ Ｐゴシック" panose="020B0600070205080204" pitchFamily="34" charset="-128"/>
              </a:rPr>
              <a:t>ابتسمي (بعينيك وفمك)</a:t>
            </a:r>
            <a:endParaRPr lang="en-US" altLang="ar-JO" dirty="0">
              <a:latin typeface="Cambria" panose="02040503050406030204" pitchFamily="18" charset="0"/>
              <a:ea typeface="ＭＳ Ｐゴシック" panose="020B0600070205080204" pitchFamily="34" charset="-128"/>
            </a:endParaRPr>
          </a:p>
          <a:p>
            <a:r>
              <a:rPr lang="en-US" altLang="ar-JO" dirty="0">
                <a:latin typeface="Cambria" panose="02040503050406030204" pitchFamily="18" charset="0"/>
                <a:ea typeface="ＭＳ Ｐゴシック" panose="020B0600070205080204" pitchFamily="34" charset="-128"/>
              </a:rPr>
              <a:t>Eye Contact</a:t>
            </a:r>
            <a:endParaRPr lang="ar-SA" altLang="ar-JO" dirty="0">
              <a:latin typeface="Cambria" panose="02040503050406030204" pitchFamily="18" charset="0"/>
              <a:ea typeface="ＭＳ Ｐゴシック" panose="020B0600070205080204" pitchFamily="34" charset="-128"/>
            </a:endParaRPr>
          </a:p>
          <a:p>
            <a:pPr marL="0" indent="0">
              <a:buNone/>
            </a:pPr>
            <a:r>
              <a:rPr lang="ar-KW" altLang="ar-JO" dirty="0">
                <a:latin typeface="Cambria" panose="02040503050406030204" pitchFamily="18" charset="0"/>
                <a:ea typeface="ＭＳ Ｐゴシック" panose="020B0600070205080204" pitchFamily="34" charset="-128"/>
              </a:rPr>
              <a:t>  التواصل بالنظر </a:t>
            </a:r>
            <a:endParaRPr lang="en-US" altLang="ar-JO" dirty="0">
              <a:latin typeface="Cambria" panose="02040503050406030204" pitchFamily="18" charset="0"/>
              <a:ea typeface="ＭＳ Ｐゴシック" panose="020B0600070205080204" pitchFamily="34" charset="-128"/>
            </a:endParaRPr>
          </a:p>
          <a:p>
            <a:r>
              <a:rPr lang="en-US" altLang="ar-JO" dirty="0">
                <a:latin typeface="Cambria" panose="02040503050406030204" pitchFamily="18" charset="0"/>
                <a:ea typeface="ＭＳ Ｐゴシック" panose="020B0600070205080204" pitchFamily="34" charset="-128"/>
              </a:rPr>
              <a:t>Posture</a:t>
            </a:r>
            <a:endParaRPr lang="ar-SA" altLang="ar-JO" dirty="0">
              <a:latin typeface="Cambria" panose="02040503050406030204" pitchFamily="18" charset="0"/>
              <a:ea typeface="ＭＳ Ｐゴシック" panose="020B0600070205080204" pitchFamily="34" charset="-128"/>
            </a:endParaRPr>
          </a:p>
          <a:p>
            <a:pPr marL="0" indent="0">
              <a:buNone/>
            </a:pPr>
            <a:r>
              <a:rPr lang="ar-KW" altLang="ar-JO" dirty="0">
                <a:latin typeface="Cambria" panose="02040503050406030204" pitchFamily="18" charset="0"/>
                <a:ea typeface="ＭＳ Ｐゴシック" panose="020B0600070205080204" pitchFamily="34" charset="-128"/>
              </a:rPr>
              <a:t> وضعيه الجسم </a:t>
            </a:r>
            <a:endParaRPr lang="en-US" altLang="ar-JO" dirty="0">
              <a:latin typeface="Cambria" panose="02040503050406030204" pitchFamily="18" charset="0"/>
              <a:ea typeface="ＭＳ Ｐゴシック" panose="020B0600070205080204" pitchFamily="34" charset="-128"/>
            </a:endParaRPr>
          </a:p>
          <a:p>
            <a:r>
              <a:rPr lang="en-US" altLang="ar-JO" dirty="0">
                <a:latin typeface="Cambria" panose="02040503050406030204" pitchFamily="18" charset="0"/>
                <a:ea typeface="ＭＳ Ｐゴシック" panose="020B0600070205080204" pitchFamily="34" charset="-128"/>
              </a:rPr>
              <a:t>Energy </a:t>
            </a:r>
            <a:r>
              <a:rPr lang="ar-KW" altLang="ar-JO" dirty="0">
                <a:latin typeface="Cambria" panose="02040503050406030204" pitchFamily="18" charset="0"/>
                <a:ea typeface="ＭＳ Ｐゴシック" panose="020B0600070205080204" pitchFamily="34" charset="-128"/>
              </a:rPr>
              <a:t> </a:t>
            </a:r>
          </a:p>
          <a:p>
            <a:pPr marL="0" indent="0">
              <a:buNone/>
            </a:pPr>
            <a:r>
              <a:rPr lang="ar-KW" altLang="ar-JO" dirty="0">
                <a:latin typeface="Cambria" panose="02040503050406030204" pitchFamily="18" charset="0"/>
                <a:ea typeface="ＭＳ Ｐゴシック" panose="020B0600070205080204" pitchFamily="34" charset="-128"/>
              </a:rPr>
              <a:t>الطاقه </a:t>
            </a:r>
            <a:endParaRPr lang="en-US" altLang="ar-JO" dirty="0">
              <a:latin typeface="Cambria" panose="02040503050406030204" pitchFamily="18" charset="0"/>
              <a:ea typeface="ＭＳ Ｐゴシック" panose="020B0600070205080204" pitchFamily="34" charset="-128"/>
            </a:endParaRPr>
          </a:p>
          <a:p>
            <a:r>
              <a:rPr lang="en-US" altLang="ar-JO" dirty="0">
                <a:latin typeface="Cambria" panose="02040503050406030204" pitchFamily="18" charset="0"/>
                <a:ea typeface="ＭＳ Ｐゴシック" panose="020B0600070205080204" pitchFamily="34" charset="-128"/>
              </a:rPr>
              <a:t>Tone of Voice</a:t>
            </a:r>
            <a:r>
              <a:rPr lang="ar-KW" altLang="ar-JO" dirty="0">
                <a:latin typeface="Cambria" panose="02040503050406030204" pitchFamily="18" charset="0"/>
                <a:ea typeface="ＭＳ Ｐゴシック" panose="020B0600070205080204" pitchFamily="34" charset="-128"/>
              </a:rPr>
              <a:t> </a:t>
            </a:r>
          </a:p>
          <a:p>
            <a:pPr marL="0" indent="0">
              <a:buNone/>
            </a:pPr>
            <a:r>
              <a:rPr lang="ar-KW" altLang="ar-JO" dirty="0">
                <a:latin typeface="Cambria" panose="02040503050406030204" pitchFamily="18" charset="0"/>
                <a:ea typeface="ＭＳ Ｐゴシック" panose="020B0600070205080204" pitchFamily="34" charset="-128"/>
              </a:rPr>
              <a:t>نبره الصوت </a:t>
            </a:r>
            <a:endParaRPr lang="en-US" altLang="ar-JO" dirty="0">
              <a:latin typeface="Cambria" panose="02040503050406030204" pitchFamily="18" charset="0"/>
              <a:ea typeface="ＭＳ Ｐゴシック" panose="020B0600070205080204" pitchFamily="34" charset="-128"/>
            </a:endParaRPr>
          </a:p>
          <a:p>
            <a:endParaRPr lang="en-US" altLang="ar-JO" sz="3600" dirty="0">
              <a:latin typeface="Cambria" panose="02040503050406030204" pitchFamily="18" charset="0"/>
              <a:ea typeface="ＭＳ Ｐゴシック" panose="020B0600070205080204" pitchFamily="34" charset="-128"/>
            </a:endParaRPr>
          </a:p>
        </p:txBody>
      </p:sp>
      <p:pic>
        <p:nvPicPr>
          <p:cNvPr id="2" name="صورة 1">
            <a:extLst>
              <a:ext uri="{FF2B5EF4-FFF2-40B4-BE49-F238E27FC236}">
                <a16:creationId xmlns:a16="http://schemas.microsoft.com/office/drawing/2014/main" xmlns="" id="{635B3B14-F898-8B44-AA83-033CB66601C4}"/>
              </a:ext>
            </a:extLst>
          </p:cNvPr>
          <p:cNvPicPr>
            <a:picLocks noChangeAspect="1"/>
          </p:cNvPicPr>
          <p:nvPr/>
        </p:nvPicPr>
        <p:blipFill>
          <a:blip r:embed="rId2"/>
          <a:stretch>
            <a:fillRect/>
          </a:stretch>
        </p:blipFill>
        <p:spPr>
          <a:xfrm>
            <a:off x="1359613" y="3429000"/>
            <a:ext cx="4968981" cy="3194345"/>
          </a:xfrm>
          <a:prstGeom prst="rect">
            <a:avLst/>
          </a:prstGeom>
        </p:spPr>
      </p:pic>
      <p:pic>
        <p:nvPicPr>
          <p:cNvPr id="3" name="صورة 2">
            <a:extLst>
              <a:ext uri="{FF2B5EF4-FFF2-40B4-BE49-F238E27FC236}">
                <a16:creationId xmlns:a16="http://schemas.microsoft.com/office/drawing/2014/main" xmlns="" id="{BE5C7918-8FEF-3D4C-9AD2-F060DB57AD30}"/>
              </a:ext>
            </a:extLst>
          </p:cNvPr>
          <p:cNvPicPr>
            <a:picLocks noChangeAspect="1"/>
          </p:cNvPicPr>
          <p:nvPr/>
        </p:nvPicPr>
        <p:blipFill>
          <a:blip r:embed="rId3"/>
          <a:stretch>
            <a:fillRect/>
          </a:stretch>
        </p:blipFill>
        <p:spPr>
          <a:xfrm>
            <a:off x="2433758" y="2099469"/>
            <a:ext cx="1714500" cy="1181100"/>
          </a:xfrm>
          <a:prstGeom prst="rect">
            <a:avLst/>
          </a:prstGeom>
        </p:spPr>
      </p:pic>
    </p:spTree>
    <p:extLst>
      <p:ext uri="{BB962C8B-B14F-4D97-AF65-F5344CB8AC3E}">
        <p14:creationId xmlns:p14="http://schemas.microsoft.com/office/powerpoint/2010/main" val="292034741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xmlns="" id="{79A05828-AA43-D243-AD95-591AF967E2B2}"/>
              </a:ext>
            </a:extLst>
          </p:cNvPr>
          <p:cNvSpPr>
            <a:spLocks noGrp="1"/>
          </p:cNvSpPr>
          <p:nvPr>
            <p:ph type="title"/>
          </p:nvPr>
        </p:nvSpPr>
        <p:spPr>
          <a:xfrm>
            <a:off x="1524000" y="152400"/>
            <a:ext cx="9144000" cy="1295400"/>
          </a:xfrm>
        </p:spPr>
        <p:style>
          <a:lnRef idx="2">
            <a:schemeClr val="dk1"/>
          </a:lnRef>
          <a:fillRef idx="1">
            <a:schemeClr val="lt1"/>
          </a:fillRef>
          <a:effectRef idx="0">
            <a:schemeClr val="dk1"/>
          </a:effectRef>
          <a:fontRef idx="minor">
            <a:schemeClr val="dk1"/>
          </a:fontRef>
        </p:style>
        <p:txBody>
          <a:bodyPr>
            <a:normAutofit/>
          </a:bodyPr>
          <a:lstStyle/>
          <a:p>
            <a:pPr algn="ctr"/>
            <a:r>
              <a:rPr lang="en-US" altLang="ar-JO" sz="3200" dirty="0">
                <a:ln w="0"/>
                <a:effectLst>
                  <a:outerShdw blurRad="38100" dist="19050" dir="2700000" algn="tl" rotWithShape="0">
                    <a:schemeClr val="dk1">
                      <a:alpha val="40000"/>
                    </a:schemeClr>
                  </a:outerShdw>
                </a:effectLst>
                <a:latin typeface="Cambria" panose="02040503050406030204" pitchFamily="18" charset="0"/>
                <a:ea typeface="ＭＳ Ｐゴシック" panose="020B0600070205080204" pitchFamily="34" charset="-128"/>
              </a:rPr>
              <a:t>Be An Active Listener</a:t>
            </a:r>
            <a:r>
              <a:rPr lang="ar-KW" altLang="ar-JO" sz="3200" dirty="0">
                <a:ln w="0"/>
                <a:effectLst>
                  <a:outerShdw blurRad="38100" dist="19050" dir="2700000" algn="tl" rotWithShape="0">
                    <a:schemeClr val="dk1">
                      <a:alpha val="40000"/>
                    </a:schemeClr>
                  </a:outerShdw>
                </a:effectLst>
                <a:latin typeface="Cambria" panose="02040503050406030204" pitchFamily="18" charset="0"/>
                <a:ea typeface="ＭＳ Ｐゴシック" panose="020B0600070205080204" pitchFamily="34" charset="-128"/>
              </a:rPr>
              <a:t/>
            </a:r>
            <a:br>
              <a:rPr lang="ar-KW" altLang="ar-JO" sz="3200" dirty="0">
                <a:ln w="0"/>
                <a:effectLst>
                  <a:outerShdw blurRad="38100" dist="19050" dir="2700000" algn="tl" rotWithShape="0">
                    <a:schemeClr val="dk1">
                      <a:alpha val="40000"/>
                    </a:schemeClr>
                  </a:outerShdw>
                </a:effectLst>
                <a:latin typeface="Cambria" panose="02040503050406030204" pitchFamily="18" charset="0"/>
                <a:ea typeface="ＭＳ Ｐゴシック" panose="020B0600070205080204" pitchFamily="34" charset="-128"/>
              </a:rPr>
            </a:br>
            <a:r>
              <a:rPr lang="ar-KW" altLang="ar-JO" sz="3200" dirty="0">
                <a:ln w="0"/>
                <a:effectLst>
                  <a:outerShdw blurRad="38100" dist="19050" dir="2700000" algn="tl" rotWithShape="0">
                    <a:schemeClr val="dk1">
                      <a:alpha val="40000"/>
                    </a:schemeClr>
                  </a:outerShdw>
                </a:effectLst>
                <a:latin typeface="Cambria" panose="02040503050406030204" pitchFamily="18" charset="0"/>
                <a:ea typeface="ＭＳ Ｐゴシック" panose="020B0600070205080204" pitchFamily="34" charset="-128"/>
              </a:rPr>
              <a:t>كون مستمع نشيط</a:t>
            </a:r>
            <a:endParaRPr lang="en-US" altLang="ar-JO" sz="3200" dirty="0">
              <a:ln w="0"/>
              <a:effectLst>
                <a:outerShdw blurRad="38100" dist="19050" dir="2700000" algn="tl" rotWithShape="0">
                  <a:schemeClr val="dk1">
                    <a:alpha val="40000"/>
                  </a:schemeClr>
                </a:outerShdw>
              </a:effectLst>
              <a:latin typeface="Cambria" panose="02040503050406030204" pitchFamily="18" charset="0"/>
              <a:ea typeface="ＭＳ Ｐゴシック" panose="020B0600070205080204" pitchFamily="34" charset="-128"/>
            </a:endParaRPr>
          </a:p>
        </p:txBody>
      </p:sp>
      <p:sp>
        <p:nvSpPr>
          <p:cNvPr id="5123" name="Content Placeholder 2">
            <a:extLst>
              <a:ext uri="{FF2B5EF4-FFF2-40B4-BE49-F238E27FC236}">
                <a16:creationId xmlns:a16="http://schemas.microsoft.com/office/drawing/2014/main" xmlns="" id="{2CDF4613-8831-E145-8B33-44DB788C7A96}"/>
              </a:ext>
            </a:extLst>
          </p:cNvPr>
          <p:cNvSpPr>
            <a:spLocks noGrp="1"/>
          </p:cNvSpPr>
          <p:nvPr>
            <p:ph idx="1"/>
          </p:nvPr>
        </p:nvSpPr>
        <p:spPr>
          <a:xfrm>
            <a:off x="4463512" y="1780557"/>
            <a:ext cx="7041396" cy="4525962"/>
          </a:xfrm>
        </p:spPr>
        <p:txBody>
          <a:bodyPr>
            <a:normAutofit/>
          </a:bodyPr>
          <a:lstStyle/>
          <a:p>
            <a:pPr>
              <a:lnSpc>
                <a:spcPct val="150000"/>
              </a:lnSpc>
            </a:pPr>
            <a:r>
              <a:rPr lang="en-US" altLang="ar-JO" sz="2400" dirty="0">
                <a:latin typeface="Cambria" panose="02040503050406030204" pitchFamily="18" charset="0"/>
                <a:ea typeface="ＭＳ Ｐゴシック" panose="020B0600070205080204" pitchFamily="34" charset="-128"/>
              </a:rPr>
              <a:t>Verbally indicate you understand</a:t>
            </a:r>
            <a:r>
              <a:rPr lang="ar-KW" altLang="ar-JO" sz="2400" dirty="0">
                <a:latin typeface="Cambria" panose="02040503050406030204" pitchFamily="18" charset="0"/>
                <a:ea typeface="ＭＳ Ｐゴシック" panose="020B0600070205080204" pitchFamily="34" charset="-128"/>
              </a:rPr>
              <a:t> اكد لفظيا انك فهمت </a:t>
            </a:r>
            <a:endParaRPr lang="en-US" altLang="ar-JO" sz="2400" dirty="0">
              <a:latin typeface="Cambria" panose="02040503050406030204" pitchFamily="18" charset="0"/>
              <a:ea typeface="ＭＳ Ｐゴシック" panose="020B0600070205080204" pitchFamily="34" charset="-128"/>
            </a:endParaRPr>
          </a:p>
          <a:p>
            <a:pPr>
              <a:lnSpc>
                <a:spcPct val="150000"/>
              </a:lnSpc>
            </a:pPr>
            <a:r>
              <a:rPr lang="en-US" altLang="ar-JO" sz="2400" dirty="0">
                <a:latin typeface="Cambria" panose="02040503050406030204" pitchFamily="18" charset="0"/>
                <a:ea typeface="ＭＳ Ｐゴシック" panose="020B0600070205080204" pitchFamily="34" charset="-128"/>
              </a:rPr>
              <a:t>Repeat their message or questions for understanding</a:t>
            </a:r>
            <a:r>
              <a:rPr lang="ar-KW" altLang="ar-JO" sz="2400" dirty="0">
                <a:latin typeface="Cambria" panose="02040503050406030204" pitchFamily="18" charset="0"/>
                <a:ea typeface="ＭＳ Ｐゴシック" panose="020B0600070205080204" pitchFamily="34" charset="-128"/>
              </a:rPr>
              <a:t> اعيد رسالتهم او سؤالهم لفهمها </a:t>
            </a:r>
            <a:endParaRPr lang="en-US" altLang="ar-JO" sz="2400" dirty="0">
              <a:latin typeface="Cambria" panose="02040503050406030204" pitchFamily="18" charset="0"/>
              <a:ea typeface="ＭＳ Ｐゴシック" panose="020B0600070205080204" pitchFamily="34" charset="-128"/>
            </a:endParaRPr>
          </a:p>
          <a:p>
            <a:pPr>
              <a:lnSpc>
                <a:spcPct val="150000"/>
              </a:lnSpc>
            </a:pPr>
            <a:r>
              <a:rPr lang="en-US" altLang="ar-JO" sz="2400" dirty="0">
                <a:latin typeface="Cambria" panose="02040503050406030204" pitchFamily="18" charset="0"/>
                <a:ea typeface="ＭＳ Ｐゴシック" panose="020B0600070205080204" pitchFamily="34" charset="-128"/>
              </a:rPr>
              <a:t>Ask good questions</a:t>
            </a:r>
            <a:r>
              <a:rPr lang="ar-KW" altLang="ar-JO" sz="2400" dirty="0">
                <a:latin typeface="Cambria" panose="02040503050406030204" pitchFamily="18" charset="0"/>
                <a:ea typeface="ＭＳ Ｐゴシック" panose="020B0600070205080204" pitchFamily="34" charset="-128"/>
              </a:rPr>
              <a:t> اسال اسئله جيده </a:t>
            </a:r>
            <a:endParaRPr lang="en-US" altLang="ar-JO" sz="2400" dirty="0">
              <a:latin typeface="Cambria" panose="02040503050406030204" pitchFamily="18" charset="0"/>
              <a:ea typeface="ＭＳ Ｐゴシック" panose="020B0600070205080204" pitchFamily="34" charset="-128"/>
            </a:endParaRPr>
          </a:p>
          <a:p>
            <a:pPr>
              <a:lnSpc>
                <a:spcPct val="150000"/>
              </a:lnSpc>
            </a:pPr>
            <a:r>
              <a:rPr lang="en-US" altLang="ar-JO" sz="2400" dirty="0">
                <a:latin typeface="Cambria" panose="02040503050406030204" pitchFamily="18" charset="0"/>
                <a:ea typeface="ＭＳ Ｐゴシック" panose="020B0600070205080204" pitchFamily="34" charset="-128"/>
              </a:rPr>
              <a:t>Maintain eye contact</a:t>
            </a:r>
            <a:r>
              <a:rPr lang="ar-KW" altLang="ar-JO" sz="2400" dirty="0">
                <a:latin typeface="Cambria" panose="02040503050406030204" pitchFamily="18" charset="0"/>
                <a:ea typeface="ＭＳ Ｐゴシック" panose="020B0600070205080204" pitchFamily="34" charset="-128"/>
              </a:rPr>
              <a:t>استمر في النظر </a:t>
            </a:r>
            <a:endParaRPr lang="en-US" altLang="ar-JO" sz="2400" dirty="0">
              <a:latin typeface="Cambria" panose="02040503050406030204" pitchFamily="18" charset="0"/>
              <a:ea typeface="ＭＳ Ｐゴシック" panose="020B0600070205080204" pitchFamily="34" charset="-128"/>
            </a:endParaRPr>
          </a:p>
          <a:p>
            <a:pPr>
              <a:lnSpc>
                <a:spcPct val="150000"/>
              </a:lnSpc>
            </a:pPr>
            <a:r>
              <a:rPr lang="en-US" altLang="ar-JO" sz="2400" dirty="0">
                <a:latin typeface="Cambria" panose="02040503050406030204" pitchFamily="18" charset="0"/>
                <a:ea typeface="ＭＳ Ｐゴシック" panose="020B0600070205080204" pitchFamily="34" charset="-128"/>
              </a:rPr>
              <a:t>Turn off your phone!</a:t>
            </a:r>
            <a:r>
              <a:rPr lang="ar-KW" altLang="ar-JO" sz="2400" dirty="0">
                <a:latin typeface="Cambria" panose="02040503050406030204" pitchFamily="18" charset="0"/>
                <a:ea typeface="ＭＳ Ｐゴシック" panose="020B0600070205080204" pitchFamily="34" charset="-128"/>
              </a:rPr>
              <a:t> اغلق هاتفك</a:t>
            </a:r>
            <a:endParaRPr lang="en-US" altLang="ar-JO" sz="2400" dirty="0">
              <a:latin typeface="Cambria" panose="02040503050406030204" pitchFamily="18" charset="0"/>
              <a:ea typeface="ＭＳ Ｐゴシック" panose="020B0600070205080204" pitchFamily="34" charset="-128"/>
            </a:endParaRPr>
          </a:p>
          <a:p>
            <a:pPr>
              <a:lnSpc>
                <a:spcPct val="150000"/>
              </a:lnSpc>
              <a:buFont typeface="Arial" panose="020B0604020202020204" pitchFamily="34" charset="0"/>
              <a:buNone/>
            </a:pPr>
            <a:endParaRPr lang="en-US" altLang="ar-JO" sz="2400" dirty="0">
              <a:latin typeface="Cambria" panose="02040503050406030204" pitchFamily="18" charset="0"/>
              <a:ea typeface="ＭＳ Ｐゴシック" panose="020B0600070205080204" pitchFamily="34" charset="-128"/>
            </a:endParaRPr>
          </a:p>
        </p:txBody>
      </p:sp>
      <p:pic>
        <p:nvPicPr>
          <p:cNvPr id="2" name="صورة 1">
            <a:extLst>
              <a:ext uri="{FF2B5EF4-FFF2-40B4-BE49-F238E27FC236}">
                <a16:creationId xmlns:a16="http://schemas.microsoft.com/office/drawing/2014/main" xmlns="" id="{D1732335-81D6-9943-AF9A-23394A8407F0}"/>
              </a:ext>
            </a:extLst>
          </p:cNvPr>
          <p:cNvPicPr>
            <a:picLocks noChangeAspect="1"/>
          </p:cNvPicPr>
          <p:nvPr/>
        </p:nvPicPr>
        <p:blipFill>
          <a:blip r:embed="rId2"/>
          <a:stretch>
            <a:fillRect/>
          </a:stretch>
        </p:blipFill>
        <p:spPr>
          <a:xfrm>
            <a:off x="0" y="4189883"/>
            <a:ext cx="4463512" cy="2563503"/>
          </a:xfrm>
          <a:prstGeom prst="rect">
            <a:avLst/>
          </a:prstGeom>
        </p:spPr>
      </p:pic>
      <p:pic>
        <p:nvPicPr>
          <p:cNvPr id="3" name="صورة 2">
            <a:extLst>
              <a:ext uri="{FF2B5EF4-FFF2-40B4-BE49-F238E27FC236}">
                <a16:creationId xmlns:a16="http://schemas.microsoft.com/office/drawing/2014/main" xmlns="" id="{E6115AB6-F87E-A140-9F9A-302B61604D46}"/>
              </a:ext>
            </a:extLst>
          </p:cNvPr>
          <p:cNvPicPr>
            <a:picLocks noChangeAspect="1"/>
          </p:cNvPicPr>
          <p:nvPr/>
        </p:nvPicPr>
        <p:blipFill>
          <a:blip r:embed="rId3"/>
          <a:stretch>
            <a:fillRect/>
          </a:stretch>
        </p:blipFill>
        <p:spPr>
          <a:xfrm>
            <a:off x="268636" y="1596324"/>
            <a:ext cx="3481953" cy="2147545"/>
          </a:xfrm>
          <a:prstGeom prst="rect">
            <a:avLst/>
          </a:prstGeom>
        </p:spPr>
      </p:pic>
    </p:spTree>
    <p:extLst>
      <p:ext uri="{BB962C8B-B14F-4D97-AF65-F5344CB8AC3E}">
        <p14:creationId xmlns:p14="http://schemas.microsoft.com/office/powerpoint/2010/main" val="315726679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749871" y="1777"/>
            <a:ext cx="3108702" cy="967729"/>
          </a:xfrm>
        </p:spPr>
        <p:style>
          <a:lnRef idx="1">
            <a:schemeClr val="accent3"/>
          </a:lnRef>
          <a:fillRef idx="2">
            <a:schemeClr val="accent3"/>
          </a:fillRef>
          <a:effectRef idx="1">
            <a:schemeClr val="accent3"/>
          </a:effectRef>
          <a:fontRef idx="minor">
            <a:schemeClr val="dk1"/>
          </a:fontRef>
        </p:style>
        <p:txBody>
          <a:bodyPr>
            <a:normAutofit/>
          </a:bodyPr>
          <a:lstStyle/>
          <a:p>
            <a:r>
              <a:rPr lang="ar-SA" sz="3200" dirty="0">
                <a:ln w="0"/>
                <a:solidFill>
                  <a:schemeClr val="tx1"/>
                </a:solidFill>
                <a:effectLst>
                  <a:outerShdw blurRad="38100" dist="19050" dir="2700000" algn="tl" rotWithShape="0">
                    <a:schemeClr val="dk1">
                      <a:alpha val="40000"/>
                    </a:schemeClr>
                  </a:outerShdw>
                </a:effectLst>
              </a:rPr>
              <a:t>الاتصال غير اللفظي:</a:t>
            </a:r>
            <a:endParaRPr lang="ar-JO" sz="3200" dirty="0">
              <a:ln w="0"/>
              <a:solidFill>
                <a:schemeClr val="tx1"/>
              </a:solidFill>
              <a:effectLst>
                <a:outerShdw blurRad="38100" dist="19050" dir="2700000" algn="tl" rotWithShape="0">
                  <a:schemeClr val="dk1">
                    <a:alpha val="40000"/>
                  </a:schemeClr>
                </a:outerShdw>
              </a:effectLst>
            </a:endParaRPr>
          </a:p>
        </p:txBody>
      </p:sp>
      <p:sp>
        <p:nvSpPr>
          <p:cNvPr id="3" name="عنصر نائب للمحتوى 2"/>
          <p:cNvSpPr>
            <a:spLocks noGrp="1"/>
          </p:cNvSpPr>
          <p:nvPr>
            <p:ph idx="1"/>
          </p:nvPr>
        </p:nvSpPr>
        <p:spPr>
          <a:xfrm>
            <a:off x="3735092" y="1166678"/>
            <a:ext cx="8198602" cy="5494150"/>
          </a:xfrm>
        </p:spPr>
        <p:txBody>
          <a:bodyPr>
            <a:normAutofit/>
          </a:bodyPr>
          <a:lstStyle/>
          <a:p>
            <a:pPr marL="0" indent="0" algn="just">
              <a:buNone/>
            </a:pPr>
            <a:r>
              <a:rPr lang="ar-SA" sz="2400" dirty="0"/>
              <a:t>نحن ندرك تماماً اللغة التي نتحدث بها ونستخدمها في حياتنا اليومية ولكن لا ندرك بأن هناك أيضاً لغة أخرى تشارك هذه اللغة الكلامية نفس الأهمية ونفس الاستخدام وتؤدي نفس الوظيفة تسمى هذه اللغة لغة غير لفظية أي غير كلامية ونطلق عليها أيضاً (اتصالاً غير لفظي) أي أننا نستخدم لغة بدون أن نتكلم ونتصل بدون أن نتفوه٬ </a:t>
            </a:r>
            <a:r>
              <a:rPr lang="ar-SA" sz="2400" b="1" dirty="0"/>
              <a:t>ويمكن تعريف </a:t>
            </a:r>
            <a:r>
              <a:rPr lang="ar-SA" sz="2400" dirty="0"/>
              <a:t>هذا النوع من الاتصال على أساس أنه </a:t>
            </a:r>
            <a:r>
              <a:rPr lang="ar-SA" altLang="ar-JO" sz="2400" b="1" dirty="0"/>
              <a:t>الاتصال الذي لا تستخدم فيه الألفاظ أو الكلمات.</a:t>
            </a:r>
            <a:endParaRPr lang="en-US" sz="2400" b="1" dirty="0"/>
          </a:p>
          <a:p>
            <a:pPr marL="0" indent="0" algn="just">
              <a:buNone/>
            </a:pPr>
            <a:r>
              <a:rPr lang="ar-SA" sz="2400" dirty="0"/>
              <a:t>قد يتبادر الاستغراب لدينا لأول وهلة أن نسمع فيها عن وجود ظاهرة لغوية بدون كلام وبدون أن تفتح لها الأفواه٬ ولكن لو استعرضنا حياتنا اليومية فإننا لن نفاجأ بوجود هذه اللغة لأننا نستخدمها يومياً وكل اتصال يحدث وجهاً لوجه على سبيل المثال:</a:t>
            </a:r>
            <a:endParaRPr lang="en-US" sz="2400" dirty="0"/>
          </a:p>
          <a:p>
            <a:pPr marL="0" indent="0" algn="just">
              <a:buNone/>
            </a:pPr>
            <a:r>
              <a:rPr lang="ar-SA" sz="2400" dirty="0"/>
              <a:t>* يستخدم الناس الورود والزهور للتعبير عن أشياء كثيرة منها للمريض للتعبير عن التمنيات بالشفاء والعودة بالسلامة٬ وتهدى للعروسين للتمني لهما بحياة مشرقة سعيدة.</a:t>
            </a:r>
            <a:endParaRPr lang="en-US" sz="2400" dirty="0"/>
          </a:p>
          <a:p>
            <a:pPr marL="0" indent="0" algn="just">
              <a:buNone/>
            </a:pPr>
            <a:r>
              <a:rPr lang="ar-SA" sz="2400" dirty="0"/>
              <a:t>* يستخدم الناس اليد للتعبير بها عن كلمة اذهب أو تعال ويستخدمون حركات الرأس للتعبير بنعم أو لا عن طريق الرفع أو الخفض أو عن طريق أحالته يميناً أو يساراً.</a:t>
            </a:r>
            <a:endParaRPr lang="en-US" sz="2400" dirty="0"/>
          </a:p>
        </p:txBody>
      </p:sp>
      <p:pic>
        <p:nvPicPr>
          <p:cNvPr id="4" name="صورة 3">
            <a:extLst>
              <a:ext uri="{FF2B5EF4-FFF2-40B4-BE49-F238E27FC236}">
                <a16:creationId xmlns:a16="http://schemas.microsoft.com/office/drawing/2014/main" xmlns="" id="{A4392DBC-4B2D-1046-9396-FFB09728FF7D}"/>
              </a:ext>
            </a:extLst>
          </p:cNvPr>
          <p:cNvPicPr>
            <a:picLocks noChangeAspect="1"/>
          </p:cNvPicPr>
          <p:nvPr/>
        </p:nvPicPr>
        <p:blipFill>
          <a:blip r:embed="rId2"/>
          <a:stretch>
            <a:fillRect/>
          </a:stretch>
        </p:blipFill>
        <p:spPr>
          <a:xfrm>
            <a:off x="0" y="3833678"/>
            <a:ext cx="3735092" cy="3024322"/>
          </a:xfrm>
          <a:prstGeom prst="rect">
            <a:avLst/>
          </a:prstGeom>
        </p:spPr>
      </p:pic>
      <p:pic>
        <p:nvPicPr>
          <p:cNvPr id="6" name="صورة 5">
            <a:extLst>
              <a:ext uri="{FF2B5EF4-FFF2-40B4-BE49-F238E27FC236}">
                <a16:creationId xmlns:a16="http://schemas.microsoft.com/office/drawing/2014/main" xmlns="" id="{C72EF82B-F470-074A-9CD9-47C837D49D2A}"/>
              </a:ext>
            </a:extLst>
          </p:cNvPr>
          <p:cNvPicPr>
            <a:picLocks noChangeAspect="1"/>
          </p:cNvPicPr>
          <p:nvPr/>
        </p:nvPicPr>
        <p:blipFill>
          <a:blip r:embed="rId3"/>
          <a:stretch>
            <a:fillRect/>
          </a:stretch>
        </p:blipFill>
        <p:spPr>
          <a:xfrm>
            <a:off x="258306" y="261318"/>
            <a:ext cx="3476786" cy="3375187"/>
          </a:xfrm>
          <a:prstGeom prst="rect">
            <a:avLst/>
          </a:prstGeom>
        </p:spPr>
      </p:pic>
    </p:spTree>
    <p:extLst>
      <p:ext uri="{BB962C8B-B14F-4D97-AF65-F5344CB8AC3E}">
        <p14:creationId xmlns:p14="http://schemas.microsoft.com/office/powerpoint/2010/main" val="308013395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983064" y="652977"/>
            <a:ext cx="8078077" cy="5801093"/>
          </a:xfrm>
        </p:spPr>
        <p:txBody>
          <a:bodyPr>
            <a:normAutofit/>
          </a:bodyPr>
          <a:lstStyle/>
          <a:p>
            <a:pPr marL="0" indent="0" algn="just">
              <a:lnSpc>
                <a:spcPct val="150000"/>
              </a:lnSpc>
              <a:buNone/>
            </a:pPr>
            <a:r>
              <a:rPr lang="ar-SA" sz="2400" dirty="0"/>
              <a:t>هناك بالإضافة إلى ذلك أمثلة أخرى أشد وضوحاً وأبلغ تأثيراً إلا أننا لا نلاحظها رغم استخدامها بحرص وتعمد منها:</a:t>
            </a:r>
            <a:endParaRPr lang="en-US" sz="2400" dirty="0"/>
          </a:p>
          <a:p>
            <a:pPr algn="just">
              <a:lnSpc>
                <a:spcPct val="150000"/>
              </a:lnSpc>
            </a:pPr>
            <a:r>
              <a:rPr lang="ar-SA" sz="2400" dirty="0"/>
              <a:t>ينشر باعة السمك أسماكهم على البحر لأن المكان يوحي إلى الناس أن السمك الطازج. أي تم صيده قبل لحظات٬ وبغض النظر عن صحة أو عدم صحة ذلك٬ فإن المكان استخدم لإفشاء المعلومة (الاتصال المكاني).</a:t>
            </a:r>
            <a:endParaRPr lang="en-US" sz="2400" dirty="0"/>
          </a:p>
          <a:p>
            <a:pPr algn="just">
              <a:lnSpc>
                <a:spcPct val="150000"/>
              </a:lnSpc>
            </a:pPr>
            <a:r>
              <a:rPr lang="ar-SA" sz="2400" dirty="0"/>
              <a:t>يعتقد بعض الناس أن معجون الأسنان الذي شاهدوا إعلانه في التليفزيون يعد هو الأفضل لأن الذي قدمه كان يرتدي زي الطبيب (الاتصال الايحائي)؛ ويعني ذلك أنه استخدمت الهيئة والزي كلغة غير لفظية للإيحاء والتبليغ بأن هذا المعجون يوصي به الأطباء.</a:t>
            </a:r>
            <a:endParaRPr lang="en-US" sz="2400" dirty="0"/>
          </a:p>
          <a:p>
            <a:pPr marL="0" indent="0" algn="just">
              <a:lnSpc>
                <a:spcPct val="150000"/>
              </a:lnSpc>
              <a:buNone/>
            </a:pPr>
            <a:endParaRPr lang="ar-JO" sz="2400" dirty="0"/>
          </a:p>
          <a:p>
            <a:pPr marL="0" indent="0" algn="just">
              <a:lnSpc>
                <a:spcPct val="150000"/>
              </a:lnSpc>
              <a:buNone/>
            </a:pPr>
            <a:endParaRPr lang="ar-JO" sz="2400" dirty="0"/>
          </a:p>
        </p:txBody>
      </p:sp>
      <p:pic>
        <p:nvPicPr>
          <p:cNvPr id="2" name="صورة 1">
            <a:extLst>
              <a:ext uri="{FF2B5EF4-FFF2-40B4-BE49-F238E27FC236}">
                <a16:creationId xmlns:a16="http://schemas.microsoft.com/office/drawing/2014/main" xmlns="" id="{7E3C53EC-B6EF-9949-8373-E25667E06A5B}"/>
              </a:ext>
            </a:extLst>
          </p:cNvPr>
          <p:cNvPicPr>
            <a:picLocks noChangeAspect="1"/>
          </p:cNvPicPr>
          <p:nvPr/>
        </p:nvPicPr>
        <p:blipFill>
          <a:blip r:embed="rId2"/>
          <a:stretch>
            <a:fillRect/>
          </a:stretch>
        </p:blipFill>
        <p:spPr>
          <a:xfrm>
            <a:off x="301355" y="1567024"/>
            <a:ext cx="3435027" cy="3435027"/>
          </a:xfrm>
          <a:prstGeom prst="rect">
            <a:avLst/>
          </a:prstGeom>
        </p:spPr>
      </p:pic>
    </p:spTree>
    <p:extLst>
      <p:ext uri="{BB962C8B-B14F-4D97-AF65-F5344CB8AC3E}">
        <p14:creationId xmlns:p14="http://schemas.microsoft.com/office/powerpoint/2010/main" val="1977809643"/>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xmlns="" id="{786722AA-6217-E448-AD1B-D5EFD29ADA75}"/>
              </a:ext>
            </a:extLst>
          </p:cNvPr>
          <p:cNvSpPr>
            <a:spLocks noGrp="1" noChangeArrowheads="1"/>
          </p:cNvSpPr>
          <p:nvPr>
            <p:ph type="title"/>
          </p:nvPr>
        </p:nvSpPr>
        <p:spPr>
          <a:xfrm>
            <a:off x="7020731" y="2051136"/>
            <a:ext cx="4670156" cy="542441"/>
          </a:xfrm>
        </p:spPr>
        <p:style>
          <a:lnRef idx="2">
            <a:schemeClr val="dk1"/>
          </a:lnRef>
          <a:fillRef idx="1">
            <a:schemeClr val="lt1"/>
          </a:fillRef>
          <a:effectRef idx="0">
            <a:schemeClr val="dk1"/>
          </a:effectRef>
          <a:fontRef idx="minor">
            <a:schemeClr val="dk1"/>
          </a:fontRef>
        </p:style>
        <p:txBody>
          <a:bodyPr>
            <a:normAutofit fontScale="90000"/>
          </a:bodyPr>
          <a:lstStyle/>
          <a:p>
            <a:pPr algn="ctr"/>
            <a:r>
              <a:rPr lang="ar-SA" sz="4000" dirty="0">
                <a:ln w="0"/>
                <a:solidFill>
                  <a:schemeClr val="tx1"/>
                </a:solidFill>
                <a:effectLst>
                  <a:outerShdw blurRad="38100" dist="19050" dir="2700000" algn="tl" rotWithShape="0">
                    <a:schemeClr val="dk1">
                      <a:alpha val="40000"/>
                    </a:schemeClr>
                  </a:outerShdw>
                </a:effectLst>
              </a:rPr>
              <a:t>الاتصال غير اللفظي </a:t>
            </a:r>
            <a:r>
              <a:rPr lang="ar-AE" sz="4000" dirty="0">
                <a:ln w="0"/>
                <a:solidFill>
                  <a:schemeClr val="tx1"/>
                </a:solidFill>
                <a:effectLst>
                  <a:outerShdw blurRad="38100" dist="19050" dir="2700000" algn="tl" rotWithShape="0">
                    <a:schemeClr val="dk1">
                      <a:alpha val="40000"/>
                    </a:schemeClr>
                  </a:outerShdw>
                </a:effectLst>
              </a:rPr>
              <a:t>ي</a:t>
            </a:r>
            <a:r>
              <a:rPr lang="ar-AE" altLang="ar-JO" sz="4000" dirty="0">
                <a:ln w="0"/>
                <a:solidFill>
                  <a:schemeClr val="tx1"/>
                </a:solidFill>
                <a:effectLst>
                  <a:outerShdw blurRad="38100" dist="19050" dir="2700000" algn="tl" rotWithShape="0">
                    <a:schemeClr val="dk1">
                      <a:alpha val="40000"/>
                    </a:schemeClr>
                  </a:outerShdw>
                </a:effectLst>
              </a:rPr>
              <a:t>هم من؟:</a:t>
            </a:r>
            <a:endParaRPr lang="en-GB" altLang="ar-JO" sz="4000" dirty="0">
              <a:ln w="0"/>
              <a:solidFill>
                <a:schemeClr val="tx1"/>
              </a:solidFill>
              <a:effectLst>
                <a:outerShdw blurRad="38100" dist="19050" dir="2700000" algn="tl" rotWithShape="0">
                  <a:schemeClr val="dk1">
                    <a:alpha val="40000"/>
                  </a:schemeClr>
                </a:outerShdw>
              </a:effectLst>
            </a:endParaRPr>
          </a:p>
        </p:txBody>
      </p:sp>
      <p:sp>
        <p:nvSpPr>
          <p:cNvPr id="167939" name="Rectangle 3">
            <a:extLst>
              <a:ext uri="{FF2B5EF4-FFF2-40B4-BE49-F238E27FC236}">
                <a16:creationId xmlns:a16="http://schemas.microsoft.com/office/drawing/2014/main" xmlns="" id="{44BC369A-8D1B-2643-A9B5-D28363BBF07D}"/>
              </a:ext>
            </a:extLst>
          </p:cNvPr>
          <p:cNvSpPr>
            <a:spLocks noGrp="1" noChangeArrowheads="1"/>
          </p:cNvSpPr>
          <p:nvPr>
            <p:ph type="body" idx="1"/>
          </p:nvPr>
        </p:nvSpPr>
        <p:spPr>
          <a:xfrm>
            <a:off x="283692" y="2910596"/>
            <a:ext cx="11624616" cy="3823417"/>
          </a:xfrm>
        </p:spPr>
        <p:style>
          <a:lnRef idx="2">
            <a:schemeClr val="dk1"/>
          </a:lnRef>
          <a:fillRef idx="1">
            <a:schemeClr val="lt1"/>
          </a:fillRef>
          <a:effectRef idx="0">
            <a:schemeClr val="dk1"/>
          </a:effectRef>
          <a:fontRef idx="minor">
            <a:schemeClr val="dk1"/>
          </a:fontRef>
        </p:style>
        <p:txBody>
          <a:bodyPr>
            <a:normAutofit/>
          </a:bodyPr>
          <a:lstStyle/>
          <a:p>
            <a:pPr marL="0" indent="0" algn="just" rtl="1">
              <a:buNone/>
            </a:pPr>
            <a:r>
              <a:rPr lang="ar-SA" altLang="ar-JO" sz="2400" dirty="0"/>
              <a:t>رجال الاستخبارات والتحريات والتحقيق الجنائي،</a:t>
            </a:r>
            <a:r>
              <a:rPr lang="ar-AE" altLang="ar-JO" sz="2400" dirty="0"/>
              <a:t> </a:t>
            </a:r>
            <a:r>
              <a:rPr lang="ar-SA" altLang="ar-JO" sz="2400" dirty="0"/>
              <a:t>بل والمنشغلون بالعلاقات العامة، والتشريفات والضيافة، وحتى السالكون طريق الحب والعشق، جميعهم </a:t>
            </a:r>
            <a:r>
              <a:rPr lang="ar-AE" altLang="ar-JO" sz="2400" dirty="0"/>
              <a:t>اهتموا </a:t>
            </a:r>
            <a:r>
              <a:rPr lang="ar-SA" altLang="ar-JO" sz="2400" dirty="0"/>
              <a:t>بهذا العلم الهام٬ أملاً منهم في التعرف على الآخرين كل في مجاله وتخصصه، وقد برع كثير من هؤلاء براعة فائقة في هذا المجال، وذاع صيته وشهرتهم.</a:t>
            </a:r>
          </a:p>
          <a:p>
            <a:pPr marL="0" indent="0">
              <a:buNone/>
            </a:pPr>
            <a:r>
              <a:rPr lang="ar-SA" altLang="ar-JO" sz="2400" dirty="0"/>
              <a:t>أن المباحث الفيدرالية الأمريكية </a:t>
            </a:r>
            <a:r>
              <a:rPr lang="en-GB" altLang="ar-JO" sz="2400" dirty="0"/>
              <a:t>FBI</a:t>
            </a:r>
            <a:r>
              <a:rPr lang="ar-SA" altLang="ar-JO" sz="2400" dirty="0"/>
              <a:t> يدربون أفرادهم على 3 علوم هامة من علوم الفراسة وتحليل الشخصيات هي</a:t>
            </a:r>
            <a:r>
              <a:rPr lang="ar-AE" altLang="ar-JO" sz="2400" dirty="0"/>
              <a:t>:</a:t>
            </a:r>
          </a:p>
          <a:p>
            <a:r>
              <a:rPr lang="ar-SA" altLang="ar-JO" sz="2400" dirty="0"/>
              <a:t> تحليل الخط (</a:t>
            </a:r>
            <a:r>
              <a:rPr lang="ar-SA" altLang="ar-JO" sz="2400" dirty="0" err="1"/>
              <a:t>الجرافولوجي</a:t>
            </a:r>
            <a:r>
              <a:rPr lang="ar-SA" altLang="ar-JO" sz="2400" dirty="0"/>
              <a:t>) </a:t>
            </a:r>
            <a:endParaRPr lang="ar-AE" altLang="ar-JO" sz="2400" dirty="0"/>
          </a:p>
          <a:p>
            <a:r>
              <a:rPr lang="ar-SA" altLang="ar-JO" sz="2400" dirty="0"/>
              <a:t>تحليل الإيماءات والحركات (</a:t>
            </a:r>
            <a:r>
              <a:rPr lang="ar-SA" altLang="ar-JO" sz="2400" dirty="0" err="1"/>
              <a:t>الكينيسيكز</a:t>
            </a:r>
            <a:r>
              <a:rPr lang="ar-SA" altLang="ar-JO" sz="2400" dirty="0"/>
              <a:t>) </a:t>
            </a:r>
            <a:endParaRPr lang="ar-AE" altLang="ar-JO" sz="2400" dirty="0"/>
          </a:p>
          <a:p>
            <a:r>
              <a:rPr lang="ar-SA" altLang="ar-JO" sz="2400" dirty="0"/>
              <a:t>تحليل الوجوه وتعبيراتها (</a:t>
            </a:r>
            <a:r>
              <a:rPr lang="ar-SA" altLang="ar-JO" sz="2400" dirty="0" err="1"/>
              <a:t>الفسيونومي</a:t>
            </a:r>
            <a:r>
              <a:rPr lang="ar-SA" altLang="ar-JO" sz="2400" dirty="0"/>
              <a:t>). </a:t>
            </a:r>
            <a:endParaRPr lang="ar-AE" altLang="ar-JO" sz="2400" dirty="0"/>
          </a:p>
          <a:p>
            <a:pPr>
              <a:buNone/>
            </a:pPr>
            <a:r>
              <a:rPr lang="ar-SA" altLang="ar-JO" sz="2400" dirty="0"/>
              <a:t>بعد أحداث ايلول أخذوا يدربون أفرادهم على تقنيات خاصة</a:t>
            </a:r>
            <a:endParaRPr lang="ar-AE" altLang="ar-JO" sz="2400" dirty="0"/>
          </a:p>
          <a:p>
            <a:pPr>
              <a:buNone/>
            </a:pPr>
            <a:r>
              <a:rPr lang="ar-SA" altLang="ar-JO" sz="2400" dirty="0"/>
              <a:t> للتعرف على إيماءات وحركات الإرهابيين وعلى بعض الإشارات التي يختص بها العرب ودلالاتها. </a:t>
            </a:r>
            <a:endParaRPr lang="en-US" altLang="ar-JO" sz="2400" dirty="0"/>
          </a:p>
          <a:p>
            <a:pPr marL="0" indent="0" algn="just" rtl="1">
              <a:buNone/>
            </a:pPr>
            <a:endParaRPr lang="en-GB" altLang="ar-JO" sz="2400" dirty="0"/>
          </a:p>
        </p:txBody>
      </p:sp>
      <p:pic>
        <p:nvPicPr>
          <p:cNvPr id="2" name="صورة 1">
            <a:extLst>
              <a:ext uri="{FF2B5EF4-FFF2-40B4-BE49-F238E27FC236}">
                <a16:creationId xmlns:a16="http://schemas.microsoft.com/office/drawing/2014/main" xmlns="" id="{6E94AC6B-5A85-B540-9D5E-D66E543DA338}"/>
              </a:ext>
            </a:extLst>
          </p:cNvPr>
          <p:cNvPicPr>
            <a:picLocks noChangeAspect="1"/>
          </p:cNvPicPr>
          <p:nvPr/>
        </p:nvPicPr>
        <p:blipFill>
          <a:blip r:embed="rId3"/>
          <a:stretch>
            <a:fillRect/>
          </a:stretch>
        </p:blipFill>
        <p:spPr>
          <a:xfrm>
            <a:off x="552349" y="4414813"/>
            <a:ext cx="3351395" cy="1784509"/>
          </a:xfrm>
          <a:prstGeom prst="rect">
            <a:avLst/>
          </a:prstGeom>
        </p:spPr>
      </p:pic>
      <p:pic>
        <p:nvPicPr>
          <p:cNvPr id="3" name="صورة 2">
            <a:extLst>
              <a:ext uri="{FF2B5EF4-FFF2-40B4-BE49-F238E27FC236}">
                <a16:creationId xmlns:a16="http://schemas.microsoft.com/office/drawing/2014/main" xmlns="" id="{DF5584E8-B590-814D-8A99-4F5257C2D8E4}"/>
              </a:ext>
            </a:extLst>
          </p:cNvPr>
          <p:cNvPicPr>
            <a:picLocks noChangeAspect="1"/>
          </p:cNvPicPr>
          <p:nvPr/>
        </p:nvPicPr>
        <p:blipFill>
          <a:blip r:embed="rId4"/>
          <a:stretch>
            <a:fillRect/>
          </a:stretch>
        </p:blipFill>
        <p:spPr>
          <a:xfrm>
            <a:off x="392624" y="869377"/>
            <a:ext cx="3511120" cy="1966227"/>
          </a:xfrm>
          <a:prstGeom prst="rect">
            <a:avLst/>
          </a:prstGeom>
        </p:spPr>
      </p:pic>
      <p:sp>
        <p:nvSpPr>
          <p:cNvPr id="4" name="مستطيل 3">
            <a:extLst>
              <a:ext uri="{FF2B5EF4-FFF2-40B4-BE49-F238E27FC236}">
                <a16:creationId xmlns:a16="http://schemas.microsoft.com/office/drawing/2014/main" xmlns="" id="{F5879A42-6004-A142-AB6C-94EA072F64A2}"/>
              </a:ext>
            </a:extLst>
          </p:cNvPr>
          <p:cNvSpPr/>
          <p:nvPr/>
        </p:nvSpPr>
        <p:spPr>
          <a:xfrm>
            <a:off x="1580827" y="327523"/>
            <a:ext cx="10218549" cy="1569660"/>
          </a:xfrm>
          <a:prstGeom prst="rect">
            <a:avLst/>
          </a:prstGeom>
        </p:spPr>
        <p:txBody>
          <a:bodyPr wrap="square">
            <a:spAutoFit/>
          </a:bodyPr>
          <a:lstStyle/>
          <a:p>
            <a:pPr algn="just"/>
            <a:r>
              <a:rPr lang="ar-SA" sz="2400" b="1" dirty="0">
                <a:ln w="0"/>
                <a:effectLst>
                  <a:outerShdw blurRad="38100" dist="19050" dir="2700000" algn="tl" rotWithShape="0">
                    <a:schemeClr val="dk1">
                      <a:alpha val="40000"/>
                    </a:schemeClr>
                  </a:outerShdw>
                </a:effectLst>
              </a:rPr>
              <a:t>الاتصال غير اللفظي</a:t>
            </a:r>
            <a:r>
              <a:rPr lang="ar-AE" altLang="ar-JO" sz="2400" b="1" dirty="0"/>
              <a:t>: </a:t>
            </a:r>
            <a:r>
              <a:rPr lang="ar-SA" altLang="ar-JO" sz="2400" dirty="0"/>
              <a:t>هو الاتصال غير اللفظي ويقصد به٬ الإيماءات والإشارات و الوضعيات والتعابير التي تصدر من شخص ما سواء كان ذلك بإرادته أم لا.</a:t>
            </a:r>
          </a:p>
          <a:p>
            <a:pPr algn="just"/>
            <a:endParaRPr lang="ar-SA" altLang="ar-JO" sz="2400" dirty="0"/>
          </a:p>
          <a:p>
            <a:pPr algn="just"/>
            <a:r>
              <a:rPr lang="ar-AE" altLang="ar-JO" sz="2400" dirty="0"/>
              <a:t>أما </a:t>
            </a:r>
            <a:r>
              <a:rPr lang="ar-AE" altLang="ar-JO" sz="2400" b="1" dirty="0"/>
              <a:t>علم الفراسة فهو: </a:t>
            </a:r>
            <a:r>
              <a:rPr lang="ar-AE" altLang="ar-JO" sz="2400" dirty="0"/>
              <a:t>الاستدلال بالأمور الظاهرة على الأمور الخفية</a:t>
            </a:r>
          </a:p>
        </p:txBody>
      </p:sp>
    </p:spTree>
    <p:extLst>
      <p:ext uri="{BB962C8B-B14F-4D97-AF65-F5344CB8AC3E}">
        <p14:creationId xmlns:p14="http://schemas.microsoft.com/office/powerpoint/2010/main" val="81023727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xmlns="" id="{AD3E692F-B8C0-E24D-AF6F-4862F7DDB63F}"/>
              </a:ext>
            </a:extLst>
          </p:cNvPr>
          <p:cNvSpPr>
            <a:spLocks noGrp="1" noChangeArrowheads="1"/>
          </p:cNvSpPr>
          <p:nvPr>
            <p:ph type="title"/>
          </p:nvPr>
        </p:nvSpPr>
        <p:spPr>
          <a:xfrm>
            <a:off x="6571280" y="222250"/>
            <a:ext cx="4325319" cy="614658"/>
          </a:xfrm>
        </p:spPr>
        <p:style>
          <a:lnRef idx="2">
            <a:schemeClr val="dk1"/>
          </a:lnRef>
          <a:fillRef idx="1">
            <a:schemeClr val="lt1"/>
          </a:fillRef>
          <a:effectRef idx="0">
            <a:schemeClr val="dk1"/>
          </a:effectRef>
          <a:fontRef idx="minor">
            <a:schemeClr val="dk1"/>
          </a:fontRef>
        </p:style>
        <p:txBody>
          <a:bodyPr>
            <a:normAutofit/>
          </a:bodyPr>
          <a:lstStyle/>
          <a:p>
            <a:pPr eaLnBrk="1" hangingPunct="1"/>
            <a:r>
              <a:rPr lang="ar-SA" altLang="ar-JO" sz="2800" b="1" dirty="0">
                <a:solidFill>
                  <a:schemeClr val="tx1"/>
                </a:solidFill>
                <a:cs typeface="Arial" panose="020B0604020202020204" pitchFamily="34" charset="0"/>
              </a:rPr>
              <a:t>مفهوم الاتصال غير اللفظي</a:t>
            </a:r>
            <a:endParaRPr lang="en-US" altLang="ar-JO" sz="2800" b="1" dirty="0">
              <a:latin typeface="Georgia" panose="02040502050405020303" pitchFamily="18" charset="0"/>
            </a:endParaRPr>
          </a:p>
        </p:txBody>
      </p:sp>
      <p:sp>
        <p:nvSpPr>
          <p:cNvPr id="4099" name="Text Box 6">
            <a:extLst>
              <a:ext uri="{FF2B5EF4-FFF2-40B4-BE49-F238E27FC236}">
                <a16:creationId xmlns:a16="http://schemas.microsoft.com/office/drawing/2014/main" xmlns="" id="{1AB3AB07-07A3-B046-8F8F-9FB18D67D3BB}"/>
              </a:ext>
            </a:extLst>
          </p:cNvPr>
          <p:cNvSpPr txBox="1">
            <a:spLocks noChangeArrowheads="1"/>
          </p:cNvSpPr>
          <p:nvPr/>
        </p:nvSpPr>
        <p:spPr bwMode="auto">
          <a:xfrm>
            <a:off x="387459" y="976214"/>
            <a:ext cx="11081286"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tx1"/>
                </a:solidFill>
                <a:latin typeface="Times New Roman" panose="02020603050405020304" pitchFamily="18" charset="0"/>
              </a:defRPr>
            </a:lvl1pPr>
            <a:lvl2pPr marL="742950" indent="-285750">
              <a:defRPr sz="4400" b="1">
                <a:solidFill>
                  <a:schemeClr val="tx1"/>
                </a:solidFill>
                <a:latin typeface="Times New Roman" panose="02020603050405020304" pitchFamily="18" charset="0"/>
              </a:defRPr>
            </a:lvl2pPr>
            <a:lvl3pPr marL="1143000" indent="-228600">
              <a:defRPr sz="4400" b="1">
                <a:solidFill>
                  <a:schemeClr val="tx1"/>
                </a:solidFill>
                <a:latin typeface="Times New Roman" panose="02020603050405020304" pitchFamily="18" charset="0"/>
              </a:defRPr>
            </a:lvl3pPr>
            <a:lvl4pPr marL="1600200" indent="-228600">
              <a:defRPr sz="4400" b="1">
                <a:solidFill>
                  <a:schemeClr val="tx1"/>
                </a:solidFill>
                <a:latin typeface="Times New Roman" panose="02020603050405020304" pitchFamily="18" charset="0"/>
              </a:defRPr>
            </a:lvl4pPr>
            <a:lvl5pPr marL="2057400" indent="-228600">
              <a:defRPr sz="4400" b="1">
                <a:solidFill>
                  <a:schemeClr val="tx1"/>
                </a:solidFill>
                <a:latin typeface="Times New Roman" panose="02020603050405020304" pitchFamily="18" charset="0"/>
              </a:defRPr>
            </a:lvl5pPr>
            <a:lvl6pPr marL="2514600" indent="-228600" rtl="0" eaLnBrk="0" fontAlgn="base" hangingPunct="0">
              <a:spcBef>
                <a:spcPct val="0"/>
              </a:spcBef>
              <a:spcAft>
                <a:spcPct val="0"/>
              </a:spcAft>
              <a:defRPr sz="4400" b="1">
                <a:solidFill>
                  <a:schemeClr val="tx1"/>
                </a:solidFill>
                <a:latin typeface="Times New Roman" panose="02020603050405020304" pitchFamily="18" charset="0"/>
              </a:defRPr>
            </a:lvl6pPr>
            <a:lvl7pPr marL="2971800" indent="-228600" rtl="0" eaLnBrk="0" fontAlgn="base" hangingPunct="0">
              <a:spcBef>
                <a:spcPct val="0"/>
              </a:spcBef>
              <a:spcAft>
                <a:spcPct val="0"/>
              </a:spcAft>
              <a:defRPr sz="4400" b="1">
                <a:solidFill>
                  <a:schemeClr val="tx1"/>
                </a:solidFill>
                <a:latin typeface="Times New Roman" panose="02020603050405020304" pitchFamily="18" charset="0"/>
              </a:defRPr>
            </a:lvl7pPr>
            <a:lvl8pPr marL="3429000" indent="-228600" rtl="0" eaLnBrk="0" fontAlgn="base" hangingPunct="0">
              <a:spcBef>
                <a:spcPct val="0"/>
              </a:spcBef>
              <a:spcAft>
                <a:spcPct val="0"/>
              </a:spcAft>
              <a:defRPr sz="4400" b="1">
                <a:solidFill>
                  <a:schemeClr val="tx1"/>
                </a:solidFill>
                <a:latin typeface="Times New Roman" panose="02020603050405020304" pitchFamily="18" charset="0"/>
              </a:defRPr>
            </a:lvl8pPr>
            <a:lvl9pPr marL="3886200" indent="-228600" rtl="0" eaLnBrk="0" fontAlgn="base" hangingPunct="0">
              <a:spcBef>
                <a:spcPct val="0"/>
              </a:spcBef>
              <a:spcAft>
                <a:spcPct val="0"/>
              </a:spcAft>
              <a:defRPr sz="4400" b="1">
                <a:solidFill>
                  <a:schemeClr val="tx1"/>
                </a:solidFill>
                <a:latin typeface="Times New Roman" panose="02020603050405020304" pitchFamily="18" charset="0"/>
              </a:defRPr>
            </a:lvl9pPr>
          </a:lstStyle>
          <a:p>
            <a:pPr algn="just" rtl="1"/>
            <a:r>
              <a:rPr lang="ar-SA" altLang="ar-JO" sz="2400" b="0" dirty="0"/>
              <a:t>يعتبر الاتصال غير اللفظي "غير الشفهي" من أبسط أنواع الاتصالات استغلالا لأنه يحدث عن طريق حركات الجسم بشكل عام ويأتي على أشكال متنوعة:</a:t>
            </a:r>
            <a:endParaRPr lang="en-US" altLang="ar-JO" sz="2400" b="0" dirty="0"/>
          </a:p>
          <a:p>
            <a:pPr algn="just" rtl="1"/>
            <a:endParaRPr lang="ar-SA" altLang="ar-JO" sz="2400" b="0" dirty="0"/>
          </a:p>
          <a:p>
            <a:pPr rtl="1">
              <a:buFontTx/>
              <a:buChar char="-"/>
            </a:pPr>
            <a:r>
              <a:rPr lang="ar-SA" altLang="ar-JO" sz="2400" b="0" dirty="0"/>
              <a:t> في تعبير الوجه . </a:t>
            </a:r>
          </a:p>
          <a:p>
            <a:pPr rtl="1">
              <a:buFontTx/>
              <a:buChar char="-"/>
            </a:pPr>
            <a:r>
              <a:rPr lang="ar-SA" altLang="ar-JO" sz="2400" b="0" dirty="0"/>
              <a:t> اليدين .</a:t>
            </a:r>
          </a:p>
          <a:p>
            <a:pPr rtl="1">
              <a:buFontTx/>
              <a:buChar char="-"/>
            </a:pPr>
            <a:r>
              <a:rPr lang="ar-SA" altLang="ar-JO" sz="2400" b="0" dirty="0"/>
              <a:t> قامة الإنسان ذاته.</a:t>
            </a:r>
          </a:p>
          <a:p>
            <a:pPr algn="just" rtl="1"/>
            <a:r>
              <a:rPr lang="ar-SA" altLang="ar-JO" sz="2400" b="0" dirty="0"/>
              <a:t>إن الاتصال غير اللفظي ليس له قواعد معينه عكس اللفظي .</a:t>
            </a:r>
            <a:endParaRPr lang="en-US" altLang="ar-JO" sz="2400" b="0" dirty="0"/>
          </a:p>
        </p:txBody>
      </p:sp>
      <p:sp>
        <p:nvSpPr>
          <p:cNvPr id="4" name="Text Box 6">
            <a:extLst>
              <a:ext uri="{FF2B5EF4-FFF2-40B4-BE49-F238E27FC236}">
                <a16:creationId xmlns:a16="http://schemas.microsoft.com/office/drawing/2014/main" xmlns="" id="{1D45DD2E-F3AB-0A4B-B3A7-CBB2B9E0525A}"/>
              </a:ext>
            </a:extLst>
          </p:cNvPr>
          <p:cNvSpPr txBox="1">
            <a:spLocks noChangeArrowheads="1"/>
          </p:cNvSpPr>
          <p:nvPr/>
        </p:nvSpPr>
        <p:spPr bwMode="auto">
          <a:xfrm>
            <a:off x="387459" y="3793176"/>
            <a:ext cx="1108128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tx1"/>
                </a:solidFill>
                <a:latin typeface="Times New Roman" panose="02020603050405020304" pitchFamily="18" charset="0"/>
              </a:defRPr>
            </a:lvl1pPr>
            <a:lvl2pPr marL="742950" indent="-285750">
              <a:defRPr sz="4400" b="1">
                <a:solidFill>
                  <a:schemeClr val="tx1"/>
                </a:solidFill>
                <a:latin typeface="Times New Roman" panose="02020603050405020304" pitchFamily="18" charset="0"/>
              </a:defRPr>
            </a:lvl2pPr>
            <a:lvl3pPr marL="1143000" indent="-228600">
              <a:defRPr sz="4400" b="1">
                <a:solidFill>
                  <a:schemeClr val="tx1"/>
                </a:solidFill>
                <a:latin typeface="Times New Roman" panose="02020603050405020304" pitchFamily="18" charset="0"/>
              </a:defRPr>
            </a:lvl3pPr>
            <a:lvl4pPr marL="1600200" indent="-228600">
              <a:defRPr sz="4400" b="1">
                <a:solidFill>
                  <a:schemeClr val="tx1"/>
                </a:solidFill>
                <a:latin typeface="Times New Roman" panose="02020603050405020304" pitchFamily="18" charset="0"/>
              </a:defRPr>
            </a:lvl4pPr>
            <a:lvl5pPr marL="2057400" indent="-228600">
              <a:defRPr sz="4400" b="1">
                <a:solidFill>
                  <a:schemeClr val="tx1"/>
                </a:solidFill>
                <a:latin typeface="Times New Roman" panose="02020603050405020304" pitchFamily="18" charset="0"/>
              </a:defRPr>
            </a:lvl5pPr>
            <a:lvl6pPr marL="2514600" indent="-228600" rtl="0" eaLnBrk="0" fontAlgn="base" hangingPunct="0">
              <a:spcBef>
                <a:spcPct val="0"/>
              </a:spcBef>
              <a:spcAft>
                <a:spcPct val="0"/>
              </a:spcAft>
              <a:defRPr sz="4400" b="1">
                <a:solidFill>
                  <a:schemeClr val="tx1"/>
                </a:solidFill>
                <a:latin typeface="Times New Roman" panose="02020603050405020304" pitchFamily="18" charset="0"/>
              </a:defRPr>
            </a:lvl6pPr>
            <a:lvl7pPr marL="2971800" indent="-228600" rtl="0" eaLnBrk="0" fontAlgn="base" hangingPunct="0">
              <a:spcBef>
                <a:spcPct val="0"/>
              </a:spcBef>
              <a:spcAft>
                <a:spcPct val="0"/>
              </a:spcAft>
              <a:defRPr sz="4400" b="1">
                <a:solidFill>
                  <a:schemeClr val="tx1"/>
                </a:solidFill>
                <a:latin typeface="Times New Roman" panose="02020603050405020304" pitchFamily="18" charset="0"/>
              </a:defRPr>
            </a:lvl7pPr>
            <a:lvl8pPr marL="3429000" indent="-228600" rtl="0" eaLnBrk="0" fontAlgn="base" hangingPunct="0">
              <a:spcBef>
                <a:spcPct val="0"/>
              </a:spcBef>
              <a:spcAft>
                <a:spcPct val="0"/>
              </a:spcAft>
              <a:defRPr sz="4400" b="1">
                <a:solidFill>
                  <a:schemeClr val="tx1"/>
                </a:solidFill>
                <a:latin typeface="Times New Roman" panose="02020603050405020304" pitchFamily="18" charset="0"/>
              </a:defRPr>
            </a:lvl8pPr>
            <a:lvl9pPr marL="3886200" indent="-228600" rtl="0" eaLnBrk="0" fontAlgn="base" hangingPunct="0">
              <a:spcBef>
                <a:spcPct val="0"/>
              </a:spcBef>
              <a:spcAft>
                <a:spcPct val="0"/>
              </a:spcAft>
              <a:defRPr sz="4400" b="1">
                <a:solidFill>
                  <a:schemeClr val="tx1"/>
                </a:solidFill>
                <a:latin typeface="Times New Roman" panose="02020603050405020304" pitchFamily="18" charset="0"/>
              </a:defRPr>
            </a:lvl9pPr>
          </a:lstStyle>
          <a:p>
            <a:pPr algn="just" rtl="1"/>
            <a:r>
              <a:rPr lang="ar-SA" altLang="ar-JO" sz="2400" b="0" dirty="0"/>
              <a:t>يعتبر الاتصال غير اللفظي "غير الشفهي" من أبسط أنواع الاتصالات استغلالا لأنه يحدث عن طريق حركات الجسم بشكل عام ويأتي على أشكال متنوعة:</a:t>
            </a:r>
          </a:p>
          <a:p>
            <a:pPr rtl="1">
              <a:buFontTx/>
              <a:buChar char="-"/>
            </a:pPr>
            <a:r>
              <a:rPr lang="ar-SA" altLang="ar-JO" sz="2400" b="0" dirty="0"/>
              <a:t> في تعبير الوجه . </a:t>
            </a:r>
          </a:p>
          <a:p>
            <a:pPr rtl="1">
              <a:buFontTx/>
              <a:buChar char="-"/>
            </a:pPr>
            <a:r>
              <a:rPr lang="ar-SA" altLang="ar-JO" sz="2400" b="0" dirty="0"/>
              <a:t> اليدين .</a:t>
            </a:r>
          </a:p>
          <a:p>
            <a:pPr rtl="1">
              <a:buFontTx/>
              <a:buChar char="-"/>
            </a:pPr>
            <a:r>
              <a:rPr lang="ar-SA" altLang="ar-JO" sz="2400" b="0" dirty="0"/>
              <a:t> قامة الإنسان ذاته.</a:t>
            </a:r>
          </a:p>
          <a:p>
            <a:pPr algn="just" rtl="1"/>
            <a:r>
              <a:rPr lang="ar-SA" altLang="ar-JO" sz="2400" b="0" dirty="0"/>
              <a:t>إن الاتصال غير اللفظي ليس له قواعد معينه عكس اللفظي .</a:t>
            </a:r>
            <a:endParaRPr lang="en-US" altLang="ar-JO" sz="2400" b="0" dirty="0"/>
          </a:p>
        </p:txBody>
      </p:sp>
      <p:pic>
        <p:nvPicPr>
          <p:cNvPr id="5" name="صورة 4">
            <a:extLst>
              <a:ext uri="{FF2B5EF4-FFF2-40B4-BE49-F238E27FC236}">
                <a16:creationId xmlns:a16="http://schemas.microsoft.com/office/drawing/2014/main" xmlns="" id="{EEA2D3B5-4D54-7F4B-B2CA-0C4EB7D6F5CB}"/>
              </a:ext>
            </a:extLst>
          </p:cNvPr>
          <p:cNvPicPr>
            <a:picLocks noChangeAspect="1"/>
          </p:cNvPicPr>
          <p:nvPr/>
        </p:nvPicPr>
        <p:blipFill>
          <a:blip r:embed="rId2"/>
          <a:stretch>
            <a:fillRect/>
          </a:stretch>
        </p:blipFill>
        <p:spPr>
          <a:xfrm>
            <a:off x="387459" y="1740043"/>
            <a:ext cx="3399294" cy="1688957"/>
          </a:xfrm>
          <a:prstGeom prst="rect">
            <a:avLst/>
          </a:prstGeom>
        </p:spPr>
      </p:pic>
      <p:sp>
        <p:nvSpPr>
          <p:cNvPr id="8" name="مستطيل 7">
            <a:extLst>
              <a:ext uri="{FF2B5EF4-FFF2-40B4-BE49-F238E27FC236}">
                <a16:creationId xmlns:a16="http://schemas.microsoft.com/office/drawing/2014/main" xmlns="" id="{C24F3965-37AF-6D46-9A0B-CA2C3DA96BCE}"/>
              </a:ext>
            </a:extLst>
          </p:cNvPr>
          <p:cNvSpPr/>
          <p:nvPr/>
        </p:nvSpPr>
        <p:spPr>
          <a:xfrm>
            <a:off x="387460" y="5990995"/>
            <a:ext cx="11081286" cy="830997"/>
          </a:xfrm>
          <a:prstGeom prst="rect">
            <a:avLst/>
          </a:prstGeom>
        </p:spPr>
        <p:txBody>
          <a:bodyPr wrap="square">
            <a:spAutoFit/>
          </a:bodyPr>
          <a:lstStyle/>
          <a:p>
            <a:pPr algn="just"/>
            <a:r>
              <a:rPr lang="ar-SA" altLang="zh-CN" sz="2400" dirty="0">
                <a:cs typeface="Times New Roman" panose="02020603050405020304" pitchFamily="18" charset="0"/>
              </a:rPr>
              <a:t>ينقل المشاعر والأحاسيس اللحظية (الآنية)</a:t>
            </a:r>
            <a:r>
              <a:rPr lang="ar-SA" altLang="zh-CN" sz="2400" dirty="0">
                <a:ea typeface="SimSun" panose="02010600030101010101" pitchFamily="2" charset="-122"/>
              </a:rPr>
              <a:t> </a:t>
            </a:r>
            <a:r>
              <a:rPr lang="ar-SA" altLang="zh-CN" sz="2400" dirty="0">
                <a:cs typeface="Times New Roman" panose="02020603050405020304" pitchFamily="18" charset="0"/>
              </a:rPr>
              <a:t>التي بداخل الفرد؛ ويمكن أن تعطي صورة واضحة للفرد الآخر بحيث يستطيع قراءاتها والتأثر بها بعكس الاتصال المكتوب والذي لا يؤثر في الفرد</a:t>
            </a:r>
            <a:endParaRPr lang="en-US" altLang="ar-JO" sz="2400" dirty="0">
              <a:cs typeface="Times New Roman" panose="02020603050405020304" pitchFamily="18" charset="0"/>
            </a:endParaRPr>
          </a:p>
        </p:txBody>
      </p:sp>
      <p:pic>
        <p:nvPicPr>
          <p:cNvPr id="9" name="صورة 8">
            <a:extLst>
              <a:ext uri="{FF2B5EF4-FFF2-40B4-BE49-F238E27FC236}">
                <a16:creationId xmlns:a16="http://schemas.microsoft.com/office/drawing/2014/main" xmlns="" id="{A7C3735F-8BDD-F34B-95BA-C1B4B6475F53}"/>
              </a:ext>
            </a:extLst>
          </p:cNvPr>
          <p:cNvPicPr>
            <a:picLocks noChangeAspect="1"/>
          </p:cNvPicPr>
          <p:nvPr/>
        </p:nvPicPr>
        <p:blipFill>
          <a:blip r:embed="rId3"/>
          <a:stretch>
            <a:fillRect/>
          </a:stretch>
        </p:blipFill>
        <p:spPr>
          <a:xfrm>
            <a:off x="723255" y="4339055"/>
            <a:ext cx="2521057" cy="1512634"/>
          </a:xfrm>
          <a:prstGeom prst="rect">
            <a:avLst/>
          </a:prstGeom>
        </p:spPr>
      </p:pic>
    </p:spTree>
    <p:extLst>
      <p:ext uri="{BB962C8B-B14F-4D97-AF65-F5344CB8AC3E}">
        <p14:creationId xmlns:p14="http://schemas.microsoft.com/office/powerpoint/2010/main" val="241950033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xmlns="" id="{FEC24F66-4BB5-064A-B4FB-1A6BAD0F5F62}"/>
              </a:ext>
            </a:extLst>
          </p:cNvPr>
          <p:cNvSpPr>
            <a:spLocks noGrp="1" noChangeArrowheads="1"/>
          </p:cNvSpPr>
          <p:nvPr>
            <p:ph type="title"/>
          </p:nvPr>
        </p:nvSpPr>
        <p:spPr>
          <a:xfrm>
            <a:off x="7329811" y="317715"/>
            <a:ext cx="4500562" cy="534692"/>
          </a:xfrm>
        </p:spPr>
        <p:style>
          <a:lnRef idx="2">
            <a:schemeClr val="dk1"/>
          </a:lnRef>
          <a:fillRef idx="1">
            <a:schemeClr val="lt1"/>
          </a:fillRef>
          <a:effectRef idx="0">
            <a:schemeClr val="dk1"/>
          </a:effectRef>
          <a:fontRef idx="minor">
            <a:schemeClr val="dk1"/>
          </a:fontRef>
        </p:style>
        <p:txBody>
          <a:bodyPr>
            <a:normAutofit/>
          </a:bodyPr>
          <a:lstStyle/>
          <a:p>
            <a:pPr eaLnBrk="1" hangingPunct="1"/>
            <a:r>
              <a:rPr lang="ar-SA" altLang="ar-JO" sz="2800" b="1" dirty="0">
                <a:cs typeface="Arial" panose="020B0604020202020204" pitchFamily="34" charset="0"/>
              </a:rPr>
              <a:t> تعريف الرسائل غير اللفظية</a:t>
            </a:r>
            <a:endParaRPr lang="en-US" altLang="ar-JO" sz="2800" b="1" dirty="0">
              <a:cs typeface="Arial" panose="020B0604020202020204" pitchFamily="34" charset="0"/>
            </a:endParaRPr>
          </a:p>
        </p:txBody>
      </p:sp>
      <p:sp>
        <p:nvSpPr>
          <p:cNvPr id="6147" name="Text Box 5">
            <a:extLst>
              <a:ext uri="{FF2B5EF4-FFF2-40B4-BE49-F238E27FC236}">
                <a16:creationId xmlns:a16="http://schemas.microsoft.com/office/drawing/2014/main" xmlns="" id="{48EE7AA5-1BC0-D040-9575-5731205523E5}"/>
              </a:ext>
            </a:extLst>
          </p:cNvPr>
          <p:cNvSpPr txBox="1">
            <a:spLocks noChangeArrowheads="1"/>
          </p:cNvSpPr>
          <p:nvPr/>
        </p:nvSpPr>
        <p:spPr bwMode="auto">
          <a:xfrm>
            <a:off x="7329811" y="1124919"/>
            <a:ext cx="434469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400" b="1">
                <a:solidFill>
                  <a:schemeClr val="tx1"/>
                </a:solidFill>
                <a:latin typeface="Times New Roman" panose="02020603050405020304" pitchFamily="18" charset="0"/>
              </a:defRPr>
            </a:lvl1pPr>
            <a:lvl2pPr marL="742950" indent="-285750">
              <a:defRPr sz="4400" b="1">
                <a:solidFill>
                  <a:schemeClr val="tx1"/>
                </a:solidFill>
                <a:latin typeface="Times New Roman" panose="02020603050405020304" pitchFamily="18" charset="0"/>
              </a:defRPr>
            </a:lvl2pPr>
            <a:lvl3pPr marL="1143000" indent="-228600">
              <a:defRPr sz="4400" b="1">
                <a:solidFill>
                  <a:schemeClr val="tx1"/>
                </a:solidFill>
                <a:latin typeface="Times New Roman" panose="02020603050405020304" pitchFamily="18" charset="0"/>
              </a:defRPr>
            </a:lvl3pPr>
            <a:lvl4pPr marL="1600200" indent="-228600">
              <a:defRPr sz="4400" b="1">
                <a:solidFill>
                  <a:schemeClr val="tx1"/>
                </a:solidFill>
                <a:latin typeface="Times New Roman" panose="02020603050405020304" pitchFamily="18" charset="0"/>
              </a:defRPr>
            </a:lvl4pPr>
            <a:lvl5pPr marL="2057400" indent="-228600">
              <a:defRPr sz="4400" b="1">
                <a:solidFill>
                  <a:schemeClr val="tx1"/>
                </a:solidFill>
                <a:latin typeface="Times New Roman" panose="02020603050405020304" pitchFamily="18" charset="0"/>
              </a:defRPr>
            </a:lvl5pPr>
            <a:lvl6pPr marL="2514600" indent="-228600" rtl="0" eaLnBrk="0" fontAlgn="base" hangingPunct="0">
              <a:spcBef>
                <a:spcPct val="0"/>
              </a:spcBef>
              <a:spcAft>
                <a:spcPct val="0"/>
              </a:spcAft>
              <a:defRPr sz="4400" b="1">
                <a:solidFill>
                  <a:schemeClr val="tx1"/>
                </a:solidFill>
                <a:latin typeface="Times New Roman" panose="02020603050405020304" pitchFamily="18" charset="0"/>
              </a:defRPr>
            </a:lvl6pPr>
            <a:lvl7pPr marL="2971800" indent="-228600" rtl="0" eaLnBrk="0" fontAlgn="base" hangingPunct="0">
              <a:spcBef>
                <a:spcPct val="0"/>
              </a:spcBef>
              <a:spcAft>
                <a:spcPct val="0"/>
              </a:spcAft>
              <a:defRPr sz="4400" b="1">
                <a:solidFill>
                  <a:schemeClr val="tx1"/>
                </a:solidFill>
                <a:latin typeface="Times New Roman" panose="02020603050405020304" pitchFamily="18" charset="0"/>
              </a:defRPr>
            </a:lvl7pPr>
            <a:lvl8pPr marL="3429000" indent="-228600" rtl="0" eaLnBrk="0" fontAlgn="base" hangingPunct="0">
              <a:spcBef>
                <a:spcPct val="0"/>
              </a:spcBef>
              <a:spcAft>
                <a:spcPct val="0"/>
              </a:spcAft>
              <a:defRPr sz="4400" b="1">
                <a:solidFill>
                  <a:schemeClr val="tx1"/>
                </a:solidFill>
                <a:latin typeface="Times New Roman" panose="02020603050405020304" pitchFamily="18" charset="0"/>
              </a:defRPr>
            </a:lvl8pPr>
            <a:lvl9pPr marL="3886200" indent="-228600" rtl="0" eaLnBrk="0" fontAlgn="base" hangingPunct="0">
              <a:spcBef>
                <a:spcPct val="0"/>
              </a:spcBef>
              <a:spcAft>
                <a:spcPct val="0"/>
              </a:spcAft>
              <a:defRPr sz="4400" b="1">
                <a:solidFill>
                  <a:schemeClr val="tx1"/>
                </a:solidFill>
                <a:latin typeface="Times New Roman" panose="02020603050405020304" pitchFamily="18" charset="0"/>
              </a:defRPr>
            </a:lvl9pPr>
          </a:lstStyle>
          <a:p>
            <a:r>
              <a:rPr lang="ar-SA" altLang="ar-JO" sz="2400" b="0" dirty="0">
                <a:cs typeface="Times New Roman" panose="02020603050405020304" pitchFamily="18" charset="0"/>
              </a:rPr>
              <a:t>يمكن تعريفها على أنها:</a:t>
            </a:r>
          </a:p>
          <a:p>
            <a:r>
              <a:rPr lang="ar-SA" altLang="ar-JO" sz="2400" b="0" dirty="0">
                <a:cs typeface="Times New Roman" panose="02020603050405020304" pitchFamily="18" charset="0"/>
              </a:rPr>
              <a:t>- رسائل بدون كلمات</a:t>
            </a:r>
          </a:p>
          <a:p>
            <a:r>
              <a:rPr lang="ar-SA" altLang="ar-JO" sz="2400" b="0" dirty="0">
                <a:cs typeface="Times New Roman" panose="02020603050405020304" pitchFamily="18" charset="0"/>
              </a:rPr>
              <a:t>- رسائل صامته</a:t>
            </a:r>
            <a:endParaRPr lang="ar-SA" altLang="zh-CN" sz="2400" b="0" dirty="0">
              <a:cs typeface="Times New Roman" panose="02020603050405020304" pitchFamily="18" charset="0"/>
            </a:endParaRPr>
          </a:p>
          <a:p>
            <a:r>
              <a:rPr lang="ar-SA" altLang="zh-CN" sz="2400" b="0" dirty="0">
                <a:cs typeface="Times New Roman" panose="02020603050405020304" pitchFamily="18" charset="0"/>
              </a:rPr>
              <a:t>- حديث بدون استخدام الكلمات</a:t>
            </a:r>
            <a:r>
              <a:rPr lang="en-US" altLang="zh-CN" sz="2400" b="0" dirty="0">
                <a:ea typeface="SimSun" panose="02010600030101010101" pitchFamily="2" charset="-122"/>
              </a:rPr>
              <a:t> </a:t>
            </a:r>
            <a:endParaRPr lang="en-US" altLang="ar-JO" sz="2400" b="0" dirty="0"/>
          </a:p>
        </p:txBody>
      </p:sp>
      <p:pic>
        <p:nvPicPr>
          <p:cNvPr id="4" name="صورة 3">
            <a:extLst>
              <a:ext uri="{FF2B5EF4-FFF2-40B4-BE49-F238E27FC236}">
                <a16:creationId xmlns:a16="http://schemas.microsoft.com/office/drawing/2014/main" xmlns="" id="{B5097F40-7597-E345-AAD4-16C5E0BE7A2F}"/>
              </a:ext>
            </a:extLst>
          </p:cNvPr>
          <p:cNvPicPr>
            <a:picLocks noChangeAspect="1"/>
          </p:cNvPicPr>
          <p:nvPr/>
        </p:nvPicPr>
        <p:blipFill>
          <a:blip r:embed="rId2"/>
          <a:stretch>
            <a:fillRect/>
          </a:stretch>
        </p:blipFill>
        <p:spPr>
          <a:xfrm>
            <a:off x="5284921" y="1037122"/>
            <a:ext cx="2673315" cy="2010168"/>
          </a:xfrm>
          <a:prstGeom prst="rect">
            <a:avLst/>
          </a:prstGeom>
        </p:spPr>
      </p:pic>
      <p:sp>
        <p:nvSpPr>
          <p:cNvPr id="5" name="Rectangle 4">
            <a:extLst>
              <a:ext uri="{FF2B5EF4-FFF2-40B4-BE49-F238E27FC236}">
                <a16:creationId xmlns:a16="http://schemas.microsoft.com/office/drawing/2014/main" xmlns="" id="{A28C13D6-ADB9-BB4B-94B7-145EB77BA246}"/>
              </a:ext>
            </a:extLst>
          </p:cNvPr>
          <p:cNvSpPr txBox="1">
            <a:spLocks noChangeArrowheads="1"/>
          </p:cNvSpPr>
          <p:nvPr/>
        </p:nvSpPr>
        <p:spPr>
          <a:xfrm>
            <a:off x="7595056" y="3047290"/>
            <a:ext cx="4235317" cy="647054"/>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altLang="ar-JO" sz="2800" b="1" dirty="0">
                <a:cs typeface="Arial" panose="020B0604020202020204" pitchFamily="34" charset="0"/>
              </a:rPr>
              <a:t>وظائف الاتصال غير اللفظي</a:t>
            </a:r>
            <a:endParaRPr lang="en-US" altLang="ar-JO" sz="1800" dirty="0"/>
          </a:p>
        </p:txBody>
      </p:sp>
      <p:sp>
        <p:nvSpPr>
          <p:cNvPr id="6" name="Text Box 6">
            <a:extLst>
              <a:ext uri="{FF2B5EF4-FFF2-40B4-BE49-F238E27FC236}">
                <a16:creationId xmlns:a16="http://schemas.microsoft.com/office/drawing/2014/main" xmlns="" id="{D42BEDD2-7B62-C848-A153-C33A6E78054B}"/>
              </a:ext>
            </a:extLst>
          </p:cNvPr>
          <p:cNvSpPr txBox="1">
            <a:spLocks noChangeArrowheads="1"/>
          </p:cNvSpPr>
          <p:nvPr/>
        </p:nvSpPr>
        <p:spPr bwMode="auto">
          <a:xfrm>
            <a:off x="-227308" y="3811012"/>
            <a:ext cx="1200602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sz="4400" b="1">
                <a:solidFill>
                  <a:schemeClr val="tx1"/>
                </a:solidFill>
                <a:latin typeface="Times New Roman" panose="02020603050405020304" pitchFamily="18" charset="0"/>
              </a:defRPr>
            </a:lvl1pPr>
            <a:lvl2pPr marL="914400" indent="-457200">
              <a:defRPr sz="4400" b="1">
                <a:solidFill>
                  <a:schemeClr val="tx1"/>
                </a:solidFill>
                <a:latin typeface="Times New Roman" panose="02020603050405020304" pitchFamily="18" charset="0"/>
              </a:defRPr>
            </a:lvl2pPr>
            <a:lvl3pPr marL="1143000" indent="-228600">
              <a:defRPr sz="4400" b="1">
                <a:solidFill>
                  <a:schemeClr val="tx1"/>
                </a:solidFill>
                <a:latin typeface="Times New Roman" panose="02020603050405020304" pitchFamily="18" charset="0"/>
              </a:defRPr>
            </a:lvl3pPr>
            <a:lvl4pPr marL="1600200" indent="-228600">
              <a:defRPr sz="4400" b="1">
                <a:solidFill>
                  <a:schemeClr val="tx1"/>
                </a:solidFill>
                <a:latin typeface="Times New Roman" panose="02020603050405020304" pitchFamily="18" charset="0"/>
              </a:defRPr>
            </a:lvl4pPr>
            <a:lvl5pPr marL="2057400" indent="-228600">
              <a:defRPr sz="4400" b="1">
                <a:solidFill>
                  <a:schemeClr val="tx1"/>
                </a:solidFill>
                <a:latin typeface="Times New Roman" panose="02020603050405020304" pitchFamily="18" charset="0"/>
              </a:defRPr>
            </a:lvl5pPr>
            <a:lvl6pPr marL="2514600" indent="-228600" rtl="0" eaLnBrk="0" fontAlgn="base" hangingPunct="0">
              <a:spcBef>
                <a:spcPct val="0"/>
              </a:spcBef>
              <a:spcAft>
                <a:spcPct val="0"/>
              </a:spcAft>
              <a:defRPr sz="4400" b="1">
                <a:solidFill>
                  <a:schemeClr val="tx1"/>
                </a:solidFill>
                <a:latin typeface="Times New Roman" panose="02020603050405020304" pitchFamily="18" charset="0"/>
              </a:defRPr>
            </a:lvl6pPr>
            <a:lvl7pPr marL="2971800" indent="-228600" rtl="0" eaLnBrk="0" fontAlgn="base" hangingPunct="0">
              <a:spcBef>
                <a:spcPct val="0"/>
              </a:spcBef>
              <a:spcAft>
                <a:spcPct val="0"/>
              </a:spcAft>
              <a:defRPr sz="4400" b="1">
                <a:solidFill>
                  <a:schemeClr val="tx1"/>
                </a:solidFill>
                <a:latin typeface="Times New Roman" panose="02020603050405020304" pitchFamily="18" charset="0"/>
              </a:defRPr>
            </a:lvl7pPr>
            <a:lvl8pPr marL="3429000" indent="-228600" rtl="0" eaLnBrk="0" fontAlgn="base" hangingPunct="0">
              <a:spcBef>
                <a:spcPct val="0"/>
              </a:spcBef>
              <a:spcAft>
                <a:spcPct val="0"/>
              </a:spcAft>
              <a:defRPr sz="4400" b="1">
                <a:solidFill>
                  <a:schemeClr val="tx1"/>
                </a:solidFill>
                <a:latin typeface="Times New Roman" panose="02020603050405020304" pitchFamily="18" charset="0"/>
              </a:defRPr>
            </a:lvl8pPr>
            <a:lvl9pPr marL="3886200" indent="-228600" rtl="0" eaLnBrk="0" fontAlgn="base" hangingPunct="0">
              <a:spcBef>
                <a:spcPct val="0"/>
              </a:spcBef>
              <a:spcAft>
                <a:spcPct val="0"/>
              </a:spcAft>
              <a:defRPr sz="4400" b="1">
                <a:solidFill>
                  <a:schemeClr val="tx1"/>
                </a:solidFill>
                <a:latin typeface="Times New Roman" panose="02020603050405020304" pitchFamily="18" charset="0"/>
              </a:defRPr>
            </a:lvl9pPr>
          </a:lstStyle>
          <a:p>
            <a:r>
              <a:rPr lang="ar-SA" altLang="ar-JO" sz="2400" b="0" dirty="0"/>
              <a:t>إعطاء معلومات بدقه</a:t>
            </a:r>
          </a:p>
          <a:p>
            <a:pPr lvl="1" rtl="1">
              <a:buFontTx/>
              <a:buAutoNum type="arabicPeriod"/>
            </a:pPr>
            <a:r>
              <a:rPr lang="ar-SA" altLang="ar-JO" sz="2400" b="0" dirty="0"/>
              <a:t> لغرض التعليم والإعلام </a:t>
            </a:r>
          </a:p>
          <a:p>
            <a:pPr lvl="1" rtl="1">
              <a:buFontTx/>
              <a:buAutoNum type="arabicPeriod"/>
            </a:pPr>
            <a:r>
              <a:rPr lang="ar-SA" altLang="ar-JO" sz="2400" b="0" dirty="0"/>
              <a:t> للتعبير عن المشاعر والانفعالات</a:t>
            </a:r>
          </a:p>
          <a:p>
            <a:pPr lvl="1" rtl="1">
              <a:buFontTx/>
              <a:buAutoNum type="arabicPeriod"/>
            </a:pPr>
            <a:r>
              <a:rPr lang="ar-SA" altLang="ar-JO" sz="2400" b="0" dirty="0"/>
              <a:t> للتحكم او التأثير على الآخرين</a:t>
            </a:r>
          </a:p>
          <a:p>
            <a:pPr lvl="1" rtl="1">
              <a:buFontTx/>
              <a:buAutoNum type="arabicPeriod"/>
            </a:pPr>
            <a:r>
              <a:rPr lang="ar-SA" altLang="ar-JO" sz="2400" b="0" dirty="0"/>
              <a:t> للتحكم في تدفق الحديث او الرسائل أو الكلام المتبادل </a:t>
            </a:r>
          </a:p>
          <a:p>
            <a:pPr lvl="1" rtl="1">
              <a:buFontTx/>
              <a:buAutoNum type="arabicPeriod"/>
            </a:pPr>
            <a:r>
              <a:rPr lang="ar-SA" altLang="ar-JO" sz="2400" b="0" dirty="0"/>
              <a:t> التأكيد او الموافقة او الاعتراض او الإضافة على رسالة شفوية.</a:t>
            </a:r>
          </a:p>
          <a:p>
            <a:pPr lvl="1" algn="just" rtl="1"/>
            <a:r>
              <a:rPr lang="ar-SA" altLang="ar-JO" sz="2400" b="0" dirty="0"/>
              <a:t>  وواضح مما ذكر أن الاتصال غير اللفظي له تأثير اكبر من الكلام اللفظي حيث انه يؤدي إلى إظهار وتجسيم المشاعر والأحاسيس وهي من العناصر المهمة في العلاقات الإنسانية </a:t>
            </a:r>
            <a:endParaRPr lang="en-US" altLang="ar-JO" sz="2400" b="0" dirty="0"/>
          </a:p>
        </p:txBody>
      </p:sp>
      <p:pic>
        <p:nvPicPr>
          <p:cNvPr id="8" name="صورة 7">
            <a:extLst>
              <a:ext uri="{FF2B5EF4-FFF2-40B4-BE49-F238E27FC236}">
                <a16:creationId xmlns:a16="http://schemas.microsoft.com/office/drawing/2014/main" xmlns="" id="{37AD5E4A-0954-6646-9906-0FA7E2E181F3}"/>
              </a:ext>
            </a:extLst>
          </p:cNvPr>
          <p:cNvPicPr>
            <a:picLocks noChangeAspect="1"/>
          </p:cNvPicPr>
          <p:nvPr/>
        </p:nvPicPr>
        <p:blipFill>
          <a:blip r:embed="rId3"/>
          <a:stretch>
            <a:fillRect/>
          </a:stretch>
        </p:blipFill>
        <p:spPr>
          <a:xfrm>
            <a:off x="610059" y="70502"/>
            <a:ext cx="1875070" cy="3046988"/>
          </a:xfrm>
          <a:prstGeom prst="rect">
            <a:avLst/>
          </a:prstGeom>
        </p:spPr>
      </p:pic>
      <p:pic>
        <p:nvPicPr>
          <p:cNvPr id="9" name="صورة 8">
            <a:extLst>
              <a:ext uri="{FF2B5EF4-FFF2-40B4-BE49-F238E27FC236}">
                <a16:creationId xmlns:a16="http://schemas.microsoft.com/office/drawing/2014/main" xmlns="" id="{BCF2BE0E-D794-4140-B6EE-77E48C4191D0}"/>
              </a:ext>
            </a:extLst>
          </p:cNvPr>
          <p:cNvPicPr>
            <a:picLocks noChangeAspect="1"/>
          </p:cNvPicPr>
          <p:nvPr/>
        </p:nvPicPr>
        <p:blipFill>
          <a:blip r:embed="rId4"/>
          <a:stretch>
            <a:fillRect/>
          </a:stretch>
        </p:blipFill>
        <p:spPr>
          <a:xfrm>
            <a:off x="2841816" y="3047290"/>
            <a:ext cx="2443105" cy="2443105"/>
          </a:xfrm>
          <a:prstGeom prst="rect">
            <a:avLst/>
          </a:prstGeom>
        </p:spPr>
      </p:pic>
    </p:spTree>
    <p:extLst>
      <p:ext uri="{BB962C8B-B14F-4D97-AF65-F5344CB8AC3E}">
        <p14:creationId xmlns:p14="http://schemas.microsoft.com/office/powerpoint/2010/main" val="335019785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943960" y="70657"/>
            <a:ext cx="4937501" cy="1060719"/>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ar-SA" sz="3200" dirty="0">
                <a:ln w="0"/>
                <a:solidFill>
                  <a:schemeClr val="tx1"/>
                </a:solidFill>
                <a:effectLst>
                  <a:outerShdw blurRad="38100" dist="19050" dir="2700000" algn="tl" rotWithShape="0">
                    <a:schemeClr val="dk1">
                      <a:alpha val="40000"/>
                    </a:schemeClr>
                  </a:outerShdw>
                </a:effectLst>
              </a:rPr>
              <a:t>صفات الاتصال غير اللفظي:</a:t>
            </a:r>
            <a:endParaRPr lang="ar-JO" sz="3200" dirty="0">
              <a:ln w="0"/>
              <a:solidFill>
                <a:schemeClr val="tx1"/>
              </a:solidFill>
              <a:effectLst>
                <a:outerShdw blurRad="38100" dist="19050" dir="2700000" algn="tl" rotWithShape="0">
                  <a:schemeClr val="dk1">
                    <a:alpha val="40000"/>
                  </a:schemeClr>
                </a:outerShdw>
              </a:effectLst>
            </a:endParaRPr>
          </a:p>
        </p:txBody>
      </p:sp>
      <p:sp>
        <p:nvSpPr>
          <p:cNvPr id="3" name="عنصر نائب للمحتوى 2"/>
          <p:cNvSpPr>
            <a:spLocks noGrp="1"/>
          </p:cNvSpPr>
          <p:nvPr>
            <p:ph idx="1"/>
          </p:nvPr>
        </p:nvSpPr>
        <p:spPr>
          <a:xfrm>
            <a:off x="3766088" y="1131376"/>
            <a:ext cx="8259656" cy="5501899"/>
          </a:xfrm>
        </p:spPr>
        <p:txBody>
          <a:bodyPr>
            <a:normAutofit fontScale="92500"/>
          </a:bodyPr>
          <a:lstStyle/>
          <a:p>
            <a:pPr marL="457200" indent="-457200" algn="just">
              <a:lnSpc>
                <a:spcPct val="150000"/>
              </a:lnSpc>
              <a:buFont typeface="+mj-lt"/>
              <a:buAutoNum type="arabicPeriod"/>
            </a:pPr>
            <a:r>
              <a:rPr lang="ar-SA" sz="2400" b="1" dirty="0"/>
              <a:t>صادق: </a:t>
            </a:r>
            <a:r>
              <a:rPr lang="ar-SA" sz="2400" dirty="0"/>
              <a:t>لا يمكن إخفاء معالم هذا الاتصال فالعين تفضحه٬ فالإنسان لا يستطيع أن يخفي حزنه على حبيب فارقه كذلك لا يستطيع أن يخفي تعلقه بمن يحب مثل تعلق الأم بأبنائها حيث يحس به كل من حولها.</a:t>
            </a:r>
            <a:endParaRPr lang="ar-JO" sz="2400" dirty="0"/>
          </a:p>
          <a:p>
            <a:pPr marL="457200" indent="-457200" algn="just">
              <a:lnSpc>
                <a:spcPct val="150000"/>
              </a:lnSpc>
              <a:buFont typeface="+mj-lt"/>
              <a:buAutoNum type="arabicPeriod"/>
            </a:pPr>
            <a:r>
              <a:rPr lang="ar-SA" sz="2400" b="1" dirty="0"/>
              <a:t>اتصالي: </a:t>
            </a:r>
            <a:r>
              <a:rPr lang="ar-SA" sz="2400" dirty="0"/>
              <a:t>إذا كان الإنسان لا يستطيع أن يتجنب الاتصال٬</a:t>
            </a:r>
            <a:r>
              <a:rPr lang="ar-JO" sz="2400" dirty="0"/>
              <a:t> </a:t>
            </a:r>
            <a:r>
              <a:rPr lang="ar-SA" sz="2400" dirty="0"/>
              <a:t>فإن الاتصال غير اللفظي أيضاً لا يمكن تجنبه لأنه يقوم مقام الاتصال اللفظي حيث أنه يؤدي وظيفة الاتصال.</a:t>
            </a:r>
          </a:p>
          <a:p>
            <a:pPr marL="457200" indent="-457200" algn="just">
              <a:lnSpc>
                <a:spcPct val="150000"/>
              </a:lnSpc>
              <a:buFont typeface="+mj-lt"/>
              <a:buAutoNum type="arabicPeriod"/>
            </a:pPr>
            <a:endParaRPr lang="ar-SA" sz="2400" dirty="0"/>
          </a:p>
          <a:p>
            <a:pPr marL="457200" indent="-457200" algn="just">
              <a:buFont typeface="+mj-lt"/>
              <a:buAutoNum type="arabicPeriod"/>
            </a:pPr>
            <a:r>
              <a:rPr lang="ar-SA" sz="2400" b="1" dirty="0"/>
              <a:t>تحكمه القوانين: </a:t>
            </a:r>
            <a:r>
              <a:rPr lang="ar-SA" sz="2400" dirty="0"/>
              <a:t>للغة الشفهية قواعد وقوانين يمكن الرجوع إليها لمعرفة طريقة استخدامها بصورة صحيحة كذلك فإن اللغة غير اللفظية لها قواعد وقوانين إلا أنها ليست كقواعد النحو والصرف٬ تكتسب قواعدها بالمحاكاة والتقليد والتجربة بصورة لا يمكن حصرها على سبيل المثال في العزاء لا يرتدي النساء الملابس ذات اللون الأحمر ولا يستخدمن المكياج الظاهر لأن قواعد إيصال معاني المشاركة في المواساة تتطلب إظهار الألم وإخفاء الفرح.</a:t>
            </a:r>
            <a:endParaRPr lang="en-US" sz="2400" dirty="0"/>
          </a:p>
          <a:p>
            <a:pPr marL="0" indent="0" algn="just">
              <a:lnSpc>
                <a:spcPct val="150000"/>
              </a:lnSpc>
              <a:buNone/>
            </a:pPr>
            <a:endParaRPr lang="ar-JO" sz="2400" dirty="0"/>
          </a:p>
          <a:p>
            <a:pPr marL="0" indent="0" algn="just">
              <a:lnSpc>
                <a:spcPct val="150000"/>
              </a:lnSpc>
              <a:buNone/>
            </a:pPr>
            <a:endParaRPr lang="ar-JO" sz="2400" dirty="0"/>
          </a:p>
        </p:txBody>
      </p:sp>
      <p:pic>
        <p:nvPicPr>
          <p:cNvPr id="8" name="صورة 7">
            <a:extLst>
              <a:ext uri="{FF2B5EF4-FFF2-40B4-BE49-F238E27FC236}">
                <a16:creationId xmlns:a16="http://schemas.microsoft.com/office/drawing/2014/main" xmlns="" id="{6796A3C8-4441-074F-A1E2-9E66A0147599}"/>
              </a:ext>
            </a:extLst>
          </p:cNvPr>
          <p:cNvPicPr>
            <a:picLocks noChangeAspect="1"/>
          </p:cNvPicPr>
          <p:nvPr/>
        </p:nvPicPr>
        <p:blipFill>
          <a:blip r:embed="rId2"/>
          <a:stretch>
            <a:fillRect/>
          </a:stretch>
        </p:blipFill>
        <p:spPr>
          <a:xfrm>
            <a:off x="0" y="3429000"/>
            <a:ext cx="3721588" cy="2798403"/>
          </a:xfrm>
          <a:prstGeom prst="rect">
            <a:avLst/>
          </a:prstGeom>
        </p:spPr>
      </p:pic>
      <p:pic>
        <p:nvPicPr>
          <p:cNvPr id="10" name="صورة 9">
            <a:extLst>
              <a:ext uri="{FF2B5EF4-FFF2-40B4-BE49-F238E27FC236}">
                <a16:creationId xmlns:a16="http://schemas.microsoft.com/office/drawing/2014/main" xmlns="" id="{F9FA08C9-C9AE-D04D-A5FB-6A30494999AC}"/>
              </a:ext>
            </a:extLst>
          </p:cNvPr>
          <p:cNvPicPr>
            <a:picLocks noChangeAspect="1"/>
          </p:cNvPicPr>
          <p:nvPr/>
        </p:nvPicPr>
        <p:blipFill>
          <a:blip r:embed="rId3"/>
          <a:stretch>
            <a:fillRect/>
          </a:stretch>
        </p:blipFill>
        <p:spPr>
          <a:xfrm>
            <a:off x="854263" y="437139"/>
            <a:ext cx="1718455" cy="2587125"/>
          </a:xfrm>
          <a:prstGeom prst="rect">
            <a:avLst/>
          </a:prstGeom>
        </p:spPr>
      </p:pic>
    </p:spTree>
    <p:extLst>
      <p:ext uri="{BB962C8B-B14F-4D97-AF65-F5344CB8AC3E}">
        <p14:creationId xmlns:p14="http://schemas.microsoft.com/office/powerpoint/2010/main" val="294532064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246536" y="476673"/>
            <a:ext cx="7322072" cy="5649491"/>
          </a:xfrm>
        </p:spPr>
        <p:txBody>
          <a:bodyPr>
            <a:normAutofit/>
          </a:bodyPr>
          <a:lstStyle/>
          <a:p>
            <a:pPr marL="457200" indent="-457200" algn="just">
              <a:buFont typeface="+mj-lt"/>
              <a:buAutoNum type="arabicPeriod" startAt="4"/>
            </a:pPr>
            <a:r>
              <a:rPr lang="ar-SA" sz="2400" b="1" dirty="0"/>
              <a:t> يعبر عن الشعور والوجدان: </a:t>
            </a:r>
            <a:r>
              <a:rPr lang="ar-SA" sz="2400" dirty="0"/>
              <a:t>الاتصال غير اللفظي غني بالمعاني ومفعم بالوجدان ويفضح المرء عن ما تتعطل لغة الكلام فعن طريق هذا الاتصال يمكن إيصال مشاعرنا إلى الآخرين بفاعلية حيث أنه أقدر على نقل معاني الحزن والفرح والألم والعطف..</a:t>
            </a:r>
            <a:endParaRPr lang="en-US" sz="2400" dirty="0"/>
          </a:p>
          <a:p>
            <a:pPr marL="457200" indent="-457200" algn="just">
              <a:buFont typeface="+mj-lt"/>
              <a:buAutoNum type="arabicPeriod" startAt="5"/>
            </a:pPr>
            <a:r>
              <a:rPr lang="ar-SA" sz="2400" dirty="0"/>
              <a:t> </a:t>
            </a:r>
            <a:r>
              <a:rPr lang="ar-SA" sz="2400" b="1" dirty="0"/>
              <a:t>مركب تحكمه مجموعة من الأفعال</a:t>
            </a:r>
            <a:r>
              <a:rPr lang="ar-SA" sz="2400" dirty="0"/>
              <a:t>: يأتي الاتصال غير اللفظي باستخدام أكثر من جزء من أجزاء الجسم مثلاً نستطيع باستخدام اللغة اللفظية أن نعبر عن بهجتنا بلقاء الصديق بالقول(أهلاً وسهلاً). أما في الاتصال غير اللفظي فإننا نعبر عنها بالكلمة نفسها (أهلاً وسهلاً) ولكن ببشاشة الوجه ونزيد على ذلك بالوقوف ثم التحرك إلى الأمام وندعوه إلى المصافحة ونوسع له المكان ونبتسم له وأحياناً - إذا كان الصديق مقرب منا -  نضمه إلى صدورنا. إننا نستخدم بعض أو كل أجزاء الجسم أي القنوات الجسدية كمفردات لغوية لإيصال المعنى وأحياناً نضم إلى تلك المفردات مفردات أخرى من البيئة ( لغة الأشياء). مثل أنوار الفرح وتغيير الديكور وارتداء الملابس الزاهية كل ذلك للتعبير عن بهجتنا بفرحة اللقاء.</a:t>
            </a:r>
          </a:p>
          <a:p>
            <a:pPr marL="457200" indent="-457200" algn="just">
              <a:buFont typeface="+mj-lt"/>
              <a:buAutoNum type="arabicPeriod" startAt="5"/>
            </a:pPr>
            <a:endParaRPr lang="ar-SA" sz="2400" dirty="0"/>
          </a:p>
          <a:p>
            <a:pPr marL="457200" indent="-457200" algn="just">
              <a:buFont typeface="+mj-lt"/>
              <a:buAutoNum type="arabicPeriod" startAt="5"/>
            </a:pPr>
            <a:endParaRPr lang="ar-JO" sz="2400" dirty="0"/>
          </a:p>
          <a:p>
            <a:pPr marL="0" indent="0" algn="just">
              <a:lnSpc>
                <a:spcPct val="150000"/>
              </a:lnSpc>
              <a:buNone/>
            </a:pPr>
            <a:endParaRPr lang="en-US" sz="2400" dirty="0"/>
          </a:p>
          <a:p>
            <a:pPr marL="0" indent="0" algn="just">
              <a:buNone/>
            </a:pPr>
            <a:endParaRPr lang="ar-JO" sz="2400" dirty="0"/>
          </a:p>
        </p:txBody>
      </p:sp>
      <p:pic>
        <p:nvPicPr>
          <p:cNvPr id="4" name="صورة 3">
            <a:extLst>
              <a:ext uri="{FF2B5EF4-FFF2-40B4-BE49-F238E27FC236}">
                <a16:creationId xmlns:a16="http://schemas.microsoft.com/office/drawing/2014/main" xmlns="" id="{868A02C8-9EAA-BB40-BD76-11CB4D0A0CC8}"/>
              </a:ext>
            </a:extLst>
          </p:cNvPr>
          <p:cNvPicPr>
            <a:picLocks noChangeAspect="1"/>
          </p:cNvPicPr>
          <p:nvPr/>
        </p:nvPicPr>
        <p:blipFill>
          <a:blip r:embed="rId2"/>
          <a:stretch>
            <a:fillRect/>
          </a:stretch>
        </p:blipFill>
        <p:spPr>
          <a:xfrm>
            <a:off x="281579" y="2823879"/>
            <a:ext cx="3964957" cy="2981402"/>
          </a:xfrm>
          <a:prstGeom prst="rect">
            <a:avLst/>
          </a:prstGeom>
        </p:spPr>
      </p:pic>
      <p:pic>
        <p:nvPicPr>
          <p:cNvPr id="7" name="صورة 6">
            <a:extLst>
              <a:ext uri="{FF2B5EF4-FFF2-40B4-BE49-F238E27FC236}">
                <a16:creationId xmlns:a16="http://schemas.microsoft.com/office/drawing/2014/main" xmlns="" id="{180DA027-FA58-504E-B5A2-D1DF01034392}"/>
              </a:ext>
            </a:extLst>
          </p:cNvPr>
          <p:cNvPicPr>
            <a:picLocks noChangeAspect="1"/>
          </p:cNvPicPr>
          <p:nvPr/>
        </p:nvPicPr>
        <p:blipFill>
          <a:blip r:embed="rId3"/>
          <a:stretch>
            <a:fillRect/>
          </a:stretch>
        </p:blipFill>
        <p:spPr>
          <a:xfrm>
            <a:off x="281579" y="783653"/>
            <a:ext cx="3555333" cy="1719343"/>
          </a:xfrm>
          <a:prstGeom prst="rect">
            <a:avLst/>
          </a:prstGeom>
        </p:spPr>
      </p:pic>
      <p:sp>
        <p:nvSpPr>
          <p:cNvPr id="10" name="مستطيل 9">
            <a:extLst>
              <a:ext uri="{FF2B5EF4-FFF2-40B4-BE49-F238E27FC236}">
                <a16:creationId xmlns:a16="http://schemas.microsoft.com/office/drawing/2014/main" xmlns="" id="{BCA6E2F5-7538-9E40-940F-CCAD4579A54C}"/>
              </a:ext>
            </a:extLst>
          </p:cNvPr>
          <p:cNvSpPr/>
          <p:nvPr/>
        </p:nvSpPr>
        <p:spPr>
          <a:xfrm>
            <a:off x="2264057" y="5555815"/>
            <a:ext cx="9211161" cy="1140697"/>
          </a:xfrm>
          <a:prstGeom prst="rect">
            <a:avLst/>
          </a:prstGeom>
        </p:spPr>
        <p:txBody>
          <a:bodyPr wrap="square">
            <a:spAutoFit/>
          </a:bodyPr>
          <a:lstStyle/>
          <a:p>
            <a:pPr marL="457200" indent="-457200" algn="just">
              <a:lnSpc>
                <a:spcPct val="150000"/>
              </a:lnSpc>
              <a:buFont typeface="+mj-lt"/>
              <a:buAutoNum type="arabicPeriod" startAt="6"/>
            </a:pPr>
            <a:r>
              <a:rPr lang="ar-SA" sz="2400" dirty="0"/>
              <a:t>يحتوي على معلومات تعبر عن المضمون ونوع العلاقة بين الناس.</a:t>
            </a:r>
          </a:p>
          <a:p>
            <a:pPr marL="457200" indent="-457200" algn="just">
              <a:lnSpc>
                <a:spcPct val="150000"/>
              </a:lnSpc>
              <a:buFont typeface="+mj-lt"/>
              <a:buAutoNum type="arabicPeriod" startAt="6"/>
            </a:pPr>
            <a:r>
              <a:rPr lang="ar-SA" sz="2400" dirty="0"/>
              <a:t> يمكن الاعتماد عليه.</a:t>
            </a:r>
            <a:endParaRPr lang="en-US" sz="2400" dirty="0"/>
          </a:p>
        </p:txBody>
      </p:sp>
    </p:spTree>
    <p:extLst>
      <p:ext uri="{BB962C8B-B14F-4D97-AF65-F5344CB8AC3E}">
        <p14:creationId xmlns:p14="http://schemas.microsoft.com/office/powerpoint/2010/main" val="3268073580"/>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3503613" y="197172"/>
            <a:ext cx="5257800" cy="967729"/>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ar-SA" sz="3600" dirty="0">
                <a:ln w="0"/>
                <a:solidFill>
                  <a:schemeClr val="tx1"/>
                </a:solidFill>
                <a:effectLst>
                  <a:outerShdw blurRad="38100" dist="19050" dir="2700000" algn="tl" rotWithShape="0">
                    <a:schemeClr val="dk1">
                      <a:alpha val="40000"/>
                    </a:schemeClr>
                  </a:outerShdw>
                </a:effectLst>
              </a:rPr>
              <a:t>أقسام الاتصال غير اللفظي:</a:t>
            </a:r>
            <a:endParaRPr lang="ar-JO" sz="3600" dirty="0">
              <a:ln w="0"/>
              <a:solidFill>
                <a:schemeClr val="tx1"/>
              </a:solidFill>
              <a:effectLst>
                <a:outerShdw blurRad="38100" dist="19050" dir="2700000" algn="tl" rotWithShape="0">
                  <a:schemeClr val="dk1">
                    <a:alpha val="40000"/>
                  </a:schemeClr>
                </a:outerShdw>
              </a:effectLst>
            </a:endParaRPr>
          </a:p>
        </p:txBody>
      </p:sp>
      <p:sp>
        <p:nvSpPr>
          <p:cNvPr id="3" name="عنصر نائب للمحتوى 2"/>
          <p:cNvSpPr>
            <a:spLocks noGrp="1"/>
          </p:cNvSpPr>
          <p:nvPr>
            <p:ph idx="1"/>
          </p:nvPr>
        </p:nvSpPr>
        <p:spPr>
          <a:xfrm>
            <a:off x="4479010" y="4561382"/>
            <a:ext cx="7107265" cy="1893968"/>
          </a:xfrm>
        </p:spPr>
        <p:txBody>
          <a:bodyPr>
            <a:normAutofit/>
          </a:bodyPr>
          <a:lstStyle/>
          <a:p>
            <a:pPr marL="0" indent="0" algn="just">
              <a:buNone/>
            </a:pPr>
            <a:r>
              <a:rPr lang="ar-SA" sz="2400" b="1" u="sng" dirty="0"/>
              <a:t>2- لغة الفعل:</a:t>
            </a:r>
            <a:endParaRPr lang="en-US" sz="2400" dirty="0"/>
          </a:p>
          <a:p>
            <a:pPr marL="0" indent="0" algn="just">
              <a:buNone/>
            </a:pPr>
            <a:r>
              <a:rPr lang="ar-SA" sz="2400" dirty="0"/>
              <a:t>تشمل جميع حركات الجسم٬ فالأفعال التي يصدرها الإنسان تعد تعبيراً يراد إيصاله إلى الآخرين٬ فالخبط على منصة الخطابة يحمل أكثر من معنى منها التأكيد أو إبراز الحزم والشدة. </a:t>
            </a:r>
            <a:endParaRPr lang="en-US" sz="2400" dirty="0"/>
          </a:p>
          <a:p>
            <a:pPr marL="0" indent="0" algn="just">
              <a:buNone/>
            </a:pPr>
            <a:endParaRPr lang="ar-JO" sz="2400" dirty="0"/>
          </a:p>
        </p:txBody>
      </p:sp>
      <p:sp>
        <p:nvSpPr>
          <p:cNvPr id="4" name="مستطيل 3">
            <a:extLst>
              <a:ext uri="{FF2B5EF4-FFF2-40B4-BE49-F238E27FC236}">
                <a16:creationId xmlns:a16="http://schemas.microsoft.com/office/drawing/2014/main" xmlns="" id="{EE802FF6-0AD9-3A4F-985A-B4D3F3493377}"/>
              </a:ext>
            </a:extLst>
          </p:cNvPr>
          <p:cNvSpPr/>
          <p:nvPr/>
        </p:nvSpPr>
        <p:spPr>
          <a:xfrm>
            <a:off x="3905573" y="1349634"/>
            <a:ext cx="7680702" cy="1550168"/>
          </a:xfrm>
          <a:prstGeom prst="rect">
            <a:avLst/>
          </a:prstGeom>
        </p:spPr>
        <p:txBody>
          <a:bodyPr wrap="square">
            <a:spAutoFit/>
          </a:bodyPr>
          <a:lstStyle/>
          <a:p>
            <a:pPr lvl="0" algn="just">
              <a:lnSpc>
                <a:spcPct val="90000"/>
              </a:lnSpc>
              <a:spcBef>
                <a:spcPts val="1000"/>
              </a:spcBef>
            </a:pPr>
            <a:r>
              <a:rPr lang="ar-SA" sz="2400" b="1" u="sng" dirty="0">
                <a:solidFill>
                  <a:prstClr val="black"/>
                </a:solidFill>
              </a:rPr>
              <a:t>1- لغة الإشارات:</a:t>
            </a:r>
            <a:endParaRPr lang="en-US" sz="2400" dirty="0">
              <a:solidFill>
                <a:prstClr val="black"/>
              </a:solidFill>
            </a:endParaRPr>
          </a:p>
          <a:p>
            <a:pPr lvl="0" algn="just">
              <a:lnSpc>
                <a:spcPct val="90000"/>
              </a:lnSpc>
              <a:spcBef>
                <a:spcPts val="1000"/>
              </a:spcBef>
            </a:pPr>
            <a:r>
              <a:rPr lang="ar-SA" sz="2400" dirty="0">
                <a:solidFill>
                  <a:prstClr val="black"/>
                </a:solidFill>
              </a:rPr>
              <a:t>يقصد به استخدام الإنسان لبعض الحركات في الجسم بها بدلاً عن الكلام. على سبيل المثال نستخدم الرأس بتحريكه إلى أعلى وأسفل أو بتحريكه يميناً و يساراً للتعبير عن كلمة نعم أو لا.</a:t>
            </a:r>
            <a:endParaRPr lang="en-US" sz="2400" dirty="0">
              <a:solidFill>
                <a:prstClr val="black"/>
              </a:solidFill>
            </a:endParaRPr>
          </a:p>
        </p:txBody>
      </p:sp>
      <p:pic>
        <p:nvPicPr>
          <p:cNvPr id="5" name="صورة 4">
            <a:extLst>
              <a:ext uri="{FF2B5EF4-FFF2-40B4-BE49-F238E27FC236}">
                <a16:creationId xmlns:a16="http://schemas.microsoft.com/office/drawing/2014/main" xmlns="" id="{4A389355-558A-284F-AAC5-D5E7AA445873}"/>
              </a:ext>
            </a:extLst>
          </p:cNvPr>
          <p:cNvPicPr>
            <a:picLocks noChangeAspect="1"/>
          </p:cNvPicPr>
          <p:nvPr/>
        </p:nvPicPr>
        <p:blipFill>
          <a:blip r:embed="rId2"/>
          <a:stretch>
            <a:fillRect/>
          </a:stretch>
        </p:blipFill>
        <p:spPr>
          <a:xfrm>
            <a:off x="201478" y="1308379"/>
            <a:ext cx="3440623" cy="2083654"/>
          </a:xfrm>
          <a:prstGeom prst="rect">
            <a:avLst/>
          </a:prstGeom>
        </p:spPr>
      </p:pic>
      <p:pic>
        <p:nvPicPr>
          <p:cNvPr id="6" name="صورة 5">
            <a:extLst>
              <a:ext uri="{FF2B5EF4-FFF2-40B4-BE49-F238E27FC236}">
                <a16:creationId xmlns:a16="http://schemas.microsoft.com/office/drawing/2014/main" xmlns="" id="{33310807-CDCA-8446-812E-FF41EE6A76D6}"/>
              </a:ext>
            </a:extLst>
          </p:cNvPr>
          <p:cNvPicPr>
            <a:picLocks noChangeAspect="1"/>
          </p:cNvPicPr>
          <p:nvPr/>
        </p:nvPicPr>
        <p:blipFill>
          <a:blip r:embed="rId3"/>
          <a:stretch>
            <a:fillRect/>
          </a:stretch>
        </p:blipFill>
        <p:spPr>
          <a:xfrm>
            <a:off x="4479010" y="2808887"/>
            <a:ext cx="3440623" cy="1709492"/>
          </a:xfrm>
          <a:prstGeom prst="rect">
            <a:avLst/>
          </a:prstGeom>
        </p:spPr>
      </p:pic>
      <p:pic>
        <p:nvPicPr>
          <p:cNvPr id="7" name="صورة 6">
            <a:extLst>
              <a:ext uri="{FF2B5EF4-FFF2-40B4-BE49-F238E27FC236}">
                <a16:creationId xmlns:a16="http://schemas.microsoft.com/office/drawing/2014/main" xmlns="" id="{EFDA2628-1F43-CA42-9837-02D92F32E765}"/>
              </a:ext>
            </a:extLst>
          </p:cNvPr>
          <p:cNvPicPr>
            <a:picLocks noChangeAspect="1"/>
          </p:cNvPicPr>
          <p:nvPr/>
        </p:nvPicPr>
        <p:blipFill>
          <a:blip r:embed="rId4"/>
          <a:stretch>
            <a:fillRect/>
          </a:stretch>
        </p:blipFill>
        <p:spPr>
          <a:xfrm>
            <a:off x="-111717" y="4208917"/>
            <a:ext cx="4017290" cy="2649083"/>
          </a:xfrm>
          <a:prstGeom prst="rect">
            <a:avLst/>
          </a:prstGeom>
        </p:spPr>
      </p:pic>
    </p:spTree>
    <p:extLst>
      <p:ext uri="{BB962C8B-B14F-4D97-AF65-F5344CB8AC3E}">
        <p14:creationId xmlns:p14="http://schemas.microsoft.com/office/powerpoint/2010/main" val="3149264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2966" y="250274"/>
            <a:ext cx="7454468" cy="799037"/>
          </a:xfrm>
          <a:effectLst>
            <a:outerShdw blurRad="50800" dist="38100" dir="8100000" algn="tr"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a:noAutofit/>
          </a:bodyPr>
          <a:lstStyle/>
          <a:p>
            <a:pPr algn="ctr"/>
            <a:r>
              <a:rPr lang="ar-JO" sz="2800" b="1"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Baghdad" pitchFamily="2" charset="-78"/>
              </a:rPr>
              <a:t>محتوى المعلومات والمعرفة في مراكز مصادر المعلومات المجتمعية</a:t>
            </a:r>
          </a:p>
        </p:txBody>
      </p:sp>
      <p:sp>
        <p:nvSpPr>
          <p:cNvPr id="3" name="Content Placeholder 2"/>
          <p:cNvSpPr>
            <a:spLocks noGrp="1"/>
          </p:cNvSpPr>
          <p:nvPr>
            <p:ph idx="1"/>
          </p:nvPr>
        </p:nvSpPr>
        <p:spPr>
          <a:xfrm>
            <a:off x="4032783" y="1380638"/>
            <a:ext cx="7534835" cy="4600437"/>
          </a:xfrm>
        </p:spPr>
        <p:txBody>
          <a:bodyPr>
            <a:normAutofit/>
          </a:bodyPr>
          <a:lstStyle/>
          <a:p>
            <a:pPr marL="0" indent="0" algn="just">
              <a:lnSpc>
                <a:spcPct val="150000"/>
              </a:lnSpc>
              <a:buNone/>
            </a:pPr>
            <a:r>
              <a:rPr lang="ar-JO" sz="1800" dirty="0"/>
              <a:t>يميل الإنسان بطبيعته إلى التواجد في تجمعات أو تكوين مجموعات أو جماعات عمل عالية الأداء، ولا بد هنا من التفريق بين هذه المصطلحات المختلفة.</a:t>
            </a:r>
            <a:endParaRPr lang="en-US" sz="1800" dirty="0"/>
          </a:p>
          <a:p>
            <a:pPr algn="just">
              <a:lnSpc>
                <a:spcPct val="150000"/>
              </a:lnSpc>
            </a:pPr>
            <a:r>
              <a:rPr lang="ar-JO" sz="1800" b="1" dirty="0"/>
              <a:t>التجمع</a:t>
            </a:r>
            <a:r>
              <a:rPr lang="ar-JO" sz="1800" dirty="0"/>
              <a:t> </a:t>
            </a:r>
            <a:r>
              <a:rPr lang="en-US" sz="1800" dirty="0"/>
              <a:t>GATHERING:</a:t>
            </a:r>
            <a:r>
              <a:rPr lang="ar-JO" sz="1800" dirty="0"/>
              <a:t> هو اجتماع أفراد في مكان واحد دون أن يوجد بينهم رابط أو هدف واحد أو أحاسيس مشتركة بالمسئولية كأي تجمع حول حادث في الطريق أو في حديقة ما في مناسبة عيد... الخ.</a:t>
            </a:r>
            <a:endParaRPr lang="en-US" sz="1800" dirty="0"/>
          </a:p>
          <a:p>
            <a:pPr algn="just">
              <a:lnSpc>
                <a:spcPct val="150000"/>
              </a:lnSpc>
            </a:pPr>
            <a:r>
              <a:rPr lang="ar-JO" sz="1800" b="1" dirty="0"/>
              <a:t>المجموعة</a:t>
            </a:r>
            <a:r>
              <a:rPr lang="ar-JO" sz="1800" dirty="0"/>
              <a:t> </a:t>
            </a:r>
            <a:r>
              <a:rPr lang="en-US" sz="1800" dirty="0"/>
              <a:t>GROUP: </a:t>
            </a:r>
            <a:r>
              <a:rPr lang="ar-JO" sz="1800" dirty="0"/>
              <a:t>هي مجموعة من الأفراد ذو صفات متجانسة أو علاقة مميزة مشتركة كمجموعة العاملين لهم أدوارهم ووظائفهم في عملهم و أهداف مشتركة، أو مزارعي محصول محدد كالخيار، أو مربي المواشي كالأغنام.</a:t>
            </a:r>
            <a:endParaRPr lang="en-US" sz="1800" dirty="0"/>
          </a:p>
          <a:p>
            <a:pPr algn="just">
              <a:lnSpc>
                <a:spcPct val="150000"/>
              </a:lnSpc>
            </a:pPr>
            <a:r>
              <a:rPr lang="ar-JO" sz="1800" b="1" dirty="0"/>
              <a:t>الجماعة</a:t>
            </a:r>
            <a:r>
              <a:rPr lang="ar-JO" sz="1800" dirty="0"/>
              <a:t> </a:t>
            </a:r>
            <a:r>
              <a:rPr lang="en-US" sz="1800" dirty="0"/>
              <a:t>TEAM </a:t>
            </a:r>
            <a:r>
              <a:rPr lang="ar-JO" sz="1800" dirty="0"/>
              <a:t> : هي مجموعة أفراد يجمعهم هدف مشترك وتربطهم علاقات وثيقة ويحدث بينهم تفاعل وتحكمهم معايير واحدة مثل الأسرة أو النقابة أو فريق الكرة أو فرقة موسيقية أو حتى عصابة</a:t>
            </a:r>
          </a:p>
        </p:txBody>
      </p:sp>
      <p:pic>
        <p:nvPicPr>
          <p:cNvPr id="4" name="صورة 3">
            <a:extLst>
              <a:ext uri="{FF2B5EF4-FFF2-40B4-BE49-F238E27FC236}">
                <a16:creationId xmlns:a16="http://schemas.microsoft.com/office/drawing/2014/main" xmlns="" id="{1F1A86F7-935E-AC4C-9433-B5EC8D4C417F}"/>
              </a:ext>
            </a:extLst>
          </p:cNvPr>
          <p:cNvPicPr>
            <a:picLocks noChangeAspect="1"/>
          </p:cNvPicPr>
          <p:nvPr/>
        </p:nvPicPr>
        <p:blipFill>
          <a:blip r:embed="rId2"/>
          <a:stretch>
            <a:fillRect/>
          </a:stretch>
        </p:blipFill>
        <p:spPr>
          <a:xfrm>
            <a:off x="242046" y="847165"/>
            <a:ext cx="3455894" cy="2335724"/>
          </a:xfrm>
          <a:prstGeom prst="rect">
            <a:avLst/>
          </a:prstGeom>
        </p:spPr>
      </p:pic>
      <p:pic>
        <p:nvPicPr>
          <p:cNvPr id="5" name="صورة 4">
            <a:extLst>
              <a:ext uri="{FF2B5EF4-FFF2-40B4-BE49-F238E27FC236}">
                <a16:creationId xmlns:a16="http://schemas.microsoft.com/office/drawing/2014/main" xmlns="" id="{33D00DAC-4A04-384F-9C51-273DBEFFAE9C}"/>
              </a:ext>
            </a:extLst>
          </p:cNvPr>
          <p:cNvPicPr>
            <a:picLocks noChangeAspect="1"/>
          </p:cNvPicPr>
          <p:nvPr/>
        </p:nvPicPr>
        <p:blipFill>
          <a:blip r:embed="rId3"/>
          <a:stretch>
            <a:fillRect/>
          </a:stretch>
        </p:blipFill>
        <p:spPr>
          <a:xfrm>
            <a:off x="242047" y="3182889"/>
            <a:ext cx="3455893" cy="1811289"/>
          </a:xfrm>
          <a:prstGeom prst="rect">
            <a:avLst/>
          </a:prstGeom>
        </p:spPr>
      </p:pic>
      <p:pic>
        <p:nvPicPr>
          <p:cNvPr id="6" name="صورة 5">
            <a:extLst>
              <a:ext uri="{FF2B5EF4-FFF2-40B4-BE49-F238E27FC236}">
                <a16:creationId xmlns:a16="http://schemas.microsoft.com/office/drawing/2014/main" xmlns="" id="{20B07A18-0597-4746-BE72-FDA27C1E7312}"/>
              </a:ext>
            </a:extLst>
          </p:cNvPr>
          <p:cNvPicPr>
            <a:picLocks noChangeAspect="1"/>
          </p:cNvPicPr>
          <p:nvPr/>
        </p:nvPicPr>
        <p:blipFill>
          <a:blip r:embed="rId4"/>
          <a:stretch>
            <a:fillRect/>
          </a:stretch>
        </p:blipFill>
        <p:spPr>
          <a:xfrm>
            <a:off x="230092" y="4994178"/>
            <a:ext cx="3455893" cy="1847930"/>
          </a:xfrm>
          <a:prstGeom prst="rect">
            <a:avLst/>
          </a:prstGeom>
        </p:spPr>
      </p:pic>
    </p:spTree>
    <p:extLst>
      <p:ext uri="{BB962C8B-B14F-4D97-AF65-F5344CB8AC3E}">
        <p14:creationId xmlns:p14="http://schemas.microsoft.com/office/powerpoint/2010/main" val="1407633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75033"/>
          </a:xfrm>
        </p:spPr>
        <p:txBody>
          <a:bodyPr>
            <a:noAutofit/>
          </a:bodyPr>
          <a:lstStyle/>
          <a:p>
            <a:r>
              <a:rPr lang="ar-JO" sz="3200" b="1" dirty="0">
                <a:latin typeface="Baghdad" pitchFamily="2" charset="-78"/>
                <a:cs typeface="Baghdad" pitchFamily="2" charset="-78"/>
              </a:rPr>
              <a:t>ثالثا: الرسالة  </a:t>
            </a:r>
            <a:r>
              <a:rPr lang="en-US" sz="3200" b="1" dirty="0">
                <a:latin typeface="Baghdad" pitchFamily="2" charset="-78"/>
                <a:cs typeface="Baghdad" pitchFamily="2" charset="-78"/>
              </a:rPr>
              <a:t>Message </a:t>
            </a:r>
            <a:r>
              <a:rPr lang="en-US" sz="3200" dirty="0">
                <a:latin typeface="Baghdad" pitchFamily="2" charset="-78"/>
                <a:cs typeface="Baghdad" pitchFamily="2" charset="-78"/>
              </a:rPr>
              <a:t/>
            </a:r>
            <a:br>
              <a:rPr lang="en-US" sz="3200" dirty="0">
                <a:latin typeface="Baghdad" pitchFamily="2" charset="-78"/>
                <a:cs typeface="Baghdad" pitchFamily="2" charset="-78"/>
              </a:rPr>
            </a:br>
            <a:endParaRPr lang="ar-JO" sz="3200" dirty="0">
              <a:latin typeface="Baghdad" pitchFamily="2" charset="-78"/>
              <a:cs typeface="Baghdad" pitchFamily="2" charset="-78"/>
            </a:endParaRPr>
          </a:p>
        </p:txBody>
      </p:sp>
      <p:sp>
        <p:nvSpPr>
          <p:cNvPr id="3" name="Content Placeholder 2"/>
          <p:cNvSpPr>
            <a:spLocks noGrp="1"/>
          </p:cNvSpPr>
          <p:nvPr>
            <p:ph idx="1"/>
          </p:nvPr>
        </p:nvSpPr>
        <p:spPr>
          <a:xfrm>
            <a:off x="838200" y="940158"/>
            <a:ext cx="10515600" cy="5236805"/>
          </a:xfrm>
        </p:spPr>
        <p:txBody>
          <a:bodyPr>
            <a:normAutofit/>
          </a:bodyPr>
          <a:lstStyle/>
          <a:p>
            <a:pPr lvl="0"/>
            <a:r>
              <a:rPr lang="ar-JO" sz="2400" dirty="0">
                <a:latin typeface="Baghdad" pitchFamily="2" charset="-78"/>
              </a:rPr>
              <a:t>كيف يكون مضمون الرسالة؟ يجب أن تحرص الرسالة على أن توازن بين ما يريد المتلقي معرفته وما يجب أن يعرفه من المصدر.</a:t>
            </a:r>
            <a:endParaRPr lang="en-US" sz="2400" dirty="0">
              <a:latin typeface="Baghdad" pitchFamily="2" charset="-78"/>
            </a:endParaRPr>
          </a:p>
          <a:p>
            <a:pPr lvl="0"/>
            <a:r>
              <a:rPr lang="ar-JO" sz="2400" dirty="0">
                <a:latin typeface="Baghdad" pitchFamily="2" charset="-78"/>
              </a:rPr>
              <a:t>ما هو الشكل الذي تتخذه الرسالة؟ بمعنى كيف تصاغ في كلمات أو في هيئة صور أو رموز يدركها المتلقي وتسترعى انتباهه؟ </a:t>
            </a:r>
          </a:p>
          <a:p>
            <a:pPr marL="0" indent="0">
              <a:buNone/>
            </a:pPr>
            <a:r>
              <a:rPr lang="ar-JO" sz="2400" b="1" dirty="0">
                <a:latin typeface="Baghdad" pitchFamily="2" charset="-78"/>
              </a:rPr>
              <a:t>الرسالة في عملية الاتصال هي: </a:t>
            </a:r>
            <a:r>
              <a:rPr lang="ar-JO" sz="2400" dirty="0">
                <a:latin typeface="Baghdad" pitchFamily="2" charset="-78"/>
              </a:rPr>
              <a:t>الفكرة أو الأفكار أو الأحاسيس أو الاتجاهات أو المعتقدات التي يحاول المصدر نقلها إلى المستقبل والتأثير في جمهور المستقبلين طبقا لها. والرسالة الناجحة هي التي تثير في المستقبل نفس المعاني التي يريد المصدر أن يؤثر فيها في المستقبل .</a:t>
            </a:r>
            <a:endParaRPr lang="en-US" sz="2400" dirty="0">
              <a:latin typeface="Baghdad" pitchFamily="2" charset="-78"/>
            </a:endParaRPr>
          </a:p>
          <a:p>
            <a:pPr marL="0" lvl="0" indent="0">
              <a:buNone/>
            </a:pPr>
            <a:endParaRPr lang="en-US" sz="2400" dirty="0">
              <a:latin typeface="Baghdad" pitchFamily="2" charset="-78"/>
            </a:endParaRPr>
          </a:p>
        </p:txBody>
      </p:sp>
      <p:pic>
        <p:nvPicPr>
          <p:cNvPr id="4" name="صورة 3">
            <a:extLst>
              <a:ext uri="{FF2B5EF4-FFF2-40B4-BE49-F238E27FC236}">
                <a16:creationId xmlns:a16="http://schemas.microsoft.com/office/drawing/2014/main" xmlns="" id="{9EE02B17-22D1-AA48-B2D2-F85F304B71F5}"/>
              </a:ext>
            </a:extLst>
          </p:cNvPr>
          <p:cNvPicPr>
            <a:picLocks noChangeAspect="1"/>
          </p:cNvPicPr>
          <p:nvPr/>
        </p:nvPicPr>
        <p:blipFill>
          <a:blip r:embed="rId2"/>
          <a:stretch>
            <a:fillRect/>
          </a:stretch>
        </p:blipFill>
        <p:spPr>
          <a:xfrm>
            <a:off x="448234" y="3647272"/>
            <a:ext cx="3989295" cy="2698641"/>
          </a:xfrm>
          <a:prstGeom prst="rect">
            <a:avLst/>
          </a:prstGeom>
        </p:spPr>
      </p:pic>
    </p:spTree>
    <p:extLst>
      <p:ext uri="{BB962C8B-B14F-4D97-AF65-F5344CB8AC3E}">
        <p14:creationId xmlns:p14="http://schemas.microsoft.com/office/powerpoint/2010/main" val="101390625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298234"/>
            <a:ext cx="11704681" cy="6397033"/>
          </a:xfrm>
        </p:spPr>
        <p:txBody>
          <a:bodyPr>
            <a:normAutofit/>
          </a:bodyPr>
          <a:lstStyle/>
          <a:p>
            <a:pPr marL="0" indent="0" algn="just">
              <a:lnSpc>
                <a:spcPct val="150000"/>
              </a:lnSpc>
              <a:buNone/>
            </a:pPr>
            <a:r>
              <a:rPr lang="ar-SA" sz="2400" b="1" u="sng" dirty="0"/>
              <a:t>3- لغة الأشياء:</a:t>
            </a:r>
          </a:p>
          <a:p>
            <a:pPr marL="0" indent="0" algn="just">
              <a:lnSpc>
                <a:spcPct val="150000"/>
              </a:lnSpc>
              <a:buNone/>
            </a:pPr>
            <a:endParaRPr lang="ar-SA" sz="2400" dirty="0"/>
          </a:p>
          <a:p>
            <a:pPr marL="0" indent="0" algn="just">
              <a:lnSpc>
                <a:spcPct val="150000"/>
              </a:lnSpc>
              <a:buNone/>
            </a:pPr>
            <a:endParaRPr lang="ar-SA" sz="2400" dirty="0"/>
          </a:p>
          <a:p>
            <a:pPr marL="0" indent="0" algn="just">
              <a:lnSpc>
                <a:spcPct val="150000"/>
              </a:lnSpc>
              <a:buNone/>
            </a:pPr>
            <a:endParaRPr lang="en-US" sz="2400" dirty="0"/>
          </a:p>
          <a:p>
            <a:pPr marL="0" indent="0" algn="just">
              <a:lnSpc>
                <a:spcPct val="150000"/>
              </a:lnSpc>
              <a:buNone/>
            </a:pPr>
            <a:r>
              <a:rPr lang="ar-SA" sz="2400" dirty="0"/>
              <a:t>تعني هذه اللغة استخدام الإنسان للأشياء المادّية وتحميلها معاني بقصد إيصاله الآخرين.</a:t>
            </a:r>
            <a:endParaRPr lang="en-US" sz="2400" dirty="0"/>
          </a:p>
          <a:p>
            <a:pPr marL="0" indent="0" algn="just">
              <a:lnSpc>
                <a:spcPct val="150000"/>
              </a:lnSpc>
              <a:buNone/>
            </a:pPr>
            <a:r>
              <a:rPr lang="ar-SA" sz="2400" dirty="0"/>
              <a:t>يستخدم الإنسان هذه الأشياء أحياناً بتخطيط وأحياناً بدون أن يشعر مثل استخدامنا للملابس والمفروشات والحلي والمعدات والديكور.</a:t>
            </a:r>
            <a:endParaRPr lang="en-US" sz="2400" dirty="0"/>
          </a:p>
          <a:p>
            <a:pPr marL="0" indent="0" algn="just">
              <a:lnSpc>
                <a:spcPct val="150000"/>
              </a:lnSpc>
              <a:buNone/>
            </a:pPr>
            <a:r>
              <a:rPr lang="ar-SA" sz="2400" dirty="0"/>
              <a:t>إضافة إلى هذه التقسيمات الثلاثة هناك عدة تقسيمات أطرها علماء الاتصال٬ منها على سبيل المثال لغة العيون٬ لغة الجسد٬ تعبيرات الوجه٬ لغة المكان والزمان والمسافة والصوتيات.</a:t>
            </a:r>
            <a:endParaRPr lang="en-US" sz="2400" dirty="0"/>
          </a:p>
          <a:p>
            <a:pPr marL="0" indent="0" algn="just">
              <a:lnSpc>
                <a:spcPct val="150000"/>
              </a:lnSpc>
              <a:buNone/>
            </a:pPr>
            <a:endParaRPr lang="ar-JO" sz="2400" dirty="0"/>
          </a:p>
        </p:txBody>
      </p:sp>
      <p:pic>
        <p:nvPicPr>
          <p:cNvPr id="2" name="صورة 1">
            <a:extLst>
              <a:ext uri="{FF2B5EF4-FFF2-40B4-BE49-F238E27FC236}">
                <a16:creationId xmlns:a16="http://schemas.microsoft.com/office/drawing/2014/main" xmlns="" id="{A4E5CA4D-F9C3-6944-85C3-5A66C67B677F}"/>
              </a:ext>
            </a:extLst>
          </p:cNvPr>
          <p:cNvPicPr>
            <a:picLocks noChangeAspect="1"/>
          </p:cNvPicPr>
          <p:nvPr/>
        </p:nvPicPr>
        <p:blipFill>
          <a:blip r:embed="rId2"/>
          <a:stretch>
            <a:fillRect/>
          </a:stretch>
        </p:blipFill>
        <p:spPr>
          <a:xfrm>
            <a:off x="0" y="298234"/>
            <a:ext cx="4701831" cy="2584450"/>
          </a:xfrm>
          <a:prstGeom prst="rect">
            <a:avLst/>
          </a:prstGeom>
        </p:spPr>
      </p:pic>
      <p:pic>
        <p:nvPicPr>
          <p:cNvPr id="6" name="صورة 5">
            <a:extLst>
              <a:ext uri="{FF2B5EF4-FFF2-40B4-BE49-F238E27FC236}">
                <a16:creationId xmlns:a16="http://schemas.microsoft.com/office/drawing/2014/main" xmlns="" id="{C8671CBE-301D-4A49-B38B-9E74BBD4255A}"/>
              </a:ext>
            </a:extLst>
          </p:cNvPr>
          <p:cNvPicPr>
            <a:picLocks noChangeAspect="1"/>
          </p:cNvPicPr>
          <p:nvPr/>
        </p:nvPicPr>
        <p:blipFill>
          <a:blip r:embed="rId3"/>
          <a:stretch>
            <a:fillRect/>
          </a:stretch>
        </p:blipFill>
        <p:spPr>
          <a:xfrm>
            <a:off x="5669671" y="459059"/>
            <a:ext cx="2728671" cy="2262800"/>
          </a:xfrm>
          <a:prstGeom prst="rect">
            <a:avLst/>
          </a:prstGeom>
        </p:spPr>
      </p:pic>
      <p:pic>
        <p:nvPicPr>
          <p:cNvPr id="8" name="صورة 7">
            <a:extLst>
              <a:ext uri="{FF2B5EF4-FFF2-40B4-BE49-F238E27FC236}">
                <a16:creationId xmlns:a16="http://schemas.microsoft.com/office/drawing/2014/main" xmlns="" id="{119B0301-6134-D24C-9DF8-206543C00B28}"/>
              </a:ext>
            </a:extLst>
          </p:cNvPr>
          <p:cNvPicPr>
            <a:picLocks noChangeAspect="1"/>
          </p:cNvPicPr>
          <p:nvPr/>
        </p:nvPicPr>
        <p:blipFill>
          <a:blip r:embed="rId4"/>
          <a:stretch>
            <a:fillRect/>
          </a:stretch>
        </p:blipFill>
        <p:spPr>
          <a:xfrm>
            <a:off x="9366182" y="1071064"/>
            <a:ext cx="1811620" cy="1811620"/>
          </a:xfrm>
          <a:prstGeom prst="rect">
            <a:avLst/>
          </a:prstGeom>
        </p:spPr>
      </p:pic>
    </p:spTree>
    <p:extLst>
      <p:ext uri="{BB962C8B-B14F-4D97-AF65-F5344CB8AC3E}">
        <p14:creationId xmlns:p14="http://schemas.microsoft.com/office/powerpoint/2010/main" val="2143565392"/>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157687E3-F5F8-7E4A-8B55-22E644B0DC57}"/>
              </a:ext>
            </a:extLst>
          </p:cNvPr>
          <p:cNvSpPr txBox="1">
            <a:spLocks noChangeArrowheads="1"/>
          </p:cNvSpPr>
          <p:nvPr/>
        </p:nvSpPr>
        <p:spPr>
          <a:xfrm>
            <a:off x="900113" y="836612"/>
            <a:ext cx="10607674" cy="4752975"/>
          </a:xfrm>
          <a:prstGeom prst="rect">
            <a:avLst/>
          </a:prstGeom>
        </p:spPr>
        <p:txBody>
          <a:bodyPr vert="horz" lIns="91440" tIns="45720" rIns="91440" bIns="45720" rtlCol="1">
            <a:normAutofit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80000"/>
              </a:lnSpc>
              <a:buNone/>
            </a:pPr>
            <a:r>
              <a:rPr lang="ar-SA" altLang="ar-JO" b="1" u="sng" dirty="0"/>
              <a:t>٤- الاتصال الرمزي:</a:t>
            </a:r>
            <a:endParaRPr lang="ar-JO" altLang="ar-JO" b="1" u="sng" dirty="0"/>
          </a:p>
          <a:p>
            <a:pPr marL="0" indent="0">
              <a:lnSpc>
                <a:spcPct val="80000"/>
              </a:lnSpc>
              <a:buNone/>
            </a:pPr>
            <a:r>
              <a:rPr lang="ar-SA" altLang="ar-JO" dirty="0"/>
              <a:t> </a:t>
            </a:r>
            <a:r>
              <a:rPr lang="ar-SA" altLang="ar-JO" sz="2400" dirty="0"/>
              <a:t>لتوصيل القيم والأحاسيس للمتلقي مثال على ذلك: </a:t>
            </a:r>
          </a:p>
          <a:p>
            <a:pPr>
              <a:lnSpc>
                <a:spcPct val="80000"/>
              </a:lnSpc>
            </a:pPr>
            <a:r>
              <a:rPr lang="ar-SA" altLang="ar-JO" sz="2400" b="1" dirty="0"/>
              <a:t>الشعر</a:t>
            </a:r>
            <a:r>
              <a:rPr lang="ar-SA" altLang="ar-JO" sz="2400" dirty="0"/>
              <a:t>: اللحية، الشارب، الحلاقة، التسريحة. </a:t>
            </a:r>
          </a:p>
          <a:p>
            <a:pPr>
              <a:lnSpc>
                <a:spcPct val="80000"/>
              </a:lnSpc>
            </a:pPr>
            <a:r>
              <a:rPr lang="ar-SA" altLang="ar-JO" sz="2400" b="1" dirty="0"/>
              <a:t>العلامات</a:t>
            </a:r>
            <a:r>
              <a:rPr lang="ar-SA" altLang="ar-JO" sz="2400" dirty="0"/>
              <a:t>: مثل الوشم... وغيره. </a:t>
            </a:r>
          </a:p>
          <a:p>
            <a:pPr>
              <a:lnSpc>
                <a:spcPct val="80000"/>
              </a:lnSpc>
            </a:pPr>
            <a:r>
              <a:rPr lang="ar-SA" altLang="ar-JO" sz="2400" dirty="0"/>
              <a:t>الجواهر والحلي. </a:t>
            </a:r>
          </a:p>
          <a:p>
            <a:pPr>
              <a:lnSpc>
                <a:spcPct val="80000"/>
              </a:lnSpc>
            </a:pPr>
            <a:r>
              <a:rPr lang="ar-SA" altLang="ar-JO" sz="2400" dirty="0"/>
              <a:t>نوع وألوان الملابس. </a:t>
            </a:r>
          </a:p>
          <a:p>
            <a:pPr>
              <a:lnSpc>
                <a:spcPct val="80000"/>
              </a:lnSpc>
            </a:pPr>
            <a:r>
              <a:rPr lang="ar-SA" altLang="ar-JO" sz="2400" dirty="0"/>
              <a:t>نوع وموديل السيارة. </a:t>
            </a:r>
          </a:p>
          <a:p>
            <a:pPr>
              <a:lnSpc>
                <a:spcPct val="80000"/>
              </a:lnSpc>
            </a:pPr>
            <a:r>
              <a:rPr lang="ar-SA" altLang="ar-JO" sz="2400" dirty="0"/>
              <a:t>نوع المنزل وموقعه. </a:t>
            </a:r>
          </a:p>
          <a:p>
            <a:pPr>
              <a:lnSpc>
                <a:spcPct val="80000"/>
              </a:lnSpc>
            </a:pPr>
            <a:r>
              <a:rPr lang="ar-SA" altLang="ar-JO" sz="2400" b="1" dirty="0"/>
              <a:t>المقتنيات</a:t>
            </a:r>
            <a:r>
              <a:rPr lang="ar-SA" altLang="ar-JO" sz="2400" dirty="0"/>
              <a:t>: هاتف محمول، الحاسوب المحمول٬ الساعة٬ </a:t>
            </a:r>
            <a:r>
              <a:rPr lang="ar-SA" altLang="ar-JO" sz="2400" dirty="0" err="1"/>
              <a:t>اسوارة</a:t>
            </a:r>
            <a:endParaRPr lang="ar-SA" altLang="ar-JO" sz="2400" dirty="0"/>
          </a:p>
          <a:p>
            <a:pPr>
              <a:lnSpc>
                <a:spcPct val="80000"/>
              </a:lnSpc>
            </a:pPr>
            <a:r>
              <a:rPr lang="ar-SA" altLang="ar-JO" sz="2400" dirty="0"/>
              <a:t>مكان الجلوس. </a:t>
            </a:r>
          </a:p>
          <a:p>
            <a:pPr>
              <a:lnSpc>
                <a:spcPct val="80000"/>
              </a:lnSpc>
            </a:pPr>
            <a:r>
              <a:rPr lang="ar-SA" altLang="ar-JO" sz="2400" dirty="0"/>
              <a:t>المسافة بينك وبين الآخرين. </a:t>
            </a:r>
          </a:p>
          <a:p>
            <a:pPr>
              <a:lnSpc>
                <a:spcPct val="80000"/>
              </a:lnSpc>
            </a:pPr>
            <a:r>
              <a:rPr lang="ar-SA" altLang="ar-JO" sz="2400" dirty="0"/>
              <a:t>مستحضرات التجميل... إلخ. </a:t>
            </a:r>
          </a:p>
          <a:p>
            <a:pPr marL="0" indent="0">
              <a:lnSpc>
                <a:spcPct val="80000"/>
              </a:lnSpc>
              <a:buNone/>
            </a:pPr>
            <a:endParaRPr lang="en" altLang="ar-JO" sz="2400" dirty="0"/>
          </a:p>
        </p:txBody>
      </p:sp>
      <p:pic>
        <p:nvPicPr>
          <p:cNvPr id="5" name="Picture 6" descr="af196a05">
            <a:extLst>
              <a:ext uri="{FF2B5EF4-FFF2-40B4-BE49-F238E27FC236}">
                <a16:creationId xmlns:a16="http://schemas.microsoft.com/office/drawing/2014/main" xmlns="" id="{FFA52222-58E1-CB44-80CF-A18C2C952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601" y="1268413"/>
            <a:ext cx="2519362" cy="37099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589991"/>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803036" y="365126"/>
            <a:ext cx="2550763" cy="611268"/>
          </a:xfrm>
        </p:spPr>
        <p:txBody>
          <a:bodyPr>
            <a:normAutofit fontScale="90000"/>
          </a:bodyPr>
          <a:lstStyle/>
          <a:p>
            <a:r>
              <a:rPr lang="ar-SA" sz="3200" b="1" u="sng" dirty="0"/>
              <a:t>٥- لغة الجســــــــد</a:t>
            </a:r>
            <a:endParaRPr lang="ar-JO" sz="3200" dirty="0"/>
          </a:p>
        </p:txBody>
      </p:sp>
      <p:sp>
        <p:nvSpPr>
          <p:cNvPr id="3" name="عنصر نائب للمحتوى 2"/>
          <p:cNvSpPr>
            <a:spLocks noGrp="1"/>
          </p:cNvSpPr>
          <p:nvPr>
            <p:ph idx="1"/>
          </p:nvPr>
        </p:nvSpPr>
        <p:spPr>
          <a:xfrm>
            <a:off x="4138046" y="1100379"/>
            <a:ext cx="7749153" cy="3416937"/>
          </a:xfrm>
        </p:spPr>
        <p:txBody>
          <a:bodyPr>
            <a:normAutofit/>
          </a:bodyPr>
          <a:lstStyle/>
          <a:p>
            <a:pPr marL="0" indent="0" algn="just">
              <a:buNone/>
            </a:pPr>
            <a:r>
              <a:rPr lang="ar-SA" sz="2400" dirty="0"/>
              <a:t>هي عملية معقدة تشمل الكلمات٬ ونبرة الصوت٬ وحركات الجسد٬ وتدل الأبحاث على انه من المعلومات التي تنقل إلى الدماغ البشري فأن 87% منها تأتي عن طريق العيون٬ و 9% عن طريق الأذنين و4%عن طريق الحواس. وفي دراسة أخرى بينت أن ٥٥٪ من اللغة تكون عن طريق حركات الجسد والوجه و٣٨٪ عن طريق نبرة الصوت وفقط ٧٪ عن الكلمات.</a:t>
            </a:r>
            <a:endParaRPr lang="en-US" sz="2400" dirty="0"/>
          </a:p>
          <a:p>
            <a:pPr marL="0" indent="0" algn="just">
              <a:buNone/>
            </a:pPr>
            <a:r>
              <a:rPr lang="ar-JO" sz="2400" dirty="0"/>
              <a:t>عندما تتفاوض ركز على الإشارات غير الكلامية٬ ربما تكون والدتك علمتك انه من سوء الأدب أن تحملق في الآخرين٬ لكن عندما تتفاوض في اتفاق تجارى مثلا فان الملاحظة الدقيقة للخصم تكون منطقية ومطلوبة. </a:t>
            </a:r>
          </a:p>
          <a:p>
            <a:pPr marL="0" indent="0" algn="just">
              <a:buNone/>
            </a:pPr>
            <a:endParaRPr lang="ar-JO" sz="2400" dirty="0"/>
          </a:p>
        </p:txBody>
      </p:sp>
      <p:pic>
        <p:nvPicPr>
          <p:cNvPr id="7" name="صورة 6">
            <a:extLst>
              <a:ext uri="{FF2B5EF4-FFF2-40B4-BE49-F238E27FC236}">
                <a16:creationId xmlns:a16="http://schemas.microsoft.com/office/drawing/2014/main" xmlns="" id="{E6A0AC70-E29C-D948-9D4D-6821D7F5870C}"/>
              </a:ext>
            </a:extLst>
          </p:cNvPr>
          <p:cNvPicPr>
            <a:picLocks noChangeAspect="1"/>
          </p:cNvPicPr>
          <p:nvPr/>
        </p:nvPicPr>
        <p:blipFill>
          <a:blip r:embed="rId2"/>
          <a:stretch>
            <a:fillRect/>
          </a:stretch>
        </p:blipFill>
        <p:spPr>
          <a:xfrm>
            <a:off x="0" y="1276150"/>
            <a:ext cx="3859078" cy="2701626"/>
          </a:xfrm>
          <a:prstGeom prst="rect">
            <a:avLst/>
          </a:prstGeom>
        </p:spPr>
      </p:pic>
      <p:sp>
        <p:nvSpPr>
          <p:cNvPr id="10" name="مستطيل 9">
            <a:extLst>
              <a:ext uri="{FF2B5EF4-FFF2-40B4-BE49-F238E27FC236}">
                <a16:creationId xmlns:a16="http://schemas.microsoft.com/office/drawing/2014/main" xmlns="" id="{8A34C6F9-3A70-2249-BCEC-B9BD37D35AC5}"/>
              </a:ext>
            </a:extLst>
          </p:cNvPr>
          <p:cNvSpPr/>
          <p:nvPr/>
        </p:nvSpPr>
        <p:spPr>
          <a:xfrm>
            <a:off x="309965" y="4517317"/>
            <a:ext cx="11572070" cy="1882567"/>
          </a:xfrm>
          <a:prstGeom prst="rect">
            <a:avLst/>
          </a:prstGeom>
        </p:spPr>
        <p:txBody>
          <a:bodyPr wrap="square">
            <a:spAutoFit/>
          </a:bodyPr>
          <a:lstStyle/>
          <a:p>
            <a:pPr lvl="0" algn="just">
              <a:lnSpc>
                <a:spcPct val="90000"/>
              </a:lnSpc>
              <a:spcBef>
                <a:spcPts val="1000"/>
              </a:spcBef>
            </a:pPr>
            <a:r>
              <a:rPr lang="ar-JO" sz="2400" dirty="0">
                <a:solidFill>
                  <a:prstClr val="black"/>
                </a:solidFill>
              </a:rPr>
              <a:t>بالملاحظة الدقيقة لكل الحركات الجسدية التي تصدر من الخصم عادة ما تستطيع التوصل إلى ما إذا كان يخبئ شيء ما أو لا يقول الحقيقة.  </a:t>
            </a:r>
          </a:p>
          <a:p>
            <a:pPr lvl="0" algn="just">
              <a:lnSpc>
                <a:spcPct val="90000"/>
              </a:lnSpc>
              <a:spcBef>
                <a:spcPts val="1000"/>
              </a:spcBef>
            </a:pPr>
            <a:r>
              <a:rPr lang="ar-JO" sz="2400" dirty="0">
                <a:solidFill>
                  <a:prstClr val="black"/>
                </a:solidFill>
              </a:rPr>
              <a:t>مفتاح العمل هو التحديق بشكل ملحوظ يعطى الخصم إحساس بعدم الارتياح فيتخذ الحذر لكن أن تكون مدرك بتحركات جسده من خلال ومضات عارضة تراها بعين يبدو من مظهرها أنها صديقة (ودودة) إلى أن تتوصل للشفرة الخاصة بهذا الإنسان. </a:t>
            </a:r>
            <a:endParaRPr lang="en-US" sz="2400" dirty="0">
              <a:solidFill>
                <a:prstClr val="black"/>
              </a:solidFill>
            </a:endParaRPr>
          </a:p>
        </p:txBody>
      </p:sp>
    </p:spTree>
    <p:extLst>
      <p:ext uri="{BB962C8B-B14F-4D97-AF65-F5344CB8AC3E}">
        <p14:creationId xmlns:p14="http://schemas.microsoft.com/office/powerpoint/2010/main" val="253943598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78C56F8A-ECA4-6642-B92D-2219AF4B4D51}"/>
              </a:ext>
            </a:extLst>
          </p:cNvPr>
          <p:cNvSpPr/>
          <p:nvPr/>
        </p:nvSpPr>
        <p:spPr>
          <a:xfrm>
            <a:off x="3905572" y="433953"/>
            <a:ext cx="7888637" cy="2677656"/>
          </a:xfrm>
          <a:prstGeom prst="rect">
            <a:avLst/>
          </a:prstGeom>
        </p:spPr>
        <p:txBody>
          <a:bodyPr wrap="square">
            <a:spAutoFit/>
          </a:bodyPr>
          <a:lstStyle/>
          <a:p>
            <a:pPr algn="just"/>
            <a:r>
              <a:rPr lang="ar-JO" altLang="ar-JO" sz="2400" dirty="0"/>
              <a:t>هناك العديد من التعريفات التي تناولت مفهوم لغة الجسد، فقد تناوله العديد من العلماء من وجهات نظر مختلفة منها:</a:t>
            </a:r>
          </a:p>
          <a:p>
            <a:pPr algn="just"/>
            <a:endParaRPr lang="ar-JO" altLang="ar-JO" sz="2400" dirty="0"/>
          </a:p>
          <a:p>
            <a:pPr marL="457200" indent="-457200" algn="just">
              <a:buAutoNum type="arabicPeriod"/>
            </a:pPr>
            <a:r>
              <a:rPr lang="ar-JO" altLang="ar-JO" sz="2400" b="1" dirty="0"/>
              <a:t>من حيث نوع الاتصال غير اللفظي</a:t>
            </a:r>
            <a:r>
              <a:rPr lang="ar-JO" altLang="ar-JO" sz="2400" dirty="0"/>
              <a:t>:</a:t>
            </a:r>
          </a:p>
          <a:p>
            <a:pPr algn="just"/>
            <a:r>
              <a:rPr lang="ar-JO" altLang="ar-JO" sz="2400" dirty="0"/>
              <a:t> هي حركات يقوم بها الافراد مستخدمين ايديهم، أو تعبيرات الوجه، او اقدامهم، أو نبرات صوتهم، أو هز الكتف، أو الرأس، ليفهم المخاطب بشكل افضل المعلومة التي يريد أن تصل.</a:t>
            </a:r>
            <a:endParaRPr lang="en-US" altLang="ar-JO" sz="2400" dirty="0"/>
          </a:p>
        </p:txBody>
      </p:sp>
      <p:sp>
        <p:nvSpPr>
          <p:cNvPr id="5" name="مستطيل 4">
            <a:extLst>
              <a:ext uri="{FF2B5EF4-FFF2-40B4-BE49-F238E27FC236}">
                <a16:creationId xmlns:a16="http://schemas.microsoft.com/office/drawing/2014/main" xmlns="" id="{714C981B-78AC-5845-A850-38C136BACD29}"/>
              </a:ext>
            </a:extLst>
          </p:cNvPr>
          <p:cNvSpPr/>
          <p:nvPr/>
        </p:nvSpPr>
        <p:spPr>
          <a:xfrm>
            <a:off x="3905572" y="3249613"/>
            <a:ext cx="7888635" cy="3046988"/>
          </a:xfrm>
          <a:prstGeom prst="rect">
            <a:avLst/>
          </a:prstGeom>
        </p:spPr>
        <p:txBody>
          <a:bodyPr wrap="square">
            <a:spAutoFit/>
          </a:bodyPr>
          <a:lstStyle/>
          <a:p>
            <a:pPr algn="just"/>
            <a:r>
              <a:rPr lang="ar-JO" altLang="ar-JO" sz="2400" b="1" dirty="0"/>
              <a:t>2. من حيث الاداء الجسدي والحركة</a:t>
            </a:r>
            <a:r>
              <a:rPr lang="ar-JO" altLang="ar-JO" sz="2400" dirty="0"/>
              <a:t>:</a:t>
            </a:r>
          </a:p>
          <a:p>
            <a:pPr algn="just"/>
            <a:r>
              <a:rPr lang="ar-JO" altLang="ar-JO" sz="2400" dirty="0"/>
              <a:t> ويقصد بغير اللفظي هو الايماءات، والاشارات، والوضعيات، والتعابير التي تصدر من شخص ما سواء أكان ذلك بارادته ام لا. بينما يقصد بغير شفهي أي له لغة قائمة بحد ذاتها، لها نماذجها المستقلة عن لغة اللسان وأن ترافقت معها في الكثير من الأحيان.</a:t>
            </a:r>
          </a:p>
          <a:p>
            <a:pPr algn="just"/>
            <a:r>
              <a:rPr lang="ar-JO" altLang="ar-JO" sz="2400" dirty="0"/>
              <a:t>وفي دراسة قام بها عالم النفس الامريكي "البرت ميهرابين"، اكتشف ان 7% فقط من الاتصال يكون بالكلمات، و 38% بنبرة الصوت، و55% بلغة الجسد، ولو اختلفت الكلمات، ولغة الجسد فان الفرد يميل الى تصديق لغة الجسد.</a:t>
            </a:r>
            <a:endParaRPr lang="en-US" altLang="ar-JO" sz="2400" dirty="0"/>
          </a:p>
        </p:txBody>
      </p:sp>
      <p:pic>
        <p:nvPicPr>
          <p:cNvPr id="6" name="صورة 5">
            <a:extLst>
              <a:ext uri="{FF2B5EF4-FFF2-40B4-BE49-F238E27FC236}">
                <a16:creationId xmlns:a16="http://schemas.microsoft.com/office/drawing/2014/main" xmlns="" id="{A224C657-9E82-9642-889D-8835E1ED97B8}"/>
              </a:ext>
            </a:extLst>
          </p:cNvPr>
          <p:cNvPicPr>
            <a:picLocks noChangeAspect="1"/>
          </p:cNvPicPr>
          <p:nvPr/>
        </p:nvPicPr>
        <p:blipFill>
          <a:blip r:embed="rId2"/>
          <a:stretch>
            <a:fillRect/>
          </a:stretch>
        </p:blipFill>
        <p:spPr>
          <a:xfrm>
            <a:off x="569340" y="3030186"/>
            <a:ext cx="3107141" cy="3107141"/>
          </a:xfrm>
          <a:prstGeom prst="rect">
            <a:avLst/>
          </a:prstGeom>
        </p:spPr>
      </p:pic>
      <p:pic>
        <p:nvPicPr>
          <p:cNvPr id="7" name="صورة 6">
            <a:extLst>
              <a:ext uri="{FF2B5EF4-FFF2-40B4-BE49-F238E27FC236}">
                <a16:creationId xmlns:a16="http://schemas.microsoft.com/office/drawing/2014/main" xmlns="" id="{B61033FC-A9D3-D048-A8D6-9E3D497507A6}"/>
              </a:ext>
            </a:extLst>
          </p:cNvPr>
          <p:cNvPicPr>
            <a:picLocks noChangeAspect="1"/>
          </p:cNvPicPr>
          <p:nvPr/>
        </p:nvPicPr>
        <p:blipFill>
          <a:blip r:embed="rId3"/>
          <a:stretch>
            <a:fillRect/>
          </a:stretch>
        </p:blipFill>
        <p:spPr>
          <a:xfrm>
            <a:off x="284669" y="295949"/>
            <a:ext cx="3676481" cy="2665235"/>
          </a:xfrm>
          <a:prstGeom prst="rect">
            <a:avLst/>
          </a:prstGeom>
        </p:spPr>
      </p:pic>
    </p:spTree>
    <p:extLst>
      <p:ext uri="{BB962C8B-B14F-4D97-AF65-F5344CB8AC3E}">
        <p14:creationId xmlns:p14="http://schemas.microsoft.com/office/powerpoint/2010/main" val="3896434952"/>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09600" y="274638"/>
            <a:ext cx="10862997" cy="634082"/>
          </a:xfrm>
        </p:spPr>
        <p:style>
          <a:lnRef idx="2">
            <a:schemeClr val="dk1"/>
          </a:lnRef>
          <a:fillRef idx="1">
            <a:schemeClr val="lt1"/>
          </a:fillRef>
          <a:effectRef idx="0">
            <a:schemeClr val="dk1"/>
          </a:effectRef>
          <a:fontRef idx="minor">
            <a:schemeClr val="dk1"/>
          </a:fontRef>
        </p:style>
        <p:txBody>
          <a:bodyPr>
            <a:noAutofit/>
          </a:bodyPr>
          <a:lstStyle/>
          <a:p>
            <a:r>
              <a:rPr lang="ar-JO" sz="2800" b="1" dirty="0"/>
              <a:t>الخبراء الذين درسوا لغة الجسد يقترحون عملية من خطوتين: </a:t>
            </a:r>
            <a:endParaRPr lang="ar-JO" sz="2800" dirty="0"/>
          </a:p>
        </p:txBody>
      </p:sp>
      <p:sp>
        <p:nvSpPr>
          <p:cNvPr id="3" name="عنصر نائب للمحتوى 2"/>
          <p:cNvSpPr>
            <a:spLocks noGrp="1"/>
          </p:cNvSpPr>
          <p:nvPr>
            <p:ph idx="1"/>
          </p:nvPr>
        </p:nvSpPr>
        <p:spPr>
          <a:xfrm>
            <a:off x="4401518" y="1052738"/>
            <a:ext cx="7180881" cy="5530624"/>
          </a:xfrm>
        </p:spPr>
        <p:txBody>
          <a:bodyPr>
            <a:normAutofit/>
          </a:bodyPr>
          <a:lstStyle/>
          <a:p>
            <a:pPr marL="0" indent="0" algn="just">
              <a:buNone/>
            </a:pPr>
            <a:r>
              <a:rPr lang="ar-JO" sz="2400" b="1" dirty="0"/>
              <a:t>الخطوة</a:t>
            </a:r>
            <a:r>
              <a:rPr lang="ar-JO" sz="2400" dirty="0"/>
              <a:t> </a:t>
            </a:r>
            <a:r>
              <a:rPr lang="ar-JO" sz="2400" b="1" dirty="0"/>
              <a:t>الأولى : </a:t>
            </a:r>
            <a:r>
              <a:rPr lang="ar-JO" sz="2400" dirty="0"/>
              <a:t>يمكن التعرف على طباع الشخص منذ البداية والتعرف إن كان يتصنع أو يتكلف </a:t>
            </a:r>
            <a:r>
              <a:rPr lang="ar-JO" sz="2400" b="1" dirty="0"/>
              <a:t>عن طريق اجراء حوار ودي </a:t>
            </a:r>
            <a:r>
              <a:rPr lang="ar-JO" sz="2400" dirty="0"/>
              <a:t>قبل بدء المفاوضات معه لتلاحظ إن كان خصمك يتبنى فجاءه سلوك مغاير فيما بعد٬ "يجب عليك ملاحظة الناس لفترات طويلة لتعرف النمط الاساسى لسلوكهم" كما قال ديفيد حيانو مؤلف كتاب "</a:t>
            </a:r>
            <a:r>
              <a:rPr lang="en-US" sz="2400" dirty="0"/>
              <a:t>Poker faces</a:t>
            </a:r>
            <a:r>
              <a:rPr lang="ar-JO" sz="2400" dirty="0"/>
              <a:t>" عندما تعرف كيف يتصرف الشخص في الأحوال العادية قد تصبح لديك القدرة على تحديد متى يرتدون قناع ويبدؤن في التظاهر بيء غير حقيقي.</a:t>
            </a:r>
            <a:r>
              <a:rPr lang="ar-SA" sz="2400" dirty="0"/>
              <a:t> </a:t>
            </a:r>
            <a:r>
              <a:rPr lang="ar-JO" sz="2400" dirty="0"/>
              <a:t>يقترحون الخبراء أن تهتم بشكل خاص بيد الخصم ووجهه لفهم هذه الإشارات حيث تعمل على كشف البرنامج أو المخطط الذي أعده الخصم لمواجهتك.</a:t>
            </a:r>
          </a:p>
          <a:p>
            <a:pPr marL="0" indent="0" algn="just">
              <a:buNone/>
            </a:pPr>
            <a:r>
              <a:rPr lang="ar-JO" sz="2400" dirty="0"/>
              <a:t>الإشارات تتضمن على سبيل المثال انقباض الصدر وحركات الشفاه (مثل عض الشفة) والرمش غير الارادي للعينين والازدراء (ابتلاع اللعاب)٬ وتنظيف الحنجرة٬ فطبقا لموين الشخص المفاوض الذي يبدأ بالتنفس بسرعة أو ينظر للأسفل أو يحك انفه وجبينه قد يكون لا يقول الحقيقة. ويمكن ملاحظة عمق وسرعة التنفس عن طريق ملاحظة حركة الأكتاف حيث ترتفع الأكتاف وتسقط إلى الأسفل مسافة اكبر من المعتاد.</a:t>
            </a:r>
            <a:endParaRPr lang="en-US" sz="2400" dirty="0"/>
          </a:p>
          <a:p>
            <a:pPr marL="0" indent="0" algn="just">
              <a:buNone/>
            </a:pPr>
            <a:endParaRPr lang="ar-JO" sz="2400" dirty="0"/>
          </a:p>
        </p:txBody>
      </p:sp>
      <p:pic>
        <p:nvPicPr>
          <p:cNvPr id="5" name="صورة 4">
            <a:extLst>
              <a:ext uri="{FF2B5EF4-FFF2-40B4-BE49-F238E27FC236}">
                <a16:creationId xmlns:a16="http://schemas.microsoft.com/office/drawing/2014/main" xmlns="" id="{79AF9E39-2D7C-6F40-9184-3D54C424EF3F}"/>
              </a:ext>
            </a:extLst>
          </p:cNvPr>
          <p:cNvPicPr>
            <a:picLocks noChangeAspect="1"/>
          </p:cNvPicPr>
          <p:nvPr/>
        </p:nvPicPr>
        <p:blipFill>
          <a:blip r:embed="rId2"/>
          <a:stretch>
            <a:fillRect/>
          </a:stretch>
        </p:blipFill>
        <p:spPr>
          <a:xfrm>
            <a:off x="216652" y="3573462"/>
            <a:ext cx="4184866" cy="2830939"/>
          </a:xfrm>
          <a:prstGeom prst="rect">
            <a:avLst/>
          </a:prstGeom>
        </p:spPr>
      </p:pic>
      <p:pic>
        <p:nvPicPr>
          <p:cNvPr id="6" name="صورة 5">
            <a:extLst>
              <a:ext uri="{FF2B5EF4-FFF2-40B4-BE49-F238E27FC236}">
                <a16:creationId xmlns:a16="http://schemas.microsoft.com/office/drawing/2014/main" xmlns="" id="{43DF9627-FE63-E34A-9589-42E58048B4DB}"/>
              </a:ext>
            </a:extLst>
          </p:cNvPr>
          <p:cNvPicPr>
            <a:picLocks noChangeAspect="1"/>
          </p:cNvPicPr>
          <p:nvPr/>
        </p:nvPicPr>
        <p:blipFill>
          <a:blip r:embed="rId3"/>
          <a:stretch>
            <a:fillRect/>
          </a:stretch>
        </p:blipFill>
        <p:spPr>
          <a:xfrm>
            <a:off x="216652" y="993091"/>
            <a:ext cx="3921395" cy="2496000"/>
          </a:xfrm>
          <a:prstGeom prst="rect">
            <a:avLst/>
          </a:prstGeom>
        </p:spPr>
      </p:pic>
    </p:spTree>
    <p:extLst>
      <p:ext uri="{BB962C8B-B14F-4D97-AF65-F5344CB8AC3E}">
        <p14:creationId xmlns:p14="http://schemas.microsoft.com/office/powerpoint/2010/main" val="131204396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34959" y="274340"/>
            <a:ext cx="7309203" cy="6309319"/>
          </a:xfrm>
        </p:spPr>
        <p:txBody>
          <a:bodyPr>
            <a:normAutofit/>
          </a:bodyPr>
          <a:lstStyle/>
          <a:p>
            <a:pPr marL="0" indent="0" algn="just">
              <a:lnSpc>
                <a:spcPct val="160000"/>
              </a:lnSpc>
              <a:buNone/>
            </a:pPr>
            <a:r>
              <a:rPr lang="ar-JO" sz="2400" b="1" dirty="0"/>
              <a:t>الخطوة الثانية: </a:t>
            </a:r>
            <a:r>
              <a:rPr lang="ar-JO" sz="2400" dirty="0"/>
              <a:t>راقب علامات الخداع "كما يقول ريموند ماكجرايم مؤلف كتاب إغراء الصمت"</a:t>
            </a:r>
            <a:r>
              <a:rPr lang="ar-SA" sz="2400" dirty="0"/>
              <a:t> </a:t>
            </a:r>
            <a:r>
              <a:rPr lang="ar-JO" sz="2400" dirty="0"/>
              <a:t>حيث أن الخداع تكشفه بعض الحركات مثل تغطية الفم باليدين أو حك جانب الأنف أو هز الرأس جانبا بسرعة أو الميل المفاجئ بالجسد بعيدا عنك. إذا حدثت مثل هذه الأشياء فإنها تشير إلى أن هناك شيء حيوي أو هام في عملية التفاوض. عندما يكذب الناس فإنهم لا إراديا يريدون الاعتذار عما بدر منهم ويشعرون بالذنب وهذا يظهر في الإشارات غير المنطوقة لأجسادهم٬ بعبارة أخرى قد تدفعك لغة الجسد للثقة بالمتحدث٬ ابحث عن علامات الانبساط مثل فتح راحة اليد فإنها علامة على الانفتاح والأمانة فكلما امتدت اليد المفتوحة أمامك كان الشخص المتكلم يقول لك ليس لدى ما أخفيه عنك. </a:t>
            </a:r>
          </a:p>
        </p:txBody>
      </p:sp>
      <p:pic>
        <p:nvPicPr>
          <p:cNvPr id="6" name="صورة 5">
            <a:extLst>
              <a:ext uri="{FF2B5EF4-FFF2-40B4-BE49-F238E27FC236}">
                <a16:creationId xmlns:a16="http://schemas.microsoft.com/office/drawing/2014/main" xmlns="" id="{544AFCF3-0B61-6245-9E28-BB1FFE1D51A7}"/>
              </a:ext>
            </a:extLst>
          </p:cNvPr>
          <p:cNvPicPr>
            <a:picLocks noChangeAspect="1"/>
          </p:cNvPicPr>
          <p:nvPr/>
        </p:nvPicPr>
        <p:blipFill>
          <a:blip r:embed="rId2"/>
          <a:stretch>
            <a:fillRect/>
          </a:stretch>
        </p:blipFill>
        <p:spPr>
          <a:xfrm>
            <a:off x="719926" y="460448"/>
            <a:ext cx="3192703" cy="1639969"/>
          </a:xfrm>
          <a:prstGeom prst="rect">
            <a:avLst/>
          </a:prstGeom>
        </p:spPr>
      </p:pic>
      <p:pic>
        <p:nvPicPr>
          <p:cNvPr id="7" name="صورة 6">
            <a:extLst>
              <a:ext uri="{FF2B5EF4-FFF2-40B4-BE49-F238E27FC236}">
                <a16:creationId xmlns:a16="http://schemas.microsoft.com/office/drawing/2014/main" xmlns="" id="{DF0DFC94-6A31-2441-A016-7E97274C6478}"/>
              </a:ext>
            </a:extLst>
          </p:cNvPr>
          <p:cNvPicPr>
            <a:picLocks noChangeAspect="1"/>
          </p:cNvPicPr>
          <p:nvPr/>
        </p:nvPicPr>
        <p:blipFill>
          <a:blip r:embed="rId3"/>
          <a:stretch>
            <a:fillRect/>
          </a:stretch>
        </p:blipFill>
        <p:spPr>
          <a:xfrm>
            <a:off x="347838" y="2236263"/>
            <a:ext cx="3564791" cy="2096550"/>
          </a:xfrm>
          <a:prstGeom prst="rect">
            <a:avLst/>
          </a:prstGeom>
        </p:spPr>
      </p:pic>
      <p:pic>
        <p:nvPicPr>
          <p:cNvPr id="8" name="صورة 7">
            <a:extLst>
              <a:ext uri="{FF2B5EF4-FFF2-40B4-BE49-F238E27FC236}">
                <a16:creationId xmlns:a16="http://schemas.microsoft.com/office/drawing/2014/main" xmlns="" id="{AC8870EB-5491-CB49-A892-FD6FB1839430}"/>
              </a:ext>
            </a:extLst>
          </p:cNvPr>
          <p:cNvPicPr>
            <a:picLocks noChangeAspect="1"/>
          </p:cNvPicPr>
          <p:nvPr/>
        </p:nvPicPr>
        <p:blipFill>
          <a:blip r:embed="rId4"/>
          <a:stretch>
            <a:fillRect/>
          </a:stretch>
        </p:blipFill>
        <p:spPr>
          <a:xfrm>
            <a:off x="79287" y="4468658"/>
            <a:ext cx="3833341" cy="2389341"/>
          </a:xfrm>
          <a:prstGeom prst="rect">
            <a:avLst/>
          </a:prstGeom>
        </p:spPr>
      </p:pic>
    </p:spTree>
    <p:extLst>
      <p:ext uri="{BB962C8B-B14F-4D97-AF65-F5344CB8AC3E}">
        <p14:creationId xmlns:p14="http://schemas.microsoft.com/office/powerpoint/2010/main" val="165587108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a:extLst>
              <a:ext uri="{FF2B5EF4-FFF2-40B4-BE49-F238E27FC236}">
                <a16:creationId xmlns:a16="http://schemas.microsoft.com/office/drawing/2014/main" xmlns="" id="{0CEDDA31-B785-7046-A369-05A6E73187E0}"/>
              </a:ext>
            </a:extLst>
          </p:cNvPr>
          <p:cNvSpPr>
            <a:spLocks noGrp="1" noChangeArrowheads="1"/>
          </p:cNvSpPr>
          <p:nvPr>
            <p:ph type="title"/>
          </p:nvPr>
        </p:nvSpPr>
        <p:spPr>
          <a:xfrm>
            <a:off x="8307092" y="457200"/>
            <a:ext cx="3594924" cy="565688"/>
          </a:xfrm>
        </p:spPr>
        <p:style>
          <a:lnRef idx="2">
            <a:schemeClr val="dk1"/>
          </a:lnRef>
          <a:fillRef idx="1">
            <a:schemeClr val="lt1"/>
          </a:fillRef>
          <a:effectRef idx="0">
            <a:schemeClr val="dk1"/>
          </a:effectRef>
          <a:fontRef idx="minor">
            <a:schemeClr val="dk1"/>
          </a:fontRef>
        </p:style>
        <p:txBody>
          <a:bodyPr>
            <a:normAutofit/>
          </a:bodyPr>
          <a:lstStyle/>
          <a:p>
            <a:pPr eaLnBrk="1" hangingPunct="1"/>
            <a:r>
              <a:rPr lang="ar-SA" altLang="ar-JO" sz="2800" b="1" dirty="0">
                <a:cs typeface="Arial" panose="020B0604020202020204" pitchFamily="34" charset="0"/>
              </a:rPr>
              <a:t>قنوات الاتصال غير اللفظي</a:t>
            </a:r>
            <a:endParaRPr lang="en-US" altLang="ar-JO" sz="4000" dirty="0"/>
          </a:p>
        </p:txBody>
      </p:sp>
      <p:sp>
        <p:nvSpPr>
          <p:cNvPr id="8195" name="Rectangle 477">
            <a:extLst>
              <a:ext uri="{FF2B5EF4-FFF2-40B4-BE49-F238E27FC236}">
                <a16:creationId xmlns:a16="http://schemas.microsoft.com/office/drawing/2014/main" xmlns="" id="{304EC9A1-3CF1-7644-A178-A102A0B979AB}"/>
              </a:ext>
            </a:extLst>
          </p:cNvPr>
          <p:cNvSpPr>
            <a:spLocks noGrp="1" noChangeArrowheads="1"/>
          </p:cNvSpPr>
          <p:nvPr>
            <p:ph sz="half" idx="1"/>
          </p:nvPr>
        </p:nvSpPr>
        <p:spPr>
          <a:xfrm>
            <a:off x="404857" y="1227137"/>
            <a:ext cx="11497159" cy="5313147"/>
          </a:xfrm>
        </p:spPr>
        <p:txBody>
          <a:bodyPr>
            <a:normAutofit/>
          </a:bodyPr>
          <a:lstStyle/>
          <a:p>
            <a:pPr marL="457200" indent="-457200" algn="just" eaLnBrk="1" hangingPunct="1">
              <a:buFont typeface="+mj-lt"/>
              <a:buAutoNum type="arabicPeriod"/>
            </a:pPr>
            <a:r>
              <a:rPr lang="ar-SA" altLang="ar-JO" sz="2400" b="1" dirty="0"/>
              <a:t>مؤشرات صوتيه: </a:t>
            </a:r>
            <a:r>
              <a:rPr lang="ar-SA" altLang="ar-JO" sz="2400" dirty="0"/>
              <a:t>يعنى هذا المؤشر بالنظر إلى شدة ونبرة الصوت المسموع؛ (جميل- لطيف – ناعم - خشن)٬ ونوعية وكيفية الضحك٬ وفترة التوقف عن الكلام.</a:t>
            </a:r>
          </a:p>
          <a:p>
            <a:pPr marL="457200" indent="-457200" algn="just" eaLnBrk="1" hangingPunct="1">
              <a:buFont typeface="+mj-lt"/>
              <a:buAutoNum type="arabicPeriod"/>
            </a:pPr>
            <a:r>
              <a:rPr lang="ar-SA" altLang="ar-JO" sz="2400" b="1" dirty="0"/>
              <a:t>مؤشرات مساحية: </a:t>
            </a:r>
            <a:r>
              <a:rPr lang="ar-SA" altLang="ar-JO" sz="2400" dirty="0"/>
              <a:t>المسافة المتروكة بين الأفراد وطريقة الجلوس بين الآخرين</a:t>
            </a:r>
          </a:p>
          <a:p>
            <a:pPr marL="457200" indent="-457200" algn="just" eaLnBrk="1" hangingPunct="1">
              <a:buFont typeface="+mj-lt"/>
              <a:buAutoNum type="arabicPeriod"/>
            </a:pPr>
            <a:r>
              <a:rPr lang="ar-SA" altLang="ar-JO" sz="2400" b="1" dirty="0"/>
              <a:t>مؤشرات حسية " فيزيقية ": </a:t>
            </a:r>
            <a:r>
              <a:rPr lang="ar-SA" altLang="ar-JO" sz="2400" dirty="0"/>
              <a:t>كمية الضوء في المكتب٬ والألوان التي يميل اليها الشخص </a:t>
            </a:r>
          </a:p>
          <a:p>
            <a:pPr marL="457200" indent="-457200" algn="just" eaLnBrk="1" hangingPunct="1">
              <a:buFont typeface="+mj-lt"/>
              <a:buAutoNum type="arabicPeriod"/>
            </a:pPr>
            <a:r>
              <a:rPr lang="ar-SA" altLang="ar-JO" sz="2400" b="1" dirty="0"/>
              <a:t>مؤشرات ذوقية: </a:t>
            </a:r>
            <a:r>
              <a:rPr lang="ar-SA" altLang="ar-JO" sz="2400" dirty="0"/>
              <a:t>نوع الملبس٬ شكل النظارة ٬ إلى أخره من الأمور التي تتطلب ذوق الفرد</a:t>
            </a:r>
          </a:p>
          <a:p>
            <a:pPr marL="457200" indent="-457200" algn="just" eaLnBrk="1" hangingPunct="1">
              <a:buFont typeface="+mj-lt"/>
              <a:buAutoNum type="arabicPeriod"/>
            </a:pPr>
            <a:r>
              <a:rPr lang="ar-SA" altLang="ar-JO" sz="2400" b="1" dirty="0"/>
              <a:t>مؤشر الزمن: </a:t>
            </a:r>
            <a:r>
              <a:rPr lang="ar-SA" altLang="ar-JO" sz="2400" dirty="0"/>
              <a:t>الدقة في المحافظة على المواعيد والزمن المحدد</a:t>
            </a:r>
          </a:p>
          <a:p>
            <a:pPr marL="457200" indent="-457200" algn="just" eaLnBrk="1" hangingPunct="1">
              <a:buFont typeface="+mj-lt"/>
              <a:buAutoNum type="arabicPeriod"/>
            </a:pPr>
            <a:r>
              <a:rPr lang="ar-SA" altLang="ar-JO" sz="2400" dirty="0"/>
              <a:t> </a:t>
            </a:r>
            <a:r>
              <a:rPr lang="ar-SA" altLang="ar-JO" sz="2400" b="1" dirty="0"/>
              <a:t>مؤشر لمواصفات فسيولوجية "طبيعية ": </a:t>
            </a:r>
            <a:r>
              <a:rPr lang="ar-SA" altLang="ar-JO" sz="2400" dirty="0"/>
              <a:t>حيث إن هذا المؤشر يركز على</a:t>
            </a:r>
          </a:p>
          <a:p>
            <a:pPr lvl="1" algn="just"/>
            <a:r>
              <a:rPr lang="ar-SA" altLang="ar-JO" dirty="0"/>
              <a:t>لون البشرة  </a:t>
            </a:r>
          </a:p>
          <a:p>
            <a:pPr lvl="1" algn="just"/>
            <a:r>
              <a:rPr lang="ar-SA" altLang="ar-JO" dirty="0"/>
              <a:t>تركيبة الجسم من حيث طول القامة او قصرها </a:t>
            </a:r>
          </a:p>
          <a:p>
            <a:pPr lvl="1" algn="just"/>
            <a:r>
              <a:rPr lang="ar-SA" altLang="ar-JO" dirty="0"/>
              <a:t>حجم الجسم من حيث البدانة٬ النحافة٬ البنية العامة </a:t>
            </a:r>
            <a:endParaRPr lang="en-US" altLang="ar-JO" dirty="0"/>
          </a:p>
        </p:txBody>
      </p:sp>
      <p:pic>
        <p:nvPicPr>
          <p:cNvPr id="4" name="صورة 3">
            <a:extLst>
              <a:ext uri="{FF2B5EF4-FFF2-40B4-BE49-F238E27FC236}">
                <a16:creationId xmlns:a16="http://schemas.microsoft.com/office/drawing/2014/main" xmlns="" id="{1C21FD77-12FB-9742-AA42-26CC9818AB9E}"/>
              </a:ext>
            </a:extLst>
          </p:cNvPr>
          <p:cNvPicPr>
            <a:picLocks noChangeAspect="1"/>
          </p:cNvPicPr>
          <p:nvPr/>
        </p:nvPicPr>
        <p:blipFill>
          <a:blip r:embed="rId2"/>
          <a:stretch>
            <a:fillRect/>
          </a:stretch>
        </p:blipFill>
        <p:spPr>
          <a:xfrm>
            <a:off x="404857" y="1664773"/>
            <a:ext cx="2253998" cy="2420961"/>
          </a:xfrm>
          <a:prstGeom prst="rect">
            <a:avLst/>
          </a:prstGeom>
        </p:spPr>
      </p:pic>
      <p:pic>
        <p:nvPicPr>
          <p:cNvPr id="5" name="صورة 4">
            <a:extLst>
              <a:ext uri="{FF2B5EF4-FFF2-40B4-BE49-F238E27FC236}">
                <a16:creationId xmlns:a16="http://schemas.microsoft.com/office/drawing/2014/main" xmlns="" id="{3BE78523-3FEB-1A49-8B95-843F5ED9C041}"/>
              </a:ext>
            </a:extLst>
          </p:cNvPr>
          <p:cNvPicPr>
            <a:picLocks noChangeAspect="1"/>
          </p:cNvPicPr>
          <p:nvPr/>
        </p:nvPicPr>
        <p:blipFill>
          <a:blip r:embed="rId3"/>
          <a:stretch>
            <a:fillRect/>
          </a:stretch>
        </p:blipFill>
        <p:spPr>
          <a:xfrm>
            <a:off x="0" y="4277594"/>
            <a:ext cx="4076054" cy="2454550"/>
          </a:xfrm>
          <a:prstGeom prst="rect">
            <a:avLst/>
          </a:prstGeom>
        </p:spPr>
      </p:pic>
    </p:spTree>
    <p:extLst>
      <p:ext uri="{BB962C8B-B14F-4D97-AF65-F5344CB8AC3E}">
        <p14:creationId xmlns:p14="http://schemas.microsoft.com/office/powerpoint/2010/main" val="3623469280"/>
      </p:ext>
    </p:extLst>
  </p:cSld>
  <p:clrMapOvr>
    <a:masterClrMapping/>
  </p:clrMapOvr>
  <p:transition>
    <p:pull dir="d"/>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xmlns="" id="{FA7A641E-7582-864D-B1BE-491E285EA086}"/>
              </a:ext>
            </a:extLst>
          </p:cNvPr>
          <p:cNvSpPr>
            <a:spLocks noGrp="1" noChangeArrowheads="1"/>
          </p:cNvSpPr>
          <p:nvPr>
            <p:ph type="title"/>
          </p:nvPr>
        </p:nvSpPr>
        <p:spPr>
          <a:xfrm>
            <a:off x="6927741" y="181540"/>
            <a:ext cx="3922363" cy="644471"/>
          </a:xfrm>
        </p:spPr>
        <p:style>
          <a:lnRef idx="2">
            <a:schemeClr val="dk1"/>
          </a:lnRef>
          <a:fillRef idx="1">
            <a:schemeClr val="lt1"/>
          </a:fillRef>
          <a:effectRef idx="0">
            <a:schemeClr val="dk1"/>
          </a:effectRef>
          <a:fontRef idx="minor">
            <a:schemeClr val="dk1"/>
          </a:fontRef>
        </p:style>
        <p:txBody>
          <a:bodyPr>
            <a:normAutofit/>
          </a:bodyPr>
          <a:lstStyle/>
          <a:p>
            <a:pPr eaLnBrk="1" hangingPunct="1"/>
            <a:r>
              <a:rPr lang="ar-SA" altLang="ar-JO" sz="3200" dirty="0">
                <a:ln w="0"/>
                <a:solidFill>
                  <a:schemeClr val="tx1"/>
                </a:solidFill>
                <a:effectLst>
                  <a:outerShdw blurRad="38100" dist="19050" dir="2700000" algn="tl" rotWithShape="0">
                    <a:schemeClr val="dk1">
                      <a:alpha val="40000"/>
                    </a:schemeClr>
                  </a:outerShdw>
                </a:effectLst>
                <a:cs typeface="Arial" panose="020B0604020202020204" pitchFamily="34" charset="0"/>
              </a:rPr>
              <a:t>انواع  الرسائل غير اللفظية</a:t>
            </a:r>
            <a:endParaRPr lang="en-US" altLang="ar-JO" sz="3200" dirty="0">
              <a:ln w="0"/>
              <a:solidFill>
                <a:schemeClr val="tx1"/>
              </a:solidFill>
              <a:effectLst>
                <a:outerShdw blurRad="38100" dist="19050" dir="2700000" algn="tl" rotWithShape="0">
                  <a:schemeClr val="dk1">
                    <a:alpha val="40000"/>
                  </a:schemeClr>
                </a:outerShdw>
              </a:effectLst>
              <a:cs typeface="Arial" panose="020B0604020202020204" pitchFamily="34" charset="0"/>
            </a:endParaRPr>
          </a:p>
        </p:txBody>
      </p:sp>
      <p:sp>
        <p:nvSpPr>
          <p:cNvPr id="9219" name="Rectangle 3">
            <a:extLst>
              <a:ext uri="{FF2B5EF4-FFF2-40B4-BE49-F238E27FC236}">
                <a16:creationId xmlns:a16="http://schemas.microsoft.com/office/drawing/2014/main" xmlns="" id="{A73C3CF1-80B5-5041-99E1-F4106DED24B5}"/>
              </a:ext>
            </a:extLst>
          </p:cNvPr>
          <p:cNvSpPr>
            <a:spLocks noGrp="1" noChangeArrowheads="1"/>
          </p:cNvSpPr>
          <p:nvPr>
            <p:ph type="body" sz="half" idx="1"/>
          </p:nvPr>
        </p:nvSpPr>
        <p:spPr>
          <a:xfrm>
            <a:off x="347824" y="986725"/>
            <a:ext cx="11639227" cy="2442275"/>
          </a:xfrm>
        </p:spPr>
        <p:txBody>
          <a:bodyPr/>
          <a:lstStyle/>
          <a:p>
            <a:pPr marL="533400" indent="-533400" algn="just">
              <a:buFont typeface="+mj-lt"/>
              <a:buAutoNum type="arabicPeriod"/>
            </a:pPr>
            <a:r>
              <a:rPr lang="ar-SA" altLang="ar-JO" sz="2400" b="1" dirty="0">
                <a:cs typeface="Arial" panose="020B0604020202020204" pitchFamily="34" charset="0"/>
              </a:rPr>
              <a:t>رسائل مستنبطة من سلوكيات طبيعية ومن مظهر الإنسان: </a:t>
            </a:r>
            <a:r>
              <a:rPr lang="ar-SA" altLang="ar-JO" sz="2400" dirty="0">
                <a:cs typeface="Arial" panose="020B0604020202020204" pitchFamily="34" charset="0"/>
              </a:rPr>
              <a:t>وتتمثل هذه السلوكيات بنظرة العين٬ وتعبيرات الوجه٬ وحركات اليدين أو القدمين٬ وحركة الرأس. وقد تصدر عفويا أو عن قصد  فلو أخذنا نظرة العين كمثال فهي تنم عن  حب أو كره أو تهديد أو عدم احترام من الشخص المقابل.</a:t>
            </a:r>
          </a:p>
          <a:p>
            <a:pPr marL="533400" indent="-533400" algn="just">
              <a:buFont typeface="+mj-lt"/>
              <a:buAutoNum type="arabicPeriod"/>
            </a:pPr>
            <a:r>
              <a:rPr lang="ar-SA" altLang="ar-JO" sz="2400" b="1" dirty="0">
                <a:cs typeface="Arial" panose="020B0604020202020204" pitchFamily="34" charset="0"/>
              </a:rPr>
              <a:t>رسائل تظهر من سرعة خروج الكلمات ونبرات صوت الإنسان المتكلم  </a:t>
            </a:r>
          </a:p>
          <a:p>
            <a:pPr marL="533400" indent="-533400" algn="just">
              <a:buFont typeface="+mj-lt"/>
              <a:buAutoNum type="arabicPeriod"/>
            </a:pPr>
            <a:r>
              <a:rPr lang="ar-SA" altLang="ar-JO" sz="2400" b="1" dirty="0">
                <a:cs typeface="Arial" panose="020B0604020202020204" pitchFamily="34" charset="0"/>
              </a:rPr>
              <a:t>رسائل تثار من المحيط او البيئة التي يعيش فيها الفرد: </a:t>
            </a:r>
            <a:r>
              <a:rPr lang="ar-SA" altLang="ar-JO" sz="2400" dirty="0">
                <a:cs typeface="Arial" panose="020B0604020202020204" pitchFamily="34" charset="0"/>
              </a:rPr>
              <a:t>لان الاتصال عبارة عن تفاعل الفرد مع محيطه ويمكن تمثيله بالشكل الاتي:</a:t>
            </a:r>
            <a:endParaRPr lang="en-US" altLang="ar-JO" sz="2400" dirty="0">
              <a:cs typeface="Arial" panose="020B0604020202020204" pitchFamily="34" charset="0"/>
            </a:endParaRPr>
          </a:p>
        </p:txBody>
      </p:sp>
      <p:graphicFrame>
        <p:nvGraphicFramePr>
          <p:cNvPr id="4" name="Group 63">
            <a:extLst>
              <a:ext uri="{FF2B5EF4-FFF2-40B4-BE49-F238E27FC236}">
                <a16:creationId xmlns:a16="http://schemas.microsoft.com/office/drawing/2014/main" xmlns="" id="{EAFCBBBC-CB2F-794E-AEC6-759CDCD6FE9C}"/>
              </a:ext>
            </a:extLst>
          </p:cNvPr>
          <p:cNvGraphicFramePr>
            <a:graphicFrameLocks/>
          </p:cNvGraphicFramePr>
          <p:nvPr>
            <p:extLst>
              <p:ext uri="{D42A27DB-BD31-4B8C-83A1-F6EECF244321}">
                <p14:modId xmlns:p14="http://schemas.microsoft.com/office/powerpoint/2010/main" val="2017151169"/>
              </p:ext>
            </p:extLst>
          </p:nvPr>
        </p:nvGraphicFramePr>
        <p:xfrm>
          <a:off x="490740" y="3609087"/>
          <a:ext cx="11353395" cy="2891884"/>
        </p:xfrm>
        <a:graphic>
          <a:graphicData uri="http://schemas.openxmlformats.org/drawingml/2006/table">
            <a:tbl>
              <a:tblPr rtl="1">
                <a:tableStyleId>{D7AC3CCA-C797-4891-BE02-D94E43425B78}</a:tableStyleId>
              </a:tblPr>
              <a:tblGrid>
                <a:gridCol w="3784465">
                  <a:extLst>
                    <a:ext uri="{9D8B030D-6E8A-4147-A177-3AD203B41FA5}">
                      <a16:colId xmlns:a16="http://schemas.microsoft.com/office/drawing/2014/main" xmlns="" val="20000"/>
                    </a:ext>
                  </a:extLst>
                </a:gridCol>
                <a:gridCol w="3784465">
                  <a:extLst>
                    <a:ext uri="{9D8B030D-6E8A-4147-A177-3AD203B41FA5}">
                      <a16:colId xmlns:a16="http://schemas.microsoft.com/office/drawing/2014/main" xmlns="" val="20001"/>
                    </a:ext>
                  </a:extLst>
                </a:gridCol>
                <a:gridCol w="3784465">
                  <a:extLst>
                    <a:ext uri="{9D8B030D-6E8A-4147-A177-3AD203B41FA5}">
                      <a16:colId xmlns:a16="http://schemas.microsoft.com/office/drawing/2014/main" xmlns="" val="20002"/>
                    </a:ext>
                  </a:extLst>
                </a:gridCol>
              </a:tblGrid>
              <a:tr h="526215">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400" b="1" u="none" strike="noStrike" cap="none" normalizeH="0" baseline="0" dirty="0">
                          <a:ln>
                            <a:noFill/>
                          </a:ln>
                          <a:effectLst/>
                        </a:rPr>
                        <a:t>اشخاص٬ افراد </a:t>
                      </a:r>
                      <a:endParaRPr kumimoji="0" lang="ar-SA" sz="2400" b="1" i="0" u="none" strike="noStrike" cap="none" normalizeH="0" baseline="0" dirty="0">
                        <a:ln>
                          <a:noFill/>
                        </a:ln>
                        <a:solidFill>
                          <a:schemeClr val="tx1"/>
                        </a:solidFill>
                        <a:effectLst/>
                        <a:latin typeface="Arial Narrow" pitchFamily="34" charset="0"/>
                        <a:ea typeface="SimSun" pitchFamily="2" charset="-122"/>
                        <a:cs typeface="Arial" pitchFamily="34" charset="0"/>
                      </a:endParaRPr>
                    </a:p>
                  </a:txBody>
                  <a:tcPr marT="45727" marB="45727" anchor="ctr" horzOverflow="overflow"/>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400" b="1" u="none" strike="noStrike" cap="none" normalizeH="0" baseline="0" dirty="0">
                          <a:ln>
                            <a:noFill/>
                          </a:ln>
                          <a:effectLst/>
                        </a:rPr>
                        <a:t>رسائل </a:t>
                      </a:r>
                      <a:endParaRPr kumimoji="0" lang="ar-SA" sz="2400" b="1" i="0" u="none" strike="noStrike" cap="none" normalizeH="0" baseline="0" dirty="0">
                        <a:ln>
                          <a:noFill/>
                        </a:ln>
                        <a:solidFill>
                          <a:schemeClr val="tx1"/>
                        </a:solidFill>
                        <a:effectLst/>
                        <a:latin typeface="Arial Narrow" pitchFamily="34" charset="0"/>
                        <a:ea typeface="SimSun" pitchFamily="2" charset="-122"/>
                        <a:cs typeface="Arial" pitchFamily="34" charset="0"/>
                      </a:endParaRPr>
                    </a:p>
                  </a:txBody>
                  <a:tcPr marT="45727" marB="45727" anchor="ctr" horzOverflow="overflow"/>
                </a:tc>
                <a:tc>
                  <a:txBody>
                    <a:bodyPr/>
                    <a:lstStyle/>
                    <a:p>
                      <a:pPr marL="342900" marR="0" lvl="0" indent="-342900" algn="ctr" defTabSz="914400" rtl="1" eaLnBrk="1" fontAlgn="base" latinLnBrk="0" hangingPunct="1">
                        <a:lnSpc>
                          <a:spcPct val="100000"/>
                        </a:lnSpc>
                        <a:spcBef>
                          <a:spcPct val="0"/>
                        </a:spcBef>
                        <a:spcAft>
                          <a:spcPct val="0"/>
                        </a:spcAft>
                        <a:buClrTx/>
                        <a:buSzTx/>
                        <a:buFontTx/>
                        <a:buNone/>
                        <a:tabLst/>
                      </a:pPr>
                      <a:r>
                        <a:rPr kumimoji="0" lang="ar-SA" sz="2400" b="1" u="none" strike="noStrike" cap="none" normalizeH="0" baseline="0" dirty="0">
                          <a:ln>
                            <a:noFill/>
                          </a:ln>
                          <a:effectLst/>
                        </a:rPr>
                        <a:t>محيط</a:t>
                      </a:r>
                      <a:endParaRPr kumimoji="0" lang="ar-SA" sz="2400" b="1" i="0" u="none" strike="noStrike" cap="none" normalizeH="0" baseline="0" dirty="0">
                        <a:ln>
                          <a:noFill/>
                        </a:ln>
                        <a:solidFill>
                          <a:schemeClr val="tx1"/>
                        </a:solidFill>
                        <a:effectLst/>
                        <a:latin typeface="Arial Narrow" pitchFamily="34" charset="0"/>
                        <a:ea typeface="SimSun" pitchFamily="2" charset="-122"/>
                        <a:cs typeface="Arial" pitchFamily="34" charset="0"/>
                      </a:endParaRPr>
                    </a:p>
                  </a:txBody>
                  <a:tcPr marT="45727" marB="45727" anchor="ctr" horzOverflow="overflow"/>
                </a:tc>
                <a:extLst>
                  <a:ext uri="{0D108BD9-81ED-4DB2-BD59-A6C34878D82A}">
                    <a16:rowId xmlns:a16="http://schemas.microsoft.com/office/drawing/2014/main" xmlns="" val="10000"/>
                  </a:ext>
                </a:extLst>
              </a:tr>
              <a:tr h="632283">
                <a:tc>
                  <a:txBody>
                    <a:bodyPr/>
                    <a:lstStyle/>
                    <a:p>
                      <a:pPr marL="342900" marR="0" lvl="0" indent="-342900" algn="just" defTabSz="914400" rtl="1" eaLnBrk="1" fontAlgn="base" latinLnBrk="0" hangingPunct="1">
                        <a:lnSpc>
                          <a:spcPct val="100000"/>
                        </a:lnSpc>
                        <a:spcBef>
                          <a:spcPct val="0"/>
                        </a:spcBef>
                        <a:spcAft>
                          <a:spcPct val="0"/>
                        </a:spcAft>
                        <a:buClrTx/>
                        <a:buSzTx/>
                        <a:buFontTx/>
                        <a:buNone/>
                        <a:tabLst/>
                      </a:pPr>
                      <a:r>
                        <a:rPr kumimoji="0" lang="ar-SA" sz="2400" b="1" u="none" strike="noStrike" cap="none" normalizeH="0" baseline="0" dirty="0">
                          <a:ln>
                            <a:noFill/>
                          </a:ln>
                          <a:effectLst/>
                        </a:rPr>
                        <a:t>اتصال عن طريق الأجسام كما يلي:</a:t>
                      </a:r>
                      <a:endParaRPr kumimoji="0" lang="ar-SA" sz="2400" b="1" i="0" u="none" strike="noStrike" cap="none" normalizeH="0" baseline="0" dirty="0">
                        <a:ln>
                          <a:noFill/>
                        </a:ln>
                        <a:solidFill>
                          <a:schemeClr val="tx1"/>
                        </a:solidFill>
                        <a:effectLst/>
                        <a:latin typeface="Arial Narrow" pitchFamily="34" charset="0"/>
                        <a:ea typeface="SimSun" pitchFamily="2" charset="-122"/>
                        <a:cs typeface="Arial" pitchFamily="34" charset="0"/>
                      </a:endParaRPr>
                    </a:p>
                  </a:txBody>
                  <a:tcPr marT="45727" marB="45727" anchor="ctr" horzOverflow="overflow"/>
                </a:tc>
                <a:tc>
                  <a:txBody>
                    <a:bodyPr/>
                    <a:lstStyle/>
                    <a:p>
                      <a:pPr marL="342900" marR="0" lvl="0" indent="-342900" algn="just" defTabSz="914400" rtl="1" eaLnBrk="1" fontAlgn="base" latinLnBrk="0" hangingPunct="1">
                        <a:lnSpc>
                          <a:spcPct val="100000"/>
                        </a:lnSpc>
                        <a:spcBef>
                          <a:spcPct val="0"/>
                        </a:spcBef>
                        <a:spcAft>
                          <a:spcPct val="0"/>
                        </a:spcAft>
                        <a:buClrTx/>
                        <a:buSzTx/>
                        <a:buFontTx/>
                        <a:buNone/>
                        <a:tabLst/>
                      </a:pPr>
                      <a:r>
                        <a:rPr kumimoji="0" lang="ar-SA" sz="2400" b="1" u="none" strike="noStrike" cap="none" normalizeH="0" baseline="0" dirty="0">
                          <a:ln>
                            <a:noFill/>
                          </a:ln>
                          <a:effectLst/>
                        </a:rPr>
                        <a:t>اتصال عن سلوكيات طبيعية كما يلي:</a:t>
                      </a:r>
                      <a:endParaRPr kumimoji="0" lang="ar-SA" sz="2400" b="1" i="0" u="none" strike="noStrike" cap="none" normalizeH="0" baseline="0" dirty="0">
                        <a:ln>
                          <a:noFill/>
                        </a:ln>
                        <a:solidFill>
                          <a:schemeClr val="tx1"/>
                        </a:solidFill>
                        <a:effectLst/>
                        <a:latin typeface="Arial Narrow" pitchFamily="34" charset="0"/>
                        <a:ea typeface="SimSun" pitchFamily="2" charset="-122"/>
                        <a:cs typeface="Arial" pitchFamily="34" charset="0"/>
                      </a:endParaRPr>
                    </a:p>
                  </a:txBody>
                  <a:tcPr marT="45727" marB="45727" anchor="ctr" horzOverflow="overflow"/>
                </a:tc>
                <a:tc>
                  <a:txBody>
                    <a:bodyPr/>
                    <a:lstStyle/>
                    <a:p>
                      <a:pPr marL="342900" marR="0" lvl="0" indent="-342900" algn="just" defTabSz="914400" rtl="1" eaLnBrk="1" fontAlgn="base" latinLnBrk="0" hangingPunct="1">
                        <a:lnSpc>
                          <a:spcPct val="100000"/>
                        </a:lnSpc>
                        <a:spcBef>
                          <a:spcPct val="0"/>
                        </a:spcBef>
                        <a:spcAft>
                          <a:spcPct val="0"/>
                        </a:spcAft>
                        <a:buClrTx/>
                        <a:buSzTx/>
                        <a:buFontTx/>
                        <a:buNone/>
                        <a:tabLst/>
                      </a:pPr>
                      <a:r>
                        <a:rPr kumimoji="0" lang="ar-SA" sz="2400" b="1" u="none" strike="noStrike" cap="none" normalizeH="0" baseline="0" dirty="0">
                          <a:ln>
                            <a:noFill/>
                          </a:ln>
                          <a:effectLst/>
                        </a:rPr>
                        <a:t>تأثيره كما يلي:</a:t>
                      </a:r>
                      <a:endParaRPr kumimoji="0" lang="ar-SA" sz="2400" b="1" i="0" u="none" strike="noStrike" cap="none" normalizeH="0" baseline="0" dirty="0">
                        <a:ln>
                          <a:noFill/>
                        </a:ln>
                        <a:solidFill>
                          <a:schemeClr val="tx1"/>
                        </a:solidFill>
                        <a:effectLst/>
                        <a:latin typeface="Arial Narrow" pitchFamily="34" charset="0"/>
                        <a:ea typeface="SimSun" pitchFamily="2" charset="-122"/>
                        <a:cs typeface="Arial" pitchFamily="34" charset="0"/>
                      </a:endParaRPr>
                    </a:p>
                  </a:txBody>
                  <a:tcPr marT="45727" marB="45727" anchor="ctr" horzOverflow="overflow"/>
                </a:tc>
                <a:extLst>
                  <a:ext uri="{0D108BD9-81ED-4DB2-BD59-A6C34878D82A}">
                    <a16:rowId xmlns:a16="http://schemas.microsoft.com/office/drawing/2014/main" xmlns="" val="10001"/>
                  </a:ext>
                </a:extLst>
              </a:tr>
              <a:tr h="1733386">
                <a:tc>
                  <a:txBody>
                    <a:bodyPr/>
                    <a:lstStyle/>
                    <a:p>
                      <a:pPr marL="342900" marR="0" lvl="0" indent="-342900" algn="just" defTabSz="914400" rtl="1" eaLnBrk="1" fontAlgn="base" latinLnBrk="0" hangingPunct="1">
                        <a:lnSpc>
                          <a:spcPct val="100000"/>
                        </a:lnSpc>
                        <a:spcBef>
                          <a:spcPct val="0"/>
                        </a:spcBef>
                        <a:spcAft>
                          <a:spcPct val="0"/>
                        </a:spcAft>
                        <a:buClrTx/>
                        <a:buSzTx/>
                        <a:buFontTx/>
                        <a:buNone/>
                        <a:tabLst/>
                      </a:pPr>
                      <a:r>
                        <a:rPr kumimoji="0" lang="ar-SA" sz="2400" u="none" strike="noStrike" cap="none" normalizeH="0" baseline="0" dirty="0">
                          <a:ln>
                            <a:noFill/>
                          </a:ln>
                          <a:effectLst/>
                        </a:rPr>
                        <a:t>- الوجه:</a:t>
                      </a:r>
                      <a:r>
                        <a:rPr kumimoji="0" lang="en-US" sz="2400" u="none" strike="noStrike" cap="none" normalizeH="0" baseline="0" dirty="0">
                          <a:ln>
                            <a:noFill/>
                          </a:ln>
                          <a:effectLst/>
                        </a:rPr>
                        <a:t> </a:t>
                      </a:r>
                      <a:r>
                        <a:rPr kumimoji="0" lang="ar-SA" sz="2400" u="none" strike="noStrike" cap="none" normalizeH="0" baseline="0" dirty="0">
                          <a:ln>
                            <a:noFill/>
                          </a:ln>
                          <a:effectLst/>
                        </a:rPr>
                        <a:t>العينين والفم والحواجب والجبين والجبهة</a:t>
                      </a:r>
                      <a:r>
                        <a:rPr kumimoji="0" lang="en-US" sz="2400" u="none" strike="noStrike" cap="none" normalizeH="0" baseline="0" dirty="0">
                          <a:ln>
                            <a:noFill/>
                          </a:ln>
                          <a:effectLst/>
                        </a:rPr>
                        <a:t>.</a:t>
                      </a:r>
                      <a:endParaRPr kumimoji="0" lang="ar-SA" sz="2400" u="none" strike="noStrike" cap="none" normalizeH="0" baseline="0" dirty="0">
                        <a:ln>
                          <a:noFill/>
                        </a:ln>
                        <a:effectLst/>
                      </a:endParaRPr>
                    </a:p>
                    <a:p>
                      <a:pPr marL="342900" marR="0" lvl="0" indent="-342900" algn="r" defTabSz="914400" rtl="1" eaLnBrk="0" fontAlgn="base" latinLnBrk="0" hangingPunct="0">
                        <a:lnSpc>
                          <a:spcPct val="100000"/>
                        </a:lnSpc>
                        <a:spcBef>
                          <a:spcPct val="0"/>
                        </a:spcBef>
                        <a:spcAft>
                          <a:spcPct val="0"/>
                        </a:spcAft>
                        <a:buClrTx/>
                        <a:buSzTx/>
                        <a:buFontTx/>
                        <a:buNone/>
                        <a:tabLst/>
                      </a:pPr>
                      <a:r>
                        <a:rPr kumimoji="0" lang="ar-SA" sz="2400" u="none" strike="noStrike" cap="none" normalizeH="0" baseline="0" dirty="0">
                          <a:ln>
                            <a:noFill/>
                          </a:ln>
                          <a:effectLst/>
                        </a:rPr>
                        <a:t>- الوقفة، الجلسة، الإيماء.</a:t>
                      </a:r>
                    </a:p>
                    <a:p>
                      <a:pPr marL="342900" marR="0" lvl="0" indent="-342900" algn="r" defTabSz="914400" rtl="1" eaLnBrk="0" fontAlgn="base" latinLnBrk="0" hangingPunct="0">
                        <a:lnSpc>
                          <a:spcPct val="100000"/>
                        </a:lnSpc>
                        <a:spcBef>
                          <a:spcPct val="0"/>
                        </a:spcBef>
                        <a:spcAft>
                          <a:spcPct val="0"/>
                        </a:spcAft>
                        <a:buClrTx/>
                        <a:buSzTx/>
                        <a:buFontTx/>
                        <a:buNone/>
                        <a:tabLst/>
                      </a:pPr>
                      <a:r>
                        <a:rPr kumimoji="0" lang="ar-SA" sz="2400" u="none" strike="noStrike" cap="none" normalizeH="0" baseline="0" dirty="0">
                          <a:ln>
                            <a:noFill/>
                          </a:ln>
                          <a:effectLst/>
                        </a:rPr>
                        <a:t>- الحالة والشكل، المظهر العام.</a:t>
                      </a:r>
                      <a:endParaRPr kumimoji="0" lang="ar-SA" sz="2400" b="0" i="0" u="none" strike="noStrike" cap="none" normalizeH="0" baseline="0" dirty="0">
                        <a:ln>
                          <a:noFill/>
                        </a:ln>
                        <a:solidFill>
                          <a:schemeClr val="tx1"/>
                        </a:solidFill>
                        <a:effectLst/>
                        <a:latin typeface="Arial Narrow" pitchFamily="34" charset="0"/>
                        <a:cs typeface="Arial" pitchFamily="34" charset="0"/>
                      </a:endParaRPr>
                    </a:p>
                  </a:txBody>
                  <a:tcPr marT="45727" marB="45727" anchor="ctr" horzOverflow="overflow"/>
                </a:tc>
                <a:tc>
                  <a:txBody>
                    <a:bodyPr/>
                    <a:lstStyle/>
                    <a:p>
                      <a:pPr marL="342900" marR="0" lvl="0" indent="-342900" algn="just" defTabSz="914400" rtl="1" eaLnBrk="1" fontAlgn="base" latinLnBrk="0" hangingPunct="1">
                        <a:lnSpc>
                          <a:spcPct val="100000"/>
                        </a:lnSpc>
                        <a:spcBef>
                          <a:spcPct val="0"/>
                        </a:spcBef>
                        <a:spcAft>
                          <a:spcPct val="0"/>
                        </a:spcAft>
                        <a:buClrTx/>
                        <a:buSzTx/>
                        <a:buFontTx/>
                        <a:buNone/>
                        <a:tabLst/>
                      </a:pPr>
                      <a:r>
                        <a:rPr kumimoji="0" lang="ar-SA" sz="2400" u="none" strike="noStrike" cap="none" normalizeH="0" baseline="0" dirty="0">
                          <a:ln>
                            <a:noFill/>
                          </a:ln>
                          <a:effectLst/>
                        </a:rPr>
                        <a:t>- حدة الصوت.</a:t>
                      </a:r>
                    </a:p>
                    <a:p>
                      <a:pPr marL="342900" marR="0" lvl="0" indent="-342900" algn="just" defTabSz="914400" rtl="1" eaLnBrk="0" fontAlgn="base" latinLnBrk="0" hangingPunct="0">
                        <a:lnSpc>
                          <a:spcPct val="100000"/>
                        </a:lnSpc>
                        <a:spcBef>
                          <a:spcPct val="0"/>
                        </a:spcBef>
                        <a:spcAft>
                          <a:spcPct val="0"/>
                        </a:spcAft>
                        <a:buClrTx/>
                        <a:buSzTx/>
                        <a:buFontTx/>
                        <a:buNone/>
                        <a:tabLst/>
                      </a:pPr>
                      <a:r>
                        <a:rPr kumimoji="0" lang="ar-SA" sz="2400" u="none" strike="noStrike" cap="none" normalizeH="0" baseline="0" dirty="0">
                          <a:ln>
                            <a:noFill/>
                          </a:ln>
                          <a:effectLst/>
                        </a:rPr>
                        <a:t>- معدل خروج الكلمات.</a:t>
                      </a:r>
                    </a:p>
                    <a:p>
                      <a:pPr marL="342900" marR="0" lvl="0" indent="-342900" algn="just" defTabSz="914400" rtl="1" eaLnBrk="0" fontAlgn="base" latinLnBrk="0" hangingPunct="0">
                        <a:lnSpc>
                          <a:spcPct val="100000"/>
                        </a:lnSpc>
                        <a:spcBef>
                          <a:spcPct val="0"/>
                        </a:spcBef>
                        <a:spcAft>
                          <a:spcPct val="0"/>
                        </a:spcAft>
                        <a:buClrTx/>
                        <a:buSzTx/>
                        <a:buFontTx/>
                        <a:buNone/>
                        <a:tabLst/>
                      </a:pPr>
                      <a:r>
                        <a:rPr kumimoji="0" lang="ar-SA" sz="2400" u="none" strike="noStrike" cap="none" normalizeH="0" baseline="0" dirty="0">
                          <a:ln>
                            <a:noFill/>
                          </a:ln>
                          <a:effectLst/>
                        </a:rPr>
                        <a:t>- التوقف.</a:t>
                      </a:r>
                    </a:p>
                    <a:p>
                      <a:pPr marL="342900" marR="0" lvl="0" indent="-342900" algn="just" defTabSz="914400" rtl="1" eaLnBrk="0" fontAlgn="base" latinLnBrk="0" hangingPunct="0">
                        <a:lnSpc>
                          <a:spcPct val="100000"/>
                        </a:lnSpc>
                        <a:spcBef>
                          <a:spcPct val="0"/>
                        </a:spcBef>
                        <a:spcAft>
                          <a:spcPct val="0"/>
                        </a:spcAft>
                        <a:buClrTx/>
                        <a:buSzTx/>
                        <a:buFontTx/>
                        <a:buNone/>
                        <a:tabLst/>
                      </a:pPr>
                      <a:r>
                        <a:rPr kumimoji="0" lang="ar-SA" sz="2400" u="none" strike="noStrike" cap="none" normalizeH="0" baseline="0" dirty="0">
                          <a:ln>
                            <a:noFill/>
                          </a:ln>
                          <a:effectLst/>
                        </a:rPr>
                        <a:t>- التردد في الكلام.</a:t>
                      </a:r>
                      <a:endParaRPr kumimoji="0" lang="ar-SA" sz="2400" b="0" i="0" u="none" strike="noStrike" cap="none" normalizeH="0" baseline="0" dirty="0">
                        <a:ln>
                          <a:noFill/>
                        </a:ln>
                        <a:solidFill>
                          <a:schemeClr val="tx1"/>
                        </a:solidFill>
                        <a:effectLst/>
                        <a:latin typeface="Arial Narrow" pitchFamily="34" charset="0"/>
                        <a:ea typeface="SimSun" pitchFamily="2" charset="-122"/>
                        <a:cs typeface="Arial" pitchFamily="34" charset="0"/>
                      </a:endParaRPr>
                    </a:p>
                  </a:txBody>
                  <a:tcPr marT="45727" marB="45727" anchor="ctr" horzOverflow="overflow"/>
                </a:tc>
                <a:tc>
                  <a:txBody>
                    <a:bodyPr/>
                    <a:lstStyle/>
                    <a:p>
                      <a:pPr marL="342900" marR="0" lvl="0" indent="-342900" algn="just" defTabSz="914400" rtl="1" eaLnBrk="1" fontAlgn="base" latinLnBrk="0" hangingPunct="1">
                        <a:lnSpc>
                          <a:spcPct val="100000"/>
                        </a:lnSpc>
                        <a:spcBef>
                          <a:spcPct val="0"/>
                        </a:spcBef>
                        <a:spcAft>
                          <a:spcPct val="0"/>
                        </a:spcAft>
                        <a:buClrTx/>
                        <a:buSzTx/>
                        <a:buFontTx/>
                        <a:buNone/>
                        <a:tabLst/>
                      </a:pPr>
                      <a:r>
                        <a:rPr kumimoji="0" lang="ar-SA" sz="2400" u="none" strike="noStrike" cap="none" normalizeH="0" baseline="0" dirty="0">
                          <a:ln>
                            <a:noFill/>
                          </a:ln>
                          <a:effectLst/>
                        </a:rPr>
                        <a:t>- زمن حدوث الاتصال.</a:t>
                      </a:r>
                    </a:p>
                    <a:p>
                      <a:pPr marL="342900" marR="0" lvl="0" indent="-342900" algn="just" defTabSz="914400" rtl="1" eaLnBrk="0" fontAlgn="base" latinLnBrk="0" hangingPunct="0">
                        <a:lnSpc>
                          <a:spcPct val="100000"/>
                        </a:lnSpc>
                        <a:spcBef>
                          <a:spcPct val="0"/>
                        </a:spcBef>
                        <a:spcAft>
                          <a:spcPct val="0"/>
                        </a:spcAft>
                        <a:buClrTx/>
                        <a:buSzTx/>
                        <a:buFontTx/>
                        <a:buNone/>
                        <a:tabLst/>
                      </a:pPr>
                      <a:r>
                        <a:rPr kumimoji="0" lang="ar-SA" sz="2400" u="none" strike="noStrike" cap="none" normalizeH="0" baseline="0" dirty="0">
                          <a:ln>
                            <a:noFill/>
                          </a:ln>
                          <a:effectLst/>
                        </a:rPr>
                        <a:t>- المسافة بين المرسل والمستقبل.</a:t>
                      </a:r>
                    </a:p>
                    <a:p>
                      <a:pPr marL="342900" marR="0" lvl="0" indent="-342900" algn="just" defTabSz="914400" rtl="1" eaLnBrk="0" fontAlgn="base" latinLnBrk="0" hangingPunct="0">
                        <a:lnSpc>
                          <a:spcPct val="100000"/>
                        </a:lnSpc>
                        <a:spcBef>
                          <a:spcPct val="0"/>
                        </a:spcBef>
                        <a:spcAft>
                          <a:spcPct val="0"/>
                        </a:spcAft>
                        <a:buClrTx/>
                        <a:buSzTx/>
                        <a:buFontTx/>
                        <a:buNone/>
                        <a:tabLst/>
                      </a:pPr>
                      <a:r>
                        <a:rPr kumimoji="0" lang="ar-SA" sz="2400" u="none" strike="noStrike" cap="none" normalizeH="0" baseline="0" dirty="0">
                          <a:ln>
                            <a:noFill/>
                          </a:ln>
                          <a:effectLst/>
                        </a:rPr>
                        <a:t>- كيفية تنظيم مقاعد الجلوس.</a:t>
                      </a:r>
                    </a:p>
                    <a:p>
                      <a:pPr marL="342900" marR="0" lvl="0" indent="-342900" algn="just" defTabSz="914400" rtl="1" eaLnBrk="0" fontAlgn="base" latinLnBrk="0" hangingPunct="0">
                        <a:lnSpc>
                          <a:spcPct val="100000"/>
                        </a:lnSpc>
                        <a:spcBef>
                          <a:spcPct val="0"/>
                        </a:spcBef>
                        <a:spcAft>
                          <a:spcPct val="0"/>
                        </a:spcAft>
                        <a:buClrTx/>
                        <a:buSzTx/>
                        <a:buFontTx/>
                        <a:buNone/>
                        <a:tabLst/>
                      </a:pPr>
                      <a:r>
                        <a:rPr kumimoji="0" lang="ar-SA" sz="2400" u="none" strike="noStrike" cap="none" normalizeH="0" baseline="0" dirty="0">
                          <a:ln>
                            <a:noFill/>
                          </a:ln>
                          <a:effectLst/>
                        </a:rPr>
                        <a:t>نظافة الملبس والمظهر.</a:t>
                      </a:r>
                      <a:endParaRPr kumimoji="0" lang="ar-SA" sz="2400" b="0" i="0" u="none" strike="noStrike" cap="none" normalizeH="0" baseline="0" dirty="0">
                        <a:ln>
                          <a:noFill/>
                        </a:ln>
                        <a:solidFill>
                          <a:schemeClr val="tx1"/>
                        </a:solidFill>
                        <a:effectLst/>
                        <a:latin typeface="Arial Narrow" pitchFamily="34" charset="0"/>
                        <a:ea typeface="SimSun" pitchFamily="2" charset="-122"/>
                        <a:cs typeface="Arial" pitchFamily="34" charset="0"/>
                      </a:endParaRPr>
                    </a:p>
                  </a:txBody>
                  <a:tcPr marT="45727" marB="45727" anchor="ctr" horzOverflow="overflow"/>
                </a:tc>
                <a:extLst>
                  <a:ext uri="{0D108BD9-81ED-4DB2-BD59-A6C34878D82A}">
                    <a16:rowId xmlns:a16="http://schemas.microsoft.com/office/drawing/2014/main" xmlns="" val="10002"/>
                  </a:ext>
                </a:extLst>
              </a:tr>
            </a:tbl>
          </a:graphicData>
        </a:graphic>
      </p:graphicFrame>
    </p:spTree>
    <p:extLst>
      <p:ext uri="{BB962C8B-B14F-4D97-AF65-F5344CB8AC3E}">
        <p14:creationId xmlns:p14="http://schemas.microsoft.com/office/powerpoint/2010/main" val="185014525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xmlns="" id="{5F29B92B-A4F2-924A-96A4-36B666449737}"/>
              </a:ext>
            </a:extLst>
          </p:cNvPr>
          <p:cNvSpPr>
            <a:spLocks noGrp="1" noChangeArrowheads="1"/>
          </p:cNvSpPr>
          <p:nvPr>
            <p:ph type="title"/>
          </p:nvPr>
        </p:nvSpPr>
        <p:spPr>
          <a:xfrm>
            <a:off x="4943958" y="1203463"/>
            <a:ext cx="6409841" cy="611268"/>
          </a:xfrm>
        </p:spPr>
        <p:style>
          <a:lnRef idx="1">
            <a:schemeClr val="accent3"/>
          </a:lnRef>
          <a:fillRef idx="2">
            <a:schemeClr val="accent3"/>
          </a:fillRef>
          <a:effectRef idx="1">
            <a:schemeClr val="accent3"/>
          </a:effectRef>
          <a:fontRef idx="minor">
            <a:schemeClr val="dk1"/>
          </a:fontRef>
        </p:style>
        <p:txBody>
          <a:bodyPr>
            <a:normAutofit/>
          </a:bodyPr>
          <a:lstStyle/>
          <a:p>
            <a:pPr eaLnBrk="1" hangingPunct="1"/>
            <a:r>
              <a:rPr lang="ar-SA" altLang="ar-JO" sz="2800" dirty="0">
                <a:ln w="0"/>
                <a:solidFill>
                  <a:schemeClr val="tx1"/>
                </a:solidFill>
                <a:effectLst>
                  <a:outerShdw blurRad="38100" dist="19050" dir="2700000" algn="tl" rotWithShape="0">
                    <a:schemeClr val="dk1">
                      <a:alpha val="40000"/>
                    </a:schemeClr>
                  </a:outerShdw>
                </a:effectLst>
                <a:cs typeface="Arial" panose="020B0604020202020204" pitchFamily="34" charset="0"/>
              </a:rPr>
              <a:t>أولاً: الجسم سلوكياته ومظهره المعنوي والحسي</a:t>
            </a:r>
            <a:endParaRPr lang="en-US" altLang="ar-JO" sz="2800" dirty="0">
              <a:ln w="0"/>
              <a:solidFill>
                <a:schemeClr val="tx1"/>
              </a:solidFill>
              <a:effectLst>
                <a:outerShdw blurRad="38100" dist="19050" dir="2700000" algn="tl" rotWithShape="0">
                  <a:schemeClr val="dk1">
                    <a:alpha val="40000"/>
                  </a:schemeClr>
                </a:outerShdw>
              </a:effectLst>
              <a:cs typeface="Arial" panose="020B0604020202020204" pitchFamily="34" charset="0"/>
            </a:endParaRPr>
          </a:p>
        </p:txBody>
      </p:sp>
      <p:sp>
        <p:nvSpPr>
          <p:cNvPr id="11267" name="Rectangle 3">
            <a:extLst>
              <a:ext uri="{FF2B5EF4-FFF2-40B4-BE49-F238E27FC236}">
                <a16:creationId xmlns:a16="http://schemas.microsoft.com/office/drawing/2014/main" xmlns="" id="{480150E8-E459-1340-891D-C0A8B4EFD8CE}"/>
              </a:ext>
            </a:extLst>
          </p:cNvPr>
          <p:cNvSpPr>
            <a:spLocks noGrp="1" noChangeArrowheads="1"/>
          </p:cNvSpPr>
          <p:nvPr>
            <p:ph type="body" idx="1"/>
          </p:nvPr>
        </p:nvSpPr>
        <p:spPr>
          <a:xfrm>
            <a:off x="3588745" y="1989500"/>
            <a:ext cx="8084465" cy="1427876"/>
          </a:xfrm>
        </p:spPr>
        <p:txBody>
          <a:bodyPr>
            <a:normAutofit/>
          </a:bodyPr>
          <a:lstStyle/>
          <a:p>
            <a:pPr algn="just">
              <a:buNone/>
            </a:pPr>
            <a:r>
              <a:rPr lang="ar-JO" altLang="ar-JO" sz="2400" b="1" dirty="0"/>
              <a:t>مهارات الاتصال الشخصي: </a:t>
            </a:r>
            <a:r>
              <a:rPr lang="ar-JO" altLang="ar-JO" sz="2400" dirty="0"/>
              <a:t>هي سلسلة من المهارات السلوكية الحركية التي يستخدمها الاشخاص في التواصل مع بعضهم البعض، لتسهيل نقل الرسائل الاتصالية فيما بينهم وفهمها.</a:t>
            </a:r>
          </a:p>
          <a:p>
            <a:pPr eaLnBrk="1" hangingPunct="1">
              <a:buFontTx/>
              <a:buNone/>
            </a:pPr>
            <a:endParaRPr lang="en-US" altLang="ar-JO" sz="2400" dirty="0"/>
          </a:p>
        </p:txBody>
      </p:sp>
      <p:sp>
        <p:nvSpPr>
          <p:cNvPr id="4" name="عنوان 1">
            <a:extLst>
              <a:ext uri="{FF2B5EF4-FFF2-40B4-BE49-F238E27FC236}">
                <a16:creationId xmlns:a16="http://schemas.microsoft.com/office/drawing/2014/main" xmlns="" id="{4B126E6C-246B-904E-BA32-D774F062674C}"/>
              </a:ext>
            </a:extLst>
          </p:cNvPr>
          <p:cNvSpPr txBox="1">
            <a:spLocks/>
          </p:cNvSpPr>
          <p:nvPr/>
        </p:nvSpPr>
        <p:spPr>
          <a:xfrm>
            <a:off x="3797085" y="256637"/>
            <a:ext cx="4240078" cy="657763"/>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1" anchor="ctr">
            <a:normAutofit fontScale="97500" lnSpcReduction="10000"/>
          </a:bodyPr>
          <a:lstStyle>
            <a:lvl1pPr algn="r" defTabSz="914400" rtl="1"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ar-JO">
                <a:ln w="0"/>
                <a:solidFill>
                  <a:schemeClr val="tx1"/>
                </a:solidFill>
                <a:effectLst>
                  <a:outerShdw blurRad="38100" dist="19050" dir="2700000" algn="tl" rotWithShape="0">
                    <a:schemeClr val="dk1">
                      <a:alpha val="40000"/>
                    </a:schemeClr>
                  </a:outerShdw>
                </a:effectLst>
              </a:rPr>
              <a:t>عناصر تحليل الجسد</a:t>
            </a:r>
            <a:endParaRPr lang="ar-JO" dirty="0">
              <a:ln w="0"/>
              <a:solidFill>
                <a:schemeClr val="tx1"/>
              </a:solidFill>
              <a:effectLst>
                <a:outerShdw blurRad="38100" dist="19050" dir="2700000" algn="tl" rotWithShape="0">
                  <a:schemeClr val="dk1">
                    <a:alpha val="40000"/>
                  </a:schemeClr>
                </a:outerShdw>
              </a:effectLst>
            </a:endParaRPr>
          </a:p>
        </p:txBody>
      </p:sp>
      <p:pic>
        <p:nvPicPr>
          <p:cNvPr id="2" name="صورة 1">
            <a:extLst>
              <a:ext uri="{FF2B5EF4-FFF2-40B4-BE49-F238E27FC236}">
                <a16:creationId xmlns:a16="http://schemas.microsoft.com/office/drawing/2014/main" xmlns="" id="{107667B0-568D-AB4E-AC10-66E489DD682D}"/>
              </a:ext>
            </a:extLst>
          </p:cNvPr>
          <p:cNvPicPr>
            <a:picLocks noChangeAspect="1"/>
          </p:cNvPicPr>
          <p:nvPr/>
        </p:nvPicPr>
        <p:blipFill>
          <a:blip r:embed="rId2"/>
          <a:stretch>
            <a:fillRect/>
          </a:stretch>
        </p:blipFill>
        <p:spPr>
          <a:xfrm>
            <a:off x="656015" y="1726433"/>
            <a:ext cx="2684758" cy="3444083"/>
          </a:xfrm>
          <a:prstGeom prst="rect">
            <a:avLst/>
          </a:prstGeom>
        </p:spPr>
      </p:pic>
    </p:spTree>
    <p:extLst>
      <p:ext uri="{BB962C8B-B14F-4D97-AF65-F5344CB8AC3E}">
        <p14:creationId xmlns:p14="http://schemas.microsoft.com/office/powerpoint/2010/main" val="246224999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231036" y="1162374"/>
            <a:ext cx="7733655" cy="5438990"/>
          </a:xfrm>
        </p:spPr>
        <p:txBody>
          <a:bodyPr>
            <a:normAutofit fontScale="92500" lnSpcReduction="10000"/>
          </a:bodyPr>
          <a:lstStyle/>
          <a:p>
            <a:pPr marL="0" indent="0" algn="just">
              <a:buNone/>
            </a:pPr>
            <a:r>
              <a:rPr lang="ar-JO" dirty="0"/>
              <a:t>ويسمى أحيانا بالطله أو السيماء أو المُحيا. أجسادنا تقول الكثير عنا بطرق متعددة مثلما نتواصل باللغات تماما لمن يفهم لغتها. التحركات الجسدية تستطيع أن تشير وتحدد اتجاهك وموقفك أو شعورك٬ ويمكننا أيضا أن تتعلم منها. فحركات الجسد تشمل الرأس والعينين والأكتاف والشفاه والحواجب والرقبة والساقين والذراعين والأصابع والإشارات والإيماءات كلها قد تشير إلى اى مدى نشعر بالراحة والسعادة والمودة والقلق والعصبية والعديد من الرسائل الأخرى . إن السبب وراء ارتداء الملابس مثلا: تغير من إشباع الحاجة إلى الدفء في العصور الحجرية إلى التعبير عن الذات٬ فالمراهقون يستخدمون الموضة ليعبروا عن اجتماعهم على رأى أو فكر أو جماعة معينة٬ ونحن أيضا نستخدم الملابس للتدليل على أهمية وثقافة مرتديها٬ فمثلا نظن أن مرتدي البدلة قد يكون رجل أعمال أو موظف كبير٬ ومرتدي الروب الأسود هو محام أو قاض٬ أما البالطو الأبيض والسماعة فتدل على الطبيب٬ والعديد من المناصب التي تحتاج لارتداء زى رسمي. على العموم المظهر هو وسيلة الاتصال غير المنطوقة التي يدركها الناس ويتعاملون معها ببراعة٬ وهى تتلخص في كيف نبدو وكيف نحب إن يرانا الآخرين.</a:t>
            </a:r>
          </a:p>
          <a:p>
            <a:pPr marL="0" indent="0" algn="just">
              <a:buNone/>
            </a:pPr>
            <a:endParaRPr lang="ar-JO" dirty="0"/>
          </a:p>
        </p:txBody>
      </p:sp>
      <p:sp>
        <p:nvSpPr>
          <p:cNvPr id="4" name="مستطيل 3">
            <a:extLst>
              <a:ext uri="{FF2B5EF4-FFF2-40B4-BE49-F238E27FC236}">
                <a16:creationId xmlns:a16="http://schemas.microsoft.com/office/drawing/2014/main" xmlns="" id="{2530E8FF-854D-974D-9F2A-C3CE54258F66}"/>
              </a:ext>
            </a:extLst>
          </p:cNvPr>
          <p:cNvSpPr/>
          <p:nvPr/>
        </p:nvSpPr>
        <p:spPr>
          <a:xfrm>
            <a:off x="8517578" y="513305"/>
            <a:ext cx="2149949" cy="5232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ar-JO" sz="2800" b="1" u="sng" dirty="0"/>
              <a:t>١- مظهر الجسد</a:t>
            </a:r>
            <a:r>
              <a:rPr lang="ar-JO" sz="2800" dirty="0"/>
              <a:t> </a:t>
            </a:r>
          </a:p>
        </p:txBody>
      </p:sp>
      <p:pic>
        <p:nvPicPr>
          <p:cNvPr id="5" name="صورة 4">
            <a:extLst>
              <a:ext uri="{FF2B5EF4-FFF2-40B4-BE49-F238E27FC236}">
                <a16:creationId xmlns:a16="http://schemas.microsoft.com/office/drawing/2014/main" xmlns="" id="{574C872D-5C41-5140-8ED1-2B869AC6AF55}"/>
              </a:ext>
            </a:extLst>
          </p:cNvPr>
          <p:cNvPicPr>
            <a:picLocks noChangeAspect="1"/>
          </p:cNvPicPr>
          <p:nvPr/>
        </p:nvPicPr>
        <p:blipFill>
          <a:blip r:embed="rId2"/>
          <a:stretch>
            <a:fillRect/>
          </a:stretch>
        </p:blipFill>
        <p:spPr>
          <a:xfrm>
            <a:off x="2293013" y="4002315"/>
            <a:ext cx="1791898" cy="1821302"/>
          </a:xfrm>
          <a:prstGeom prst="rect">
            <a:avLst/>
          </a:prstGeom>
        </p:spPr>
      </p:pic>
      <p:pic>
        <p:nvPicPr>
          <p:cNvPr id="8" name="صورة 7">
            <a:extLst>
              <a:ext uri="{FF2B5EF4-FFF2-40B4-BE49-F238E27FC236}">
                <a16:creationId xmlns:a16="http://schemas.microsoft.com/office/drawing/2014/main" xmlns="" id="{76880966-6C04-0A43-91B6-764BE103C659}"/>
              </a:ext>
            </a:extLst>
          </p:cNvPr>
          <p:cNvPicPr>
            <a:picLocks noChangeAspect="1"/>
          </p:cNvPicPr>
          <p:nvPr/>
        </p:nvPicPr>
        <p:blipFill>
          <a:blip r:embed="rId3"/>
          <a:stretch>
            <a:fillRect/>
          </a:stretch>
        </p:blipFill>
        <p:spPr>
          <a:xfrm>
            <a:off x="0" y="1270861"/>
            <a:ext cx="3188962" cy="1797804"/>
          </a:xfrm>
          <a:prstGeom prst="rect">
            <a:avLst/>
          </a:prstGeom>
        </p:spPr>
      </p:pic>
      <p:pic>
        <p:nvPicPr>
          <p:cNvPr id="9" name="صورة 8">
            <a:extLst>
              <a:ext uri="{FF2B5EF4-FFF2-40B4-BE49-F238E27FC236}">
                <a16:creationId xmlns:a16="http://schemas.microsoft.com/office/drawing/2014/main" xmlns="" id="{51F1A02E-7D8F-5E4A-B073-A71345A9E4F0}"/>
              </a:ext>
            </a:extLst>
          </p:cNvPr>
          <p:cNvPicPr>
            <a:picLocks noChangeAspect="1"/>
          </p:cNvPicPr>
          <p:nvPr/>
        </p:nvPicPr>
        <p:blipFill>
          <a:blip r:embed="rId4"/>
          <a:stretch>
            <a:fillRect/>
          </a:stretch>
        </p:blipFill>
        <p:spPr>
          <a:xfrm>
            <a:off x="166638" y="4002315"/>
            <a:ext cx="2855685" cy="2855685"/>
          </a:xfrm>
          <a:prstGeom prst="rect">
            <a:avLst/>
          </a:prstGeom>
        </p:spPr>
      </p:pic>
    </p:spTree>
    <p:extLst>
      <p:ext uri="{BB962C8B-B14F-4D97-AF65-F5344CB8AC3E}">
        <p14:creationId xmlns:p14="http://schemas.microsoft.com/office/powerpoint/2010/main" val="2181686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1010363" cy="729579"/>
          </a:xfrm>
        </p:spPr>
        <p:txBody>
          <a:bodyPr>
            <a:noAutofit/>
          </a:bodyPr>
          <a:lstStyle/>
          <a:p>
            <a:r>
              <a:rPr lang="ar-JO" sz="2400" b="1" dirty="0">
                <a:latin typeface="Baghdad" pitchFamily="2" charset="-78"/>
                <a:cs typeface="Baghdad" pitchFamily="2" charset="-78"/>
              </a:rPr>
              <a:t>وتلقى الرسالة التي يحاول المصدر نقلها إلى المستقبل في عملية الاتصال أحد المصائر الرئيسية التالية:</a:t>
            </a:r>
            <a:r>
              <a:rPr lang="en-US" sz="2400" b="1" dirty="0">
                <a:latin typeface="Baghdad" pitchFamily="2" charset="-78"/>
                <a:cs typeface="Baghdad" pitchFamily="2" charset="-78"/>
              </a:rPr>
              <a:t/>
            </a:r>
            <a:br>
              <a:rPr lang="en-US" sz="2400" b="1" dirty="0">
                <a:latin typeface="Baghdad" pitchFamily="2" charset="-78"/>
                <a:cs typeface="Baghdad" pitchFamily="2" charset="-78"/>
              </a:rPr>
            </a:br>
            <a:endParaRPr lang="ar-JO" sz="2400" b="1" dirty="0">
              <a:latin typeface="Baghdad" pitchFamily="2" charset="-78"/>
              <a:cs typeface="Baghdad" pitchFamily="2" charset="-78"/>
            </a:endParaRPr>
          </a:p>
        </p:txBody>
      </p:sp>
      <p:sp>
        <p:nvSpPr>
          <p:cNvPr id="3" name="Content Placeholder 2"/>
          <p:cNvSpPr>
            <a:spLocks noGrp="1"/>
          </p:cNvSpPr>
          <p:nvPr>
            <p:ph idx="1"/>
          </p:nvPr>
        </p:nvSpPr>
        <p:spPr>
          <a:xfrm>
            <a:off x="838199" y="1094704"/>
            <a:ext cx="10515601" cy="5561590"/>
          </a:xfrm>
        </p:spPr>
        <p:txBody>
          <a:bodyPr>
            <a:normAutofit lnSpcReduction="10000"/>
          </a:bodyPr>
          <a:lstStyle/>
          <a:p>
            <a:pPr marL="0" lvl="0" indent="0">
              <a:lnSpc>
                <a:spcPct val="150000"/>
              </a:lnSpc>
              <a:buNone/>
            </a:pPr>
            <a:r>
              <a:rPr lang="ar-JO" sz="2400" dirty="0">
                <a:latin typeface="Baghdad" pitchFamily="2" charset="-78"/>
              </a:rPr>
              <a:t>1. قد يصرف المستقبل نظره تماماً عن الرسالة فلا يستقبلها نهائياً, وقد لا يكون قادراً أصلاً على استقبالها.</a:t>
            </a:r>
            <a:endParaRPr lang="en-US" sz="1800" dirty="0">
              <a:latin typeface="Baghdad" pitchFamily="2" charset="-78"/>
            </a:endParaRPr>
          </a:p>
          <a:p>
            <a:pPr marL="0" lvl="0" indent="0">
              <a:lnSpc>
                <a:spcPct val="150000"/>
              </a:lnSpc>
              <a:buNone/>
            </a:pPr>
            <a:r>
              <a:rPr lang="ar-JO" sz="2400" dirty="0">
                <a:latin typeface="Baghdad" pitchFamily="2" charset="-78"/>
              </a:rPr>
              <a:t>2. قد يتلقى المستقبل الرسالة وفي هذه الحالة يكون مصيرها واحد من المصائر التالية:</a:t>
            </a:r>
            <a:endParaRPr lang="en-US" sz="1800" dirty="0">
              <a:latin typeface="Baghdad" pitchFamily="2" charset="-78"/>
            </a:endParaRPr>
          </a:p>
          <a:p>
            <a:pPr lvl="1">
              <a:lnSpc>
                <a:spcPct val="150000"/>
              </a:lnSpc>
            </a:pPr>
            <a:r>
              <a:rPr lang="ar-JO" sz="2000" dirty="0">
                <a:latin typeface="Baghdad" pitchFamily="2" charset="-78"/>
              </a:rPr>
              <a:t>يفهمها المستقبل فهماً كاملاً, بمعنى أن يشارك المصدر في الأفكار أو الأحاسيس أو الاتجاهات التي ينقلها إليه.</a:t>
            </a:r>
            <a:endParaRPr lang="en-US" sz="1600" dirty="0">
              <a:latin typeface="Baghdad" pitchFamily="2" charset="-78"/>
            </a:endParaRPr>
          </a:p>
          <a:p>
            <a:pPr lvl="1">
              <a:lnSpc>
                <a:spcPct val="150000"/>
              </a:lnSpc>
            </a:pPr>
            <a:r>
              <a:rPr lang="ar-JO" sz="2000" dirty="0">
                <a:latin typeface="Baghdad" pitchFamily="2" charset="-78"/>
              </a:rPr>
              <a:t>يفهم المستقبل الرسالة فهماً غير كاملاً أو جزيئاً.</a:t>
            </a:r>
            <a:endParaRPr lang="en-US" sz="1600" dirty="0">
              <a:latin typeface="Baghdad" pitchFamily="2" charset="-78"/>
            </a:endParaRPr>
          </a:p>
          <a:p>
            <a:pPr lvl="1">
              <a:lnSpc>
                <a:spcPct val="150000"/>
              </a:lnSpc>
            </a:pPr>
            <a:r>
              <a:rPr lang="ar-JO" sz="2000" dirty="0">
                <a:latin typeface="Baghdad" pitchFamily="2" charset="-78"/>
              </a:rPr>
              <a:t>يفهم المستقبل الرسالة فهماً خاطئاً.</a:t>
            </a:r>
            <a:endParaRPr lang="en-US" sz="1600" dirty="0">
              <a:latin typeface="Baghdad" pitchFamily="2" charset="-78"/>
            </a:endParaRPr>
          </a:p>
          <a:p>
            <a:pPr lvl="1">
              <a:lnSpc>
                <a:spcPct val="150000"/>
              </a:lnSpc>
            </a:pPr>
            <a:r>
              <a:rPr lang="ar-JO" sz="2000" dirty="0">
                <a:latin typeface="Baghdad" pitchFamily="2" charset="-78"/>
              </a:rPr>
              <a:t>لا يفهم المستقبل ما جاء في الرسالة نهائياً.</a:t>
            </a:r>
            <a:endParaRPr lang="en-US" sz="1600" dirty="0">
              <a:latin typeface="Baghdad" pitchFamily="2" charset="-78"/>
            </a:endParaRPr>
          </a:p>
          <a:p>
            <a:pPr lvl="1">
              <a:lnSpc>
                <a:spcPct val="150000"/>
              </a:lnSpc>
            </a:pPr>
            <a:r>
              <a:rPr lang="ar-JO" sz="2000" dirty="0">
                <a:latin typeface="Baghdad" pitchFamily="2" charset="-78"/>
              </a:rPr>
              <a:t>يفهم المستقبل الرسالة ولكن يهمل ما جاء فها أو ينساه أو يتناساه.</a:t>
            </a:r>
            <a:endParaRPr lang="en-US" sz="1600" dirty="0">
              <a:latin typeface="Baghdad" pitchFamily="2" charset="-78"/>
            </a:endParaRPr>
          </a:p>
          <a:p>
            <a:pPr marL="0" indent="0">
              <a:lnSpc>
                <a:spcPct val="150000"/>
              </a:lnSpc>
              <a:buNone/>
            </a:pPr>
            <a:r>
              <a:rPr lang="ar-JO" sz="2400" dirty="0">
                <a:latin typeface="Baghdad" pitchFamily="2" charset="-78"/>
              </a:rPr>
              <a:t>من هذا العرض البسيط للمصير الذي يمكن أن تتلقاه الرسالة الصادرة من المصدر في أي عملية اتصال يتبين لنا أبعاد المهمة الشاقة التي يواجها ذلك المصدر, وخاصة إذا لم يكن لديه وسيلة يتعرف بواسطتها على المصير الحقيقي الذي تتلقاه الرسالة.</a:t>
            </a:r>
            <a:endParaRPr lang="en-US" sz="2400" dirty="0">
              <a:latin typeface="Baghdad" pitchFamily="2" charset="-78"/>
            </a:endParaRPr>
          </a:p>
          <a:p>
            <a:pPr>
              <a:lnSpc>
                <a:spcPct val="150000"/>
              </a:lnSpc>
            </a:pPr>
            <a:endParaRPr lang="ar-JO" sz="2400" dirty="0">
              <a:latin typeface="Baghdad" pitchFamily="2" charset="-78"/>
            </a:endParaRPr>
          </a:p>
        </p:txBody>
      </p:sp>
    </p:spTree>
    <p:extLst>
      <p:ext uri="{BB962C8B-B14F-4D97-AF65-F5344CB8AC3E}">
        <p14:creationId xmlns:p14="http://schemas.microsoft.com/office/powerpoint/2010/main" val="251381818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xmlns="" id="{EBF931F4-0110-5E41-8214-4BEAF311F488}"/>
              </a:ext>
            </a:extLst>
          </p:cNvPr>
          <p:cNvSpPr>
            <a:spLocks noGrp="1" noChangeArrowheads="1"/>
          </p:cNvSpPr>
          <p:nvPr>
            <p:ph type="title"/>
          </p:nvPr>
        </p:nvSpPr>
        <p:spPr>
          <a:xfrm>
            <a:off x="2588216" y="334128"/>
            <a:ext cx="9261529" cy="936733"/>
          </a:xfrm>
        </p:spPr>
        <p:style>
          <a:lnRef idx="2">
            <a:schemeClr val="dk1"/>
          </a:lnRef>
          <a:fillRef idx="1">
            <a:schemeClr val="lt1"/>
          </a:fillRef>
          <a:effectRef idx="0">
            <a:schemeClr val="dk1"/>
          </a:effectRef>
          <a:fontRef idx="minor">
            <a:schemeClr val="dk1"/>
          </a:fontRef>
        </p:style>
        <p:txBody>
          <a:bodyPr>
            <a:noAutofit/>
          </a:bodyPr>
          <a:lstStyle/>
          <a:p>
            <a:pPr eaLnBrk="1" hangingPunct="1"/>
            <a:r>
              <a:rPr lang="ar-SA" altLang="ar-JO" sz="2800" b="1" dirty="0">
                <a:cs typeface="Arial" panose="020B0604020202020204" pitchFamily="34" charset="0"/>
              </a:rPr>
              <a:t/>
            </a:r>
            <a:br>
              <a:rPr lang="ar-SA" altLang="ar-JO" sz="2800" b="1" dirty="0">
                <a:cs typeface="Arial" panose="020B0604020202020204" pitchFamily="34" charset="0"/>
              </a:rPr>
            </a:br>
            <a:r>
              <a:rPr lang="ar-SA" altLang="ar-JO" sz="2800" b="1" dirty="0">
                <a:cs typeface="Arial" panose="020B0604020202020204" pitchFamily="34" charset="0"/>
              </a:rPr>
              <a:t>٢- الوجه: بالنظر إلى الوجه يمكن الحصول على معلومات كثيرة ومن ذلك:</a:t>
            </a:r>
            <a:r>
              <a:rPr lang="ar-SA" altLang="ar-JO" sz="3200" b="1" dirty="0">
                <a:cs typeface="Arial" panose="020B0604020202020204" pitchFamily="34" charset="0"/>
              </a:rPr>
              <a:t/>
            </a:r>
            <a:br>
              <a:rPr lang="ar-SA" altLang="ar-JO" sz="3200" b="1" dirty="0">
                <a:cs typeface="Arial" panose="020B0604020202020204" pitchFamily="34" charset="0"/>
              </a:rPr>
            </a:br>
            <a:endParaRPr lang="en-US" altLang="ar-JO" sz="3200" b="1" dirty="0">
              <a:cs typeface="Arial" panose="020B0604020202020204" pitchFamily="34" charset="0"/>
            </a:endParaRPr>
          </a:p>
        </p:txBody>
      </p:sp>
      <p:sp>
        <p:nvSpPr>
          <p:cNvPr id="12291" name="Rectangle 3">
            <a:extLst>
              <a:ext uri="{FF2B5EF4-FFF2-40B4-BE49-F238E27FC236}">
                <a16:creationId xmlns:a16="http://schemas.microsoft.com/office/drawing/2014/main" xmlns="" id="{0E8464BB-1193-3941-812B-31D96F4B188F}"/>
              </a:ext>
            </a:extLst>
          </p:cNvPr>
          <p:cNvSpPr>
            <a:spLocks noGrp="1" noChangeArrowheads="1"/>
          </p:cNvSpPr>
          <p:nvPr>
            <p:ph type="body" idx="1"/>
          </p:nvPr>
        </p:nvSpPr>
        <p:spPr>
          <a:xfrm>
            <a:off x="3501675" y="2218307"/>
            <a:ext cx="8083657" cy="3040843"/>
          </a:xfrm>
        </p:spPr>
        <p:txBody>
          <a:bodyPr>
            <a:normAutofit/>
          </a:bodyPr>
          <a:lstStyle/>
          <a:p>
            <a:pPr algn="just" eaLnBrk="1" hangingPunct="1">
              <a:buFontTx/>
              <a:buNone/>
            </a:pPr>
            <a:r>
              <a:rPr lang="ar-SA" altLang="ar-JO" sz="2400" dirty="0">
                <a:cs typeface="Arial" panose="020B0604020202020204" pitchFamily="34" charset="0"/>
              </a:rPr>
              <a:t>- السعادة عن طريق النظر إلى الجزء الأسفل من الوجه وما حول العينين.</a:t>
            </a:r>
          </a:p>
          <a:p>
            <a:pPr algn="just" eaLnBrk="1" hangingPunct="1">
              <a:buFontTx/>
              <a:buNone/>
            </a:pPr>
            <a:r>
              <a:rPr lang="ar-SA" altLang="ar-JO" sz="2400" dirty="0">
                <a:cs typeface="Arial" panose="020B0604020202020204" pitchFamily="34" charset="0"/>
              </a:rPr>
              <a:t>- الخوف عن طريق النظر إلى العينين.</a:t>
            </a:r>
          </a:p>
          <a:p>
            <a:pPr algn="just" eaLnBrk="1" hangingPunct="1">
              <a:buFontTx/>
              <a:buNone/>
            </a:pPr>
            <a:r>
              <a:rPr lang="ar-SA" altLang="ar-JO" sz="2400" dirty="0">
                <a:cs typeface="Arial" panose="020B0604020202020204" pitchFamily="34" charset="0"/>
              </a:rPr>
              <a:t>- الرعب عن طريق النظر إلى العينين والجزء الأسفل من الوجه.</a:t>
            </a:r>
          </a:p>
          <a:p>
            <a:pPr algn="just" eaLnBrk="1" hangingPunct="1">
              <a:buFontTx/>
              <a:buNone/>
            </a:pPr>
            <a:r>
              <a:rPr lang="ar-SA" altLang="ar-JO" sz="2400" dirty="0">
                <a:cs typeface="Arial" panose="020B0604020202020204" pitchFamily="34" charset="0"/>
              </a:rPr>
              <a:t>- الغضب عن طريق النظر إلى الجزء الأسفل من الوجه وناحية الوجه.</a:t>
            </a:r>
          </a:p>
          <a:p>
            <a:pPr algn="just" eaLnBrk="1" hangingPunct="1">
              <a:buFontTx/>
              <a:buNone/>
            </a:pPr>
            <a:r>
              <a:rPr lang="ar-SA" altLang="ar-JO" sz="2400" dirty="0">
                <a:cs typeface="Arial" panose="020B0604020202020204" pitchFamily="34" charset="0"/>
              </a:rPr>
              <a:t>- التقزز عن طريق النظر إلى الجزء الأسفل من الوجه.</a:t>
            </a:r>
            <a:endParaRPr lang="ar-SA" altLang="zh-CN" sz="2400" dirty="0">
              <a:cs typeface="Arial" panose="020B0604020202020204" pitchFamily="34" charset="0"/>
            </a:endParaRPr>
          </a:p>
          <a:p>
            <a:pPr algn="just" eaLnBrk="1" hangingPunct="1">
              <a:buFontTx/>
              <a:buNone/>
            </a:pPr>
            <a:r>
              <a:rPr lang="ar-SA" altLang="zh-CN" sz="2400" dirty="0">
                <a:cs typeface="Arial" panose="020B0604020202020204" pitchFamily="34" charset="0"/>
              </a:rPr>
              <a:t>- الحزم عن طريق العينين.</a:t>
            </a:r>
            <a:r>
              <a:rPr lang="ar-SA" altLang="zh-CN" sz="2400" dirty="0">
                <a:ea typeface="SimSun" panose="02010600030101010101" pitchFamily="2" charset="-122"/>
              </a:rPr>
              <a:t> </a:t>
            </a:r>
            <a:endParaRPr lang="en-US" altLang="ar-JO" sz="2400" dirty="0"/>
          </a:p>
          <a:p>
            <a:pPr algn="just" eaLnBrk="1" hangingPunct="1">
              <a:buFontTx/>
              <a:buNone/>
            </a:pPr>
            <a:endParaRPr lang="en-US" altLang="ar-JO" sz="2400" dirty="0"/>
          </a:p>
        </p:txBody>
      </p:sp>
      <p:pic>
        <p:nvPicPr>
          <p:cNvPr id="4" name="صورة 3">
            <a:extLst>
              <a:ext uri="{FF2B5EF4-FFF2-40B4-BE49-F238E27FC236}">
                <a16:creationId xmlns:a16="http://schemas.microsoft.com/office/drawing/2014/main" xmlns="" id="{1627443B-88F9-D94D-9C52-E9E8AFFDC2FD}"/>
              </a:ext>
            </a:extLst>
          </p:cNvPr>
          <p:cNvPicPr>
            <a:picLocks noChangeAspect="1"/>
          </p:cNvPicPr>
          <p:nvPr/>
        </p:nvPicPr>
        <p:blipFill>
          <a:blip r:embed="rId2"/>
          <a:stretch>
            <a:fillRect/>
          </a:stretch>
        </p:blipFill>
        <p:spPr>
          <a:xfrm>
            <a:off x="2412434" y="4112245"/>
            <a:ext cx="3683566" cy="2742837"/>
          </a:xfrm>
          <a:prstGeom prst="rect">
            <a:avLst/>
          </a:prstGeom>
        </p:spPr>
      </p:pic>
      <p:pic>
        <p:nvPicPr>
          <p:cNvPr id="5" name="صورة 4">
            <a:extLst>
              <a:ext uri="{FF2B5EF4-FFF2-40B4-BE49-F238E27FC236}">
                <a16:creationId xmlns:a16="http://schemas.microsoft.com/office/drawing/2014/main" xmlns="" id="{E62C5B0E-3BBC-B143-9A9C-6748A38C0C5B}"/>
              </a:ext>
            </a:extLst>
          </p:cNvPr>
          <p:cNvPicPr>
            <a:picLocks noChangeAspect="1"/>
          </p:cNvPicPr>
          <p:nvPr/>
        </p:nvPicPr>
        <p:blipFill>
          <a:blip r:embed="rId3"/>
          <a:stretch>
            <a:fillRect/>
          </a:stretch>
        </p:blipFill>
        <p:spPr>
          <a:xfrm>
            <a:off x="82403" y="1270861"/>
            <a:ext cx="2578395" cy="3256561"/>
          </a:xfrm>
          <a:prstGeom prst="rect">
            <a:avLst/>
          </a:prstGeom>
        </p:spPr>
      </p:pic>
      <p:pic>
        <p:nvPicPr>
          <p:cNvPr id="2" name="صورة 1">
            <a:extLst>
              <a:ext uri="{FF2B5EF4-FFF2-40B4-BE49-F238E27FC236}">
                <a16:creationId xmlns:a16="http://schemas.microsoft.com/office/drawing/2014/main" xmlns="" id="{C62C9797-12E0-2140-AB8F-354D4C7E47A2}"/>
              </a:ext>
            </a:extLst>
          </p:cNvPr>
          <p:cNvPicPr>
            <a:picLocks noChangeAspect="1"/>
          </p:cNvPicPr>
          <p:nvPr/>
        </p:nvPicPr>
        <p:blipFill>
          <a:blip r:embed="rId4"/>
          <a:stretch>
            <a:fillRect/>
          </a:stretch>
        </p:blipFill>
        <p:spPr>
          <a:xfrm>
            <a:off x="82403" y="4527422"/>
            <a:ext cx="1896214" cy="2128769"/>
          </a:xfrm>
          <a:prstGeom prst="rect">
            <a:avLst/>
          </a:prstGeom>
        </p:spPr>
      </p:pic>
      <p:pic>
        <p:nvPicPr>
          <p:cNvPr id="3" name="صورة 2">
            <a:extLst>
              <a:ext uri="{FF2B5EF4-FFF2-40B4-BE49-F238E27FC236}">
                <a16:creationId xmlns:a16="http://schemas.microsoft.com/office/drawing/2014/main" xmlns="" id="{927F812F-50DE-9346-AEBE-A4C1E3373F42}"/>
              </a:ext>
            </a:extLst>
          </p:cNvPr>
          <p:cNvPicPr>
            <a:picLocks noChangeAspect="1"/>
          </p:cNvPicPr>
          <p:nvPr/>
        </p:nvPicPr>
        <p:blipFill>
          <a:blip r:embed="rId5"/>
          <a:stretch>
            <a:fillRect/>
          </a:stretch>
        </p:blipFill>
        <p:spPr>
          <a:xfrm>
            <a:off x="6603744" y="4826257"/>
            <a:ext cx="2927458" cy="2031743"/>
          </a:xfrm>
          <a:prstGeom prst="rect">
            <a:avLst/>
          </a:prstGeom>
        </p:spPr>
      </p:pic>
      <p:sp>
        <p:nvSpPr>
          <p:cNvPr id="6" name="مستطيل 5">
            <a:extLst>
              <a:ext uri="{FF2B5EF4-FFF2-40B4-BE49-F238E27FC236}">
                <a16:creationId xmlns:a16="http://schemas.microsoft.com/office/drawing/2014/main" xmlns="" id="{BDCBDA0C-19A8-324D-8C3B-1B72D29503AD}"/>
              </a:ext>
            </a:extLst>
          </p:cNvPr>
          <p:cNvSpPr/>
          <p:nvPr/>
        </p:nvSpPr>
        <p:spPr>
          <a:xfrm>
            <a:off x="2789695" y="1385393"/>
            <a:ext cx="8666740" cy="830997"/>
          </a:xfrm>
          <a:prstGeom prst="rect">
            <a:avLst/>
          </a:prstGeom>
        </p:spPr>
        <p:txBody>
          <a:bodyPr wrap="square">
            <a:spAutoFit/>
          </a:bodyPr>
          <a:lstStyle/>
          <a:p>
            <a:pPr algn="just"/>
            <a:r>
              <a:rPr lang="ar-JO" altLang="ar-JO" sz="2400" b="1" dirty="0"/>
              <a:t>تعبيرات الوجه</a:t>
            </a:r>
            <a:r>
              <a:rPr lang="ar-JO" altLang="ar-JO" sz="2400" dirty="0"/>
              <a:t>: تعد تعبيرات الوجه من اكثر الامور قدرة على تفعيل لغة الجسد. (الحاجب، العينين).</a:t>
            </a:r>
          </a:p>
        </p:txBody>
      </p:sp>
    </p:spTree>
    <p:extLst>
      <p:ext uri="{BB962C8B-B14F-4D97-AF65-F5344CB8AC3E}">
        <p14:creationId xmlns:p14="http://schemas.microsoft.com/office/powerpoint/2010/main" val="2866959440"/>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FE070663-D853-F543-9FE4-EA7C49E30A0E}"/>
              </a:ext>
            </a:extLst>
          </p:cNvPr>
          <p:cNvSpPr/>
          <p:nvPr/>
        </p:nvSpPr>
        <p:spPr>
          <a:xfrm>
            <a:off x="573438" y="1378893"/>
            <a:ext cx="11316952" cy="1631216"/>
          </a:xfrm>
          <a:prstGeom prst="rect">
            <a:avLst/>
          </a:prstGeom>
        </p:spPr>
        <p:txBody>
          <a:bodyPr wrap="square">
            <a:spAutoFit/>
          </a:bodyPr>
          <a:lstStyle/>
          <a:p>
            <a:pPr algn="just"/>
            <a:r>
              <a:rPr lang="ar-JO" altLang="ar-JO" sz="2400" dirty="0"/>
              <a:t>اشارت دراسات حديثة الى ان ثلث الناس لديهم وجوه ذات طبيعة منفتحة ومبتسمة، والثلث الاخر لديهم وجوه ذات طبيعة محايدة، يمكن ان تتحول من وجوه ذات ابتسامة الى اخرى ذات نظرات حادة، اما الثلث الاخير فلديهم وجوه جدية سواء اعتقدوا بأنهم يبتسمون او لا يبتسمون.</a:t>
            </a:r>
          </a:p>
          <a:p>
            <a:endParaRPr lang="en-US" altLang="ar-JO" sz="2400" dirty="0"/>
          </a:p>
        </p:txBody>
      </p:sp>
      <p:sp>
        <p:nvSpPr>
          <p:cNvPr id="5" name="مستطيل 4">
            <a:extLst>
              <a:ext uri="{FF2B5EF4-FFF2-40B4-BE49-F238E27FC236}">
                <a16:creationId xmlns:a16="http://schemas.microsoft.com/office/drawing/2014/main" xmlns="" id="{8BFC2C80-3756-564D-9FD1-ECDED1DC32B7}"/>
              </a:ext>
            </a:extLst>
          </p:cNvPr>
          <p:cNvSpPr/>
          <p:nvPr/>
        </p:nvSpPr>
        <p:spPr>
          <a:xfrm>
            <a:off x="4626662" y="547629"/>
            <a:ext cx="2903359" cy="5232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ar-JO" altLang="ar-JO" sz="2800" b="1" dirty="0"/>
              <a:t>ملامح الوجه وتعبيراته </a:t>
            </a:r>
            <a:endParaRPr lang="ar-JO" sz="2800" dirty="0"/>
          </a:p>
        </p:txBody>
      </p:sp>
      <p:pic>
        <p:nvPicPr>
          <p:cNvPr id="6" name="صورة 5">
            <a:extLst>
              <a:ext uri="{FF2B5EF4-FFF2-40B4-BE49-F238E27FC236}">
                <a16:creationId xmlns:a16="http://schemas.microsoft.com/office/drawing/2014/main" xmlns="" id="{19972773-8597-5E4A-828E-666D0DB97DD4}"/>
              </a:ext>
            </a:extLst>
          </p:cNvPr>
          <p:cNvPicPr>
            <a:picLocks noChangeAspect="1"/>
          </p:cNvPicPr>
          <p:nvPr/>
        </p:nvPicPr>
        <p:blipFill>
          <a:blip r:embed="rId2"/>
          <a:stretch>
            <a:fillRect/>
          </a:stretch>
        </p:blipFill>
        <p:spPr>
          <a:xfrm>
            <a:off x="965846" y="2307944"/>
            <a:ext cx="4598045" cy="1404329"/>
          </a:xfrm>
          <a:prstGeom prst="rect">
            <a:avLst/>
          </a:prstGeom>
        </p:spPr>
      </p:pic>
    </p:spTree>
    <p:extLst>
      <p:ext uri="{BB962C8B-B14F-4D97-AF65-F5344CB8AC3E}">
        <p14:creationId xmlns:p14="http://schemas.microsoft.com/office/powerpoint/2010/main" val="134532328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رسم تخطيطي 5">
            <a:extLst>
              <a:ext uri="{FF2B5EF4-FFF2-40B4-BE49-F238E27FC236}">
                <a16:creationId xmlns:a16="http://schemas.microsoft.com/office/drawing/2014/main" xmlns="" id="{7EF4A3ED-8089-5B42-A155-21D987FC849A}"/>
              </a:ext>
            </a:extLst>
          </p:cNvPr>
          <p:cNvGraphicFramePr/>
          <p:nvPr/>
        </p:nvGraphicFramePr>
        <p:xfrm>
          <a:off x="2753739" y="361949"/>
          <a:ext cx="9144000" cy="61325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صورة 1">
            <a:extLst>
              <a:ext uri="{FF2B5EF4-FFF2-40B4-BE49-F238E27FC236}">
                <a16:creationId xmlns:a16="http://schemas.microsoft.com/office/drawing/2014/main" xmlns="" id="{ADB93BCA-F3AA-844B-83AB-E2EE68664607}"/>
              </a:ext>
            </a:extLst>
          </p:cNvPr>
          <p:cNvPicPr>
            <a:picLocks noChangeAspect="1"/>
          </p:cNvPicPr>
          <p:nvPr/>
        </p:nvPicPr>
        <p:blipFill>
          <a:blip r:embed="rId7"/>
          <a:stretch>
            <a:fillRect/>
          </a:stretch>
        </p:blipFill>
        <p:spPr>
          <a:xfrm>
            <a:off x="293687" y="3693318"/>
            <a:ext cx="2281576" cy="2801143"/>
          </a:xfrm>
          <a:prstGeom prst="rect">
            <a:avLst/>
          </a:prstGeom>
        </p:spPr>
      </p:pic>
      <p:pic>
        <p:nvPicPr>
          <p:cNvPr id="3" name="صورة 2">
            <a:extLst>
              <a:ext uri="{FF2B5EF4-FFF2-40B4-BE49-F238E27FC236}">
                <a16:creationId xmlns:a16="http://schemas.microsoft.com/office/drawing/2014/main" xmlns="" id="{97691DA2-D753-9142-A077-D161F67F6829}"/>
              </a:ext>
            </a:extLst>
          </p:cNvPr>
          <p:cNvPicPr>
            <a:picLocks noChangeAspect="1"/>
          </p:cNvPicPr>
          <p:nvPr/>
        </p:nvPicPr>
        <p:blipFill>
          <a:blip r:embed="rId8"/>
          <a:stretch>
            <a:fillRect/>
          </a:stretch>
        </p:blipFill>
        <p:spPr>
          <a:xfrm>
            <a:off x="8792666" y="448544"/>
            <a:ext cx="3007719" cy="3007719"/>
          </a:xfrm>
          <a:prstGeom prst="rect">
            <a:avLst/>
          </a:prstGeom>
        </p:spPr>
      </p:pic>
      <p:pic>
        <p:nvPicPr>
          <p:cNvPr id="5" name="صورة 4">
            <a:extLst>
              <a:ext uri="{FF2B5EF4-FFF2-40B4-BE49-F238E27FC236}">
                <a16:creationId xmlns:a16="http://schemas.microsoft.com/office/drawing/2014/main" xmlns="" id="{AC399D28-D453-5343-8592-E26AA34DB5D7}"/>
              </a:ext>
            </a:extLst>
          </p:cNvPr>
          <p:cNvPicPr>
            <a:picLocks noChangeAspect="1"/>
          </p:cNvPicPr>
          <p:nvPr/>
        </p:nvPicPr>
        <p:blipFill>
          <a:blip r:embed="rId9"/>
          <a:stretch>
            <a:fillRect/>
          </a:stretch>
        </p:blipFill>
        <p:spPr>
          <a:xfrm>
            <a:off x="87334" y="99164"/>
            <a:ext cx="5688742" cy="3065518"/>
          </a:xfrm>
          <a:prstGeom prst="rect">
            <a:avLst/>
          </a:prstGeom>
        </p:spPr>
      </p:pic>
    </p:spTree>
    <p:extLst>
      <p:ext uri="{BB962C8B-B14F-4D97-AF65-F5344CB8AC3E}">
        <p14:creationId xmlns:p14="http://schemas.microsoft.com/office/powerpoint/2010/main" val="3093067728"/>
      </p:ext>
    </p:extLst>
  </p:cSld>
  <p:clrMapOvr>
    <a:masterClrMapping/>
  </p:clrMapOvr>
  <p:transition>
    <p:wedge/>
  </p:transition>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a:extLst>
              <a:ext uri="{FF2B5EF4-FFF2-40B4-BE49-F238E27FC236}">
                <a16:creationId xmlns:a16="http://schemas.microsoft.com/office/drawing/2014/main" xmlns="" id="{03CD7B30-67F4-2D45-8702-652F1698E6EA}"/>
              </a:ext>
            </a:extLst>
          </p:cNvPr>
          <p:cNvSpPr>
            <a:spLocks noGrp="1" noChangeArrowheads="1"/>
          </p:cNvSpPr>
          <p:nvPr>
            <p:ph type="title"/>
          </p:nvPr>
        </p:nvSpPr>
        <p:spPr>
          <a:xfrm>
            <a:off x="4065722" y="225641"/>
            <a:ext cx="5257800" cy="797248"/>
          </a:xfrm>
        </p:spPr>
        <p:style>
          <a:lnRef idx="3">
            <a:schemeClr val="lt1"/>
          </a:lnRef>
          <a:fillRef idx="1">
            <a:schemeClr val="accent3"/>
          </a:fillRef>
          <a:effectRef idx="1">
            <a:schemeClr val="accent3"/>
          </a:effectRef>
          <a:fontRef idx="minor">
            <a:schemeClr val="lt1"/>
          </a:fontRef>
        </p:style>
        <p:txBody>
          <a:bodyPr>
            <a:normAutofit/>
          </a:bodyPr>
          <a:lstStyle/>
          <a:p>
            <a:pPr algn="ctr"/>
            <a:r>
              <a:rPr lang="ar-AE" altLang="ar-JO" sz="3200" dirty="0">
                <a:ln w="0"/>
                <a:solidFill>
                  <a:schemeClr val="tx1"/>
                </a:solidFill>
                <a:effectLst>
                  <a:outerShdw blurRad="38100" dist="19050" dir="2700000" algn="tl" rotWithShape="0">
                    <a:schemeClr val="dk1">
                      <a:alpha val="40000"/>
                    </a:schemeClr>
                  </a:outerShdw>
                </a:effectLst>
              </a:rPr>
              <a:t>أنواع الوجوه:</a:t>
            </a:r>
            <a:endParaRPr lang="en-GB" altLang="ar-JO" sz="3200" dirty="0">
              <a:ln w="0"/>
              <a:solidFill>
                <a:schemeClr val="tx1"/>
              </a:solidFill>
              <a:effectLst>
                <a:outerShdw blurRad="38100" dist="19050" dir="2700000" algn="tl" rotWithShape="0">
                  <a:schemeClr val="dk1">
                    <a:alpha val="40000"/>
                  </a:schemeClr>
                </a:outerShdw>
              </a:effectLst>
            </a:endParaRPr>
          </a:p>
        </p:txBody>
      </p:sp>
      <p:pic>
        <p:nvPicPr>
          <p:cNvPr id="2" name="صورة 1">
            <a:extLst>
              <a:ext uri="{FF2B5EF4-FFF2-40B4-BE49-F238E27FC236}">
                <a16:creationId xmlns:a16="http://schemas.microsoft.com/office/drawing/2014/main" xmlns="" id="{CD44BEC9-E72F-7847-9D86-9CE1A195280E}"/>
              </a:ext>
            </a:extLst>
          </p:cNvPr>
          <p:cNvPicPr>
            <a:picLocks noChangeAspect="1"/>
          </p:cNvPicPr>
          <p:nvPr/>
        </p:nvPicPr>
        <p:blipFill>
          <a:blip r:embed="rId2"/>
          <a:stretch>
            <a:fillRect/>
          </a:stretch>
        </p:blipFill>
        <p:spPr>
          <a:xfrm>
            <a:off x="6850251" y="1307716"/>
            <a:ext cx="5067709" cy="3779308"/>
          </a:xfrm>
          <a:prstGeom prst="rect">
            <a:avLst/>
          </a:prstGeom>
        </p:spPr>
      </p:pic>
      <p:sp>
        <p:nvSpPr>
          <p:cNvPr id="3" name="مستطيل 2">
            <a:extLst>
              <a:ext uri="{FF2B5EF4-FFF2-40B4-BE49-F238E27FC236}">
                <a16:creationId xmlns:a16="http://schemas.microsoft.com/office/drawing/2014/main" xmlns="" id="{03E60526-BAE8-7D45-B195-9B76721BFEBD}"/>
              </a:ext>
            </a:extLst>
          </p:cNvPr>
          <p:cNvSpPr/>
          <p:nvPr/>
        </p:nvSpPr>
        <p:spPr>
          <a:xfrm>
            <a:off x="7017148" y="5282518"/>
            <a:ext cx="5067708" cy="683264"/>
          </a:xfrm>
          <a:prstGeom prst="rect">
            <a:avLst/>
          </a:prstGeom>
        </p:spPr>
        <p:txBody>
          <a:bodyPr wrap="square">
            <a:spAutoFit/>
          </a:bodyPr>
          <a:lstStyle/>
          <a:p>
            <a:pPr algn="just">
              <a:lnSpc>
                <a:spcPct val="80000"/>
              </a:lnSpc>
            </a:pPr>
            <a:r>
              <a:rPr lang="ar-SA" altLang="ar-JO" sz="2400" b="1" dirty="0"/>
              <a:t>الوجه البيضاوي: </a:t>
            </a:r>
            <a:r>
              <a:rPr lang="ar-SA" altLang="ar-JO" sz="2400" dirty="0"/>
              <a:t>صاحبه</a:t>
            </a:r>
            <a:r>
              <a:rPr lang="ar-SA" altLang="ar-JO" sz="2400" b="1" dirty="0"/>
              <a:t> </a:t>
            </a:r>
            <a:r>
              <a:rPr lang="ar-SA" altLang="ar-JO" sz="2400" dirty="0"/>
              <a:t>مرموق المكانة، كثير الانجاز، مقدام ، يجيد فن التعامل٬ جياش بالعاطفة.</a:t>
            </a:r>
          </a:p>
        </p:txBody>
      </p:sp>
      <p:sp>
        <p:nvSpPr>
          <p:cNvPr id="4" name="مستطيل 3">
            <a:extLst>
              <a:ext uri="{FF2B5EF4-FFF2-40B4-BE49-F238E27FC236}">
                <a16:creationId xmlns:a16="http://schemas.microsoft.com/office/drawing/2014/main" xmlns="" id="{24998251-E59C-CD45-A3F0-D41B472009B2}"/>
              </a:ext>
            </a:extLst>
          </p:cNvPr>
          <p:cNvSpPr/>
          <p:nvPr/>
        </p:nvSpPr>
        <p:spPr>
          <a:xfrm>
            <a:off x="604670" y="5311111"/>
            <a:ext cx="4757743" cy="978729"/>
          </a:xfrm>
          <a:prstGeom prst="rect">
            <a:avLst/>
          </a:prstGeom>
        </p:spPr>
        <p:txBody>
          <a:bodyPr wrap="square">
            <a:spAutoFit/>
          </a:bodyPr>
          <a:lstStyle/>
          <a:p>
            <a:pPr algn="just">
              <a:lnSpc>
                <a:spcPct val="80000"/>
              </a:lnSpc>
            </a:pPr>
            <a:r>
              <a:rPr lang="ar-SA" altLang="ar-JO" sz="2400" b="1" dirty="0"/>
              <a:t> الوجه المربع: </a:t>
            </a:r>
            <a:r>
              <a:rPr lang="ar-SA" altLang="ar-JO" sz="2400" dirty="0"/>
              <a:t>صاحبه عنيد وصعب التفاهم ، ميال للقوة في تحقيق أهدافه، قيادي، ونشيط جسماني.</a:t>
            </a:r>
          </a:p>
        </p:txBody>
      </p:sp>
      <p:pic>
        <p:nvPicPr>
          <p:cNvPr id="5" name="صورة 4">
            <a:extLst>
              <a:ext uri="{FF2B5EF4-FFF2-40B4-BE49-F238E27FC236}">
                <a16:creationId xmlns:a16="http://schemas.microsoft.com/office/drawing/2014/main" xmlns="" id="{2BCC4D0B-85B6-AF42-AFBF-C50A93107AC4}"/>
              </a:ext>
            </a:extLst>
          </p:cNvPr>
          <p:cNvPicPr>
            <a:picLocks noChangeAspect="1"/>
          </p:cNvPicPr>
          <p:nvPr/>
        </p:nvPicPr>
        <p:blipFill>
          <a:blip r:embed="rId3"/>
          <a:stretch>
            <a:fillRect/>
          </a:stretch>
        </p:blipFill>
        <p:spPr>
          <a:xfrm>
            <a:off x="869412" y="1410414"/>
            <a:ext cx="4601490" cy="3477871"/>
          </a:xfrm>
          <a:prstGeom prst="rect">
            <a:avLst/>
          </a:prstGeom>
        </p:spPr>
      </p:pic>
    </p:spTree>
    <p:extLst>
      <p:ext uri="{BB962C8B-B14F-4D97-AF65-F5344CB8AC3E}">
        <p14:creationId xmlns:p14="http://schemas.microsoft.com/office/powerpoint/2010/main" val="4207560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xmlns="" id="{E4E2C9DC-2AEE-C049-BA84-13E879B39976}"/>
              </a:ext>
            </a:extLst>
          </p:cNvPr>
          <p:cNvPicPr>
            <a:picLocks noChangeAspect="1"/>
          </p:cNvPicPr>
          <p:nvPr/>
        </p:nvPicPr>
        <p:blipFill>
          <a:blip r:embed="rId2"/>
          <a:stretch>
            <a:fillRect/>
          </a:stretch>
        </p:blipFill>
        <p:spPr>
          <a:xfrm>
            <a:off x="6696371" y="1205100"/>
            <a:ext cx="5010016" cy="3767222"/>
          </a:xfrm>
          <a:prstGeom prst="rect">
            <a:avLst/>
          </a:prstGeom>
        </p:spPr>
      </p:pic>
      <p:sp>
        <p:nvSpPr>
          <p:cNvPr id="7" name="مستطيل 6">
            <a:extLst>
              <a:ext uri="{FF2B5EF4-FFF2-40B4-BE49-F238E27FC236}">
                <a16:creationId xmlns:a16="http://schemas.microsoft.com/office/drawing/2014/main" xmlns="" id="{894D0EDE-32C0-8842-B541-4CEE595605B2}"/>
              </a:ext>
            </a:extLst>
          </p:cNvPr>
          <p:cNvSpPr/>
          <p:nvPr/>
        </p:nvSpPr>
        <p:spPr>
          <a:xfrm>
            <a:off x="878907" y="5265102"/>
            <a:ext cx="4544834" cy="387798"/>
          </a:xfrm>
          <a:prstGeom prst="rect">
            <a:avLst/>
          </a:prstGeom>
        </p:spPr>
        <p:txBody>
          <a:bodyPr wrap="none">
            <a:spAutoFit/>
          </a:bodyPr>
          <a:lstStyle/>
          <a:p>
            <a:pPr algn="just">
              <a:lnSpc>
                <a:spcPct val="80000"/>
              </a:lnSpc>
            </a:pPr>
            <a:r>
              <a:rPr lang="ar-SA" altLang="ar-JO" sz="2400" b="1" dirty="0"/>
              <a:t>الوجه المثلث: </a:t>
            </a:r>
            <a:r>
              <a:rPr lang="ar-SA" altLang="ar-JO" sz="2400" dirty="0"/>
              <a:t>يمتاز بعقل نير وبحب للحكمة.</a:t>
            </a:r>
          </a:p>
        </p:txBody>
      </p:sp>
      <p:pic>
        <p:nvPicPr>
          <p:cNvPr id="8" name="صورة 7">
            <a:extLst>
              <a:ext uri="{FF2B5EF4-FFF2-40B4-BE49-F238E27FC236}">
                <a16:creationId xmlns:a16="http://schemas.microsoft.com/office/drawing/2014/main" xmlns="" id="{13347F2A-93A3-864F-82E2-56580D04062F}"/>
              </a:ext>
            </a:extLst>
          </p:cNvPr>
          <p:cNvPicPr>
            <a:picLocks noChangeAspect="1"/>
          </p:cNvPicPr>
          <p:nvPr/>
        </p:nvPicPr>
        <p:blipFill>
          <a:blip r:embed="rId3"/>
          <a:stretch>
            <a:fillRect/>
          </a:stretch>
        </p:blipFill>
        <p:spPr>
          <a:xfrm>
            <a:off x="878907" y="1349346"/>
            <a:ext cx="5010017" cy="3767222"/>
          </a:xfrm>
          <a:prstGeom prst="rect">
            <a:avLst/>
          </a:prstGeom>
        </p:spPr>
      </p:pic>
      <p:sp>
        <p:nvSpPr>
          <p:cNvPr id="9" name="مستطيل 8">
            <a:extLst>
              <a:ext uri="{FF2B5EF4-FFF2-40B4-BE49-F238E27FC236}">
                <a16:creationId xmlns:a16="http://schemas.microsoft.com/office/drawing/2014/main" xmlns="" id="{09C21031-778C-C143-A9F2-4A7F092F0B4E}"/>
              </a:ext>
            </a:extLst>
          </p:cNvPr>
          <p:cNvSpPr/>
          <p:nvPr/>
        </p:nvSpPr>
        <p:spPr>
          <a:xfrm>
            <a:off x="6354084" y="5182159"/>
            <a:ext cx="5352303" cy="978729"/>
          </a:xfrm>
          <a:prstGeom prst="rect">
            <a:avLst/>
          </a:prstGeom>
        </p:spPr>
        <p:txBody>
          <a:bodyPr wrap="square">
            <a:spAutoFit/>
          </a:bodyPr>
          <a:lstStyle/>
          <a:p>
            <a:pPr algn="just">
              <a:lnSpc>
                <a:spcPct val="80000"/>
              </a:lnSpc>
            </a:pPr>
            <a:r>
              <a:rPr lang="ar-SA" altLang="ar-JO" sz="2400" b="1" dirty="0"/>
              <a:t>الوجه الدائري: </a:t>
            </a:r>
            <a:r>
              <a:rPr lang="ar-SA" altLang="ar-JO" sz="2400" dirty="0"/>
              <a:t>بريء بسذاجة، واجتماعي، ويحب ويجيد التواصل مع الآخرين، ومتصابي، ويحب لفت الانتباه.</a:t>
            </a:r>
          </a:p>
        </p:txBody>
      </p:sp>
    </p:spTree>
    <p:extLst>
      <p:ext uri="{BB962C8B-B14F-4D97-AF65-F5344CB8AC3E}">
        <p14:creationId xmlns:p14="http://schemas.microsoft.com/office/powerpoint/2010/main" val="128770309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xmlns="" id="{EE2EE474-2B64-3347-8BC2-C709B9472D05}"/>
              </a:ext>
            </a:extLst>
          </p:cNvPr>
          <p:cNvSpPr/>
          <p:nvPr/>
        </p:nvSpPr>
        <p:spPr>
          <a:xfrm>
            <a:off x="7222211" y="5372514"/>
            <a:ext cx="4510006" cy="978729"/>
          </a:xfrm>
          <a:prstGeom prst="rect">
            <a:avLst/>
          </a:prstGeom>
        </p:spPr>
        <p:txBody>
          <a:bodyPr wrap="square">
            <a:spAutoFit/>
          </a:bodyPr>
          <a:lstStyle/>
          <a:p>
            <a:pPr algn="just">
              <a:lnSpc>
                <a:spcPct val="80000"/>
              </a:lnSpc>
            </a:pPr>
            <a:r>
              <a:rPr lang="ar-SA" altLang="ar-JO" sz="2400" b="1" dirty="0"/>
              <a:t> الوجه المستطيل: </a:t>
            </a:r>
            <a:r>
              <a:rPr lang="ar-SA" altLang="ar-JO" sz="2400" dirty="0"/>
              <a:t>نشيط في كل الجوانب، ويسبق قراره فكره، يسميه الصينيون "وجه الرئيس".</a:t>
            </a:r>
          </a:p>
        </p:txBody>
      </p:sp>
      <p:pic>
        <p:nvPicPr>
          <p:cNvPr id="6" name="صورة 5">
            <a:extLst>
              <a:ext uri="{FF2B5EF4-FFF2-40B4-BE49-F238E27FC236}">
                <a16:creationId xmlns:a16="http://schemas.microsoft.com/office/drawing/2014/main" xmlns="" id="{6D39BAF3-FC50-2B47-9931-7313AC147C41}"/>
              </a:ext>
            </a:extLst>
          </p:cNvPr>
          <p:cNvPicPr>
            <a:picLocks noChangeAspect="1"/>
          </p:cNvPicPr>
          <p:nvPr/>
        </p:nvPicPr>
        <p:blipFill>
          <a:blip r:embed="rId2"/>
          <a:stretch>
            <a:fillRect/>
          </a:stretch>
        </p:blipFill>
        <p:spPr>
          <a:xfrm>
            <a:off x="6834752" y="1169919"/>
            <a:ext cx="5142340" cy="3866721"/>
          </a:xfrm>
          <a:prstGeom prst="rect">
            <a:avLst/>
          </a:prstGeom>
        </p:spPr>
      </p:pic>
      <p:sp>
        <p:nvSpPr>
          <p:cNvPr id="7" name="مستطيل 6">
            <a:extLst>
              <a:ext uri="{FF2B5EF4-FFF2-40B4-BE49-F238E27FC236}">
                <a16:creationId xmlns:a16="http://schemas.microsoft.com/office/drawing/2014/main" xmlns="" id="{7B582ACF-6297-334B-8914-2526E54D3ED4}"/>
              </a:ext>
            </a:extLst>
          </p:cNvPr>
          <p:cNvSpPr/>
          <p:nvPr/>
        </p:nvSpPr>
        <p:spPr>
          <a:xfrm>
            <a:off x="594102" y="2654430"/>
            <a:ext cx="4608163" cy="683264"/>
          </a:xfrm>
          <a:prstGeom prst="rect">
            <a:avLst/>
          </a:prstGeom>
        </p:spPr>
        <p:txBody>
          <a:bodyPr wrap="square">
            <a:spAutoFit/>
          </a:bodyPr>
          <a:lstStyle/>
          <a:p>
            <a:pPr algn="just">
              <a:lnSpc>
                <a:spcPct val="80000"/>
              </a:lnSpc>
            </a:pPr>
            <a:r>
              <a:rPr lang="ar-SA" altLang="ar-JO" sz="2400" dirty="0"/>
              <a:t> </a:t>
            </a:r>
            <a:r>
              <a:rPr lang="ar-SA" altLang="ar-JO" sz="2400" b="1" dirty="0"/>
              <a:t>الوجه الدائري البيضاوي: </a:t>
            </a:r>
            <a:r>
              <a:rPr lang="ar-SA" altLang="ar-JO" sz="2400" dirty="0"/>
              <a:t>ناجح في تجارته، منظم في افكاره، عميق التفكير، اداري ناجح.</a:t>
            </a:r>
          </a:p>
        </p:txBody>
      </p:sp>
      <p:pic>
        <p:nvPicPr>
          <p:cNvPr id="8" name="صورة 7">
            <a:extLst>
              <a:ext uri="{FF2B5EF4-FFF2-40B4-BE49-F238E27FC236}">
                <a16:creationId xmlns:a16="http://schemas.microsoft.com/office/drawing/2014/main" xmlns="" id="{BDF1A82F-9AE8-344C-8263-6FECEAC94EC4}"/>
              </a:ext>
            </a:extLst>
          </p:cNvPr>
          <p:cNvPicPr>
            <a:picLocks noChangeAspect="1"/>
          </p:cNvPicPr>
          <p:nvPr/>
        </p:nvPicPr>
        <p:blipFill>
          <a:blip r:embed="rId3"/>
          <a:stretch>
            <a:fillRect/>
          </a:stretch>
        </p:blipFill>
        <p:spPr>
          <a:xfrm>
            <a:off x="862710" y="196956"/>
            <a:ext cx="4070948" cy="2279731"/>
          </a:xfrm>
          <a:prstGeom prst="rect">
            <a:avLst/>
          </a:prstGeom>
        </p:spPr>
      </p:pic>
      <p:sp>
        <p:nvSpPr>
          <p:cNvPr id="9" name="مستطيل 8">
            <a:extLst>
              <a:ext uri="{FF2B5EF4-FFF2-40B4-BE49-F238E27FC236}">
                <a16:creationId xmlns:a16="http://schemas.microsoft.com/office/drawing/2014/main" xmlns="" id="{6B607971-9FAA-3846-9465-A2D99AD1615F}"/>
              </a:ext>
            </a:extLst>
          </p:cNvPr>
          <p:cNvSpPr/>
          <p:nvPr/>
        </p:nvSpPr>
        <p:spPr>
          <a:xfrm>
            <a:off x="183398" y="5912117"/>
            <a:ext cx="5429572" cy="983731"/>
          </a:xfrm>
          <a:prstGeom prst="rect">
            <a:avLst/>
          </a:prstGeom>
        </p:spPr>
        <p:txBody>
          <a:bodyPr wrap="square">
            <a:spAutoFit/>
          </a:bodyPr>
          <a:lstStyle/>
          <a:p>
            <a:pPr algn="just">
              <a:lnSpc>
                <a:spcPct val="80000"/>
              </a:lnSpc>
            </a:pPr>
            <a:r>
              <a:rPr lang="ar-SA" altLang="ar-JO" sz="2400" b="1" dirty="0"/>
              <a:t>الوجه </a:t>
            </a:r>
            <a:r>
              <a:rPr lang="ar-SA" altLang="ar-JO" sz="2400" b="1" dirty="0" err="1"/>
              <a:t>القرداوي</a:t>
            </a:r>
            <a:r>
              <a:rPr lang="ar-SA" altLang="ar-JO" sz="2400" dirty="0"/>
              <a:t>: بارز الفم، قزم الجبهة، عريض الفك صغير العينين. من صفاته  مكار، محتال</a:t>
            </a:r>
            <a:r>
              <a:rPr lang="ar-AE" altLang="ar-JO" sz="2400" dirty="0"/>
              <a:t> </a:t>
            </a:r>
            <a:r>
              <a:rPr lang="ar-SA" altLang="ar-JO" sz="2400" dirty="0"/>
              <a:t>لا يؤتمن على مال او غيره.</a:t>
            </a:r>
            <a:endParaRPr lang="en-GB" altLang="ar-JO" sz="2400" dirty="0"/>
          </a:p>
        </p:txBody>
      </p:sp>
      <p:pic>
        <p:nvPicPr>
          <p:cNvPr id="10" name="صورة 9">
            <a:extLst>
              <a:ext uri="{FF2B5EF4-FFF2-40B4-BE49-F238E27FC236}">
                <a16:creationId xmlns:a16="http://schemas.microsoft.com/office/drawing/2014/main" xmlns="" id="{0752AE2A-BA93-6046-8433-611FB9202844}"/>
              </a:ext>
            </a:extLst>
          </p:cNvPr>
          <p:cNvPicPr>
            <a:picLocks noChangeAspect="1"/>
          </p:cNvPicPr>
          <p:nvPr/>
        </p:nvPicPr>
        <p:blipFill>
          <a:blip r:embed="rId4"/>
          <a:stretch>
            <a:fillRect/>
          </a:stretch>
        </p:blipFill>
        <p:spPr>
          <a:xfrm>
            <a:off x="2800002" y="3791178"/>
            <a:ext cx="1833991" cy="2070699"/>
          </a:xfrm>
          <a:prstGeom prst="rect">
            <a:avLst/>
          </a:prstGeom>
        </p:spPr>
      </p:pic>
      <p:pic>
        <p:nvPicPr>
          <p:cNvPr id="11" name="صورة 10">
            <a:extLst>
              <a:ext uri="{FF2B5EF4-FFF2-40B4-BE49-F238E27FC236}">
                <a16:creationId xmlns:a16="http://schemas.microsoft.com/office/drawing/2014/main" xmlns="" id="{EC1BFDC9-2EFD-A64A-89CF-E6FFAD129471}"/>
              </a:ext>
            </a:extLst>
          </p:cNvPr>
          <p:cNvPicPr>
            <a:picLocks noChangeAspect="1"/>
          </p:cNvPicPr>
          <p:nvPr/>
        </p:nvPicPr>
        <p:blipFill>
          <a:blip r:embed="rId5"/>
          <a:stretch>
            <a:fillRect/>
          </a:stretch>
        </p:blipFill>
        <p:spPr>
          <a:xfrm>
            <a:off x="935040" y="3776416"/>
            <a:ext cx="1033245" cy="2014827"/>
          </a:xfrm>
          <a:prstGeom prst="rect">
            <a:avLst/>
          </a:prstGeom>
        </p:spPr>
      </p:pic>
    </p:spTree>
    <p:extLst>
      <p:ext uri="{BB962C8B-B14F-4D97-AF65-F5344CB8AC3E}">
        <p14:creationId xmlns:p14="http://schemas.microsoft.com/office/powerpoint/2010/main" val="299467924"/>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B73A30DC-89DA-7646-BA84-1E081E77B28C}"/>
              </a:ext>
            </a:extLst>
          </p:cNvPr>
          <p:cNvPicPr>
            <a:picLocks noChangeAspect="1"/>
          </p:cNvPicPr>
          <p:nvPr/>
        </p:nvPicPr>
        <p:blipFill>
          <a:blip r:embed="rId2"/>
          <a:stretch>
            <a:fillRect/>
          </a:stretch>
        </p:blipFill>
        <p:spPr>
          <a:xfrm>
            <a:off x="5111750" y="2914650"/>
            <a:ext cx="1968500" cy="1028700"/>
          </a:xfrm>
          <a:prstGeom prst="rect">
            <a:avLst/>
          </a:prstGeom>
        </p:spPr>
      </p:pic>
      <p:pic>
        <p:nvPicPr>
          <p:cNvPr id="5" name="صورة 4">
            <a:extLst>
              <a:ext uri="{FF2B5EF4-FFF2-40B4-BE49-F238E27FC236}">
                <a16:creationId xmlns:a16="http://schemas.microsoft.com/office/drawing/2014/main" xmlns="" id="{06D29A9B-4AB1-6F42-8F9A-22337690085B}"/>
              </a:ext>
            </a:extLst>
          </p:cNvPr>
          <p:cNvPicPr>
            <a:picLocks noChangeAspect="1"/>
          </p:cNvPicPr>
          <p:nvPr/>
        </p:nvPicPr>
        <p:blipFill>
          <a:blip r:embed="rId3"/>
          <a:stretch>
            <a:fillRect/>
          </a:stretch>
        </p:blipFill>
        <p:spPr>
          <a:xfrm>
            <a:off x="5451475" y="4718050"/>
            <a:ext cx="1231900" cy="1638300"/>
          </a:xfrm>
          <a:prstGeom prst="rect">
            <a:avLst/>
          </a:prstGeom>
        </p:spPr>
      </p:pic>
      <p:pic>
        <p:nvPicPr>
          <p:cNvPr id="6" name="صورة 5">
            <a:extLst>
              <a:ext uri="{FF2B5EF4-FFF2-40B4-BE49-F238E27FC236}">
                <a16:creationId xmlns:a16="http://schemas.microsoft.com/office/drawing/2014/main" xmlns="" id="{9C853E0C-591C-5E43-BDD4-CCD7EECF4D43}"/>
              </a:ext>
            </a:extLst>
          </p:cNvPr>
          <p:cNvPicPr>
            <a:picLocks noChangeAspect="1"/>
          </p:cNvPicPr>
          <p:nvPr/>
        </p:nvPicPr>
        <p:blipFill>
          <a:blip r:embed="rId4"/>
          <a:stretch>
            <a:fillRect/>
          </a:stretch>
        </p:blipFill>
        <p:spPr>
          <a:xfrm>
            <a:off x="1222752" y="3600450"/>
            <a:ext cx="1562100" cy="1295400"/>
          </a:xfrm>
          <a:prstGeom prst="rect">
            <a:avLst/>
          </a:prstGeom>
        </p:spPr>
      </p:pic>
      <p:pic>
        <p:nvPicPr>
          <p:cNvPr id="7" name="صورة 6">
            <a:extLst>
              <a:ext uri="{FF2B5EF4-FFF2-40B4-BE49-F238E27FC236}">
                <a16:creationId xmlns:a16="http://schemas.microsoft.com/office/drawing/2014/main" xmlns="" id="{BEBA9867-C56D-B142-A8A8-69174EC8F37B}"/>
              </a:ext>
            </a:extLst>
          </p:cNvPr>
          <p:cNvPicPr>
            <a:picLocks noChangeAspect="1"/>
          </p:cNvPicPr>
          <p:nvPr/>
        </p:nvPicPr>
        <p:blipFill>
          <a:blip r:embed="rId5"/>
          <a:stretch>
            <a:fillRect/>
          </a:stretch>
        </p:blipFill>
        <p:spPr>
          <a:xfrm>
            <a:off x="5594457" y="654050"/>
            <a:ext cx="1778000" cy="1143000"/>
          </a:xfrm>
          <a:prstGeom prst="rect">
            <a:avLst/>
          </a:prstGeom>
        </p:spPr>
      </p:pic>
      <p:pic>
        <p:nvPicPr>
          <p:cNvPr id="8" name="صورة 7">
            <a:extLst>
              <a:ext uri="{FF2B5EF4-FFF2-40B4-BE49-F238E27FC236}">
                <a16:creationId xmlns:a16="http://schemas.microsoft.com/office/drawing/2014/main" xmlns="" id="{EFC2B810-6DC6-3E4F-9417-8BEA6B711739}"/>
              </a:ext>
            </a:extLst>
          </p:cNvPr>
          <p:cNvPicPr>
            <a:picLocks noChangeAspect="1"/>
          </p:cNvPicPr>
          <p:nvPr/>
        </p:nvPicPr>
        <p:blipFill>
          <a:blip r:embed="rId6"/>
          <a:stretch>
            <a:fillRect/>
          </a:stretch>
        </p:blipFill>
        <p:spPr>
          <a:xfrm>
            <a:off x="9063712" y="654050"/>
            <a:ext cx="2070100" cy="977900"/>
          </a:xfrm>
          <a:prstGeom prst="rect">
            <a:avLst/>
          </a:prstGeom>
        </p:spPr>
      </p:pic>
      <p:pic>
        <p:nvPicPr>
          <p:cNvPr id="9" name="صورة 8">
            <a:extLst>
              <a:ext uri="{FF2B5EF4-FFF2-40B4-BE49-F238E27FC236}">
                <a16:creationId xmlns:a16="http://schemas.microsoft.com/office/drawing/2014/main" xmlns="" id="{07A1DC94-66A7-A542-B070-01822FDF0793}"/>
              </a:ext>
            </a:extLst>
          </p:cNvPr>
          <p:cNvPicPr>
            <a:picLocks noChangeAspect="1"/>
          </p:cNvPicPr>
          <p:nvPr/>
        </p:nvPicPr>
        <p:blipFill>
          <a:blip r:embed="rId7"/>
          <a:stretch>
            <a:fillRect/>
          </a:stretch>
        </p:blipFill>
        <p:spPr>
          <a:xfrm>
            <a:off x="1365358" y="991354"/>
            <a:ext cx="1752600" cy="1155700"/>
          </a:xfrm>
          <a:prstGeom prst="rect">
            <a:avLst/>
          </a:prstGeom>
        </p:spPr>
      </p:pic>
      <p:pic>
        <p:nvPicPr>
          <p:cNvPr id="10" name="صورة 9">
            <a:extLst>
              <a:ext uri="{FF2B5EF4-FFF2-40B4-BE49-F238E27FC236}">
                <a16:creationId xmlns:a16="http://schemas.microsoft.com/office/drawing/2014/main" xmlns="" id="{B0B1D2B9-6E2A-FB4B-93EB-F13A228A5C8E}"/>
              </a:ext>
            </a:extLst>
          </p:cNvPr>
          <p:cNvPicPr>
            <a:picLocks noChangeAspect="1"/>
          </p:cNvPicPr>
          <p:nvPr/>
        </p:nvPicPr>
        <p:blipFill>
          <a:blip r:embed="rId8"/>
          <a:stretch>
            <a:fillRect/>
          </a:stretch>
        </p:blipFill>
        <p:spPr>
          <a:xfrm>
            <a:off x="9349998" y="1962150"/>
            <a:ext cx="1574800" cy="1295400"/>
          </a:xfrm>
          <a:prstGeom prst="rect">
            <a:avLst/>
          </a:prstGeom>
        </p:spPr>
      </p:pic>
      <p:pic>
        <p:nvPicPr>
          <p:cNvPr id="11" name="صورة 10">
            <a:extLst>
              <a:ext uri="{FF2B5EF4-FFF2-40B4-BE49-F238E27FC236}">
                <a16:creationId xmlns:a16="http://schemas.microsoft.com/office/drawing/2014/main" xmlns="" id="{9C7D95AC-3BCA-F246-8523-015ACED8C0E4}"/>
              </a:ext>
            </a:extLst>
          </p:cNvPr>
          <p:cNvPicPr>
            <a:picLocks noChangeAspect="1"/>
          </p:cNvPicPr>
          <p:nvPr/>
        </p:nvPicPr>
        <p:blipFill>
          <a:blip r:embed="rId9"/>
          <a:stretch>
            <a:fillRect/>
          </a:stretch>
        </p:blipFill>
        <p:spPr>
          <a:xfrm>
            <a:off x="9349998" y="4076700"/>
            <a:ext cx="838200" cy="1282700"/>
          </a:xfrm>
          <a:prstGeom prst="rect">
            <a:avLst/>
          </a:prstGeom>
        </p:spPr>
      </p:pic>
    </p:spTree>
    <p:extLst>
      <p:ext uri="{BB962C8B-B14F-4D97-AF65-F5344CB8AC3E}">
        <p14:creationId xmlns:p14="http://schemas.microsoft.com/office/powerpoint/2010/main" val="161929662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xmlns="" id="{D58AE052-8E79-3640-856C-8FE6C4423863}"/>
              </a:ext>
            </a:extLst>
          </p:cNvPr>
          <p:cNvSpPr>
            <a:spLocks noGrp="1" noChangeArrowheads="1"/>
          </p:cNvSpPr>
          <p:nvPr>
            <p:ph type="title"/>
          </p:nvPr>
        </p:nvSpPr>
        <p:spPr>
          <a:xfrm>
            <a:off x="2515892" y="18433"/>
            <a:ext cx="8943975" cy="1149809"/>
          </a:xfrm>
        </p:spPr>
        <p:txBody>
          <a:bodyPr>
            <a:normAutofit/>
          </a:bodyPr>
          <a:lstStyle/>
          <a:p>
            <a:pPr algn="r"/>
            <a:r>
              <a:rPr lang="ar-SA" altLang="ar-JO" sz="3600" b="1" dirty="0"/>
              <a:t>السؤال الأول:</a:t>
            </a:r>
            <a:endParaRPr lang="en-GB" altLang="ar-JO" sz="3600" b="1" dirty="0"/>
          </a:p>
        </p:txBody>
      </p:sp>
      <p:sp>
        <p:nvSpPr>
          <p:cNvPr id="284675" name="Rectangle 3">
            <a:extLst>
              <a:ext uri="{FF2B5EF4-FFF2-40B4-BE49-F238E27FC236}">
                <a16:creationId xmlns:a16="http://schemas.microsoft.com/office/drawing/2014/main" xmlns="" id="{17E00435-6867-1C43-9A45-BA00E106A9B0}"/>
              </a:ext>
            </a:extLst>
          </p:cNvPr>
          <p:cNvSpPr>
            <a:spLocks noGrp="1" noChangeArrowheads="1"/>
          </p:cNvSpPr>
          <p:nvPr>
            <p:ph type="body" idx="1"/>
          </p:nvPr>
        </p:nvSpPr>
        <p:spPr>
          <a:xfrm>
            <a:off x="3564126" y="945397"/>
            <a:ext cx="8256399" cy="5765369"/>
          </a:xfrm>
        </p:spPr>
        <p:txBody>
          <a:bodyPr>
            <a:normAutofit lnSpcReduction="10000"/>
          </a:bodyPr>
          <a:lstStyle/>
          <a:p>
            <a:pPr marL="0" indent="0">
              <a:lnSpc>
                <a:spcPct val="80000"/>
              </a:lnSpc>
              <a:buNone/>
            </a:pPr>
            <a:r>
              <a:rPr lang="ar-SA" altLang="ar-JO" sz="2400" dirty="0"/>
              <a:t>بالرجوع إلى صورة الرئيس بوتن- رئيس روسيا، فإن المنطقة الغالبة في الوجه عنده هي:</a:t>
            </a:r>
          </a:p>
          <a:p>
            <a:pPr marL="0" indent="0" algn="r" rtl="1">
              <a:lnSpc>
                <a:spcPct val="80000"/>
              </a:lnSpc>
              <a:buNone/>
            </a:pPr>
            <a:r>
              <a:rPr lang="ar-SA" altLang="ar-JO" sz="2400" dirty="0"/>
              <a:t>1. العليا.</a:t>
            </a:r>
          </a:p>
          <a:p>
            <a:pPr marL="0" indent="0" algn="r" rtl="1">
              <a:lnSpc>
                <a:spcPct val="80000"/>
              </a:lnSpc>
              <a:buNone/>
            </a:pPr>
            <a:r>
              <a:rPr lang="ar-SA" altLang="ar-JO" sz="2400" dirty="0"/>
              <a:t>2. الوسطى.</a:t>
            </a:r>
          </a:p>
          <a:p>
            <a:pPr marL="0" indent="0" algn="r" rtl="1">
              <a:lnSpc>
                <a:spcPct val="80000"/>
              </a:lnSpc>
              <a:buNone/>
            </a:pPr>
            <a:r>
              <a:rPr lang="ar-SA" altLang="ar-JO" sz="2400" dirty="0"/>
              <a:t>3. السفلى.</a:t>
            </a:r>
          </a:p>
          <a:p>
            <a:pPr marL="0" indent="0" algn="r" rtl="1">
              <a:lnSpc>
                <a:spcPct val="80000"/>
              </a:lnSpc>
              <a:buNone/>
            </a:pPr>
            <a:endParaRPr lang="ar-SA" altLang="ar-JO" sz="2400" dirty="0"/>
          </a:p>
          <a:p>
            <a:pPr marL="0" indent="0">
              <a:lnSpc>
                <a:spcPct val="80000"/>
              </a:lnSpc>
              <a:buNone/>
            </a:pPr>
            <a:r>
              <a:rPr lang="ar-SA" altLang="ar-JO" sz="2400" b="1" dirty="0">
                <a:solidFill>
                  <a:schemeClr val="tx2"/>
                </a:solidFill>
              </a:rPr>
              <a:t>الجواب: ٢</a:t>
            </a:r>
          </a:p>
          <a:p>
            <a:pPr marL="0" indent="0">
              <a:lnSpc>
                <a:spcPct val="80000"/>
              </a:lnSpc>
              <a:buNone/>
            </a:pPr>
            <a:endParaRPr lang="ar-SA" altLang="ar-JO" sz="2400" b="1" dirty="0">
              <a:solidFill>
                <a:schemeClr val="tx2"/>
              </a:solidFill>
            </a:endParaRPr>
          </a:p>
          <a:p>
            <a:pPr marL="0" indent="0">
              <a:lnSpc>
                <a:spcPct val="80000"/>
              </a:lnSpc>
              <a:buNone/>
            </a:pPr>
            <a:r>
              <a:rPr lang="ar-SA" altLang="ar-JO" sz="3200" b="1" dirty="0"/>
              <a:t>السؤال الثاني: </a:t>
            </a:r>
            <a:endParaRPr lang="ar-AE" altLang="ar-JO" sz="3200" b="1" dirty="0"/>
          </a:p>
          <a:p>
            <a:pPr marL="0" indent="0">
              <a:lnSpc>
                <a:spcPct val="80000"/>
              </a:lnSpc>
              <a:buNone/>
            </a:pPr>
            <a:r>
              <a:rPr lang="ar-SA" altLang="ar-JO" sz="2400" dirty="0"/>
              <a:t>مما سبق يتبين أن الرئيس بوتن: </a:t>
            </a:r>
          </a:p>
          <a:p>
            <a:pPr marL="0" indent="0" algn="r" rtl="1">
              <a:lnSpc>
                <a:spcPct val="80000"/>
              </a:lnSpc>
              <a:buNone/>
            </a:pPr>
            <a:r>
              <a:rPr lang="ar-SA" altLang="ar-JO" sz="2400" dirty="0"/>
              <a:t>1. يلعب التفكير عنده دورا هاما في إصداره الحكم.</a:t>
            </a:r>
          </a:p>
          <a:p>
            <a:pPr marL="0" indent="0" algn="r" rtl="1">
              <a:lnSpc>
                <a:spcPct val="80000"/>
              </a:lnSpc>
              <a:buNone/>
            </a:pPr>
            <a:r>
              <a:rPr lang="ar-SA" altLang="ar-JO" sz="2400" dirty="0"/>
              <a:t>2.  يفكر ويتخذ قراراته وأحكامه بناء على تفكير ولكن التفكير الذي سبقه إحساس.</a:t>
            </a:r>
          </a:p>
          <a:p>
            <a:pPr marL="0" indent="0" algn="r" rtl="1">
              <a:lnSpc>
                <a:spcPct val="80000"/>
              </a:lnSpc>
              <a:buNone/>
            </a:pPr>
            <a:r>
              <a:rPr lang="ar-SA" altLang="ar-JO" sz="2400" dirty="0"/>
              <a:t>3. يرى الحياة بطبيعتها المادية ربما بعيدا عن الأحاسيس والمشاعر والتفكير.</a:t>
            </a:r>
          </a:p>
          <a:p>
            <a:pPr marL="0" indent="0" algn="r" rtl="1">
              <a:lnSpc>
                <a:spcPct val="80000"/>
              </a:lnSpc>
              <a:buNone/>
            </a:pPr>
            <a:endParaRPr lang="ar-SA" altLang="ar-JO" sz="2400" dirty="0"/>
          </a:p>
          <a:p>
            <a:pPr marL="0" indent="0">
              <a:lnSpc>
                <a:spcPct val="80000"/>
              </a:lnSpc>
              <a:buNone/>
            </a:pPr>
            <a:r>
              <a:rPr lang="ar-SA" altLang="ar-JO" sz="2400" b="1" dirty="0">
                <a:solidFill>
                  <a:schemeClr val="tx2"/>
                </a:solidFill>
              </a:rPr>
              <a:t>الجواب: ٢</a:t>
            </a:r>
          </a:p>
        </p:txBody>
      </p:sp>
      <p:pic>
        <p:nvPicPr>
          <p:cNvPr id="284677" name="Picture 5" descr="FaceR1">
            <a:extLst>
              <a:ext uri="{FF2B5EF4-FFF2-40B4-BE49-F238E27FC236}">
                <a16:creationId xmlns:a16="http://schemas.microsoft.com/office/drawing/2014/main" xmlns="" id="{3AE0C3BE-380C-AA47-B802-0E0F0F0CF2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651" y="659205"/>
            <a:ext cx="3419475" cy="378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389018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xmlns="" id="{F8881494-1E01-D249-802D-4CDF1ACF6932}"/>
              </a:ext>
            </a:extLst>
          </p:cNvPr>
          <p:cNvSpPr>
            <a:spLocks noGrp="1" noChangeArrowheads="1"/>
          </p:cNvSpPr>
          <p:nvPr>
            <p:ph type="title"/>
          </p:nvPr>
        </p:nvSpPr>
        <p:spPr>
          <a:xfrm>
            <a:off x="8951914" y="365125"/>
            <a:ext cx="2401886" cy="533777"/>
          </a:xfrm>
        </p:spPr>
        <p:txBody>
          <a:bodyPr>
            <a:normAutofit/>
          </a:bodyPr>
          <a:lstStyle/>
          <a:p>
            <a:pPr algn="r"/>
            <a:r>
              <a:rPr lang="ar-SA" altLang="ar-JO" sz="3200" b="1" dirty="0"/>
              <a:t>السؤال الثالث:</a:t>
            </a:r>
            <a:endParaRPr lang="en-GB" altLang="ar-JO" sz="3200" b="1" dirty="0"/>
          </a:p>
        </p:txBody>
      </p:sp>
      <p:sp>
        <p:nvSpPr>
          <p:cNvPr id="285699" name="Rectangle 3">
            <a:extLst>
              <a:ext uri="{FF2B5EF4-FFF2-40B4-BE49-F238E27FC236}">
                <a16:creationId xmlns:a16="http://schemas.microsoft.com/office/drawing/2014/main" xmlns="" id="{8CA2C27D-0F98-F84D-BD9B-2A46CDFFB0FD}"/>
              </a:ext>
            </a:extLst>
          </p:cNvPr>
          <p:cNvSpPr>
            <a:spLocks noGrp="1" noChangeArrowheads="1"/>
          </p:cNvSpPr>
          <p:nvPr>
            <p:ph type="body" idx="1"/>
          </p:nvPr>
        </p:nvSpPr>
        <p:spPr>
          <a:xfrm>
            <a:off x="3967565" y="1108869"/>
            <a:ext cx="7665203" cy="5384006"/>
          </a:xfrm>
        </p:spPr>
        <p:txBody>
          <a:bodyPr>
            <a:normAutofit fontScale="92500" lnSpcReduction="10000"/>
          </a:bodyPr>
          <a:lstStyle/>
          <a:p>
            <a:pPr marL="0" indent="0">
              <a:lnSpc>
                <a:spcPct val="80000"/>
              </a:lnSpc>
              <a:buNone/>
            </a:pPr>
            <a:r>
              <a:rPr lang="ar-SA" altLang="ar-JO" sz="2400" dirty="0"/>
              <a:t>بالرجوع إلى صورة المرأة أعلاه،</a:t>
            </a:r>
            <a:r>
              <a:rPr lang="ar-AE" altLang="ar-JO" sz="2400" dirty="0"/>
              <a:t> </a:t>
            </a:r>
            <a:r>
              <a:rPr lang="ar-SA" altLang="ar-JO" sz="2400" dirty="0"/>
              <a:t>يتبين أن المنطقة الغالبة في الوجه عندها هي:</a:t>
            </a:r>
          </a:p>
          <a:p>
            <a:pPr marL="0" indent="0" algn="r" rtl="1">
              <a:lnSpc>
                <a:spcPct val="80000"/>
              </a:lnSpc>
              <a:buNone/>
            </a:pPr>
            <a:r>
              <a:rPr lang="ar-SA" altLang="ar-JO" sz="2400" dirty="0"/>
              <a:t>1. العليا.</a:t>
            </a:r>
          </a:p>
          <a:p>
            <a:pPr marL="0" indent="0" algn="r" rtl="1">
              <a:lnSpc>
                <a:spcPct val="80000"/>
              </a:lnSpc>
              <a:buNone/>
            </a:pPr>
            <a:r>
              <a:rPr lang="ar-SA" altLang="ar-JO" sz="2400" dirty="0"/>
              <a:t>2. الوسطى.</a:t>
            </a:r>
          </a:p>
          <a:p>
            <a:pPr marL="0" indent="0" algn="r" rtl="1">
              <a:lnSpc>
                <a:spcPct val="80000"/>
              </a:lnSpc>
              <a:buNone/>
            </a:pPr>
            <a:r>
              <a:rPr lang="ar-SA" altLang="ar-JO" sz="2400" dirty="0"/>
              <a:t>3. السفلى.</a:t>
            </a:r>
          </a:p>
          <a:p>
            <a:pPr marL="0" indent="0" algn="r" rtl="1">
              <a:lnSpc>
                <a:spcPct val="80000"/>
              </a:lnSpc>
              <a:buNone/>
            </a:pPr>
            <a:endParaRPr lang="ar-SA" altLang="ar-JO" sz="2400" dirty="0"/>
          </a:p>
          <a:p>
            <a:pPr marL="0" indent="0">
              <a:lnSpc>
                <a:spcPct val="80000"/>
              </a:lnSpc>
              <a:buNone/>
            </a:pPr>
            <a:r>
              <a:rPr lang="ar-SA" altLang="ar-JO" sz="2400" dirty="0"/>
              <a:t> الجواب: ٣</a:t>
            </a:r>
          </a:p>
          <a:p>
            <a:pPr marL="0" indent="0">
              <a:lnSpc>
                <a:spcPct val="80000"/>
              </a:lnSpc>
              <a:buNone/>
            </a:pPr>
            <a:endParaRPr lang="ar-SA" altLang="ar-JO" sz="2400" dirty="0"/>
          </a:p>
          <a:p>
            <a:pPr marL="0" indent="0">
              <a:lnSpc>
                <a:spcPct val="80000"/>
              </a:lnSpc>
              <a:buNone/>
            </a:pPr>
            <a:r>
              <a:rPr lang="ar-SA" altLang="ar-JO" sz="3200" dirty="0"/>
              <a:t>السؤال الرابع:</a:t>
            </a:r>
            <a:endParaRPr lang="ar-AE" altLang="ar-JO" sz="3200" dirty="0"/>
          </a:p>
          <a:p>
            <a:pPr marL="0" indent="0">
              <a:lnSpc>
                <a:spcPct val="80000"/>
              </a:lnSpc>
              <a:buNone/>
            </a:pPr>
            <a:r>
              <a:rPr lang="ar-SA" altLang="ar-JO" sz="2400" dirty="0"/>
              <a:t> من السؤال السابق، يمكن أن تميل هذه المرأة بشكل كبير بأن تكون:</a:t>
            </a:r>
          </a:p>
          <a:p>
            <a:pPr marL="0" indent="0" algn="r" rtl="1">
              <a:lnSpc>
                <a:spcPct val="80000"/>
              </a:lnSpc>
              <a:buNone/>
            </a:pPr>
            <a:r>
              <a:rPr lang="ar-SA" altLang="ar-JO" sz="2400" dirty="0"/>
              <a:t>1. رياضية.</a:t>
            </a:r>
          </a:p>
          <a:p>
            <a:pPr marL="0" indent="0" algn="r" rtl="1">
              <a:lnSpc>
                <a:spcPct val="80000"/>
              </a:lnSpc>
              <a:buNone/>
            </a:pPr>
            <a:r>
              <a:rPr lang="ar-SA" altLang="ar-JO" sz="2400" dirty="0"/>
              <a:t>2. ناقدة أو محللة.</a:t>
            </a:r>
          </a:p>
          <a:p>
            <a:pPr marL="0" indent="0" algn="r" rtl="1">
              <a:lnSpc>
                <a:spcPct val="80000"/>
              </a:lnSpc>
              <a:buNone/>
            </a:pPr>
            <a:r>
              <a:rPr lang="ar-SA" altLang="ar-JO" sz="2400" dirty="0"/>
              <a:t>3. شاعرة أو مؤلفة قصص.</a:t>
            </a:r>
          </a:p>
          <a:p>
            <a:pPr marL="0" indent="0" algn="r" rtl="1">
              <a:lnSpc>
                <a:spcPct val="80000"/>
              </a:lnSpc>
              <a:buNone/>
            </a:pPr>
            <a:endParaRPr lang="ar-SA" altLang="ar-JO" sz="2400" dirty="0"/>
          </a:p>
          <a:p>
            <a:pPr marL="0" indent="0" algn="r" rtl="1">
              <a:lnSpc>
                <a:spcPct val="80000"/>
              </a:lnSpc>
              <a:buNone/>
            </a:pPr>
            <a:r>
              <a:rPr lang="ar-SA" altLang="ar-JO" sz="2400" dirty="0"/>
              <a:t>الجواب: ١</a:t>
            </a:r>
            <a:endParaRPr lang="en-GB" altLang="ar-JO" sz="2400" dirty="0"/>
          </a:p>
        </p:txBody>
      </p:sp>
      <p:pic>
        <p:nvPicPr>
          <p:cNvPr id="285701" name="Picture 5" descr="FaceR7">
            <a:extLst>
              <a:ext uri="{FF2B5EF4-FFF2-40B4-BE49-F238E27FC236}">
                <a16:creationId xmlns:a16="http://schemas.microsoft.com/office/drawing/2014/main" xmlns="" id="{DF58A103-FF41-9B41-BEE1-91592F0EB8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240088" cy="4437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93017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xmlns="" id="{50945207-C882-024D-955D-509819223BA5}"/>
              </a:ext>
            </a:extLst>
          </p:cNvPr>
          <p:cNvSpPr>
            <a:spLocks noGrp="1" noChangeArrowheads="1"/>
          </p:cNvSpPr>
          <p:nvPr>
            <p:ph type="title"/>
          </p:nvPr>
        </p:nvSpPr>
        <p:spPr>
          <a:xfrm>
            <a:off x="8245098" y="236807"/>
            <a:ext cx="3093203" cy="657763"/>
          </a:xfrm>
        </p:spPr>
        <p:txBody>
          <a:bodyPr>
            <a:normAutofit/>
          </a:bodyPr>
          <a:lstStyle/>
          <a:p>
            <a:pPr algn="r"/>
            <a:r>
              <a:rPr lang="ar-SA" altLang="ar-JO" sz="2800" b="1" dirty="0"/>
              <a:t>السؤال الخامس:</a:t>
            </a:r>
            <a:endParaRPr lang="en-GB" altLang="ar-JO" sz="2800" b="1" dirty="0"/>
          </a:p>
        </p:txBody>
      </p:sp>
      <p:sp>
        <p:nvSpPr>
          <p:cNvPr id="286723" name="Rectangle 3">
            <a:extLst>
              <a:ext uri="{FF2B5EF4-FFF2-40B4-BE49-F238E27FC236}">
                <a16:creationId xmlns:a16="http://schemas.microsoft.com/office/drawing/2014/main" xmlns="" id="{264818AF-1B47-964F-A3C7-CB16F102AFE1}"/>
              </a:ext>
            </a:extLst>
          </p:cNvPr>
          <p:cNvSpPr>
            <a:spLocks noGrp="1" noChangeArrowheads="1"/>
          </p:cNvSpPr>
          <p:nvPr>
            <p:ph type="body" idx="1"/>
          </p:nvPr>
        </p:nvSpPr>
        <p:spPr>
          <a:xfrm>
            <a:off x="2709378" y="894570"/>
            <a:ext cx="8972118" cy="5486400"/>
          </a:xfrm>
        </p:spPr>
        <p:txBody>
          <a:bodyPr>
            <a:noAutofit/>
          </a:bodyPr>
          <a:lstStyle/>
          <a:p>
            <a:pPr marL="0" indent="0">
              <a:lnSpc>
                <a:spcPct val="80000"/>
              </a:lnSpc>
              <a:buNone/>
            </a:pPr>
            <a:r>
              <a:rPr lang="ar-SA" altLang="ar-JO" sz="2400" dirty="0"/>
              <a:t>بالرجوع إلى صورة المرأة أعلاه،</a:t>
            </a:r>
            <a:r>
              <a:rPr lang="ar-AE" altLang="ar-JO" sz="2400" dirty="0"/>
              <a:t> </a:t>
            </a:r>
            <a:r>
              <a:rPr lang="ar-SA" altLang="ar-JO" sz="2400" dirty="0"/>
              <a:t>يتبين أن المنطقة الغالبة في الوجه عندها هي:</a:t>
            </a:r>
          </a:p>
          <a:p>
            <a:pPr marL="0" indent="0" algn="r" rtl="1">
              <a:lnSpc>
                <a:spcPct val="80000"/>
              </a:lnSpc>
              <a:buNone/>
            </a:pPr>
            <a:r>
              <a:rPr lang="ar-SA" altLang="ar-JO" sz="2400" dirty="0"/>
              <a:t>1. العليا.</a:t>
            </a:r>
          </a:p>
          <a:p>
            <a:pPr marL="0" indent="0" algn="r" rtl="1">
              <a:lnSpc>
                <a:spcPct val="80000"/>
              </a:lnSpc>
              <a:buNone/>
            </a:pPr>
            <a:r>
              <a:rPr lang="ar-SA" altLang="ar-JO" sz="2400" dirty="0"/>
              <a:t>2. الوسطى.</a:t>
            </a:r>
          </a:p>
          <a:p>
            <a:pPr marL="0" indent="0" algn="r" rtl="1">
              <a:lnSpc>
                <a:spcPct val="80000"/>
              </a:lnSpc>
              <a:buNone/>
            </a:pPr>
            <a:r>
              <a:rPr lang="ar-SA" altLang="ar-JO" sz="2400" dirty="0"/>
              <a:t>3. السفلى.</a:t>
            </a:r>
          </a:p>
          <a:p>
            <a:pPr marL="0" indent="0" algn="r" rtl="1">
              <a:lnSpc>
                <a:spcPct val="80000"/>
              </a:lnSpc>
              <a:buNone/>
            </a:pPr>
            <a:endParaRPr lang="ar-SA" altLang="ar-JO" sz="2400" dirty="0"/>
          </a:p>
          <a:p>
            <a:pPr marL="0" indent="0" algn="r" rtl="1">
              <a:lnSpc>
                <a:spcPct val="80000"/>
              </a:lnSpc>
              <a:buNone/>
            </a:pPr>
            <a:r>
              <a:rPr lang="ar-SA" altLang="ar-JO" sz="2400" dirty="0"/>
              <a:t>  الجواب: ١</a:t>
            </a:r>
          </a:p>
          <a:p>
            <a:pPr marL="0" indent="0" algn="r" rtl="1">
              <a:lnSpc>
                <a:spcPct val="80000"/>
              </a:lnSpc>
              <a:buNone/>
            </a:pPr>
            <a:endParaRPr lang="ar-SA" altLang="ar-JO" sz="2400" dirty="0"/>
          </a:p>
          <a:p>
            <a:pPr marL="0" indent="0">
              <a:lnSpc>
                <a:spcPct val="80000"/>
              </a:lnSpc>
              <a:buNone/>
            </a:pPr>
            <a:r>
              <a:rPr lang="ar-SA" altLang="ar-JO" sz="2400" dirty="0"/>
              <a:t>السؤال </a:t>
            </a:r>
            <a:r>
              <a:rPr lang="ar-SA" altLang="ar-JO" sz="2400" b="1" dirty="0"/>
              <a:t>السادس</a:t>
            </a:r>
            <a:r>
              <a:rPr lang="ar-SA" altLang="ar-JO" sz="2400" dirty="0"/>
              <a:t>: </a:t>
            </a:r>
          </a:p>
          <a:p>
            <a:pPr marL="0" indent="0">
              <a:lnSpc>
                <a:spcPct val="80000"/>
              </a:lnSpc>
              <a:buNone/>
            </a:pPr>
            <a:r>
              <a:rPr lang="ar-SA" altLang="ar-JO" sz="2400" dirty="0"/>
              <a:t>من السؤال السابق، يمكن أن تميل هذه المرأة إلى:</a:t>
            </a:r>
          </a:p>
          <a:p>
            <a:pPr marL="0" indent="0" algn="r" rtl="1">
              <a:lnSpc>
                <a:spcPct val="80000"/>
              </a:lnSpc>
              <a:buNone/>
            </a:pPr>
            <a:r>
              <a:rPr lang="ar-SA" altLang="ar-JO" sz="2400" dirty="0"/>
              <a:t>1. أنه يلعب التفكير عندها دورا هاما في إصداره الحكم.</a:t>
            </a:r>
          </a:p>
          <a:p>
            <a:pPr marL="0" indent="0" algn="r" rtl="1">
              <a:lnSpc>
                <a:spcPct val="80000"/>
              </a:lnSpc>
              <a:buNone/>
            </a:pPr>
            <a:r>
              <a:rPr lang="ar-SA" altLang="ar-JO" sz="2400" dirty="0"/>
              <a:t>2.  أنها تفكر وتتخذ قراراتها وأحكامها بناء على تفكير ولكن التفكير الذي سبقه إحساس.</a:t>
            </a:r>
          </a:p>
          <a:p>
            <a:pPr marL="0" indent="0" algn="r" rtl="1">
              <a:lnSpc>
                <a:spcPct val="80000"/>
              </a:lnSpc>
              <a:buNone/>
            </a:pPr>
            <a:r>
              <a:rPr lang="ar-SA" altLang="ar-JO" sz="2400" dirty="0"/>
              <a:t>3. أنها ترى الحياة بطبيعتها المادية ربما بعيدا عن الأحاسيس والمشاعر والتفكير.</a:t>
            </a:r>
          </a:p>
          <a:p>
            <a:pPr marL="0" indent="0" algn="r" rtl="1">
              <a:lnSpc>
                <a:spcPct val="80000"/>
              </a:lnSpc>
              <a:buNone/>
            </a:pPr>
            <a:endParaRPr lang="ar-SA" altLang="ar-JO" sz="2400" dirty="0"/>
          </a:p>
          <a:p>
            <a:pPr marL="0" indent="0">
              <a:lnSpc>
                <a:spcPct val="80000"/>
              </a:lnSpc>
              <a:buNone/>
            </a:pPr>
            <a:r>
              <a:rPr lang="ar-SA" altLang="ar-JO" sz="2400" dirty="0"/>
              <a:t>  الجواب: ١</a:t>
            </a:r>
          </a:p>
          <a:p>
            <a:pPr marL="0" indent="0" algn="r" rtl="1">
              <a:lnSpc>
                <a:spcPct val="80000"/>
              </a:lnSpc>
              <a:buNone/>
            </a:pPr>
            <a:endParaRPr lang="en-GB" altLang="ar-JO" sz="2400" dirty="0"/>
          </a:p>
        </p:txBody>
      </p:sp>
      <p:pic>
        <p:nvPicPr>
          <p:cNvPr id="286725" name="Picture 5" descr="FaceR3">
            <a:extLst>
              <a:ext uri="{FF2B5EF4-FFF2-40B4-BE49-F238E27FC236}">
                <a16:creationId xmlns:a16="http://schemas.microsoft.com/office/drawing/2014/main" xmlns="" id="{88B22F1D-6F78-5845-B224-A8BE31E26A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700338" cy="3284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5195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0258" y="378574"/>
            <a:ext cx="10134600" cy="429417"/>
          </a:xfrm>
        </p:spPr>
        <p:txBody>
          <a:bodyPr>
            <a:noAutofit/>
          </a:bodyPr>
          <a:lstStyle/>
          <a:p>
            <a:r>
              <a:rPr lang="ar-JO" sz="2400" b="1" dirty="0">
                <a:latin typeface="Baghdad" pitchFamily="2" charset="-78"/>
                <a:cs typeface="+mn-cs"/>
              </a:rPr>
              <a:t>تمر الرسالة التنموية بمراحل انتقائية قبل تبنيها:</a:t>
            </a:r>
            <a:r>
              <a:rPr lang="en-US" sz="2400" dirty="0">
                <a:latin typeface="Baghdad" pitchFamily="2" charset="-78"/>
                <a:cs typeface="+mn-cs"/>
              </a:rPr>
              <a:t/>
            </a:r>
            <a:br>
              <a:rPr lang="en-US" sz="2400" dirty="0">
                <a:latin typeface="Baghdad" pitchFamily="2" charset="-78"/>
                <a:cs typeface="+mn-cs"/>
              </a:rPr>
            </a:br>
            <a:endParaRPr lang="ar-JO" sz="2400" dirty="0">
              <a:latin typeface="Baghdad" pitchFamily="2" charset="-78"/>
              <a:cs typeface="+mn-cs"/>
            </a:endParaRPr>
          </a:p>
        </p:txBody>
      </p:sp>
      <p:sp>
        <p:nvSpPr>
          <p:cNvPr id="3" name="Content Placeholder 2"/>
          <p:cNvSpPr>
            <a:spLocks noGrp="1"/>
          </p:cNvSpPr>
          <p:nvPr>
            <p:ph idx="1"/>
          </p:nvPr>
        </p:nvSpPr>
        <p:spPr>
          <a:xfrm>
            <a:off x="389965" y="591672"/>
            <a:ext cx="11255187" cy="5901202"/>
          </a:xfrm>
        </p:spPr>
        <p:txBody>
          <a:bodyPr>
            <a:normAutofit fontScale="85000" lnSpcReduction="10000"/>
          </a:bodyPr>
          <a:lstStyle/>
          <a:p>
            <a:pPr lvl="0" algn="just">
              <a:lnSpc>
                <a:spcPct val="150000"/>
              </a:lnSpc>
            </a:pPr>
            <a:r>
              <a:rPr lang="ar-JO" sz="2400" b="1" dirty="0">
                <a:latin typeface="Baghdad" pitchFamily="2" charset="-78"/>
              </a:rPr>
              <a:t>الانتقائية:</a:t>
            </a:r>
            <a:endParaRPr lang="en-US" sz="2400" dirty="0">
              <a:latin typeface="Baghdad" pitchFamily="2" charset="-78"/>
            </a:endParaRPr>
          </a:p>
          <a:p>
            <a:pPr marL="0" indent="0" algn="just">
              <a:lnSpc>
                <a:spcPct val="150000"/>
              </a:lnSpc>
              <a:buNone/>
            </a:pPr>
            <a:r>
              <a:rPr lang="ar-JO" sz="2400" dirty="0">
                <a:latin typeface="Baghdad" pitchFamily="2" charset="-78"/>
              </a:rPr>
              <a:t>تعني انحياز الجمهور إلى مدى غير عادي في اتجاه الاتفاق مع موقف القائم بالاتصال حول موضوع الرسالة محل الاتصال.</a:t>
            </a:r>
          </a:p>
          <a:p>
            <a:pPr algn="just">
              <a:lnSpc>
                <a:spcPct val="150000"/>
              </a:lnSpc>
            </a:pPr>
            <a:r>
              <a:rPr lang="ar-JO" sz="2400" b="1" dirty="0">
                <a:latin typeface="Baghdad" pitchFamily="2" charset="-78"/>
              </a:rPr>
              <a:t> أ.  التعرض الانتقائي:</a:t>
            </a:r>
            <a:r>
              <a:rPr lang="ar-JO" sz="2400" dirty="0">
                <a:latin typeface="Baghdad" pitchFamily="2" charset="-78"/>
              </a:rPr>
              <a:t> وهو ميل الأفراد إلى تعريض أنفسهم اختيارياً للرسائل التي يهتمون فيها, أو التي يجدونها ملائمة لاتجاهاتهم أو أراءهم, ويتجنبون شعورياً وسائل الإعلام التي قد تكون مخالفة لاتجاهاتهم أو أراء هم الراهنة.</a:t>
            </a:r>
            <a:endParaRPr lang="en-US" sz="2400" dirty="0">
              <a:latin typeface="Baghdad" pitchFamily="2" charset="-78"/>
            </a:endParaRPr>
          </a:p>
          <a:p>
            <a:pPr marL="0" indent="0" algn="just">
              <a:lnSpc>
                <a:spcPct val="150000"/>
              </a:lnSpc>
              <a:buNone/>
            </a:pPr>
            <a:r>
              <a:rPr lang="ar-JO" sz="2400" b="1" dirty="0">
                <a:latin typeface="Baghdad" pitchFamily="2" charset="-78"/>
              </a:rPr>
              <a:t> ب . الإدراك الانتقائي: </a:t>
            </a:r>
            <a:r>
              <a:rPr lang="ar-JO" sz="2400" dirty="0">
                <a:latin typeface="Baghdad" pitchFamily="2" charset="-78"/>
              </a:rPr>
              <a:t>هو ميل الأفراد إلى تحريف معنى رسالة من رسائل وسائل الإعلام أو تشويشها اختيارياً حتى تصبح أكثر ملائمة لاتجاهاتهم الراهنة أو لخبراتهم السابقة.</a:t>
            </a:r>
            <a:endParaRPr lang="en-US" sz="2400" dirty="0">
              <a:latin typeface="Baghdad" pitchFamily="2" charset="-78"/>
            </a:endParaRPr>
          </a:p>
          <a:p>
            <a:pPr marL="0" indent="0" algn="just">
              <a:lnSpc>
                <a:spcPct val="150000"/>
              </a:lnSpc>
              <a:buNone/>
            </a:pPr>
            <a:r>
              <a:rPr lang="ar-JO" sz="2400" b="1" dirty="0">
                <a:latin typeface="Baghdad" pitchFamily="2" charset="-78"/>
              </a:rPr>
              <a:t>ج. التذكر الانتقائي: </a:t>
            </a:r>
            <a:r>
              <a:rPr lang="ar-JO" sz="2400" dirty="0">
                <a:latin typeface="Baghdad" pitchFamily="2" charset="-78"/>
              </a:rPr>
              <a:t>هو ميل الأفراد إلى أن ينسوا بسرعة تلك الرسائل الإعلامية التي لا تتفق مع اتجاهاتهم الراهنة, ويتذكرون الرسائل التي تتمشى مع اتجاهاتهم ومعتقداتهم الراهنة.</a:t>
            </a:r>
            <a:endParaRPr lang="en-US" sz="2400" dirty="0">
              <a:latin typeface="Baghdad" pitchFamily="2" charset="-78"/>
            </a:endParaRPr>
          </a:p>
          <a:p>
            <a:pPr marL="0" indent="0" algn="just">
              <a:lnSpc>
                <a:spcPct val="150000"/>
              </a:lnSpc>
              <a:buNone/>
            </a:pPr>
            <a:r>
              <a:rPr lang="ar-JO" sz="2400" b="1" dirty="0">
                <a:latin typeface="Baghdad" pitchFamily="2" charset="-78"/>
              </a:rPr>
              <a:t>د. القرار الانتقائي</a:t>
            </a:r>
            <a:r>
              <a:rPr lang="ar-JO" sz="2400" dirty="0">
                <a:latin typeface="Baghdad" pitchFamily="2" charset="-78"/>
              </a:rPr>
              <a:t>: هو ميل الأفراد إلى تجنب تأثرهم برسائل وسائل الإعلام التي لا تتلاءم مع اتجاهاتهم الراهنة.</a:t>
            </a:r>
            <a:endParaRPr lang="en-US" sz="2400" dirty="0">
              <a:latin typeface="Baghdad" pitchFamily="2" charset="-78"/>
            </a:endParaRPr>
          </a:p>
          <a:p>
            <a:pPr marL="0" indent="0" algn="just">
              <a:lnSpc>
                <a:spcPct val="150000"/>
              </a:lnSpc>
              <a:buNone/>
            </a:pPr>
            <a:r>
              <a:rPr lang="ar-JO" sz="2400" dirty="0">
                <a:latin typeface="Baghdad" pitchFamily="2" charset="-78"/>
              </a:rPr>
              <a:t>هذا وقد يثبت أن التعرض لوسائل الإعلام دائماً يكون انتقائياً, بمعنى أنه توجد علاقة معنوية بين أراء الناس وما يختارون سماعه أو مشاهدته أو قراءته, ذلك أن معظم الناس يعرضون أنفسهم غالبية الوقت للون الدعاية التي يوافقون عليها في بداية الأمر </a:t>
            </a:r>
            <a:endParaRPr lang="en-US" sz="2400" dirty="0">
              <a:latin typeface="Baghdad" pitchFamily="2" charset="-78"/>
            </a:endParaRPr>
          </a:p>
        </p:txBody>
      </p:sp>
    </p:spTree>
    <p:extLst>
      <p:ext uri="{BB962C8B-B14F-4D97-AF65-F5344CB8AC3E}">
        <p14:creationId xmlns:p14="http://schemas.microsoft.com/office/powerpoint/2010/main" val="253171161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xmlns="" id="{35110904-962F-DA40-A742-A105744B8CD1}"/>
              </a:ext>
            </a:extLst>
          </p:cNvPr>
          <p:cNvSpPr>
            <a:spLocks noGrp="1" noChangeArrowheads="1"/>
          </p:cNvSpPr>
          <p:nvPr>
            <p:ph type="title"/>
          </p:nvPr>
        </p:nvSpPr>
        <p:spPr>
          <a:xfrm>
            <a:off x="8911525" y="182563"/>
            <a:ext cx="2473271" cy="626767"/>
          </a:xfrm>
        </p:spPr>
        <p:txBody>
          <a:bodyPr>
            <a:normAutofit/>
          </a:bodyPr>
          <a:lstStyle/>
          <a:p>
            <a:pPr algn="r"/>
            <a:r>
              <a:rPr lang="ar-SA" altLang="ar-JO" sz="2800" b="1" dirty="0"/>
              <a:t>السؤال السابع:</a:t>
            </a:r>
            <a:endParaRPr lang="en-GB" altLang="ar-JO" sz="2800" b="1" dirty="0"/>
          </a:p>
        </p:txBody>
      </p:sp>
      <p:sp>
        <p:nvSpPr>
          <p:cNvPr id="287747" name="Rectangle 3">
            <a:extLst>
              <a:ext uri="{FF2B5EF4-FFF2-40B4-BE49-F238E27FC236}">
                <a16:creationId xmlns:a16="http://schemas.microsoft.com/office/drawing/2014/main" xmlns="" id="{EF60A3E4-2AA1-BD4B-8F95-6F78E85DF68E}"/>
              </a:ext>
            </a:extLst>
          </p:cNvPr>
          <p:cNvSpPr>
            <a:spLocks noGrp="1" noChangeArrowheads="1"/>
          </p:cNvSpPr>
          <p:nvPr>
            <p:ph type="body" idx="1"/>
          </p:nvPr>
        </p:nvSpPr>
        <p:spPr>
          <a:xfrm>
            <a:off x="2744949" y="778669"/>
            <a:ext cx="8991251" cy="4335772"/>
          </a:xfrm>
        </p:spPr>
        <p:txBody>
          <a:bodyPr>
            <a:noAutofit/>
          </a:bodyPr>
          <a:lstStyle/>
          <a:p>
            <a:pPr marL="0" indent="0" algn="r" rtl="1">
              <a:lnSpc>
                <a:spcPct val="80000"/>
              </a:lnSpc>
              <a:buNone/>
            </a:pPr>
            <a:r>
              <a:rPr lang="ar-SA" altLang="ar-JO" sz="2400"/>
              <a:t>بالرجوع إلى صورة الرجل أعلاه، فإن شكل الوجه عنده تقريبا هو:</a:t>
            </a:r>
          </a:p>
          <a:p>
            <a:pPr marL="0" indent="0" algn="r" rtl="1">
              <a:lnSpc>
                <a:spcPct val="80000"/>
              </a:lnSpc>
              <a:buNone/>
            </a:pPr>
            <a:r>
              <a:rPr lang="ar-SA" altLang="ar-JO" sz="2400"/>
              <a:t>1. دائري.</a:t>
            </a:r>
          </a:p>
          <a:p>
            <a:pPr marL="0" indent="0" algn="r" rtl="1">
              <a:lnSpc>
                <a:spcPct val="80000"/>
              </a:lnSpc>
              <a:buNone/>
            </a:pPr>
            <a:r>
              <a:rPr lang="ar-SA" altLang="ar-JO" sz="2400"/>
              <a:t>2. بيضاوي.</a:t>
            </a:r>
          </a:p>
          <a:p>
            <a:pPr marL="0" indent="0" algn="r" rtl="1">
              <a:lnSpc>
                <a:spcPct val="80000"/>
              </a:lnSpc>
              <a:buNone/>
            </a:pPr>
            <a:r>
              <a:rPr lang="ar-SA" altLang="ar-JO" sz="2400"/>
              <a:t>3. مربع.</a:t>
            </a:r>
          </a:p>
          <a:p>
            <a:pPr marL="0" indent="0" algn="r" rtl="1">
              <a:lnSpc>
                <a:spcPct val="80000"/>
              </a:lnSpc>
              <a:buNone/>
            </a:pPr>
            <a:r>
              <a:rPr lang="ar-SA" altLang="ar-JO" sz="2400"/>
              <a:t>4. مستطيل.</a:t>
            </a:r>
          </a:p>
          <a:p>
            <a:pPr marL="0" indent="0" algn="r" rtl="1">
              <a:lnSpc>
                <a:spcPct val="80000"/>
              </a:lnSpc>
              <a:buNone/>
            </a:pPr>
            <a:r>
              <a:rPr lang="ar-SA" altLang="ar-JO" sz="2400"/>
              <a:t>5. مثلث.</a:t>
            </a:r>
          </a:p>
          <a:p>
            <a:pPr marL="0" indent="0" algn="r" rtl="1">
              <a:lnSpc>
                <a:spcPct val="80000"/>
              </a:lnSpc>
              <a:buNone/>
            </a:pPr>
            <a:r>
              <a:rPr lang="ar-SA" altLang="ar-JO" sz="2400"/>
              <a:t>6. شكل القرد.</a:t>
            </a:r>
          </a:p>
          <a:p>
            <a:pPr marL="0" indent="0" algn="r" rtl="1">
              <a:lnSpc>
                <a:spcPct val="80000"/>
              </a:lnSpc>
              <a:buNone/>
            </a:pPr>
            <a:r>
              <a:rPr lang="ar-SA" altLang="ar-JO" sz="2400"/>
              <a:t>7. دائري بيضاوي.  </a:t>
            </a:r>
          </a:p>
          <a:p>
            <a:pPr marL="0" indent="0" algn="r" rtl="1">
              <a:lnSpc>
                <a:spcPct val="80000"/>
              </a:lnSpc>
              <a:buNone/>
            </a:pPr>
            <a:endParaRPr lang="ar-SA" altLang="ar-JO" sz="2400"/>
          </a:p>
          <a:p>
            <a:pPr marL="0" indent="0" algn="r" rtl="1">
              <a:lnSpc>
                <a:spcPct val="80000"/>
              </a:lnSpc>
              <a:buNone/>
            </a:pPr>
            <a:r>
              <a:rPr lang="ar-SA" altLang="ar-JO" sz="2400"/>
              <a:t>الجواب: ٥</a:t>
            </a:r>
            <a:endParaRPr lang="ar-SA" altLang="ar-JO" sz="2400" dirty="0"/>
          </a:p>
        </p:txBody>
      </p:sp>
      <p:pic>
        <p:nvPicPr>
          <p:cNvPr id="287749" name="Picture 5" descr="FaceR2">
            <a:extLst>
              <a:ext uri="{FF2B5EF4-FFF2-40B4-BE49-F238E27FC236}">
                <a16:creationId xmlns:a16="http://schemas.microsoft.com/office/drawing/2014/main" xmlns="" id="{E31C63A5-3DE6-C74C-975E-495D2DD162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11" y="0"/>
            <a:ext cx="2700338" cy="3357563"/>
          </a:xfrm>
          <a:prstGeom prst="rect">
            <a:avLst/>
          </a:prstGeom>
          <a:noFill/>
          <a:extLst>
            <a:ext uri="{909E8E84-426E-40DD-AFC4-6F175D3DCCD1}">
              <a14:hiddenFill xmlns:a14="http://schemas.microsoft.com/office/drawing/2010/main">
                <a:solidFill>
                  <a:srgbClr val="FFFFFF"/>
                </a:solidFill>
              </a14:hiddenFill>
            </a:ext>
          </a:extLst>
        </p:spPr>
      </p:pic>
      <p:sp>
        <p:nvSpPr>
          <p:cNvPr id="2" name="مستطيل 1">
            <a:extLst>
              <a:ext uri="{FF2B5EF4-FFF2-40B4-BE49-F238E27FC236}">
                <a16:creationId xmlns:a16="http://schemas.microsoft.com/office/drawing/2014/main" xmlns="" id="{57379498-46C9-104A-8FC8-52D8FB13F1FA}"/>
              </a:ext>
            </a:extLst>
          </p:cNvPr>
          <p:cNvSpPr/>
          <p:nvPr/>
        </p:nvSpPr>
        <p:spPr>
          <a:xfrm>
            <a:off x="401907" y="1726661"/>
            <a:ext cx="9045144" cy="5018682"/>
          </a:xfrm>
          <a:prstGeom prst="rect">
            <a:avLst/>
          </a:prstGeom>
        </p:spPr>
        <p:txBody>
          <a:bodyPr wrap="square">
            <a:spAutoFit/>
          </a:bodyPr>
          <a:lstStyle/>
          <a:p>
            <a:pPr algn="just">
              <a:lnSpc>
                <a:spcPct val="150000"/>
              </a:lnSpc>
            </a:pPr>
            <a:r>
              <a:rPr lang="ar-SA" altLang="ar-JO" sz="2400" b="1" dirty="0"/>
              <a:t>السؤال الثامن: </a:t>
            </a:r>
          </a:p>
          <a:p>
            <a:pPr algn="just">
              <a:lnSpc>
                <a:spcPct val="150000"/>
              </a:lnSpc>
            </a:pPr>
            <a:r>
              <a:rPr lang="ar-SA" altLang="ar-JO" sz="2400" dirty="0"/>
              <a:t>من السؤال السابق، فإن شكل وجه هذا الرجل قد يشير إلى أنه: </a:t>
            </a:r>
          </a:p>
          <a:p>
            <a:pPr algn="just">
              <a:lnSpc>
                <a:spcPct val="150000"/>
              </a:lnSpc>
            </a:pPr>
            <a:r>
              <a:rPr lang="ar-SA" altLang="ar-JO" sz="2400" dirty="0"/>
              <a:t>1. يحب العناد والمشاكسة وكذلك الأنشطة البدنية.</a:t>
            </a:r>
          </a:p>
          <a:p>
            <a:pPr algn="just">
              <a:lnSpc>
                <a:spcPct val="150000"/>
              </a:lnSpc>
            </a:pPr>
            <a:r>
              <a:rPr lang="ar-SA" altLang="ar-JO" sz="2400" dirty="0"/>
              <a:t>2. يفكر قبل أن يصنع قراره.</a:t>
            </a:r>
          </a:p>
          <a:p>
            <a:pPr algn="just">
              <a:lnSpc>
                <a:spcPct val="150000"/>
              </a:lnSpc>
            </a:pPr>
            <a:r>
              <a:rPr lang="ar-SA" altLang="ar-JO" sz="2400" dirty="0"/>
              <a:t>3. لديه مهارات تواصل ويحب أن يكون مركز الاهتمام.</a:t>
            </a:r>
          </a:p>
          <a:p>
            <a:pPr algn="just">
              <a:lnSpc>
                <a:spcPct val="150000"/>
              </a:lnSpc>
            </a:pPr>
            <a:r>
              <a:rPr lang="ar-SA" altLang="ar-JO" sz="2400" dirty="0"/>
              <a:t>4. لديه القدرة على التعامل بطريقة ديبلوماسية.</a:t>
            </a:r>
          </a:p>
          <a:p>
            <a:pPr algn="just">
              <a:lnSpc>
                <a:spcPct val="150000"/>
              </a:lnSpc>
            </a:pPr>
            <a:r>
              <a:rPr lang="ar-SA" altLang="ar-JO" sz="2400" dirty="0"/>
              <a:t>5. منظم الأفكار سريع الفهم، يتخذ قراراته الصائبة بالتفكير.                  الجواب: ٧</a:t>
            </a:r>
          </a:p>
          <a:p>
            <a:pPr algn="just">
              <a:lnSpc>
                <a:spcPct val="150000"/>
              </a:lnSpc>
            </a:pPr>
            <a:r>
              <a:rPr lang="ar-SA" altLang="ar-JO" sz="2400" dirty="0"/>
              <a:t>6. مخادع وخائن ولا يمكن أن يؤتمن.</a:t>
            </a:r>
          </a:p>
          <a:p>
            <a:pPr algn="just">
              <a:lnSpc>
                <a:spcPct val="150000"/>
              </a:lnSpc>
            </a:pPr>
            <a:r>
              <a:rPr lang="ar-SA" altLang="ar-JO" sz="2400" dirty="0"/>
              <a:t>7.  ذو عقل مفكر يسعى وراء الحكمة والبحث، ويمتاز أيضا بالقدرة على التركيز.</a:t>
            </a:r>
            <a:endParaRPr lang="en-GB" altLang="ar-JO" sz="2400" dirty="0"/>
          </a:p>
        </p:txBody>
      </p:sp>
    </p:spTree>
    <p:extLst>
      <p:ext uri="{BB962C8B-B14F-4D97-AF65-F5344CB8AC3E}">
        <p14:creationId xmlns:p14="http://schemas.microsoft.com/office/powerpoint/2010/main" val="196351115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xmlns="" id="{BEB4CCC7-7AC8-CA4B-BCB9-1B388F63F645}"/>
              </a:ext>
            </a:extLst>
          </p:cNvPr>
          <p:cNvSpPr>
            <a:spLocks noGrp="1" noChangeArrowheads="1"/>
          </p:cNvSpPr>
          <p:nvPr>
            <p:ph type="title"/>
          </p:nvPr>
        </p:nvSpPr>
        <p:spPr>
          <a:xfrm>
            <a:off x="8926325" y="277774"/>
            <a:ext cx="2932112" cy="731082"/>
          </a:xfrm>
        </p:spPr>
        <p:txBody>
          <a:bodyPr>
            <a:normAutofit/>
          </a:bodyPr>
          <a:lstStyle/>
          <a:p>
            <a:pPr algn="r"/>
            <a:r>
              <a:rPr lang="ar-SA" altLang="ar-JO" sz="2800" b="1" dirty="0"/>
              <a:t>السؤال التاسع:</a:t>
            </a:r>
            <a:endParaRPr lang="en-GB" altLang="ar-JO" sz="2800" b="1" dirty="0"/>
          </a:p>
        </p:txBody>
      </p:sp>
      <p:sp>
        <p:nvSpPr>
          <p:cNvPr id="288771" name="Rectangle 3">
            <a:extLst>
              <a:ext uri="{FF2B5EF4-FFF2-40B4-BE49-F238E27FC236}">
                <a16:creationId xmlns:a16="http://schemas.microsoft.com/office/drawing/2014/main" xmlns="" id="{BCDA029D-308F-B94C-B60B-D1F585D995CF}"/>
              </a:ext>
            </a:extLst>
          </p:cNvPr>
          <p:cNvSpPr>
            <a:spLocks noGrp="1" noChangeArrowheads="1"/>
          </p:cNvSpPr>
          <p:nvPr>
            <p:ph type="body" idx="1"/>
          </p:nvPr>
        </p:nvSpPr>
        <p:spPr>
          <a:xfrm>
            <a:off x="2903349" y="1008856"/>
            <a:ext cx="8955088" cy="5849144"/>
          </a:xfrm>
        </p:spPr>
        <p:txBody>
          <a:bodyPr>
            <a:normAutofit fontScale="92500" lnSpcReduction="10000"/>
          </a:bodyPr>
          <a:lstStyle/>
          <a:p>
            <a:pPr marL="0" indent="0">
              <a:buNone/>
            </a:pPr>
            <a:r>
              <a:rPr lang="ar-SA" altLang="ar-JO" sz="2400" dirty="0"/>
              <a:t>بالرجوع إلى صورة الرجل أعلاه، فإن شكل الوجه عنده تقريبا هو:</a:t>
            </a:r>
          </a:p>
          <a:p>
            <a:pPr marL="0" indent="0" algn="r" rtl="1">
              <a:lnSpc>
                <a:spcPct val="90000"/>
              </a:lnSpc>
              <a:buNone/>
            </a:pPr>
            <a:r>
              <a:rPr lang="ar-SA" altLang="ar-JO" sz="2400" dirty="0"/>
              <a:t>1. مستطيل عريض.</a:t>
            </a:r>
          </a:p>
          <a:p>
            <a:pPr marL="0" indent="0" algn="r" rtl="1">
              <a:lnSpc>
                <a:spcPct val="90000"/>
              </a:lnSpc>
              <a:buNone/>
            </a:pPr>
            <a:r>
              <a:rPr lang="ar-SA" altLang="ar-JO" sz="2400" dirty="0"/>
              <a:t>2. مستطيل غير عريض.</a:t>
            </a:r>
          </a:p>
          <a:p>
            <a:pPr marL="0" indent="0" algn="r" rtl="1">
              <a:lnSpc>
                <a:spcPct val="90000"/>
              </a:lnSpc>
              <a:buNone/>
            </a:pPr>
            <a:r>
              <a:rPr lang="ar-SA" altLang="ar-JO" sz="2400" dirty="0"/>
              <a:t>3. بيضاوي عريض.</a:t>
            </a:r>
          </a:p>
          <a:p>
            <a:pPr marL="0" indent="0" algn="r" rtl="1">
              <a:lnSpc>
                <a:spcPct val="90000"/>
              </a:lnSpc>
              <a:buNone/>
            </a:pPr>
            <a:r>
              <a:rPr lang="ar-SA" altLang="ar-JO" sz="2400" dirty="0"/>
              <a:t>4. بيضاوي غير عريض.</a:t>
            </a:r>
          </a:p>
          <a:p>
            <a:pPr marL="0" indent="0" algn="r" rtl="1">
              <a:lnSpc>
                <a:spcPct val="90000"/>
              </a:lnSpc>
              <a:buNone/>
            </a:pPr>
            <a:r>
              <a:rPr lang="ar-SA" altLang="ar-JO" sz="2400" dirty="0"/>
              <a:t> </a:t>
            </a:r>
          </a:p>
          <a:p>
            <a:pPr marL="0" indent="0" algn="r" rtl="1">
              <a:lnSpc>
                <a:spcPct val="90000"/>
              </a:lnSpc>
              <a:buNone/>
            </a:pPr>
            <a:r>
              <a:rPr lang="ar-SA" altLang="ar-JO" sz="2400" dirty="0"/>
              <a:t>الجواب: ٢</a:t>
            </a:r>
          </a:p>
          <a:p>
            <a:pPr marL="0" indent="0" algn="r" rtl="1">
              <a:lnSpc>
                <a:spcPct val="90000"/>
              </a:lnSpc>
              <a:buNone/>
            </a:pPr>
            <a:endParaRPr lang="ar-SA" altLang="ar-JO" sz="2400" dirty="0"/>
          </a:p>
          <a:p>
            <a:pPr marL="0" indent="0">
              <a:buNone/>
            </a:pPr>
            <a:r>
              <a:rPr lang="ar-SA" altLang="ar-JO" b="1" dirty="0"/>
              <a:t>السؤال العاشر:</a:t>
            </a:r>
          </a:p>
          <a:p>
            <a:pPr marL="0" indent="0">
              <a:buNone/>
            </a:pPr>
            <a:r>
              <a:rPr lang="ar-SA" altLang="ar-JO" sz="2400" dirty="0"/>
              <a:t> من السؤال السابق، فإن هذا الشخص يميل إلى أنه: </a:t>
            </a:r>
          </a:p>
          <a:p>
            <a:pPr marL="0" indent="0" algn="r" rtl="1">
              <a:lnSpc>
                <a:spcPct val="90000"/>
              </a:lnSpc>
              <a:buNone/>
            </a:pPr>
            <a:r>
              <a:rPr lang="ar-SA" altLang="ar-JO" sz="2400" dirty="0"/>
              <a:t>1. يمتاز بتقلب المزاج بشكل كبير، لكنه شخص يحب السلام.</a:t>
            </a:r>
          </a:p>
          <a:p>
            <a:pPr marL="0" indent="0" algn="r" rtl="1">
              <a:lnSpc>
                <a:spcPct val="90000"/>
              </a:lnSpc>
              <a:buNone/>
            </a:pPr>
            <a:r>
              <a:rPr lang="ar-SA" altLang="ar-JO" sz="2400" dirty="0"/>
              <a:t>2. يمتاز بالتفكير المستقل، وهو شخص مخلص في الغالب.</a:t>
            </a:r>
          </a:p>
          <a:p>
            <a:pPr marL="0" indent="0" algn="r" rtl="1">
              <a:lnSpc>
                <a:spcPct val="90000"/>
              </a:lnSpc>
              <a:buNone/>
            </a:pPr>
            <a:endParaRPr lang="ar-SA" altLang="ar-JO" sz="2400" dirty="0"/>
          </a:p>
          <a:p>
            <a:pPr marL="0" indent="0" algn="r" rtl="1">
              <a:lnSpc>
                <a:spcPct val="90000"/>
              </a:lnSpc>
              <a:buNone/>
            </a:pPr>
            <a:r>
              <a:rPr lang="ar-SA" altLang="ar-JO" sz="2400" dirty="0"/>
              <a:t>الجواب: ٢</a:t>
            </a:r>
            <a:endParaRPr lang="en-GB" altLang="ar-JO" sz="2400" dirty="0"/>
          </a:p>
        </p:txBody>
      </p:sp>
      <p:pic>
        <p:nvPicPr>
          <p:cNvPr id="288773" name="Picture 5" descr="FaceR4">
            <a:extLst>
              <a:ext uri="{FF2B5EF4-FFF2-40B4-BE49-F238E27FC236}">
                <a16:creationId xmlns:a16="http://schemas.microsoft.com/office/drawing/2014/main" xmlns="" id="{8A2121C3-3765-5047-A5DA-523095D6D0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84438" cy="306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96806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361694" y="365125"/>
            <a:ext cx="3992105" cy="626767"/>
          </a:xfrm>
        </p:spPr>
        <p:style>
          <a:lnRef idx="2">
            <a:schemeClr val="dk1"/>
          </a:lnRef>
          <a:fillRef idx="1">
            <a:schemeClr val="lt1"/>
          </a:fillRef>
          <a:effectRef idx="0">
            <a:schemeClr val="dk1"/>
          </a:effectRef>
          <a:fontRef idx="minor">
            <a:schemeClr val="dk1"/>
          </a:fontRef>
        </p:style>
        <p:txBody>
          <a:bodyPr>
            <a:noAutofit/>
          </a:bodyPr>
          <a:lstStyle/>
          <a:p>
            <a:r>
              <a:rPr lang="ar-JO" sz="3200" dirty="0">
                <a:ln w="0"/>
                <a:solidFill>
                  <a:schemeClr val="tx1"/>
                </a:solidFill>
                <a:effectLst>
                  <a:outerShdw blurRad="38100" dist="19050" dir="2700000" algn="tl" rotWithShape="0">
                    <a:schemeClr val="dk1">
                      <a:alpha val="40000"/>
                    </a:schemeClr>
                  </a:outerShdw>
                </a:effectLst>
              </a:rPr>
              <a:t>٢- الاتصال العيني:</a:t>
            </a:r>
          </a:p>
        </p:txBody>
      </p:sp>
      <p:sp>
        <p:nvSpPr>
          <p:cNvPr id="3" name="عنصر نائب للمحتوى 2"/>
          <p:cNvSpPr>
            <a:spLocks noGrp="1"/>
          </p:cNvSpPr>
          <p:nvPr>
            <p:ph idx="1"/>
          </p:nvPr>
        </p:nvSpPr>
        <p:spPr>
          <a:xfrm>
            <a:off x="3615952" y="1393829"/>
            <a:ext cx="8224754" cy="5099046"/>
          </a:xfrm>
        </p:spPr>
        <p:txBody>
          <a:bodyPr>
            <a:normAutofit lnSpcReduction="10000"/>
          </a:bodyPr>
          <a:lstStyle/>
          <a:p>
            <a:pPr marL="0" indent="0" algn="just">
              <a:buNone/>
            </a:pPr>
            <a:r>
              <a:rPr lang="ar-JO" sz="2400" dirty="0"/>
              <a:t>الكثيرين يقولون: "العين نافذة إلى العقل ومافيه." هذا يوضح بقوة قدرة العينين في الاتصالات غير الملفوظة٬ حيث يمكن للعين توصيل رسائل المنع والمنح والدفاع والتدليل والطلب بين الناس. فالأفراد الذين يستخدمون الاتصال العيني يبدون واثقين من أنفسهم مقنعين جديرين بالثقة. النظر لشخص ما يظهر اهتماما ما بهذا الشخص وإظهار الاهتمام هو خطوة لإحداث التأثير المطلوب </a:t>
            </a:r>
            <a:r>
              <a:rPr lang="ar-SA" sz="2400" dirty="0"/>
              <a:t>.</a:t>
            </a:r>
          </a:p>
          <a:p>
            <a:pPr marL="0" indent="0" algn="just">
              <a:buNone/>
            </a:pPr>
            <a:r>
              <a:rPr lang="ar-JO" altLang="ar-JO" sz="2400" b="1" dirty="0"/>
              <a:t> اتصال العين: </a:t>
            </a:r>
            <a:r>
              <a:rPr lang="ar-JO" altLang="ar-JO" sz="2400" dirty="0"/>
              <a:t>تعد حركات العينين قناة اتصالية قوية وفعالة، فطريقة النظر الى الاخرين تؤثر في مقدار الثقة المتبادلة بين طرفي الاتصال، والنظرة المباشرة تعني الاسعداد، وتزيد من قوة التفاعل الاتصالي.</a:t>
            </a:r>
            <a:r>
              <a:rPr lang="ar-JO" altLang="ar-JO" b="1" dirty="0"/>
              <a:t> </a:t>
            </a:r>
            <a:r>
              <a:rPr lang="ar-JO" altLang="ar-JO" sz="2400" dirty="0"/>
              <a:t>اتصال العين هو المهارة الاكثر تأثيرا بين تأثيرات الشخصية المتعددة، فعيناك هي الجزء الوحيد من جهازك العصبي المركزي الذي يرتبط بالشخص الاخر بشكل مباشر.</a:t>
            </a:r>
            <a:endParaRPr lang="en-US" sz="2400" dirty="0"/>
          </a:p>
          <a:p>
            <a:pPr marL="0" indent="0" algn="just">
              <a:buNone/>
            </a:pPr>
            <a:r>
              <a:rPr lang="ar-JO" sz="2400" dirty="0"/>
              <a:t>تذكر أن النظرة يجب أن تكون هادئة ثابتة غير عدوانية ولا متفرسة لأنه من السهل جدا إساءة استخدام النظرة لذا يجب أن تتمرن لتجنب العوائق مثل النظر بعيدا عن المتحدث لمدة طويلة بينما هو يتكلم أو إغلاق العينين بينما شخص يوجه لك الشخص الحديث مما يؤدى إلى تكرار تغيير بؤرة التركيز لنقطة أخرى فهذا يعطي انطباع للمتحث بانك لا تكترث به أو بكلامه فيغضب منك. </a:t>
            </a:r>
          </a:p>
          <a:p>
            <a:pPr marL="0" indent="0" algn="just">
              <a:buNone/>
            </a:pPr>
            <a:endParaRPr lang="ar-JO" sz="2400" dirty="0"/>
          </a:p>
        </p:txBody>
      </p:sp>
      <p:pic>
        <p:nvPicPr>
          <p:cNvPr id="4" name="صورة 3">
            <a:extLst>
              <a:ext uri="{FF2B5EF4-FFF2-40B4-BE49-F238E27FC236}">
                <a16:creationId xmlns:a16="http://schemas.microsoft.com/office/drawing/2014/main" xmlns="" id="{8E7FA06D-D513-AA47-B9A7-437BACD2ED49}"/>
              </a:ext>
            </a:extLst>
          </p:cNvPr>
          <p:cNvPicPr>
            <a:picLocks noChangeAspect="1"/>
          </p:cNvPicPr>
          <p:nvPr/>
        </p:nvPicPr>
        <p:blipFill>
          <a:blip r:embed="rId2"/>
          <a:stretch>
            <a:fillRect/>
          </a:stretch>
        </p:blipFill>
        <p:spPr>
          <a:xfrm>
            <a:off x="0" y="4139029"/>
            <a:ext cx="3615951" cy="2718971"/>
          </a:xfrm>
          <a:prstGeom prst="rect">
            <a:avLst/>
          </a:prstGeom>
        </p:spPr>
      </p:pic>
      <p:pic>
        <p:nvPicPr>
          <p:cNvPr id="5" name="صورة 4">
            <a:extLst>
              <a:ext uri="{FF2B5EF4-FFF2-40B4-BE49-F238E27FC236}">
                <a16:creationId xmlns:a16="http://schemas.microsoft.com/office/drawing/2014/main" xmlns="" id="{5CDB0374-8539-FE48-BE02-38A9C28C5CBB}"/>
              </a:ext>
            </a:extLst>
          </p:cNvPr>
          <p:cNvPicPr>
            <a:picLocks noChangeAspect="1"/>
          </p:cNvPicPr>
          <p:nvPr/>
        </p:nvPicPr>
        <p:blipFill>
          <a:blip r:embed="rId3"/>
          <a:stretch>
            <a:fillRect/>
          </a:stretch>
        </p:blipFill>
        <p:spPr>
          <a:xfrm>
            <a:off x="0" y="55788"/>
            <a:ext cx="3527753" cy="4144254"/>
          </a:xfrm>
          <a:prstGeom prst="rect">
            <a:avLst/>
          </a:prstGeom>
        </p:spPr>
      </p:pic>
    </p:spTree>
    <p:extLst>
      <p:ext uri="{BB962C8B-B14F-4D97-AF65-F5344CB8AC3E}">
        <p14:creationId xmlns:p14="http://schemas.microsoft.com/office/powerpoint/2010/main" val="219137362"/>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532B48AE-1F09-534B-9647-B5894423C71E}"/>
              </a:ext>
            </a:extLst>
          </p:cNvPr>
          <p:cNvSpPr/>
          <p:nvPr/>
        </p:nvSpPr>
        <p:spPr>
          <a:xfrm>
            <a:off x="681925" y="521669"/>
            <a:ext cx="10957303" cy="2800767"/>
          </a:xfrm>
          <a:prstGeom prst="rect">
            <a:avLst/>
          </a:prstGeom>
        </p:spPr>
        <p:txBody>
          <a:bodyPr wrap="square">
            <a:spAutoFit/>
          </a:bodyPr>
          <a:lstStyle/>
          <a:p>
            <a:pPr algn="just"/>
            <a:r>
              <a:rPr lang="ar-JO" altLang="ar-JO" sz="2800" b="1" dirty="0"/>
              <a:t>اثار الاتصال بالعين، هي:</a:t>
            </a:r>
          </a:p>
          <a:p>
            <a:pPr algn="just"/>
            <a:endParaRPr lang="ar-JO" altLang="ar-JO" sz="2800" b="1" dirty="0"/>
          </a:p>
          <a:p>
            <a:pPr algn="just">
              <a:buFont typeface="Arial" panose="020B0604020202020204" pitchFamily="34" charset="0"/>
              <a:buAutoNum type="arabicPeriod"/>
            </a:pPr>
            <a:r>
              <a:rPr lang="ar-JO" altLang="ar-JO" sz="2400" b="1" dirty="0"/>
              <a:t>الالفة.     2. التخويف.        3. المشاركة.</a:t>
            </a:r>
          </a:p>
          <a:p>
            <a:pPr algn="just"/>
            <a:endParaRPr lang="ar-JO" altLang="ar-JO" sz="2400" dirty="0"/>
          </a:p>
          <a:p>
            <a:pPr algn="just"/>
            <a:r>
              <a:rPr lang="ar-JO" altLang="ar-JO" sz="2400" dirty="0"/>
              <a:t>فالألفة او التخويف تنتجان عن النظر الى الشخص الاخر لمدة عشر ثواني الى دقيقة، اما المشاركة وهي التي تشكل اكثر من (90%) من اتصالنا الشخصي خاصة في مجال العمل، فانها تستدعي ان تنظر الى الشخص الذي تتحدث معه من خمسة الى عشر ثواني قبل تحويل النظر عنه الى مكان اخر.</a:t>
            </a:r>
            <a:endParaRPr lang="en-US" altLang="ar-JO" sz="2400" dirty="0"/>
          </a:p>
        </p:txBody>
      </p:sp>
    </p:spTree>
    <p:extLst>
      <p:ext uri="{BB962C8B-B14F-4D97-AF65-F5344CB8AC3E}">
        <p14:creationId xmlns:p14="http://schemas.microsoft.com/office/powerpoint/2010/main" val="169672448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679050" y="365126"/>
            <a:ext cx="2674749" cy="735254"/>
          </a:xfrm>
        </p:spPr>
        <p:style>
          <a:lnRef idx="2">
            <a:schemeClr val="dk1"/>
          </a:lnRef>
          <a:fillRef idx="1">
            <a:schemeClr val="lt1"/>
          </a:fillRef>
          <a:effectRef idx="0">
            <a:schemeClr val="dk1"/>
          </a:effectRef>
          <a:fontRef idx="minor">
            <a:schemeClr val="dk1"/>
          </a:fontRef>
        </p:style>
        <p:txBody>
          <a:bodyPr>
            <a:normAutofit/>
          </a:bodyPr>
          <a:lstStyle/>
          <a:p>
            <a:r>
              <a:rPr lang="ar-JO" sz="3200" b="1" dirty="0"/>
              <a:t>٣- الجسد: </a:t>
            </a:r>
            <a:endParaRPr lang="ar-JO" sz="3200" dirty="0"/>
          </a:p>
        </p:txBody>
      </p:sp>
      <p:sp>
        <p:nvSpPr>
          <p:cNvPr id="3" name="عنصر نائب للمحتوى 2"/>
          <p:cNvSpPr>
            <a:spLocks noGrp="1"/>
          </p:cNvSpPr>
          <p:nvPr>
            <p:ph idx="1"/>
          </p:nvPr>
        </p:nvSpPr>
        <p:spPr>
          <a:xfrm>
            <a:off x="5587138" y="1363853"/>
            <a:ext cx="6183823" cy="5401158"/>
          </a:xfrm>
        </p:spPr>
        <p:txBody>
          <a:bodyPr>
            <a:normAutofit/>
          </a:bodyPr>
          <a:lstStyle/>
          <a:p>
            <a:pPr marL="0" indent="0" algn="just">
              <a:buNone/>
            </a:pPr>
            <a:r>
              <a:rPr lang="ar-JO" dirty="0"/>
              <a:t>العديد من أعضاء الجسد تحمل رسائل غير ملفوظة هذا النوع من الرسائل يسمى كود </a:t>
            </a:r>
            <a:r>
              <a:rPr lang="en-US" dirty="0" err="1"/>
              <a:t>kinesic</a:t>
            </a:r>
            <a:r>
              <a:rPr lang="ar-JO" dirty="0"/>
              <a:t> انه مكون من شعارات وتوضيحات وتنظيمات وتأثيرات ظاهرة وتوصيلات (أو موصلات) يكون سلوكها مختلف باختلاف سلوكك وحركات جسدك. أول واهم العناصر الخاصة بكود </a:t>
            </a:r>
            <a:r>
              <a:rPr lang="en-US" dirty="0" err="1"/>
              <a:t>kinesic</a:t>
            </a:r>
            <a:r>
              <a:rPr lang="ar-JO" dirty="0"/>
              <a:t> هي طريقة الوقوف أو الجلوس تحريك جذع الجسد يطلق عليه الإيماء بالجسد والكثير من الإيماءات تستخدم بشكل مخطط لتغيير الجو أو لجذب الانتباه ولتدعيم فكرة معينة. مثال التحرك جانبا لبدء تحويل الحديث أو التقدم العام للأمام للتأكيد على معنى معين. </a:t>
            </a:r>
          </a:p>
        </p:txBody>
      </p:sp>
      <p:pic>
        <p:nvPicPr>
          <p:cNvPr id="4" name="صورة 3">
            <a:extLst>
              <a:ext uri="{FF2B5EF4-FFF2-40B4-BE49-F238E27FC236}">
                <a16:creationId xmlns:a16="http://schemas.microsoft.com/office/drawing/2014/main" xmlns="" id="{DF9C7D3A-692F-0A47-A70E-FA3D93C12EAE}"/>
              </a:ext>
            </a:extLst>
          </p:cNvPr>
          <p:cNvPicPr>
            <a:picLocks noChangeAspect="1"/>
          </p:cNvPicPr>
          <p:nvPr/>
        </p:nvPicPr>
        <p:blipFill>
          <a:blip r:embed="rId2"/>
          <a:stretch>
            <a:fillRect/>
          </a:stretch>
        </p:blipFill>
        <p:spPr>
          <a:xfrm>
            <a:off x="0" y="1456842"/>
            <a:ext cx="5485786" cy="4432515"/>
          </a:xfrm>
          <a:prstGeom prst="rect">
            <a:avLst/>
          </a:prstGeom>
        </p:spPr>
      </p:pic>
    </p:spTree>
    <p:extLst>
      <p:ext uri="{BB962C8B-B14F-4D97-AF65-F5344CB8AC3E}">
        <p14:creationId xmlns:p14="http://schemas.microsoft.com/office/powerpoint/2010/main" val="351485173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77E6D7C-8186-A64C-B384-89AF9328EE8C}"/>
              </a:ext>
            </a:extLst>
          </p:cNvPr>
          <p:cNvSpPr>
            <a:spLocks noGrp="1"/>
          </p:cNvSpPr>
          <p:nvPr>
            <p:ph type="title"/>
          </p:nvPr>
        </p:nvSpPr>
        <p:spPr>
          <a:xfrm>
            <a:off x="8369083" y="256638"/>
            <a:ext cx="2845231" cy="642264"/>
          </a:xfrm>
        </p:spPr>
        <p:style>
          <a:lnRef idx="2">
            <a:schemeClr val="dk1"/>
          </a:lnRef>
          <a:fillRef idx="1">
            <a:schemeClr val="lt1"/>
          </a:fillRef>
          <a:effectRef idx="0">
            <a:schemeClr val="dk1"/>
          </a:effectRef>
          <a:fontRef idx="minor">
            <a:schemeClr val="dk1"/>
          </a:fontRef>
        </p:style>
        <p:txBody>
          <a:bodyPr>
            <a:normAutofit/>
          </a:bodyPr>
          <a:lstStyle/>
          <a:p>
            <a:r>
              <a:rPr lang="ar-JO" sz="3200" dirty="0"/>
              <a:t>٤- اليدين</a:t>
            </a:r>
          </a:p>
        </p:txBody>
      </p:sp>
      <p:sp>
        <p:nvSpPr>
          <p:cNvPr id="3" name="عنصر نائب للمحتوى 2">
            <a:extLst>
              <a:ext uri="{FF2B5EF4-FFF2-40B4-BE49-F238E27FC236}">
                <a16:creationId xmlns:a16="http://schemas.microsoft.com/office/drawing/2014/main" xmlns="" id="{598D79FA-1D7E-954E-9DB2-DC573EE5ED24}"/>
              </a:ext>
            </a:extLst>
          </p:cNvPr>
          <p:cNvSpPr>
            <a:spLocks noGrp="1"/>
          </p:cNvSpPr>
          <p:nvPr>
            <p:ph idx="1"/>
          </p:nvPr>
        </p:nvSpPr>
        <p:spPr>
          <a:xfrm>
            <a:off x="218268" y="974818"/>
            <a:ext cx="11755464" cy="2869218"/>
          </a:xfrm>
        </p:spPr>
        <p:txBody>
          <a:bodyPr>
            <a:normAutofit lnSpcReduction="10000"/>
          </a:bodyPr>
          <a:lstStyle/>
          <a:p>
            <a:pPr marL="0" indent="0" algn="just">
              <a:buNone/>
            </a:pPr>
            <a:r>
              <a:rPr lang="ar-JO" sz="2400" dirty="0"/>
              <a:t>إيماءات اليدين من أهم الإيماءات نظرا لأنها ملحوظة للمستقبل بوضوح لذا فمن المهم جدا إن توظفها لتنساب منها الرسائل التي تريد توصيلها بشكل طبيعي. كما يمكنك استخدامها في التعبير عن الشكل والحجم٬ ويمكنك أيضا استخدامها كوسيلة لمس وهى وسيلة هامة وقوية لتوصيل الرسائل والأحاسيس. آخر منطقة هي تعبيرات الوجه وتتميز بأنها فطرية إلى حد كبير ولكن أيضا يمكن تعلمها إلى حد ما. بوجود مجموعة كبيرة من العضلات والأعضاء مثل الفم والأنف والشفاه والخدود والعينين في الوجه لذا فانه يعتبر أكثر المناطق المعبرة عما في داخلنا٬ فيمكن للوجه أن يسأل أو يظهر الشك والدهشة أو الحزن أو السعادة والكثير من الرسائل الأخرى إرسال إشارات بدون كلام. لغة الجسد هامة جدا في المقابلات الشخصية الخاصة بالحصول على وظيفة على سبيل المثال سواء كنت أنت طالب الوظيفة أو الممتحن. </a:t>
            </a:r>
            <a:br>
              <a:rPr lang="ar-JO" sz="2400" dirty="0"/>
            </a:br>
            <a:r>
              <a:rPr lang="ar-JO" sz="2400" dirty="0"/>
              <a:t>عندما تشعر بالضغط العصبي وعدم الراحة لكل منا عاداته التي يصرف بها انتباه الآخرين عما يقوله مثل عض الشفة أو التململ أو تحريك اليدين.</a:t>
            </a:r>
          </a:p>
          <a:p>
            <a:endParaRPr lang="ar-JO" sz="2400" dirty="0"/>
          </a:p>
        </p:txBody>
      </p:sp>
      <p:pic>
        <p:nvPicPr>
          <p:cNvPr id="6" name="صورة 5">
            <a:extLst>
              <a:ext uri="{FF2B5EF4-FFF2-40B4-BE49-F238E27FC236}">
                <a16:creationId xmlns:a16="http://schemas.microsoft.com/office/drawing/2014/main" xmlns="" id="{4A727B7F-156A-F543-91DE-91F12B8B69F4}"/>
              </a:ext>
            </a:extLst>
          </p:cNvPr>
          <p:cNvPicPr>
            <a:picLocks noChangeAspect="1"/>
          </p:cNvPicPr>
          <p:nvPr/>
        </p:nvPicPr>
        <p:blipFill>
          <a:blip r:embed="rId2"/>
          <a:stretch>
            <a:fillRect/>
          </a:stretch>
        </p:blipFill>
        <p:spPr>
          <a:xfrm>
            <a:off x="972870" y="3799572"/>
            <a:ext cx="6698791" cy="2869218"/>
          </a:xfrm>
          <a:prstGeom prst="rect">
            <a:avLst/>
          </a:prstGeom>
        </p:spPr>
      </p:pic>
      <p:pic>
        <p:nvPicPr>
          <p:cNvPr id="7" name="صورة 6">
            <a:extLst>
              <a:ext uri="{FF2B5EF4-FFF2-40B4-BE49-F238E27FC236}">
                <a16:creationId xmlns:a16="http://schemas.microsoft.com/office/drawing/2014/main" xmlns="" id="{1D1612B7-53C2-084D-952F-2D8612B4CF20}"/>
              </a:ext>
            </a:extLst>
          </p:cNvPr>
          <p:cNvPicPr>
            <a:picLocks noChangeAspect="1"/>
          </p:cNvPicPr>
          <p:nvPr/>
        </p:nvPicPr>
        <p:blipFill>
          <a:blip r:embed="rId3"/>
          <a:stretch>
            <a:fillRect/>
          </a:stretch>
        </p:blipFill>
        <p:spPr>
          <a:xfrm>
            <a:off x="8035548" y="4198010"/>
            <a:ext cx="3178766" cy="2390235"/>
          </a:xfrm>
          <a:prstGeom prst="rect">
            <a:avLst/>
          </a:prstGeom>
        </p:spPr>
      </p:pic>
    </p:spTree>
    <p:extLst>
      <p:ext uri="{BB962C8B-B14F-4D97-AF65-F5344CB8AC3E}">
        <p14:creationId xmlns:p14="http://schemas.microsoft.com/office/powerpoint/2010/main" val="3233181405"/>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D13950D6-41BB-2741-8072-332D7AA368C4}"/>
              </a:ext>
            </a:extLst>
          </p:cNvPr>
          <p:cNvSpPr/>
          <p:nvPr/>
        </p:nvSpPr>
        <p:spPr>
          <a:xfrm>
            <a:off x="1162372" y="1204360"/>
            <a:ext cx="10678333" cy="1200329"/>
          </a:xfrm>
          <a:prstGeom prst="rect">
            <a:avLst/>
          </a:prstGeom>
        </p:spPr>
        <p:txBody>
          <a:bodyPr wrap="square">
            <a:spAutoFit/>
          </a:bodyPr>
          <a:lstStyle/>
          <a:p>
            <a:pPr algn="just"/>
            <a:r>
              <a:rPr lang="ar-JO" altLang="ar-JO" sz="2400" dirty="0"/>
              <a:t>(حركة الذراعين بمصاحبة الكلام، استخدام القلم او الكتاب بالتأشير، الكف الى اعلى، الكف الى اسفل، الكف المقبوضة، الحك بالاصبع تحت العين، حكة الانف، رفع الاصبع).</a:t>
            </a:r>
            <a:endParaRPr lang="en-US" altLang="ar-JO" sz="2400" dirty="0"/>
          </a:p>
          <a:p>
            <a:endParaRPr lang="ar-JO" altLang="ar-JO" sz="2400" dirty="0"/>
          </a:p>
        </p:txBody>
      </p:sp>
      <p:sp>
        <p:nvSpPr>
          <p:cNvPr id="5" name="مستطيل 4">
            <a:extLst>
              <a:ext uri="{FF2B5EF4-FFF2-40B4-BE49-F238E27FC236}">
                <a16:creationId xmlns:a16="http://schemas.microsoft.com/office/drawing/2014/main" xmlns="" id="{15A3BA22-6E31-5C43-BA4D-F232D36D17A3}"/>
              </a:ext>
            </a:extLst>
          </p:cNvPr>
          <p:cNvSpPr/>
          <p:nvPr/>
        </p:nvSpPr>
        <p:spPr>
          <a:xfrm>
            <a:off x="8567860" y="423643"/>
            <a:ext cx="2531462" cy="523220"/>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ar-JO" altLang="ar-JO" sz="2800" b="1" dirty="0"/>
              <a:t>٥- حركة الذراعين</a:t>
            </a:r>
            <a:r>
              <a:rPr lang="ar-JO" altLang="ar-JO" sz="2800" dirty="0"/>
              <a:t>: </a:t>
            </a:r>
            <a:endParaRPr lang="ar-JO" sz="2800" dirty="0"/>
          </a:p>
        </p:txBody>
      </p:sp>
      <p:pic>
        <p:nvPicPr>
          <p:cNvPr id="7" name="صورة 6">
            <a:extLst>
              <a:ext uri="{FF2B5EF4-FFF2-40B4-BE49-F238E27FC236}">
                <a16:creationId xmlns:a16="http://schemas.microsoft.com/office/drawing/2014/main" xmlns="" id="{402F93F1-1D37-DE44-9492-C1576728C908}"/>
              </a:ext>
            </a:extLst>
          </p:cNvPr>
          <p:cNvPicPr>
            <a:picLocks noChangeAspect="1"/>
          </p:cNvPicPr>
          <p:nvPr/>
        </p:nvPicPr>
        <p:blipFill>
          <a:blip r:embed="rId2"/>
          <a:stretch>
            <a:fillRect/>
          </a:stretch>
        </p:blipFill>
        <p:spPr>
          <a:xfrm>
            <a:off x="2887808" y="1969644"/>
            <a:ext cx="6559260" cy="1407764"/>
          </a:xfrm>
          <a:prstGeom prst="rect">
            <a:avLst/>
          </a:prstGeom>
        </p:spPr>
      </p:pic>
      <p:pic>
        <p:nvPicPr>
          <p:cNvPr id="8" name="صورة 7">
            <a:extLst>
              <a:ext uri="{FF2B5EF4-FFF2-40B4-BE49-F238E27FC236}">
                <a16:creationId xmlns:a16="http://schemas.microsoft.com/office/drawing/2014/main" xmlns="" id="{03340693-EA78-F643-8044-D54A010B9B75}"/>
              </a:ext>
            </a:extLst>
          </p:cNvPr>
          <p:cNvPicPr>
            <a:picLocks noChangeAspect="1"/>
          </p:cNvPicPr>
          <p:nvPr/>
        </p:nvPicPr>
        <p:blipFill>
          <a:blip r:embed="rId3"/>
          <a:stretch>
            <a:fillRect/>
          </a:stretch>
        </p:blipFill>
        <p:spPr>
          <a:xfrm>
            <a:off x="9447068" y="2312127"/>
            <a:ext cx="2665686" cy="3214504"/>
          </a:xfrm>
          <a:prstGeom prst="rect">
            <a:avLst/>
          </a:prstGeom>
        </p:spPr>
      </p:pic>
      <p:pic>
        <p:nvPicPr>
          <p:cNvPr id="9" name="صورة 8">
            <a:extLst>
              <a:ext uri="{FF2B5EF4-FFF2-40B4-BE49-F238E27FC236}">
                <a16:creationId xmlns:a16="http://schemas.microsoft.com/office/drawing/2014/main" xmlns="" id="{86C3F9AD-53D6-234B-8B1E-24DD4A43E039}"/>
              </a:ext>
            </a:extLst>
          </p:cNvPr>
          <p:cNvPicPr>
            <a:picLocks noChangeAspect="1"/>
          </p:cNvPicPr>
          <p:nvPr/>
        </p:nvPicPr>
        <p:blipFill>
          <a:blip r:embed="rId4"/>
          <a:stretch>
            <a:fillRect/>
          </a:stretch>
        </p:blipFill>
        <p:spPr>
          <a:xfrm>
            <a:off x="1162372" y="2312127"/>
            <a:ext cx="2220725" cy="2848809"/>
          </a:xfrm>
          <a:prstGeom prst="rect">
            <a:avLst/>
          </a:prstGeom>
        </p:spPr>
      </p:pic>
    </p:spTree>
    <p:extLst>
      <p:ext uri="{BB962C8B-B14F-4D97-AF65-F5344CB8AC3E}">
        <p14:creationId xmlns:p14="http://schemas.microsoft.com/office/powerpoint/2010/main" val="365112859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741761" y="545669"/>
            <a:ext cx="4085095" cy="952231"/>
          </a:xfrm>
        </p:spPr>
        <p:style>
          <a:lnRef idx="2">
            <a:schemeClr val="dk1"/>
          </a:lnRef>
          <a:fillRef idx="1">
            <a:schemeClr val="lt1"/>
          </a:fillRef>
          <a:effectRef idx="0">
            <a:schemeClr val="dk1"/>
          </a:effectRef>
          <a:fontRef idx="minor">
            <a:schemeClr val="dk1"/>
          </a:fontRef>
        </p:style>
        <p:txBody>
          <a:bodyPr>
            <a:normAutofit/>
          </a:bodyPr>
          <a:lstStyle/>
          <a:p>
            <a:pPr algn="ctr"/>
            <a:r>
              <a:rPr lang="ar-JO" sz="3200" dirty="0">
                <a:ln w="0"/>
                <a:effectLst>
                  <a:outerShdw blurRad="38100" dist="19050" dir="2700000" algn="tl" rotWithShape="0">
                    <a:schemeClr val="dk1">
                      <a:alpha val="40000"/>
                    </a:schemeClr>
                  </a:outerShdw>
                </a:effectLst>
              </a:rPr>
              <a:t>٦- إشارات الوجه:</a:t>
            </a:r>
          </a:p>
        </p:txBody>
      </p:sp>
      <p:sp>
        <p:nvSpPr>
          <p:cNvPr id="3" name="عنصر نائب للمحتوى 2"/>
          <p:cNvSpPr>
            <a:spLocks noGrp="1"/>
          </p:cNvSpPr>
          <p:nvPr>
            <p:ph idx="1"/>
          </p:nvPr>
        </p:nvSpPr>
        <p:spPr>
          <a:xfrm>
            <a:off x="4820613" y="1841069"/>
            <a:ext cx="6798161" cy="4017236"/>
          </a:xfrm>
        </p:spPr>
        <p:txBody>
          <a:bodyPr>
            <a:normAutofit lnSpcReduction="10000"/>
          </a:bodyPr>
          <a:lstStyle/>
          <a:p>
            <a:pPr marL="0" indent="0" algn="just">
              <a:buNone/>
            </a:pPr>
            <a:r>
              <a:rPr lang="ar-JO" dirty="0"/>
              <a:t>فبمجرد إن تجلس توقع أن يبدأ محدثك بالكلام معك: فحاول أن تقلل من عصبيتك وتوترك٬ وراقب الإشارات الصادرة منك٬ إبداء بعمل الاتصال البصري</a:t>
            </a:r>
            <a:r>
              <a:rPr lang="ar-SA" dirty="0"/>
              <a:t>. ف</a:t>
            </a:r>
            <a:r>
              <a:rPr lang="ar-JO" dirty="0"/>
              <a:t>الابتسامة الضيقة والتوتر في عضلات الوجه عادة ما تنم عن القدرة في التعامل مع الضغط العصبي. والتواصل البصري لمدة قصيرة قد يعنى انك تخفى شيء ما٬ وحزم الشفاه وإغلاق الفم جيدا توحي بطبيعة سرية للشخص العبوس٬ والنظر إلى الجوانب٬ والنظر من فوق النظارة يوحى بالغطرسة والتكبر.</a:t>
            </a:r>
          </a:p>
          <a:p>
            <a:pPr marL="0" indent="0" algn="just">
              <a:buNone/>
            </a:pPr>
            <a:r>
              <a:rPr lang="ar-JO" dirty="0"/>
              <a:t> </a:t>
            </a:r>
            <a:br>
              <a:rPr lang="ar-JO" dirty="0"/>
            </a:br>
            <a:endParaRPr lang="ar-JO" dirty="0"/>
          </a:p>
        </p:txBody>
      </p:sp>
      <p:pic>
        <p:nvPicPr>
          <p:cNvPr id="5" name="صورة 4">
            <a:extLst>
              <a:ext uri="{FF2B5EF4-FFF2-40B4-BE49-F238E27FC236}">
                <a16:creationId xmlns:a16="http://schemas.microsoft.com/office/drawing/2014/main" xmlns="" id="{053D3FD6-5096-064F-A4BF-049463B337D2}"/>
              </a:ext>
            </a:extLst>
          </p:cNvPr>
          <p:cNvPicPr>
            <a:picLocks noChangeAspect="1"/>
          </p:cNvPicPr>
          <p:nvPr/>
        </p:nvPicPr>
        <p:blipFill>
          <a:blip r:embed="rId2"/>
          <a:stretch>
            <a:fillRect/>
          </a:stretch>
        </p:blipFill>
        <p:spPr>
          <a:xfrm>
            <a:off x="3270360" y="545669"/>
            <a:ext cx="1549400" cy="1295400"/>
          </a:xfrm>
          <a:prstGeom prst="rect">
            <a:avLst/>
          </a:prstGeom>
        </p:spPr>
      </p:pic>
      <p:pic>
        <p:nvPicPr>
          <p:cNvPr id="6" name="صورة 5">
            <a:extLst>
              <a:ext uri="{FF2B5EF4-FFF2-40B4-BE49-F238E27FC236}">
                <a16:creationId xmlns:a16="http://schemas.microsoft.com/office/drawing/2014/main" xmlns="" id="{69DDA9C2-7393-4E4C-B489-BF4F3FB448D7}"/>
              </a:ext>
            </a:extLst>
          </p:cNvPr>
          <p:cNvPicPr>
            <a:picLocks noChangeAspect="1"/>
          </p:cNvPicPr>
          <p:nvPr/>
        </p:nvPicPr>
        <p:blipFill>
          <a:blip r:embed="rId3"/>
          <a:stretch>
            <a:fillRect/>
          </a:stretch>
        </p:blipFill>
        <p:spPr>
          <a:xfrm>
            <a:off x="247972" y="2386508"/>
            <a:ext cx="4417017" cy="4471492"/>
          </a:xfrm>
          <a:prstGeom prst="rect">
            <a:avLst/>
          </a:prstGeom>
        </p:spPr>
      </p:pic>
      <p:pic>
        <p:nvPicPr>
          <p:cNvPr id="7" name="صورة 6">
            <a:extLst>
              <a:ext uri="{FF2B5EF4-FFF2-40B4-BE49-F238E27FC236}">
                <a16:creationId xmlns:a16="http://schemas.microsoft.com/office/drawing/2014/main" xmlns="" id="{BAB69C3A-BE7B-D04C-8E28-AF7389FCC13A}"/>
              </a:ext>
            </a:extLst>
          </p:cNvPr>
          <p:cNvPicPr>
            <a:picLocks noChangeAspect="1"/>
          </p:cNvPicPr>
          <p:nvPr/>
        </p:nvPicPr>
        <p:blipFill>
          <a:blip r:embed="rId4"/>
          <a:stretch>
            <a:fillRect/>
          </a:stretch>
        </p:blipFill>
        <p:spPr>
          <a:xfrm>
            <a:off x="573226" y="298309"/>
            <a:ext cx="2371241" cy="2038091"/>
          </a:xfrm>
          <a:prstGeom prst="rect">
            <a:avLst/>
          </a:prstGeom>
        </p:spPr>
      </p:pic>
    </p:spTree>
    <p:extLst>
      <p:ext uri="{BB962C8B-B14F-4D97-AF65-F5344CB8AC3E}">
        <p14:creationId xmlns:p14="http://schemas.microsoft.com/office/powerpoint/2010/main" val="317659682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586060" y="365126"/>
            <a:ext cx="2767739" cy="719755"/>
          </a:xfrm>
        </p:spPr>
        <p:txBody>
          <a:bodyPr>
            <a:normAutofit/>
          </a:bodyPr>
          <a:lstStyle/>
          <a:p>
            <a:r>
              <a:rPr lang="ar-JO" sz="3200" b="1" dirty="0"/>
              <a:t>٧- الرأس:</a:t>
            </a:r>
            <a:endParaRPr lang="ar-JO" sz="3200" dirty="0"/>
          </a:p>
        </p:txBody>
      </p:sp>
      <p:sp>
        <p:nvSpPr>
          <p:cNvPr id="3" name="عنصر نائب للمحتوى 2"/>
          <p:cNvSpPr>
            <a:spLocks noGrp="1"/>
          </p:cNvSpPr>
          <p:nvPr>
            <p:ph idx="1"/>
          </p:nvPr>
        </p:nvSpPr>
        <p:spPr>
          <a:xfrm>
            <a:off x="5424407" y="1108869"/>
            <a:ext cx="6347847" cy="2455741"/>
          </a:xfrm>
        </p:spPr>
        <p:txBody>
          <a:bodyPr>
            <a:normAutofit/>
          </a:bodyPr>
          <a:lstStyle/>
          <a:p>
            <a:pPr marL="0" indent="0" algn="just">
              <a:buNone/>
            </a:pPr>
            <a:r>
              <a:rPr lang="ar-JO" sz="2400" dirty="0"/>
              <a:t/>
            </a:r>
            <a:br>
              <a:rPr lang="ar-JO" sz="2400" dirty="0"/>
            </a:br>
            <a:r>
              <a:rPr lang="ar-JO" sz="2400" dirty="0"/>
              <a:t>هز الرأس كثيرا يعطى انطباع بأنك غير صبور ومتلهف للكلام بمجرد ما تتاح لك الفرصة. أبطء من الإيماء وهز الرأس على الجانب الآخر وأكد على الاهتمام بما يقال.</a:t>
            </a:r>
            <a:endParaRPr lang="en-US" sz="2400" dirty="0"/>
          </a:p>
          <a:p>
            <a:pPr marL="0" indent="0" algn="just">
              <a:buNone/>
            </a:pPr>
            <a:endParaRPr lang="ar-JO" sz="2400" dirty="0"/>
          </a:p>
        </p:txBody>
      </p:sp>
      <p:pic>
        <p:nvPicPr>
          <p:cNvPr id="4" name="صورة 3">
            <a:extLst>
              <a:ext uri="{FF2B5EF4-FFF2-40B4-BE49-F238E27FC236}">
                <a16:creationId xmlns:a16="http://schemas.microsoft.com/office/drawing/2014/main" xmlns="" id="{C57757F7-8A02-2D45-B49D-31A86195DDCE}"/>
              </a:ext>
            </a:extLst>
          </p:cNvPr>
          <p:cNvPicPr>
            <a:picLocks noChangeAspect="1"/>
          </p:cNvPicPr>
          <p:nvPr/>
        </p:nvPicPr>
        <p:blipFill>
          <a:blip r:embed="rId2"/>
          <a:stretch>
            <a:fillRect/>
          </a:stretch>
        </p:blipFill>
        <p:spPr>
          <a:xfrm>
            <a:off x="850574" y="1054880"/>
            <a:ext cx="4359115" cy="3277784"/>
          </a:xfrm>
          <a:prstGeom prst="rect">
            <a:avLst/>
          </a:prstGeom>
        </p:spPr>
      </p:pic>
      <p:pic>
        <p:nvPicPr>
          <p:cNvPr id="5" name="صورة 4">
            <a:extLst>
              <a:ext uri="{FF2B5EF4-FFF2-40B4-BE49-F238E27FC236}">
                <a16:creationId xmlns:a16="http://schemas.microsoft.com/office/drawing/2014/main" xmlns="" id="{67F7E583-378F-C34F-82FD-4EFD166D3741}"/>
              </a:ext>
            </a:extLst>
          </p:cNvPr>
          <p:cNvPicPr>
            <a:picLocks noChangeAspect="1"/>
          </p:cNvPicPr>
          <p:nvPr/>
        </p:nvPicPr>
        <p:blipFill>
          <a:blip r:embed="rId3"/>
          <a:stretch>
            <a:fillRect/>
          </a:stretch>
        </p:blipFill>
        <p:spPr>
          <a:xfrm>
            <a:off x="6982312" y="2899179"/>
            <a:ext cx="5070204" cy="3812479"/>
          </a:xfrm>
          <a:prstGeom prst="rect">
            <a:avLst/>
          </a:prstGeom>
        </p:spPr>
      </p:pic>
    </p:spTree>
    <p:extLst>
      <p:ext uri="{BB962C8B-B14F-4D97-AF65-F5344CB8AC3E}">
        <p14:creationId xmlns:p14="http://schemas.microsoft.com/office/powerpoint/2010/main" val="376968184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9267986" y="365126"/>
            <a:ext cx="2085814" cy="890238"/>
          </a:xfrm>
        </p:spPr>
        <p:style>
          <a:lnRef idx="2">
            <a:schemeClr val="dk1"/>
          </a:lnRef>
          <a:fillRef idx="1">
            <a:schemeClr val="lt1"/>
          </a:fillRef>
          <a:effectRef idx="0">
            <a:schemeClr val="dk1"/>
          </a:effectRef>
          <a:fontRef idx="minor">
            <a:schemeClr val="dk1"/>
          </a:fontRef>
        </p:style>
        <p:txBody>
          <a:bodyPr>
            <a:normAutofit/>
          </a:bodyPr>
          <a:lstStyle/>
          <a:p>
            <a:r>
              <a:rPr lang="ar-JO" sz="3200" dirty="0">
                <a:ln w="0"/>
                <a:solidFill>
                  <a:schemeClr val="tx1"/>
                </a:solidFill>
                <a:effectLst>
                  <a:outerShdw blurRad="38100" dist="19050" dir="2700000" algn="tl" rotWithShape="0">
                    <a:schemeClr val="dk1">
                      <a:alpha val="40000"/>
                    </a:schemeClr>
                  </a:outerShdw>
                </a:effectLst>
              </a:rPr>
              <a:t>٨- الفم:</a:t>
            </a:r>
          </a:p>
        </p:txBody>
      </p:sp>
      <p:sp>
        <p:nvSpPr>
          <p:cNvPr id="3" name="عنصر نائب للمحتوى 2"/>
          <p:cNvSpPr>
            <a:spLocks noGrp="1"/>
          </p:cNvSpPr>
          <p:nvPr>
            <p:ph idx="1"/>
          </p:nvPr>
        </p:nvSpPr>
        <p:spPr>
          <a:xfrm>
            <a:off x="4401519" y="1546656"/>
            <a:ext cx="7293244" cy="1537507"/>
          </a:xfrm>
        </p:spPr>
        <p:txBody>
          <a:bodyPr>
            <a:normAutofit/>
          </a:bodyPr>
          <a:lstStyle/>
          <a:p>
            <a:pPr marL="0" indent="0" algn="just">
              <a:buNone/>
            </a:pPr>
            <a:r>
              <a:rPr lang="ar-JO" sz="2400" dirty="0"/>
              <a:t/>
            </a:r>
            <a:br>
              <a:rPr lang="ar-JO" sz="2400" dirty="0"/>
            </a:br>
            <a:r>
              <a:rPr lang="ar-JO" sz="2400" dirty="0"/>
              <a:t>مبدأ واحد يرشدك إلى لغة جسد جيدة "اتجه لأعلى ولا تتجه لأسفل"٬ انظر إلى اثنين من الملاكمين بعد المباراة الخاسر سقط للأسفل وحاجبه مخيط وعينه تنظر للأرض. بينما المنتصر يبتسم بثقة يشق طريقه إلى الأمام. </a:t>
            </a:r>
            <a:endParaRPr lang="en-US" sz="2400" dirty="0"/>
          </a:p>
          <a:p>
            <a:pPr marL="0" indent="0" algn="just">
              <a:buNone/>
            </a:pPr>
            <a:endParaRPr lang="ar-JO" sz="2400" dirty="0"/>
          </a:p>
        </p:txBody>
      </p:sp>
      <p:pic>
        <p:nvPicPr>
          <p:cNvPr id="4" name="صورة 3">
            <a:extLst>
              <a:ext uri="{FF2B5EF4-FFF2-40B4-BE49-F238E27FC236}">
                <a16:creationId xmlns:a16="http://schemas.microsoft.com/office/drawing/2014/main" xmlns="" id="{273EB9EB-3474-0A43-BC6A-9F4AEE364B35}"/>
              </a:ext>
            </a:extLst>
          </p:cNvPr>
          <p:cNvPicPr>
            <a:picLocks noChangeAspect="1"/>
          </p:cNvPicPr>
          <p:nvPr/>
        </p:nvPicPr>
        <p:blipFill>
          <a:blip r:embed="rId2"/>
          <a:stretch>
            <a:fillRect/>
          </a:stretch>
        </p:blipFill>
        <p:spPr>
          <a:xfrm>
            <a:off x="638660" y="365126"/>
            <a:ext cx="3547820" cy="3810621"/>
          </a:xfrm>
          <a:prstGeom prst="rect">
            <a:avLst/>
          </a:prstGeom>
        </p:spPr>
      </p:pic>
      <p:pic>
        <p:nvPicPr>
          <p:cNvPr id="5" name="صورة 4">
            <a:extLst>
              <a:ext uri="{FF2B5EF4-FFF2-40B4-BE49-F238E27FC236}">
                <a16:creationId xmlns:a16="http://schemas.microsoft.com/office/drawing/2014/main" xmlns="" id="{DA28C55D-A8C9-A149-992D-6E0CC7FD84B5}"/>
              </a:ext>
            </a:extLst>
          </p:cNvPr>
          <p:cNvPicPr>
            <a:picLocks noChangeAspect="1"/>
          </p:cNvPicPr>
          <p:nvPr/>
        </p:nvPicPr>
        <p:blipFill>
          <a:blip r:embed="rId3"/>
          <a:stretch>
            <a:fillRect/>
          </a:stretch>
        </p:blipFill>
        <p:spPr>
          <a:xfrm>
            <a:off x="515425" y="4504086"/>
            <a:ext cx="3886093" cy="2220844"/>
          </a:xfrm>
          <a:prstGeom prst="rect">
            <a:avLst/>
          </a:prstGeom>
        </p:spPr>
      </p:pic>
    </p:spTree>
    <p:extLst>
      <p:ext uri="{BB962C8B-B14F-4D97-AF65-F5344CB8AC3E}">
        <p14:creationId xmlns:p14="http://schemas.microsoft.com/office/powerpoint/2010/main" val="29051477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5418"/>
            <a:ext cx="10405056" cy="853794"/>
          </a:xfrm>
        </p:spPr>
        <p:txBody>
          <a:bodyPr>
            <a:noAutofit/>
          </a:bodyPr>
          <a:lstStyle/>
          <a:p>
            <a:r>
              <a:rPr lang="ar-JO" sz="2800" b="1" dirty="0">
                <a:latin typeface="Damascus" pitchFamily="2" charset="-78"/>
                <a:cs typeface="Damascus" pitchFamily="2" charset="-78"/>
              </a:rPr>
              <a:t>وهناك عوامل عديدة مرتبطة بالرسالة تؤثر على فعالية عملية الاتصال منها:</a:t>
            </a:r>
            <a:r>
              <a:rPr lang="en-US" sz="2800" dirty="0">
                <a:latin typeface="Baghdad" pitchFamily="2" charset="-78"/>
                <a:cs typeface="Damascus" pitchFamily="2" charset="-78"/>
              </a:rPr>
              <a:t/>
            </a:r>
            <a:br>
              <a:rPr lang="en-US" sz="2800" dirty="0">
                <a:latin typeface="Baghdad" pitchFamily="2" charset="-78"/>
                <a:cs typeface="Damascus" pitchFamily="2" charset="-78"/>
              </a:rPr>
            </a:br>
            <a:endParaRPr lang="ar-JO" sz="2800" dirty="0">
              <a:latin typeface="Damascus" pitchFamily="2" charset="-78"/>
              <a:cs typeface="Damascus" pitchFamily="2" charset="-78"/>
            </a:endParaRPr>
          </a:p>
        </p:txBody>
      </p:sp>
      <p:sp>
        <p:nvSpPr>
          <p:cNvPr id="3" name="Content Placeholder 2"/>
          <p:cNvSpPr>
            <a:spLocks noGrp="1"/>
          </p:cNvSpPr>
          <p:nvPr>
            <p:ph idx="1"/>
          </p:nvPr>
        </p:nvSpPr>
        <p:spPr>
          <a:xfrm>
            <a:off x="403413" y="888642"/>
            <a:ext cx="11618258" cy="5733940"/>
          </a:xfrm>
        </p:spPr>
        <p:txBody>
          <a:bodyPr>
            <a:normAutofit/>
          </a:bodyPr>
          <a:lstStyle/>
          <a:p>
            <a:pPr marL="0" lvl="0" indent="0" algn="just">
              <a:buNone/>
            </a:pPr>
            <a:r>
              <a:rPr lang="ar-JO" sz="2400" b="1" u="sng" dirty="0">
                <a:latin typeface="Damascus" pitchFamily="2" charset="-78"/>
              </a:rPr>
              <a:t>عرض جانب واحد أو عرض جانبي الموضوع:</a:t>
            </a:r>
            <a:endParaRPr lang="en-US" sz="2400" dirty="0">
              <a:latin typeface="Mishafi Gold" pitchFamily="2" charset="-78"/>
            </a:endParaRPr>
          </a:p>
          <a:p>
            <a:pPr marL="0" indent="0" algn="just">
              <a:lnSpc>
                <a:spcPct val="150000"/>
              </a:lnSpc>
              <a:buNone/>
            </a:pPr>
            <a:r>
              <a:rPr lang="ar-JO" sz="2400" b="1" dirty="0">
                <a:latin typeface="Damascus" pitchFamily="2" charset="-78"/>
              </a:rPr>
              <a:t>أ . عرض وجهة نظر واحدة تمثل وجهة نظر المصدر</a:t>
            </a:r>
            <a:r>
              <a:rPr lang="ar-JO" sz="2400" dirty="0">
                <a:latin typeface="Damascus" pitchFamily="2" charset="-78"/>
              </a:rPr>
              <a:t>: فالرسالة المتحيزة هي الرسالة التي تعرض جانب واحد من الموضوع وتغفل الآخر عن عمد. وتعرف الرسالة المتحيزة في مجال الاتصال باسم</a:t>
            </a:r>
            <a:r>
              <a:rPr lang="en-US" sz="2400" dirty="0">
                <a:latin typeface="Mishafi Gold" pitchFamily="2" charset="-78"/>
              </a:rPr>
              <a:t>One-Sided Message </a:t>
            </a:r>
            <a:r>
              <a:rPr lang="ar-JO" sz="2400" dirty="0">
                <a:latin typeface="Damascus" pitchFamily="2" charset="-78"/>
              </a:rPr>
              <a:t>.</a:t>
            </a:r>
            <a:endParaRPr lang="en-US" sz="2400" dirty="0">
              <a:latin typeface="Mishafi Gold" pitchFamily="2" charset="-78"/>
            </a:endParaRPr>
          </a:p>
          <a:p>
            <a:pPr marL="0" indent="0" algn="just">
              <a:lnSpc>
                <a:spcPct val="160000"/>
              </a:lnSpc>
              <a:buNone/>
            </a:pPr>
            <a:r>
              <a:rPr lang="ar-JO" sz="2400" b="1" dirty="0">
                <a:latin typeface="Damascus" pitchFamily="2" charset="-78"/>
              </a:rPr>
              <a:t>ب- عرض وجهتي نظر إحداهما تمثل المصدر والأخرى تمثل المواقف المعارضة:</a:t>
            </a:r>
            <a:r>
              <a:rPr lang="ar-JO" sz="2400" dirty="0">
                <a:latin typeface="Damascus" pitchFamily="2" charset="-78"/>
              </a:rPr>
              <a:t> وتعرف الرسالة غير المتحيزة باسم </a:t>
            </a:r>
            <a:r>
              <a:rPr lang="en-US" sz="2400" dirty="0">
                <a:latin typeface="Mishafi Gold" pitchFamily="2" charset="-78"/>
              </a:rPr>
              <a:t>Two –Sided Message.</a:t>
            </a:r>
            <a:r>
              <a:rPr lang="ar-JO" sz="2400" dirty="0">
                <a:latin typeface="Damascus" pitchFamily="2" charset="-78"/>
              </a:rPr>
              <a:t> ، وقد خلصت نتائج البحوث إلى أن الرسالة غير المتحيزة تكون أقوى تأثيراً على المدى الطويل من الرسالة المتحيزة في الحالات التالية:</a:t>
            </a:r>
            <a:endParaRPr lang="en-US" sz="2400" dirty="0">
              <a:latin typeface="Mishafi Gold" pitchFamily="2" charset="-78"/>
            </a:endParaRPr>
          </a:p>
          <a:p>
            <a:pPr algn="just">
              <a:lnSpc>
                <a:spcPct val="160000"/>
              </a:lnSpc>
            </a:pPr>
            <a:r>
              <a:rPr lang="ar-JO" sz="2400" dirty="0">
                <a:latin typeface="Damascus" pitchFamily="2" charset="-78"/>
              </a:rPr>
              <a:t>معارضة من البداية من قبل المستمعين أو المتعرضين لها</a:t>
            </a:r>
            <a:endParaRPr lang="en-US" sz="2400" dirty="0">
              <a:latin typeface="Mishafi Gold" pitchFamily="2" charset="-78"/>
            </a:endParaRPr>
          </a:p>
          <a:p>
            <a:pPr algn="just">
              <a:lnSpc>
                <a:spcPct val="160000"/>
              </a:lnSpc>
            </a:pPr>
            <a:r>
              <a:rPr lang="ar-JO" sz="2400" dirty="0">
                <a:latin typeface="Damascus" pitchFamily="2" charset="-78"/>
              </a:rPr>
              <a:t>عندما يتعرض المستمعون لدعاية مضادة فيما بعد. </a:t>
            </a:r>
            <a:endParaRPr lang="en-US" sz="2400" dirty="0">
              <a:latin typeface="Mishafi Gold" pitchFamily="2" charset="-78"/>
            </a:endParaRPr>
          </a:p>
          <a:p>
            <a:pPr algn="just">
              <a:lnSpc>
                <a:spcPct val="160000"/>
              </a:lnSpc>
            </a:pPr>
            <a:r>
              <a:rPr lang="ar-JO" sz="2400" dirty="0">
                <a:latin typeface="Damascus" pitchFamily="2" charset="-78"/>
              </a:rPr>
              <a:t>عندما يكون موقف المستمعون بالنسبة للقضية مخالف لموقف المصدر.</a:t>
            </a:r>
            <a:endParaRPr lang="en-US" sz="2400" dirty="0">
              <a:latin typeface="Mishafi Gold" pitchFamily="2" charset="-78"/>
            </a:endParaRPr>
          </a:p>
          <a:p>
            <a:pPr marL="0" indent="0" algn="just">
              <a:buNone/>
            </a:pPr>
            <a:endParaRPr lang="ar-JO" sz="2400" dirty="0">
              <a:latin typeface="Damascus" pitchFamily="2" charset="-78"/>
            </a:endParaRPr>
          </a:p>
        </p:txBody>
      </p:sp>
    </p:spTree>
    <p:extLst>
      <p:ext uri="{BB962C8B-B14F-4D97-AF65-F5344CB8AC3E}">
        <p14:creationId xmlns:p14="http://schemas.microsoft.com/office/powerpoint/2010/main" val="167687397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787538" y="365126"/>
            <a:ext cx="2566261" cy="688760"/>
          </a:xfrm>
        </p:spPr>
        <p:style>
          <a:lnRef idx="2">
            <a:schemeClr val="dk1"/>
          </a:lnRef>
          <a:fillRef idx="1">
            <a:schemeClr val="lt1"/>
          </a:fillRef>
          <a:effectRef idx="0">
            <a:schemeClr val="dk1"/>
          </a:effectRef>
          <a:fontRef idx="minor">
            <a:schemeClr val="dk1"/>
          </a:fontRef>
        </p:style>
        <p:txBody>
          <a:bodyPr>
            <a:normAutofit fontScale="90000"/>
          </a:bodyPr>
          <a:lstStyle/>
          <a:p>
            <a:r>
              <a:rPr lang="ar-JO" dirty="0">
                <a:ln w="0"/>
                <a:solidFill>
                  <a:schemeClr val="tx1"/>
                </a:solidFill>
                <a:effectLst>
                  <a:outerShdw blurRad="38100" dist="19050" dir="2700000" algn="tl" rotWithShape="0">
                    <a:schemeClr val="dk1">
                      <a:alpha val="40000"/>
                    </a:schemeClr>
                  </a:outerShdw>
                </a:effectLst>
              </a:rPr>
              <a:t>٩- القدمين:</a:t>
            </a:r>
          </a:p>
        </p:txBody>
      </p:sp>
      <p:sp>
        <p:nvSpPr>
          <p:cNvPr id="3" name="عنصر نائب للمحتوى 2"/>
          <p:cNvSpPr>
            <a:spLocks noGrp="1"/>
          </p:cNvSpPr>
          <p:nvPr>
            <p:ph idx="1"/>
          </p:nvPr>
        </p:nvSpPr>
        <p:spPr>
          <a:xfrm>
            <a:off x="7253207" y="1469163"/>
            <a:ext cx="4736023" cy="4497683"/>
          </a:xfrm>
        </p:spPr>
        <p:txBody>
          <a:bodyPr>
            <a:normAutofit/>
          </a:bodyPr>
          <a:lstStyle/>
          <a:p>
            <a:pPr marL="0" indent="0" algn="just">
              <a:buNone/>
            </a:pPr>
            <a:r>
              <a:rPr lang="ar-JO" sz="2400" dirty="0"/>
              <a:t>بعض الإشارات الواردة من القدمين قد تعطى انطباع سلبي حيث أن بعض الأشخاص الذين يرتدون أحذيتهم على عجل قد تجد رباط الحذاء متدلي ويصدر اصواتا نتيجة اصطدامه بالأرض مما يعطى انطباع بالفوضوية.</a:t>
            </a:r>
          </a:p>
          <a:p>
            <a:pPr marL="0" indent="0" algn="just">
              <a:buNone/>
            </a:pPr>
            <a:r>
              <a:rPr lang="ar-JO" sz="2400" dirty="0"/>
              <a:t> </a:t>
            </a:r>
            <a:br>
              <a:rPr lang="ar-JO" sz="2400" dirty="0"/>
            </a:br>
            <a:endParaRPr lang="ar-JO" sz="2400" dirty="0"/>
          </a:p>
        </p:txBody>
      </p:sp>
      <p:pic>
        <p:nvPicPr>
          <p:cNvPr id="4" name="صورة 3">
            <a:extLst>
              <a:ext uri="{FF2B5EF4-FFF2-40B4-BE49-F238E27FC236}">
                <a16:creationId xmlns:a16="http://schemas.microsoft.com/office/drawing/2014/main" xmlns="" id="{374A267C-C43D-354F-A4C4-64D0A715F323}"/>
              </a:ext>
            </a:extLst>
          </p:cNvPr>
          <p:cNvPicPr>
            <a:picLocks noChangeAspect="1"/>
          </p:cNvPicPr>
          <p:nvPr/>
        </p:nvPicPr>
        <p:blipFill>
          <a:blip r:embed="rId2"/>
          <a:stretch>
            <a:fillRect/>
          </a:stretch>
        </p:blipFill>
        <p:spPr>
          <a:xfrm>
            <a:off x="3404463" y="201480"/>
            <a:ext cx="3082904" cy="1425843"/>
          </a:xfrm>
          <a:prstGeom prst="rect">
            <a:avLst/>
          </a:prstGeom>
        </p:spPr>
      </p:pic>
      <p:pic>
        <p:nvPicPr>
          <p:cNvPr id="5" name="صورة 4">
            <a:extLst>
              <a:ext uri="{FF2B5EF4-FFF2-40B4-BE49-F238E27FC236}">
                <a16:creationId xmlns:a16="http://schemas.microsoft.com/office/drawing/2014/main" xmlns="" id="{E0A1FF19-328A-B842-BB2D-5CA6E31C4960}"/>
              </a:ext>
            </a:extLst>
          </p:cNvPr>
          <p:cNvPicPr>
            <a:picLocks noChangeAspect="1"/>
          </p:cNvPicPr>
          <p:nvPr/>
        </p:nvPicPr>
        <p:blipFill>
          <a:blip r:embed="rId3"/>
          <a:stretch>
            <a:fillRect/>
          </a:stretch>
        </p:blipFill>
        <p:spPr>
          <a:xfrm>
            <a:off x="293235" y="1627323"/>
            <a:ext cx="5802765" cy="2971800"/>
          </a:xfrm>
          <a:prstGeom prst="rect">
            <a:avLst/>
          </a:prstGeom>
        </p:spPr>
      </p:pic>
      <p:pic>
        <p:nvPicPr>
          <p:cNvPr id="6" name="صورة 5">
            <a:extLst>
              <a:ext uri="{FF2B5EF4-FFF2-40B4-BE49-F238E27FC236}">
                <a16:creationId xmlns:a16="http://schemas.microsoft.com/office/drawing/2014/main" xmlns="" id="{9D47A992-DBB9-2141-8A37-8F2E9ABAAC41}"/>
              </a:ext>
            </a:extLst>
          </p:cNvPr>
          <p:cNvPicPr>
            <a:picLocks noChangeAspect="1"/>
          </p:cNvPicPr>
          <p:nvPr/>
        </p:nvPicPr>
        <p:blipFill>
          <a:blip r:embed="rId4"/>
          <a:stretch>
            <a:fillRect/>
          </a:stretch>
        </p:blipFill>
        <p:spPr>
          <a:xfrm>
            <a:off x="1341250" y="4599123"/>
            <a:ext cx="3597544" cy="1990641"/>
          </a:xfrm>
          <a:prstGeom prst="rect">
            <a:avLst/>
          </a:prstGeom>
        </p:spPr>
      </p:pic>
      <p:pic>
        <p:nvPicPr>
          <p:cNvPr id="7" name="صورة 6">
            <a:extLst>
              <a:ext uri="{FF2B5EF4-FFF2-40B4-BE49-F238E27FC236}">
                <a16:creationId xmlns:a16="http://schemas.microsoft.com/office/drawing/2014/main" xmlns="" id="{7FED8265-3637-5B48-86DB-2C0D954CFE95}"/>
              </a:ext>
            </a:extLst>
          </p:cNvPr>
          <p:cNvPicPr>
            <a:picLocks noChangeAspect="1"/>
          </p:cNvPicPr>
          <p:nvPr/>
        </p:nvPicPr>
        <p:blipFill>
          <a:blip r:embed="rId5"/>
          <a:stretch>
            <a:fillRect/>
          </a:stretch>
        </p:blipFill>
        <p:spPr>
          <a:xfrm>
            <a:off x="6004947" y="4107275"/>
            <a:ext cx="5802765" cy="1735141"/>
          </a:xfrm>
          <a:prstGeom prst="rect">
            <a:avLst/>
          </a:prstGeom>
        </p:spPr>
      </p:pic>
    </p:spTree>
    <p:extLst>
      <p:ext uri="{BB962C8B-B14F-4D97-AF65-F5344CB8AC3E}">
        <p14:creationId xmlns:p14="http://schemas.microsoft.com/office/powerpoint/2010/main" val="1037895808"/>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xmlns="" id="{8E9BD0C5-483A-6749-B8B7-5B6FE6BED223}"/>
              </a:ext>
            </a:extLst>
          </p:cNvPr>
          <p:cNvSpPr>
            <a:spLocks noGrp="1" noChangeArrowheads="1"/>
          </p:cNvSpPr>
          <p:nvPr>
            <p:ph type="title"/>
          </p:nvPr>
        </p:nvSpPr>
        <p:spPr>
          <a:xfrm>
            <a:off x="7392692" y="349628"/>
            <a:ext cx="3914613" cy="704258"/>
          </a:xfrm>
        </p:spPr>
        <p:style>
          <a:lnRef idx="1">
            <a:schemeClr val="accent3"/>
          </a:lnRef>
          <a:fillRef idx="2">
            <a:schemeClr val="accent3"/>
          </a:fillRef>
          <a:effectRef idx="1">
            <a:schemeClr val="accent3"/>
          </a:effectRef>
          <a:fontRef idx="minor">
            <a:schemeClr val="dk1"/>
          </a:fontRef>
        </p:style>
        <p:txBody>
          <a:bodyPr>
            <a:normAutofit/>
          </a:bodyPr>
          <a:lstStyle/>
          <a:p>
            <a:pPr eaLnBrk="1" hangingPunct="1"/>
            <a:r>
              <a:rPr lang="ar-SA" altLang="zh-CN" sz="2800" dirty="0">
                <a:ln w="0"/>
                <a:solidFill>
                  <a:schemeClr val="tx1"/>
                </a:solidFill>
                <a:effectLst>
                  <a:outerShdw blurRad="38100" dist="19050" dir="2700000" algn="tl" rotWithShape="0">
                    <a:schemeClr val="dk1">
                      <a:alpha val="40000"/>
                    </a:schemeClr>
                  </a:outerShdw>
                </a:effectLst>
                <a:cs typeface="Arial" panose="020B0604020202020204" pitchFamily="34" charset="0"/>
              </a:rPr>
              <a:t>ثانيا: وضع حالة الجسم واعتداله</a:t>
            </a:r>
            <a:r>
              <a:rPr lang="ar-SA" altLang="zh-CN" sz="2800" dirty="0">
                <a:ln w="0"/>
                <a:solidFill>
                  <a:schemeClr val="tx1"/>
                </a:solidFill>
                <a:effectLst>
                  <a:outerShdw blurRad="38100" dist="19050" dir="2700000" algn="tl" rotWithShape="0">
                    <a:schemeClr val="dk1">
                      <a:alpha val="40000"/>
                    </a:schemeClr>
                  </a:outerShdw>
                </a:effectLst>
                <a:ea typeface="SimSun" panose="02010600030101010101" pitchFamily="2" charset="-122"/>
              </a:rPr>
              <a:t> </a:t>
            </a:r>
            <a:endParaRPr lang="en-US" altLang="ar-JO" sz="2800" dirty="0">
              <a:ln w="0"/>
              <a:solidFill>
                <a:schemeClr val="tx1"/>
              </a:solidFill>
              <a:effectLst>
                <a:outerShdw blurRad="38100" dist="19050" dir="2700000" algn="tl" rotWithShape="0">
                  <a:schemeClr val="dk1">
                    <a:alpha val="40000"/>
                  </a:schemeClr>
                </a:outerShdw>
              </a:effectLst>
            </a:endParaRPr>
          </a:p>
        </p:txBody>
      </p:sp>
      <p:sp>
        <p:nvSpPr>
          <p:cNvPr id="13315" name="Rectangle 3">
            <a:extLst>
              <a:ext uri="{FF2B5EF4-FFF2-40B4-BE49-F238E27FC236}">
                <a16:creationId xmlns:a16="http://schemas.microsoft.com/office/drawing/2014/main" xmlns="" id="{8455D6EC-F434-E84E-9AD0-1AADB4ECF814}"/>
              </a:ext>
            </a:extLst>
          </p:cNvPr>
          <p:cNvSpPr>
            <a:spLocks noGrp="1" noChangeArrowheads="1"/>
          </p:cNvSpPr>
          <p:nvPr>
            <p:ph type="body" idx="1"/>
          </p:nvPr>
        </p:nvSpPr>
        <p:spPr>
          <a:xfrm>
            <a:off x="1272153" y="1177871"/>
            <a:ext cx="10515600" cy="2448732"/>
          </a:xfrm>
        </p:spPr>
        <p:txBody>
          <a:bodyPr>
            <a:normAutofit/>
          </a:bodyPr>
          <a:lstStyle/>
          <a:p>
            <a:pPr marL="0" indent="0" algn="just" eaLnBrk="1" hangingPunct="1">
              <a:lnSpc>
                <a:spcPct val="80000"/>
              </a:lnSpc>
              <a:buNone/>
            </a:pPr>
            <a:r>
              <a:rPr lang="ar-SA" altLang="ar-JO" sz="2400" dirty="0">
                <a:cs typeface="Arial" panose="020B0604020202020204" pitchFamily="34" charset="0"/>
              </a:rPr>
              <a:t>هنالك أوضاع مختلفة لحالة الجسد٬ فكل وضع يحكي عن الحالة النفسية التي يمكن أن يكون عليها الشخص التي تتمثل في :</a:t>
            </a:r>
          </a:p>
          <a:p>
            <a:pPr marL="457200" indent="-457200" eaLnBrk="1" hangingPunct="1">
              <a:lnSpc>
                <a:spcPct val="80000"/>
              </a:lnSpc>
              <a:buFont typeface="+mj-lt"/>
              <a:buAutoNum type="arabicPeriod"/>
            </a:pPr>
            <a:r>
              <a:rPr lang="ar-SA" altLang="ar-JO" sz="2400" dirty="0">
                <a:cs typeface="Arial" panose="020B0604020202020204" pitchFamily="34" charset="0"/>
              </a:rPr>
              <a:t>الوقفة.</a:t>
            </a:r>
          </a:p>
          <a:p>
            <a:pPr marL="457200" indent="-457200" eaLnBrk="1" hangingPunct="1">
              <a:lnSpc>
                <a:spcPct val="80000"/>
              </a:lnSpc>
              <a:buFont typeface="+mj-lt"/>
              <a:buAutoNum type="arabicPeriod"/>
            </a:pPr>
            <a:r>
              <a:rPr lang="ar-SA" altLang="ar-JO" sz="2400" dirty="0">
                <a:cs typeface="Arial" panose="020B0604020202020204" pitchFamily="34" charset="0"/>
              </a:rPr>
              <a:t>الجلسة.</a:t>
            </a:r>
          </a:p>
          <a:p>
            <a:pPr marL="457200" indent="-457200" eaLnBrk="1" hangingPunct="1">
              <a:lnSpc>
                <a:spcPct val="80000"/>
              </a:lnSpc>
              <a:buFont typeface="+mj-lt"/>
              <a:buAutoNum type="arabicPeriod"/>
            </a:pPr>
            <a:r>
              <a:rPr lang="ar-SA" altLang="ar-JO" sz="2400" dirty="0">
                <a:cs typeface="Arial" panose="020B0604020202020204" pitchFamily="34" charset="0"/>
              </a:rPr>
              <a:t>اللمس.</a:t>
            </a:r>
          </a:p>
          <a:p>
            <a:pPr marL="457200" indent="-457200" eaLnBrk="1" hangingPunct="1">
              <a:lnSpc>
                <a:spcPct val="80000"/>
              </a:lnSpc>
              <a:buFont typeface="+mj-lt"/>
              <a:buAutoNum type="arabicPeriod"/>
            </a:pPr>
            <a:r>
              <a:rPr lang="ar-SA" altLang="ar-JO" sz="2400" dirty="0">
                <a:cs typeface="Arial" panose="020B0604020202020204" pitchFamily="34" charset="0"/>
              </a:rPr>
              <a:t>المظهر العام للجسم.</a:t>
            </a:r>
            <a:endParaRPr lang="en-US" altLang="ar-JO" sz="2400" dirty="0">
              <a:cs typeface="Arial" panose="020B0604020202020204" pitchFamily="34" charset="0"/>
            </a:endParaRPr>
          </a:p>
        </p:txBody>
      </p:sp>
      <p:sp>
        <p:nvSpPr>
          <p:cNvPr id="2" name="مستطيل 1">
            <a:extLst>
              <a:ext uri="{FF2B5EF4-FFF2-40B4-BE49-F238E27FC236}">
                <a16:creationId xmlns:a16="http://schemas.microsoft.com/office/drawing/2014/main" xmlns="" id="{1D980C84-F261-094A-B77D-A85B6FC89C01}"/>
              </a:ext>
            </a:extLst>
          </p:cNvPr>
          <p:cNvSpPr/>
          <p:nvPr/>
        </p:nvSpPr>
        <p:spPr>
          <a:xfrm>
            <a:off x="3048000" y="3952801"/>
            <a:ext cx="8739753" cy="2555571"/>
          </a:xfrm>
          <a:prstGeom prst="rect">
            <a:avLst/>
          </a:prstGeom>
        </p:spPr>
        <p:txBody>
          <a:bodyPr wrap="square">
            <a:spAutoFit/>
          </a:bodyPr>
          <a:lstStyle/>
          <a:p>
            <a:pPr lvl="0" algn="just">
              <a:lnSpc>
                <a:spcPct val="80000"/>
              </a:lnSpc>
              <a:spcBef>
                <a:spcPts val="1000"/>
              </a:spcBef>
            </a:pPr>
            <a:r>
              <a:rPr lang="ar-SA" altLang="ar-JO" sz="2800" b="1" dirty="0">
                <a:solidFill>
                  <a:prstClr val="black"/>
                </a:solidFill>
              </a:rPr>
              <a:t>حالات الجسد في التعبير كاتصال غير لفظي:</a:t>
            </a:r>
          </a:p>
          <a:p>
            <a:pPr marL="457200" lvl="0" indent="-457200" algn="just">
              <a:lnSpc>
                <a:spcPct val="80000"/>
              </a:lnSpc>
              <a:spcBef>
                <a:spcPts val="1000"/>
              </a:spcBef>
              <a:buFont typeface="+mj-lt"/>
              <a:buAutoNum type="arabicPeriod"/>
            </a:pPr>
            <a:r>
              <a:rPr lang="ar-SA" altLang="ar-JO" sz="2400" dirty="0">
                <a:solidFill>
                  <a:prstClr val="black"/>
                </a:solidFill>
              </a:rPr>
              <a:t>الجسد كشعار معين مثل٬ رفع اليدين ورفع الأصبع.</a:t>
            </a:r>
          </a:p>
          <a:p>
            <a:pPr marL="457200" lvl="0" indent="-457200" algn="just">
              <a:lnSpc>
                <a:spcPct val="80000"/>
              </a:lnSpc>
              <a:spcBef>
                <a:spcPts val="1000"/>
              </a:spcBef>
              <a:buFont typeface="+mj-lt"/>
              <a:buAutoNum type="arabicPeriod"/>
            </a:pPr>
            <a:r>
              <a:rPr lang="ar-SA" altLang="ar-JO" sz="2400" dirty="0">
                <a:solidFill>
                  <a:prstClr val="black"/>
                </a:solidFill>
              </a:rPr>
              <a:t>الجسد يستخدم رسوما توضيحية مثل رفع كتاب كتوضيح.</a:t>
            </a:r>
          </a:p>
          <a:p>
            <a:pPr marL="457200" lvl="0" indent="-457200" algn="just">
              <a:lnSpc>
                <a:spcPct val="80000"/>
              </a:lnSpc>
              <a:spcBef>
                <a:spcPts val="1000"/>
              </a:spcBef>
              <a:buFont typeface="+mj-lt"/>
              <a:buAutoNum type="arabicPeriod"/>
            </a:pPr>
            <a:r>
              <a:rPr lang="ar-SA" altLang="ar-JO" sz="2400" dirty="0">
                <a:solidFill>
                  <a:prstClr val="black"/>
                </a:solidFill>
              </a:rPr>
              <a:t>الجسد يراقب وينظم٬ مثل استخدام الرأس والعينين.</a:t>
            </a:r>
          </a:p>
          <a:p>
            <a:pPr marL="457200" lvl="0" indent="-457200" algn="just">
              <a:lnSpc>
                <a:spcPct val="80000"/>
              </a:lnSpc>
              <a:spcBef>
                <a:spcPts val="1000"/>
              </a:spcBef>
              <a:buFont typeface="+mj-lt"/>
              <a:buAutoNum type="arabicPeriod"/>
            </a:pPr>
            <a:r>
              <a:rPr lang="ar-SA" altLang="ar-JO" sz="2400" dirty="0">
                <a:solidFill>
                  <a:prstClr val="black"/>
                </a:solidFill>
              </a:rPr>
              <a:t>الجس٬ يظهر العاطفة مثل المحبة والسعادة.</a:t>
            </a:r>
          </a:p>
          <a:p>
            <a:pPr marL="457200" lvl="0" indent="-457200" algn="just">
              <a:lnSpc>
                <a:spcPct val="80000"/>
              </a:lnSpc>
              <a:spcBef>
                <a:spcPts val="1000"/>
              </a:spcBef>
              <a:buFont typeface="+mj-lt"/>
              <a:buAutoNum type="arabicPeriod"/>
            </a:pPr>
            <a:r>
              <a:rPr lang="ar-SA" altLang="ar-JO" sz="2400" dirty="0">
                <a:solidFill>
                  <a:prstClr val="black"/>
                </a:solidFill>
              </a:rPr>
              <a:t>الجسد يكيف حركاته تبعا للبيئة والمحيط.</a:t>
            </a:r>
            <a:endParaRPr lang="ar-JO" dirty="0"/>
          </a:p>
        </p:txBody>
      </p:sp>
      <p:pic>
        <p:nvPicPr>
          <p:cNvPr id="6" name="صورة 5">
            <a:extLst>
              <a:ext uri="{FF2B5EF4-FFF2-40B4-BE49-F238E27FC236}">
                <a16:creationId xmlns:a16="http://schemas.microsoft.com/office/drawing/2014/main" xmlns="" id="{0BBC14BB-5030-E84C-B2A5-A8884D6FFB96}"/>
              </a:ext>
            </a:extLst>
          </p:cNvPr>
          <p:cNvPicPr>
            <a:picLocks noChangeAspect="1"/>
          </p:cNvPicPr>
          <p:nvPr/>
        </p:nvPicPr>
        <p:blipFill>
          <a:blip r:embed="rId2"/>
          <a:stretch>
            <a:fillRect/>
          </a:stretch>
        </p:blipFill>
        <p:spPr>
          <a:xfrm>
            <a:off x="3398772" y="1748844"/>
            <a:ext cx="4344168" cy="1988896"/>
          </a:xfrm>
          <a:prstGeom prst="rect">
            <a:avLst/>
          </a:prstGeom>
        </p:spPr>
      </p:pic>
      <p:pic>
        <p:nvPicPr>
          <p:cNvPr id="8" name="صورة 7">
            <a:extLst>
              <a:ext uri="{FF2B5EF4-FFF2-40B4-BE49-F238E27FC236}">
                <a16:creationId xmlns:a16="http://schemas.microsoft.com/office/drawing/2014/main" xmlns="" id="{33FC987A-020C-6B46-BC0D-D37EAAC2DE40}"/>
              </a:ext>
            </a:extLst>
          </p:cNvPr>
          <p:cNvPicPr>
            <a:picLocks noChangeAspect="1"/>
          </p:cNvPicPr>
          <p:nvPr/>
        </p:nvPicPr>
        <p:blipFill>
          <a:blip r:embed="rId3"/>
          <a:stretch>
            <a:fillRect/>
          </a:stretch>
        </p:blipFill>
        <p:spPr>
          <a:xfrm>
            <a:off x="404247" y="2131750"/>
            <a:ext cx="2810440" cy="3642102"/>
          </a:xfrm>
          <a:prstGeom prst="rect">
            <a:avLst/>
          </a:prstGeom>
        </p:spPr>
      </p:pic>
    </p:spTree>
    <p:extLst>
      <p:ext uri="{BB962C8B-B14F-4D97-AF65-F5344CB8AC3E}">
        <p14:creationId xmlns:p14="http://schemas.microsoft.com/office/powerpoint/2010/main" val="61009994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xmlns="" id="{EC58F852-25DA-F648-AE0B-81161E07DAE0}"/>
              </a:ext>
            </a:extLst>
          </p:cNvPr>
          <p:cNvSpPr>
            <a:spLocks noGrp="1" noChangeArrowheads="1"/>
          </p:cNvSpPr>
          <p:nvPr>
            <p:ph type="title"/>
          </p:nvPr>
        </p:nvSpPr>
        <p:spPr>
          <a:xfrm>
            <a:off x="5641382" y="365126"/>
            <a:ext cx="5712417" cy="611268"/>
          </a:xfrm>
        </p:spPr>
        <p:style>
          <a:lnRef idx="1">
            <a:schemeClr val="accent3"/>
          </a:lnRef>
          <a:fillRef idx="2">
            <a:schemeClr val="accent3"/>
          </a:fillRef>
          <a:effectRef idx="1">
            <a:schemeClr val="accent3"/>
          </a:effectRef>
          <a:fontRef idx="minor">
            <a:schemeClr val="dk1"/>
          </a:fontRef>
        </p:style>
        <p:txBody>
          <a:bodyPr>
            <a:normAutofit/>
          </a:bodyPr>
          <a:lstStyle/>
          <a:p>
            <a:pPr eaLnBrk="1" hangingPunct="1"/>
            <a:r>
              <a:rPr lang="ar-SA" altLang="ar-JO" sz="2800" dirty="0">
                <a:ln w="0"/>
                <a:solidFill>
                  <a:schemeClr val="tx1"/>
                </a:solidFill>
                <a:effectLst>
                  <a:outerShdw blurRad="38100" dist="19050" dir="2700000" algn="tl" rotWithShape="0">
                    <a:schemeClr val="dk1">
                      <a:alpha val="40000"/>
                    </a:schemeClr>
                  </a:outerShdw>
                </a:effectLst>
                <a:cs typeface="Arial" panose="020B0604020202020204" pitchFamily="34" charset="0"/>
              </a:rPr>
              <a:t>ثالثا: الاتصال عن طريق السلوكيات الطبيعية</a:t>
            </a:r>
            <a:endParaRPr lang="en-US" altLang="ar-JO" sz="2800" dirty="0">
              <a:ln w="0"/>
              <a:solidFill>
                <a:schemeClr val="tx1"/>
              </a:solidFill>
              <a:effectLst>
                <a:outerShdw blurRad="38100" dist="19050" dir="2700000" algn="tl" rotWithShape="0">
                  <a:schemeClr val="dk1">
                    <a:alpha val="40000"/>
                  </a:schemeClr>
                </a:outerShdw>
              </a:effectLst>
              <a:cs typeface="Arial" panose="020B0604020202020204" pitchFamily="34" charset="0"/>
            </a:endParaRPr>
          </a:p>
        </p:txBody>
      </p:sp>
      <p:sp>
        <p:nvSpPr>
          <p:cNvPr id="2" name="مستطيل 1">
            <a:extLst>
              <a:ext uri="{FF2B5EF4-FFF2-40B4-BE49-F238E27FC236}">
                <a16:creationId xmlns:a16="http://schemas.microsoft.com/office/drawing/2014/main" xmlns="" id="{AB92FC67-580A-CD43-8D20-9FEFC35F7657}"/>
              </a:ext>
            </a:extLst>
          </p:cNvPr>
          <p:cNvSpPr/>
          <p:nvPr/>
        </p:nvSpPr>
        <p:spPr>
          <a:xfrm>
            <a:off x="9281203" y="1057984"/>
            <a:ext cx="1556837" cy="523220"/>
          </a:xfrm>
          <a:prstGeom prst="rect">
            <a:avLst/>
          </a:prstGeom>
          <a:noFill/>
        </p:spPr>
        <p:style>
          <a:lnRef idx="2">
            <a:schemeClr val="dk1"/>
          </a:lnRef>
          <a:fillRef idx="1">
            <a:schemeClr val="lt1"/>
          </a:fillRef>
          <a:effectRef idx="0">
            <a:schemeClr val="dk1"/>
          </a:effectRef>
          <a:fontRef idx="minor">
            <a:schemeClr val="dk1"/>
          </a:fontRef>
        </p:style>
        <p:txBody>
          <a:bodyPr wrap="none">
            <a:spAutoFit/>
          </a:bodyPr>
          <a:lstStyle/>
          <a:p>
            <a:r>
              <a:rPr lang="ar-SA" altLang="ar-JO" sz="2800" dirty="0">
                <a:ln w="0"/>
                <a:effectLst>
                  <a:outerShdw blurRad="38100" dist="19050" dir="2700000" algn="tl" rotWithShape="0">
                    <a:schemeClr val="dk1">
                      <a:alpha val="40000"/>
                    </a:schemeClr>
                  </a:outerShdw>
                </a:effectLst>
              </a:rPr>
              <a:t>١- الصوت:</a:t>
            </a:r>
            <a:endParaRPr lang="ar-JO" sz="2800" dirty="0">
              <a:ln w="0"/>
              <a:effectLst>
                <a:outerShdw blurRad="38100" dist="19050" dir="2700000" algn="tl" rotWithShape="0">
                  <a:schemeClr val="dk1">
                    <a:alpha val="40000"/>
                  </a:schemeClr>
                </a:outerShdw>
              </a:effectLst>
            </a:endParaRPr>
          </a:p>
        </p:txBody>
      </p:sp>
      <p:pic>
        <p:nvPicPr>
          <p:cNvPr id="8" name="صورة 7">
            <a:extLst>
              <a:ext uri="{FF2B5EF4-FFF2-40B4-BE49-F238E27FC236}">
                <a16:creationId xmlns:a16="http://schemas.microsoft.com/office/drawing/2014/main" xmlns="" id="{38A03AF9-DFEE-C449-96B5-BE830712FCEC}"/>
              </a:ext>
            </a:extLst>
          </p:cNvPr>
          <p:cNvPicPr>
            <a:picLocks noChangeAspect="1"/>
          </p:cNvPicPr>
          <p:nvPr/>
        </p:nvPicPr>
        <p:blipFill>
          <a:blip r:embed="rId2"/>
          <a:stretch>
            <a:fillRect/>
          </a:stretch>
        </p:blipFill>
        <p:spPr>
          <a:xfrm>
            <a:off x="520512" y="197776"/>
            <a:ext cx="2715053" cy="1282571"/>
          </a:xfrm>
          <a:prstGeom prst="rect">
            <a:avLst/>
          </a:prstGeom>
        </p:spPr>
      </p:pic>
      <p:pic>
        <p:nvPicPr>
          <p:cNvPr id="11" name="صورة 10">
            <a:extLst>
              <a:ext uri="{FF2B5EF4-FFF2-40B4-BE49-F238E27FC236}">
                <a16:creationId xmlns:a16="http://schemas.microsoft.com/office/drawing/2014/main" xmlns="" id="{0AA299CF-94EC-B248-9CD8-B533E31B6084}"/>
              </a:ext>
            </a:extLst>
          </p:cNvPr>
          <p:cNvPicPr>
            <a:picLocks noChangeAspect="1"/>
          </p:cNvPicPr>
          <p:nvPr/>
        </p:nvPicPr>
        <p:blipFill>
          <a:blip r:embed="rId3"/>
          <a:stretch>
            <a:fillRect/>
          </a:stretch>
        </p:blipFill>
        <p:spPr>
          <a:xfrm>
            <a:off x="520512" y="3758696"/>
            <a:ext cx="1863342" cy="1863342"/>
          </a:xfrm>
          <a:prstGeom prst="rect">
            <a:avLst/>
          </a:prstGeom>
        </p:spPr>
      </p:pic>
      <p:sp>
        <p:nvSpPr>
          <p:cNvPr id="14" name="مستطيل 13">
            <a:extLst>
              <a:ext uri="{FF2B5EF4-FFF2-40B4-BE49-F238E27FC236}">
                <a16:creationId xmlns:a16="http://schemas.microsoft.com/office/drawing/2014/main" xmlns="" id="{F54CE692-C4CF-B147-B2CE-68D6C98D3651}"/>
              </a:ext>
            </a:extLst>
          </p:cNvPr>
          <p:cNvSpPr/>
          <p:nvPr/>
        </p:nvSpPr>
        <p:spPr>
          <a:xfrm>
            <a:off x="520512" y="2538756"/>
            <a:ext cx="11089009" cy="769441"/>
          </a:xfrm>
          <a:prstGeom prst="rect">
            <a:avLst/>
          </a:prstGeom>
        </p:spPr>
        <p:txBody>
          <a:bodyPr wrap="square">
            <a:spAutoFit/>
          </a:bodyPr>
          <a:lstStyle/>
          <a:p>
            <a:pPr algn="just"/>
            <a:r>
              <a:rPr lang="ar-JO" altLang="ar-JO" sz="2200" b="1" u="sng" dirty="0"/>
              <a:t>نبرات الصوت</a:t>
            </a:r>
            <a:r>
              <a:rPr lang="ar-JO" altLang="ar-JO" sz="2200" dirty="0"/>
              <a:t>: (الصوت ذو النبرة العميقة والثرية والمتحمسة، الصوت ذو النبرة العالية، الصوت ذو النبرة المنخفضة، الصوت المرتعش).</a:t>
            </a:r>
          </a:p>
        </p:txBody>
      </p:sp>
      <p:sp>
        <p:nvSpPr>
          <p:cNvPr id="15" name="مستطيل 14">
            <a:extLst>
              <a:ext uri="{FF2B5EF4-FFF2-40B4-BE49-F238E27FC236}">
                <a16:creationId xmlns:a16="http://schemas.microsoft.com/office/drawing/2014/main" xmlns="" id="{2707235C-C84C-F34C-B1EA-3BE64AD54FCE}"/>
              </a:ext>
            </a:extLst>
          </p:cNvPr>
          <p:cNvSpPr/>
          <p:nvPr/>
        </p:nvSpPr>
        <p:spPr>
          <a:xfrm>
            <a:off x="315670" y="1641878"/>
            <a:ext cx="11293851" cy="769441"/>
          </a:xfrm>
          <a:prstGeom prst="rect">
            <a:avLst/>
          </a:prstGeom>
        </p:spPr>
        <p:txBody>
          <a:bodyPr wrap="square">
            <a:spAutoFit/>
          </a:bodyPr>
          <a:lstStyle/>
          <a:p>
            <a:pPr algn="just"/>
            <a:r>
              <a:rPr lang="ar-JO" altLang="ar-JO" sz="2200" b="1" u="sng" dirty="0"/>
              <a:t>التنوع الصوتي</a:t>
            </a:r>
            <a:r>
              <a:rPr lang="ar-JO" altLang="ar-JO" sz="2200" b="1" dirty="0"/>
              <a:t>: </a:t>
            </a:r>
            <a:r>
              <a:rPr lang="ar-JO" altLang="ar-JO" sz="2200" dirty="0"/>
              <a:t>المكونات الأربع التي تكون تعبيرك الصوتي هي: 1. الاسترخاء. 2. طريقة التنفس. 3. تأكيد المقاطع.       4. الالقاء.</a:t>
            </a:r>
            <a:endParaRPr lang="en-US" altLang="ar-JO" sz="2200" dirty="0"/>
          </a:p>
        </p:txBody>
      </p:sp>
      <p:sp>
        <p:nvSpPr>
          <p:cNvPr id="19" name="Rectangle 3">
            <a:extLst>
              <a:ext uri="{FF2B5EF4-FFF2-40B4-BE49-F238E27FC236}">
                <a16:creationId xmlns:a16="http://schemas.microsoft.com/office/drawing/2014/main" xmlns="" id="{70127A8D-263C-C344-9634-CF94C84202DB}"/>
              </a:ext>
            </a:extLst>
          </p:cNvPr>
          <p:cNvSpPr txBox="1">
            <a:spLocks noChangeArrowheads="1"/>
          </p:cNvSpPr>
          <p:nvPr/>
        </p:nvSpPr>
        <p:spPr>
          <a:xfrm>
            <a:off x="520512" y="3435634"/>
            <a:ext cx="11293851" cy="2969718"/>
          </a:xfrm>
          <a:prstGeom prst="rect">
            <a:avLst/>
          </a:prstGeom>
        </p:spPr>
        <p:txBody>
          <a:bodyPr vert="horz" lIns="91440" tIns="45720" rIns="91440" bIns="45720" rtlCol="1">
            <a:normAutofit fontScale="92500"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80000"/>
              </a:lnSpc>
              <a:buFontTx/>
              <a:buNone/>
            </a:pPr>
            <a:r>
              <a:rPr lang="ar-SA" altLang="ar-JO" sz="2400" dirty="0"/>
              <a:t>فمثلا الأصوات المختلفة من حيث نوعها٬ حدتها٬ سرعة المتكلم كلها لها تأثير كبير في سلوكيات الأفراد فعن طريق الاستماع إلى الصوت يمكن تحديد ما إذا كان صاحب الصوت: </a:t>
            </a:r>
          </a:p>
          <a:p>
            <a:pPr algn="just">
              <a:lnSpc>
                <a:spcPct val="80000"/>
              </a:lnSpc>
              <a:buFontTx/>
              <a:buNone/>
            </a:pPr>
            <a:r>
              <a:rPr lang="ar-SA" altLang="ar-JO" sz="2400" dirty="0"/>
              <a:t>        - ذكراً أم أنثى.</a:t>
            </a:r>
          </a:p>
          <a:p>
            <a:pPr algn="just">
              <a:lnSpc>
                <a:spcPct val="80000"/>
              </a:lnSpc>
              <a:buFontTx/>
              <a:buNone/>
            </a:pPr>
            <a:r>
              <a:rPr lang="ar-SA" altLang="ar-JO" sz="2400" dirty="0"/>
              <a:t>        - متعلم أو جاهل.</a:t>
            </a:r>
          </a:p>
          <a:p>
            <a:pPr algn="just">
              <a:lnSpc>
                <a:spcPct val="80000"/>
              </a:lnSpc>
              <a:buFontTx/>
              <a:buNone/>
            </a:pPr>
            <a:r>
              <a:rPr lang="ar-SA" altLang="ar-JO" sz="2400" dirty="0"/>
              <a:t>        - هادئ أو منفعل.</a:t>
            </a:r>
          </a:p>
          <a:p>
            <a:pPr algn="just">
              <a:lnSpc>
                <a:spcPct val="80000"/>
              </a:lnSpc>
              <a:buFontTx/>
              <a:buNone/>
            </a:pPr>
            <a:r>
              <a:rPr lang="ar-SA" altLang="ar-JO" sz="2400" dirty="0"/>
              <a:t>        - كبير أو صغير في السن.</a:t>
            </a:r>
          </a:p>
          <a:p>
            <a:pPr algn="just">
              <a:lnSpc>
                <a:spcPct val="80000"/>
              </a:lnSpc>
              <a:buFontTx/>
              <a:buNone/>
            </a:pPr>
            <a:r>
              <a:rPr lang="ar-SA" altLang="ar-JO" sz="2400" dirty="0"/>
              <a:t>        -الموقع الوظيفي وحالته النفسية</a:t>
            </a:r>
          </a:p>
          <a:p>
            <a:pPr algn="just">
              <a:lnSpc>
                <a:spcPct val="80000"/>
              </a:lnSpc>
              <a:buFontTx/>
              <a:buNone/>
            </a:pPr>
            <a:r>
              <a:rPr lang="ar-SA" altLang="ar-JO" sz="2400" dirty="0"/>
              <a:t>والصوت حدته من حيث الارتفاع أو الانخفاض في النبرات قد تؤثر على المعنى المطلوب بالإضافة إلى أن السرعة التي يتكلم بها الشخص تعد عامل مهم في إظهار مدى كفاءته في الحديث وقدرة الآخرين على الاتصال معه واستيعابه.</a:t>
            </a:r>
            <a:endParaRPr lang="en-US" altLang="ar-JO" sz="2400" dirty="0"/>
          </a:p>
        </p:txBody>
      </p:sp>
      <p:pic>
        <p:nvPicPr>
          <p:cNvPr id="20" name="صورة 19">
            <a:extLst>
              <a:ext uri="{FF2B5EF4-FFF2-40B4-BE49-F238E27FC236}">
                <a16:creationId xmlns:a16="http://schemas.microsoft.com/office/drawing/2014/main" xmlns="" id="{7344DA02-7B6E-B944-9B0D-225C9DBC3C6C}"/>
              </a:ext>
            </a:extLst>
          </p:cNvPr>
          <p:cNvPicPr>
            <a:picLocks noChangeAspect="1"/>
          </p:cNvPicPr>
          <p:nvPr/>
        </p:nvPicPr>
        <p:blipFill>
          <a:blip r:embed="rId4"/>
          <a:stretch>
            <a:fillRect/>
          </a:stretch>
        </p:blipFill>
        <p:spPr>
          <a:xfrm>
            <a:off x="2748904" y="3996594"/>
            <a:ext cx="3639821" cy="1219528"/>
          </a:xfrm>
          <a:prstGeom prst="rect">
            <a:avLst/>
          </a:prstGeom>
        </p:spPr>
      </p:pic>
    </p:spTree>
    <p:extLst>
      <p:ext uri="{BB962C8B-B14F-4D97-AF65-F5344CB8AC3E}">
        <p14:creationId xmlns:p14="http://schemas.microsoft.com/office/powerpoint/2010/main" val="274020405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F8E49BF3-13DB-3D4B-8045-EC3D32192121}"/>
              </a:ext>
            </a:extLst>
          </p:cNvPr>
          <p:cNvSpPr/>
          <p:nvPr/>
        </p:nvSpPr>
        <p:spPr>
          <a:xfrm>
            <a:off x="976394" y="616123"/>
            <a:ext cx="10492353" cy="1870127"/>
          </a:xfrm>
          <a:prstGeom prst="rect">
            <a:avLst/>
          </a:prstGeom>
        </p:spPr>
        <p:txBody>
          <a:bodyPr wrap="square">
            <a:spAutoFit/>
          </a:bodyPr>
          <a:lstStyle/>
          <a:p>
            <a:pPr algn="just">
              <a:lnSpc>
                <a:spcPct val="80000"/>
              </a:lnSpc>
            </a:pPr>
            <a:r>
              <a:rPr lang="ar-SA" altLang="ar-JO" sz="2400" b="1" dirty="0"/>
              <a:t>٢- المظهر العام للجسم (الملبس)</a:t>
            </a:r>
          </a:p>
          <a:p>
            <a:pPr algn="just">
              <a:lnSpc>
                <a:spcPct val="80000"/>
              </a:lnSpc>
            </a:pPr>
            <a:endParaRPr lang="ar-JO" sz="2400" dirty="0"/>
          </a:p>
          <a:p>
            <a:pPr algn="just">
              <a:lnSpc>
                <a:spcPct val="80000"/>
              </a:lnSpc>
            </a:pPr>
            <a:r>
              <a:rPr lang="ar-JO" altLang="ar-JO" sz="2400" dirty="0"/>
              <a:t>للملبس دور اخر غير تغطية الجسد، فهو قناة مهمه للاتصال غير الكلامي، ويشير ”</a:t>
            </a:r>
            <a:r>
              <a:rPr lang="en-US" altLang="ar-JO" sz="2400" dirty="0"/>
              <a:t>John </a:t>
            </a:r>
            <a:r>
              <a:rPr lang="en-US" altLang="ar-JO" sz="2400" dirty="0" err="1"/>
              <a:t>Molwy</a:t>
            </a:r>
            <a:r>
              <a:rPr lang="ar-JO" altLang="ar-JO" sz="2400" dirty="0"/>
              <a:t>“ ” ان الانطباع الجيد الذي نتركه لدى الاخرين لاول مرة لا يمكن تكراره، ولن نحصل على فرصة ثانية لعمله٬ وبالتالي فان الملبس والمظهر الخارجي ينقل للاخرين ما يعرف في (منهجية الانطباع)، كما يعكس الحالة المادية، والمستوى التعليمي، والاجتماعي، والمقاييس الاخلاقية، والمعتقدات، والقيم الدينية.</a:t>
            </a:r>
            <a:endParaRPr lang="en-US" altLang="ar-JO" sz="2400" dirty="0"/>
          </a:p>
        </p:txBody>
      </p:sp>
      <p:sp>
        <p:nvSpPr>
          <p:cNvPr id="6" name="مستطيل 5">
            <a:extLst>
              <a:ext uri="{FF2B5EF4-FFF2-40B4-BE49-F238E27FC236}">
                <a16:creationId xmlns:a16="http://schemas.microsoft.com/office/drawing/2014/main" xmlns="" id="{91418378-0CCA-A342-B688-580D8E52C4A8}"/>
              </a:ext>
            </a:extLst>
          </p:cNvPr>
          <p:cNvSpPr/>
          <p:nvPr/>
        </p:nvSpPr>
        <p:spPr>
          <a:xfrm>
            <a:off x="3936569" y="2728223"/>
            <a:ext cx="7594170" cy="2308324"/>
          </a:xfrm>
          <a:prstGeom prst="rect">
            <a:avLst/>
          </a:prstGeom>
        </p:spPr>
        <p:txBody>
          <a:bodyPr wrap="square">
            <a:spAutoFit/>
          </a:bodyPr>
          <a:lstStyle/>
          <a:p>
            <a:pPr algn="just"/>
            <a:r>
              <a:rPr lang="ar-JO" altLang="ar-JO" sz="2400" b="1" dirty="0"/>
              <a:t>٣- الوضع والحركة</a:t>
            </a:r>
            <a:endParaRPr lang="ar-JO" sz="2400" dirty="0"/>
          </a:p>
          <a:p>
            <a:pPr algn="just"/>
            <a:r>
              <a:rPr lang="ar-JO" altLang="ar-JO" sz="2400" dirty="0"/>
              <a:t>الوقوف منتصبا، وان تراقب الجزء السفلي من جسمك، بألا يكون عكس وضع الجزء العلوي كالتراجع الى الخلف او الاستناد على قدم واحدة، ويفضل ان تستخدم في الوقوف وضع الاستعداد بحيث يكون ميل الجسم للأمام، والهدف منه جعلك في وضع استعداد للتحرك في الوقت الذي تريد بسهولة ويسر.</a:t>
            </a:r>
          </a:p>
          <a:p>
            <a:endParaRPr lang="en-US" altLang="ar-JO" sz="2400" dirty="0"/>
          </a:p>
        </p:txBody>
      </p:sp>
      <p:sp>
        <p:nvSpPr>
          <p:cNvPr id="10" name="مستطيل 9">
            <a:extLst>
              <a:ext uri="{FF2B5EF4-FFF2-40B4-BE49-F238E27FC236}">
                <a16:creationId xmlns:a16="http://schemas.microsoft.com/office/drawing/2014/main" xmlns="" id="{324C4A2E-DB53-CB4F-81CF-5984E0CDCC6D}"/>
              </a:ext>
            </a:extLst>
          </p:cNvPr>
          <p:cNvSpPr/>
          <p:nvPr/>
        </p:nvSpPr>
        <p:spPr>
          <a:xfrm>
            <a:off x="859268" y="4979993"/>
            <a:ext cx="10616339" cy="1261884"/>
          </a:xfrm>
          <a:prstGeom prst="rect">
            <a:avLst/>
          </a:prstGeom>
        </p:spPr>
        <p:txBody>
          <a:bodyPr wrap="square">
            <a:spAutoFit/>
          </a:bodyPr>
          <a:lstStyle/>
          <a:p>
            <a:pPr algn="just"/>
            <a:r>
              <a:rPr lang="ar-JO" altLang="ar-JO" sz="2800" b="1" dirty="0"/>
              <a:t>٤</a:t>
            </a:r>
            <a:r>
              <a:rPr lang="ar-JO" altLang="ar-JO" sz="2400" b="1" dirty="0"/>
              <a:t>- الوقفات بين الكلمات</a:t>
            </a:r>
          </a:p>
          <a:p>
            <a:pPr algn="just"/>
            <a:r>
              <a:rPr lang="ar-JO" altLang="ar-JO" sz="2400" dirty="0"/>
              <a:t>تتكون اللغة من الكلمات المفهومة والاصوات غير المفهومة، اذ يكون تواصل الناس افضل عند قدرتهم على اختيار الكلمات الصحيحة.</a:t>
            </a:r>
            <a:endParaRPr lang="ar-JO" sz="2400" dirty="0"/>
          </a:p>
        </p:txBody>
      </p:sp>
      <p:pic>
        <p:nvPicPr>
          <p:cNvPr id="11" name="صورة 10">
            <a:extLst>
              <a:ext uri="{FF2B5EF4-FFF2-40B4-BE49-F238E27FC236}">
                <a16:creationId xmlns:a16="http://schemas.microsoft.com/office/drawing/2014/main" xmlns="" id="{217ABD17-D1EC-324A-97F6-510812D93C7C}"/>
              </a:ext>
            </a:extLst>
          </p:cNvPr>
          <p:cNvPicPr>
            <a:picLocks noChangeAspect="1"/>
          </p:cNvPicPr>
          <p:nvPr/>
        </p:nvPicPr>
        <p:blipFill>
          <a:blip r:embed="rId2"/>
          <a:stretch>
            <a:fillRect/>
          </a:stretch>
        </p:blipFill>
        <p:spPr>
          <a:xfrm>
            <a:off x="134695" y="2874971"/>
            <a:ext cx="3334888" cy="2014828"/>
          </a:xfrm>
          <a:prstGeom prst="rect">
            <a:avLst/>
          </a:prstGeom>
        </p:spPr>
      </p:pic>
    </p:spTree>
    <p:extLst>
      <p:ext uri="{BB962C8B-B14F-4D97-AF65-F5344CB8AC3E}">
        <p14:creationId xmlns:p14="http://schemas.microsoft.com/office/powerpoint/2010/main" val="247448133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98F1CC56-4F5A-9842-B355-712C17EF02FA}"/>
              </a:ext>
            </a:extLst>
          </p:cNvPr>
          <p:cNvSpPr/>
          <p:nvPr/>
        </p:nvSpPr>
        <p:spPr>
          <a:xfrm>
            <a:off x="3146586" y="888573"/>
            <a:ext cx="8647624" cy="2751522"/>
          </a:xfrm>
          <a:prstGeom prst="rect">
            <a:avLst/>
          </a:prstGeom>
        </p:spPr>
        <p:txBody>
          <a:bodyPr wrap="square">
            <a:spAutoFit/>
          </a:bodyPr>
          <a:lstStyle/>
          <a:p>
            <a:pPr algn="just">
              <a:lnSpc>
                <a:spcPct val="90000"/>
              </a:lnSpc>
            </a:pPr>
            <a:r>
              <a:rPr lang="ar-JO" altLang="ar-JO" sz="2400" b="1" dirty="0"/>
              <a:t>٥- اشراك المستمع</a:t>
            </a:r>
          </a:p>
          <a:p>
            <a:pPr algn="just">
              <a:lnSpc>
                <a:spcPct val="90000"/>
              </a:lnSpc>
            </a:pPr>
            <a:endParaRPr lang="ar-JO" altLang="ar-JO" sz="2400" b="1" dirty="0"/>
          </a:p>
          <a:p>
            <a:pPr algn="just">
              <a:lnSpc>
                <a:spcPct val="90000"/>
              </a:lnSpc>
            </a:pPr>
            <a:r>
              <a:rPr lang="ar-JO" altLang="ar-JO" sz="2400" b="1" dirty="0"/>
              <a:t> </a:t>
            </a:r>
            <a:r>
              <a:rPr lang="ar-JO" altLang="ar-JO" sz="2400" dirty="0"/>
              <a:t>الحاجة الى تحريك احاسيس المستمعين وعقولهم، وكلما كان المستمع منهمكا اكثر، ومشاركا اكثر، ومنفعلا مع ما نقوله ازدادت قدرته على الاقتناع برسائلنا.</a:t>
            </a:r>
          </a:p>
          <a:p>
            <a:pPr algn="just">
              <a:lnSpc>
                <a:spcPct val="90000"/>
              </a:lnSpc>
            </a:pPr>
            <a:endParaRPr lang="ar-JO" altLang="ar-JO" sz="2400" dirty="0"/>
          </a:p>
          <a:p>
            <a:pPr algn="just">
              <a:lnSpc>
                <a:spcPct val="90000"/>
              </a:lnSpc>
            </a:pPr>
            <a:r>
              <a:rPr lang="ar-JO" altLang="ar-JO" sz="2400" b="1" dirty="0"/>
              <a:t>اليات اشراك المستمع والتأثير عليه:</a:t>
            </a:r>
          </a:p>
          <a:p>
            <a:pPr algn="just">
              <a:lnSpc>
                <a:spcPct val="90000"/>
              </a:lnSpc>
            </a:pPr>
            <a:r>
              <a:rPr lang="ar-JO" altLang="ar-JO" sz="2400" dirty="0"/>
              <a:t>1. اتصال العين. 2. تنويع الحركة. 3. الادوات البصرية. 4. استخدام الاسئلة. 5. جذب الانتباه. 6. تأكد من استجابة الاخر.</a:t>
            </a:r>
            <a:endParaRPr lang="en-US" altLang="ar-JO" sz="2400" dirty="0"/>
          </a:p>
        </p:txBody>
      </p:sp>
      <p:sp>
        <p:nvSpPr>
          <p:cNvPr id="5" name="مستطيل 4">
            <a:extLst>
              <a:ext uri="{FF2B5EF4-FFF2-40B4-BE49-F238E27FC236}">
                <a16:creationId xmlns:a16="http://schemas.microsoft.com/office/drawing/2014/main" xmlns="" id="{995DEA36-1332-B24C-9A94-2AFF3818FB8D}"/>
              </a:ext>
            </a:extLst>
          </p:cNvPr>
          <p:cNvSpPr/>
          <p:nvPr/>
        </p:nvSpPr>
        <p:spPr>
          <a:xfrm>
            <a:off x="3037208" y="4082338"/>
            <a:ext cx="8647625" cy="1569660"/>
          </a:xfrm>
          <a:prstGeom prst="rect">
            <a:avLst/>
          </a:prstGeom>
        </p:spPr>
        <p:txBody>
          <a:bodyPr wrap="square">
            <a:spAutoFit/>
          </a:bodyPr>
          <a:lstStyle/>
          <a:p>
            <a:pPr algn="just"/>
            <a:r>
              <a:rPr lang="ar-JO" altLang="ar-JO" sz="2400" b="1" dirty="0"/>
              <a:t>٦- استخدام المرح</a:t>
            </a:r>
          </a:p>
          <a:p>
            <a:pPr algn="just"/>
            <a:endParaRPr lang="ar-JO" altLang="ar-JO" sz="2400" b="1" dirty="0"/>
          </a:p>
          <a:p>
            <a:pPr algn="just"/>
            <a:r>
              <a:rPr lang="ar-JO" altLang="ar-JO" sz="2400" b="1" dirty="0"/>
              <a:t> </a:t>
            </a:r>
            <a:r>
              <a:rPr lang="ar-JO" altLang="ar-JO" sz="2400" dirty="0"/>
              <a:t>تعد الدعابة واحدة من اكثر المهارات المهمة للتأثير في عملية الاتصال، لكنها في الوقت نفسه واحدة من اكثر اساليب المراوغة.</a:t>
            </a:r>
            <a:endParaRPr lang="en-US" altLang="ar-JO" sz="2400" dirty="0"/>
          </a:p>
        </p:txBody>
      </p:sp>
      <p:pic>
        <p:nvPicPr>
          <p:cNvPr id="6" name="صورة 5">
            <a:extLst>
              <a:ext uri="{FF2B5EF4-FFF2-40B4-BE49-F238E27FC236}">
                <a16:creationId xmlns:a16="http://schemas.microsoft.com/office/drawing/2014/main" xmlns="" id="{2563D1CB-E859-734D-85C3-2688CFAF3123}"/>
              </a:ext>
            </a:extLst>
          </p:cNvPr>
          <p:cNvPicPr>
            <a:picLocks noChangeAspect="1"/>
          </p:cNvPicPr>
          <p:nvPr/>
        </p:nvPicPr>
        <p:blipFill>
          <a:blip r:embed="rId2"/>
          <a:stretch>
            <a:fillRect/>
          </a:stretch>
        </p:blipFill>
        <p:spPr>
          <a:xfrm>
            <a:off x="135207" y="4283815"/>
            <a:ext cx="2725326" cy="1688934"/>
          </a:xfrm>
          <a:prstGeom prst="rect">
            <a:avLst/>
          </a:prstGeom>
        </p:spPr>
      </p:pic>
      <p:pic>
        <p:nvPicPr>
          <p:cNvPr id="7" name="صورة 6">
            <a:extLst>
              <a:ext uri="{FF2B5EF4-FFF2-40B4-BE49-F238E27FC236}">
                <a16:creationId xmlns:a16="http://schemas.microsoft.com/office/drawing/2014/main" xmlns="" id="{BAFFCC7C-102F-4E4A-A2BA-471EDD977C72}"/>
              </a:ext>
            </a:extLst>
          </p:cNvPr>
          <p:cNvPicPr>
            <a:picLocks noChangeAspect="1"/>
          </p:cNvPicPr>
          <p:nvPr/>
        </p:nvPicPr>
        <p:blipFill>
          <a:blip r:embed="rId3"/>
          <a:stretch>
            <a:fillRect/>
          </a:stretch>
        </p:blipFill>
        <p:spPr>
          <a:xfrm>
            <a:off x="397790" y="1397687"/>
            <a:ext cx="2462743" cy="1851830"/>
          </a:xfrm>
          <a:prstGeom prst="rect">
            <a:avLst/>
          </a:prstGeom>
        </p:spPr>
      </p:pic>
    </p:spTree>
    <p:extLst>
      <p:ext uri="{BB962C8B-B14F-4D97-AF65-F5344CB8AC3E}">
        <p14:creationId xmlns:p14="http://schemas.microsoft.com/office/powerpoint/2010/main" val="302479605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0ABE57B0-DF85-2B4C-89BA-DBE589C816C3}"/>
              </a:ext>
            </a:extLst>
          </p:cNvPr>
          <p:cNvSpPr/>
          <p:nvPr/>
        </p:nvSpPr>
        <p:spPr>
          <a:xfrm>
            <a:off x="1255363" y="581691"/>
            <a:ext cx="10461356" cy="1938992"/>
          </a:xfrm>
          <a:prstGeom prst="rect">
            <a:avLst/>
          </a:prstGeom>
        </p:spPr>
        <p:txBody>
          <a:bodyPr wrap="square">
            <a:spAutoFit/>
          </a:bodyPr>
          <a:lstStyle/>
          <a:p>
            <a:pPr algn="just"/>
            <a:r>
              <a:rPr lang="ar-JO" altLang="ar-JO" sz="2400" b="1" dirty="0"/>
              <a:t>٧- الذات الطبيعية</a:t>
            </a:r>
          </a:p>
          <a:p>
            <a:pPr algn="just"/>
            <a:endParaRPr lang="ar-JO" altLang="ar-JO" sz="2400" b="1" dirty="0"/>
          </a:p>
          <a:p>
            <a:pPr algn="just"/>
            <a:r>
              <a:rPr lang="ar-JO" altLang="ar-JO" sz="2400" b="1" dirty="0"/>
              <a:t> </a:t>
            </a:r>
            <a:r>
              <a:rPr lang="ar-JO" altLang="ar-JO" sz="2400" dirty="0"/>
              <a:t>كل شخص له طبيعته الانسانية التي يتعامل من خلالها مع الاخرين. الذات الطبيعية تمكنا من التعرف على مجالات القوة والضعف في شخصية اي انسان.</a:t>
            </a:r>
          </a:p>
          <a:p>
            <a:pPr algn="just"/>
            <a:endParaRPr lang="ar-JO" altLang="ar-JO" sz="2400" dirty="0"/>
          </a:p>
        </p:txBody>
      </p:sp>
      <p:sp>
        <p:nvSpPr>
          <p:cNvPr id="5" name="مستطيل 4">
            <a:extLst>
              <a:ext uri="{FF2B5EF4-FFF2-40B4-BE49-F238E27FC236}">
                <a16:creationId xmlns:a16="http://schemas.microsoft.com/office/drawing/2014/main" xmlns="" id="{3E73EC01-98F0-564E-9AE3-F5E31DE796CB}"/>
              </a:ext>
            </a:extLst>
          </p:cNvPr>
          <p:cNvSpPr/>
          <p:nvPr/>
        </p:nvSpPr>
        <p:spPr>
          <a:xfrm>
            <a:off x="1518835" y="2414322"/>
            <a:ext cx="10197884" cy="3359061"/>
          </a:xfrm>
          <a:prstGeom prst="rect">
            <a:avLst/>
          </a:prstGeom>
        </p:spPr>
        <p:txBody>
          <a:bodyPr wrap="square">
            <a:spAutoFit/>
          </a:bodyPr>
          <a:lstStyle/>
          <a:p>
            <a:pPr algn="just">
              <a:lnSpc>
                <a:spcPct val="150000"/>
              </a:lnSpc>
            </a:pPr>
            <a:r>
              <a:rPr lang="ar-JO" altLang="ar-JO" sz="2400" b="1" u="sng" dirty="0"/>
              <a:t>صفات الذات الطبيعية: </a:t>
            </a:r>
          </a:p>
          <a:p>
            <a:pPr algn="just">
              <a:lnSpc>
                <a:spcPct val="150000"/>
              </a:lnSpc>
              <a:buFont typeface="Arial" panose="020B0604020202020204" pitchFamily="34" charset="0"/>
              <a:buAutoNum type="arabicPeriod"/>
            </a:pPr>
            <a:r>
              <a:rPr lang="ar-JO" altLang="ar-JO" sz="2400" dirty="0"/>
              <a:t>صادقة تعكس شخصيتها الحقيقية في كل ظروف الاتصال.</a:t>
            </a:r>
          </a:p>
          <a:p>
            <a:pPr algn="just">
              <a:lnSpc>
                <a:spcPct val="150000"/>
              </a:lnSpc>
              <a:buFont typeface="Arial" panose="020B0604020202020204" pitchFamily="34" charset="0"/>
              <a:buAutoNum type="arabicPeriod"/>
            </a:pPr>
            <a:r>
              <a:rPr lang="ar-JO" altLang="ar-JO" sz="2400" dirty="0"/>
              <a:t>تفهم امكاناتها وقدراتها الطبيعية، وتستثمرها في الاتصال.</a:t>
            </a:r>
          </a:p>
          <a:p>
            <a:pPr algn="just">
              <a:lnSpc>
                <a:spcPct val="150000"/>
              </a:lnSpc>
              <a:buFont typeface="Arial" panose="020B0604020202020204" pitchFamily="34" charset="0"/>
              <a:buAutoNum type="arabicPeriod"/>
            </a:pPr>
            <a:r>
              <a:rPr lang="ar-JO" altLang="ar-JO" sz="2400" dirty="0"/>
              <a:t>تحول نقاط الضعف في الاتصال الى نقاط قوة.</a:t>
            </a:r>
          </a:p>
          <a:p>
            <a:pPr algn="just">
              <a:lnSpc>
                <a:spcPct val="150000"/>
              </a:lnSpc>
              <a:buFont typeface="Arial" panose="020B0604020202020204" pitchFamily="34" charset="0"/>
              <a:buAutoNum type="arabicPeriod"/>
            </a:pPr>
            <a:r>
              <a:rPr lang="ar-JO" altLang="ar-JO" sz="2400" dirty="0"/>
              <a:t>يكون لديها مستوى ثقة مرتفع في ذاتها قادرة على التكيف مع مختلف الظروف.</a:t>
            </a:r>
            <a:endParaRPr lang="en-US" altLang="ar-JO" sz="2400" dirty="0"/>
          </a:p>
          <a:p>
            <a:pPr algn="just">
              <a:lnSpc>
                <a:spcPct val="150000"/>
              </a:lnSpc>
            </a:pPr>
            <a:endParaRPr lang="en-US" altLang="ar-JO" sz="2400" dirty="0"/>
          </a:p>
        </p:txBody>
      </p:sp>
    </p:spTree>
    <p:extLst>
      <p:ext uri="{BB962C8B-B14F-4D97-AF65-F5344CB8AC3E}">
        <p14:creationId xmlns:p14="http://schemas.microsoft.com/office/powerpoint/2010/main" val="293190419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xmlns="" id="{74E0200D-AFEE-2C49-9CCD-C6962515E998}"/>
              </a:ext>
            </a:extLst>
          </p:cNvPr>
          <p:cNvSpPr>
            <a:spLocks noGrp="1" noChangeArrowheads="1"/>
          </p:cNvSpPr>
          <p:nvPr>
            <p:ph type="title"/>
          </p:nvPr>
        </p:nvSpPr>
        <p:spPr>
          <a:xfrm>
            <a:off x="5548393" y="365126"/>
            <a:ext cx="5805406" cy="657762"/>
          </a:xfrm>
        </p:spPr>
        <p:style>
          <a:lnRef idx="1">
            <a:schemeClr val="accent3"/>
          </a:lnRef>
          <a:fillRef idx="2">
            <a:schemeClr val="accent3"/>
          </a:fillRef>
          <a:effectRef idx="1">
            <a:schemeClr val="accent3"/>
          </a:effectRef>
          <a:fontRef idx="minor">
            <a:schemeClr val="dk1"/>
          </a:fontRef>
        </p:style>
        <p:txBody>
          <a:bodyPr>
            <a:normAutofit/>
          </a:bodyPr>
          <a:lstStyle/>
          <a:p>
            <a:pPr eaLnBrk="1" hangingPunct="1"/>
            <a:r>
              <a:rPr lang="ar-SA" altLang="ar-JO" sz="3200" dirty="0">
                <a:ln w="0"/>
                <a:solidFill>
                  <a:schemeClr val="tx1"/>
                </a:solidFill>
                <a:effectLst>
                  <a:outerShdw blurRad="38100" dist="19050" dir="2700000" algn="tl" rotWithShape="0">
                    <a:schemeClr val="dk1">
                      <a:alpha val="40000"/>
                    </a:schemeClr>
                  </a:outerShdw>
                </a:effectLst>
                <a:cs typeface="Arial" panose="020B0604020202020204" pitchFamily="34" charset="0"/>
              </a:rPr>
              <a:t>رابعا: محيط الاتصال المتوفر ( البيئة ):</a:t>
            </a:r>
            <a:endParaRPr lang="en-US" altLang="ar-JO" sz="3200" dirty="0">
              <a:ln w="0"/>
              <a:solidFill>
                <a:schemeClr val="tx1"/>
              </a:solidFill>
              <a:effectLst>
                <a:outerShdw blurRad="38100" dist="19050" dir="2700000" algn="tl" rotWithShape="0">
                  <a:schemeClr val="dk1">
                    <a:alpha val="40000"/>
                  </a:schemeClr>
                </a:outerShdw>
              </a:effectLst>
              <a:cs typeface="Arial" panose="020B0604020202020204" pitchFamily="34" charset="0"/>
            </a:endParaRPr>
          </a:p>
        </p:txBody>
      </p:sp>
      <p:sp>
        <p:nvSpPr>
          <p:cNvPr id="15363" name="Rectangle 3">
            <a:extLst>
              <a:ext uri="{FF2B5EF4-FFF2-40B4-BE49-F238E27FC236}">
                <a16:creationId xmlns:a16="http://schemas.microsoft.com/office/drawing/2014/main" xmlns="" id="{FF7ACDBF-AB53-ED4D-8F2E-419D5E9BA609}"/>
              </a:ext>
            </a:extLst>
          </p:cNvPr>
          <p:cNvSpPr>
            <a:spLocks noGrp="1" noChangeArrowheads="1"/>
          </p:cNvSpPr>
          <p:nvPr>
            <p:ph type="body" idx="1"/>
          </p:nvPr>
        </p:nvSpPr>
        <p:spPr>
          <a:xfrm>
            <a:off x="6447295" y="1371600"/>
            <a:ext cx="5383078" cy="4114800"/>
          </a:xfrm>
        </p:spPr>
        <p:txBody>
          <a:bodyPr>
            <a:normAutofit/>
          </a:bodyPr>
          <a:lstStyle/>
          <a:p>
            <a:pPr algn="just" eaLnBrk="1" hangingPunct="1">
              <a:buFontTx/>
              <a:buNone/>
            </a:pPr>
            <a:r>
              <a:rPr lang="ar-SA" altLang="ar-JO" sz="2400" dirty="0">
                <a:cs typeface="Arial" panose="020B0604020202020204" pitchFamily="34" charset="0"/>
              </a:rPr>
              <a:t>  المحيط له تأثير على الاتصالات غير اللفظية في المنظمة والمحيط المتوفر. ويقصد به: المكان ومساحته، والزمان، وشكل المبنى أو المكتب، وشكل وترتيب المقاعد، والبعد والمسافة، ونظافة الملبس والمكان. فعلى سبيل المثال يدل البعد والقرب في المسافة التي تحدث بين الأشخاص على طبيعة العلاقات الشخصية بين الأفراد فكلما قلت المسافة دل ذلك على قرب العلاقة والعكس صحيح.</a:t>
            </a:r>
            <a:endParaRPr lang="en-US" altLang="ar-JO" sz="2400" dirty="0">
              <a:cs typeface="Arial" panose="020B0604020202020204" pitchFamily="34" charset="0"/>
            </a:endParaRPr>
          </a:p>
        </p:txBody>
      </p:sp>
      <p:pic>
        <p:nvPicPr>
          <p:cNvPr id="4" name="صورة 3">
            <a:extLst>
              <a:ext uri="{FF2B5EF4-FFF2-40B4-BE49-F238E27FC236}">
                <a16:creationId xmlns:a16="http://schemas.microsoft.com/office/drawing/2014/main" xmlns="" id="{466121DC-0E07-5D44-839C-0BD88EFA54A6}"/>
              </a:ext>
            </a:extLst>
          </p:cNvPr>
          <p:cNvPicPr>
            <a:picLocks noChangeAspect="1"/>
          </p:cNvPicPr>
          <p:nvPr/>
        </p:nvPicPr>
        <p:blipFill>
          <a:blip r:embed="rId2"/>
          <a:stretch>
            <a:fillRect/>
          </a:stretch>
        </p:blipFill>
        <p:spPr>
          <a:xfrm>
            <a:off x="665673" y="1022888"/>
            <a:ext cx="4192385" cy="2363492"/>
          </a:xfrm>
          <a:prstGeom prst="rect">
            <a:avLst/>
          </a:prstGeom>
        </p:spPr>
      </p:pic>
      <p:pic>
        <p:nvPicPr>
          <p:cNvPr id="2" name="صورة 1">
            <a:extLst>
              <a:ext uri="{FF2B5EF4-FFF2-40B4-BE49-F238E27FC236}">
                <a16:creationId xmlns:a16="http://schemas.microsoft.com/office/drawing/2014/main" xmlns="" id="{D004518F-623B-104A-8D63-08789AEBC2F3}"/>
              </a:ext>
            </a:extLst>
          </p:cNvPr>
          <p:cNvPicPr>
            <a:picLocks noChangeAspect="1"/>
          </p:cNvPicPr>
          <p:nvPr/>
        </p:nvPicPr>
        <p:blipFill>
          <a:blip r:embed="rId3"/>
          <a:stretch>
            <a:fillRect/>
          </a:stretch>
        </p:blipFill>
        <p:spPr>
          <a:xfrm>
            <a:off x="444116" y="3990275"/>
            <a:ext cx="3472374" cy="2480267"/>
          </a:xfrm>
          <a:prstGeom prst="rect">
            <a:avLst/>
          </a:prstGeom>
        </p:spPr>
      </p:pic>
      <p:pic>
        <p:nvPicPr>
          <p:cNvPr id="7" name="صورة 6">
            <a:extLst>
              <a:ext uri="{FF2B5EF4-FFF2-40B4-BE49-F238E27FC236}">
                <a16:creationId xmlns:a16="http://schemas.microsoft.com/office/drawing/2014/main" xmlns="" id="{1A579560-F28E-6E4C-A66F-ECF1393F6FF6}"/>
              </a:ext>
            </a:extLst>
          </p:cNvPr>
          <p:cNvPicPr>
            <a:picLocks noChangeAspect="1"/>
          </p:cNvPicPr>
          <p:nvPr/>
        </p:nvPicPr>
        <p:blipFill>
          <a:blip r:embed="rId4"/>
          <a:stretch>
            <a:fillRect/>
          </a:stretch>
        </p:blipFill>
        <p:spPr>
          <a:xfrm>
            <a:off x="4661910" y="4412712"/>
            <a:ext cx="3011055" cy="1422400"/>
          </a:xfrm>
          <a:prstGeom prst="rect">
            <a:avLst/>
          </a:prstGeom>
        </p:spPr>
      </p:pic>
    </p:spTree>
    <p:extLst>
      <p:ext uri="{BB962C8B-B14F-4D97-AF65-F5344CB8AC3E}">
        <p14:creationId xmlns:p14="http://schemas.microsoft.com/office/powerpoint/2010/main" val="421443718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0A5ADFB3-2243-D345-8562-68981E5E723F}"/>
              </a:ext>
            </a:extLst>
          </p:cNvPr>
          <p:cNvSpPr>
            <a:spLocks noGrp="1" noChangeArrowheads="1"/>
          </p:cNvSpPr>
          <p:nvPr>
            <p:ph type="title"/>
          </p:nvPr>
        </p:nvSpPr>
        <p:spPr>
          <a:xfrm>
            <a:off x="6167438" y="264387"/>
            <a:ext cx="5526437" cy="464034"/>
          </a:xfrm>
        </p:spPr>
        <p:style>
          <a:lnRef idx="1">
            <a:schemeClr val="accent3"/>
          </a:lnRef>
          <a:fillRef idx="2">
            <a:schemeClr val="accent3"/>
          </a:fillRef>
          <a:effectRef idx="1">
            <a:schemeClr val="accent3"/>
          </a:effectRef>
          <a:fontRef idx="minor">
            <a:schemeClr val="dk1"/>
          </a:fontRef>
        </p:style>
        <p:txBody>
          <a:bodyPr>
            <a:normAutofit fontScale="90000"/>
          </a:bodyPr>
          <a:lstStyle/>
          <a:p>
            <a:pPr eaLnBrk="1" hangingPunct="1"/>
            <a:r>
              <a:rPr lang="ar-SA" altLang="ar-JO" sz="2800" dirty="0">
                <a:ln w="0"/>
                <a:solidFill>
                  <a:schemeClr val="tx1"/>
                </a:solidFill>
                <a:effectLst>
                  <a:outerShdw blurRad="38100" dist="19050" dir="2700000" algn="tl" rotWithShape="0">
                    <a:schemeClr val="dk1">
                      <a:alpha val="40000"/>
                    </a:schemeClr>
                  </a:outerShdw>
                </a:effectLst>
                <a:cs typeface="Arial" panose="020B0604020202020204" pitchFamily="34" charset="0"/>
              </a:rPr>
              <a:t>عناصر أساسية لتحسين الاتصال غير اللفظي</a:t>
            </a:r>
            <a:endParaRPr lang="en-US" altLang="ar-JO" sz="2800" dirty="0">
              <a:ln w="0"/>
              <a:solidFill>
                <a:schemeClr val="tx1"/>
              </a:solidFill>
              <a:effectLst>
                <a:outerShdw blurRad="38100" dist="19050" dir="2700000" algn="tl" rotWithShape="0">
                  <a:schemeClr val="dk1">
                    <a:alpha val="40000"/>
                  </a:schemeClr>
                </a:outerShdw>
              </a:effectLst>
              <a:cs typeface="Arial" panose="020B0604020202020204" pitchFamily="34" charset="0"/>
            </a:endParaRPr>
          </a:p>
        </p:txBody>
      </p:sp>
      <p:sp>
        <p:nvSpPr>
          <p:cNvPr id="16387" name="Rectangle 3">
            <a:extLst>
              <a:ext uri="{FF2B5EF4-FFF2-40B4-BE49-F238E27FC236}">
                <a16:creationId xmlns:a16="http://schemas.microsoft.com/office/drawing/2014/main" xmlns="" id="{4970E1A9-9F55-304C-B256-1899CA3C0CCE}"/>
              </a:ext>
            </a:extLst>
          </p:cNvPr>
          <p:cNvSpPr>
            <a:spLocks noGrp="1" noChangeArrowheads="1"/>
          </p:cNvSpPr>
          <p:nvPr>
            <p:ph type="body" idx="1"/>
          </p:nvPr>
        </p:nvSpPr>
        <p:spPr>
          <a:xfrm>
            <a:off x="263471" y="991891"/>
            <a:ext cx="11684834" cy="5866109"/>
          </a:xfrm>
        </p:spPr>
        <p:txBody>
          <a:bodyPr>
            <a:normAutofit/>
          </a:bodyPr>
          <a:lstStyle/>
          <a:p>
            <a:pPr marL="457200" indent="-457200" algn="just" eaLnBrk="1" hangingPunct="1">
              <a:lnSpc>
                <a:spcPct val="80000"/>
              </a:lnSpc>
              <a:buFont typeface="+mj-lt"/>
              <a:buAutoNum type="arabicPeriod"/>
            </a:pPr>
            <a:r>
              <a:rPr lang="ar-SA" altLang="ar-JO" sz="2400" dirty="0">
                <a:cs typeface="Arial" panose="020B0604020202020204" pitchFamily="34" charset="0"/>
              </a:rPr>
              <a:t>حاول أن تجعل حركاتك وإشاراتك غير اللفظية تطابق كلماتك.</a:t>
            </a:r>
          </a:p>
          <a:p>
            <a:pPr marL="457200" indent="-457200" algn="just" eaLnBrk="1" hangingPunct="1">
              <a:lnSpc>
                <a:spcPct val="80000"/>
              </a:lnSpc>
              <a:buFont typeface="+mj-lt"/>
              <a:buAutoNum type="arabicPeriod"/>
            </a:pPr>
            <a:r>
              <a:rPr lang="ar-SA" altLang="ar-JO" sz="2400" dirty="0">
                <a:cs typeface="Arial" panose="020B0604020202020204" pitchFamily="34" charset="0"/>
              </a:rPr>
              <a:t>حاول استخدام الاتصال العيني بقدر ما تسمح به عاداتك حتى لا يساء فهم هذا النوع  من الاتصال.</a:t>
            </a:r>
          </a:p>
          <a:p>
            <a:pPr marL="457200" indent="-457200" algn="just" eaLnBrk="1" hangingPunct="1">
              <a:lnSpc>
                <a:spcPct val="80000"/>
              </a:lnSpc>
              <a:buFont typeface="+mj-lt"/>
              <a:buAutoNum type="arabicPeriod"/>
            </a:pPr>
            <a:r>
              <a:rPr lang="ar-SA" altLang="ar-JO" sz="2400" dirty="0">
                <a:cs typeface="Arial" panose="020B0604020202020204" pitchFamily="34" charset="0"/>
              </a:rPr>
              <a:t>لاحظ اعتدال جسمك وكيفية وقوفك ومشيتك؛ لأن هذا يعطي رسائل إلى الفرد من حيث الاهتمام به وكيفية التعامل مع الآخرين.</a:t>
            </a:r>
          </a:p>
          <a:p>
            <a:pPr marL="457200" indent="-457200" algn="just" eaLnBrk="1" hangingPunct="1">
              <a:lnSpc>
                <a:spcPct val="80000"/>
              </a:lnSpc>
              <a:buFont typeface="+mj-lt"/>
              <a:buAutoNum type="arabicPeriod"/>
            </a:pPr>
            <a:r>
              <a:rPr lang="ar-SA" altLang="ar-JO" sz="2400" dirty="0">
                <a:cs typeface="Arial" panose="020B0604020202020204" pitchFamily="34" charset="0"/>
              </a:rPr>
              <a:t>راعي النظافة حتى لا تعطي رسالة خاطئة عنك وعن شعورك٬ وأن لديك شعور سلبي عن الموضوع أو الأشخاص المقابلين لك٬ وأنت عكس ذلك.</a:t>
            </a:r>
          </a:p>
          <a:p>
            <a:pPr marL="457200" indent="-457200" algn="just" eaLnBrk="1" hangingPunct="1">
              <a:lnSpc>
                <a:spcPct val="80000"/>
              </a:lnSpc>
              <a:buFont typeface="+mj-lt"/>
              <a:buAutoNum type="arabicPeriod"/>
            </a:pPr>
            <a:r>
              <a:rPr lang="ar-SA" altLang="ar-JO" sz="2400" dirty="0">
                <a:cs typeface="Arial" panose="020B0604020202020204" pitchFamily="34" charset="0"/>
              </a:rPr>
              <a:t>راعي حدة ونبرات صوتك عند الحديث لأن الصوت يعتبر مؤشراً لمشاعرك وأحاسيسك وما تعنيه فعلا هذه اللحظات ويدخل ضمن الانطباع الأول.</a:t>
            </a:r>
          </a:p>
          <a:p>
            <a:pPr marL="457200" indent="-457200" algn="just" eaLnBrk="1" hangingPunct="1">
              <a:lnSpc>
                <a:spcPct val="80000"/>
              </a:lnSpc>
              <a:buFont typeface="+mj-lt"/>
              <a:buAutoNum type="arabicPeriod"/>
            </a:pPr>
            <a:r>
              <a:rPr lang="ar-SA" altLang="ar-JO" sz="2400" dirty="0">
                <a:cs typeface="Arial" panose="020B0604020202020204" pitchFamily="34" charset="0"/>
              </a:rPr>
              <a:t>راعي أهمية المسافة التي يجب أن تتركها بينك وبين الفرد الآخر عند الجلوس مثلا.</a:t>
            </a:r>
          </a:p>
          <a:p>
            <a:pPr marL="457200" indent="-457200" algn="just" eaLnBrk="1" hangingPunct="1">
              <a:lnSpc>
                <a:spcPct val="80000"/>
              </a:lnSpc>
              <a:buFont typeface="+mj-lt"/>
              <a:buAutoNum type="arabicPeriod"/>
            </a:pPr>
            <a:r>
              <a:rPr lang="ar-SA" altLang="ar-JO" sz="2400" dirty="0">
                <a:cs typeface="Arial" panose="020B0604020202020204" pitchFamily="34" charset="0"/>
              </a:rPr>
              <a:t>راعي بعض التصرفات غير الملائمة مثل:</a:t>
            </a:r>
          </a:p>
          <a:p>
            <a:pPr marL="571500" indent="-92075" algn="just">
              <a:lnSpc>
                <a:spcPct val="80000"/>
              </a:lnSpc>
            </a:pPr>
            <a:r>
              <a:rPr lang="ar-SA" altLang="ar-JO" sz="2400" dirty="0">
                <a:cs typeface="Arial" panose="020B0604020202020204" pitchFamily="34" charset="0"/>
              </a:rPr>
              <a:t>     النظر إلى الساعة.</a:t>
            </a:r>
          </a:p>
          <a:p>
            <a:pPr marL="571500" indent="-92075" algn="just">
              <a:lnSpc>
                <a:spcPct val="80000"/>
              </a:lnSpc>
            </a:pPr>
            <a:r>
              <a:rPr lang="ar-SA" altLang="ar-JO" sz="2400" dirty="0">
                <a:cs typeface="Arial" panose="020B0604020202020204" pitchFamily="34" charset="0"/>
              </a:rPr>
              <a:t>     وجود حاجز بينك وبين الطرف الآخر.</a:t>
            </a:r>
          </a:p>
          <a:p>
            <a:pPr marL="571500" indent="-92075" algn="just">
              <a:lnSpc>
                <a:spcPct val="80000"/>
              </a:lnSpc>
            </a:pPr>
            <a:r>
              <a:rPr lang="ar-SA" altLang="ar-JO" sz="2400" dirty="0">
                <a:cs typeface="Arial" panose="020B0604020202020204" pitchFamily="34" charset="0"/>
              </a:rPr>
              <a:t>     الجلوس على المقعد بينما رئيسك يتكلم معك.</a:t>
            </a:r>
          </a:p>
          <a:p>
            <a:pPr marL="571500" indent="-92075" algn="just">
              <a:lnSpc>
                <a:spcPct val="80000"/>
              </a:lnSpc>
            </a:pPr>
            <a:r>
              <a:rPr lang="ar-SA" altLang="ar-JO" sz="2400" dirty="0">
                <a:cs typeface="Arial" panose="020B0604020202020204" pitchFamily="34" charset="0"/>
              </a:rPr>
              <a:t>     اهتم بالمظهر الداخلي والخارجي </a:t>
            </a:r>
            <a:r>
              <a:rPr lang="ar-SA" altLang="ar-JO" sz="2400" dirty="0"/>
              <a:t>الذي يجب أن تظهر به٬ </a:t>
            </a:r>
            <a:r>
              <a:rPr lang="ar-SA" altLang="ar-JO" sz="2400" dirty="0">
                <a:cs typeface="Arial" panose="020B0604020202020204" pitchFamily="34" charset="0"/>
              </a:rPr>
              <a:t> فأنت بذلك تعطي صورة كالملة عن شخصيتك ومركزك حيث أن ظهورك بالمظهر المطلوب يعطيك ثقة أكبر بنفسك وبالعمل الذي تقوم بأدائه.</a:t>
            </a:r>
            <a:endParaRPr lang="en-US" altLang="ar-JO" sz="2400" dirty="0"/>
          </a:p>
        </p:txBody>
      </p:sp>
      <p:pic>
        <p:nvPicPr>
          <p:cNvPr id="4" name="صورة 3">
            <a:extLst>
              <a:ext uri="{FF2B5EF4-FFF2-40B4-BE49-F238E27FC236}">
                <a16:creationId xmlns:a16="http://schemas.microsoft.com/office/drawing/2014/main" xmlns="" id="{DD36EE28-D726-5F44-BAAF-CF1910A76CF2}"/>
              </a:ext>
            </a:extLst>
          </p:cNvPr>
          <p:cNvPicPr>
            <a:picLocks noChangeAspect="1"/>
          </p:cNvPicPr>
          <p:nvPr/>
        </p:nvPicPr>
        <p:blipFill>
          <a:blip r:embed="rId2"/>
          <a:stretch>
            <a:fillRect/>
          </a:stretch>
        </p:blipFill>
        <p:spPr>
          <a:xfrm>
            <a:off x="263471" y="3644255"/>
            <a:ext cx="2685485" cy="2019318"/>
          </a:xfrm>
          <a:prstGeom prst="rect">
            <a:avLst/>
          </a:prstGeom>
        </p:spPr>
      </p:pic>
      <p:pic>
        <p:nvPicPr>
          <p:cNvPr id="5" name="صورة 4">
            <a:extLst>
              <a:ext uri="{FF2B5EF4-FFF2-40B4-BE49-F238E27FC236}">
                <a16:creationId xmlns:a16="http://schemas.microsoft.com/office/drawing/2014/main" xmlns="" id="{28A616FB-EA8A-8642-9A24-48117C5DFB44}"/>
              </a:ext>
            </a:extLst>
          </p:cNvPr>
          <p:cNvPicPr>
            <a:picLocks noChangeAspect="1"/>
          </p:cNvPicPr>
          <p:nvPr/>
        </p:nvPicPr>
        <p:blipFill>
          <a:blip r:embed="rId3"/>
          <a:stretch>
            <a:fillRect/>
          </a:stretch>
        </p:blipFill>
        <p:spPr>
          <a:xfrm>
            <a:off x="3659458" y="4394783"/>
            <a:ext cx="2609851" cy="1471326"/>
          </a:xfrm>
          <a:prstGeom prst="rect">
            <a:avLst/>
          </a:prstGeom>
        </p:spPr>
      </p:pic>
    </p:spTree>
    <p:extLst>
      <p:ext uri="{BB962C8B-B14F-4D97-AF65-F5344CB8AC3E}">
        <p14:creationId xmlns:p14="http://schemas.microsoft.com/office/powerpoint/2010/main" val="168580964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889357" y="86157"/>
            <a:ext cx="5479942" cy="642264"/>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ar-SA" sz="2800" dirty="0">
                <a:ln w="0"/>
                <a:solidFill>
                  <a:schemeClr val="tx1"/>
                </a:solidFill>
                <a:effectLst>
                  <a:outerShdw blurRad="38100" dist="19050" dir="2700000" algn="tl" rotWithShape="0">
                    <a:schemeClr val="dk1">
                      <a:alpha val="40000"/>
                    </a:schemeClr>
                  </a:outerShdw>
                </a:effectLst>
              </a:rPr>
              <a:t>فك رموز لغة الجسد</a:t>
            </a:r>
            <a:endParaRPr lang="ar-JO" sz="2800" dirty="0">
              <a:ln w="0"/>
              <a:solidFill>
                <a:schemeClr val="tx1"/>
              </a:solidFill>
              <a:effectLst>
                <a:outerShdw blurRad="38100" dist="19050" dir="2700000" algn="tl" rotWithShape="0">
                  <a:schemeClr val="dk1">
                    <a:alpha val="40000"/>
                  </a:schemeClr>
                </a:outerShdw>
              </a:effectLst>
            </a:endParaRPr>
          </a:p>
        </p:txBody>
      </p:sp>
      <p:sp>
        <p:nvSpPr>
          <p:cNvPr id="3" name="عنصر نائب للمحتوى 2"/>
          <p:cNvSpPr>
            <a:spLocks noGrp="1"/>
          </p:cNvSpPr>
          <p:nvPr>
            <p:ph idx="1"/>
          </p:nvPr>
        </p:nvSpPr>
        <p:spPr>
          <a:xfrm>
            <a:off x="5036948" y="960896"/>
            <a:ext cx="6921285" cy="5810948"/>
          </a:xfrm>
        </p:spPr>
        <p:txBody>
          <a:bodyPr>
            <a:normAutofit/>
          </a:bodyPr>
          <a:lstStyle/>
          <a:p>
            <a:pPr marL="0" indent="0" algn="just">
              <a:lnSpc>
                <a:spcPct val="150000"/>
              </a:lnSpc>
              <a:buNone/>
            </a:pPr>
            <a:r>
              <a:rPr lang="ar-SA" sz="2400" dirty="0"/>
              <a:t>هل راقب أحدكم نفسه يوماً ليعرف كيف يعبر جسده أثناء التواصل مع الآخرين؟ فكلٌ يجلس بطريقته، وكلٌ له ابتسامة مختلفة، البعض يعبر بنظراته والبعض الآخر بيديه، لتتحول كل إشارة إلى رسالة</a:t>
            </a:r>
            <a:r>
              <a:rPr lang="en-US" sz="2400" dirty="0"/>
              <a:t> </a:t>
            </a:r>
            <a:br>
              <a:rPr lang="en-US" sz="2400" dirty="0"/>
            </a:br>
            <a:r>
              <a:rPr lang="ar-SA" sz="2400" dirty="0"/>
              <a:t>مبطنة٬ فتحمل كل حركة معانٍ تكون أعمق من الكلام أحياناً، يتلقاها الآخر لا شعورياً فيبادر ويحكم ويكتشف شخصيات من حوله، بناءً على إحساس داخلي لا يعرف في غالب الأحيان تحديده أو شرحه أو معرفة مصدره إلا أنه حدس يصدق٬ أما السبب، فهو أننا نولد مع مقدرة فطرية لقراءة لغة الجسد، إلا أن اعتمادنا على الكلام يمنعنا من تنميتها فيصبح التركيز على الحديث هو الأولوية بالنسبة إلينا. إلا أن لغة الجسد عالم يستحق أن نسعى لاسترجاع مقدرتنا على فك رموزه.</a:t>
            </a:r>
            <a:endParaRPr lang="en-US" sz="2400" dirty="0"/>
          </a:p>
          <a:p>
            <a:pPr marL="0" indent="0" algn="just">
              <a:lnSpc>
                <a:spcPct val="150000"/>
              </a:lnSpc>
              <a:buNone/>
            </a:pPr>
            <a:endParaRPr lang="ar-JO" sz="2400" dirty="0"/>
          </a:p>
        </p:txBody>
      </p:sp>
      <p:pic>
        <p:nvPicPr>
          <p:cNvPr id="4" name="صورة 3">
            <a:extLst>
              <a:ext uri="{FF2B5EF4-FFF2-40B4-BE49-F238E27FC236}">
                <a16:creationId xmlns:a16="http://schemas.microsoft.com/office/drawing/2014/main" xmlns="" id="{033D4107-30CD-2E47-A009-1EB4D466C3E2}"/>
              </a:ext>
            </a:extLst>
          </p:cNvPr>
          <p:cNvPicPr>
            <a:picLocks noChangeAspect="1"/>
          </p:cNvPicPr>
          <p:nvPr/>
        </p:nvPicPr>
        <p:blipFill>
          <a:blip r:embed="rId2"/>
          <a:stretch>
            <a:fillRect/>
          </a:stretch>
        </p:blipFill>
        <p:spPr>
          <a:xfrm>
            <a:off x="233767" y="340963"/>
            <a:ext cx="4308529" cy="2491327"/>
          </a:xfrm>
          <a:prstGeom prst="rect">
            <a:avLst/>
          </a:prstGeom>
        </p:spPr>
      </p:pic>
      <p:pic>
        <p:nvPicPr>
          <p:cNvPr id="5" name="صورة 4">
            <a:extLst>
              <a:ext uri="{FF2B5EF4-FFF2-40B4-BE49-F238E27FC236}">
                <a16:creationId xmlns:a16="http://schemas.microsoft.com/office/drawing/2014/main" xmlns="" id="{B80C1232-4C6F-134A-A208-F536C5A54B33}"/>
              </a:ext>
            </a:extLst>
          </p:cNvPr>
          <p:cNvPicPr>
            <a:picLocks noChangeAspect="1"/>
          </p:cNvPicPr>
          <p:nvPr/>
        </p:nvPicPr>
        <p:blipFill>
          <a:blip r:embed="rId3"/>
          <a:stretch>
            <a:fillRect/>
          </a:stretch>
        </p:blipFill>
        <p:spPr>
          <a:xfrm>
            <a:off x="233767" y="3256526"/>
            <a:ext cx="4308529" cy="3446823"/>
          </a:xfrm>
          <a:prstGeom prst="rect">
            <a:avLst/>
          </a:prstGeom>
        </p:spPr>
      </p:pic>
    </p:spTree>
    <p:extLst>
      <p:ext uri="{BB962C8B-B14F-4D97-AF65-F5344CB8AC3E}">
        <p14:creationId xmlns:p14="http://schemas.microsoft.com/office/powerpoint/2010/main" val="66303128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A6DB3DAB-98BE-8147-9771-8EEFBF4BF919}"/>
              </a:ext>
            </a:extLst>
          </p:cNvPr>
          <p:cNvSpPr/>
          <p:nvPr/>
        </p:nvSpPr>
        <p:spPr>
          <a:xfrm>
            <a:off x="4215538" y="1015092"/>
            <a:ext cx="7732766" cy="5262979"/>
          </a:xfrm>
          <a:prstGeom prst="rect">
            <a:avLst/>
          </a:prstGeom>
        </p:spPr>
        <p:txBody>
          <a:bodyPr wrap="square">
            <a:spAutoFit/>
          </a:bodyPr>
          <a:lstStyle/>
          <a:p>
            <a:pPr algn="just"/>
            <a:r>
              <a:rPr lang="ar-SA" sz="2400" dirty="0">
                <a:latin typeface="Times New Roman" panose="02020603050405020304" pitchFamily="18" charset="0"/>
                <a:ea typeface="Times New Roman" panose="02020603050405020304" pitchFamily="18" charset="0"/>
              </a:rPr>
              <a:t>سبع اشارات تعلمك لغة الجسد٬ فهل تتقنها؟  تمنحك هذه السطور واحدا من أكبر مفاتيح الشخصية التي تدلك بشكل حقيقي على ما يدور في عقل من أمامك:</a:t>
            </a:r>
            <a:endParaRPr lang="en-US" sz="2400" dirty="0">
              <a:latin typeface="Times New Roman" panose="02020603050405020304" pitchFamily="18" charset="0"/>
              <a:ea typeface="Times New Roman" panose="02020603050405020304" pitchFamily="18" charset="0"/>
            </a:endParaRPr>
          </a:p>
          <a:p>
            <a:pPr marL="342900" lvl="0" indent="-342900" algn="just">
              <a:buFont typeface="+mj-lt"/>
              <a:buAutoNum type="arabicPeriod"/>
              <a:tabLst>
                <a:tab pos="457200" algn="l"/>
              </a:tabLst>
            </a:pPr>
            <a:r>
              <a:rPr lang="ar-SA" sz="2400" b="1" dirty="0">
                <a:latin typeface="Times New Roman" panose="02020603050405020304" pitchFamily="18" charset="0"/>
                <a:ea typeface="Times New Roman" panose="02020603050405020304" pitchFamily="18" charset="0"/>
              </a:rPr>
              <a:t>ستعرف من خلال عينيه ما يفكر فيه حقيقة : </a:t>
            </a:r>
            <a:endParaRPr lang="en-US" sz="2400" b="1" dirty="0">
              <a:latin typeface="Times New Roman" panose="02020603050405020304" pitchFamily="18" charset="0"/>
              <a:ea typeface="Times New Roman" panose="02020603050405020304" pitchFamily="18" charset="0"/>
            </a:endParaRPr>
          </a:p>
          <a:p>
            <a:pPr marL="571500" indent="-342900" algn="just">
              <a:buFont typeface="Arial" panose="020B0604020202020204" pitchFamily="34" charset="0"/>
              <a:buChar char="•"/>
            </a:pPr>
            <a:r>
              <a:rPr lang="ar-SA" sz="2400" dirty="0">
                <a:latin typeface="Times New Roman" panose="02020603050405020304" pitchFamily="18" charset="0"/>
                <a:ea typeface="Times New Roman" panose="02020603050405020304" pitchFamily="18" charset="0"/>
              </a:rPr>
              <a:t>إذا قام بفتح عينيه مع الفم فجأة واتسع بؤبؤ العين وبدا للعيان فإن ذلك دليل على أنه سمع منك توا شيئا أسعده، أما إذا ضاق بؤبؤ العين مع غلق الشفتين فالعكس هو الذي حدث، واحيانا إذا ضاقت عيناه مع ضم الشفتان للأمام ووضع الشفة السفلة بشكل بارز فوق العليا ربما يدل على أنك حدثته بشيء لا يصدقه٬ </a:t>
            </a:r>
          </a:p>
          <a:p>
            <a:pPr marL="571500" indent="-342900" algn="just">
              <a:buFont typeface="Arial" panose="020B0604020202020204" pitchFamily="34" charset="0"/>
              <a:buChar char="•"/>
            </a:pPr>
            <a:r>
              <a:rPr lang="ar-SA" sz="2400" dirty="0">
                <a:latin typeface="Times New Roman" panose="02020603050405020304" pitchFamily="18" charset="0"/>
                <a:ea typeface="Times New Roman" panose="02020603050405020304" pitchFamily="18" charset="0"/>
              </a:rPr>
              <a:t>إذا اتجهت عيناه إلى أعلى جهة اليمين فأنه ينشئ صورة خيالية مستقبلية آو يفكر بشيء ما وفي علم التحقيق الجنائي ربما يفكر بإخفاء حقيقة أو يتستر على أحد٬</a:t>
            </a:r>
          </a:p>
          <a:p>
            <a:pPr marL="571500" indent="-342900" algn="just">
              <a:buFont typeface="Arial" panose="020B0604020202020204" pitchFamily="34" charset="0"/>
              <a:buChar char="•"/>
            </a:pPr>
            <a:r>
              <a:rPr lang="ar-SA" sz="2400" dirty="0">
                <a:latin typeface="Times New Roman" panose="02020603050405020304" pitchFamily="18" charset="0"/>
                <a:ea typeface="Times New Roman" panose="02020603050405020304" pitchFamily="18" charset="0"/>
              </a:rPr>
              <a:t> واذا اتجه بعينيه إلى أعلى اليسار فإنه يتذكر شيئا من الماضي له علاقة بالواقع الذي هو فيه وغالبا قد يتذكر أمور حدثت معه أو فعلها ويندم عليها فيتبع هذه النظرة تنهيد وضرب الكف فوق الكف٬</a:t>
            </a:r>
          </a:p>
        </p:txBody>
      </p:sp>
      <p:sp>
        <p:nvSpPr>
          <p:cNvPr id="5" name="مستطيل 4">
            <a:extLst>
              <a:ext uri="{FF2B5EF4-FFF2-40B4-BE49-F238E27FC236}">
                <a16:creationId xmlns:a16="http://schemas.microsoft.com/office/drawing/2014/main" xmlns="" id="{0E03F063-D3FA-1D46-BA6D-67D9B318F7B2}"/>
              </a:ext>
            </a:extLst>
          </p:cNvPr>
          <p:cNvSpPr/>
          <p:nvPr/>
        </p:nvSpPr>
        <p:spPr>
          <a:xfrm>
            <a:off x="5838045" y="303587"/>
            <a:ext cx="4724370" cy="461665"/>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pPr algn="just"/>
            <a:r>
              <a:rPr lang="ar-SA" sz="2400" b="1" dirty="0">
                <a:latin typeface="Times New Roman" panose="02020603050405020304" pitchFamily="18" charset="0"/>
                <a:ea typeface="Times New Roman" panose="02020603050405020304" pitchFamily="18" charset="0"/>
              </a:rPr>
              <a:t>كيف تفهم ما في نفوس الآخرين وأنت صامت؟</a:t>
            </a:r>
            <a:endParaRPr lang="en-US" sz="2400" b="1" dirty="0">
              <a:latin typeface="Times New Roman" panose="02020603050405020304" pitchFamily="18" charset="0"/>
              <a:ea typeface="Times New Roman" panose="02020603050405020304" pitchFamily="18" charset="0"/>
            </a:endParaRPr>
          </a:p>
        </p:txBody>
      </p:sp>
      <p:pic>
        <p:nvPicPr>
          <p:cNvPr id="7" name="صورة 6">
            <a:extLst>
              <a:ext uri="{FF2B5EF4-FFF2-40B4-BE49-F238E27FC236}">
                <a16:creationId xmlns:a16="http://schemas.microsoft.com/office/drawing/2014/main" xmlns="" id="{FCE934F3-5D75-AC40-B15A-8FD319954F62}"/>
              </a:ext>
            </a:extLst>
          </p:cNvPr>
          <p:cNvPicPr>
            <a:picLocks noChangeAspect="1"/>
          </p:cNvPicPr>
          <p:nvPr/>
        </p:nvPicPr>
        <p:blipFill>
          <a:blip r:embed="rId2"/>
          <a:stretch>
            <a:fillRect/>
          </a:stretch>
        </p:blipFill>
        <p:spPr>
          <a:xfrm>
            <a:off x="243696" y="74122"/>
            <a:ext cx="3914118" cy="2191906"/>
          </a:xfrm>
          <a:prstGeom prst="rect">
            <a:avLst/>
          </a:prstGeom>
        </p:spPr>
      </p:pic>
      <p:pic>
        <p:nvPicPr>
          <p:cNvPr id="8" name="صورة 7">
            <a:extLst>
              <a:ext uri="{FF2B5EF4-FFF2-40B4-BE49-F238E27FC236}">
                <a16:creationId xmlns:a16="http://schemas.microsoft.com/office/drawing/2014/main" xmlns="" id="{88423F85-E318-AC45-9E62-ECF5DAB98277}"/>
              </a:ext>
            </a:extLst>
          </p:cNvPr>
          <p:cNvPicPr>
            <a:picLocks noChangeAspect="1"/>
          </p:cNvPicPr>
          <p:nvPr/>
        </p:nvPicPr>
        <p:blipFill>
          <a:blip r:embed="rId3"/>
          <a:stretch>
            <a:fillRect/>
          </a:stretch>
        </p:blipFill>
        <p:spPr>
          <a:xfrm>
            <a:off x="243696" y="4127803"/>
            <a:ext cx="3630880" cy="2730197"/>
          </a:xfrm>
          <a:prstGeom prst="rect">
            <a:avLst/>
          </a:prstGeom>
        </p:spPr>
      </p:pic>
      <p:pic>
        <p:nvPicPr>
          <p:cNvPr id="10" name="صورة 9">
            <a:extLst>
              <a:ext uri="{FF2B5EF4-FFF2-40B4-BE49-F238E27FC236}">
                <a16:creationId xmlns:a16="http://schemas.microsoft.com/office/drawing/2014/main" xmlns="" id="{03654106-6EEC-5C4A-BEE7-F444DFC71AD3}"/>
              </a:ext>
            </a:extLst>
          </p:cNvPr>
          <p:cNvPicPr>
            <a:picLocks noChangeAspect="1"/>
          </p:cNvPicPr>
          <p:nvPr/>
        </p:nvPicPr>
        <p:blipFill>
          <a:blip r:embed="rId4"/>
          <a:stretch>
            <a:fillRect/>
          </a:stretch>
        </p:blipFill>
        <p:spPr>
          <a:xfrm>
            <a:off x="243696" y="2438372"/>
            <a:ext cx="3491396" cy="1631312"/>
          </a:xfrm>
          <a:prstGeom prst="rect">
            <a:avLst/>
          </a:prstGeom>
        </p:spPr>
      </p:pic>
    </p:spTree>
    <p:extLst>
      <p:ext uri="{BB962C8B-B14F-4D97-AF65-F5344CB8AC3E}">
        <p14:creationId xmlns:p14="http://schemas.microsoft.com/office/powerpoint/2010/main" val="4191015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13042"/>
            <a:ext cx="10515600" cy="935641"/>
          </a:xfrm>
        </p:spPr>
        <p:txBody>
          <a:bodyPr>
            <a:noAutofit/>
          </a:bodyPr>
          <a:lstStyle/>
          <a:p>
            <a:r>
              <a:rPr lang="ar-JO" sz="2400" b="1" dirty="0">
                <a:latin typeface="Damascus" pitchFamily="2" charset="-78"/>
                <a:cs typeface="Damascus" pitchFamily="2" charset="-78"/>
              </a:rPr>
              <a:t>أما العرض المتحيز فإنه يكون أقوى تأثيراً في المستمعين من العرض غير المتحيز في الحالات التالية:</a:t>
            </a:r>
            <a:r>
              <a:rPr lang="en-US" sz="2400" b="1" dirty="0">
                <a:cs typeface="Damascus" pitchFamily="2" charset="-78"/>
              </a:rPr>
              <a:t/>
            </a:r>
            <a:br>
              <a:rPr lang="en-US" sz="2400" b="1" dirty="0">
                <a:cs typeface="Damascus" pitchFamily="2" charset="-78"/>
              </a:rPr>
            </a:br>
            <a:endParaRPr lang="ar-JO" sz="2400" b="1" dirty="0">
              <a:latin typeface="Damascus" pitchFamily="2" charset="-78"/>
              <a:cs typeface="Damascus" pitchFamily="2" charset="-78"/>
            </a:endParaRPr>
          </a:p>
        </p:txBody>
      </p:sp>
      <p:sp>
        <p:nvSpPr>
          <p:cNvPr id="3" name="Content Placeholder 2"/>
          <p:cNvSpPr>
            <a:spLocks noGrp="1"/>
          </p:cNvSpPr>
          <p:nvPr>
            <p:ph idx="1"/>
          </p:nvPr>
        </p:nvSpPr>
        <p:spPr>
          <a:xfrm>
            <a:off x="838200" y="1300766"/>
            <a:ext cx="10515600" cy="4710069"/>
          </a:xfrm>
        </p:spPr>
        <p:txBody>
          <a:bodyPr>
            <a:normAutofit/>
          </a:bodyPr>
          <a:lstStyle/>
          <a:p>
            <a:pPr lvl="0">
              <a:lnSpc>
                <a:spcPct val="150000"/>
              </a:lnSpc>
            </a:pPr>
            <a:r>
              <a:rPr lang="ar-JO" sz="2400" dirty="0">
                <a:latin typeface="Damascus" pitchFamily="2" charset="-78"/>
              </a:rPr>
              <a:t>إذا كان المستمعون يتفقون أصلاً مع المصدر في موقفه وأنهم لن يتعرضوا للرأي المضاد فيما بعد من مصادر أخرى.</a:t>
            </a:r>
            <a:endParaRPr lang="en-US" sz="2400" dirty="0"/>
          </a:p>
          <a:p>
            <a:pPr lvl="0">
              <a:lnSpc>
                <a:spcPct val="150000"/>
              </a:lnSpc>
            </a:pPr>
            <a:r>
              <a:rPr lang="ar-JO" sz="2400" dirty="0">
                <a:latin typeface="Damascus" pitchFamily="2" charset="-78"/>
              </a:rPr>
              <a:t>إذا كان المستمعون على قسط ضئيل من التعليم أو كان لديهم استعداد للسير في أي قافلة.</a:t>
            </a:r>
            <a:endParaRPr lang="en-US" sz="2400" dirty="0"/>
          </a:p>
          <a:p>
            <a:pPr>
              <a:lnSpc>
                <a:spcPct val="150000"/>
              </a:lnSpc>
            </a:pPr>
            <a:r>
              <a:rPr lang="ar-JO" sz="2400" b="1" u="sng" dirty="0">
                <a:latin typeface="Damascus" pitchFamily="2" charset="-78"/>
              </a:rPr>
              <a:t>2. ترتيب عرض الموضوع :</a:t>
            </a:r>
            <a:endParaRPr lang="en-US" sz="2400" dirty="0"/>
          </a:p>
          <a:p>
            <a:pPr marL="0" indent="0">
              <a:lnSpc>
                <a:spcPct val="150000"/>
              </a:lnSpc>
              <a:buNone/>
            </a:pPr>
            <a:r>
              <a:rPr lang="ar-JO" sz="2400" dirty="0">
                <a:latin typeface="Damascus" pitchFamily="2" charset="-78"/>
              </a:rPr>
              <a:t>وجد "</a:t>
            </a:r>
            <a:r>
              <a:rPr lang="en-US" sz="2400" dirty="0"/>
              <a:t>Lund</a:t>
            </a:r>
            <a:r>
              <a:rPr lang="ar-JO" sz="2400" dirty="0">
                <a:latin typeface="Damascus" pitchFamily="2" charset="-78"/>
              </a:rPr>
              <a:t> " في تجربة مشهورة قام فيها عام</a:t>
            </a:r>
            <a:r>
              <a:rPr lang="en-US" sz="2400" dirty="0"/>
              <a:t> 1925 </a:t>
            </a:r>
            <a:r>
              <a:rPr lang="ar-JO" sz="2400" dirty="0">
                <a:latin typeface="Damascus" pitchFamily="2" charset="-78"/>
              </a:rPr>
              <a:t>أن جانب القضية الذي يأتي عرضه أولاً يكون له أثراً كبيراً في تفكير المستقبل واتجاهاته, وأن هذا الأثر يظل قوياً حتى في مواجهة أراء مخالفة مستقبلا. وقد سميت هذه النتيجة بقانون الأولوية في الاستثارة </a:t>
            </a:r>
            <a:r>
              <a:rPr lang="en-US" sz="2400" dirty="0"/>
              <a:t>Law of Primary</a:t>
            </a:r>
            <a:r>
              <a:rPr lang="ar-JO" sz="2400" dirty="0">
                <a:latin typeface="Damascus" pitchFamily="2" charset="-78"/>
              </a:rPr>
              <a:t>.</a:t>
            </a:r>
            <a:endParaRPr lang="en-US" sz="2400" dirty="0"/>
          </a:p>
        </p:txBody>
      </p:sp>
    </p:spTree>
    <p:extLst>
      <p:ext uri="{BB962C8B-B14F-4D97-AF65-F5344CB8AC3E}">
        <p14:creationId xmlns:p14="http://schemas.microsoft.com/office/powerpoint/2010/main" val="2699032893"/>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xmlns="" id="{CBE6DA0A-F9CE-BC47-83C3-3FCBB4CF797D}"/>
              </a:ext>
            </a:extLst>
          </p:cNvPr>
          <p:cNvSpPr/>
          <p:nvPr/>
        </p:nvSpPr>
        <p:spPr>
          <a:xfrm>
            <a:off x="3047999" y="666427"/>
            <a:ext cx="8513737" cy="4154984"/>
          </a:xfrm>
          <a:prstGeom prst="rect">
            <a:avLst/>
          </a:prstGeom>
        </p:spPr>
        <p:txBody>
          <a:bodyPr wrap="square">
            <a:spAutoFit/>
          </a:bodyPr>
          <a:lstStyle/>
          <a:p>
            <a:pPr marL="571500" indent="-342900" algn="just">
              <a:buFont typeface="Arial" panose="020B0604020202020204" pitchFamily="34" charset="0"/>
              <a:buChar char="•"/>
            </a:pPr>
            <a:r>
              <a:rPr lang="ar-SA" sz="2400" dirty="0">
                <a:latin typeface="Times New Roman" panose="02020603050405020304" pitchFamily="18" charset="0"/>
                <a:ea typeface="Times New Roman" panose="02020603050405020304" pitchFamily="18" charset="0"/>
              </a:rPr>
              <a:t>إذا نظر إلى أسفل فإنه يتحدث مع أحاسيسه وذاته؛ حديثا خاصا ويشاور نفسه في موضوع ما وغالبا في التحقيق الحقوقي يكون قد كذب أو اخفى الحقيقة.</a:t>
            </a:r>
          </a:p>
          <a:p>
            <a:pPr marL="342900" indent="-342900" algn="just">
              <a:lnSpc>
                <a:spcPct val="90000"/>
              </a:lnSpc>
              <a:buFont typeface="Arial" panose="020B0604020202020204" pitchFamily="34" charset="0"/>
              <a:buChar char="•"/>
            </a:pPr>
            <a:r>
              <a:rPr lang="ar-SA" altLang="ar-JO" sz="2400" dirty="0"/>
              <a:t>الغمزة بالعين اليمين تعني أن الرجل عقلاني، ومنهجي، بينما الغمزة بالعين اليسار معناها أن الإنسان عاطفي ولديه إحساس بغرائز من يقابله. </a:t>
            </a:r>
            <a:endParaRPr lang="ar-AE" altLang="ar-JO" sz="2400" dirty="0"/>
          </a:p>
          <a:p>
            <a:pPr marL="342900" lvl="0" indent="-342900" algn="just">
              <a:lnSpc>
                <a:spcPct val="90000"/>
              </a:lnSpc>
              <a:buFont typeface="Arial" panose="020B0604020202020204" pitchFamily="34" charset="0"/>
              <a:buChar char="•"/>
            </a:pPr>
            <a:r>
              <a:rPr lang="ar-SA" altLang="ar-JO" sz="2400" dirty="0">
                <a:solidFill>
                  <a:prstClr val="black"/>
                </a:solidFill>
              </a:rPr>
              <a:t>فرك العين أثناء الحديث يشير إلى التشكُّك وعدم التصديق.</a:t>
            </a:r>
            <a:endParaRPr lang="ar-AE" altLang="ar-JO" sz="2400" dirty="0">
              <a:solidFill>
                <a:prstClr val="black"/>
              </a:solidFill>
            </a:endParaRPr>
          </a:p>
          <a:p>
            <a:pPr marL="342900" lvl="0" indent="-342900" algn="just">
              <a:lnSpc>
                <a:spcPct val="90000"/>
              </a:lnSpc>
              <a:buFont typeface="Arial" panose="020B0604020202020204" pitchFamily="34" charset="0"/>
              <a:buChar char="•"/>
            </a:pPr>
            <a:r>
              <a:rPr lang="ar-AE" altLang="ar-JO" sz="2400" dirty="0">
                <a:solidFill>
                  <a:prstClr val="black"/>
                </a:solidFill>
              </a:rPr>
              <a:t>غلق حدقة العين تعني أن</a:t>
            </a:r>
            <a:r>
              <a:rPr lang="ar-SA" altLang="ar-JO" sz="2400" dirty="0">
                <a:solidFill>
                  <a:prstClr val="black"/>
                </a:solidFill>
              </a:rPr>
              <a:t> الأنسان غاضبا </a:t>
            </a:r>
            <a:r>
              <a:rPr lang="ar-AE" altLang="ar-JO" sz="2400" dirty="0">
                <a:solidFill>
                  <a:prstClr val="black"/>
                </a:solidFill>
              </a:rPr>
              <a:t>.</a:t>
            </a:r>
            <a:r>
              <a:rPr lang="en-US" altLang="ar-JO" sz="2400" dirty="0">
                <a:solidFill>
                  <a:prstClr val="black"/>
                </a:solidFill>
              </a:rPr>
              <a:t> </a:t>
            </a:r>
            <a:endParaRPr lang="ar-AE" altLang="ar-JO" sz="2400" dirty="0">
              <a:solidFill>
                <a:prstClr val="black"/>
              </a:solidFill>
            </a:endParaRPr>
          </a:p>
          <a:p>
            <a:pPr marL="342900" lvl="0" indent="-342900" algn="just">
              <a:lnSpc>
                <a:spcPct val="90000"/>
              </a:lnSpc>
              <a:buFont typeface="Arial" panose="020B0604020202020204" pitchFamily="34" charset="0"/>
              <a:buChar char="•"/>
            </a:pPr>
            <a:r>
              <a:rPr lang="ar-AE" altLang="ar-JO" sz="2400" dirty="0">
                <a:solidFill>
                  <a:prstClr val="black"/>
                </a:solidFill>
              </a:rPr>
              <a:t>فتح حدقة العين تعني </a:t>
            </a:r>
            <a:r>
              <a:rPr lang="ar-SA" altLang="ar-JO" sz="2400" dirty="0">
                <a:solidFill>
                  <a:prstClr val="black"/>
                </a:solidFill>
              </a:rPr>
              <a:t>الشغف والأثارة</a:t>
            </a:r>
            <a:r>
              <a:rPr lang="ar-AE" altLang="ar-JO" sz="2400" dirty="0">
                <a:solidFill>
                  <a:prstClr val="black"/>
                </a:solidFill>
              </a:rPr>
              <a:t> .</a:t>
            </a:r>
          </a:p>
          <a:p>
            <a:pPr marL="342900" lvl="0" indent="-342900" algn="just">
              <a:lnSpc>
                <a:spcPct val="90000"/>
              </a:lnSpc>
              <a:buFont typeface="Arial" panose="020B0604020202020204" pitchFamily="34" charset="0"/>
              <a:buChar char="•"/>
            </a:pPr>
            <a:r>
              <a:rPr lang="ar-AE" altLang="ar-JO" sz="2400" dirty="0">
                <a:solidFill>
                  <a:prstClr val="black"/>
                </a:solidFill>
              </a:rPr>
              <a:t>عندما تستمع لشخص ما، فحاول أن تنظر الى مثلث وجهه الممتد ما بين العيني وفوق أنفه، والعكس صحيح، فإن ذلك يدل على الاهتمام البالغ. </a:t>
            </a:r>
          </a:p>
          <a:p>
            <a:pPr marL="342900" lvl="0" indent="-342900" algn="just">
              <a:lnSpc>
                <a:spcPct val="90000"/>
              </a:lnSpc>
              <a:buFont typeface="Arial" panose="020B0604020202020204" pitchFamily="34" charset="0"/>
              <a:buChar char="•"/>
            </a:pPr>
            <a:r>
              <a:rPr lang="ar-AE" altLang="ar-JO" sz="2400" dirty="0">
                <a:solidFill>
                  <a:prstClr val="black"/>
                </a:solidFill>
              </a:rPr>
              <a:t>عندما ينظر اليك مابين العينين والصدر، فهذا دليل حب واعجاب.</a:t>
            </a:r>
          </a:p>
          <a:p>
            <a:pPr marL="342900" lvl="0" indent="-342900" algn="just">
              <a:lnSpc>
                <a:spcPct val="90000"/>
              </a:lnSpc>
              <a:buFont typeface="Arial" panose="020B0604020202020204" pitchFamily="34" charset="0"/>
              <a:buChar char="•"/>
            </a:pPr>
            <a:r>
              <a:rPr lang="ar-SA" altLang="ar-JO" sz="2400" dirty="0">
                <a:solidFill>
                  <a:prstClr val="black"/>
                </a:solidFill>
              </a:rPr>
              <a:t>في حالة الغضب تميل النساء إلى التحديق في عيني الرجل محاولة طمأنينته، ولكن لو فعل ذلك رجل مع آخر فلربما عُدّ الأمر نوعاً من التهديد .</a:t>
            </a:r>
            <a:r>
              <a:rPr lang="en-US" altLang="ar-JO" sz="2400" dirty="0">
                <a:solidFill>
                  <a:prstClr val="black"/>
                </a:solidFill>
              </a:rPr>
              <a:t> </a:t>
            </a:r>
            <a:endParaRPr lang="ar-AE" altLang="ar-JO" sz="2400" dirty="0">
              <a:solidFill>
                <a:prstClr val="black"/>
              </a:solidFill>
            </a:endParaRPr>
          </a:p>
        </p:txBody>
      </p:sp>
      <p:pic>
        <p:nvPicPr>
          <p:cNvPr id="6" name="صورة 5">
            <a:extLst>
              <a:ext uri="{FF2B5EF4-FFF2-40B4-BE49-F238E27FC236}">
                <a16:creationId xmlns:a16="http://schemas.microsoft.com/office/drawing/2014/main" xmlns="" id="{B881C43F-EE47-6346-A72B-07A1376E9B28}"/>
              </a:ext>
            </a:extLst>
          </p:cNvPr>
          <p:cNvPicPr>
            <a:picLocks noChangeAspect="1"/>
          </p:cNvPicPr>
          <p:nvPr/>
        </p:nvPicPr>
        <p:blipFill>
          <a:blip r:embed="rId2"/>
          <a:stretch>
            <a:fillRect/>
          </a:stretch>
        </p:blipFill>
        <p:spPr>
          <a:xfrm>
            <a:off x="239040" y="666427"/>
            <a:ext cx="2808959" cy="1422400"/>
          </a:xfrm>
          <a:prstGeom prst="rect">
            <a:avLst/>
          </a:prstGeom>
        </p:spPr>
      </p:pic>
      <p:pic>
        <p:nvPicPr>
          <p:cNvPr id="7" name="صورة 6">
            <a:extLst>
              <a:ext uri="{FF2B5EF4-FFF2-40B4-BE49-F238E27FC236}">
                <a16:creationId xmlns:a16="http://schemas.microsoft.com/office/drawing/2014/main" xmlns="" id="{B218448A-6AC3-E14E-9FFF-23098FCB7460}"/>
              </a:ext>
            </a:extLst>
          </p:cNvPr>
          <p:cNvPicPr>
            <a:picLocks noChangeAspect="1"/>
          </p:cNvPicPr>
          <p:nvPr/>
        </p:nvPicPr>
        <p:blipFill>
          <a:blip r:embed="rId3"/>
          <a:stretch>
            <a:fillRect/>
          </a:stretch>
        </p:blipFill>
        <p:spPr>
          <a:xfrm>
            <a:off x="236880" y="2092702"/>
            <a:ext cx="2813279" cy="2115411"/>
          </a:xfrm>
          <a:prstGeom prst="rect">
            <a:avLst/>
          </a:prstGeom>
        </p:spPr>
      </p:pic>
      <p:pic>
        <p:nvPicPr>
          <p:cNvPr id="8" name="صورة 7">
            <a:extLst>
              <a:ext uri="{FF2B5EF4-FFF2-40B4-BE49-F238E27FC236}">
                <a16:creationId xmlns:a16="http://schemas.microsoft.com/office/drawing/2014/main" xmlns="" id="{C6A7F204-8994-9549-BA5F-0C91ED657EE0}"/>
              </a:ext>
            </a:extLst>
          </p:cNvPr>
          <p:cNvPicPr>
            <a:picLocks noChangeAspect="1"/>
          </p:cNvPicPr>
          <p:nvPr/>
        </p:nvPicPr>
        <p:blipFill>
          <a:blip r:embed="rId4"/>
          <a:stretch>
            <a:fillRect/>
          </a:stretch>
        </p:blipFill>
        <p:spPr>
          <a:xfrm>
            <a:off x="824369" y="4208113"/>
            <a:ext cx="1638300" cy="1231900"/>
          </a:xfrm>
          <a:prstGeom prst="rect">
            <a:avLst/>
          </a:prstGeom>
        </p:spPr>
      </p:pic>
    </p:spTree>
    <p:extLst>
      <p:ext uri="{BB962C8B-B14F-4D97-AF65-F5344CB8AC3E}">
        <p14:creationId xmlns:p14="http://schemas.microsoft.com/office/powerpoint/2010/main" val="3821040429"/>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a:extLst>
              <a:ext uri="{FF2B5EF4-FFF2-40B4-BE49-F238E27FC236}">
                <a16:creationId xmlns:a16="http://schemas.microsoft.com/office/drawing/2014/main" xmlns="" id="{F3076C39-103B-5C4A-BE43-ED032B1E4837}"/>
              </a:ext>
            </a:extLst>
          </p:cNvPr>
          <p:cNvSpPr>
            <a:spLocks noGrp="1" noChangeArrowheads="1"/>
          </p:cNvSpPr>
          <p:nvPr>
            <p:ph type="title"/>
          </p:nvPr>
        </p:nvSpPr>
        <p:spPr>
          <a:xfrm>
            <a:off x="3310369" y="336550"/>
            <a:ext cx="6589712" cy="563213"/>
          </a:xfrm>
        </p:spPr>
        <p:style>
          <a:lnRef idx="2">
            <a:schemeClr val="dk1"/>
          </a:lnRef>
          <a:fillRef idx="1">
            <a:schemeClr val="lt1"/>
          </a:fillRef>
          <a:effectRef idx="0">
            <a:schemeClr val="dk1"/>
          </a:effectRef>
          <a:fontRef idx="minor">
            <a:schemeClr val="dk1"/>
          </a:fontRef>
        </p:style>
        <p:txBody>
          <a:bodyPr>
            <a:normAutofit/>
          </a:bodyPr>
          <a:lstStyle/>
          <a:p>
            <a:pPr algn="ctr"/>
            <a:r>
              <a:rPr lang="ar-AE" altLang="ar-JO" sz="3200" dirty="0">
                <a:ln w="0"/>
                <a:effectLst>
                  <a:outerShdw blurRad="38100" dist="19050" dir="2700000" algn="tl" rotWithShape="0">
                    <a:schemeClr val="dk1">
                      <a:alpha val="40000"/>
                    </a:schemeClr>
                  </a:outerShdw>
                </a:effectLst>
              </a:rPr>
              <a:t>انواع العيون وتفسيرها:</a:t>
            </a:r>
            <a:endParaRPr lang="en-GB" altLang="ar-JO" sz="3200" dirty="0">
              <a:ln w="0"/>
              <a:effectLst>
                <a:outerShdw blurRad="38100" dist="19050" dir="2700000" algn="tl" rotWithShape="0">
                  <a:schemeClr val="dk1">
                    <a:alpha val="40000"/>
                  </a:schemeClr>
                </a:outerShdw>
              </a:effectLst>
            </a:endParaRPr>
          </a:p>
        </p:txBody>
      </p:sp>
      <p:sp>
        <p:nvSpPr>
          <p:cNvPr id="4" name="مستطيل 3">
            <a:extLst>
              <a:ext uri="{FF2B5EF4-FFF2-40B4-BE49-F238E27FC236}">
                <a16:creationId xmlns:a16="http://schemas.microsoft.com/office/drawing/2014/main" xmlns="" id="{A6DC3409-2E8D-424F-80E1-025E930600C9}"/>
              </a:ext>
            </a:extLst>
          </p:cNvPr>
          <p:cNvSpPr/>
          <p:nvPr/>
        </p:nvSpPr>
        <p:spPr>
          <a:xfrm>
            <a:off x="1524000" y="1236313"/>
            <a:ext cx="10585343" cy="5410712"/>
          </a:xfrm>
          <a:prstGeom prst="rect">
            <a:avLst/>
          </a:prstGeom>
        </p:spPr>
        <p:txBody>
          <a:bodyPr wrap="square">
            <a:spAutoFit/>
          </a:bodyPr>
          <a:lstStyle/>
          <a:p>
            <a:pPr marL="342900" indent="-342900" algn="just">
              <a:lnSpc>
                <a:spcPct val="90000"/>
              </a:lnSpc>
              <a:buFont typeface="Arial" panose="020B0604020202020204" pitchFamily="34" charset="0"/>
              <a:buChar char="•"/>
            </a:pPr>
            <a:r>
              <a:rPr lang="ar-SA" altLang="ar-JO" sz="2400" b="1" dirty="0"/>
              <a:t>العينان الواسعتان المفتوحتان (النجلاءان</a:t>
            </a:r>
            <a:r>
              <a:rPr lang="ar-AE" altLang="ar-JO" sz="2400" b="1" dirty="0"/>
              <a:t>): </a:t>
            </a:r>
            <a:r>
              <a:rPr lang="ar-SA" altLang="ar-JO" sz="2400" dirty="0"/>
              <a:t>تدلان على الطيبة والصراحة والبراءة٬ لكن يجب ان تكون بينهما مسافة مناسبة غير ضيقة لتنطبق هذه المواصفات على صاحبها</a:t>
            </a:r>
            <a:r>
              <a:rPr lang="en-GB" altLang="ar-JO" sz="2400" dirty="0"/>
              <a:t> </a:t>
            </a:r>
            <a:endParaRPr lang="ar-SA" altLang="ar-JO" sz="2400" dirty="0"/>
          </a:p>
          <a:p>
            <a:pPr marL="342900" indent="-342900" algn="just">
              <a:lnSpc>
                <a:spcPct val="90000"/>
              </a:lnSpc>
              <a:buFont typeface="Arial" panose="020B0604020202020204" pitchFamily="34" charset="0"/>
              <a:buChar char="•"/>
            </a:pPr>
            <a:endParaRPr lang="ar-AE" altLang="ar-JO" sz="2400" dirty="0"/>
          </a:p>
          <a:p>
            <a:pPr marL="342900" indent="-342900" algn="just">
              <a:lnSpc>
                <a:spcPct val="90000"/>
              </a:lnSpc>
              <a:buFont typeface="Arial" panose="020B0604020202020204" pitchFamily="34" charset="0"/>
              <a:buChar char="•"/>
            </a:pPr>
            <a:r>
              <a:rPr lang="ar-SA" altLang="ar-JO" sz="2400" b="1" dirty="0"/>
              <a:t>العينان الضيقتان</a:t>
            </a:r>
            <a:r>
              <a:rPr lang="en-GB" altLang="ar-JO" sz="2400" b="1" dirty="0"/>
              <a:t> </a:t>
            </a:r>
            <a:r>
              <a:rPr lang="en-GB" altLang="ar-JO" sz="2400" dirty="0"/>
              <a:t>: </a:t>
            </a:r>
            <a:r>
              <a:rPr lang="ar-SA" altLang="ar-JO" sz="2400" dirty="0"/>
              <a:t>هما على النقيض بالنسبة للعينين الواسعتين إذا يدلان غالباً على المكر والخداع</a:t>
            </a:r>
            <a:r>
              <a:rPr lang="en-GB" altLang="ar-JO" sz="2400" dirty="0"/>
              <a:t> . </a:t>
            </a:r>
            <a:endParaRPr lang="ar-SA" altLang="ar-JO" sz="2400" dirty="0"/>
          </a:p>
          <a:p>
            <a:pPr marL="342900" indent="-342900" algn="just">
              <a:lnSpc>
                <a:spcPct val="90000"/>
              </a:lnSpc>
              <a:buFont typeface="Arial" panose="020B0604020202020204" pitchFamily="34" charset="0"/>
              <a:buChar char="•"/>
            </a:pPr>
            <a:endParaRPr lang="ar-AE" altLang="ar-JO" sz="2400" dirty="0"/>
          </a:p>
          <a:p>
            <a:pPr marL="342900" indent="-342900" algn="just">
              <a:lnSpc>
                <a:spcPct val="90000"/>
              </a:lnSpc>
              <a:buFont typeface="Arial" panose="020B0604020202020204" pitchFamily="34" charset="0"/>
              <a:buChar char="•"/>
            </a:pPr>
            <a:r>
              <a:rPr lang="ar-SA" altLang="ar-JO" sz="2400" b="1" dirty="0"/>
              <a:t>العينان المتباعدتان: </a:t>
            </a:r>
            <a:r>
              <a:rPr lang="ar-SA" altLang="ar-JO" sz="2400" dirty="0"/>
              <a:t>أما العينان التي تفصل بينهما مسافة واسعة عن المعتاد فتدلان على صفات النبل والشهامة</a:t>
            </a:r>
            <a:r>
              <a:rPr lang="en-GB" altLang="ar-JO" sz="2400" dirty="0"/>
              <a:t> </a:t>
            </a:r>
            <a:r>
              <a:rPr lang="ar-SA" altLang="ar-JO" sz="2400" dirty="0"/>
              <a:t>والميل الى فعل الخير٬ وتدلان كذلك على الذكاء وسعة الافق</a:t>
            </a:r>
            <a:r>
              <a:rPr lang="en-GB" altLang="ar-JO" sz="2400" dirty="0"/>
              <a:t>. </a:t>
            </a:r>
            <a:endParaRPr lang="ar-SA" altLang="ar-JO" sz="2400" dirty="0"/>
          </a:p>
          <a:p>
            <a:pPr marL="342900" indent="-342900" algn="just">
              <a:lnSpc>
                <a:spcPct val="90000"/>
              </a:lnSpc>
              <a:buFont typeface="Arial" panose="020B0604020202020204" pitchFamily="34" charset="0"/>
              <a:buChar char="•"/>
            </a:pPr>
            <a:endParaRPr lang="ar-AE" altLang="ar-JO" sz="2400" dirty="0"/>
          </a:p>
          <a:p>
            <a:pPr marL="342900" indent="-342900" algn="just">
              <a:lnSpc>
                <a:spcPct val="90000"/>
              </a:lnSpc>
              <a:buFont typeface="Arial" panose="020B0604020202020204" pitchFamily="34" charset="0"/>
              <a:buChar char="•"/>
            </a:pPr>
            <a:r>
              <a:rPr lang="ar-SA" altLang="ar-JO" sz="2400" b="1" dirty="0"/>
              <a:t>العيون الجاحظة </a:t>
            </a:r>
            <a:r>
              <a:rPr lang="en-GB" altLang="ar-JO" sz="2400" b="1" dirty="0"/>
              <a:t>bulged</a:t>
            </a:r>
            <a:r>
              <a:rPr lang="ar-SA" altLang="ar-JO" sz="2400" b="1" dirty="0"/>
              <a:t>: </a:t>
            </a:r>
            <a:r>
              <a:rPr lang="ar-SA" altLang="ar-JO" sz="2400" dirty="0"/>
              <a:t>أصحابها يميلون إلى مشاركة الآخرين و يكرهون أن يقاطعهم احد، وبجعل احدهم عيناه جاحظتان ومركزتان على الشخص المقاطع.</a:t>
            </a:r>
          </a:p>
          <a:p>
            <a:pPr marL="342900" indent="-342900" algn="just">
              <a:lnSpc>
                <a:spcPct val="90000"/>
              </a:lnSpc>
              <a:buFont typeface="Arial" panose="020B0604020202020204" pitchFamily="34" charset="0"/>
              <a:buChar char="•"/>
            </a:pPr>
            <a:endParaRPr lang="ar-SA" altLang="ar-JO" sz="2400" dirty="0"/>
          </a:p>
          <a:p>
            <a:pPr marL="342900" indent="-342900" algn="just">
              <a:lnSpc>
                <a:spcPct val="90000"/>
              </a:lnSpc>
              <a:buFont typeface="Arial" panose="020B0604020202020204" pitchFamily="34" charset="0"/>
              <a:buChar char="•"/>
            </a:pPr>
            <a:r>
              <a:rPr lang="ar-SA" altLang="ar-JO" sz="2400" b="1" dirty="0"/>
              <a:t>العيون الغائرة للداخل </a:t>
            </a:r>
            <a:r>
              <a:rPr lang="en-GB" altLang="ar-JO" sz="2400" b="1" dirty="0"/>
              <a:t>recessed</a:t>
            </a:r>
            <a:r>
              <a:rPr lang="ar-SA" altLang="ar-JO" sz="2400" b="1" dirty="0"/>
              <a:t>: </a:t>
            </a:r>
            <a:r>
              <a:rPr lang="ar-SA" altLang="ar-JO" sz="2400" dirty="0"/>
              <a:t>دفينة أسفل الجبهة٬ يميل أصحابها إلى الحذر متأملون محافظون على العادات والأنظمة الاجتماعية٬ وأن كان صاحبها مظلوما ولا يملك قوة ترد عنه الظلم  مغلوبا على أمره، فعندم يتمنن من خصمه لا يسامح ويتحين لحظة الانتقام، فأكثرهم يكون يكون لديهم حقود معقد.</a:t>
            </a:r>
          </a:p>
          <a:p>
            <a:pPr algn="just">
              <a:lnSpc>
                <a:spcPct val="90000"/>
              </a:lnSpc>
            </a:pPr>
            <a:endParaRPr lang="ar-SA" altLang="ar-JO" sz="2400" dirty="0"/>
          </a:p>
          <a:p>
            <a:pPr marL="342900" indent="-342900" algn="just">
              <a:lnSpc>
                <a:spcPct val="90000"/>
              </a:lnSpc>
              <a:buFont typeface="Arial" panose="020B0604020202020204" pitchFamily="34" charset="0"/>
              <a:buChar char="•"/>
            </a:pPr>
            <a:r>
              <a:rPr lang="ar-SA" altLang="ar-JO" sz="2400" b="1" dirty="0"/>
              <a:t>العيون المعتدلة: </a:t>
            </a:r>
            <a:r>
              <a:rPr lang="ar-SA" altLang="ar-JO" sz="2400" dirty="0"/>
              <a:t>يميل أصحابها الى حذر شديد أو ميل شديد للآخرين.</a:t>
            </a:r>
            <a:endParaRPr lang="ar-AE" altLang="ar-JO" sz="2400" dirty="0"/>
          </a:p>
        </p:txBody>
      </p:sp>
    </p:spTree>
    <p:extLst>
      <p:ext uri="{BB962C8B-B14F-4D97-AF65-F5344CB8AC3E}">
        <p14:creationId xmlns:p14="http://schemas.microsoft.com/office/powerpoint/2010/main" val="1764602282"/>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DD965499-8023-2644-AD28-0B2ACEE26674}"/>
              </a:ext>
            </a:extLst>
          </p:cNvPr>
          <p:cNvSpPr/>
          <p:nvPr/>
        </p:nvSpPr>
        <p:spPr>
          <a:xfrm>
            <a:off x="1084881" y="882058"/>
            <a:ext cx="10673166" cy="4819781"/>
          </a:xfrm>
          <a:prstGeom prst="rect">
            <a:avLst/>
          </a:prstGeom>
        </p:spPr>
        <p:txBody>
          <a:bodyPr wrap="square">
            <a:spAutoFit/>
          </a:bodyPr>
          <a:lstStyle/>
          <a:p>
            <a:pPr marL="342900" indent="-342900" algn="just">
              <a:lnSpc>
                <a:spcPct val="80000"/>
              </a:lnSpc>
              <a:buFont typeface="Arial" panose="020B0604020202020204" pitchFamily="34" charset="0"/>
              <a:buChar char="•"/>
            </a:pPr>
            <a:r>
              <a:rPr lang="ar-SA" altLang="ar-JO" sz="2400" b="1" dirty="0"/>
              <a:t>العُيونُ النَّاعِسَة: </a:t>
            </a:r>
            <a:r>
              <a:rPr lang="ar-SA" altLang="ar-JO" sz="2400" dirty="0"/>
              <a:t>(عيون </a:t>
            </a:r>
            <a:r>
              <a:rPr lang="ar-SA" altLang="ar-JO" sz="2400" dirty="0" err="1"/>
              <a:t>خجلى</a:t>
            </a:r>
            <a:r>
              <a:rPr lang="ar-SA" altLang="ar-JO" sz="2400" dirty="0"/>
              <a:t>) فهي عيون الطيبين،  وحينما تبدو العين ناعسة فاعلم أن صاحبها يسلم لك القيادة ويثق فيك تماما، ولكن احذر خيانته ( اياك من الحليم اذا عظب). </a:t>
            </a:r>
          </a:p>
          <a:p>
            <a:pPr marL="342900" indent="-342900" algn="just">
              <a:lnSpc>
                <a:spcPct val="80000"/>
              </a:lnSpc>
              <a:buFont typeface="Arial" panose="020B0604020202020204" pitchFamily="34" charset="0"/>
              <a:buChar char="•"/>
            </a:pPr>
            <a:endParaRPr lang="ar-SA" altLang="ar-JO" sz="2400" dirty="0"/>
          </a:p>
          <a:p>
            <a:pPr marL="342900" indent="-342900" algn="just">
              <a:lnSpc>
                <a:spcPct val="80000"/>
              </a:lnSpc>
              <a:buFont typeface="Arial" panose="020B0604020202020204" pitchFamily="34" charset="0"/>
              <a:buChar char="•"/>
            </a:pPr>
            <a:r>
              <a:rPr lang="ar-SA" altLang="ar-JO" sz="2400" b="1" dirty="0"/>
              <a:t>العُيونُ المُخَدِّرة: </a:t>
            </a:r>
            <a:r>
              <a:rPr lang="ar-SA" altLang="ar-JO" sz="2400" dirty="0"/>
              <a:t>هي عيون تائهة حائرة حزينة ترتسم عليها علامات الأرق والمرض، صاحبها هزيل يُهزم بلا مقاومة . </a:t>
            </a:r>
          </a:p>
          <a:p>
            <a:pPr marL="342900" indent="-342900" algn="just">
              <a:lnSpc>
                <a:spcPct val="80000"/>
              </a:lnSpc>
              <a:buFont typeface="Arial" panose="020B0604020202020204" pitchFamily="34" charset="0"/>
              <a:buChar char="•"/>
            </a:pPr>
            <a:endParaRPr lang="ar-SA" altLang="ar-JO" sz="2400" dirty="0"/>
          </a:p>
          <a:p>
            <a:pPr marL="342900" indent="-342900" algn="just">
              <a:lnSpc>
                <a:spcPct val="80000"/>
              </a:lnSpc>
              <a:buFont typeface="Arial" panose="020B0604020202020204" pitchFamily="34" charset="0"/>
              <a:buChar char="•"/>
            </a:pPr>
            <a:r>
              <a:rPr lang="ar-SA" altLang="ar-JO" sz="2400" b="1" dirty="0"/>
              <a:t>العُيونُ الثَّعلَبِيَّة: </a:t>
            </a:r>
            <a:r>
              <a:rPr lang="ar-SA" altLang="ar-JO" sz="2400" dirty="0"/>
              <a:t>على ذكاء ممزوج بدهاء وصاحبها شُعلة نشاط، وهو شخص جامد غير مرح، وكذا النساء تكرهه لأنه ثقيل الظل لئيم .</a:t>
            </a:r>
          </a:p>
          <a:p>
            <a:pPr marL="342900" indent="-342900" algn="just">
              <a:lnSpc>
                <a:spcPct val="80000"/>
              </a:lnSpc>
              <a:buFont typeface="Arial" panose="020B0604020202020204" pitchFamily="34" charset="0"/>
              <a:buChar char="•"/>
            </a:pPr>
            <a:r>
              <a:rPr lang="ar-SA" altLang="ar-JO" sz="2400" dirty="0"/>
              <a:t> </a:t>
            </a:r>
          </a:p>
          <a:p>
            <a:pPr marL="342900" indent="-342900" algn="just">
              <a:lnSpc>
                <a:spcPct val="80000"/>
              </a:lnSpc>
              <a:buFont typeface="Arial" panose="020B0604020202020204" pitchFamily="34" charset="0"/>
              <a:buChar char="•"/>
            </a:pPr>
            <a:endParaRPr lang="ar-SA" altLang="ar-JO" sz="2400" dirty="0"/>
          </a:p>
          <a:p>
            <a:pPr marL="342900" indent="-342900" algn="just">
              <a:lnSpc>
                <a:spcPct val="80000"/>
              </a:lnSpc>
              <a:buFont typeface="Arial" panose="020B0604020202020204" pitchFamily="34" charset="0"/>
              <a:buChar char="•"/>
            </a:pPr>
            <a:r>
              <a:rPr lang="ar-SA" altLang="ar-JO" sz="2400" b="1" dirty="0"/>
              <a:t>العُيونُ </a:t>
            </a:r>
            <a:r>
              <a:rPr lang="ar-SA" altLang="ar-JO" sz="2400" b="1" dirty="0" err="1"/>
              <a:t>النمرية</a:t>
            </a:r>
            <a:r>
              <a:rPr lang="ar-SA" altLang="ar-JO" sz="2400" b="1" dirty="0"/>
              <a:t> (الصَّارمَة): </a:t>
            </a:r>
            <a:r>
              <a:rPr lang="ar-SA" altLang="ar-JO" sz="2400" dirty="0"/>
              <a:t> بيضاوي لامع ثابت في نظرته كالنمر المتربِّص٬ لا بسمة فيها ولا حزن٬ يتسم صاحبها بالجدية في العمل والطاعة العمياء في تنفيذ الأوامر . </a:t>
            </a:r>
          </a:p>
          <a:p>
            <a:pPr marL="342900" indent="-342900" algn="just">
              <a:lnSpc>
                <a:spcPct val="80000"/>
              </a:lnSpc>
              <a:buFont typeface="Arial" panose="020B0604020202020204" pitchFamily="34" charset="0"/>
              <a:buChar char="•"/>
            </a:pPr>
            <a:endParaRPr lang="ar-SA" altLang="ar-JO" sz="2400" dirty="0"/>
          </a:p>
          <a:p>
            <a:pPr marL="342900" indent="-342900" algn="just">
              <a:lnSpc>
                <a:spcPct val="80000"/>
              </a:lnSpc>
              <a:buFont typeface="Arial" panose="020B0604020202020204" pitchFamily="34" charset="0"/>
              <a:buChar char="•"/>
            </a:pPr>
            <a:r>
              <a:rPr lang="ar-SA" altLang="ar-JO" sz="2400" b="1" dirty="0"/>
              <a:t>العُيونُ الطَّيِّبَة:</a:t>
            </a:r>
            <a:r>
              <a:rPr lang="ar-SA" altLang="ar-JO" sz="2400" dirty="0"/>
              <a:t> هي أجمل وأريح العيون لأن فيها البراءة تنطق، وأصحابها للأسف يتعبون في كل أحوالهم وأعمالهم، لأنهم يثقون في كل الناس ولا يعرفون كيف يعيشون "بين الذِّئاب"، وهم حُكماء عُقلاء عباقرة يحبون الهدوء.</a:t>
            </a:r>
          </a:p>
        </p:txBody>
      </p:sp>
    </p:spTree>
    <p:extLst>
      <p:ext uri="{BB962C8B-B14F-4D97-AF65-F5344CB8AC3E}">
        <p14:creationId xmlns:p14="http://schemas.microsoft.com/office/powerpoint/2010/main" val="4148772890"/>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33A57830-093B-454A-BB96-C008CAEE3909}"/>
              </a:ext>
            </a:extLst>
          </p:cNvPr>
          <p:cNvSpPr/>
          <p:nvPr/>
        </p:nvSpPr>
        <p:spPr>
          <a:xfrm>
            <a:off x="1937288" y="1163398"/>
            <a:ext cx="10027403" cy="4579715"/>
          </a:xfrm>
          <a:prstGeom prst="rect">
            <a:avLst/>
          </a:prstGeom>
        </p:spPr>
        <p:txBody>
          <a:bodyPr wrap="square">
            <a:spAutoFit/>
          </a:bodyPr>
          <a:lstStyle/>
          <a:p>
            <a:pPr algn="just">
              <a:lnSpc>
                <a:spcPct val="90000"/>
              </a:lnSpc>
            </a:pPr>
            <a:r>
              <a:rPr lang="ar-SA" altLang="ar-JO" sz="2400" b="1" dirty="0"/>
              <a:t>العُيونُ الجَريئَة:</a:t>
            </a:r>
            <a:r>
              <a:rPr lang="ar-AE" altLang="ar-JO" sz="2400" b="1" dirty="0"/>
              <a:t> </a:t>
            </a:r>
            <a:r>
              <a:rPr lang="ar-SA" altLang="ar-JO" sz="2400" dirty="0"/>
              <a:t>متسعة الحدقة٬ ثابتة النظرة٬ قوية جريئة تشعرك من أول وهلة بأن صاحبها شجاع، يكون صاحبها يميل إلى الانطلاق والتحرر والشجاعة مع طيبة القلب، وإن كان صاحبها يحب المزاح ولكنه سليم الطوية نقي النية يخلص جدا لمن يحبه. </a:t>
            </a:r>
          </a:p>
          <a:p>
            <a:pPr algn="just">
              <a:lnSpc>
                <a:spcPct val="90000"/>
              </a:lnSpc>
            </a:pPr>
            <a:endParaRPr lang="ar-SA" altLang="ar-JO" sz="2400" dirty="0"/>
          </a:p>
          <a:p>
            <a:pPr algn="just">
              <a:lnSpc>
                <a:spcPct val="90000"/>
              </a:lnSpc>
            </a:pPr>
            <a:r>
              <a:rPr lang="ar-SA" altLang="ar-JO" sz="2400" b="1" dirty="0"/>
              <a:t>العُيونُ الشَّــرِّيرة:</a:t>
            </a:r>
            <a:r>
              <a:rPr lang="ar-AE" altLang="ar-JO" sz="2400" b="1" dirty="0"/>
              <a:t> </a:t>
            </a:r>
            <a:r>
              <a:rPr lang="ar-SA" altLang="ar-JO" sz="2400" dirty="0"/>
              <a:t>جاحظة غير مستقرة، تعلوها مسحة الكِبْر والتعالي، تشعر بأن صاحبها مجرم وخائن٬ وغالبا ما يكون مجرما ويحاول إخفاء إجرامه بالتظاهر بأنه متمسكن فتفضحه عيونه فتظهر كتكشيرة الكلب المسعور .</a:t>
            </a:r>
          </a:p>
          <a:p>
            <a:pPr algn="just">
              <a:lnSpc>
                <a:spcPct val="90000"/>
              </a:lnSpc>
            </a:pPr>
            <a:endParaRPr lang="ar-SA" altLang="ar-JO" sz="2400" dirty="0"/>
          </a:p>
          <a:p>
            <a:pPr algn="just">
              <a:lnSpc>
                <a:spcPct val="90000"/>
              </a:lnSpc>
            </a:pPr>
            <a:r>
              <a:rPr lang="ar-SA" altLang="ar-JO" sz="2400" b="1" dirty="0"/>
              <a:t>العُيونُ الغَّـمَّازة:</a:t>
            </a:r>
            <a:r>
              <a:rPr lang="ar-SA" altLang="ar-JO" sz="2400" dirty="0"/>
              <a:t> كثيرة الحركة ترفع الجفن العلوي بغمز ولمز مع عضّ الشّفه السفلى في بعض الأحيان٬ ترى عليها مسحة صفراء باهتة، وصاحبها كثير الالتفات لئيم. (وَيْلٌ لِّكُلِّ هُمَزَةٍ لُّمَزَةٍ {1} الهمزة . </a:t>
            </a:r>
          </a:p>
          <a:p>
            <a:pPr algn="just">
              <a:lnSpc>
                <a:spcPct val="90000"/>
              </a:lnSpc>
            </a:pPr>
            <a:r>
              <a:rPr lang="ar-SA" altLang="ar-JO" sz="2400" b="1" dirty="0"/>
              <a:t>العُيونُ المنكَسِرَة</a:t>
            </a:r>
            <a:r>
              <a:rPr lang="ar-SA" altLang="ar-JO" sz="2400" dirty="0"/>
              <a:t>: مغمضة أغلب الأحيان عليها مسحة حزن وندم، تشير على النفس المكبوتة إما نتاج حرمان أو تأنيب ضمير ولوعة بالنفس على فقد عزيز أو شيء غال، فيجدر بنا أن نترفق بصاحبها .</a:t>
            </a:r>
          </a:p>
          <a:p>
            <a:pPr algn="just">
              <a:lnSpc>
                <a:spcPct val="90000"/>
              </a:lnSpc>
            </a:pPr>
            <a:r>
              <a:rPr lang="ar-SA" altLang="ar-JO" sz="1200" u="sng" dirty="0"/>
              <a:t>المصدر</a:t>
            </a:r>
            <a:r>
              <a:rPr lang="ar-SA" altLang="ar-JO" sz="1200" dirty="0"/>
              <a:t> : كتاب "لغة العيون" لمؤلفه أبي الفداء محمد عزت محمد عارف - دار الفضيلة</a:t>
            </a:r>
            <a:endParaRPr lang="en-GB" altLang="ar-JO" sz="1200" dirty="0"/>
          </a:p>
        </p:txBody>
      </p:sp>
    </p:spTree>
    <p:extLst>
      <p:ext uri="{BB962C8B-B14F-4D97-AF65-F5344CB8AC3E}">
        <p14:creationId xmlns:p14="http://schemas.microsoft.com/office/powerpoint/2010/main" val="362577864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a:extLst>
              <a:ext uri="{FF2B5EF4-FFF2-40B4-BE49-F238E27FC236}">
                <a16:creationId xmlns:a16="http://schemas.microsoft.com/office/drawing/2014/main" xmlns="" id="{912BD879-E4F1-664C-A600-AC383F3E0063}"/>
              </a:ext>
            </a:extLst>
          </p:cNvPr>
          <p:cNvSpPr>
            <a:spLocks noGrp="1" noChangeArrowheads="1"/>
          </p:cNvSpPr>
          <p:nvPr>
            <p:ph type="title"/>
          </p:nvPr>
        </p:nvSpPr>
        <p:spPr>
          <a:xfrm>
            <a:off x="6726264" y="365126"/>
            <a:ext cx="4627536" cy="673100"/>
          </a:xfrm>
        </p:spPr>
        <p:style>
          <a:lnRef idx="2">
            <a:schemeClr val="dk1"/>
          </a:lnRef>
          <a:fillRef idx="1">
            <a:schemeClr val="lt1"/>
          </a:fillRef>
          <a:effectRef idx="0">
            <a:schemeClr val="dk1"/>
          </a:effectRef>
          <a:fontRef idx="minor">
            <a:schemeClr val="dk1"/>
          </a:fontRef>
        </p:style>
        <p:txBody>
          <a:bodyPr>
            <a:normAutofit/>
          </a:bodyPr>
          <a:lstStyle/>
          <a:p>
            <a:pPr algn="ctr"/>
            <a:r>
              <a:rPr lang="ar-SA" altLang="ar-JO" sz="3200" b="1" dirty="0"/>
              <a:t>قزحية العين:</a:t>
            </a:r>
            <a:endParaRPr lang="en-GB" altLang="ar-JO" sz="3200" b="1" dirty="0"/>
          </a:p>
        </p:txBody>
      </p:sp>
      <p:sp>
        <p:nvSpPr>
          <p:cNvPr id="2" name="مستطيل 1">
            <a:extLst>
              <a:ext uri="{FF2B5EF4-FFF2-40B4-BE49-F238E27FC236}">
                <a16:creationId xmlns:a16="http://schemas.microsoft.com/office/drawing/2014/main" xmlns="" id="{8F17EA0D-83D5-7E48-92F8-16116EE65975}"/>
              </a:ext>
            </a:extLst>
          </p:cNvPr>
          <p:cNvSpPr/>
          <p:nvPr/>
        </p:nvSpPr>
        <p:spPr>
          <a:xfrm>
            <a:off x="1833966" y="1373966"/>
            <a:ext cx="10037736" cy="2677656"/>
          </a:xfrm>
          <a:prstGeom prst="rect">
            <a:avLst/>
          </a:prstGeom>
        </p:spPr>
        <p:txBody>
          <a:bodyPr wrap="square">
            <a:spAutoFit/>
          </a:bodyPr>
          <a:lstStyle/>
          <a:p>
            <a:pPr marL="342900" indent="-342900" algn="just">
              <a:buFont typeface="Arial" panose="020B0604020202020204" pitchFamily="34" charset="0"/>
              <a:buChar char="•"/>
            </a:pPr>
            <a:r>
              <a:rPr lang="ar-SA" altLang="ar-JO" sz="2400" b="1" dirty="0"/>
              <a:t>القزحية الكبير: </a:t>
            </a:r>
            <a:endParaRPr lang="ar-AE" altLang="ar-JO" sz="2400" b="1" dirty="0"/>
          </a:p>
          <a:p>
            <a:pPr algn="just"/>
            <a:r>
              <a:rPr lang="ar-AE" altLang="ar-JO" sz="2400" dirty="0"/>
              <a:t>   </a:t>
            </a:r>
            <a:r>
              <a:rPr lang="ar-SA" altLang="ar-JO" sz="2400" dirty="0"/>
              <a:t>يميل أصحابها إلى كونهم بصريون يحبون التجارب ومنفتحون على الآخرين ويتجاوبون معهم بالشعور بهم.</a:t>
            </a:r>
          </a:p>
          <a:p>
            <a:pPr algn="just"/>
            <a:endParaRPr lang="ar-SA" altLang="ar-JO" sz="2400" dirty="0"/>
          </a:p>
          <a:p>
            <a:pPr algn="just"/>
            <a:r>
              <a:rPr lang="ar-SA" altLang="ar-JO" sz="2400" b="1" dirty="0"/>
              <a:t>القزحية الصغير: </a:t>
            </a:r>
            <a:endParaRPr lang="ar-AE" altLang="ar-JO" sz="2400" b="1" dirty="0"/>
          </a:p>
          <a:p>
            <a:pPr algn="just"/>
            <a:r>
              <a:rPr lang="ar-AE" altLang="ar-JO" sz="2400" dirty="0"/>
              <a:t>   </a:t>
            </a:r>
            <a:r>
              <a:rPr lang="ar-SA" altLang="ar-JO" sz="2400" dirty="0"/>
              <a:t>يميل أصحابها إلى كونهم حساسون من الضوضاء ويكرهون الصوت العالي والصياح٬ تبرز لديهم الحاجة للدعم والمساندة من الآخرين.</a:t>
            </a:r>
            <a:endParaRPr lang="en-GB" altLang="ar-JO" sz="2400" dirty="0"/>
          </a:p>
        </p:txBody>
      </p:sp>
    </p:spTree>
    <p:extLst>
      <p:ext uri="{BB962C8B-B14F-4D97-AF65-F5344CB8AC3E}">
        <p14:creationId xmlns:p14="http://schemas.microsoft.com/office/powerpoint/2010/main" val="3749912626"/>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50C1C46D-DC91-624A-BDB1-EDFE96F3E831}"/>
              </a:ext>
            </a:extLst>
          </p:cNvPr>
          <p:cNvSpPr/>
          <p:nvPr/>
        </p:nvSpPr>
        <p:spPr>
          <a:xfrm>
            <a:off x="728420" y="515622"/>
            <a:ext cx="11220773" cy="3046988"/>
          </a:xfrm>
          <a:prstGeom prst="rect">
            <a:avLst/>
          </a:prstGeom>
        </p:spPr>
        <p:txBody>
          <a:bodyPr wrap="square">
            <a:spAutoFit/>
          </a:bodyPr>
          <a:lstStyle/>
          <a:p>
            <a:pPr marL="228600" algn="just"/>
            <a:r>
              <a:rPr lang="ar-SA" sz="2400" dirty="0">
                <a:latin typeface="Times New Roman" panose="02020603050405020304" pitchFamily="18" charset="0"/>
                <a:ea typeface="Times New Roman" panose="02020603050405020304" pitchFamily="18" charset="0"/>
              </a:rPr>
              <a:t>2- </a:t>
            </a:r>
            <a:r>
              <a:rPr lang="ar-SA" sz="2400" b="1" dirty="0">
                <a:latin typeface="Times New Roman" panose="02020603050405020304" pitchFamily="18" charset="0"/>
                <a:ea typeface="Times New Roman" panose="02020603050405020304" pitchFamily="18" charset="0"/>
              </a:rPr>
              <a:t>ستعرف من خلال الحواجب:  </a:t>
            </a:r>
          </a:p>
          <a:p>
            <a:pPr marL="571500" indent="-342900" algn="just">
              <a:buFont typeface="Arial" panose="020B0604020202020204" pitchFamily="34" charset="0"/>
              <a:buChar char="•"/>
            </a:pPr>
            <a:r>
              <a:rPr lang="ar-SA" sz="2400" dirty="0">
                <a:latin typeface="Times New Roman" panose="02020603050405020304" pitchFamily="18" charset="0"/>
                <a:ea typeface="Times New Roman" panose="02020603050405020304" pitchFamily="18" charset="0"/>
              </a:rPr>
              <a:t>إذا رفع المرء حاجبا واحدا فإن ذلك يدل على أنك قلت له شيئا إما أنه لا يصدقه أو يراه مستحيلا،</a:t>
            </a:r>
          </a:p>
          <a:p>
            <a:pPr marL="571500" indent="-342900" algn="just">
              <a:buFont typeface="Arial" panose="020B0604020202020204" pitchFamily="34" charset="0"/>
              <a:buChar char="•"/>
            </a:pPr>
            <a:r>
              <a:rPr lang="ar-SA" sz="2400" dirty="0">
                <a:latin typeface="Times New Roman" panose="02020603050405020304" pitchFamily="18" charset="0"/>
                <a:ea typeface="Times New Roman" panose="02020603050405020304" pitchFamily="18" charset="0"/>
              </a:rPr>
              <a:t>رفع كلا الحاجبين فإن ذلك يدل على المفاجأة. </a:t>
            </a:r>
          </a:p>
          <a:p>
            <a:pPr marL="571500" indent="-342900" algn="just">
              <a:buFont typeface="Arial" panose="020B0604020202020204" pitchFamily="34" charset="0"/>
              <a:buChar char="•"/>
            </a:pPr>
            <a:r>
              <a:rPr lang="ar-SA" sz="2400" dirty="0">
                <a:latin typeface="Times New Roman" panose="02020603050405020304" pitchFamily="18" charset="0"/>
                <a:ea typeface="Times New Roman" panose="02020603050405020304" pitchFamily="18" charset="0"/>
              </a:rPr>
              <a:t>إذا قطب بين حاجبيه مع ابتسامة خفيفة فإنه يتعجب منك ولكنه لا يريد أن يكذبك٬ </a:t>
            </a:r>
          </a:p>
          <a:p>
            <a:pPr marL="571500" indent="-342900" algn="just">
              <a:buFont typeface="Arial" panose="020B0604020202020204" pitchFamily="34" charset="0"/>
              <a:buChar char="•"/>
            </a:pPr>
            <a:r>
              <a:rPr lang="ar-SA" altLang="ar-JO" sz="2400" dirty="0"/>
              <a:t>إذا قطب جبينه ورفعه إلى أعلى فإن ذلك يدل على دهشته لما سمعه منك </a:t>
            </a:r>
            <a:r>
              <a:rPr lang="en-GB" altLang="ar-JO" sz="2400" dirty="0"/>
              <a:t>.</a:t>
            </a:r>
            <a:r>
              <a:rPr lang="en-US" altLang="ar-JO" sz="2400" dirty="0"/>
              <a:t> </a:t>
            </a:r>
            <a:endParaRPr lang="ar-SA" sz="2400" dirty="0">
              <a:latin typeface="Times New Roman" panose="02020603050405020304" pitchFamily="18" charset="0"/>
              <a:ea typeface="Times New Roman" panose="02020603050405020304" pitchFamily="18" charset="0"/>
            </a:endParaRPr>
          </a:p>
          <a:p>
            <a:pPr marL="571500" indent="-342900" algn="just">
              <a:buFont typeface="Arial" panose="020B0604020202020204" pitchFamily="34" charset="0"/>
              <a:buChar char="•"/>
            </a:pPr>
            <a:r>
              <a:rPr lang="ar-SA" altLang="ar-JO" sz="2400" dirty="0"/>
              <a:t>إذا قطب جبينه وطأطأ رأسه للأرض في عبوس فإن ذلك يعني أنه متحير أو مرتبك أو أنه لا يحب سماع ما قلته توا ،</a:t>
            </a:r>
            <a:endParaRPr lang="ar-AE" altLang="ar-JO" sz="2400" dirty="0"/>
          </a:p>
          <a:p>
            <a:pPr marL="571500" indent="-342900" algn="just">
              <a:buFont typeface="Arial" panose="020B0604020202020204" pitchFamily="34" charset="0"/>
              <a:buChar char="•"/>
            </a:pPr>
            <a:r>
              <a:rPr lang="ar-SA" sz="2400" dirty="0">
                <a:latin typeface="Times New Roman" panose="02020603050405020304" pitchFamily="18" charset="0"/>
                <a:ea typeface="Times New Roman" panose="02020603050405020304" pitchFamily="18" charset="0"/>
              </a:rPr>
              <a:t>اذا تكرر تحريك الحواجب فإنه مبهور ومتعجب من الكلام وموجات كلامك تدخل في دماغه بأكثر من شكل.</a:t>
            </a:r>
          </a:p>
        </p:txBody>
      </p:sp>
      <p:pic>
        <p:nvPicPr>
          <p:cNvPr id="5" name="صورة 4">
            <a:extLst>
              <a:ext uri="{FF2B5EF4-FFF2-40B4-BE49-F238E27FC236}">
                <a16:creationId xmlns:a16="http://schemas.microsoft.com/office/drawing/2014/main" xmlns="" id="{3106EAD9-4CED-3B4B-A135-F97A778BE09A}"/>
              </a:ext>
            </a:extLst>
          </p:cNvPr>
          <p:cNvPicPr>
            <a:picLocks noChangeAspect="1"/>
          </p:cNvPicPr>
          <p:nvPr/>
        </p:nvPicPr>
        <p:blipFill>
          <a:blip r:embed="rId2"/>
          <a:stretch>
            <a:fillRect/>
          </a:stretch>
        </p:blipFill>
        <p:spPr>
          <a:xfrm>
            <a:off x="544962" y="3854171"/>
            <a:ext cx="4922326" cy="2596695"/>
          </a:xfrm>
          <a:prstGeom prst="rect">
            <a:avLst/>
          </a:prstGeom>
        </p:spPr>
      </p:pic>
    </p:spTree>
    <p:extLst>
      <p:ext uri="{BB962C8B-B14F-4D97-AF65-F5344CB8AC3E}">
        <p14:creationId xmlns:p14="http://schemas.microsoft.com/office/powerpoint/2010/main" val="297529167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a:extLst>
              <a:ext uri="{FF2B5EF4-FFF2-40B4-BE49-F238E27FC236}">
                <a16:creationId xmlns:a16="http://schemas.microsoft.com/office/drawing/2014/main" xmlns="" id="{1F6BD0FF-D883-4C4C-8842-B8C28C0BCD96}"/>
              </a:ext>
            </a:extLst>
          </p:cNvPr>
          <p:cNvSpPr/>
          <p:nvPr/>
        </p:nvSpPr>
        <p:spPr>
          <a:xfrm>
            <a:off x="3270141" y="606882"/>
            <a:ext cx="8679051" cy="3785652"/>
          </a:xfrm>
          <a:prstGeom prst="rect">
            <a:avLst/>
          </a:prstGeom>
        </p:spPr>
        <p:txBody>
          <a:bodyPr wrap="square">
            <a:spAutoFit/>
          </a:bodyPr>
          <a:lstStyle/>
          <a:p>
            <a:pPr marL="228600" lvl="0" algn="just"/>
            <a:r>
              <a:rPr lang="ar-SA" sz="2400" dirty="0">
                <a:solidFill>
                  <a:prstClr val="black"/>
                </a:solidFill>
                <a:latin typeface="Times New Roman" panose="02020603050405020304" pitchFamily="18" charset="0"/>
                <a:ea typeface="Times New Roman" panose="02020603050405020304" pitchFamily="18" charset="0"/>
              </a:rPr>
              <a:t>٣- </a:t>
            </a:r>
            <a:r>
              <a:rPr lang="ar-SA" sz="2400" b="1" dirty="0">
                <a:solidFill>
                  <a:prstClr val="black"/>
                </a:solidFill>
                <a:latin typeface="Times New Roman" panose="02020603050405020304" pitchFamily="18" charset="0"/>
                <a:ea typeface="Times New Roman" panose="02020603050405020304" pitchFamily="18" charset="0"/>
              </a:rPr>
              <a:t>ستعرف من خلال الأنف:  </a:t>
            </a:r>
          </a:p>
          <a:p>
            <a:pPr marL="571500" lvl="0" indent="-342900" algn="just">
              <a:buFont typeface="Arial" panose="020B0604020202020204" pitchFamily="34" charset="0"/>
              <a:buChar char="•"/>
            </a:pPr>
            <a:r>
              <a:rPr lang="ar-SA" sz="2400" dirty="0">
                <a:solidFill>
                  <a:prstClr val="black"/>
                </a:solidFill>
                <a:latin typeface="Times New Roman" panose="02020603050405020304" pitchFamily="18" charset="0"/>
                <a:ea typeface="Times New Roman" panose="02020603050405020304" pitchFamily="18" charset="0"/>
              </a:rPr>
              <a:t>إذا حك أنفه أو مرر يديه على أذنيه ساحبا إياهما بينما يقول لك إنه يفهم ما تريده فهذا يعني أنه متحير بخصوص ما تقوله ومن المحتمل انه لا يعلم مطلقا ما تريد منه أن يفعله. </a:t>
            </a:r>
          </a:p>
          <a:p>
            <a:pPr marL="571500" lvl="0" indent="-342900" algn="just">
              <a:buFont typeface="Arial" panose="020B0604020202020204" pitchFamily="34" charset="0"/>
              <a:buChar char="•"/>
            </a:pPr>
            <a:r>
              <a:rPr lang="ar-SA" sz="2400" dirty="0">
                <a:solidFill>
                  <a:prstClr val="black"/>
                </a:solidFill>
                <a:latin typeface="Times New Roman" panose="02020603050405020304" pitchFamily="18" charset="0"/>
                <a:ea typeface="Times New Roman" panose="02020603050405020304" pitchFamily="18" charset="0"/>
              </a:rPr>
              <a:t>وضع اليد أسفل الأنف فوق الشفة العلية دليل أنه يخفي عنك شيئا ويخاف أن يظهر منه. </a:t>
            </a:r>
          </a:p>
          <a:p>
            <a:pPr marL="571500" lvl="0" indent="-342900" algn="just">
              <a:buFont typeface="Arial" panose="020B0604020202020204" pitchFamily="34" charset="0"/>
              <a:buChar char="•"/>
            </a:pPr>
            <a:r>
              <a:rPr lang="ar-SA" altLang="ar-JO" sz="2400" dirty="0">
                <a:solidFill>
                  <a:prstClr val="black"/>
                </a:solidFill>
              </a:rPr>
              <a:t>لمس اليد للوجه أثناء الحديث أمر مرتبط بالكذب وكذلك الحال عند لمس الأنف أثناء الكلام</a:t>
            </a:r>
            <a:r>
              <a:rPr lang="ar-AE" altLang="ar-JO" sz="2400" dirty="0">
                <a:solidFill>
                  <a:prstClr val="black"/>
                </a:solidFill>
              </a:rPr>
              <a:t>،</a:t>
            </a:r>
            <a:r>
              <a:rPr lang="ar-SA" altLang="ar-JO" sz="2400" dirty="0">
                <a:solidFill>
                  <a:prstClr val="black"/>
                </a:solidFill>
              </a:rPr>
              <a:t> </a:t>
            </a:r>
          </a:p>
          <a:p>
            <a:pPr marL="571500" lvl="0" indent="-342900" algn="just">
              <a:buFont typeface="Arial" panose="020B0604020202020204" pitchFamily="34" charset="0"/>
              <a:buChar char="•"/>
            </a:pPr>
            <a:r>
              <a:rPr lang="ar-SA" altLang="ar-JO" sz="2400" dirty="0">
                <a:solidFill>
                  <a:prstClr val="black"/>
                </a:solidFill>
              </a:rPr>
              <a:t>لمس الأنف أو فركه أثناء الكلام دليل رفضٍ وشكٍ وكذب. بينما</a:t>
            </a:r>
            <a:r>
              <a:rPr lang="en-US" altLang="ar-JO" sz="2400" dirty="0">
                <a:solidFill>
                  <a:prstClr val="black"/>
                </a:solidFill>
              </a:rPr>
              <a:t> </a:t>
            </a:r>
            <a:r>
              <a:rPr lang="ar-SA" altLang="ar-JO" sz="2400" dirty="0">
                <a:solidFill>
                  <a:prstClr val="black"/>
                </a:solidFill>
              </a:rPr>
              <a:t>قرص الأنف مع إغماض العينين هي اشارة إلى تقييم سلبي. </a:t>
            </a:r>
          </a:p>
        </p:txBody>
      </p:sp>
      <p:pic>
        <p:nvPicPr>
          <p:cNvPr id="6" name="صورة 5">
            <a:extLst>
              <a:ext uri="{FF2B5EF4-FFF2-40B4-BE49-F238E27FC236}">
                <a16:creationId xmlns:a16="http://schemas.microsoft.com/office/drawing/2014/main" xmlns="" id="{A2AD681C-3263-8B43-94F4-704C76475776}"/>
              </a:ext>
            </a:extLst>
          </p:cNvPr>
          <p:cNvPicPr>
            <a:picLocks noChangeAspect="1"/>
          </p:cNvPicPr>
          <p:nvPr/>
        </p:nvPicPr>
        <p:blipFill>
          <a:blip r:embed="rId2"/>
          <a:stretch>
            <a:fillRect/>
          </a:stretch>
        </p:blipFill>
        <p:spPr>
          <a:xfrm>
            <a:off x="506279" y="466827"/>
            <a:ext cx="2546000" cy="2962173"/>
          </a:xfrm>
          <a:prstGeom prst="rect">
            <a:avLst/>
          </a:prstGeom>
        </p:spPr>
      </p:pic>
      <p:pic>
        <p:nvPicPr>
          <p:cNvPr id="7" name="صورة 6">
            <a:extLst>
              <a:ext uri="{FF2B5EF4-FFF2-40B4-BE49-F238E27FC236}">
                <a16:creationId xmlns:a16="http://schemas.microsoft.com/office/drawing/2014/main" xmlns="" id="{F8859705-7C85-3E49-956D-F3D730E24CF5}"/>
              </a:ext>
            </a:extLst>
          </p:cNvPr>
          <p:cNvPicPr>
            <a:picLocks noChangeAspect="1"/>
          </p:cNvPicPr>
          <p:nvPr/>
        </p:nvPicPr>
        <p:blipFill>
          <a:blip r:embed="rId3"/>
          <a:stretch>
            <a:fillRect/>
          </a:stretch>
        </p:blipFill>
        <p:spPr>
          <a:xfrm>
            <a:off x="242808" y="3534738"/>
            <a:ext cx="2546000" cy="2962174"/>
          </a:xfrm>
          <a:prstGeom prst="rect">
            <a:avLst/>
          </a:prstGeom>
        </p:spPr>
      </p:pic>
      <p:pic>
        <p:nvPicPr>
          <p:cNvPr id="8" name="صورة 7">
            <a:extLst>
              <a:ext uri="{FF2B5EF4-FFF2-40B4-BE49-F238E27FC236}">
                <a16:creationId xmlns:a16="http://schemas.microsoft.com/office/drawing/2014/main" xmlns="" id="{4A45ED4B-9459-E743-AA56-876957BA18A2}"/>
              </a:ext>
            </a:extLst>
          </p:cNvPr>
          <p:cNvPicPr>
            <a:picLocks noChangeAspect="1"/>
          </p:cNvPicPr>
          <p:nvPr/>
        </p:nvPicPr>
        <p:blipFill>
          <a:blip r:embed="rId4"/>
          <a:stretch>
            <a:fillRect/>
          </a:stretch>
        </p:blipFill>
        <p:spPr>
          <a:xfrm>
            <a:off x="3549999" y="4154677"/>
            <a:ext cx="3462434" cy="2342235"/>
          </a:xfrm>
          <a:prstGeom prst="rect">
            <a:avLst/>
          </a:prstGeom>
        </p:spPr>
      </p:pic>
      <p:pic>
        <p:nvPicPr>
          <p:cNvPr id="9" name="صورة 8">
            <a:extLst>
              <a:ext uri="{FF2B5EF4-FFF2-40B4-BE49-F238E27FC236}">
                <a16:creationId xmlns:a16="http://schemas.microsoft.com/office/drawing/2014/main" xmlns="" id="{CF302722-FD3D-5741-AD50-BAF3596573F0}"/>
              </a:ext>
            </a:extLst>
          </p:cNvPr>
          <p:cNvPicPr>
            <a:picLocks noChangeAspect="1"/>
          </p:cNvPicPr>
          <p:nvPr/>
        </p:nvPicPr>
        <p:blipFill>
          <a:blip r:embed="rId5"/>
          <a:stretch>
            <a:fillRect/>
          </a:stretch>
        </p:blipFill>
        <p:spPr>
          <a:xfrm>
            <a:off x="7431772" y="4343235"/>
            <a:ext cx="1805218" cy="2392457"/>
          </a:xfrm>
          <a:prstGeom prst="rect">
            <a:avLst/>
          </a:prstGeom>
        </p:spPr>
      </p:pic>
    </p:spTree>
    <p:extLst>
      <p:ext uri="{BB962C8B-B14F-4D97-AF65-F5344CB8AC3E}">
        <p14:creationId xmlns:p14="http://schemas.microsoft.com/office/powerpoint/2010/main" val="401646771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11A1CA90-3F85-6E46-961E-04D9FE0BCDB3}"/>
              </a:ext>
            </a:extLst>
          </p:cNvPr>
          <p:cNvSpPr/>
          <p:nvPr/>
        </p:nvSpPr>
        <p:spPr>
          <a:xfrm>
            <a:off x="3435458" y="606882"/>
            <a:ext cx="8312258" cy="2677656"/>
          </a:xfrm>
          <a:prstGeom prst="rect">
            <a:avLst/>
          </a:prstGeom>
        </p:spPr>
        <p:txBody>
          <a:bodyPr wrap="square">
            <a:spAutoFit/>
          </a:bodyPr>
          <a:lstStyle/>
          <a:p>
            <a:pPr algn="just"/>
            <a:r>
              <a:rPr lang="ar-SA" sz="2400" b="1" dirty="0">
                <a:solidFill>
                  <a:prstClr val="black"/>
                </a:solidFill>
                <a:latin typeface="Times New Roman" panose="02020603050405020304" pitchFamily="18" charset="0"/>
                <a:ea typeface="Times New Roman" panose="02020603050405020304" pitchFamily="18" charset="0"/>
              </a:rPr>
              <a:t>٤- ستعرف من خلال </a:t>
            </a:r>
            <a:r>
              <a:rPr lang="ar-AE" altLang="ar-JO" sz="2400" b="1" dirty="0"/>
              <a:t>حركات الأذن:</a:t>
            </a:r>
            <a:endParaRPr lang="ar-SA" altLang="ar-JO" sz="2400" dirty="0"/>
          </a:p>
          <a:p>
            <a:pPr marL="342900" indent="-342900" algn="just">
              <a:buFont typeface="Arial" panose="020B0604020202020204" pitchFamily="34" charset="0"/>
              <a:buChar char="•"/>
            </a:pPr>
            <a:r>
              <a:rPr lang="ar-SA" altLang="ar-JO" sz="2400" dirty="0"/>
              <a:t>لمس أو شد الأذن يعني تردد وحيرة. </a:t>
            </a:r>
          </a:p>
          <a:p>
            <a:pPr marL="342900" indent="-342900" algn="just">
              <a:buFont typeface="Arial" panose="020B0604020202020204" pitchFamily="34" charset="0"/>
              <a:buChar char="•"/>
            </a:pPr>
            <a:r>
              <a:rPr lang="ar-SA" altLang="ar-JO" sz="2400" dirty="0"/>
              <a:t>وقد يلجأ البعض إلى لمس الأذن عند التشكيك بكلام يقال أمامه</a:t>
            </a:r>
            <a:r>
              <a:rPr lang="ar-AE" altLang="ar-JO" sz="2400" dirty="0"/>
              <a:t>.</a:t>
            </a:r>
          </a:p>
          <a:p>
            <a:pPr marL="342900" indent="-342900" algn="just">
              <a:buFont typeface="Arial" panose="020B0604020202020204" pitchFamily="34" charset="0"/>
              <a:buChar char="•"/>
            </a:pPr>
            <a:r>
              <a:rPr lang="ar-AE" altLang="ar-JO" sz="2400" dirty="0"/>
              <a:t>سحب شحمة الاذن او ثني الاذنين معاً٬ تعني الكفاية من الاستماع أو الرغبة في الكلام </a:t>
            </a:r>
          </a:p>
          <a:p>
            <a:pPr marL="342900" indent="-342900" algn="just">
              <a:buFont typeface="Arial" panose="020B0604020202020204" pitchFamily="34" charset="0"/>
              <a:buChar char="•"/>
            </a:pPr>
            <a:r>
              <a:rPr lang="ar-AE" altLang="ar-JO" sz="2400" dirty="0"/>
              <a:t>والاولاد يستخدمون وضع اليد على احدى الاذنين لصد توبيخ الوالدين وخاصة الاب محاولة صد الكلام وعدم الرغبة في سماعه</a:t>
            </a:r>
            <a:endParaRPr lang="en-US" altLang="ar-JO" sz="2400" dirty="0"/>
          </a:p>
        </p:txBody>
      </p:sp>
      <p:pic>
        <p:nvPicPr>
          <p:cNvPr id="5" name="صورة 4">
            <a:extLst>
              <a:ext uri="{FF2B5EF4-FFF2-40B4-BE49-F238E27FC236}">
                <a16:creationId xmlns:a16="http://schemas.microsoft.com/office/drawing/2014/main" xmlns="" id="{F4A6AB4A-4E4A-E14C-9F37-EEAD9DF4A219}"/>
              </a:ext>
            </a:extLst>
          </p:cNvPr>
          <p:cNvPicPr>
            <a:picLocks noChangeAspect="1"/>
          </p:cNvPicPr>
          <p:nvPr/>
        </p:nvPicPr>
        <p:blipFill>
          <a:blip r:embed="rId2"/>
          <a:stretch>
            <a:fillRect/>
          </a:stretch>
        </p:blipFill>
        <p:spPr>
          <a:xfrm>
            <a:off x="1307509" y="2191073"/>
            <a:ext cx="1612900" cy="1257300"/>
          </a:xfrm>
          <a:prstGeom prst="rect">
            <a:avLst/>
          </a:prstGeom>
        </p:spPr>
      </p:pic>
      <p:pic>
        <p:nvPicPr>
          <p:cNvPr id="6" name="صورة 5">
            <a:extLst>
              <a:ext uri="{FF2B5EF4-FFF2-40B4-BE49-F238E27FC236}">
                <a16:creationId xmlns:a16="http://schemas.microsoft.com/office/drawing/2014/main" xmlns="" id="{6D807550-88EE-2340-8AE7-A21FE303E39D}"/>
              </a:ext>
            </a:extLst>
          </p:cNvPr>
          <p:cNvPicPr>
            <a:picLocks noChangeAspect="1"/>
          </p:cNvPicPr>
          <p:nvPr/>
        </p:nvPicPr>
        <p:blipFill>
          <a:blip r:embed="rId3"/>
          <a:stretch>
            <a:fillRect/>
          </a:stretch>
        </p:blipFill>
        <p:spPr>
          <a:xfrm>
            <a:off x="1307509" y="606882"/>
            <a:ext cx="1612900" cy="1257300"/>
          </a:xfrm>
          <a:prstGeom prst="rect">
            <a:avLst/>
          </a:prstGeom>
        </p:spPr>
      </p:pic>
      <p:sp>
        <p:nvSpPr>
          <p:cNvPr id="7" name="مستطيل 6">
            <a:extLst>
              <a:ext uri="{FF2B5EF4-FFF2-40B4-BE49-F238E27FC236}">
                <a16:creationId xmlns:a16="http://schemas.microsoft.com/office/drawing/2014/main" xmlns="" id="{5FE378B0-7EE2-CD48-8E85-15C2B5092B4E}"/>
              </a:ext>
            </a:extLst>
          </p:cNvPr>
          <p:cNvSpPr/>
          <p:nvPr/>
        </p:nvSpPr>
        <p:spPr>
          <a:xfrm>
            <a:off x="5025709" y="3694180"/>
            <a:ext cx="6896747" cy="1569660"/>
          </a:xfrm>
          <a:prstGeom prst="rect">
            <a:avLst/>
          </a:prstGeom>
        </p:spPr>
        <p:txBody>
          <a:bodyPr wrap="square">
            <a:spAutoFit/>
          </a:bodyPr>
          <a:lstStyle/>
          <a:p>
            <a:r>
              <a:rPr lang="ar-SA" sz="2400" b="1" dirty="0">
                <a:solidFill>
                  <a:prstClr val="black"/>
                </a:solidFill>
                <a:latin typeface="Times New Roman" panose="02020603050405020304" pitchFamily="18" charset="0"/>
                <a:ea typeface="Times New Roman" panose="02020603050405020304" pitchFamily="18" charset="0"/>
              </a:rPr>
              <a:t>٥- ستعرف من خلال </a:t>
            </a:r>
            <a:r>
              <a:rPr lang="ar-AE" altLang="ar-JO" sz="2400" b="1" dirty="0"/>
              <a:t>حك العنق:</a:t>
            </a:r>
          </a:p>
          <a:p>
            <a:r>
              <a:rPr lang="ar-AE" altLang="ar-JO" sz="2400" dirty="0"/>
              <a:t>حك العنق بالسبابة، تحت شحمة الأذن، او جانب العنق في حدود 5 مرات، تعني: الشك والريبة، حتى لو تمت مجاملة المتكلم لفظياً فان الحك هذا اصدق في العبارة.</a:t>
            </a:r>
            <a:endParaRPr lang="en-US" altLang="ar-JO" sz="2400" dirty="0"/>
          </a:p>
        </p:txBody>
      </p:sp>
      <p:pic>
        <p:nvPicPr>
          <p:cNvPr id="8" name="صورة 7">
            <a:extLst>
              <a:ext uri="{FF2B5EF4-FFF2-40B4-BE49-F238E27FC236}">
                <a16:creationId xmlns:a16="http://schemas.microsoft.com/office/drawing/2014/main" xmlns="" id="{57B833AC-1DAE-A043-BA0F-50B1D7A3F8C4}"/>
              </a:ext>
            </a:extLst>
          </p:cNvPr>
          <p:cNvPicPr>
            <a:picLocks noChangeAspect="1"/>
          </p:cNvPicPr>
          <p:nvPr/>
        </p:nvPicPr>
        <p:blipFill>
          <a:blip r:embed="rId4"/>
          <a:stretch>
            <a:fillRect/>
          </a:stretch>
        </p:blipFill>
        <p:spPr>
          <a:xfrm>
            <a:off x="81748" y="4479010"/>
            <a:ext cx="4943961" cy="2045777"/>
          </a:xfrm>
          <a:prstGeom prst="rect">
            <a:avLst/>
          </a:prstGeom>
        </p:spPr>
      </p:pic>
    </p:spTree>
    <p:extLst>
      <p:ext uri="{BB962C8B-B14F-4D97-AF65-F5344CB8AC3E}">
        <p14:creationId xmlns:p14="http://schemas.microsoft.com/office/powerpoint/2010/main" val="94644183"/>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B1547635-CD3A-1A47-9801-86DF4C7A2093}"/>
              </a:ext>
            </a:extLst>
          </p:cNvPr>
          <p:cNvSpPr/>
          <p:nvPr/>
        </p:nvSpPr>
        <p:spPr>
          <a:xfrm>
            <a:off x="4465115" y="428178"/>
            <a:ext cx="7577069" cy="6370975"/>
          </a:xfrm>
          <a:prstGeom prst="rect">
            <a:avLst/>
          </a:prstGeom>
        </p:spPr>
        <p:txBody>
          <a:bodyPr wrap="square">
            <a:spAutoFit/>
          </a:bodyPr>
          <a:lstStyle/>
          <a:p>
            <a:pPr marL="228600" algn="just"/>
            <a:r>
              <a:rPr lang="ar-SA" sz="2400" dirty="0">
                <a:latin typeface="Times New Roman" panose="02020603050405020304" pitchFamily="18" charset="0"/>
                <a:ea typeface="Times New Roman" panose="02020603050405020304" pitchFamily="18" charset="0"/>
              </a:rPr>
              <a:t> ٦- </a:t>
            </a:r>
            <a:r>
              <a:rPr lang="ar-SA" sz="2400" b="1" dirty="0">
                <a:latin typeface="Times New Roman" panose="02020603050405020304" pitchFamily="18" charset="0"/>
                <a:ea typeface="Times New Roman" panose="02020603050405020304" pitchFamily="18" charset="0"/>
              </a:rPr>
              <a:t>ستعرف من خلال جبين الشخص:  </a:t>
            </a:r>
            <a:r>
              <a:rPr lang="ar-SA" sz="2400" dirty="0">
                <a:latin typeface="Times New Roman" panose="02020603050405020304" pitchFamily="18" charset="0"/>
                <a:ea typeface="Times New Roman" panose="02020603050405020304" pitchFamily="18" charset="0"/>
              </a:rPr>
              <a:t>فإذا قطب جبينه وطأطأ رأسه للأرض. في عبوس فإن ذلك يعني أنه متحير أو مرتبك أو أنه لا يحب سماع ما قلته توا، أما إذا قطب جبينه ورفعه إلى أعلى فإن ذلك يدل على دهشته لما سمعه منك .</a:t>
            </a:r>
          </a:p>
          <a:p>
            <a:pPr marL="228600" algn="just"/>
            <a:endParaRPr lang="en-US" sz="2400" dirty="0">
              <a:latin typeface="Times New Roman" panose="02020603050405020304" pitchFamily="18" charset="0"/>
              <a:ea typeface="Times New Roman" panose="02020603050405020304" pitchFamily="18" charset="0"/>
            </a:endParaRPr>
          </a:p>
          <a:p>
            <a:pPr marL="228600" algn="just"/>
            <a:r>
              <a:rPr lang="ar-SA" sz="2400" dirty="0">
                <a:latin typeface="Times New Roman" panose="02020603050405020304" pitchFamily="18" charset="0"/>
                <a:ea typeface="Times New Roman" panose="02020603050405020304" pitchFamily="18" charset="0"/>
              </a:rPr>
              <a:t> ٧-</a:t>
            </a:r>
            <a:r>
              <a:rPr lang="ar-SA" sz="2400" b="1" dirty="0">
                <a:latin typeface="Times New Roman" panose="02020603050405020304" pitchFamily="18" charset="0"/>
                <a:ea typeface="Times New Roman" panose="02020603050405020304" pitchFamily="18" charset="0"/>
              </a:rPr>
              <a:t> ستعرف من خلال الأكتاف:  </a:t>
            </a:r>
            <a:r>
              <a:rPr lang="ar-SA" sz="2400" dirty="0">
                <a:latin typeface="Times New Roman" panose="02020603050405020304" pitchFamily="18" charset="0"/>
                <a:ea typeface="Times New Roman" panose="02020603050405020304" pitchFamily="18" charset="0"/>
              </a:rPr>
              <a:t>فعندما يهز الشخص كتفه فيعني انه لا يبالي بما تقول .</a:t>
            </a:r>
          </a:p>
          <a:p>
            <a:pPr marL="228600" algn="just"/>
            <a:endParaRPr lang="en-US" sz="2400" dirty="0">
              <a:latin typeface="Times New Roman" panose="02020603050405020304" pitchFamily="18" charset="0"/>
              <a:ea typeface="Times New Roman" panose="02020603050405020304" pitchFamily="18" charset="0"/>
            </a:endParaRPr>
          </a:p>
          <a:p>
            <a:pPr marL="228600" algn="just"/>
            <a:r>
              <a:rPr lang="ar-SA" sz="2400" dirty="0">
                <a:latin typeface="Times New Roman" panose="02020603050405020304" pitchFamily="18" charset="0"/>
                <a:ea typeface="Times New Roman" panose="02020603050405020304" pitchFamily="18" charset="0"/>
              </a:rPr>
              <a:t> ٨- </a:t>
            </a:r>
            <a:r>
              <a:rPr lang="ar-SA" sz="2400" b="1" dirty="0">
                <a:latin typeface="Times New Roman" panose="02020603050405020304" pitchFamily="18" charset="0"/>
                <a:ea typeface="Times New Roman" panose="02020603050405020304" pitchFamily="18" charset="0"/>
              </a:rPr>
              <a:t>ستعرف من خلال الأصابع:  </a:t>
            </a:r>
            <a:r>
              <a:rPr lang="ar-SA" sz="2400" dirty="0">
                <a:latin typeface="Times New Roman" panose="02020603050405020304" pitchFamily="18" charset="0"/>
                <a:ea typeface="Times New Roman" panose="02020603050405020304" pitchFamily="18" charset="0"/>
              </a:rPr>
              <a:t>نقر الشخص بأصابعه على ذراع المقعد أو على المكتب يشير إلى العصبية أو عدم الصبر٬ وعندما يربط الشخص بذراعيه على صدره فهذا يعني أن هذا الشخص يحاول عزل نفسه عن الآخرين أو يدل على أنه خائف بالفعل منك.  </a:t>
            </a:r>
          </a:p>
          <a:p>
            <a:pPr marL="228600" algn="just"/>
            <a:r>
              <a:rPr lang="ar-SA" sz="2400" dirty="0">
                <a:latin typeface="Times New Roman" panose="02020603050405020304" pitchFamily="18" charset="0"/>
                <a:ea typeface="Times New Roman" panose="02020603050405020304" pitchFamily="18" charset="0"/>
              </a:rPr>
              <a:t>هذه الإشارات تعطيك فكرة عن لغة الجسد ككل وكيف يمكن استخدامها ليس فقط في إبراز قوة شخصيتك ولكن في التعرف فيما يفكر فيه الآخرون بالرغم من محاولاتهم إخفاء ذلك.</a:t>
            </a:r>
          </a:p>
          <a:p>
            <a:pPr marL="228600" algn="just"/>
            <a:endParaRPr lang="ar-SA" sz="2400" dirty="0">
              <a:latin typeface="Times New Roman" panose="02020603050405020304" pitchFamily="18" charset="0"/>
            </a:endParaRPr>
          </a:p>
          <a:p>
            <a:pPr marL="228600" algn="just"/>
            <a:endParaRPr lang="ar-JO" sz="2400" dirty="0"/>
          </a:p>
        </p:txBody>
      </p:sp>
      <p:pic>
        <p:nvPicPr>
          <p:cNvPr id="6" name="صورة 5">
            <a:extLst>
              <a:ext uri="{FF2B5EF4-FFF2-40B4-BE49-F238E27FC236}">
                <a16:creationId xmlns:a16="http://schemas.microsoft.com/office/drawing/2014/main" xmlns="" id="{FA030CD1-09F8-B240-87BA-00042880B9A2}"/>
              </a:ext>
            </a:extLst>
          </p:cNvPr>
          <p:cNvPicPr>
            <a:picLocks noChangeAspect="1"/>
          </p:cNvPicPr>
          <p:nvPr/>
        </p:nvPicPr>
        <p:blipFill>
          <a:blip r:embed="rId2"/>
          <a:stretch>
            <a:fillRect/>
          </a:stretch>
        </p:blipFill>
        <p:spPr>
          <a:xfrm>
            <a:off x="149815" y="166176"/>
            <a:ext cx="1926957" cy="2677456"/>
          </a:xfrm>
          <a:prstGeom prst="rect">
            <a:avLst/>
          </a:prstGeom>
        </p:spPr>
      </p:pic>
      <p:pic>
        <p:nvPicPr>
          <p:cNvPr id="7" name="صورة 6">
            <a:extLst>
              <a:ext uri="{FF2B5EF4-FFF2-40B4-BE49-F238E27FC236}">
                <a16:creationId xmlns:a16="http://schemas.microsoft.com/office/drawing/2014/main" xmlns="" id="{233C5C35-302E-E54A-A477-E6D996052137}"/>
              </a:ext>
            </a:extLst>
          </p:cNvPr>
          <p:cNvPicPr>
            <a:picLocks noChangeAspect="1"/>
          </p:cNvPicPr>
          <p:nvPr/>
        </p:nvPicPr>
        <p:blipFill>
          <a:blip r:embed="rId3"/>
          <a:stretch>
            <a:fillRect/>
          </a:stretch>
        </p:blipFill>
        <p:spPr>
          <a:xfrm>
            <a:off x="1961826" y="297177"/>
            <a:ext cx="2503289" cy="2415454"/>
          </a:xfrm>
          <a:prstGeom prst="rect">
            <a:avLst/>
          </a:prstGeom>
        </p:spPr>
      </p:pic>
      <p:pic>
        <p:nvPicPr>
          <p:cNvPr id="8" name="صورة 7">
            <a:extLst>
              <a:ext uri="{FF2B5EF4-FFF2-40B4-BE49-F238E27FC236}">
                <a16:creationId xmlns:a16="http://schemas.microsoft.com/office/drawing/2014/main" xmlns="" id="{D9F08468-CA8F-0B4D-AC5D-534F3FAE4B44}"/>
              </a:ext>
            </a:extLst>
          </p:cNvPr>
          <p:cNvPicPr>
            <a:picLocks noChangeAspect="1"/>
          </p:cNvPicPr>
          <p:nvPr/>
        </p:nvPicPr>
        <p:blipFill>
          <a:blip r:embed="rId4"/>
          <a:stretch>
            <a:fillRect/>
          </a:stretch>
        </p:blipFill>
        <p:spPr>
          <a:xfrm>
            <a:off x="149815" y="2843632"/>
            <a:ext cx="2329914" cy="2414638"/>
          </a:xfrm>
          <a:prstGeom prst="rect">
            <a:avLst/>
          </a:prstGeom>
        </p:spPr>
      </p:pic>
      <p:pic>
        <p:nvPicPr>
          <p:cNvPr id="9" name="صورة 8">
            <a:extLst>
              <a:ext uri="{FF2B5EF4-FFF2-40B4-BE49-F238E27FC236}">
                <a16:creationId xmlns:a16="http://schemas.microsoft.com/office/drawing/2014/main" xmlns="" id="{7B49F561-B376-E349-B52C-F1DD682BE77D}"/>
              </a:ext>
            </a:extLst>
          </p:cNvPr>
          <p:cNvPicPr>
            <a:picLocks noChangeAspect="1"/>
          </p:cNvPicPr>
          <p:nvPr/>
        </p:nvPicPr>
        <p:blipFill>
          <a:blip r:embed="rId5"/>
          <a:stretch>
            <a:fillRect/>
          </a:stretch>
        </p:blipFill>
        <p:spPr>
          <a:xfrm>
            <a:off x="2479729" y="3035950"/>
            <a:ext cx="1892300" cy="1066800"/>
          </a:xfrm>
          <a:prstGeom prst="rect">
            <a:avLst/>
          </a:prstGeom>
        </p:spPr>
      </p:pic>
      <p:pic>
        <p:nvPicPr>
          <p:cNvPr id="10" name="صورة 9">
            <a:extLst>
              <a:ext uri="{FF2B5EF4-FFF2-40B4-BE49-F238E27FC236}">
                <a16:creationId xmlns:a16="http://schemas.microsoft.com/office/drawing/2014/main" xmlns="" id="{52622B1A-2BA5-8D4F-8A38-6D7740FAF021}"/>
              </a:ext>
            </a:extLst>
          </p:cNvPr>
          <p:cNvPicPr>
            <a:picLocks noChangeAspect="1"/>
          </p:cNvPicPr>
          <p:nvPr/>
        </p:nvPicPr>
        <p:blipFill>
          <a:blip r:embed="rId6"/>
          <a:stretch>
            <a:fillRect/>
          </a:stretch>
        </p:blipFill>
        <p:spPr>
          <a:xfrm>
            <a:off x="2526843" y="4128060"/>
            <a:ext cx="1828800" cy="1104900"/>
          </a:xfrm>
          <a:prstGeom prst="rect">
            <a:avLst/>
          </a:prstGeom>
        </p:spPr>
      </p:pic>
      <p:pic>
        <p:nvPicPr>
          <p:cNvPr id="11" name="صورة 10">
            <a:extLst>
              <a:ext uri="{FF2B5EF4-FFF2-40B4-BE49-F238E27FC236}">
                <a16:creationId xmlns:a16="http://schemas.microsoft.com/office/drawing/2014/main" xmlns="" id="{B32790E6-36A7-C844-B905-5F2ADB2A98FC}"/>
              </a:ext>
            </a:extLst>
          </p:cNvPr>
          <p:cNvPicPr>
            <a:picLocks noChangeAspect="1"/>
          </p:cNvPicPr>
          <p:nvPr/>
        </p:nvPicPr>
        <p:blipFill>
          <a:blip r:embed="rId7"/>
          <a:stretch>
            <a:fillRect/>
          </a:stretch>
        </p:blipFill>
        <p:spPr>
          <a:xfrm>
            <a:off x="149815" y="5277643"/>
            <a:ext cx="1879600" cy="1079500"/>
          </a:xfrm>
          <a:prstGeom prst="rect">
            <a:avLst/>
          </a:prstGeom>
        </p:spPr>
      </p:pic>
    </p:spTree>
    <p:extLst>
      <p:ext uri="{BB962C8B-B14F-4D97-AF65-F5344CB8AC3E}">
        <p14:creationId xmlns:p14="http://schemas.microsoft.com/office/powerpoint/2010/main" val="164003753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1F8370E2-80E5-7C4B-8EEE-10E333D15AE7}"/>
              </a:ext>
            </a:extLst>
          </p:cNvPr>
          <p:cNvSpPr/>
          <p:nvPr/>
        </p:nvSpPr>
        <p:spPr>
          <a:xfrm>
            <a:off x="945396" y="525841"/>
            <a:ext cx="10817817" cy="4751301"/>
          </a:xfrm>
          <a:prstGeom prst="rect">
            <a:avLst/>
          </a:prstGeom>
        </p:spPr>
        <p:txBody>
          <a:bodyPr wrap="square">
            <a:spAutoFit/>
          </a:bodyPr>
          <a:lstStyle/>
          <a:p>
            <a:pPr algn="just">
              <a:lnSpc>
                <a:spcPct val="80000"/>
              </a:lnSpc>
            </a:pPr>
            <a:r>
              <a:rPr lang="ar-SA" sz="2400" b="1" dirty="0">
                <a:latin typeface="Times New Roman" panose="02020603050405020304" pitchFamily="18" charset="0"/>
                <a:ea typeface="Times New Roman" panose="02020603050405020304" pitchFamily="18" charset="0"/>
              </a:rPr>
              <a:t>٩- ستعرف من خلال </a:t>
            </a:r>
            <a:r>
              <a:rPr lang="ar-AE" altLang="ar-JO" sz="2400" b="1" dirty="0"/>
              <a:t>اليدين: </a:t>
            </a:r>
            <a:r>
              <a:rPr lang="ar-AE" altLang="ar-JO" sz="2400" dirty="0"/>
              <a:t>تهدف الى خلق حاجز بين الآخرين، وعليك مقاومته.</a:t>
            </a:r>
          </a:p>
          <a:p>
            <a:pPr marL="342900" indent="-342900" algn="just">
              <a:lnSpc>
                <a:spcPct val="150000"/>
              </a:lnSpc>
              <a:buFont typeface="Arial" panose="020B0604020202020204" pitchFamily="34" charset="0"/>
              <a:buChar char="•"/>
            </a:pPr>
            <a:r>
              <a:rPr lang="ar-AE" altLang="ar-JO" sz="2400" dirty="0"/>
              <a:t>فرك اليدين: تعني الانتظار.</a:t>
            </a:r>
          </a:p>
          <a:p>
            <a:pPr marL="342900" indent="-342900" algn="just">
              <a:lnSpc>
                <a:spcPct val="150000"/>
              </a:lnSpc>
              <a:buFont typeface="Arial" panose="020B0604020202020204" pitchFamily="34" charset="0"/>
              <a:buChar char="•"/>
            </a:pPr>
            <a:r>
              <a:rPr lang="ar-AE" altLang="ar-JO" sz="2400" dirty="0"/>
              <a:t>فتح الكف الى أعلى: </a:t>
            </a:r>
            <a:r>
              <a:rPr lang="ar-SA" altLang="ar-JO" sz="2400" dirty="0"/>
              <a:t>يدل على طلب المساعدة أو المعونة</a:t>
            </a:r>
            <a:r>
              <a:rPr lang="ar-AE" altLang="ar-JO" sz="2400" dirty="0"/>
              <a:t>.</a:t>
            </a:r>
          </a:p>
          <a:p>
            <a:pPr marL="342900" indent="-342900" algn="just">
              <a:lnSpc>
                <a:spcPct val="150000"/>
              </a:lnSpc>
              <a:buFont typeface="Arial" panose="020B0604020202020204" pitchFamily="34" charset="0"/>
              <a:buChar char="•"/>
            </a:pPr>
            <a:r>
              <a:rPr lang="ar-AE" altLang="ar-JO" sz="2400" dirty="0"/>
              <a:t>بسط اليدين عند الكلام٬ تعني أن </a:t>
            </a:r>
            <a:r>
              <a:rPr lang="ar-SA" altLang="ar-JO" sz="2400" dirty="0"/>
              <a:t>المتكلم يتكلم بوضوح و صدق وبأمانة </a:t>
            </a:r>
            <a:r>
              <a:rPr lang="ar-AE" altLang="ar-JO" sz="2400" dirty="0"/>
              <a:t>.</a:t>
            </a:r>
          </a:p>
          <a:p>
            <a:pPr marL="342900" indent="-342900" algn="just">
              <a:lnSpc>
                <a:spcPct val="150000"/>
              </a:lnSpc>
              <a:buFont typeface="Arial" panose="020B0604020202020204" pitchFamily="34" charset="0"/>
              <a:buChar char="•"/>
            </a:pPr>
            <a:r>
              <a:rPr lang="ar-AE" altLang="ar-JO" sz="2400" dirty="0"/>
              <a:t>الكف الى اسفل٬ أي وضع كفك فوق كف الذي تسلم عليه٬ يعني ان الشخص الذي امامك اقل منك مقاما.</a:t>
            </a:r>
          </a:p>
          <a:p>
            <a:pPr marL="342900" indent="-342900" algn="just">
              <a:lnSpc>
                <a:spcPct val="150000"/>
              </a:lnSpc>
              <a:buFont typeface="Arial" panose="020B0604020202020204" pitchFamily="34" charset="0"/>
              <a:buChar char="•"/>
            </a:pPr>
            <a:r>
              <a:rPr lang="ar-SA" altLang="ar-JO" sz="2400" dirty="0"/>
              <a:t>وضع اليد على الخد إشارة إلى التأمل والتمعن والتقدير.</a:t>
            </a:r>
            <a:endParaRPr lang="ar-AE" altLang="ar-JO" sz="2400" dirty="0"/>
          </a:p>
          <a:p>
            <a:pPr marL="342900" indent="-342900" algn="just">
              <a:lnSpc>
                <a:spcPct val="150000"/>
              </a:lnSpc>
              <a:buFont typeface="Arial" panose="020B0604020202020204" pitchFamily="34" charset="0"/>
              <a:buChar char="•"/>
            </a:pPr>
            <a:r>
              <a:rPr lang="ar-SA" altLang="ar-JO" sz="2400" dirty="0"/>
              <a:t> حضن الرأس باليدين مع النظر إلى الأسفل يشير إلى حالة الملل.</a:t>
            </a:r>
            <a:r>
              <a:rPr lang="en-US" altLang="ar-JO" sz="2400" dirty="0"/>
              <a:t> </a:t>
            </a:r>
            <a:endParaRPr lang="ar-AE" altLang="ar-JO" sz="2400" dirty="0"/>
          </a:p>
          <a:p>
            <a:pPr marL="342900" indent="-342900" algn="just">
              <a:lnSpc>
                <a:spcPct val="150000"/>
              </a:lnSpc>
              <a:buFont typeface="Arial" panose="020B0604020202020204" pitchFamily="34" charset="0"/>
              <a:buChar char="•"/>
            </a:pPr>
            <a:r>
              <a:rPr lang="ar-SA" altLang="ar-JO" sz="2400" dirty="0"/>
              <a:t>شبك اليدين وراء الظهر يدل على الغضب والقلق. </a:t>
            </a:r>
            <a:endParaRPr lang="ar-AE" altLang="ar-JO" sz="2400" dirty="0"/>
          </a:p>
          <a:p>
            <a:pPr marL="342900" indent="-342900" algn="just">
              <a:lnSpc>
                <a:spcPct val="150000"/>
              </a:lnSpc>
              <a:buFont typeface="Arial" panose="020B0604020202020204" pitchFamily="34" charset="0"/>
              <a:buChar char="•"/>
            </a:pPr>
            <a:r>
              <a:rPr lang="ar-SA" altLang="ar-JO" sz="2400" dirty="0"/>
              <a:t>الذي يقف واضعاً يديه على الأوراك يوحي بالعدائية أو الاستعجال. </a:t>
            </a:r>
            <a:endParaRPr lang="ar-AE" altLang="ar-JO" sz="2400" dirty="0"/>
          </a:p>
        </p:txBody>
      </p:sp>
      <p:pic>
        <p:nvPicPr>
          <p:cNvPr id="5" name="صورة 4">
            <a:extLst>
              <a:ext uri="{FF2B5EF4-FFF2-40B4-BE49-F238E27FC236}">
                <a16:creationId xmlns:a16="http://schemas.microsoft.com/office/drawing/2014/main" xmlns="" id="{048C7CDD-664F-3542-87E0-6BEA1AF68E80}"/>
              </a:ext>
            </a:extLst>
          </p:cNvPr>
          <p:cNvPicPr>
            <a:picLocks noChangeAspect="1"/>
          </p:cNvPicPr>
          <p:nvPr/>
        </p:nvPicPr>
        <p:blipFill>
          <a:blip r:embed="rId2"/>
          <a:stretch>
            <a:fillRect/>
          </a:stretch>
        </p:blipFill>
        <p:spPr>
          <a:xfrm>
            <a:off x="425786" y="3127546"/>
            <a:ext cx="3696763" cy="1919639"/>
          </a:xfrm>
          <a:prstGeom prst="rect">
            <a:avLst/>
          </a:prstGeom>
        </p:spPr>
      </p:pic>
      <p:pic>
        <p:nvPicPr>
          <p:cNvPr id="6" name="صورة 5">
            <a:extLst>
              <a:ext uri="{FF2B5EF4-FFF2-40B4-BE49-F238E27FC236}">
                <a16:creationId xmlns:a16="http://schemas.microsoft.com/office/drawing/2014/main" xmlns="" id="{3E8E5806-41E7-0947-91AA-499C182F1E51}"/>
              </a:ext>
            </a:extLst>
          </p:cNvPr>
          <p:cNvPicPr>
            <a:picLocks noChangeAspect="1"/>
          </p:cNvPicPr>
          <p:nvPr/>
        </p:nvPicPr>
        <p:blipFill>
          <a:blip r:embed="rId3"/>
          <a:stretch>
            <a:fillRect/>
          </a:stretch>
        </p:blipFill>
        <p:spPr>
          <a:xfrm>
            <a:off x="67158" y="5193179"/>
            <a:ext cx="2296763" cy="1570581"/>
          </a:xfrm>
          <a:prstGeom prst="rect">
            <a:avLst/>
          </a:prstGeom>
        </p:spPr>
      </p:pic>
      <p:pic>
        <p:nvPicPr>
          <p:cNvPr id="9" name="صورة 8">
            <a:extLst>
              <a:ext uri="{FF2B5EF4-FFF2-40B4-BE49-F238E27FC236}">
                <a16:creationId xmlns:a16="http://schemas.microsoft.com/office/drawing/2014/main" xmlns="" id="{F8A65F60-08CD-6040-A741-493DA0197988}"/>
              </a:ext>
            </a:extLst>
          </p:cNvPr>
          <p:cNvPicPr>
            <a:picLocks noChangeAspect="1"/>
          </p:cNvPicPr>
          <p:nvPr/>
        </p:nvPicPr>
        <p:blipFill>
          <a:blip r:embed="rId4"/>
          <a:stretch>
            <a:fillRect/>
          </a:stretch>
        </p:blipFill>
        <p:spPr>
          <a:xfrm>
            <a:off x="2477796" y="5130977"/>
            <a:ext cx="2296763" cy="1727023"/>
          </a:xfrm>
          <a:prstGeom prst="rect">
            <a:avLst/>
          </a:prstGeom>
        </p:spPr>
      </p:pic>
      <p:pic>
        <p:nvPicPr>
          <p:cNvPr id="10" name="صورة 9">
            <a:extLst>
              <a:ext uri="{FF2B5EF4-FFF2-40B4-BE49-F238E27FC236}">
                <a16:creationId xmlns:a16="http://schemas.microsoft.com/office/drawing/2014/main" xmlns="" id="{93E02E28-002B-8E48-ADC4-0FD156478FE3}"/>
              </a:ext>
            </a:extLst>
          </p:cNvPr>
          <p:cNvPicPr>
            <a:picLocks noChangeAspect="1"/>
          </p:cNvPicPr>
          <p:nvPr/>
        </p:nvPicPr>
        <p:blipFill>
          <a:blip r:embed="rId5"/>
          <a:stretch>
            <a:fillRect/>
          </a:stretch>
        </p:blipFill>
        <p:spPr>
          <a:xfrm>
            <a:off x="175881" y="183154"/>
            <a:ext cx="2585344" cy="1643540"/>
          </a:xfrm>
          <a:prstGeom prst="rect">
            <a:avLst/>
          </a:prstGeom>
        </p:spPr>
      </p:pic>
      <p:pic>
        <p:nvPicPr>
          <p:cNvPr id="13" name="صورة 12">
            <a:extLst>
              <a:ext uri="{FF2B5EF4-FFF2-40B4-BE49-F238E27FC236}">
                <a16:creationId xmlns:a16="http://schemas.microsoft.com/office/drawing/2014/main" xmlns="" id="{18E2CDC9-91A3-F245-AECC-86EBF2324D62}"/>
              </a:ext>
            </a:extLst>
          </p:cNvPr>
          <p:cNvPicPr>
            <a:picLocks noChangeAspect="1"/>
          </p:cNvPicPr>
          <p:nvPr/>
        </p:nvPicPr>
        <p:blipFill>
          <a:blip r:embed="rId6"/>
          <a:stretch>
            <a:fillRect/>
          </a:stretch>
        </p:blipFill>
        <p:spPr>
          <a:xfrm>
            <a:off x="5703722" y="5310184"/>
            <a:ext cx="4547948" cy="1485044"/>
          </a:xfrm>
          <a:prstGeom prst="rect">
            <a:avLst/>
          </a:prstGeom>
        </p:spPr>
      </p:pic>
      <p:pic>
        <p:nvPicPr>
          <p:cNvPr id="14" name="صورة 13">
            <a:extLst>
              <a:ext uri="{FF2B5EF4-FFF2-40B4-BE49-F238E27FC236}">
                <a16:creationId xmlns:a16="http://schemas.microsoft.com/office/drawing/2014/main" xmlns="" id="{34B8CD61-D3C3-F94F-A3C9-5B5090F592FB}"/>
              </a:ext>
            </a:extLst>
          </p:cNvPr>
          <p:cNvPicPr>
            <a:picLocks noChangeAspect="1"/>
          </p:cNvPicPr>
          <p:nvPr/>
        </p:nvPicPr>
        <p:blipFill>
          <a:blip r:embed="rId7"/>
          <a:stretch>
            <a:fillRect/>
          </a:stretch>
        </p:blipFill>
        <p:spPr>
          <a:xfrm>
            <a:off x="2761225" y="1094828"/>
            <a:ext cx="1854200" cy="1092200"/>
          </a:xfrm>
          <a:prstGeom prst="rect">
            <a:avLst/>
          </a:prstGeom>
        </p:spPr>
      </p:pic>
    </p:spTree>
    <p:extLst>
      <p:ext uri="{BB962C8B-B14F-4D97-AF65-F5344CB8AC3E}">
        <p14:creationId xmlns:p14="http://schemas.microsoft.com/office/powerpoint/2010/main" val="20360510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64430"/>
          </a:xfrm>
        </p:spPr>
        <p:txBody>
          <a:bodyPr>
            <a:noAutofit/>
          </a:bodyPr>
          <a:lstStyle/>
          <a:p>
            <a:r>
              <a:rPr lang="ar-JO" sz="2400" b="1" dirty="0">
                <a:latin typeface="Damascus" pitchFamily="2" charset="-78"/>
                <a:cs typeface="Damascus" pitchFamily="2" charset="-78"/>
              </a:rPr>
              <a:t>وقد وجد أن جانب القضية الذي يعرض أولاً يكون احتمال تأثيره أضخم في الحالات الآتية:</a:t>
            </a:r>
            <a:r>
              <a:rPr lang="en-US" sz="2400" b="1" dirty="0">
                <a:cs typeface="Damascus" pitchFamily="2" charset="-78"/>
              </a:rPr>
              <a:t/>
            </a:r>
            <a:br>
              <a:rPr lang="en-US" sz="2400" b="1" dirty="0">
                <a:cs typeface="Damascus" pitchFamily="2" charset="-78"/>
              </a:rPr>
            </a:br>
            <a:endParaRPr lang="ar-JO" sz="2400" b="1" dirty="0">
              <a:latin typeface="Damascus" pitchFamily="2" charset="-78"/>
              <a:cs typeface="Damascus" pitchFamily="2" charset="-78"/>
            </a:endParaRPr>
          </a:p>
        </p:txBody>
      </p:sp>
      <p:sp>
        <p:nvSpPr>
          <p:cNvPr id="3" name="Content Placeholder 2"/>
          <p:cNvSpPr>
            <a:spLocks noGrp="1"/>
          </p:cNvSpPr>
          <p:nvPr>
            <p:ph idx="1"/>
          </p:nvPr>
        </p:nvSpPr>
        <p:spPr>
          <a:xfrm>
            <a:off x="838200" y="1429556"/>
            <a:ext cx="10515600" cy="5030743"/>
          </a:xfrm>
        </p:spPr>
        <p:txBody>
          <a:bodyPr>
            <a:normAutofit lnSpcReduction="10000"/>
          </a:bodyPr>
          <a:lstStyle/>
          <a:p>
            <a:pPr lvl="0">
              <a:lnSpc>
                <a:spcPct val="150000"/>
              </a:lnSpc>
            </a:pPr>
            <a:r>
              <a:rPr lang="ar-JO" sz="2400" dirty="0">
                <a:latin typeface="Damascus" pitchFamily="2" charset="-78"/>
              </a:rPr>
              <a:t>إذا كان المستقبل لا يعلم شيئا عن القضية بأكملها من قبل.</a:t>
            </a:r>
            <a:endParaRPr lang="en-US" sz="2400" dirty="0"/>
          </a:p>
          <a:p>
            <a:pPr lvl="0">
              <a:lnSpc>
                <a:spcPct val="150000"/>
              </a:lnSpc>
            </a:pPr>
            <a:r>
              <a:rPr lang="ar-JO" sz="2400" dirty="0">
                <a:latin typeface="Damascus" pitchFamily="2" charset="-78"/>
              </a:rPr>
              <a:t>إذا كان اهتمام المستقبل بالقضية كلها اهتماماً سطحياً ضئيلاً.</a:t>
            </a:r>
            <a:endParaRPr lang="en-US" sz="2400" dirty="0"/>
          </a:p>
          <a:p>
            <a:pPr lvl="0">
              <a:lnSpc>
                <a:spcPct val="150000"/>
              </a:lnSpc>
            </a:pPr>
            <a:r>
              <a:rPr lang="ar-JO" sz="2400" dirty="0">
                <a:latin typeface="Damascus" pitchFamily="2" charset="-78"/>
              </a:rPr>
              <a:t>إذا قام نفس المصدر بعرض جانبي القضية.</a:t>
            </a:r>
            <a:endParaRPr lang="en-US" sz="2400" dirty="0"/>
          </a:p>
          <a:p>
            <a:pPr lvl="0">
              <a:lnSpc>
                <a:spcPct val="150000"/>
              </a:lnSpc>
            </a:pPr>
            <a:r>
              <a:rPr lang="ar-JO" sz="2400" dirty="0">
                <a:latin typeface="Damascus" pitchFamily="2" charset="-78"/>
              </a:rPr>
              <a:t>إذا أعقب عرض الجانب الأول مباشرة نوع من الالتزام بما جاء فيه من جانب المستقبلين كأن يصوتوا عليه بالموافقة.</a:t>
            </a:r>
            <a:endParaRPr lang="en-US" sz="2400" dirty="0"/>
          </a:p>
          <a:p>
            <a:pPr lvl="0">
              <a:lnSpc>
                <a:spcPct val="150000"/>
              </a:lnSpc>
            </a:pPr>
            <a:r>
              <a:rPr lang="ar-JO" sz="2400" dirty="0">
                <a:latin typeface="Damascus" pitchFamily="2" charset="-78"/>
              </a:rPr>
              <a:t>إذا كان الاختلاف بين جانبي القضية من وجهة نظر المستقبل ضئيلاً أو غير ملحوظ.</a:t>
            </a:r>
          </a:p>
          <a:p>
            <a:pPr marL="0" indent="0">
              <a:lnSpc>
                <a:spcPct val="150000"/>
              </a:lnSpc>
              <a:buNone/>
            </a:pPr>
            <a:r>
              <a:rPr lang="ar-JO" sz="2400" dirty="0">
                <a:latin typeface="Damascus" pitchFamily="2" charset="-78"/>
              </a:rPr>
              <a:t>وقد أظهرت بعض نتائج البحوث أن أولوية الترتيب في العرض لا يكون لها تأثير ملحوظ إذا تم عرض الجانب الايجابي للقضية قبل الجانب السلبي.</a:t>
            </a:r>
            <a:endParaRPr lang="en-US" sz="2400" dirty="0"/>
          </a:p>
          <a:p>
            <a:pPr>
              <a:lnSpc>
                <a:spcPct val="150000"/>
              </a:lnSpc>
            </a:pPr>
            <a:endParaRPr lang="ar-JO" sz="2400" dirty="0">
              <a:latin typeface="Damascus" pitchFamily="2" charset="-78"/>
            </a:endParaRPr>
          </a:p>
        </p:txBody>
      </p:sp>
    </p:spTree>
    <p:extLst>
      <p:ext uri="{BB962C8B-B14F-4D97-AF65-F5344CB8AC3E}">
        <p14:creationId xmlns:p14="http://schemas.microsoft.com/office/powerpoint/2010/main" val="2333204339"/>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2E27150E-DE5C-9043-AD3A-66F5FDE83A4D}"/>
              </a:ext>
            </a:extLst>
          </p:cNvPr>
          <p:cNvSpPr/>
          <p:nvPr/>
        </p:nvSpPr>
        <p:spPr>
          <a:xfrm>
            <a:off x="1937289" y="326741"/>
            <a:ext cx="9779430" cy="2618024"/>
          </a:xfrm>
          <a:prstGeom prst="rect">
            <a:avLst/>
          </a:prstGeom>
        </p:spPr>
        <p:txBody>
          <a:bodyPr wrap="square">
            <a:spAutoFit/>
          </a:bodyPr>
          <a:lstStyle/>
          <a:p>
            <a:pPr algn="just"/>
            <a:r>
              <a:rPr lang="ar-SA" sz="2400" b="1" dirty="0">
                <a:latin typeface="Times New Roman" panose="02020603050405020304" pitchFamily="18" charset="0"/>
                <a:ea typeface="Times New Roman" panose="02020603050405020304" pitchFamily="18" charset="0"/>
              </a:rPr>
              <a:t>١٠- ستعرف من خلال </a:t>
            </a:r>
            <a:r>
              <a:rPr lang="ar-AE" altLang="ar-JO" sz="2400" b="1" dirty="0"/>
              <a:t>ايماءات الاظافر والأصابع:</a:t>
            </a:r>
            <a:endParaRPr lang="ar-SA" altLang="ar-JO" sz="2400" dirty="0"/>
          </a:p>
          <a:p>
            <a:pPr marL="342900" indent="-342900" algn="just">
              <a:lnSpc>
                <a:spcPct val="150000"/>
              </a:lnSpc>
              <a:buFont typeface="Arial" panose="020B0604020202020204" pitchFamily="34" charset="0"/>
              <a:buChar char="•"/>
            </a:pPr>
            <a:r>
              <a:rPr lang="ar-SA" altLang="ar-JO" sz="2400" dirty="0"/>
              <a:t>قضم الأظافر هو تعبير عن حالة عصبية أو عدم الشعور بالأمان. </a:t>
            </a:r>
            <a:endParaRPr lang="ar-AE" altLang="ar-JO" sz="2400" dirty="0"/>
          </a:p>
          <a:p>
            <a:pPr marL="342900" indent="-342900" algn="just">
              <a:lnSpc>
                <a:spcPct val="150000"/>
              </a:lnSpc>
              <a:buFont typeface="Arial" panose="020B0604020202020204" pitchFamily="34" charset="0"/>
              <a:buChar char="•"/>
            </a:pPr>
            <a:r>
              <a:rPr lang="ar-SA" altLang="ar-JO" sz="2400" dirty="0"/>
              <a:t>استعمال الأظافر للدق على طاولة أو شيء جامد هي تعبير واضح عن التلهف وقلة الصبر.</a:t>
            </a:r>
            <a:r>
              <a:rPr lang="en-US" altLang="ar-JO" sz="2400" dirty="0"/>
              <a:t> </a:t>
            </a:r>
            <a:endParaRPr lang="ar-AE" altLang="ar-JO" sz="2400" dirty="0"/>
          </a:p>
          <a:p>
            <a:pPr marL="342900" indent="-342900" algn="just">
              <a:lnSpc>
                <a:spcPct val="150000"/>
              </a:lnSpc>
              <a:buFont typeface="Arial" panose="020B0604020202020204" pitchFamily="34" charset="0"/>
              <a:buChar char="•"/>
            </a:pPr>
            <a:r>
              <a:rPr lang="ar-SA" altLang="ar-JO" sz="2400" b="1" dirty="0"/>
              <a:t>الأصابع</a:t>
            </a:r>
            <a:r>
              <a:rPr lang="en-GB" altLang="ar-JO" sz="2400" dirty="0"/>
              <a:t>:</a:t>
            </a:r>
            <a:r>
              <a:rPr lang="ar-AE" altLang="ar-JO" sz="2400" dirty="0"/>
              <a:t> </a:t>
            </a:r>
            <a:r>
              <a:rPr lang="ar-SA" altLang="ar-JO" sz="2400" dirty="0"/>
              <a:t>نقر الشخص بأصابعه على ذراع الجالس أو على المكتب يشير إلى العصبية أو عدم الصبر</a:t>
            </a:r>
            <a:r>
              <a:rPr lang="en-US" altLang="ar-JO" sz="2400" dirty="0"/>
              <a:t> </a:t>
            </a:r>
          </a:p>
        </p:txBody>
      </p:sp>
      <p:pic>
        <p:nvPicPr>
          <p:cNvPr id="5" name="صورة 4">
            <a:extLst>
              <a:ext uri="{FF2B5EF4-FFF2-40B4-BE49-F238E27FC236}">
                <a16:creationId xmlns:a16="http://schemas.microsoft.com/office/drawing/2014/main" xmlns="" id="{16D3DBD6-081E-CD40-9181-CE994B87D8D5}"/>
              </a:ext>
            </a:extLst>
          </p:cNvPr>
          <p:cNvPicPr>
            <a:picLocks noChangeAspect="1"/>
          </p:cNvPicPr>
          <p:nvPr/>
        </p:nvPicPr>
        <p:blipFill>
          <a:blip r:embed="rId2"/>
          <a:stretch>
            <a:fillRect/>
          </a:stretch>
        </p:blipFill>
        <p:spPr>
          <a:xfrm>
            <a:off x="7302625" y="3878450"/>
            <a:ext cx="4414094" cy="2471893"/>
          </a:xfrm>
          <a:prstGeom prst="rect">
            <a:avLst/>
          </a:prstGeom>
        </p:spPr>
      </p:pic>
      <p:pic>
        <p:nvPicPr>
          <p:cNvPr id="6" name="صورة 5">
            <a:extLst>
              <a:ext uri="{FF2B5EF4-FFF2-40B4-BE49-F238E27FC236}">
                <a16:creationId xmlns:a16="http://schemas.microsoft.com/office/drawing/2014/main" xmlns="" id="{972B39D8-ED06-E648-9666-2CD0B710E14A}"/>
              </a:ext>
            </a:extLst>
          </p:cNvPr>
          <p:cNvPicPr>
            <a:picLocks noChangeAspect="1"/>
          </p:cNvPicPr>
          <p:nvPr/>
        </p:nvPicPr>
        <p:blipFill>
          <a:blip r:embed="rId3"/>
          <a:stretch>
            <a:fillRect/>
          </a:stretch>
        </p:blipFill>
        <p:spPr>
          <a:xfrm>
            <a:off x="232690" y="243883"/>
            <a:ext cx="2169547" cy="1533364"/>
          </a:xfrm>
          <a:prstGeom prst="rect">
            <a:avLst/>
          </a:prstGeom>
        </p:spPr>
      </p:pic>
      <p:pic>
        <p:nvPicPr>
          <p:cNvPr id="7" name="صورة 6">
            <a:extLst>
              <a:ext uri="{FF2B5EF4-FFF2-40B4-BE49-F238E27FC236}">
                <a16:creationId xmlns:a16="http://schemas.microsoft.com/office/drawing/2014/main" xmlns="" id="{67B2F7CB-FA36-8F43-8927-74D8E4CFA09E}"/>
              </a:ext>
            </a:extLst>
          </p:cNvPr>
          <p:cNvPicPr>
            <a:picLocks noChangeAspect="1"/>
          </p:cNvPicPr>
          <p:nvPr/>
        </p:nvPicPr>
        <p:blipFill>
          <a:blip r:embed="rId4"/>
          <a:stretch>
            <a:fillRect/>
          </a:stretch>
        </p:blipFill>
        <p:spPr>
          <a:xfrm>
            <a:off x="0" y="4138320"/>
            <a:ext cx="4427631" cy="1890159"/>
          </a:xfrm>
          <a:prstGeom prst="rect">
            <a:avLst/>
          </a:prstGeom>
        </p:spPr>
      </p:pic>
      <p:pic>
        <p:nvPicPr>
          <p:cNvPr id="11" name="صورة 10">
            <a:extLst>
              <a:ext uri="{FF2B5EF4-FFF2-40B4-BE49-F238E27FC236}">
                <a16:creationId xmlns:a16="http://schemas.microsoft.com/office/drawing/2014/main" xmlns="" id="{2AF4C81D-5273-A841-84F0-DBCB5871EE74}"/>
              </a:ext>
            </a:extLst>
          </p:cNvPr>
          <p:cNvPicPr>
            <a:picLocks noChangeAspect="1"/>
          </p:cNvPicPr>
          <p:nvPr/>
        </p:nvPicPr>
        <p:blipFill>
          <a:blip r:embed="rId5"/>
          <a:stretch>
            <a:fillRect/>
          </a:stretch>
        </p:blipFill>
        <p:spPr>
          <a:xfrm>
            <a:off x="133366" y="2757374"/>
            <a:ext cx="2368194" cy="1533363"/>
          </a:xfrm>
          <a:prstGeom prst="rect">
            <a:avLst/>
          </a:prstGeom>
        </p:spPr>
      </p:pic>
      <p:pic>
        <p:nvPicPr>
          <p:cNvPr id="12" name="صورة 11">
            <a:extLst>
              <a:ext uri="{FF2B5EF4-FFF2-40B4-BE49-F238E27FC236}">
                <a16:creationId xmlns:a16="http://schemas.microsoft.com/office/drawing/2014/main" xmlns="" id="{C7FBD1B0-6599-694D-B921-63538E569D07}"/>
              </a:ext>
            </a:extLst>
          </p:cNvPr>
          <p:cNvPicPr>
            <a:picLocks noChangeAspect="1"/>
          </p:cNvPicPr>
          <p:nvPr/>
        </p:nvPicPr>
        <p:blipFill>
          <a:blip r:embed="rId6"/>
          <a:stretch>
            <a:fillRect/>
          </a:stretch>
        </p:blipFill>
        <p:spPr>
          <a:xfrm>
            <a:off x="4444578" y="4138320"/>
            <a:ext cx="3021027" cy="1533363"/>
          </a:xfrm>
          <a:prstGeom prst="rect">
            <a:avLst/>
          </a:prstGeom>
        </p:spPr>
      </p:pic>
    </p:spTree>
    <p:extLst>
      <p:ext uri="{BB962C8B-B14F-4D97-AF65-F5344CB8AC3E}">
        <p14:creationId xmlns:p14="http://schemas.microsoft.com/office/powerpoint/2010/main" val="2544218411"/>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49036A5B-42E7-8242-865E-5AC5A68D92AC}"/>
              </a:ext>
            </a:extLst>
          </p:cNvPr>
          <p:cNvSpPr/>
          <p:nvPr/>
        </p:nvSpPr>
        <p:spPr>
          <a:xfrm>
            <a:off x="1162373" y="538043"/>
            <a:ext cx="10879809" cy="4280018"/>
          </a:xfrm>
          <a:prstGeom prst="rect">
            <a:avLst/>
          </a:prstGeom>
        </p:spPr>
        <p:txBody>
          <a:bodyPr wrap="square">
            <a:spAutoFit/>
          </a:bodyPr>
          <a:lstStyle/>
          <a:p>
            <a:r>
              <a:rPr lang="ar-AE" altLang="ar-JO" sz="2400" dirty="0"/>
              <a:t>١١-  </a:t>
            </a:r>
            <a:r>
              <a:rPr lang="ar-SA" sz="2400" b="1" dirty="0">
                <a:latin typeface="Times New Roman" panose="02020603050405020304" pitchFamily="18" charset="0"/>
                <a:ea typeface="Times New Roman" panose="02020603050405020304" pitchFamily="18" charset="0"/>
              </a:rPr>
              <a:t>ستعرف من </a:t>
            </a:r>
            <a:r>
              <a:rPr lang="ar-AE" altLang="ar-JO" sz="2400" b="1" dirty="0"/>
              <a:t>دلالات الجلوس:</a:t>
            </a:r>
            <a:endParaRPr lang="ar-SA" altLang="ar-JO" sz="2400" b="1" dirty="0"/>
          </a:p>
          <a:p>
            <a:pPr marL="457200" indent="-457200">
              <a:lnSpc>
                <a:spcPct val="150000"/>
              </a:lnSpc>
              <a:buFont typeface="Arial" panose="020B0604020202020204" pitchFamily="34" charset="0"/>
              <a:buChar char="•"/>
            </a:pPr>
            <a:r>
              <a:rPr lang="ar-SA" altLang="ar-JO" sz="2400" dirty="0"/>
              <a:t>لصق الكاحلين </a:t>
            </a:r>
            <a:r>
              <a:rPr lang="ar-AE" altLang="ar-JO" sz="2400" dirty="0"/>
              <a:t>عند</a:t>
            </a:r>
            <a:r>
              <a:rPr lang="ar-SA" altLang="ar-JO" sz="2400" dirty="0"/>
              <a:t> الجلوس </a:t>
            </a:r>
            <a:r>
              <a:rPr lang="ar-AE" altLang="ar-JO" sz="2400" dirty="0"/>
              <a:t>يدل على القلق والتوتر </a:t>
            </a:r>
            <a:r>
              <a:rPr lang="en-US" altLang="ar-JO" sz="2400" dirty="0"/>
              <a:t>A</a:t>
            </a:r>
            <a:r>
              <a:rPr lang="ar-SA" altLang="ar-JO" sz="2400" dirty="0"/>
              <a:t>. </a:t>
            </a:r>
            <a:endParaRPr lang="ar-AE" altLang="ar-JO" sz="2400" dirty="0"/>
          </a:p>
          <a:p>
            <a:pPr marL="457200" indent="-457200">
              <a:lnSpc>
                <a:spcPct val="150000"/>
              </a:lnSpc>
              <a:buFont typeface="Arial" panose="020B0604020202020204" pitchFamily="34" charset="0"/>
              <a:buChar char="•"/>
            </a:pPr>
            <a:r>
              <a:rPr lang="ar-AE" altLang="ar-JO" sz="2400" dirty="0"/>
              <a:t>وضع </a:t>
            </a:r>
            <a:r>
              <a:rPr lang="ar-SA" altLang="ar-JO" sz="2400" dirty="0"/>
              <a:t>رجل فوق الأخرى </a:t>
            </a:r>
            <a:r>
              <a:rPr lang="ar-AE" altLang="ar-JO" sz="2400" dirty="0"/>
              <a:t>عند الجلوس مع الحركة٬ ت</a:t>
            </a:r>
            <a:r>
              <a:rPr lang="ar-SA" altLang="ar-JO" sz="2400" dirty="0"/>
              <a:t>شعر بالملل</a:t>
            </a:r>
            <a:r>
              <a:rPr lang="en-US" altLang="ar-JO" sz="2400" dirty="0"/>
              <a:t> B </a:t>
            </a:r>
            <a:r>
              <a:rPr lang="ar-SA" altLang="ar-JO" sz="2400" dirty="0"/>
              <a:t>. </a:t>
            </a:r>
            <a:endParaRPr lang="ar-AE" altLang="ar-JO" sz="2400" dirty="0"/>
          </a:p>
          <a:p>
            <a:pPr marL="457200" indent="-457200">
              <a:lnSpc>
                <a:spcPct val="150000"/>
              </a:lnSpc>
              <a:buFont typeface="Arial" panose="020B0604020202020204" pitchFamily="34" charset="0"/>
              <a:buChar char="•"/>
            </a:pPr>
            <a:r>
              <a:rPr lang="ar-AE" altLang="ar-JO" sz="2400" dirty="0"/>
              <a:t>الجلوس مع تباعد الرجلان٬ تدل على</a:t>
            </a:r>
            <a:r>
              <a:rPr lang="ar-SA" altLang="ar-JO" sz="2400" dirty="0"/>
              <a:t> </a:t>
            </a:r>
            <a:r>
              <a:rPr lang="ar-AE" altLang="ar-JO" sz="2400" dirty="0"/>
              <a:t>راحة</a:t>
            </a:r>
            <a:r>
              <a:rPr lang="ar-SA" altLang="ar-JO" sz="2400" dirty="0"/>
              <a:t> وانفتاح على الآخر</a:t>
            </a:r>
            <a:r>
              <a:rPr lang="en-US" altLang="ar-JO" sz="2400" dirty="0"/>
              <a:t>  C </a:t>
            </a:r>
            <a:r>
              <a:rPr lang="ar-SA" altLang="ar-JO" sz="2400" dirty="0"/>
              <a:t>. </a:t>
            </a:r>
            <a:endParaRPr lang="en-US" altLang="ar-JO" sz="2400" dirty="0"/>
          </a:p>
          <a:p>
            <a:pPr marL="457200" indent="-457200">
              <a:lnSpc>
                <a:spcPct val="150000"/>
              </a:lnSpc>
              <a:buFont typeface="Arial" panose="020B0604020202020204" pitchFamily="34" charset="0"/>
              <a:buChar char="•"/>
            </a:pPr>
            <a:r>
              <a:rPr lang="ar-SA" altLang="ar-JO" sz="2400" dirty="0"/>
              <a:t>الجلوس بوضع الساقين بشكل مستقيم وانيق يدل على الاحترام </a:t>
            </a:r>
            <a:r>
              <a:rPr lang="en-US" altLang="ar-JO" sz="2400" dirty="0"/>
              <a:t>D</a:t>
            </a:r>
            <a:endParaRPr lang="ar-SA" altLang="ar-JO" sz="2400" dirty="0"/>
          </a:p>
          <a:p>
            <a:pPr marL="457200" indent="-457200">
              <a:lnSpc>
                <a:spcPct val="150000"/>
              </a:lnSpc>
              <a:buFont typeface="Arial" panose="020B0604020202020204" pitchFamily="34" charset="0"/>
              <a:buChar char="•"/>
            </a:pPr>
            <a:r>
              <a:rPr lang="ar-SA" altLang="ar-JO" sz="2400" dirty="0"/>
              <a:t>الجلوس مع ضم الساقين نحو اليمين آو اليسار للأنثى يشير إلى الانوثة </a:t>
            </a:r>
            <a:r>
              <a:rPr lang="en-US" altLang="ar-JO" sz="2400" dirty="0"/>
              <a:t>E</a:t>
            </a:r>
            <a:endParaRPr lang="ar-AE" altLang="ar-JO" sz="2400" dirty="0"/>
          </a:p>
          <a:p>
            <a:pPr marL="457200" indent="-457200">
              <a:lnSpc>
                <a:spcPct val="150000"/>
              </a:lnSpc>
              <a:buFont typeface="Arial" panose="020B0604020202020204" pitchFamily="34" charset="0"/>
              <a:buChar char="•"/>
            </a:pPr>
            <a:r>
              <a:rPr lang="ar-AE" altLang="ar-JO" sz="2400" dirty="0"/>
              <a:t>اليدين </a:t>
            </a:r>
            <a:r>
              <a:rPr lang="ar-SA" altLang="ar-JO" sz="2400" dirty="0"/>
              <a:t>وراء الرأس</a:t>
            </a:r>
            <a:r>
              <a:rPr lang="ar-AE" altLang="ar-JO" sz="2400" dirty="0"/>
              <a:t> عند</a:t>
            </a:r>
            <a:r>
              <a:rPr lang="ar-SA" altLang="ar-JO" sz="2400" dirty="0"/>
              <a:t>الجلوس ورجلين مشبوكتين</a:t>
            </a:r>
            <a:r>
              <a:rPr lang="ar-AE" altLang="ar-JO" sz="2400" dirty="0"/>
              <a:t>٬</a:t>
            </a:r>
            <a:r>
              <a:rPr lang="ar-SA" altLang="ar-JO" sz="2400" dirty="0"/>
              <a:t> دلالة على ثقة بالنفس </a:t>
            </a:r>
            <a:r>
              <a:rPr lang="ar-AE" altLang="ar-JO" sz="2400" dirty="0"/>
              <a:t>وترفع</a:t>
            </a:r>
            <a:r>
              <a:rPr lang="ar-SA" altLang="ar-JO" sz="2400" dirty="0"/>
              <a:t> على الآخر. </a:t>
            </a:r>
            <a:endParaRPr lang="ar-AE" altLang="ar-JO" sz="2400" dirty="0"/>
          </a:p>
          <a:p>
            <a:pPr marL="457200" indent="-457200">
              <a:lnSpc>
                <a:spcPct val="150000"/>
              </a:lnSpc>
              <a:buFont typeface="Arial" panose="020B0604020202020204" pitchFamily="34" charset="0"/>
              <a:buChar char="•"/>
            </a:pPr>
            <a:r>
              <a:rPr lang="ar-AE" altLang="ar-JO" sz="2400" dirty="0"/>
              <a:t>فتح اليدين عند </a:t>
            </a:r>
            <a:r>
              <a:rPr lang="ar-SA" altLang="ar-JO" sz="2400" dirty="0"/>
              <a:t>الجلوس</a:t>
            </a:r>
            <a:r>
              <a:rPr lang="ar-AE" altLang="ar-JO" sz="2400" dirty="0"/>
              <a:t>٬</a:t>
            </a:r>
            <a:r>
              <a:rPr lang="ar-SA" altLang="ar-JO" sz="2400" dirty="0"/>
              <a:t> إشارة إلى الصدق والصراحة والبراءة. </a:t>
            </a:r>
            <a:endParaRPr lang="en-US" altLang="ar-JO" sz="2400" dirty="0"/>
          </a:p>
        </p:txBody>
      </p:sp>
      <p:pic>
        <p:nvPicPr>
          <p:cNvPr id="5" name="صورة 4">
            <a:extLst>
              <a:ext uri="{FF2B5EF4-FFF2-40B4-BE49-F238E27FC236}">
                <a16:creationId xmlns:a16="http://schemas.microsoft.com/office/drawing/2014/main" xmlns="" id="{4BF6E116-62CD-B847-931E-2BCED1C9DA4D}"/>
              </a:ext>
            </a:extLst>
          </p:cNvPr>
          <p:cNvPicPr>
            <a:picLocks noChangeAspect="1"/>
          </p:cNvPicPr>
          <p:nvPr/>
        </p:nvPicPr>
        <p:blipFill>
          <a:blip r:embed="rId2"/>
          <a:stretch>
            <a:fillRect/>
          </a:stretch>
        </p:blipFill>
        <p:spPr>
          <a:xfrm>
            <a:off x="0" y="2437290"/>
            <a:ext cx="2708800" cy="1985075"/>
          </a:xfrm>
          <a:prstGeom prst="rect">
            <a:avLst/>
          </a:prstGeom>
        </p:spPr>
      </p:pic>
      <p:pic>
        <p:nvPicPr>
          <p:cNvPr id="6" name="صورة 5">
            <a:extLst>
              <a:ext uri="{FF2B5EF4-FFF2-40B4-BE49-F238E27FC236}">
                <a16:creationId xmlns:a16="http://schemas.microsoft.com/office/drawing/2014/main" xmlns="" id="{A9518898-497F-D743-8ED0-B16AF3731A48}"/>
              </a:ext>
            </a:extLst>
          </p:cNvPr>
          <p:cNvPicPr>
            <a:picLocks noChangeAspect="1"/>
          </p:cNvPicPr>
          <p:nvPr/>
        </p:nvPicPr>
        <p:blipFill>
          <a:blip r:embed="rId3"/>
          <a:stretch>
            <a:fillRect/>
          </a:stretch>
        </p:blipFill>
        <p:spPr>
          <a:xfrm>
            <a:off x="0" y="-1"/>
            <a:ext cx="3239146" cy="2435637"/>
          </a:xfrm>
          <a:prstGeom prst="rect">
            <a:avLst/>
          </a:prstGeom>
        </p:spPr>
      </p:pic>
      <p:pic>
        <p:nvPicPr>
          <p:cNvPr id="7" name="صورة 6">
            <a:extLst>
              <a:ext uri="{FF2B5EF4-FFF2-40B4-BE49-F238E27FC236}">
                <a16:creationId xmlns:a16="http://schemas.microsoft.com/office/drawing/2014/main" xmlns="" id="{5E5BB737-FAC8-664D-BF49-69BC0FA143EB}"/>
              </a:ext>
            </a:extLst>
          </p:cNvPr>
          <p:cNvPicPr>
            <a:picLocks noChangeAspect="1"/>
          </p:cNvPicPr>
          <p:nvPr/>
        </p:nvPicPr>
        <p:blipFill>
          <a:blip r:embed="rId4"/>
          <a:stretch>
            <a:fillRect/>
          </a:stretch>
        </p:blipFill>
        <p:spPr>
          <a:xfrm>
            <a:off x="3812583" y="4818061"/>
            <a:ext cx="6171729" cy="1985075"/>
          </a:xfrm>
          <a:prstGeom prst="rect">
            <a:avLst/>
          </a:prstGeom>
        </p:spPr>
      </p:pic>
    </p:spTree>
    <p:extLst>
      <p:ext uri="{BB962C8B-B14F-4D97-AF65-F5344CB8AC3E}">
        <p14:creationId xmlns:p14="http://schemas.microsoft.com/office/powerpoint/2010/main" val="2533209451"/>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D5AEDDAB-3435-1F4F-986C-5C2602DF8F8E}"/>
              </a:ext>
            </a:extLst>
          </p:cNvPr>
          <p:cNvSpPr/>
          <p:nvPr/>
        </p:nvSpPr>
        <p:spPr>
          <a:xfrm>
            <a:off x="4370522" y="635430"/>
            <a:ext cx="7029961" cy="1938992"/>
          </a:xfrm>
          <a:prstGeom prst="rect">
            <a:avLst/>
          </a:prstGeom>
        </p:spPr>
        <p:txBody>
          <a:bodyPr wrap="square">
            <a:spAutoFit/>
          </a:bodyPr>
          <a:lstStyle/>
          <a:p>
            <a:pPr algn="just"/>
            <a:r>
              <a:rPr lang="ar-SA" sz="2400" b="1" dirty="0">
                <a:latin typeface="Times New Roman" panose="02020603050405020304" pitchFamily="18" charset="0"/>
                <a:ea typeface="Times New Roman" panose="02020603050405020304" pitchFamily="18" charset="0"/>
              </a:rPr>
              <a:t>١٢- ستعرف من </a:t>
            </a:r>
            <a:r>
              <a:rPr lang="ar-AE" altLang="ar-JO" sz="2400" b="1" dirty="0"/>
              <a:t>دلالات حركة الخاتم عند المرأة:</a:t>
            </a:r>
            <a:endParaRPr lang="ar-SA" altLang="ar-JO" sz="2400" dirty="0"/>
          </a:p>
          <a:p>
            <a:pPr algn="just"/>
            <a:r>
              <a:rPr lang="ar-SA" altLang="ar-JO" sz="2400" dirty="0"/>
              <a:t>سأل</a:t>
            </a:r>
            <a:r>
              <a:rPr lang="ar-AE" altLang="ar-JO" sz="2400" dirty="0"/>
              <a:t>ت</a:t>
            </a:r>
            <a:r>
              <a:rPr lang="ar-SA" altLang="ar-JO" sz="2400" dirty="0"/>
              <a:t> امرأة عن حياتها الزوجية فقالت له انها ممتازة لا تشوبها شائبة</a:t>
            </a:r>
            <a:r>
              <a:rPr lang="ar-AE" altLang="ar-JO" sz="2400" dirty="0"/>
              <a:t>. </a:t>
            </a:r>
            <a:r>
              <a:rPr lang="ar-SA" altLang="ar-JO" sz="2400" dirty="0"/>
              <a:t>إلا ان المرأة وهي تتكلم كانت تلعب بالخاتم وتحركه في إصبعها، </a:t>
            </a:r>
            <a:r>
              <a:rPr lang="ar-AE" altLang="ar-JO" sz="2400" dirty="0"/>
              <a:t>ف</a:t>
            </a:r>
            <a:r>
              <a:rPr lang="ar-SA" altLang="ar-JO" sz="2400" dirty="0"/>
              <a:t>علم السائل فيما بعد أن العلاقة بينها وبين زوجها متوترة وليست ممتازة كما ادعت٬ هنا انبئت الحركة بما لم تنبئ به الشفتان. </a:t>
            </a:r>
            <a:endParaRPr lang="en-US" altLang="ar-JO" sz="2400" dirty="0"/>
          </a:p>
        </p:txBody>
      </p:sp>
      <p:pic>
        <p:nvPicPr>
          <p:cNvPr id="5" name="صورة 4">
            <a:extLst>
              <a:ext uri="{FF2B5EF4-FFF2-40B4-BE49-F238E27FC236}">
                <a16:creationId xmlns:a16="http://schemas.microsoft.com/office/drawing/2014/main" xmlns="" id="{C252A708-F85F-284B-8BAF-49AB4C3E13C2}"/>
              </a:ext>
            </a:extLst>
          </p:cNvPr>
          <p:cNvPicPr>
            <a:picLocks noChangeAspect="1"/>
          </p:cNvPicPr>
          <p:nvPr/>
        </p:nvPicPr>
        <p:blipFill>
          <a:blip r:embed="rId2"/>
          <a:stretch>
            <a:fillRect/>
          </a:stretch>
        </p:blipFill>
        <p:spPr>
          <a:xfrm>
            <a:off x="243774" y="449451"/>
            <a:ext cx="3903127" cy="1797804"/>
          </a:xfrm>
          <a:prstGeom prst="rect">
            <a:avLst/>
          </a:prstGeom>
        </p:spPr>
      </p:pic>
      <p:pic>
        <p:nvPicPr>
          <p:cNvPr id="6" name="صورة 5">
            <a:extLst>
              <a:ext uri="{FF2B5EF4-FFF2-40B4-BE49-F238E27FC236}">
                <a16:creationId xmlns:a16="http://schemas.microsoft.com/office/drawing/2014/main" xmlns="" id="{590A91F4-6582-D24C-9A05-22A596FE7B81}"/>
              </a:ext>
            </a:extLst>
          </p:cNvPr>
          <p:cNvPicPr>
            <a:picLocks noChangeAspect="1"/>
          </p:cNvPicPr>
          <p:nvPr/>
        </p:nvPicPr>
        <p:blipFill>
          <a:blip r:embed="rId3"/>
          <a:stretch>
            <a:fillRect/>
          </a:stretch>
        </p:blipFill>
        <p:spPr>
          <a:xfrm>
            <a:off x="243773" y="2268537"/>
            <a:ext cx="3903127" cy="1988855"/>
          </a:xfrm>
          <a:prstGeom prst="rect">
            <a:avLst/>
          </a:prstGeom>
        </p:spPr>
      </p:pic>
      <p:sp>
        <p:nvSpPr>
          <p:cNvPr id="7" name="مستطيل 6">
            <a:extLst>
              <a:ext uri="{FF2B5EF4-FFF2-40B4-BE49-F238E27FC236}">
                <a16:creationId xmlns:a16="http://schemas.microsoft.com/office/drawing/2014/main" xmlns="" id="{21129693-4E4C-FE4F-9A90-1D7EC0DB4656}"/>
              </a:ext>
            </a:extLst>
          </p:cNvPr>
          <p:cNvSpPr/>
          <p:nvPr/>
        </p:nvSpPr>
        <p:spPr>
          <a:xfrm>
            <a:off x="4370522" y="3452582"/>
            <a:ext cx="7452119" cy="830997"/>
          </a:xfrm>
          <a:prstGeom prst="rect">
            <a:avLst/>
          </a:prstGeom>
        </p:spPr>
        <p:txBody>
          <a:bodyPr wrap="square">
            <a:spAutoFit/>
          </a:bodyPr>
          <a:lstStyle/>
          <a:p>
            <a:pPr algn="just"/>
            <a:r>
              <a:rPr lang="ar-JO" altLang="ar-JO" sz="2400" b="1" dirty="0"/>
              <a:t>ستعرف من دلالات </a:t>
            </a:r>
            <a:r>
              <a:rPr lang="ar-JO" altLang="ar-JO" sz="2400" b="1" u="sng" dirty="0"/>
              <a:t>حركة المشي:</a:t>
            </a:r>
            <a:r>
              <a:rPr lang="ar-JO" altLang="ar-JO" sz="2400" b="1" dirty="0"/>
              <a:t> </a:t>
            </a:r>
          </a:p>
          <a:p>
            <a:pPr algn="just"/>
            <a:r>
              <a:rPr lang="ar-JO" altLang="ar-JO" sz="2400" dirty="0"/>
              <a:t>المشية المهبطة، المشية الخائفة، المشية الصانعة، المشية الواثقة.</a:t>
            </a:r>
            <a:endParaRPr lang="en-US" altLang="ar-JO" sz="2400" dirty="0"/>
          </a:p>
        </p:txBody>
      </p:sp>
    </p:spTree>
    <p:extLst>
      <p:ext uri="{BB962C8B-B14F-4D97-AF65-F5344CB8AC3E}">
        <p14:creationId xmlns:p14="http://schemas.microsoft.com/office/powerpoint/2010/main" val="64607285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0765D0EE-4FC1-8F40-91F2-08BB8FA4AF3E}"/>
              </a:ext>
            </a:extLst>
          </p:cNvPr>
          <p:cNvSpPr>
            <a:spLocks noGrp="1" noChangeArrowheads="1"/>
          </p:cNvSpPr>
          <p:nvPr>
            <p:ph type="title"/>
          </p:nvPr>
        </p:nvSpPr>
        <p:spPr>
          <a:xfrm>
            <a:off x="6416297" y="312550"/>
            <a:ext cx="4835471" cy="756834"/>
          </a:xfrm>
        </p:spPr>
        <p:style>
          <a:lnRef idx="2">
            <a:schemeClr val="dk1"/>
          </a:lnRef>
          <a:fillRef idx="1">
            <a:schemeClr val="lt1"/>
          </a:fillRef>
          <a:effectRef idx="0">
            <a:schemeClr val="dk1"/>
          </a:effectRef>
          <a:fontRef idx="minor">
            <a:schemeClr val="dk1"/>
          </a:fontRef>
        </p:style>
        <p:txBody>
          <a:bodyPr>
            <a:normAutofit/>
          </a:bodyPr>
          <a:lstStyle/>
          <a:p>
            <a:pPr algn="ctr"/>
            <a:r>
              <a:rPr lang="ar-AE" altLang="ar-JO" sz="2800" dirty="0">
                <a:ln w="0"/>
                <a:solidFill>
                  <a:schemeClr val="tx1"/>
                </a:solidFill>
                <a:effectLst>
                  <a:outerShdw blurRad="38100" dist="19050" dir="2700000" algn="tl" rotWithShape="0">
                    <a:schemeClr val="dk1">
                      <a:alpha val="40000"/>
                    </a:schemeClr>
                  </a:outerShdw>
                </a:effectLst>
              </a:rPr>
              <a:t>ما الذي يصيغ لغة الجسد ؟ </a:t>
            </a:r>
            <a:endParaRPr lang="en-US" altLang="ar-JO" sz="2800" dirty="0">
              <a:ln w="0"/>
              <a:solidFill>
                <a:schemeClr val="tx1"/>
              </a:solidFill>
              <a:effectLst>
                <a:outerShdw blurRad="38100" dist="19050" dir="2700000" algn="tl" rotWithShape="0">
                  <a:schemeClr val="dk1">
                    <a:alpha val="40000"/>
                  </a:schemeClr>
                </a:outerShdw>
              </a:effectLst>
            </a:endParaRPr>
          </a:p>
        </p:txBody>
      </p:sp>
      <p:sp>
        <p:nvSpPr>
          <p:cNvPr id="5" name="مستطيل 4">
            <a:extLst>
              <a:ext uri="{FF2B5EF4-FFF2-40B4-BE49-F238E27FC236}">
                <a16:creationId xmlns:a16="http://schemas.microsoft.com/office/drawing/2014/main" xmlns="" id="{FF8FCBCA-9268-A64B-B2F5-34E0B48D2A48}"/>
              </a:ext>
            </a:extLst>
          </p:cNvPr>
          <p:cNvSpPr/>
          <p:nvPr/>
        </p:nvSpPr>
        <p:spPr>
          <a:xfrm>
            <a:off x="139485" y="1146821"/>
            <a:ext cx="11708967" cy="4819781"/>
          </a:xfrm>
          <a:prstGeom prst="rect">
            <a:avLst/>
          </a:prstGeom>
        </p:spPr>
        <p:txBody>
          <a:bodyPr wrap="square">
            <a:spAutoFit/>
          </a:bodyPr>
          <a:lstStyle/>
          <a:p>
            <a:pPr marL="342900" indent="-342900" algn="just">
              <a:lnSpc>
                <a:spcPct val="80000"/>
              </a:lnSpc>
              <a:buFont typeface="Arial" panose="020B0604020202020204" pitchFamily="34" charset="0"/>
              <a:buChar char="•"/>
            </a:pPr>
            <a:r>
              <a:rPr lang="ar-AE" altLang="ar-JO" sz="2400" b="1" dirty="0"/>
              <a:t>الجينات الوراثية:</a:t>
            </a:r>
            <a:r>
              <a:rPr lang="ar-AE" altLang="ar-JO" sz="2400" dirty="0"/>
              <a:t> </a:t>
            </a:r>
          </a:p>
          <a:p>
            <a:pPr algn="just">
              <a:lnSpc>
                <a:spcPct val="80000"/>
              </a:lnSpc>
            </a:pPr>
            <a:r>
              <a:rPr lang="ar-AE" altLang="ar-JO" sz="2400" dirty="0"/>
              <a:t>تتحكم جيناتنا بلغة جسدنا تحكماً عظيماً، فإن كنت طويل القامة فإنك ستنظر ”بصورة آلية“ إلى الناس نحو الأسفل وتتحدث بصوت منخفض، وإن كنت قصير القامة فستنظر إليهم نحو الأعلى٬ فقصار القامة من الرجال يفرضون أنفسهم ويرفعون أصواتهم لكي يحققوا الاعتبار، لأن الصورة النمطية توحي بوجوب أن  يكون الرجل طويلاً والمرأة أقصر منه بالقدر المناسب٬ أما النساء فيستطعن لباس حذاء عالي الكعبين إن لم يكتفين بما هن عليه من طول قامة.</a:t>
            </a:r>
          </a:p>
          <a:p>
            <a:pPr algn="just">
              <a:lnSpc>
                <a:spcPct val="80000"/>
              </a:lnSpc>
            </a:pPr>
            <a:endParaRPr lang="ar-AE" altLang="ar-JO" sz="2400" dirty="0"/>
          </a:p>
          <a:p>
            <a:pPr marL="342900" indent="-342900" algn="just">
              <a:lnSpc>
                <a:spcPct val="80000"/>
              </a:lnSpc>
              <a:buFont typeface="Arial" panose="020B0604020202020204" pitchFamily="34" charset="0"/>
              <a:buChar char="•"/>
            </a:pPr>
            <a:r>
              <a:rPr lang="ar-AE" altLang="ar-JO" sz="2400" dirty="0"/>
              <a:t> </a:t>
            </a:r>
            <a:r>
              <a:rPr lang="ar-AE" altLang="ar-JO" sz="2400" b="1" dirty="0"/>
              <a:t>التربية :</a:t>
            </a:r>
            <a:r>
              <a:rPr lang="ar-AE" altLang="ar-JO" sz="2400" dirty="0"/>
              <a:t> </a:t>
            </a:r>
          </a:p>
          <a:p>
            <a:pPr algn="just">
              <a:lnSpc>
                <a:spcPct val="80000"/>
              </a:lnSpc>
            </a:pPr>
            <a:r>
              <a:rPr lang="ar-AE" altLang="ar-JO" sz="2400" dirty="0"/>
              <a:t>إن أثر الحياة علينا قد ساهم في صياغة موقفنا فيها٬ وهذه الصياغة شديدة الاختلاف بين الأفراد، لنأخذ مثلا التربية الصارمة والتربية الرخوة؛ فالطفل الذي تسمح له أن يفعل كل شيء يريده يكون مجبراً على أن يحزم أمره على شيء في سن مبكرة جدا.ً</a:t>
            </a:r>
          </a:p>
          <a:p>
            <a:pPr algn="just">
              <a:lnSpc>
                <a:spcPct val="80000"/>
              </a:lnSpc>
            </a:pPr>
            <a:endParaRPr lang="ar-AE" altLang="ar-JO" sz="2400" dirty="0"/>
          </a:p>
          <a:p>
            <a:pPr marL="342900" indent="-342900" algn="just">
              <a:lnSpc>
                <a:spcPct val="80000"/>
              </a:lnSpc>
              <a:buFont typeface="Arial" panose="020B0604020202020204" pitchFamily="34" charset="0"/>
              <a:buChar char="•"/>
            </a:pPr>
            <a:r>
              <a:rPr lang="ar-AE" altLang="ar-JO" sz="2400" dirty="0"/>
              <a:t> </a:t>
            </a:r>
            <a:r>
              <a:rPr lang="ar-AE" altLang="ar-JO" sz="2400" b="1" dirty="0"/>
              <a:t>الشخصية :</a:t>
            </a:r>
          </a:p>
          <a:p>
            <a:pPr algn="just">
              <a:lnSpc>
                <a:spcPct val="80000"/>
              </a:lnSpc>
            </a:pPr>
            <a:r>
              <a:rPr lang="ar-AE" altLang="ar-JO" sz="2400" dirty="0"/>
              <a:t> هل سألت نفسك يوماً إن كان كل شيء في شخصيتك قد حدد من قبل، وأن لغة جسدك قد كونت من تربيتك٬ ربما كان هذا الكلام صحيحاً حتى بلوغك سناً معيناً٬ إذا فالخبرات والتجارب المختلفة تسفر عن إدراك مختلف، لأن لكل إنسان إدراك خاص به لما يحيط به، ونظرة خاصة للأمور من حوله، فأصحاب النفوس المشعة بالأمل والإيجابيات ينظرون إلى ما في الكأس من ماء، أما أصحاب النفوس المحبطة فينظرون إلى النصف الفارغ من الكأس ولا يعيرون النصف الآخراهتماما.</a:t>
            </a:r>
          </a:p>
        </p:txBody>
      </p:sp>
    </p:spTree>
    <p:extLst>
      <p:ext uri="{BB962C8B-B14F-4D97-AF65-F5344CB8AC3E}">
        <p14:creationId xmlns:p14="http://schemas.microsoft.com/office/powerpoint/2010/main" val="215444611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a:extLst>
              <a:ext uri="{FF2B5EF4-FFF2-40B4-BE49-F238E27FC236}">
                <a16:creationId xmlns:a16="http://schemas.microsoft.com/office/drawing/2014/main" xmlns="" id="{9F45CBFB-E896-ED47-B9DC-FCC52525DC9A}"/>
              </a:ext>
            </a:extLst>
          </p:cNvPr>
          <p:cNvSpPr>
            <a:spLocks noGrp="1" noChangeArrowheads="1"/>
          </p:cNvSpPr>
          <p:nvPr>
            <p:ph type="title"/>
          </p:nvPr>
        </p:nvSpPr>
        <p:spPr>
          <a:xfrm>
            <a:off x="1524000" y="333377"/>
            <a:ext cx="9144000" cy="1076970"/>
          </a:xfrm>
        </p:spPr>
        <p:style>
          <a:lnRef idx="1">
            <a:schemeClr val="accent3"/>
          </a:lnRef>
          <a:fillRef idx="2">
            <a:schemeClr val="accent3"/>
          </a:fillRef>
          <a:effectRef idx="1">
            <a:schemeClr val="accent3"/>
          </a:effectRef>
          <a:fontRef idx="minor">
            <a:schemeClr val="dk1"/>
          </a:fontRef>
        </p:style>
        <p:txBody>
          <a:bodyPr>
            <a:normAutofit/>
          </a:bodyPr>
          <a:lstStyle/>
          <a:p>
            <a:pPr algn="ctr" rtl="1"/>
            <a:r>
              <a:rPr lang="ar-SA" altLang="ar-JO" sz="3200" dirty="0">
                <a:ln w="0"/>
                <a:solidFill>
                  <a:schemeClr val="tx1"/>
                </a:solidFill>
                <a:effectLst>
                  <a:outerShdw blurRad="38100" dist="19050" dir="2700000" algn="tl" rotWithShape="0">
                    <a:schemeClr val="dk1">
                      <a:alpha val="40000"/>
                    </a:schemeClr>
                  </a:outerShdw>
                </a:effectLst>
                <a:cs typeface="+mn-cs"/>
              </a:rPr>
              <a:t>دراسة المسافات بين</a:t>
            </a:r>
            <a:r>
              <a:rPr lang="ar-AE" altLang="ar-JO" sz="3200" dirty="0">
                <a:ln w="0"/>
                <a:solidFill>
                  <a:schemeClr val="tx1"/>
                </a:solidFill>
                <a:effectLst>
                  <a:outerShdw blurRad="38100" dist="19050" dir="2700000" algn="tl" rotWithShape="0">
                    <a:schemeClr val="dk1">
                      <a:alpha val="40000"/>
                    </a:schemeClr>
                  </a:outerShdw>
                </a:effectLst>
                <a:cs typeface="+mn-cs"/>
              </a:rPr>
              <a:t/>
            </a:r>
            <a:br>
              <a:rPr lang="ar-AE" altLang="ar-JO" sz="3200" dirty="0">
                <a:ln w="0"/>
                <a:solidFill>
                  <a:schemeClr val="tx1"/>
                </a:solidFill>
                <a:effectLst>
                  <a:outerShdw blurRad="38100" dist="19050" dir="2700000" algn="tl" rotWithShape="0">
                    <a:schemeClr val="dk1">
                      <a:alpha val="40000"/>
                    </a:schemeClr>
                  </a:outerShdw>
                </a:effectLst>
                <a:cs typeface="+mn-cs"/>
              </a:rPr>
            </a:br>
            <a:r>
              <a:rPr lang="en-GB" altLang="ar-JO" sz="3200" dirty="0">
                <a:ln w="0"/>
                <a:solidFill>
                  <a:schemeClr val="tx1"/>
                </a:solidFill>
                <a:effectLst>
                  <a:outerShdw blurRad="38100" dist="19050" dir="2700000" algn="tl" rotWithShape="0">
                    <a:schemeClr val="dk1">
                      <a:alpha val="40000"/>
                    </a:schemeClr>
                  </a:outerShdw>
                </a:effectLst>
                <a:cs typeface="+mn-cs"/>
              </a:rPr>
              <a:t> </a:t>
            </a:r>
            <a:r>
              <a:rPr lang="ar-SA" altLang="ar-JO" sz="3200" dirty="0">
                <a:ln w="0"/>
                <a:solidFill>
                  <a:schemeClr val="tx1"/>
                </a:solidFill>
                <a:effectLst>
                  <a:outerShdw blurRad="38100" dist="19050" dir="2700000" algn="tl" rotWithShape="0">
                    <a:schemeClr val="dk1">
                      <a:alpha val="40000"/>
                    </a:schemeClr>
                  </a:outerShdw>
                </a:effectLst>
                <a:cs typeface="+mn-cs"/>
              </a:rPr>
              <a:t>الاشخاص في المواقف المختلفة</a:t>
            </a:r>
            <a:r>
              <a:rPr lang="en-GB" altLang="ar-JO" sz="3200" dirty="0">
                <a:ln w="0"/>
                <a:solidFill>
                  <a:schemeClr val="tx1"/>
                </a:solidFill>
                <a:effectLst>
                  <a:outerShdw blurRad="38100" dist="19050" dir="2700000" algn="tl" rotWithShape="0">
                    <a:schemeClr val="dk1">
                      <a:alpha val="40000"/>
                    </a:schemeClr>
                  </a:outerShdw>
                </a:effectLst>
                <a:cs typeface="+mn-cs"/>
              </a:rPr>
              <a:t> </a:t>
            </a:r>
            <a:r>
              <a:rPr lang="ar-AE" altLang="ar-JO" sz="3200" dirty="0">
                <a:ln w="0"/>
                <a:solidFill>
                  <a:schemeClr val="tx1"/>
                </a:solidFill>
                <a:effectLst>
                  <a:outerShdw blurRad="38100" dist="19050" dir="2700000" algn="tl" rotWithShape="0">
                    <a:schemeClr val="dk1">
                      <a:alpha val="40000"/>
                    </a:schemeClr>
                  </a:outerShdw>
                </a:effectLst>
                <a:cs typeface="+mn-cs"/>
              </a:rPr>
              <a:t>(</a:t>
            </a:r>
            <a:r>
              <a:rPr lang="en-GB" altLang="ar-JO" sz="3200" dirty="0">
                <a:ln w="0"/>
                <a:solidFill>
                  <a:schemeClr val="tx1"/>
                </a:solidFill>
                <a:effectLst>
                  <a:outerShdw blurRad="38100" dist="19050" dir="2700000" algn="tl" rotWithShape="0">
                    <a:schemeClr val="dk1">
                      <a:alpha val="40000"/>
                    </a:schemeClr>
                  </a:outerShdw>
                </a:effectLst>
                <a:cs typeface="+mn-cs"/>
              </a:rPr>
              <a:t>Proxemics </a:t>
            </a:r>
            <a:r>
              <a:rPr lang="ar-AE" altLang="ar-JO" sz="3200" dirty="0">
                <a:ln w="0"/>
                <a:solidFill>
                  <a:schemeClr val="tx1"/>
                </a:solidFill>
                <a:effectLst>
                  <a:outerShdw blurRad="38100" dist="19050" dir="2700000" algn="tl" rotWithShape="0">
                    <a:schemeClr val="dk1">
                      <a:alpha val="40000"/>
                    </a:schemeClr>
                  </a:outerShdw>
                </a:effectLst>
                <a:cs typeface="+mn-cs"/>
              </a:rPr>
              <a:t>)</a:t>
            </a:r>
            <a:endParaRPr lang="en-GB" altLang="ar-JO" sz="3200" dirty="0">
              <a:ln w="0"/>
              <a:solidFill>
                <a:schemeClr val="tx1"/>
              </a:solidFill>
              <a:effectLst>
                <a:outerShdw blurRad="38100" dist="19050" dir="2700000" algn="tl" rotWithShape="0">
                  <a:schemeClr val="dk1">
                    <a:alpha val="40000"/>
                  </a:schemeClr>
                </a:outerShdw>
              </a:effectLst>
              <a:cs typeface="+mn-cs"/>
            </a:endParaRPr>
          </a:p>
        </p:txBody>
      </p:sp>
      <p:sp>
        <p:nvSpPr>
          <p:cNvPr id="302083" name="Rectangle 3">
            <a:extLst>
              <a:ext uri="{FF2B5EF4-FFF2-40B4-BE49-F238E27FC236}">
                <a16:creationId xmlns:a16="http://schemas.microsoft.com/office/drawing/2014/main" xmlns="" id="{811E8C2E-538C-F544-BCC3-11E24EBCF1DA}"/>
              </a:ext>
            </a:extLst>
          </p:cNvPr>
          <p:cNvSpPr>
            <a:spLocks noGrp="1" noChangeArrowheads="1"/>
          </p:cNvSpPr>
          <p:nvPr>
            <p:ph type="body" idx="1"/>
          </p:nvPr>
        </p:nvSpPr>
        <p:spPr>
          <a:xfrm>
            <a:off x="4866468" y="1684336"/>
            <a:ext cx="6788256" cy="4840287"/>
          </a:xfrm>
        </p:spPr>
        <p:txBody>
          <a:bodyPr>
            <a:normAutofit/>
          </a:bodyPr>
          <a:lstStyle/>
          <a:p>
            <a:pPr marL="0" indent="0" algn="just" rtl="1">
              <a:lnSpc>
                <a:spcPct val="90000"/>
              </a:lnSpc>
              <a:buNone/>
            </a:pPr>
            <a:r>
              <a:rPr lang="ar-SA" altLang="ar-JO" sz="2400" dirty="0"/>
              <a:t>هي المسافة او الفراغ</a:t>
            </a:r>
            <a:r>
              <a:rPr lang="en-GB" altLang="ar-JO" sz="2400" dirty="0"/>
              <a:t> </a:t>
            </a:r>
            <a:r>
              <a:rPr lang="ar-SA" altLang="ar-JO" sz="2400" dirty="0"/>
              <a:t>الموجود بيننا وبين الاخرين (الحيز) اثناء</a:t>
            </a:r>
            <a:r>
              <a:rPr lang="en-GB" altLang="ar-JO" sz="2400" dirty="0"/>
              <a:t> </a:t>
            </a:r>
            <a:r>
              <a:rPr lang="ar-SA" altLang="ar-JO" sz="2400" dirty="0"/>
              <a:t>الحديث٬ </a:t>
            </a:r>
            <a:r>
              <a:rPr lang="ar-AE" altLang="ar-JO" sz="2400" dirty="0"/>
              <a:t>ن</a:t>
            </a:r>
            <a:r>
              <a:rPr lang="ar-SA" altLang="ar-JO" sz="2400" dirty="0"/>
              <a:t>اخذا في الاعتبار نوع العلاقة </a:t>
            </a:r>
            <a:r>
              <a:rPr lang="ar-AE" altLang="ar-JO" sz="2400" dirty="0"/>
              <a:t>بيننا وبين الآخرين</a:t>
            </a:r>
            <a:r>
              <a:rPr lang="ar-SA" altLang="ar-JO" sz="2400" dirty="0"/>
              <a:t>. </a:t>
            </a:r>
            <a:endParaRPr lang="ar-AE" altLang="ar-JO" sz="2400" dirty="0"/>
          </a:p>
          <a:p>
            <a:pPr marL="0" indent="0" algn="just" rtl="1">
              <a:lnSpc>
                <a:spcPct val="90000"/>
              </a:lnSpc>
              <a:buNone/>
            </a:pPr>
            <a:r>
              <a:rPr lang="ar-SA" altLang="ar-JO" sz="2400" dirty="0"/>
              <a:t>تختلف المساحة من مجتمع الى اخر ومن</a:t>
            </a:r>
            <a:r>
              <a:rPr lang="en-GB" altLang="ar-JO" sz="2400" dirty="0"/>
              <a:t> </a:t>
            </a:r>
            <a:r>
              <a:rPr lang="ar-SA" altLang="ar-JO" sz="2400" dirty="0"/>
              <a:t>ثقاف</a:t>
            </a:r>
            <a:r>
              <a:rPr lang="ar-AE" altLang="ar-JO" sz="2400" dirty="0"/>
              <a:t>ة</a:t>
            </a:r>
            <a:r>
              <a:rPr lang="ar-SA" altLang="ar-JO" sz="2400" dirty="0"/>
              <a:t> الى اخرى لكن في اتفق ان المسافات التالية هي المعيارية</a:t>
            </a:r>
            <a:r>
              <a:rPr lang="ar-AE" altLang="ar-JO" sz="2400" dirty="0"/>
              <a:t>:</a:t>
            </a:r>
          </a:p>
          <a:p>
            <a:pPr marL="0" indent="0" algn="just" rtl="1">
              <a:lnSpc>
                <a:spcPct val="90000"/>
              </a:lnSpc>
              <a:buNone/>
            </a:pPr>
            <a:r>
              <a:rPr lang="ar-AE" altLang="ar-JO" sz="2400" dirty="0"/>
              <a:t>من 15-45 </a:t>
            </a:r>
            <a:r>
              <a:rPr lang="ar-SA" altLang="ar-JO" sz="2400" dirty="0"/>
              <a:t>سم</a:t>
            </a:r>
            <a:r>
              <a:rPr lang="ar-AE" altLang="ar-JO" sz="2400" dirty="0"/>
              <a:t>،</a:t>
            </a:r>
            <a:r>
              <a:rPr lang="ar-SA" altLang="ar-JO" sz="2400" dirty="0"/>
              <a:t> </a:t>
            </a:r>
            <a:r>
              <a:rPr lang="ar-AE" altLang="ar-JO" sz="2400" dirty="0"/>
              <a:t>ال</a:t>
            </a:r>
            <a:r>
              <a:rPr lang="ar-SA" altLang="ar-JO" sz="2400" dirty="0"/>
              <a:t>مسافة الحميمية (تقتصر على افراد الاسرة والاصدقاء المقربون</a:t>
            </a:r>
            <a:r>
              <a:rPr lang="ar-AE" altLang="ar-JO" sz="2400" dirty="0"/>
              <a:t>).</a:t>
            </a:r>
          </a:p>
          <a:p>
            <a:pPr marL="0" indent="0" algn="just" rtl="1">
              <a:lnSpc>
                <a:spcPct val="90000"/>
              </a:lnSpc>
              <a:buNone/>
            </a:pPr>
            <a:r>
              <a:rPr lang="ar-AE" altLang="ar-JO" sz="2400" dirty="0"/>
              <a:t>من 45 – 120سم، ال</a:t>
            </a:r>
            <a:r>
              <a:rPr lang="ar-SA" altLang="ar-JO" sz="2400" dirty="0"/>
              <a:t>مسافة </a:t>
            </a:r>
            <a:r>
              <a:rPr lang="ar-AE" altLang="ar-JO" sz="2400" dirty="0"/>
              <a:t>الشخصية</a:t>
            </a:r>
            <a:r>
              <a:rPr lang="ar-SA" altLang="ar-JO" sz="2400" dirty="0"/>
              <a:t> (تستخدم في معظم التعاملات العادية</a:t>
            </a:r>
            <a:r>
              <a:rPr lang="ar-AE" altLang="ar-JO" sz="2400" dirty="0"/>
              <a:t>).</a:t>
            </a:r>
          </a:p>
          <a:p>
            <a:pPr marL="0" indent="0" algn="just" rtl="1">
              <a:lnSpc>
                <a:spcPct val="90000"/>
              </a:lnSpc>
              <a:buNone/>
            </a:pPr>
            <a:r>
              <a:rPr lang="ar-AE" altLang="ar-JO" sz="2400" dirty="0"/>
              <a:t>من 120 – 360 سم،</a:t>
            </a:r>
            <a:r>
              <a:rPr lang="ar-SA" altLang="ar-JO" sz="2400" dirty="0"/>
              <a:t> </a:t>
            </a:r>
            <a:r>
              <a:rPr lang="ar-AE" altLang="ar-JO" sz="2400" dirty="0"/>
              <a:t>ال</a:t>
            </a:r>
            <a:r>
              <a:rPr lang="ar-SA" altLang="ar-JO" sz="2400" dirty="0"/>
              <a:t>مسافة </a:t>
            </a:r>
            <a:r>
              <a:rPr lang="ar-AE" altLang="ar-JO" sz="2400" dirty="0"/>
              <a:t>الاجتماعية </a:t>
            </a:r>
            <a:r>
              <a:rPr lang="ar-SA" altLang="ar-JO" sz="2400" dirty="0"/>
              <a:t>(</a:t>
            </a:r>
            <a:r>
              <a:rPr lang="ar-AE" altLang="ar-JO" sz="2400" dirty="0"/>
              <a:t>مع الخدم والغرباء والموظفين الجدد).</a:t>
            </a:r>
          </a:p>
          <a:p>
            <a:pPr marL="0" indent="0" algn="just" rtl="1">
              <a:lnSpc>
                <a:spcPct val="90000"/>
              </a:lnSpc>
              <a:buNone/>
            </a:pPr>
            <a:r>
              <a:rPr lang="ar-AE" altLang="ar-JO" sz="2400" dirty="0"/>
              <a:t>من 360 سم فأكثر، المسافة العامة (في الجمع الغفير من الناس).</a:t>
            </a:r>
            <a:endParaRPr lang="en-GB" altLang="ar-JO" sz="2400" dirty="0"/>
          </a:p>
        </p:txBody>
      </p:sp>
      <p:pic>
        <p:nvPicPr>
          <p:cNvPr id="2" name="صورة 1">
            <a:extLst>
              <a:ext uri="{FF2B5EF4-FFF2-40B4-BE49-F238E27FC236}">
                <a16:creationId xmlns:a16="http://schemas.microsoft.com/office/drawing/2014/main" xmlns="" id="{3EE8F1F1-1A38-8F40-B45F-39E6F3053077}"/>
              </a:ext>
            </a:extLst>
          </p:cNvPr>
          <p:cNvPicPr>
            <a:picLocks noChangeAspect="1"/>
          </p:cNvPicPr>
          <p:nvPr/>
        </p:nvPicPr>
        <p:blipFill>
          <a:blip r:embed="rId2"/>
          <a:stretch>
            <a:fillRect/>
          </a:stretch>
        </p:blipFill>
        <p:spPr>
          <a:xfrm>
            <a:off x="276246" y="1527343"/>
            <a:ext cx="4590222" cy="3514389"/>
          </a:xfrm>
          <a:prstGeom prst="rect">
            <a:avLst/>
          </a:prstGeom>
        </p:spPr>
      </p:pic>
      <p:pic>
        <p:nvPicPr>
          <p:cNvPr id="3" name="صورة 2">
            <a:extLst>
              <a:ext uri="{FF2B5EF4-FFF2-40B4-BE49-F238E27FC236}">
                <a16:creationId xmlns:a16="http://schemas.microsoft.com/office/drawing/2014/main" xmlns="" id="{19CEAEB3-C6FF-8544-ADE6-EA2598F2A67D}"/>
              </a:ext>
            </a:extLst>
          </p:cNvPr>
          <p:cNvPicPr>
            <a:picLocks noChangeAspect="1"/>
          </p:cNvPicPr>
          <p:nvPr/>
        </p:nvPicPr>
        <p:blipFill>
          <a:blip r:embed="rId3"/>
          <a:stretch>
            <a:fillRect/>
          </a:stretch>
        </p:blipFill>
        <p:spPr>
          <a:xfrm>
            <a:off x="0" y="4477723"/>
            <a:ext cx="3706818" cy="2255197"/>
          </a:xfrm>
          <a:prstGeom prst="rect">
            <a:avLst/>
          </a:prstGeom>
        </p:spPr>
      </p:pic>
    </p:spTree>
    <p:extLst>
      <p:ext uri="{BB962C8B-B14F-4D97-AF65-F5344CB8AC3E}">
        <p14:creationId xmlns:p14="http://schemas.microsoft.com/office/powerpoint/2010/main" val="192033031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xmlns="" id="{75E98D65-4E01-7E4B-A69D-DBF8D6CDEE01}"/>
              </a:ext>
            </a:extLst>
          </p:cNvPr>
          <p:cNvSpPr>
            <a:spLocks noGrp="1" noChangeArrowheads="1"/>
          </p:cNvSpPr>
          <p:nvPr>
            <p:ph type="title"/>
          </p:nvPr>
        </p:nvSpPr>
        <p:spPr>
          <a:xfrm>
            <a:off x="2866298" y="440369"/>
            <a:ext cx="9144000" cy="607096"/>
          </a:xfrm>
        </p:spPr>
        <p:style>
          <a:lnRef idx="2">
            <a:schemeClr val="dk1"/>
          </a:lnRef>
          <a:fillRef idx="1">
            <a:schemeClr val="lt1"/>
          </a:fillRef>
          <a:effectRef idx="0">
            <a:schemeClr val="dk1"/>
          </a:effectRef>
          <a:fontRef idx="minor">
            <a:schemeClr val="dk1"/>
          </a:fontRef>
        </p:style>
        <p:txBody>
          <a:bodyPr>
            <a:normAutofit/>
          </a:bodyPr>
          <a:lstStyle/>
          <a:p>
            <a:pPr algn="ctr"/>
            <a:r>
              <a:rPr lang="ar-AE" altLang="ar-JO" sz="3200" b="1" dirty="0"/>
              <a:t>محاذير </a:t>
            </a:r>
            <a:r>
              <a:rPr lang="ar-SA" altLang="ar-JO" sz="3200" b="1" dirty="0"/>
              <a:t>دراسة المسافات بين</a:t>
            </a:r>
            <a:r>
              <a:rPr lang="en-US" altLang="ar-JO" sz="3200" b="1" dirty="0"/>
              <a:t> </a:t>
            </a:r>
            <a:r>
              <a:rPr lang="ar-SA" altLang="ar-JO" sz="3200" b="1" dirty="0"/>
              <a:t>الاشخاص في المواقف المختلفة</a:t>
            </a:r>
            <a:endParaRPr lang="en-GB" altLang="ar-JO" sz="2800" b="1" dirty="0"/>
          </a:p>
        </p:txBody>
      </p:sp>
      <p:sp>
        <p:nvSpPr>
          <p:cNvPr id="305155" name="Rectangle 3">
            <a:extLst>
              <a:ext uri="{FF2B5EF4-FFF2-40B4-BE49-F238E27FC236}">
                <a16:creationId xmlns:a16="http://schemas.microsoft.com/office/drawing/2014/main" xmlns="" id="{574DB9EC-2DD3-8F49-A8AD-7CE584A30A5C}"/>
              </a:ext>
            </a:extLst>
          </p:cNvPr>
          <p:cNvSpPr>
            <a:spLocks noGrp="1" noChangeArrowheads="1"/>
          </p:cNvSpPr>
          <p:nvPr>
            <p:ph type="body" idx="1"/>
          </p:nvPr>
        </p:nvSpPr>
        <p:spPr>
          <a:xfrm>
            <a:off x="4246536" y="1273797"/>
            <a:ext cx="7500291" cy="3701160"/>
          </a:xfrm>
          <a:noFill/>
        </p:spPr>
        <p:txBody>
          <a:bodyPr>
            <a:normAutofit/>
          </a:bodyPr>
          <a:lstStyle/>
          <a:p>
            <a:pPr marL="0" indent="0" algn="just" rtl="1">
              <a:lnSpc>
                <a:spcPct val="90000"/>
              </a:lnSpc>
              <a:buNone/>
            </a:pPr>
            <a:r>
              <a:rPr lang="ar-AE" altLang="ar-JO" sz="2400" dirty="0"/>
              <a:t>في الحفلات الصاخبة والمزدحمة، والمصاعد وغيرها تنعدم لمسافة، فتجنب:</a:t>
            </a:r>
          </a:p>
          <a:p>
            <a:pPr algn="just"/>
            <a:r>
              <a:rPr lang="ar-AE" altLang="ar-JO" sz="2400" dirty="0"/>
              <a:t> الطفيليين.</a:t>
            </a:r>
          </a:p>
          <a:p>
            <a:pPr algn="just"/>
            <a:r>
              <a:rPr lang="ar-AE" altLang="ar-JO" sz="2400" dirty="0"/>
              <a:t>الاتصال العيني.</a:t>
            </a:r>
          </a:p>
          <a:p>
            <a:pPr algn="just"/>
            <a:r>
              <a:rPr lang="ar-AE" altLang="ar-JO" sz="2400" dirty="0"/>
              <a:t>لا تتكلم.</a:t>
            </a:r>
          </a:p>
          <a:p>
            <a:pPr algn="just"/>
            <a:r>
              <a:rPr lang="ar-AE" altLang="ar-JO" sz="2400" dirty="0"/>
              <a:t>انشغل بقراءة كتاب او صحيفة، او استعراض هاتفك دون الاتصال </a:t>
            </a:r>
            <a:r>
              <a:rPr lang="ar-SA" altLang="ar-JO" sz="2400" dirty="0" err="1"/>
              <a:t>إ</a:t>
            </a:r>
            <a:r>
              <a:rPr lang="ar-AE" altLang="ar-JO" sz="2400" dirty="0"/>
              <a:t>ن امكن.</a:t>
            </a:r>
          </a:p>
          <a:p>
            <a:pPr algn="just"/>
            <a:r>
              <a:rPr lang="ar-AE" altLang="ar-JO" sz="2400" dirty="0"/>
              <a:t>راقب ارقام الطوابق اذا كنت في المصعد.</a:t>
            </a:r>
          </a:p>
          <a:p>
            <a:pPr algn="just"/>
            <a:r>
              <a:rPr lang="ar-AE" altLang="ar-JO" sz="2400" dirty="0"/>
              <a:t>احترص على أن يكون وجهك خالياً من اي تعابير قد تحسب عليك.</a:t>
            </a:r>
          </a:p>
        </p:txBody>
      </p:sp>
      <p:pic>
        <p:nvPicPr>
          <p:cNvPr id="2" name="صورة 1">
            <a:extLst>
              <a:ext uri="{FF2B5EF4-FFF2-40B4-BE49-F238E27FC236}">
                <a16:creationId xmlns:a16="http://schemas.microsoft.com/office/drawing/2014/main" xmlns="" id="{CFDAB5A3-3ADD-6E49-93E0-FB9F83870B97}"/>
              </a:ext>
            </a:extLst>
          </p:cNvPr>
          <p:cNvPicPr>
            <a:picLocks noChangeAspect="1"/>
          </p:cNvPicPr>
          <p:nvPr/>
        </p:nvPicPr>
        <p:blipFill>
          <a:blip r:embed="rId2"/>
          <a:stretch>
            <a:fillRect/>
          </a:stretch>
        </p:blipFill>
        <p:spPr>
          <a:xfrm>
            <a:off x="0" y="1674491"/>
            <a:ext cx="3743379" cy="2294826"/>
          </a:xfrm>
          <a:prstGeom prst="rect">
            <a:avLst/>
          </a:prstGeom>
        </p:spPr>
      </p:pic>
      <p:pic>
        <p:nvPicPr>
          <p:cNvPr id="3" name="صورة 2">
            <a:extLst>
              <a:ext uri="{FF2B5EF4-FFF2-40B4-BE49-F238E27FC236}">
                <a16:creationId xmlns:a16="http://schemas.microsoft.com/office/drawing/2014/main" xmlns="" id="{988F60EC-B1E5-3941-8BC3-B43E1814CBEE}"/>
              </a:ext>
            </a:extLst>
          </p:cNvPr>
          <p:cNvPicPr>
            <a:picLocks noChangeAspect="1"/>
          </p:cNvPicPr>
          <p:nvPr/>
        </p:nvPicPr>
        <p:blipFill>
          <a:blip r:embed="rId3"/>
          <a:stretch>
            <a:fillRect/>
          </a:stretch>
        </p:blipFill>
        <p:spPr>
          <a:xfrm>
            <a:off x="0" y="4306833"/>
            <a:ext cx="3332136" cy="2551167"/>
          </a:xfrm>
          <a:prstGeom prst="rect">
            <a:avLst/>
          </a:prstGeom>
        </p:spPr>
      </p:pic>
    </p:spTree>
    <p:extLst>
      <p:ext uri="{BB962C8B-B14F-4D97-AF65-F5344CB8AC3E}">
        <p14:creationId xmlns:p14="http://schemas.microsoft.com/office/powerpoint/2010/main" val="2634010874"/>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xmlns="" id="{9DF8C1DA-BA00-8544-B2A2-B55D128CB317}"/>
              </a:ext>
            </a:extLst>
          </p:cNvPr>
          <p:cNvSpPr>
            <a:spLocks noGrp="1" noChangeArrowheads="1"/>
          </p:cNvSpPr>
          <p:nvPr>
            <p:ph type="title"/>
          </p:nvPr>
        </p:nvSpPr>
        <p:spPr>
          <a:xfrm>
            <a:off x="4654551" y="326390"/>
            <a:ext cx="6084887" cy="680999"/>
          </a:xfrm>
          <a:ln>
            <a:headEnd/>
            <a:tailEnd/>
          </a:ln>
        </p:spPr>
        <p:style>
          <a:lnRef idx="1">
            <a:schemeClr val="accent3"/>
          </a:lnRef>
          <a:fillRef idx="2">
            <a:schemeClr val="accent3"/>
          </a:fillRef>
          <a:effectRef idx="1">
            <a:schemeClr val="accent3"/>
          </a:effectRef>
          <a:fontRef idx="minor">
            <a:schemeClr val="dk1"/>
          </a:fontRef>
        </p:style>
        <p:txBody>
          <a:bodyPr>
            <a:normAutofit/>
          </a:bodyPr>
          <a:lstStyle/>
          <a:p>
            <a:pPr algn="ctr"/>
            <a:r>
              <a:rPr lang="ar-SA" altLang="ar-JO" sz="2800" b="1" dirty="0">
                <a:ln w="0"/>
                <a:solidFill>
                  <a:schemeClr val="tx1"/>
                </a:solidFill>
                <a:effectLst>
                  <a:outerShdw blurRad="38100" dist="19050" dir="2700000" algn="tl" rotWithShape="0">
                    <a:schemeClr val="dk1">
                      <a:alpha val="40000"/>
                    </a:schemeClr>
                  </a:outerShdw>
                </a:effectLst>
              </a:rPr>
              <a:t>التحية والمصافحة</a:t>
            </a:r>
            <a:endParaRPr lang="en-GB" altLang="ar-JO" sz="2800" b="1" dirty="0">
              <a:ln w="0"/>
              <a:solidFill>
                <a:schemeClr val="tx1"/>
              </a:solidFill>
              <a:effectLst>
                <a:outerShdw blurRad="38100" dist="19050" dir="2700000" algn="tl" rotWithShape="0">
                  <a:schemeClr val="dk1">
                    <a:alpha val="40000"/>
                  </a:schemeClr>
                </a:outerShdw>
              </a:effectLst>
            </a:endParaRPr>
          </a:p>
        </p:txBody>
      </p:sp>
      <p:sp>
        <p:nvSpPr>
          <p:cNvPr id="301059" name="Rectangle 3">
            <a:extLst>
              <a:ext uri="{FF2B5EF4-FFF2-40B4-BE49-F238E27FC236}">
                <a16:creationId xmlns:a16="http://schemas.microsoft.com/office/drawing/2014/main" xmlns="" id="{B07C7B88-2FC2-284E-A1C5-7483827DE038}"/>
              </a:ext>
            </a:extLst>
          </p:cNvPr>
          <p:cNvSpPr>
            <a:spLocks noGrp="1" noChangeArrowheads="1"/>
          </p:cNvSpPr>
          <p:nvPr>
            <p:ph type="body" idx="1"/>
          </p:nvPr>
        </p:nvSpPr>
        <p:spPr>
          <a:xfrm>
            <a:off x="3744554" y="1129651"/>
            <a:ext cx="8259708" cy="5537709"/>
          </a:xfrm>
          <a:noFill/>
        </p:spPr>
        <p:txBody>
          <a:bodyPr>
            <a:normAutofit lnSpcReduction="10000"/>
          </a:bodyPr>
          <a:lstStyle/>
          <a:p>
            <a:pPr algn="just"/>
            <a:r>
              <a:rPr lang="ar-AE" altLang="ar-JO" sz="2400" dirty="0"/>
              <a:t>لاتصافح وكأن يدك </a:t>
            </a:r>
            <a:r>
              <a:rPr lang="ar-SA" altLang="ar-JO" sz="2400" dirty="0"/>
              <a:t> سمكة</a:t>
            </a:r>
            <a:r>
              <a:rPr lang="en-GB" altLang="ar-JO" sz="2400" dirty="0"/>
              <a:t> </a:t>
            </a:r>
            <a:r>
              <a:rPr lang="ar-SA" altLang="ar-JO" sz="2400" dirty="0"/>
              <a:t>ميتة (يد رخوة) </a:t>
            </a:r>
            <a:r>
              <a:rPr lang="ar-AE" altLang="ar-JO" sz="2400" dirty="0"/>
              <a:t>لأن هذا يحرمك ثقة الاخرين ويشعرون بإنك تتكبر عليهم  ولا تكن </a:t>
            </a:r>
            <a:r>
              <a:rPr lang="ar-SA" altLang="ar-JO" sz="2400" dirty="0"/>
              <a:t> يد</a:t>
            </a:r>
            <a:r>
              <a:rPr lang="ar-AE" altLang="ar-JO" sz="2400" dirty="0"/>
              <a:t>ك كا</a:t>
            </a:r>
            <a:r>
              <a:rPr lang="ar-SA" altLang="ar-JO" sz="2400" dirty="0"/>
              <a:t> </a:t>
            </a:r>
            <a:r>
              <a:rPr lang="ar-AE" altLang="ar-JO" sz="2400" dirty="0"/>
              <a:t>ال</a:t>
            </a:r>
            <a:r>
              <a:rPr lang="ar-SA" altLang="ar-JO" sz="2400" dirty="0"/>
              <a:t>بلدوزر أو كحزمة من الجزر مع العلم أن السلام بين الجنسين الرجال والنساء من المفروض أن يكون رقيق وناعم فلا يضغط الرجل على يد المراءة. </a:t>
            </a:r>
            <a:endParaRPr lang="ar-AE" altLang="ar-JO" sz="2400" dirty="0"/>
          </a:p>
          <a:p>
            <a:pPr algn="just"/>
            <a:r>
              <a:rPr lang="ar-AE" altLang="ar-JO" sz="2400" dirty="0"/>
              <a:t>احرص على التوقيت المناسب للسلام الذي يسبق غالبا الاجتماع اوالجلوس.</a:t>
            </a:r>
            <a:r>
              <a:rPr lang="en-GB" altLang="ar-JO" sz="2400" dirty="0"/>
              <a:t> </a:t>
            </a:r>
            <a:endParaRPr lang="ar-AE" altLang="ar-JO" sz="2400" dirty="0"/>
          </a:p>
          <a:p>
            <a:pPr algn="just"/>
            <a:r>
              <a:rPr lang="ar-SA" altLang="ar-JO" sz="2400" dirty="0"/>
              <a:t>تذكر انك اذا بداءة</a:t>
            </a:r>
            <a:r>
              <a:rPr lang="en-GB" altLang="ar-JO" sz="2400" dirty="0"/>
              <a:t> </a:t>
            </a:r>
            <a:r>
              <a:rPr lang="ar-SA" altLang="ar-JO" sz="2400" dirty="0"/>
              <a:t>بالمصافحة فهذا يعطى رسالة بانك تريد السيطرة على المقابلة أو الاجتماع٬ وهذا لا يعطي انطباع محبب لدى المدير المستقبلي المحتمل</a:t>
            </a:r>
            <a:r>
              <a:rPr lang="ar-AE" altLang="ar-JO" sz="2400" dirty="0"/>
              <a:t>.</a:t>
            </a:r>
          </a:p>
          <a:p>
            <a:pPr algn="just"/>
            <a:r>
              <a:rPr lang="ar-AE" altLang="ar-JO" sz="2400" dirty="0"/>
              <a:t>إعرف متى تصافح ومن تصافح.</a:t>
            </a:r>
            <a:endParaRPr lang="en-GB" altLang="ar-JO" sz="2400" dirty="0"/>
          </a:p>
          <a:p>
            <a:pPr algn="just"/>
            <a:r>
              <a:rPr lang="ar-SA" altLang="ar-JO" sz="2400" dirty="0"/>
              <a:t>من الافضل أن تنتظر اللحظ المناسبة وتدع</a:t>
            </a:r>
            <a:r>
              <a:rPr lang="en-GB" altLang="ar-JO" sz="2400" dirty="0"/>
              <a:t> </a:t>
            </a:r>
            <a:r>
              <a:rPr lang="ar-SA" altLang="ar-JO" sz="2400" dirty="0"/>
              <a:t>الجالسون امامك يمدون ايديهم أولا؛ واذا وجدت نفسك قد مددت يدك فلا تتردد</a:t>
            </a:r>
            <a:r>
              <a:rPr lang="en-GB" altLang="ar-JO" sz="2400" dirty="0"/>
              <a:t> </a:t>
            </a:r>
            <a:r>
              <a:rPr lang="ar-AE" altLang="ar-JO" sz="2400" dirty="0"/>
              <a:t>ب</a:t>
            </a:r>
            <a:r>
              <a:rPr lang="ar-SA" altLang="ar-JO" sz="2400" dirty="0"/>
              <a:t>وتسحبها</a:t>
            </a:r>
            <a:r>
              <a:rPr lang="ar-AE" altLang="ar-JO" sz="2400" dirty="0"/>
              <a:t>،</a:t>
            </a:r>
            <a:r>
              <a:rPr lang="ar-SA" altLang="ar-JO" sz="2400" dirty="0"/>
              <a:t> لإن ذلك يعطى انطباع بانك غير حاسم ومتردد. بل على العكس من ذلك ابتسم</a:t>
            </a:r>
            <a:r>
              <a:rPr lang="en-GB" altLang="ar-JO" sz="2400" dirty="0"/>
              <a:t> </a:t>
            </a:r>
            <a:r>
              <a:rPr lang="ar-SA" altLang="ar-JO" sz="2400" dirty="0"/>
              <a:t>بإشراق وقم باتصال عيني جيد</a:t>
            </a:r>
          </a:p>
          <a:p>
            <a:pPr algn="just"/>
            <a:r>
              <a:rPr lang="en-GB" altLang="ar-JO" sz="2400" dirty="0"/>
              <a:t>. </a:t>
            </a:r>
            <a:r>
              <a:rPr lang="ar-SA" altLang="ar-JO" sz="2400" dirty="0"/>
              <a:t>استخدم يد واحدة في المصافحة وهز يدك</a:t>
            </a:r>
            <a:r>
              <a:rPr lang="en-GB" altLang="ar-JO" sz="2400" dirty="0"/>
              <a:t> </a:t>
            </a:r>
            <a:r>
              <a:rPr lang="ar-SA" altLang="ar-JO" sz="2400" dirty="0"/>
              <a:t>عموديا وليس افقيا ولا تمد يدك بمحاذات كتفك كخط مواز للأرضية كأنك نخلة؛ ولا تشد</a:t>
            </a:r>
            <a:r>
              <a:rPr lang="en-GB" altLang="ar-JO" sz="2400" dirty="0"/>
              <a:t> </a:t>
            </a:r>
            <a:r>
              <a:rPr lang="ar-SA" altLang="ar-JO" sz="2400" dirty="0"/>
              <a:t>راحة يدك كثيرا لأن هذا يعطى انطباع بانك عدواني</a:t>
            </a:r>
            <a:r>
              <a:rPr lang="en-GB" altLang="ar-JO" sz="2400" dirty="0"/>
              <a:t>. </a:t>
            </a:r>
            <a:endParaRPr lang="ar-SA" altLang="ar-JO" sz="2400" dirty="0"/>
          </a:p>
          <a:p>
            <a:r>
              <a:rPr lang="ar-AE" altLang="ar-JO" sz="2400" dirty="0"/>
              <a:t>إذا امتزجت المصافحة بالابتسامة، فيكون للتواصل اثر سريع.</a:t>
            </a:r>
          </a:p>
          <a:p>
            <a:pPr marL="0" indent="0" algn="just" rtl="1">
              <a:lnSpc>
                <a:spcPct val="90000"/>
              </a:lnSpc>
              <a:buNone/>
            </a:pPr>
            <a:endParaRPr lang="en-GB" altLang="ar-JO" sz="2400" dirty="0"/>
          </a:p>
        </p:txBody>
      </p:sp>
      <p:pic>
        <p:nvPicPr>
          <p:cNvPr id="4" name="صورة 3">
            <a:extLst>
              <a:ext uri="{FF2B5EF4-FFF2-40B4-BE49-F238E27FC236}">
                <a16:creationId xmlns:a16="http://schemas.microsoft.com/office/drawing/2014/main" xmlns="" id="{9BA8098F-1C2D-6C41-A4F8-7BA64954540A}"/>
              </a:ext>
            </a:extLst>
          </p:cNvPr>
          <p:cNvPicPr>
            <a:picLocks noChangeAspect="1"/>
          </p:cNvPicPr>
          <p:nvPr/>
        </p:nvPicPr>
        <p:blipFill>
          <a:blip r:embed="rId2"/>
          <a:stretch>
            <a:fillRect/>
          </a:stretch>
        </p:blipFill>
        <p:spPr>
          <a:xfrm>
            <a:off x="187738" y="4604757"/>
            <a:ext cx="2743050" cy="2062603"/>
          </a:xfrm>
          <a:prstGeom prst="rect">
            <a:avLst/>
          </a:prstGeom>
        </p:spPr>
      </p:pic>
      <p:pic>
        <p:nvPicPr>
          <p:cNvPr id="5" name="صورة 4">
            <a:extLst>
              <a:ext uri="{FF2B5EF4-FFF2-40B4-BE49-F238E27FC236}">
                <a16:creationId xmlns:a16="http://schemas.microsoft.com/office/drawing/2014/main" xmlns="" id="{28F34155-BB0D-5F40-B62E-7BCBDE43C9C8}"/>
              </a:ext>
            </a:extLst>
          </p:cNvPr>
          <p:cNvPicPr>
            <a:picLocks noChangeAspect="1"/>
          </p:cNvPicPr>
          <p:nvPr/>
        </p:nvPicPr>
        <p:blipFill>
          <a:blip r:embed="rId3"/>
          <a:stretch>
            <a:fillRect/>
          </a:stretch>
        </p:blipFill>
        <p:spPr>
          <a:xfrm>
            <a:off x="337552" y="3398465"/>
            <a:ext cx="2120900" cy="952500"/>
          </a:xfrm>
          <a:prstGeom prst="rect">
            <a:avLst/>
          </a:prstGeom>
        </p:spPr>
      </p:pic>
      <p:pic>
        <p:nvPicPr>
          <p:cNvPr id="9" name="صورة 8">
            <a:extLst>
              <a:ext uri="{FF2B5EF4-FFF2-40B4-BE49-F238E27FC236}">
                <a16:creationId xmlns:a16="http://schemas.microsoft.com/office/drawing/2014/main" xmlns="" id="{E10C52D2-3BFC-924C-8F67-BE16B161EC7E}"/>
              </a:ext>
            </a:extLst>
          </p:cNvPr>
          <p:cNvPicPr>
            <a:picLocks noChangeAspect="1"/>
          </p:cNvPicPr>
          <p:nvPr/>
        </p:nvPicPr>
        <p:blipFill>
          <a:blip r:embed="rId4"/>
          <a:stretch>
            <a:fillRect/>
          </a:stretch>
        </p:blipFill>
        <p:spPr>
          <a:xfrm>
            <a:off x="113742" y="588936"/>
            <a:ext cx="3630811" cy="2481055"/>
          </a:xfrm>
          <a:prstGeom prst="rect">
            <a:avLst/>
          </a:prstGeom>
        </p:spPr>
      </p:pic>
    </p:spTree>
    <p:extLst>
      <p:ext uri="{BB962C8B-B14F-4D97-AF65-F5344CB8AC3E}">
        <p14:creationId xmlns:p14="http://schemas.microsoft.com/office/powerpoint/2010/main" val="382235644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xmlns="" id="{77807B62-4AA2-9B45-AD4A-8B478D485C5A}"/>
              </a:ext>
            </a:extLst>
          </p:cNvPr>
          <p:cNvSpPr>
            <a:spLocks noGrp="1" noChangeArrowheads="1"/>
          </p:cNvSpPr>
          <p:nvPr>
            <p:ph type="title"/>
          </p:nvPr>
        </p:nvSpPr>
        <p:spPr>
          <a:xfrm>
            <a:off x="7309146" y="185980"/>
            <a:ext cx="4174210" cy="687280"/>
          </a:xfrm>
        </p:spPr>
        <p:style>
          <a:lnRef idx="2">
            <a:schemeClr val="dk1"/>
          </a:lnRef>
          <a:fillRef idx="1">
            <a:schemeClr val="lt1"/>
          </a:fillRef>
          <a:effectRef idx="0">
            <a:schemeClr val="dk1"/>
          </a:effectRef>
          <a:fontRef idx="minor">
            <a:schemeClr val="dk1"/>
          </a:fontRef>
        </p:style>
        <p:txBody>
          <a:bodyPr>
            <a:normAutofit/>
          </a:bodyPr>
          <a:lstStyle/>
          <a:p>
            <a:pPr algn="ctr"/>
            <a:r>
              <a:rPr lang="ar-AE" altLang="ar-JO" sz="3200" dirty="0"/>
              <a:t>طريقة المصافحة:</a:t>
            </a:r>
            <a:endParaRPr lang="en-GB" altLang="ar-JO" sz="3200" dirty="0"/>
          </a:p>
        </p:txBody>
      </p:sp>
      <p:sp>
        <p:nvSpPr>
          <p:cNvPr id="175107" name="Rectangle 3">
            <a:extLst>
              <a:ext uri="{FF2B5EF4-FFF2-40B4-BE49-F238E27FC236}">
                <a16:creationId xmlns:a16="http://schemas.microsoft.com/office/drawing/2014/main" xmlns="" id="{0A5A5C68-075A-DC4F-82C9-EB1EAC64992D}"/>
              </a:ext>
            </a:extLst>
          </p:cNvPr>
          <p:cNvSpPr>
            <a:spLocks noGrp="1" noChangeArrowheads="1"/>
          </p:cNvSpPr>
          <p:nvPr>
            <p:ph type="body" idx="1"/>
          </p:nvPr>
        </p:nvSpPr>
        <p:spPr>
          <a:xfrm>
            <a:off x="5036948" y="1165308"/>
            <a:ext cx="6844197" cy="4840287"/>
          </a:xfrm>
          <a:noFill/>
        </p:spPr>
        <p:txBody>
          <a:bodyPr>
            <a:normAutofit/>
          </a:bodyPr>
          <a:lstStyle/>
          <a:p>
            <a:pPr algn="r" rtl="1"/>
            <a:r>
              <a:rPr lang="ar-AE" altLang="ar-JO" sz="2400" dirty="0"/>
              <a:t>عند المصافحة لا تشغل يدك اليمنى بحمل أي شيء.</a:t>
            </a:r>
          </a:p>
          <a:p>
            <a:pPr algn="r" rtl="1"/>
            <a:r>
              <a:rPr lang="ar-AE" altLang="ar-JO" sz="2400" dirty="0"/>
              <a:t>أمدد يدك في خط مستقيم، واجعل ابهامك الى الى الأعلى.</a:t>
            </a:r>
          </a:p>
          <a:p>
            <a:pPr algn="r" rtl="1"/>
            <a:r>
              <a:rPr lang="ar-AE" altLang="ar-JO" sz="2400" dirty="0"/>
              <a:t>حرك يدك من منطقة الكوع عند المصافحة، وليس من الكتف.</a:t>
            </a:r>
          </a:p>
          <a:p>
            <a:pPr algn="r" rtl="1"/>
            <a:r>
              <a:rPr lang="ar-AE" altLang="ar-JO" sz="2400" dirty="0"/>
              <a:t>ترفق بمن تصافح، ولا تظهر قوتك.</a:t>
            </a:r>
          </a:p>
          <a:p>
            <a:pPr algn="r" rtl="1"/>
            <a:r>
              <a:rPr lang="ar-AE" altLang="ar-JO" sz="2400" dirty="0"/>
              <a:t>تخلص من عرق يدك ومن رائحة الطعام أو غيره قبل إن تصافح.</a:t>
            </a:r>
          </a:p>
          <a:p>
            <a:pPr algn="r" rtl="1"/>
            <a:r>
              <a:rPr lang="ar-AE" altLang="ar-JO" sz="2400" dirty="0"/>
              <a:t>انظر في عين من تصافح.</a:t>
            </a:r>
          </a:p>
          <a:p>
            <a:pPr algn="r" rtl="1"/>
            <a:endParaRPr lang="ar-AE" altLang="ar-JO" sz="2400" dirty="0"/>
          </a:p>
          <a:p>
            <a:pPr algn="r" rtl="1"/>
            <a:endParaRPr lang="ar-AE" altLang="ar-JO" sz="2400" dirty="0"/>
          </a:p>
          <a:p>
            <a:r>
              <a:rPr lang="ar-AE" altLang="ar-JO" sz="2400" b="1" dirty="0"/>
              <a:t>في عالم الاعمال، من يمد يده للمصافحة اولاً: تكون له الكلمة العليا في الحوار.</a:t>
            </a:r>
            <a:endParaRPr lang="en-GB" altLang="ar-JO" sz="2400" b="1" dirty="0"/>
          </a:p>
          <a:p>
            <a:pPr algn="r" rtl="1"/>
            <a:endParaRPr lang="ar-AE" altLang="ar-JO" sz="2400" dirty="0"/>
          </a:p>
          <a:p>
            <a:pPr algn="r" rtl="1"/>
            <a:endParaRPr lang="en-GB" altLang="ar-JO" sz="2400" dirty="0"/>
          </a:p>
        </p:txBody>
      </p:sp>
      <p:pic>
        <p:nvPicPr>
          <p:cNvPr id="5" name="صورة 4">
            <a:extLst>
              <a:ext uri="{FF2B5EF4-FFF2-40B4-BE49-F238E27FC236}">
                <a16:creationId xmlns:a16="http://schemas.microsoft.com/office/drawing/2014/main" xmlns="" id="{AFB19012-749B-424E-84CC-AA5CC5A09383}"/>
              </a:ext>
            </a:extLst>
          </p:cNvPr>
          <p:cNvPicPr>
            <a:picLocks noChangeAspect="1"/>
          </p:cNvPicPr>
          <p:nvPr/>
        </p:nvPicPr>
        <p:blipFill>
          <a:blip r:embed="rId3"/>
          <a:stretch>
            <a:fillRect/>
          </a:stretch>
        </p:blipFill>
        <p:spPr>
          <a:xfrm>
            <a:off x="267130" y="105752"/>
            <a:ext cx="2981702" cy="2017034"/>
          </a:xfrm>
          <a:prstGeom prst="rect">
            <a:avLst/>
          </a:prstGeom>
        </p:spPr>
      </p:pic>
      <p:pic>
        <p:nvPicPr>
          <p:cNvPr id="7" name="صورة 6">
            <a:extLst>
              <a:ext uri="{FF2B5EF4-FFF2-40B4-BE49-F238E27FC236}">
                <a16:creationId xmlns:a16="http://schemas.microsoft.com/office/drawing/2014/main" xmlns="" id="{3F945F80-E4D5-214A-93CC-48369D16A096}"/>
              </a:ext>
            </a:extLst>
          </p:cNvPr>
          <p:cNvPicPr>
            <a:picLocks noChangeAspect="1"/>
          </p:cNvPicPr>
          <p:nvPr/>
        </p:nvPicPr>
        <p:blipFill>
          <a:blip r:embed="rId4"/>
          <a:stretch>
            <a:fillRect/>
          </a:stretch>
        </p:blipFill>
        <p:spPr>
          <a:xfrm>
            <a:off x="310855" y="3230777"/>
            <a:ext cx="2573902" cy="2573902"/>
          </a:xfrm>
          <a:prstGeom prst="rect">
            <a:avLst/>
          </a:prstGeom>
        </p:spPr>
      </p:pic>
      <p:pic>
        <p:nvPicPr>
          <p:cNvPr id="8" name="صورة 7">
            <a:extLst>
              <a:ext uri="{FF2B5EF4-FFF2-40B4-BE49-F238E27FC236}">
                <a16:creationId xmlns:a16="http://schemas.microsoft.com/office/drawing/2014/main" xmlns="" id="{475209E2-9643-3948-8802-BD292F47EF70}"/>
              </a:ext>
            </a:extLst>
          </p:cNvPr>
          <p:cNvPicPr>
            <a:picLocks noChangeAspect="1"/>
          </p:cNvPicPr>
          <p:nvPr/>
        </p:nvPicPr>
        <p:blipFill>
          <a:blip r:embed="rId5"/>
          <a:stretch>
            <a:fillRect/>
          </a:stretch>
        </p:blipFill>
        <p:spPr>
          <a:xfrm>
            <a:off x="267130" y="2020466"/>
            <a:ext cx="2981701" cy="1408534"/>
          </a:xfrm>
          <a:prstGeom prst="rect">
            <a:avLst/>
          </a:prstGeom>
        </p:spPr>
      </p:pic>
      <p:pic>
        <p:nvPicPr>
          <p:cNvPr id="15" name="صورة 14">
            <a:extLst>
              <a:ext uri="{FF2B5EF4-FFF2-40B4-BE49-F238E27FC236}">
                <a16:creationId xmlns:a16="http://schemas.microsoft.com/office/drawing/2014/main" xmlns="" id="{BA05C041-9597-0D45-B2A4-9E46FC46737D}"/>
              </a:ext>
            </a:extLst>
          </p:cNvPr>
          <p:cNvPicPr>
            <a:picLocks noChangeAspect="1"/>
          </p:cNvPicPr>
          <p:nvPr/>
        </p:nvPicPr>
        <p:blipFill>
          <a:blip r:embed="rId6"/>
          <a:stretch>
            <a:fillRect/>
          </a:stretch>
        </p:blipFill>
        <p:spPr>
          <a:xfrm>
            <a:off x="3828537" y="528517"/>
            <a:ext cx="2108636" cy="1585563"/>
          </a:xfrm>
          <a:prstGeom prst="rect">
            <a:avLst/>
          </a:prstGeom>
        </p:spPr>
      </p:pic>
    </p:spTree>
    <p:extLst>
      <p:ext uri="{BB962C8B-B14F-4D97-AF65-F5344CB8AC3E}">
        <p14:creationId xmlns:p14="http://schemas.microsoft.com/office/powerpoint/2010/main" val="412715153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a:extLst>
              <a:ext uri="{FF2B5EF4-FFF2-40B4-BE49-F238E27FC236}">
                <a16:creationId xmlns:a16="http://schemas.microsoft.com/office/drawing/2014/main" xmlns="" id="{6587755B-62CE-F04A-8A98-1A4B2CA0977B}"/>
              </a:ext>
            </a:extLst>
          </p:cNvPr>
          <p:cNvSpPr>
            <a:spLocks noGrp="1" noChangeArrowheads="1"/>
          </p:cNvSpPr>
          <p:nvPr>
            <p:ph type="title"/>
          </p:nvPr>
        </p:nvSpPr>
        <p:spPr>
          <a:xfrm>
            <a:off x="4959456" y="123987"/>
            <a:ext cx="6034007" cy="666428"/>
          </a:xfrm>
        </p:spPr>
        <p:style>
          <a:lnRef idx="2">
            <a:schemeClr val="dk1"/>
          </a:lnRef>
          <a:fillRef idx="1">
            <a:schemeClr val="lt1"/>
          </a:fillRef>
          <a:effectRef idx="0">
            <a:schemeClr val="dk1"/>
          </a:effectRef>
          <a:fontRef idx="minor">
            <a:schemeClr val="dk1"/>
          </a:fontRef>
        </p:style>
        <p:txBody>
          <a:bodyPr>
            <a:normAutofit/>
          </a:bodyPr>
          <a:lstStyle/>
          <a:p>
            <a:pPr algn="ctr"/>
            <a:r>
              <a:rPr lang="ar-AE" altLang="ar-JO" sz="3200" b="1" dirty="0"/>
              <a:t>شرح أنواع المصافحة:</a:t>
            </a:r>
            <a:endParaRPr lang="en-GB" altLang="ar-JO" sz="3200" b="1" dirty="0"/>
          </a:p>
        </p:txBody>
      </p:sp>
      <p:sp>
        <p:nvSpPr>
          <p:cNvPr id="2" name="مستطيل 1">
            <a:extLst>
              <a:ext uri="{FF2B5EF4-FFF2-40B4-BE49-F238E27FC236}">
                <a16:creationId xmlns:a16="http://schemas.microsoft.com/office/drawing/2014/main" xmlns="" id="{CE08C8F7-E4D1-D644-A467-06F4F20026FB}"/>
              </a:ext>
            </a:extLst>
          </p:cNvPr>
          <p:cNvSpPr/>
          <p:nvPr/>
        </p:nvSpPr>
        <p:spPr>
          <a:xfrm>
            <a:off x="3921072" y="790415"/>
            <a:ext cx="8110777" cy="5867760"/>
          </a:xfrm>
          <a:prstGeom prst="rect">
            <a:avLst/>
          </a:prstGeom>
        </p:spPr>
        <p:txBody>
          <a:bodyPr wrap="square">
            <a:spAutoFit/>
          </a:bodyPr>
          <a:lstStyle/>
          <a:p>
            <a:pPr marL="342900" indent="-342900" algn="just">
              <a:spcBef>
                <a:spcPts val="600"/>
              </a:spcBef>
              <a:spcAft>
                <a:spcPts val="600"/>
              </a:spcAft>
              <a:buFont typeface="Arial" panose="020B0604020202020204" pitchFamily="34" charset="0"/>
              <a:buChar char="•"/>
            </a:pPr>
            <a:r>
              <a:rPr lang="en-GB" altLang="ar-JO" sz="2200" b="1" dirty="0"/>
              <a:t>A</a:t>
            </a:r>
            <a:r>
              <a:rPr lang="en-GB" altLang="ar-JO" sz="2200" dirty="0"/>
              <a:t>.</a:t>
            </a:r>
            <a:r>
              <a:rPr lang="ar-SA" altLang="ar-JO" sz="2200" dirty="0"/>
              <a:t>  المصافحة المتساوية (متوازنة بين الطرفين وبشكل عمودي): تتميز بالثقة والهدوء من قبل الطرفين بشكل صحي، وهي مصافحة الأشخاص الأسوياء. </a:t>
            </a:r>
          </a:p>
          <a:p>
            <a:pPr marL="342900" indent="-342900" algn="just">
              <a:spcBef>
                <a:spcPts val="600"/>
              </a:spcBef>
              <a:spcAft>
                <a:spcPts val="600"/>
              </a:spcAft>
              <a:buFont typeface="Arial" panose="020B0604020202020204" pitchFamily="34" charset="0"/>
              <a:buChar char="•"/>
            </a:pPr>
            <a:r>
              <a:rPr lang="en-GB" altLang="ar-JO" sz="2200" b="1" dirty="0"/>
              <a:t>B</a:t>
            </a:r>
            <a:r>
              <a:rPr lang="ar-SA" altLang="ar-JO" sz="2200" b="1" dirty="0"/>
              <a:t>. </a:t>
            </a:r>
            <a:r>
              <a:rPr lang="ar-SA" altLang="ar-JO" sz="2200" dirty="0"/>
              <a:t>المصافحة السائدة (سيادة يد على الأخرى بوضع مقلوب) تتميز بتأكيد المحبة من اليد العليا وتكون مفضلة بين الأحباء والمقربين فقط. </a:t>
            </a:r>
            <a:r>
              <a:rPr lang="ar-AE" altLang="ar-JO" sz="2200" dirty="0"/>
              <a:t>و</a:t>
            </a:r>
            <a:r>
              <a:rPr lang="ar-SA" altLang="ar-JO" sz="2200" dirty="0"/>
              <a:t>تسمى أيضا مصافحة المستسلم لأن اليد السفلى يقول صاحبها: سأترك لك المجال أن تتولى زمام الأمور</a:t>
            </a:r>
            <a:r>
              <a:rPr lang="ar-AE" altLang="ar-JO" sz="2200" dirty="0"/>
              <a:t>.</a:t>
            </a:r>
            <a:r>
              <a:rPr lang="ar-SA" altLang="ar-JO" sz="2200" dirty="0"/>
              <a:t> </a:t>
            </a:r>
          </a:p>
          <a:p>
            <a:pPr marL="342900" indent="-342900" algn="just">
              <a:spcBef>
                <a:spcPts val="600"/>
              </a:spcBef>
              <a:spcAft>
                <a:spcPts val="600"/>
              </a:spcAft>
              <a:buFont typeface="Arial" panose="020B0604020202020204" pitchFamily="34" charset="0"/>
              <a:buChar char="•"/>
            </a:pPr>
            <a:r>
              <a:rPr lang="en-GB" altLang="ar-JO" sz="2200" b="1" dirty="0"/>
              <a:t>C</a:t>
            </a:r>
            <a:r>
              <a:rPr lang="ar-SA" altLang="ar-JO" sz="2200" dirty="0"/>
              <a:t>. المصافحة المشدودة (شد الشخص يد الشخص الآخر إليه) قد تفهم خطأ وهي دلالة على تشكك الشخص الشاد لليد لعملية الاتصال ودليل ضعف ثقته بنفسه. </a:t>
            </a:r>
          </a:p>
          <a:p>
            <a:pPr marL="342900" indent="-342900" algn="just">
              <a:spcBef>
                <a:spcPts val="600"/>
              </a:spcBef>
              <a:spcAft>
                <a:spcPts val="600"/>
              </a:spcAft>
              <a:buFont typeface="Arial" panose="020B0604020202020204" pitchFamily="34" charset="0"/>
              <a:buChar char="•"/>
            </a:pPr>
            <a:r>
              <a:rPr lang="en-GB" altLang="ar-JO" sz="2200" b="1" dirty="0"/>
              <a:t>D</a:t>
            </a:r>
            <a:r>
              <a:rPr lang="ar-SA" altLang="ar-JO" sz="2200" dirty="0"/>
              <a:t>. المصافحة الخجولة (المصافحة بأطراف الأصابع) دليل تعالي وكبرياء أو خجل أو ضعف الثقة بالنفس أو دليل على رغبة الشخص في أن يتكتم على رغبة معينة. </a:t>
            </a:r>
          </a:p>
          <a:p>
            <a:pPr marL="342900" indent="-342900" algn="just">
              <a:spcBef>
                <a:spcPts val="600"/>
              </a:spcBef>
              <a:spcAft>
                <a:spcPts val="600"/>
              </a:spcAft>
              <a:buFont typeface="Arial" panose="020B0604020202020204" pitchFamily="34" charset="0"/>
              <a:buChar char="•"/>
            </a:pPr>
            <a:r>
              <a:rPr lang="en-GB" altLang="ar-JO" sz="2200" b="1" dirty="0"/>
              <a:t>E</a:t>
            </a:r>
            <a:r>
              <a:rPr lang="ar-SA" altLang="ar-JO" sz="2200" b="1" dirty="0"/>
              <a:t>. </a:t>
            </a:r>
            <a:r>
              <a:rPr lang="ar-SA" altLang="ar-JO" sz="2200" dirty="0"/>
              <a:t>مصافحة السمكة الميتة (مصافحة باللمس وفيها برود) دليل على غرور أو اعتزاز بالنفس أو ضعف الثقة بالنفس وقد تفهم خطأ بأن الشخص لا يحب أن يرحب بالآخر.</a:t>
            </a:r>
          </a:p>
          <a:p>
            <a:pPr marL="342900" indent="-342900" algn="just">
              <a:lnSpc>
                <a:spcPct val="80000"/>
              </a:lnSpc>
              <a:buFont typeface="Arial" panose="020B0604020202020204" pitchFamily="34" charset="0"/>
              <a:buChar char="•"/>
            </a:pPr>
            <a:r>
              <a:rPr lang="en-GB" altLang="ar-JO" sz="2200" b="1" dirty="0"/>
              <a:t>F</a:t>
            </a:r>
            <a:r>
              <a:rPr lang="ar-SA" altLang="ar-JO" sz="2200" dirty="0"/>
              <a:t>. المصافحة الشرسة (المصافحة الحديدية) تتميز بالضغط على اليد المقابلة بصلابة وهي دليل عدوانية أو دليل على أن الشخص يريد أن يظهر بمظهر الشخص القوي. </a:t>
            </a:r>
          </a:p>
          <a:p>
            <a:pPr marL="342900" indent="-342900" algn="just">
              <a:lnSpc>
                <a:spcPct val="80000"/>
              </a:lnSpc>
              <a:buFont typeface="Arial" panose="020B0604020202020204" pitchFamily="34" charset="0"/>
              <a:buChar char="•"/>
            </a:pPr>
            <a:r>
              <a:rPr lang="en-GB" altLang="ar-JO" sz="2200" b="1" dirty="0"/>
              <a:t>G</a:t>
            </a:r>
            <a:r>
              <a:rPr lang="ar-SA" altLang="ar-JO" sz="2200" b="1" dirty="0"/>
              <a:t>. </a:t>
            </a:r>
            <a:r>
              <a:rPr lang="ar-SA" altLang="ar-JO" sz="2200" dirty="0"/>
              <a:t>المصافحة الحاضنة (الودية) تتميز باحتضان يد الشخص بكلتا اليدين وهي مصافحة تعبر عن التودد والمحبة ويستخدمها السياسيون في الغالب </a:t>
            </a:r>
            <a:r>
              <a:rPr lang="ar-AE" altLang="ar-JO" sz="2200" dirty="0"/>
              <a:t>وبعض</a:t>
            </a:r>
            <a:r>
              <a:rPr lang="ar-SA" altLang="ar-JO" sz="2200" dirty="0"/>
              <a:t> الأصدقاء وإذا استخدمها الشخص مع شخص لا يعرفه دل ذلك على نوع من التودد الزائف (التملق).</a:t>
            </a:r>
            <a:endParaRPr lang="en-GB" altLang="ar-JO" sz="2200" dirty="0"/>
          </a:p>
        </p:txBody>
      </p:sp>
      <p:pic>
        <p:nvPicPr>
          <p:cNvPr id="5" name="Picture 3" descr="grt1">
            <a:extLst>
              <a:ext uri="{FF2B5EF4-FFF2-40B4-BE49-F238E27FC236}">
                <a16:creationId xmlns:a16="http://schemas.microsoft.com/office/drawing/2014/main" xmlns="" id="{4F4FF7B2-83C5-8343-821D-5A9052395F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60151" y="457201"/>
            <a:ext cx="3760921" cy="62851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0010864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xmlns="" id="{6400181D-2F6C-5347-8325-3DB7ED990F83}"/>
              </a:ext>
            </a:extLst>
          </p:cNvPr>
          <p:cNvSpPr>
            <a:spLocks noGrp="1" noChangeArrowheads="1"/>
          </p:cNvSpPr>
          <p:nvPr>
            <p:ph type="title"/>
          </p:nvPr>
        </p:nvSpPr>
        <p:spPr>
          <a:xfrm>
            <a:off x="4773476" y="395550"/>
            <a:ext cx="6034007" cy="666428"/>
          </a:xfrm>
        </p:spPr>
        <p:style>
          <a:lnRef idx="2">
            <a:schemeClr val="dk1"/>
          </a:lnRef>
          <a:fillRef idx="1">
            <a:schemeClr val="lt1"/>
          </a:fillRef>
          <a:effectRef idx="0">
            <a:schemeClr val="dk1"/>
          </a:effectRef>
          <a:fontRef idx="minor">
            <a:schemeClr val="dk1"/>
          </a:fontRef>
        </p:style>
        <p:txBody>
          <a:bodyPr>
            <a:normAutofit/>
          </a:bodyPr>
          <a:lstStyle/>
          <a:p>
            <a:pPr algn="ctr"/>
            <a:r>
              <a:rPr lang="ar-AE" altLang="ar-JO" sz="3200" b="1" dirty="0"/>
              <a:t>شرح أنواع المصافحة:</a:t>
            </a:r>
            <a:endParaRPr lang="en-GB" altLang="ar-JO" sz="3200" b="1" dirty="0"/>
          </a:p>
        </p:txBody>
      </p:sp>
      <p:pic>
        <p:nvPicPr>
          <p:cNvPr id="5" name="صورة 4">
            <a:extLst>
              <a:ext uri="{FF2B5EF4-FFF2-40B4-BE49-F238E27FC236}">
                <a16:creationId xmlns:a16="http://schemas.microsoft.com/office/drawing/2014/main" xmlns="" id="{CEA85C16-9FB9-4D47-9893-2F3B88972B1A}"/>
              </a:ext>
            </a:extLst>
          </p:cNvPr>
          <p:cNvPicPr>
            <a:picLocks noChangeAspect="1"/>
          </p:cNvPicPr>
          <p:nvPr/>
        </p:nvPicPr>
        <p:blipFill>
          <a:blip r:embed="rId2"/>
          <a:stretch>
            <a:fillRect/>
          </a:stretch>
        </p:blipFill>
        <p:spPr>
          <a:xfrm>
            <a:off x="232475" y="1146876"/>
            <a:ext cx="5473108" cy="1864012"/>
          </a:xfrm>
          <a:prstGeom prst="rect">
            <a:avLst/>
          </a:prstGeom>
        </p:spPr>
      </p:pic>
      <p:pic>
        <p:nvPicPr>
          <p:cNvPr id="6" name="صورة 5">
            <a:extLst>
              <a:ext uri="{FF2B5EF4-FFF2-40B4-BE49-F238E27FC236}">
                <a16:creationId xmlns:a16="http://schemas.microsoft.com/office/drawing/2014/main" xmlns="" id="{B541149E-CDEF-384C-B765-E473D4B9DA82}"/>
              </a:ext>
            </a:extLst>
          </p:cNvPr>
          <p:cNvPicPr>
            <a:picLocks noChangeAspect="1"/>
          </p:cNvPicPr>
          <p:nvPr/>
        </p:nvPicPr>
        <p:blipFill>
          <a:blip r:embed="rId3"/>
          <a:stretch>
            <a:fillRect/>
          </a:stretch>
        </p:blipFill>
        <p:spPr>
          <a:xfrm>
            <a:off x="232474" y="3429000"/>
            <a:ext cx="3236942" cy="2523285"/>
          </a:xfrm>
          <a:prstGeom prst="rect">
            <a:avLst/>
          </a:prstGeom>
        </p:spPr>
      </p:pic>
      <p:sp>
        <p:nvSpPr>
          <p:cNvPr id="7" name="مستطيل 6">
            <a:extLst>
              <a:ext uri="{FF2B5EF4-FFF2-40B4-BE49-F238E27FC236}">
                <a16:creationId xmlns:a16="http://schemas.microsoft.com/office/drawing/2014/main" xmlns="" id="{7B8E11A1-CD07-724F-B8FD-259325C4CB58}"/>
              </a:ext>
            </a:extLst>
          </p:cNvPr>
          <p:cNvSpPr/>
          <p:nvPr/>
        </p:nvSpPr>
        <p:spPr>
          <a:xfrm>
            <a:off x="5705582" y="1901455"/>
            <a:ext cx="6034007" cy="3508653"/>
          </a:xfrm>
          <a:prstGeom prst="rect">
            <a:avLst/>
          </a:prstGeom>
        </p:spPr>
        <p:txBody>
          <a:bodyPr wrap="square">
            <a:spAutoFit/>
          </a:bodyPr>
          <a:lstStyle/>
          <a:p>
            <a:pPr algn="just">
              <a:spcBef>
                <a:spcPts val="600"/>
              </a:spcBef>
              <a:spcAft>
                <a:spcPts val="600"/>
              </a:spcAft>
            </a:pPr>
            <a:r>
              <a:rPr lang="ar-SA" altLang="ar-JO" sz="2400" b="1" dirty="0"/>
              <a:t>إذا سلم عليك شخص وتعمد أن:</a:t>
            </a:r>
          </a:p>
          <a:p>
            <a:pPr marL="342900" indent="-342900" algn="just">
              <a:spcBef>
                <a:spcPts val="600"/>
              </a:spcBef>
              <a:spcAft>
                <a:spcPts val="600"/>
              </a:spcAft>
              <a:buFont typeface="Arial" panose="020B0604020202020204" pitchFamily="34" charset="0"/>
              <a:buChar char="•"/>
            </a:pPr>
            <a:r>
              <a:rPr lang="ar-SA" altLang="ar-JO" sz="2400" dirty="0"/>
              <a:t>بأن تكون يده فوق يدك فهذا يدل بالتعالي والإشارة لك بأنه هو السيد والمسيطر</a:t>
            </a:r>
          </a:p>
          <a:p>
            <a:pPr marL="342900" indent="-342900" algn="just">
              <a:spcBef>
                <a:spcPts val="600"/>
              </a:spcBef>
              <a:spcAft>
                <a:spcPts val="600"/>
              </a:spcAft>
              <a:buFont typeface="Arial" panose="020B0604020202020204" pitchFamily="34" charset="0"/>
              <a:buChar char="•"/>
            </a:pPr>
            <a:r>
              <a:rPr lang="ar-SA" altLang="ar-JO" sz="2400" dirty="0"/>
              <a:t>اما السلام المتكافئ فيشير إلى الود والمحبة والتساوي بين الطرفين</a:t>
            </a:r>
          </a:p>
          <a:p>
            <a:pPr marL="342900" indent="-342900" algn="just">
              <a:spcBef>
                <a:spcPts val="600"/>
              </a:spcBef>
              <a:spcAft>
                <a:spcPts val="600"/>
              </a:spcAft>
              <a:buFont typeface="Arial" panose="020B0604020202020204" pitchFamily="34" charset="0"/>
              <a:buChar char="•"/>
            </a:pPr>
            <a:r>
              <a:rPr lang="ar-SA" altLang="ar-JO" sz="2400" dirty="0"/>
              <a:t>السلام الخاضع بوضع يدك اسفل يد الاخر فهذا  يشير إلى انك على استعداد للسير معه بكل ما يقول وأنك توليه القيادة</a:t>
            </a:r>
          </a:p>
        </p:txBody>
      </p:sp>
    </p:spTree>
    <p:extLst>
      <p:ext uri="{BB962C8B-B14F-4D97-AF65-F5344CB8AC3E}">
        <p14:creationId xmlns:p14="http://schemas.microsoft.com/office/powerpoint/2010/main" val="29896109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76518" y="412124"/>
            <a:ext cx="11483788" cy="6244170"/>
          </a:xfrm>
        </p:spPr>
        <p:txBody>
          <a:bodyPr>
            <a:noAutofit/>
          </a:bodyPr>
          <a:lstStyle/>
          <a:p>
            <a:pPr lvl="0" algn="just">
              <a:lnSpc>
                <a:spcPct val="150000"/>
              </a:lnSpc>
            </a:pPr>
            <a:r>
              <a:rPr lang="ar-JO" sz="2200" b="1" u="sng" dirty="0">
                <a:latin typeface="Damascus" pitchFamily="2" charset="-78"/>
              </a:rPr>
              <a:t>الصراحة أو الضمنية :</a:t>
            </a:r>
            <a:endParaRPr lang="en-US" sz="2200" dirty="0"/>
          </a:p>
          <a:p>
            <a:pPr marL="0" indent="0" algn="just">
              <a:lnSpc>
                <a:spcPct val="150000"/>
              </a:lnSpc>
              <a:buNone/>
            </a:pPr>
            <a:r>
              <a:rPr lang="ar-JO" sz="2200" dirty="0">
                <a:latin typeface="Damascus" pitchFamily="2" charset="-78"/>
              </a:rPr>
              <a:t>  قد يأتي المعنى الذي يريد المصدر نقله إلى المستقبلين صريحاً واضحاً وسط مضمون الرسالة, وقد يأتي هذا المعنى ضمنياً ويترك للمستقبل أن يستنتج ما يشاء بالشكل الذي يريده . وقد اتضح أن النتائج التي يتوصل إليها المصدر من مناقشته مع المستقبل تكون أكبر تأثيراً عليه كلما كانت المعاني واضحة ومحددة لا تترك مجالاً للبس أو تفسيرات شخصية بواسطة المستقبل.</a:t>
            </a:r>
            <a:endParaRPr lang="en-US" sz="2200" dirty="0"/>
          </a:p>
          <a:p>
            <a:pPr lvl="0" algn="just">
              <a:lnSpc>
                <a:spcPct val="150000"/>
              </a:lnSpc>
            </a:pPr>
            <a:r>
              <a:rPr lang="ar-JO" sz="2200" b="1" u="sng" dirty="0">
                <a:latin typeface="Damascus" pitchFamily="2" charset="-78"/>
              </a:rPr>
              <a:t>التهديد أو التخويف: </a:t>
            </a:r>
            <a:endParaRPr lang="en-US" sz="2200" dirty="0"/>
          </a:p>
          <a:p>
            <a:pPr marL="0" indent="0" algn="just">
              <a:lnSpc>
                <a:spcPct val="150000"/>
              </a:lnSpc>
              <a:buNone/>
            </a:pPr>
            <a:r>
              <a:rPr lang="ar-JO" sz="2200" dirty="0">
                <a:latin typeface="Damascus" pitchFamily="2" charset="-78"/>
              </a:rPr>
              <a:t>وتتفاوت معالجة مثل هذه الرسائل وفقاً لدرجة الخوف والتوتر التي تثيرها وأحياناً تكون الرسائل التي تثير الخوف بدرجة شديدة أكثر تأثيراً من تلك التي تثير الخوف بدرجة معتدلة خاصة إذا كان المصدر محل ثقة عالية وتقدم الرسالة الحقائق والأدلة المدعمة، وإذا كانت القضية موضوع الرسالة تضم أفراد محددين ومقربين ولا تقسم بالتعميم والتجريد وعدم التحديد.</a:t>
            </a:r>
            <a:endParaRPr lang="en-US" sz="2200" dirty="0"/>
          </a:p>
          <a:p>
            <a:pPr marL="0" indent="0" algn="just">
              <a:lnSpc>
                <a:spcPct val="150000"/>
              </a:lnSpc>
              <a:buNone/>
            </a:pPr>
            <a:r>
              <a:rPr lang="ar-JO" sz="2200" dirty="0">
                <a:latin typeface="Damascus" pitchFamily="2" charset="-78"/>
              </a:rPr>
              <a:t>ومن عيوب هذا الشكل في معالجة عرض الرسائل أن ما يحدثه من إثارة انفعالية عند المستقبل قد يسبب إغفال مضمون الرسالة. فالرسائل المثيرة للخوف قد تسبب عداء تجاه المصدر أو الرسالة ذات المضمون المشابه. ومن الخطورة بوجه عام استخدام هذا الأسلوب في معالجة الرسائل التنموية والتعليمية بهدف الإقناع بقبول وتبني المستحدثات.</a:t>
            </a:r>
          </a:p>
          <a:p>
            <a:pPr marL="0" indent="0" algn="just">
              <a:lnSpc>
                <a:spcPct val="150000"/>
              </a:lnSpc>
              <a:buNone/>
            </a:pPr>
            <a:endParaRPr lang="en-US" sz="2200" dirty="0"/>
          </a:p>
          <a:p>
            <a:pPr algn="just">
              <a:lnSpc>
                <a:spcPct val="150000"/>
              </a:lnSpc>
            </a:pPr>
            <a:endParaRPr lang="ar-JO" sz="2200" dirty="0">
              <a:latin typeface="Damascus" pitchFamily="2" charset="-78"/>
            </a:endParaRPr>
          </a:p>
        </p:txBody>
      </p:sp>
    </p:spTree>
    <p:extLst>
      <p:ext uri="{BB962C8B-B14F-4D97-AF65-F5344CB8AC3E}">
        <p14:creationId xmlns:p14="http://schemas.microsoft.com/office/powerpoint/2010/main" val="144791362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xmlns="" id="{37234829-7F99-8F40-8002-B80695489481}"/>
              </a:ext>
            </a:extLst>
          </p:cNvPr>
          <p:cNvSpPr>
            <a:spLocks noGrp="1" noChangeArrowheads="1"/>
          </p:cNvSpPr>
          <p:nvPr>
            <p:ph type="title"/>
          </p:nvPr>
        </p:nvSpPr>
        <p:spPr>
          <a:xfrm>
            <a:off x="5827362" y="529687"/>
            <a:ext cx="4292143" cy="681925"/>
          </a:xfrm>
        </p:spPr>
        <p:style>
          <a:lnRef idx="2">
            <a:schemeClr val="dk1"/>
          </a:lnRef>
          <a:fillRef idx="1">
            <a:schemeClr val="lt1"/>
          </a:fillRef>
          <a:effectRef idx="0">
            <a:schemeClr val="dk1"/>
          </a:effectRef>
          <a:fontRef idx="minor">
            <a:schemeClr val="dk1"/>
          </a:fontRef>
        </p:style>
        <p:txBody>
          <a:bodyPr>
            <a:normAutofit/>
          </a:bodyPr>
          <a:lstStyle/>
          <a:p>
            <a:pPr algn="ctr"/>
            <a:r>
              <a:rPr lang="ar-AE" altLang="ar-JO" sz="3200" dirty="0"/>
              <a:t>بعدما تطرح الأسئلة بعد السلام.</a:t>
            </a:r>
            <a:endParaRPr lang="en-GB" altLang="ar-JO" sz="3200" dirty="0"/>
          </a:p>
        </p:txBody>
      </p:sp>
      <p:sp>
        <p:nvSpPr>
          <p:cNvPr id="177155" name="Rectangle 3">
            <a:extLst>
              <a:ext uri="{FF2B5EF4-FFF2-40B4-BE49-F238E27FC236}">
                <a16:creationId xmlns:a16="http://schemas.microsoft.com/office/drawing/2014/main" xmlns="" id="{591A90B9-5FAE-DB40-AAE3-217810EE6633}"/>
              </a:ext>
            </a:extLst>
          </p:cNvPr>
          <p:cNvSpPr>
            <a:spLocks noGrp="1" noChangeArrowheads="1"/>
          </p:cNvSpPr>
          <p:nvPr>
            <p:ph type="body" idx="1"/>
          </p:nvPr>
        </p:nvSpPr>
        <p:spPr>
          <a:xfrm>
            <a:off x="2763866" y="1611823"/>
            <a:ext cx="9144000" cy="4522572"/>
          </a:xfrm>
          <a:noFill/>
        </p:spPr>
        <p:txBody>
          <a:bodyPr>
            <a:normAutofit/>
          </a:bodyPr>
          <a:lstStyle/>
          <a:p>
            <a:pPr algn="just" rtl="1">
              <a:lnSpc>
                <a:spcPct val="150000"/>
              </a:lnSpc>
            </a:pPr>
            <a:r>
              <a:rPr lang="ar-AE" altLang="ar-JO" sz="2400" dirty="0"/>
              <a:t>اظهر دهشتك عند كل إجابة، ليحس الآخرون بأنك إكتفشت جديداً مفيداً عندهم.</a:t>
            </a:r>
          </a:p>
          <a:p>
            <a:pPr algn="just" rtl="1">
              <a:lnSpc>
                <a:spcPct val="150000"/>
              </a:lnSpc>
            </a:pPr>
            <a:r>
              <a:rPr lang="ar-AE" altLang="ar-JO" sz="2400" dirty="0"/>
              <a:t>أصغي للاجابة بكل حواسك، ولا تكن كمن يطرح سؤال ولا يرجو إجابته، مثل: ( كيف الحال، شو الاخبار، شو علومك).</a:t>
            </a:r>
          </a:p>
          <a:p>
            <a:pPr algn="just" rtl="1">
              <a:lnSpc>
                <a:spcPct val="150000"/>
              </a:lnSpc>
            </a:pPr>
            <a:r>
              <a:rPr lang="ar-AE" altLang="ar-JO" sz="2400" dirty="0"/>
              <a:t>اعرف متى يمل الآخرون من اسئلتك، وذلك عندما:</a:t>
            </a:r>
          </a:p>
          <a:p>
            <a:pPr marL="0" indent="0" algn="just" rtl="1">
              <a:lnSpc>
                <a:spcPct val="150000"/>
              </a:lnSpc>
              <a:buNone/>
            </a:pPr>
            <a:r>
              <a:rPr lang="ar-AE" altLang="ar-JO" sz="2400" dirty="0"/>
              <a:t>- تكون إجاباتهم قصيرة، وتزداد قصراً مع كل سؤال جديد.</a:t>
            </a:r>
          </a:p>
          <a:p>
            <a:pPr marL="0" indent="0" algn="just" rtl="1">
              <a:lnSpc>
                <a:spcPct val="150000"/>
              </a:lnSpc>
              <a:buNone/>
            </a:pPr>
            <a:r>
              <a:rPr lang="ar-AE" altLang="ar-JO" sz="2400" dirty="0"/>
              <a:t>- إذا بدأ الشخص الآخر في تشتيت نظره عنك، او اظهر الملل.</a:t>
            </a:r>
          </a:p>
        </p:txBody>
      </p:sp>
      <p:pic>
        <p:nvPicPr>
          <p:cNvPr id="2" name="صورة 1">
            <a:extLst>
              <a:ext uri="{FF2B5EF4-FFF2-40B4-BE49-F238E27FC236}">
                <a16:creationId xmlns:a16="http://schemas.microsoft.com/office/drawing/2014/main" xmlns="" id="{1E2E706D-7CE1-9648-98E3-B80102892A48}"/>
              </a:ext>
            </a:extLst>
          </p:cNvPr>
          <p:cNvPicPr>
            <a:picLocks noChangeAspect="1"/>
          </p:cNvPicPr>
          <p:nvPr/>
        </p:nvPicPr>
        <p:blipFill>
          <a:blip r:embed="rId3"/>
          <a:stretch>
            <a:fillRect/>
          </a:stretch>
        </p:blipFill>
        <p:spPr>
          <a:xfrm>
            <a:off x="-1" y="3418493"/>
            <a:ext cx="3378631" cy="3439507"/>
          </a:xfrm>
          <a:prstGeom prst="rect">
            <a:avLst/>
          </a:prstGeom>
        </p:spPr>
      </p:pic>
      <p:pic>
        <p:nvPicPr>
          <p:cNvPr id="4" name="صورة 3">
            <a:extLst>
              <a:ext uri="{FF2B5EF4-FFF2-40B4-BE49-F238E27FC236}">
                <a16:creationId xmlns:a16="http://schemas.microsoft.com/office/drawing/2014/main" xmlns="" id="{E7AC7DE2-671D-FD48-A301-80BC7F5062D0}"/>
              </a:ext>
            </a:extLst>
          </p:cNvPr>
          <p:cNvPicPr>
            <a:picLocks noChangeAspect="1"/>
          </p:cNvPicPr>
          <p:nvPr/>
        </p:nvPicPr>
        <p:blipFill>
          <a:blip r:embed="rId4"/>
          <a:stretch>
            <a:fillRect/>
          </a:stretch>
        </p:blipFill>
        <p:spPr>
          <a:xfrm>
            <a:off x="-2" y="5489"/>
            <a:ext cx="3607123" cy="2164274"/>
          </a:xfrm>
          <a:prstGeom prst="rect">
            <a:avLst/>
          </a:prstGeom>
        </p:spPr>
      </p:pic>
      <p:pic>
        <p:nvPicPr>
          <p:cNvPr id="5" name="صورة 4">
            <a:extLst>
              <a:ext uri="{FF2B5EF4-FFF2-40B4-BE49-F238E27FC236}">
                <a16:creationId xmlns:a16="http://schemas.microsoft.com/office/drawing/2014/main" xmlns="" id="{8D9C1B42-DA15-AB40-B4A3-011C071091B6}"/>
              </a:ext>
            </a:extLst>
          </p:cNvPr>
          <p:cNvPicPr>
            <a:picLocks noChangeAspect="1"/>
          </p:cNvPicPr>
          <p:nvPr/>
        </p:nvPicPr>
        <p:blipFill>
          <a:blip r:embed="rId5"/>
          <a:stretch>
            <a:fillRect/>
          </a:stretch>
        </p:blipFill>
        <p:spPr>
          <a:xfrm>
            <a:off x="2763866" y="3929991"/>
            <a:ext cx="2928009" cy="2928009"/>
          </a:xfrm>
          <a:prstGeom prst="rect">
            <a:avLst/>
          </a:prstGeom>
        </p:spPr>
      </p:pic>
    </p:spTree>
    <p:extLst>
      <p:ext uri="{BB962C8B-B14F-4D97-AF65-F5344CB8AC3E}">
        <p14:creationId xmlns:p14="http://schemas.microsoft.com/office/powerpoint/2010/main" val="166773612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a:extLst>
              <a:ext uri="{FF2B5EF4-FFF2-40B4-BE49-F238E27FC236}">
                <a16:creationId xmlns:a16="http://schemas.microsoft.com/office/drawing/2014/main" xmlns="" id="{29369EA5-8748-074C-B4DC-69517C52AF94}"/>
              </a:ext>
            </a:extLst>
          </p:cNvPr>
          <p:cNvSpPr>
            <a:spLocks noGrp="1" noChangeArrowheads="1"/>
          </p:cNvSpPr>
          <p:nvPr>
            <p:ph type="title"/>
          </p:nvPr>
        </p:nvSpPr>
        <p:spPr>
          <a:xfrm>
            <a:off x="4773478" y="264253"/>
            <a:ext cx="4294000" cy="712140"/>
          </a:xfrm>
          <a:ln>
            <a:headEnd/>
            <a:tailEnd/>
          </a:ln>
        </p:spPr>
        <p:style>
          <a:lnRef idx="1">
            <a:schemeClr val="accent3"/>
          </a:lnRef>
          <a:fillRef idx="2">
            <a:schemeClr val="accent3"/>
          </a:fillRef>
          <a:effectRef idx="1">
            <a:schemeClr val="accent3"/>
          </a:effectRef>
          <a:fontRef idx="minor">
            <a:schemeClr val="dk1"/>
          </a:fontRef>
        </p:style>
        <p:txBody>
          <a:bodyPr>
            <a:normAutofit/>
          </a:bodyPr>
          <a:lstStyle/>
          <a:p>
            <a:pPr algn="ctr"/>
            <a:r>
              <a:rPr lang="ar-AE" altLang="ar-JO" sz="3200" dirty="0">
                <a:ln w="0"/>
                <a:solidFill>
                  <a:schemeClr val="tx1"/>
                </a:solidFill>
                <a:effectLst>
                  <a:outerShdw blurRad="38100" dist="19050" dir="2700000" algn="tl" rotWithShape="0">
                    <a:schemeClr val="dk1">
                      <a:alpha val="40000"/>
                    </a:schemeClr>
                  </a:outerShdw>
                </a:effectLst>
              </a:rPr>
              <a:t>الابتسامة:</a:t>
            </a:r>
            <a:endParaRPr lang="en-GB" altLang="ar-JO" sz="3200" dirty="0">
              <a:ln w="0"/>
              <a:solidFill>
                <a:schemeClr val="tx1"/>
              </a:solidFill>
              <a:effectLst>
                <a:outerShdw blurRad="38100" dist="19050" dir="2700000" algn="tl" rotWithShape="0">
                  <a:schemeClr val="dk1">
                    <a:alpha val="40000"/>
                  </a:schemeClr>
                </a:outerShdw>
              </a:effectLst>
            </a:endParaRPr>
          </a:p>
        </p:txBody>
      </p:sp>
      <p:sp>
        <p:nvSpPr>
          <p:cNvPr id="173059" name="Rectangle 3">
            <a:extLst>
              <a:ext uri="{FF2B5EF4-FFF2-40B4-BE49-F238E27FC236}">
                <a16:creationId xmlns:a16="http://schemas.microsoft.com/office/drawing/2014/main" xmlns="" id="{AA669C75-8D48-A94B-A714-ADE2D09604F2}"/>
              </a:ext>
            </a:extLst>
          </p:cNvPr>
          <p:cNvSpPr>
            <a:spLocks noGrp="1" noChangeArrowheads="1"/>
          </p:cNvSpPr>
          <p:nvPr>
            <p:ph type="body" idx="1"/>
          </p:nvPr>
        </p:nvSpPr>
        <p:spPr>
          <a:xfrm>
            <a:off x="6493790" y="1475273"/>
            <a:ext cx="4998688" cy="4840287"/>
          </a:xfrm>
          <a:noFill/>
        </p:spPr>
        <p:txBody>
          <a:bodyPr>
            <a:normAutofit/>
          </a:bodyPr>
          <a:lstStyle/>
          <a:p>
            <a:pPr algn="just" rtl="1"/>
            <a:r>
              <a:rPr lang="ar-AE" altLang="ar-JO" sz="2400" dirty="0"/>
              <a:t>هي لغة عالمية للجسد.</a:t>
            </a:r>
          </a:p>
          <a:p>
            <a:pPr algn="just" rtl="1"/>
            <a:r>
              <a:rPr lang="ar-AE" altLang="ar-JO" sz="2400" dirty="0"/>
              <a:t>مهما يكن بلدك، فان كل الناس يعرفون ان الابتسامة رمز للود والحميمية.</a:t>
            </a:r>
          </a:p>
          <a:p>
            <a:pPr algn="just" rtl="1"/>
            <a:r>
              <a:rPr lang="ar-AE" altLang="ar-JO" sz="2400" dirty="0"/>
              <a:t>هناك ابتسامة، لا</a:t>
            </a:r>
            <a:r>
              <a:rPr lang="en-GB" altLang="ar-JO" sz="2400" dirty="0"/>
              <a:t> </a:t>
            </a:r>
            <a:r>
              <a:rPr lang="ar-AE" altLang="ar-JO" sz="2400" dirty="0"/>
              <a:t>تزيد عن كونها تحريك للعضلات فقط.</a:t>
            </a:r>
          </a:p>
          <a:p>
            <a:pPr algn="just" rtl="1"/>
            <a:r>
              <a:rPr lang="ar-AE" altLang="ar-JO" sz="2400" dirty="0"/>
              <a:t>وهناك ابتسامة، ممزوجة بعاطفة، تكسب بها الآخرين. بينما توجد أخرى ماكرة تدل على خبث صاحبها</a:t>
            </a:r>
          </a:p>
        </p:txBody>
      </p:sp>
    </p:spTree>
    <p:extLst>
      <p:ext uri="{BB962C8B-B14F-4D97-AF65-F5344CB8AC3E}">
        <p14:creationId xmlns:p14="http://schemas.microsoft.com/office/powerpoint/2010/main" val="1829871444"/>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0581" name="Picture 5" descr="Sleepersona">
            <a:extLst>
              <a:ext uri="{FF2B5EF4-FFF2-40B4-BE49-F238E27FC236}">
                <a16:creationId xmlns:a16="http://schemas.microsoft.com/office/drawing/2014/main" xmlns="" id="{A39842AA-FA36-7B47-A7C0-2E45456EA3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4434" y="-1"/>
            <a:ext cx="1146874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4889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a:extLst>
              <a:ext uri="{FF2B5EF4-FFF2-40B4-BE49-F238E27FC236}">
                <a16:creationId xmlns:a16="http://schemas.microsoft.com/office/drawing/2014/main" xmlns="" id="{CBEAB163-C3D3-0F4F-A923-02F1CFDFA47F}"/>
              </a:ext>
            </a:extLst>
          </p:cNvPr>
          <p:cNvSpPr>
            <a:spLocks noGrp="1" noChangeArrowheads="1"/>
          </p:cNvSpPr>
          <p:nvPr>
            <p:ph type="title"/>
          </p:nvPr>
        </p:nvSpPr>
        <p:spPr>
          <a:xfrm>
            <a:off x="4751373" y="182103"/>
            <a:ext cx="3887787" cy="576263"/>
          </a:xfrm>
        </p:spPr>
        <p:style>
          <a:lnRef idx="1">
            <a:schemeClr val="accent3"/>
          </a:lnRef>
          <a:fillRef idx="2">
            <a:schemeClr val="accent3"/>
          </a:fillRef>
          <a:effectRef idx="1">
            <a:schemeClr val="accent3"/>
          </a:effectRef>
          <a:fontRef idx="minor">
            <a:schemeClr val="dk1"/>
          </a:fontRef>
        </p:style>
        <p:txBody>
          <a:bodyPr>
            <a:noAutofit/>
          </a:bodyPr>
          <a:lstStyle/>
          <a:p>
            <a:pPr algn="ctr"/>
            <a:r>
              <a:rPr lang="ar-AE" altLang="ar-JO" sz="3200" dirty="0">
                <a:ln w="0"/>
                <a:effectLst>
                  <a:outerShdw blurRad="38100" dist="19050" dir="2700000" algn="tl" rotWithShape="0">
                    <a:schemeClr val="dk1">
                      <a:alpha val="40000"/>
                    </a:schemeClr>
                  </a:outerShdw>
                </a:effectLst>
              </a:rPr>
              <a:t>تفسير وضعيات النوم: </a:t>
            </a:r>
            <a:endParaRPr lang="en-GB" altLang="ar-JO" sz="3200" dirty="0">
              <a:ln w="0"/>
              <a:effectLst>
                <a:outerShdw blurRad="38100" dist="19050" dir="2700000" algn="tl" rotWithShape="0">
                  <a:schemeClr val="dk1">
                    <a:alpha val="40000"/>
                  </a:schemeClr>
                </a:outerShdw>
              </a:effectLst>
            </a:endParaRPr>
          </a:p>
        </p:txBody>
      </p:sp>
      <p:sp>
        <p:nvSpPr>
          <p:cNvPr id="2" name="مستطيل 1">
            <a:extLst>
              <a:ext uri="{FF2B5EF4-FFF2-40B4-BE49-F238E27FC236}">
                <a16:creationId xmlns:a16="http://schemas.microsoft.com/office/drawing/2014/main" xmlns="" id="{5565F270-731B-1049-B6EE-E4B2E41F3E75}"/>
              </a:ext>
            </a:extLst>
          </p:cNvPr>
          <p:cNvSpPr/>
          <p:nvPr/>
        </p:nvSpPr>
        <p:spPr>
          <a:xfrm>
            <a:off x="1379350" y="851356"/>
            <a:ext cx="10631834" cy="6006644"/>
          </a:xfrm>
          <a:prstGeom prst="rect">
            <a:avLst/>
          </a:prstGeom>
        </p:spPr>
        <p:txBody>
          <a:bodyPr wrap="square">
            <a:spAutoFit/>
          </a:bodyPr>
          <a:lstStyle/>
          <a:p>
            <a:pPr algn="just">
              <a:lnSpc>
                <a:spcPct val="80000"/>
              </a:lnSpc>
            </a:pPr>
            <a:r>
              <a:rPr lang="ar-AE" altLang="ar-JO" sz="2400" b="1" dirty="0"/>
              <a:t>1-</a:t>
            </a:r>
            <a:r>
              <a:rPr lang="en-GB" altLang="ar-JO" sz="2400" b="1" dirty="0"/>
              <a:t> </a:t>
            </a:r>
            <a:r>
              <a:rPr lang="ar-SA" altLang="ar-JO" sz="2400" b="1" dirty="0"/>
              <a:t>وضع الجنين (النوم الجنيني</a:t>
            </a:r>
            <a:r>
              <a:rPr lang="en-GB" altLang="ar-JO" sz="2400" b="1" dirty="0"/>
              <a:t>(</a:t>
            </a:r>
            <a:r>
              <a:rPr lang="ar-SA" altLang="ar-JO" sz="2400" b="1" dirty="0"/>
              <a:t>: </a:t>
            </a:r>
            <a:r>
              <a:rPr lang="ar-SA" altLang="ar-JO" sz="2400" dirty="0"/>
              <a:t>الذين يفضلون هذا النوع من النوم هم أشخاص حساسون وخجولون. </a:t>
            </a:r>
            <a:r>
              <a:rPr lang="ar-AE" altLang="ar-JO" sz="2400" dirty="0"/>
              <a:t>و</a:t>
            </a:r>
            <a:r>
              <a:rPr lang="ar-SA" altLang="ar-JO" sz="2400" dirty="0"/>
              <a:t>هو وضع حماية من مخاطر أو مشاكل محتملة٬ ويفضله الأشخاص قليلو الثقة أو الذين لا يشعرون بأمان. وإذا كان تكور الجسم غير تام (شبه جنيني) دل على القناعة والرضى بالنفس وكره القيود</a:t>
            </a:r>
            <a:r>
              <a:rPr lang="en-GB" altLang="ar-JO" sz="2400" dirty="0"/>
              <a:t>. </a:t>
            </a:r>
            <a:endParaRPr lang="ar-SA" altLang="ar-JO" sz="2400" dirty="0"/>
          </a:p>
          <a:p>
            <a:pPr algn="just">
              <a:lnSpc>
                <a:spcPct val="80000"/>
              </a:lnSpc>
            </a:pPr>
            <a:endParaRPr lang="en-GB" altLang="ar-JO" sz="2400" dirty="0"/>
          </a:p>
          <a:p>
            <a:pPr algn="just">
              <a:lnSpc>
                <a:spcPct val="80000"/>
              </a:lnSpc>
            </a:pPr>
            <a:r>
              <a:rPr lang="ar-AE" altLang="ar-JO" sz="2400" dirty="0"/>
              <a:t>2-</a:t>
            </a:r>
            <a:r>
              <a:rPr lang="en-GB" altLang="ar-JO" sz="2400" dirty="0"/>
              <a:t> </a:t>
            </a:r>
            <a:r>
              <a:rPr lang="ar-SA" altLang="ar-JO" sz="2400" b="1" dirty="0"/>
              <a:t>وضع جذع الشجرة (النوم على الجنب</a:t>
            </a:r>
            <a:r>
              <a:rPr lang="ar-AE" altLang="ar-JO" sz="2400" b="1" dirty="0"/>
              <a:t>): </a:t>
            </a:r>
            <a:r>
              <a:rPr lang="ar-SA" altLang="ar-JO" sz="2400" dirty="0"/>
              <a:t>الذين يفضلون هذا الو</a:t>
            </a:r>
            <a:r>
              <a:rPr lang="ar-AE" altLang="ar-JO" sz="2400" dirty="0"/>
              <a:t>ضع</a:t>
            </a:r>
            <a:r>
              <a:rPr lang="ar-SA" altLang="ar-JO" sz="2400" dirty="0"/>
              <a:t> يكونون واجتماعيون</a:t>
            </a:r>
            <a:r>
              <a:rPr lang="en-GB" altLang="ar-JO" sz="2400" dirty="0"/>
              <a:t>.</a:t>
            </a:r>
            <a:endParaRPr lang="ar-SA" altLang="ar-JO" sz="2400" dirty="0"/>
          </a:p>
          <a:p>
            <a:pPr algn="just">
              <a:lnSpc>
                <a:spcPct val="80000"/>
              </a:lnSpc>
            </a:pPr>
            <a:endParaRPr lang="en-GB" altLang="ar-JO" sz="2400" dirty="0"/>
          </a:p>
          <a:p>
            <a:pPr algn="just">
              <a:lnSpc>
                <a:spcPct val="80000"/>
              </a:lnSpc>
            </a:pPr>
            <a:r>
              <a:rPr lang="ar-AE" altLang="ar-JO" sz="2400" dirty="0"/>
              <a:t>3-</a:t>
            </a:r>
            <a:r>
              <a:rPr lang="en-GB" altLang="ar-JO" sz="2400" dirty="0"/>
              <a:t> </a:t>
            </a:r>
            <a:r>
              <a:rPr lang="ar-SA" altLang="ar-JO" sz="2400" b="1" dirty="0"/>
              <a:t>وضع المشتاق (النوم على الجنب</a:t>
            </a:r>
            <a:r>
              <a:rPr lang="ar-AE" altLang="ar-JO" sz="2400" b="1" dirty="0"/>
              <a:t>): </a:t>
            </a:r>
            <a:r>
              <a:rPr lang="ar-SA" altLang="ar-JO" sz="2400" dirty="0"/>
              <a:t>الذين يفضلون هذا </a:t>
            </a:r>
            <a:r>
              <a:rPr lang="ar-AE" altLang="ar-JO" sz="2400" dirty="0"/>
              <a:t>الوضع</a:t>
            </a:r>
            <a:r>
              <a:rPr lang="ar-SA" altLang="ar-JO" sz="2400" dirty="0"/>
              <a:t> من النوم هم أشخاص منفتحون لكن يتميزون أحيانا بطبائع مريبة</a:t>
            </a:r>
            <a:r>
              <a:rPr lang="en-GB" altLang="ar-JO" sz="2400" dirty="0"/>
              <a:t>.</a:t>
            </a:r>
            <a:endParaRPr lang="ar-SA" altLang="ar-JO" sz="2400" dirty="0"/>
          </a:p>
          <a:p>
            <a:pPr algn="just">
              <a:lnSpc>
                <a:spcPct val="80000"/>
              </a:lnSpc>
            </a:pPr>
            <a:endParaRPr lang="en-GB" altLang="ar-JO" sz="2400" dirty="0"/>
          </a:p>
          <a:p>
            <a:pPr algn="just">
              <a:lnSpc>
                <a:spcPct val="80000"/>
              </a:lnSpc>
            </a:pPr>
            <a:r>
              <a:rPr lang="ar-AE" altLang="ar-JO" sz="2400" b="1" dirty="0"/>
              <a:t>4-</a:t>
            </a:r>
            <a:r>
              <a:rPr lang="en-GB" altLang="ar-JO" sz="2400" b="1" dirty="0"/>
              <a:t> </a:t>
            </a:r>
            <a:r>
              <a:rPr lang="ar-SA" altLang="ar-JO" sz="2400" b="1" dirty="0"/>
              <a:t>وضع الجندي (النوم على الظهر</a:t>
            </a:r>
            <a:r>
              <a:rPr lang="ar-AE" altLang="ar-JO" sz="2400" b="1" dirty="0"/>
              <a:t>):  </a:t>
            </a:r>
            <a:r>
              <a:rPr lang="ar-SA" altLang="ar-JO" sz="2400" dirty="0"/>
              <a:t>الأشخاص الذين يفضلون هذا النوع من النوم غالبا ما يكونون هادئون ومتحفظون ويضعون على أنفسهم وعلى الآخرين قواعد يلتزمون بها. إذا تباعدت أرجلهم عن بعضها البعض دل ذلك على الثقة والإحساس بالأمان</a:t>
            </a:r>
            <a:r>
              <a:rPr lang="en-GB" altLang="ar-JO" sz="2400" dirty="0"/>
              <a:t>.</a:t>
            </a:r>
            <a:endParaRPr lang="ar-SA" altLang="ar-JO" sz="2400" dirty="0"/>
          </a:p>
          <a:p>
            <a:pPr algn="just">
              <a:lnSpc>
                <a:spcPct val="80000"/>
              </a:lnSpc>
            </a:pPr>
            <a:endParaRPr lang="en-GB" altLang="ar-JO" sz="2400" dirty="0"/>
          </a:p>
          <a:p>
            <a:pPr algn="just">
              <a:lnSpc>
                <a:spcPct val="80000"/>
              </a:lnSpc>
            </a:pPr>
            <a:r>
              <a:rPr lang="ar-AE" altLang="ar-JO" sz="2400" dirty="0"/>
              <a:t>5-</a:t>
            </a:r>
            <a:r>
              <a:rPr lang="en-GB" altLang="ar-JO" sz="2400" dirty="0"/>
              <a:t> </a:t>
            </a:r>
            <a:r>
              <a:rPr lang="ar-SA" altLang="ar-JO" sz="2400" b="1" dirty="0"/>
              <a:t>وضع السقوط الحر (النوم على البطن</a:t>
            </a:r>
            <a:r>
              <a:rPr lang="ar-AE" altLang="ar-JO" sz="2400" b="1" dirty="0"/>
              <a:t>): </a:t>
            </a:r>
            <a:r>
              <a:rPr lang="ar-SA" altLang="ar-JO" sz="2400" dirty="0"/>
              <a:t>الأشخاص الذين يفضلون هذا النوع من النوم هم اشخاص اجتماعيون وجريئين٬ لكنهم يكرهون النقد ويشعرون غالبا بتهديد٬ لذلك هم يحتاجون لضبط حياتهم ويتميزون بالتصلب في آرائهم والدقة والوضوح والتنظيم</a:t>
            </a:r>
            <a:r>
              <a:rPr lang="en-GB" altLang="ar-JO" sz="2400" dirty="0"/>
              <a:t>.</a:t>
            </a:r>
            <a:endParaRPr lang="ar-SA" altLang="ar-JO" sz="2400" dirty="0"/>
          </a:p>
          <a:p>
            <a:pPr algn="just">
              <a:lnSpc>
                <a:spcPct val="80000"/>
              </a:lnSpc>
            </a:pPr>
            <a:endParaRPr lang="en-GB" altLang="ar-JO" sz="2400" dirty="0"/>
          </a:p>
          <a:p>
            <a:pPr algn="just">
              <a:lnSpc>
                <a:spcPct val="80000"/>
              </a:lnSpc>
            </a:pPr>
            <a:r>
              <a:rPr lang="ar-AE" altLang="ar-JO" sz="2400" dirty="0"/>
              <a:t>6-</a:t>
            </a:r>
            <a:r>
              <a:rPr lang="en-GB" altLang="ar-JO" sz="2400" dirty="0"/>
              <a:t> </a:t>
            </a:r>
            <a:r>
              <a:rPr lang="ar-SA" altLang="ar-JO" sz="2400" b="1" dirty="0"/>
              <a:t>وضع نجم البحر (النوم على الظهر</a:t>
            </a:r>
            <a:r>
              <a:rPr lang="ar-AE" altLang="ar-JO" sz="2400" b="1" dirty="0"/>
              <a:t>):  </a:t>
            </a:r>
            <a:r>
              <a:rPr lang="ar-SA" altLang="ar-JO" sz="2400" dirty="0"/>
              <a:t>الأشخاص الذين يفضلون هذا النوع من النوم هم مستمعون جيدون ويكونون صداقاتهم بسهولة وتغلب عليهم التلقائية. إذا تباعدت أرجلهم عن بعضها البعض دل ذلك على الثقة والإحساس بالأمان.</a:t>
            </a:r>
            <a:endParaRPr lang="en-GB" altLang="ar-JO" sz="2400" dirty="0"/>
          </a:p>
        </p:txBody>
      </p:sp>
    </p:spTree>
    <p:extLst>
      <p:ext uri="{BB962C8B-B14F-4D97-AF65-F5344CB8AC3E}">
        <p14:creationId xmlns:p14="http://schemas.microsoft.com/office/powerpoint/2010/main" val="128725873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a:extLst>
              <a:ext uri="{FF2B5EF4-FFF2-40B4-BE49-F238E27FC236}">
                <a16:creationId xmlns:a16="http://schemas.microsoft.com/office/drawing/2014/main" xmlns="" id="{B96E718E-1837-5E47-8DE7-E1896BC9D28E}"/>
              </a:ext>
            </a:extLst>
          </p:cNvPr>
          <p:cNvSpPr>
            <a:spLocks noGrp="1" noChangeArrowheads="1"/>
          </p:cNvSpPr>
          <p:nvPr>
            <p:ph type="title"/>
          </p:nvPr>
        </p:nvSpPr>
        <p:spPr>
          <a:xfrm>
            <a:off x="1624012" y="185980"/>
            <a:ext cx="8943975" cy="929898"/>
          </a:xfrm>
        </p:spPr>
        <p:style>
          <a:lnRef idx="2">
            <a:schemeClr val="dk1"/>
          </a:lnRef>
          <a:fillRef idx="1">
            <a:schemeClr val="lt1"/>
          </a:fillRef>
          <a:effectRef idx="0">
            <a:schemeClr val="dk1"/>
          </a:effectRef>
          <a:fontRef idx="minor">
            <a:schemeClr val="dk1"/>
          </a:fontRef>
        </p:style>
        <p:txBody>
          <a:bodyPr>
            <a:normAutofit/>
          </a:bodyPr>
          <a:lstStyle/>
          <a:p>
            <a:pPr algn="ctr"/>
            <a:r>
              <a:rPr lang="ar-AE" altLang="ar-JO" sz="3200">
                <a:ln w="0"/>
                <a:solidFill>
                  <a:schemeClr val="tx1"/>
                </a:solidFill>
                <a:effectLst>
                  <a:outerShdw blurRad="38100" dist="19050" dir="2700000" algn="tl" rotWithShape="0">
                    <a:schemeClr val="dk1">
                      <a:alpha val="40000"/>
                    </a:schemeClr>
                  </a:outerShdw>
                </a:effectLst>
              </a:rPr>
              <a:t>قراءة الآخرين أثناء المقابلة:</a:t>
            </a:r>
            <a:endParaRPr lang="en-GB" altLang="ar-JO" sz="3200">
              <a:ln w="0"/>
              <a:solidFill>
                <a:schemeClr val="tx1"/>
              </a:solidFill>
              <a:effectLst>
                <a:outerShdw blurRad="38100" dist="19050" dir="2700000" algn="tl" rotWithShape="0">
                  <a:schemeClr val="dk1">
                    <a:alpha val="40000"/>
                  </a:schemeClr>
                </a:outerShdw>
              </a:effectLst>
            </a:endParaRPr>
          </a:p>
        </p:txBody>
      </p:sp>
      <p:sp>
        <p:nvSpPr>
          <p:cNvPr id="2" name="مستطيل 1">
            <a:extLst>
              <a:ext uri="{FF2B5EF4-FFF2-40B4-BE49-F238E27FC236}">
                <a16:creationId xmlns:a16="http://schemas.microsoft.com/office/drawing/2014/main" xmlns="" id="{CE28CBCB-D5C6-834E-BDCA-42B050B92F6D}"/>
              </a:ext>
            </a:extLst>
          </p:cNvPr>
          <p:cNvSpPr/>
          <p:nvPr/>
        </p:nvSpPr>
        <p:spPr>
          <a:xfrm>
            <a:off x="2123267" y="1500909"/>
            <a:ext cx="9422969" cy="2751522"/>
          </a:xfrm>
          <a:prstGeom prst="rect">
            <a:avLst/>
          </a:prstGeom>
        </p:spPr>
        <p:txBody>
          <a:bodyPr wrap="square">
            <a:spAutoFit/>
          </a:bodyPr>
          <a:lstStyle/>
          <a:p>
            <a:pPr algn="just">
              <a:lnSpc>
                <a:spcPct val="90000"/>
              </a:lnSpc>
            </a:pPr>
            <a:r>
              <a:rPr lang="ar-AE" altLang="ar-JO" sz="2400" b="1" dirty="0"/>
              <a:t>المقابلة: </a:t>
            </a:r>
            <a:r>
              <a:rPr lang="ar-AE" altLang="ar-JO" sz="2400" dirty="0"/>
              <a:t>اجتماع</a:t>
            </a:r>
            <a:r>
              <a:rPr lang="ar-SA" altLang="ar-JO" sz="2400" dirty="0"/>
              <a:t> بين شخصين يحاول أحدهما وهو القائم بالمقابلة أن يستثير بعض المعلومات أو التغيرات لدى المبحوث </a:t>
            </a:r>
            <a:r>
              <a:rPr lang="ar-AE" altLang="ar-JO" sz="2400" dirty="0"/>
              <a:t>.</a:t>
            </a:r>
          </a:p>
          <a:p>
            <a:pPr algn="just">
              <a:lnSpc>
                <a:spcPct val="90000"/>
              </a:lnSpc>
            </a:pPr>
            <a:endParaRPr lang="ar-AE" altLang="ar-JO" sz="2400" dirty="0"/>
          </a:p>
          <a:p>
            <a:pPr algn="just">
              <a:lnSpc>
                <a:spcPct val="90000"/>
              </a:lnSpc>
            </a:pPr>
            <a:r>
              <a:rPr lang="ar-AE" altLang="ar-JO" sz="2400" b="1" dirty="0"/>
              <a:t>مزاياها: </a:t>
            </a:r>
          </a:p>
          <a:p>
            <a:pPr marL="342900" indent="-342900" algn="just">
              <a:lnSpc>
                <a:spcPct val="90000"/>
              </a:lnSpc>
              <a:buFont typeface="Arial" panose="020B0604020202020204" pitchFamily="34" charset="0"/>
              <a:buChar char="•"/>
            </a:pPr>
            <a:r>
              <a:rPr lang="ar-SA" altLang="ar-JO" sz="2400" dirty="0"/>
              <a:t>أنها أفضل وسيلة لاختيار وتقييم الصفات الشخصية</a:t>
            </a:r>
            <a:r>
              <a:rPr lang="ar-AE" altLang="ar-JO" sz="2400" dirty="0"/>
              <a:t>، للمبحوث.</a:t>
            </a:r>
          </a:p>
          <a:p>
            <a:pPr marL="342900" indent="-342900" algn="just">
              <a:lnSpc>
                <a:spcPct val="90000"/>
              </a:lnSpc>
              <a:buFont typeface="Arial" panose="020B0604020202020204" pitchFamily="34" charset="0"/>
              <a:buChar char="•"/>
            </a:pPr>
            <a:r>
              <a:rPr lang="ar-AE" altLang="ar-JO" sz="2400" dirty="0"/>
              <a:t>أ</a:t>
            </a:r>
            <a:r>
              <a:rPr lang="ar-SA" altLang="ar-JO" sz="2400" dirty="0"/>
              <a:t>نها ذات فائدة كبرى في تشخيص ومعالجة المشاكل الإنسانية وخاصة العاطفية منها .</a:t>
            </a:r>
            <a:endParaRPr lang="ar-AE" altLang="ar-JO" sz="2400" dirty="0"/>
          </a:p>
          <a:p>
            <a:pPr marL="342900" indent="-342900" algn="just">
              <a:lnSpc>
                <a:spcPct val="90000"/>
              </a:lnSpc>
              <a:buFont typeface="Arial" panose="020B0604020202020204" pitchFamily="34" charset="0"/>
              <a:buChar char="•"/>
            </a:pPr>
            <a:r>
              <a:rPr lang="ar-SA" altLang="ar-JO" sz="2400" dirty="0"/>
              <a:t>أنها ذات فائدة كبرى في الاستشارات</a:t>
            </a:r>
            <a:r>
              <a:rPr lang="ar-AE" altLang="ar-JO" sz="2400" dirty="0"/>
              <a:t>.</a:t>
            </a:r>
          </a:p>
          <a:p>
            <a:pPr marL="342900" indent="-342900" algn="just">
              <a:lnSpc>
                <a:spcPct val="90000"/>
              </a:lnSpc>
              <a:buFont typeface="Arial" panose="020B0604020202020204" pitchFamily="34" charset="0"/>
              <a:buChar char="•"/>
            </a:pPr>
            <a:r>
              <a:rPr lang="ar-SA" altLang="ar-JO" sz="2400" dirty="0"/>
              <a:t>أنها تزود الباحث بمعلومات إضافية </a:t>
            </a:r>
            <a:r>
              <a:rPr lang="ar-AE" altLang="ar-JO" sz="2400" dirty="0"/>
              <a:t>تؤ</a:t>
            </a:r>
            <a:r>
              <a:rPr lang="ar-SA" altLang="ar-JO" sz="2400" dirty="0"/>
              <a:t>كد المعلومات التي حصل عليها بواسطة وسائل أخرى</a:t>
            </a:r>
            <a:endParaRPr lang="en-GB" altLang="ar-JO" sz="2400" dirty="0"/>
          </a:p>
        </p:txBody>
      </p:sp>
    </p:spTree>
    <p:extLst>
      <p:ext uri="{BB962C8B-B14F-4D97-AF65-F5344CB8AC3E}">
        <p14:creationId xmlns:p14="http://schemas.microsoft.com/office/powerpoint/2010/main" val="180025208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2" name="WordArt 4">
            <a:extLst>
              <a:ext uri="{FF2B5EF4-FFF2-40B4-BE49-F238E27FC236}">
                <a16:creationId xmlns:a16="http://schemas.microsoft.com/office/drawing/2014/main" xmlns="" id="{F6BCC4A5-BBBA-7547-8113-4A7A8EC8A5A1}"/>
              </a:ext>
            </a:extLst>
          </p:cNvPr>
          <p:cNvSpPr>
            <a:spLocks noChangeArrowheads="1" noChangeShapeType="1" noTextEdit="1"/>
          </p:cNvSpPr>
          <p:nvPr/>
        </p:nvSpPr>
        <p:spPr bwMode="auto">
          <a:xfrm>
            <a:off x="4138047" y="399890"/>
            <a:ext cx="5161863" cy="597600"/>
          </a:xfrm>
          <a:prstGeom prst="rect">
            <a:avLst/>
          </a:prstGeom>
        </p:spPr>
        <p:style>
          <a:lnRef idx="2">
            <a:schemeClr val="dk1"/>
          </a:lnRef>
          <a:fillRef idx="1">
            <a:schemeClr val="lt1"/>
          </a:fillRef>
          <a:effectRef idx="0">
            <a:schemeClr val="dk1"/>
          </a:effectRef>
          <a:fontRef idx="minor">
            <a:schemeClr val="dk1"/>
          </a:fontRef>
        </p:style>
        <p:txBody>
          <a:bodyPr wrap="none" fromWordArt="1"/>
          <a:lstStyle/>
          <a:p>
            <a:pPr algn="ctr"/>
            <a:r>
              <a:rPr lang="ar-JO" sz="3200" kern="10" dirty="0">
                <a:ln w="0"/>
                <a:solidFill>
                  <a:schemeClr val="tx1"/>
                </a:solidFill>
                <a:effectLst>
                  <a:outerShdw blurRad="38100" dist="19050" dir="2700000" algn="tl" rotWithShape="0">
                    <a:schemeClr val="dk1">
                      <a:alpha val="40000"/>
                    </a:schemeClr>
                  </a:outerShdw>
                </a:effectLst>
                <a:latin typeface="Impact" panose="020B0806030902050204" pitchFamily="34" charset="0"/>
              </a:rPr>
              <a:t>تحليل بعض الحركات الشائعة:</a:t>
            </a:r>
          </a:p>
        </p:txBody>
      </p:sp>
      <p:sp>
        <p:nvSpPr>
          <p:cNvPr id="17414" name="Rectangle 6">
            <a:extLst>
              <a:ext uri="{FF2B5EF4-FFF2-40B4-BE49-F238E27FC236}">
                <a16:creationId xmlns:a16="http://schemas.microsoft.com/office/drawing/2014/main" xmlns="" id="{2E0A588E-CEE6-3949-B623-7AEF3C13AA87}"/>
              </a:ext>
            </a:extLst>
          </p:cNvPr>
          <p:cNvSpPr>
            <a:spLocks noChangeArrowheads="1"/>
          </p:cNvSpPr>
          <p:nvPr/>
        </p:nvSpPr>
        <p:spPr bwMode="auto">
          <a:xfrm>
            <a:off x="4138047" y="1321473"/>
            <a:ext cx="7111139"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a:buFont typeface="+mj-lt"/>
              <a:buAutoNum type="arabicPeriod"/>
            </a:pPr>
            <a:r>
              <a:rPr lang="ar-SA" altLang="ar-JO" sz="2400" b="1" dirty="0">
                <a:latin typeface="Arial" panose="020B0604020202020204" pitchFamily="34" charset="0"/>
              </a:rPr>
              <a:t>الحركة الأفقية ”للأمام والخلف“</a:t>
            </a:r>
            <a:r>
              <a:rPr lang="en-US" altLang="ar-JO" sz="2400" b="1" dirty="0">
                <a:latin typeface="Arial" panose="020B0604020202020204" pitchFamily="34" charset="0"/>
              </a:rPr>
              <a:t> </a:t>
            </a:r>
            <a:r>
              <a:rPr lang="en-US" altLang="ar-JO" sz="2400" dirty="0">
                <a:latin typeface="Arial" panose="020B0604020202020204" pitchFamily="34" charset="0"/>
              </a:rPr>
              <a:t>:</a:t>
            </a:r>
            <a:r>
              <a:rPr lang="ar-SA" altLang="ar-JO" sz="2400" dirty="0">
                <a:latin typeface="Arial" panose="020B0604020202020204" pitchFamily="34" charset="0"/>
              </a:rPr>
              <a:t>الشخص الذي يميل لتحريك يديه للأمام والخلف أثناء المناقشة، يميل لأن يكون مبادرا ومقداما، يتوقع منه الناس القدرة على إحداث تغييرات جذرية في الموقع الذي يعمل فيه. </a:t>
            </a:r>
          </a:p>
        </p:txBody>
      </p:sp>
      <p:sp>
        <p:nvSpPr>
          <p:cNvPr id="17415" name="Text Box 7">
            <a:extLst>
              <a:ext uri="{FF2B5EF4-FFF2-40B4-BE49-F238E27FC236}">
                <a16:creationId xmlns:a16="http://schemas.microsoft.com/office/drawing/2014/main" xmlns="" id="{517B9E76-C822-1A4D-8578-F9172DF99B0D}"/>
              </a:ext>
            </a:extLst>
          </p:cNvPr>
          <p:cNvSpPr txBox="1">
            <a:spLocks noChangeArrowheads="1"/>
          </p:cNvSpPr>
          <p:nvPr/>
        </p:nvSpPr>
        <p:spPr bwMode="auto">
          <a:xfrm>
            <a:off x="2960176" y="2745999"/>
            <a:ext cx="8400081"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457200" indent="-457200" algn="just">
              <a:buFont typeface="+mj-lt"/>
              <a:buAutoNum type="arabicPeriod" startAt="2"/>
            </a:pPr>
            <a:r>
              <a:rPr lang="ar-SA" altLang="ar-JO" sz="2400" b="1" dirty="0">
                <a:latin typeface="Arial" panose="020B0604020202020204" pitchFamily="34" charset="0"/>
              </a:rPr>
              <a:t>الحركة الرأسية ”لأعلى و أسفل“: </a:t>
            </a:r>
            <a:r>
              <a:rPr lang="ar-SA" altLang="ar-JO" sz="2400" dirty="0">
                <a:latin typeface="Arial" panose="020B0604020202020204" pitchFamily="34" charset="0"/>
              </a:rPr>
              <a:t>الشخص الذي يميل لتحريك يديه لأعلى و أسفل أثناء السلام باليد، يميل لأن يكون شخصا معبرا، يتوقع منه الناس القدرة على ترويج الأفكار، وتسويق الخطط والبرامج الجديدة. </a:t>
            </a:r>
          </a:p>
          <a:p>
            <a:pPr algn="just"/>
            <a:endParaRPr lang="ar-SA" altLang="ar-JO" sz="2400" dirty="0">
              <a:latin typeface="Arial" panose="020B0604020202020204" pitchFamily="34" charset="0"/>
            </a:endParaRPr>
          </a:p>
          <a:p>
            <a:pPr marL="457200" indent="-457200" algn="just">
              <a:buFont typeface="+mj-lt"/>
              <a:buAutoNum type="arabicPeriod" startAt="3"/>
            </a:pPr>
            <a:r>
              <a:rPr lang="ar-SA" altLang="ar-JO" sz="2400" b="1" dirty="0">
                <a:latin typeface="Arial" panose="020B0604020202020204" pitchFamily="34" charset="0"/>
              </a:rPr>
              <a:t>الحركة الجانبية والتحديق مباشرة في وجه محدثك </a:t>
            </a:r>
            <a:r>
              <a:rPr lang="ar-JO" altLang="ar-JO" sz="2400" b="1" dirty="0">
                <a:latin typeface="Arial" panose="020B0604020202020204" pitchFamily="34" charset="0"/>
              </a:rPr>
              <a:t>: </a:t>
            </a:r>
            <a:r>
              <a:rPr lang="ar-SA" altLang="ar-JO" sz="2400" dirty="0">
                <a:latin typeface="Arial" panose="020B0604020202020204" pitchFamily="34" charset="0"/>
              </a:rPr>
              <a:t>يكون دلالة علي الصراحة والوضوح، ويعطي إحساسا بالثقة. بينما تكرار النظر لأسفل يعطي إحساسا بالتواضع. ودوران العين في اتجاه علوي يعطي إحساسا بالتعب أو البحث عن معلومة غائبة. </a:t>
            </a:r>
          </a:p>
        </p:txBody>
      </p:sp>
      <p:pic>
        <p:nvPicPr>
          <p:cNvPr id="7" name="صورة 6">
            <a:extLst>
              <a:ext uri="{FF2B5EF4-FFF2-40B4-BE49-F238E27FC236}">
                <a16:creationId xmlns:a16="http://schemas.microsoft.com/office/drawing/2014/main" xmlns="" id="{8332E167-29D3-2748-AFC9-C0D780A74891}"/>
              </a:ext>
            </a:extLst>
          </p:cNvPr>
          <p:cNvPicPr>
            <a:picLocks noChangeAspect="1"/>
          </p:cNvPicPr>
          <p:nvPr/>
        </p:nvPicPr>
        <p:blipFill>
          <a:blip r:embed="rId2"/>
          <a:stretch>
            <a:fillRect/>
          </a:stretch>
        </p:blipFill>
        <p:spPr>
          <a:xfrm>
            <a:off x="218629" y="997490"/>
            <a:ext cx="3748937" cy="1748509"/>
          </a:xfrm>
          <a:prstGeom prst="rect">
            <a:avLst/>
          </a:prstGeom>
        </p:spPr>
      </p:pic>
      <p:pic>
        <p:nvPicPr>
          <p:cNvPr id="8" name="صورة 7">
            <a:extLst>
              <a:ext uri="{FF2B5EF4-FFF2-40B4-BE49-F238E27FC236}">
                <a16:creationId xmlns:a16="http://schemas.microsoft.com/office/drawing/2014/main" xmlns="" id="{8C115806-8CCD-6242-96AE-1B7A8860878C}"/>
              </a:ext>
            </a:extLst>
          </p:cNvPr>
          <p:cNvPicPr>
            <a:picLocks noChangeAspect="1"/>
          </p:cNvPicPr>
          <p:nvPr/>
        </p:nvPicPr>
        <p:blipFill>
          <a:blip r:embed="rId3"/>
          <a:stretch>
            <a:fillRect/>
          </a:stretch>
        </p:blipFill>
        <p:spPr>
          <a:xfrm>
            <a:off x="218629" y="3135633"/>
            <a:ext cx="2741547" cy="2507227"/>
          </a:xfrm>
          <a:prstGeom prst="rect">
            <a:avLst/>
          </a:prstGeom>
        </p:spPr>
      </p:pic>
    </p:spTree>
    <p:extLst>
      <p:ext uri="{BB962C8B-B14F-4D97-AF65-F5344CB8AC3E}">
        <p14:creationId xmlns:p14="http://schemas.microsoft.com/office/powerpoint/2010/main" val="3745690597"/>
      </p:ext>
    </p:extLst>
  </p:cSld>
  <p:clrMapOvr>
    <a:masterClrMapping/>
  </p:clrMapOvr>
  <p:transition>
    <p:fade thruBlk="1"/>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xmlns="" id="{DAB83AFB-E251-4C4C-B2BE-FA156D5520CE}"/>
              </a:ext>
            </a:extLst>
          </p:cNvPr>
          <p:cNvSpPr>
            <a:spLocks noGrp="1" noChangeArrowheads="1"/>
          </p:cNvSpPr>
          <p:nvPr>
            <p:ph type="body" idx="1"/>
          </p:nvPr>
        </p:nvSpPr>
        <p:spPr>
          <a:xfrm>
            <a:off x="2063749" y="1166018"/>
            <a:ext cx="9528982" cy="2848043"/>
          </a:xfrm>
        </p:spPr>
        <p:txBody>
          <a:bodyPr>
            <a:normAutofit/>
          </a:bodyPr>
          <a:lstStyle/>
          <a:p>
            <a:pPr marL="0" indent="0" algn="just">
              <a:lnSpc>
                <a:spcPct val="90000"/>
              </a:lnSpc>
              <a:buNone/>
            </a:pPr>
            <a:r>
              <a:rPr lang="ar-SA" altLang="ar-JO" sz="2400" dirty="0"/>
              <a:t>الحركات </a:t>
            </a:r>
            <a:r>
              <a:rPr lang="ar-JO" altLang="ar-JO" sz="2400" dirty="0"/>
              <a:t>التي</a:t>
            </a:r>
            <a:r>
              <a:rPr lang="ar-SA" altLang="ar-JO" sz="2400" dirty="0"/>
              <a:t> تؤدي إلى توتر المستمعين وتظهر توتر القائم بالعرض: </a:t>
            </a:r>
            <a:endParaRPr lang="ar-SA" altLang="ar-JO" sz="2400" u="sng" dirty="0"/>
          </a:p>
          <a:p>
            <a:pPr marL="457200" indent="-457200" algn="just">
              <a:lnSpc>
                <a:spcPct val="90000"/>
              </a:lnSpc>
              <a:buFont typeface="+mj-lt"/>
              <a:buAutoNum type="arabicPeriod"/>
            </a:pPr>
            <a:r>
              <a:rPr lang="ar-SA" altLang="ar-JO" sz="2400" dirty="0"/>
              <a:t>اللعب بالسلسلة أو المفاتيح أو العملة النقدية. </a:t>
            </a:r>
          </a:p>
          <a:p>
            <a:pPr marL="457200" indent="-457200" algn="just">
              <a:lnSpc>
                <a:spcPct val="90000"/>
              </a:lnSpc>
              <a:buFont typeface="+mj-lt"/>
              <a:buAutoNum type="arabicPeriod"/>
            </a:pPr>
            <a:r>
              <a:rPr lang="ar-SA" altLang="ar-JO" sz="2400" dirty="0"/>
              <a:t>العبوس أو التقطيب. </a:t>
            </a:r>
          </a:p>
          <a:p>
            <a:pPr marL="457200" indent="-457200" algn="just">
              <a:lnSpc>
                <a:spcPct val="90000"/>
              </a:lnSpc>
              <a:buFont typeface="+mj-lt"/>
              <a:buAutoNum type="arabicPeriod"/>
            </a:pPr>
            <a:r>
              <a:rPr lang="ar-SA" altLang="ar-JO" sz="2400" dirty="0"/>
              <a:t>لعق الشفاه. </a:t>
            </a:r>
          </a:p>
          <a:p>
            <a:pPr marL="457200" indent="-457200" algn="just">
              <a:lnSpc>
                <a:spcPct val="90000"/>
              </a:lnSpc>
              <a:buFont typeface="+mj-lt"/>
              <a:buAutoNum type="arabicPeriod"/>
            </a:pPr>
            <a:r>
              <a:rPr lang="ar-SA" altLang="ar-JO" sz="2400" dirty="0"/>
              <a:t>تنسيق الشعر أو الملابس. </a:t>
            </a:r>
          </a:p>
          <a:p>
            <a:pPr marL="457200" indent="-457200" algn="just">
              <a:lnSpc>
                <a:spcPct val="90000"/>
              </a:lnSpc>
              <a:buFont typeface="+mj-lt"/>
              <a:buAutoNum type="arabicPeriod"/>
            </a:pPr>
            <a:r>
              <a:rPr lang="ar-SA" altLang="ar-JO" sz="2400" dirty="0"/>
              <a:t>وضع اليد في الجيب</a:t>
            </a:r>
          </a:p>
          <a:p>
            <a:pPr marL="0" indent="0" algn="just">
              <a:lnSpc>
                <a:spcPct val="90000"/>
              </a:lnSpc>
              <a:buNone/>
            </a:pPr>
            <a:endParaRPr lang="en" altLang="ar-JO" sz="2400" dirty="0"/>
          </a:p>
        </p:txBody>
      </p:sp>
      <p:sp>
        <p:nvSpPr>
          <p:cNvPr id="2" name="مستطيل 1">
            <a:extLst>
              <a:ext uri="{FF2B5EF4-FFF2-40B4-BE49-F238E27FC236}">
                <a16:creationId xmlns:a16="http://schemas.microsoft.com/office/drawing/2014/main" xmlns="" id="{E9650219-F94D-AB4B-BD68-BEC5C97E98D3}"/>
              </a:ext>
            </a:extLst>
          </p:cNvPr>
          <p:cNvSpPr/>
          <p:nvPr/>
        </p:nvSpPr>
        <p:spPr>
          <a:xfrm>
            <a:off x="4061964" y="297195"/>
            <a:ext cx="4886274" cy="523220"/>
          </a:xfrm>
          <a:prstGeom prst="rect">
            <a:avLst/>
          </a:prstGeom>
        </p:spPr>
        <p:txBody>
          <a:bodyPr wrap="none">
            <a:spAutoFit/>
          </a:bodyPr>
          <a:lstStyle/>
          <a:p>
            <a:r>
              <a:rPr lang="ar-SA" altLang="ar-JO" sz="2800" b="1" dirty="0"/>
              <a:t>الحركات </a:t>
            </a:r>
            <a:r>
              <a:rPr lang="ar-JO" altLang="ar-JO" sz="2800" b="1" dirty="0"/>
              <a:t>التي</a:t>
            </a:r>
            <a:r>
              <a:rPr lang="ar-SA" altLang="ar-JO" sz="2800" b="1" dirty="0"/>
              <a:t> تؤدي إلى توتر المستمعين </a:t>
            </a:r>
            <a:endParaRPr lang="ar-JO" sz="2800" b="1" dirty="0"/>
          </a:p>
        </p:txBody>
      </p:sp>
      <p:pic>
        <p:nvPicPr>
          <p:cNvPr id="7" name="صورة 6">
            <a:extLst>
              <a:ext uri="{FF2B5EF4-FFF2-40B4-BE49-F238E27FC236}">
                <a16:creationId xmlns:a16="http://schemas.microsoft.com/office/drawing/2014/main" xmlns="" id="{8D3C412B-D359-EE4A-82C3-19BFF94AD55F}"/>
              </a:ext>
            </a:extLst>
          </p:cNvPr>
          <p:cNvPicPr>
            <a:picLocks noChangeAspect="1"/>
          </p:cNvPicPr>
          <p:nvPr/>
        </p:nvPicPr>
        <p:blipFill>
          <a:blip r:embed="rId2"/>
          <a:stretch>
            <a:fillRect/>
          </a:stretch>
        </p:blipFill>
        <p:spPr>
          <a:xfrm>
            <a:off x="4681134" y="3807337"/>
            <a:ext cx="3261532" cy="2452470"/>
          </a:xfrm>
          <a:prstGeom prst="rect">
            <a:avLst/>
          </a:prstGeom>
        </p:spPr>
      </p:pic>
      <p:pic>
        <p:nvPicPr>
          <p:cNvPr id="8" name="صورة 7">
            <a:extLst>
              <a:ext uri="{FF2B5EF4-FFF2-40B4-BE49-F238E27FC236}">
                <a16:creationId xmlns:a16="http://schemas.microsoft.com/office/drawing/2014/main" xmlns="" id="{DC3F9F72-EAA1-7842-B015-F470D7811BCA}"/>
              </a:ext>
            </a:extLst>
          </p:cNvPr>
          <p:cNvPicPr>
            <a:picLocks noChangeAspect="1"/>
          </p:cNvPicPr>
          <p:nvPr/>
        </p:nvPicPr>
        <p:blipFill>
          <a:blip r:embed="rId3"/>
          <a:stretch>
            <a:fillRect/>
          </a:stretch>
        </p:blipFill>
        <p:spPr>
          <a:xfrm>
            <a:off x="306314" y="1437991"/>
            <a:ext cx="3755650" cy="1962630"/>
          </a:xfrm>
          <a:prstGeom prst="rect">
            <a:avLst/>
          </a:prstGeom>
        </p:spPr>
      </p:pic>
      <p:pic>
        <p:nvPicPr>
          <p:cNvPr id="9" name="صورة 8">
            <a:extLst>
              <a:ext uri="{FF2B5EF4-FFF2-40B4-BE49-F238E27FC236}">
                <a16:creationId xmlns:a16="http://schemas.microsoft.com/office/drawing/2014/main" xmlns="" id="{C742A0FF-F30F-5C44-9309-7667BC66ED42}"/>
              </a:ext>
            </a:extLst>
          </p:cNvPr>
          <p:cNvPicPr>
            <a:picLocks noChangeAspect="1"/>
          </p:cNvPicPr>
          <p:nvPr/>
        </p:nvPicPr>
        <p:blipFill>
          <a:blip r:embed="rId4"/>
          <a:stretch>
            <a:fillRect/>
          </a:stretch>
        </p:blipFill>
        <p:spPr>
          <a:xfrm>
            <a:off x="417107" y="3683737"/>
            <a:ext cx="3381160" cy="1824047"/>
          </a:xfrm>
          <a:prstGeom prst="rect">
            <a:avLst/>
          </a:prstGeom>
        </p:spPr>
      </p:pic>
    </p:spTree>
    <p:extLst>
      <p:ext uri="{BB962C8B-B14F-4D97-AF65-F5344CB8AC3E}">
        <p14:creationId xmlns:p14="http://schemas.microsoft.com/office/powerpoint/2010/main" val="900413271"/>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a:extLst>
              <a:ext uri="{FF2B5EF4-FFF2-40B4-BE49-F238E27FC236}">
                <a16:creationId xmlns:a16="http://schemas.microsoft.com/office/drawing/2014/main" xmlns="" id="{6C5EA290-585D-3742-8236-6A276281FF53}"/>
              </a:ext>
            </a:extLst>
          </p:cNvPr>
          <p:cNvSpPr>
            <a:spLocks noGrp="1" noChangeArrowheads="1"/>
          </p:cNvSpPr>
          <p:nvPr>
            <p:ph type="title"/>
          </p:nvPr>
        </p:nvSpPr>
        <p:spPr>
          <a:xfrm>
            <a:off x="1968285" y="221773"/>
            <a:ext cx="9144000" cy="945397"/>
          </a:xfrm>
        </p:spPr>
        <p:style>
          <a:lnRef idx="2">
            <a:schemeClr val="dk1"/>
          </a:lnRef>
          <a:fillRef idx="1">
            <a:schemeClr val="lt1"/>
          </a:fillRef>
          <a:effectRef idx="0">
            <a:schemeClr val="dk1"/>
          </a:effectRef>
          <a:fontRef idx="minor">
            <a:schemeClr val="dk1"/>
          </a:fontRef>
        </p:style>
        <p:txBody>
          <a:bodyPr>
            <a:normAutofit/>
          </a:bodyPr>
          <a:lstStyle/>
          <a:p>
            <a:pPr algn="ctr"/>
            <a:r>
              <a:rPr lang="ar-AE" altLang="ar-JO" sz="2800" b="1"/>
              <a:t>على المحقق(مسئوول التوظيف،المحقق الجنائي) مراعاة التالي:</a:t>
            </a:r>
            <a:endParaRPr lang="en-GB" altLang="ar-JO" sz="2800" b="1"/>
          </a:p>
        </p:txBody>
      </p:sp>
      <p:sp>
        <p:nvSpPr>
          <p:cNvPr id="4" name="مستطيل 3">
            <a:extLst>
              <a:ext uri="{FF2B5EF4-FFF2-40B4-BE49-F238E27FC236}">
                <a16:creationId xmlns:a16="http://schemas.microsoft.com/office/drawing/2014/main" xmlns="" id="{21222CC2-CCD8-094C-A6D3-DF0D9564F8AF}"/>
              </a:ext>
            </a:extLst>
          </p:cNvPr>
          <p:cNvSpPr/>
          <p:nvPr/>
        </p:nvSpPr>
        <p:spPr>
          <a:xfrm>
            <a:off x="5393409" y="1144845"/>
            <a:ext cx="6617777" cy="6001643"/>
          </a:xfrm>
          <a:prstGeom prst="rect">
            <a:avLst/>
          </a:prstGeom>
        </p:spPr>
        <p:txBody>
          <a:bodyPr wrap="square">
            <a:spAutoFit/>
          </a:bodyPr>
          <a:lstStyle/>
          <a:p>
            <a:pPr marL="342900" indent="-342900" algn="just">
              <a:buFont typeface="Arial" panose="020B0604020202020204" pitchFamily="34" charset="0"/>
              <a:buChar char="•"/>
            </a:pPr>
            <a:r>
              <a:rPr lang="ar-AE" altLang="ar-JO" sz="2400" b="1" dirty="0"/>
              <a:t>الخصوصية: </a:t>
            </a:r>
            <a:r>
              <a:rPr lang="ar-AE" altLang="ar-JO" sz="2400" dirty="0"/>
              <a:t>اختصار الحضور على المعنيين، حتى يطمئن الشخص.</a:t>
            </a:r>
          </a:p>
          <a:p>
            <a:pPr marL="342900" indent="-342900" algn="just">
              <a:buFont typeface="Arial" panose="020B0604020202020204" pitchFamily="34" charset="0"/>
              <a:buChar char="•"/>
            </a:pPr>
            <a:endParaRPr lang="ar-AE" altLang="ar-JO" sz="2400" dirty="0"/>
          </a:p>
          <a:p>
            <a:pPr marL="342900" indent="-342900" algn="just">
              <a:buFont typeface="Arial" panose="020B0604020202020204" pitchFamily="34" charset="0"/>
              <a:buChar char="•"/>
            </a:pPr>
            <a:r>
              <a:rPr lang="ar-AE" altLang="ar-JO" sz="2400" b="1" dirty="0"/>
              <a:t>حجم الغرفة: </a:t>
            </a:r>
            <a:r>
              <a:rPr lang="ar-AE" altLang="ar-JO" sz="2400" dirty="0"/>
              <a:t>متوسطة أو صغيرة الحجم، حتى يتمكن المحقق من الاقتراب.</a:t>
            </a:r>
          </a:p>
          <a:p>
            <a:pPr marL="342900" indent="-342900" algn="just">
              <a:buFont typeface="Arial" panose="020B0604020202020204" pitchFamily="34" charset="0"/>
              <a:buChar char="•"/>
            </a:pPr>
            <a:endParaRPr lang="ar-AE" altLang="ar-JO" sz="2400" dirty="0"/>
          </a:p>
          <a:p>
            <a:pPr marL="342900" indent="-342900" algn="just">
              <a:buFont typeface="Arial" panose="020B0604020202020204" pitchFamily="34" charset="0"/>
              <a:buChar char="•"/>
            </a:pPr>
            <a:r>
              <a:rPr lang="ar-AE" altLang="ar-JO" sz="2400" b="1" dirty="0"/>
              <a:t>الاضاءة: </a:t>
            </a:r>
            <a:r>
              <a:rPr lang="ar-AE" altLang="ar-JO" sz="2400" dirty="0"/>
              <a:t>يجب</a:t>
            </a:r>
            <a:r>
              <a:rPr lang="ar-AE" altLang="ar-JO" sz="2400" b="1" dirty="0"/>
              <a:t> </a:t>
            </a:r>
            <a:r>
              <a:rPr lang="ar-AE" altLang="ar-JO" sz="2400" dirty="0"/>
              <a:t>ان تكوت كافية فلا تغيب شاردة ولا واردة عن المحقق.</a:t>
            </a:r>
          </a:p>
          <a:p>
            <a:pPr marL="342900" indent="-342900" algn="just">
              <a:buFont typeface="Arial" panose="020B0604020202020204" pitchFamily="34" charset="0"/>
              <a:buChar char="•"/>
            </a:pPr>
            <a:endParaRPr lang="ar-AE" altLang="ar-JO" sz="2400" dirty="0"/>
          </a:p>
          <a:p>
            <a:pPr marL="342900" indent="-342900" algn="just">
              <a:buFont typeface="Arial" panose="020B0604020202020204" pitchFamily="34" charset="0"/>
              <a:buChar char="•"/>
            </a:pPr>
            <a:r>
              <a:rPr lang="ar-AE" altLang="ar-JO" sz="2400" b="1" dirty="0"/>
              <a:t>الاجهزة: </a:t>
            </a:r>
            <a:r>
              <a:rPr lang="ar-AE" altLang="ar-JO" sz="2400" dirty="0"/>
              <a:t>يفضل وجود كاميرات مخفية وتسجيلات.</a:t>
            </a:r>
          </a:p>
          <a:p>
            <a:pPr marL="342900" indent="-342900" algn="just">
              <a:buFont typeface="Arial" panose="020B0604020202020204" pitchFamily="34" charset="0"/>
              <a:buChar char="•"/>
            </a:pPr>
            <a:endParaRPr lang="ar-AE" altLang="ar-JO" sz="2400" dirty="0"/>
          </a:p>
          <a:p>
            <a:pPr marL="342900" indent="-342900" algn="just">
              <a:buFont typeface="Arial" panose="020B0604020202020204" pitchFamily="34" charset="0"/>
              <a:buChar char="•"/>
            </a:pPr>
            <a:r>
              <a:rPr lang="ar-AE" altLang="ar-JO" sz="2400" b="1" dirty="0"/>
              <a:t>اشخاص الظل: </a:t>
            </a:r>
            <a:r>
              <a:rPr lang="ar-AE" altLang="ar-JO" sz="2400" dirty="0"/>
              <a:t>يفضل وجود مساعدين يتابعون المقابلة خلف جدار زجاجي.</a:t>
            </a:r>
          </a:p>
          <a:p>
            <a:pPr marL="342900" indent="-342900" algn="just">
              <a:buFont typeface="Arial" panose="020B0604020202020204" pitchFamily="34" charset="0"/>
              <a:buChar char="•"/>
            </a:pPr>
            <a:endParaRPr lang="ar-AE" altLang="ar-JO" sz="2400" dirty="0"/>
          </a:p>
          <a:p>
            <a:pPr marL="342900" indent="-342900" algn="just">
              <a:buFont typeface="Arial" panose="020B0604020202020204" pitchFamily="34" charset="0"/>
              <a:buChar char="•"/>
            </a:pPr>
            <a:r>
              <a:rPr lang="ar-AE" altLang="ar-JO" sz="2400" b="1" dirty="0"/>
              <a:t>الاثاث: </a:t>
            </a:r>
            <a:r>
              <a:rPr lang="ar-AE" altLang="ar-JO" sz="2400" dirty="0"/>
              <a:t>يفضل ان يكون بسيطا، وغير مشتت للشخص المستجوب.</a:t>
            </a:r>
          </a:p>
        </p:txBody>
      </p:sp>
      <p:sp>
        <p:nvSpPr>
          <p:cNvPr id="5" name="مستطيل 4">
            <a:extLst>
              <a:ext uri="{FF2B5EF4-FFF2-40B4-BE49-F238E27FC236}">
                <a16:creationId xmlns:a16="http://schemas.microsoft.com/office/drawing/2014/main" xmlns="" id="{BC25AB03-F08D-8D4A-B094-D3C0DFDB4E01}"/>
              </a:ext>
            </a:extLst>
          </p:cNvPr>
          <p:cNvSpPr/>
          <p:nvPr/>
        </p:nvSpPr>
        <p:spPr>
          <a:xfrm>
            <a:off x="418454" y="1373248"/>
            <a:ext cx="4779531" cy="5262979"/>
          </a:xfrm>
          <a:prstGeom prst="rect">
            <a:avLst/>
          </a:prstGeom>
        </p:spPr>
        <p:txBody>
          <a:bodyPr wrap="square">
            <a:spAutoFit/>
          </a:bodyPr>
          <a:lstStyle/>
          <a:p>
            <a:pPr marL="342900" indent="-342900" algn="just">
              <a:buFont typeface="Arial" panose="020B0604020202020204" pitchFamily="34" charset="0"/>
              <a:buChar char="•"/>
            </a:pPr>
            <a:r>
              <a:rPr lang="ar-AE" altLang="ar-JO" sz="2400" b="1" dirty="0"/>
              <a:t>هيئة المحقق: </a:t>
            </a:r>
            <a:r>
              <a:rPr lang="ar-AE" altLang="ar-JO" sz="2400" dirty="0"/>
              <a:t>للعسكرين عدم لبس الزي العسكري اوحمل السلاح.</a:t>
            </a:r>
          </a:p>
          <a:p>
            <a:pPr marL="342900" indent="-342900" algn="just">
              <a:buFont typeface="Arial" panose="020B0604020202020204" pitchFamily="34" charset="0"/>
              <a:buChar char="•"/>
            </a:pPr>
            <a:endParaRPr lang="ar-AE" altLang="ar-JO" sz="2400" dirty="0"/>
          </a:p>
          <a:p>
            <a:pPr marL="342900" indent="-342900" algn="just">
              <a:buFont typeface="Arial" panose="020B0604020202020204" pitchFamily="34" charset="0"/>
              <a:buChar char="•"/>
            </a:pPr>
            <a:r>
              <a:rPr lang="ar-AE" altLang="ar-JO" sz="2400" b="1" dirty="0"/>
              <a:t>الاتصالات: </a:t>
            </a:r>
            <a:r>
              <a:rPr lang="ar-AE" altLang="ar-JO" sz="2400" dirty="0"/>
              <a:t>ضرورة قطعها، حتى لا تقطع الاسترسال.</a:t>
            </a:r>
          </a:p>
          <a:p>
            <a:pPr marL="342900" indent="-342900" algn="just">
              <a:buFont typeface="Arial" panose="020B0604020202020204" pitchFamily="34" charset="0"/>
              <a:buChar char="•"/>
            </a:pPr>
            <a:endParaRPr lang="ar-AE" altLang="ar-JO" sz="2400" dirty="0"/>
          </a:p>
          <a:p>
            <a:pPr marL="342900" indent="-342900" algn="just">
              <a:buFont typeface="Arial" panose="020B0604020202020204" pitchFamily="34" charset="0"/>
              <a:buChar char="•"/>
            </a:pPr>
            <a:r>
              <a:rPr lang="ar-AE" altLang="ar-JO" sz="2400" b="1" dirty="0"/>
              <a:t>كرسي المتهم</a:t>
            </a:r>
            <a:r>
              <a:rPr lang="ar-AE" altLang="ar-JO" sz="2400" dirty="0"/>
              <a:t>: ان يكون ثابت واصغر حجم من كرسي المحقق حتى تكون له السيادة.</a:t>
            </a:r>
          </a:p>
          <a:p>
            <a:pPr marL="342900" indent="-342900" algn="just">
              <a:buFont typeface="Arial" panose="020B0604020202020204" pitchFamily="34" charset="0"/>
              <a:buChar char="•"/>
            </a:pPr>
            <a:endParaRPr lang="ar-AE" altLang="ar-JO" sz="2400" dirty="0"/>
          </a:p>
          <a:p>
            <a:pPr marL="342900" indent="-342900" algn="just">
              <a:buFont typeface="Arial" panose="020B0604020202020204" pitchFamily="34" charset="0"/>
              <a:buChar char="•"/>
            </a:pPr>
            <a:r>
              <a:rPr lang="ar-AE" altLang="ar-JO" sz="2400" b="1" dirty="0"/>
              <a:t>الطاولة: </a:t>
            </a:r>
            <a:r>
              <a:rPr lang="ar-AE" altLang="ar-JO" sz="2400" dirty="0"/>
              <a:t>ان تكون غير عريضة، حتى تسمح بالاقتراب من بعض.</a:t>
            </a:r>
          </a:p>
          <a:p>
            <a:pPr marL="342900" indent="-342900" algn="just">
              <a:buFont typeface="Arial" panose="020B0604020202020204" pitchFamily="34" charset="0"/>
              <a:buChar char="•"/>
            </a:pPr>
            <a:endParaRPr lang="ar-AE" altLang="ar-JO" sz="2400" dirty="0"/>
          </a:p>
          <a:p>
            <a:pPr marL="342900" indent="-342900" algn="just">
              <a:buFont typeface="Arial" panose="020B0604020202020204" pitchFamily="34" charset="0"/>
              <a:buChar char="•"/>
            </a:pPr>
            <a:r>
              <a:rPr lang="ar-AE" altLang="ar-JO" sz="2400" b="1" dirty="0"/>
              <a:t>عزل الصوت: </a:t>
            </a:r>
            <a:r>
              <a:rPr lang="ar-AE" altLang="ar-JO" sz="2400" dirty="0"/>
              <a:t>يفضل وجود عازل للصوت حتى لايتسرب كلام من والى غرفة المقابلة</a:t>
            </a:r>
            <a:endParaRPr lang="ar-JO" sz="2400" dirty="0"/>
          </a:p>
        </p:txBody>
      </p:sp>
    </p:spTree>
    <p:extLst>
      <p:ext uri="{BB962C8B-B14F-4D97-AF65-F5344CB8AC3E}">
        <p14:creationId xmlns:p14="http://schemas.microsoft.com/office/powerpoint/2010/main" val="3141066498"/>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2">
            <a:extLst>
              <a:ext uri="{FF2B5EF4-FFF2-40B4-BE49-F238E27FC236}">
                <a16:creationId xmlns:a16="http://schemas.microsoft.com/office/drawing/2014/main" xmlns="" id="{E863A762-8C73-3A41-A0C0-9D4E9C2C3C0A}"/>
              </a:ext>
            </a:extLst>
          </p:cNvPr>
          <p:cNvSpPr>
            <a:spLocks noGrp="1" noChangeArrowheads="1"/>
          </p:cNvSpPr>
          <p:nvPr>
            <p:ph type="title"/>
          </p:nvPr>
        </p:nvSpPr>
        <p:spPr>
          <a:xfrm>
            <a:off x="1595438" y="263471"/>
            <a:ext cx="9144000" cy="790414"/>
          </a:xfrm>
        </p:spPr>
        <p:style>
          <a:lnRef idx="2">
            <a:schemeClr val="dk1"/>
          </a:lnRef>
          <a:fillRef idx="1">
            <a:schemeClr val="lt1"/>
          </a:fillRef>
          <a:effectRef idx="0">
            <a:schemeClr val="dk1"/>
          </a:effectRef>
          <a:fontRef idx="minor">
            <a:schemeClr val="dk1"/>
          </a:fontRef>
        </p:style>
        <p:txBody>
          <a:bodyPr>
            <a:normAutofit/>
          </a:bodyPr>
          <a:lstStyle/>
          <a:p>
            <a:pPr algn="ctr"/>
            <a:r>
              <a:rPr lang="ar-AE" altLang="ar-JO" sz="3200" b="1" dirty="0"/>
              <a:t>حنكة المحقق والخطوات المهمة اثناء التحقيق:</a:t>
            </a:r>
            <a:endParaRPr lang="en-GB" altLang="ar-JO" sz="3200" b="1" dirty="0"/>
          </a:p>
        </p:txBody>
      </p:sp>
      <p:sp>
        <p:nvSpPr>
          <p:cNvPr id="2" name="مستطيل 1">
            <a:extLst>
              <a:ext uri="{FF2B5EF4-FFF2-40B4-BE49-F238E27FC236}">
                <a16:creationId xmlns:a16="http://schemas.microsoft.com/office/drawing/2014/main" xmlns="" id="{28996405-630B-204C-A478-F9A8C106E3EF}"/>
              </a:ext>
            </a:extLst>
          </p:cNvPr>
          <p:cNvSpPr/>
          <p:nvPr/>
        </p:nvSpPr>
        <p:spPr>
          <a:xfrm>
            <a:off x="2908515" y="1266134"/>
            <a:ext cx="8761708" cy="4154984"/>
          </a:xfrm>
          <a:prstGeom prst="rect">
            <a:avLst/>
          </a:prstGeom>
        </p:spPr>
        <p:txBody>
          <a:bodyPr wrap="square">
            <a:spAutoFit/>
          </a:bodyPr>
          <a:lstStyle/>
          <a:p>
            <a:pPr algn="just"/>
            <a:r>
              <a:rPr lang="ar-AE" altLang="ar-JO" sz="2400" b="1" dirty="0"/>
              <a:t>خلق الانسجام: </a:t>
            </a:r>
            <a:r>
              <a:rPr lang="ar-AE" altLang="ar-JO" sz="2400" dirty="0"/>
              <a:t>يستهل اللقاء من خلال وجود قاسم مشترك لاعطاء الطمئنينة.</a:t>
            </a:r>
          </a:p>
          <a:p>
            <a:pPr algn="just"/>
            <a:endParaRPr lang="ar-AE" altLang="ar-JO" sz="2400" dirty="0"/>
          </a:p>
          <a:p>
            <a:pPr algn="just"/>
            <a:r>
              <a:rPr lang="ar-AE" altLang="ar-JO" sz="2400" b="1" dirty="0"/>
              <a:t>التحالف: </a:t>
            </a:r>
            <a:r>
              <a:rPr lang="ar-AE" altLang="ar-JO" sz="2400" dirty="0"/>
              <a:t>ساعد المتهم على فهم سبب المقابلة وتهمته، وانك تريد الحقيقة.</a:t>
            </a:r>
          </a:p>
          <a:p>
            <a:pPr algn="just"/>
            <a:endParaRPr lang="ar-AE" altLang="ar-JO" sz="2400" dirty="0"/>
          </a:p>
          <a:p>
            <a:pPr algn="just"/>
            <a:r>
              <a:rPr lang="ar-AE" altLang="ar-JO" sz="2400" b="1" dirty="0"/>
              <a:t>اظهر الخبرة: </a:t>
            </a:r>
            <a:r>
              <a:rPr lang="ar-AE" altLang="ar-JO" sz="2400" dirty="0"/>
              <a:t>باشعار المتهم انه لا يمكن خداعك.</a:t>
            </a:r>
          </a:p>
          <a:p>
            <a:pPr algn="just"/>
            <a:endParaRPr lang="ar-AE" altLang="ar-JO" sz="2400" dirty="0"/>
          </a:p>
          <a:p>
            <a:pPr algn="just"/>
            <a:r>
              <a:rPr lang="ar-AE" altLang="ar-JO" sz="2400" b="1" dirty="0"/>
              <a:t>السيطرة: </a:t>
            </a:r>
            <a:r>
              <a:rPr lang="ar-AE" altLang="ar-JO" sz="2400" dirty="0"/>
              <a:t>لا تجعل مسار الحديث يخرج من بين يدك بعرض الققص الجانبية.</a:t>
            </a:r>
          </a:p>
          <a:p>
            <a:pPr algn="just"/>
            <a:endParaRPr lang="ar-AE" altLang="ar-JO" sz="2400" dirty="0"/>
          </a:p>
          <a:p>
            <a:pPr algn="just"/>
            <a:r>
              <a:rPr lang="ar-AE" altLang="ar-JO" sz="2400" b="1" dirty="0"/>
              <a:t>التوازن: </a:t>
            </a:r>
            <a:r>
              <a:rPr lang="ar-AE" altLang="ar-JO" sz="2400" dirty="0"/>
              <a:t>وازن بين الاصغاء والكلام، والتعاطف، (كن كالحرباء)</a:t>
            </a:r>
          </a:p>
          <a:p>
            <a:pPr algn="just"/>
            <a:endParaRPr lang="ar-AE" altLang="ar-JO" sz="2400" dirty="0"/>
          </a:p>
          <a:p>
            <a:pPr algn="just"/>
            <a:r>
              <a:rPr lang="ar-AE" altLang="ar-JO" sz="2400" b="1" dirty="0"/>
              <a:t>طول النفس والصبر: </a:t>
            </a:r>
            <a:r>
              <a:rPr lang="ar-AE" altLang="ar-JO" sz="2400" dirty="0"/>
              <a:t>فلا تتسلط وتحسم النهاية قبل الوصول الى الاهداف.</a:t>
            </a:r>
          </a:p>
        </p:txBody>
      </p:sp>
    </p:spTree>
    <p:extLst>
      <p:ext uri="{BB962C8B-B14F-4D97-AF65-F5344CB8AC3E}">
        <p14:creationId xmlns:p14="http://schemas.microsoft.com/office/powerpoint/2010/main" val="1586123043"/>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a:extLst>
              <a:ext uri="{FF2B5EF4-FFF2-40B4-BE49-F238E27FC236}">
                <a16:creationId xmlns:a16="http://schemas.microsoft.com/office/drawing/2014/main" xmlns="" id="{27537428-274A-764A-A17C-AB4CDF6A5698}"/>
              </a:ext>
            </a:extLst>
          </p:cNvPr>
          <p:cNvSpPr>
            <a:spLocks noGrp="1" noChangeArrowheads="1"/>
          </p:cNvSpPr>
          <p:nvPr>
            <p:ph type="title"/>
          </p:nvPr>
        </p:nvSpPr>
        <p:spPr>
          <a:xfrm>
            <a:off x="3610769" y="415333"/>
            <a:ext cx="5113337" cy="638552"/>
          </a:xfrm>
          <a:ln>
            <a:headEnd/>
            <a:tailEnd/>
          </a:ln>
        </p:spPr>
        <p:style>
          <a:lnRef idx="1">
            <a:schemeClr val="accent3"/>
          </a:lnRef>
          <a:fillRef idx="2">
            <a:schemeClr val="accent3"/>
          </a:fillRef>
          <a:effectRef idx="1">
            <a:schemeClr val="accent3"/>
          </a:effectRef>
          <a:fontRef idx="minor">
            <a:schemeClr val="dk1"/>
          </a:fontRef>
        </p:style>
        <p:txBody>
          <a:bodyPr>
            <a:normAutofit/>
          </a:bodyPr>
          <a:lstStyle/>
          <a:p>
            <a:pPr algn="ctr"/>
            <a:r>
              <a:rPr lang="ar-AE" altLang="ar-JO" sz="3200" dirty="0">
                <a:ln w="0"/>
                <a:solidFill>
                  <a:schemeClr val="tx1"/>
                </a:solidFill>
                <a:effectLst>
                  <a:outerShdw blurRad="38100" dist="19050" dir="2700000" algn="tl" rotWithShape="0">
                    <a:schemeClr val="dk1">
                      <a:alpha val="40000"/>
                    </a:schemeClr>
                  </a:outerShdw>
                </a:effectLst>
              </a:rPr>
              <a:t>علم الجرا فو لوجي:</a:t>
            </a:r>
            <a:endParaRPr lang="en-GB" altLang="ar-JO" sz="3200" dirty="0">
              <a:ln w="0"/>
              <a:solidFill>
                <a:schemeClr val="tx1"/>
              </a:solidFill>
              <a:effectLst>
                <a:outerShdw blurRad="38100" dist="19050" dir="2700000" algn="tl" rotWithShape="0">
                  <a:schemeClr val="dk1">
                    <a:alpha val="40000"/>
                  </a:schemeClr>
                </a:outerShdw>
              </a:effectLst>
            </a:endParaRPr>
          </a:p>
        </p:txBody>
      </p:sp>
      <p:sp>
        <p:nvSpPr>
          <p:cNvPr id="2" name="مستطيل 1">
            <a:extLst>
              <a:ext uri="{FF2B5EF4-FFF2-40B4-BE49-F238E27FC236}">
                <a16:creationId xmlns:a16="http://schemas.microsoft.com/office/drawing/2014/main" xmlns="" id="{ABBE0866-DC55-B94A-922C-BC75E7014AEA}"/>
              </a:ext>
            </a:extLst>
          </p:cNvPr>
          <p:cNvSpPr/>
          <p:nvPr/>
        </p:nvSpPr>
        <p:spPr>
          <a:xfrm>
            <a:off x="1968285" y="1518835"/>
            <a:ext cx="9794929" cy="4464684"/>
          </a:xfrm>
          <a:prstGeom prst="rect">
            <a:avLst/>
          </a:prstGeom>
        </p:spPr>
        <p:txBody>
          <a:bodyPr wrap="square">
            <a:spAutoFit/>
          </a:bodyPr>
          <a:lstStyle/>
          <a:p>
            <a:pPr algn="just">
              <a:lnSpc>
                <a:spcPct val="150000"/>
              </a:lnSpc>
            </a:pPr>
            <a:r>
              <a:rPr lang="ar-AE" altLang="ar-JO" sz="2400" dirty="0"/>
              <a:t>هو علم لتحليل الشخصية من خلال الخط، وقد تفوق فيه الغربيون وتحديدا الفرنسيون، غير ان رائد هذا العلم هو: الطبيب الإيطالي (كاميلو بالدو) وألف كتاباً سنة 1622م. واهتم به الأوربيون والأمريكان، واصبح يعتمد في مقابلات التعيين في الشركات الرائدة</a:t>
            </a:r>
            <a:r>
              <a:rPr lang="ar-SA" altLang="ar-JO" sz="2400" dirty="0"/>
              <a:t>. حتى أن الشركات البريطانية تستخدمه كأسلوب لتحليل الشخصيات بنسبة 79% أما الشركات الفرنسية فتتفوق على الشركات البريطانية بزيادة 1%. والمختبرات الجنائية في العديد من أجهزة الشرطة في العالم تتخذه كوسيلة لكشف التزوير. وهو علم يعتني بحجم الخط وميلانه والحروف والأدوات المستعملة لتحليل الشخصية والوقوف على أبعادها النفسية. والعرب في قديم الزمان أولوا هذا العلم قدرا كافياً من الاهتمام وبرزت لهم خطوط ومسميات، واشتهرت شخصيات ومدارس في ذلك. </a:t>
            </a:r>
            <a:endParaRPr lang="en-GB" altLang="ar-JO" sz="2400" dirty="0"/>
          </a:p>
        </p:txBody>
      </p:sp>
    </p:spTree>
    <p:extLst>
      <p:ext uri="{BB962C8B-B14F-4D97-AF65-F5344CB8AC3E}">
        <p14:creationId xmlns:p14="http://schemas.microsoft.com/office/powerpoint/2010/main" val="16187727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0305" y="268941"/>
            <a:ext cx="11470341" cy="6373906"/>
          </a:xfrm>
        </p:spPr>
        <p:txBody>
          <a:bodyPr>
            <a:normAutofit fontScale="92500" lnSpcReduction="10000"/>
          </a:bodyPr>
          <a:lstStyle/>
          <a:p>
            <a:pPr lvl="0">
              <a:lnSpc>
                <a:spcPct val="100000"/>
              </a:lnSpc>
            </a:pPr>
            <a:r>
              <a:rPr lang="ar-JO" sz="2400" b="1" u="sng" dirty="0">
                <a:latin typeface="Damascus" pitchFamily="2" charset="-78"/>
              </a:rPr>
              <a:t> معالجة الرسالة بحيث تتضمن النتائج الايجابية المتوقعة </a:t>
            </a:r>
            <a:endParaRPr lang="en-US" sz="2400" dirty="0"/>
          </a:p>
          <a:p>
            <a:pPr>
              <a:lnSpc>
                <a:spcPct val="100000"/>
              </a:lnSpc>
            </a:pPr>
            <a:r>
              <a:rPr lang="ar-JO" sz="2400" dirty="0">
                <a:latin typeface="Damascus" pitchFamily="2" charset="-78"/>
              </a:rPr>
              <a:t>ينجح هذا الأسلوب خاصة إذا كانت النتائج محددة وواضحة. ويتحدد مدى فعالية تأثير هذا الأسلوب بعدد من العوامل الأخرى منها :</a:t>
            </a:r>
            <a:endParaRPr lang="en-US" sz="2400" dirty="0"/>
          </a:p>
          <a:p>
            <a:pPr lvl="0">
              <a:lnSpc>
                <a:spcPct val="100000"/>
              </a:lnSpc>
            </a:pPr>
            <a:r>
              <a:rPr lang="ar-JO" sz="2400" dirty="0">
                <a:latin typeface="Damascus" pitchFamily="2" charset="-78"/>
              </a:rPr>
              <a:t>ثقة المستقبل في المصدر </a:t>
            </a:r>
            <a:endParaRPr lang="en-US" sz="2400" dirty="0"/>
          </a:p>
          <a:p>
            <a:pPr lvl="0">
              <a:lnSpc>
                <a:spcPct val="100000"/>
              </a:lnSpc>
            </a:pPr>
            <a:r>
              <a:rPr lang="ar-JO" sz="2400" dirty="0">
                <a:latin typeface="Damascus" pitchFamily="2" charset="-78"/>
              </a:rPr>
              <a:t>سمات وخصائص المستقبل ( الذكاء – نوع الشخصية – إدراك الموضوع )</a:t>
            </a:r>
            <a:endParaRPr lang="en-US" sz="2400" dirty="0"/>
          </a:p>
          <a:p>
            <a:pPr lvl="0">
              <a:lnSpc>
                <a:spcPct val="100000"/>
              </a:lnSpc>
            </a:pPr>
            <a:r>
              <a:rPr lang="ar-JO" sz="2400" dirty="0">
                <a:latin typeface="Damascus" pitchFamily="2" charset="-78"/>
              </a:rPr>
              <a:t>درجة تعقيد الرسالة </a:t>
            </a:r>
            <a:endParaRPr lang="en-US" sz="2400" dirty="0"/>
          </a:p>
          <a:p>
            <a:pPr lvl="0">
              <a:lnSpc>
                <a:spcPct val="100000"/>
              </a:lnSpc>
            </a:pPr>
            <a:r>
              <a:rPr lang="ar-JO" sz="2400" dirty="0">
                <a:latin typeface="Damascus" pitchFamily="2" charset="-78"/>
              </a:rPr>
              <a:t>المعالجة الفنية في عرض النتيجة </a:t>
            </a:r>
            <a:endParaRPr lang="en-US" sz="2400" dirty="0"/>
          </a:p>
          <a:p>
            <a:pPr lvl="0">
              <a:lnSpc>
                <a:spcPct val="100000"/>
              </a:lnSpc>
            </a:pPr>
            <a:r>
              <a:rPr lang="ar-JO" sz="2400" b="1" u="sng" dirty="0">
                <a:latin typeface="Damascus" pitchFamily="2" charset="-78"/>
              </a:rPr>
              <a:t> معالجة الرسالة وفقاً لنظرية الخلاف الإدراكي </a:t>
            </a:r>
            <a:endParaRPr lang="en-US" sz="2400" dirty="0"/>
          </a:p>
          <a:p>
            <a:pPr marL="0" indent="0">
              <a:lnSpc>
                <a:spcPct val="100000"/>
              </a:lnSpc>
              <a:buNone/>
            </a:pPr>
            <a:r>
              <a:rPr lang="ar-JO" sz="2400" dirty="0">
                <a:latin typeface="Damascus" pitchFamily="2" charset="-78"/>
              </a:rPr>
              <a:t>تقرر النظرية أنه إذا كان هناك عنصران متضادان في جهاز إدراكي, فإنه لا بد وأن وجد توتر أو قلق يسبب عدم أتزان وما يتبع ذلك من عدم تكوين رأي – عدم اتخاذ قرار– عدم تكوين اتجاه نحو الموضوع (مثل الصراع النفسي). وفي مثل هذا الموقف, يحاول الشخص أن يستعيد التوازن ويحسم الخلاف والنزاع عن طريق تغيير عنصر واحد أو كلا عنصري الإدراك محل النزاع.</a:t>
            </a:r>
          </a:p>
          <a:p>
            <a:pPr marL="0" indent="0">
              <a:lnSpc>
                <a:spcPct val="100000"/>
              </a:lnSpc>
              <a:buNone/>
            </a:pPr>
            <a:r>
              <a:rPr lang="ar-JO" sz="2400" b="1" dirty="0"/>
              <a:t>وهناك طرق ثلاث يستخدمها المصدر لذلك:</a:t>
            </a:r>
          </a:p>
          <a:p>
            <a:pPr lvl="0"/>
            <a:r>
              <a:rPr lang="ar-JO" sz="2400" dirty="0">
                <a:latin typeface="Damascus" pitchFamily="2" charset="-78"/>
              </a:rPr>
              <a:t>أن يتم تغيير في عنصر أو أكثر من العناصر التي بينها خلاف </a:t>
            </a:r>
            <a:endParaRPr lang="en-US" sz="2400" dirty="0"/>
          </a:p>
          <a:p>
            <a:pPr lvl="0"/>
            <a:r>
              <a:rPr lang="ar-JO" sz="2400" dirty="0">
                <a:latin typeface="Damascus" pitchFamily="2" charset="-78"/>
              </a:rPr>
              <a:t>أن يتم إضافة عناصر إدراكية جديدة متفقة مع أحد الإدراكيين الموجودين فعلا وبذلك يتم تدعيم وتأكيد وتفضيل إحداهما بما يزيد من القوى الايجابية ويؤكد المنافع الايجابية .</a:t>
            </a:r>
            <a:endParaRPr lang="en-US" sz="2400" dirty="0"/>
          </a:p>
          <a:p>
            <a:pPr lvl="0"/>
            <a:r>
              <a:rPr lang="ar-JO" sz="2400" dirty="0">
                <a:latin typeface="Damascus" pitchFamily="2" charset="-78"/>
              </a:rPr>
              <a:t>أو أن يقلل المصدر في معالجة الرسائل من أهمية العناصر المشتركة في علاقة الخلاف.</a:t>
            </a:r>
            <a:endParaRPr lang="en-US" sz="2400" dirty="0"/>
          </a:p>
          <a:p>
            <a:pPr marL="0" indent="0">
              <a:lnSpc>
                <a:spcPct val="100000"/>
              </a:lnSpc>
              <a:buNone/>
            </a:pPr>
            <a:endParaRPr lang="en-US" sz="2400" b="1" dirty="0"/>
          </a:p>
          <a:p>
            <a:pPr>
              <a:lnSpc>
                <a:spcPct val="100000"/>
              </a:lnSpc>
            </a:pPr>
            <a:endParaRPr lang="ar-JO" sz="2400" dirty="0">
              <a:latin typeface="Damascus" pitchFamily="2" charset="-78"/>
            </a:endParaRPr>
          </a:p>
        </p:txBody>
      </p:sp>
    </p:spTree>
    <p:extLst>
      <p:ext uri="{BB962C8B-B14F-4D97-AF65-F5344CB8AC3E}">
        <p14:creationId xmlns:p14="http://schemas.microsoft.com/office/powerpoint/2010/main" val="3083912104"/>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B5A834E7-48C5-9E40-B7CA-A30E11B9DF62}"/>
              </a:ext>
            </a:extLst>
          </p:cNvPr>
          <p:cNvPicPr>
            <a:picLocks noChangeAspect="1"/>
          </p:cNvPicPr>
          <p:nvPr/>
        </p:nvPicPr>
        <p:blipFill>
          <a:blip r:embed="rId2"/>
          <a:stretch>
            <a:fillRect/>
          </a:stretch>
        </p:blipFill>
        <p:spPr>
          <a:xfrm>
            <a:off x="5276850" y="2813050"/>
            <a:ext cx="1638300" cy="1231900"/>
          </a:xfrm>
          <a:prstGeom prst="rect">
            <a:avLst/>
          </a:prstGeom>
        </p:spPr>
      </p:pic>
      <p:pic>
        <p:nvPicPr>
          <p:cNvPr id="8" name="صورة 7">
            <a:extLst>
              <a:ext uri="{FF2B5EF4-FFF2-40B4-BE49-F238E27FC236}">
                <a16:creationId xmlns:a16="http://schemas.microsoft.com/office/drawing/2014/main" xmlns="" id="{A7B6C7BB-BA81-0041-8AB6-4792FADE339B}"/>
              </a:ext>
            </a:extLst>
          </p:cNvPr>
          <p:cNvPicPr>
            <a:picLocks noChangeAspect="1"/>
          </p:cNvPicPr>
          <p:nvPr/>
        </p:nvPicPr>
        <p:blipFill>
          <a:blip r:embed="rId3"/>
          <a:stretch>
            <a:fillRect/>
          </a:stretch>
        </p:blipFill>
        <p:spPr>
          <a:xfrm>
            <a:off x="485183" y="2093456"/>
            <a:ext cx="1663700" cy="1206500"/>
          </a:xfrm>
          <a:prstGeom prst="rect">
            <a:avLst/>
          </a:prstGeom>
        </p:spPr>
      </p:pic>
      <p:pic>
        <p:nvPicPr>
          <p:cNvPr id="10" name="صورة 9">
            <a:extLst>
              <a:ext uri="{FF2B5EF4-FFF2-40B4-BE49-F238E27FC236}">
                <a16:creationId xmlns:a16="http://schemas.microsoft.com/office/drawing/2014/main" xmlns="" id="{62AF1181-5070-DE4D-BEDF-808C06DD9B5A}"/>
              </a:ext>
            </a:extLst>
          </p:cNvPr>
          <p:cNvPicPr>
            <a:picLocks noChangeAspect="1"/>
          </p:cNvPicPr>
          <p:nvPr/>
        </p:nvPicPr>
        <p:blipFill>
          <a:blip r:embed="rId4"/>
          <a:stretch>
            <a:fillRect/>
          </a:stretch>
        </p:blipFill>
        <p:spPr>
          <a:xfrm>
            <a:off x="3822053" y="2035014"/>
            <a:ext cx="1397000" cy="1447800"/>
          </a:xfrm>
          <a:prstGeom prst="rect">
            <a:avLst/>
          </a:prstGeom>
        </p:spPr>
      </p:pic>
      <p:pic>
        <p:nvPicPr>
          <p:cNvPr id="11" name="صورة 10">
            <a:extLst>
              <a:ext uri="{FF2B5EF4-FFF2-40B4-BE49-F238E27FC236}">
                <a16:creationId xmlns:a16="http://schemas.microsoft.com/office/drawing/2014/main" xmlns="" id="{2B291CB0-D54B-064A-B221-DF4DC7AEFAE9}"/>
              </a:ext>
            </a:extLst>
          </p:cNvPr>
          <p:cNvPicPr>
            <a:picLocks noChangeAspect="1"/>
          </p:cNvPicPr>
          <p:nvPr/>
        </p:nvPicPr>
        <p:blipFill>
          <a:blip r:embed="rId5"/>
          <a:stretch>
            <a:fillRect/>
          </a:stretch>
        </p:blipFill>
        <p:spPr>
          <a:xfrm>
            <a:off x="4429799" y="4707179"/>
            <a:ext cx="1384300" cy="1460500"/>
          </a:xfrm>
          <a:prstGeom prst="rect">
            <a:avLst/>
          </a:prstGeom>
        </p:spPr>
      </p:pic>
      <p:pic>
        <p:nvPicPr>
          <p:cNvPr id="18" name="صورة 17">
            <a:extLst>
              <a:ext uri="{FF2B5EF4-FFF2-40B4-BE49-F238E27FC236}">
                <a16:creationId xmlns:a16="http://schemas.microsoft.com/office/drawing/2014/main" xmlns="" id="{C305E134-66A1-F64C-83A0-ECCB6FE520D1}"/>
              </a:ext>
            </a:extLst>
          </p:cNvPr>
          <p:cNvPicPr>
            <a:picLocks noChangeAspect="1"/>
          </p:cNvPicPr>
          <p:nvPr/>
        </p:nvPicPr>
        <p:blipFill>
          <a:blip r:embed="rId6"/>
          <a:stretch>
            <a:fillRect/>
          </a:stretch>
        </p:blipFill>
        <p:spPr>
          <a:xfrm>
            <a:off x="10068599" y="4418846"/>
            <a:ext cx="1562100" cy="1295400"/>
          </a:xfrm>
          <a:prstGeom prst="rect">
            <a:avLst/>
          </a:prstGeom>
        </p:spPr>
      </p:pic>
      <p:pic>
        <p:nvPicPr>
          <p:cNvPr id="19" name="صورة 18">
            <a:extLst>
              <a:ext uri="{FF2B5EF4-FFF2-40B4-BE49-F238E27FC236}">
                <a16:creationId xmlns:a16="http://schemas.microsoft.com/office/drawing/2014/main" xmlns="" id="{20BA34E8-7CF7-334B-B253-A6F08079D533}"/>
              </a:ext>
            </a:extLst>
          </p:cNvPr>
          <p:cNvPicPr>
            <a:picLocks noChangeAspect="1"/>
          </p:cNvPicPr>
          <p:nvPr/>
        </p:nvPicPr>
        <p:blipFill>
          <a:blip r:embed="rId7"/>
          <a:stretch>
            <a:fillRect/>
          </a:stretch>
        </p:blipFill>
        <p:spPr>
          <a:xfrm>
            <a:off x="2208078" y="2066764"/>
            <a:ext cx="1460500" cy="1384300"/>
          </a:xfrm>
          <a:prstGeom prst="rect">
            <a:avLst/>
          </a:prstGeom>
        </p:spPr>
      </p:pic>
      <p:pic>
        <p:nvPicPr>
          <p:cNvPr id="21" name="صورة 20">
            <a:extLst>
              <a:ext uri="{FF2B5EF4-FFF2-40B4-BE49-F238E27FC236}">
                <a16:creationId xmlns:a16="http://schemas.microsoft.com/office/drawing/2014/main" xmlns="" id="{1CB86837-9CF2-024C-AD8A-3DB4A17A7EB9}"/>
              </a:ext>
            </a:extLst>
          </p:cNvPr>
          <p:cNvPicPr>
            <a:picLocks noChangeAspect="1"/>
          </p:cNvPicPr>
          <p:nvPr/>
        </p:nvPicPr>
        <p:blipFill>
          <a:blip r:embed="rId8"/>
          <a:stretch>
            <a:fillRect/>
          </a:stretch>
        </p:blipFill>
        <p:spPr>
          <a:xfrm>
            <a:off x="10482401" y="3015174"/>
            <a:ext cx="1320800" cy="1524000"/>
          </a:xfrm>
          <a:prstGeom prst="rect">
            <a:avLst/>
          </a:prstGeom>
        </p:spPr>
      </p:pic>
      <p:pic>
        <p:nvPicPr>
          <p:cNvPr id="32" name="صورة 31">
            <a:extLst>
              <a:ext uri="{FF2B5EF4-FFF2-40B4-BE49-F238E27FC236}">
                <a16:creationId xmlns:a16="http://schemas.microsoft.com/office/drawing/2014/main" xmlns="" id="{708E6779-04D3-024A-8870-AB965CA80D1B}"/>
              </a:ext>
            </a:extLst>
          </p:cNvPr>
          <p:cNvPicPr>
            <a:picLocks noChangeAspect="1"/>
          </p:cNvPicPr>
          <p:nvPr/>
        </p:nvPicPr>
        <p:blipFill>
          <a:blip r:embed="rId9"/>
          <a:stretch>
            <a:fillRect/>
          </a:stretch>
        </p:blipFill>
        <p:spPr>
          <a:xfrm>
            <a:off x="9401419" y="2078449"/>
            <a:ext cx="1536700" cy="1320800"/>
          </a:xfrm>
          <a:prstGeom prst="rect">
            <a:avLst/>
          </a:prstGeom>
        </p:spPr>
      </p:pic>
      <p:pic>
        <p:nvPicPr>
          <p:cNvPr id="34" name="صورة 33">
            <a:extLst>
              <a:ext uri="{FF2B5EF4-FFF2-40B4-BE49-F238E27FC236}">
                <a16:creationId xmlns:a16="http://schemas.microsoft.com/office/drawing/2014/main" xmlns="" id="{912A76FB-474B-B345-BC8E-B77CC8708161}"/>
              </a:ext>
            </a:extLst>
          </p:cNvPr>
          <p:cNvPicPr>
            <a:picLocks noChangeAspect="1"/>
          </p:cNvPicPr>
          <p:nvPr/>
        </p:nvPicPr>
        <p:blipFill>
          <a:blip r:embed="rId10"/>
          <a:stretch>
            <a:fillRect/>
          </a:stretch>
        </p:blipFill>
        <p:spPr>
          <a:xfrm>
            <a:off x="6397598" y="4378039"/>
            <a:ext cx="1422400" cy="1422400"/>
          </a:xfrm>
          <a:prstGeom prst="rect">
            <a:avLst/>
          </a:prstGeom>
        </p:spPr>
      </p:pic>
      <p:pic>
        <p:nvPicPr>
          <p:cNvPr id="35" name="صورة 34">
            <a:extLst>
              <a:ext uri="{FF2B5EF4-FFF2-40B4-BE49-F238E27FC236}">
                <a16:creationId xmlns:a16="http://schemas.microsoft.com/office/drawing/2014/main" xmlns="" id="{284AF53C-9561-ED4A-9ADA-05CB60FC5CCF}"/>
              </a:ext>
            </a:extLst>
          </p:cNvPr>
          <p:cNvPicPr>
            <a:picLocks noChangeAspect="1"/>
          </p:cNvPicPr>
          <p:nvPr/>
        </p:nvPicPr>
        <p:blipFill>
          <a:blip r:embed="rId11"/>
          <a:stretch>
            <a:fillRect/>
          </a:stretch>
        </p:blipFill>
        <p:spPr>
          <a:xfrm>
            <a:off x="9561908" y="445580"/>
            <a:ext cx="1638300" cy="1231900"/>
          </a:xfrm>
          <a:prstGeom prst="rect">
            <a:avLst/>
          </a:prstGeom>
        </p:spPr>
      </p:pic>
      <p:pic>
        <p:nvPicPr>
          <p:cNvPr id="36" name="صورة 35">
            <a:extLst>
              <a:ext uri="{FF2B5EF4-FFF2-40B4-BE49-F238E27FC236}">
                <a16:creationId xmlns:a16="http://schemas.microsoft.com/office/drawing/2014/main" xmlns="" id="{AC7A499D-9458-F840-9216-B76F51DA5A0F}"/>
              </a:ext>
            </a:extLst>
          </p:cNvPr>
          <p:cNvPicPr>
            <a:picLocks noChangeAspect="1"/>
          </p:cNvPicPr>
          <p:nvPr/>
        </p:nvPicPr>
        <p:blipFill>
          <a:blip r:embed="rId12"/>
          <a:stretch>
            <a:fillRect/>
          </a:stretch>
        </p:blipFill>
        <p:spPr>
          <a:xfrm>
            <a:off x="1338128" y="4901070"/>
            <a:ext cx="1739900" cy="1155700"/>
          </a:xfrm>
          <a:prstGeom prst="rect">
            <a:avLst/>
          </a:prstGeom>
        </p:spPr>
      </p:pic>
      <p:pic>
        <p:nvPicPr>
          <p:cNvPr id="38" name="صورة 37">
            <a:extLst>
              <a:ext uri="{FF2B5EF4-FFF2-40B4-BE49-F238E27FC236}">
                <a16:creationId xmlns:a16="http://schemas.microsoft.com/office/drawing/2014/main" xmlns="" id="{33481319-2C45-6647-8AD9-3CC7814D7EA4}"/>
              </a:ext>
            </a:extLst>
          </p:cNvPr>
          <p:cNvPicPr>
            <a:picLocks noChangeAspect="1"/>
          </p:cNvPicPr>
          <p:nvPr/>
        </p:nvPicPr>
        <p:blipFill>
          <a:blip r:embed="rId13"/>
          <a:stretch>
            <a:fillRect/>
          </a:stretch>
        </p:blipFill>
        <p:spPr>
          <a:xfrm>
            <a:off x="6810439" y="1724041"/>
            <a:ext cx="2443554" cy="1727023"/>
          </a:xfrm>
          <a:prstGeom prst="rect">
            <a:avLst/>
          </a:prstGeom>
        </p:spPr>
      </p:pic>
      <p:pic>
        <p:nvPicPr>
          <p:cNvPr id="39" name="صورة 38">
            <a:extLst>
              <a:ext uri="{FF2B5EF4-FFF2-40B4-BE49-F238E27FC236}">
                <a16:creationId xmlns:a16="http://schemas.microsoft.com/office/drawing/2014/main" xmlns="" id="{8CD879BD-A7E4-2342-ADC2-B7EFF8F0186D}"/>
              </a:ext>
            </a:extLst>
          </p:cNvPr>
          <p:cNvPicPr>
            <a:picLocks noChangeAspect="1"/>
          </p:cNvPicPr>
          <p:nvPr/>
        </p:nvPicPr>
        <p:blipFill>
          <a:blip r:embed="rId14"/>
          <a:stretch>
            <a:fillRect/>
          </a:stretch>
        </p:blipFill>
        <p:spPr>
          <a:xfrm>
            <a:off x="6029226" y="-39471"/>
            <a:ext cx="2106235" cy="2106235"/>
          </a:xfrm>
          <a:prstGeom prst="rect">
            <a:avLst/>
          </a:prstGeom>
        </p:spPr>
      </p:pic>
      <p:pic>
        <p:nvPicPr>
          <p:cNvPr id="41" name="Picture 10" descr="image046">
            <a:hlinkClick r:id="rId15"/>
            <a:extLst>
              <a:ext uri="{FF2B5EF4-FFF2-40B4-BE49-F238E27FC236}">
                <a16:creationId xmlns:a16="http://schemas.microsoft.com/office/drawing/2014/main" xmlns="" id="{C675D738-520B-5444-9867-A091743C4F8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28507" y="300361"/>
            <a:ext cx="2520950" cy="13684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thumb-%D9%86%D9%85%D8%A7%D8%B0%D8%AC%2520%D9%85%D9%86%2520%D8%A7%D9%84%D8%A8%D8%B4%D8%B1">
            <a:hlinkClick r:id="rId17"/>
            <a:extLst>
              <a:ext uri="{FF2B5EF4-FFF2-40B4-BE49-F238E27FC236}">
                <a16:creationId xmlns:a16="http://schemas.microsoft.com/office/drawing/2014/main" xmlns="" id="{80CBD1C6-3248-584D-BE3F-53538804567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780281" y="4923250"/>
            <a:ext cx="2447925" cy="1647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088920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052C59B1-CDF1-8543-8857-FFE53B78B144}"/>
              </a:ext>
            </a:extLst>
          </p:cNvPr>
          <p:cNvPicPr>
            <a:picLocks noChangeAspect="1"/>
          </p:cNvPicPr>
          <p:nvPr/>
        </p:nvPicPr>
        <p:blipFill>
          <a:blip r:embed="rId2"/>
          <a:stretch>
            <a:fillRect/>
          </a:stretch>
        </p:blipFill>
        <p:spPr>
          <a:xfrm>
            <a:off x="3360334" y="1557687"/>
            <a:ext cx="1905000" cy="1066800"/>
          </a:xfrm>
          <a:prstGeom prst="rect">
            <a:avLst/>
          </a:prstGeom>
        </p:spPr>
      </p:pic>
      <p:pic>
        <p:nvPicPr>
          <p:cNvPr id="5" name="صورة 4">
            <a:extLst>
              <a:ext uri="{FF2B5EF4-FFF2-40B4-BE49-F238E27FC236}">
                <a16:creationId xmlns:a16="http://schemas.microsoft.com/office/drawing/2014/main" xmlns="" id="{BC57154A-E1AF-2447-ACE8-77C6DC30D6FE}"/>
              </a:ext>
            </a:extLst>
          </p:cNvPr>
          <p:cNvPicPr>
            <a:picLocks noChangeAspect="1"/>
          </p:cNvPicPr>
          <p:nvPr/>
        </p:nvPicPr>
        <p:blipFill>
          <a:blip r:embed="rId3"/>
          <a:stretch>
            <a:fillRect/>
          </a:stretch>
        </p:blipFill>
        <p:spPr>
          <a:xfrm>
            <a:off x="115914" y="116345"/>
            <a:ext cx="1638300" cy="1231900"/>
          </a:xfrm>
          <a:prstGeom prst="rect">
            <a:avLst/>
          </a:prstGeom>
        </p:spPr>
      </p:pic>
      <p:pic>
        <p:nvPicPr>
          <p:cNvPr id="6" name="صورة 5">
            <a:extLst>
              <a:ext uri="{FF2B5EF4-FFF2-40B4-BE49-F238E27FC236}">
                <a16:creationId xmlns:a16="http://schemas.microsoft.com/office/drawing/2014/main" xmlns="" id="{6CB30E14-48BB-E944-993D-F8085489037D}"/>
              </a:ext>
            </a:extLst>
          </p:cNvPr>
          <p:cNvPicPr>
            <a:picLocks noChangeAspect="1"/>
          </p:cNvPicPr>
          <p:nvPr/>
        </p:nvPicPr>
        <p:blipFill>
          <a:blip r:embed="rId4"/>
          <a:stretch>
            <a:fillRect/>
          </a:stretch>
        </p:blipFill>
        <p:spPr>
          <a:xfrm>
            <a:off x="0" y="1407655"/>
            <a:ext cx="1270000" cy="1549400"/>
          </a:xfrm>
          <a:prstGeom prst="rect">
            <a:avLst/>
          </a:prstGeom>
        </p:spPr>
      </p:pic>
      <p:pic>
        <p:nvPicPr>
          <p:cNvPr id="9" name="صورة 8">
            <a:extLst>
              <a:ext uri="{FF2B5EF4-FFF2-40B4-BE49-F238E27FC236}">
                <a16:creationId xmlns:a16="http://schemas.microsoft.com/office/drawing/2014/main" xmlns="" id="{1B296AB0-6B71-1E4B-916B-42166EE7325A}"/>
              </a:ext>
            </a:extLst>
          </p:cNvPr>
          <p:cNvPicPr>
            <a:picLocks noChangeAspect="1"/>
          </p:cNvPicPr>
          <p:nvPr/>
        </p:nvPicPr>
        <p:blipFill>
          <a:blip r:embed="rId5"/>
          <a:stretch>
            <a:fillRect/>
          </a:stretch>
        </p:blipFill>
        <p:spPr>
          <a:xfrm>
            <a:off x="1784350" y="238071"/>
            <a:ext cx="1422400" cy="1422400"/>
          </a:xfrm>
          <a:prstGeom prst="rect">
            <a:avLst/>
          </a:prstGeom>
        </p:spPr>
      </p:pic>
      <p:pic>
        <p:nvPicPr>
          <p:cNvPr id="10" name="صورة 9">
            <a:extLst>
              <a:ext uri="{FF2B5EF4-FFF2-40B4-BE49-F238E27FC236}">
                <a16:creationId xmlns:a16="http://schemas.microsoft.com/office/drawing/2014/main" xmlns="" id="{B59FACA9-EA34-B14D-87B4-F9A2235ED720}"/>
              </a:ext>
            </a:extLst>
          </p:cNvPr>
          <p:cNvPicPr>
            <a:picLocks noChangeAspect="1"/>
          </p:cNvPicPr>
          <p:nvPr/>
        </p:nvPicPr>
        <p:blipFill>
          <a:blip r:embed="rId6"/>
          <a:stretch>
            <a:fillRect/>
          </a:stretch>
        </p:blipFill>
        <p:spPr>
          <a:xfrm>
            <a:off x="1924050" y="2133168"/>
            <a:ext cx="1282700" cy="3021471"/>
          </a:xfrm>
          <a:prstGeom prst="rect">
            <a:avLst/>
          </a:prstGeom>
        </p:spPr>
      </p:pic>
      <p:pic>
        <p:nvPicPr>
          <p:cNvPr id="11" name="صورة 10">
            <a:extLst>
              <a:ext uri="{FF2B5EF4-FFF2-40B4-BE49-F238E27FC236}">
                <a16:creationId xmlns:a16="http://schemas.microsoft.com/office/drawing/2014/main" xmlns="" id="{FCEAC877-64ED-B345-AE25-8611175A3E98}"/>
              </a:ext>
            </a:extLst>
          </p:cNvPr>
          <p:cNvPicPr>
            <a:picLocks noChangeAspect="1"/>
          </p:cNvPicPr>
          <p:nvPr/>
        </p:nvPicPr>
        <p:blipFill>
          <a:blip r:embed="rId7"/>
          <a:stretch>
            <a:fillRect/>
          </a:stretch>
        </p:blipFill>
        <p:spPr>
          <a:xfrm>
            <a:off x="1924050" y="5279971"/>
            <a:ext cx="2019300" cy="1003300"/>
          </a:xfrm>
          <a:prstGeom prst="rect">
            <a:avLst/>
          </a:prstGeom>
        </p:spPr>
      </p:pic>
      <p:pic>
        <p:nvPicPr>
          <p:cNvPr id="13" name="صورة 12">
            <a:extLst>
              <a:ext uri="{FF2B5EF4-FFF2-40B4-BE49-F238E27FC236}">
                <a16:creationId xmlns:a16="http://schemas.microsoft.com/office/drawing/2014/main" xmlns="" id="{B62468E8-47E9-8247-A359-2AE689172B3A}"/>
              </a:ext>
            </a:extLst>
          </p:cNvPr>
          <p:cNvPicPr>
            <a:picLocks noChangeAspect="1"/>
          </p:cNvPicPr>
          <p:nvPr/>
        </p:nvPicPr>
        <p:blipFill>
          <a:blip r:embed="rId8"/>
          <a:stretch>
            <a:fillRect/>
          </a:stretch>
        </p:blipFill>
        <p:spPr>
          <a:xfrm>
            <a:off x="10515600" y="79644"/>
            <a:ext cx="1676400" cy="1206500"/>
          </a:xfrm>
          <a:prstGeom prst="rect">
            <a:avLst/>
          </a:prstGeom>
        </p:spPr>
      </p:pic>
      <p:pic>
        <p:nvPicPr>
          <p:cNvPr id="16" name="صورة 15">
            <a:extLst>
              <a:ext uri="{FF2B5EF4-FFF2-40B4-BE49-F238E27FC236}">
                <a16:creationId xmlns:a16="http://schemas.microsoft.com/office/drawing/2014/main" xmlns="" id="{CAB293E3-6A47-2B4A-9563-33B282D355C4}"/>
              </a:ext>
            </a:extLst>
          </p:cNvPr>
          <p:cNvPicPr>
            <a:picLocks noChangeAspect="1"/>
          </p:cNvPicPr>
          <p:nvPr/>
        </p:nvPicPr>
        <p:blipFill>
          <a:blip r:embed="rId9"/>
          <a:stretch>
            <a:fillRect/>
          </a:stretch>
        </p:blipFill>
        <p:spPr>
          <a:xfrm>
            <a:off x="10407650" y="1367187"/>
            <a:ext cx="1397000" cy="1447800"/>
          </a:xfrm>
          <a:prstGeom prst="rect">
            <a:avLst/>
          </a:prstGeom>
        </p:spPr>
      </p:pic>
      <p:pic>
        <p:nvPicPr>
          <p:cNvPr id="17" name="صورة 16">
            <a:extLst>
              <a:ext uri="{FF2B5EF4-FFF2-40B4-BE49-F238E27FC236}">
                <a16:creationId xmlns:a16="http://schemas.microsoft.com/office/drawing/2014/main" xmlns="" id="{1F314A7A-1133-174B-B1D5-A12BAF9C6CE5}"/>
              </a:ext>
            </a:extLst>
          </p:cNvPr>
          <p:cNvPicPr>
            <a:picLocks noChangeAspect="1"/>
          </p:cNvPicPr>
          <p:nvPr/>
        </p:nvPicPr>
        <p:blipFill>
          <a:blip r:embed="rId10"/>
          <a:stretch>
            <a:fillRect/>
          </a:stretch>
        </p:blipFill>
        <p:spPr>
          <a:xfrm>
            <a:off x="7795970" y="47571"/>
            <a:ext cx="1257300" cy="1612900"/>
          </a:xfrm>
          <a:prstGeom prst="rect">
            <a:avLst/>
          </a:prstGeom>
        </p:spPr>
      </p:pic>
      <p:pic>
        <p:nvPicPr>
          <p:cNvPr id="19" name="صورة 18">
            <a:extLst>
              <a:ext uri="{FF2B5EF4-FFF2-40B4-BE49-F238E27FC236}">
                <a16:creationId xmlns:a16="http://schemas.microsoft.com/office/drawing/2014/main" xmlns="" id="{0C024580-5A15-3B47-8239-D152505D9462}"/>
              </a:ext>
            </a:extLst>
          </p:cNvPr>
          <p:cNvPicPr>
            <a:picLocks noChangeAspect="1"/>
          </p:cNvPicPr>
          <p:nvPr/>
        </p:nvPicPr>
        <p:blipFill>
          <a:blip r:embed="rId11"/>
          <a:stretch>
            <a:fillRect/>
          </a:stretch>
        </p:blipFill>
        <p:spPr>
          <a:xfrm>
            <a:off x="10004091" y="2730499"/>
            <a:ext cx="2041859" cy="1535351"/>
          </a:xfrm>
          <a:prstGeom prst="rect">
            <a:avLst/>
          </a:prstGeom>
        </p:spPr>
      </p:pic>
      <p:pic>
        <p:nvPicPr>
          <p:cNvPr id="20" name="صورة 19">
            <a:extLst>
              <a:ext uri="{FF2B5EF4-FFF2-40B4-BE49-F238E27FC236}">
                <a16:creationId xmlns:a16="http://schemas.microsoft.com/office/drawing/2014/main" xmlns="" id="{B713C01B-F90C-C24F-B783-7E85924B1769}"/>
              </a:ext>
            </a:extLst>
          </p:cNvPr>
          <p:cNvPicPr>
            <a:picLocks noChangeAspect="1"/>
          </p:cNvPicPr>
          <p:nvPr/>
        </p:nvPicPr>
        <p:blipFill>
          <a:blip r:embed="rId12"/>
          <a:stretch>
            <a:fillRect/>
          </a:stretch>
        </p:blipFill>
        <p:spPr>
          <a:xfrm>
            <a:off x="5715754" y="1814055"/>
            <a:ext cx="1778000" cy="1143000"/>
          </a:xfrm>
          <a:prstGeom prst="rect">
            <a:avLst/>
          </a:prstGeom>
        </p:spPr>
      </p:pic>
      <p:pic>
        <p:nvPicPr>
          <p:cNvPr id="22" name="صورة 21">
            <a:extLst>
              <a:ext uri="{FF2B5EF4-FFF2-40B4-BE49-F238E27FC236}">
                <a16:creationId xmlns:a16="http://schemas.microsoft.com/office/drawing/2014/main" xmlns="" id="{B2439BDA-609F-F347-920D-D143221469FC}"/>
              </a:ext>
            </a:extLst>
          </p:cNvPr>
          <p:cNvPicPr>
            <a:picLocks noChangeAspect="1"/>
          </p:cNvPicPr>
          <p:nvPr/>
        </p:nvPicPr>
        <p:blipFill>
          <a:blip r:embed="rId13"/>
          <a:stretch>
            <a:fillRect/>
          </a:stretch>
        </p:blipFill>
        <p:spPr>
          <a:xfrm>
            <a:off x="7912101" y="3237151"/>
            <a:ext cx="1968500" cy="1028700"/>
          </a:xfrm>
          <a:prstGeom prst="rect">
            <a:avLst/>
          </a:prstGeom>
        </p:spPr>
      </p:pic>
      <p:pic>
        <p:nvPicPr>
          <p:cNvPr id="23" name="صورة 22">
            <a:extLst>
              <a:ext uri="{FF2B5EF4-FFF2-40B4-BE49-F238E27FC236}">
                <a16:creationId xmlns:a16="http://schemas.microsoft.com/office/drawing/2014/main" xmlns="" id="{9768242C-AEBF-EF40-9EC9-556F25F1F48E}"/>
              </a:ext>
            </a:extLst>
          </p:cNvPr>
          <p:cNvPicPr>
            <a:picLocks noChangeAspect="1"/>
          </p:cNvPicPr>
          <p:nvPr/>
        </p:nvPicPr>
        <p:blipFill>
          <a:blip r:embed="rId14"/>
          <a:stretch>
            <a:fillRect/>
          </a:stretch>
        </p:blipFill>
        <p:spPr>
          <a:xfrm>
            <a:off x="7478470" y="4530021"/>
            <a:ext cx="1892300" cy="1066800"/>
          </a:xfrm>
          <a:prstGeom prst="rect">
            <a:avLst/>
          </a:prstGeom>
        </p:spPr>
      </p:pic>
      <p:pic>
        <p:nvPicPr>
          <p:cNvPr id="26" name="صورة 25">
            <a:extLst>
              <a:ext uri="{FF2B5EF4-FFF2-40B4-BE49-F238E27FC236}">
                <a16:creationId xmlns:a16="http://schemas.microsoft.com/office/drawing/2014/main" xmlns="" id="{1F731258-07F1-D94A-9166-3C0151777F45}"/>
              </a:ext>
            </a:extLst>
          </p:cNvPr>
          <p:cNvPicPr>
            <a:picLocks noChangeAspect="1"/>
          </p:cNvPicPr>
          <p:nvPr/>
        </p:nvPicPr>
        <p:blipFill>
          <a:blip r:embed="rId15"/>
          <a:stretch>
            <a:fillRect/>
          </a:stretch>
        </p:blipFill>
        <p:spPr>
          <a:xfrm>
            <a:off x="3432714" y="4233513"/>
            <a:ext cx="1968500" cy="1028700"/>
          </a:xfrm>
          <a:prstGeom prst="rect">
            <a:avLst/>
          </a:prstGeom>
        </p:spPr>
      </p:pic>
      <p:pic>
        <p:nvPicPr>
          <p:cNvPr id="27" name="صورة 26">
            <a:extLst>
              <a:ext uri="{FF2B5EF4-FFF2-40B4-BE49-F238E27FC236}">
                <a16:creationId xmlns:a16="http://schemas.microsoft.com/office/drawing/2014/main" xmlns="" id="{E471BBE8-212F-B840-AE1B-DF309BB338EB}"/>
              </a:ext>
            </a:extLst>
          </p:cNvPr>
          <p:cNvPicPr>
            <a:picLocks noChangeAspect="1"/>
          </p:cNvPicPr>
          <p:nvPr/>
        </p:nvPicPr>
        <p:blipFill>
          <a:blip r:embed="rId16"/>
          <a:stretch>
            <a:fillRect/>
          </a:stretch>
        </p:blipFill>
        <p:spPr>
          <a:xfrm>
            <a:off x="5496705" y="4269726"/>
            <a:ext cx="1689100" cy="1193800"/>
          </a:xfrm>
          <a:prstGeom prst="rect">
            <a:avLst/>
          </a:prstGeom>
        </p:spPr>
      </p:pic>
      <p:pic>
        <p:nvPicPr>
          <p:cNvPr id="28" name="صورة 27">
            <a:extLst>
              <a:ext uri="{FF2B5EF4-FFF2-40B4-BE49-F238E27FC236}">
                <a16:creationId xmlns:a16="http://schemas.microsoft.com/office/drawing/2014/main" xmlns="" id="{09E261DE-04E2-E74D-BC43-D3320B5E535F}"/>
              </a:ext>
            </a:extLst>
          </p:cNvPr>
          <p:cNvPicPr>
            <a:picLocks noChangeAspect="1"/>
          </p:cNvPicPr>
          <p:nvPr/>
        </p:nvPicPr>
        <p:blipFill>
          <a:blip r:embed="rId17"/>
          <a:stretch>
            <a:fillRect/>
          </a:stretch>
        </p:blipFill>
        <p:spPr>
          <a:xfrm>
            <a:off x="7018257" y="5559149"/>
            <a:ext cx="1689100" cy="1193800"/>
          </a:xfrm>
          <a:prstGeom prst="rect">
            <a:avLst/>
          </a:prstGeom>
        </p:spPr>
      </p:pic>
      <p:pic>
        <p:nvPicPr>
          <p:cNvPr id="29" name="صورة 28">
            <a:extLst>
              <a:ext uri="{FF2B5EF4-FFF2-40B4-BE49-F238E27FC236}">
                <a16:creationId xmlns:a16="http://schemas.microsoft.com/office/drawing/2014/main" xmlns="" id="{3A664949-4A6F-E846-AA63-7441E95A2CC8}"/>
              </a:ext>
            </a:extLst>
          </p:cNvPr>
          <p:cNvPicPr>
            <a:picLocks noChangeAspect="1"/>
          </p:cNvPicPr>
          <p:nvPr/>
        </p:nvPicPr>
        <p:blipFill>
          <a:blip r:embed="rId18"/>
          <a:stretch>
            <a:fillRect/>
          </a:stretch>
        </p:blipFill>
        <p:spPr>
          <a:xfrm>
            <a:off x="8806087" y="5578522"/>
            <a:ext cx="1270000" cy="1028700"/>
          </a:xfrm>
          <a:prstGeom prst="rect">
            <a:avLst/>
          </a:prstGeom>
        </p:spPr>
      </p:pic>
    </p:spTree>
    <p:extLst>
      <p:ext uri="{BB962C8B-B14F-4D97-AF65-F5344CB8AC3E}">
        <p14:creationId xmlns:p14="http://schemas.microsoft.com/office/powerpoint/2010/main" val="2619859423"/>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صورة 3">
            <a:extLst>
              <a:ext uri="{FF2B5EF4-FFF2-40B4-BE49-F238E27FC236}">
                <a16:creationId xmlns:a16="http://schemas.microsoft.com/office/drawing/2014/main" xmlns="" id="{9B7A6EE6-B5A4-D140-8AA8-AC96B8E24B6E}"/>
              </a:ext>
            </a:extLst>
          </p:cNvPr>
          <p:cNvPicPr>
            <a:picLocks noChangeAspect="1"/>
          </p:cNvPicPr>
          <p:nvPr/>
        </p:nvPicPr>
        <p:blipFill>
          <a:blip r:embed="rId2"/>
          <a:stretch>
            <a:fillRect/>
          </a:stretch>
        </p:blipFill>
        <p:spPr>
          <a:xfrm>
            <a:off x="9290695" y="437720"/>
            <a:ext cx="1917700" cy="1054100"/>
          </a:xfrm>
          <a:prstGeom prst="rect">
            <a:avLst/>
          </a:prstGeom>
        </p:spPr>
      </p:pic>
      <p:pic>
        <p:nvPicPr>
          <p:cNvPr id="5" name="صورة 4">
            <a:extLst>
              <a:ext uri="{FF2B5EF4-FFF2-40B4-BE49-F238E27FC236}">
                <a16:creationId xmlns:a16="http://schemas.microsoft.com/office/drawing/2014/main" xmlns="" id="{C076468C-831D-2B46-B683-DEA91B523635}"/>
              </a:ext>
            </a:extLst>
          </p:cNvPr>
          <p:cNvPicPr>
            <a:picLocks noChangeAspect="1"/>
          </p:cNvPicPr>
          <p:nvPr/>
        </p:nvPicPr>
        <p:blipFill>
          <a:blip r:embed="rId3"/>
          <a:stretch>
            <a:fillRect/>
          </a:stretch>
        </p:blipFill>
        <p:spPr>
          <a:xfrm>
            <a:off x="5372100" y="2730500"/>
            <a:ext cx="1447800" cy="1397000"/>
          </a:xfrm>
          <a:prstGeom prst="rect">
            <a:avLst/>
          </a:prstGeom>
        </p:spPr>
      </p:pic>
      <p:pic>
        <p:nvPicPr>
          <p:cNvPr id="6" name="صورة 5">
            <a:extLst>
              <a:ext uri="{FF2B5EF4-FFF2-40B4-BE49-F238E27FC236}">
                <a16:creationId xmlns:a16="http://schemas.microsoft.com/office/drawing/2014/main" xmlns="" id="{C9362EED-9F59-E240-A47F-98F9AC73B246}"/>
              </a:ext>
            </a:extLst>
          </p:cNvPr>
          <p:cNvPicPr>
            <a:picLocks noChangeAspect="1"/>
          </p:cNvPicPr>
          <p:nvPr/>
        </p:nvPicPr>
        <p:blipFill>
          <a:blip r:embed="rId4"/>
          <a:stretch>
            <a:fillRect/>
          </a:stretch>
        </p:blipFill>
        <p:spPr>
          <a:xfrm>
            <a:off x="6370556" y="272620"/>
            <a:ext cx="1460500" cy="1384300"/>
          </a:xfrm>
          <a:prstGeom prst="rect">
            <a:avLst/>
          </a:prstGeom>
        </p:spPr>
      </p:pic>
      <p:pic>
        <p:nvPicPr>
          <p:cNvPr id="9" name="صورة 8">
            <a:extLst>
              <a:ext uri="{FF2B5EF4-FFF2-40B4-BE49-F238E27FC236}">
                <a16:creationId xmlns:a16="http://schemas.microsoft.com/office/drawing/2014/main" xmlns="" id="{853549BF-3A72-0442-A002-2D6A9D251494}"/>
              </a:ext>
            </a:extLst>
          </p:cNvPr>
          <p:cNvPicPr>
            <a:picLocks noChangeAspect="1"/>
          </p:cNvPicPr>
          <p:nvPr/>
        </p:nvPicPr>
        <p:blipFill>
          <a:blip r:embed="rId5"/>
          <a:stretch>
            <a:fillRect/>
          </a:stretch>
        </p:blipFill>
        <p:spPr>
          <a:xfrm>
            <a:off x="2783237" y="553527"/>
            <a:ext cx="1905000" cy="1066800"/>
          </a:xfrm>
          <a:prstGeom prst="rect">
            <a:avLst/>
          </a:prstGeom>
        </p:spPr>
      </p:pic>
      <p:pic>
        <p:nvPicPr>
          <p:cNvPr id="20" name="صورة 19">
            <a:extLst>
              <a:ext uri="{FF2B5EF4-FFF2-40B4-BE49-F238E27FC236}">
                <a16:creationId xmlns:a16="http://schemas.microsoft.com/office/drawing/2014/main" xmlns="" id="{5F3F9212-3B92-204C-81A6-E14C0EB722EE}"/>
              </a:ext>
            </a:extLst>
          </p:cNvPr>
          <p:cNvPicPr>
            <a:picLocks noChangeAspect="1"/>
          </p:cNvPicPr>
          <p:nvPr/>
        </p:nvPicPr>
        <p:blipFill>
          <a:blip r:embed="rId6"/>
          <a:stretch>
            <a:fillRect/>
          </a:stretch>
        </p:blipFill>
        <p:spPr>
          <a:xfrm>
            <a:off x="6819900" y="3572144"/>
            <a:ext cx="1638300" cy="1231900"/>
          </a:xfrm>
          <a:prstGeom prst="rect">
            <a:avLst/>
          </a:prstGeom>
        </p:spPr>
      </p:pic>
      <p:pic>
        <p:nvPicPr>
          <p:cNvPr id="21" name="صورة 20">
            <a:extLst>
              <a:ext uri="{FF2B5EF4-FFF2-40B4-BE49-F238E27FC236}">
                <a16:creationId xmlns:a16="http://schemas.microsoft.com/office/drawing/2014/main" xmlns="" id="{A771B5CE-0AF6-EB49-9302-B5A734271C5A}"/>
              </a:ext>
            </a:extLst>
          </p:cNvPr>
          <p:cNvPicPr>
            <a:picLocks noChangeAspect="1"/>
          </p:cNvPicPr>
          <p:nvPr/>
        </p:nvPicPr>
        <p:blipFill>
          <a:blip r:embed="rId7"/>
          <a:stretch>
            <a:fillRect/>
          </a:stretch>
        </p:blipFill>
        <p:spPr>
          <a:xfrm>
            <a:off x="4631410" y="5556680"/>
            <a:ext cx="1968500" cy="1028700"/>
          </a:xfrm>
          <a:prstGeom prst="rect">
            <a:avLst/>
          </a:prstGeom>
        </p:spPr>
      </p:pic>
      <p:pic>
        <p:nvPicPr>
          <p:cNvPr id="24" name="صورة 23">
            <a:extLst>
              <a:ext uri="{FF2B5EF4-FFF2-40B4-BE49-F238E27FC236}">
                <a16:creationId xmlns:a16="http://schemas.microsoft.com/office/drawing/2014/main" xmlns="" id="{A6991335-9915-0747-AC5F-2295401A477C}"/>
              </a:ext>
            </a:extLst>
          </p:cNvPr>
          <p:cNvPicPr>
            <a:picLocks noChangeAspect="1"/>
          </p:cNvPicPr>
          <p:nvPr/>
        </p:nvPicPr>
        <p:blipFill>
          <a:blip r:embed="rId8"/>
          <a:stretch>
            <a:fillRect/>
          </a:stretch>
        </p:blipFill>
        <p:spPr>
          <a:xfrm>
            <a:off x="10173345" y="4211449"/>
            <a:ext cx="1930400" cy="1054100"/>
          </a:xfrm>
          <a:prstGeom prst="rect">
            <a:avLst/>
          </a:prstGeom>
        </p:spPr>
      </p:pic>
      <p:pic>
        <p:nvPicPr>
          <p:cNvPr id="25" name="صورة 24">
            <a:extLst>
              <a:ext uri="{FF2B5EF4-FFF2-40B4-BE49-F238E27FC236}">
                <a16:creationId xmlns:a16="http://schemas.microsoft.com/office/drawing/2014/main" xmlns="" id="{4806E58E-C4D4-834D-A085-8C0A3F290D15}"/>
              </a:ext>
            </a:extLst>
          </p:cNvPr>
          <p:cNvPicPr>
            <a:picLocks noChangeAspect="1"/>
          </p:cNvPicPr>
          <p:nvPr/>
        </p:nvPicPr>
        <p:blipFill>
          <a:blip r:embed="rId9"/>
          <a:stretch>
            <a:fillRect/>
          </a:stretch>
        </p:blipFill>
        <p:spPr>
          <a:xfrm>
            <a:off x="10043331" y="5666029"/>
            <a:ext cx="2070100" cy="977900"/>
          </a:xfrm>
          <a:prstGeom prst="rect">
            <a:avLst/>
          </a:prstGeom>
        </p:spPr>
      </p:pic>
      <p:pic>
        <p:nvPicPr>
          <p:cNvPr id="26" name="Picture 4" descr="h1">
            <a:extLst>
              <a:ext uri="{FF2B5EF4-FFF2-40B4-BE49-F238E27FC236}">
                <a16:creationId xmlns:a16="http://schemas.microsoft.com/office/drawing/2014/main" xmlns="" id="{05853538-2D18-7D4F-8698-AF3BFB0E41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9119" y="3828293"/>
            <a:ext cx="26797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5" descr="h2">
            <a:extLst>
              <a:ext uri="{FF2B5EF4-FFF2-40B4-BE49-F238E27FC236}">
                <a16:creationId xmlns:a16="http://schemas.microsoft.com/office/drawing/2014/main" xmlns="" id="{D57F71D0-6E94-794F-99DF-7F206A563D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58957" y="3985285"/>
            <a:ext cx="3029117" cy="64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9" descr="faces">
            <a:hlinkClick r:id="rId12"/>
            <a:extLst>
              <a:ext uri="{FF2B5EF4-FFF2-40B4-BE49-F238E27FC236}">
                <a16:creationId xmlns:a16="http://schemas.microsoft.com/office/drawing/2014/main" xmlns="" id="{A50880B4-CCCA-C64E-ABBA-5BAB52D86BE0}"/>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02337" y="448419"/>
            <a:ext cx="2735263" cy="209232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1" descr="L3-04">
            <a:hlinkClick r:id="rId14"/>
            <a:extLst>
              <a:ext uri="{FF2B5EF4-FFF2-40B4-BE49-F238E27FC236}">
                <a16:creationId xmlns:a16="http://schemas.microsoft.com/office/drawing/2014/main" xmlns="" id="{99CEC2C9-C4B2-0C40-BC61-52057A7F6E3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052052" y="409949"/>
            <a:ext cx="1944687" cy="1439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45633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صورة 5">
            <a:extLst>
              <a:ext uri="{FF2B5EF4-FFF2-40B4-BE49-F238E27FC236}">
                <a16:creationId xmlns:a16="http://schemas.microsoft.com/office/drawing/2014/main" xmlns="" id="{BEBB9CA0-3A9B-254D-AAB2-CB7FF1426D4E}"/>
              </a:ext>
            </a:extLst>
          </p:cNvPr>
          <p:cNvPicPr>
            <a:picLocks noChangeAspect="1"/>
          </p:cNvPicPr>
          <p:nvPr/>
        </p:nvPicPr>
        <p:blipFill>
          <a:blip r:embed="rId2"/>
          <a:stretch>
            <a:fillRect/>
          </a:stretch>
        </p:blipFill>
        <p:spPr>
          <a:xfrm>
            <a:off x="546720" y="4876533"/>
            <a:ext cx="3326969" cy="2010044"/>
          </a:xfrm>
          <a:prstGeom prst="rect">
            <a:avLst/>
          </a:prstGeom>
        </p:spPr>
      </p:pic>
      <p:pic>
        <p:nvPicPr>
          <p:cNvPr id="7" name="صورة 6">
            <a:extLst>
              <a:ext uri="{FF2B5EF4-FFF2-40B4-BE49-F238E27FC236}">
                <a16:creationId xmlns:a16="http://schemas.microsoft.com/office/drawing/2014/main" xmlns="" id="{6353E5B1-7600-DB49-91A4-90F242100855}"/>
              </a:ext>
            </a:extLst>
          </p:cNvPr>
          <p:cNvPicPr>
            <a:picLocks noChangeAspect="1"/>
          </p:cNvPicPr>
          <p:nvPr/>
        </p:nvPicPr>
        <p:blipFill>
          <a:blip r:embed="rId3"/>
          <a:stretch>
            <a:fillRect/>
          </a:stretch>
        </p:blipFill>
        <p:spPr>
          <a:xfrm>
            <a:off x="979841" y="812885"/>
            <a:ext cx="2460726" cy="1458208"/>
          </a:xfrm>
          <a:prstGeom prst="rect">
            <a:avLst/>
          </a:prstGeom>
        </p:spPr>
      </p:pic>
      <p:pic>
        <p:nvPicPr>
          <p:cNvPr id="8" name="صورة 7">
            <a:extLst>
              <a:ext uri="{FF2B5EF4-FFF2-40B4-BE49-F238E27FC236}">
                <a16:creationId xmlns:a16="http://schemas.microsoft.com/office/drawing/2014/main" xmlns="" id="{FD81038F-8EE4-964E-ABBE-85E039ABEECD}"/>
              </a:ext>
            </a:extLst>
          </p:cNvPr>
          <p:cNvPicPr>
            <a:picLocks noChangeAspect="1"/>
          </p:cNvPicPr>
          <p:nvPr/>
        </p:nvPicPr>
        <p:blipFill>
          <a:blip r:embed="rId4"/>
          <a:stretch>
            <a:fillRect/>
          </a:stretch>
        </p:blipFill>
        <p:spPr>
          <a:xfrm>
            <a:off x="854870" y="2976956"/>
            <a:ext cx="2019300" cy="1003300"/>
          </a:xfrm>
          <a:prstGeom prst="rect">
            <a:avLst/>
          </a:prstGeom>
        </p:spPr>
      </p:pic>
      <p:pic>
        <p:nvPicPr>
          <p:cNvPr id="9" name="صورة 8">
            <a:extLst>
              <a:ext uri="{FF2B5EF4-FFF2-40B4-BE49-F238E27FC236}">
                <a16:creationId xmlns:a16="http://schemas.microsoft.com/office/drawing/2014/main" xmlns="" id="{51C2B908-70D4-154F-96E1-9981C3A93079}"/>
              </a:ext>
            </a:extLst>
          </p:cNvPr>
          <p:cNvPicPr>
            <a:picLocks noChangeAspect="1"/>
          </p:cNvPicPr>
          <p:nvPr/>
        </p:nvPicPr>
        <p:blipFill>
          <a:blip r:embed="rId5"/>
          <a:stretch>
            <a:fillRect/>
          </a:stretch>
        </p:blipFill>
        <p:spPr>
          <a:xfrm>
            <a:off x="9279439" y="606694"/>
            <a:ext cx="1701800" cy="1181100"/>
          </a:xfrm>
          <a:prstGeom prst="rect">
            <a:avLst/>
          </a:prstGeom>
        </p:spPr>
      </p:pic>
      <p:pic>
        <p:nvPicPr>
          <p:cNvPr id="10" name="صورة 9">
            <a:extLst>
              <a:ext uri="{FF2B5EF4-FFF2-40B4-BE49-F238E27FC236}">
                <a16:creationId xmlns:a16="http://schemas.microsoft.com/office/drawing/2014/main" xmlns="" id="{FA8F1FAC-7D11-3648-BEC3-AE13DBB9DEA9}"/>
              </a:ext>
            </a:extLst>
          </p:cNvPr>
          <p:cNvPicPr>
            <a:picLocks noChangeAspect="1"/>
          </p:cNvPicPr>
          <p:nvPr/>
        </p:nvPicPr>
        <p:blipFill>
          <a:blip r:embed="rId6"/>
          <a:stretch>
            <a:fillRect/>
          </a:stretch>
        </p:blipFill>
        <p:spPr>
          <a:xfrm>
            <a:off x="3962715" y="2023522"/>
            <a:ext cx="1587500" cy="1270000"/>
          </a:xfrm>
          <a:prstGeom prst="rect">
            <a:avLst/>
          </a:prstGeom>
        </p:spPr>
      </p:pic>
      <p:pic>
        <p:nvPicPr>
          <p:cNvPr id="11" name="صورة 10">
            <a:extLst>
              <a:ext uri="{FF2B5EF4-FFF2-40B4-BE49-F238E27FC236}">
                <a16:creationId xmlns:a16="http://schemas.microsoft.com/office/drawing/2014/main" xmlns="" id="{5ED35A27-EBB5-1049-A499-954175C6BD7E}"/>
              </a:ext>
            </a:extLst>
          </p:cNvPr>
          <p:cNvPicPr>
            <a:picLocks noChangeAspect="1"/>
          </p:cNvPicPr>
          <p:nvPr/>
        </p:nvPicPr>
        <p:blipFill>
          <a:blip r:embed="rId7"/>
          <a:stretch>
            <a:fillRect/>
          </a:stretch>
        </p:blipFill>
        <p:spPr>
          <a:xfrm>
            <a:off x="3424239" y="4315950"/>
            <a:ext cx="1600200" cy="1270000"/>
          </a:xfrm>
          <a:prstGeom prst="rect">
            <a:avLst/>
          </a:prstGeom>
        </p:spPr>
      </p:pic>
      <p:pic>
        <p:nvPicPr>
          <p:cNvPr id="12" name="صورة 11">
            <a:extLst>
              <a:ext uri="{FF2B5EF4-FFF2-40B4-BE49-F238E27FC236}">
                <a16:creationId xmlns:a16="http://schemas.microsoft.com/office/drawing/2014/main" xmlns="" id="{FF4C9650-3E5E-E146-AEB8-EC04E9FEF8AE}"/>
              </a:ext>
            </a:extLst>
          </p:cNvPr>
          <p:cNvPicPr>
            <a:picLocks noChangeAspect="1"/>
          </p:cNvPicPr>
          <p:nvPr/>
        </p:nvPicPr>
        <p:blipFill>
          <a:blip r:embed="rId8"/>
          <a:stretch>
            <a:fillRect/>
          </a:stretch>
        </p:blipFill>
        <p:spPr>
          <a:xfrm>
            <a:off x="5950265" y="1295400"/>
            <a:ext cx="1422400" cy="1422400"/>
          </a:xfrm>
          <a:prstGeom prst="rect">
            <a:avLst/>
          </a:prstGeom>
        </p:spPr>
      </p:pic>
      <p:pic>
        <p:nvPicPr>
          <p:cNvPr id="13" name="صورة 12">
            <a:extLst>
              <a:ext uri="{FF2B5EF4-FFF2-40B4-BE49-F238E27FC236}">
                <a16:creationId xmlns:a16="http://schemas.microsoft.com/office/drawing/2014/main" xmlns="" id="{B5CA8CF4-F916-584A-92F0-E93EAC354727}"/>
              </a:ext>
            </a:extLst>
          </p:cNvPr>
          <p:cNvPicPr>
            <a:picLocks noChangeAspect="1"/>
          </p:cNvPicPr>
          <p:nvPr/>
        </p:nvPicPr>
        <p:blipFill>
          <a:blip r:embed="rId9"/>
          <a:stretch>
            <a:fillRect/>
          </a:stretch>
        </p:blipFill>
        <p:spPr>
          <a:xfrm>
            <a:off x="7761961" y="2864172"/>
            <a:ext cx="1968500" cy="1028700"/>
          </a:xfrm>
          <a:prstGeom prst="rect">
            <a:avLst/>
          </a:prstGeom>
        </p:spPr>
      </p:pic>
      <p:pic>
        <p:nvPicPr>
          <p:cNvPr id="14" name="صورة 13">
            <a:extLst>
              <a:ext uri="{FF2B5EF4-FFF2-40B4-BE49-F238E27FC236}">
                <a16:creationId xmlns:a16="http://schemas.microsoft.com/office/drawing/2014/main" xmlns="" id="{9A3EE1AC-2060-8F42-99EE-A5CE7CF4964C}"/>
              </a:ext>
            </a:extLst>
          </p:cNvPr>
          <p:cNvPicPr>
            <a:picLocks noChangeAspect="1"/>
          </p:cNvPicPr>
          <p:nvPr/>
        </p:nvPicPr>
        <p:blipFill>
          <a:blip r:embed="rId10"/>
          <a:stretch>
            <a:fillRect/>
          </a:stretch>
        </p:blipFill>
        <p:spPr>
          <a:xfrm>
            <a:off x="4611516" y="4773477"/>
            <a:ext cx="6742283" cy="1976035"/>
          </a:xfrm>
          <a:prstGeom prst="rect">
            <a:avLst/>
          </a:prstGeom>
        </p:spPr>
      </p:pic>
    </p:spTree>
    <p:extLst>
      <p:ext uri="{BB962C8B-B14F-4D97-AF65-F5344CB8AC3E}">
        <p14:creationId xmlns:p14="http://schemas.microsoft.com/office/powerpoint/2010/main" val="2213937753"/>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990454" y="508269"/>
            <a:ext cx="6890288" cy="5412084"/>
          </a:xfrm>
        </p:spPr>
        <p:txBody>
          <a:bodyPr>
            <a:normAutofit/>
          </a:bodyPr>
          <a:lstStyle/>
          <a:p>
            <a:pPr marL="0" indent="0" algn="just">
              <a:buNone/>
            </a:pPr>
            <a:r>
              <a:rPr lang="en-US" sz="2400" dirty="0"/>
              <a:t/>
            </a:r>
            <a:br>
              <a:rPr lang="en-US" sz="2400" dirty="0"/>
            </a:br>
            <a:endParaRPr lang="ar-JO" sz="2400" dirty="0"/>
          </a:p>
        </p:txBody>
      </p:sp>
      <p:sp>
        <p:nvSpPr>
          <p:cNvPr id="6" name="عنوان 1">
            <a:extLst>
              <a:ext uri="{FF2B5EF4-FFF2-40B4-BE49-F238E27FC236}">
                <a16:creationId xmlns:a16="http://schemas.microsoft.com/office/drawing/2014/main" xmlns="" id="{F55EA739-3A3D-3140-9553-12837292CEF3}"/>
              </a:ext>
            </a:extLst>
          </p:cNvPr>
          <p:cNvSpPr>
            <a:spLocks noGrp="1"/>
          </p:cNvSpPr>
          <p:nvPr>
            <p:ph type="title"/>
          </p:nvPr>
        </p:nvSpPr>
        <p:spPr>
          <a:xfrm>
            <a:off x="4775819" y="244555"/>
            <a:ext cx="4209081" cy="859241"/>
          </a:xfrm>
        </p:spPr>
        <p:style>
          <a:lnRef idx="1">
            <a:schemeClr val="accent3"/>
          </a:lnRef>
          <a:fillRef idx="2">
            <a:schemeClr val="accent3"/>
          </a:fillRef>
          <a:effectRef idx="1">
            <a:schemeClr val="accent3"/>
          </a:effectRef>
          <a:fontRef idx="minor">
            <a:schemeClr val="dk1"/>
          </a:fontRef>
        </p:style>
        <p:txBody>
          <a:bodyPr>
            <a:normAutofit/>
          </a:bodyPr>
          <a:lstStyle/>
          <a:p>
            <a:r>
              <a:rPr lang="ar-SA" dirty="0">
                <a:ln w="0"/>
                <a:solidFill>
                  <a:schemeClr val="tx1"/>
                </a:solidFill>
                <a:effectLst>
                  <a:outerShdw blurRad="38100" dist="19050" dir="2700000" algn="tl" rotWithShape="0">
                    <a:schemeClr val="dk1">
                      <a:alpha val="40000"/>
                    </a:schemeClr>
                  </a:outerShdw>
                </a:effectLst>
              </a:rPr>
              <a:t>الكاريزما - الشخصية</a:t>
            </a:r>
            <a:endParaRPr lang="ar-JO" dirty="0">
              <a:ln w="0"/>
              <a:solidFill>
                <a:schemeClr val="tx1"/>
              </a:solidFill>
              <a:effectLst>
                <a:outerShdw blurRad="38100" dist="19050" dir="2700000" algn="tl" rotWithShape="0">
                  <a:schemeClr val="dk1">
                    <a:alpha val="40000"/>
                  </a:schemeClr>
                </a:outerShdw>
              </a:effectLst>
            </a:endParaRPr>
          </a:p>
        </p:txBody>
      </p:sp>
      <p:pic>
        <p:nvPicPr>
          <p:cNvPr id="7" name="صورة 6">
            <a:extLst>
              <a:ext uri="{FF2B5EF4-FFF2-40B4-BE49-F238E27FC236}">
                <a16:creationId xmlns:a16="http://schemas.microsoft.com/office/drawing/2014/main" xmlns="" id="{40989D69-8162-B845-804C-194EDFEB437B}"/>
              </a:ext>
            </a:extLst>
          </p:cNvPr>
          <p:cNvPicPr>
            <a:picLocks noChangeAspect="1"/>
          </p:cNvPicPr>
          <p:nvPr/>
        </p:nvPicPr>
        <p:blipFill>
          <a:blip r:embed="rId2"/>
          <a:stretch>
            <a:fillRect/>
          </a:stretch>
        </p:blipFill>
        <p:spPr>
          <a:xfrm>
            <a:off x="3378629" y="1554838"/>
            <a:ext cx="6013343" cy="3459399"/>
          </a:xfrm>
          <a:prstGeom prst="rect">
            <a:avLst/>
          </a:prstGeom>
        </p:spPr>
      </p:pic>
      <p:pic>
        <p:nvPicPr>
          <p:cNvPr id="8" name="صورة 7">
            <a:extLst>
              <a:ext uri="{FF2B5EF4-FFF2-40B4-BE49-F238E27FC236}">
                <a16:creationId xmlns:a16="http://schemas.microsoft.com/office/drawing/2014/main" xmlns="" id="{B51C00FE-9339-1849-8D5E-74F92EBEC6E4}"/>
              </a:ext>
            </a:extLst>
          </p:cNvPr>
          <p:cNvPicPr>
            <a:picLocks noChangeAspect="1"/>
          </p:cNvPicPr>
          <p:nvPr/>
        </p:nvPicPr>
        <p:blipFill>
          <a:blip r:embed="rId3"/>
          <a:stretch>
            <a:fillRect/>
          </a:stretch>
        </p:blipFill>
        <p:spPr>
          <a:xfrm>
            <a:off x="54659" y="674175"/>
            <a:ext cx="3557615" cy="914400"/>
          </a:xfrm>
          <a:prstGeom prst="rect">
            <a:avLst/>
          </a:prstGeom>
        </p:spPr>
      </p:pic>
      <p:pic>
        <p:nvPicPr>
          <p:cNvPr id="9" name="صورة 8">
            <a:extLst>
              <a:ext uri="{FF2B5EF4-FFF2-40B4-BE49-F238E27FC236}">
                <a16:creationId xmlns:a16="http://schemas.microsoft.com/office/drawing/2014/main" xmlns="" id="{2A2B57C0-B2B9-C14E-BD3A-B3E670C6E36B}"/>
              </a:ext>
            </a:extLst>
          </p:cNvPr>
          <p:cNvPicPr>
            <a:picLocks noChangeAspect="1"/>
          </p:cNvPicPr>
          <p:nvPr/>
        </p:nvPicPr>
        <p:blipFill>
          <a:blip r:embed="rId4"/>
          <a:stretch>
            <a:fillRect/>
          </a:stretch>
        </p:blipFill>
        <p:spPr>
          <a:xfrm>
            <a:off x="9107997" y="2409985"/>
            <a:ext cx="2970711" cy="1228695"/>
          </a:xfrm>
          <a:prstGeom prst="rect">
            <a:avLst/>
          </a:prstGeom>
        </p:spPr>
      </p:pic>
    </p:spTree>
    <p:extLst>
      <p:ext uri="{BB962C8B-B14F-4D97-AF65-F5344CB8AC3E}">
        <p14:creationId xmlns:p14="http://schemas.microsoft.com/office/powerpoint/2010/main" val="83131758"/>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265786" y="455013"/>
            <a:ext cx="11642596" cy="2815247"/>
          </a:xfrm>
        </p:spPr>
        <p:txBody>
          <a:bodyPr>
            <a:noAutofit/>
          </a:bodyPr>
          <a:lstStyle/>
          <a:p>
            <a:pPr marL="0" indent="0" algn="just">
              <a:buNone/>
            </a:pPr>
            <a:r>
              <a:rPr lang="ar-SA" sz="2400" dirty="0"/>
              <a:t>كلمة يونانية الأصل معناها النعمة الإلهية٬ ويقصد بها السمة التي تتميز بها شخصية فرد وتجعله يؤثر ويملك سلطة غير طبيعية على الناس، وفي علم الاجتماع يشير هذا المصطلح إلى مجموعة من الصفات تتحقق عند الذين يملكون قوة </a:t>
            </a:r>
            <a:r>
              <a:rPr lang="ar-SA" sz="2400" dirty="0">
                <a:hlinkClick r:id="rId2">
                  <a:extLst>
                    <a:ext uri="{A12FA001-AC4F-418D-AE19-62706E023703}">
                      <ahyp:hlinkClr xmlns="" xmlns:ahyp="http://schemas.microsoft.com/office/drawing/2018/hyperlinkcolor" val="tx"/>
                    </a:ext>
                  </a:extLst>
                </a:hlinkClick>
              </a:rPr>
              <a:t>القيادة</a:t>
            </a:r>
            <a:r>
              <a:rPr lang="en-US" sz="2400" dirty="0"/>
              <a:t> </a:t>
            </a:r>
            <a:r>
              <a:rPr lang="ar-SA" sz="2400" dirty="0"/>
              <a:t>ويمارسونها بصورة خارقة للعادة٬ وهي بالتأكيد موهبة ربانية كونها تشير إلى الجاذبية الكبيرة والحضور الطاغي الذي يتمتع به بعض الأشخاص. والكاريزما عنصر مهم في شخصية القائد كونها تضمن اجتذاب الجماهير والاحتفاظ بولائهم - بل وغسل أدمغتهم في كثير من الأحيان.</a:t>
            </a:r>
            <a:r>
              <a:rPr lang="en-US" sz="2400" dirty="0"/>
              <a:t> </a:t>
            </a:r>
            <a:endParaRPr lang="ar-SA" sz="2400" dirty="0"/>
          </a:p>
          <a:p>
            <a:pPr marL="0" indent="0" algn="just">
              <a:buNone/>
            </a:pPr>
            <a:r>
              <a:rPr lang="ar-SA" sz="2400" dirty="0" err="1"/>
              <a:t>الكاريزمي</a:t>
            </a:r>
            <a:r>
              <a:rPr lang="ar-SA" sz="2400" dirty="0"/>
              <a:t> هل هو شخص ساحر؟ الجواب: بالطبع ساحر لكن من نوع خاص يسحر الشعوب</a:t>
            </a:r>
            <a:r>
              <a:rPr lang="en-US" sz="2400" dirty="0"/>
              <a:t>  </a:t>
            </a:r>
            <a:r>
              <a:rPr lang="ar-SA" sz="2400" dirty="0"/>
              <a:t>فتحبه فتغمض عيونها وتتبعه حتى وإن ألقاها في هاوية ودمرها أو قد يوصلها</a:t>
            </a:r>
            <a:r>
              <a:rPr lang="en-US" sz="2400" dirty="0"/>
              <a:t> </a:t>
            </a:r>
            <a:r>
              <a:rPr lang="ar-SA" sz="2400" dirty="0"/>
              <a:t> لبر الامان و يسعدها  كما فعل سيدنا محمد صلى الله عليه وسلم. </a:t>
            </a:r>
          </a:p>
          <a:p>
            <a:pPr marL="0" indent="0" algn="just">
              <a:buNone/>
            </a:pPr>
            <a:endParaRPr lang="ar-SA" sz="2400" dirty="0"/>
          </a:p>
          <a:p>
            <a:pPr marL="0" indent="0" algn="just">
              <a:buNone/>
            </a:pPr>
            <a:endParaRPr lang="ar-JO" sz="2400" dirty="0"/>
          </a:p>
        </p:txBody>
      </p:sp>
      <p:pic>
        <p:nvPicPr>
          <p:cNvPr id="5" name="صورة 4">
            <a:extLst>
              <a:ext uri="{FF2B5EF4-FFF2-40B4-BE49-F238E27FC236}">
                <a16:creationId xmlns:a16="http://schemas.microsoft.com/office/drawing/2014/main" xmlns="" id="{B9F10417-27DB-EB45-BE03-BE2B3E60F67E}"/>
              </a:ext>
            </a:extLst>
          </p:cNvPr>
          <p:cNvPicPr>
            <a:picLocks noChangeAspect="1"/>
          </p:cNvPicPr>
          <p:nvPr/>
        </p:nvPicPr>
        <p:blipFill>
          <a:blip r:embed="rId3"/>
          <a:stretch>
            <a:fillRect/>
          </a:stretch>
        </p:blipFill>
        <p:spPr>
          <a:xfrm>
            <a:off x="223938" y="3701792"/>
            <a:ext cx="3154693" cy="2952454"/>
          </a:xfrm>
          <a:prstGeom prst="rect">
            <a:avLst/>
          </a:prstGeom>
        </p:spPr>
      </p:pic>
      <p:sp>
        <p:nvSpPr>
          <p:cNvPr id="6" name="مستطيل 5">
            <a:extLst>
              <a:ext uri="{FF2B5EF4-FFF2-40B4-BE49-F238E27FC236}">
                <a16:creationId xmlns:a16="http://schemas.microsoft.com/office/drawing/2014/main" xmlns="" id="{85B3E95A-C036-1D49-9FBB-F4F18EF99606}"/>
              </a:ext>
            </a:extLst>
          </p:cNvPr>
          <p:cNvSpPr/>
          <p:nvPr/>
        </p:nvSpPr>
        <p:spPr>
          <a:xfrm>
            <a:off x="3510632" y="3587741"/>
            <a:ext cx="8596913" cy="2751522"/>
          </a:xfrm>
          <a:prstGeom prst="rect">
            <a:avLst/>
          </a:prstGeom>
        </p:spPr>
        <p:txBody>
          <a:bodyPr wrap="square">
            <a:spAutoFit/>
          </a:bodyPr>
          <a:lstStyle/>
          <a:p>
            <a:pPr lvl="0" algn="just">
              <a:lnSpc>
                <a:spcPct val="90000"/>
              </a:lnSpc>
              <a:spcBef>
                <a:spcPts val="1000"/>
              </a:spcBef>
            </a:pPr>
            <a:r>
              <a:rPr lang="ar-SA" sz="2400" b="1" u="sng" dirty="0">
                <a:solidFill>
                  <a:prstClr val="black"/>
                </a:solidFill>
              </a:rPr>
              <a:t>الكاريزما</a:t>
            </a:r>
            <a:r>
              <a:rPr lang="ar-SA" sz="2400" dirty="0">
                <a:solidFill>
                  <a:prstClr val="black"/>
                </a:solidFill>
              </a:rPr>
              <a:t>: هي القدرة على التأثير في الآخرين إيجابيا بالارتباط بهم جسديا وعاطفيا وثقافيا٬ وبالبحث أكثر عن معنى الكلمة: تبين أنها صـفة أو سـمـة غـير عـادية تتـحقق لـدى الـفرد، فتـجعـل قـدراتـه خـارقة للـعـادة٬ ويـعـني المـصطلح من النـاحية اللـفظية (هـبة اللـه)، أي من ترسله العـناية الإلهية لإنقاذ أمتـه، وهـو زعيـم يتـحلى بقوة خـارقة وصفات نـادرة وقـدرات روحية، ويـرتكز النـظام </a:t>
            </a:r>
            <a:r>
              <a:rPr lang="ar-SA" sz="2400" dirty="0" err="1">
                <a:solidFill>
                  <a:prstClr val="black"/>
                </a:solidFill>
              </a:rPr>
              <a:t>الكـاريـزمي</a:t>
            </a:r>
            <a:r>
              <a:rPr lang="ar-SA" sz="2400" dirty="0">
                <a:solidFill>
                  <a:prstClr val="black"/>
                </a:solidFill>
              </a:rPr>
              <a:t> عـلى الطـاعـة للـبـطل والتضحية من أجل تأدية رسـالته، وبقـدر ما يقوم بـه الزعيـم في ظل هـذا النـظام من خـوارق الأعـمال فـإنه يسـتـطيع جذب الأتبـاع لزعـامتـه، وتـعـتـمد القيادة الـملهمة عـلى البطولة أو القدسية أكثر من اعتمادها على الوضـع الـرسمي.</a:t>
            </a:r>
            <a:endParaRPr lang="en-US" sz="2400" dirty="0">
              <a:solidFill>
                <a:prstClr val="black"/>
              </a:solidFill>
            </a:endParaRPr>
          </a:p>
        </p:txBody>
      </p:sp>
    </p:spTree>
    <p:extLst>
      <p:ext uri="{BB962C8B-B14F-4D97-AF65-F5344CB8AC3E}">
        <p14:creationId xmlns:p14="http://schemas.microsoft.com/office/powerpoint/2010/main" val="1388846622"/>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8245098" y="442617"/>
            <a:ext cx="3108702" cy="580271"/>
          </a:xfrm>
        </p:spPr>
        <p:style>
          <a:lnRef idx="2">
            <a:schemeClr val="dk1"/>
          </a:lnRef>
          <a:fillRef idx="1">
            <a:schemeClr val="lt1"/>
          </a:fillRef>
          <a:effectRef idx="0">
            <a:schemeClr val="dk1"/>
          </a:effectRef>
          <a:fontRef idx="minor">
            <a:schemeClr val="dk1"/>
          </a:fontRef>
        </p:style>
        <p:txBody>
          <a:bodyPr>
            <a:normAutofit/>
          </a:bodyPr>
          <a:lstStyle/>
          <a:p>
            <a:r>
              <a:rPr lang="ar-SA" sz="3200" b="1" dirty="0"/>
              <a:t>من هو </a:t>
            </a:r>
            <a:r>
              <a:rPr lang="ar-SA" sz="3200" b="1" dirty="0" err="1"/>
              <a:t>الكاريزمي</a:t>
            </a:r>
            <a:r>
              <a:rPr lang="ar-SA" sz="3200" b="1" dirty="0"/>
              <a:t> ؟</a:t>
            </a:r>
            <a:endParaRPr lang="ar-JO" sz="3200" dirty="0"/>
          </a:p>
        </p:txBody>
      </p:sp>
      <p:sp>
        <p:nvSpPr>
          <p:cNvPr id="3" name="عنصر نائب للمحتوى 2"/>
          <p:cNvSpPr>
            <a:spLocks noGrp="1"/>
          </p:cNvSpPr>
          <p:nvPr>
            <p:ph idx="1"/>
          </p:nvPr>
        </p:nvSpPr>
        <p:spPr>
          <a:xfrm>
            <a:off x="5672380" y="1500161"/>
            <a:ext cx="6208362" cy="4218713"/>
          </a:xfrm>
        </p:spPr>
        <p:txBody>
          <a:bodyPr>
            <a:normAutofit/>
          </a:bodyPr>
          <a:lstStyle/>
          <a:p>
            <a:pPr marL="0" indent="0" algn="just">
              <a:buNone/>
            </a:pPr>
            <a:r>
              <a:rPr lang="ar-SA" sz="2400" dirty="0"/>
              <a:t>هو شخص وجد ليبقى في الذاكرة لا ينسى أبدا سواء أحببته أم كرهته٬ وقدراته إن أحسن استغلالها هائلة لا حدود لها أبرزها</a:t>
            </a:r>
            <a:r>
              <a:rPr lang="en-US" sz="2400" dirty="0"/>
              <a:t>:</a:t>
            </a:r>
            <a:endParaRPr lang="ar-SA" sz="2400" dirty="0"/>
          </a:p>
          <a:p>
            <a:pPr algn="just"/>
            <a:r>
              <a:rPr lang="ar-SA" sz="2400" dirty="0"/>
              <a:t>السيطرة على المجتمعات بل وعلى شعوب بأكملها</a:t>
            </a:r>
            <a:r>
              <a:rPr lang="en-US" sz="2400" dirty="0"/>
              <a:t/>
            </a:r>
            <a:br>
              <a:rPr lang="en-US" sz="2400" dirty="0"/>
            </a:br>
            <a:r>
              <a:rPr lang="ar-SA" sz="2400" dirty="0"/>
              <a:t>عندما تقابله يجذبك منذ أول وهلة</a:t>
            </a:r>
          </a:p>
          <a:p>
            <a:pPr algn="just"/>
            <a:r>
              <a:rPr lang="ar-SA" sz="2400" dirty="0"/>
              <a:t>يسيطر على عقلك ومشاعرك وأحاسيسك وبعد ذلك على حواسك وعقلك</a:t>
            </a:r>
            <a:r>
              <a:rPr lang="en-US" sz="2400" dirty="0"/>
              <a:t> </a:t>
            </a:r>
            <a:endParaRPr lang="ar-SA" sz="2400" dirty="0"/>
          </a:p>
          <a:p>
            <a:pPr algn="just"/>
            <a:r>
              <a:rPr lang="ar-SA" sz="2400" dirty="0"/>
              <a:t>يقيدك وتكون سعيد ومقتنعا جداً بهذه القيود</a:t>
            </a:r>
          </a:p>
          <a:p>
            <a:pPr marL="0" indent="0" algn="just">
              <a:buNone/>
            </a:pPr>
            <a:r>
              <a:rPr lang="en-US" sz="2400" dirty="0"/>
              <a:t/>
            </a:r>
            <a:br>
              <a:rPr lang="en-US" sz="2400" dirty="0"/>
            </a:br>
            <a:endParaRPr lang="ar-JO" sz="2400" dirty="0"/>
          </a:p>
        </p:txBody>
      </p:sp>
      <p:pic>
        <p:nvPicPr>
          <p:cNvPr id="4" name="صورة 3">
            <a:extLst>
              <a:ext uri="{FF2B5EF4-FFF2-40B4-BE49-F238E27FC236}">
                <a16:creationId xmlns:a16="http://schemas.microsoft.com/office/drawing/2014/main" xmlns="" id="{A774BA5A-E80B-6C45-B019-1C38634F5623}"/>
              </a:ext>
            </a:extLst>
          </p:cNvPr>
          <p:cNvPicPr>
            <a:picLocks noChangeAspect="1"/>
          </p:cNvPicPr>
          <p:nvPr/>
        </p:nvPicPr>
        <p:blipFill>
          <a:blip r:embed="rId2"/>
          <a:stretch>
            <a:fillRect/>
          </a:stretch>
        </p:blipFill>
        <p:spPr>
          <a:xfrm>
            <a:off x="154336" y="442617"/>
            <a:ext cx="5023092" cy="2387519"/>
          </a:xfrm>
          <a:prstGeom prst="rect">
            <a:avLst/>
          </a:prstGeom>
        </p:spPr>
      </p:pic>
      <p:pic>
        <p:nvPicPr>
          <p:cNvPr id="6" name="صورة 5">
            <a:extLst>
              <a:ext uri="{FF2B5EF4-FFF2-40B4-BE49-F238E27FC236}">
                <a16:creationId xmlns:a16="http://schemas.microsoft.com/office/drawing/2014/main" xmlns="" id="{17E61FA4-D2A5-1146-985C-05C7B60816A9}"/>
              </a:ext>
            </a:extLst>
          </p:cNvPr>
          <p:cNvPicPr>
            <a:picLocks noChangeAspect="1"/>
          </p:cNvPicPr>
          <p:nvPr/>
        </p:nvPicPr>
        <p:blipFill>
          <a:blip r:embed="rId3"/>
          <a:stretch>
            <a:fillRect/>
          </a:stretch>
        </p:blipFill>
        <p:spPr>
          <a:xfrm>
            <a:off x="4293031" y="3913619"/>
            <a:ext cx="2247254" cy="2247254"/>
          </a:xfrm>
          <a:prstGeom prst="rect">
            <a:avLst/>
          </a:prstGeom>
        </p:spPr>
      </p:pic>
      <p:pic>
        <p:nvPicPr>
          <p:cNvPr id="7" name="صورة 6">
            <a:extLst>
              <a:ext uri="{FF2B5EF4-FFF2-40B4-BE49-F238E27FC236}">
                <a16:creationId xmlns:a16="http://schemas.microsoft.com/office/drawing/2014/main" xmlns="" id="{A01632FB-DDDD-3A48-A6E4-E4726DCC483F}"/>
              </a:ext>
            </a:extLst>
          </p:cNvPr>
          <p:cNvPicPr>
            <a:picLocks noChangeAspect="1"/>
          </p:cNvPicPr>
          <p:nvPr/>
        </p:nvPicPr>
        <p:blipFill>
          <a:blip r:embed="rId4"/>
          <a:stretch>
            <a:fillRect/>
          </a:stretch>
        </p:blipFill>
        <p:spPr>
          <a:xfrm>
            <a:off x="7513234" y="5142141"/>
            <a:ext cx="3758769" cy="1018732"/>
          </a:xfrm>
          <a:prstGeom prst="rect">
            <a:avLst/>
          </a:prstGeom>
        </p:spPr>
      </p:pic>
      <p:pic>
        <p:nvPicPr>
          <p:cNvPr id="9" name="صورة 8">
            <a:extLst>
              <a:ext uri="{FF2B5EF4-FFF2-40B4-BE49-F238E27FC236}">
                <a16:creationId xmlns:a16="http://schemas.microsoft.com/office/drawing/2014/main" xmlns="" id="{57EF146D-28C8-F742-B26C-62C5D0CD366E}"/>
              </a:ext>
            </a:extLst>
          </p:cNvPr>
          <p:cNvPicPr>
            <a:picLocks noChangeAspect="1"/>
          </p:cNvPicPr>
          <p:nvPr/>
        </p:nvPicPr>
        <p:blipFill>
          <a:blip r:embed="rId5"/>
          <a:stretch>
            <a:fillRect/>
          </a:stretch>
        </p:blipFill>
        <p:spPr>
          <a:xfrm>
            <a:off x="919996" y="3090899"/>
            <a:ext cx="2444428" cy="3335626"/>
          </a:xfrm>
          <a:prstGeom prst="rect">
            <a:avLst/>
          </a:prstGeom>
        </p:spPr>
      </p:pic>
    </p:spTree>
    <p:extLst>
      <p:ext uri="{BB962C8B-B14F-4D97-AF65-F5344CB8AC3E}">
        <p14:creationId xmlns:p14="http://schemas.microsoft.com/office/powerpoint/2010/main" val="52327576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850969" y="279885"/>
            <a:ext cx="6633275" cy="727505"/>
          </a:xfrm>
        </p:spPr>
        <p:style>
          <a:lnRef idx="2">
            <a:schemeClr val="dk1"/>
          </a:lnRef>
          <a:fillRef idx="1">
            <a:schemeClr val="lt1"/>
          </a:fillRef>
          <a:effectRef idx="0">
            <a:schemeClr val="dk1"/>
          </a:effectRef>
          <a:fontRef idx="minor">
            <a:schemeClr val="dk1"/>
          </a:fontRef>
        </p:style>
        <p:txBody>
          <a:bodyPr>
            <a:normAutofit/>
          </a:bodyPr>
          <a:lstStyle/>
          <a:p>
            <a:r>
              <a:rPr lang="ar-SA" sz="3600" b="1" dirty="0"/>
              <a:t>هل أنا </a:t>
            </a:r>
            <a:r>
              <a:rPr lang="ar-SA" sz="3600" b="1" dirty="0" err="1"/>
              <a:t>كاريزمي</a:t>
            </a:r>
            <a:r>
              <a:rPr lang="ar-SA" sz="3600" b="1" dirty="0"/>
              <a:t> .. ؟</a:t>
            </a:r>
            <a:endParaRPr lang="ar-JO" sz="3600" dirty="0"/>
          </a:p>
        </p:txBody>
      </p:sp>
      <p:sp>
        <p:nvSpPr>
          <p:cNvPr id="3" name="عنصر نائب للمحتوى 2"/>
          <p:cNvSpPr>
            <a:spLocks noGrp="1"/>
          </p:cNvSpPr>
          <p:nvPr>
            <p:ph idx="1"/>
          </p:nvPr>
        </p:nvSpPr>
        <p:spPr>
          <a:xfrm>
            <a:off x="4324027" y="1216781"/>
            <a:ext cx="7565542" cy="5467293"/>
          </a:xfrm>
        </p:spPr>
        <p:txBody>
          <a:bodyPr>
            <a:noAutofit/>
          </a:bodyPr>
          <a:lstStyle/>
          <a:p>
            <a:pPr marL="0" indent="0" algn="just">
              <a:buNone/>
            </a:pPr>
            <a:r>
              <a:rPr lang="ar-SA" sz="2400" dirty="0"/>
              <a:t>للإجابة على هذا السؤال لننظر إلى سبع صفات إن كانت متوفرة</a:t>
            </a:r>
            <a:r>
              <a:rPr lang="en-US" sz="2400" dirty="0"/>
              <a:t/>
            </a:r>
            <a:br>
              <a:rPr lang="en-US" sz="2400" dirty="0"/>
            </a:br>
            <a:r>
              <a:rPr lang="ar-SA" sz="2400" dirty="0"/>
              <a:t>فأنت مرشح بلا شك أن تكون من هذه الفئة الساحرة</a:t>
            </a:r>
            <a:r>
              <a:rPr lang="en-US" sz="2400" dirty="0"/>
              <a:t>:</a:t>
            </a:r>
          </a:p>
          <a:p>
            <a:pPr marL="0" indent="0" algn="just">
              <a:buNone/>
            </a:pPr>
            <a:r>
              <a:rPr lang="ar-SA" sz="2400" dirty="0"/>
              <a:t>هل لديك القدرة على إعطاء رسالة صامته فتستطيع بحضورك فقط أن تعطي تصريح قبل أن تفتح فمك.(صفة صعبة جدا٬ هل منكم من يمتلكها</a:t>
            </a:r>
            <a:r>
              <a:rPr lang="en-US" sz="2400" dirty="0"/>
              <a:t> </a:t>
            </a:r>
            <a:r>
              <a:rPr lang="ar-SA" sz="2400" dirty="0"/>
              <a:t>؟)</a:t>
            </a:r>
            <a:endParaRPr lang="en-US" sz="2400" dirty="0"/>
          </a:p>
          <a:p>
            <a:pPr marL="514350" indent="-514350" algn="just">
              <a:buFont typeface="+mj-lt"/>
              <a:buAutoNum type="arabicPeriod"/>
            </a:pPr>
            <a:r>
              <a:rPr lang="ar-SA" sz="2400" dirty="0"/>
              <a:t>هل لديك القدرة على صياغة كلامك بأسلوب جيد؟</a:t>
            </a:r>
          </a:p>
          <a:p>
            <a:pPr marL="514350" indent="-514350" algn="just">
              <a:buFont typeface="+mj-lt"/>
              <a:buAutoNum type="arabicPeriod"/>
            </a:pPr>
            <a:r>
              <a:rPr lang="ar-SA" sz="2400" dirty="0"/>
              <a:t>هل تمتلك مهارات الاستماع؟</a:t>
            </a:r>
          </a:p>
          <a:p>
            <a:pPr marL="514350" indent="-514350" algn="just">
              <a:buFont typeface="+mj-lt"/>
              <a:buAutoNum type="arabicPeriod"/>
            </a:pPr>
            <a:r>
              <a:rPr lang="ar-SA" sz="2400" dirty="0"/>
              <a:t>هل لديك القدرة على الإقناع (الصفة الأهم) فمهما كانت أفكارك عظيمة ومؤثرة فلن يكون لها أي فائدة بدون إقناع الآخرين بها؟</a:t>
            </a:r>
          </a:p>
          <a:p>
            <a:pPr marL="514350" indent="-514350" algn="just">
              <a:buFont typeface="+mj-lt"/>
              <a:buAutoNum type="arabicPeriod"/>
            </a:pPr>
            <a:r>
              <a:rPr lang="ar-SA" sz="2400" dirty="0"/>
              <a:t>هل لديك قدرة على استغلال وقتك وأوقات الآخرين؟</a:t>
            </a:r>
          </a:p>
          <a:p>
            <a:pPr marL="514350" indent="-514350" algn="just">
              <a:buFont typeface="+mj-lt"/>
              <a:buAutoNum type="arabicPeriod"/>
            </a:pPr>
            <a:r>
              <a:rPr lang="ar-SA" sz="2400" dirty="0"/>
              <a:t>هل لديك قدرة على التكيف مع الآخرين ومعرفة ماذا يريدون بالضبط؟</a:t>
            </a:r>
          </a:p>
          <a:p>
            <a:pPr marL="514350" indent="-514350" algn="just">
              <a:buFont typeface="+mj-lt"/>
              <a:buAutoNum type="arabicPeriod"/>
            </a:pPr>
            <a:r>
              <a:rPr lang="ar-SA" sz="2400" dirty="0"/>
              <a:t>هل تستطيع قراءة مشاعرك بذكاء وان تعرف ماذا تريد أنت؟</a:t>
            </a:r>
            <a:r>
              <a:rPr lang="en-US" sz="2400" dirty="0"/>
              <a:t> </a:t>
            </a:r>
            <a:br>
              <a:rPr lang="en-US" sz="2400" dirty="0"/>
            </a:br>
            <a:r>
              <a:rPr lang="ar-SA" sz="2400" dirty="0"/>
              <a:t>وماهي أهدافك ؟</a:t>
            </a:r>
          </a:p>
        </p:txBody>
      </p:sp>
      <p:pic>
        <p:nvPicPr>
          <p:cNvPr id="4" name="صورة 3">
            <a:extLst>
              <a:ext uri="{FF2B5EF4-FFF2-40B4-BE49-F238E27FC236}">
                <a16:creationId xmlns:a16="http://schemas.microsoft.com/office/drawing/2014/main" xmlns="" id="{1B51FE6F-C0F8-1547-858F-5BC1188994A5}"/>
              </a:ext>
            </a:extLst>
          </p:cNvPr>
          <p:cNvPicPr>
            <a:picLocks noChangeAspect="1"/>
          </p:cNvPicPr>
          <p:nvPr/>
        </p:nvPicPr>
        <p:blipFill>
          <a:blip r:embed="rId2"/>
          <a:stretch>
            <a:fillRect/>
          </a:stretch>
        </p:blipFill>
        <p:spPr>
          <a:xfrm>
            <a:off x="112901" y="4615002"/>
            <a:ext cx="3978652" cy="2242998"/>
          </a:xfrm>
          <a:prstGeom prst="rect">
            <a:avLst/>
          </a:prstGeom>
        </p:spPr>
      </p:pic>
      <p:pic>
        <p:nvPicPr>
          <p:cNvPr id="5" name="صورة 4">
            <a:extLst>
              <a:ext uri="{FF2B5EF4-FFF2-40B4-BE49-F238E27FC236}">
                <a16:creationId xmlns:a16="http://schemas.microsoft.com/office/drawing/2014/main" xmlns="" id="{BE35DA44-6D5C-E24D-8C33-1D4FD1D53728}"/>
              </a:ext>
            </a:extLst>
          </p:cNvPr>
          <p:cNvPicPr>
            <a:picLocks noChangeAspect="1"/>
          </p:cNvPicPr>
          <p:nvPr/>
        </p:nvPicPr>
        <p:blipFill>
          <a:blip r:embed="rId3"/>
          <a:stretch>
            <a:fillRect/>
          </a:stretch>
        </p:blipFill>
        <p:spPr>
          <a:xfrm>
            <a:off x="2102227" y="5992015"/>
            <a:ext cx="2082800" cy="965200"/>
          </a:xfrm>
          <a:prstGeom prst="rect">
            <a:avLst/>
          </a:prstGeom>
        </p:spPr>
      </p:pic>
      <p:pic>
        <p:nvPicPr>
          <p:cNvPr id="6" name="صورة 5">
            <a:extLst>
              <a:ext uri="{FF2B5EF4-FFF2-40B4-BE49-F238E27FC236}">
                <a16:creationId xmlns:a16="http://schemas.microsoft.com/office/drawing/2014/main" xmlns="" id="{6DC3FC81-ED2B-0F46-8972-BB4676BEFC02}"/>
              </a:ext>
            </a:extLst>
          </p:cNvPr>
          <p:cNvPicPr>
            <a:picLocks noChangeAspect="1"/>
          </p:cNvPicPr>
          <p:nvPr/>
        </p:nvPicPr>
        <p:blipFill>
          <a:blip r:embed="rId4"/>
          <a:stretch>
            <a:fillRect/>
          </a:stretch>
        </p:blipFill>
        <p:spPr>
          <a:xfrm>
            <a:off x="302431" y="847025"/>
            <a:ext cx="3789122" cy="2044132"/>
          </a:xfrm>
          <a:prstGeom prst="rect">
            <a:avLst/>
          </a:prstGeom>
        </p:spPr>
      </p:pic>
      <p:pic>
        <p:nvPicPr>
          <p:cNvPr id="7" name="صورة 6">
            <a:extLst>
              <a:ext uri="{FF2B5EF4-FFF2-40B4-BE49-F238E27FC236}">
                <a16:creationId xmlns:a16="http://schemas.microsoft.com/office/drawing/2014/main" xmlns="" id="{41FE3131-B05B-794D-8F76-F03744511E75}"/>
              </a:ext>
            </a:extLst>
          </p:cNvPr>
          <p:cNvPicPr>
            <a:picLocks noChangeAspect="1"/>
          </p:cNvPicPr>
          <p:nvPr/>
        </p:nvPicPr>
        <p:blipFill>
          <a:blip r:embed="rId5"/>
          <a:stretch>
            <a:fillRect/>
          </a:stretch>
        </p:blipFill>
        <p:spPr>
          <a:xfrm>
            <a:off x="143897" y="3108601"/>
            <a:ext cx="3947655" cy="1716486"/>
          </a:xfrm>
          <a:prstGeom prst="rect">
            <a:avLst/>
          </a:prstGeom>
        </p:spPr>
      </p:pic>
    </p:spTree>
    <p:extLst>
      <p:ext uri="{BB962C8B-B14F-4D97-AF65-F5344CB8AC3E}">
        <p14:creationId xmlns:p14="http://schemas.microsoft.com/office/powerpoint/2010/main" val="2731379103"/>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537033" y="1422670"/>
            <a:ext cx="11260810" cy="1676991"/>
          </a:xfrm>
        </p:spPr>
        <p:txBody>
          <a:bodyPr>
            <a:normAutofit/>
          </a:bodyPr>
          <a:lstStyle/>
          <a:p>
            <a:pPr marL="0" indent="0" algn="just">
              <a:buNone/>
            </a:pPr>
            <a:r>
              <a:rPr lang="ar-SA" sz="2400" dirty="0"/>
              <a:t>يوجد العديد من أنماط الشخصيات٬ ولكن سيتم التركيز على أهم أربعة انماط من الشخصيات وهي:</a:t>
            </a:r>
            <a:r>
              <a:rPr lang="ar-JO" sz="2400" dirty="0"/>
              <a:t> </a:t>
            </a:r>
            <a:r>
              <a:rPr lang="ar-SA" sz="2400" dirty="0"/>
              <a:t>شخصية انطوائية وشخصية انبساطية؛ وإذا اكتسبا صفة الاعتدال فلا يمكن وصفهما بأنها شخصيات مريضة أما إذا وصلت لحد الإفراط فهي كذلك.</a:t>
            </a:r>
            <a:endParaRPr lang="en-US" sz="2400" dirty="0"/>
          </a:p>
          <a:p>
            <a:pPr marL="0" indent="0" algn="just">
              <a:buNone/>
            </a:pPr>
            <a:endParaRPr lang="ar-JO" sz="2400" dirty="0"/>
          </a:p>
        </p:txBody>
      </p:sp>
      <p:sp>
        <p:nvSpPr>
          <p:cNvPr id="4" name="مستطيل 3">
            <a:extLst>
              <a:ext uri="{FF2B5EF4-FFF2-40B4-BE49-F238E27FC236}">
                <a16:creationId xmlns:a16="http://schemas.microsoft.com/office/drawing/2014/main" xmlns="" id="{41CD022B-6F9C-5C4C-9C03-9B9AC356F31D}"/>
              </a:ext>
            </a:extLst>
          </p:cNvPr>
          <p:cNvSpPr/>
          <p:nvPr/>
        </p:nvSpPr>
        <p:spPr>
          <a:xfrm>
            <a:off x="4986439" y="423643"/>
            <a:ext cx="2698176" cy="64633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ar-SA" sz="3600" dirty="0">
                <a:ln w="0"/>
                <a:solidFill>
                  <a:schemeClr val="tx1"/>
                </a:solidFill>
                <a:effectLst>
                  <a:outerShdw blurRad="38100" dist="19050" dir="2700000" algn="tl" rotWithShape="0">
                    <a:schemeClr val="dk1">
                      <a:alpha val="40000"/>
                    </a:schemeClr>
                  </a:outerShdw>
                </a:effectLst>
              </a:rPr>
              <a:t>أنماط الشخصيات</a:t>
            </a:r>
            <a:endParaRPr lang="ar-JO" sz="3600" dirty="0">
              <a:ln w="0"/>
              <a:solidFill>
                <a:schemeClr val="tx1"/>
              </a:solidFill>
              <a:effectLst>
                <a:outerShdw blurRad="38100" dist="19050" dir="2700000" algn="tl" rotWithShape="0">
                  <a:schemeClr val="dk1">
                    <a:alpha val="40000"/>
                  </a:schemeClr>
                </a:outerShdw>
              </a:effectLst>
            </a:endParaRPr>
          </a:p>
        </p:txBody>
      </p:sp>
      <p:pic>
        <p:nvPicPr>
          <p:cNvPr id="5" name="صورة 4">
            <a:extLst>
              <a:ext uri="{FF2B5EF4-FFF2-40B4-BE49-F238E27FC236}">
                <a16:creationId xmlns:a16="http://schemas.microsoft.com/office/drawing/2014/main" xmlns="" id="{AE661A76-6C55-F74C-B9F9-7A667A1DECC5}"/>
              </a:ext>
            </a:extLst>
          </p:cNvPr>
          <p:cNvPicPr>
            <a:picLocks noChangeAspect="1"/>
          </p:cNvPicPr>
          <p:nvPr/>
        </p:nvPicPr>
        <p:blipFill>
          <a:blip r:embed="rId2"/>
          <a:stretch>
            <a:fillRect/>
          </a:stretch>
        </p:blipFill>
        <p:spPr>
          <a:xfrm>
            <a:off x="6658862" y="2890563"/>
            <a:ext cx="5490033" cy="3233855"/>
          </a:xfrm>
          <a:prstGeom prst="rect">
            <a:avLst/>
          </a:prstGeom>
        </p:spPr>
      </p:pic>
      <p:pic>
        <p:nvPicPr>
          <p:cNvPr id="6" name="صورة 5">
            <a:extLst>
              <a:ext uri="{FF2B5EF4-FFF2-40B4-BE49-F238E27FC236}">
                <a16:creationId xmlns:a16="http://schemas.microsoft.com/office/drawing/2014/main" xmlns="" id="{ED73CC77-535B-464C-B491-41473E11654D}"/>
              </a:ext>
            </a:extLst>
          </p:cNvPr>
          <p:cNvPicPr>
            <a:picLocks noChangeAspect="1"/>
          </p:cNvPicPr>
          <p:nvPr/>
        </p:nvPicPr>
        <p:blipFill>
          <a:blip r:embed="rId3"/>
          <a:stretch>
            <a:fillRect/>
          </a:stretch>
        </p:blipFill>
        <p:spPr>
          <a:xfrm>
            <a:off x="537033" y="2413463"/>
            <a:ext cx="6121829" cy="4217261"/>
          </a:xfrm>
          <a:prstGeom prst="rect">
            <a:avLst/>
          </a:prstGeom>
        </p:spPr>
      </p:pic>
    </p:spTree>
    <p:extLst>
      <p:ext uri="{BB962C8B-B14F-4D97-AF65-F5344CB8AC3E}">
        <p14:creationId xmlns:p14="http://schemas.microsoft.com/office/powerpoint/2010/main" val="385988504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صورة 4">
            <a:extLst>
              <a:ext uri="{FF2B5EF4-FFF2-40B4-BE49-F238E27FC236}">
                <a16:creationId xmlns:a16="http://schemas.microsoft.com/office/drawing/2014/main" xmlns="" id="{938122A5-470F-474B-9D0C-002C4B0AC661}"/>
              </a:ext>
            </a:extLst>
          </p:cNvPr>
          <p:cNvPicPr>
            <a:picLocks noChangeAspect="1"/>
          </p:cNvPicPr>
          <p:nvPr/>
        </p:nvPicPr>
        <p:blipFill>
          <a:blip r:embed="rId2"/>
          <a:stretch>
            <a:fillRect/>
          </a:stretch>
        </p:blipFill>
        <p:spPr>
          <a:xfrm>
            <a:off x="1957952" y="306398"/>
            <a:ext cx="8276095" cy="5956280"/>
          </a:xfrm>
          <a:prstGeom prst="rect">
            <a:avLst/>
          </a:prstGeom>
        </p:spPr>
      </p:pic>
    </p:spTree>
    <p:extLst>
      <p:ext uri="{BB962C8B-B14F-4D97-AF65-F5344CB8AC3E}">
        <p14:creationId xmlns:p14="http://schemas.microsoft.com/office/powerpoint/2010/main" val="7841300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765665" cy="909883"/>
          </a:xfrm>
        </p:spPr>
        <p:txBody>
          <a:bodyPr>
            <a:noAutofit/>
          </a:bodyPr>
          <a:lstStyle/>
          <a:p>
            <a:r>
              <a:rPr lang="en-US" sz="3200" dirty="0"/>
              <a:t/>
            </a:r>
            <a:br>
              <a:rPr lang="en-US" sz="3200" dirty="0"/>
            </a:br>
            <a:endParaRPr lang="ar-JO" sz="3200" dirty="0"/>
          </a:p>
        </p:txBody>
      </p:sp>
      <p:sp>
        <p:nvSpPr>
          <p:cNvPr id="3" name="Content Placeholder 2"/>
          <p:cNvSpPr>
            <a:spLocks noGrp="1"/>
          </p:cNvSpPr>
          <p:nvPr>
            <p:ph idx="1"/>
          </p:nvPr>
        </p:nvSpPr>
        <p:spPr>
          <a:xfrm>
            <a:off x="457200" y="365125"/>
            <a:ext cx="11322424" cy="1974663"/>
          </a:xfrm>
        </p:spPr>
        <p:txBody>
          <a:bodyPr>
            <a:normAutofit/>
          </a:bodyPr>
          <a:lstStyle/>
          <a:p>
            <a:pPr marL="0" lvl="0" indent="0" algn="just">
              <a:buNone/>
            </a:pPr>
            <a:r>
              <a:rPr lang="ar-JO" sz="2400" b="1" u="sng" dirty="0"/>
              <a:t>7. التكرار:</a:t>
            </a:r>
            <a:endParaRPr lang="en-US" sz="2400" dirty="0"/>
          </a:p>
          <a:p>
            <a:pPr algn="just"/>
            <a:r>
              <a:rPr lang="ar-JO" sz="2400" dirty="0"/>
              <a:t>وجد بالتجربة أن تكرار سماع الرسالة أو قراءتها بواسطة المستقبل يزيد من فعالية الرسالة ومن احتمال التأثير بمضمونها. إلا أن البعض يرون أن مجرد التكرار قد لا يأتي بالنتائج المنشودة, وأن ذلك التكرار يزيد من فعالية الرسالة وتأثيرها إذا جاء على فترات وصاحبه بعض التغييرات الطفيفة في شكل الرسالة أو طريقة عرضها من مرة لأخرى, وهو ما يتضح في مجالات الإعلان والدعاية بوجه خاص.</a:t>
            </a:r>
            <a:endParaRPr lang="en-US" sz="2400" dirty="0"/>
          </a:p>
          <a:p>
            <a:pPr algn="just"/>
            <a:endParaRPr lang="ar-JO" sz="2400" dirty="0"/>
          </a:p>
        </p:txBody>
      </p:sp>
      <p:sp>
        <p:nvSpPr>
          <p:cNvPr id="4" name="Title 1">
            <a:extLst>
              <a:ext uri="{FF2B5EF4-FFF2-40B4-BE49-F238E27FC236}">
                <a16:creationId xmlns:a16="http://schemas.microsoft.com/office/drawing/2014/main" xmlns="" id="{C682077F-E1DD-F547-A1B7-1626C9713388}"/>
              </a:ext>
            </a:extLst>
          </p:cNvPr>
          <p:cNvSpPr txBox="1">
            <a:spLocks/>
          </p:cNvSpPr>
          <p:nvPr/>
        </p:nvSpPr>
        <p:spPr>
          <a:xfrm>
            <a:off x="709410" y="2339788"/>
            <a:ext cx="10894454" cy="626548"/>
          </a:xfrm>
          <a:prstGeom prst="rect">
            <a:avLst/>
          </a:prstGeom>
        </p:spPr>
        <p:txBody>
          <a:bodyPr vert="horz" lIns="91440" tIns="45720" rIns="91440" bIns="45720" rtlCol="1" anchor="ctr">
            <a:normAutofit fontScale="82500" lnSpcReduction="200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JO" sz="2800" b="1" dirty="0"/>
              <a:t>وبصفة عامة فإنه يجب أن تتوفر في الرسالة التنموية ما يلي:</a:t>
            </a:r>
            <a:r>
              <a:rPr lang="en-US" sz="2800" dirty="0"/>
              <a:t/>
            </a:r>
            <a:br>
              <a:rPr lang="en-US" sz="2800" dirty="0"/>
            </a:br>
            <a:endParaRPr lang="ar-JO" sz="2800" dirty="0"/>
          </a:p>
        </p:txBody>
      </p:sp>
      <p:sp>
        <p:nvSpPr>
          <p:cNvPr id="5" name="Content Placeholder 2">
            <a:extLst>
              <a:ext uri="{FF2B5EF4-FFF2-40B4-BE49-F238E27FC236}">
                <a16:creationId xmlns:a16="http://schemas.microsoft.com/office/drawing/2014/main" xmlns="" id="{B520E561-8371-7642-B0EB-CAC3314C5666}"/>
              </a:ext>
            </a:extLst>
          </p:cNvPr>
          <p:cNvSpPr txBox="1">
            <a:spLocks/>
          </p:cNvSpPr>
          <p:nvPr/>
        </p:nvSpPr>
        <p:spPr>
          <a:xfrm>
            <a:off x="966990" y="2741727"/>
            <a:ext cx="10515600" cy="3938284"/>
          </a:xfrm>
          <a:prstGeom prst="rect">
            <a:avLst/>
          </a:prstGeom>
        </p:spPr>
        <p:txBody>
          <a:bodyPr vert="horz" lIns="91440" tIns="45720" rIns="91440" bIns="45720" rtlCol="1">
            <a:normAutofit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ar-JO" sz="2400" dirty="0"/>
              <a:t>أن تتفق مع الهدف المراد بلوغه أو تحقيقه.</a:t>
            </a:r>
            <a:endParaRPr lang="en-US" sz="2400" dirty="0"/>
          </a:p>
          <a:p>
            <a:r>
              <a:rPr lang="ar-JO" sz="2400" dirty="0"/>
              <a:t>دقيقة وواضحة بطريقة تمكن جمهور المستهدفين من فهمها واستيعابها.</a:t>
            </a:r>
            <a:endParaRPr lang="en-US" sz="2400" dirty="0"/>
          </a:p>
          <a:p>
            <a:r>
              <a:rPr lang="ar-JO" sz="2400" dirty="0"/>
              <a:t>تتفق مع إمكانيات وقدرات المستهدفين الذهنية.</a:t>
            </a:r>
            <a:endParaRPr lang="en-US" sz="2400" dirty="0"/>
          </a:p>
          <a:p>
            <a:r>
              <a:rPr lang="ar-JO" sz="2400" dirty="0"/>
              <a:t>تساير مشكلات وحاجات واهتمامات المستهدفين.</a:t>
            </a:r>
            <a:endParaRPr lang="en-US" sz="2400" dirty="0"/>
          </a:p>
          <a:p>
            <a:r>
              <a:rPr lang="ar-JO" sz="2400" dirty="0"/>
              <a:t>دقيقة ومحددة من الوجهتين العملية والتنفيذية.</a:t>
            </a:r>
            <a:endParaRPr lang="en-US" sz="2400" dirty="0"/>
          </a:p>
          <a:p>
            <a:r>
              <a:rPr lang="ar-JO" sz="2400" dirty="0"/>
              <a:t>تعرض في الوقت المناسب.</a:t>
            </a:r>
            <a:endParaRPr lang="en-US" sz="2400" dirty="0"/>
          </a:p>
          <a:p>
            <a:r>
              <a:rPr lang="ar-JO" sz="2400" dirty="0"/>
              <a:t>تناسب قناة أو قنوات الاتصال التي ستستخدم في نقلها وتوصيلها.</a:t>
            </a:r>
            <a:endParaRPr lang="en-US" sz="2400" dirty="0"/>
          </a:p>
          <a:p>
            <a:r>
              <a:rPr lang="ar-JO" sz="2400" dirty="0"/>
              <a:t>جذابة تلفت انتباه المستهدفين وتثير اهتمامهم.</a:t>
            </a:r>
            <a:endParaRPr lang="en-US" sz="2400" dirty="0"/>
          </a:p>
          <a:p>
            <a:r>
              <a:rPr lang="ar-JO" sz="2400" dirty="0"/>
              <a:t>يمكن تطبيقها في ضوء المصادر والإمكانات المتاحة والظروف والأوضاع المحلية السائدة.</a:t>
            </a:r>
            <a:endParaRPr lang="en-US" sz="2400" dirty="0"/>
          </a:p>
          <a:p>
            <a:endParaRPr lang="ar-JO" sz="2400" dirty="0"/>
          </a:p>
        </p:txBody>
      </p:sp>
    </p:spTree>
    <p:extLst>
      <p:ext uri="{BB962C8B-B14F-4D97-AF65-F5344CB8AC3E}">
        <p14:creationId xmlns:p14="http://schemas.microsoft.com/office/powerpoint/2010/main" val="316952069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xmlns="" id="{F02CC228-1CF2-F84C-9D09-EC076A5262DB}"/>
              </a:ext>
            </a:extLst>
          </p:cNvPr>
          <p:cNvSpPr>
            <a:spLocks noGrp="1" noChangeArrowheads="1"/>
          </p:cNvSpPr>
          <p:nvPr>
            <p:ph type="title"/>
          </p:nvPr>
        </p:nvSpPr>
        <p:spPr>
          <a:xfrm>
            <a:off x="838200" y="365125"/>
            <a:ext cx="10515600" cy="874739"/>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ar-JO" altLang="ar-JO" sz="4000" dirty="0">
                <a:ln w="0"/>
                <a:solidFill>
                  <a:schemeClr val="tx1"/>
                </a:solidFill>
                <a:effectLst>
                  <a:outerShdw blurRad="38100" dist="19050" dir="2700000" algn="tl" rotWithShape="0">
                    <a:schemeClr val="dk1">
                      <a:alpha val="40000"/>
                    </a:schemeClr>
                  </a:outerShdw>
                </a:effectLst>
                <a:cs typeface="Times New Roman (Arabic)" charset="-78"/>
              </a:rPr>
              <a:t>الشخصية. </a:t>
            </a:r>
            <a:r>
              <a:rPr lang="en-US" altLang="ar-JO" sz="4000" dirty="0">
                <a:ln w="0"/>
                <a:solidFill>
                  <a:schemeClr val="tx1"/>
                </a:solidFill>
                <a:effectLst>
                  <a:outerShdw blurRad="38100" dist="19050" dir="2700000" algn="tl" rotWithShape="0">
                    <a:schemeClr val="dk1">
                      <a:alpha val="40000"/>
                    </a:schemeClr>
                  </a:outerShdw>
                </a:effectLst>
                <a:cs typeface="Times New Roman (Arabic)" charset="-78"/>
              </a:rPr>
              <a:t>Personality</a:t>
            </a:r>
            <a:endParaRPr lang="en-US" altLang="ar-JO" sz="4000" dirty="0">
              <a:ln w="0"/>
              <a:solidFill>
                <a:schemeClr val="tx1"/>
              </a:solidFill>
              <a:effectLst>
                <a:outerShdw blurRad="38100" dist="19050" dir="2700000" algn="tl" rotWithShape="0">
                  <a:schemeClr val="dk1">
                    <a:alpha val="40000"/>
                  </a:schemeClr>
                </a:outerShdw>
              </a:effectLst>
            </a:endParaRPr>
          </a:p>
        </p:txBody>
      </p:sp>
      <p:sp>
        <p:nvSpPr>
          <p:cNvPr id="6" name="Rectangle 2">
            <a:extLst>
              <a:ext uri="{FF2B5EF4-FFF2-40B4-BE49-F238E27FC236}">
                <a16:creationId xmlns:a16="http://schemas.microsoft.com/office/drawing/2014/main" xmlns="" id="{43350CA6-444F-9A49-81FB-9C84F38B3843}"/>
              </a:ext>
            </a:extLst>
          </p:cNvPr>
          <p:cNvSpPr txBox="1">
            <a:spLocks noChangeArrowheads="1"/>
          </p:cNvSpPr>
          <p:nvPr/>
        </p:nvSpPr>
        <p:spPr>
          <a:xfrm>
            <a:off x="838200" y="1368853"/>
            <a:ext cx="10515600" cy="76033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just"/>
            <a:r>
              <a:rPr lang="ar-SA" altLang="ar-JO" sz="2400" dirty="0">
                <a:cs typeface="+mn-cs"/>
              </a:rPr>
              <a:t>لنتعرف معا التعرف على:</a:t>
            </a:r>
            <a:endParaRPr lang="en-US" altLang="ar-JO" sz="2400" dirty="0">
              <a:cs typeface="+mn-cs"/>
            </a:endParaRPr>
          </a:p>
        </p:txBody>
      </p:sp>
      <p:sp>
        <p:nvSpPr>
          <p:cNvPr id="7" name="Rectangle 3">
            <a:extLst>
              <a:ext uri="{FF2B5EF4-FFF2-40B4-BE49-F238E27FC236}">
                <a16:creationId xmlns:a16="http://schemas.microsoft.com/office/drawing/2014/main" xmlns="" id="{B574B6C0-7366-D948-AD16-B690B8D12AA4}"/>
              </a:ext>
            </a:extLst>
          </p:cNvPr>
          <p:cNvSpPr txBox="1">
            <a:spLocks noChangeArrowheads="1"/>
          </p:cNvSpPr>
          <p:nvPr/>
        </p:nvSpPr>
        <p:spPr>
          <a:xfrm>
            <a:off x="4107050" y="2258175"/>
            <a:ext cx="7411177" cy="2592794"/>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ar-SA" altLang="ar-JO" sz="2400" dirty="0"/>
              <a:t>مفهوم الشخصية من المناظير المختلفة.</a:t>
            </a:r>
          </a:p>
          <a:p>
            <a:pPr algn="just"/>
            <a:r>
              <a:rPr lang="ar-SA" altLang="ar-JO" sz="2400" dirty="0"/>
              <a:t>المحددات الرئيسية للشخصية.</a:t>
            </a:r>
          </a:p>
          <a:p>
            <a:pPr algn="just"/>
            <a:r>
              <a:rPr lang="ar-SA" altLang="ar-JO" sz="2400" dirty="0"/>
              <a:t>أهم النظريات حول الشخصية.</a:t>
            </a:r>
          </a:p>
          <a:p>
            <a:pPr algn="just"/>
            <a:r>
              <a:rPr lang="ar-SA" altLang="ar-JO" sz="2400" dirty="0"/>
              <a:t>أهم الوسائل الدفاعية عن الذات.</a:t>
            </a:r>
          </a:p>
          <a:p>
            <a:pPr algn="just"/>
            <a:r>
              <a:rPr lang="ar-SA" altLang="ar-JO" sz="2400" dirty="0"/>
              <a:t>بعض الانطباعات عن شخصية الإداري العربي.</a:t>
            </a:r>
            <a:endParaRPr lang="en-US" altLang="ar-JO" sz="2400" dirty="0"/>
          </a:p>
        </p:txBody>
      </p:sp>
    </p:spTree>
    <p:extLst>
      <p:ext uri="{BB962C8B-B14F-4D97-AF65-F5344CB8AC3E}">
        <p14:creationId xmlns:p14="http://schemas.microsoft.com/office/powerpoint/2010/main" val="3145171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074">
                                            <p:txEl>
                                              <p:pRg st="0" end="0"/>
                                            </p:txEl>
                                          </p:spTgt>
                                        </p:tgtEl>
                                        <p:attrNameLst>
                                          <p:attrName>style.visibility</p:attrName>
                                        </p:attrNameLst>
                                      </p:cBhvr>
                                      <p:to>
                                        <p:strVal val="visible"/>
                                      </p:to>
                                    </p:set>
                                    <p:animEffect transition="in" filter="box(out)">
                                      <p:cBhvr>
                                        <p:cTn id="7" dur="500"/>
                                        <p:tgtEl>
                                          <p:spTgt spid="307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ox(out)">
                                      <p:cBhvr>
                                        <p:cTn id="12" dur="500"/>
                                        <p:tgtEl>
                                          <p:spTgt spid="6">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box(out)">
                                      <p:cBhvr>
                                        <p:cTn id="17" dur="500"/>
                                        <p:tgtEl>
                                          <p:spTgt spid="7">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box(out)">
                                      <p:cBhvr>
                                        <p:cTn id="22" dur="500"/>
                                        <p:tgtEl>
                                          <p:spTgt spid="7">
                                            <p:txEl>
                                              <p:pRg st="1" end="1"/>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box(out)">
                                      <p:cBhvr>
                                        <p:cTn id="27" dur="500"/>
                                        <p:tgtEl>
                                          <p:spTgt spid="7">
                                            <p:txEl>
                                              <p:pRg st="2" end="2"/>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box(out)">
                                      <p:cBhvr>
                                        <p:cTn id="32" dur="500"/>
                                        <p:tgtEl>
                                          <p:spTgt spid="7">
                                            <p:txEl>
                                              <p:pRg st="3" end="3"/>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wav"/>
                                        </p:tgtEl>
                                      </p:cMediaNode>
                                    </p:audio>
                                  </p:sub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box(out)">
                                      <p:cBhvr>
                                        <p:cTn id="37" dur="500"/>
                                        <p:tgtEl>
                                          <p:spTgt spid="7">
                                            <p:txEl>
                                              <p:pRg st="4" end="4"/>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build="p" autoUpdateAnimBg="0"/>
      <p:bldP spid="6" grpId="0" build="p" autoUpdateAnimBg="0"/>
      <p:bldP spid="7" grpId="0" build="p" autoUpdateAnimBg="0"/>
    </p:bldLst>
  </p:timing>
</p:sld>
</file>

<file path=ppt/slides/slide2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xmlns="" id="{0939AF77-5D61-3F44-BD16-5469865F3F8F}"/>
              </a:ext>
            </a:extLst>
          </p:cNvPr>
          <p:cNvSpPr>
            <a:spLocks noGrp="1" noChangeArrowheads="1"/>
          </p:cNvSpPr>
          <p:nvPr>
            <p:ph type="title"/>
          </p:nvPr>
        </p:nvSpPr>
        <p:spPr>
          <a:xfrm>
            <a:off x="6167438" y="365126"/>
            <a:ext cx="5186362" cy="905736"/>
          </a:xfrm>
        </p:spPr>
        <p:txBody>
          <a:bodyPr>
            <a:normAutofit/>
          </a:bodyPr>
          <a:lstStyle/>
          <a:p>
            <a:pPr rtl="1"/>
            <a:r>
              <a:rPr lang="ar-SA" altLang="ar-JO" sz="2400" b="1" dirty="0">
                <a:cs typeface="Times New Roman (Arabic)" charset="-78"/>
              </a:rPr>
              <a:t>الشخصية من منظور إسلامي</a:t>
            </a:r>
            <a:br>
              <a:rPr lang="ar-SA" altLang="ar-JO" sz="2400" b="1" dirty="0">
                <a:cs typeface="Times New Roman (Arabic)" charset="-78"/>
              </a:rPr>
            </a:br>
            <a:r>
              <a:rPr lang="ar-SA" altLang="ar-JO" sz="2400" b="1" dirty="0">
                <a:cs typeface="Times New Roman (Arabic)" charset="-78"/>
              </a:rPr>
              <a:t>أربعة أمور تدل على النفس الإنسانية:</a:t>
            </a:r>
            <a:endParaRPr lang="en-US" altLang="ar-JO" sz="2400" b="1" dirty="0">
              <a:cs typeface="Times New Roman (Arabic)" charset="-78"/>
            </a:endParaRPr>
          </a:p>
        </p:txBody>
      </p:sp>
      <p:sp>
        <p:nvSpPr>
          <p:cNvPr id="5123" name="Rectangle 3">
            <a:extLst>
              <a:ext uri="{FF2B5EF4-FFF2-40B4-BE49-F238E27FC236}">
                <a16:creationId xmlns:a16="http://schemas.microsoft.com/office/drawing/2014/main" xmlns="" id="{D9FA105C-CE55-F346-BD8A-1DB7B786B4D8}"/>
              </a:ext>
            </a:extLst>
          </p:cNvPr>
          <p:cNvSpPr>
            <a:spLocks noGrp="1" noChangeArrowheads="1"/>
          </p:cNvSpPr>
          <p:nvPr>
            <p:ph type="body" idx="1"/>
          </p:nvPr>
        </p:nvSpPr>
        <p:spPr>
          <a:xfrm>
            <a:off x="1303149" y="1253331"/>
            <a:ext cx="10515600" cy="2791727"/>
          </a:xfrm>
        </p:spPr>
        <p:txBody>
          <a:bodyPr>
            <a:normAutofit/>
          </a:bodyPr>
          <a:lstStyle/>
          <a:p>
            <a:pPr algn="just" rtl="1">
              <a:buFontTx/>
              <a:buNone/>
            </a:pPr>
            <a:r>
              <a:rPr lang="ar-SA" altLang="ar-JO" sz="2400" dirty="0">
                <a:cs typeface="Times New Roman (Arabic)" charset="-78"/>
              </a:rPr>
              <a:t>1- </a:t>
            </a:r>
            <a:r>
              <a:rPr lang="ar-SA" altLang="ar-JO" b="1" dirty="0">
                <a:cs typeface="Times New Roman (Arabic)" charset="-78"/>
              </a:rPr>
              <a:t>النفس</a:t>
            </a:r>
            <a:r>
              <a:rPr lang="ar-SA" altLang="ar-JO" sz="2400" dirty="0">
                <a:cs typeface="Times New Roman (Arabic)" charset="-78"/>
              </a:rPr>
              <a:t>: </a:t>
            </a:r>
          </a:p>
          <a:p>
            <a:pPr algn="just"/>
            <a:r>
              <a:rPr lang="ar-SA" altLang="ar-JO" sz="2400" dirty="0">
                <a:cs typeface="Times New Roman (Arabic)" charset="-78"/>
              </a:rPr>
              <a:t> مدلول مفهوم الفرد أو الشخص: ” واتقوا يوماَ لا تجزي </a:t>
            </a:r>
            <a:r>
              <a:rPr lang="ar-SA" altLang="ar-JO" sz="2400" u="sng" dirty="0">
                <a:cs typeface="Times New Roman (Arabic)" charset="-78"/>
              </a:rPr>
              <a:t>نفس</a:t>
            </a:r>
            <a:r>
              <a:rPr lang="ar-SA" altLang="ar-JO" sz="2400" dirty="0">
                <a:cs typeface="Times New Roman (Arabic)" charset="-78"/>
              </a:rPr>
              <a:t> عن </a:t>
            </a:r>
            <a:r>
              <a:rPr lang="ar-SA" altLang="ar-JO" sz="2400" u="sng" dirty="0">
                <a:cs typeface="Times New Roman (Arabic)" charset="-78"/>
              </a:rPr>
              <a:t>نفس</a:t>
            </a:r>
            <a:r>
              <a:rPr lang="ar-SA" altLang="ar-JO" sz="2400" dirty="0">
                <a:cs typeface="Times New Roman (Arabic)" charset="-78"/>
              </a:rPr>
              <a:t> شيئاَ“</a:t>
            </a:r>
          </a:p>
          <a:p>
            <a:pPr algn="just"/>
            <a:r>
              <a:rPr lang="ar-SA" altLang="ar-JO" sz="2400" dirty="0">
                <a:cs typeface="Times New Roman (Arabic)" charset="-78"/>
              </a:rPr>
              <a:t>مفهوم يشير إلى ضمير الإنسان ونواياه: ”الله ربكم أعلم بما في </a:t>
            </a:r>
            <a:r>
              <a:rPr lang="ar-SA" altLang="ar-JO" sz="2400" u="sng" dirty="0">
                <a:cs typeface="Times New Roman (Arabic)" charset="-78"/>
              </a:rPr>
              <a:t>نفوسكم</a:t>
            </a:r>
            <a:r>
              <a:rPr lang="ar-SA" altLang="ar-JO" sz="2400" dirty="0">
                <a:cs typeface="Times New Roman (Arabic)" charset="-78"/>
              </a:rPr>
              <a:t> إن تكونوا صالحين“ ”ولقد خلقنا الإنسان ونعلم ما توسوس به </a:t>
            </a:r>
            <a:r>
              <a:rPr lang="ar-SA" altLang="ar-JO" sz="2400" u="sng" dirty="0">
                <a:cs typeface="Times New Roman (Arabic)" charset="-78"/>
              </a:rPr>
              <a:t>نفسه</a:t>
            </a:r>
            <a:r>
              <a:rPr lang="ar-SA" altLang="ar-JO" sz="2400" dirty="0">
                <a:cs typeface="Times New Roman (Arabic)" charset="-78"/>
              </a:rPr>
              <a:t>“</a:t>
            </a:r>
          </a:p>
          <a:p>
            <a:pPr algn="just"/>
            <a:r>
              <a:rPr lang="ar-SA" altLang="ar-JO" sz="2400" dirty="0">
                <a:cs typeface="Times New Roman (Arabic)" charset="-78"/>
              </a:rPr>
              <a:t>الدلالة على خاصية معينة في الإنسان: ”لا أقسم بيوم القيامة، ولا أقسم </a:t>
            </a:r>
            <a:r>
              <a:rPr lang="ar-SA" altLang="ar-JO" sz="2400" u="sng" dirty="0">
                <a:cs typeface="Times New Roman (Arabic)" charset="-78"/>
              </a:rPr>
              <a:t>بالنفس</a:t>
            </a:r>
            <a:r>
              <a:rPr lang="ar-SA" altLang="ar-JO" sz="2400" dirty="0">
                <a:cs typeface="Times New Roman (Arabic)" charset="-78"/>
              </a:rPr>
              <a:t> اللوامة“ ”يا أيتها </a:t>
            </a:r>
            <a:r>
              <a:rPr lang="ar-SA" altLang="ar-JO" sz="2400" u="sng" dirty="0">
                <a:cs typeface="Times New Roman (Arabic)" charset="-78"/>
              </a:rPr>
              <a:t>النفس</a:t>
            </a:r>
            <a:r>
              <a:rPr lang="ar-SA" altLang="ar-JO" sz="2400" dirty="0">
                <a:cs typeface="Times New Roman (Arabic)" charset="-78"/>
              </a:rPr>
              <a:t> المطمئنة ارجعي إلى ربك راضية مرضية“</a:t>
            </a:r>
            <a:endParaRPr lang="en-US" altLang="ar-JO" sz="2400" dirty="0">
              <a:cs typeface="Times New Roman (Arabic)" charset="-78"/>
            </a:endParaRPr>
          </a:p>
        </p:txBody>
      </p:sp>
      <p:sp>
        <p:nvSpPr>
          <p:cNvPr id="2" name="مستطيل 1">
            <a:extLst>
              <a:ext uri="{FF2B5EF4-FFF2-40B4-BE49-F238E27FC236}">
                <a16:creationId xmlns:a16="http://schemas.microsoft.com/office/drawing/2014/main" xmlns="" id="{1ACEC59D-7F4B-7849-8978-F0E58F947C70}"/>
              </a:ext>
            </a:extLst>
          </p:cNvPr>
          <p:cNvSpPr/>
          <p:nvPr/>
        </p:nvSpPr>
        <p:spPr>
          <a:xfrm>
            <a:off x="712922" y="4194599"/>
            <a:ext cx="11105827" cy="1631216"/>
          </a:xfrm>
          <a:prstGeom prst="rect">
            <a:avLst/>
          </a:prstGeom>
        </p:spPr>
        <p:txBody>
          <a:bodyPr wrap="square">
            <a:spAutoFit/>
          </a:bodyPr>
          <a:lstStyle/>
          <a:p>
            <a:pPr algn="just"/>
            <a:r>
              <a:rPr lang="ar-SA" altLang="ar-JO" sz="2400" dirty="0"/>
              <a:t>2</a:t>
            </a:r>
            <a:r>
              <a:rPr lang="ar-SA" altLang="ar-JO" sz="2800" b="1" dirty="0"/>
              <a:t>-</a:t>
            </a:r>
            <a:r>
              <a:rPr lang="ar-SA" altLang="ar-JO" sz="2800" b="1" u="sng" dirty="0"/>
              <a:t> القلب </a:t>
            </a:r>
            <a:r>
              <a:rPr lang="ar-SA" altLang="ar-JO" sz="2800" b="1" dirty="0"/>
              <a:t>:</a:t>
            </a:r>
          </a:p>
          <a:p>
            <a:pPr algn="just"/>
            <a:r>
              <a:rPr lang="ar-SA" altLang="ar-JO" sz="2400" dirty="0"/>
              <a:t> ورد في القرآن الكريم لفظ القلب، ويركز حول المعنى الوجداني والعقلي للإنسان وما يتصل بالحب والكراهية وبالنية ومستوى الفهم. ”وجعلنا في </a:t>
            </a:r>
            <a:r>
              <a:rPr lang="ar-SA" altLang="ar-JO" sz="2400" u="sng" dirty="0"/>
              <a:t>قلوب</a:t>
            </a:r>
            <a:r>
              <a:rPr lang="ar-SA" altLang="ar-JO" sz="2400" dirty="0"/>
              <a:t> الذين اتبعوه رأفة ورحمة“  ”إلا من أتى الله </a:t>
            </a:r>
            <a:r>
              <a:rPr lang="ar-SA" altLang="ar-JO" sz="2400" u="sng" dirty="0"/>
              <a:t>بقلب</a:t>
            </a:r>
            <a:r>
              <a:rPr lang="ar-SA" altLang="ar-JO" sz="2400" dirty="0"/>
              <a:t> سليم“ ”ومن يؤمن بالله يهد </a:t>
            </a:r>
            <a:r>
              <a:rPr lang="ar-SA" altLang="ar-JO" sz="2400" u="sng" dirty="0"/>
              <a:t>قلبه</a:t>
            </a:r>
            <a:r>
              <a:rPr lang="ar-SA" altLang="ar-JO" sz="2400" dirty="0"/>
              <a:t>“</a:t>
            </a:r>
            <a:endParaRPr lang="en-US" altLang="ar-JO" sz="2400" u="sng" dirty="0"/>
          </a:p>
        </p:txBody>
      </p:sp>
    </p:spTree>
    <p:extLst>
      <p:ext uri="{BB962C8B-B14F-4D97-AF65-F5344CB8AC3E}">
        <p14:creationId xmlns:p14="http://schemas.microsoft.com/office/powerpoint/2010/main" val="1843513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122">
                                            <p:txEl>
                                              <p:pRg st="0" end="0"/>
                                            </p:txEl>
                                          </p:spTgt>
                                        </p:tgtEl>
                                        <p:attrNameLst>
                                          <p:attrName>style.visibility</p:attrName>
                                        </p:attrNameLst>
                                      </p:cBhvr>
                                      <p:to>
                                        <p:strVal val="visible"/>
                                      </p:to>
                                    </p:set>
                                    <p:animEffect transition="in" filter="box(out)">
                                      <p:cBhvr>
                                        <p:cTn id="7" dur="500"/>
                                        <p:tgtEl>
                                          <p:spTgt spid="512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box(out)">
                                      <p:cBhvr>
                                        <p:cTn id="12" dur="500"/>
                                        <p:tgtEl>
                                          <p:spTgt spid="5123">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box(out)">
                                      <p:cBhvr>
                                        <p:cTn id="17" dur="500"/>
                                        <p:tgtEl>
                                          <p:spTgt spid="5123">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123">
                                            <p:txEl>
                                              <p:pRg st="2" end="2"/>
                                            </p:txEl>
                                          </p:spTgt>
                                        </p:tgtEl>
                                        <p:attrNameLst>
                                          <p:attrName>style.visibility</p:attrName>
                                        </p:attrNameLst>
                                      </p:cBhvr>
                                      <p:to>
                                        <p:strVal val="visible"/>
                                      </p:to>
                                    </p:set>
                                    <p:animEffect transition="in" filter="box(out)">
                                      <p:cBhvr>
                                        <p:cTn id="22" dur="500"/>
                                        <p:tgtEl>
                                          <p:spTgt spid="5123">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123">
                                            <p:txEl>
                                              <p:pRg st="3" end="3"/>
                                            </p:txEl>
                                          </p:spTgt>
                                        </p:tgtEl>
                                        <p:attrNameLst>
                                          <p:attrName>style.visibility</p:attrName>
                                        </p:attrNameLst>
                                      </p:cBhvr>
                                      <p:to>
                                        <p:strVal val="visible"/>
                                      </p:to>
                                    </p:set>
                                    <p:animEffect transition="in" filter="box(out)">
                                      <p:cBhvr>
                                        <p:cTn id="27" dur="500"/>
                                        <p:tgtEl>
                                          <p:spTgt spid="5123">
                                            <p:txEl>
                                              <p:pRg st="3" end="3"/>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build="p" autoUpdateAnimBg="0"/>
      <p:bldP spid="5123" grpId="0" build="p" autoUpdateAnimBg="0"/>
    </p:bldLst>
  </p:timing>
</p:sld>
</file>

<file path=ppt/slides/slide2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1" name="Rectangle 3">
            <a:extLst>
              <a:ext uri="{FF2B5EF4-FFF2-40B4-BE49-F238E27FC236}">
                <a16:creationId xmlns:a16="http://schemas.microsoft.com/office/drawing/2014/main" xmlns="" id="{B06E4E3C-EB54-ED4E-823B-1CCD0AE4C7DC}"/>
              </a:ext>
            </a:extLst>
          </p:cNvPr>
          <p:cNvSpPr>
            <a:spLocks noGrp="1" noChangeArrowheads="1"/>
          </p:cNvSpPr>
          <p:nvPr>
            <p:ph type="body" idx="1"/>
          </p:nvPr>
        </p:nvSpPr>
        <p:spPr>
          <a:xfrm>
            <a:off x="909638" y="926724"/>
            <a:ext cx="10515600" cy="4351338"/>
          </a:xfrm>
        </p:spPr>
        <p:txBody>
          <a:bodyPr>
            <a:normAutofit/>
          </a:bodyPr>
          <a:lstStyle/>
          <a:p>
            <a:pPr algn="r" rtl="1">
              <a:buFontTx/>
              <a:buNone/>
            </a:pPr>
            <a:r>
              <a:rPr lang="ar-SA" altLang="ar-JO" sz="2400" b="1" dirty="0"/>
              <a:t>3- </a:t>
            </a:r>
            <a:r>
              <a:rPr lang="ar-SA" altLang="ar-JO" b="1" dirty="0"/>
              <a:t>ا</a:t>
            </a:r>
            <a:r>
              <a:rPr lang="ar-SA" altLang="ar-JO" b="1" u="sng" dirty="0"/>
              <a:t>لروح</a:t>
            </a:r>
            <a:r>
              <a:rPr lang="ar-SA" altLang="ar-JO" b="1" dirty="0"/>
              <a:t>:</a:t>
            </a:r>
          </a:p>
          <a:p>
            <a:pPr algn="r" rtl="1">
              <a:buFontTx/>
              <a:buNone/>
            </a:pPr>
            <a:r>
              <a:rPr lang="ar-SA" altLang="ar-JO" sz="2400" b="1" dirty="0"/>
              <a:t> </a:t>
            </a:r>
            <a:r>
              <a:rPr lang="ar-SA" altLang="ar-JO" sz="2400" dirty="0"/>
              <a:t>جاء لفظ الروح في القرآن الكريم ليفيد إضفاء الحياة والكينونة على الإنسان. ”فإذا سويته ونفخت فيه من </a:t>
            </a:r>
            <a:r>
              <a:rPr lang="ar-SA" altLang="ar-JO" sz="2400" u="sng" dirty="0"/>
              <a:t>روحي</a:t>
            </a:r>
            <a:r>
              <a:rPr lang="ar-SA" altLang="ar-JO" sz="2400" dirty="0"/>
              <a:t> فقعوا له ساجدين“ ”ثم سواه ونفخ فيه من </a:t>
            </a:r>
            <a:r>
              <a:rPr lang="ar-SA" altLang="ar-JO" sz="2400" u="sng" dirty="0"/>
              <a:t>روحه</a:t>
            </a:r>
            <a:r>
              <a:rPr lang="ar-SA" altLang="ar-JO" sz="2400" dirty="0"/>
              <a:t>“</a:t>
            </a:r>
          </a:p>
          <a:p>
            <a:pPr algn="r" rtl="1">
              <a:buFontTx/>
              <a:buNone/>
            </a:pPr>
            <a:r>
              <a:rPr lang="ar-SA" altLang="ar-JO" b="1" dirty="0"/>
              <a:t>4- </a:t>
            </a:r>
            <a:r>
              <a:rPr lang="ar-SA" altLang="ar-JO" b="1" u="sng" dirty="0"/>
              <a:t>العقل</a:t>
            </a:r>
            <a:r>
              <a:rPr lang="ar-SA" altLang="ar-JO" b="1" dirty="0"/>
              <a:t>: </a:t>
            </a:r>
          </a:p>
          <a:p>
            <a:pPr algn="r" rtl="1">
              <a:buFontTx/>
              <a:buNone/>
            </a:pPr>
            <a:r>
              <a:rPr lang="ar-SA" altLang="ar-JO" sz="2400" dirty="0"/>
              <a:t>جاء فعل العقل في القرآن الكريم للدلالة على التفكير.</a:t>
            </a:r>
            <a:endParaRPr lang="en-US" altLang="ar-JO" sz="2400" dirty="0"/>
          </a:p>
        </p:txBody>
      </p:sp>
    </p:spTree>
    <p:extLst>
      <p:ext uri="{BB962C8B-B14F-4D97-AF65-F5344CB8AC3E}">
        <p14:creationId xmlns:p14="http://schemas.microsoft.com/office/powerpoint/2010/main" val="29276317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box(out)">
                                      <p:cBhvr>
                                        <p:cTn id="7" dur="500"/>
                                        <p:tgtEl>
                                          <p:spTgt spid="717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171">
                                            <p:txEl>
                                              <p:pRg st="1" end="1"/>
                                            </p:txEl>
                                          </p:spTgt>
                                        </p:tgtEl>
                                        <p:attrNameLst>
                                          <p:attrName>style.visibility</p:attrName>
                                        </p:attrNameLst>
                                      </p:cBhvr>
                                      <p:to>
                                        <p:strVal val="visible"/>
                                      </p:to>
                                    </p:set>
                                    <p:animEffect transition="in" filter="box(out)">
                                      <p:cBhvr>
                                        <p:cTn id="12" dur="500"/>
                                        <p:tgtEl>
                                          <p:spTgt spid="7171">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7171">
                                            <p:txEl>
                                              <p:pRg st="2" end="2"/>
                                            </p:txEl>
                                          </p:spTgt>
                                        </p:tgtEl>
                                        <p:attrNameLst>
                                          <p:attrName>style.visibility</p:attrName>
                                        </p:attrNameLst>
                                      </p:cBhvr>
                                      <p:to>
                                        <p:strVal val="visible"/>
                                      </p:to>
                                    </p:set>
                                    <p:animEffect transition="in" filter="box(out)">
                                      <p:cBhvr>
                                        <p:cTn id="17" dur="500"/>
                                        <p:tgtEl>
                                          <p:spTgt spid="7171">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7171">
                                            <p:txEl>
                                              <p:pRg st="3" end="3"/>
                                            </p:txEl>
                                          </p:spTgt>
                                        </p:tgtEl>
                                        <p:attrNameLst>
                                          <p:attrName>style.visibility</p:attrName>
                                        </p:attrNameLst>
                                      </p:cBhvr>
                                      <p:to>
                                        <p:strVal val="visible"/>
                                      </p:to>
                                    </p:set>
                                    <p:animEffect transition="in" filter="box(out)">
                                      <p:cBhvr>
                                        <p:cTn id="22" dur="500"/>
                                        <p:tgtEl>
                                          <p:spTgt spid="7171">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autoUpdateAnimBg="0"/>
    </p:bldLst>
  </p:timing>
</p:sld>
</file>

<file path=ppt/slides/slide2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xmlns="" id="{709DCB56-8C56-AA42-A85E-A08FE79ABF31}"/>
              </a:ext>
            </a:extLst>
          </p:cNvPr>
          <p:cNvSpPr>
            <a:spLocks noGrp="1" noChangeArrowheads="1"/>
          </p:cNvSpPr>
          <p:nvPr>
            <p:ph type="title"/>
          </p:nvPr>
        </p:nvSpPr>
        <p:spPr>
          <a:xfrm>
            <a:off x="3502617" y="305660"/>
            <a:ext cx="5743414" cy="750753"/>
          </a:xfrm>
        </p:spPr>
        <p:style>
          <a:lnRef idx="2">
            <a:schemeClr val="dk1"/>
          </a:lnRef>
          <a:fillRef idx="1">
            <a:schemeClr val="lt1"/>
          </a:fillRef>
          <a:effectRef idx="0">
            <a:schemeClr val="dk1"/>
          </a:effectRef>
          <a:fontRef idx="minor">
            <a:schemeClr val="dk1"/>
          </a:fontRef>
        </p:style>
        <p:txBody>
          <a:bodyPr>
            <a:normAutofit/>
          </a:bodyPr>
          <a:lstStyle/>
          <a:p>
            <a:pPr algn="ctr" rtl="1"/>
            <a:r>
              <a:rPr lang="ar-SA" altLang="ar-JO" sz="2800" b="1" dirty="0">
                <a:cs typeface="Times New Roman (Arabic)" charset="-78"/>
              </a:rPr>
              <a:t>أنواع النفس الإنسانية</a:t>
            </a:r>
            <a:endParaRPr lang="en-US" altLang="ar-JO" sz="2800" b="1" dirty="0">
              <a:cs typeface="Times New Roman (Arabic)" charset="-78"/>
            </a:endParaRPr>
          </a:p>
        </p:txBody>
      </p:sp>
      <p:sp>
        <p:nvSpPr>
          <p:cNvPr id="8195" name="Rectangle 3">
            <a:extLst>
              <a:ext uri="{FF2B5EF4-FFF2-40B4-BE49-F238E27FC236}">
                <a16:creationId xmlns:a16="http://schemas.microsoft.com/office/drawing/2014/main" xmlns="" id="{A8BF0BA3-5A88-2D4B-8D38-F563A5A6497F}"/>
              </a:ext>
            </a:extLst>
          </p:cNvPr>
          <p:cNvSpPr>
            <a:spLocks noGrp="1" noChangeArrowheads="1"/>
          </p:cNvSpPr>
          <p:nvPr>
            <p:ph type="body" idx="1"/>
          </p:nvPr>
        </p:nvSpPr>
        <p:spPr>
          <a:xfrm>
            <a:off x="838200" y="1825625"/>
            <a:ext cx="10515600" cy="1423988"/>
          </a:xfrm>
        </p:spPr>
        <p:txBody>
          <a:bodyPr>
            <a:normAutofit/>
          </a:bodyPr>
          <a:lstStyle/>
          <a:p>
            <a:pPr algn="just" rtl="1">
              <a:buFontTx/>
              <a:buNone/>
            </a:pPr>
            <a:r>
              <a:rPr lang="ar-SA" altLang="ar-JO" sz="2400" dirty="0"/>
              <a:t>1</a:t>
            </a:r>
            <a:r>
              <a:rPr lang="ar-SA" altLang="ar-JO" sz="2400" b="1" dirty="0"/>
              <a:t>- </a:t>
            </a:r>
            <a:r>
              <a:rPr lang="ar-SA" altLang="ar-JO" sz="2400" b="1" u="sng" dirty="0"/>
              <a:t>النفس المطمئنة</a:t>
            </a:r>
            <a:r>
              <a:rPr lang="ar-SA" altLang="ar-JO" sz="2400" b="1" dirty="0"/>
              <a:t>:</a:t>
            </a:r>
          </a:p>
          <a:p>
            <a:pPr algn="just" rtl="1">
              <a:buFontTx/>
              <a:buNone/>
            </a:pPr>
            <a:r>
              <a:rPr lang="ar-SA" altLang="ar-JO" sz="2400" dirty="0"/>
              <a:t>”يا أيتها النفس </a:t>
            </a:r>
            <a:r>
              <a:rPr lang="ar-SA" altLang="ar-JO" sz="2400" u="sng" dirty="0"/>
              <a:t>المطمئنة</a:t>
            </a:r>
            <a:r>
              <a:rPr lang="ar-SA" altLang="ar-JO" sz="2400" dirty="0"/>
              <a:t>، ارجعي إلى ربك راضية مرضية، فادخلي في عبادي وادخلي جنتي“. والشخصية المطمئنة هي أعلى مستويات الكمال الإنساني، حيث تتوازن فيها المطالب البدنية والروحية.</a:t>
            </a:r>
            <a:endParaRPr lang="en-US" altLang="ar-JO" sz="2400" dirty="0"/>
          </a:p>
        </p:txBody>
      </p:sp>
      <p:sp>
        <p:nvSpPr>
          <p:cNvPr id="2" name="مستطيل 1">
            <a:extLst>
              <a:ext uri="{FF2B5EF4-FFF2-40B4-BE49-F238E27FC236}">
                <a16:creationId xmlns:a16="http://schemas.microsoft.com/office/drawing/2014/main" xmlns="" id="{C2E17987-0290-1B42-A207-049D69A99E45}"/>
              </a:ext>
            </a:extLst>
          </p:cNvPr>
          <p:cNvSpPr/>
          <p:nvPr/>
        </p:nvSpPr>
        <p:spPr>
          <a:xfrm>
            <a:off x="6912699" y="1256353"/>
            <a:ext cx="3770584" cy="461665"/>
          </a:xfrm>
          <a:prstGeom prst="rect">
            <a:avLst/>
          </a:prstGeom>
        </p:spPr>
        <p:txBody>
          <a:bodyPr wrap="none">
            <a:spAutoFit/>
          </a:bodyPr>
          <a:lstStyle/>
          <a:p>
            <a:r>
              <a:rPr lang="ar-SA" altLang="ar-JO" sz="2400" b="1" dirty="0">
                <a:cs typeface="Times New Roman (Arabic)" charset="-78"/>
              </a:rPr>
              <a:t>وتصنف حسب القرآن الكريم كالتالي:</a:t>
            </a:r>
            <a:endParaRPr lang="ar-JO" sz="2400" dirty="0"/>
          </a:p>
        </p:txBody>
      </p:sp>
      <p:sp>
        <p:nvSpPr>
          <p:cNvPr id="5" name="Rectangle 3">
            <a:extLst>
              <a:ext uri="{FF2B5EF4-FFF2-40B4-BE49-F238E27FC236}">
                <a16:creationId xmlns:a16="http://schemas.microsoft.com/office/drawing/2014/main" xmlns="" id="{FD367451-B035-C646-A0FB-C3EC5D4985F9}"/>
              </a:ext>
            </a:extLst>
          </p:cNvPr>
          <p:cNvSpPr txBox="1">
            <a:spLocks noChangeArrowheads="1"/>
          </p:cNvSpPr>
          <p:nvPr/>
        </p:nvSpPr>
        <p:spPr>
          <a:xfrm>
            <a:off x="909638" y="3357220"/>
            <a:ext cx="10515600" cy="1423988"/>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None/>
            </a:pPr>
            <a:r>
              <a:rPr lang="ar-SA" altLang="ar-JO" sz="2400" dirty="0"/>
              <a:t>2</a:t>
            </a:r>
            <a:r>
              <a:rPr lang="ar-SA" altLang="ar-JO" sz="2400" b="1" dirty="0"/>
              <a:t>- </a:t>
            </a:r>
            <a:r>
              <a:rPr lang="ar-SA" altLang="ar-JO" sz="2400" b="1" u="sng" dirty="0"/>
              <a:t>النفس الأمارة بالسوء</a:t>
            </a:r>
            <a:r>
              <a:rPr lang="ar-SA" altLang="ar-JO" sz="2400" b="1" dirty="0"/>
              <a:t>: </a:t>
            </a:r>
          </a:p>
          <a:p>
            <a:pPr algn="just">
              <a:buFontTx/>
              <a:buNone/>
            </a:pPr>
            <a:r>
              <a:rPr lang="ar-SA" altLang="ar-JO" sz="2400" dirty="0"/>
              <a:t>”وما أبرئ نفسي، إن النفس </a:t>
            </a:r>
            <a:r>
              <a:rPr lang="ar-SA" altLang="ar-JO" sz="2400" u="sng" dirty="0"/>
              <a:t>لأمارة بالسوء</a:t>
            </a:r>
            <a:r>
              <a:rPr lang="ar-SA" altLang="ar-JO" sz="2400" dirty="0"/>
              <a:t> إلا ما رحم ربي، إن ربي غفور رحيم“. وهذه صفة الشخصية الإنسانية في أدنى مستوياتها حين تسيطر عليها الشهوات والملذات الغريزية دون وازع ديني أو أخلاقي. </a:t>
            </a:r>
            <a:endParaRPr lang="en-US" altLang="ar-JO" sz="2400" dirty="0"/>
          </a:p>
        </p:txBody>
      </p:sp>
      <p:sp>
        <p:nvSpPr>
          <p:cNvPr id="6" name="Rectangle 3">
            <a:extLst>
              <a:ext uri="{FF2B5EF4-FFF2-40B4-BE49-F238E27FC236}">
                <a16:creationId xmlns:a16="http://schemas.microsoft.com/office/drawing/2014/main" xmlns="" id="{C7DBD934-6BAD-464D-86B2-ECA7A8F8A8DA}"/>
              </a:ext>
            </a:extLst>
          </p:cNvPr>
          <p:cNvSpPr txBox="1">
            <a:spLocks noChangeArrowheads="1"/>
          </p:cNvSpPr>
          <p:nvPr/>
        </p:nvSpPr>
        <p:spPr>
          <a:xfrm>
            <a:off x="766762" y="4772559"/>
            <a:ext cx="10515600" cy="196918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None/>
            </a:pPr>
            <a:r>
              <a:rPr lang="ar-SA" altLang="ar-JO" sz="2400" b="1" dirty="0"/>
              <a:t>3- </a:t>
            </a:r>
            <a:r>
              <a:rPr lang="ar-SA" altLang="ar-JO" sz="2400" b="1" u="sng" dirty="0"/>
              <a:t>النفس اللوامة</a:t>
            </a:r>
            <a:r>
              <a:rPr lang="ar-SA" altLang="ar-JO" sz="2400" b="1" dirty="0"/>
              <a:t>:</a:t>
            </a:r>
          </a:p>
          <a:p>
            <a:pPr algn="just">
              <a:buFontTx/>
              <a:buNone/>
            </a:pPr>
            <a:r>
              <a:rPr lang="ar-SA" altLang="ar-JO" sz="2400" dirty="0"/>
              <a:t>” لا أقسم بيوم القيامة، ولا أقسم بالنفس </a:t>
            </a:r>
            <a:r>
              <a:rPr lang="ar-SA" altLang="ar-JO" sz="2400" u="sng" dirty="0"/>
              <a:t>اللوامة</a:t>
            </a:r>
            <a:r>
              <a:rPr lang="ar-SA" altLang="ar-JO" sz="2400" dirty="0"/>
              <a:t>“. وهذه هي صفات الشخصية من الخط الوسطي حيث يحاسب فيها الإنسان نفسه على ما يقوم به من أعمال خاطئة، ويعقد النية على العمل على التوقف عن الإعمال الخاطئة التي تخالف أوامر الله والتقاليد الاجتماعية. ولكنه مع ذلك قد يكرر الوقوع في الخطأ ويشعر بالندم ويقرر التوبة مرة أخرى.</a:t>
            </a:r>
            <a:endParaRPr lang="en-US" altLang="ar-JO" sz="2400" dirty="0"/>
          </a:p>
        </p:txBody>
      </p:sp>
    </p:spTree>
    <p:extLst>
      <p:ext uri="{BB962C8B-B14F-4D97-AF65-F5344CB8AC3E}">
        <p14:creationId xmlns:p14="http://schemas.microsoft.com/office/powerpoint/2010/main" val="3107469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8194">
                                            <p:txEl>
                                              <p:pRg st="0" end="0"/>
                                            </p:txEl>
                                          </p:spTgt>
                                        </p:tgtEl>
                                        <p:attrNameLst>
                                          <p:attrName>style.visibility</p:attrName>
                                        </p:attrNameLst>
                                      </p:cBhvr>
                                      <p:to>
                                        <p:strVal val="visible"/>
                                      </p:to>
                                    </p:set>
                                    <p:anim calcmode="lin" valueType="num">
                                      <p:cBhvr additive="base">
                                        <p:cTn id="7" dur="500" fill="hold"/>
                                        <p:tgtEl>
                                          <p:spTgt spid="819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195">
                                            <p:txEl>
                                              <p:pRg st="0" end="0"/>
                                            </p:txEl>
                                          </p:spTgt>
                                        </p:tgtEl>
                                        <p:attrNameLst>
                                          <p:attrName>style.visibility</p:attrName>
                                        </p:attrNameLst>
                                      </p:cBhvr>
                                      <p:to>
                                        <p:strVal val="visible"/>
                                      </p:to>
                                    </p:set>
                                    <p:anim calcmode="lin" valueType="num">
                                      <p:cBhvr additive="base">
                                        <p:cTn id="13" dur="500" fill="hold"/>
                                        <p:tgtEl>
                                          <p:spTgt spid="819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19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8195">
                                            <p:txEl>
                                              <p:pRg st="1" end="1"/>
                                            </p:txEl>
                                          </p:spTgt>
                                        </p:tgtEl>
                                        <p:attrNameLst>
                                          <p:attrName>style.visibility</p:attrName>
                                        </p:attrNameLst>
                                      </p:cBhvr>
                                      <p:to>
                                        <p:strVal val="visible"/>
                                      </p:to>
                                    </p:set>
                                    <p:anim calcmode="lin" valueType="num">
                                      <p:cBhvr additive="base">
                                        <p:cTn id="19" dur="500" fill="hold"/>
                                        <p:tgtEl>
                                          <p:spTgt spid="819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19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ox(out)">
                                      <p:cBhvr>
                                        <p:cTn id="25" dur="500"/>
                                        <p:tgtEl>
                                          <p:spTgt spid="5">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camera.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box(out)">
                                      <p:cBhvr>
                                        <p:cTn id="30" dur="500"/>
                                        <p:tgtEl>
                                          <p:spTgt spid="5">
                                            <p:txEl>
                                              <p:pRg st="1" end="1"/>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2" name="camera.wav"/>
                                        </p:tgtEl>
                                      </p:cMediaNode>
                                    </p:audio>
                                  </p:sub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box(out)">
                                      <p:cBhvr>
                                        <p:cTn id="35" dur="500"/>
                                        <p:tgtEl>
                                          <p:spTgt spid="6">
                                            <p:txEl>
                                              <p:pRg st="0" end="0"/>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2" name="camera.wav"/>
                                        </p:tgtEl>
                                      </p:cMediaNode>
                                    </p:audio>
                                  </p:sub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box(out)">
                                      <p:cBhvr>
                                        <p:cTn id="40" dur="500"/>
                                        <p:tgtEl>
                                          <p:spTgt spid="6">
                                            <p:txEl>
                                              <p:pRg st="1" end="1"/>
                                            </p:txEl>
                                          </p:spTgt>
                                        </p:tgtEl>
                                      </p:cBhvr>
                                    </p:animEffect>
                                  </p:childTnLst>
                                  <p:subTnLst>
                                    <p:audio>
                                      <p:cMediaNode>
                                        <p:cTn display="0" masterRel="sameClick">
                                          <p:stCondLst>
                                            <p:cond evt="begin" delay="0">
                                              <p:tn val="38"/>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uild="p" autoUpdateAnimBg="0"/>
      <p:bldP spid="8195" grpId="0" build="p" autoUpdateAnimBg="0"/>
      <p:bldP spid="5" grpId="0" build="p" autoUpdateAnimBg="0"/>
      <p:bldP spid="6" grpId="0" build="p" autoUpdateAnimBg="0"/>
    </p:bldLst>
  </p:timing>
</p:sld>
</file>

<file path=ppt/slides/slide2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xmlns="" id="{5A49DB9B-9262-7744-A5A4-C59BC8C975EA}"/>
              </a:ext>
            </a:extLst>
          </p:cNvPr>
          <p:cNvSpPr>
            <a:spLocks noGrp="1" noChangeArrowheads="1"/>
          </p:cNvSpPr>
          <p:nvPr>
            <p:ph type="title"/>
          </p:nvPr>
        </p:nvSpPr>
        <p:spPr>
          <a:xfrm>
            <a:off x="838200" y="365126"/>
            <a:ext cx="10515600" cy="828244"/>
          </a:xfrm>
        </p:spPr>
        <p:style>
          <a:lnRef idx="1">
            <a:schemeClr val="accent3"/>
          </a:lnRef>
          <a:fillRef idx="2">
            <a:schemeClr val="accent3"/>
          </a:fillRef>
          <a:effectRef idx="1">
            <a:schemeClr val="accent3"/>
          </a:effectRef>
          <a:fontRef idx="minor">
            <a:schemeClr val="dk1"/>
          </a:fontRef>
        </p:style>
        <p:txBody>
          <a:bodyPr>
            <a:normAutofit/>
          </a:bodyPr>
          <a:lstStyle/>
          <a:p>
            <a:pPr algn="ctr" rtl="1"/>
            <a:r>
              <a:rPr lang="ar-SA" altLang="ar-JO" sz="2800" b="1" dirty="0">
                <a:cs typeface="Times New Roman (Arabic)" charset="-78"/>
              </a:rPr>
              <a:t>مفهوم الشخصية من منظور علم النفس المعاصر</a:t>
            </a:r>
            <a:endParaRPr lang="en-US" altLang="ar-JO" sz="2800" b="1" dirty="0">
              <a:cs typeface="Times New Roman (Arabic)" charset="-78"/>
            </a:endParaRPr>
          </a:p>
        </p:txBody>
      </p:sp>
      <p:sp>
        <p:nvSpPr>
          <p:cNvPr id="19459" name="Rectangle 3">
            <a:extLst>
              <a:ext uri="{FF2B5EF4-FFF2-40B4-BE49-F238E27FC236}">
                <a16:creationId xmlns:a16="http://schemas.microsoft.com/office/drawing/2014/main" xmlns="" id="{F6905AED-F3BC-1645-BD19-63D87C983CA9}"/>
              </a:ext>
            </a:extLst>
          </p:cNvPr>
          <p:cNvSpPr>
            <a:spLocks noGrp="1" noChangeArrowheads="1"/>
          </p:cNvSpPr>
          <p:nvPr>
            <p:ph type="body" idx="1"/>
          </p:nvPr>
        </p:nvSpPr>
        <p:spPr>
          <a:xfrm>
            <a:off x="909638" y="1562154"/>
            <a:ext cx="10515600" cy="1351527"/>
          </a:xfrm>
        </p:spPr>
        <p:txBody>
          <a:bodyPr>
            <a:normAutofit/>
          </a:bodyPr>
          <a:lstStyle/>
          <a:p>
            <a:pPr marL="0" indent="0" algn="just" rtl="1">
              <a:buNone/>
            </a:pPr>
            <a:r>
              <a:rPr lang="ar-SA" altLang="ar-JO" sz="2400" dirty="0"/>
              <a:t>يشير إلى الخصائص السلوكية للأفراد الثابتة نسبياَ والمميزة لتصرفاتهم. حيث أن هذه الخصائص والمميزات ثابتة نسبياَ بشكل يمكن معه التنبؤ بسلوك من يتصفون بها، بل يمكن الوصول إلى درجة معقولة من قياس هذه الخصائص والمميزات.</a:t>
            </a:r>
            <a:endParaRPr lang="en-US" altLang="ar-JO" sz="2400" dirty="0"/>
          </a:p>
        </p:txBody>
      </p:sp>
      <p:sp>
        <p:nvSpPr>
          <p:cNvPr id="5" name="Rectangle 3">
            <a:extLst>
              <a:ext uri="{FF2B5EF4-FFF2-40B4-BE49-F238E27FC236}">
                <a16:creationId xmlns:a16="http://schemas.microsoft.com/office/drawing/2014/main" xmlns="" id="{13BAAF0D-4932-8449-89A1-8190A693D729}"/>
              </a:ext>
            </a:extLst>
          </p:cNvPr>
          <p:cNvSpPr txBox="1">
            <a:spLocks noChangeArrowheads="1"/>
          </p:cNvSpPr>
          <p:nvPr/>
        </p:nvSpPr>
        <p:spPr>
          <a:xfrm>
            <a:off x="909638" y="2913681"/>
            <a:ext cx="10515600" cy="3579193"/>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ar-SA" altLang="ar-JO" sz="2400" b="1" dirty="0"/>
              <a:t>تعريف الشخصية:</a:t>
            </a:r>
            <a:endParaRPr lang="en-US" altLang="ar-JO" sz="2400" b="1" dirty="0"/>
          </a:p>
          <a:p>
            <a:pPr marL="0" indent="0" algn="just">
              <a:buNone/>
            </a:pPr>
            <a:r>
              <a:rPr lang="ar-SA" altLang="ar-JO" sz="2400" dirty="0"/>
              <a:t>هي وحدة متناسقة من الصفات والخصائص الاساسية للإنسان٬ تعمل في مختلف نواحي الحياة٬ وتتميز بالثبات النسبي٬ وتجعل من الممكن التنبؤ بما سيقوم به الفرد والجماعة في مواقف مشابهة.</a:t>
            </a:r>
          </a:p>
          <a:p>
            <a:pPr marL="0" indent="0" algn="just">
              <a:buNone/>
            </a:pPr>
            <a:endParaRPr lang="ar-SA" altLang="ar-JO" sz="2400" dirty="0"/>
          </a:p>
          <a:p>
            <a:pPr algn="just">
              <a:buNone/>
            </a:pPr>
            <a:r>
              <a:rPr lang="ar-SA" altLang="ar-JO" sz="2400" dirty="0"/>
              <a:t>وعرفها "</a:t>
            </a:r>
            <a:r>
              <a:rPr lang="ar-SA" altLang="ar-JO" sz="2400" dirty="0" err="1"/>
              <a:t>غوردن</a:t>
            </a:r>
            <a:r>
              <a:rPr lang="ar-SA" altLang="ar-JO" sz="2400" dirty="0"/>
              <a:t> البورت </a:t>
            </a:r>
            <a:r>
              <a:rPr lang="en-US" altLang="ar-JO" sz="2400" dirty="0"/>
              <a:t>Gordon Allport</a:t>
            </a:r>
            <a:r>
              <a:rPr lang="ar-SA" altLang="ar-JO" sz="2400" dirty="0"/>
              <a:t>"</a:t>
            </a:r>
            <a:r>
              <a:rPr lang="ar-JO" altLang="ar-JO" sz="2400" dirty="0"/>
              <a:t> :</a:t>
            </a:r>
            <a:endParaRPr lang="ar-SA" altLang="ar-JO" sz="2400" dirty="0"/>
          </a:p>
          <a:p>
            <a:pPr algn="just">
              <a:buNone/>
            </a:pPr>
            <a:r>
              <a:rPr lang="ar-SA" altLang="ar-JO" sz="2400" dirty="0"/>
              <a:t>” بأنها التنظيم الديناميكي للأنظمة النفسية للفرد٬ التي تحدد طريقة تعامله وتكيفه مع المحيط الذي يعيش فيه، وهو أمر يشار إليه في أغلب الأحيان عن طريق خصائص سلوكية واضحة لدى الفرد“.</a:t>
            </a:r>
            <a:endParaRPr lang="en-US" altLang="ar-JO" sz="2400" dirty="0"/>
          </a:p>
          <a:p>
            <a:pPr marL="0" indent="0" algn="just">
              <a:buNone/>
            </a:pPr>
            <a:endParaRPr lang="en-US" altLang="ar-JO" sz="2400" dirty="0"/>
          </a:p>
        </p:txBody>
      </p:sp>
    </p:spTree>
    <p:extLst>
      <p:ext uri="{BB962C8B-B14F-4D97-AF65-F5344CB8AC3E}">
        <p14:creationId xmlns:p14="http://schemas.microsoft.com/office/powerpoint/2010/main" val="3017817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9458">
                                            <p:txEl>
                                              <p:pRg st="0" end="0"/>
                                            </p:txEl>
                                          </p:spTgt>
                                        </p:tgtEl>
                                        <p:attrNameLst>
                                          <p:attrName>style.visibility</p:attrName>
                                        </p:attrNameLst>
                                      </p:cBhvr>
                                      <p:to>
                                        <p:strVal val="visible"/>
                                      </p:to>
                                    </p:set>
                                    <p:animEffect transition="in" filter="box(out)">
                                      <p:cBhvr>
                                        <p:cTn id="7" dur="500"/>
                                        <p:tgtEl>
                                          <p:spTgt spid="1945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9459">
                                            <p:txEl>
                                              <p:pRg st="0" end="0"/>
                                            </p:txEl>
                                          </p:spTgt>
                                        </p:tgtEl>
                                        <p:attrNameLst>
                                          <p:attrName>style.visibility</p:attrName>
                                        </p:attrNameLst>
                                      </p:cBhvr>
                                      <p:to>
                                        <p:strVal val="visible"/>
                                      </p:to>
                                    </p:set>
                                    <p:animEffect transition="in" filter="box(out)">
                                      <p:cBhvr>
                                        <p:cTn id="12" dur="500"/>
                                        <p:tgtEl>
                                          <p:spTgt spid="19459">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arbrake.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 calcmode="lin" valueType="num">
                                      <p:cBhvr additive="base">
                                        <p:cTn id="2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arbrake.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5">
                                            <p:txEl>
                                              <p:pRg st="3" end="3"/>
                                            </p:txEl>
                                          </p:spTgt>
                                        </p:tgtEl>
                                        <p:attrNameLst>
                                          <p:attrName>style.visibility</p:attrName>
                                        </p:attrNameLst>
                                      </p:cBhvr>
                                      <p:to>
                                        <p:strVal val="visible"/>
                                      </p:to>
                                    </p:set>
                                    <p:anim calcmode="lin" valueType="num">
                                      <p:cBhvr additive="base">
                                        <p:cTn id="29"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arbrake.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additive="base">
                                        <p:cTn id="35"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build="p" autoUpdateAnimBg="0"/>
      <p:bldP spid="19459" grpId="0" build="p" autoUpdateAnimBg="0"/>
      <p:bldP spid="5" grpId="0" build="p" autoUpdateAnimBg="0"/>
    </p:bldLst>
  </p:timing>
</p:sld>
</file>

<file path=ppt/slides/slide2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xmlns="" id="{3BC3AB0F-6A4F-F942-B3D3-F17910197F84}"/>
              </a:ext>
            </a:extLst>
          </p:cNvPr>
          <p:cNvSpPr>
            <a:spLocks noGrp="1" noChangeArrowheads="1"/>
          </p:cNvSpPr>
          <p:nvPr>
            <p:ph type="title"/>
          </p:nvPr>
        </p:nvSpPr>
        <p:spPr>
          <a:xfrm>
            <a:off x="7764650" y="225640"/>
            <a:ext cx="3589149" cy="657763"/>
          </a:xfrm>
        </p:spPr>
        <p:style>
          <a:lnRef idx="2">
            <a:schemeClr val="dk1"/>
          </a:lnRef>
          <a:fillRef idx="1">
            <a:schemeClr val="lt1"/>
          </a:fillRef>
          <a:effectRef idx="0">
            <a:schemeClr val="dk1"/>
          </a:effectRef>
          <a:fontRef idx="minor">
            <a:schemeClr val="dk1"/>
          </a:fontRef>
        </p:style>
        <p:txBody>
          <a:bodyPr>
            <a:normAutofit/>
          </a:bodyPr>
          <a:lstStyle/>
          <a:p>
            <a:pPr rtl="1"/>
            <a:r>
              <a:rPr lang="ar-SA" altLang="ar-JO" sz="3200" dirty="0">
                <a:ln w="0"/>
                <a:effectLst>
                  <a:outerShdw blurRad="38100" dist="19050" dir="2700000" algn="tl" rotWithShape="0">
                    <a:schemeClr val="dk1">
                      <a:alpha val="40000"/>
                    </a:schemeClr>
                  </a:outerShdw>
                </a:effectLst>
                <a:cs typeface="Times New Roman (Arabic)" charset="-78"/>
              </a:rPr>
              <a:t>محددات الشخصية</a:t>
            </a:r>
            <a:endParaRPr lang="en-US" altLang="ar-JO" sz="3200" dirty="0">
              <a:ln w="0"/>
              <a:effectLst>
                <a:outerShdw blurRad="38100" dist="19050" dir="2700000" algn="tl" rotWithShape="0">
                  <a:schemeClr val="dk1">
                    <a:alpha val="40000"/>
                  </a:schemeClr>
                </a:outerShdw>
              </a:effectLst>
              <a:cs typeface="Times New Roman (Arabic)" charset="-78"/>
            </a:endParaRPr>
          </a:p>
        </p:txBody>
      </p:sp>
      <p:sp>
        <p:nvSpPr>
          <p:cNvPr id="12291" name="Rectangle 3">
            <a:extLst>
              <a:ext uri="{FF2B5EF4-FFF2-40B4-BE49-F238E27FC236}">
                <a16:creationId xmlns:a16="http://schemas.microsoft.com/office/drawing/2014/main" xmlns="" id="{13CD2A47-55D3-2949-B751-6A7D32E01525}"/>
              </a:ext>
            </a:extLst>
          </p:cNvPr>
          <p:cNvSpPr>
            <a:spLocks noGrp="1" noChangeArrowheads="1"/>
          </p:cNvSpPr>
          <p:nvPr>
            <p:ph type="body" idx="1"/>
          </p:nvPr>
        </p:nvSpPr>
        <p:spPr>
          <a:xfrm>
            <a:off x="909638" y="1253331"/>
            <a:ext cx="10515600" cy="1996282"/>
          </a:xfrm>
        </p:spPr>
        <p:txBody>
          <a:bodyPr>
            <a:normAutofit/>
          </a:bodyPr>
          <a:lstStyle/>
          <a:p>
            <a:pPr algn="just" rtl="1">
              <a:buFontTx/>
              <a:buNone/>
            </a:pPr>
            <a:r>
              <a:rPr lang="ar-SA" altLang="ar-JO" sz="2400" b="1" dirty="0"/>
              <a:t>1- </a:t>
            </a:r>
            <a:r>
              <a:rPr lang="ar-SA" altLang="ar-JO" sz="2400" b="1" u="sng" dirty="0"/>
              <a:t>العوامل الوراثية</a:t>
            </a:r>
            <a:r>
              <a:rPr lang="ar-SA" altLang="ar-JO" sz="2400" b="1" dirty="0"/>
              <a:t>: </a:t>
            </a:r>
          </a:p>
          <a:p>
            <a:pPr indent="0" algn="just" rtl="1">
              <a:buFontTx/>
              <a:buNone/>
            </a:pPr>
            <a:r>
              <a:rPr lang="ar-SA" altLang="ar-JO" sz="2400" dirty="0"/>
              <a:t>تتشكل العوامل الوراثية من مجموعة من العوامل البيولوجية، الفسيولوجية، والنفسية التي يرثها الفرد عن طريق الوالدين٬ وبفعل المكونات الجينية والكروموسومات. وهي تشمل التكوين الجسمي، والملامح العامة، والجنس، والمزاج، والقوة العضلية، والطاقات والقدرات. وقد دلت الدراسات على دور هذه العوامل الجينية في تفسير السلوك والمزاج الذي يتميز به الأطفال، مثل الخجل والخوف والقلق.</a:t>
            </a:r>
            <a:endParaRPr lang="en-US" altLang="ar-JO" sz="2400" dirty="0"/>
          </a:p>
        </p:txBody>
      </p:sp>
      <p:sp>
        <p:nvSpPr>
          <p:cNvPr id="4" name="Rectangle 3">
            <a:extLst>
              <a:ext uri="{FF2B5EF4-FFF2-40B4-BE49-F238E27FC236}">
                <a16:creationId xmlns:a16="http://schemas.microsoft.com/office/drawing/2014/main" xmlns="" id="{C85445A5-155F-C84C-867C-649367C4322C}"/>
              </a:ext>
            </a:extLst>
          </p:cNvPr>
          <p:cNvSpPr txBox="1">
            <a:spLocks noChangeArrowheads="1"/>
          </p:cNvSpPr>
          <p:nvPr/>
        </p:nvSpPr>
        <p:spPr>
          <a:xfrm>
            <a:off x="982663" y="3619541"/>
            <a:ext cx="10515600" cy="2575894"/>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None/>
            </a:pPr>
            <a:r>
              <a:rPr lang="ar-SA" altLang="ar-JO" sz="2400" dirty="0"/>
              <a:t>2- </a:t>
            </a:r>
            <a:r>
              <a:rPr lang="ar-SA" altLang="ar-JO" sz="2400" b="1" u="sng" dirty="0"/>
              <a:t>العوامل البيئية</a:t>
            </a:r>
            <a:r>
              <a:rPr lang="ar-SA" altLang="ar-JO" sz="2400" b="1" dirty="0"/>
              <a:t>:</a:t>
            </a:r>
          </a:p>
          <a:p>
            <a:pPr indent="0" algn="just">
              <a:buFontTx/>
              <a:buNone/>
            </a:pPr>
            <a:r>
              <a:rPr lang="ar-SA" altLang="ar-JO" sz="2400" b="1" dirty="0"/>
              <a:t> </a:t>
            </a:r>
            <a:r>
              <a:rPr lang="ar-SA" altLang="ar-JO" sz="2400" dirty="0"/>
              <a:t>تشير العوامل البيئية الى الوسط الذي يعيش فيه الفرد بدءا من الأسرة، ومرورا بجماعة الرفاق والجماعات المختلفة التي يتعامل أو يتفاعل معها الفرد خلال سنوات حياته المختلفة. إذ تعزز العضوية في مختلف هذه المنظمات تشكيل ثقافة لها معاييرها، واتجاهاتها، وقيمها الذاتية، التي تنتقل من جيل إلى جيل آخر. وتختلف القيم للأفراد باختلاف الدول وفي الدول نفسها، ومن فترة زمنية إلى زمنية إلى أخرى.</a:t>
            </a:r>
            <a:endParaRPr lang="en-US" altLang="ar-JO" sz="2400" dirty="0"/>
          </a:p>
        </p:txBody>
      </p:sp>
    </p:spTree>
    <p:extLst>
      <p:ext uri="{BB962C8B-B14F-4D97-AF65-F5344CB8AC3E}">
        <p14:creationId xmlns:p14="http://schemas.microsoft.com/office/powerpoint/2010/main" val="18275967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290">
                                            <p:txEl>
                                              <p:pRg st="0" end="0"/>
                                            </p:txEl>
                                          </p:spTgt>
                                        </p:tgtEl>
                                        <p:attrNameLst>
                                          <p:attrName>style.visibility</p:attrName>
                                        </p:attrNameLst>
                                      </p:cBhvr>
                                      <p:to>
                                        <p:strVal val="visible"/>
                                      </p:to>
                                    </p:set>
                                    <p:anim calcmode="lin" valueType="num">
                                      <p:cBhvr additive="base">
                                        <p:cTn id="7" dur="500" fill="hold"/>
                                        <p:tgtEl>
                                          <p:spTgt spid="1229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29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2291">
                                            <p:txEl>
                                              <p:pRg st="0" end="0"/>
                                            </p:txEl>
                                          </p:spTgt>
                                        </p:tgtEl>
                                        <p:attrNameLst>
                                          <p:attrName>style.visibility</p:attrName>
                                        </p:attrNameLst>
                                      </p:cBhvr>
                                      <p:to>
                                        <p:strVal val="visible"/>
                                      </p:to>
                                    </p:set>
                                    <p:anim calcmode="lin" valueType="num">
                                      <p:cBhvr additive="base">
                                        <p:cTn id="13"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29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2291">
                                            <p:txEl>
                                              <p:pRg st="1" end="1"/>
                                            </p:txEl>
                                          </p:spTgt>
                                        </p:tgtEl>
                                        <p:attrNameLst>
                                          <p:attrName>style.visibility</p:attrName>
                                        </p:attrNameLst>
                                      </p:cBhvr>
                                      <p:to>
                                        <p:strVal val="visible"/>
                                      </p:to>
                                    </p:set>
                                    <p:anim calcmode="lin" valueType="num">
                                      <p:cBhvr additive="base">
                                        <p:cTn id="19" dur="5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29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additive="base">
                                        <p:cTn id="2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additive="base">
                                        <p:cTn id="3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build="p" autoUpdateAnimBg="0"/>
      <p:bldP spid="12291" grpId="0" build="p" autoUpdateAnimBg="0"/>
      <p:bldP spid="4" grpId="0" build="p" autoUpdateAnimBg="0"/>
    </p:bldLst>
  </p:timing>
</p:sld>
</file>

<file path=ppt/slides/slide2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xmlns="" id="{2A3FDBE6-D706-6444-A209-EE478C838001}"/>
              </a:ext>
            </a:extLst>
          </p:cNvPr>
          <p:cNvSpPr>
            <a:spLocks noGrp="1" noChangeArrowheads="1"/>
          </p:cNvSpPr>
          <p:nvPr>
            <p:ph type="title"/>
          </p:nvPr>
        </p:nvSpPr>
        <p:spPr>
          <a:xfrm>
            <a:off x="838200" y="365125"/>
            <a:ext cx="10515600" cy="1045221"/>
          </a:xfrm>
        </p:spPr>
        <p:style>
          <a:lnRef idx="1">
            <a:schemeClr val="accent3"/>
          </a:lnRef>
          <a:fillRef idx="2">
            <a:schemeClr val="accent3"/>
          </a:fillRef>
          <a:effectRef idx="1">
            <a:schemeClr val="accent3"/>
          </a:effectRef>
          <a:fontRef idx="minor">
            <a:schemeClr val="dk1"/>
          </a:fontRef>
        </p:style>
        <p:txBody>
          <a:bodyPr>
            <a:normAutofit/>
          </a:bodyPr>
          <a:lstStyle/>
          <a:p>
            <a:pPr algn="ctr" rtl="1"/>
            <a:r>
              <a:rPr lang="ar-SA" altLang="ar-JO" sz="2800" dirty="0">
                <a:ln w="0"/>
                <a:effectLst>
                  <a:outerShdw blurRad="38100" dist="19050" dir="2700000" algn="tl" rotWithShape="0">
                    <a:schemeClr val="dk1">
                      <a:alpha val="40000"/>
                    </a:schemeClr>
                  </a:outerShdw>
                </a:effectLst>
                <a:cs typeface="+mn-cs"/>
              </a:rPr>
              <a:t>مؤشرات نمط الشخصية وأثرها على السلوك التنظيمي: المحاور التي تدل على طبيعة الشخصية وإمكانية التنبؤ بسلوكها:</a:t>
            </a:r>
            <a:endParaRPr lang="en-US" altLang="ar-JO" sz="2800" dirty="0">
              <a:ln w="0"/>
              <a:effectLst>
                <a:outerShdw blurRad="38100" dist="19050" dir="2700000" algn="tl" rotWithShape="0">
                  <a:schemeClr val="dk1">
                    <a:alpha val="40000"/>
                  </a:schemeClr>
                </a:outerShdw>
              </a:effectLst>
              <a:cs typeface="+mn-cs"/>
            </a:endParaRPr>
          </a:p>
        </p:txBody>
      </p:sp>
      <p:sp>
        <p:nvSpPr>
          <p:cNvPr id="14339" name="Rectangle 3">
            <a:extLst>
              <a:ext uri="{FF2B5EF4-FFF2-40B4-BE49-F238E27FC236}">
                <a16:creationId xmlns:a16="http://schemas.microsoft.com/office/drawing/2014/main" xmlns="" id="{1EAA65B6-D27C-C34D-AEC9-2308BA0A9695}"/>
              </a:ext>
            </a:extLst>
          </p:cNvPr>
          <p:cNvSpPr>
            <a:spLocks noGrp="1" noChangeArrowheads="1"/>
          </p:cNvSpPr>
          <p:nvPr>
            <p:ph type="body" idx="1"/>
          </p:nvPr>
        </p:nvSpPr>
        <p:spPr>
          <a:xfrm>
            <a:off x="838200" y="1717137"/>
            <a:ext cx="10515600" cy="4351338"/>
          </a:xfrm>
        </p:spPr>
        <p:txBody>
          <a:bodyPr>
            <a:normAutofit/>
          </a:bodyPr>
          <a:lstStyle/>
          <a:p>
            <a:pPr marL="457200" indent="-457200" algn="just" rtl="1">
              <a:lnSpc>
                <a:spcPct val="90000"/>
              </a:lnSpc>
              <a:buFont typeface="+mj-lt"/>
              <a:buAutoNum type="arabicPeriod"/>
            </a:pPr>
            <a:r>
              <a:rPr lang="ar-SA" altLang="ar-JO" sz="2400" b="1" u="sng" dirty="0">
                <a:cs typeface="Times New Roman (Arabic)" charset="-78"/>
              </a:rPr>
              <a:t>مدى التحكم في السلوك</a:t>
            </a:r>
            <a:r>
              <a:rPr lang="ar-SA" altLang="ar-JO" sz="2400" b="1" dirty="0">
                <a:cs typeface="Times New Roman (Arabic)" charset="-78"/>
              </a:rPr>
              <a:t>:</a:t>
            </a:r>
          </a:p>
          <a:p>
            <a:pPr indent="0" algn="just" rtl="1">
              <a:lnSpc>
                <a:spcPct val="90000"/>
              </a:lnSpc>
              <a:buFontTx/>
              <a:buNone/>
            </a:pPr>
            <a:r>
              <a:rPr lang="ar-SA" altLang="ar-JO" sz="2400" dirty="0">
                <a:cs typeface="Times New Roman (Arabic)" charset="-78"/>
              </a:rPr>
              <a:t>يختلف الأفراد في تصورهم لقدراتهم على ضبط العوامل المحيطة بهم. فالبعض يعتقد أن كل ما يؤثر عليهم محكوم بعوامل خارجية لا قدرة لهم على تغييرها </a:t>
            </a:r>
            <a:r>
              <a:rPr lang="en-US" altLang="ar-JO" sz="2400" dirty="0">
                <a:cs typeface="Times New Roman (Arabic)" charset="-78"/>
              </a:rPr>
              <a:t>Externals</a:t>
            </a:r>
            <a:r>
              <a:rPr lang="ar-JO" altLang="ar-JO" sz="2400" dirty="0">
                <a:cs typeface="Times New Roman (Arabic)" charset="-78"/>
              </a:rPr>
              <a:t> . فهم يؤمنون بأن الحظ والقدر مسؤول عما يحدث لهم. بينما يعتقد آخرون </a:t>
            </a:r>
            <a:r>
              <a:rPr lang="en-US" altLang="ar-JO" sz="2400" dirty="0">
                <a:cs typeface="Times New Roman (Arabic)" charset="-78"/>
              </a:rPr>
              <a:t>Internals</a:t>
            </a:r>
            <a:r>
              <a:rPr lang="ar-JO" altLang="ar-JO" sz="2400" dirty="0">
                <a:cs typeface="Times New Roman (Arabic)" charset="-78"/>
              </a:rPr>
              <a:t> أنهم هم الذين يقررون مستقبلهم بأيديهم.</a:t>
            </a:r>
            <a:endParaRPr lang="en-US" altLang="ar-JO" sz="2400" dirty="0">
              <a:cs typeface="Times New Roman (Arabic)" charset="-78"/>
            </a:endParaRPr>
          </a:p>
        </p:txBody>
      </p:sp>
      <p:sp>
        <p:nvSpPr>
          <p:cNvPr id="2" name="مستطيل 1">
            <a:extLst>
              <a:ext uri="{FF2B5EF4-FFF2-40B4-BE49-F238E27FC236}">
                <a16:creationId xmlns:a16="http://schemas.microsoft.com/office/drawing/2014/main" xmlns="" id="{0C83A651-6F4B-514F-82BB-1FB10C4C2768}"/>
              </a:ext>
            </a:extLst>
          </p:cNvPr>
          <p:cNvSpPr/>
          <p:nvPr/>
        </p:nvSpPr>
        <p:spPr>
          <a:xfrm>
            <a:off x="838200" y="3429000"/>
            <a:ext cx="10515600" cy="2308324"/>
          </a:xfrm>
          <a:prstGeom prst="rect">
            <a:avLst/>
          </a:prstGeom>
        </p:spPr>
        <p:txBody>
          <a:bodyPr wrap="square">
            <a:spAutoFit/>
          </a:bodyPr>
          <a:lstStyle/>
          <a:p>
            <a:pPr marL="457200" indent="-457200" algn="just">
              <a:buFont typeface="+mj-lt"/>
              <a:buAutoNum type="arabicPeriod" startAt="2"/>
            </a:pPr>
            <a:r>
              <a:rPr lang="ar-SA" altLang="ar-JO" sz="2400" b="1" u="sng" dirty="0"/>
              <a:t>درجة البراغماتية </a:t>
            </a:r>
            <a:r>
              <a:rPr lang="ar-SA" altLang="ar-JO" sz="2400" b="1" u="sng" dirty="0" err="1"/>
              <a:t>والميكافيلية</a:t>
            </a:r>
            <a:r>
              <a:rPr lang="ar-SA" altLang="ar-JO" sz="2400" b="1" dirty="0"/>
              <a:t>: </a:t>
            </a:r>
          </a:p>
          <a:p>
            <a:pPr algn="just"/>
            <a:r>
              <a:rPr lang="ar-SA" altLang="ar-JO" sz="2400" dirty="0"/>
              <a:t>و تتصف في: </a:t>
            </a:r>
          </a:p>
          <a:p>
            <a:pPr marL="342900" indent="-342900" algn="just">
              <a:buFont typeface="Arial" panose="020B0604020202020204" pitchFamily="34" charset="0"/>
              <a:buChar char="•"/>
            </a:pPr>
            <a:r>
              <a:rPr lang="ar-SA" altLang="ar-JO" sz="2400" dirty="0"/>
              <a:t>القدرة على الفصل بين المشاعر والعمل.</a:t>
            </a:r>
          </a:p>
          <a:p>
            <a:pPr marL="342900" indent="-342900" algn="just">
              <a:buFont typeface="Arial" panose="020B0604020202020204" pitchFamily="34" charset="0"/>
              <a:buChar char="•"/>
            </a:pPr>
            <a:r>
              <a:rPr lang="ar-SA" altLang="ar-JO" sz="2400" dirty="0"/>
              <a:t>الغاية تبرر الوسيلة. </a:t>
            </a:r>
          </a:p>
          <a:p>
            <a:pPr marL="342900" indent="-342900" algn="just">
              <a:buFont typeface="Arial" panose="020B0604020202020204" pitchFamily="34" charset="0"/>
              <a:buChar char="•"/>
            </a:pPr>
            <a:r>
              <a:rPr lang="ar-SA" altLang="ar-JO" sz="2400" dirty="0"/>
              <a:t>القدرة على النجاح والتكيف والإقناع من غيرهم. </a:t>
            </a:r>
          </a:p>
          <a:p>
            <a:pPr marL="342900" indent="-342900" algn="just">
              <a:buFont typeface="Arial" panose="020B0604020202020204" pitchFamily="34" charset="0"/>
              <a:buChar char="•"/>
            </a:pPr>
            <a:r>
              <a:rPr lang="ar-SA" altLang="ar-JO" sz="2400" dirty="0"/>
              <a:t>تقييم الأفراد:  أهمية العنصر الأخلاقي.</a:t>
            </a:r>
          </a:p>
        </p:txBody>
      </p:sp>
    </p:spTree>
    <p:extLst>
      <p:ext uri="{BB962C8B-B14F-4D97-AF65-F5344CB8AC3E}">
        <p14:creationId xmlns:p14="http://schemas.microsoft.com/office/powerpoint/2010/main" val="3962398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anim calcmode="lin" valueType="num">
                                      <p:cBhvr additive="base">
                                        <p:cTn id="7" dur="500" fill="hold"/>
                                        <p:tgtEl>
                                          <p:spTgt spid="143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anim calcmode="lin" valueType="num">
                                      <p:cBhvr additive="base">
                                        <p:cTn id="13"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4339">
                                            <p:txEl>
                                              <p:pRg st="1" end="1"/>
                                            </p:txEl>
                                          </p:spTgt>
                                        </p:tgtEl>
                                        <p:attrNameLst>
                                          <p:attrName>style.visibility</p:attrName>
                                        </p:attrNameLst>
                                      </p:cBhvr>
                                      <p:to>
                                        <p:strVal val="visible"/>
                                      </p:to>
                                    </p:set>
                                    <p:anim calcmode="lin" valueType="num">
                                      <p:cBhvr additive="base">
                                        <p:cTn id="19"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autoUpdateAnimBg="0"/>
      <p:bldP spid="14339" grpId="0" build="p" autoUpdateAnimBg="0"/>
    </p:bldLst>
  </p:timing>
</p:sld>
</file>

<file path=ppt/slides/slide2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a:extLst>
              <a:ext uri="{FF2B5EF4-FFF2-40B4-BE49-F238E27FC236}">
                <a16:creationId xmlns:a16="http://schemas.microsoft.com/office/drawing/2014/main" xmlns="" id="{FB45F339-7BA3-0C47-A61F-14F878FEC76E}"/>
              </a:ext>
            </a:extLst>
          </p:cNvPr>
          <p:cNvSpPr>
            <a:spLocks noGrp="1" noChangeArrowheads="1"/>
          </p:cNvSpPr>
          <p:nvPr>
            <p:ph type="body" idx="1"/>
          </p:nvPr>
        </p:nvSpPr>
        <p:spPr>
          <a:xfrm>
            <a:off x="982663" y="539266"/>
            <a:ext cx="10515600" cy="1553005"/>
          </a:xfrm>
        </p:spPr>
        <p:txBody>
          <a:bodyPr>
            <a:normAutofit/>
          </a:bodyPr>
          <a:lstStyle/>
          <a:p>
            <a:pPr marL="457200" indent="-457200" algn="r" rtl="1">
              <a:buFont typeface="+mj-lt"/>
              <a:buAutoNum type="arabicPeriod" startAt="3"/>
            </a:pPr>
            <a:r>
              <a:rPr lang="ar-SA" altLang="ar-JO" sz="2400" b="1" u="sng" dirty="0"/>
              <a:t>درجة تقدير الذات</a:t>
            </a:r>
            <a:r>
              <a:rPr lang="ar-SA" altLang="ar-JO" sz="2400" b="1" dirty="0"/>
              <a:t>:</a:t>
            </a:r>
          </a:p>
          <a:p>
            <a:pPr algn="r" rtl="1">
              <a:buFontTx/>
              <a:buNone/>
            </a:pPr>
            <a:r>
              <a:rPr lang="ar-SA" altLang="ar-JO" sz="2400" dirty="0"/>
              <a:t>  - القدرة على النجاح والإنجاز. </a:t>
            </a:r>
          </a:p>
          <a:p>
            <a:pPr algn="r" rtl="1">
              <a:buFontTx/>
              <a:buNone/>
            </a:pPr>
            <a:r>
              <a:rPr lang="ar-SA" altLang="ar-JO" sz="2400" dirty="0"/>
              <a:t>  - أكثر رضى عن أعمالهم من غيرهم.</a:t>
            </a:r>
            <a:endParaRPr lang="en-US" altLang="ar-JO" sz="2400" dirty="0"/>
          </a:p>
        </p:txBody>
      </p:sp>
      <p:sp>
        <p:nvSpPr>
          <p:cNvPr id="6" name="Rectangle 3">
            <a:extLst>
              <a:ext uri="{FF2B5EF4-FFF2-40B4-BE49-F238E27FC236}">
                <a16:creationId xmlns:a16="http://schemas.microsoft.com/office/drawing/2014/main" xmlns="" id="{3647CE02-09AD-6F4D-801F-1352D66FB38E}"/>
              </a:ext>
            </a:extLst>
          </p:cNvPr>
          <p:cNvSpPr txBox="1">
            <a:spLocks noChangeArrowheads="1"/>
          </p:cNvSpPr>
          <p:nvPr/>
        </p:nvSpPr>
        <p:spPr>
          <a:xfrm>
            <a:off x="838200" y="2005376"/>
            <a:ext cx="10515600" cy="2415448"/>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mj-lt"/>
              <a:buAutoNum type="arabicPeriod" startAt="4"/>
            </a:pPr>
            <a:r>
              <a:rPr lang="ar-SA" altLang="ar-JO" sz="2400" b="1" u="sng" dirty="0">
                <a:cs typeface="Times New Roman (Arabic)" charset="-78"/>
              </a:rPr>
              <a:t>القدرة على التكيف:</a:t>
            </a:r>
          </a:p>
          <a:p>
            <a:pPr algn="just">
              <a:buFontTx/>
              <a:buNone/>
            </a:pPr>
            <a:r>
              <a:rPr lang="ar-SA" altLang="ar-JO" sz="2400" dirty="0">
                <a:cs typeface="Times New Roman (Arabic)" charset="-78"/>
              </a:rPr>
              <a:t> تتصف:</a:t>
            </a:r>
          </a:p>
          <a:p>
            <a:pPr algn="just">
              <a:buFontTx/>
              <a:buNone/>
            </a:pPr>
            <a:r>
              <a:rPr lang="ar-SA" altLang="ar-JO" sz="2400" dirty="0">
                <a:cs typeface="Times New Roman (Arabic)" charset="-78"/>
              </a:rPr>
              <a:t> -  بالقدرة على التكيف مع المؤثرات الخارجية </a:t>
            </a:r>
          </a:p>
          <a:p>
            <a:pPr algn="just">
              <a:buFontTx/>
              <a:buNone/>
            </a:pPr>
            <a:r>
              <a:rPr lang="ar-SA" altLang="ar-JO" sz="2400" dirty="0">
                <a:cs typeface="Times New Roman (Arabic)" charset="-78"/>
              </a:rPr>
              <a:t> - القدرة على الفصل بين الحياة الشخصية والحياة العملية.</a:t>
            </a:r>
          </a:p>
          <a:p>
            <a:pPr algn="just">
              <a:buFontTx/>
              <a:buNone/>
            </a:pPr>
            <a:r>
              <a:rPr lang="ar-SA" altLang="ar-JO" sz="2400" dirty="0">
                <a:cs typeface="Times New Roman (Arabic)" charset="-78"/>
              </a:rPr>
              <a:t> - فهم أكثر قدرة على الحركة والتنقل بين الأعمال والأماكن المختلفة.</a:t>
            </a:r>
            <a:endParaRPr lang="en-US" altLang="ar-JO" sz="2400" dirty="0">
              <a:cs typeface="Times New Roman (Arabic)" charset="-78"/>
            </a:endParaRPr>
          </a:p>
        </p:txBody>
      </p:sp>
      <p:sp>
        <p:nvSpPr>
          <p:cNvPr id="7" name="Rectangle 3">
            <a:extLst>
              <a:ext uri="{FF2B5EF4-FFF2-40B4-BE49-F238E27FC236}">
                <a16:creationId xmlns:a16="http://schemas.microsoft.com/office/drawing/2014/main" xmlns="" id="{23CF9D50-3BF5-CC46-87E7-CB3561C729E9}"/>
              </a:ext>
            </a:extLst>
          </p:cNvPr>
          <p:cNvSpPr txBox="1">
            <a:spLocks noChangeArrowheads="1"/>
          </p:cNvSpPr>
          <p:nvPr/>
        </p:nvSpPr>
        <p:spPr>
          <a:xfrm>
            <a:off x="838200" y="4298492"/>
            <a:ext cx="10515600" cy="2415449"/>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just">
              <a:buFont typeface="+mj-lt"/>
              <a:buAutoNum type="arabicPeriod" startAt="5"/>
            </a:pPr>
            <a:r>
              <a:rPr lang="ar-SA" altLang="ar-JO" sz="2400" b="1" u="sng" dirty="0"/>
              <a:t>القدرة على تحمل المخاطر</a:t>
            </a:r>
            <a:r>
              <a:rPr lang="ar-SA" altLang="ar-JO" sz="2400" b="1" dirty="0"/>
              <a:t>:</a:t>
            </a:r>
            <a:r>
              <a:rPr lang="en-US" altLang="ar-JO" sz="2400" b="1" dirty="0"/>
              <a:t>Risk Taking</a:t>
            </a:r>
            <a:endParaRPr lang="ar-SA" altLang="ar-JO" sz="2400" b="1" dirty="0"/>
          </a:p>
          <a:p>
            <a:pPr algn="just">
              <a:buFontTx/>
              <a:buNone/>
            </a:pPr>
            <a:r>
              <a:rPr lang="ar-SA" altLang="ar-JO" sz="2400" dirty="0"/>
              <a:t>تتصف :</a:t>
            </a:r>
          </a:p>
          <a:p>
            <a:pPr algn="just">
              <a:buFontTx/>
              <a:buNone/>
            </a:pPr>
            <a:r>
              <a:rPr lang="ar-SA" altLang="ar-JO" sz="2400" dirty="0"/>
              <a:t>    - تتمتع بجرأة أكبر في اتخاذ القرارات (على أسس معلومات غير كافية).  </a:t>
            </a:r>
          </a:p>
          <a:p>
            <a:pPr algn="just">
              <a:buFontTx/>
              <a:buNone/>
            </a:pPr>
            <a:r>
              <a:rPr lang="ar-SA" altLang="ar-JO" sz="2400" dirty="0"/>
              <a:t>    - تناسب بعض الأعمال مثل (الشراء وبيع الأسهم والعقارات). </a:t>
            </a:r>
          </a:p>
          <a:p>
            <a:pPr algn="just">
              <a:buFontTx/>
              <a:buNone/>
            </a:pPr>
            <a:r>
              <a:rPr lang="ar-SA" altLang="ar-JO" sz="2400" dirty="0"/>
              <a:t>   - لا يحتاجها المحاسب (لأنه يحتاج  المعلومات الكافية).</a:t>
            </a:r>
            <a:endParaRPr lang="en-US" altLang="ar-JO" sz="2400" dirty="0"/>
          </a:p>
        </p:txBody>
      </p:sp>
    </p:spTree>
    <p:extLst>
      <p:ext uri="{BB962C8B-B14F-4D97-AF65-F5344CB8AC3E}">
        <p14:creationId xmlns:p14="http://schemas.microsoft.com/office/powerpoint/2010/main" val="178390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rbrake.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87">
                                            <p:txEl>
                                              <p:pRg st="1" end="1"/>
                                            </p:txEl>
                                          </p:spTgt>
                                        </p:tgtEl>
                                        <p:attrNameLst>
                                          <p:attrName>style.visibility</p:attrName>
                                        </p:attrNameLst>
                                      </p:cBhvr>
                                      <p:to>
                                        <p:strVal val="visible"/>
                                      </p:to>
                                    </p:set>
                                    <p:anim calcmode="lin" valueType="num">
                                      <p:cBhvr additive="base">
                                        <p:cTn id="13" dur="500" fill="hold"/>
                                        <p:tgtEl>
                                          <p:spTgt spid="16387">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38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rbrak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387">
                                            <p:txEl>
                                              <p:pRg st="2" end="2"/>
                                            </p:txEl>
                                          </p:spTgt>
                                        </p:tgtEl>
                                        <p:attrNameLst>
                                          <p:attrName>style.visibility</p:attrName>
                                        </p:attrNameLst>
                                      </p:cBhvr>
                                      <p:to>
                                        <p:strVal val="visible"/>
                                      </p:to>
                                    </p:set>
                                    <p:anim calcmode="lin" valueType="num">
                                      <p:cBhvr additive="base">
                                        <p:cTn id="19" dur="500" fill="hold"/>
                                        <p:tgtEl>
                                          <p:spTgt spid="16387">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638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arbrake.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arbrake.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6">
                                            <p:txEl>
                                              <p:pRg st="1" end="1"/>
                                            </p:txEl>
                                          </p:spTgt>
                                        </p:tgtEl>
                                        <p:attrNameLst>
                                          <p:attrName>style.visibility</p:attrName>
                                        </p:attrNameLst>
                                      </p:cBhvr>
                                      <p:to>
                                        <p:strVal val="visible"/>
                                      </p:to>
                                    </p:set>
                                    <p:anim calcmode="lin" valueType="num">
                                      <p:cBhvr additive="base">
                                        <p:cTn id="31"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arbrake.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 calcmode="lin" valueType="num">
                                      <p:cBhvr additive="base">
                                        <p:cTn id="37" dur="500" fill="hold"/>
                                        <p:tgtEl>
                                          <p:spTgt spid="6">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6">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carbrake.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6">
                                            <p:txEl>
                                              <p:pRg st="3" end="3"/>
                                            </p:txEl>
                                          </p:spTgt>
                                        </p:tgtEl>
                                        <p:attrNameLst>
                                          <p:attrName>style.visibility</p:attrName>
                                        </p:attrNameLst>
                                      </p:cBhvr>
                                      <p:to>
                                        <p:strVal val="visible"/>
                                      </p:to>
                                    </p:set>
                                    <p:anim calcmode="lin" valueType="num">
                                      <p:cBhvr additive="base">
                                        <p:cTn id="43" dur="500" fill="hold"/>
                                        <p:tgtEl>
                                          <p:spTgt spid="6">
                                            <p:txEl>
                                              <p:pRg st="3" end="3"/>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6">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carbrake.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6">
                                            <p:txEl>
                                              <p:pRg st="4" end="4"/>
                                            </p:txEl>
                                          </p:spTgt>
                                        </p:tgtEl>
                                        <p:attrNameLst>
                                          <p:attrName>style.visibility</p:attrName>
                                        </p:attrNameLst>
                                      </p:cBhvr>
                                      <p:to>
                                        <p:strVal val="visible"/>
                                      </p:to>
                                    </p:set>
                                    <p:anim calcmode="lin" valueType="num">
                                      <p:cBhvr additive="base">
                                        <p:cTn id="49" dur="500" fill="hold"/>
                                        <p:tgtEl>
                                          <p:spTgt spid="6">
                                            <p:txEl>
                                              <p:pRg st="4" end="4"/>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6">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carbrake.wav"/>
                                        </p:tgtEl>
                                      </p:cMediaNode>
                                    </p:audio>
                                  </p:subTnLst>
                                </p:cTn>
                              </p:par>
                            </p:childTnLst>
                          </p:cTn>
                        </p:par>
                      </p:childTnLst>
                    </p:cTn>
                  </p:par>
                  <p:par>
                    <p:cTn id="51" fill="hold">
                      <p:stCondLst>
                        <p:cond delay="indefinite"/>
                      </p:stCondLst>
                      <p:childTnLst>
                        <p:par>
                          <p:cTn id="52" fill="hold">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7">
                                            <p:txEl>
                                              <p:pRg st="0" end="0"/>
                                            </p:txEl>
                                          </p:spTgt>
                                        </p:tgtEl>
                                        <p:attrNameLst>
                                          <p:attrName>style.visibility</p:attrName>
                                        </p:attrNameLst>
                                      </p:cBhvr>
                                      <p:to>
                                        <p:strVal val="visible"/>
                                      </p:to>
                                    </p:set>
                                    <p:anim calcmode="lin" valueType="num">
                                      <p:cBhvr additive="base">
                                        <p:cTn id="55"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2" name="carbrake.wav"/>
                                        </p:tgtEl>
                                      </p:cMediaNode>
                                    </p:audio>
                                  </p:subTnLst>
                                </p:cTn>
                              </p:par>
                            </p:childTnLst>
                          </p:cTn>
                        </p:par>
                      </p:childTnLst>
                    </p:cTn>
                  </p:par>
                  <p:par>
                    <p:cTn id="57" fill="hold">
                      <p:stCondLst>
                        <p:cond delay="indefinite"/>
                      </p:stCondLst>
                      <p:childTnLst>
                        <p:par>
                          <p:cTn id="58" fill="hold">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7">
                                            <p:txEl>
                                              <p:pRg st="1" end="1"/>
                                            </p:txEl>
                                          </p:spTgt>
                                        </p:tgtEl>
                                        <p:attrNameLst>
                                          <p:attrName>style.visibility</p:attrName>
                                        </p:attrNameLst>
                                      </p:cBhvr>
                                      <p:to>
                                        <p:strVal val="visible"/>
                                      </p:to>
                                    </p:set>
                                    <p:anim calcmode="lin" valueType="num">
                                      <p:cBhvr additive="base">
                                        <p:cTn id="61"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9"/>
                                            </p:cond>
                                          </p:stCondLst>
                                          <p:endCondLst>
                                            <p:cond evt="onStopAudio" delay="0">
                                              <p:tgtEl>
                                                <p:sldTgt/>
                                              </p:tgtEl>
                                            </p:cond>
                                          </p:endCondLst>
                                        </p:cTn>
                                        <p:tgtEl>
                                          <p:sndTgt r:embed="rId2" name="carbrake.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7">
                                            <p:txEl>
                                              <p:pRg st="2" end="2"/>
                                            </p:txEl>
                                          </p:spTgt>
                                        </p:tgtEl>
                                        <p:attrNameLst>
                                          <p:attrName>style.visibility</p:attrName>
                                        </p:attrNameLst>
                                      </p:cBhvr>
                                      <p:to>
                                        <p:strVal val="visible"/>
                                      </p:to>
                                    </p:set>
                                    <p:anim calcmode="lin" valueType="num">
                                      <p:cBhvr additive="base">
                                        <p:cTn id="67"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65"/>
                                            </p:cond>
                                          </p:stCondLst>
                                          <p:endCondLst>
                                            <p:cond evt="onStopAudio" delay="0">
                                              <p:tgtEl>
                                                <p:sldTgt/>
                                              </p:tgtEl>
                                            </p:cond>
                                          </p:endCondLst>
                                        </p:cTn>
                                        <p:tgtEl>
                                          <p:sndTgt r:embed="rId2" name="carbrake.wav"/>
                                        </p:tgtEl>
                                      </p:cMediaNode>
                                    </p:audio>
                                  </p:subTnLst>
                                </p:cTn>
                              </p:par>
                            </p:childTnLst>
                          </p:cTn>
                        </p:par>
                      </p:childTnLst>
                    </p:cTn>
                  </p:par>
                  <p:par>
                    <p:cTn id="69" fill="hold">
                      <p:stCondLst>
                        <p:cond delay="indefinite"/>
                      </p:stCondLst>
                      <p:childTnLst>
                        <p:par>
                          <p:cTn id="70" fill="hold">
                            <p:stCondLst>
                              <p:cond delay="0"/>
                            </p:stCondLst>
                            <p:childTnLst>
                              <p:par>
                                <p:cTn id="71" presetID="2" presetClass="entr" presetSubtype="2" fill="hold" grpId="0" nodeType="clickEffect">
                                  <p:stCondLst>
                                    <p:cond delay="0"/>
                                  </p:stCondLst>
                                  <p:childTnLst>
                                    <p:set>
                                      <p:cBhvr>
                                        <p:cTn id="72" dur="1" fill="hold">
                                          <p:stCondLst>
                                            <p:cond delay="0"/>
                                          </p:stCondLst>
                                        </p:cTn>
                                        <p:tgtEl>
                                          <p:spTgt spid="7">
                                            <p:txEl>
                                              <p:pRg st="3" end="3"/>
                                            </p:txEl>
                                          </p:spTgt>
                                        </p:tgtEl>
                                        <p:attrNameLst>
                                          <p:attrName>style.visibility</p:attrName>
                                        </p:attrNameLst>
                                      </p:cBhvr>
                                      <p:to>
                                        <p:strVal val="visible"/>
                                      </p:to>
                                    </p:set>
                                    <p:anim calcmode="lin" valueType="num">
                                      <p:cBhvr additive="base">
                                        <p:cTn id="73"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74" dur="500" fill="hold"/>
                                        <p:tgtEl>
                                          <p:spTgt spid="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1"/>
                                            </p:cond>
                                          </p:stCondLst>
                                          <p:endCondLst>
                                            <p:cond evt="onStopAudio" delay="0">
                                              <p:tgtEl>
                                                <p:sldTgt/>
                                              </p:tgtEl>
                                            </p:cond>
                                          </p:endCondLst>
                                        </p:cTn>
                                        <p:tgtEl>
                                          <p:sndTgt r:embed="rId2" name="carbrake.wav"/>
                                        </p:tgtEl>
                                      </p:cMediaNode>
                                    </p:audio>
                                  </p:sub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7">
                                            <p:txEl>
                                              <p:pRg st="4" end="4"/>
                                            </p:txEl>
                                          </p:spTgt>
                                        </p:tgtEl>
                                        <p:attrNameLst>
                                          <p:attrName>style.visibility</p:attrName>
                                        </p:attrNameLst>
                                      </p:cBhvr>
                                      <p:to>
                                        <p:strVal val="visible"/>
                                      </p:to>
                                    </p:set>
                                    <p:anim calcmode="lin" valueType="num">
                                      <p:cBhvr additive="base">
                                        <p:cTn id="79" dur="500" fill="hold"/>
                                        <p:tgtEl>
                                          <p:spTgt spid="7">
                                            <p:txEl>
                                              <p:pRg st="4" end="4"/>
                                            </p:txEl>
                                          </p:spTgt>
                                        </p:tgtEl>
                                        <p:attrNameLst>
                                          <p:attrName>ppt_x</p:attrName>
                                        </p:attrNameLst>
                                      </p:cBhvr>
                                      <p:tavLst>
                                        <p:tav tm="0">
                                          <p:val>
                                            <p:strVal val="1+#ppt_w/2"/>
                                          </p:val>
                                        </p:tav>
                                        <p:tav tm="100000">
                                          <p:val>
                                            <p:strVal val="#ppt_x"/>
                                          </p:val>
                                        </p:tav>
                                      </p:tavLst>
                                    </p:anim>
                                    <p:anim calcmode="lin" valueType="num">
                                      <p:cBhvr additive="base">
                                        <p:cTn id="80" dur="500" fill="hold"/>
                                        <p:tgtEl>
                                          <p:spTgt spid="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77"/>
                                            </p:cond>
                                          </p:stCondLst>
                                          <p:endCondLst>
                                            <p:cond evt="onStopAudio" delay="0">
                                              <p:tgtEl>
                                                <p:sldTgt/>
                                              </p:tgtEl>
                                            </p:cond>
                                          </p:endCondLst>
                                        </p:cTn>
                                        <p:tgtEl>
                                          <p:sndTgt r:embed="rId2"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autoUpdateAnimBg="0"/>
      <p:bldP spid="6" grpId="0" build="p" autoUpdateAnimBg="0"/>
      <p:bldP spid="7" grpId="0" build="p" autoUpdateAnimBg="0"/>
    </p:bldLst>
  </p:timing>
</p:sld>
</file>

<file path=ppt/slides/slide2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xmlns="" id="{3C166F36-CE2D-7D44-9D98-F83D2F31929D}"/>
              </a:ext>
            </a:extLst>
          </p:cNvPr>
          <p:cNvSpPr>
            <a:spLocks noGrp="1" noChangeArrowheads="1"/>
          </p:cNvSpPr>
          <p:nvPr>
            <p:ph type="title"/>
          </p:nvPr>
        </p:nvSpPr>
        <p:spPr>
          <a:xfrm>
            <a:off x="3378631" y="266915"/>
            <a:ext cx="7091766" cy="828244"/>
          </a:xfrm>
        </p:spPr>
        <p:style>
          <a:lnRef idx="1">
            <a:schemeClr val="accent3"/>
          </a:lnRef>
          <a:fillRef idx="2">
            <a:schemeClr val="accent3"/>
          </a:fillRef>
          <a:effectRef idx="1">
            <a:schemeClr val="accent3"/>
          </a:effectRef>
          <a:fontRef idx="minor">
            <a:schemeClr val="dk1"/>
          </a:fontRef>
        </p:style>
        <p:txBody>
          <a:bodyPr>
            <a:normAutofit/>
          </a:bodyPr>
          <a:lstStyle/>
          <a:p>
            <a:pPr algn="ctr" rtl="1"/>
            <a:r>
              <a:rPr lang="ar-SA" altLang="ar-JO" sz="2800" dirty="0">
                <a:ln w="0"/>
                <a:effectLst>
                  <a:outerShdw blurRad="38100" dist="19050" dir="2700000" algn="tl" rotWithShape="0">
                    <a:schemeClr val="dk1">
                      <a:alpha val="40000"/>
                    </a:schemeClr>
                  </a:outerShdw>
                </a:effectLst>
                <a:cs typeface="+mn-cs"/>
              </a:rPr>
              <a:t>أهم النظريات حول مفهوم الشخصية</a:t>
            </a:r>
            <a:endParaRPr lang="en-US" altLang="ar-JO" sz="2800" dirty="0">
              <a:ln w="0"/>
              <a:effectLst>
                <a:outerShdw blurRad="38100" dist="19050" dir="2700000" algn="tl" rotWithShape="0">
                  <a:schemeClr val="dk1">
                    <a:alpha val="40000"/>
                  </a:schemeClr>
                </a:outerShdw>
              </a:effectLst>
              <a:cs typeface="+mn-cs"/>
            </a:endParaRPr>
          </a:p>
        </p:txBody>
      </p:sp>
      <p:sp>
        <p:nvSpPr>
          <p:cNvPr id="21507" name="Rectangle 3">
            <a:extLst>
              <a:ext uri="{FF2B5EF4-FFF2-40B4-BE49-F238E27FC236}">
                <a16:creationId xmlns:a16="http://schemas.microsoft.com/office/drawing/2014/main" xmlns="" id="{10601A26-62FF-004D-B093-D05449911A99}"/>
              </a:ext>
            </a:extLst>
          </p:cNvPr>
          <p:cNvSpPr>
            <a:spLocks noGrp="1" noChangeArrowheads="1"/>
          </p:cNvSpPr>
          <p:nvPr>
            <p:ph type="body" idx="1"/>
          </p:nvPr>
        </p:nvSpPr>
        <p:spPr>
          <a:xfrm>
            <a:off x="838200" y="1593150"/>
            <a:ext cx="10515600" cy="3784762"/>
          </a:xfrm>
        </p:spPr>
        <p:txBody>
          <a:bodyPr>
            <a:normAutofit/>
          </a:bodyPr>
          <a:lstStyle/>
          <a:p>
            <a:pPr marL="609600" indent="-609600">
              <a:buNone/>
            </a:pPr>
            <a:r>
              <a:rPr lang="ar-SA" altLang="ar-JO" sz="2400" b="1" dirty="0"/>
              <a:t>1- </a:t>
            </a:r>
            <a:r>
              <a:rPr lang="ar-SA" altLang="ar-JO" b="1" dirty="0"/>
              <a:t>نظرية الأنماط  العامة للشخصية:</a:t>
            </a:r>
          </a:p>
          <a:p>
            <a:pPr marL="609600" indent="-609600">
              <a:buNone/>
            </a:pPr>
            <a:endParaRPr lang="ar-SA" altLang="ar-JO" sz="2400" b="1" dirty="0"/>
          </a:p>
          <a:p>
            <a:pPr marL="609600" indent="-609600">
              <a:buNone/>
            </a:pPr>
            <a:r>
              <a:rPr lang="ar-JO" altLang="ar-JO" sz="2400" dirty="0"/>
              <a:t> </a:t>
            </a:r>
            <a:r>
              <a:rPr lang="ar-SA" altLang="ar-JO" sz="2400" dirty="0"/>
              <a:t>قدم هولاند </a:t>
            </a:r>
            <a:r>
              <a:rPr lang="en-US" altLang="ar-JO" sz="2400" dirty="0"/>
              <a:t>Holland</a:t>
            </a:r>
            <a:endParaRPr lang="ar-SA" altLang="ar-JO" sz="2400" dirty="0"/>
          </a:p>
          <a:p>
            <a:pPr marL="609600" indent="-609600">
              <a:buFontTx/>
              <a:buAutoNum type="arabic2Minus"/>
            </a:pPr>
            <a:r>
              <a:rPr lang="ar-SA" altLang="ar-JO" sz="2400" b="1" dirty="0"/>
              <a:t>الشخصية الواقعية: </a:t>
            </a:r>
            <a:r>
              <a:rPr lang="en-US" altLang="ar-JO" sz="2400" b="1" dirty="0"/>
              <a:t>Realistic</a:t>
            </a:r>
            <a:endParaRPr lang="ar-SA" altLang="ar-JO" sz="2400" b="1" dirty="0"/>
          </a:p>
          <a:p>
            <a:pPr marL="0" indent="0">
              <a:buNone/>
            </a:pPr>
            <a:endParaRPr lang="ar-SA" altLang="ar-JO" sz="2400" b="1" dirty="0"/>
          </a:p>
          <a:p>
            <a:pPr marL="609600" indent="-609600" algn="just">
              <a:buNone/>
            </a:pPr>
            <a:r>
              <a:rPr lang="ar-SA" altLang="ar-JO" sz="2400" dirty="0"/>
              <a:t> </a:t>
            </a:r>
            <a:r>
              <a:rPr lang="ar-SA" altLang="ar-JO" sz="2400" b="1" dirty="0"/>
              <a:t>تتصف</a:t>
            </a:r>
            <a:r>
              <a:rPr lang="ar-SA" altLang="ar-JO" sz="2400" dirty="0"/>
              <a:t>: تميل للأعمال الجسمية التي تستلزم المهارة والقوة والقدرة على التنسيق.</a:t>
            </a:r>
          </a:p>
          <a:p>
            <a:pPr marL="609600" indent="-609600" algn="just">
              <a:buNone/>
            </a:pPr>
            <a:r>
              <a:rPr lang="ar-SA" altLang="ar-JO" sz="2400" b="1" dirty="0"/>
              <a:t>مواصفاتها</a:t>
            </a:r>
            <a:r>
              <a:rPr lang="ar-SA" altLang="ar-JO" sz="2400" dirty="0"/>
              <a:t>: الخجل، المثابرة، والالتزام والطاعة.</a:t>
            </a:r>
          </a:p>
          <a:p>
            <a:pPr marL="609600" indent="-609600" algn="just">
              <a:buNone/>
            </a:pPr>
            <a:r>
              <a:rPr lang="ar-SA" altLang="ar-JO" sz="2400" dirty="0"/>
              <a:t> </a:t>
            </a:r>
            <a:r>
              <a:rPr lang="ar-SA" altLang="ar-JO" sz="2400" b="1" dirty="0"/>
              <a:t>تناسب</a:t>
            </a:r>
            <a:r>
              <a:rPr lang="ar-SA" altLang="ar-JO" sz="2400" dirty="0"/>
              <a:t>: الأعمال الميكانيكية ومع طبيعة  عمال المصانع على خطوط التجميع وعمال الزراعة. </a:t>
            </a:r>
          </a:p>
          <a:p>
            <a:pPr marL="609600" indent="-609600">
              <a:buNone/>
            </a:pPr>
            <a:endParaRPr lang="en-US" altLang="ar-JO" sz="2400" dirty="0"/>
          </a:p>
        </p:txBody>
      </p:sp>
    </p:spTree>
    <p:extLst>
      <p:ext uri="{BB962C8B-B14F-4D97-AF65-F5344CB8AC3E}">
        <p14:creationId xmlns:p14="http://schemas.microsoft.com/office/powerpoint/2010/main" val="425152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1506">
                                            <p:txEl>
                                              <p:pRg st="0" end="0"/>
                                            </p:txEl>
                                          </p:spTgt>
                                        </p:tgtEl>
                                        <p:attrNameLst>
                                          <p:attrName>style.visibility</p:attrName>
                                        </p:attrNameLst>
                                      </p:cBhvr>
                                      <p:to>
                                        <p:strVal val="visible"/>
                                      </p:to>
                                    </p:set>
                                    <p:animEffect transition="in" filter="box(out)">
                                      <p:cBhvr>
                                        <p:cTn id="7" dur="500"/>
                                        <p:tgtEl>
                                          <p:spTgt spid="2150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1507">
                                            <p:txEl>
                                              <p:pRg st="0" end="0"/>
                                            </p:txEl>
                                          </p:spTgt>
                                        </p:tgtEl>
                                        <p:attrNameLst>
                                          <p:attrName>style.visibility</p:attrName>
                                        </p:attrNameLst>
                                      </p:cBhvr>
                                      <p:to>
                                        <p:strVal val="visible"/>
                                      </p:to>
                                    </p:set>
                                    <p:animEffect transition="in" filter="box(out)">
                                      <p:cBhvr>
                                        <p:cTn id="12" dur="500"/>
                                        <p:tgtEl>
                                          <p:spTgt spid="21507">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1507">
                                            <p:txEl>
                                              <p:pRg st="2" end="2"/>
                                            </p:txEl>
                                          </p:spTgt>
                                        </p:tgtEl>
                                        <p:attrNameLst>
                                          <p:attrName>style.visibility</p:attrName>
                                        </p:attrNameLst>
                                      </p:cBhvr>
                                      <p:to>
                                        <p:strVal val="visible"/>
                                      </p:to>
                                    </p:set>
                                    <p:animEffect transition="in" filter="box(out)">
                                      <p:cBhvr>
                                        <p:cTn id="17" dur="500"/>
                                        <p:tgtEl>
                                          <p:spTgt spid="21507">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1507">
                                            <p:txEl>
                                              <p:pRg st="3" end="3"/>
                                            </p:txEl>
                                          </p:spTgt>
                                        </p:tgtEl>
                                        <p:attrNameLst>
                                          <p:attrName>style.visibility</p:attrName>
                                        </p:attrNameLst>
                                      </p:cBhvr>
                                      <p:to>
                                        <p:strVal val="visible"/>
                                      </p:to>
                                    </p:set>
                                    <p:animEffect transition="in" filter="box(out)">
                                      <p:cBhvr>
                                        <p:cTn id="22" dur="500"/>
                                        <p:tgtEl>
                                          <p:spTgt spid="21507">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21507">
                                            <p:txEl>
                                              <p:pRg st="5" end="5"/>
                                            </p:txEl>
                                          </p:spTgt>
                                        </p:tgtEl>
                                        <p:attrNameLst>
                                          <p:attrName>style.visibility</p:attrName>
                                        </p:attrNameLst>
                                      </p:cBhvr>
                                      <p:to>
                                        <p:strVal val="visible"/>
                                      </p:to>
                                    </p:set>
                                    <p:animEffect transition="in" filter="box(out)">
                                      <p:cBhvr>
                                        <p:cTn id="27" dur="500"/>
                                        <p:tgtEl>
                                          <p:spTgt spid="21507">
                                            <p:txEl>
                                              <p:pRg st="5" end="5"/>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21507">
                                            <p:txEl>
                                              <p:pRg st="6" end="6"/>
                                            </p:txEl>
                                          </p:spTgt>
                                        </p:tgtEl>
                                        <p:attrNameLst>
                                          <p:attrName>style.visibility</p:attrName>
                                        </p:attrNameLst>
                                      </p:cBhvr>
                                      <p:to>
                                        <p:strVal val="visible"/>
                                      </p:to>
                                    </p:set>
                                    <p:animEffect transition="in" filter="box(out)">
                                      <p:cBhvr>
                                        <p:cTn id="32" dur="500"/>
                                        <p:tgtEl>
                                          <p:spTgt spid="21507">
                                            <p:txEl>
                                              <p:pRg st="6" end="6"/>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21507">
                                            <p:txEl>
                                              <p:pRg st="7" end="7"/>
                                            </p:txEl>
                                          </p:spTgt>
                                        </p:tgtEl>
                                        <p:attrNameLst>
                                          <p:attrName>style.visibility</p:attrName>
                                        </p:attrNameLst>
                                      </p:cBhvr>
                                      <p:to>
                                        <p:strVal val="visible"/>
                                      </p:to>
                                    </p:set>
                                    <p:animEffect transition="in" filter="box(out)">
                                      <p:cBhvr>
                                        <p:cTn id="37" dur="500"/>
                                        <p:tgtEl>
                                          <p:spTgt spid="21507">
                                            <p:txEl>
                                              <p:pRg st="7" end="7"/>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build="p" autoUpdateAnimBg="0"/>
      <p:bldP spid="21507" grpId="0" build="p" autoUpdateAnimBg="0"/>
    </p:bldLst>
  </p:timing>
</p:sld>
</file>

<file path=ppt/slides/slide2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xmlns="" id="{00C44F5D-9D79-F943-81E5-0D0FAEE3DF6D}"/>
              </a:ext>
            </a:extLst>
          </p:cNvPr>
          <p:cNvSpPr>
            <a:spLocks noGrp="1" noChangeArrowheads="1"/>
          </p:cNvSpPr>
          <p:nvPr>
            <p:ph type="body" idx="1"/>
          </p:nvPr>
        </p:nvSpPr>
        <p:spPr>
          <a:xfrm>
            <a:off x="982663" y="616757"/>
            <a:ext cx="10515600" cy="2312423"/>
          </a:xfrm>
        </p:spPr>
        <p:txBody>
          <a:bodyPr>
            <a:normAutofit/>
          </a:bodyPr>
          <a:lstStyle/>
          <a:p>
            <a:pPr algn="just" rtl="1">
              <a:buFontTx/>
              <a:buNone/>
            </a:pPr>
            <a:r>
              <a:rPr lang="ar-SA" altLang="ar-JO" sz="2400" b="1" dirty="0"/>
              <a:t>ب-  الشخصية التحقيقية: </a:t>
            </a:r>
            <a:r>
              <a:rPr lang="en-US" altLang="ar-JO" sz="2400" b="1" dirty="0"/>
              <a:t>Investigative</a:t>
            </a:r>
            <a:r>
              <a:rPr lang="ar-JO" altLang="ar-JO" sz="2400" b="1" dirty="0"/>
              <a:t> </a:t>
            </a:r>
          </a:p>
          <a:p>
            <a:pPr algn="just" rtl="1">
              <a:buFontTx/>
              <a:buNone/>
            </a:pPr>
            <a:r>
              <a:rPr lang="ar-JO" altLang="ar-JO" sz="2400" u="sng" dirty="0"/>
              <a:t> </a:t>
            </a:r>
            <a:r>
              <a:rPr lang="ar-JO" altLang="ar-JO" sz="2400" b="1" dirty="0"/>
              <a:t>تتصف</a:t>
            </a:r>
            <a:r>
              <a:rPr lang="ar-JO" altLang="ar-JO" sz="2400" dirty="0"/>
              <a:t>: بتفضيلها للأعمال التي تتطلب الفكير والتنظيم. </a:t>
            </a:r>
          </a:p>
          <a:p>
            <a:pPr algn="just" rtl="1">
              <a:buFontTx/>
              <a:buNone/>
            </a:pPr>
            <a:r>
              <a:rPr lang="ar-JO" altLang="ar-JO" sz="2400" b="1" dirty="0"/>
              <a:t>مواصفاتها</a:t>
            </a:r>
            <a:r>
              <a:rPr lang="ar-JO" altLang="ar-JO" sz="2400" dirty="0"/>
              <a:t>: القدرة على التحليل، وحب الاستطلاع، والاستقلالية في العمل.</a:t>
            </a:r>
          </a:p>
          <a:p>
            <a:pPr algn="just" rtl="1">
              <a:buFontTx/>
              <a:buNone/>
            </a:pPr>
            <a:r>
              <a:rPr lang="ar-JO" altLang="ar-JO" sz="2400" dirty="0"/>
              <a:t> </a:t>
            </a:r>
            <a:r>
              <a:rPr lang="ar-JO" altLang="ar-JO" sz="2400" b="1" dirty="0"/>
              <a:t>تتناسب</a:t>
            </a:r>
            <a:r>
              <a:rPr lang="ar-JO" altLang="ar-JO" sz="2400" dirty="0"/>
              <a:t>: مع العاملين في الحقل الاقتصادي، وحقل الرياضيات٬ والمراسلين الاعلامين٬ والعمل الشرطي والاستخباري.</a:t>
            </a:r>
            <a:endParaRPr lang="en-US" altLang="ar-JO" sz="2400" dirty="0"/>
          </a:p>
        </p:txBody>
      </p:sp>
      <p:sp>
        <p:nvSpPr>
          <p:cNvPr id="6" name="Rectangle 3">
            <a:extLst>
              <a:ext uri="{FF2B5EF4-FFF2-40B4-BE49-F238E27FC236}">
                <a16:creationId xmlns:a16="http://schemas.microsoft.com/office/drawing/2014/main" xmlns="" id="{A51E550F-BE5F-9B4D-80BD-1C33C8697AD7}"/>
              </a:ext>
            </a:extLst>
          </p:cNvPr>
          <p:cNvSpPr txBox="1">
            <a:spLocks noChangeArrowheads="1"/>
          </p:cNvSpPr>
          <p:nvPr/>
        </p:nvSpPr>
        <p:spPr>
          <a:xfrm>
            <a:off x="982663" y="3135609"/>
            <a:ext cx="10515600" cy="2433234"/>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ar-SA" altLang="ar-JO" sz="2400" b="1" dirty="0" err="1"/>
              <a:t>ج</a:t>
            </a:r>
            <a:r>
              <a:rPr lang="ar-SA" altLang="ar-JO" sz="2400" b="1" dirty="0"/>
              <a:t>- الشخصية الاجتماعية: </a:t>
            </a:r>
            <a:r>
              <a:rPr lang="en-US" altLang="ar-JO" sz="2400" b="1" dirty="0"/>
              <a:t>Social</a:t>
            </a:r>
            <a:r>
              <a:rPr lang="ar-JO" altLang="ar-JO" sz="2400" b="1" dirty="0"/>
              <a:t> </a:t>
            </a:r>
          </a:p>
          <a:p>
            <a:pPr algn="just">
              <a:buFontTx/>
              <a:buNone/>
            </a:pPr>
            <a:r>
              <a:rPr lang="ar-JO" altLang="ar-JO" sz="2400" dirty="0"/>
              <a:t> </a:t>
            </a:r>
            <a:r>
              <a:rPr lang="ar-JO" altLang="ar-JO" sz="2400" b="1" dirty="0"/>
              <a:t>تتصف</a:t>
            </a:r>
            <a:r>
              <a:rPr lang="ar-JO" altLang="ar-JO" sz="2400" dirty="0"/>
              <a:t>: بتفضيلها العمل في مجال المساعدة وتنمية الآخرين.</a:t>
            </a:r>
          </a:p>
          <a:p>
            <a:pPr algn="just">
              <a:buFontTx/>
              <a:buNone/>
            </a:pPr>
            <a:r>
              <a:rPr lang="ar-JO" altLang="ar-JO" sz="2400" b="1" dirty="0"/>
              <a:t>مواصفاتها</a:t>
            </a:r>
            <a:r>
              <a:rPr lang="ar-JO" altLang="ar-JO" sz="2400" dirty="0"/>
              <a:t>: الطبيعة الاجتماعية والتعاونية والتفهم والصداقة تجاه الآخرين.</a:t>
            </a:r>
          </a:p>
          <a:p>
            <a:pPr algn="just">
              <a:buFontTx/>
              <a:buNone/>
            </a:pPr>
            <a:r>
              <a:rPr lang="ar-JO" altLang="ar-JO" sz="2400" b="1" dirty="0"/>
              <a:t>تتناسب</a:t>
            </a:r>
            <a:r>
              <a:rPr lang="ar-JO" altLang="ar-JO" sz="2400" dirty="0"/>
              <a:t>: مع الاشخاص العاملين في حقل العمل الاجتماعي، ومجال التعليم والارشاد، ومجال العلاج النفسي. </a:t>
            </a:r>
            <a:endParaRPr lang="en-US" altLang="ar-JO" sz="2400" dirty="0"/>
          </a:p>
        </p:txBody>
      </p:sp>
    </p:spTree>
    <p:extLst>
      <p:ext uri="{BB962C8B-B14F-4D97-AF65-F5344CB8AC3E}">
        <p14:creationId xmlns:p14="http://schemas.microsoft.com/office/powerpoint/2010/main" val="875518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wipe(left)">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wipe(left)">
                                      <p:cBhvr>
                                        <p:cTn id="12" dur="500"/>
                                        <p:tgtEl>
                                          <p:spTgt spid="225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Effect transition="in" filter="wipe(left)">
                                      <p:cBhvr>
                                        <p:cTn id="17" dur="500"/>
                                        <p:tgtEl>
                                          <p:spTgt spid="225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531">
                                            <p:txEl>
                                              <p:pRg st="3" end="3"/>
                                            </p:txEl>
                                          </p:spTgt>
                                        </p:tgtEl>
                                        <p:attrNameLst>
                                          <p:attrName>style.visibility</p:attrName>
                                        </p:attrNameLst>
                                      </p:cBhvr>
                                      <p:to>
                                        <p:strVal val="visible"/>
                                      </p:to>
                                    </p:set>
                                    <p:animEffect transition="in" filter="wipe(left)">
                                      <p:cBhvr>
                                        <p:cTn id="22" dur="500"/>
                                        <p:tgtEl>
                                          <p:spTgt spid="225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wipe(left)">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wipe(left)">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wipe(left)">
                                      <p:cBhvr>
                                        <p:cTn id="42"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p:bldP spid="6"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430307"/>
            <a:ext cx="4799085" cy="613669"/>
          </a:xfrm>
          <a:effectLst>
            <a:innerShdw blurRad="63500" dist="50800" dir="16200000">
              <a:prstClr val="black">
                <a:alpha val="50000"/>
              </a:prstClr>
            </a:innerShdw>
          </a:effectLst>
        </p:spPr>
        <p:style>
          <a:lnRef idx="1">
            <a:schemeClr val="accent3"/>
          </a:lnRef>
          <a:fillRef idx="2">
            <a:schemeClr val="accent3"/>
          </a:fillRef>
          <a:effectRef idx="1">
            <a:schemeClr val="accent3"/>
          </a:effectRef>
          <a:fontRef idx="minor">
            <a:schemeClr val="dk1"/>
          </a:fontRef>
        </p:style>
        <p:txBody>
          <a:bodyPr>
            <a:noAutofit/>
          </a:bodyPr>
          <a:lstStyle/>
          <a:p>
            <a:r>
              <a:rPr lang="ar-JO" sz="3200" dirty="0">
                <a:ln w="0"/>
                <a:solidFill>
                  <a:schemeClr val="tx1"/>
                </a:solidFill>
                <a:effectLst>
                  <a:outerShdw blurRad="38100" dist="19050" dir="2700000" algn="tl" rotWithShape="0">
                    <a:schemeClr val="dk1">
                      <a:alpha val="40000"/>
                    </a:schemeClr>
                  </a:outerShdw>
                </a:effectLst>
              </a:rPr>
              <a:t>رابعا: قناة الاتصال </a:t>
            </a:r>
            <a:r>
              <a:rPr lang="en-US" sz="3200" dirty="0">
                <a:ln w="0"/>
                <a:solidFill>
                  <a:schemeClr val="tx1"/>
                </a:solidFill>
                <a:effectLst>
                  <a:outerShdw blurRad="38100" dist="19050" dir="2700000" algn="tl" rotWithShape="0">
                    <a:schemeClr val="dk1">
                      <a:alpha val="40000"/>
                    </a:schemeClr>
                  </a:outerShdw>
                </a:effectLst>
              </a:rPr>
              <a:t>Channel </a:t>
            </a:r>
            <a:endParaRPr lang="ar-JO" sz="3200" dirty="0">
              <a:ln w="0"/>
              <a:solidFill>
                <a:schemeClr val="tx1"/>
              </a:solidFill>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4961965" y="1277471"/>
            <a:ext cx="6391834" cy="5325034"/>
          </a:xfrm>
        </p:spPr>
        <p:txBody>
          <a:bodyPr>
            <a:normAutofit/>
          </a:bodyPr>
          <a:lstStyle/>
          <a:p>
            <a:pPr lvl="0" algn="just"/>
            <a:r>
              <a:rPr lang="ar-JO" sz="2400" dirty="0"/>
              <a:t>ما هي أكثر السبل فعالية لإشراك الغير في هذه المعلومات؟ (سيتوقف ذلك على الاعتبارات التي نوجزها فيما بعد)</a:t>
            </a:r>
            <a:r>
              <a:rPr lang="en-US" sz="2400" dirty="0"/>
              <a:t> </a:t>
            </a:r>
          </a:p>
          <a:p>
            <a:pPr lvl="0" algn="just"/>
            <a:r>
              <a:rPr lang="ar-JO" sz="2400" dirty="0"/>
              <a:t>ما هي خصائص الرسالة؟ هل يتم الاستعانة بالصوت والصورة؟ هل الاتصال فردي أم جماعي؟</a:t>
            </a:r>
            <a:endParaRPr lang="en-US" sz="2400" dirty="0"/>
          </a:p>
          <a:p>
            <a:pPr lvl="0" algn="just"/>
            <a:r>
              <a:rPr lang="ar-JO" sz="2400" dirty="0"/>
              <a:t>ما هي قنوات الاتصال المتاحة للمستقبلين؟ هل يطلعون على الصحف؟ وهل يجيدون القراءة والكتابة؟ هل يملك الكثير منهم أجهزة راديو أو تلفاز؟ هل يمتلك الكثير منهم أجهزة حاسوب؟ وهل هي متصلة بالإنترنت؟</a:t>
            </a:r>
            <a:endParaRPr lang="en-US" sz="2400" dirty="0"/>
          </a:p>
          <a:p>
            <a:pPr lvl="0" algn="just"/>
            <a:r>
              <a:rPr lang="ar-JO" sz="2400" dirty="0"/>
              <a:t>ما الذي يتوقع أن يفعله المستقبل؟</a:t>
            </a:r>
          </a:p>
          <a:p>
            <a:pPr marL="0" indent="0" algn="just">
              <a:buNone/>
            </a:pPr>
            <a:r>
              <a:rPr lang="ar-JO" sz="2400" dirty="0"/>
              <a:t>يقصد بقناة الاتصال ما يوصل المصدر بالمستقبل حتى يتم بينهما الاتصال. ويعتبر الاختيار الصائب والاستعمال السليم لقنوات الاتصال من المحددات الأساسية لنجاح عملية الاتصال. فبدون الاستعمال السليم لقنوات الاتصال فإن الرسائل التنموية مهما كانت هامة ستفشل في الوصول إلى الجمهور المقصود.</a:t>
            </a:r>
            <a:endParaRPr lang="en-US" sz="2400" dirty="0"/>
          </a:p>
        </p:txBody>
      </p:sp>
      <p:pic>
        <p:nvPicPr>
          <p:cNvPr id="4" name="صورة 3">
            <a:extLst>
              <a:ext uri="{FF2B5EF4-FFF2-40B4-BE49-F238E27FC236}">
                <a16:creationId xmlns:a16="http://schemas.microsoft.com/office/drawing/2014/main" xmlns="" id="{BD21A1A5-ECF5-9748-8D2A-22DA3949E9A6}"/>
              </a:ext>
            </a:extLst>
          </p:cNvPr>
          <p:cNvPicPr>
            <a:picLocks noChangeAspect="1"/>
          </p:cNvPicPr>
          <p:nvPr/>
        </p:nvPicPr>
        <p:blipFill>
          <a:blip r:embed="rId2"/>
          <a:stretch>
            <a:fillRect/>
          </a:stretch>
        </p:blipFill>
        <p:spPr>
          <a:xfrm>
            <a:off x="131502" y="577829"/>
            <a:ext cx="4440498" cy="3012536"/>
          </a:xfrm>
          <a:prstGeom prst="rect">
            <a:avLst/>
          </a:prstGeom>
        </p:spPr>
      </p:pic>
      <p:pic>
        <p:nvPicPr>
          <p:cNvPr id="5" name="صورة 4">
            <a:extLst>
              <a:ext uri="{FF2B5EF4-FFF2-40B4-BE49-F238E27FC236}">
                <a16:creationId xmlns:a16="http://schemas.microsoft.com/office/drawing/2014/main" xmlns="" id="{1772F256-E464-6747-8774-47EC8D9A1A71}"/>
              </a:ext>
            </a:extLst>
          </p:cNvPr>
          <p:cNvPicPr>
            <a:picLocks noChangeAspect="1"/>
          </p:cNvPicPr>
          <p:nvPr/>
        </p:nvPicPr>
        <p:blipFill>
          <a:blip r:embed="rId3"/>
          <a:stretch>
            <a:fillRect/>
          </a:stretch>
        </p:blipFill>
        <p:spPr>
          <a:xfrm>
            <a:off x="131501" y="3778996"/>
            <a:ext cx="4252239" cy="2804013"/>
          </a:xfrm>
          <a:prstGeom prst="rect">
            <a:avLst/>
          </a:prstGeom>
        </p:spPr>
      </p:pic>
    </p:spTree>
    <p:extLst>
      <p:ext uri="{BB962C8B-B14F-4D97-AF65-F5344CB8AC3E}">
        <p14:creationId xmlns:p14="http://schemas.microsoft.com/office/powerpoint/2010/main" val="308506683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5603" name="Rectangle 3">
            <a:extLst>
              <a:ext uri="{FF2B5EF4-FFF2-40B4-BE49-F238E27FC236}">
                <a16:creationId xmlns:a16="http://schemas.microsoft.com/office/drawing/2014/main" xmlns="" id="{27400955-100C-4245-878E-A1D199F4078F}"/>
              </a:ext>
            </a:extLst>
          </p:cNvPr>
          <p:cNvSpPr>
            <a:spLocks noGrp="1" noChangeArrowheads="1"/>
          </p:cNvSpPr>
          <p:nvPr>
            <p:ph type="body" idx="1"/>
          </p:nvPr>
        </p:nvSpPr>
        <p:spPr>
          <a:xfrm>
            <a:off x="1148166" y="647754"/>
            <a:ext cx="10515600" cy="2079948"/>
          </a:xfrm>
        </p:spPr>
        <p:txBody>
          <a:bodyPr>
            <a:normAutofit/>
          </a:bodyPr>
          <a:lstStyle/>
          <a:p>
            <a:pPr algn="just" rtl="1">
              <a:buFontTx/>
              <a:buNone/>
            </a:pPr>
            <a:r>
              <a:rPr lang="ar-SA" altLang="ar-JO" sz="2400" b="1" dirty="0"/>
              <a:t>د-  الشخصية المغامرة ذات العقلية التجارية:</a:t>
            </a:r>
          </a:p>
          <a:p>
            <a:pPr algn="just" rtl="1">
              <a:buFontTx/>
              <a:buNone/>
            </a:pPr>
            <a:r>
              <a:rPr lang="ar-SA" altLang="ar-JO" sz="2400" u="sng" dirty="0"/>
              <a:t> </a:t>
            </a:r>
            <a:r>
              <a:rPr lang="ar-SA" altLang="ar-JO" sz="2400" b="1" dirty="0"/>
              <a:t>تتصف</a:t>
            </a:r>
            <a:r>
              <a:rPr lang="ar-SA" altLang="ar-JO" sz="2400" dirty="0"/>
              <a:t>: تميل للنشاطات التي تستلزم الخطابة التي توفر فرص للتأثير في الآخرين وممارسة السلطة.</a:t>
            </a:r>
          </a:p>
          <a:p>
            <a:pPr algn="just" rtl="1">
              <a:buFontTx/>
              <a:buNone/>
            </a:pPr>
            <a:r>
              <a:rPr lang="ar-SA" altLang="ar-JO" sz="2400" b="1" dirty="0"/>
              <a:t>مواصفاتها</a:t>
            </a:r>
            <a:r>
              <a:rPr lang="ar-SA" altLang="ar-JO" sz="2400" dirty="0"/>
              <a:t>: الثقة في النفس، والطموح، وتوفير الطاقة للعمل.</a:t>
            </a:r>
          </a:p>
          <a:p>
            <a:pPr algn="just" rtl="1">
              <a:buFontTx/>
              <a:buNone/>
            </a:pPr>
            <a:r>
              <a:rPr lang="ar-SA" altLang="ar-JO" sz="2400" dirty="0"/>
              <a:t> </a:t>
            </a:r>
            <a:r>
              <a:rPr lang="ar-SA" altLang="ar-JO" sz="2400" b="1" dirty="0"/>
              <a:t>تناسب</a:t>
            </a:r>
            <a:r>
              <a:rPr lang="ar-SA" altLang="ar-JO" sz="2400" u="sng" dirty="0"/>
              <a:t>:</a:t>
            </a:r>
            <a:r>
              <a:rPr lang="ar-SA" altLang="ar-JO" sz="2400" dirty="0"/>
              <a:t> المحامين، والوسطاء في العمل العقاري، والعلاقات العامة، ومد راء المشروعات الصغيرة.</a:t>
            </a:r>
            <a:endParaRPr lang="en-US" altLang="ar-JO" sz="2400" dirty="0"/>
          </a:p>
        </p:txBody>
      </p:sp>
      <p:sp>
        <p:nvSpPr>
          <p:cNvPr id="6" name="Rectangle 3">
            <a:extLst>
              <a:ext uri="{FF2B5EF4-FFF2-40B4-BE49-F238E27FC236}">
                <a16:creationId xmlns:a16="http://schemas.microsoft.com/office/drawing/2014/main" xmlns="" id="{239DBEDB-448D-4F4B-A1CE-7CFF6103F224}"/>
              </a:ext>
            </a:extLst>
          </p:cNvPr>
          <p:cNvSpPr txBox="1">
            <a:spLocks noChangeArrowheads="1"/>
          </p:cNvSpPr>
          <p:nvPr/>
        </p:nvSpPr>
        <p:spPr>
          <a:xfrm>
            <a:off x="1148166" y="2727702"/>
            <a:ext cx="10515600" cy="1885842"/>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None/>
            </a:pPr>
            <a:r>
              <a:rPr lang="ar-SA" altLang="ar-JO" sz="2400" b="1" dirty="0"/>
              <a:t>هـ - الشخصية التقليدية:  </a:t>
            </a:r>
            <a:r>
              <a:rPr lang="en-US" altLang="ar-JO" sz="2400" b="1" dirty="0"/>
              <a:t>Conventional</a:t>
            </a:r>
            <a:endParaRPr lang="ar-SA" altLang="ar-JO" sz="2400" b="1" dirty="0"/>
          </a:p>
          <a:p>
            <a:pPr algn="just">
              <a:buFontTx/>
              <a:buNone/>
            </a:pPr>
            <a:r>
              <a:rPr lang="ar-SA" altLang="ar-JO" sz="2400" dirty="0"/>
              <a:t>  </a:t>
            </a:r>
            <a:r>
              <a:rPr lang="ar-SA" altLang="ar-JO" sz="2400" b="1" dirty="0"/>
              <a:t>تتصف</a:t>
            </a:r>
            <a:r>
              <a:rPr lang="ar-SA" altLang="ar-JO" sz="2400" dirty="0"/>
              <a:t>: بالميل للأعمال المقننة والمنتظمة والواضحة.</a:t>
            </a:r>
          </a:p>
          <a:p>
            <a:pPr algn="just">
              <a:buFontTx/>
              <a:buNone/>
            </a:pPr>
            <a:r>
              <a:rPr lang="ar-SA" altLang="ar-JO" sz="2400" dirty="0"/>
              <a:t> </a:t>
            </a:r>
            <a:r>
              <a:rPr lang="ar-SA" altLang="ar-JO" sz="2400" b="1" dirty="0"/>
              <a:t>مواصفاتها</a:t>
            </a:r>
            <a:r>
              <a:rPr lang="ar-SA" altLang="ar-JO" sz="2400" dirty="0"/>
              <a:t>: الطاعة، والكفاءة، والعملية، والالتزام الحرفي بالتعليمات، ومحدودية القدرة على التخيل. </a:t>
            </a:r>
          </a:p>
          <a:p>
            <a:pPr algn="just">
              <a:buFontTx/>
              <a:buNone/>
            </a:pPr>
            <a:r>
              <a:rPr lang="ar-SA" altLang="ar-JO" sz="2400" dirty="0"/>
              <a:t> </a:t>
            </a:r>
            <a:r>
              <a:rPr lang="ar-SA" altLang="ar-JO" sz="2400" b="1" dirty="0"/>
              <a:t>تناسب</a:t>
            </a:r>
            <a:r>
              <a:rPr lang="ar-SA" altLang="ar-JO" sz="2400" dirty="0"/>
              <a:t>: العاملين في حقل المحاسبة، والبنوك، وموظفي المكاتب والسكرتارية.</a:t>
            </a:r>
            <a:endParaRPr lang="en-US" altLang="ar-JO" sz="2400" dirty="0"/>
          </a:p>
        </p:txBody>
      </p:sp>
      <p:sp>
        <p:nvSpPr>
          <p:cNvPr id="7" name="Rectangle 3">
            <a:extLst>
              <a:ext uri="{FF2B5EF4-FFF2-40B4-BE49-F238E27FC236}">
                <a16:creationId xmlns:a16="http://schemas.microsoft.com/office/drawing/2014/main" xmlns="" id="{B45B19B6-4A64-B547-A6E2-ACD3C1CEF96B}"/>
              </a:ext>
            </a:extLst>
          </p:cNvPr>
          <p:cNvSpPr txBox="1">
            <a:spLocks noChangeArrowheads="1"/>
          </p:cNvSpPr>
          <p:nvPr/>
        </p:nvSpPr>
        <p:spPr>
          <a:xfrm>
            <a:off x="1148166" y="4670964"/>
            <a:ext cx="10515600" cy="2079947"/>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None/>
            </a:pPr>
            <a:r>
              <a:rPr lang="ar-SA" altLang="ar-JO" sz="2400" b="1" dirty="0"/>
              <a:t>و - الشخصية الفنية: </a:t>
            </a:r>
            <a:r>
              <a:rPr lang="en-US" altLang="ar-JO" sz="2400" b="1" dirty="0"/>
              <a:t>Artistic</a:t>
            </a:r>
            <a:endParaRPr lang="ar-SA" altLang="ar-JO" sz="2400" b="1" dirty="0"/>
          </a:p>
          <a:p>
            <a:pPr algn="just">
              <a:buFontTx/>
              <a:buNone/>
            </a:pPr>
            <a:r>
              <a:rPr lang="ar-SA" altLang="ar-JO" sz="2400" dirty="0"/>
              <a:t>  </a:t>
            </a:r>
            <a:r>
              <a:rPr lang="ar-SA" altLang="ar-JO" sz="2400" b="1" dirty="0"/>
              <a:t>تتصف</a:t>
            </a:r>
            <a:r>
              <a:rPr lang="ar-SA" altLang="ar-JO" sz="2400" dirty="0"/>
              <a:t>: بالغموض وحب الفرص التي تسمح بالتعبير الخلاق وغير المألوف.</a:t>
            </a:r>
          </a:p>
          <a:p>
            <a:pPr algn="just">
              <a:buFontTx/>
              <a:buNone/>
            </a:pPr>
            <a:r>
              <a:rPr lang="ar-SA" altLang="ar-JO" sz="2400" dirty="0"/>
              <a:t> </a:t>
            </a:r>
            <a:r>
              <a:rPr lang="ar-SA" altLang="ar-JO" sz="2400" b="1" dirty="0"/>
              <a:t>مواصفاتها</a:t>
            </a:r>
            <a:r>
              <a:rPr lang="ar-SA" altLang="ar-JO" sz="2400" dirty="0"/>
              <a:t>: القدرة على التخيل، وعدم القدرة على التنظيم والمثالية، وقوة العاطفة، وعدم البراغماتية.</a:t>
            </a:r>
          </a:p>
          <a:p>
            <a:pPr algn="just">
              <a:buFontTx/>
              <a:buNone/>
            </a:pPr>
            <a:r>
              <a:rPr lang="ar-SA" altLang="ar-JO" sz="2400" dirty="0"/>
              <a:t> </a:t>
            </a:r>
            <a:r>
              <a:rPr lang="ar-SA" altLang="ar-JO" sz="2400" b="1" dirty="0"/>
              <a:t>تناسب</a:t>
            </a:r>
            <a:r>
              <a:rPr lang="ar-SA" altLang="ar-JO" sz="2400" dirty="0"/>
              <a:t>: الرسامين، والموسيقيين ، والكتاب ومصممي الديكور وعموم المشتغلين بالفن عموماَ.</a:t>
            </a:r>
            <a:endParaRPr lang="en-US" altLang="ar-JO" sz="2400" dirty="0"/>
          </a:p>
        </p:txBody>
      </p:sp>
    </p:spTree>
    <p:extLst>
      <p:ext uri="{BB962C8B-B14F-4D97-AF65-F5344CB8AC3E}">
        <p14:creationId xmlns:p14="http://schemas.microsoft.com/office/powerpoint/2010/main" val="34103291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5603">
                                            <p:txEl>
                                              <p:pRg st="0" end="0"/>
                                            </p:txEl>
                                          </p:spTgt>
                                        </p:tgtEl>
                                        <p:attrNameLst>
                                          <p:attrName>style.visibility</p:attrName>
                                        </p:attrNameLst>
                                      </p:cBhvr>
                                      <p:to>
                                        <p:strVal val="visible"/>
                                      </p:to>
                                    </p:set>
                                    <p:animEffect transition="in" filter="wipe(left)">
                                      <p:cBhvr>
                                        <p:cTn id="7" dur="500"/>
                                        <p:tgtEl>
                                          <p:spTgt spid="256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603">
                                            <p:txEl>
                                              <p:pRg st="1" end="1"/>
                                            </p:txEl>
                                          </p:spTgt>
                                        </p:tgtEl>
                                        <p:attrNameLst>
                                          <p:attrName>style.visibility</p:attrName>
                                        </p:attrNameLst>
                                      </p:cBhvr>
                                      <p:to>
                                        <p:strVal val="visible"/>
                                      </p:to>
                                    </p:set>
                                    <p:animEffect transition="in" filter="wipe(left)">
                                      <p:cBhvr>
                                        <p:cTn id="12" dur="500"/>
                                        <p:tgtEl>
                                          <p:spTgt spid="256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603">
                                            <p:txEl>
                                              <p:pRg st="2" end="2"/>
                                            </p:txEl>
                                          </p:spTgt>
                                        </p:tgtEl>
                                        <p:attrNameLst>
                                          <p:attrName>style.visibility</p:attrName>
                                        </p:attrNameLst>
                                      </p:cBhvr>
                                      <p:to>
                                        <p:strVal val="visible"/>
                                      </p:to>
                                    </p:set>
                                    <p:animEffect transition="in" filter="wipe(left)">
                                      <p:cBhvr>
                                        <p:cTn id="17" dur="500"/>
                                        <p:tgtEl>
                                          <p:spTgt spid="256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5603">
                                            <p:txEl>
                                              <p:pRg st="3" end="3"/>
                                            </p:txEl>
                                          </p:spTgt>
                                        </p:tgtEl>
                                        <p:attrNameLst>
                                          <p:attrName>style.visibility</p:attrName>
                                        </p:attrNameLst>
                                      </p:cBhvr>
                                      <p:to>
                                        <p:strVal val="visible"/>
                                      </p:to>
                                    </p:set>
                                    <p:animEffect transition="in" filter="wipe(left)">
                                      <p:cBhvr>
                                        <p:cTn id="22" dur="500"/>
                                        <p:tgtEl>
                                          <p:spTgt spid="256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wipe(left)">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2" end="2"/>
                                            </p:txEl>
                                          </p:spTgt>
                                        </p:tgtEl>
                                        <p:attrNameLst>
                                          <p:attrName>style.visibility</p:attrName>
                                        </p:attrNameLst>
                                      </p:cBhvr>
                                      <p:to>
                                        <p:strVal val="visible"/>
                                      </p:to>
                                    </p:set>
                                    <p:animEffect transition="in" filter="wipe(left)">
                                      <p:cBhvr>
                                        <p:cTn id="37" dur="500"/>
                                        <p:tgtEl>
                                          <p:spTgt spid="6">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wipe(left)">
                                      <p:cBhvr>
                                        <p:cTn id="42" dur="500"/>
                                        <p:tgtEl>
                                          <p:spTgt spid="6">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wipe(left)">
                                      <p:cBhvr>
                                        <p:cTn id="47" dur="500"/>
                                        <p:tgtEl>
                                          <p:spTgt spid="7">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7">
                                            <p:txEl>
                                              <p:pRg st="1" end="1"/>
                                            </p:txEl>
                                          </p:spTgt>
                                        </p:tgtEl>
                                        <p:attrNameLst>
                                          <p:attrName>style.visibility</p:attrName>
                                        </p:attrNameLst>
                                      </p:cBhvr>
                                      <p:to>
                                        <p:strVal val="visible"/>
                                      </p:to>
                                    </p:set>
                                    <p:animEffect transition="in" filter="wipe(left)">
                                      <p:cBhvr>
                                        <p:cTn id="52" dur="500"/>
                                        <p:tgtEl>
                                          <p:spTgt spid="7">
                                            <p:txEl>
                                              <p:pRg st="1" end="1"/>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xEl>
                                              <p:pRg st="2" end="2"/>
                                            </p:txEl>
                                          </p:spTgt>
                                        </p:tgtEl>
                                        <p:attrNameLst>
                                          <p:attrName>style.visibility</p:attrName>
                                        </p:attrNameLst>
                                      </p:cBhvr>
                                      <p:to>
                                        <p:strVal val="visible"/>
                                      </p:to>
                                    </p:set>
                                    <p:animEffect transition="in" filter="wipe(left)">
                                      <p:cBhvr>
                                        <p:cTn id="57" dur="500"/>
                                        <p:tgtEl>
                                          <p:spTgt spid="7">
                                            <p:txEl>
                                              <p:pRg st="2" end="2"/>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7">
                                            <p:txEl>
                                              <p:pRg st="3" end="3"/>
                                            </p:txEl>
                                          </p:spTgt>
                                        </p:tgtEl>
                                        <p:attrNameLst>
                                          <p:attrName>style.visibility</p:attrName>
                                        </p:attrNameLst>
                                      </p:cBhvr>
                                      <p:to>
                                        <p:strVal val="visible"/>
                                      </p:to>
                                    </p:set>
                                    <p:animEffect transition="in" filter="wipe(left)">
                                      <p:cBhvr>
                                        <p:cTn id="6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autoUpdateAnimBg="0"/>
      <p:bldP spid="6" grpId="0" build="p" autoUpdateAnimBg="0"/>
      <p:bldP spid="7" grpId="0" build="p" autoUpdateAnimBg="0"/>
    </p:bldLst>
  </p:timing>
</p:sld>
</file>

<file path=ppt/slides/slide2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xmlns="" id="{1301934B-B3A9-B746-8FD5-98C580EF4A99}"/>
              </a:ext>
            </a:extLst>
          </p:cNvPr>
          <p:cNvSpPr>
            <a:spLocks noGrp="1" noChangeArrowheads="1"/>
          </p:cNvSpPr>
          <p:nvPr>
            <p:ph type="title"/>
          </p:nvPr>
        </p:nvSpPr>
        <p:spPr>
          <a:xfrm>
            <a:off x="6726264" y="526942"/>
            <a:ext cx="4627536" cy="728422"/>
          </a:xfrm>
        </p:spPr>
        <p:txBody>
          <a:bodyPr>
            <a:normAutofit/>
          </a:bodyPr>
          <a:lstStyle/>
          <a:p>
            <a:pPr rtl="1"/>
            <a:r>
              <a:rPr lang="ar-SA" altLang="ar-JO" sz="2800" b="1" dirty="0">
                <a:cs typeface="+mn-cs"/>
              </a:rPr>
              <a:t>2- نظرية الأنماط المزاجية: </a:t>
            </a:r>
            <a:endParaRPr lang="en-US" altLang="ar-JO" sz="2800" dirty="0">
              <a:cs typeface="+mn-cs"/>
            </a:endParaRPr>
          </a:p>
        </p:txBody>
      </p:sp>
      <p:sp>
        <p:nvSpPr>
          <p:cNvPr id="27651" name="Rectangle 3">
            <a:extLst>
              <a:ext uri="{FF2B5EF4-FFF2-40B4-BE49-F238E27FC236}">
                <a16:creationId xmlns:a16="http://schemas.microsoft.com/office/drawing/2014/main" xmlns="" id="{DAE433BB-5FF5-6746-99B7-D85BE21FCAE7}"/>
              </a:ext>
            </a:extLst>
          </p:cNvPr>
          <p:cNvSpPr>
            <a:spLocks noGrp="1" noChangeArrowheads="1"/>
          </p:cNvSpPr>
          <p:nvPr>
            <p:ph type="body" idx="1"/>
          </p:nvPr>
        </p:nvSpPr>
        <p:spPr>
          <a:xfrm>
            <a:off x="364856" y="2328139"/>
            <a:ext cx="11462288" cy="3201418"/>
          </a:xfrm>
        </p:spPr>
        <p:txBody>
          <a:bodyPr>
            <a:normAutofit/>
          </a:bodyPr>
          <a:lstStyle/>
          <a:p>
            <a:pPr marL="457200" indent="-457200" algn="just" rtl="1">
              <a:lnSpc>
                <a:spcPct val="150000"/>
              </a:lnSpc>
              <a:buFont typeface="+mj-lt"/>
              <a:buAutoNum type="arabicPeriod"/>
            </a:pPr>
            <a:r>
              <a:rPr lang="ar-SA" altLang="ar-JO" sz="2400" b="1" dirty="0"/>
              <a:t>الشخصية ذات المزاج الدموي: </a:t>
            </a:r>
            <a:r>
              <a:rPr lang="en-US" altLang="ar-JO" sz="2400" dirty="0"/>
              <a:t>Blood</a:t>
            </a:r>
            <a:r>
              <a:rPr lang="ar-JO" altLang="ar-JO" sz="2400" dirty="0"/>
              <a:t> يتصف أصحاب هذه الشخصيات بالتفاؤل والمرح والنشاط والثقة بالنفس.</a:t>
            </a:r>
          </a:p>
          <a:p>
            <a:pPr marL="457200" indent="-457200" algn="just" rtl="1">
              <a:lnSpc>
                <a:spcPct val="150000"/>
              </a:lnSpc>
              <a:buFont typeface="+mj-lt"/>
              <a:buAutoNum type="arabicPeriod"/>
            </a:pPr>
            <a:r>
              <a:rPr lang="ar-SA" altLang="ar-JO" sz="2400" b="1" dirty="0"/>
              <a:t>الشخصية ذات المزاج السوداوي: </a:t>
            </a:r>
            <a:r>
              <a:rPr lang="en-US" altLang="ar-JO" sz="2400" dirty="0"/>
              <a:t>Black bile</a:t>
            </a:r>
            <a:r>
              <a:rPr lang="ar-JO" altLang="ar-JO" sz="2400" dirty="0"/>
              <a:t> يتسم أصحاب هذه الشخصيات بالحزن والاكتئاب.</a:t>
            </a:r>
          </a:p>
          <a:p>
            <a:pPr marL="457200" indent="-457200" algn="just" rtl="1">
              <a:lnSpc>
                <a:spcPct val="150000"/>
              </a:lnSpc>
              <a:buFont typeface="+mj-lt"/>
              <a:buAutoNum type="arabicPeriod"/>
            </a:pPr>
            <a:r>
              <a:rPr lang="ar-SA" altLang="ar-JO" sz="2400" b="1" dirty="0"/>
              <a:t>الشخصية ذات المزاج الصفراوي:</a:t>
            </a:r>
            <a:r>
              <a:rPr lang="en-US" altLang="ar-JO" sz="2400" dirty="0"/>
              <a:t>Yellow bile </a:t>
            </a:r>
            <a:r>
              <a:rPr lang="ar-JO" altLang="ar-JO" sz="2400" dirty="0"/>
              <a:t> يتصف بسهوله الاستثارة والعدوانية وتقلب المزاج.</a:t>
            </a:r>
          </a:p>
          <a:p>
            <a:pPr marL="457200" indent="-457200" algn="just" rtl="1">
              <a:lnSpc>
                <a:spcPct val="150000"/>
              </a:lnSpc>
              <a:buFont typeface="+mj-lt"/>
              <a:buAutoNum type="arabicPeriod"/>
            </a:pPr>
            <a:r>
              <a:rPr lang="ar-SA" altLang="ar-JO" sz="2400" b="1" dirty="0"/>
              <a:t>الشخصية ذات المزاج البلغمي:</a:t>
            </a:r>
            <a:r>
              <a:rPr lang="en-US" altLang="ar-JO" sz="2400" dirty="0"/>
              <a:t>Phlegm</a:t>
            </a:r>
            <a:r>
              <a:rPr lang="ar-JO" altLang="ar-JO" sz="2400" dirty="0"/>
              <a:t> يتصف أصحابها بالكسل وللامبالاة والانفعال.</a:t>
            </a:r>
            <a:endParaRPr lang="en-US" altLang="ar-JO" sz="2400" dirty="0"/>
          </a:p>
        </p:txBody>
      </p:sp>
      <p:sp>
        <p:nvSpPr>
          <p:cNvPr id="2" name="مستطيل 1">
            <a:extLst>
              <a:ext uri="{FF2B5EF4-FFF2-40B4-BE49-F238E27FC236}">
                <a16:creationId xmlns:a16="http://schemas.microsoft.com/office/drawing/2014/main" xmlns="" id="{88B4A2B0-A113-FF44-A7F6-A704CB2E3AE4}"/>
              </a:ext>
            </a:extLst>
          </p:cNvPr>
          <p:cNvSpPr/>
          <p:nvPr/>
        </p:nvSpPr>
        <p:spPr>
          <a:xfrm>
            <a:off x="2092271" y="1483427"/>
            <a:ext cx="9432011" cy="523220"/>
          </a:xfrm>
          <a:prstGeom prst="rect">
            <a:avLst/>
          </a:prstGeom>
        </p:spPr>
        <p:txBody>
          <a:bodyPr wrap="square">
            <a:spAutoFit/>
          </a:bodyPr>
          <a:lstStyle/>
          <a:p>
            <a:r>
              <a:rPr lang="ar-SA" altLang="ar-JO" sz="2800" b="1" dirty="0" err="1">
                <a:solidFill>
                  <a:prstClr val="black"/>
                </a:solidFill>
                <a:latin typeface="Calibri Light" panose="020F0302020204030204"/>
                <a:ea typeface="+mj-ea"/>
              </a:rPr>
              <a:t>أ</a:t>
            </a:r>
            <a:r>
              <a:rPr lang="ar-SA" altLang="ar-JO" sz="2800" b="1" dirty="0">
                <a:solidFill>
                  <a:prstClr val="black"/>
                </a:solidFill>
                <a:latin typeface="Calibri Light" panose="020F0302020204030204"/>
                <a:ea typeface="+mj-ea"/>
              </a:rPr>
              <a:t>- الطبيب "</a:t>
            </a:r>
            <a:r>
              <a:rPr lang="ar-SA" altLang="ar-JO" sz="2800" b="1" dirty="0" err="1">
                <a:solidFill>
                  <a:prstClr val="black"/>
                </a:solidFill>
                <a:latin typeface="Calibri Light" panose="020F0302020204030204"/>
                <a:ea typeface="+mj-ea"/>
              </a:rPr>
              <a:t>هيبوقراط</a:t>
            </a:r>
            <a:r>
              <a:rPr lang="ar-SA" altLang="ar-JO" sz="2800" b="1" dirty="0">
                <a:solidFill>
                  <a:prstClr val="black"/>
                </a:solidFill>
                <a:latin typeface="Calibri Light" panose="020F0302020204030204"/>
                <a:ea typeface="+mj-ea"/>
              </a:rPr>
              <a:t>" صنف الشخصيات الإنسانية حسب نوع المزاج إلى:</a:t>
            </a:r>
            <a:r>
              <a:rPr lang="ar-SA" altLang="ar-JO" sz="2800" dirty="0">
                <a:solidFill>
                  <a:prstClr val="black"/>
                </a:solidFill>
                <a:latin typeface="Calibri Light" panose="020F0302020204030204"/>
                <a:ea typeface="+mj-ea"/>
              </a:rPr>
              <a:t> </a:t>
            </a:r>
            <a:endParaRPr lang="ar-JO" dirty="0"/>
          </a:p>
        </p:txBody>
      </p:sp>
    </p:spTree>
    <p:extLst>
      <p:ext uri="{BB962C8B-B14F-4D97-AF65-F5344CB8AC3E}">
        <p14:creationId xmlns:p14="http://schemas.microsoft.com/office/powerpoint/2010/main" val="1280516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box(out)">
                                      <p:cBhvr>
                                        <p:cTn id="7" dur="500"/>
                                        <p:tgtEl>
                                          <p:spTgt spid="27650">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7651">
                                            <p:txEl>
                                              <p:pRg st="0" end="0"/>
                                            </p:txEl>
                                          </p:spTgt>
                                        </p:tgtEl>
                                        <p:attrNameLst>
                                          <p:attrName>style.visibility</p:attrName>
                                        </p:attrNameLst>
                                      </p:cBhvr>
                                      <p:to>
                                        <p:strVal val="visible"/>
                                      </p:to>
                                    </p:set>
                                    <p:animEffect transition="in" filter="box(out)">
                                      <p:cBhvr>
                                        <p:cTn id="12" dur="500"/>
                                        <p:tgtEl>
                                          <p:spTgt spid="27651">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7651">
                                            <p:txEl>
                                              <p:pRg st="1" end="1"/>
                                            </p:txEl>
                                          </p:spTgt>
                                        </p:tgtEl>
                                        <p:attrNameLst>
                                          <p:attrName>style.visibility</p:attrName>
                                        </p:attrNameLst>
                                      </p:cBhvr>
                                      <p:to>
                                        <p:strVal val="visible"/>
                                      </p:to>
                                    </p:set>
                                    <p:animEffect transition="in" filter="box(out)">
                                      <p:cBhvr>
                                        <p:cTn id="17" dur="500"/>
                                        <p:tgtEl>
                                          <p:spTgt spid="27651">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7651">
                                            <p:txEl>
                                              <p:pRg st="2" end="2"/>
                                            </p:txEl>
                                          </p:spTgt>
                                        </p:tgtEl>
                                        <p:attrNameLst>
                                          <p:attrName>style.visibility</p:attrName>
                                        </p:attrNameLst>
                                      </p:cBhvr>
                                      <p:to>
                                        <p:strVal val="visible"/>
                                      </p:to>
                                    </p:set>
                                    <p:animEffect transition="in" filter="box(out)">
                                      <p:cBhvr>
                                        <p:cTn id="22" dur="500"/>
                                        <p:tgtEl>
                                          <p:spTgt spid="27651">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27651">
                                            <p:txEl>
                                              <p:pRg st="3" end="3"/>
                                            </p:txEl>
                                          </p:spTgt>
                                        </p:tgtEl>
                                        <p:attrNameLst>
                                          <p:attrName>style.visibility</p:attrName>
                                        </p:attrNameLst>
                                      </p:cBhvr>
                                      <p:to>
                                        <p:strVal val="visible"/>
                                      </p:to>
                                    </p:set>
                                    <p:animEffect transition="in" filter="box(out)">
                                      <p:cBhvr>
                                        <p:cTn id="27" dur="500"/>
                                        <p:tgtEl>
                                          <p:spTgt spid="27651">
                                            <p:txEl>
                                              <p:pRg st="3" end="3"/>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autoUpdateAnimBg="0"/>
      <p:bldP spid="27651" grpId="0" build="p" autoUpdateAnimBg="0"/>
    </p:bldLst>
  </p:timing>
</p:sld>
</file>

<file path=ppt/slides/slide2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5" name="Rectangle 3">
            <a:extLst>
              <a:ext uri="{FF2B5EF4-FFF2-40B4-BE49-F238E27FC236}">
                <a16:creationId xmlns:a16="http://schemas.microsoft.com/office/drawing/2014/main" xmlns="" id="{2B1720AD-6411-C04E-9F5A-CC3DF5D25F3F}"/>
              </a:ext>
            </a:extLst>
          </p:cNvPr>
          <p:cNvSpPr>
            <a:spLocks noGrp="1" noChangeArrowheads="1"/>
          </p:cNvSpPr>
          <p:nvPr>
            <p:ph type="body" idx="1"/>
          </p:nvPr>
        </p:nvSpPr>
        <p:spPr>
          <a:xfrm>
            <a:off x="838200" y="1037431"/>
            <a:ext cx="10515600" cy="576931"/>
          </a:xfrm>
        </p:spPr>
        <p:txBody>
          <a:bodyPr>
            <a:normAutofit/>
          </a:bodyPr>
          <a:lstStyle/>
          <a:p>
            <a:pPr algn="r" rtl="1">
              <a:buFontTx/>
              <a:buNone/>
            </a:pPr>
            <a:r>
              <a:rPr lang="ar-JO" altLang="ar-JO" sz="2400" dirty="0"/>
              <a:t>هناك نمطين مفسرين للشخصية:</a:t>
            </a:r>
          </a:p>
        </p:txBody>
      </p:sp>
      <p:sp>
        <p:nvSpPr>
          <p:cNvPr id="3" name="مستطيل 2">
            <a:extLst>
              <a:ext uri="{FF2B5EF4-FFF2-40B4-BE49-F238E27FC236}">
                <a16:creationId xmlns:a16="http://schemas.microsoft.com/office/drawing/2014/main" xmlns="" id="{CA58FDBE-8D3E-E74F-99C8-A0C3DA104CAD}"/>
              </a:ext>
            </a:extLst>
          </p:cNvPr>
          <p:cNvSpPr/>
          <p:nvPr/>
        </p:nvSpPr>
        <p:spPr>
          <a:xfrm>
            <a:off x="6310362" y="417867"/>
            <a:ext cx="5043438" cy="523220"/>
          </a:xfrm>
          <a:prstGeom prst="rect">
            <a:avLst/>
          </a:prstGeom>
        </p:spPr>
        <p:txBody>
          <a:bodyPr wrap="square">
            <a:spAutoFit/>
          </a:bodyPr>
          <a:lstStyle/>
          <a:p>
            <a:r>
              <a:rPr lang="ar-SA" altLang="ar-JO" sz="2800" b="1" dirty="0">
                <a:solidFill>
                  <a:prstClr val="black"/>
                </a:solidFill>
                <a:latin typeface="Calibri Light" panose="020F0302020204030204"/>
                <a:ea typeface="+mj-ea"/>
                <a:cs typeface="Times New Roman (Arabic)" charset="-78"/>
              </a:rPr>
              <a:t>ب- نظرية كارل يونغ </a:t>
            </a:r>
            <a:r>
              <a:rPr lang="en-US" altLang="ar-JO" sz="2800" b="1" dirty="0">
                <a:solidFill>
                  <a:prstClr val="black"/>
                </a:solidFill>
                <a:latin typeface="Calibri Light" panose="020F0302020204030204"/>
                <a:ea typeface="+mj-ea"/>
                <a:cs typeface="Times New Roman (Arabic)" charset="-78"/>
              </a:rPr>
              <a:t>Carl G. Jung</a:t>
            </a:r>
            <a:endParaRPr lang="ar-JO" dirty="0"/>
          </a:p>
        </p:txBody>
      </p:sp>
      <p:sp>
        <p:nvSpPr>
          <p:cNvPr id="8" name="Rectangle 2">
            <a:extLst>
              <a:ext uri="{FF2B5EF4-FFF2-40B4-BE49-F238E27FC236}">
                <a16:creationId xmlns:a16="http://schemas.microsoft.com/office/drawing/2014/main" xmlns="" id="{FED55544-E251-8C42-8330-A23200E891AE}"/>
              </a:ext>
            </a:extLst>
          </p:cNvPr>
          <p:cNvSpPr>
            <a:spLocks noGrp="1" noChangeArrowheads="1"/>
          </p:cNvSpPr>
          <p:nvPr>
            <p:ph type="title"/>
          </p:nvPr>
        </p:nvSpPr>
        <p:spPr>
          <a:xfrm>
            <a:off x="1304441" y="1710706"/>
            <a:ext cx="10515600" cy="626767"/>
          </a:xfrm>
        </p:spPr>
        <p:txBody>
          <a:bodyPr>
            <a:normAutofit/>
          </a:bodyPr>
          <a:lstStyle/>
          <a:p>
            <a:pPr algn="just" rtl="1"/>
            <a:r>
              <a:rPr lang="ar-JO" altLang="ar-JO" sz="2800" b="1" dirty="0">
                <a:cs typeface="+mn-cs"/>
              </a:rPr>
              <a:t>1- النمط الانفتاحي المنطلق أو الانبساطي      :</a:t>
            </a:r>
            <a:r>
              <a:rPr lang="en-US" altLang="ar-JO" sz="2800" b="1" dirty="0">
                <a:cs typeface="+mn-cs"/>
              </a:rPr>
              <a:t> Extrovert</a:t>
            </a:r>
          </a:p>
        </p:txBody>
      </p:sp>
      <p:sp>
        <p:nvSpPr>
          <p:cNvPr id="9" name="Rectangle 3">
            <a:extLst>
              <a:ext uri="{FF2B5EF4-FFF2-40B4-BE49-F238E27FC236}">
                <a16:creationId xmlns:a16="http://schemas.microsoft.com/office/drawing/2014/main" xmlns="" id="{83D6922B-3007-2246-9D14-D43EEA074DBD}"/>
              </a:ext>
            </a:extLst>
          </p:cNvPr>
          <p:cNvSpPr txBox="1">
            <a:spLocks noChangeArrowheads="1"/>
          </p:cNvSpPr>
          <p:nvPr/>
        </p:nvSpPr>
        <p:spPr>
          <a:xfrm>
            <a:off x="838200" y="2388734"/>
            <a:ext cx="11126304" cy="1319388"/>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ar-SA" altLang="ar-JO" sz="2400" dirty="0"/>
              <a:t>الشخصية المنبسطة كما تدل التسمية تميز الإنسان المنفتح تجاه الآخرين ويحب الناس ويتميز بالمرح وبالحركة الدائمة٬ فالإنسان منفتح على البيئة الخارجية </a:t>
            </a:r>
            <a:r>
              <a:rPr lang="en-US" altLang="ar-JO" sz="2400" dirty="0"/>
              <a:t>Out-Centered</a:t>
            </a:r>
            <a:r>
              <a:rPr lang="ar-SA" altLang="ar-JO" sz="2400" dirty="0"/>
              <a:t> ويرى نفسه جزء من مجتمع خارجي، ولا يرى نفسه محور العمل كله٬ وتكون الشخصية أكثر موضوعية في نظرتها للآخرين والأشياء.</a:t>
            </a:r>
            <a:endParaRPr lang="en-US" altLang="ar-JO" sz="2400" dirty="0"/>
          </a:p>
        </p:txBody>
      </p:sp>
      <p:sp>
        <p:nvSpPr>
          <p:cNvPr id="10" name="Rectangle 2">
            <a:extLst>
              <a:ext uri="{FF2B5EF4-FFF2-40B4-BE49-F238E27FC236}">
                <a16:creationId xmlns:a16="http://schemas.microsoft.com/office/drawing/2014/main" xmlns="" id="{CC2A7DCC-7DBC-1440-9B93-6A83D67DD961}"/>
              </a:ext>
            </a:extLst>
          </p:cNvPr>
          <p:cNvSpPr txBox="1">
            <a:spLocks noChangeArrowheads="1"/>
          </p:cNvSpPr>
          <p:nvPr/>
        </p:nvSpPr>
        <p:spPr>
          <a:xfrm>
            <a:off x="1304441" y="3865793"/>
            <a:ext cx="10515600" cy="488442"/>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just"/>
            <a:r>
              <a:rPr lang="ar-SA" altLang="ar-JO" sz="2800" b="1" dirty="0">
                <a:cs typeface="+mn-cs"/>
              </a:rPr>
              <a:t>2- النمط الانطوائي المنغلق الذات       :</a:t>
            </a:r>
            <a:r>
              <a:rPr lang="en-US" altLang="ar-JO" sz="2800" b="1" dirty="0">
                <a:cs typeface="+mn-cs"/>
              </a:rPr>
              <a:t>Introvert</a:t>
            </a:r>
          </a:p>
        </p:txBody>
      </p:sp>
      <p:sp>
        <p:nvSpPr>
          <p:cNvPr id="11" name="Rectangle 3">
            <a:extLst>
              <a:ext uri="{FF2B5EF4-FFF2-40B4-BE49-F238E27FC236}">
                <a16:creationId xmlns:a16="http://schemas.microsoft.com/office/drawing/2014/main" xmlns="" id="{0A1458A7-BE4E-1647-84A3-8D6417DCBF39}"/>
              </a:ext>
            </a:extLst>
          </p:cNvPr>
          <p:cNvSpPr txBox="1">
            <a:spLocks noChangeArrowheads="1"/>
          </p:cNvSpPr>
          <p:nvPr/>
        </p:nvSpPr>
        <p:spPr>
          <a:xfrm>
            <a:off x="947981" y="4381397"/>
            <a:ext cx="11016524" cy="856281"/>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ar-SA" altLang="ar-JO" sz="2400" dirty="0"/>
              <a:t>هذا النمط منغلق تجاه الآخرين ومنطوي على نفسه، ولا يحب الاختلاط بغيره. وفقا لهذا النمط يرى الإنسان نفسه المحور الأساس للبيئة </a:t>
            </a:r>
            <a:r>
              <a:rPr lang="en-US" altLang="ar-JO" sz="2400" dirty="0"/>
              <a:t>Self-Centered</a:t>
            </a:r>
            <a:r>
              <a:rPr lang="ar-SA" altLang="ar-JO" sz="2400" dirty="0"/>
              <a:t> وتكون الشخصية أقل موضوعية في نظرتها للأمور وللناس.</a:t>
            </a:r>
            <a:endParaRPr lang="en-US" altLang="ar-JO" sz="2400" dirty="0"/>
          </a:p>
        </p:txBody>
      </p:sp>
    </p:spTree>
    <p:extLst>
      <p:ext uri="{BB962C8B-B14F-4D97-AF65-F5344CB8AC3E}">
        <p14:creationId xmlns:p14="http://schemas.microsoft.com/office/powerpoint/2010/main" val="658529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box(out)">
                                      <p:cBhvr>
                                        <p:cTn id="7" dur="500"/>
                                        <p:tgtEl>
                                          <p:spTgt spid="2867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 calcmode="lin" valueType="num">
                                      <p:cBhvr additive="base">
                                        <p:cTn id="12"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 calcmode="lin" valueType="num">
                                      <p:cBhvr additive="base">
                                        <p:cTn id="18" dur="500" fill="hold"/>
                                        <p:tgtEl>
                                          <p:spTgt spid="9">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whoosh.wav"/>
                                        </p:tgtEl>
                                      </p:cMediaNode>
                                    </p:audio>
                                  </p:sub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box(out)">
                                      <p:cBhvr>
                                        <p:cTn id="24" dur="500"/>
                                        <p:tgtEl>
                                          <p:spTgt spid="10">
                                            <p:txEl>
                                              <p:pRg st="0" end="0"/>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2" name="camera.wav"/>
                                        </p:tgtEl>
                                      </p:cMediaNode>
                                    </p:audio>
                                  </p:subTnLst>
                                </p:cTn>
                              </p:par>
                            </p:childTnLst>
                          </p:cTn>
                        </p:par>
                      </p:childTnLst>
                    </p:cTn>
                  </p:par>
                  <p:par>
                    <p:cTn id="25" fill="hold">
                      <p:stCondLst>
                        <p:cond delay="indefinite"/>
                      </p:stCondLst>
                      <p:childTnLst>
                        <p:par>
                          <p:cTn id="26" fill="hold">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box(out)">
                                      <p:cBhvr>
                                        <p:cTn id="29" dur="500"/>
                                        <p:tgtEl>
                                          <p:spTgt spid="11">
                                            <p:txEl>
                                              <p:pRg st="0" end="0"/>
                                            </p:txEl>
                                          </p:spTgt>
                                        </p:tgtEl>
                                      </p:cBhvr>
                                    </p:animEffect>
                                  </p:childTnLst>
                                  <p:subTnLst>
                                    <p:audio>
                                      <p:cMediaNode>
                                        <p:cTn display="0" masterRel="sameClick">
                                          <p:stCondLst>
                                            <p:cond evt="begin" delay="0">
                                              <p:tn val="27"/>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autoUpdateAnimBg="0"/>
      <p:bldP spid="8" grpId="0" build="p" autoUpdateAnimBg="0"/>
      <p:bldP spid="9" grpId="0" build="p" autoUpdateAnimBg="0"/>
      <p:bldP spid="10" grpId="0" build="p" autoUpdateAnimBg="0"/>
      <p:bldP spid="11" grpId="0" build="p" autoUpdateAnimBg="0"/>
    </p:bldLst>
  </p:timing>
</p:sld>
</file>

<file path=ppt/slides/slide2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xmlns="" id="{0F4EF514-DE84-7045-85D2-36D88F1B286F}"/>
              </a:ext>
            </a:extLst>
          </p:cNvPr>
          <p:cNvSpPr>
            <a:spLocks noGrp="1" noChangeArrowheads="1"/>
          </p:cNvSpPr>
          <p:nvPr>
            <p:ph type="title"/>
          </p:nvPr>
        </p:nvSpPr>
        <p:spPr>
          <a:xfrm>
            <a:off x="3998563" y="93246"/>
            <a:ext cx="7355237" cy="890238"/>
          </a:xfrm>
        </p:spPr>
        <p:txBody>
          <a:bodyPr>
            <a:normAutofit/>
          </a:bodyPr>
          <a:lstStyle/>
          <a:p>
            <a:pPr algn="just" rtl="1"/>
            <a:r>
              <a:rPr lang="ar-SA" altLang="ar-JO" sz="2800" b="1" dirty="0" err="1">
                <a:cs typeface="+mn-cs"/>
              </a:rPr>
              <a:t>ج</a:t>
            </a:r>
            <a:r>
              <a:rPr lang="ar-SA" altLang="ar-JO" sz="2800" b="1" dirty="0">
                <a:cs typeface="+mn-cs"/>
              </a:rPr>
              <a:t>- العالم الألماني "هانز </a:t>
            </a:r>
            <a:r>
              <a:rPr lang="ar-SA" altLang="ar-JO" sz="2800" b="1" dirty="0" err="1">
                <a:cs typeface="+mn-cs"/>
              </a:rPr>
              <a:t>إيزنك</a:t>
            </a:r>
            <a:r>
              <a:rPr lang="ar-SA" altLang="ar-JO" sz="2800" b="1" dirty="0">
                <a:cs typeface="+mn-cs"/>
              </a:rPr>
              <a:t>" حدد نوعين من الشخصيات:</a:t>
            </a:r>
            <a:endParaRPr lang="en-US" altLang="ar-JO" sz="2800" b="1" dirty="0">
              <a:cs typeface="+mn-cs"/>
            </a:endParaRPr>
          </a:p>
        </p:txBody>
      </p:sp>
      <p:sp>
        <p:nvSpPr>
          <p:cNvPr id="31747" name="Rectangle 3">
            <a:extLst>
              <a:ext uri="{FF2B5EF4-FFF2-40B4-BE49-F238E27FC236}">
                <a16:creationId xmlns:a16="http://schemas.microsoft.com/office/drawing/2014/main" xmlns="" id="{8A4C4377-5A95-964D-94B6-F27F333AED2D}"/>
              </a:ext>
            </a:extLst>
          </p:cNvPr>
          <p:cNvSpPr>
            <a:spLocks noGrp="1" noChangeArrowheads="1"/>
          </p:cNvSpPr>
          <p:nvPr>
            <p:ph type="body" idx="1"/>
          </p:nvPr>
        </p:nvSpPr>
        <p:spPr>
          <a:xfrm>
            <a:off x="6633274" y="1182910"/>
            <a:ext cx="4899913" cy="3191252"/>
          </a:xfrm>
        </p:spPr>
        <p:txBody>
          <a:bodyPr>
            <a:normAutofit/>
          </a:bodyPr>
          <a:lstStyle/>
          <a:p>
            <a:pPr algn="r" rtl="1">
              <a:buFontTx/>
              <a:buNone/>
            </a:pPr>
            <a:r>
              <a:rPr lang="ar-SA" altLang="ar-JO" sz="2400" b="1" dirty="0"/>
              <a:t>1- الشخصيات الانبساطية:</a:t>
            </a:r>
          </a:p>
          <a:p>
            <a:pPr algn="r" rtl="1">
              <a:buFontTx/>
              <a:buNone/>
            </a:pPr>
            <a:r>
              <a:rPr lang="ar-SA" altLang="ar-JO" sz="2400" b="1" dirty="0"/>
              <a:t> </a:t>
            </a:r>
            <a:r>
              <a:rPr lang="ar-SA" altLang="ar-JO" sz="2400" dirty="0"/>
              <a:t>تتصف بخصائص أو سمات:</a:t>
            </a:r>
          </a:p>
          <a:p>
            <a:pPr algn="r" rtl="1">
              <a:buFontTx/>
              <a:buChar char="-"/>
            </a:pPr>
            <a:r>
              <a:rPr lang="ar-SA" altLang="ar-JO" sz="2400" dirty="0"/>
              <a:t>تتسم بالقدرة على إقامة العلاقات الاجتماعية.</a:t>
            </a:r>
          </a:p>
          <a:p>
            <a:pPr algn="r" rtl="1">
              <a:buFontTx/>
              <a:buChar char="-"/>
            </a:pPr>
            <a:r>
              <a:rPr lang="ar-SA" altLang="ar-JO" sz="2400" dirty="0"/>
              <a:t>القدرة  على التعبير.</a:t>
            </a:r>
          </a:p>
          <a:p>
            <a:pPr algn="r" rtl="1">
              <a:buFontTx/>
              <a:buChar char="-"/>
            </a:pPr>
            <a:r>
              <a:rPr lang="ar-SA" altLang="ar-JO" sz="2400" dirty="0"/>
              <a:t>تحمل المخاطرة.</a:t>
            </a:r>
          </a:p>
          <a:p>
            <a:pPr algn="r" rtl="1">
              <a:buFontTx/>
              <a:buChar char="-"/>
            </a:pPr>
            <a:r>
              <a:rPr lang="ar-SA" altLang="ar-JO" sz="2400" dirty="0"/>
              <a:t>والتأثر - والبراغماتية - والنشاط.</a:t>
            </a:r>
          </a:p>
          <a:p>
            <a:pPr algn="r" rtl="1">
              <a:buFontTx/>
              <a:buChar char="-"/>
            </a:pPr>
            <a:r>
              <a:rPr lang="ar-SA" altLang="ar-JO" sz="2400" dirty="0"/>
              <a:t>عدم تحمل المسؤولية. </a:t>
            </a:r>
            <a:endParaRPr lang="en-US" altLang="ar-JO" sz="2400" dirty="0"/>
          </a:p>
        </p:txBody>
      </p:sp>
      <p:sp>
        <p:nvSpPr>
          <p:cNvPr id="4" name="Rectangle 3">
            <a:extLst>
              <a:ext uri="{FF2B5EF4-FFF2-40B4-BE49-F238E27FC236}">
                <a16:creationId xmlns:a16="http://schemas.microsoft.com/office/drawing/2014/main" xmlns="" id="{2893F831-11ED-5B4B-A3E7-3AC691B3BB58}"/>
              </a:ext>
            </a:extLst>
          </p:cNvPr>
          <p:cNvSpPr txBox="1">
            <a:spLocks noChangeArrowheads="1"/>
          </p:cNvSpPr>
          <p:nvPr/>
        </p:nvSpPr>
        <p:spPr>
          <a:xfrm>
            <a:off x="858865" y="1182910"/>
            <a:ext cx="4457054" cy="3854039"/>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ar-SA" altLang="ar-JO" sz="2400" dirty="0"/>
              <a:t>2- </a:t>
            </a:r>
            <a:r>
              <a:rPr lang="ar-SA" altLang="ar-JO" sz="2400" b="1" dirty="0"/>
              <a:t>الشخصيات الانطوائية:</a:t>
            </a:r>
          </a:p>
          <a:p>
            <a:pPr>
              <a:buFontTx/>
              <a:buNone/>
            </a:pPr>
            <a:r>
              <a:rPr lang="ar-SA" altLang="ar-JO" sz="2400" b="1" dirty="0"/>
              <a:t> </a:t>
            </a:r>
            <a:r>
              <a:rPr lang="ar-SA" altLang="ar-JO" sz="2400" dirty="0"/>
              <a:t>تتصف بخصائص أو سمات:</a:t>
            </a:r>
          </a:p>
          <a:p>
            <a:pPr>
              <a:buFontTx/>
              <a:buChar char="-"/>
            </a:pPr>
            <a:r>
              <a:rPr lang="ar-SA" altLang="ar-JO" sz="2400" dirty="0"/>
              <a:t>الحرص والمسؤولية.</a:t>
            </a:r>
          </a:p>
          <a:p>
            <a:pPr>
              <a:buFontTx/>
              <a:buChar char="-"/>
            </a:pPr>
            <a:r>
              <a:rPr lang="ar-SA" altLang="ar-JO" sz="2400" dirty="0"/>
              <a:t>الرقابة.  </a:t>
            </a:r>
          </a:p>
          <a:p>
            <a:pPr>
              <a:buFontTx/>
              <a:buChar char="-"/>
            </a:pPr>
            <a:r>
              <a:rPr lang="ar-SA" altLang="ar-JO" sz="2400" dirty="0"/>
              <a:t>التفكير.</a:t>
            </a:r>
          </a:p>
          <a:p>
            <a:pPr>
              <a:buFontTx/>
              <a:buChar char="-"/>
            </a:pPr>
            <a:r>
              <a:rPr lang="ar-SA" altLang="ar-JO" sz="2400" dirty="0"/>
              <a:t>الانعزال.       </a:t>
            </a:r>
          </a:p>
          <a:p>
            <a:pPr>
              <a:buFontTx/>
              <a:buChar char="-"/>
            </a:pPr>
            <a:r>
              <a:rPr lang="ar-SA" altLang="ar-JO" sz="2400" dirty="0"/>
              <a:t>عدم النشاط.</a:t>
            </a:r>
          </a:p>
          <a:p>
            <a:pPr>
              <a:buFontTx/>
              <a:buChar char="-"/>
            </a:pPr>
            <a:r>
              <a:rPr lang="ar-SA" altLang="ar-JO" sz="2400" dirty="0"/>
              <a:t>عدم القدرة على التعبير.</a:t>
            </a:r>
            <a:endParaRPr lang="en-US" altLang="ar-JO" sz="2400" dirty="0"/>
          </a:p>
        </p:txBody>
      </p:sp>
    </p:spTree>
    <p:extLst>
      <p:ext uri="{BB962C8B-B14F-4D97-AF65-F5344CB8AC3E}">
        <p14:creationId xmlns:p14="http://schemas.microsoft.com/office/powerpoint/2010/main" val="4068274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1746">
                                            <p:txEl>
                                              <p:pRg st="0" end="0"/>
                                            </p:txEl>
                                          </p:spTgt>
                                        </p:tgtEl>
                                        <p:attrNameLst>
                                          <p:attrName>style.visibility</p:attrName>
                                        </p:attrNameLst>
                                      </p:cBhvr>
                                      <p:to>
                                        <p:strVal val="visible"/>
                                      </p:to>
                                    </p:set>
                                    <p:animEffect transition="in" filter="box(out)">
                                      <p:cBhvr>
                                        <p:cTn id="7" dur="500"/>
                                        <p:tgtEl>
                                          <p:spTgt spid="31746">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1747">
                                            <p:txEl>
                                              <p:pRg st="0" end="0"/>
                                            </p:txEl>
                                          </p:spTgt>
                                        </p:tgtEl>
                                        <p:attrNameLst>
                                          <p:attrName>style.visibility</p:attrName>
                                        </p:attrNameLst>
                                      </p:cBhvr>
                                      <p:to>
                                        <p:strVal val="visible"/>
                                      </p:to>
                                    </p:set>
                                    <p:animEffect transition="in" filter="box(out)">
                                      <p:cBhvr>
                                        <p:cTn id="12" dur="500"/>
                                        <p:tgtEl>
                                          <p:spTgt spid="31747">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1747">
                                            <p:txEl>
                                              <p:pRg st="1" end="1"/>
                                            </p:txEl>
                                          </p:spTgt>
                                        </p:tgtEl>
                                        <p:attrNameLst>
                                          <p:attrName>style.visibility</p:attrName>
                                        </p:attrNameLst>
                                      </p:cBhvr>
                                      <p:to>
                                        <p:strVal val="visible"/>
                                      </p:to>
                                    </p:set>
                                    <p:animEffect transition="in" filter="box(out)">
                                      <p:cBhvr>
                                        <p:cTn id="17" dur="500"/>
                                        <p:tgtEl>
                                          <p:spTgt spid="31747">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1747">
                                            <p:txEl>
                                              <p:pRg st="2" end="2"/>
                                            </p:txEl>
                                          </p:spTgt>
                                        </p:tgtEl>
                                        <p:attrNameLst>
                                          <p:attrName>style.visibility</p:attrName>
                                        </p:attrNameLst>
                                      </p:cBhvr>
                                      <p:to>
                                        <p:strVal val="visible"/>
                                      </p:to>
                                    </p:set>
                                    <p:animEffect transition="in" filter="box(out)">
                                      <p:cBhvr>
                                        <p:cTn id="22" dur="500"/>
                                        <p:tgtEl>
                                          <p:spTgt spid="31747">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1747">
                                            <p:txEl>
                                              <p:pRg st="3" end="3"/>
                                            </p:txEl>
                                          </p:spTgt>
                                        </p:tgtEl>
                                        <p:attrNameLst>
                                          <p:attrName>style.visibility</p:attrName>
                                        </p:attrNameLst>
                                      </p:cBhvr>
                                      <p:to>
                                        <p:strVal val="visible"/>
                                      </p:to>
                                    </p:set>
                                    <p:animEffect transition="in" filter="box(out)">
                                      <p:cBhvr>
                                        <p:cTn id="27" dur="500"/>
                                        <p:tgtEl>
                                          <p:spTgt spid="31747">
                                            <p:txEl>
                                              <p:pRg st="3" end="3"/>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31747">
                                            <p:txEl>
                                              <p:pRg st="4" end="4"/>
                                            </p:txEl>
                                          </p:spTgt>
                                        </p:tgtEl>
                                        <p:attrNameLst>
                                          <p:attrName>style.visibility</p:attrName>
                                        </p:attrNameLst>
                                      </p:cBhvr>
                                      <p:to>
                                        <p:strVal val="visible"/>
                                      </p:to>
                                    </p:set>
                                    <p:animEffect transition="in" filter="box(out)">
                                      <p:cBhvr>
                                        <p:cTn id="32" dur="500"/>
                                        <p:tgtEl>
                                          <p:spTgt spid="31747">
                                            <p:txEl>
                                              <p:pRg st="4" end="4"/>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31747">
                                            <p:txEl>
                                              <p:pRg st="5" end="5"/>
                                            </p:txEl>
                                          </p:spTgt>
                                        </p:tgtEl>
                                        <p:attrNameLst>
                                          <p:attrName>style.visibility</p:attrName>
                                        </p:attrNameLst>
                                      </p:cBhvr>
                                      <p:to>
                                        <p:strVal val="visible"/>
                                      </p:to>
                                    </p:set>
                                    <p:animEffect transition="in" filter="box(out)">
                                      <p:cBhvr>
                                        <p:cTn id="37" dur="500"/>
                                        <p:tgtEl>
                                          <p:spTgt spid="31747">
                                            <p:txEl>
                                              <p:pRg st="5" end="5"/>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31747">
                                            <p:txEl>
                                              <p:pRg st="6" end="6"/>
                                            </p:txEl>
                                          </p:spTgt>
                                        </p:tgtEl>
                                        <p:attrNameLst>
                                          <p:attrName>style.visibility</p:attrName>
                                        </p:attrNameLst>
                                      </p:cBhvr>
                                      <p:to>
                                        <p:strVal val="visible"/>
                                      </p:to>
                                    </p:set>
                                    <p:animEffect transition="in" filter="box(out)">
                                      <p:cBhvr>
                                        <p:cTn id="42" dur="500"/>
                                        <p:tgtEl>
                                          <p:spTgt spid="31747">
                                            <p:txEl>
                                              <p:pRg st="6" end="6"/>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2" name="camera.wav"/>
                                        </p:tgtEl>
                                      </p:cMediaNode>
                                    </p:audio>
                                  </p:sub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Effect transition="in" filter="box(out)">
                                      <p:cBhvr>
                                        <p:cTn id="47" dur="500"/>
                                        <p:tgtEl>
                                          <p:spTgt spid="4">
                                            <p:txEl>
                                              <p:pRg st="0" end="0"/>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childTnLst>
                    </p:cTn>
                  </p:par>
                  <p:par>
                    <p:cTn id="48" fill="hold">
                      <p:stCondLst>
                        <p:cond delay="indefinite"/>
                      </p:stCondLst>
                      <p:childTnLst>
                        <p:par>
                          <p:cTn id="49" fill="hold">
                            <p:stCondLst>
                              <p:cond delay="0"/>
                            </p:stCondLst>
                            <p:childTnLst>
                              <p:par>
                                <p:cTn id="50" presetID="4" presetClass="entr" presetSubtype="32" fill="hold" grpId="0" nodeType="clickEffect">
                                  <p:stCondLst>
                                    <p:cond delay="0"/>
                                  </p:stCondLst>
                                  <p:childTnLst>
                                    <p:set>
                                      <p:cBhvr>
                                        <p:cTn id="51" dur="1" fill="hold">
                                          <p:stCondLst>
                                            <p:cond delay="0"/>
                                          </p:stCondLst>
                                        </p:cTn>
                                        <p:tgtEl>
                                          <p:spTgt spid="4">
                                            <p:txEl>
                                              <p:pRg st="1" end="1"/>
                                            </p:txEl>
                                          </p:spTgt>
                                        </p:tgtEl>
                                        <p:attrNameLst>
                                          <p:attrName>style.visibility</p:attrName>
                                        </p:attrNameLst>
                                      </p:cBhvr>
                                      <p:to>
                                        <p:strVal val="visible"/>
                                      </p:to>
                                    </p:set>
                                    <p:animEffect transition="in" filter="box(out)">
                                      <p:cBhvr>
                                        <p:cTn id="52" dur="500"/>
                                        <p:tgtEl>
                                          <p:spTgt spid="4">
                                            <p:txEl>
                                              <p:pRg st="1" end="1"/>
                                            </p:txEl>
                                          </p:spTgt>
                                        </p:tgtEl>
                                      </p:cBhvr>
                                    </p:animEffect>
                                  </p:childTnLst>
                                  <p:subTnLst>
                                    <p:audio>
                                      <p:cMediaNode>
                                        <p:cTn display="0" masterRel="sameClick">
                                          <p:stCondLst>
                                            <p:cond evt="begin" delay="0">
                                              <p:tn val="50"/>
                                            </p:cond>
                                          </p:stCondLst>
                                          <p:endCondLst>
                                            <p:cond evt="onStopAudio" delay="0">
                                              <p:tgtEl>
                                                <p:sldTgt/>
                                              </p:tgtEl>
                                            </p:cond>
                                          </p:endCondLst>
                                        </p:cTn>
                                        <p:tgtEl>
                                          <p:sndTgt r:embed="rId2" name="camera.wav"/>
                                        </p:tgtEl>
                                      </p:cMediaNode>
                                    </p:audio>
                                  </p:subTnLst>
                                </p:cTn>
                              </p:par>
                            </p:childTnLst>
                          </p:cTn>
                        </p:par>
                      </p:childTnLst>
                    </p:cTn>
                  </p:par>
                  <p:par>
                    <p:cTn id="53" fill="hold">
                      <p:stCondLst>
                        <p:cond delay="indefinite"/>
                      </p:stCondLst>
                      <p:childTnLst>
                        <p:par>
                          <p:cTn id="54" fill="hold">
                            <p:stCondLst>
                              <p:cond delay="0"/>
                            </p:stCondLst>
                            <p:childTnLst>
                              <p:par>
                                <p:cTn id="55" presetID="4" presetClass="entr" presetSubtype="32" fill="hold" grpId="0" nodeType="clickEffect">
                                  <p:stCondLst>
                                    <p:cond delay="0"/>
                                  </p:stCondLst>
                                  <p:childTnLst>
                                    <p:set>
                                      <p:cBhvr>
                                        <p:cTn id="56" dur="1" fill="hold">
                                          <p:stCondLst>
                                            <p:cond delay="0"/>
                                          </p:stCondLst>
                                        </p:cTn>
                                        <p:tgtEl>
                                          <p:spTgt spid="4">
                                            <p:txEl>
                                              <p:pRg st="2" end="2"/>
                                            </p:txEl>
                                          </p:spTgt>
                                        </p:tgtEl>
                                        <p:attrNameLst>
                                          <p:attrName>style.visibility</p:attrName>
                                        </p:attrNameLst>
                                      </p:cBhvr>
                                      <p:to>
                                        <p:strVal val="visible"/>
                                      </p:to>
                                    </p:set>
                                    <p:animEffect transition="in" filter="box(out)">
                                      <p:cBhvr>
                                        <p:cTn id="57" dur="500"/>
                                        <p:tgtEl>
                                          <p:spTgt spid="4">
                                            <p:txEl>
                                              <p:pRg st="2" end="2"/>
                                            </p:txEl>
                                          </p:spTgt>
                                        </p:tgtEl>
                                      </p:cBhvr>
                                    </p:animEffect>
                                  </p:childTnLst>
                                  <p:subTnLst>
                                    <p:audio>
                                      <p:cMediaNode>
                                        <p:cTn display="0" masterRel="sameClick">
                                          <p:stCondLst>
                                            <p:cond evt="begin" delay="0">
                                              <p:tn val="55"/>
                                            </p:cond>
                                          </p:stCondLst>
                                          <p:endCondLst>
                                            <p:cond evt="onStopAudio" delay="0">
                                              <p:tgtEl>
                                                <p:sldTgt/>
                                              </p:tgtEl>
                                            </p:cond>
                                          </p:endCondLst>
                                        </p:cTn>
                                        <p:tgtEl>
                                          <p:sndTgt r:embed="rId2" name="camera.wav"/>
                                        </p:tgtEl>
                                      </p:cMediaNode>
                                    </p:audio>
                                  </p:subTnLst>
                                </p:cTn>
                              </p:par>
                            </p:childTnLst>
                          </p:cTn>
                        </p:par>
                      </p:childTnLst>
                    </p:cTn>
                  </p:par>
                  <p:par>
                    <p:cTn id="58" fill="hold">
                      <p:stCondLst>
                        <p:cond delay="indefinite"/>
                      </p:stCondLst>
                      <p:childTnLst>
                        <p:par>
                          <p:cTn id="59" fill="hold">
                            <p:stCondLst>
                              <p:cond delay="0"/>
                            </p:stCondLst>
                            <p:childTnLst>
                              <p:par>
                                <p:cTn id="60" presetID="4" presetClass="entr" presetSubtype="32" fill="hold" grpId="0" nodeType="clickEffect">
                                  <p:stCondLst>
                                    <p:cond delay="0"/>
                                  </p:stCondLst>
                                  <p:childTnLst>
                                    <p:set>
                                      <p:cBhvr>
                                        <p:cTn id="61" dur="1" fill="hold">
                                          <p:stCondLst>
                                            <p:cond delay="0"/>
                                          </p:stCondLst>
                                        </p:cTn>
                                        <p:tgtEl>
                                          <p:spTgt spid="4">
                                            <p:txEl>
                                              <p:pRg st="3" end="3"/>
                                            </p:txEl>
                                          </p:spTgt>
                                        </p:tgtEl>
                                        <p:attrNameLst>
                                          <p:attrName>style.visibility</p:attrName>
                                        </p:attrNameLst>
                                      </p:cBhvr>
                                      <p:to>
                                        <p:strVal val="visible"/>
                                      </p:to>
                                    </p:set>
                                    <p:animEffect transition="in" filter="box(out)">
                                      <p:cBhvr>
                                        <p:cTn id="62" dur="500"/>
                                        <p:tgtEl>
                                          <p:spTgt spid="4">
                                            <p:txEl>
                                              <p:pRg st="3" end="3"/>
                                            </p:txEl>
                                          </p:spTgt>
                                        </p:tgtEl>
                                      </p:cBhvr>
                                    </p:animEffect>
                                  </p:childTnLst>
                                  <p:subTnLst>
                                    <p:audio>
                                      <p:cMediaNode>
                                        <p:cTn display="0" masterRel="sameClick">
                                          <p:stCondLst>
                                            <p:cond evt="begin" delay="0">
                                              <p:tn val="60"/>
                                            </p:cond>
                                          </p:stCondLst>
                                          <p:endCondLst>
                                            <p:cond evt="onStopAudio" delay="0">
                                              <p:tgtEl>
                                                <p:sldTgt/>
                                              </p:tgtEl>
                                            </p:cond>
                                          </p:endCondLst>
                                        </p:cTn>
                                        <p:tgtEl>
                                          <p:sndTgt r:embed="rId2" name="camera.wav"/>
                                        </p:tgtEl>
                                      </p:cMediaNode>
                                    </p:audio>
                                  </p:subTnLst>
                                </p:cTn>
                              </p:par>
                            </p:childTnLst>
                          </p:cTn>
                        </p:par>
                      </p:childTnLst>
                    </p:cTn>
                  </p:par>
                  <p:par>
                    <p:cTn id="63" fill="hold">
                      <p:stCondLst>
                        <p:cond delay="indefinite"/>
                      </p:stCondLst>
                      <p:childTnLst>
                        <p:par>
                          <p:cTn id="64" fill="hold">
                            <p:stCondLst>
                              <p:cond delay="0"/>
                            </p:stCondLst>
                            <p:childTnLst>
                              <p:par>
                                <p:cTn id="65" presetID="4" presetClass="entr" presetSubtype="32" fill="hold" grpId="0"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box(out)">
                                      <p:cBhvr>
                                        <p:cTn id="67" dur="500"/>
                                        <p:tgtEl>
                                          <p:spTgt spid="4">
                                            <p:txEl>
                                              <p:pRg st="4" end="4"/>
                                            </p:txEl>
                                          </p:spTgt>
                                        </p:tgtEl>
                                      </p:cBhvr>
                                    </p:animEffect>
                                  </p:childTnLst>
                                  <p:subTnLst>
                                    <p:audio>
                                      <p:cMediaNode>
                                        <p:cTn display="0" masterRel="sameClick">
                                          <p:stCondLst>
                                            <p:cond evt="begin" delay="0">
                                              <p:tn val="65"/>
                                            </p:cond>
                                          </p:stCondLst>
                                          <p:endCondLst>
                                            <p:cond evt="onStopAudio" delay="0">
                                              <p:tgtEl>
                                                <p:sldTgt/>
                                              </p:tgtEl>
                                            </p:cond>
                                          </p:endCondLst>
                                        </p:cTn>
                                        <p:tgtEl>
                                          <p:sndTgt r:embed="rId2" name="camera.wav"/>
                                        </p:tgtEl>
                                      </p:cMediaNode>
                                    </p:audio>
                                  </p:subTnLst>
                                </p:cTn>
                              </p:par>
                            </p:childTnLst>
                          </p:cTn>
                        </p:par>
                      </p:childTnLst>
                    </p:cTn>
                  </p:par>
                  <p:par>
                    <p:cTn id="68" fill="hold">
                      <p:stCondLst>
                        <p:cond delay="indefinite"/>
                      </p:stCondLst>
                      <p:childTnLst>
                        <p:par>
                          <p:cTn id="69" fill="hold">
                            <p:stCondLst>
                              <p:cond delay="0"/>
                            </p:stCondLst>
                            <p:childTnLst>
                              <p:par>
                                <p:cTn id="70" presetID="4" presetClass="entr" presetSubtype="32" fill="hold" grpId="0" nodeType="clickEffect">
                                  <p:stCondLst>
                                    <p:cond delay="0"/>
                                  </p:stCondLst>
                                  <p:childTnLst>
                                    <p:set>
                                      <p:cBhvr>
                                        <p:cTn id="71" dur="1" fill="hold">
                                          <p:stCondLst>
                                            <p:cond delay="0"/>
                                          </p:stCondLst>
                                        </p:cTn>
                                        <p:tgtEl>
                                          <p:spTgt spid="4">
                                            <p:txEl>
                                              <p:pRg st="5" end="5"/>
                                            </p:txEl>
                                          </p:spTgt>
                                        </p:tgtEl>
                                        <p:attrNameLst>
                                          <p:attrName>style.visibility</p:attrName>
                                        </p:attrNameLst>
                                      </p:cBhvr>
                                      <p:to>
                                        <p:strVal val="visible"/>
                                      </p:to>
                                    </p:set>
                                    <p:animEffect transition="in" filter="box(out)">
                                      <p:cBhvr>
                                        <p:cTn id="72" dur="500"/>
                                        <p:tgtEl>
                                          <p:spTgt spid="4">
                                            <p:txEl>
                                              <p:pRg st="5" end="5"/>
                                            </p:txEl>
                                          </p:spTgt>
                                        </p:tgtEl>
                                      </p:cBhvr>
                                    </p:animEffect>
                                  </p:childTnLst>
                                  <p:subTnLst>
                                    <p:audio>
                                      <p:cMediaNode>
                                        <p:cTn display="0" masterRel="sameClick">
                                          <p:stCondLst>
                                            <p:cond evt="begin" delay="0">
                                              <p:tn val="70"/>
                                            </p:cond>
                                          </p:stCondLst>
                                          <p:endCondLst>
                                            <p:cond evt="onStopAudio" delay="0">
                                              <p:tgtEl>
                                                <p:sldTgt/>
                                              </p:tgtEl>
                                            </p:cond>
                                          </p:endCondLst>
                                        </p:cTn>
                                        <p:tgtEl>
                                          <p:sndTgt r:embed="rId2" name="camera.wav"/>
                                        </p:tgtEl>
                                      </p:cMediaNode>
                                    </p:audio>
                                  </p:subTnLst>
                                </p:cTn>
                              </p:par>
                            </p:childTnLst>
                          </p:cTn>
                        </p:par>
                      </p:childTnLst>
                    </p:cTn>
                  </p:par>
                  <p:par>
                    <p:cTn id="73" fill="hold">
                      <p:stCondLst>
                        <p:cond delay="indefinite"/>
                      </p:stCondLst>
                      <p:childTnLst>
                        <p:par>
                          <p:cTn id="74" fill="hold">
                            <p:stCondLst>
                              <p:cond delay="0"/>
                            </p:stCondLst>
                            <p:childTnLst>
                              <p:par>
                                <p:cTn id="75" presetID="4" presetClass="entr" presetSubtype="32" fill="hold" grpId="0" nodeType="clickEffect">
                                  <p:stCondLst>
                                    <p:cond delay="0"/>
                                  </p:stCondLst>
                                  <p:childTnLst>
                                    <p:set>
                                      <p:cBhvr>
                                        <p:cTn id="76" dur="1" fill="hold">
                                          <p:stCondLst>
                                            <p:cond delay="0"/>
                                          </p:stCondLst>
                                        </p:cTn>
                                        <p:tgtEl>
                                          <p:spTgt spid="4">
                                            <p:txEl>
                                              <p:pRg st="6" end="6"/>
                                            </p:txEl>
                                          </p:spTgt>
                                        </p:tgtEl>
                                        <p:attrNameLst>
                                          <p:attrName>style.visibility</p:attrName>
                                        </p:attrNameLst>
                                      </p:cBhvr>
                                      <p:to>
                                        <p:strVal val="visible"/>
                                      </p:to>
                                    </p:set>
                                    <p:animEffect transition="in" filter="box(out)">
                                      <p:cBhvr>
                                        <p:cTn id="77" dur="500"/>
                                        <p:tgtEl>
                                          <p:spTgt spid="4">
                                            <p:txEl>
                                              <p:pRg st="6" end="6"/>
                                            </p:txEl>
                                          </p:spTgt>
                                        </p:tgtEl>
                                      </p:cBhvr>
                                    </p:animEffect>
                                  </p:childTnLst>
                                  <p:subTnLst>
                                    <p:audio>
                                      <p:cMediaNode>
                                        <p:cTn display="0" masterRel="sameClick">
                                          <p:stCondLst>
                                            <p:cond evt="begin" delay="0">
                                              <p:tn val="75"/>
                                            </p:cond>
                                          </p:stCondLst>
                                          <p:endCondLst>
                                            <p:cond evt="onStopAudio" delay="0">
                                              <p:tgtEl>
                                                <p:sldTgt/>
                                              </p:tgtEl>
                                            </p:cond>
                                          </p:endCondLst>
                                        </p:cTn>
                                        <p:tgtEl>
                                          <p:sndTgt r:embed="rId2" name="camera.wav"/>
                                        </p:tgtEl>
                                      </p:cMediaNode>
                                    </p:audio>
                                  </p:subTnLst>
                                </p:cTn>
                              </p:par>
                            </p:childTnLst>
                          </p:cTn>
                        </p:par>
                      </p:childTnLst>
                    </p:cTn>
                  </p:par>
                  <p:par>
                    <p:cTn id="78" fill="hold">
                      <p:stCondLst>
                        <p:cond delay="indefinite"/>
                      </p:stCondLst>
                      <p:childTnLst>
                        <p:par>
                          <p:cTn id="79" fill="hold">
                            <p:stCondLst>
                              <p:cond delay="0"/>
                            </p:stCondLst>
                            <p:childTnLst>
                              <p:par>
                                <p:cTn id="80" presetID="4" presetClass="entr" presetSubtype="32" fill="hold" grpId="0" nodeType="clickEffect">
                                  <p:stCondLst>
                                    <p:cond delay="0"/>
                                  </p:stCondLst>
                                  <p:childTnLst>
                                    <p:set>
                                      <p:cBhvr>
                                        <p:cTn id="81" dur="1" fill="hold">
                                          <p:stCondLst>
                                            <p:cond delay="0"/>
                                          </p:stCondLst>
                                        </p:cTn>
                                        <p:tgtEl>
                                          <p:spTgt spid="4">
                                            <p:txEl>
                                              <p:pRg st="7" end="7"/>
                                            </p:txEl>
                                          </p:spTgt>
                                        </p:tgtEl>
                                        <p:attrNameLst>
                                          <p:attrName>style.visibility</p:attrName>
                                        </p:attrNameLst>
                                      </p:cBhvr>
                                      <p:to>
                                        <p:strVal val="visible"/>
                                      </p:to>
                                    </p:set>
                                    <p:animEffect transition="in" filter="box(out)">
                                      <p:cBhvr>
                                        <p:cTn id="82" dur="500"/>
                                        <p:tgtEl>
                                          <p:spTgt spid="4">
                                            <p:txEl>
                                              <p:pRg st="7" end="7"/>
                                            </p:txEl>
                                          </p:spTgt>
                                        </p:tgtEl>
                                      </p:cBhvr>
                                    </p:animEffect>
                                  </p:childTnLst>
                                  <p:subTnLst>
                                    <p:audio>
                                      <p:cMediaNode>
                                        <p:cTn display="0" masterRel="sameClick">
                                          <p:stCondLst>
                                            <p:cond evt="begin" delay="0">
                                              <p:tn val="8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build="p" autoUpdateAnimBg="0"/>
      <p:bldP spid="31747" grpId="0" build="p" autoUpdateAnimBg="0"/>
      <p:bldP spid="4" grpId="0" build="p" autoUpdateAnimBg="0"/>
    </p:bldLst>
  </p:timing>
</p:sld>
</file>

<file path=ppt/slides/slide2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xmlns="" id="{59AB8E47-7132-964F-955D-47E7C0629E33}"/>
              </a:ext>
            </a:extLst>
          </p:cNvPr>
          <p:cNvSpPr>
            <a:spLocks noGrp="1" noChangeArrowheads="1"/>
          </p:cNvSpPr>
          <p:nvPr>
            <p:ph type="title"/>
          </p:nvPr>
        </p:nvSpPr>
        <p:spPr>
          <a:xfrm>
            <a:off x="7392692" y="365126"/>
            <a:ext cx="3961108" cy="704257"/>
          </a:xfrm>
        </p:spPr>
        <p:txBody>
          <a:bodyPr>
            <a:normAutofit/>
          </a:bodyPr>
          <a:lstStyle/>
          <a:p>
            <a:pPr algn="just" rtl="1"/>
            <a:r>
              <a:rPr lang="ar-SA" altLang="ar-JO" sz="2800" b="1" dirty="0">
                <a:cs typeface="+mn-cs"/>
              </a:rPr>
              <a:t>صفات الشخصيات الانطوائية</a:t>
            </a:r>
            <a:endParaRPr lang="en-US" altLang="ar-JO" sz="2800" b="1" dirty="0">
              <a:cs typeface="+mn-cs"/>
            </a:endParaRPr>
          </a:p>
        </p:txBody>
      </p:sp>
      <p:sp>
        <p:nvSpPr>
          <p:cNvPr id="33795" name="Rectangle 3">
            <a:extLst>
              <a:ext uri="{FF2B5EF4-FFF2-40B4-BE49-F238E27FC236}">
                <a16:creationId xmlns:a16="http://schemas.microsoft.com/office/drawing/2014/main" xmlns="" id="{38348CED-9CC8-554E-B8ED-74FE3B31FB44}"/>
              </a:ext>
            </a:extLst>
          </p:cNvPr>
          <p:cNvSpPr>
            <a:spLocks noGrp="1" noChangeArrowheads="1"/>
          </p:cNvSpPr>
          <p:nvPr>
            <p:ph type="body" idx="1"/>
          </p:nvPr>
        </p:nvSpPr>
        <p:spPr>
          <a:xfrm>
            <a:off x="838200" y="1121368"/>
            <a:ext cx="10515600" cy="4351338"/>
          </a:xfrm>
        </p:spPr>
        <p:txBody>
          <a:bodyPr>
            <a:normAutofit/>
          </a:bodyPr>
          <a:lstStyle/>
          <a:p>
            <a:pPr marL="0" indent="0" algn="just" rtl="1">
              <a:buNone/>
            </a:pPr>
            <a:r>
              <a:rPr lang="ar-SA" altLang="ar-JO" sz="2400" b="1" dirty="0"/>
              <a:t>عدم الاستقرار العاطفي:</a:t>
            </a:r>
          </a:p>
          <a:p>
            <a:pPr algn="just" rtl="1">
              <a:buFontTx/>
              <a:buNone/>
            </a:pPr>
            <a:r>
              <a:rPr lang="ar-SA" altLang="ar-JO" sz="2400" dirty="0"/>
              <a:t> - الوسواس.  </a:t>
            </a:r>
          </a:p>
          <a:p>
            <a:pPr algn="just" rtl="1">
              <a:buFontTx/>
              <a:buNone/>
            </a:pPr>
            <a:r>
              <a:rPr lang="ar-SA" altLang="ar-JO" sz="2400" dirty="0"/>
              <a:t>- الهوس.</a:t>
            </a:r>
          </a:p>
          <a:p>
            <a:pPr algn="just" rtl="1">
              <a:buFontTx/>
              <a:buNone/>
            </a:pPr>
            <a:r>
              <a:rPr lang="ar-SA" altLang="ar-JO" sz="2400" dirty="0"/>
              <a:t> - عدم الشعور بالسعادة.</a:t>
            </a:r>
          </a:p>
          <a:p>
            <a:pPr algn="just" rtl="1">
              <a:buFontTx/>
              <a:buNone/>
            </a:pPr>
            <a:r>
              <a:rPr lang="ar-SA" altLang="ar-JO" sz="2400" dirty="0"/>
              <a:t> - عدم الشعور بالاستقلال.</a:t>
            </a:r>
          </a:p>
          <a:p>
            <a:pPr algn="just" rtl="1">
              <a:buFontTx/>
              <a:buNone/>
            </a:pPr>
            <a:r>
              <a:rPr lang="ar-SA" altLang="ar-JO" sz="2400" dirty="0"/>
              <a:t> - الشعور بالقلق.</a:t>
            </a:r>
          </a:p>
          <a:p>
            <a:pPr algn="just" rtl="1">
              <a:buFontTx/>
              <a:buNone/>
            </a:pPr>
            <a:r>
              <a:rPr lang="ar-SA" altLang="ar-JO" sz="2400" dirty="0"/>
              <a:t> - الشعور بالذنب.</a:t>
            </a:r>
          </a:p>
          <a:p>
            <a:pPr algn="just" rtl="1">
              <a:buFontTx/>
              <a:buNone/>
            </a:pPr>
            <a:r>
              <a:rPr lang="ar-SA" altLang="ar-JO" sz="2400" dirty="0"/>
              <a:t> - درجة متدنية من احترام الذات.</a:t>
            </a:r>
            <a:endParaRPr lang="en-US" altLang="ar-JO" sz="2400" dirty="0"/>
          </a:p>
        </p:txBody>
      </p:sp>
      <p:sp>
        <p:nvSpPr>
          <p:cNvPr id="4" name="Rectangle 2">
            <a:extLst>
              <a:ext uri="{FF2B5EF4-FFF2-40B4-BE49-F238E27FC236}">
                <a16:creationId xmlns:a16="http://schemas.microsoft.com/office/drawing/2014/main" xmlns="" id="{99880564-55E0-0D49-8160-3B94E90A7D0F}"/>
              </a:ext>
            </a:extLst>
          </p:cNvPr>
          <p:cNvSpPr txBox="1">
            <a:spLocks noChangeArrowheads="1"/>
          </p:cNvSpPr>
          <p:nvPr/>
        </p:nvSpPr>
        <p:spPr>
          <a:xfrm>
            <a:off x="976394" y="297642"/>
            <a:ext cx="4386020" cy="756243"/>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SA" altLang="ar-JO" sz="2800" b="1" dirty="0">
                <a:cs typeface="+mn-cs"/>
              </a:rPr>
              <a:t>صفات الشخصيات الانبساطية</a:t>
            </a:r>
            <a:endParaRPr lang="en-US" altLang="ar-JO" sz="2800" b="1" dirty="0">
              <a:cs typeface="+mn-cs"/>
            </a:endParaRPr>
          </a:p>
        </p:txBody>
      </p:sp>
      <p:sp>
        <p:nvSpPr>
          <p:cNvPr id="5" name="Rectangle 3">
            <a:extLst>
              <a:ext uri="{FF2B5EF4-FFF2-40B4-BE49-F238E27FC236}">
                <a16:creationId xmlns:a16="http://schemas.microsoft.com/office/drawing/2014/main" xmlns="" id="{419B8168-73C7-FC49-998D-F564909A1199}"/>
              </a:ext>
            </a:extLst>
          </p:cNvPr>
          <p:cNvSpPr txBox="1">
            <a:spLocks noChangeArrowheads="1"/>
          </p:cNvSpPr>
          <p:nvPr/>
        </p:nvSpPr>
        <p:spPr>
          <a:xfrm>
            <a:off x="838200" y="1173353"/>
            <a:ext cx="4942668" cy="4351338"/>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ar-SA" altLang="ar-JO" sz="2400" b="1" dirty="0"/>
              <a:t>الاستقرار العاطفي:</a:t>
            </a:r>
          </a:p>
          <a:p>
            <a:pPr algn="just">
              <a:buFontTx/>
              <a:buNone/>
            </a:pPr>
            <a:r>
              <a:rPr lang="ar-SA" altLang="ar-JO" sz="2400" dirty="0"/>
              <a:t> - السعادة. </a:t>
            </a:r>
          </a:p>
          <a:p>
            <a:pPr algn="just">
              <a:buFontTx/>
              <a:buChar char="-"/>
            </a:pPr>
            <a:r>
              <a:rPr lang="ar-SA" altLang="ar-JO" sz="2400" dirty="0"/>
              <a:t>الهدوء.</a:t>
            </a:r>
          </a:p>
          <a:p>
            <a:pPr algn="just">
              <a:buFontTx/>
              <a:buChar char="-"/>
            </a:pPr>
            <a:r>
              <a:rPr lang="ar-SA" altLang="ar-JO" sz="2400" dirty="0"/>
              <a:t>الاستقلال.</a:t>
            </a:r>
          </a:p>
          <a:p>
            <a:pPr algn="just">
              <a:buFontTx/>
              <a:buNone/>
            </a:pPr>
            <a:r>
              <a:rPr lang="ar-SA" altLang="ar-JO" sz="2400" dirty="0"/>
              <a:t> - الشعور باحترام الذات.</a:t>
            </a:r>
          </a:p>
          <a:p>
            <a:pPr algn="just">
              <a:buFontTx/>
              <a:buNone/>
            </a:pPr>
            <a:r>
              <a:rPr lang="ar-SA" altLang="ar-JO" sz="2400" dirty="0"/>
              <a:t>- الشعور بالصحة.</a:t>
            </a:r>
          </a:p>
          <a:p>
            <a:pPr algn="just">
              <a:buFontTx/>
              <a:buNone/>
            </a:pPr>
            <a:r>
              <a:rPr lang="ar-SA" altLang="ar-JO" sz="2400" dirty="0"/>
              <a:t> - التحرر من الشعور بالذنب.</a:t>
            </a:r>
          </a:p>
          <a:p>
            <a:pPr algn="just">
              <a:buFontTx/>
              <a:buNone/>
            </a:pPr>
            <a:r>
              <a:rPr lang="ar-SA" altLang="ar-JO" sz="2400" dirty="0"/>
              <a:t> - التفسير المنطقي للأمور.</a:t>
            </a:r>
          </a:p>
          <a:p>
            <a:pPr algn="just">
              <a:buFontTx/>
              <a:buNone/>
            </a:pPr>
            <a:r>
              <a:rPr lang="ar-SA" altLang="ar-JO" sz="2400" dirty="0"/>
              <a:t> </a:t>
            </a:r>
            <a:endParaRPr lang="en-US" altLang="ar-JO" sz="2400" dirty="0"/>
          </a:p>
        </p:txBody>
      </p:sp>
    </p:spTree>
    <p:extLst>
      <p:ext uri="{BB962C8B-B14F-4D97-AF65-F5344CB8AC3E}">
        <p14:creationId xmlns:p14="http://schemas.microsoft.com/office/powerpoint/2010/main" val="35186162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33794">
                                            <p:txEl>
                                              <p:pRg st="0" end="0"/>
                                            </p:txEl>
                                          </p:spTgt>
                                        </p:tgtEl>
                                        <p:attrNameLst>
                                          <p:attrName>style.visibility</p:attrName>
                                        </p:attrNameLst>
                                      </p:cBhvr>
                                      <p:to>
                                        <p:strVal val="visible"/>
                                      </p:to>
                                    </p:set>
                                    <p:animEffect transition="in" filter="box(out)">
                                      <p:cBhvr>
                                        <p:cTn id="7" dur="500"/>
                                        <p:tgtEl>
                                          <p:spTgt spid="3379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3795">
                                            <p:txEl>
                                              <p:pRg st="0" end="0"/>
                                            </p:txEl>
                                          </p:spTgt>
                                        </p:tgtEl>
                                        <p:attrNameLst>
                                          <p:attrName>style.visibility</p:attrName>
                                        </p:attrNameLst>
                                      </p:cBhvr>
                                      <p:to>
                                        <p:strVal val="visible"/>
                                      </p:to>
                                    </p:set>
                                    <p:animEffect transition="in" filter="box(out)">
                                      <p:cBhvr>
                                        <p:cTn id="12" dur="500"/>
                                        <p:tgtEl>
                                          <p:spTgt spid="33795">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3795">
                                            <p:txEl>
                                              <p:pRg st="1" end="1"/>
                                            </p:txEl>
                                          </p:spTgt>
                                        </p:tgtEl>
                                        <p:attrNameLst>
                                          <p:attrName>style.visibility</p:attrName>
                                        </p:attrNameLst>
                                      </p:cBhvr>
                                      <p:to>
                                        <p:strVal val="visible"/>
                                      </p:to>
                                    </p:set>
                                    <p:animEffect transition="in" filter="box(out)">
                                      <p:cBhvr>
                                        <p:cTn id="17" dur="500"/>
                                        <p:tgtEl>
                                          <p:spTgt spid="33795">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3795">
                                            <p:txEl>
                                              <p:pRg st="2" end="2"/>
                                            </p:txEl>
                                          </p:spTgt>
                                        </p:tgtEl>
                                        <p:attrNameLst>
                                          <p:attrName>style.visibility</p:attrName>
                                        </p:attrNameLst>
                                      </p:cBhvr>
                                      <p:to>
                                        <p:strVal val="visible"/>
                                      </p:to>
                                    </p:set>
                                    <p:animEffect transition="in" filter="box(out)">
                                      <p:cBhvr>
                                        <p:cTn id="22" dur="500"/>
                                        <p:tgtEl>
                                          <p:spTgt spid="33795">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3795">
                                            <p:txEl>
                                              <p:pRg st="3" end="3"/>
                                            </p:txEl>
                                          </p:spTgt>
                                        </p:tgtEl>
                                        <p:attrNameLst>
                                          <p:attrName>style.visibility</p:attrName>
                                        </p:attrNameLst>
                                      </p:cBhvr>
                                      <p:to>
                                        <p:strVal val="visible"/>
                                      </p:to>
                                    </p:set>
                                    <p:animEffect transition="in" filter="box(out)">
                                      <p:cBhvr>
                                        <p:cTn id="27" dur="500"/>
                                        <p:tgtEl>
                                          <p:spTgt spid="33795">
                                            <p:txEl>
                                              <p:pRg st="3" end="3"/>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33795">
                                            <p:txEl>
                                              <p:pRg st="4" end="4"/>
                                            </p:txEl>
                                          </p:spTgt>
                                        </p:tgtEl>
                                        <p:attrNameLst>
                                          <p:attrName>style.visibility</p:attrName>
                                        </p:attrNameLst>
                                      </p:cBhvr>
                                      <p:to>
                                        <p:strVal val="visible"/>
                                      </p:to>
                                    </p:set>
                                    <p:animEffect transition="in" filter="box(out)">
                                      <p:cBhvr>
                                        <p:cTn id="32" dur="500"/>
                                        <p:tgtEl>
                                          <p:spTgt spid="33795">
                                            <p:txEl>
                                              <p:pRg st="4" end="4"/>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33795">
                                            <p:txEl>
                                              <p:pRg st="5" end="5"/>
                                            </p:txEl>
                                          </p:spTgt>
                                        </p:tgtEl>
                                        <p:attrNameLst>
                                          <p:attrName>style.visibility</p:attrName>
                                        </p:attrNameLst>
                                      </p:cBhvr>
                                      <p:to>
                                        <p:strVal val="visible"/>
                                      </p:to>
                                    </p:set>
                                    <p:animEffect transition="in" filter="box(out)">
                                      <p:cBhvr>
                                        <p:cTn id="37" dur="500"/>
                                        <p:tgtEl>
                                          <p:spTgt spid="33795">
                                            <p:txEl>
                                              <p:pRg st="5" end="5"/>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33795">
                                            <p:txEl>
                                              <p:pRg st="6" end="6"/>
                                            </p:txEl>
                                          </p:spTgt>
                                        </p:tgtEl>
                                        <p:attrNameLst>
                                          <p:attrName>style.visibility</p:attrName>
                                        </p:attrNameLst>
                                      </p:cBhvr>
                                      <p:to>
                                        <p:strVal val="visible"/>
                                      </p:to>
                                    </p:set>
                                    <p:animEffect transition="in" filter="box(out)">
                                      <p:cBhvr>
                                        <p:cTn id="42" dur="500"/>
                                        <p:tgtEl>
                                          <p:spTgt spid="33795">
                                            <p:txEl>
                                              <p:pRg st="6" end="6"/>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2" name="camera.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33795">
                                            <p:txEl>
                                              <p:pRg st="7" end="7"/>
                                            </p:txEl>
                                          </p:spTgt>
                                        </p:tgtEl>
                                        <p:attrNameLst>
                                          <p:attrName>style.visibility</p:attrName>
                                        </p:attrNameLst>
                                      </p:cBhvr>
                                      <p:to>
                                        <p:strVal val="visible"/>
                                      </p:to>
                                    </p:set>
                                    <p:animEffect transition="in" filter="box(out)">
                                      <p:cBhvr>
                                        <p:cTn id="47" dur="500"/>
                                        <p:tgtEl>
                                          <p:spTgt spid="33795">
                                            <p:txEl>
                                              <p:pRg st="7" end="7"/>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childTnLst>
                    </p:cTn>
                  </p:par>
                  <p:par>
                    <p:cTn id="48" fill="hold">
                      <p:stCondLst>
                        <p:cond delay="indefinite"/>
                      </p:stCondLst>
                      <p:childTnLst>
                        <p:par>
                          <p:cTn id="49" fill="hold">
                            <p:stCondLst>
                              <p:cond delay="0"/>
                            </p:stCondLst>
                            <p:childTnLst>
                              <p:par>
                                <p:cTn id="50" presetID="2" presetClass="entr" presetSubtype="1" fill="hold" grpId="0" nodeType="click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 calcmode="lin" valueType="num">
                                      <p:cBhvr additive="base">
                                        <p:cTn id="5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1" fill="hold" grpId="0" nodeType="clickEffect">
                                  <p:stCondLst>
                                    <p:cond delay="0"/>
                                  </p:stCondLst>
                                  <p:childTnLst>
                                    <p:set>
                                      <p:cBhvr>
                                        <p:cTn id="57" dur="1" fill="hold">
                                          <p:stCondLst>
                                            <p:cond delay="0"/>
                                          </p:stCondLst>
                                        </p:cTn>
                                        <p:tgtEl>
                                          <p:spTgt spid="5">
                                            <p:txEl>
                                              <p:pRg st="0" end="0"/>
                                            </p:txEl>
                                          </p:spTgt>
                                        </p:tgtEl>
                                        <p:attrNameLst>
                                          <p:attrName>style.visibility</p:attrName>
                                        </p:attrNameLst>
                                      </p:cBhvr>
                                      <p:to>
                                        <p:strVal val="visible"/>
                                      </p:to>
                                    </p:set>
                                    <p:anim calcmode="lin" valueType="num">
                                      <p:cBhvr additive="base">
                                        <p:cTn id="5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59" dur="5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1" fill="hold" grpId="0" nodeType="clickEffect">
                                  <p:stCondLst>
                                    <p:cond delay="0"/>
                                  </p:stCondLst>
                                  <p:childTnLst>
                                    <p:set>
                                      <p:cBhvr>
                                        <p:cTn id="63" dur="1" fill="hold">
                                          <p:stCondLst>
                                            <p:cond delay="0"/>
                                          </p:stCondLst>
                                        </p:cTn>
                                        <p:tgtEl>
                                          <p:spTgt spid="5">
                                            <p:txEl>
                                              <p:pRg st="1" end="1"/>
                                            </p:txEl>
                                          </p:spTgt>
                                        </p:tgtEl>
                                        <p:attrNameLst>
                                          <p:attrName>style.visibility</p:attrName>
                                        </p:attrNameLst>
                                      </p:cBhvr>
                                      <p:to>
                                        <p:strVal val="visible"/>
                                      </p:to>
                                    </p:set>
                                    <p:anim calcmode="lin" valueType="num">
                                      <p:cBhvr additive="base">
                                        <p:cTn id="6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1" fill="hold" grpId="0" nodeType="clickEffect">
                                  <p:stCondLst>
                                    <p:cond delay="0"/>
                                  </p:stCondLst>
                                  <p:childTnLst>
                                    <p:set>
                                      <p:cBhvr>
                                        <p:cTn id="69" dur="1" fill="hold">
                                          <p:stCondLst>
                                            <p:cond delay="0"/>
                                          </p:stCondLst>
                                        </p:cTn>
                                        <p:tgtEl>
                                          <p:spTgt spid="5">
                                            <p:txEl>
                                              <p:pRg st="2" end="2"/>
                                            </p:txEl>
                                          </p:spTgt>
                                        </p:tgtEl>
                                        <p:attrNameLst>
                                          <p:attrName>style.visibility</p:attrName>
                                        </p:attrNameLst>
                                      </p:cBhvr>
                                      <p:to>
                                        <p:strVal val="visible"/>
                                      </p:to>
                                    </p:set>
                                    <p:anim calcmode="lin" valueType="num">
                                      <p:cBhvr additive="base">
                                        <p:cTn id="7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71" dur="5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 presetClass="entr" presetSubtype="1" fill="hold" grpId="0" nodeType="clickEffect">
                                  <p:stCondLst>
                                    <p:cond delay="0"/>
                                  </p:stCondLst>
                                  <p:childTnLst>
                                    <p:set>
                                      <p:cBhvr>
                                        <p:cTn id="75" dur="1" fill="hold">
                                          <p:stCondLst>
                                            <p:cond delay="0"/>
                                          </p:stCondLst>
                                        </p:cTn>
                                        <p:tgtEl>
                                          <p:spTgt spid="5">
                                            <p:txEl>
                                              <p:pRg st="3" end="3"/>
                                            </p:txEl>
                                          </p:spTgt>
                                        </p:tgtEl>
                                        <p:attrNameLst>
                                          <p:attrName>style.visibility</p:attrName>
                                        </p:attrNameLst>
                                      </p:cBhvr>
                                      <p:to>
                                        <p:strVal val="visible"/>
                                      </p:to>
                                    </p:set>
                                    <p:anim calcmode="lin" valueType="num">
                                      <p:cBhvr additive="base">
                                        <p:cTn id="7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77" dur="500" fill="hold"/>
                                        <p:tgtEl>
                                          <p:spTgt spid="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1" fill="hold" grpId="0" nodeType="clickEffect">
                                  <p:stCondLst>
                                    <p:cond delay="0"/>
                                  </p:stCondLst>
                                  <p:childTnLst>
                                    <p:set>
                                      <p:cBhvr>
                                        <p:cTn id="81" dur="1" fill="hold">
                                          <p:stCondLst>
                                            <p:cond delay="0"/>
                                          </p:stCondLst>
                                        </p:cTn>
                                        <p:tgtEl>
                                          <p:spTgt spid="5">
                                            <p:txEl>
                                              <p:pRg st="4" end="4"/>
                                            </p:txEl>
                                          </p:spTgt>
                                        </p:tgtEl>
                                        <p:attrNameLst>
                                          <p:attrName>style.visibility</p:attrName>
                                        </p:attrNameLst>
                                      </p:cBhvr>
                                      <p:to>
                                        <p:strVal val="visible"/>
                                      </p:to>
                                    </p:set>
                                    <p:anim calcmode="lin" valueType="num">
                                      <p:cBhvr additive="base">
                                        <p:cTn id="8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83" dur="500" fill="hold"/>
                                        <p:tgtEl>
                                          <p:spTgt spid="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2" presetClass="entr" presetSubtype="1" fill="hold" grpId="0" nodeType="clickEffect">
                                  <p:stCondLst>
                                    <p:cond delay="0"/>
                                  </p:stCondLst>
                                  <p:childTnLst>
                                    <p:set>
                                      <p:cBhvr>
                                        <p:cTn id="87" dur="1" fill="hold">
                                          <p:stCondLst>
                                            <p:cond delay="0"/>
                                          </p:stCondLst>
                                        </p:cTn>
                                        <p:tgtEl>
                                          <p:spTgt spid="5">
                                            <p:txEl>
                                              <p:pRg st="5" end="5"/>
                                            </p:txEl>
                                          </p:spTgt>
                                        </p:tgtEl>
                                        <p:attrNameLst>
                                          <p:attrName>style.visibility</p:attrName>
                                        </p:attrNameLst>
                                      </p:cBhvr>
                                      <p:to>
                                        <p:strVal val="visible"/>
                                      </p:to>
                                    </p:set>
                                    <p:anim calcmode="lin" valueType="num">
                                      <p:cBhvr additive="base">
                                        <p:cTn id="8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89" dur="500" fill="hold"/>
                                        <p:tgtEl>
                                          <p:spTgt spid="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1" fill="hold" grpId="0" nodeType="clickEffect">
                                  <p:stCondLst>
                                    <p:cond delay="0"/>
                                  </p:stCondLst>
                                  <p:childTnLst>
                                    <p:set>
                                      <p:cBhvr>
                                        <p:cTn id="93" dur="1" fill="hold">
                                          <p:stCondLst>
                                            <p:cond delay="0"/>
                                          </p:stCondLst>
                                        </p:cTn>
                                        <p:tgtEl>
                                          <p:spTgt spid="5">
                                            <p:txEl>
                                              <p:pRg st="6" end="6"/>
                                            </p:txEl>
                                          </p:spTgt>
                                        </p:tgtEl>
                                        <p:attrNameLst>
                                          <p:attrName>style.visibility</p:attrName>
                                        </p:attrNameLst>
                                      </p:cBhvr>
                                      <p:to>
                                        <p:strVal val="visible"/>
                                      </p:to>
                                    </p:set>
                                    <p:anim calcmode="lin" valueType="num">
                                      <p:cBhvr additive="base">
                                        <p:cTn id="94"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95" dur="500" fill="hold"/>
                                        <p:tgtEl>
                                          <p:spTgt spid="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1" fill="hold" grpId="0" nodeType="clickEffect">
                                  <p:stCondLst>
                                    <p:cond delay="0"/>
                                  </p:stCondLst>
                                  <p:childTnLst>
                                    <p:set>
                                      <p:cBhvr>
                                        <p:cTn id="99" dur="1" fill="hold">
                                          <p:stCondLst>
                                            <p:cond delay="0"/>
                                          </p:stCondLst>
                                        </p:cTn>
                                        <p:tgtEl>
                                          <p:spTgt spid="5">
                                            <p:txEl>
                                              <p:pRg st="7" end="7"/>
                                            </p:txEl>
                                          </p:spTgt>
                                        </p:tgtEl>
                                        <p:attrNameLst>
                                          <p:attrName>style.visibility</p:attrName>
                                        </p:attrNameLst>
                                      </p:cBhvr>
                                      <p:to>
                                        <p:strVal val="visible"/>
                                      </p:to>
                                    </p:set>
                                    <p:anim calcmode="lin" valueType="num">
                                      <p:cBhvr additive="base">
                                        <p:cTn id="100"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101" dur="500" fill="hold"/>
                                        <p:tgtEl>
                                          <p:spTgt spid="5">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2" presetClass="entr" presetSubtype="1" fill="hold" grpId="0" nodeType="clickEffect">
                                  <p:stCondLst>
                                    <p:cond delay="0"/>
                                  </p:stCondLst>
                                  <p:childTnLst>
                                    <p:set>
                                      <p:cBhvr>
                                        <p:cTn id="105" dur="1" fill="hold">
                                          <p:stCondLst>
                                            <p:cond delay="0"/>
                                          </p:stCondLst>
                                        </p:cTn>
                                        <p:tgtEl>
                                          <p:spTgt spid="5">
                                            <p:txEl>
                                              <p:pRg st="8" end="8"/>
                                            </p:txEl>
                                          </p:spTgt>
                                        </p:tgtEl>
                                        <p:attrNameLst>
                                          <p:attrName>style.visibility</p:attrName>
                                        </p:attrNameLst>
                                      </p:cBhvr>
                                      <p:to>
                                        <p:strVal val="visible"/>
                                      </p:to>
                                    </p:set>
                                    <p:anim calcmode="lin" valueType="num">
                                      <p:cBhvr additive="base">
                                        <p:cTn id="106"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5">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4" grpId="0" build="p" autoUpdateAnimBg="0"/>
      <p:bldP spid="33795" grpId="0" build="p" autoUpdateAnimBg="0"/>
      <p:bldP spid="4" grpId="0" build="p" autoUpdateAnimBg="0"/>
      <p:bldP spid="5" grpId="0" build="p" autoUpdateAnimBg="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7383544" y="209402"/>
            <a:ext cx="4131589" cy="796754"/>
          </a:xfrm>
        </p:spPr>
        <p:style>
          <a:lnRef idx="1">
            <a:schemeClr val="accent3"/>
          </a:lnRef>
          <a:fillRef idx="2">
            <a:schemeClr val="accent3"/>
          </a:fillRef>
          <a:effectRef idx="1">
            <a:schemeClr val="accent3"/>
          </a:effectRef>
          <a:fontRef idx="minor">
            <a:schemeClr val="dk1"/>
          </a:fontRef>
        </p:style>
        <p:txBody>
          <a:bodyPr>
            <a:noAutofit/>
          </a:bodyPr>
          <a:lstStyle/>
          <a:p>
            <a:r>
              <a:rPr lang="ar-SA" b="1" dirty="0">
                <a:ln w="6600">
                  <a:solidFill>
                    <a:schemeClr val="accent2"/>
                  </a:solidFill>
                  <a:prstDash val="solid"/>
                </a:ln>
                <a:solidFill>
                  <a:srgbClr val="FFFFFF"/>
                </a:solidFill>
                <a:effectLst>
                  <a:outerShdw dist="38100" dir="2700000" algn="tl" rotWithShape="0">
                    <a:schemeClr val="accent2"/>
                  </a:outerShdw>
                </a:effectLst>
              </a:rPr>
              <a:t>الشخصية المرحة:</a:t>
            </a:r>
            <a:endParaRPr lang="ar-JO"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3" name="عنصر نائب للمحتوى 2"/>
          <p:cNvSpPr>
            <a:spLocks noGrp="1"/>
          </p:cNvSpPr>
          <p:nvPr>
            <p:ph idx="1"/>
          </p:nvPr>
        </p:nvSpPr>
        <p:spPr>
          <a:xfrm>
            <a:off x="2726304" y="1056438"/>
            <a:ext cx="9314481" cy="5801562"/>
          </a:xfrm>
        </p:spPr>
        <p:txBody>
          <a:bodyPr>
            <a:normAutofit fontScale="92500"/>
          </a:bodyPr>
          <a:lstStyle/>
          <a:p>
            <a:pPr marL="0" indent="0" algn="just">
              <a:buNone/>
            </a:pPr>
            <a:r>
              <a:rPr lang="ar-SA" sz="2400" dirty="0"/>
              <a:t>فهو ذو شخصية مرحة تحب الجميع٬ ولا تتعلق بصغائر الأمور بل تذلل كل الفروقات٬ ذات قلب طيب جذاب٬ يمد الاخرين بالتفاؤل والطاقة الإيجابية٬ ويتصف بالحصول على الطاقة الدافعة من خارج نفسه بالتفاعل مع العالم الخارجي من الأشخاص والأشياء٬ والحصول على القوة الدافعة بمن يحيط به٬ ولا تلعب الذات لديه الدور العال٬ فمن السهل فهمه والاندماج معه ولاختلاطه به٬ لـذا فهو قادر على تكوين الأصدقاء بسهولة٬ والتحدث في تجمعات كبيرة مع عدم الخوف من الإحراج٬ يستطيع التفكير بصوت عال والوصول إلى قرارات سريعة٬ فهو يتعلم عن طريق المحاولة والخطأ غالبا٬ لذا فقد تفهم الحياة بعد الخوض في تجاربها عديدة٬ من خلال التردد بين الفعل ثم التفكير والعودة مرة أخرى للفعل.</a:t>
            </a:r>
          </a:p>
          <a:p>
            <a:pPr marL="0" indent="0" algn="just">
              <a:buNone/>
            </a:pPr>
            <a:r>
              <a:rPr lang="ar-SA" sz="2400" dirty="0"/>
              <a:t>تتميز الشخصية المرحة بطبيعة انبساطية ومتفتحة قادرة على الاندماج مع الآخرين والتأثير فيهم٬ فالأشخاص المرحين بطبيعة الحال محبوبين وغالبا ما يكونوا على علاقات كثيرة بآخرين والسبب قدرتهم على اسر الغير بما يقدمون لهم من ابتسامه وراحة نفسية في التعامل معهم وبهذا يكونوا قادرين على التأثير فيهم٬ فأنت تحب أن تتعامل مع شخص لطيف ولديه حس الدعابة العالي٬ والناس عادة تنفر من الشخصيات المتصلبة بينما على النقيض من ذلك مع الشخصيات المرنة والمرحة خصوصا عند امتلاكه شخصية متماسكة تعرف مواضع المزح ومواضع الجد -فلكل مقام مقال- وتجد أن الأشخاص المدركين لطبيعة الموقف المفروض والقادرين على التعامل معه بكل مرونة مبهرين لغيرهم ويشعر الآخرون في حضورهم بالانطلاق على السجية والبساطة والتحرر من العقد وهم بذلك الأقدر على التأثير في غيرهم ومن المهم التفريق بين المرونة النفسية وضحالة الشخصية وتفاهتها</a:t>
            </a:r>
            <a:r>
              <a:rPr lang="en-US" sz="2400" dirty="0"/>
              <a:t> </a:t>
            </a:r>
            <a:br>
              <a:rPr lang="en-US" sz="2400" dirty="0"/>
            </a:br>
            <a:r>
              <a:rPr lang="ar-SA" sz="2400" dirty="0"/>
              <a:t>فالأول تقرب والثانية تنفر لأنها تقلل من احترام الشخص لنفسه وبالتالي احترام الآخرين له فيكون تأثيره الإيجابي شبه معدوم</a:t>
            </a:r>
            <a:r>
              <a:rPr lang="en-US" sz="2400" dirty="0"/>
              <a:t>.</a:t>
            </a:r>
          </a:p>
        </p:txBody>
      </p:sp>
      <p:pic>
        <p:nvPicPr>
          <p:cNvPr id="4" name="صورة 3">
            <a:extLst>
              <a:ext uri="{FF2B5EF4-FFF2-40B4-BE49-F238E27FC236}">
                <a16:creationId xmlns:a16="http://schemas.microsoft.com/office/drawing/2014/main" xmlns="" id="{EA95A199-7CF3-BB4D-AC27-D390B9E4A904}"/>
              </a:ext>
            </a:extLst>
          </p:cNvPr>
          <p:cNvPicPr>
            <a:picLocks noChangeAspect="1"/>
          </p:cNvPicPr>
          <p:nvPr/>
        </p:nvPicPr>
        <p:blipFill>
          <a:blip r:embed="rId2"/>
          <a:stretch>
            <a:fillRect/>
          </a:stretch>
        </p:blipFill>
        <p:spPr>
          <a:xfrm>
            <a:off x="-14100" y="4721693"/>
            <a:ext cx="2726304" cy="1692475"/>
          </a:xfrm>
          <a:prstGeom prst="rect">
            <a:avLst/>
          </a:prstGeom>
        </p:spPr>
      </p:pic>
      <p:pic>
        <p:nvPicPr>
          <p:cNvPr id="5" name="صورة 4">
            <a:extLst>
              <a:ext uri="{FF2B5EF4-FFF2-40B4-BE49-F238E27FC236}">
                <a16:creationId xmlns:a16="http://schemas.microsoft.com/office/drawing/2014/main" xmlns="" id="{D5D03FD1-93DB-544E-9245-6DA66C354A4E}"/>
              </a:ext>
            </a:extLst>
          </p:cNvPr>
          <p:cNvPicPr>
            <a:picLocks noChangeAspect="1"/>
          </p:cNvPicPr>
          <p:nvPr/>
        </p:nvPicPr>
        <p:blipFill>
          <a:blip r:embed="rId3"/>
          <a:stretch>
            <a:fillRect/>
          </a:stretch>
        </p:blipFill>
        <p:spPr>
          <a:xfrm>
            <a:off x="-7050" y="443832"/>
            <a:ext cx="2726304" cy="2050011"/>
          </a:xfrm>
          <a:prstGeom prst="rect">
            <a:avLst/>
          </a:prstGeom>
        </p:spPr>
      </p:pic>
      <p:pic>
        <p:nvPicPr>
          <p:cNvPr id="7" name="صورة 6">
            <a:extLst>
              <a:ext uri="{FF2B5EF4-FFF2-40B4-BE49-F238E27FC236}">
                <a16:creationId xmlns:a16="http://schemas.microsoft.com/office/drawing/2014/main" xmlns="" id="{A7FC7D6B-59D8-5C4B-A42A-7E781781CCD9}"/>
              </a:ext>
            </a:extLst>
          </p:cNvPr>
          <p:cNvPicPr>
            <a:picLocks noChangeAspect="1"/>
          </p:cNvPicPr>
          <p:nvPr/>
        </p:nvPicPr>
        <p:blipFill>
          <a:blip r:embed="rId4"/>
          <a:stretch>
            <a:fillRect/>
          </a:stretch>
        </p:blipFill>
        <p:spPr>
          <a:xfrm>
            <a:off x="0" y="2658472"/>
            <a:ext cx="2726304" cy="1898592"/>
          </a:xfrm>
          <a:prstGeom prst="rect">
            <a:avLst/>
          </a:prstGeom>
        </p:spPr>
      </p:pic>
    </p:spTree>
    <p:extLst>
      <p:ext uri="{BB962C8B-B14F-4D97-AF65-F5344CB8AC3E}">
        <p14:creationId xmlns:p14="http://schemas.microsoft.com/office/powerpoint/2010/main" val="122975081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989737" y="305546"/>
            <a:ext cx="4304882" cy="750981"/>
          </a:xfrm>
        </p:spPr>
        <p:style>
          <a:lnRef idx="1">
            <a:schemeClr val="dk1"/>
          </a:lnRef>
          <a:fillRef idx="2">
            <a:schemeClr val="dk1"/>
          </a:fillRef>
          <a:effectRef idx="1">
            <a:schemeClr val="dk1"/>
          </a:effectRef>
          <a:fontRef idx="minor">
            <a:schemeClr val="dk1"/>
          </a:fontRef>
        </p:style>
        <p:txBody>
          <a:bodyPr>
            <a:noAutofit/>
          </a:bodyPr>
          <a:lstStyle/>
          <a:p>
            <a:pPr algn="ctr"/>
            <a:r>
              <a:rPr lang="ar-SA"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الشخصية الانطوائية</a:t>
            </a:r>
            <a:endParaRPr lang="ar-JO"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
        <p:nvSpPr>
          <p:cNvPr id="3" name="عنصر نائب للمحتوى 2"/>
          <p:cNvSpPr>
            <a:spLocks noGrp="1"/>
          </p:cNvSpPr>
          <p:nvPr>
            <p:ph idx="1"/>
          </p:nvPr>
        </p:nvSpPr>
        <p:spPr>
          <a:xfrm>
            <a:off x="4087906" y="1116106"/>
            <a:ext cx="7503459" cy="5060857"/>
          </a:xfrm>
        </p:spPr>
        <p:txBody>
          <a:bodyPr>
            <a:normAutofit/>
          </a:bodyPr>
          <a:lstStyle/>
          <a:p>
            <a:pPr marL="0" indent="0" algn="just">
              <a:lnSpc>
                <a:spcPct val="150000"/>
              </a:lnSpc>
              <a:buNone/>
            </a:pPr>
            <a:r>
              <a:rPr lang="ar-SA" sz="2400" dirty="0"/>
              <a:t>هي شخصية قليلة الكلام تحب العزلة وتتحاشى الناس بإرادتها وتستمتع عندما تكون وحيدة٬ وتقلق عندما تكون بين الناس٬ ولديها هوايات فردية مثل القراءة والتأمل والاستماع للموسيقى٬ ولا يوجد عندها أصدقاء كثيرين٬ وهي لا تجيد التعبير عن انفعالاتها العاطفية٬ وتجد صعوبة في التعبير عن أفكارها ولا تتحدث بلباقة ولكنها تجيد التعبير على الورق٬ وتجد هذه الشخصية صعوبات كثيرة في التعامل مع الجنس الآخر لأن هذا العمل يتطلب قدرات في التعبير تفتقده هذه الشخصية ولكن هذا لا يمنع أنه تقع في الحب بل ويكون أعمق إحساساً وأكثر رومانسية.</a:t>
            </a:r>
            <a:endParaRPr lang="en-US" sz="2400" dirty="0"/>
          </a:p>
        </p:txBody>
      </p:sp>
      <p:pic>
        <p:nvPicPr>
          <p:cNvPr id="4" name="صورة 3">
            <a:extLst>
              <a:ext uri="{FF2B5EF4-FFF2-40B4-BE49-F238E27FC236}">
                <a16:creationId xmlns:a16="http://schemas.microsoft.com/office/drawing/2014/main" xmlns="" id="{96F5AA9F-AB9C-6F48-A707-471A4DE0B3B0}"/>
              </a:ext>
            </a:extLst>
          </p:cNvPr>
          <p:cNvPicPr>
            <a:picLocks noChangeAspect="1"/>
          </p:cNvPicPr>
          <p:nvPr/>
        </p:nvPicPr>
        <p:blipFill>
          <a:blip r:embed="rId2"/>
          <a:stretch>
            <a:fillRect/>
          </a:stretch>
        </p:blipFill>
        <p:spPr>
          <a:xfrm>
            <a:off x="206189" y="1056527"/>
            <a:ext cx="3881717" cy="3317106"/>
          </a:xfrm>
          <a:prstGeom prst="rect">
            <a:avLst/>
          </a:prstGeom>
        </p:spPr>
      </p:pic>
      <p:pic>
        <p:nvPicPr>
          <p:cNvPr id="6" name="صورة 5">
            <a:extLst>
              <a:ext uri="{FF2B5EF4-FFF2-40B4-BE49-F238E27FC236}">
                <a16:creationId xmlns:a16="http://schemas.microsoft.com/office/drawing/2014/main" xmlns="" id="{735E3D3F-F774-794B-B335-09FF44ACA6E9}"/>
              </a:ext>
            </a:extLst>
          </p:cNvPr>
          <p:cNvPicPr>
            <a:picLocks noChangeAspect="1"/>
          </p:cNvPicPr>
          <p:nvPr/>
        </p:nvPicPr>
        <p:blipFill>
          <a:blip r:embed="rId3"/>
          <a:stretch>
            <a:fillRect/>
          </a:stretch>
        </p:blipFill>
        <p:spPr>
          <a:xfrm>
            <a:off x="1556719" y="5218745"/>
            <a:ext cx="1422400" cy="1422400"/>
          </a:xfrm>
          <a:prstGeom prst="rect">
            <a:avLst/>
          </a:prstGeom>
        </p:spPr>
      </p:pic>
    </p:spTree>
    <p:extLst>
      <p:ext uri="{BB962C8B-B14F-4D97-AF65-F5344CB8AC3E}">
        <p14:creationId xmlns:p14="http://schemas.microsoft.com/office/powerpoint/2010/main" val="1960783388"/>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6167438" y="74991"/>
            <a:ext cx="5257800" cy="580272"/>
          </a:xfrm>
        </p:spPr>
        <p:style>
          <a:lnRef idx="2">
            <a:schemeClr val="dk1"/>
          </a:lnRef>
          <a:fillRef idx="1">
            <a:schemeClr val="lt1"/>
          </a:fillRef>
          <a:effectRef idx="0">
            <a:schemeClr val="dk1"/>
          </a:effectRef>
          <a:fontRef idx="minor">
            <a:schemeClr val="dk1"/>
          </a:fontRef>
        </p:style>
        <p:txBody>
          <a:bodyPr>
            <a:noAutofit/>
          </a:bodyPr>
          <a:lstStyle/>
          <a:p>
            <a:r>
              <a:rPr lang="ar-SA" sz="3200" b="1" dirty="0"/>
              <a:t>صفات الشخصية الانطوائية:</a:t>
            </a:r>
            <a:endParaRPr lang="ar-JO" sz="3200" dirty="0"/>
          </a:p>
        </p:txBody>
      </p:sp>
      <p:sp>
        <p:nvSpPr>
          <p:cNvPr id="3" name="عنصر نائب للمحتوى 2"/>
          <p:cNvSpPr>
            <a:spLocks noGrp="1"/>
          </p:cNvSpPr>
          <p:nvPr>
            <p:ph idx="1"/>
          </p:nvPr>
        </p:nvSpPr>
        <p:spPr>
          <a:xfrm>
            <a:off x="4029558" y="774915"/>
            <a:ext cx="7904137" cy="6008093"/>
          </a:xfrm>
        </p:spPr>
        <p:txBody>
          <a:bodyPr>
            <a:normAutofit fontScale="92500" lnSpcReduction="10000"/>
          </a:bodyPr>
          <a:lstStyle/>
          <a:p>
            <a:pPr marL="0" indent="0">
              <a:buNone/>
            </a:pPr>
            <a:r>
              <a:rPr lang="ar-SA" sz="2400" dirty="0"/>
              <a:t>1- عدم القدرة على إيجاد العلاقات الناجحة مع من حولها.</a:t>
            </a:r>
            <a:endParaRPr lang="en-US" sz="2400" dirty="0"/>
          </a:p>
          <a:p>
            <a:pPr marL="0" indent="0">
              <a:buNone/>
            </a:pPr>
            <a:r>
              <a:rPr lang="ar-SA" sz="2400" dirty="0"/>
              <a:t>2- عدم القدرة على المخالطة الإيجابية أو عدم القدرة على الاستمرارية في المخالطة والعلاقات.</a:t>
            </a:r>
            <a:endParaRPr lang="en-US" sz="2400" dirty="0"/>
          </a:p>
          <a:p>
            <a:pPr marL="0" indent="0">
              <a:buNone/>
            </a:pPr>
            <a:r>
              <a:rPr lang="ar-SA" sz="2400" dirty="0"/>
              <a:t>3- عدم القدرة على الانسجام والاقتراب أو الانتماء مع مجاميع إنسانية ضرورية (كالعائلة الكبيرة أو الشريحة المهنية).</a:t>
            </a:r>
            <a:endParaRPr lang="en-US" sz="2400" dirty="0"/>
          </a:p>
          <a:p>
            <a:pPr marL="0" indent="0">
              <a:buNone/>
            </a:pPr>
            <a:r>
              <a:rPr lang="ar-SA" sz="2400" dirty="0"/>
              <a:t>4- غريب بتصوره للآخرين وعدم واقعيتها.</a:t>
            </a:r>
            <a:endParaRPr lang="en-US" sz="2400" dirty="0"/>
          </a:p>
          <a:p>
            <a:pPr marL="0" indent="0">
              <a:buNone/>
            </a:pPr>
            <a:r>
              <a:rPr lang="ar-SA" sz="2400" dirty="0"/>
              <a:t>5- عدم القدرة على التربية الذاتية بسبب انطباعاتها الخاصة بها.</a:t>
            </a:r>
            <a:endParaRPr lang="en-US" sz="2400" dirty="0"/>
          </a:p>
          <a:p>
            <a:pPr marL="0" indent="0">
              <a:buNone/>
            </a:pPr>
            <a:r>
              <a:rPr lang="ar-SA" sz="2400" dirty="0"/>
              <a:t>6- هي باردة الأعصاب تجاه تحمس وعواطف الآخرين.</a:t>
            </a:r>
            <a:endParaRPr lang="en-US" sz="2400" dirty="0"/>
          </a:p>
          <a:p>
            <a:pPr marL="0" indent="0">
              <a:buNone/>
            </a:pPr>
            <a:r>
              <a:rPr lang="ar-SA" sz="2400" dirty="0"/>
              <a:t>7- لا يستجيب عاطفياً لأصدقائها ولمن حولها إلا لمن يتحملها وفيها بعض الصفات المتشابهة.</a:t>
            </a:r>
            <a:endParaRPr lang="en-US" sz="2400" dirty="0"/>
          </a:p>
          <a:p>
            <a:pPr marL="0" indent="0">
              <a:buNone/>
            </a:pPr>
            <a:r>
              <a:rPr lang="ar-SA" sz="2400" dirty="0"/>
              <a:t>8- عدم تحمل النقد والنصيحة والتصحيح.</a:t>
            </a:r>
            <a:endParaRPr lang="en-US" sz="2400" dirty="0"/>
          </a:p>
          <a:p>
            <a:pPr marL="0" indent="0">
              <a:buNone/>
            </a:pPr>
            <a:r>
              <a:rPr lang="ar-SA" sz="2400" dirty="0"/>
              <a:t>9- هي صعبة الانقياد بسبب خصوصياتها المتطبعة في ذاتها.</a:t>
            </a:r>
            <a:endParaRPr lang="en-US" sz="2400" dirty="0"/>
          </a:p>
          <a:p>
            <a:pPr marL="0" indent="0">
              <a:buNone/>
            </a:pPr>
            <a:r>
              <a:rPr lang="ar-SA" sz="2400" dirty="0"/>
              <a:t>10- تحب الاحترام والتقدير لذاتها مع أنها لا تراعي للآخرين حقوقهم.</a:t>
            </a:r>
            <a:endParaRPr lang="en-US" sz="2400" dirty="0"/>
          </a:p>
          <a:p>
            <a:pPr marL="0" indent="0">
              <a:buNone/>
            </a:pPr>
            <a:r>
              <a:rPr lang="ar-SA" sz="2400" dirty="0"/>
              <a:t>11- مشاركاتها ضعيفة في أفراح الآخرين وأحزانهم.</a:t>
            </a:r>
            <a:endParaRPr lang="en-US" sz="2400" dirty="0"/>
          </a:p>
          <a:p>
            <a:pPr marL="0" indent="0">
              <a:buNone/>
            </a:pPr>
            <a:r>
              <a:rPr lang="ar-SA" sz="2400" dirty="0"/>
              <a:t>12- تتلذذ بتصرفاتها وأساليبها الخاصة.</a:t>
            </a:r>
            <a:endParaRPr lang="en-US" sz="2400" dirty="0"/>
          </a:p>
          <a:p>
            <a:pPr marL="0" indent="0">
              <a:buNone/>
            </a:pPr>
            <a:r>
              <a:rPr lang="ar-SA" sz="2400" dirty="0"/>
              <a:t>13- فهي في أكثر الأحيان صديقة لنفسها لذا فاهتماماتها كلها فردية.</a:t>
            </a:r>
            <a:endParaRPr lang="en-US" sz="2400" dirty="0"/>
          </a:p>
          <a:p>
            <a:pPr marL="0" indent="0">
              <a:buNone/>
            </a:pPr>
            <a:endParaRPr lang="ar-JO" sz="2400" dirty="0"/>
          </a:p>
        </p:txBody>
      </p:sp>
      <p:pic>
        <p:nvPicPr>
          <p:cNvPr id="4" name="صورة 3">
            <a:extLst>
              <a:ext uri="{FF2B5EF4-FFF2-40B4-BE49-F238E27FC236}">
                <a16:creationId xmlns:a16="http://schemas.microsoft.com/office/drawing/2014/main" xmlns="" id="{C5EF2B7A-3538-804C-926F-7EE0ADC85D8B}"/>
              </a:ext>
            </a:extLst>
          </p:cNvPr>
          <p:cNvPicPr>
            <a:picLocks noChangeAspect="1"/>
          </p:cNvPicPr>
          <p:nvPr/>
        </p:nvPicPr>
        <p:blipFill>
          <a:blip r:embed="rId2"/>
          <a:stretch>
            <a:fillRect/>
          </a:stretch>
        </p:blipFill>
        <p:spPr>
          <a:xfrm>
            <a:off x="0" y="3815167"/>
            <a:ext cx="4417017" cy="3042834"/>
          </a:xfrm>
          <a:prstGeom prst="rect">
            <a:avLst/>
          </a:prstGeom>
        </p:spPr>
      </p:pic>
      <p:pic>
        <p:nvPicPr>
          <p:cNvPr id="5" name="صورة 4">
            <a:extLst>
              <a:ext uri="{FF2B5EF4-FFF2-40B4-BE49-F238E27FC236}">
                <a16:creationId xmlns:a16="http://schemas.microsoft.com/office/drawing/2014/main" xmlns="" id="{9A72362A-6F54-594B-9534-1FBF1A47BC25}"/>
              </a:ext>
            </a:extLst>
          </p:cNvPr>
          <p:cNvPicPr>
            <a:picLocks noChangeAspect="1"/>
          </p:cNvPicPr>
          <p:nvPr/>
        </p:nvPicPr>
        <p:blipFill>
          <a:blip r:embed="rId3"/>
          <a:stretch>
            <a:fillRect/>
          </a:stretch>
        </p:blipFill>
        <p:spPr>
          <a:xfrm>
            <a:off x="-1" y="785190"/>
            <a:ext cx="4215539" cy="3029977"/>
          </a:xfrm>
          <a:prstGeom prst="rect">
            <a:avLst/>
          </a:prstGeom>
        </p:spPr>
      </p:pic>
    </p:spTree>
    <p:extLst>
      <p:ext uri="{BB962C8B-B14F-4D97-AF65-F5344CB8AC3E}">
        <p14:creationId xmlns:p14="http://schemas.microsoft.com/office/powerpoint/2010/main" val="2268004674"/>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703376" y="365125"/>
            <a:ext cx="5650424" cy="673261"/>
          </a:xfrm>
        </p:spPr>
        <p:style>
          <a:lnRef idx="2">
            <a:schemeClr val="dk1"/>
          </a:lnRef>
          <a:fillRef idx="1">
            <a:schemeClr val="lt1"/>
          </a:fillRef>
          <a:effectRef idx="0">
            <a:schemeClr val="dk1"/>
          </a:effectRef>
          <a:fontRef idx="minor">
            <a:schemeClr val="dk1"/>
          </a:fontRef>
        </p:style>
        <p:txBody>
          <a:bodyPr>
            <a:normAutofit/>
          </a:bodyPr>
          <a:lstStyle/>
          <a:p>
            <a:r>
              <a:rPr lang="ar-SA" sz="3600" b="1" u="sng" dirty="0"/>
              <a:t>كيفية التصحيح و المعالجة:</a:t>
            </a:r>
            <a:endParaRPr lang="ar-JO" sz="3600" dirty="0"/>
          </a:p>
        </p:txBody>
      </p:sp>
      <p:sp>
        <p:nvSpPr>
          <p:cNvPr id="3" name="عنصر نائب للمحتوى 2"/>
          <p:cNvSpPr>
            <a:spLocks noGrp="1"/>
          </p:cNvSpPr>
          <p:nvPr>
            <p:ph idx="1"/>
          </p:nvPr>
        </p:nvSpPr>
        <p:spPr>
          <a:xfrm>
            <a:off x="4711486" y="1348353"/>
            <a:ext cx="6991026" cy="4952597"/>
          </a:xfrm>
        </p:spPr>
        <p:txBody>
          <a:bodyPr>
            <a:normAutofit/>
          </a:bodyPr>
          <a:lstStyle/>
          <a:p>
            <a:pPr marL="0" indent="0" algn="just">
              <a:buNone/>
            </a:pPr>
            <a:r>
              <a:rPr lang="ar-SA" sz="2400" dirty="0"/>
              <a:t>1- محاولة ذوبانها وانصهارها في الدوائر الاجتماعية.</a:t>
            </a:r>
            <a:endParaRPr lang="en-US" sz="2400" dirty="0"/>
          </a:p>
          <a:p>
            <a:pPr marL="0" indent="0" algn="just">
              <a:buNone/>
            </a:pPr>
            <a:r>
              <a:rPr lang="ar-SA" sz="2400" dirty="0"/>
              <a:t>2- عدم الإلحاح في دفعها للاختلاط إلا باقتناعها٬ لأن التي لا تستطيع فعل ذلك تصاب بعقد نفسية.</a:t>
            </a:r>
            <a:endParaRPr lang="en-US" sz="2400" dirty="0"/>
          </a:p>
          <a:p>
            <a:pPr marL="0" indent="0" algn="just">
              <a:buNone/>
            </a:pPr>
            <a:r>
              <a:rPr lang="ar-SA" sz="2400" dirty="0"/>
              <a:t>3- مساعدتها بروية لاكتساب مهارات تخرجها من عالمها الخاص.</a:t>
            </a:r>
            <a:endParaRPr lang="en-US" sz="2400" dirty="0"/>
          </a:p>
          <a:p>
            <a:pPr marL="0" indent="0" algn="just">
              <a:buNone/>
            </a:pPr>
            <a:r>
              <a:rPr lang="ar-SA" sz="2400" dirty="0"/>
              <a:t>4- محاولة توضيح </a:t>
            </a:r>
            <a:r>
              <a:rPr lang="ar-SA" sz="2400" dirty="0" err="1"/>
              <a:t>إيجابياتها</a:t>
            </a:r>
            <a:r>
              <a:rPr lang="ar-SA" sz="2400" dirty="0"/>
              <a:t> ودعم عوامل النجاح فيها.</a:t>
            </a:r>
            <a:endParaRPr lang="en-US" sz="2400" dirty="0"/>
          </a:p>
          <a:p>
            <a:pPr marL="0" indent="0" algn="just">
              <a:buNone/>
            </a:pPr>
            <a:r>
              <a:rPr lang="ar-SA" sz="2400" dirty="0"/>
              <a:t>5- اختيار الوظائف والأعمال والوسائل التي يلائمها لاستثمار جهودها.</a:t>
            </a:r>
            <a:endParaRPr lang="en-US" sz="2400" dirty="0"/>
          </a:p>
          <a:p>
            <a:pPr marL="0" indent="0" algn="just">
              <a:buNone/>
            </a:pPr>
            <a:r>
              <a:rPr lang="ar-SA" sz="2400" dirty="0"/>
              <a:t>6- حاول استدراجها واقتناعها بحكمة ومرونة عن طريق من يعالجها من أصدقائها نحو الاختلاط والإيجابية الاجتماعية.</a:t>
            </a:r>
            <a:endParaRPr lang="en-US" sz="2400" dirty="0"/>
          </a:p>
          <a:p>
            <a:pPr marL="0" indent="0" algn="just">
              <a:buNone/>
            </a:pPr>
            <a:endParaRPr lang="ar-JO" sz="2400" dirty="0"/>
          </a:p>
        </p:txBody>
      </p:sp>
      <p:pic>
        <p:nvPicPr>
          <p:cNvPr id="4" name="صورة 3">
            <a:extLst>
              <a:ext uri="{FF2B5EF4-FFF2-40B4-BE49-F238E27FC236}">
                <a16:creationId xmlns:a16="http://schemas.microsoft.com/office/drawing/2014/main" xmlns="" id="{24DF23F6-A66B-0845-A831-782BC9AB1564}"/>
              </a:ext>
            </a:extLst>
          </p:cNvPr>
          <p:cNvPicPr>
            <a:picLocks noChangeAspect="1"/>
          </p:cNvPicPr>
          <p:nvPr/>
        </p:nvPicPr>
        <p:blipFill>
          <a:blip r:embed="rId2"/>
          <a:stretch>
            <a:fillRect/>
          </a:stretch>
        </p:blipFill>
        <p:spPr>
          <a:xfrm>
            <a:off x="0" y="213048"/>
            <a:ext cx="3019676" cy="2270609"/>
          </a:xfrm>
          <a:prstGeom prst="rect">
            <a:avLst/>
          </a:prstGeom>
        </p:spPr>
      </p:pic>
      <p:pic>
        <p:nvPicPr>
          <p:cNvPr id="5" name="صورة 4">
            <a:extLst>
              <a:ext uri="{FF2B5EF4-FFF2-40B4-BE49-F238E27FC236}">
                <a16:creationId xmlns:a16="http://schemas.microsoft.com/office/drawing/2014/main" xmlns="" id="{6DD98AC8-9FA4-E749-805F-8AD8BB19E037}"/>
              </a:ext>
            </a:extLst>
          </p:cNvPr>
          <p:cNvPicPr>
            <a:picLocks noChangeAspect="1"/>
          </p:cNvPicPr>
          <p:nvPr/>
        </p:nvPicPr>
        <p:blipFill>
          <a:blip r:embed="rId3"/>
          <a:stretch>
            <a:fillRect/>
          </a:stretch>
        </p:blipFill>
        <p:spPr>
          <a:xfrm>
            <a:off x="2814442" y="4856672"/>
            <a:ext cx="3570860" cy="2001327"/>
          </a:xfrm>
          <a:prstGeom prst="rect">
            <a:avLst/>
          </a:prstGeom>
        </p:spPr>
      </p:pic>
      <p:pic>
        <p:nvPicPr>
          <p:cNvPr id="6" name="صورة 5">
            <a:extLst>
              <a:ext uri="{FF2B5EF4-FFF2-40B4-BE49-F238E27FC236}">
                <a16:creationId xmlns:a16="http://schemas.microsoft.com/office/drawing/2014/main" xmlns="" id="{3A2BD02C-AA60-9D42-84CC-C542DEE3637A}"/>
              </a:ext>
            </a:extLst>
          </p:cNvPr>
          <p:cNvPicPr>
            <a:picLocks noChangeAspect="1"/>
          </p:cNvPicPr>
          <p:nvPr/>
        </p:nvPicPr>
        <p:blipFill>
          <a:blip r:embed="rId4"/>
          <a:stretch>
            <a:fillRect/>
          </a:stretch>
        </p:blipFill>
        <p:spPr>
          <a:xfrm>
            <a:off x="94642" y="4796526"/>
            <a:ext cx="2741548" cy="2061474"/>
          </a:xfrm>
          <a:prstGeom prst="rect">
            <a:avLst/>
          </a:prstGeom>
        </p:spPr>
      </p:pic>
      <p:pic>
        <p:nvPicPr>
          <p:cNvPr id="7" name="صورة 6">
            <a:extLst>
              <a:ext uri="{FF2B5EF4-FFF2-40B4-BE49-F238E27FC236}">
                <a16:creationId xmlns:a16="http://schemas.microsoft.com/office/drawing/2014/main" xmlns="" id="{88440E5F-5FB0-F84E-AFAA-3C07B2D14F27}"/>
              </a:ext>
            </a:extLst>
          </p:cNvPr>
          <p:cNvPicPr>
            <a:picLocks noChangeAspect="1"/>
          </p:cNvPicPr>
          <p:nvPr/>
        </p:nvPicPr>
        <p:blipFill>
          <a:blip r:embed="rId5"/>
          <a:stretch>
            <a:fillRect/>
          </a:stretch>
        </p:blipFill>
        <p:spPr>
          <a:xfrm>
            <a:off x="-1" y="2592751"/>
            <a:ext cx="3019677" cy="2270610"/>
          </a:xfrm>
          <a:prstGeom prst="rect">
            <a:avLst/>
          </a:prstGeom>
        </p:spPr>
      </p:pic>
    </p:spTree>
    <p:extLst>
      <p:ext uri="{BB962C8B-B14F-4D97-AF65-F5344CB8AC3E}">
        <p14:creationId xmlns:p14="http://schemas.microsoft.com/office/powerpoint/2010/main" val="2245497925"/>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xmlns="" id="{BFB2E420-3A5D-D64C-8A43-03BBDD5517E9}"/>
              </a:ext>
            </a:extLst>
          </p:cNvPr>
          <p:cNvSpPr>
            <a:spLocks noGrp="1" noChangeArrowheads="1"/>
          </p:cNvSpPr>
          <p:nvPr>
            <p:ph type="title"/>
          </p:nvPr>
        </p:nvSpPr>
        <p:spPr>
          <a:xfrm>
            <a:off x="5470902" y="222895"/>
            <a:ext cx="5913894" cy="707003"/>
          </a:xfrm>
        </p:spPr>
        <p:txBody>
          <a:bodyPr>
            <a:normAutofit/>
          </a:bodyPr>
          <a:lstStyle/>
          <a:p>
            <a:pPr algn="r" rtl="1"/>
            <a:r>
              <a:rPr lang="ar-SA" altLang="ar-JO" sz="2800" b="1" dirty="0">
                <a:cs typeface="+mn-cs"/>
              </a:rPr>
              <a:t>د- نظرية "وليم </a:t>
            </a:r>
            <a:r>
              <a:rPr lang="ar-SA" altLang="ar-JO" sz="2800" b="1" dirty="0" err="1">
                <a:cs typeface="+mn-cs"/>
              </a:rPr>
              <a:t>شلدون</a:t>
            </a:r>
            <a:r>
              <a:rPr lang="ar-SA" altLang="ar-JO" sz="2800" b="1" dirty="0">
                <a:cs typeface="+mn-cs"/>
              </a:rPr>
              <a:t>"   :</a:t>
            </a:r>
            <a:r>
              <a:rPr lang="en-US" altLang="ar-JO" sz="2800" b="1" dirty="0">
                <a:cs typeface="+mn-cs"/>
              </a:rPr>
              <a:t>William Sheldon</a:t>
            </a:r>
          </a:p>
        </p:txBody>
      </p:sp>
      <p:sp>
        <p:nvSpPr>
          <p:cNvPr id="35843" name="Rectangle 3">
            <a:extLst>
              <a:ext uri="{FF2B5EF4-FFF2-40B4-BE49-F238E27FC236}">
                <a16:creationId xmlns:a16="http://schemas.microsoft.com/office/drawing/2014/main" xmlns="" id="{9881053C-7001-AF42-B77A-F4C42FB5B513}"/>
              </a:ext>
            </a:extLst>
          </p:cNvPr>
          <p:cNvSpPr>
            <a:spLocks noGrp="1" noChangeArrowheads="1"/>
          </p:cNvSpPr>
          <p:nvPr>
            <p:ph type="body" idx="1"/>
          </p:nvPr>
        </p:nvSpPr>
        <p:spPr>
          <a:xfrm>
            <a:off x="247973" y="1061632"/>
            <a:ext cx="11484244" cy="1286360"/>
          </a:xfrm>
        </p:spPr>
        <p:txBody>
          <a:bodyPr>
            <a:normAutofit/>
          </a:bodyPr>
          <a:lstStyle/>
          <a:p>
            <a:pPr marL="0" indent="0" algn="just" rtl="1">
              <a:buNone/>
            </a:pPr>
            <a:r>
              <a:rPr lang="ar-JO" altLang="ar-JO" sz="2400" dirty="0"/>
              <a:t>يركز شلدون على النواحي المظهرية أو البنائية في الجسم وما يقابلها من مظاهر نفسية أو سلوكية.</a:t>
            </a:r>
          </a:p>
          <a:p>
            <a:pPr marL="0" indent="0" algn="just" rtl="1">
              <a:buNone/>
            </a:pPr>
            <a:r>
              <a:rPr lang="ar-JO" altLang="ar-JO" sz="2400" dirty="0"/>
              <a:t>تعتبر هذه النظريات ميدانية تجريبية٬ فقد توصل شلدون إلى تصنيف ثلاثي للشخصيات من حيث الشكل أو نمط البنية أو نمط السلوك:</a:t>
            </a:r>
            <a:endParaRPr lang="en-US" altLang="ar-JO" sz="2400" dirty="0"/>
          </a:p>
        </p:txBody>
      </p:sp>
      <p:sp>
        <p:nvSpPr>
          <p:cNvPr id="5" name="Rectangle 3">
            <a:extLst>
              <a:ext uri="{FF2B5EF4-FFF2-40B4-BE49-F238E27FC236}">
                <a16:creationId xmlns:a16="http://schemas.microsoft.com/office/drawing/2014/main" xmlns="" id="{E7286637-1172-834B-A712-D0221768E588}"/>
              </a:ext>
            </a:extLst>
          </p:cNvPr>
          <p:cNvSpPr txBox="1">
            <a:spLocks noChangeArrowheads="1"/>
          </p:cNvSpPr>
          <p:nvPr/>
        </p:nvSpPr>
        <p:spPr>
          <a:xfrm>
            <a:off x="459783" y="2341832"/>
            <a:ext cx="11344759" cy="1491012"/>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None/>
            </a:pPr>
            <a:r>
              <a:rPr lang="ar-SA" altLang="ar-JO" sz="2400" dirty="0"/>
              <a:t>1- </a:t>
            </a:r>
            <a:r>
              <a:rPr lang="ar-SA" altLang="ar-JO" b="1" dirty="0"/>
              <a:t>النمط الجسمي المكتنز:</a:t>
            </a:r>
          </a:p>
          <a:p>
            <a:pPr algn="just">
              <a:buFontTx/>
              <a:buNone/>
            </a:pPr>
            <a:r>
              <a:rPr lang="ar-SA" altLang="ar-JO" sz="2400" dirty="0"/>
              <a:t>  يكون الشخص فيها ذو جسم بدين ومستدير. وتتميز الشخصيات من هذا النمط بالقدرة على التكيف بسهولة مع المحيط الاجتماعي، ويميل للأكل الزائد والنوم بسهولة ودون أرق.</a:t>
            </a:r>
            <a:endParaRPr lang="en-US" altLang="ar-JO" sz="2400" dirty="0"/>
          </a:p>
        </p:txBody>
      </p:sp>
      <p:sp>
        <p:nvSpPr>
          <p:cNvPr id="6" name="Rectangle 3">
            <a:extLst>
              <a:ext uri="{FF2B5EF4-FFF2-40B4-BE49-F238E27FC236}">
                <a16:creationId xmlns:a16="http://schemas.microsoft.com/office/drawing/2014/main" xmlns="" id="{CCC3BA0C-56AF-A34C-8868-E73FCBB2E5A2}"/>
              </a:ext>
            </a:extLst>
          </p:cNvPr>
          <p:cNvSpPr txBox="1">
            <a:spLocks noChangeArrowheads="1"/>
          </p:cNvSpPr>
          <p:nvPr/>
        </p:nvSpPr>
        <p:spPr>
          <a:xfrm>
            <a:off x="504877" y="3764502"/>
            <a:ext cx="11109917" cy="1491013"/>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None/>
            </a:pPr>
            <a:r>
              <a:rPr lang="ar-SA" altLang="ar-JO" sz="2400" b="1" dirty="0"/>
              <a:t>2- النمط الجسمي المعتدل أو المتوسط:</a:t>
            </a:r>
          </a:p>
          <a:p>
            <a:pPr algn="just">
              <a:buFontTx/>
              <a:buNone/>
            </a:pPr>
            <a:r>
              <a:rPr lang="ar-SA" altLang="ar-JO" sz="2400" dirty="0"/>
              <a:t> هنا تتميز الشخصيات بالتناسق والاعتدال في الوزن والطول والميل نحو ممارسة الرياضة، وتحمل الألم، والنزوع للسيطرة على الآخرين وحب القيادة.</a:t>
            </a:r>
            <a:endParaRPr lang="en-US" altLang="ar-JO" sz="2400" dirty="0"/>
          </a:p>
        </p:txBody>
      </p:sp>
      <p:sp>
        <p:nvSpPr>
          <p:cNvPr id="7" name="Rectangle 3">
            <a:extLst>
              <a:ext uri="{FF2B5EF4-FFF2-40B4-BE49-F238E27FC236}">
                <a16:creationId xmlns:a16="http://schemas.microsoft.com/office/drawing/2014/main" xmlns="" id="{2D71B78D-96AE-CB45-BA00-F95129327311}"/>
              </a:ext>
            </a:extLst>
          </p:cNvPr>
          <p:cNvSpPr txBox="1">
            <a:spLocks noChangeArrowheads="1"/>
          </p:cNvSpPr>
          <p:nvPr/>
        </p:nvSpPr>
        <p:spPr>
          <a:xfrm>
            <a:off x="351940" y="5113044"/>
            <a:ext cx="11276309" cy="1398022"/>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Tx/>
              <a:buNone/>
            </a:pPr>
            <a:r>
              <a:rPr lang="ar-SA" altLang="ar-JO" sz="2400" dirty="0"/>
              <a:t>3</a:t>
            </a:r>
            <a:r>
              <a:rPr lang="ar-SA" altLang="ar-JO" sz="2400" b="1" dirty="0"/>
              <a:t>- النمط النحيل: </a:t>
            </a:r>
          </a:p>
          <a:p>
            <a:pPr algn="just">
              <a:buFontTx/>
              <a:buNone/>
            </a:pPr>
            <a:r>
              <a:rPr lang="ar-SA" altLang="ar-JO" sz="2400" dirty="0"/>
              <a:t> تتميز الشخصيات من هذا النمط بالضعف البدني أو </a:t>
            </a:r>
            <a:r>
              <a:rPr lang="ar-SA" altLang="ar-JO" sz="2400" dirty="0" err="1"/>
              <a:t>النحولة</a:t>
            </a:r>
            <a:r>
              <a:rPr lang="ar-SA" altLang="ar-JO" sz="2400" dirty="0"/>
              <a:t>، وعدم القدرة على تحمل الأعمال الصعبة التي تحتاج جهدا جسميا كبيراَ، وبالحساسية، والانفعالية وعدم الرغبة بعمل صداقات مع الآخرين.</a:t>
            </a:r>
            <a:endParaRPr lang="en-US" altLang="ar-JO" sz="2400" dirty="0"/>
          </a:p>
        </p:txBody>
      </p:sp>
    </p:spTree>
    <p:extLst>
      <p:ext uri="{BB962C8B-B14F-4D97-AF65-F5344CB8AC3E}">
        <p14:creationId xmlns:p14="http://schemas.microsoft.com/office/powerpoint/2010/main" val="30639945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5842">
                                            <p:txEl>
                                              <p:pRg st="0" end="0"/>
                                            </p:txEl>
                                          </p:spTgt>
                                        </p:tgtEl>
                                        <p:attrNameLst>
                                          <p:attrName>style.visibility</p:attrName>
                                        </p:attrNameLst>
                                      </p:cBhvr>
                                      <p:to>
                                        <p:strVal val="visible"/>
                                      </p:to>
                                    </p:set>
                                    <p:anim calcmode="lin" valueType="num">
                                      <p:cBhvr additive="base">
                                        <p:cTn id="7" dur="500" fill="hold"/>
                                        <p:tgtEl>
                                          <p:spTgt spid="358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5843">
                                            <p:txEl>
                                              <p:pRg st="0" end="0"/>
                                            </p:txEl>
                                          </p:spTgt>
                                        </p:tgtEl>
                                        <p:attrNameLst>
                                          <p:attrName>style.visibility</p:attrName>
                                        </p:attrNameLst>
                                      </p:cBhvr>
                                      <p:to>
                                        <p:strVal val="visible"/>
                                      </p:to>
                                    </p:set>
                                    <p:anim calcmode="lin" valueType="num">
                                      <p:cBhvr additive="base">
                                        <p:cTn id="13"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5843">
                                            <p:txEl>
                                              <p:pRg st="1" end="1"/>
                                            </p:txEl>
                                          </p:spTgt>
                                        </p:tgtEl>
                                        <p:attrNameLst>
                                          <p:attrName>style.visibility</p:attrName>
                                        </p:attrNameLst>
                                      </p:cBhvr>
                                      <p:to>
                                        <p:strVal val="visible"/>
                                      </p:to>
                                    </p:set>
                                    <p:anim calcmode="lin" valueType="num">
                                      <p:cBhvr additive="base">
                                        <p:cTn id="19"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box(out)">
                                      <p:cBhvr>
                                        <p:cTn id="25" dur="500"/>
                                        <p:tgtEl>
                                          <p:spTgt spid="5">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camera.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box(out)">
                                      <p:cBhvr>
                                        <p:cTn id="30" dur="500"/>
                                        <p:tgtEl>
                                          <p:spTgt spid="5">
                                            <p:txEl>
                                              <p:pRg st="1" end="1"/>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2" name="camera.wav"/>
                                        </p:tgtEl>
                                      </p:cMediaNode>
                                    </p:audio>
                                  </p:sub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box(out)">
                                      <p:cBhvr>
                                        <p:cTn id="35" dur="500"/>
                                        <p:tgtEl>
                                          <p:spTgt spid="6">
                                            <p:txEl>
                                              <p:pRg st="0" end="0"/>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2" name="camera.wav"/>
                                        </p:tgtEl>
                                      </p:cMediaNode>
                                    </p:audio>
                                  </p:sub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6">
                                            <p:txEl>
                                              <p:pRg st="1" end="1"/>
                                            </p:txEl>
                                          </p:spTgt>
                                        </p:tgtEl>
                                        <p:attrNameLst>
                                          <p:attrName>style.visibility</p:attrName>
                                        </p:attrNameLst>
                                      </p:cBhvr>
                                      <p:to>
                                        <p:strVal val="visible"/>
                                      </p:to>
                                    </p:set>
                                    <p:animEffect transition="in" filter="box(out)">
                                      <p:cBhvr>
                                        <p:cTn id="40" dur="500"/>
                                        <p:tgtEl>
                                          <p:spTgt spid="6">
                                            <p:txEl>
                                              <p:pRg st="1" end="1"/>
                                            </p:txEl>
                                          </p:spTgt>
                                        </p:tgtEl>
                                      </p:cBhvr>
                                    </p:animEffect>
                                  </p:childTnLst>
                                  <p:subTnLst>
                                    <p:audio>
                                      <p:cMediaNode>
                                        <p:cTn display="0" masterRel="sameClick">
                                          <p:stCondLst>
                                            <p:cond evt="begin" delay="0">
                                              <p:tn val="38"/>
                                            </p:cond>
                                          </p:stCondLst>
                                          <p:endCondLst>
                                            <p:cond evt="onStopAudio" delay="0">
                                              <p:tgtEl>
                                                <p:sldTgt/>
                                              </p:tgtEl>
                                            </p:cond>
                                          </p:endCondLst>
                                        </p:cTn>
                                        <p:tgtEl>
                                          <p:sndTgt r:embed="rId2" name="camera.wav"/>
                                        </p:tgtEl>
                                      </p:cMediaNode>
                                    </p:audio>
                                  </p:subTnLst>
                                </p:cTn>
                              </p:par>
                            </p:childTnLst>
                          </p:cTn>
                        </p:par>
                      </p:childTnLst>
                    </p:cTn>
                  </p:par>
                  <p:par>
                    <p:cTn id="41" fill="hold">
                      <p:stCondLst>
                        <p:cond delay="indefinite"/>
                      </p:stCondLst>
                      <p:childTnLst>
                        <p:par>
                          <p:cTn id="42" fill="hold">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7">
                                            <p:txEl>
                                              <p:pRg st="0" end="0"/>
                                            </p:txEl>
                                          </p:spTgt>
                                        </p:tgtEl>
                                        <p:attrNameLst>
                                          <p:attrName>style.visibility</p:attrName>
                                        </p:attrNameLst>
                                      </p:cBhvr>
                                      <p:to>
                                        <p:strVal val="visible"/>
                                      </p:to>
                                    </p:set>
                                    <p:animEffect transition="in" filter="box(out)">
                                      <p:cBhvr>
                                        <p:cTn id="45" dur="500"/>
                                        <p:tgtEl>
                                          <p:spTgt spid="7">
                                            <p:txEl>
                                              <p:pRg st="0" end="0"/>
                                            </p:txEl>
                                          </p:spTgt>
                                        </p:tgtEl>
                                      </p:cBhvr>
                                    </p:animEffect>
                                  </p:childTnLst>
                                  <p:subTnLst>
                                    <p:audio>
                                      <p:cMediaNode>
                                        <p:cTn display="0" masterRel="sameClick">
                                          <p:stCondLst>
                                            <p:cond evt="begin" delay="0">
                                              <p:tn val="43"/>
                                            </p:cond>
                                          </p:stCondLst>
                                          <p:endCondLst>
                                            <p:cond evt="onStopAudio" delay="0">
                                              <p:tgtEl>
                                                <p:sldTgt/>
                                              </p:tgtEl>
                                            </p:cond>
                                          </p:endCondLst>
                                        </p:cTn>
                                        <p:tgtEl>
                                          <p:sndTgt r:embed="rId2" name="camera.wav"/>
                                        </p:tgtEl>
                                      </p:cMediaNode>
                                    </p:audio>
                                  </p:subTnLst>
                                </p:cTn>
                              </p:par>
                            </p:childTnLst>
                          </p:cTn>
                        </p:par>
                      </p:childTnLst>
                    </p:cTn>
                  </p:par>
                  <p:par>
                    <p:cTn id="46" fill="hold">
                      <p:stCondLst>
                        <p:cond delay="indefinite"/>
                      </p:stCondLst>
                      <p:childTnLst>
                        <p:par>
                          <p:cTn id="47" fill="hold">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7">
                                            <p:txEl>
                                              <p:pRg st="1" end="1"/>
                                            </p:txEl>
                                          </p:spTgt>
                                        </p:tgtEl>
                                        <p:attrNameLst>
                                          <p:attrName>style.visibility</p:attrName>
                                        </p:attrNameLst>
                                      </p:cBhvr>
                                      <p:to>
                                        <p:strVal val="visible"/>
                                      </p:to>
                                    </p:set>
                                    <p:animEffect transition="in" filter="box(out)">
                                      <p:cBhvr>
                                        <p:cTn id="50" dur="500"/>
                                        <p:tgtEl>
                                          <p:spTgt spid="7">
                                            <p:txEl>
                                              <p:pRg st="1" end="1"/>
                                            </p:txEl>
                                          </p:spTgt>
                                        </p:tgtEl>
                                      </p:cBhvr>
                                    </p:animEffect>
                                  </p:childTnLst>
                                  <p:subTnLst>
                                    <p:audio>
                                      <p:cMediaNode>
                                        <p:cTn display="0" masterRel="sameClick">
                                          <p:stCondLst>
                                            <p:cond evt="begin" delay="0">
                                              <p:tn val="48"/>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build="p" autoUpdateAnimBg="0"/>
      <p:bldP spid="35843" grpId="0" build="p" autoUpdateAnimBg="0"/>
      <p:bldP spid="5" grpId="0" build="p" autoUpdateAnimBg="0"/>
      <p:bldP spid="6" grpId="0" build="p" autoUpdateAnimBg="0"/>
      <p:bldP spid="7"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310" y="290490"/>
            <a:ext cx="10323490" cy="781095"/>
          </a:xfrm>
        </p:spPr>
        <p:txBody>
          <a:bodyPr>
            <a:noAutofit/>
          </a:bodyPr>
          <a:lstStyle/>
          <a:p>
            <a:r>
              <a:rPr lang="ar-JO" sz="2800" dirty="0">
                <a:latin typeface="Baghdad" pitchFamily="2" charset="-78"/>
                <a:cs typeface="+mn-cs"/>
              </a:rPr>
              <a:t>وتتصف الجماعة بأربعة خصائص أساسية كما حددتها اغلب نظريات الاتصال وهي:</a:t>
            </a:r>
          </a:p>
        </p:txBody>
      </p:sp>
      <p:sp>
        <p:nvSpPr>
          <p:cNvPr id="3" name="Content Placeholder 2"/>
          <p:cNvSpPr>
            <a:spLocks noGrp="1"/>
          </p:cNvSpPr>
          <p:nvPr>
            <p:ph idx="1"/>
          </p:nvPr>
        </p:nvSpPr>
        <p:spPr>
          <a:xfrm>
            <a:off x="838200" y="1183341"/>
            <a:ext cx="10515600" cy="4993621"/>
          </a:xfrm>
        </p:spPr>
        <p:txBody>
          <a:bodyPr>
            <a:normAutofit/>
          </a:bodyPr>
          <a:lstStyle/>
          <a:p>
            <a:pPr lvl="0">
              <a:lnSpc>
                <a:spcPct val="150000"/>
              </a:lnSpc>
            </a:pPr>
            <a:r>
              <a:rPr lang="ar-JO" sz="2400" dirty="0">
                <a:latin typeface="Baghdad" pitchFamily="2" charset="-78"/>
              </a:rPr>
              <a:t>اقل عدد لأفراد الجماعة هو ثلاثة وأكبر عدد يتفاوت بين 7-18 عضوا.</a:t>
            </a:r>
            <a:endParaRPr lang="en-US" sz="2400" dirty="0">
              <a:latin typeface="Baghdad" pitchFamily="2" charset="-78"/>
            </a:endParaRPr>
          </a:p>
          <a:p>
            <a:pPr lvl="0">
              <a:lnSpc>
                <a:spcPct val="150000"/>
              </a:lnSpc>
            </a:pPr>
            <a:r>
              <a:rPr lang="ar-JO" sz="2400" dirty="0">
                <a:latin typeface="Baghdad" pitchFamily="2" charset="-78"/>
              </a:rPr>
              <a:t>أعضاء الجماعة ذو علاقات اعتمادية, بمعنى أن كل فرد يؤثر ويتأثر بباقي أفراد الجماعة  وعلى الرغم من استقلالية هؤلاء الأفراد, إلا أن كل منهم يفترض فيه ويتطلب منه أن يتحمل مسئوليات تتعدى حدود مصالحه وأهدافه الخاصة.</a:t>
            </a:r>
            <a:endParaRPr lang="en-US" sz="2400" dirty="0">
              <a:latin typeface="Baghdad" pitchFamily="2" charset="-78"/>
            </a:endParaRPr>
          </a:p>
          <a:p>
            <a:pPr lvl="0">
              <a:lnSpc>
                <a:spcPct val="150000"/>
              </a:lnSpc>
            </a:pPr>
            <a:r>
              <a:rPr lang="ar-JO" sz="2400" dirty="0">
                <a:latin typeface="Baghdad" pitchFamily="2" charset="-78"/>
              </a:rPr>
              <a:t>كل أعضاء الجماعة يتفاعلوا ويؤثروا في بعضهم البعض من خلال عملية الاتصال الفعال بهدف تبادل المعرفة، والأفكار، والمعتقدات، والخبرات المختلفة من خلال التخطيط الجيد والتنظيم الدقيق.</a:t>
            </a:r>
            <a:endParaRPr lang="en-US" sz="2400" dirty="0">
              <a:latin typeface="Baghdad" pitchFamily="2" charset="-78"/>
            </a:endParaRPr>
          </a:p>
          <a:p>
            <a:pPr lvl="0">
              <a:lnSpc>
                <a:spcPct val="150000"/>
              </a:lnSpc>
            </a:pPr>
            <a:r>
              <a:rPr lang="ar-JO" sz="2400" dirty="0">
                <a:latin typeface="Baghdad" pitchFamily="2" charset="-78"/>
              </a:rPr>
              <a:t>أعضاء الجماعة تحت قيادة رشيدة يجمعهم دائما أهداف محددة لتحقيق غرض ما, في إطار اهتمام مشترك أو مشكلة تتطلب حلا أو اتخاذ قرار, وتربطهم قيم مشتركة متفق عليها.</a:t>
            </a:r>
            <a:endParaRPr lang="en-US" sz="2400" dirty="0">
              <a:latin typeface="Baghdad" pitchFamily="2" charset="-78"/>
            </a:endParaRPr>
          </a:p>
          <a:p>
            <a:pPr>
              <a:lnSpc>
                <a:spcPct val="150000"/>
              </a:lnSpc>
            </a:pPr>
            <a:endParaRPr lang="ar-JO" sz="2400" dirty="0">
              <a:latin typeface="Baghdad" pitchFamily="2" charset="-78"/>
            </a:endParaRPr>
          </a:p>
        </p:txBody>
      </p:sp>
    </p:spTree>
    <p:extLst>
      <p:ext uri="{BB962C8B-B14F-4D97-AF65-F5344CB8AC3E}">
        <p14:creationId xmlns:p14="http://schemas.microsoft.com/office/powerpoint/2010/main" val="2561733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8352" y="71463"/>
            <a:ext cx="7321072" cy="665185"/>
          </a:xfrm>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a:normAutofit/>
          </a:bodyPr>
          <a:lstStyle/>
          <a:p>
            <a:r>
              <a:rPr lang="ar-JO" sz="3200" dirty="0">
                <a:ln w="0"/>
                <a:solidFill>
                  <a:schemeClr val="tx1"/>
                </a:solidFill>
                <a:effectLst>
                  <a:outerShdw blurRad="50800" dist="38100" dir="5400000" algn="t" rotWithShape="0">
                    <a:prstClr val="black">
                      <a:alpha val="40000"/>
                    </a:prstClr>
                  </a:outerShdw>
                </a:effectLst>
              </a:rPr>
              <a:t>ويتم اختيار قناة الاتصال بناء على الاعتبارات التالية:</a:t>
            </a:r>
          </a:p>
        </p:txBody>
      </p:sp>
      <p:sp>
        <p:nvSpPr>
          <p:cNvPr id="3" name="Content Placeholder 2"/>
          <p:cNvSpPr>
            <a:spLocks noGrp="1"/>
          </p:cNvSpPr>
          <p:nvPr>
            <p:ph idx="1"/>
          </p:nvPr>
        </p:nvSpPr>
        <p:spPr>
          <a:xfrm>
            <a:off x="4128246" y="919464"/>
            <a:ext cx="7225553" cy="2926395"/>
          </a:xfrm>
        </p:spPr>
        <p:txBody>
          <a:bodyPr>
            <a:normAutofit/>
          </a:bodyPr>
          <a:lstStyle/>
          <a:p>
            <a:pPr lvl="0">
              <a:lnSpc>
                <a:spcPct val="100000"/>
              </a:lnSpc>
            </a:pPr>
            <a:r>
              <a:rPr lang="ar-JO" sz="2000" dirty="0"/>
              <a:t>الهدف المحدد للرسالة.</a:t>
            </a:r>
            <a:endParaRPr lang="en-US" sz="2000" dirty="0"/>
          </a:p>
          <a:p>
            <a:pPr lvl="0">
              <a:lnSpc>
                <a:spcPct val="100000"/>
              </a:lnSpc>
            </a:pPr>
            <a:r>
              <a:rPr lang="ar-JO" sz="2000" dirty="0"/>
              <a:t>طبيعة ومضمون الرسالة.</a:t>
            </a:r>
            <a:endParaRPr lang="en-US" sz="2000" dirty="0"/>
          </a:p>
          <a:p>
            <a:pPr lvl="0">
              <a:lnSpc>
                <a:spcPct val="100000"/>
              </a:lnSpc>
            </a:pPr>
            <a:r>
              <a:rPr lang="ar-JO" sz="2000" dirty="0"/>
              <a:t>خصائص الجمهور المستهدف من حيث حاجاتهم ومشكلاتهم ومعارفهم السابقة عن الموضوع.</a:t>
            </a:r>
            <a:endParaRPr lang="en-US" sz="2000" dirty="0"/>
          </a:p>
          <a:p>
            <a:pPr lvl="0">
              <a:lnSpc>
                <a:spcPct val="100000"/>
              </a:lnSpc>
            </a:pPr>
            <a:r>
              <a:rPr lang="ar-JO" sz="2000" dirty="0"/>
              <a:t>قنوات الاتصال المتاحة.</a:t>
            </a:r>
            <a:endParaRPr lang="en-US" sz="2000" dirty="0"/>
          </a:p>
          <a:p>
            <a:pPr lvl="0">
              <a:lnSpc>
                <a:spcPct val="100000"/>
              </a:lnSpc>
            </a:pPr>
            <a:r>
              <a:rPr lang="ar-JO" sz="2000" dirty="0"/>
              <a:t>التكاليف النسبية لقنوات الاتصال في ضوء الفائدة والفعالية المتوقعة منها.</a:t>
            </a:r>
            <a:endParaRPr lang="en-US" sz="2000" dirty="0"/>
          </a:p>
          <a:p>
            <a:pPr lvl="0">
              <a:lnSpc>
                <a:spcPct val="100000"/>
              </a:lnSpc>
            </a:pPr>
            <a:r>
              <a:rPr lang="ar-JO" sz="2000" dirty="0"/>
              <a:t>الوقت المتاح للاتصال بين المرشد وجمهور المسترشدين.</a:t>
            </a:r>
            <a:endParaRPr lang="en-US" sz="2000" dirty="0"/>
          </a:p>
        </p:txBody>
      </p:sp>
      <p:sp>
        <p:nvSpPr>
          <p:cNvPr id="4" name="Title 1">
            <a:extLst>
              <a:ext uri="{FF2B5EF4-FFF2-40B4-BE49-F238E27FC236}">
                <a16:creationId xmlns:a16="http://schemas.microsoft.com/office/drawing/2014/main" xmlns="" id="{79BCA1AB-4B2D-C64B-9E4D-BC554963080C}"/>
              </a:ext>
            </a:extLst>
          </p:cNvPr>
          <p:cNvSpPr txBox="1">
            <a:spLocks/>
          </p:cNvSpPr>
          <p:nvPr/>
        </p:nvSpPr>
        <p:spPr>
          <a:xfrm>
            <a:off x="6318571" y="3693466"/>
            <a:ext cx="3672594" cy="429563"/>
          </a:xfrm>
          <a:prstGeom prst="rect">
            <a:avLst/>
          </a:prstGeom>
          <a:effectLst>
            <a:outerShdw blurRad="50800" dist="38100" dir="16200000"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vert="horz" lIns="91440" tIns="45720" rIns="91440" bIns="45720" rtlCol="1" anchor="ctr">
            <a:no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JO" sz="3200" b="1" dirty="0">
                <a:effectLst>
                  <a:outerShdw blurRad="50800" dist="38100" dir="5400000" algn="t" rotWithShape="0">
                    <a:prstClr val="black">
                      <a:alpha val="40000"/>
                    </a:prstClr>
                  </a:outerShdw>
                  <a:reflection blurRad="6350" stA="60000" endA="900" endPos="58000" dir="5400000" sy="-100000" algn="bl" rotWithShape="0"/>
                </a:effectLst>
              </a:rPr>
              <a:t>عناصر التشويش:</a:t>
            </a:r>
            <a:endParaRPr lang="ar-JO" sz="3200" dirty="0">
              <a:effectLst>
                <a:outerShdw blurRad="50800" dist="38100" dir="5400000" algn="t" rotWithShape="0">
                  <a:prstClr val="black">
                    <a:alpha val="40000"/>
                  </a:prstClr>
                </a:outerShdw>
                <a:reflection blurRad="6350" stA="60000" endA="900" endPos="58000" dir="5400000" sy="-100000" algn="bl" rotWithShape="0"/>
              </a:effectLst>
            </a:endParaRPr>
          </a:p>
        </p:txBody>
      </p:sp>
      <p:sp>
        <p:nvSpPr>
          <p:cNvPr id="5" name="Content Placeholder 2">
            <a:extLst>
              <a:ext uri="{FF2B5EF4-FFF2-40B4-BE49-F238E27FC236}">
                <a16:creationId xmlns:a16="http://schemas.microsoft.com/office/drawing/2014/main" xmlns="" id="{07AD6B24-1336-6A4F-8363-74BA87BE4526}"/>
              </a:ext>
            </a:extLst>
          </p:cNvPr>
          <p:cNvSpPr txBox="1">
            <a:spLocks/>
          </p:cNvSpPr>
          <p:nvPr/>
        </p:nvSpPr>
        <p:spPr>
          <a:xfrm>
            <a:off x="790441" y="4486043"/>
            <a:ext cx="10611118" cy="2006832"/>
          </a:xfrm>
          <a:prstGeom prst="rect">
            <a:avLst/>
          </a:prstGeom>
        </p:spPr>
        <p:txBody>
          <a:bodyPr vert="horz" lIns="91440" tIns="45720" rIns="91440" bIns="45720" rtlCol="1">
            <a:normAutofit fontScale="92500" lnSpcReduction="2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ar-JO" sz="2400" dirty="0"/>
              <a:t>لا يعتبر الاتصال ناجحاً إلا إذا استطاع المتلقي أن يفهم المعلومات التي ضمنها المصدر في الرسالة.</a:t>
            </a:r>
            <a:endParaRPr lang="en-US" sz="2400" dirty="0"/>
          </a:p>
          <a:p>
            <a:pPr algn="just"/>
            <a:r>
              <a:rPr lang="ar-JO" sz="2400" b="1" dirty="0"/>
              <a:t>تشويش المعاني</a:t>
            </a:r>
            <a:r>
              <a:rPr lang="ar-JO" sz="2400" dirty="0"/>
              <a:t>: يمكن أن تكون اللغة مختلفة أو غير مفهومة، أو قد تستخدم نفس اللغة لكن ربما يكون للألفاظ واللهجات المتباينة إشارة إلى معان مختلفة.</a:t>
            </a:r>
          </a:p>
          <a:p>
            <a:pPr algn="just"/>
            <a:endParaRPr lang="en-US" sz="2400" dirty="0"/>
          </a:p>
          <a:p>
            <a:pPr algn="just"/>
            <a:r>
              <a:rPr lang="ar-JO" sz="2400" b="1" dirty="0"/>
              <a:t>التشويش الميكانيكي</a:t>
            </a:r>
            <a:r>
              <a:rPr lang="ar-JO" sz="2400" dirty="0"/>
              <a:t>: وهو عدم وصول الرسالة الإرشادية بسبب عطل في أجهزة الاتصال مثل السماعات، أو المكان أو غيرها....</a:t>
            </a:r>
            <a:endParaRPr lang="en-US" sz="2400" dirty="0"/>
          </a:p>
          <a:p>
            <a:pPr algn="just"/>
            <a:endParaRPr lang="ar-JO" sz="2400" dirty="0"/>
          </a:p>
        </p:txBody>
      </p:sp>
      <p:pic>
        <p:nvPicPr>
          <p:cNvPr id="6" name="صورة 5">
            <a:extLst>
              <a:ext uri="{FF2B5EF4-FFF2-40B4-BE49-F238E27FC236}">
                <a16:creationId xmlns:a16="http://schemas.microsoft.com/office/drawing/2014/main" xmlns="" id="{94AFA36B-AD84-604C-A095-EADCDE103A8B}"/>
              </a:ext>
            </a:extLst>
          </p:cNvPr>
          <p:cNvPicPr>
            <a:picLocks noChangeAspect="1"/>
          </p:cNvPicPr>
          <p:nvPr/>
        </p:nvPicPr>
        <p:blipFill>
          <a:blip r:embed="rId2"/>
          <a:stretch>
            <a:fillRect/>
          </a:stretch>
        </p:blipFill>
        <p:spPr>
          <a:xfrm>
            <a:off x="0" y="1440684"/>
            <a:ext cx="4410635" cy="2529951"/>
          </a:xfrm>
          <a:prstGeom prst="rect">
            <a:avLst/>
          </a:prstGeom>
        </p:spPr>
      </p:pic>
    </p:spTree>
    <p:extLst>
      <p:ext uri="{BB962C8B-B14F-4D97-AF65-F5344CB8AC3E}">
        <p14:creationId xmlns:p14="http://schemas.microsoft.com/office/powerpoint/2010/main" val="131686226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xmlns="" id="{0B083289-D542-9840-B98E-10F7D80FF78A}"/>
              </a:ext>
            </a:extLst>
          </p:cNvPr>
          <p:cNvSpPr>
            <a:spLocks noGrp="1" noChangeArrowheads="1"/>
          </p:cNvSpPr>
          <p:nvPr>
            <p:ph type="title"/>
          </p:nvPr>
        </p:nvSpPr>
        <p:spPr>
          <a:xfrm>
            <a:off x="838200" y="365126"/>
            <a:ext cx="10515600" cy="781749"/>
          </a:xfrm>
        </p:spPr>
        <p:txBody>
          <a:bodyPr>
            <a:normAutofit/>
          </a:bodyPr>
          <a:lstStyle/>
          <a:p>
            <a:pPr rtl="1"/>
            <a:r>
              <a:rPr lang="ar-SA" altLang="ar-JO" sz="2800" b="1" dirty="0">
                <a:cs typeface="+mn-cs"/>
              </a:rPr>
              <a:t>هـ - نظرية الأنماط الخمسة : "ماكري"</a:t>
            </a:r>
            <a:r>
              <a:rPr lang="en-US" altLang="ar-JO" sz="2800" b="1" dirty="0">
                <a:cs typeface="+mn-cs"/>
              </a:rPr>
              <a:t> </a:t>
            </a:r>
            <a:r>
              <a:rPr lang="ar-JO" altLang="ar-JO" sz="2800" b="1" dirty="0">
                <a:cs typeface="+mn-cs"/>
              </a:rPr>
              <a:t> </a:t>
            </a:r>
            <a:r>
              <a:rPr lang="en-US" altLang="ar-JO" sz="2800" b="1" dirty="0">
                <a:cs typeface="+mn-cs"/>
              </a:rPr>
              <a:t>Robert McRae</a:t>
            </a:r>
          </a:p>
        </p:txBody>
      </p:sp>
      <p:sp>
        <p:nvSpPr>
          <p:cNvPr id="39939" name="Rectangle 3">
            <a:extLst>
              <a:ext uri="{FF2B5EF4-FFF2-40B4-BE49-F238E27FC236}">
                <a16:creationId xmlns:a16="http://schemas.microsoft.com/office/drawing/2014/main" xmlns="" id="{C23B77B0-FC79-3F48-802B-9E95A3C53548}"/>
              </a:ext>
            </a:extLst>
          </p:cNvPr>
          <p:cNvSpPr>
            <a:spLocks noGrp="1" noChangeArrowheads="1"/>
          </p:cNvSpPr>
          <p:nvPr>
            <p:ph type="body" idx="1"/>
          </p:nvPr>
        </p:nvSpPr>
        <p:spPr>
          <a:xfrm>
            <a:off x="838200" y="1253331"/>
            <a:ext cx="10515600" cy="1959769"/>
          </a:xfrm>
        </p:spPr>
        <p:txBody>
          <a:bodyPr>
            <a:normAutofit/>
          </a:bodyPr>
          <a:lstStyle/>
          <a:p>
            <a:pPr algn="just" rtl="1">
              <a:buFontTx/>
              <a:buNone/>
            </a:pPr>
            <a:r>
              <a:rPr lang="ar-JO" altLang="ar-JO" sz="2400" dirty="0"/>
              <a:t>1- </a:t>
            </a:r>
            <a:r>
              <a:rPr lang="ar-JO" altLang="ar-JO" sz="2400" b="1" dirty="0"/>
              <a:t>الشخصية الاجتماعية:</a:t>
            </a:r>
            <a:r>
              <a:rPr lang="en-US" altLang="ar-JO" sz="2400" b="1" dirty="0"/>
              <a:t> </a:t>
            </a:r>
            <a:r>
              <a:rPr lang="ar-JO" altLang="ar-JO" sz="2400" b="1" dirty="0"/>
              <a:t> </a:t>
            </a:r>
            <a:r>
              <a:rPr lang="en-US" altLang="ar-JO" sz="2400" dirty="0"/>
              <a:t>Extraversion</a:t>
            </a:r>
            <a:endParaRPr lang="ar-JO" altLang="ar-JO" sz="2400" dirty="0"/>
          </a:p>
          <a:p>
            <a:pPr algn="just" rtl="1">
              <a:buFontTx/>
              <a:buNone/>
            </a:pPr>
            <a:r>
              <a:rPr lang="ar-JO" altLang="ar-JO" sz="2400" b="1" dirty="0"/>
              <a:t>السمات</a:t>
            </a:r>
            <a:r>
              <a:rPr lang="ar-JO" altLang="ar-JO" sz="2400" dirty="0"/>
              <a:t>:</a:t>
            </a:r>
          </a:p>
          <a:p>
            <a:pPr algn="just" rtl="1">
              <a:buFontTx/>
              <a:buNone/>
            </a:pPr>
            <a:r>
              <a:rPr lang="ar-JO" altLang="ar-JO" sz="2400" dirty="0"/>
              <a:t> - القدرة على إقامة العلاقات الطيبة مع الآخرين.</a:t>
            </a:r>
          </a:p>
          <a:p>
            <a:pPr algn="just" rtl="1">
              <a:buFontTx/>
              <a:buNone/>
            </a:pPr>
            <a:r>
              <a:rPr lang="ar-JO" altLang="ar-JO" sz="2400" dirty="0"/>
              <a:t> - المحافظة على العلاقات الطيبة.</a:t>
            </a:r>
            <a:endParaRPr lang="en-US" altLang="ar-JO" sz="2400" dirty="0"/>
          </a:p>
        </p:txBody>
      </p:sp>
      <p:sp>
        <p:nvSpPr>
          <p:cNvPr id="4" name="Rectangle 3">
            <a:extLst>
              <a:ext uri="{FF2B5EF4-FFF2-40B4-BE49-F238E27FC236}">
                <a16:creationId xmlns:a16="http://schemas.microsoft.com/office/drawing/2014/main" xmlns="" id="{AEE0C09D-2CEA-0D4D-B4B7-B4732283C831}"/>
              </a:ext>
            </a:extLst>
          </p:cNvPr>
          <p:cNvSpPr txBox="1">
            <a:spLocks noChangeArrowheads="1"/>
          </p:cNvSpPr>
          <p:nvPr/>
        </p:nvSpPr>
        <p:spPr>
          <a:xfrm>
            <a:off x="5749871" y="3429000"/>
            <a:ext cx="5758912" cy="2808368"/>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ar-SA" altLang="ar-JO" sz="2400" b="1" dirty="0"/>
              <a:t>2- الشخصية المتعاونة والموافقة: </a:t>
            </a:r>
            <a:r>
              <a:rPr lang="en-US" altLang="ar-JO" sz="2400" b="1" dirty="0" err="1"/>
              <a:t>Agreeableneness</a:t>
            </a:r>
            <a:endParaRPr lang="ar-SA" altLang="ar-JO" sz="2400" b="1" dirty="0"/>
          </a:p>
          <a:p>
            <a:pPr>
              <a:buFontTx/>
              <a:buNone/>
            </a:pPr>
            <a:r>
              <a:rPr lang="ar-SA" altLang="ar-JO" sz="2400" dirty="0"/>
              <a:t> </a:t>
            </a:r>
            <a:r>
              <a:rPr lang="ar-SA" altLang="ar-JO" sz="2400" b="1" dirty="0"/>
              <a:t>السمات</a:t>
            </a:r>
            <a:r>
              <a:rPr lang="ar-SA" altLang="ar-JO" sz="2400" dirty="0"/>
              <a:t>:</a:t>
            </a:r>
          </a:p>
          <a:p>
            <a:pPr>
              <a:buFontTx/>
              <a:buNone/>
            </a:pPr>
            <a:r>
              <a:rPr lang="ar-SA" altLang="ar-JO" sz="2400" dirty="0"/>
              <a:t> - إعطاء أهمية كبيرة لاحترام الآخرين.</a:t>
            </a:r>
          </a:p>
          <a:p>
            <a:pPr>
              <a:buFontTx/>
              <a:buNone/>
            </a:pPr>
            <a:r>
              <a:rPr lang="ar-SA" altLang="ar-JO" sz="2400" dirty="0"/>
              <a:t> - عدم معارضة الآخرين.</a:t>
            </a:r>
          </a:p>
          <a:p>
            <a:pPr>
              <a:buFontTx/>
              <a:buNone/>
            </a:pPr>
            <a:r>
              <a:rPr lang="ar-SA" altLang="ar-JO" sz="2400" dirty="0"/>
              <a:t> - التعاون والثقة بالآخرين.</a:t>
            </a:r>
            <a:endParaRPr lang="en-US" altLang="ar-JO" sz="2400" dirty="0"/>
          </a:p>
        </p:txBody>
      </p:sp>
      <p:sp>
        <p:nvSpPr>
          <p:cNvPr id="5" name="Rectangle 3">
            <a:extLst>
              <a:ext uri="{FF2B5EF4-FFF2-40B4-BE49-F238E27FC236}">
                <a16:creationId xmlns:a16="http://schemas.microsoft.com/office/drawing/2014/main" xmlns="" id="{3118002D-A900-4248-B920-F014AE9BE812}"/>
              </a:ext>
            </a:extLst>
          </p:cNvPr>
          <p:cNvSpPr txBox="1">
            <a:spLocks noChangeArrowheads="1"/>
          </p:cNvSpPr>
          <p:nvPr/>
        </p:nvSpPr>
        <p:spPr>
          <a:xfrm>
            <a:off x="201477" y="1253331"/>
            <a:ext cx="5393412" cy="3118334"/>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ar-SA" altLang="ar-JO" sz="2400" b="1" dirty="0"/>
              <a:t>3- الشخصية المسؤولة والواعية:</a:t>
            </a:r>
            <a:r>
              <a:rPr lang="ar-SA" altLang="ar-JO" sz="2400" dirty="0"/>
              <a:t> </a:t>
            </a:r>
            <a:r>
              <a:rPr lang="en-US" altLang="ar-JO" sz="2400" b="1" dirty="0"/>
              <a:t>Conscientiousness</a:t>
            </a:r>
            <a:endParaRPr lang="ar-SA" altLang="ar-JO" sz="2400" b="1" dirty="0"/>
          </a:p>
          <a:p>
            <a:pPr>
              <a:buFontTx/>
              <a:buNone/>
            </a:pPr>
            <a:r>
              <a:rPr lang="ar-SA" altLang="ar-JO" sz="2400" dirty="0"/>
              <a:t> </a:t>
            </a:r>
            <a:r>
              <a:rPr lang="ar-SA" altLang="ar-JO" sz="2400" b="1" dirty="0"/>
              <a:t>السمات</a:t>
            </a:r>
            <a:r>
              <a:rPr lang="ar-SA" altLang="ar-JO" sz="2400" dirty="0"/>
              <a:t> :</a:t>
            </a:r>
          </a:p>
          <a:p>
            <a:pPr>
              <a:buFontTx/>
              <a:buNone/>
            </a:pPr>
            <a:r>
              <a:rPr lang="ar-SA" altLang="ar-JO" sz="2400" dirty="0"/>
              <a:t> - الوعي بالأهداف التي ينشدون تحقيقها.</a:t>
            </a:r>
          </a:p>
          <a:p>
            <a:pPr>
              <a:buFontTx/>
              <a:buNone/>
            </a:pPr>
            <a:r>
              <a:rPr lang="ar-SA" altLang="ar-JO" sz="2400" dirty="0"/>
              <a:t> - تحمل المسؤولية والمثابرة. </a:t>
            </a:r>
          </a:p>
          <a:p>
            <a:pPr>
              <a:buFontTx/>
              <a:buNone/>
            </a:pPr>
            <a:r>
              <a:rPr lang="ar-SA" altLang="ar-JO" sz="2400" dirty="0"/>
              <a:t> - القدرة وقوة الشعور بالحاجة للإنجاز.</a:t>
            </a:r>
            <a:endParaRPr lang="en-US" altLang="ar-JO" sz="2400" dirty="0"/>
          </a:p>
        </p:txBody>
      </p:sp>
    </p:spTree>
    <p:extLst>
      <p:ext uri="{BB962C8B-B14F-4D97-AF65-F5344CB8AC3E}">
        <p14:creationId xmlns:p14="http://schemas.microsoft.com/office/powerpoint/2010/main" val="226019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anim calcmode="lin" valueType="num">
                                      <p:cBhvr additive="base">
                                        <p:cTn id="7" dur="500" fill="hold"/>
                                        <p:tgtEl>
                                          <p:spTgt spid="399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993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9939">
                                            <p:txEl>
                                              <p:pRg st="0" end="0"/>
                                            </p:txEl>
                                          </p:spTgt>
                                        </p:tgtEl>
                                        <p:attrNameLst>
                                          <p:attrName>style.visibility</p:attrName>
                                        </p:attrNameLst>
                                      </p:cBhvr>
                                      <p:to>
                                        <p:strVal val="visible"/>
                                      </p:to>
                                    </p:set>
                                    <p:anim calcmode="lin" valueType="num">
                                      <p:cBhvr additive="base">
                                        <p:cTn id="13"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993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9939">
                                            <p:txEl>
                                              <p:pRg st="1" end="1"/>
                                            </p:txEl>
                                          </p:spTgt>
                                        </p:tgtEl>
                                        <p:attrNameLst>
                                          <p:attrName>style.visibility</p:attrName>
                                        </p:attrNameLst>
                                      </p:cBhvr>
                                      <p:to>
                                        <p:strVal val="visible"/>
                                      </p:to>
                                    </p:set>
                                    <p:anim calcmode="lin" valueType="num">
                                      <p:cBhvr additive="base">
                                        <p:cTn id="19" dur="500" fill="hold"/>
                                        <p:tgtEl>
                                          <p:spTgt spid="3993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993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9939">
                                            <p:txEl>
                                              <p:pRg st="2" end="2"/>
                                            </p:txEl>
                                          </p:spTgt>
                                        </p:tgtEl>
                                        <p:attrNameLst>
                                          <p:attrName>style.visibility</p:attrName>
                                        </p:attrNameLst>
                                      </p:cBhvr>
                                      <p:to>
                                        <p:strVal val="visible"/>
                                      </p:to>
                                    </p:set>
                                    <p:anim calcmode="lin" valueType="num">
                                      <p:cBhvr additive="base">
                                        <p:cTn id="25" dur="500" fill="hold"/>
                                        <p:tgtEl>
                                          <p:spTgt spid="39939">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9939">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39939">
                                            <p:txEl>
                                              <p:pRg st="3" end="3"/>
                                            </p:txEl>
                                          </p:spTgt>
                                        </p:tgtEl>
                                        <p:attrNameLst>
                                          <p:attrName>style.visibility</p:attrName>
                                        </p:attrNameLst>
                                      </p:cBhvr>
                                      <p:to>
                                        <p:strVal val="visible"/>
                                      </p:to>
                                    </p:set>
                                    <p:anim calcmode="lin" valueType="num">
                                      <p:cBhvr additive="base">
                                        <p:cTn id="31" dur="500" fill="hold"/>
                                        <p:tgtEl>
                                          <p:spTgt spid="39939">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9939">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 calcmode="lin" valueType="num">
                                      <p:cBhvr additive="base">
                                        <p:cTn id="4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 calcmode="lin" valueType="num">
                                      <p:cBhvr additive="base">
                                        <p:cTn id="4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 calcmode="lin" valueType="num">
                                      <p:cBhvr additive="base">
                                        <p:cTn id="5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anim calcmode="lin" valueType="num">
                                      <p:cBhvr additive="base">
                                        <p:cTn id="6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iterate type="wd">
                                    <p:tmPct val="100000"/>
                                  </p:iterate>
                                  <p:childTnLst>
                                    <p:set>
                                      <p:cBhvr>
                                        <p:cTn id="66" dur="1" fill="hold">
                                          <p:stCondLst>
                                            <p:cond delay="0"/>
                                          </p:stCondLst>
                                        </p:cTn>
                                        <p:tgtEl>
                                          <p:spTgt spid="5">
                                            <p:txEl>
                                              <p:pRg st="0" end="0"/>
                                            </p:txEl>
                                          </p:spTgt>
                                        </p:tgtEl>
                                        <p:attrNameLst>
                                          <p:attrName>style.visibility</p:attrName>
                                        </p:attrNameLst>
                                      </p:cBhvr>
                                      <p:to>
                                        <p:strVal val="visible"/>
                                      </p:to>
                                    </p:set>
                                    <p:anim calcmode="lin" valueType="num">
                                      <p:cBhvr additive="base">
                                        <p:cTn id="67" dur="3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68" dur="300" fill="hold"/>
                                        <p:tgtEl>
                                          <p:spTgt spid="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grpId="0" nodeType="clickEffect">
                                  <p:stCondLst>
                                    <p:cond delay="0"/>
                                  </p:stCondLst>
                                  <p:iterate type="wd">
                                    <p:tmPct val="100000"/>
                                  </p:iterate>
                                  <p:childTnLst>
                                    <p:set>
                                      <p:cBhvr>
                                        <p:cTn id="72" dur="1" fill="hold">
                                          <p:stCondLst>
                                            <p:cond delay="0"/>
                                          </p:stCondLst>
                                        </p:cTn>
                                        <p:tgtEl>
                                          <p:spTgt spid="5">
                                            <p:txEl>
                                              <p:pRg st="1" end="1"/>
                                            </p:txEl>
                                          </p:spTgt>
                                        </p:tgtEl>
                                        <p:attrNameLst>
                                          <p:attrName>style.visibility</p:attrName>
                                        </p:attrNameLst>
                                      </p:cBhvr>
                                      <p:to>
                                        <p:strVal val="visible"/>
                                      </p:to>
                                    </p:set>
                                    <p:anim calcmode="lin" valueType="num">
                                      <p:cBhvr additive="base">
                                        <p:cTn id="73" dur="3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74" dur="300" fill="hold"/>
                                        <p:tgtEl>
                                          <p:spTgt spid="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1" fill="hold" grpId="0" nodeType="clickEffect">
                                  <p:stCondLst>
                                    <p:cond delay="0"/>
                                  </p:stCondLst>
                                  <p:iterate type="wd">
                                    <p:tmPct val="100000"/>
                                  </p:iterate>
                                  <p:childTnLst>
                                    <p:set>
                                      <p:cBhvr>
                                        <p:cTn id="78" dur="1" fill="hold">
                                          <p:stCondLst>
                                            <p:cond delay="0"/>
                                          </p:stCondLst>
                                        </p:cTn>
                                        <p:tgtEl>
                                          <p:spTgt spid="5">
                                            <p:txEl>
                                              <p:pRg st="2" end="2"/>
                                            </p:txEl>
                                          </p:spTgt>
                                        </p:tgtEl>
                                        <p:attrNameLst>
                                          <p:attrName>style.visibility</p:attrName>
                                        </p:attrNameLst>
                                      </p:cBhvr>
                                      <p:to>
                                        <p:strVal val="visible"/>
                                      </p:to>
                                    </p:set>
                                    <p:anim calcmode="lin" valueType="num">
                                      <p:cBhvr additive="base">
                                        <p:cTn id="79" dur="3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0" dur="300" fill="hold"/>
                                        <p:tgtEl>
                                          <p:spTgt spid="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1" fill="hold" grpId="0" nodeType="clickEffect">
                                  <p:stCondLst>
                                    <p:cond delay="0"/>
                                  </p:stCondLst>
                                  <p:iterate type="wd">
                                    <p:tmPct val="100000"/>
                                  </p:iterate>
                                  <p:childTnLst>
                                    <p:set>
                                      <p:cBhvr>
                                        <p:cTn id="84" dur="1" fill="hold">
                                          <p:stCondLst>
                                            <p:cond delay="0"/>
                                          </p:stCondLst>
                                        </p:cTn>
                                        <p:tgtEl>
                                          <p:spTgt spid="5">
                                            <p:txEl>
                                              <p:pRg st="3" end="3"/>
                                            </p:txEl>
                                          </p:spTgt>
                                        </p:tgtEl>
                                        <p:attrNameLst>
                                          <p:attrName>style.visibility</p:attrName>
                                        </p:attrNameLst>
                                      </p:cBhvr>
                                      <p:to>
                                        <p:strVal val="visible"/>
                                      </p:to>
                                    </p:set>
                                    <p:anim calcmode="lin" valueType="num">
                                      <p:cBhvr additive="base">
                                        <p:cTn id="85" dur="3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6" dur="300" fill="hold"/>
                                        <p:tgtEl>
                                          <p:spTgt spid="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1" fill="hold" grpId="0" nodeType="clickEffect">
                                  <p:stCondLst>
                                    <p:cond delay="0"/>
                                  </p:stCondLst>
                                  <p:iterate type="wd">
                                    <p:tmPct val="100000"/>
                                  </p:iterate>
                                  <p:childTnLst>
                                    <p:set>
                                      <p:cBhvr>
                                        <p:cTn id="90" dur="1" fill="hold">
                                          <p:stCondLst>
                                            <p:cond delay="0"/>
                                          </p:stCondLst>
                                        </p:cTn>
                                        <p:tgtEl>
                                          <p:spTgt spid="5">
                                            <p:txEl>
                                              <p:pRg st="4" end="4"/>
                                            </p:txEl>
                                          </p:spTgt>
                                        </p:tgtEl>
                                        <p:attrNameLst>
                                          <p:attrName>style.visibility</p:attrName>
                                        </p:attrNameLst>
                                      </p:cBhvr>
                                      <p:to>
                                        <p:strVal val="visible"/>
                                      </p:to>
                                    </p:set>
                                    <p:anim calcmode="lin" valueType="num">
                                      <p:cBhvr additive="base">
                                        <p:cTn id="91" dur="3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92" dur="300" fill="hold"/>
                                        <p:tgtEl>
                                          <p:spTgt spid="5">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autoUpdateAnimBg="0"/>
      <p:bldP spid="39939" grpId="0" build="p" autoUpdateAnimBg="0"/>
      <p:bldP spid="4" grpId="0" build="p" autoUpdateAnimBg="0"/>
      <p:bldP spid="5" grpId="0" build="p" autoUpdateAnimBg="0"/>
    </p:bldLst>
  </p:timing>
</p:sld>
</file>

<file path=ppt/slides/slide3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5" name="Rectangle 3">
            <a:extLst>
              <a:ext uri="{FF2B5EF4-FFF2-40B4-BE49-F238E27FC236}">
                <a16:creationId xmlns:a16="http://schemas.microsoft.com/office/drawing/2014/main" xmlns="" id="{B6505DD6-B013-CE45-88E4-2BC8EE6F0678}"/>
              </a:ext>
            </a:extLst>
          </p:cNvPr>
          <p:cNvSpPr>
            <a:spLocks noGrp="1" noChangeArrowheads="1"/>
          </p:cNvSpPr>
          <p:nvPr>
            <p:ph type="body" idx="1"/>
          </p:nvPr>
        </p:nvSpPr>
        <p:spPr>
          <a:xfrm>
            <a:off x="407046" y="496646"/>
            <a:ext cx="5041900" cy="2932354"/>
          </a:xfrm>
        </p:spPr>
        <p:txBody>
          <a:bodyPr>
            <a:normAutofit/>
          </a:bodyPr>
          <a:lstStyle/>
          <a:p>
            <a:pPr algn="r" rtl="1">
              <a:buFontTx/>
              <a:buNone/>
            </a:pPr>
            <a:r>
              <a:rPr lang="ar-SA" altLang="ar-JO" sz="2400" dirty="0"/>
              <a:t>5- </a:t>
            </a:r>
            <a:r>
              <a:rPr lang="ar-SA" altLang="ar-JO" sz="2400" b="1" dirty="0"/>
              <a:t>الشخصية المتفتحة: </a:t>
            </a:r>
            <a:r>
              <a:rPr lang="en-US" altLang="ar-JO" sz="2400" dirty="0"/>
              <a:t>Openness to Experience</a:t>
            </a:r>
            <a:endParaRPr lang="ar-SA" altLang="ar-JO" sz="2400" dirty="0"/>
          </a:p>
          <a:p>
            <a:pPr algn="r" rtl="1">
              <a:buFontTx/>
              <a:buNone/>
            </a:pPr>
            <a:r>
              <a:rPr lang="ar-SA" altLang="ar-JO" sz="2400" b="1" dirty="0"/>
              <a:t>السمات</a:t>
            </a:r>
            <a:r>
              <a:rPr lang="ar-SA" altLang="ar-JO" sz="2400" dirty="0"/>
              <a:t> :</a:t>
            </a:r>
          </a:p>
          <a:p>
            <a:pPr algn="r" rtl="1">
              <a:buFontTx/>
              <a:buNone/>
            </a:pPr>
            <a:r>
              <a:rPr lang="ar-SA" altLang="ar-JO" sz="2400" dirty="0"/>
              <a:t>  - الانفتاح.</a:t>
            </a:r>
          </a:p>
          <a:p>
            <a:pPr algn="r" rtl="1">
              <a:buFontTx/>
              <a:buNone/>
            </a:pPr>
            <a:r>
              <a:rPr lang="ar-SA" altLang="ar-JO" sz="2400" dirty="0"/>
              <a:t>  - القدرة على التخيل والحساسية .</a:t>
            </a:r>
          </a:p>
          <a:p>
            <a:pPr algn="r" rtl="1">
              <a:buFontTx/>
              <a:buNone/>
            </a:pPr>
            <a:r>
              <a:rPr lang="ar-SA" altLang="ar-JO" sz="2400" dirty="0"/>
              <a:t>  - الثقافة والمعرفة.</a:t>
            </a:r>
            <a:endParaRPr lang="en-US" altLang="ar-JO" sz="2400" dirty="0"/>
          </a:p>
        </p:txBody>
      </p:sp>
      <p:sp>
        <p:nvSpPr>
          <p:cNvPr id="6" name="Rectangle 3">
            <a:extLst>
              <a:ext uri="{FF2B5EF4-FFF2-40B4-BE49-F238E27FC236}">
                <a16:creationId xmlns:a16="http://schemas.microsoft.com/office/drawing/2014/main" xmlns="" id="{BFD8B6B3-40E0-2D4E-B9EC-627A1BA5E912}"/>
              </a:ext>
            </a:extLst>
          </p:cNvPr>
          <p:cNvSpPr txBox="1">
            <a:spLocks noChangeArrowheads="1"/>
          </p:cNvSpPr>
          <p:nvPr/>
        </p:nvSpPr>
        <p:spPr>
          <a:xfrm>
            <a:off x="5973305" y="496646"/>
            <a:ext cx="5371454" cy="2463787"/>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ar-SA" altLang="ar-JO" sz="2400" dirty="0"/>
              <a:t>4- </a:t>
            </a:r>
            <a:r>
              <a:rPr lang="ar-SA" altLang="ar-JO" sz="2400" b="1" dirty="0"/>
              <a:t>الشخصية المستقرة عاطفياَ: </a:t>
            </a:r>
            <a:r>
              <a:rPr lang="en-US" altLang="ar-JO" sz="2400" dirty="0"/>
              <a:t>Emotional Stability</a:t>
            </a:r>
            <a:endParaRPr lang="ar-SA" altLang="ar-JO" sz="2400" dirty="0"/>
          </a:p>
          <a:p>
            <a:pPr>
              <a:buFontTx/>
              <a:buNone/>
            </a:pPr>
            <a:r>
              <a:rPr lang="ar-SA" altLang="ar-JO" sz="2400" dirty="0"/>
              <a:t> </a:t>
            </a:r>
            <a:r>
              <a:rPr lang="ar-SA" altLang="ar-JO" sz="2400" b="1" dirty="0"/>
              <a:t>السمات</a:t>
            </a:r>
            <a:r>
              <a:rPr lang="ar-SA" altLang="ar-JO" sz="2400" dirty="0"/>
              <a:t> :</a:t>
            </a:r>
          </a:p>
          <a:p>
            <a:pPr>
              <a:buFontTx/>
              <a:buNone/>
            </a:pPr>
            <a:r>
              <a:rPr lang="ar-SA" altLang="ar-JO" sz="2400" dirty="0"/>
              <a:t> - الهدوء.</a:t>
            </a:r>
          </a:p>
          <a:p>
            <a:pPr>
              <a:buFontTx/>
              <a:buNone/>
            </a:pPr>
            <a:r>
              <a:rPr lang="ar-SA" altLang="ar-JO" sz="2400" dirty="0"/>
              <a:t> - القدرة على تحمل التوتر والحماس والشعور بالاطمئنان.</a:t>
            </a:r>
            <a:endParaRPr lang="en-US" altLang="ar-JO" sz="2400" dirty="0"/>
          </a:p>
        </p:txBody>
      </p:sp>
    </p:spTree>
    <p:extLst>
      <p:ext uri="{BB962C8B-B14F-4D97-AF65-F5344CB8AC3E}">
        <p14:creationId xmlns:p14="http://schemas.microsoft.com/office/powerpoint/2010/main" val="475318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box(out)">
                                      <p:cBhvr>
                                        <p:cTn id="7" dur="500"/>
                                        <p:tgtEl>
                                          <p:spTgt spid="44035">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4035">
                                            <p:txEl>
                                              <p:pRg st="1" end="1"/>
                                            </p:txEl>
                                          </p:spTgt>
                                        </p:tgtEl>
                                        <p:attrNameLst>
                                          <p:attrName>style.visibility</p:attrName>
                                        </p:attrNameLst>
                                      </p:cBhvr>
                                      <p:to>
                                        <p:strVal val="visible"/>
                                      </p:to>
                                    </p:set>
                                    <p:animEffect transition="in" filter="box(out)">
                                      <p:cBhvr>
                                        <p:cTn id="12" dur="500"/>
                                        <p:tgtEl>
                                          <p:spTgt spid="44035">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44035">
                                            <p:txEl>
                                              <p:pRg st="2" end="2"/>
                                            </p:txEl>
                                          </p:spTgt>
                                        </p:tgtEl>
                                        <p:attrNameLst>
                                          <p:attrName>style.visibility</p:attrName>
                                        </p:attrNameLst>
                                      </p:cBhvr>
                                      <p:to>
                                        <p:strVal val="visible"/>
                                      </p:to>
                                    </p:set>
                                    <p:animEffect transition="in" filter="box(out)">
                                      <p:cBhvr>
                                        <p:cTn id="17" dur="500"/>
                                        <p:tgtEl>
                                          <p:spTgt spid="44035">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44035">
                                            <p:txEl>
                                              <p:pRg st="3" end="3"/>
                                            </p:txEl>
                                          </p:spTgt>
                                        </p:tgtEl>
                                        <p:attrNameLst>
                                          <p:attrName>style.visibility</p:attrName>
                                        </p:attrNameLst>
                                      </p:cBhvr>
                                      <p:to>
                                        <p:strVal val="visible"/>
                                      </p:to>
                                    </p:set>
                                    <p:animEffect transition="in" filter="box(out)">
                                      <p:cBhvr>
                                        <p:cTn id="22" dur="500"/>
                                        <p:tgtEl>
                                          <p:spTgt spid="44035">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44035">
                                            <p:txEl>
                                              <p:pRg st="4" end="4"/>
                                            </p:txEl>
                                          </p:spTgt>
                                        </p:tgtEl>
                                        <p:attrNameLst>
                                          <p:attrName>style.visibility</p:attrName>
                                        </p:attrNameLst>
                                      </p:cBhvr>
                                      <p:to>
                                        <p:strVal val="visible"/>
                                      </p:to>
                                    </p:set>
                                    <p:animEffect transition="in" filter="box(out)">
                                      <p:cBhvr>
                                        <p:cTn id="27" dur="500"/>
                                        <p:tgtEl>
                                          <p:spTgt spid="44035">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left)">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left)">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xEl>
                                              <p:pRg st="2" end="2"/>
                                            </p:txEl>
                                          </p:spTgt>
                                        </p:tgtEl>
                                        <p:attrNameLst>
                                          <p:attrName>style.visibility</p:attrName>
                                        </p:attrNameLst>
                                      </p:cBhvr>
                                      <p:to>
                                        <p:strVal val="visible"/>
                                      </p:to>
                                    </p:set>
                                    <p:animEffect transition="in" filter="wipe(left)">
                                      <p:cBhvr>
                                        <p:cTn id="42" dur="500"/>
                                        <p:tgtEl>
                                          <p:spTgt spid="6">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6">
                                            <p:txEl>
                                              <p:pRg st="3" end="3"/>
                                            </p:txEl>
                                          </p:spTgt>
                                        </p:tgtEl>
                                        <p:attrNameLst>
                                          <p:attrName>style.visibility</p:attrName>
                                        </p:attrNameLst>
                                      </p:cBhvr>
                                      <p:to>
                                        <p:strVal val="visible"/>
                                      </p:to>
                                    </p:set>
                                    <p:animEffect transition="in" filter="wipe(left)">
                                      <p:cBhvr>
                                        <p:cTn id="47"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autoUpdateAnimBg="0"/>
      <p:bldP spid="6" grpId="0" build="p" autoUpdateAnimBg="0"/>
    </p:bldLst>
  </p:timing>
</p:sld>
</file>

<file path=ppt/slides/slide3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xmlns="" id="{54F1D72E-EC6D-164E-B07C-D579E452012A}"/>
              </a:ext>
            </a:extLst>
          </p:cNvPr>
          <p:cNvSpPr>
            <a:spLocks noGrp="1" noChangeArrowheads="1"/>
          </p:cNvSpPr>
          <p:nvPr>
            <p:ph type="title"/>
          </p:nvPr>
        </p:nvSpPr>
        <p:spPr>
          <a:xfrm>
            <a:off x="619932" y="367653"/>
            <a:ext cx="10949768" cy="626767"/>
          </a:xfrm>
        </p:spPr>
        <p:txBody>
          <a:bodyPr>
            <a:normAutofit/>
          </a:bodyPr>
          <a:lstStyle/>
          <a:p>
            <a:r>
              <a:rPr lang="ar-SA" altLang="ar-JO" sz="2800" b="1" dirty="0">
                <a:cs typeface="Times New Roman (Arabic)" charset="-78"/>
              </a:rPr>
              <a:t>و- النظرية النفسية الاجتماعية التفاعلية : </a:t>
            </a:r>
            <a:r>
              <a:rPr lang="ar-JO" altLang="ar-JO" sz="2800" b="1" dirty="0">
                <a:cs typeface="Times New Roman (Arabic)" charset="-78"/>
              </a:rPr>
              <a:t>(</a:t>
            </a:r>
            <a:r>
              <a:rPr lang="ar-SA" altLang="ar-JO" sz="2800" b="1" dirty="0">
                <a:cs typeface="Times New Roman (Arabic)" charset="-78"/>
              </a:rPr>
              <a:t>الفرد </a:t>
            </a:r>
            <a:r>
              <a:rPr lang="ar-SA" altLang="ar-JO" sz="2800" b="1" dirty="0" err="1">
                <a:cs typeface="Times New Roman (Arabic)" charset="-78"/>
              </a:rPr>
              <a:t>أدلر</a:t>
            </a:r>
            <a:r>
              <a:rPr lang="en-US" altLang="ar-JO" sz="2800" b="1" dirty="0" err="1">
                <a:cs typeface="Times New Roman (Arabic)" charset="-78"/>
              </a:rPr>
              <a:t>Alfrd</a:t>
            </a:r>
            <a:r>
              <a:rPr lang="en-US" altLang="ar-JO" sz="2800" b="1" dirty="0">
                <a:cs typeface="Times New Roman (Arabic)" charset="-78"/>
              </a:rPr>
              <a:t> Adler</a:t>
            </a:r>
            <a:r>
              <a:rPr lang="ar-SA" altLang="ar-JO" sz="2800" b="1" dirty="0">
                <a:cs typeface="Times New Roman (Arabic)" charset="-78"/>
              </a:rPr>
              <a:t>  وإيريك فروم </a:t>
            </a:r>
            <a:r>
              <a:rPr lang="en-US" altLang="ar-JO" sz="2800" b="1" dirty="0">
                <a:cs typeface="Times New Roman (Arabic)" charset="-78"/>
              </a:rPr>
              <a:t>(Fromm</a:t>
            </a:r>
          </a:p>
        </p:txBody>
      </p:sp>
      <p:sp>
        <p:nvSpPr>
          <p:cNvPr id="45059" name="Rectangle 3">
            <a:extLst>
              <a:ext uri="{FF2B5EF4-FFF2-40B4-BE49-F238E27FC236}">
                <a16:creationId xmlns:a16="http://schemas.microsoft.com/office/drawing/2014/main" xmlns="" id="{12E7A1CC-3E5E-684F-B69A-69AC71112A96}"/>
              </a:ext>
            </a:extLst>
          </p:cNvPr>
          <p:cNvSpPr>
            <a:spLocks noGrp="1" noChangeArrowheads="1"/>
          </p:cNvSpPr>
          <p:nvPr>
            <p:ph type="body" idx="1"/>
          </p:nvPr>
        </p:nvSpPr>
        <p:spPr>
          <a:xfrm>
            <a:off x="837016" y="1017377"/>
            <a:ext cx="10949768" cy="1959769"/>
          </a:xfrm>
        </p:spPr>
        <p:txBody>
          <a:bodyPr>
            <a:normAutofit/>
          </a:bodyPr>
          <a:lstStyle/>
          <a:p>
            <a:pPr marL="0" indent="0" algn="just" rtl="1">
              <a:buNone/>
            </a:pPr>
            <a:r>
              <a:rPr lang="ar-SA" altLang="ar-JO" sz="2400" dirty="0"/>
              <a:t>يروا أن شخصية الإنسان تتشكل ليس بفعل الغرائز كما جاء في نظرية فرويد، وإنما نتيجة للعوامل الاجتماعية٬ فالإنسان يولد ومعه هذه الرابط الاجتماعية، حيث يرى الأشياء ويفسرها من خلال تجربته. فمفهوم الذات أساس في نظرية "</a:t>
            </a:r>
            <a:r>
              <a:rPr lang="ar-SA" altLang="ar-JO" sz="2400" dirty="0" err="1"/>
              <a:t>أدلر</a:t>
            </a:r>
            <a:r>
              <a:rPr lang="ar-SA" altLang="ar-JO" sz="2400" dirty="0"/>
              <a:t>" ويلعب دورا هاما في تشكيل السلوك٬ وتختلف هذه الذات من فرد لآخر مما يعني أن هناك فروقا فردية مهمة بين الأفراد، رغم الخاصية الاجتماعية للشخصية. وعلى خلاف فرويد فإن "</a:t>
            </a:r>
            <a:r>
              <a:rPr lang="ar-SA" altLang="ar-JO" sz="2400" dirty="0" err="1"/>
              <a:t>أدلر</a:t>
            </a:r>
            <a:r>
              <a:rPr lang="ar-SA" altLang="ar-JO" sz="2400" dirty="0"/>
              <a:t>" يرى أن الوعي والشعور هما الأكثر أهمية في تشكيل شخصية الإنسان وليس اللاشعور.</a:t>
            </a:r>
            <a:endParaRPr lang="en-US" altLang="ar-JO" sz="2400" dirty="0"/>
          </a:p>
        </p:txBody>
      </p:sp>
      <p:sp>
        <p:nvSpPr>
          <p:cNvPr id="6" name="Rectangle 3">
            <a:extLst>
              <a:ext uri="{FF2B5EF4-FFF2-40B4-BE49-F238E27FC236}">
                <a16:creationId xmlns:a16="http://schemas.microsoft.com/office/drawing/2014/main" xmlns="" id="{EEC9673C-3E68-4242-9435-00FF4DAA4888}"/>
              </a:ext>
            </a:extLst>
          </p:cNvPr>
          <p:cNvSpPr txBox="1">
            <a:spLocks noChangeArrowheads="1"/>
          </p:cNvSpPr>
          <p:nvPr/>
        </p:nvSpPr>
        <p:spPr>
          <a:xfrm>
            <a:off x="1054100" y="3000103"/>
            <a:ext cx="10515600" cy="3180328"/>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ar-SA" altLang="ar-JO" sz="2400" b="1" dirty="0"/>
              <a:t>تتشكل ديناميكية الشخصية بفعل عدة عوامل:</a:t>
            </a:r>
          </a:p>
          <a:p>
            <a:r>
              <a:rPr lang="ar-SA" altLang="ar-JO" sz="2400" dirty="0"/>
              <a:t>الأهداف الخيالية.</a:t>
            </a:r>
          </a:p>
          <a:p>
            <a:r>
              <a:rPr lang="ar-SA" altLang="ar-JO" sz="2400" dirty="0"/>
              <a:t>السعي نحو التفوق.</a:t>
            </a:r>
          </a:p>
          <a:p>
            <a:r>
              <a:rPr lang="ar-SA" altLang="ar-JO" sz="2400" dirty="0"/>
              <a:t>الشعور بالنقص والعمل على تعويض هذا النقص.</a:t>
            </a:r>
          </a:p>
          <a:p>
            <a:r>
              <a:rPr lang="ar-SA" altLang="ar-JO" sz="2400" dirty="0"/>
              <a:t>المصلحة الاجتماعية.</a:t>
            </a:r>
          </a:p>
          <a:p>
            <a:r>
              <a:rPr lang="ar-SA" altLang="ar-JO" sz="2400" dirty="0"/>
              <a:t>نمط الحياة.</a:t>
            </a:r>
          </a:p>
          <a:p>
            <a:r>
              <a:rPr lang="ar-SA" altLang="ar-JO" sz="2400" dirty="0"/>
              <a:t>الذات الإبداعية.</a:t>
            </a:r>
            <a:endParaRPr lang="en-US" altLang="ar-JO" sz="2400" dirty="0"/>
          </a:p>
        </p:txBody>
      </p:sp>
    </p:spTree>
    <p:extLst>
      <p:ext uri="{BB962C8B-B14F-4D97-AF65-F5344CB8AC3E}">
        <p14:creationId xmlns:p14="http://schemas.microsoft.com/office/powerpoint/2010/main" val="2811914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45058">
                                            <p:txEl>
                                              <p:pRg st="0" end="0"/>
                                            </p:txEl>
                                          </p:spTgt>
                                        </p:tgtEl>
                                        <p:attrNameLst>
                                          <p:attrName>style.visibility</p:attrName>
                                        </p:attrNameLst>
                                      </p:cBhvr>
                                      <p:to>
                                        <p:strVal val="visible"/>
                                      </p:to>
                                    </p:set>
                                    <p:animEffect transition="in" filter="box(out)">
                                      <p:cBhvr>
                                        <p:cTn id="7" dur="500"/>
                                        <p:tgtEl>
                                          <p:spTgt spid="45058">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45059">
                                            <p:txEl>
                                              <p:pRg st="0" end="0"/>
                                            </p:txEl>
                                          </p:spTgt>
                                        </p:tgtEl>
                                        <p:attrNameLst>
                                          <p:attrName>style.visibility</p:attrName>
                                        </p:attrNameLst>
                                      </p:cBhvr>
                                      <p:to>
                                        <p:strVal val="visible"/>
                                      </p:to>
                                    </p:set>
                                    <p:animEffect transition="in" filter="box(out)">
                                      <p:cBhvr>
                                        <p:cTn id="12" dur="500"/>
                                        <p:tgtEl>
                                          <p:spTgt spid="45059">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ox(out)">
                                      <p:cBhvr>
                                        <p:cTn id="17" dur="500"/>
                                        <p:tgtEl>
                                          <p:spTgt spid="6">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ox(out)">
                                      <p:cBhvr>
                                        <p:cTn id="22" dur="500"/>
                                        <p:tgtEl>
                                          <p:spTgt spid="6">
                                            <p:txEl>
                                              <p:pRg st="1" end="1"/>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box(out)">
                                      <p:cBhvr>
                                        <p:cTn id="27" dur="500"/>
                                        <p:tgtEl>
                                          <p:spTgt spid="6">
                                            <p:txEl>
                                              <p:pRg st="2" end="2"/>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box(out)">
                                      <p:cBhvr>
                                        <p:cTn id="32" dur="500"/>
                                        <p:tgtEl>
                                          <p:spTgt spid="6">
                                            <p:txEl>
                                              <p:pRg st="3" end="3"/>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wav"/>
                                        </p:tgtEl>
                                      </p:cMediaNode>
                                    </p:audio>
                                  </p:sub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box(out)">
                                      <p:cBhvr>
                                        <p:cTn id="37" dur="500"/>
                                        <p:tgtEl>
                                          <p:spTgt spid="6">
                                            <p:txEl>
                                              <p:pRg st="4" end="4"/>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6">
                                            <p:txEl>
                                              <p:pRg st="5" end="5"/>
                                            </p:txEl>
                                          </p:spTgt>
                                        </p:tgtEl>
                                        <p:attrNameLst>
                                          <p:attrName>style.visibility</p:attrName>
                                        </p:attrNameLst>
                                      </p:cBhvr>
                                      <p:to>
                                        <p:strVal val="visible"/>
                                      </p:to>
                                    </p:set>
                                    <p:animEffect transition="in" filter="box(out)">
                                      <p:cBhvr>
                                        <p:cTn id="42" dur="500"/>
                                        <p:tgtEl>
                                          <p:spTgt spid="6">
                                            <p:txEl>
                                              <p:pRg st="5" end="5"/>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2" name="camera.wav"/>
                                        </p:tgtEl>
                                      </p:cMediaNode>
                                    </p:audio>
                                  </p:subTnLst>
                                </p:cTn>
                              </p:par>
                            </p:childTnLst>
                          </p:cTn>
                        </p:par>
                      </p:childTnLst>
                    </p:cTn>
                  </p:par>
                  <p:par>
                    <p:cTn id="43" fill="hold">
                      <p:stCondLst>
                        <p:cond delay="indefinite"/>
                      </p:stCondLst>
                      <p:childTnLst>
                        <p:par>
                          <p:cTn id="44" fill="hold">
                            <p:stCondLst>
                              <p:cond delay="0"/>
                            </p:stCondLst>
                            <p:childTnLst>
                              <p:par>
                                <p:cTn id="45" presetID="4" presetClass="entr" presetSubtype="32" fill="hold" grpId="0" nodeType="clickEffect">
                                  <p:stCondLst>
                                    <p:cond delay="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box(out)">
                                      <p:cBhvr>
                                        <p:cTn id="47" dur="500"/>
                                        <p:tgtEl>
                                          <p:spTgt spid="6">
                                            <p:txEl>
                                              <p:pRg st="6" end="6"/>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build="p" autoUpdateAnimBg="0"/>
      <p:bldP spid="45059" grpId="0" build="p" autoUpdateAnimBg="0"/>
      <p:bldP spid="6" grpId="0" build="p" autoUpdateAnimBg="0"/>
    </p:bldLst>
  </p:timing>
</p:sld>
</file>

<file path=ppt/slides/slide3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xmlns="" id="{50B64693-CFB3-C24A-8A38-E2B7242F23D6}"/>
              </a:ext>
            </a:extLst>
          </p:cNvPr>
          <p:cNvSpPr>
            <a:spLocks noGrp="1" noChangeArrowheads="1"/>
          </p:cNvSpPr>
          <p:nvPr>
            <p:ph type="title"/>
          </p:nvPr>
        </p:nvSpPr>
        <p:spPr>
          <a:xfrm>
            <a:off x="838200" y="365125"/>
            <a:ext cx="10515600" cy="750753"/>
          </a:xfrm>
        </p:spPr>
        <p:txBody>
          <a:bodyPr>
            <a:normAutofit/>
          </a:bodyPr>
          <a:lstStyle/>
          <a:p>
            <a:pPr rtl="1"/>
            <a:r>
              <a:rPr lang="ar-SA" altLang="ar-JO" sz="2800" b="1" dirty="0" err="1">
                <a:cs typeface="+mn-cs"/>
              </a:rPr>
              <a:t>ز</a:t>
            </a:r>
            <a:r>
              <a:rPr lang="ar-SA" altLang="ar-JO" sz="2800" b="1" dirty="0">
                <a:cs typeface="+mn-cs"/>
              </a:rPr>
              <a:t>- نظرية التحليل النفسي: "</a:t>
            </a:r>
            <a:r>
              <a:rPr lang="ar-SA" altLang="ar-JO" sz="2800" b="1" dirty="0" err="1">
                <a:cs typeface="+mn-cs"/>
              </a:rPr>
              <a:t>سيجموند</a:t>
            </a:r>
            <a:r>
              <a:rPr lang="ar-SA" altLang="ar-JO" sz="2800" b="1" dirty="0">
                <a:cs typeface="+mn-cs"/>
              </a:rPr>
              <a:t> فرويد" </a:t>
            </a:r>
            <a:r>
              <a:rPr lang="en-US" altLang="ar-JO" sz="2800" b="1" dirty="0">
                <a:cs typeface="+mn-cs"/>
              </a:rPr>
              <a:t>Sigmund Freud</a:t>
            </a:r>
          </a:p>
        </p:txBody>
      </p:sp>
      <p:sp>
        <p:nvSpPr>
          <p:cNvPr id="47107" name="Rectangle 3">
            <a:extLst>
              <a:ext uri="{FF2B5EF4-FFF2-40B4-BE49-F238E27FC236}">
                <a16:creationId xmlns:a16="http://schemas.microsoft.com/office/drawing/2014/main" xmlns="" id="{44DA8034-C31D-6044-A79C-35C8929D7451}"/>
              </a:ext>
            </a:extLst>
          </p:cNvPr>
          <p:cNvSpPr>
            <a:spLocks noGrp="1" noChangeArrowheads="1"/>
          </p:cNvSpPr>
          <p:nvPr>
            <p:ph type="body" idx="1"/>
          </p:nvPr>
        </p:nvSpPr>
        <p:spPr>
          <a:xfrm>
            <a:off x="449451" y="1115878"/>
            <a:ext cx="11158779" cy="2619214"/>
          </a:xfrm>
        </p:spPr>
        <p:txBody>
          <a:bodyPr>
            <a:normAutofit/>
          </a:bodyPr>
          <a:lstStyle/>
          <a:p>
            <a:pPr marL="0" indent="0" algn="r" rtl="1">
              <a:lnSpc>
                <a:spcPct val="90000"/>
              </a:lnSpc>
              <a:buNone/>
            </a:pPr>
            <a:r>
              <a:rPr lang="ar-JO" altLang="ar-JO" sz="2400" dirty="0"/>
              <a:t>فهي أداة للتعرف على شخصية الإنسان وتتكون من:</a:t>
            </a:r>
          </a:p>
          <a:p>
            <a:pPr marL="0" indent="0">
              <a:buNone/>
            </a:pPr>
            <a:r>
              <a:rPr lang="ar-SA" altLang="ar-JO" sz="2400" dirty="0"/>
              <a:t>1- الذات العليا </a:t>
            </a:r>
            <a:r>
              <a:rPr lang="en-US" altLang="ar-JO" sz="2400" dirty="0"/>
              <a:t>(The Id)</a:t>
            </a:r>
            <a:endParaRPr lang="ar-SA" altLang="ar-JO" sz="2400" dirty="0"/>
          </a:p>
          <a:p>
            <a:pPr marL="0" indent="0">
              <a:buNone/>
            </a:pPr>
            <a:r>
              <a:rPr lang="ar-SA" altLang="ar-JO" sz="2400" dirty="0"/>
              <a:t>2- الأنا  </a:t>
            </a:r>
            <a:r>
              <a:rPr lang="en-US" altLang="ar-JO" sz="2400" dirty="0"/>
              <a:t>(The Ego)</a:t>
            </a:r>
            <a:endParaRPr lang="ar-SA" altLang="ar-JO" sz="2400" dirty="0"/>
          </a:p>
          <a:p>
            <a:pPr marL="0" indent="0">
              <a:buNone/>
            </a:pPr>
            <a:r>
              <a:rPr lang="ar-SA" altLang="ar-JO" sz="2400" dirty="0"/>
              <a:t>3- الأنا العليا </a:t>
            </a:r>
            <a:r>
              <a:rPr lang="en-US" altLang="ar-JO" sz="2400" dirty="0"/>
              <a:t>(The Super Ego)</a:t>
            </a:r>
            <a:endParaRPr lang="ar-JO" altLang="ar-JO" sz="2400" dirty="0"/>
          </a:p>
          <a:p>
            <a:pPr marL="0" indent="0" algn="just" rtl="1">
              <a:lnSpc>
                <a:spcPct val="90000"/>
              </a:lnSpc>
              <a:buNone/>
            </a:pPr>
            <a:r>
              <a:rPr lang="ar-SA" altLang="ar-JO" sz="2400" dirty="0"/>
              <a:t>وترمز </a:t>
            </a:r>
            <a:r>
              <a:rPr lang="ar-SA" altLang="ar-JO" sz="2400" b="1" u="sng" dirty="0"/>
              <a:t>الذات</a:t>
            </a:r>
            <a:r>
              <a:rPr lang="ar-SA" altLang="ar-JO" sz="2400" dirty="0"/>
              <a:t> </a:t>
            </a:r>
            <a:r>
              <a:rPr lang="ar-SA" altLang="ar-JO" sz="2400" b="1" u="sng" dirty="0"/>
              <a:t>الدنيا</a:t>
            </a:r>
            <a:r>
              <a:rPr lang="ar-SA" altLang="ar-JO" sz="2400" dirty="0"/>
              <a:t> إلى الغرائز الأساسية وأهما غرائز البقاء، والموت، واللذة. أما </a:t>
            </a:r>
            <a:r>
              <a:rPr lang="ar-SA" altLang="ar-JO" sz="2400" b="1" u="sng" dirty="0"/>
              <a:t>الأنا</a:t>
            </a:r>
            <a:r>
              <a:rPr lang="ar-SA" altLang="ar-JO" sz="2400" dirty="0"/>
              <a:t> فهي الشعور الواقعي الذي يسيطر على الغرائز ويضبطها لحماية الشخص من الأخطار، وتولد التوتر اللازم لإشباع الحاجات الغريزية.</a:t>
            </a:r>
            <a:endParaRPr lang="en-US" altLang="ar-JO" sz="2400" dirty="0"/>
          </a:p>
        </p:txBody>
      </p:sp>
      <p:sp>
        <p:nvSpPr>
          <p:cNvPr id="4" name="Rectangle 3">
            <a:extLst>
              <a:ext uri="{FF2B5EF4-FFF2-40B4-BE49-F238E27FC236}">
                <a16:creationId xmlns:a16="http://schemas.microsoft.com/office/drawing/2014/main" xmlns="" id="{03C09268-30AD-A34F-AF4E-37DAF09A9B61}"/>
              </a:ext>
            </a:extLst>
          </p:cNvPr>
          <p:cNvSpPr txBox="1">
            <a:spLocks noChangeArrowheads="1"/>
          </p:cNvSpPr>
          <p:nvPr/>
        </p:nvSpPr>
        <p:spPr>
          <a:xfrm>
            <a:off x="449451" y="3843580"/>
            <a:ext cx="11360257" cy="2882684"/>
          </a:xfrm>
          <a:prstGeom prst="rect">
            <a:avLst/>
          </a:prstGeom>
        </p:spPr>
        <p:txBody>
          <a:bodyPr vert="horz" lIns="91440" tIns="45720" rIns="91440" bIns="45720" rtlCol="1">
            <a:normAutofit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ar-SA" altLang="ar-JO" sz="2400" dirty="0"/>
              <a:t>أما الجانب الثالث -</a:t>
            </a:r>
            <a:r>
              <a:rPr lang="ar-SA" altLang="ar-JO" sz="2400" b="1" u="sng" dirty="0"/>
              <a:t>الانا</a:t>
            </a:r>
            <a:r>
              <a:rPr lang="ar-SA" altLang="ar-JO" sz="2400" dirty="0"/>
              <a:t> </a:t>
            </a:r>
            <a:r>
              <a:rPr lang="ar-SA" altLang="ar-JO" sz="2400" b="1" u="sng" dirty="0"/>
              <a:t>العليا</a:t>
            </a:r>
            <a:r>
              <a:rPr lang="ar-SA" altLang="ar-JO" sz="2400" dirty="0"/>
              <a:t> </a:t>
            </a:r>
            <a:r>
              <a:rPr lang="en-US" altLang="ar-JO" sz="2400" dirty="0"/>
              <a:t>Super Ego</a:t>
            </a:r>
            <a:r>
              <a:rPr lang="ar-JO" altLang="ar-JO" sz="2400" dirty="0"/>
              <a:t> - فيمثل الجانب الاجتماعي أو المثل والقيم الاجتماعية والدينية التي تشكل أحد ضوابط السلوك أو الضمير الاجتماعي. أما ديناميكية الشخصية فتتمثل بمحاولات </a:t>
            </a:r>
            <a:r>
              <a:rPr lang="ar-JO" altLang="ar-JO" sz="2400" b="1" u="sng" dirty="0"/>
              <a:t>الأنا</a:t>
            </a:r>
            <a:r>
              <a:rPr lang="ar-JO" altLang="ar-JO" sz="2400" dirty="0"/>
              <a:t> التوفيق بين متطلبات الذات الدنيا، وبين مقتضيات الضمير الاجتماعي ( الأنا العليا )، في محاولة للتكيف مع هذه المتطلبات التي قد تكون بالضرورة متوافقة. أما الفشل في مهمة التكيف هذه فيؤدي إلى صراع واضطرابات نفسية.</a:t>
            </a:r>
          </a:p>
          <a:p>
            <a:pPr marL="0" indent="0" algn="just">
              <a:buNone/>
            </a:pPr>
            <a:r>
              <a:rPr lang="ar-SA" altLang="ar-JO" sz="2400" dirty="0"/>
              <a:t>إذ يرى فرويد أن الحياة من الصراعات النفسية المستمرة حيث تتنازع الرغبات، ويؤدي الحرمان منها إلى اكتساب الشخصية آليات مختلفة للتعامل مع هذا الحرمان. ويتمثل الصراع بين عناصر الشخصية الثلاثة حيث تمثل كل منها ميولاَ ورغبات مختلفة. ويتلخص الفرد من صراعاته بالحيل والآليات الدفاعية التي يمارسها للتعامل مع حالات الصراع وليعيد التوازن لكيانه. ولاشك أن هذه النظرية وفرت منظورا جديدا لدراسة الشخصية رغم ما قد يكون فيها من مبالغة في التركيز على غريزة الجنس كأساس رئيسي لفهم الشخصية.</a:t>
            </a:r>
            <a:endParaRPr lang="en-US" altLang="ar-JO" sz="2400" dirty="0"/>
          </a:p>
          <a:p>
            <a:pPr marL="0" indent="0" algn="just">
              <a:buFont typeface="Arial" panose="020B0604020202020204" pitchFamily="34" charset="0"/>
              <a:buNone/>
            </a:pPr>
            <a:endParaRPr lang="ar-JO" altLang="ar-JO" sz="2400" dirty="0"/>
          </a:p>
          <a:p>
            <a:pPr marL="0" indent="0" algn="just">
              <a:buFont typeface="Arial" panose="020B0604020202020204" pitchFamily="34" charset="0"/>
              <a:buNone/>
            </a:pPr>
            <a:endParaRPr lang="en-US" altLang="ar-JO" sz="2400" dirty="0"/>
          </a:p>
        </p:txBody>
      </p:sp>
    </p:spTree>
    <p:extLst>
      <p:ext uri="{BB962C8B-B14F-4D97-AF65-F5344CB8AC3E}">
        <p14:creationId xmlns:p14="http://schemas.microsoft.com/office/powerpoint/2010/main" val="35887069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7106">
                                            <p:txEl>
                                              <p:pRg st="0" end="0"/>
                                            </p:txEl>
                                          </p:spTgt>
                                        </p:tgtEl>
                                        <p:attrNameLst>
                                          <p:attrName>style.visibility</p:attrName>
                                        </p:attrNameLst>
                                      </p:cBhvr>
                                      <p:to>
                                        <p:strVal val="visible"/>
                                      </p:to>
                                    </p:set>
                                    <p:anim calcmode="lin" valueType="num">
                                      <p:cBhvr additive="base">
                                        <p:cTn id="7" dur="500" fill="hold"/>
                                        <p:tgtEl>
                                          <p:spTgt spid="47106">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710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rbrake.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7107">
                                            <p:txEl>
                                              <p:pRg st="0" end="0"/>
                                            </p:txEl>
                                          </p:spTgt>
                                        </p:tgtEl>
                                        <p:attrNameLst>
                                          <p:attrName>style.visibility</p:attrName>
                                        </p:attrNameLst>
                                      </p:cBhvr>
                                      <p:to>
                                        <p:strVal val="visible"/>
                                      </p:to>
                                    </p:set>
                                    <p:anim calcmode="lin" valueType="num">
                                      <p:cBhvr additive="base">
                                        <p:cTn id="13" dur="500" fill="hold"/>
                                        <p:tgtEl>
                                          <p:spTgt spid="47107">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710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rbrak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47107">
                                            <p:txEl>
                                              <p:pRg st="1" end="1"/>
                                            </p:txEl>
                                          </p:spTgt>
                                        </p:tgtEl>
                                        <p:attrNameLst>
                                          <p:attrName>style.visibility</p:attrName>
                                        </p:attrNameLst>
                                      </p:cBhvr>
                                      <p:to>
                                        <p:strVal val="visible"/>
                                      </p:to>
                                    </p:set>
                                    <p:anim calcmode="lin" valueType="num">
                                      <p:cBhvr additive="base">
                                        <p:cTn id="19" dur="500" fill="hold"/>
                                        <p:tgtEl>
                                          <p:spTgt spid="47107">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710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arbrake.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7107">
                                            <p:txEl>
                                              <p:pRg st="2" end="2"/>
                                            </p:txEl>
                                          </p:spTgt>
                                        </p:tgtEl>
                                        <p:attrNameLst>
                                          <p:attrName>style.visibility</p:attrName>
                                        </p:attrNameLst>
                                      </p:cBhvr>
                                      <p:to>
                                        <p:strVal val="visible"/>
                                      </p:to>
                                    </p:set>
                                    <p:anim calcmode="lin" valueType="num">
                                      <p:cBhvr additive="base">
                                        <p:cTn id="25" dur="500" fill="hold"/>
                                        <p:tgtEl>
                                          <p:spTgt spid="47107">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7107">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arbrake.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47107">
                                            <p:txEl>
                                              <p:pRg st="3" end="3"/>
                                            </p:txEl>
                                          </p:spTgt>
                                        </p:tgtEl>
                                        <p:attrNameLst>
                                          <p:attrName>style.visibility</p:attrName>
                                        </p:attrNameLst>
                                      </p:cBhvr>
                                      <p:to>
                                        <p:strVal val="visible"/>
                                      </p:to>
                                    </p:set>
                                    <p:anim calcmode="lin" valueType="num">
                                      <p:cBhvr additive="base">
                                        <p:cTn id="31" dur="500" fill="hold"/>
                                        <p:tgtEl>
                                          <p:spTgt spid="47107">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7107">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carbrake.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7107">
                                            <p:txEl>
                                              <p:pRg st="4" end="4"/>
                                            </p:txEl>
                                          </p:spTgt>
                                        </p:tgtEl>
                                        <p:attrNameLst>
                                          <p:attrName>style.visibility</p:attrName>
                                        </p:attrNameLst>
                                      </p:cBhvr>
                                      <p:to>
                                        <p:strVal val="visible"/>
                                      </p:to>
                                    </p:set>
                                    <p:anim calcmode="lin" valueType="num">
                                      <p:cBhvr additive="base">
                                        <p:cTn id="37" dur="500" fill="hold"/>
                                        <p:tgtEl>
                                          <p:spTgt spid="47107">
                                            <p:txEl>
                                              <p:pRg st="4" end="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7107">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carbrake.wav"/>
                                        </p:tgtEl>
                                      </p:cMediaNode>
                                    </p:audio>
                                  </p:subTnLst>
                                </p:cTn>
                              </p:par>
                            </p:childTnLst>
                          </p:cTn>
                        </p:par>
                      </p:childTnLst>
                    </p:cTn>
                  </p:par>
                  <p:par>
                    <p:cTn id="39" fill="hold">
                      <p:stCondLst>
                        <p:cond delay="indefinite"/>
                      </p:stCondLst>
                      <p:childTnLst>
                        <p:par>
                          <p:cTn id="40" fill="hold">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anim calcmode="lin" valueType="num">
                                      <p:cBhvr additive="base">
                                        <p:cTn id="43"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1"/>
                                            </p:cond>
                                          </p:stCondLst>
                                          <p:endCondLst>
                                            <p:cond evt="onStopAudio" delay="0">
                                              <p:tgtEl>
                                                <p:sldTgt/>
                                              </p:tgtEl>
                                            </p:cond>
                                          </p:endCondLst>
                                        </p:cTn>
                                        <p:tgtEl>
                                          <p:sndTgt r:embed="rId2" name="carbrake.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
                                            <p:txEl>
                                              <p:pRg st="1" end="1"/>
                                            </p:txEl>
                                          </p:spTgt>
                                        </p:tgtEl>
                                        <p:attrNameLst>
                                          <p:attrName>style.visibility</p:attrName>
                                        </p:attrNameLst>
                                      </p:cBhvr>
                                      <p:to>
                                        <p:strVal val="visible"/>
                                      </p:to>
                                    </p:set>
                                    <p:anim calcmode="lin" valueType="num">
                                      <p:cBhvr additive="base">
                                        <p:cTn id="49" dur="500" fill="hold"/>
                                        <p:tgtEl>
                                          <p:spTgt spid="4">
                                            <p:txEl>
                                              <p:pRg st="1" end="1"/>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2"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build="p" autoUpdateAnimBg="0"/>
      <p:bldP spid="47107" grpId="0" build="p" autoUpdateAnimBg="0"/>
      <p:bldP spid="4" grpId="0" build="p" autoUpdateAnimBg="0"/>
    </p:bldLst>
  </p:timing>
</p:sld>
</file>

<file path=ppt/slides/slide3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xmlns="" id="{5F36D8FF-E6CE-044D-9A7F-7FA3FC01B977}"/>
              </a:ext>
            </a:extLst>
          </p:cNvPr>
          <p:cNvSpPr>
            <a:spLocks noGrp="1" noChangeArrowheads="1"/>
          </p:cNvSpPr>
          <p:nvPr>
            <p:ph type="title"/>
          </p:nvPr>
        </p:nvSpPr>
        <p:spPr>
          <a:xfrm>
            <a:off x="838200" y="380625"/>
            <a:ext cx="10515600" cy="502780"/>
          </a:xfrm>
        </p:spPr>
        <p:txBody>
          <a:bodyPr>
            <a:normAutofit/>
          </a:bodyPr>
          <a:lstStyle/>
          <a:p>
            <a:r>
              <a:rPr lang="ar-SA" altLang="ar-JO" sz="2800" b="1" dirty="0" err="1">
                <a:cs typeface="+mn-cs"/>
              </a:rPr>
              <a:t>ح</a:t>
            </a:r>
            <a:r>
              <a:rPr lang="ar-SA" altLang="ar-JO" sz="2800" b="1" dirty="0">
                <a:cs typeface="+mn-cs"/>
              </a:rPr>
              <a:t> - نظرية السمات  </a:t>
            </a:r>
            <a:r>
              <a:rPr lang="en-US" altLang="ar-JO" sz="2800" b="1" dirty="0">
                <a:cs typeface="+mn-cs"/>
              </a:rPr>
              <a:t>Allport’s Traits Theory</a:t>
            </a:r>
          </a:p>
        </p:txBody>
      </p:sp>
      <p:sp>
        <p:nvSpPr>
          <p:cNvPr id="50179" name="Rectangle 3">
            <a:extLst>
              <a:ext uri="{FF2B5EF4-FFF2-40B4-BE49-F238E27FC236}">
                <a16:creationId xmlns:a16="http://schemas.microsoft.com/office/drawing/2014/main" xmlns="" id="{4762115B-F621-8640-94FD-C7B9D000F47A}"/>
              </a:ext>
            </a:extLst>
          </p:cNvPr>
          <p:cNvSpPr>
            <a:spLocks noGrp="1" noChangeArrowheads="1"/>
          </p:cNvSpPr>
          <p:nvPr>
            <p:ph type="body" idx="1"/>
          </p:nvPr>
        </p:nvSpPr>
        <p:spPr>
          <a:xfrm>
            <a:off x="1054100" y="1037432"/>
            <a:ext cx="10515600" cy="1752264"/>
          </a:xfrm>
        </p:spPr>
        <p:txBody>
          <a:bodyPr/>
          <a:lstStyle/>
          <a:p>
            <a:pPr indent="0" algn="just" rtl="1">
              <a:lnSpc>
                <a:spcPct val="90000"/>
              </a:lnSpc>
              <a:buFontTx/>
              <a:buNone/>
            </a:pPr>
            <a:r>
              <a:rPr lang="ar-JO" altLang="ar-JO" sz="2400" b="1" dirty="0"/>
              <a:t>الشخصية</a:t>
            </a:r>
            <a:r>
              <a:rPr lang="ar-JO" altLang="ar-JO" sz="2400" dirty="0"/>
              <a:t>: تركيب يضم مجموعة من الخصائص أو السمات قابلة للقياس٬ وهو نمط الاستجابة للمؤثرات٬ يتفاوت في الاتجاه الذي يأخذه سلباَ أو ايجاباَ.</a:t>
            </a:r>
          </a:p>
          <a:p>
            <a:pPr indent="0" algn="just" rtl="1">
              <a:lnSpc>
                <a:spcPct val="90000"/>
              </a:lnSpc>
              <a:buFontTx/>
              <a:buNone/>
            </a:pPr>
            <a:r>
              <a:rPr lang="ar-JO" altLang="ar-JO" sz="2400" b="1" dirty="0"/>
              <a:t>السمات</a:t>
            </a:r>
            <a:r>
              <a:rPr lang="ar-JO" altLang="ar-JO" sz="2400" dirty="0"/>
              <a:t> : هي نمط استجابات أو ردود فعل يربطها نوع من الوحدة يسمح بتصنيفها تحت عنوان واحد٬ وهي تتصف بنوع من الثبات النسبي٬ ويمكن أن تكون وراثية أو مكتسبة، جسمية أو معرفية أو عاطفية.</a:t>
            </a:r>
            <a:endParaRPr lang="en-US" altLang="ar-JO" sz="2400" dirty="0"/>
          </a:p>
        </p:txBody>
      </p:sp>
      <p:sp>
        <p:nvSpPr>
          <p:cNvPr id="4" name="Rectangle 3">
            <a:extLst>
              <a:ext uri="{FF2B5EF4-FFF2-40B4-BE49-F238E27FC236}">
                <a16:creationId xmlns:a16="http://schemas.microsoft.com/office/drawing/2014/main" xmlns="" id="{91305559-CF4F-3B4E-830F-F9114CC1D953}"/>
              </a:ext>
            </a:extLst>
          </p:cNvPr>
          <p:cNvSpPr txBox="1">
            <a:spLocks noChangeArrowheads="1"/>
          </p:cNvSpPr>
          <p:nvPr/>
        </p:nvSpPr>
        <p:spPr>
          <a:xfrm>
            <a:off x="511444" y="2789696"/>
            <a:ext cx="11058256" cy="3905572"/>
          </a:xfrm>
          <a:prstGeom prst="rect">
            <a:avLst/>
          </a:prstGeom>
        </p:spPr>
        <p:txBody>
          <a:bodyPr vert="horz" lIns="91440" tIns="45720" rIns="91440" bIns="45720" rtlCol="1">
            <a:normAutofit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just">
              <a:buNone/>
            </a:pPr>
            <a:r>
              <a:rPr lang="ar-SA" altLang="ar-JO" sz="2400" b="1" dirty="0"/>
              <a:t>يقسم </a:t>
            </a:r>
            <a:r>
              <a:rPr lang="ar-SA" altLang="ar-JO" sz="2400" b="1" dirty="0" err="1"/>
              <a:t>جليفورد</a:t>
            </a:r>
            <a:r>
              <a:rPr lang="ar-SA" altLang="ar-JO" sz="2400" b="1" dirty="0"/>
              <a:t> </a:t>
            </a:r>
            <a:r>
              <a:rPr lang="en-US" altLang="ar-JO" sz="2400" b="1" dirty="0" err="1"/>
              <a:t>Guiliford</a:t>
            </a:r>
            <a:r>
              <a:rPr lang="ar-JO" altLang="ar-JO" sz="2400" b="1" dirty="0"/>
              <a:t> السمات إلى: </a:t>
            </a:r>
          </a:p>
          <a:p>
            <a:pPr indent="0" algn="just">
              <a:buNone/>
            </a:pPr>
            <a:r>
              <a:rPr lang="ar-SA" altLang="ar-JO" sz="2400" b="1" dirty="0"/>
              <a:t>سمات سلوكية، وفسيولوجية، ومظهرية؛</a:t>
            </a:r>
            <a:r>
              <a:rPr lang="ar-SA" altLang="ar-JO" sz="2400" dirty="0"/>
              <a:t> ومن الطبيعي أن يتشابه الناس في السمات العامة ويختلفون في الخاصة.</a:t>
            </a:r>
          </a:p>
          <a:p>
            <a:pPr indent="0" algn="just">
              <a:buNone/>
            </a:pPr>
            <a:r>
              <a:rPr lang="ar-SA" altLang="ar-JO" sz="2400" b="1" dirty="0"/>
              <a:t>السمات العامة: </a:t>
            </a:r>
            <a:r>
              <a:rPr lang="ar-SA" altLang="ar-JO" sz="2400" dirty="0"/>
              <a:t>مثل الذكاء، الانعزالية وحب السيطرة٬ فهي موجودة لدى كثير من الناس وأن كانت هناك فروق بين التفاوت في حجم الموجود منها.</a:t>
            </a:r>
          </a:p>
          <a:p>
            <a:pPr indent="0" algn="just">
              <a:buNone/>
            </a:pPr>
            <a:endParaRPr lang="ar-SA" altLang="ar-JO" sz="2400" dirty="0"/>
          </a:p>
          <a:p>
            <a:pPr indent="0" algn="just">
              <a:buNone/>
            </a:pPr>
            <a:r>
              <a:rPr lang="ar-SA" altLang="ar-JO" sz="2400" b="1" dirty="0"/>
              <a:t>السمات الخاصة: </a:t>
            </a:r>
            <a:r>
              <a:rPr lang="ar-SA" altLang="ar-JO" sz="2400" dirty="0"/>
              <a:t>فهي التي لا يشترك فيها عدد كبير من الناس وتقتصر على شخص معين. </a:t>
            </a:r>
            <a:r>
              <a:rPr lang="ar-SA" altLang="ar-JO" sz="2400" u="sng" dirty="0"/>
              <a:t>مثال</a:t>
            </a:r>
            <a:r>
              <a:rPr lang="ar-SA" altLang="ar-JO" sz="2400" dirty="0"/>
              <a:t>: البصمات.</a:t>
            </a:r>
          </a:p>
          <a:p>
            <a:pPr indent="0" algn="just">
              <a:buNone/>
            </a:pPr>
            <a:endParaRPr lang="ar-SA" altLang="ar-JO" sz="2400" dirty="0"/>
          </a:p>
          <a:p>
            <a:pPr indent="0" algn="just">
              <a:buNone/>
            </a:pPr>
            <a:r>
              <a:rPr lang="ar-SA" altLang="ar-JO" sz="2400" b="1" dirty="0"/>
              <a:t>سمات أساسية أي ثابتة: </a:t>
            </a:r>
            <a:r>
              <a:rPr lang="ar-SA" altLang="ar-JO" sz="2400" dirty="0"/>
              <a:t>مهمة وذات دلالة كبيرة في فهم سلوك الإنسان أي ذات دلالة كبيرة في فهم سلوك الإنسان أو ذات دلالة سطحية يمكن ملاحظتها بسهولة كما هو شأن الانفعالات  مثل المرح والغضب.</a:t>
            </a:r>
            <a:endParaRPr lang="en-US" altLang="ar-JO" sz="2400" dirty="0"/>
          </a:p>
        </p:txBody>
      </p:sp>
    </p:spTree>
    <p:extLst>
      <p:ext uri="{BB962C8B-B14F-4D97-AF65-F5344CB8AC3E}">
        <p14:creationId xmlns:p14="http://schemas.microsoft.com/office/powerpoint/2010/main" val="2487740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0178">
                                            <p:txEl>
                                              <p:pRg st="0" end="0"/>
                                            </p:txEl>
                                          </p:spTgt>
                                        </p:tgtEl>
                                        <p:attrNameLst>
                                          <p:attrName>style.visibility</p:attrName>
                                        </p:attrNameLst>
                                      </p:cBhvr>
                                      <p:to>
                                        <p:strVal val="visible"/>
                                      </p:to>
                                    </p:set>
                                    <p:anim calcmode="lin" valueType="num">
                                      <p:cBhvr additive="base">
                                        <p:cTn id="7" dur="500" fill="hold"/>
                                        <p:tgtEl>
                                          <p:spTgt spid="5017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01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0179">
                                            <p:txEl>
                                              <p:pRg st="0" end="0"/>
                                            </p:txEl>
                                          </p:spTgt>
                                        </p:tgtEl>
                                        <p:attrNameLst>
                                          <p:attrName>style.visibility</p:attrName>
                                        </p:attrNameLst>
                                      </p:cBhvr>
                                      <p:to>
                                        <p:strVal val="visible"/>
                                      </p:to>
                                    </p:set>
                                    <p:anim calcmode="lin" valueType="num">
                                      <p:cBhvr additive="base">
                                        <p:cTn id="13" dur="500" fill="hold"/>
                                        <p:tgtEl>
                                          <p:spTgt spid="50179">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0179">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50179">
                                            <p:txEl>
                                              <p:pRg st="1" end="1"/>
                                            </p:txEl>
                                          </p:spTgt>
                                        </p:tgtEl>
                                        <p:attrNameLst>
                                          <p:attrName>style.visibility</p:attrName>
                                        </p:attrNameLst>
                                      </p:cBhvr>
                                      <p:to>
                                        <p:strVal val="visible"/>
                                      </p:to>
                                    </p:set>
                                    <p:anim calcmode="lin" valueType="num">
                                      <p:cBhvr additive="base">
                                        <p:cTn id="19" dur="500" fill="hold"/>
                                        <p:tgtEl>
                                          <p:spTgt spid="50179">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0179">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box(out)">
                                      <p:cBhvr>
                                        <p:cTn id="25" dur="500"/>
                                        <p:tgtEl>
                                          <p:spTgt spid="4">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camera.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box(out)">
                                      <p:cBhvr>
                                        <p:cTn id="30" dur="500"/>
                                        <p:tgtEl>
                                          <p:spTgt spid="4">
                                            <p:txEl>
                                              <p:pRg st="1" end="1"/>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2" name="camera.wav"/>
                                        </p:tgtEl>
                                      </p:cMediaNode>
                                    </p:audio>
                                  </p:sub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4">
                                            <p:txEl>
                                              <p:pRg st="2" end="2"/>
                                            </p:txEl>
                                          </p:spTgt>
                                        </p:tgtEl>
                                        <p:attrNameLst>
                                          <p:attrName>style.visibility</p:attrName>
                                        </p:attrNameLst>
                                      </p:cBhvr>
                                      <p:to>
                                        <p:strVal val="visible"/>
                                      </p:to>
                                    </p:set>
                                    <p:animEffect transition="in" filter="box(out)">
                                      <p:cBhvr>
                                        <p:cTn id="35" dur="500"/>
                                        <p:tgtEl>
                                          <p:spTgt spid="4">
                                            <p:txEl>
                                              <p:pRg st="2" end="2"/>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2" name="camera.wav"/>
                                        </p:tgtEl>
                                      </p:cMediaNode>
                                    </p:audio>
                                  </p:subTnLst>
                                </p:cTn>
                              </p:par>
                            </p:childTnLst>
                          </p:cTn>
                        </p:par>
                      </p:childTnLst>
                    </p:cTn>
                  </p:par>
                  <p:par>
                    <p:cTn id="36" fill="hold">
                      <p:stCondLst>
                        <p:cond delay="indefinite"/>
                      </p:stCondLst>
                      <p:childTnLst>
                        <p:par>
                          <p:cTn id="37" fill="hold">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box(out)">
                                      <p:cBhvr>
                                        <p:cTn id="40" dur="500"/>
                                        <p:tgtEl>
                                          <p:spTgt spid="4">
                                            <p:txEl>
                                              <p:pRg st="4" end="4"/>
                                            </p:txEl>
                                          </p:spTgt>
                                        </p:tgtEl>
                                      </p:cBhvr>
                                    </p:animEffect>
                                  </p:childTnLst>
                                  <p:subTnLst>
                                    <p:audio>
                                      <p:cMediaNode>
                                        <p:cTn display="0" masterRel="sameClick">
                                          <p:stCondLst>
                                            <p:cond evt="begin" delay="0">
                                              <p:tn val="38"/>
                                            </p:cond>
                                          </p:stCondLst>
                                          <p:endCondLst>
                                            <p:cond evt="onStopAudio" delay="0">
                                              <p:tgtEl>
                                                <p:sldTgt/>
                                              </p:tgtEl>
                                            </p:cond>
                                          </p:endCondLst>
                                        </p:cTn>
                                        <p:tgtEl>
                                          <p:sndTgt r:embed="rId2" name="camera.wav"/>
                                        </p:tgtEl>
                                      </p:cMediaNode>
                                    </p:audio>
                                  </p:subTnLst>
                                </p:cTn>
                              </p:par>
                            </p:childTnLst>
                          </p:cTn>
                        </p:par>
                      </p:childTnLst>
                    </p:cTn>
                  </p:par>
                  <p:par>
                    <p:cTn id="41" fill="hold">
                      <p:stCondLst>
                        <p:cond delay="indefinite"/>
                      </p:stCondLst>
                      <p:childTnLst>
                        <p:par>
                          <p:cTn id="42" fill="hold">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4">
                                            <p:txEl>
                                              <p:pRg st="6" end="6"/>
                                            </p:txEl>
                                          </p:spTgt>
                                        </p:tgtEl>
                                        <p:attrNameLst>
                                          <p:attrName>style.visibility</p:attrName>
                                        </p:attrNameLst>
                                      </p:cBhvr>
                                      <p:to>
                                        <p:strVal val="visible"/>
                                      </p:to>
                                    </p:set>
                                    <p:animEffect transition="in" filter="box(out)">
                                      <p:cBhvr>
                                        <p:cTn id="45" dur="500"/>
                                        <p:tgtEl>
                                          <p:spTgt spid="4">
                                            <p:txEl>
                                              <p:pRg st="6" end="6"/>
                                            </p:txEl>
                                          </p:spTgt>
                                        </p:tgtEl>
                                      </p:cBhvr>
                                    </p:animEffect>
                                  </p:childTnLst>
                                  <p:subTnLst>
                                    <p:audio>
                                      <p:cMediaNode>
                                        <p:cTn display="0" masterRel="sameClick">
                                          <p:stCondLst>
                                            <p:cond evt="begin" delay="0">
                                              <p:tn val="43"/>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build="p" autoUpdateAnimBg="0"/>
      <p:bldP spid="50179" grpId="0" build="p" autoUpdateAnimBg="0"/>
      <p:bldP spid="4" grpId="0" build="p" autoUpdateAnimBg="0"/>
    </p:bldLst>
  </p:timing>
</p:sld>
</file>

<file path=ppt/slides/slide3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xmlns="" id="{4A332259-0C86-D941-9141-E2F18FF752B9}"/>
              </a:ext>
            </a:extLst>
          </p:cNvPr>
          <p:cNvSpPr>
            <a:spLocks noGrp="1" noChangeArrowheads="1"/>
          </p:cNvSpPr>
          <p:nvPr>
            <p:ph type="body" idx="1"/>
          </p:nvPr>
        </p:nvSpPr>
        <p:spPr>
          <a:xfrm>
            <a:off x="1194661" y="353286"/>
            <a:ext cx="10515600" cy="1754483"/>
          </a:xfrm>
        </p:spPr>
        <p:txBody>
          <a:bodyPr>
            <a:normAutofit/>
          </a:bodyPr>
          <a:lstStyle/>
          <a:p>
            <a:pPr marL="0" indent="0" algn="just" rtl="1">
              <a:buNone/>
            </a:pPr>
            <a:r>
              <a:rPr lang="ar-SA" altLang="ar-JO" sz="2400" dirty="0"/>
              <a:t>البورت </a:t>
            </a:r>
            <a:r>
              <a:rPr lang="en-US" altLang="ar-JO" sz="2400" dirty="0"/>
              <a:t>Allport</a:t>
            </a:r>
            <a:r>
              <a:rPr lang="ar-JO" altLang="ar-JO" sz="2400" dirty="0"/>
              <a:t> هو أحد أبرز علماء أنصار هذه النظرية ويقول أن </a:t>
            </a:r>
            <a:r>
              <a:rPr lang="ar-JO" altLang="ar-JO" sz="2400" b="1" dirty="0"/>
              <a:t>الشخصية</a:t>
            </a:r>
            <a:r>
              <a:rPr lang="ar-JO" altLang="ar-JO" sz="2400" dirty="0"/>
              <a:t>: هي التنظيم الديناميكي للنظم النفسية للفرد التي تحدد نمط استجابتة الخاصة للبيئة الخارجية٬ وحدد مفهوم السمة بالصفات العامة للفرد٬ والسمة هي أعم وأشمل من العادات والاتجاهات ويمكن لسمة واحدة أن تشمل على عادتين أو أكثر وتصف أتجاهين أو أكثر للشخص. </a:t>
            </a:r>
            <a:endParaRPr lang="en-US" altLang="ar-JO" sz="2400" dirty="0"/>
          </a:p>
        </p:txBody>
      </p:sp>
      <p:sp>
        <p:nvSpPr>
          <p:cNvPr id="6" name="Rectangle 3">
            <a:extLst>
              <a:ext uri="{FF2B5EF4-FFF2-40B4-BE49-F238E27FC236}">
                <a16:creationId xmlns:a16="http://schemas.microsoft.com/office/drawing/2014/main" xmlns="" id="{AA454014-450E-6444-86F8-352CE4DE0ED3}"/>
              </a:ext>
            </a:extLst>
          </p:cNvPr>
          <p:cNvSpPr txBox="1">
            <a:spLocks noChangeArrowheads="1"/>
          </p:cNvSpPr>
          <p:nvPr/>
        </p:nvSpPr>
        <p:spPr>
          <a:xfrm>
            <a:off x="1054100" y="1918615"/>
            <a:ext cx="10515600" cy="3629778"/>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ar-SA" altLang="ar-JO" sz="2400" b="1" dirty="0"/>
              <a:t>يفرق البورت بين :</a:t>
            </a:r>
          </a:p>
          <a:p>
            <a:pPr marL="0" indent="0" algn="just">
              <a:buNone/>
            </a:pPr>
            <a:r>
              <a:rPr lang="ar-SA" altLang="ar-JO" sz="2400" dirty="0"/>
              <a:t> - </a:t>
            </a:r>
            <a:r>
              <a:rPr lang="ar-SA" altLang="ar-JO" sz="2400" b="1" dirty="0"/>
              <a:t>الميول الرئيسية: </a:t>
            </a:r>
            <a:r>
              <a:rPr lang="ar-SA" altLang="ar-JO" sz="2400" dirty="0"/>
              <a:t>تمثل الفرد بشكل كامل.</a:t>
            </a:r>
          </a:p>
          <a:p>
            <a:pPr marL="0" indent="0" algn="just">
              <a:buNone/>
            </a:pPr>
            <a:r>
              <a:rPr lang="ar-SA" altLang="ar-JO" sz="2400" dirty="0"/>
              <a:t> - </a:t>
            </a:r>
            <a:r>
              <a:rPr lang="ar-SA" altLang="ar-JO" sz="2400" b="1" dirty="0"/>
              <a:t>الميول المركزية: </a:t>
            </a:r>
            <a:r>
              <a:rPr lang="ar-SA" altLang="ar-JO" sz="2400" dirty="0"/>
              <a:t>تمثل جزءاَ مهماَ من سلوك الإنسان.</a:t>
            </a:r>
          </a:p>
          <a:p>
            <a:pPr marL="0" indent="0" algn="just">
              <a:buNone/>
            </a:pPr>
            <a:r>
              <a:rPr lang="ar-SA" altLang="ar-JO" sz="2400" dirty="0"/>
              <a:t> - </a:t>
            </a:r>
            <a:r>
              <a:rPr lang="ar-SA" altLang="ar-JO" sz="2400" b="1" dirty="0"/>
              <a:t>الميول الثانوية: </a:t>
            </a:r>
            <a:r>
              <a:rPr lang="ar-SA" altLang="ar-JO" sz="2400" dirty="0"/>
              <a:t>تعتبر أقل تمثيلاَ وحدوثا عند الفرد.</a:t>
            </a:r>
          </a:p>
          <a:p>
            <a:pPr marL="0" indent="0" algn="just">
              <a:buNone/>
            </a:pPr>
            <a:endParaRPr lang="ar-SA" altLang="ar-JO" sz="2400" dirty="0"/>
          </a:p>
          <a:p>
            <a:pPr marL="0" indent="0" algn="just">
              <a:buNone/>
            </a:pPr>
            <a:r>
              <a:rPr lang="ar-SA" altLang="ar-JO" sz="2400" dirty="0"/>
              <a:t> </a:t>
            </a:r>
            <a:r>
              <a:rPr lang="ar-SA" altLang="ar-JO" sz="2400" b="1" dirty="0"/>
              <a:t>تمتاز السمات أو الميول: </a:t>
            </a:r>
            <a:r>
              <a:rPr lang="ar-SA" altLang="ar-JO" sz="2400" dirty="0"/>
              <a:t>بالترابط فيما بينها، وبالتالي في كونها مؤشرات أو قواعد للسلوك وتعتبر تعبيراَ عن النوايا والمقاصد التي يهدف الفرد إلى عملها. وحسب (البورت) فإن الاجزاء المهمة من الشخصية تتمثل في: هوية الشخص، والتقدير الذاتي، والتفكير العقلاني.</a:t>
            </a:r>
            <a:endParaRPr lang="en-US" altLang="ar-JO" sz="2400" dirty="0"/>
          </a:p>
        </p:txBody>
      </p:sp>
    </p:spTree>
    <p:extLst>
      <p:ext uri="{BB962C8B-B14F-4D97-AF65-F5344CB8AC3E}">
        <p14:creationId xmlns:p14="http://schemas.microsoft.com/office/powerpoint/2010/main" val="1270450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box(out)">
                                      <p:cBhvr>
                                        <p:cTn id="7" dur="500"/>
                                        <p:tgtEl>
                                          <p:spTgt spid="5222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ox(out)">
                                      <p:cBhvr>
                                        <p:cTn id="12" dur="500"/>
                                        <p:tgtEl>
                                          <p:spTgt spid="6">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ox(out)">
                                      <p:cBhvr>
                                        <p:cTn id="17" dur="500"/>
                                        <p:tgtEl>
                                          <p:spTgt spid="6">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box(out)">
                                      <p:cBhvr>
                                        <p:cTn id="22" dur="500"/>
                                        <p:tgtEl>
                                          <p:spTgt spid="6">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box(out)">
                                      <p:cBhvr>
                                        <p:cTn id="27" dur="500"/>
                                        <p:tgtEl>
                                          <p:spTgt spid="6">
                                            <p:txEl>
                                              <p:pRg st="3" end="3"/>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box(out)">
                                      <p:cBhvr>
                                        <p:cTn id="32" dur="500"/>
                                        <p:tgtEl>
                                          <p:spTgt spid="6">
                                            <p:txEl>
                                              <p:pRg st="5" end="5"/>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build="p" autoUpdateAnimBg="0"/>
      <p:bldP spid="6" grpId="0" build="p" autoUpdateAnimBg="0"/>
    </p:bldLst>
  </p:timing>
</p:sld>
</file>

<file path=ppt/slides/slide3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xmlns="" id="{712C7966-CA71-D94E-8245-90320430E9B4}"/>
              </a:ext>
            </a:extLst>
          </p:cNvPr>
          <p:cNvSpPr>
            <a:spLocks noGrp="1" noChangeArrowheads="1"/>
          </p:cNvSpPr>
          <p:nvPr>
            <p:ph type="title"/>
          </p:nvPr>
        </p:nvSpPr>
        <p:spPr>
          <a:xfrm>
            <a:off x="838200" y="365125"/>
            <a:ext cx="10515600" cy="595769"/>
          </a:xfrm>
        </p:spPr>
        <p:txBody>
          <a:bodyPr>
            <a:normAutofit/>
          </a:bodyPr>
          <a:lstStyle/>
          <a:p>
            <a:pPr rtl="1"/>
            <a:r>
              <a:rPr lang="ar-SA" altLang="ar-JO" sz="2800" b="1" dirty="0">
                <a:cs typeface="+mn-cs"/>
              </a:rPr>
              <a:t> يقسم البورت مراحل نمو الشخصية إلى سبع مراحل:</a:t>
            </a:r>
            <a:endParaRPr lang="en-US" altLang="ar-JO" sz="2800" b="1" dirty="0">
              <a:cs typeface="+mn-cs"/>
            </a:endParaRPr>
          </a:p>
        </p:txBody>
      </p:sp>
      <p:sp>
        <p:nvSpPr>
          <p:cNvPr id="54275" name="Rectangle 3">
            <a:extLst>
              <a:ext uri="{FF2B5EF4-FFF2-40B4-BE49-F238E27FC236}">
                <a16:creationId xmlns:a16="http://schemas.microsoft.com/office/drawing/2014/main" xmlns="" id="{C8189C1B-9A8B-E944-B8A3-DCDADB74C176}"/>
              </a:ext>
            </a:extLst>
          </p:cNvPr>
          <p:cNvSpPr>
            <a:spLocks noGrp="1" noChangeArrowheads="1"/>
          </p:cNvSpPr>
          <p:nvPr>
            <p:ph type="body" idx="1"/>
          </p:nvPr>
        </p:nvSpPr>
        <p:spPr>
          <a:xfrm>
            <a:off x="464949" y="1009233"/>
            <a:ext cx="11104751" cy="4957614"/>
          </a:xfrm>
        </p:spPr>
        <p:txBody>
          <a:bodyPr>
            <a:normAutofit/>
          </a:bodyPr>
          <a:lstStyle/>
          <a:p>
            <a:pPr algn="just" rtl="1">
              <a:lnSpc>
                <a:spcPct val="90000"/>
              </a:lnSpc>
              <a:buFontTx/>
              <a:buNone/>
            </a:pPr>
            <a:r>
              <a:rPr lang="ar-SA" altLang="ar-JO" sz="2400" dirty="0"/>
              <a:t>1- </a:t>
            </a:r>
            <a:r>
              <a:rPr lang="ar-SA" altLang="ar-JO" sz="2400" b="1" dirty="0"/>
              <a:t>مرحلة الشعور الجسمي: </a:t>
            </a:r>
            <a:r>
              <a:rPr lang="ar-SA" altLang="ar-JO" sz="2400" dirty="0"/>
              <a:t>وهي مرحلة الطفولة المبكرة.</a:t>
            </a:r>
          </a:p>
          <a:p>
            <a:pPr algn="just" rtl="1">
              <a:lnSpc>
                <a:spcPct val="90000"/>
              </a:lnSpc>
              <a:buFontTx/>
              <a:buNone/>
            </a:pPr>
            <a:r>
              <a:rPr lang="ar-SA" altLang="ar-JO" sz="2400" dirty="0"/>
              <a:t>2- </a:t>
            </a:r>
            <a:r>
              <a:rPr lang="ar-SA" altLang="ar-JO" sz="2400" b="1" dirty="0"/>
              <a:t>مرحلة الاحساس بالذات: </a:t>
            </a:r>
            <a:r>
              <a:rPr lang="ar-SA" altLang="ar-JO" sz="2400" dirty="0"/>
              <a:t>حيث يصبح الطفل قادراَ على تذكر الاشياء والخبرات وتعلم المفردات.</a:t>
            </a:r>
          </a:p>
          <a:p>
            <a:pPr algn="just" rtl="1">
              <a:lnSpc>
                <a:spcPct val="90000"/>
              </a:lnSpc>
              <a:buFontTx/>
              <a:buNone/>
            </a:pPr>
            <a:r>
              <a:rPr lang="ar-SA" altLang="ar-JO" sz="2400" dirty="0"/>
              <a:t>3- </a:t>
            </a:r>
            <a:r>
              <a:rPr lang="ar-SA" altLang="ar-JO" sz="2400" b="1" dirty="0"/>
              <a:t>مرحلة تعزز الشعور بالذات: </a:t>
            </a:r>
            <a:r>
              <a:rPr lang="ar-SA" altLang="ar-JO" sz="2400" dirty="0"/>
              <a:t>وينعكس ذلك من خلال اللعب والتعرف على الاشياء وكيفية عملها. والقدرة على طلب أو رفض اشياء معينة.</a:t>
            </a:r>
          </a:p>
          <a:p>
            <a:pPr algn="just" rtl="1">
              <a:lnSpc>
                <a:spcPct val="90000"/>
              </a:lnSpc>
              <a:buFontTx/>
              <a:buNone/>
            </a:pPr>
            <a:r>
              <a:rPr lang="ar-SA" altLang="ar-JO" sz="2400" dirty="0"/>
              <a:t>4- </a:t>
            </a:r>
            <a:r>
              <a:rPr lang="ar-SA" altLang="ar-JO" sz="2400" b="1" dirty="0"/>
              <a:t>مرحلة توسع مفهوم الانا: </a:t>
            </a:r>
            <a:r>
              <a:rPr lang="ar-SA" altLang="ar-JO" sz="2400" dirty="0"/>
              <a:t>حيث يدرك الطفل مفهوم التملك للأشياء.</a:t>
            </a:r>
          </a:p>
          <a:p>
            <a:pPr algn="just">
              <a:buNone/>
            </a:pPr>
            <a:r>
              <a:rPr lang="ar-SA" altLang="ar-JO" sz="2400" dirty="0">
                <a:cs typeface="Times New Roman (Arabic)" charset="-78"/>
              </a:rPr>
              <a:t>5- </a:t>
            </a:r>
            <a:r>
              <a:rPr lang="ar-SA" altLang="ar-JO" sz="2400" b="1" dirty="0">
                <a:cs typeface="Times New Roman (Arabic)" charset="-78"/>
              </a:rPr>
              <a:t>مرحلة تكوين صورة عن الذات: </a:t>
            </a:r>
            <a:r>
              <a:rPr lang="ar-SA" altLang="ar-JO" sz="2400" dirty="0">
                <a:cs typeface="Times New Roman (Arabic)" charset="-78"/>
              </a:rPr>
              <a:t>يعرف الشخص هنا نفسه أكثر ويبدأ بتكوين صورة لما يريد أن يكون ويتفهم كيف يراه الآخرون.</a:t>
            </a:r>
          </a:p>
          <a:p>
            <a:pPr algn="just">
              <a:buNone/>
            </a:pPr>
            <a:r>
              <a:rPr lang="ar-SA" altLang="ar-JO" sz="2400" dirty="0">
                <a:cs typeface="Times New Roman (Arabic)" charset="-78"/>
              </a:rPr>
              <a:t>6</a:t>
            </a:r>
            <a:r>
              <a:rPr lang="ar-SA" altLang="ar-JO" sz="2400" b="1" dirty="0">
                <a:cs typeface="Times New Roman (Arabic)" charset="-78"/>
              </a:rPr>
              <a:t>- مرحلة القدرة على تحديد العلاقات بالناس: </a:t>
            </a:r>
            <a:r>
              <a:rPr lang="ar-SA" altLang="ar-JO" sz="2400" dirty="0">
                <a:cs typeface="Times New Roman (Arabic)" charset="-78"/>
              </a:rPr>
              <a:t>وتتميز هذه المرحلة بالقدرة على التفريق بين أفراد الأسرة، والاصحاب ، وزملاء الدراسة.....الخ.</a:t>
            </a:r>
          </a:p>
          <a:p>
            <a:pPr algn="just">
              <a:buNone/>
            </a:pPr>
            <a:r>
              <a:rPr lang="ar-SA" altLang="ar-JO" sz="2400" dirty="0">
                <a:cs typeface="Times New Roman (Arabic)" charset="-78"/>
              </a:rPr>
              <a:t>7- </a:t>
            </a:r>
            <a:r>
              <a:rPr lang="ar-SA" altLang="ar-JO" sz="2400" b="1" dirty="0">
                <a:cs typeface="Times New Roman (Arabic)" charset="-78"/>
              </a:rPr>
              <a:t>مرحلة القدرة على القيام بأعمال محددة أكثر: </a:t>
            </a:r>
            <a:r>
              <a:rPr lang="ar-SA" altLang="ar-JO" sz="2400" dirty="0">
                <a:cs typeface="Times New Roman (Arabic)" charset="-78"/>
              </a:rPr>
              <a:t>حيث يحدد الفرد توجهاته ويبحث عن هوية خاصة به.</a:t>
            </a:r>
            <a:endParaRPr lang="en-US" altLang="ar-JO" sz="2400" dirty="0">
              <a:cs typeface="Times New Roman (Arabic)" charset="-78"/>
            </a:endParaRPr>
          </a:p>
        </p:txBody>
      </p:sp>
    </p:spTree>
    <p:extLst>
      <p:ext uri="{BB962C8B-B14F-4D97-AF65-F5344CB8AC3E}">
        <p14:creationId xmlns:p14="http://schemas.microsoft.com/office/powerpoint/2010/main" val="4275223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4274">
                                            <p:txEl>
                                              <p:pRg st="0" end="0"/>
                                            </p:txEl>
                                          </p:spTgt>
                                        </p:tgtEl>
                                        <p:attrNameLst>
                                          <p:attrName>style.visibility</p:attrName>
                                        </p:attrNameLst>
                                      </p:cBhvr>
                                      <p:to>
                                        <p:strVal val="visible"/>
                                      </p:to>
                                    </p:set>
                                    <p:animEffect transition="in" filter="box(out)">
                                      <p:cBhvr>
                                        <p:cTn id="7" dur="500"/>
                                        <p:tgtEl>
                                          <p:spTgt spid="54274">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4275">
                                            <p:txEl>
                                              <p:pRg st="0" end="0"/>
                                            </p:txEl>
                                          </p:spTgt>
                                        </p:tgtEl>
                                        <p:attrNameLst>
                                          <p:attrName>style.visibility</p:attrName>
                                        </p:attrNameLst>
                                      </p:cBhvr>
                                      <p:to>
                                        <p:strVal val="visible"/>
                                      </p:to>
                                    </p:set>
                                    <p:animEffect transition="in" filter="box(out)">
                                      <p:cBhvr>
                                        <p:cTn id="12" dur="500"/>
                                        <p:tgtEl>
                                          <p:spTgt spid="54275">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4275">
                                            <p:txEl>
                                              <p:pRg st="1" end="1"/>
                                            </p:txEl>
                                          </p:spTgt>
                                        </p:tgtEl>
                                        <p:attrNameLst>
                                          <p:attrName>style.visibility</p:attrName>
                                        </p:attrNameLst>
                                      </p:cBhvr>
                                      <p:to>
                                        <p:strVal val="visible"/>
                                      </p:to>
                                    </p:set>
                                    <p:animEffect transition="in" filter="box(out)">
                                      <p:cBhvr>
                                        <p:cTn id="17" dur="500"/>
                                        <p:tgtEl>
                                          <p:spTgt spid="54275">
                                            <p:txEl>
                                              <p:pRg st="1" end="1"/>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4275">
                                            <p:txEl>
                                              <p:pRg st="2" end="2"/>
                                            </p:txEl>
                                          </p:spTgt>
                                        </p:tgtEl>
                                        <p:attrNameLst>
                                          <p:attrName>style.visibility</p:attrName>
                                        </p:attrNameLst>
                                      </p:cBhvr>
                                      <p:to>
                                        <p:strVal val="visible"/>
                                      </p:to>
                                    </p:set>
                                    <p:animEffect transition="in" filter="box(out)">
                                      <p:cBhvr>
                                        <p:cTn id="22" dur="500"/>
                                        <p:tgtEl>
                                          <p:spTgt spid="54275">
                                            <p:txEl>
                                              <p:pRg st="2" end="2"/>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54275">
                                            <p:txEl>
                                              <p:pRg st="3" end="3"/>
                                            </p:txEl>
                                          </p:spTgt>
                                        </p:tgtEl>
                                        <p:attrNameLst>
                                          <p:attrName>style.visibility</p:attrName>
                                        </p:attrNameLst>
                                      </p:cBhvr>
                                      <p:to>
                                        <p:strVal val="visible"/>
                                      </p:to>
                                    </p:set>
                                    <p:animEffect transition="in" filter="box(out)">
                                      <p:cBhvr>
                                        <p:cTn id="27" dur="500"/>
                                        <p:tgtEl>
                                          <p:spTgt spid="54275">
                                            <p:txEl>
                                              <p:pRg st="3" end="3"/>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camera.wav"/>
                                        </p:tgtEl>
                                      </p:cMediaNode>
                                    </p:audio>
                                  </p:sub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54275">
                                            <p:txEl>
                                              <p:pRg st="4" end="4"/>
                                            </p:txEl>
                                          </p:spTgt>
                                        </p:tgtEl>
                                        <p:attrNameLst>
                                          <p:attrName>style.visibility</p:attrName>
                                        </p:attrNameLst>
                                      </p:cBhvr>
                                      <p:to>
                                        <p:strVal val="visible"/>
                                      </p:to>
                                    </p:set>
                                    <p:animEffect transition="in" filter="box(out)">
                                      <p:cBhvr>
                                        <p:cTn id="32" dur="500"/>
                                        <p:tgtEl>
                                          <p:spTgt spid="54275">
                                            <p:txEl>
                                              <p:pRg st="4" end="4"/>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camera.wav"/>
                                        </p:tgtEl>
                                      </p:cMediaNode>
                                    </p:audio>
                                  </p:sub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54275">
                                            <p:txEl>
                                              <p:pRg st="5" end="5"/>
                                            </p:txEl>
                                          </p:spTgt>
                                        </p:tgtEl>
                                        <p:attrNameLst>
                                          <p:attrName>style.visibility</p:attrName>
                                        </p:attrNameLst>
                                      </p:cBhvr>
                                      <p:to>
                                        <p:strVal val="visible"/>
                                      </p:to>
                                    </p:set>
                                    <p:animEffect transition="in" filter="box(out)">
                                      <p:cBhvr>
                                        <p:cTn id="37" dur="500"/>
                                        <p:tgtEl>
                                          <p:spTgt spid="54275">
                                            <p:txEl>
                                              <p:pRg st="5" end="5"/>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2" name="camera.wav"/>
                                        </p:tgtEl>
                                      </p:cMediaNode>
                                    </p:audio>
                                  </p:subTnLst>
                                </p:cTn>
                              </p:par>
                            </p:childTnLst>
                          </p:cTn>
                        </p:par>
                      </p:childTnLst>
                    </p:cTn>
                  </p:par>
                  <p:par>
                    <p:cTn id="38" fill="hold">
                      <p:stCondLst>
                        <p:cond delay="indefinite"/>
                      </p:stCondLst>
                      <p:childTnLst>
                        <p:par>
                          <p:cTn id="39" fill="hold">
                            <p:stCondLst>
                              <p:cond delay="0"/>
                            </p:stCondLst>
                            <p:childTnLst>
                              <p:par>
                                <p:cTn id="40" presetID="4" presetClass="entr" presetSubtype="32" fill="hold" grpId="0" nodeType="clickEffect">
                                  <p:stCondLst>
                                    <p:cond delay="0"/>
                                  </p:stCondLst>
                                  <p:childTnLst>
                                    <p:set>
                                      <p:cBhvr>
                                        <p:cTn id="41" dur="1" fill="hold">
                                          <p:stCondLst>
                                            <p:cond delay="0"/>
                                          </p:stCondLst>
                                        </p:cTn>
                                        <p:tgtEl>
                                          <p:spTgt spid="54275">
                                            <p:txEl>
                                              <p:pRg st="6" end="6"/>
                                            </p:txEl>
                                          </p:spTgt>
                                        </p:tgtEl>
                                        <p:attrNameLst>
                                          <p:attrName>style.visibility</p:attrName>
                                        </p:attrNameLst>
                                      </p:cBhvr>
                                      <p:to>
                                        <p:strVal val="visible"/>
                                      </p:to>
                                    </p:set>
                                    <p:animEffect transition="in" filter="box(out)">
                                      <p:cBhvr>
                                        <p:cTn id="42" dur="500"/>
                                        <p:tgtEl>
                                          <p:spTgt spid="54275">
                                            <p:txEl>
                                              <p:pRg st="6" end="6"/>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autoUpdateAnimBg="0"/>
      <p:bldP spid="54275" grpId="0" build="p" autoUpdateAnimBg="0"/>
    </p:bldLst>
  </p:timing>
</p:sld>
</file>

<file path=ppt/slides/slide3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xmlns="" id="{E8BC50B1-11D9-5945-B141-1068AFBE0D6E}"/>
              </a:ext>
            </a:extLst>
          </p:cNvPr>
          <p:cNvSpPr>
            <a:spLocks noGrp="1" noChangeArrowheads="1"/>
          </p:cNvSpPr>
          <p:nvPr>
            <p:ph type="title"/>
          </p:nvPr>
        </p:nvSpPr>
        <p:spPr>
          <a:xfrm>
            <a:off x="3580108" y="365126"/>
            <a:ext cx="7773692" cy="719756"/>
          </a:xfrm>
        </p:spPr>
        <p:txBody>
          <a:bodyPr>
            <a:noAutofit/>
          </a:bodyPr>
          <a:lstStyle/>
          <a:p>
            <a:r>
              <a:rPr lang="ar-SA" altLang="ar-JO" sz="2800" b="1" dirty="0" err="1">
                <a:cs typeface="+mn-cs"/>
              </a:rPr>
              <a:t>ط</a:t>
            </a:r>
            <a:r>
              <a:rPr lang="ar-SA" altLang="ar-JO" sz="2800" b="1" dirty="0">
                <a:cs typeface="+mn-cs"/>
              </a:rPr>
              <a:t>- نظرية التعلم وأثرها في تكوين الشخصية: </a:t>
            </a:r>
            <a:r>
              <a:rPr lang="en-US" altLang="ar-JO" sz="2800" b="1" dirty="0"/>
              <a:t>Learning Theory</a:t>
            </a:r>
            <a:endParaRPr lang="en-US" altLang="ar-JO" sz="2800" b="1" dirty="0">
              <a:cs typeface="+mn-cs"/>
            </a:endParaRPr>
          </a:p>
        </p:txBody>
      </p:sp>
      <p:sp>
        <p:nvSpPr>
          <p:cNvPr id="56323" name="Rectangle 3">
            <a:extLst>
              <a:ext uri="{FF2B5EF4-FFF2-40B4-BE49-F238E27FC236}">
                <a16:creationId xmlns:a16="http://schemas.microsoft.com/office/drawing/2014/main" xmlns="" id="{20AA4EF6-8BC6-454F-ABFA-A5DF3DF51513}"/>
              </a:ext>
            </a:extLst>
          </p:cNvPr>
          <p:cNvSpPr>
            <a:spLocks noGrp="1" noChangeArrowheads="1"/>
          </p:cNvSpPr>
          <p:nvPr>
            <p:ph type="body" idx="1"/>
          </p:nvPr>
        </p:nvSpPr>
        <p:spPr>
          <a:xfrm>
            <a:off x="838200" y="1253331"/>
            <a:ext cx="10515600" cy="1660350"/>
          </a:xfrm>
        </p:spPr>
        <p:txBody>
          <a:bodyPr>
            <a:normAutofit/>
          </a:bodyPr>
          <a:lstStyle/>
          <a:p>
            <a:pPr marL="0" indent="0" algn="just" rtl="1">
              <a:lnSpc>
                <a:spcPct val="90000"/>
              </a:lnSpc>
              <a:buNone/>
            </a:pPr>
            <a:r>
              <a:rPr lang="ar-JO" altLang="ar-JO" sz="2400" dirty="0"/>
              <a:t>ترتبط بــ دولارد </a:t>
            </a:r>
            <a:r>
              <a:rPr lang="en-US" altLang="ar-JO" sz="2400" dirty="0"/>
              <a:t>Dollard</a:t>
            </a:r>
            <a:r>
              <a:rPr lang="ar-JO" altLang="ar-JO" sz="2400" dirty="0"/>
              <a:t> وميللر</a:t>
            </a:r>
            <a:r>
              <a:rPr lang="en-US" altLang="ar-JO" sz="2400" dirty="0"/>
              <a:t>Miller</a:t>
            </a:r>
            <a:r>
              <a:rPr lang="ar-SA" altLang="ar-JO" sz="2400" dirty="0"/>
              <a:t>  يرون أن تطور الشخصية عملية تدرجية تحدث بفعل التعلم ونتيجة التفاعل بين مؤثرات يتعرض لها الفرد٬ وبين استجاباته لهذه المؤثرات. وبصورة أدق فالشخصية تمثل حصيلة الاستعدادات الأولية لدى الفرد وما يحصل لها من تطوير نتيجة التفاعل مع المثيرات التي تحدث بفعل عملية التعلم وما يصاحب ذلك من صراعات.</a:t>
            </a:r>
            <a:endParaRPr lang="en-US" altLang="ar-JO" sz="2400" dirty="0"/>
          </a:p>
        </p:txBody>
      </p:sp>
      <p:sp>
        <p:nvSpPr>
          <p:cNvPr id="4" name="Rectangle 3">
            <a:extLst>
              <a:ext uri="{FF2B5EF4-FFF2-40B4-BE49-F238E27FC236}">
                <a16:creationId xmlns:a16="http://schemas.microsoft.com/office/drawing/2014/main" xmlns="" id="{B65A868A-4E34-7744-8033-D366247C3BB4}"/>
              </a:ext>
            </a:extLst>
          </p:cNvPr>
          <p:cNvSpPr txBox="1">
            <a:spLocks noChangeArrowheads="1"/>
          </p:cNvSpPr>
          <p:nvPr/>
        </p:nvSpPr>
        <p:spPr>
          <a:xfrm>
            <a:off x="643179" y="2913681"/>
            <a:ext cx="10780363" cy="3127888"/>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ar-SA" altLang="ar-JO" sz="2400" b="1" dirty="0"/>
              <a:t>يحكم عملية التعلم أمور أربعة:</a:t>
            </a:r>
          </a:p>
          <a:p>
            <a:pPr marL="0" indent="0" algn="just">
              <a:buNone/>
            </a:pPr>
            <a:r>
              <a:rPr lang="ar-SA" altLang="ar-JO" sz="2400" dirty="0"/>
              <a:t>1- </a:t>
            </a:r>
            <a:r>
              <a:rPr lang="ar-SA" altLang="ar-JO" sz="2400" b="1" dirty="0"/>
              <a:t>الدافع</a:t>
            </a:r>
            <a:r>
              <a:rPr lang="ar-SA" altLang="ar-JO" sz="2400" dirty="0"/>
              <a:t>: هو القوة الداخلية المحركة للسلوك٬ وقد يكون أوليا متصلا بالتركيب البيولوجي أو ثانويا يتم اكتسابه من البيئة مع مراحل نمو الفرد.</a:t>
            </a:r>
          </a:p>
          <a:p>
            <a:pPr marL="0" indent="0" algn="just">
              <a:buNone/>
            </a:pPr>
            <a:r>
              <a:rPr lang="ar-SA" altLang="ar-JO" sz="2400" dirty="0"/>
              <a:t>2- </a:t>
            </a:r>
            <a:r>
              <a:rPr lang="ar-SA" altLang="ar-JO" sz="2400" b="1" dirty="0"/>
              <a:t>المثير</a:t>
            </a:r>
            <a:r>
              <a:rPr lang="ar-SA" altLang="ar-JO" sz="2400" dirty="0"/>
              <a:t>: هو الإشارة الخارجية الصادرة عن الكائن الحي باتجاه معين.</a:t>
            </a:r>
          </a:p>
          <a:p>
            <a:pPr marL="0" indent="0" algn="just">
              <a:buNone/>
            </a:pPr>
            <a:r>
              <a:rPr lang="ar-SA" altLang="ar-JO" sz="2400" dirty="0"/>
              <a:t>3- </a:t>
            </a:r>
            <a:r>
              <a:rPr lang="ar-SA" altLang="ar-JO" sz="2400" b="1" dirty="0"/>
              <a:t>الاستجابة</a:t>
            </a:r>
            <a:r>
              <a:rPr lang="ar-SA" altLang="ar-JO" sz="2400" dirty="0"/>
              <a:t>: وتعني توفير عوامل الرضا أو تخفيض درجة التوتر لدى الإنسان عن طريق تلبية الدوافع الأولية أو الثانوية.</a:t>
            </a:r>
          </a:p>
          <a:p>
            <a:pPr marL="0" indent="0" algn="just">
              <a:buNone/>
            </a:pPr>
            <a:r>
              <a:rPr lang="ar-SA" altLang="ar-JO" sz="2400" dirty="0"/>
              <a:t>4- </a:t>
            </a:r>
            <a:r>
              <a:rPr lang="ar-SA" altLang="ar-JO" sz="2400" b="1" dirty="0"/>
              <a:t>التعزيز</a:t>
            </a:r>
            <a:r>
              <a:rPr lang="ar-SA" altLang="ar-JO" sz="2400" dirty="0"/>
              <a:t>: هو العملية التي تربط بين المثير والاستجابة.</a:t>
            </a:r>
            <a:endParaRPr lang="en-US" altLang="ar-JO" sz="2400" dirty="0"/>
          </a:p>
        </p:txBody>
      </p:sp>
    </p:spTree>
    <p:extLst>
      <p:ext uri="{BB962C8B-B14F-4D97-AF65-F5344CB8AC3E}">
        <p14:creationId xmlns:p14="http://schemas.microsoft.com/office/powerpoint/2010/main" val="1271882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56322">
                                            <p:txEl>
                                              <p:pRg st="0" end="0"/>
                                            </p:txEl>
                                          </p:spTgt>
                                        </p:tgtEl>
                                        <p:attrNameLst>
                                          <p:attrName>style.visibility</p:attrName>
                                        </p:attrNameLst>
                                      </p:cBhvr>
                                      <p:to>
                                        <p:strVal val="visible"/>
                                      </p:to>
                                    </p:set>
                                    <p:anim calcmode="lin" valueType="num">
                                      <p:cBhvr additive="base">
                                        <p:cTn id="7" dur="500" fill="hold"/>
                                        <p:tgtEl>
                                          <p:spTgt spid="5632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63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56323">
                                            <p:txEl>
                                              <p:pRg st="0" end="0"/>
                                            </p:txEl>
                                          </p:spTgt>
                                        </p:tgtEl>
                                        <p:attrNameLst>
                                          <p:attrName>style.visibility</p:attrName>
                                        </p:attrNameLst>
                                      </p:cBhvr>
                                      <p:to>
                                        <p:strVal val="visible"/>
                                      </p:to>
                                    </p:set>
                                    <p:anim calcmode="lin" valueType="num">
                                      <p:cBhvr additive="base">
                                        <p:cTn id="13" dur="500" fill="hold"/>
                                        <p:tgtEl>
                                          <p:spTgt spid="5632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632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wipe(left)">
                                      <p:cBhvr>
                                        <p:cTn id="29" dur="500"/>
                                        <p:tgtEl>
                                          <p:spTgt spid="4">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Effect transition="in" filter="wipe(left)">
                                      <p:cBhvr>
                                        <p:cTn id="34" dur="500"/>
                                        <p:tgtEl>
                                          <p:spTgt spid="4">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xEl>
                                              <p:pRg st="4" end="4"/>
                                            </p:txEl>
                                          </p:spTgt>
                                        </p:tgtEl>
                                        <p:attrNameLst>
                                          <p:attrName>style.visibility</p:attrName>
                                        </p:attrNameLst>
                                      </p:cBhvr>
                                      <p:to>
                                        <p:strVal val="visible"/>
                                      </p:to>
                                    </p:set>
                                    <p:animEffect transition="in" filter="wipe(left)">
                                      <p:cBhvr>
                                        <p:cTn id="39"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build="p" autoUpdateAnimBg="0"/>
      <p:bldP spid="56323" grpId="0" build="p" autoUpdateAnimBg="0"/>
      <p:bldP spid="4" grpId="0" build="p" autoUpdateAnimBg="0"/>
    </p:bldLst>
  </p:timing>
</p:sld>
</file>

<file path=ppt/slides/slide3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1" name="Rectangle 3">
            <a:extLst>
              <a:ext uri="{FF2B5EF4-FFF2-40B4-BE49-F238E27FC236}">
                <a16:creationId xmlns:a16="http://schemas.microsoft.com/office/drawing/2014/main" xmlns="" id="{9ACD38A2-6194-C14A-BC0B-B2978FF1F177}"/>
              </a:ext>
            </a:extLst>
          </p:cNvPr>
          <p:cNvSpPr>
            <a:spLocks noGrp="1" noChangeArrowheads="1"/>
          </p:cNvSpPr>
          <p:nvPr>
            <p:ph type="body" idx="1"/>
          </p:nvPr>
        </p:nvSpPr>
        <p:spPr>
          <a:xfrm>
            <a:off x="185979" y="601259"/>
            <a:ext cx="11639227" cy="2656183"/>
          </a:xfrm>
        </p:spPr>
        <p:txBody>
          <a:bodyPr>
            <a:normAutofit/>
          </a:bodyPr>
          <a:lstStyle/>
          <a:p>
            <a:pPr marL="0" indent="0" algn="just">
              <a:buNone/>
            </a:pPr>
            <a:r>
              <a:rPr lang="ar-SA" altLang="ar-JO" sz="2400" b="1" dirty="0"/>
              <a:t>مفهوم التعزيز والإطفاء في التعلم:</a:t>
            </a:r>
          </a:p>
          <a:p>
            <a:pPr marL="0" indent="0" algn="just">
              <a:buNone/>
            </a:pPr>
            <a:r>
              <a:rPr lang="ar-SA" altLang="ar-JO" sz="2400" dirty="0"/>
              <a:t>ويقابل مفهوم </a:t>
            </a:r>
            <a:r>
              <a:rPr lang="ar-SA" altLang="ar-JO" sz="2400" b="1" dirty="0"/>
              <a:t>التعزيز</a:t>
            </a:r>
            <a:r>
              <a:rPr lang="ar-SA" altLang="ar-JO" sz="2400" dirty="0"/>
              <a:t> كعامل مساعد على التعلم، عامل </a:t>
            </a:r>
            <a:r>
              <a:rPr lang="ar-SA" altLang="ar-JO" sz="2400" b="1" dirty="0"/>
              <a:t>الإطفاء</a:t>
            </a:r>
            <a:r>
              <a:rPr lang="ar-SA" altLang="ar-JO" sz="2400" dirty="0"/>
              <a:t> الذي يعني تكرار الاستجابات دون تلبيتها مما يؤدي إلى إعاقة عملية التعلم، أو الكف عن العادة التي يثبت للفرد أن القيام بها لا يؤدي إلى نتيجة. فقد دلت التجارب التي أجريت على الحيوانات على إمكانية التعلم أو الاستجابة </a:t>
            </a:r>
            <a:r>
              <a:rPr lang="en-US" altLang="ar-JO" sz="2400" dirty="0"/>
              <a:t>Response</a:t>
            </a:r>
            <a:r>
              <a:rPr lang="ar-JO" altLang="ar-JO" sz="2400" dirty="0"/>
              <a:t> للمؤثرات </a:t>
            </a:r>
            <a:r>
              <a:rPr lang="en-US" altLang="ar-JO" sz="2400" dirty="0"/>
              <a:t>Stimuli</a:t>
            </a:r>
            <a:r>
              <a:rPr lang="ar-JO" altLang="ar-JO" sz="2400" dirty="0"/>
              <a:t> بالتعزيز </a:t>
            </a:r>
            <a:r>
              <a:rPr lang="en-US" altLang="ar-JO" sz="2400" dirty="0"/>
              <a:t>Reinforcement</a:t>
            </a:r>
            <a:r>
              <a:rPr lang="ar-SA" altLang="ar-JO" sz="2400" dirty="0"/>
              <a:t>. فالحيوان يتعلم السلوك المرغوب تعلمه إذا ما اقترنت استجابته بمعزز أو مكافأة.</a:t>
            </a:r>
            <a:endParaRPr lang="en-US" altLang="ar-JO" sz="2400" dirty="0"/>
          </a:p>
        </p:txBody>
      </p:sp>
      <p:sp>
        <p:nvSpPr>
          <p:cNvPr id="6" name="Rectangle 3">
            <a:extLst>
              <a:ext uri="{FF2B5EF4-FFF2-40B4-BE49-F238E27FC236}">
                <a16:creationId xmlns:a16="http://schemas.microsoft.com/office/drawing/2014/main" xmlns="" id="{22C09E4C-9D5D-5844-A355-4EF73271619F}"/>
              </a:ext>
            </a:extLst>
          </p:cNvPr>
          <p:cNvSpPr txBox="1">
            <a:spLocks noChangeArrowheads="1"/>
          </p:cNvSpPr>
          <p:nvPr/>
        </p:nvSpPr>
        <p:spPr>
          <a:xfrm>
            <a:off x="185979" y="3588936"/>
            <a:ext cx="11639227" cy="2656184"/>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ar-SA" altLang="ar-JO" sz="2400" b="1" dirty="0"/>
              <a:t>مفهوم العادة في التعلم: </a:t>
            </a:r>
          </a:p>
          <a:p>
            <a:pPr marL="0" indent="0" algn="just">
              <a:buNone/>
            </a:pPr>
            <a:r>
              <a:rPr lang="ar-SA" altLang="ar-JO" sz="2400" dirty="0"/>
              <a:t>طور كل من "</a:t>
            </a:r>
            <a:r>
              <a:rPr lang="ar-SA" altLang="ar-JO" sz="2400" dirty="0" err="1"/>
              <a:t>دولارد</a:t>
            </a:r>
            <a:r>
              <a:rPr lang="ar-SA" altLang="ar-JO" sz="2400" dirty="0"/>
              <a:t> </a:t>
            </a:r>
            <a:r>
              <a:rPr lang="ar-SA" altLang="ar-JO" sz="2400" dirty="0" err="1"/>
              <a:t>وميللر</a:t>
            </a:r>
            <a:r>
              <a:rPr lang="ar-SA" altLang="ar-JO" sz="2400" dirty="0"/>
              <a:t>" نظرية للتعلم معتمدين في ذلك على مفهوم العادة وطرق تطويرها. وهما يعرفان العادة؛ بأنها الربط بين مؤثر واستجابة، بشكل يمكن إيجاده ليس فقط بين مؤثرات خارجية واستجابات واضحة لها، ولكن بين مؤثرات واستجابات داخلية. وتركز النظرية على تحديد الظروف التي يمكن من خلالها تطوير أو تعديل العادات. فالشخصية تتكون بشكل رئيس من العادات التي تتشكل بفعل الخبرات التي يتعرض لها كل فرد، وتشكل نمط الشخصية والسلوك مثل التحكم في المؤثرات الكلامية </a:t>
            </a:r>
            <a:r>
              <a:rPr lang="en-US" altLang="ar-JO" sz="2400" dirty="0"/>
              <a:t>Verbal</a:t>
            </a:r>
            <a:r>
              <a:rPr lang="ar-JO" altLang="ar-JO" sz="2400" dirty="0"/>
              <a:t> وما يتصل بها من مشاعر مثل: القلق، والعيب، والرغبة في إدخال السرور والفرح للنفس.</a:t>
            </a:r>
            <a:endParaRPr lang="en-US" altLang="ar-JO" sz="2400" dirty="0"/>
          </a:p>
        </p:txBody>
      </p:sp>
    </p:spTree>
    <p:extLst>
      <p:ext uri="{BB962C8B-B14F-4D97-AF65-F5344CB8AC3E}">
        <p14:creationId xmlns:p14="http://schemas.microsoft.com/office/powerpoint/2010/main" val="2302757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box(out)">
                                      <p:cBhvr>
                                        <p:cTn id="7" dur="500"/>
                                        <p:tgtEl>
                                          <p:spTgt spid="5837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8371">
                                            <p:txEl>
                                              <p:pRg st="1" end="1"/>
                                            </p:txEl>
                                          </p:spTgt>
                                        </p:tgtEl>
                                        <p:attrNameLst>
                                          <p:attrName>style.visibility</p:attrName>
                                        </p:attrNameLst>
                                      </p:cBhvr>
                                      <p:to>
                                        <p:strVal val="visible"/>
                                      </p:to>
                                    </p:set>
                                    <p:animEffect transition="in" filter="box(out)">
                                      <p:cBhvr>
                                        <p:cTn id="12" dur="500"/>
                                        <p:tgtEl>
                                          <p:spTgt spid="58371">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box(out)">
                                      <p:cBhvr>
                                        <p:cTn id="17" dur="500"/>
                                        <p:tgtEl>
                                          <p:spTgt spid="6">
                                            <p:txEl>
                                              <p:pRg st="0" end="0"/>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camera.wav"/>
                                        </p:tgtEl>
                                      </p:cMediaNode>
                                    </p:audio>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box(out)">
                                      <p:cBhvr>
                                        <p:cTn id="22" dur="500"/>
                                        <p:tgtEl>
                                          <p:spTgt spid="6">
                                            <p:txEl>
                                              <p:pRg st="1" end="1"/>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utoUpdateAnimBg="0"/>
      <p:bldP spid="6" grpId="0" build="p" autoUpdateAnimBg="0"/>
    </p:bldLst>
  </p:timing>
</p:sld>
</file>

<file path=ppt/slides/slide3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xmlns="" id="{17637CB2-AA82-D645-8FF9-B69A3A22D464}"/>
              </a:ext>
            </a:extLst>
          </p:cNvPr>
          <p:cNvSpPr>
            <a:spLocks noGrp="1" noChangeArrowheads="1"/>
          </p:cNvSpPr>
          <p:nvPr>
            <p:ph type="title"/>
          </p:nvPr>
        </p:nvSpPr>
        <p:spPr>
          <a:xfrm>
            <a:off x="838200" y="365126"/>
            <a:ext cx="10515600" cy="843742"/>
          </a:xfrm>
        </p:spPr>
        <p:style>
          <a:lnRef idx="2">
            <a:schemeClr val="dk1"/>
          </a:lnRef>
          <a:fillRef idx="1">
            <a:schemeClr val="lt1"/>
          </a:fillRef>
          <a:effectRef idx="0">
            <a:schemeClr val="dk1"/>
          </a:effectRef>
          <a:fontRef idx="minor">
            <a:schemeClr val="dk1"/>
          </a:fontRef>
        </p:style>
        <p:txBody>
          <a:bodyPr>
            <a:noAutofit/>
          </a:bodyPr>
          <a:lstStyle/>
          <a:p>
            <a:pPr algn="ctr" rtl="1"/>
            <a:r>
              <a:rPr lang="ar-SA" altLang="ar-JO" sz="3200" dirty="0">
                <a:ln w="0"/>
                <a:effectLst>
                  <a:outerShdw blurRad="38100" dist="19050" dir="2700000" algn="tl" rotWithShape="0">
                    <a:schemeClr val="dk1">
                      <a:alpha val="40000"/>
                    </a:schemeClr>
                  </a:outerShdw>
                </a:effectLst>
                <a:cs typeface="+mn-cs"/>
              </a:rPr>
              <a:t>مفهوم الذات وطرق حمايتها</a:t>
            </a:r>
            <a:br>
              <a:rPr lang="ar-SA" altLang="ar-JO" sz="3200" dirty="0">
                <a:ln w="0"/>
                <a:effectLst>
                  <a:outerShdw blurRad="38100" dist="19050" dir="2700000" algn="tl" rotWithShape="0">
                    <a:schemeClr val="dk1">
                      <a:alpha val="40000"/>
                    </a:schemeClr>
                  </a:outerShdw>
                </a:effectLst>
                <a:cs typeface="+mn-cs"/>
              </a:rPr>
            </a:br>
            <a:r>
              <a:rPr lang="en-US" altLang="ar-JO" sz="3200" dirty="0">
                <a:ln w="0"/>
                <a:effectLst>
                  <a:outerShdw blurRad="38100" dist="19050" dir="2700000" algn="tl" rotWithShape="0">
                    <a:schemeClr val="dk1">
                      <a:alpha val="40000"/>
                    </a:schemeClr>
                  </a:outerShdw>
                </a:effectLst>
                <a:cs typeface="+mn-cs"/>
              </a:rPr>
              <a:t>The Concept of the Self and It Protection</a:t>
            </a:r>
          </a:p>
        </p:txBody>
      </p:sp>
      <p:sp>
        <p:nvSpPr>
          <p:cNvPr id="60419" name="Rectangle 3">
            <a:extLst>
              <a:ext uri="{FF2B5EF4-FFF2-40B4-BE49-F238E27FC236}">
                <a16:creationId xmlns:a16="http://schemas.microsoft.com/office/drawing/2014/main" xmlns="" id="{3412DE0E-FD77-774C-94AC-C81B503BA219}"/>
              </a:ext>
            </a:extLst>
          </p:cNvPr>
          <p:cNvSpPr>
            <a:spLocks noGrp="1" noChangeArrowheads="1"/>
          </p:cNvSpPr>
          <p:nvPr>
            <p:ph type="body" idx="1"/>
          </p:nvPr>
        </p:nvSpPr>
        <p:spPr>
          <a:xfrm>
            <a:off x="838200" y="1581528"/>
            <a:ext cx="10515600" cy="991192"/>
          </a:xfrm>
        </p:spPr>
        <p:txBody>
          <a:bodyPr/>
          <a:lstStyle/>
          <a:p>
            <a:pPr algn="just" rtl="1">
              <a:buFontTx/>
              <a:buNone/>
            </a:pPr>
            <a:r>
              <a:rPr lang="ar-SA" altLang="ar-JO" sz="2400" b="1" dirty="0"/>
              <a:t>مفهوم الذات: </a:t>
            </a:r>
            <a:r>
              <a:rPr lang="ar-SA" altLang="ar-JO" sz="2400" dirty="0"/>
              <a:t>هو محصلة الخصائص الإنسانية المختلفة التي تختلف من فرد إلى آخر بنمط تنظيمها وعلاقاتها ببعضها البعض.</a:t>
            </a:r>
            <a:endParaRPr lang="en-US" altLang="ar-JO" sz="2400" dirty="0"/>
          </a:p>
        </p:txBody>
      </p:sp>
      <p:sp>
        <p:nvSpPr>
          <p:cNvPr id="4" name="Rectangle 3">
            <a:extLst>
              <a:ext uri="{FF2B5EF4-FFF2-40B4-BE49-F238E27FC236}">
                <a16:creationId xmlns:a16="http://schemas.microsoft.com/office/drawing/2014/main" xmlns="" id="{CC199BD7-4555-6D40-8375-5E0CEAEAB821}"/>
              </a:ext>
            </a:extLst>
          </p:cNvPr>
          <p:cNvSpPr txBox="1">
            <a:spLocks noChangeArrowheads="1"/>
          </p:cNvSpPr>
          <p:nvPr/>
        </p:nvSpPr>
        <p:spPr>
          <a:xfrm>
            <a:off x="838200" y="2638585"/>
            <a:ext cx="10515600" cy="2637887"/>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ar-SA" altLang="ar-JO" sz="2400" b="1" dirty="0"/>
              <a:t>يمكن تشخيص الذات من زاويتين هما:</a:t>
            </a:r>
          </a:p>
          <a:p>
            <a:pPr marL="0" indent="0" algn="just">
              <a:buNone/>
            </a:pPr>
            <a:r>
              <a:rPr lang="ar-SA" altLang="ar-JO" sz="2400" b="1" dirty="0"/>
              <a:t>الذات الشخصية</a:t>
            </a:r>
            <a:r>
              <a:rPr lang="ar-SA" altLang="ar-JO" sz="2400" dirty="0"/>
              <a:t>:</a:t>
            </a:r>
            <a:r>
              <a:rPr lang="en-US" altLang="ar-JO" sz="2400" dirty="0"/>
              <a:t>Personal Self</a:t>
            </a:r>
            <a:r>
              <a:rPr lang="ar-JO" altLang="ar-JO" sz="2400" dirty="0"/>
              <a:t> هي المرآة التي يرى الشخص فيها نفسه٬ وهي محصلة عمليات الإدراك والتعلم والدافعية.</a:t>
            </a:r>
          </a:p>
          <a:p>
            <a:pPr marL="0" indent="0" algn="just">
              <a:buNone/>
            </a:pPr>
            <a:endParaRPr lang="ar-JO" altLang="ar-JO" sz="2400" dirty="0"/>
          </a:p>
          <a:p>
            <a:pPr marL="0" indent="0" algn="just">
              <a:buNone/>
            </a:pPr>
            <a:r>
              <a:rPr lang="ar-JO" altLang="ar-JO" sz="2400" b="1" dirty="0"/>
              <a:t>الذات الاجتماعية:</a:t>
            </a:r>
            <a:r>
              <a:rPr lang="en-US" altLang="ar-JO" sz="2400" dirty="0"/>
              <a:t>Social Self</a:t>
            </a:r>
            <a:r>
              <a:rPr lang="ar-SA" altLang="ar-JO" sz="2400" dirty="0"/>
              <a:t> فتتمثل في كيفية تصور الغير للشخص وما </a:t>
            </a:r>
            <a:r>
              <a:rPr lang="ar-SA" altLang="ar-JO" sz="2400" dirty="0" err="1"/>
              <a:t>يعتقده</a:t>
            </a:r>
            <a:r>
              <a:rPr lang="ar-SA" altLang="ar-JO" sz="2400" dirty="0"/>
              <a:t> الشخص نفسه عن تصور الآخرين له.</a:t>
            </a:r>
            <a:endParaRPr lang="en-US" altLang="ar-JO" sz="2400" dirty="0"/>
          </a:p>
        </p:txBody>
      </p:sp>
    </p:spTree>
    <p:extLst>
      <p:ext uri="{BB962C8B-B14F-4D97-AF65-F5344CB8AC3E}">
        <p14:creationId xmlns:p14="http://schemas.microsoft.com/office/powerpoint/2010/main" val="22109942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60418">
                                            <p:txEl>
                                              <p:pRg st="0" end="0"/>
                                            </p:txEl>
                                          </p:spTgt>
                                        </p:tgtEl>
                                        <p:attrNameLst>
                                          <p:attrName>style.visibility</p:attrName>
                                        </p:attrNameLst>
                                      </p:cBhvr>
                                      <p:to>
                                        <p:strVal val="visible"/>
                                      </p:to>
                                    </p:set>
                                    <p:anim calcmode="lin" valueType="num">
                                      <p:cBhvr additive="base">
                                        <p:cTn id="7" dur="75" fill="hold"/>
                                        <p:tgtEl>
                                          <p:spTgt spid="60418">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60418">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60419">
                                            <p:txEl>
                                              <p:pRg st="0" end="0"/>
                                            </p:txEl>
                                          </p:spTgt>
                                        </p:tgtEl>
                                        <p:attrNameLst>
                                          <p:attrName>style.visibility</p:attrName>
                                        </p:attrNameLst>
                                      </p:cBhvr>
                                      <p:to>
                                        <p:strVal val="visible"/>
                                      </p:to>
                                    </p:set>
                                    <p:anim calcmode="lin" valueType="num">
                                      <p:cBhvr additive="base">
                                        <p:cTn id="13" dur="75" fill="hold"/>
                                        <p:tgtEl>
                                          <p:spTgt spid="60419">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60419">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laser.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wipe(left)">
                                      <p:cBhvr>
                                        <p:cTn id="2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build="p" autoUpdateAnimBg="0"/>
      <p:bldP spid="60419" grpId="0" build="p" autoUpdateAnimBg="0"/>
      <p:bldP spid="4" grpId="0" build="p"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37094" y="118504"/>
            <a:ext cx="5428130" cy="745838"/>
          </a:xfrm>
        </p:spPr>
        <p:style>
          <a:lnRef idx="1">
            <a:schemeClr val="accent3"/>
          </a:lnRef>
          <a:fillRef idx="2">
            <a:schemeClr val="accent3"/>
          </a:fillRef>
          <a:effectRef idx="1">
            <a:schemeClr val="accent3"/>
          </a:effectRef>
          <a:fontRef idx="minor">
            <a:schemeClr val="dk1"/>
          </a:fontRef>
        </p:style>
        <p:txBody>
          <a:bodyPr>
            <a:noAutofit/>
          </a:bodyPr>
          <a:lstStyle/>
          <a:p>
            <a:r>
              <a:rPr lang="ar-JO" sz="3200" dirty="0">
                <a:ln w="0"/>
                <a:solidFill>
                  <a:schemeClr val="tx1"/>
                </a:solidFill>
                <a:effectLst>
                  <a:outerShdw blurRad="38100" dist="19050" dir="2700000" algn="tl" rotWithShape="0">
                    <a:schemeClr val="dk1">
                      <a:alpha val="40000"/>
                    </a:schemeClr>
                  </a:outerShdw>
                </a:effectLst>
              </a:rPr>
              <a:t>خامسا: التغذية المرتدة </a:t>
            </a:r>
            <a:r>
              <a:rPr lang="en-US" sz="3200" dirty="0">
                <a:ln w="0"/>
                <a:solidFill>
                  <a:schemeClr val="tx1"/>
                </a:solidFill>
                <a:effectLst>
                  <a:outerShdw blurRad="38100" dist="19050" dir="2700000" algn="tl" rotWithShape="0">
                    <a:schemeClr val="dk1">
                      <a:alpha val="40000"/>
                    </a:schemeClr>
                  </a:outerShdw>
                </a:effectLst>
              </a:rPr>
              <a:t>Feedback </a:t>
            </a:r>
            <a:endParaRPr lang="ar-JO" sz="3200" dirty="0">
              <a:ln w="0"/>
              <a:solidFill>
                <a:schemeClr val="tx1"/>
              </a:solidFill>
              <a:effectLst>
                <a:outerShdw blurRad="38100" dist="19050" dir="2700000" algn="tl" rotWithShape="0">
                  <a:schemeClr val="dk1">
                    <a:alpha val="40000"/>
                  </a:schemeClr>
                </a:outerShdw>
              </a:effectLst>
            </a:endParaRPr>
          </a:p>
        </p:txBody>
      </p:sp>
      <p:sp>
        <p:nvSpPr>
          <p:cNvPr id="3" name="Content Placeholder 2"/>
          <p:cNvSpPr>
            <a:spLocks noGrp="1"/>
          </p:cNvSpPr>
          <p:nvPr>
            <p:ph idx="1"/>
          </p:nvPr>
        </p:nvSpPr>
        <p:spPr>
          <a:xfrm>
            <a:off x="4437530" y="1258233"/>
            <a:ext cx="7427258" cy="2494336"/>
          </a:xfrm>
        </p:spPr>
        <p:txBody>
          <a:bodyPr>
            <a:normAutofit/>
          </a:bodyPr>
          <a:lstStyle/>
          <a:p>
            <a:pPr marL="0" indent="0" algn="just">
              <a:buNone/>
            </a:pPr>
            <a:r>
              <a:rPr lang="ar-JO" sz="2400" dirty="0"/>
              <a:t>يتميز مسئول الاتصال الذي يجيد عمله بأن قدرته على الاستماع تفوق قدرته على الكلام. لأن تبادل الأفكار والحوار يعد أكثر فعالية في تحقيق الاتصال من كلام يدلي فيه طرف واحد، ومن الواجبات الهامة لمسئول عملية الاتصال أنه يؤدي إلى سرعة تحديد وإيضاح النقاط التي يلبس على الحاضرين فهمها خلال عملية تبادل الرأي، فهو يساعد على تنمية الاحترام المتبادل فاحترامه والإصغاء إلى الآخرين يوحي أنه مهتم بهم، فيصبحوا بدورهم أكثر استعداداً للإصغاء إلى كلامه وإتباع نصائحه.   </a:t>
            </a:r>
            <a:endParaRPr lang="en-US" sz="2400" dirty="0"/>
          </a:p>
        </p:txBody>
      </p:sp>
      <p:pic>
        <p:nvPicPr>
          <p:cNvPr id="4" name="صورة 3">
            <a:extLst>
              <a:ext uri="{FF2B5EF4-FFF2-40B4-BE49-F238E27FC236}">
                <a16:creationId xmlns:a16="http://schemas.microsoft.com/office/drawing/2014/main" xmlns="" id="{036D42D8-EFC7-0B4B-B775-C8B40E89D017}"/>
              </a:ext>
            </a:extLst>
          </p:cNvPr>
          <p:cNvPicPr>
            <a:picLocks noChangeAspect="1"/>
          </p:cNvPicPr>
          <p:nvPr/>
        </p:nvPicPr>
        <p:blipFill>
          <a:blip r:embed="rId2"/>
          <a:stretch>
            <a:fillRect/>
          </a:stretch>
        </p:blipFill>
        <p:spPr>
          <a:xfrm>
            <a:off x="466725" y="1091827"/>
            <a:ext cx="3465863" cy="2606114"/>
          </a:xfrm>
          <a:prstGeom prst="rect">
            <a:avLst/>
          </a:prstGeom>
        </p:spPr>
      </p:pic>
      <p:sp>
        <p:nvSpPr>
          <p:cNvPr id="5" name="مستطيل 4">
            <a:extLst>
              <a:ext uri="{FF2B5EF4-FFF2-40B4-BE49-F238E27FC236}">
                <a16:creationId xmlns:a16="http://schemas.microsoft.com/office/drawing/2014/main" xmlns="" id="{D62ADBF4-0B9F-FA4F-87F6-836926BA0204}"/>
              </a:ext>
            </a:extLst>
          </p:cNvPr>
          <p:cNvSpPr/>
          <p:nvPr/>
        </p:nvSpPr>
        <p:spPr>
          <a:xfrm>
            <a:off x="396968" y="3925427"/>
            <a:ext cx="11398063" cy="2308324"/>
          </a:xfrm>
          <a:prstGeom prst="rect">
            <a:avLst/>
          </a:prstGeom>
        </p:spPr>
        <p:txBody>
          <a:bodyPr wrap="square">
            <a:spAutoFit/>
          </a:bodyPr>
          <a:lstStyle/>
          <a:p>
            <a:pPr algn="just"/>
            <a:r>
              <a:rPr lang="ar-JO" sz="2400" b="1" dirty="0"/>
              <a:t>التغذية المرتدة هي: </a:t>
            </a:r>
            <a:r>
              <a:rPr lang="ar-JO" sz="2400" dirty="0"/>
              <a:t>الاستجابة التي يجيب فيها المستقبل على الرسالة التي تلقاها من المصدر. وهذه التغذية المرتدة قد تأخذ نفس الشكل الذي تأخذه الرسالة٬ وقد تأخذ شكلاً مختلفاً٬ وفي بعض الأحيان تكون التغذية المرتدة على هيئة صمت كامل. وأياً كان الشكل الذي تأخذه التغذية المرتدة فإنها تكون بمثابة رسالة مضادة يتلقاها المصدر ويستطيع أن يستفيد منها أشياء كثيرة. فمثلاً يستطيع المصدر أن يفهم ما إذا كان المستقبل قد تلقى الرسالة أصلاً٬ ويستطيع أن يفهم أيضاً شيئاً عن الطريقة التي استقبلت فيها الرسالة وفهمت. ويستطيع أن يتنبأ على وجه التقريب بما يصدر عن المستقبل من سلوك فيما بعد.</a:t>
            </a:r>
            <a:endParaRPr lang="en-US" sz="2400" dirty="0"/>
          </a:p>
        </p:txBody>
      </p:sp>
    </p:spTree>
    <p:extLst>
      <p:ext uri="{BB962C8B-B14F-4D97-AF65-F5344CB8AC3E}">
        <p14:creationId xmlns:p14="http://schemas.microsoft.com/office/powerpoint/2010/main" val="2913726656"/>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xmlns="" id="{059EDFFA-0C24-064A-A994-FC0808B8047E}"/>
              </a:ext>
            </a:extLst>
          </p:cNvPr>
          <p:cNvSpPr>
            <a:spLocks noGrp="1" noChangeArrowheads="1"/>
          </p:cNvSpPr>
          <p:nvPr>
            <p:ph type="title"/>
          </p:nvPr>
        </p:nvSpPr>
        <p:spPr>
          <a:xfrm>
            <a:off x="8462074" y="365125"/>
            <a:ext cx="2891725" cy="696105"/>
          </a:xfrm>
        </p:spPr>
        <p:txBody>
          <a:bodyPr>
            <a:normAutofit/>
          </a:bodyPr>
          <a:lstStyle/>
          <a:p>
            <a:pPr algn="just" rtl="1"/>
            <a:r>
              <a:rPr lang="ar-SA" altLang="ar-JO" sz="2800" b="1" dirty="0">
                <a:cs typeface="+mn-cs"/>
              </a:rPr>
              <a:t>طرق الدفاع عن الذات</a:t>
            </a:r>
            <a:endParaRPr lang="en-US" altLang="ar-JO" sz="2800" b="1" dirty="0">
              <a:cs typeface="+mn-cs"/>
            </a:endParaRPr>
          </a:p>
        </p:txBody>
      </p:sp>
      <p:sp>
        <p:nvSpPr>
          <p:cNvPr id="62467" name="Rectangle 3">
            <a:extLst>
              <a:ext uri="{FF2B5EF4-FFF2-40B4-BE49-F238E27FC236}">
                <a16:creationId xmlns:a16="http://schemas.microsoft.com/office/drawing/2014/main" xmlns="" id="{FEE3A22A-4284-2C40-8CBD-6C69F5D6B815}"/>
              </a:ext>
            </a:extLst>
          </p:cNvPr>
          <p:cNvSpPr>
            <a:spLocks noGrp="1" noChangeArrowheads="1"/>
          </p:cNvSpPr>
          <p:nvPr>
            <p:ph type="body" idx="1"/>
          </p:nvPr>
        </p:nvSpPr>
        <p:spPr>
          <a:xfrm>
            <a:off x="590227" y="1360677"/>
            <a:ext cx="11079997" cy="1603375"/>
          </a:xfrm>
        </p:spPr>
        <p:txBody>
          <a:bodyPr>
            <a:normAutofit/>
          </a:bodyPr>
          <a:lstStyle/>
          <a:p>
            <a:pPr marL="0" indent="0" algn="just" rtl="1">
              <a:lnSpc>
                <a:spcPct val="90000"/>
              </a:lnSpc>
              <a:buNone/>
            </a:pPr>
            <a:r>
              <a:rPr lang="ar-SA" altLang="ar-JO" sz="2400" b="1" u="sng" dirty="0"/>
              <a:t>السلوك العدواني</a:t>
            </a:r>
            <a:r>
              <a:rPr lang="ar-SA" altLang="ar-JO" sz="2400" b="1" dirty="0"/>
              <a:t>:</a:t>
            </a:r>
            <a:r>
              <a:rPr lang="en-US" altLang="ar-JO" sz="2400" b="1" dirty="0"/>
              <a:t>Aggression</a:t>
            </a:r>
            <a:r>
              <a:rPr lang="ar-JO" altLang="ar-JO" sz="2400" b="1" dirty="0"/>
              <a:t> </a:t>
            </a:r>
          </a:p>
          <a:p>
            <a:pPr marL="0" indent="0" algn="just">
              <a:buNone/>
            </a:pPr>
            <a:r>
              <a:rPr lang="ar-SA" altLang="ar-JO" sz="2400" dirty="0"/>
              <a:t> يسلك الإنسان هذا السلوك نتيجة شعوره بتهديد خارجي يحاول القضاء عليه بالاعتداء على مصدر هذا العداء، أو أحياناَ على أناس آخرين، وذلك تنفيسا لشعوره بالخوف. ويمكن أن يتطور السلوك العدواني بشكل خطر ويصبح هداماَ، وقد يلجأ الشخص الذي يحس بعدم العدالة إلى سلوك شاذ يمكن أن يتخذ شكل تحطيم الممتلكات وإهانة الغير. </a:t>
            </a:r>
            <a:endParaRPr lang="en-US" altLang="ar-JO" sz="2400" dirty="0"/>
          </a:p>
        </p:txBody>
      </p:sp>
      <p:sp>
        <p:nvSpPr>
          <p:cNvPr id="4" name="Rectangle 3">
            <a:extLst>
              <a:ext uri="{FF2B5EF4-FFF2-40B4-BE49-F238E27FC236}">
                <a16:creationId xmlns:a16="http://schemas.microsoft.com/office/drawing/2014/main" xmlns="" id="{B43AE999-9906-A449-835E-01FDE5DB5D2E}"/>
              </a:ext>
            </a:extLst>
          </p:cNvPr>
          <p:cNvSpPr txBox="1">
            <a:spLocks noChangeArrowheads="1"/>
          </p:cNvSpPr>
          <p:nvPr/>
        </p:nvSpPr>
        <p:spPr>
          <a:xfrm>
            <a:off x="712922" y="3236377"/>
            <a:ext cx="10957301" cy="138747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ar-SA" altLang="ar-JO" sz="2400" b="1" u="sng" dirty="0"/>
              <a:t>الشعور بالذنب</a:t>
            </a:r>
            <a:r>
              <a:rPr lang="ar-SA" altLang="ar-JO" sz="2400" b="1" dirty="0"/>
              <a:t> :</a:t>
            </a:r>
            <a:r>
              <a:rPr lang="en-US" altLang="ar-JO" sz="2400" b="1" dirty="0"/>
              <a:t>Guilt</a:t>
            </a:r>
            <a:r>
              <a:rPr lang="ar-JO" altLang="ar-JO" sz="2400" b="1" dirty="0"/>
              <a:t> </a:t>
            </a:r>
          </a:p>
          <a:p>
            <a:pPr marL="0" indent="0" algn="just">
              <a:buNone/>
            </a:pPr>
            <a:r>
              <a:rPr lang="ar-SA" altLang="ar-JO" sz="2400" dirty="0"/>
              <a:t> عندما يتصرف الإنسان بشكل غير منطقي أو يكتشف أنه أساء تقدير الأمور يمكن أن تفرز الشخصية شعوراَ بالذنب كوسيلة لإعادة حالة التوازن إلى الذات.</a:t>
            </a:r>
            <a:endParaRPr lang="en-US" altLang="ar-JO" sz="2400" dirty="0"/>
          </a:p>
        </p:txBody>
      </p:sp>
      <p:sp>
        <p:nvSpPr>
          <p:cNvPr id="5" name="Rectangle 3">
            <a:extLst>
              <a:ext uri="{FF2B5EF4-FFF2-40B4-BE49-F238E27FC236}">
                <a16:creationId xmlns:a16="http://schemas.microsoft.com/office/drawing/2014/main" xmlns="" id="{3364B057-4EF3-204E-9DB9-967647462821}"/>
              </a:ext>
            </a:extLst>
          </p:cNvPr>
          <p:cNvSpPr txBox="1">
            <a:spLocks noChangeArrowheads="1"/>
          </p:cNvSpPr>
          <p:nvPr/>
        </p:nvSpPr>
        <p:spPr>
          <a:xfrm>
            <a:off x="712922" y="4695636"/>
            <a:ext cx="10833315" cy="1255714"/>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altLang="ar-JO" sz="2400" b="1" u="sng" dirty="0"/>
              <a:t>الإنكار:</a:t>
            </a:r>
            <a:r>
              <a:rPr lang="ar-SA" altLang="ar-JO" sz="2400" b="1" dirty="0"/>
              <a:t> </a:t>
            </a:r>
            <a:r>
              <a:rPr lang="en-US" altLang="ar-JO" sz="2400" b="1" dirty="0"/>
              <a:t>Denial</a:t>
            </a:r>
            <a:r>
              <a:rPr lang="ar-JO" altLang="ar-JO" sz="2400" dirty="0"/>
              <a:t> </a:t>
            </a:r>
          </a:p>
          <a:p>
            <a:pPr marL="0" indent="0" algn="just">
              <a:buNone/>
            </a:pPr>
            <a:r>
              <a:rPr lang="ar-SA" altLang="ar-JO" sz="2400" dirty="0"/>
              <a:t>يلجأ الإنسان إلى وسيلة إنكار قيامه بعمل ما لتجنب العقوبات المادية أو المعنوية التي يتعرض لها فيما لو اعترف بفعلته.</a:t>
            </a:r>
            <a:endParaRPr lang="en-US" altLang="ar-JO" sz="2400" dirty="0"/>
          </a:p>
        </p:txBody>
      </p:sp>
    </p:spTree>
    <p:extLst>
      <p:ext uri="{BB962C8B-B14F-4D97-AF65-F5344CB8AC3E}">
        <p14:creationId xmlns:p14="http://schemas.microsoft.com/office/powerpoint/2010/main" val="596634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2466">
                                            <p:txEl>
                                              <p:pRg st="0" end="0"/>
                                            </p:txEl>
                                          </p:spTgt>
                                        </p:tgtEl>
                                        <p:attrNameLst>
                                          <p:attrName>style.visibility</p:attrName>
                                        </p:attrNameLst>
                                      </p:cBhvr>
                                      <p:to>
                                        <p:strVal val="visible"/>
                                      </p:to>
                                    </p:set>
                                    <p:anim calcmode="lin" valueType="num">
                                      <p:cBhvr additive="base">
                                        <p:cTn id="7" dur="500" fill="hold"/>
                                        <p:tgtEl>
                                          <p:spTgt spid="6246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246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2467">
                                            <p:txEl>
                                              <p:pRg st="0" end="0"/>
                                            </p:txEl>
                                          </p:spTgt>
                                        </p:tgtEl>
                                        <p:attrNameLst>
                                          <p:attrName>style.visibility</p:attrName>
                                        </p:attrNameLst>
                                      </p:cBhvr>
                                      <p:to>
                                        <p:strVal val="visible"/>
                                      </p:to>
                                    </p:set>
                                    <p:anim calcmode="lin" valueType="num">
                                      <p:cBhvr additive="base">
                                        <p:cTn id="13" dur="500" fill="hold"/>
                                        <p:tgtEl>
                                          <p:spTgt spid="6246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246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whoosh.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2467">
                                            <p:txEl>
                                              <p:pRg st="1" end="1"/>
                                            </p:txEl>
                                          </p:spTgt>
                                        </p:tgtEl>
                                        <p:attrNameLst>
                                          <p:attrName>style.visibility</p:attrName>
                                        </p:attrNameLst>
                                      </p:cBhvr>
                                      <p:to>
                                        <p:strVal val="visible"/>
                                      </p:to>
                                    </p:set>
                                    <p:anim calcmode="lin" valueType="num">
                                      <p:cBhvr additive="base">
                                        <p:cTn id="19" dur="500" fill="hold"/>
                                        <p:tgtEl>
                                          <p:spTgt spid="62467">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246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box(out)">
                                      <p:cBhvr>
                                        <p:cTn id="25" dur="500"/>
                                        <p:tgtEl>
                                          <p:spTgt spid="4">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3" name="camera.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Effect transition="in" filter="box(out)">
                                      <p:cBhvr>
                                        <p:cTn id="30" dur="500"/>
                                        <p:tgtEl>
                                          <p:spTgt spid="4">
                                            <p:txEl>
                                              <p:pRg st="1" end="1"/>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3" name="camera.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 calcmode="lin" valueType="num">
                                      <p:cBhvr additive="base">
                                        <p:cTn id="35"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carbrake.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5">
                                            <p:txEl>
                                              <p:pRg st="1" end="1"/>
                                            </p:txEl>
                                          </p:spTgt>
                                        </p:tgtEl>
                                        <p:attrNameLst>
                                          <p:attrName>style.visibility</p:attrName>
                                        </p:attrNameLst>
                                      </p:cBhvr>
                                      <p:to>
                                        <p:strVal val="visible"/>
                                      </p:to>
                                    </p:set>
                                    <p:anim calcmode="lin" valueType="num">
                                      <p:cBhvr additive="base">
                                        <p:cTn id="41"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4"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build="p" autoUpdateAnimBg="0"/>
      <p:bldP spid="62467" grpId="0" build="p" autoUpdateAnimBg="0"/>
      <p:bldP spid="4" grpId="0" build="p" autoUpdateAnimBg="0"/>
      <p:bldP spid="5" grpId="0" build="p" autoUpdateAnimBg="0"/>
    </p:bldLst>
  </p:timing>
</p:sld>
</file>

<file path=ppt/slides/slide3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9" name="Rectangle 3">
            <a:extLst>
              <a:ext uri="{FF2B5EF4-FFF2-40B4-BE49-F238E27FC236}">
                <a16:creationId xmlns:a16="http://schemas.microsoft.com/office/drawing/2014/main" xmlns="" id="{D013DCB3-91D9-1A49-B327-BA4BC9A376CE}"/>
              </a:ext>
            </a:extLst>
          </p:cNvPr>
          <p:cNvSpPr>
            <a:spLocks noGrp="1" noChangeArrowheads="1"/>
          </p:cNvSpPr>
          <p:nvPr>
            <p:ph type="body" idx="1"/>
          </p:nvPr>
        </p:nvSpPr>
        <p:spPr>
          <a:xfrm>
            <a:off x="838200" y="477272"/>
            <a:ext cx="10515600" cy="1367026"/>
          </a:xfrm>
        </p:spPr>
        <p:txBody>
          <a:bodyPr>
            <a:normAutofit/>
          </a:bodyPr>
          <a:lstStyle/>
          <a:p>
            <a:pPr marL="0" indent="0" algn="just" rtl="1">
              <a:buNone/>
            </a:pPr>
            <a:r>
              <a:rPr lang="ar-SA" altLang="ar-JO" sz="2400" b="1" u="sng" dirty="0"/>
              <a:t>الكبت اللاشعوري</a:t>
            </a:r>
            <a:r>
              <a:rPr lang="ar-SA" altLang="ar-JO" sz="2400" b="1" dirty="0"/>
              <a:t>: </a:t>
            </a:r>
            <a:r>
              <a:rPr lang="en-US" altLang="ar-JO" sz="2400" dirty="0"/>
              <a:t>Suppression</a:t>
            </a:r>
            <a:r>
              <a:rPr lang="ar-JO" altLang="ar-JO" sz="2400" dirty="0"/>
              <a:t> </a:t>
            </a:r>
          </a:p>
          <a:p>
            <a:pPr marL="0" indent="0" algn="just" rtl="1">
              <a:buNone/>
            </a:pPr>
            <a:r>
              <a:rPr lang="ar-SA" altLang="ar-JO" sz="2400" dirty="0"/>
              <a:t>في حالة تعرض الفرد للخطر فيما لو أشبع حاجاته بطريقة غير مشروعة قد يكبت مشاعره بدون وعي، لأن الوعي بها يمكن أن يزعجه نفسياَ ويسبب له القلق المستمر، فيحاول بدلاَ من ذلك تجاهل الأمر وكبته.</a:t>
            </a:r>
            <a:endParaRPr lang="en-US" altLang="ar-JO" sz="2400" dirty="0"/>
          </a:p>
        </p:txBody>
      </p:sp>
      <p:sp>
        <p:nvSpPr>
          <p:cNvPr id="6" name="Rectangle 3">
            <a:extLst>
              <a:ext uri="{FF2B5EF4-FFF2-40B4-BE49-F238E27FC236}">
                <a16:creationId xmlns:a16="http://schemas.microsoft.com/office/drawing/2014/main" xmlns="" id="{9EC5C5B2-2786-E041-9517-61D53C6FA30A}"/>
              </a:ext>
            </a:extLst>
          </p:cNvPr>
          <p:cNvSpPr txBox="1">
            <a:spLocks noChangeArrowheads="1"/>
          </p:cNvSpPr>
          <p:nvPr/>
        </p:nvSpPr>
        <p:spPr>
          <a:xfrm>
            <a:off x="838200" y="1937287"/>
            <a:ext cx="10515600" cy="1642822"/>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ar-SA" altLang="ar-JO" sz="2400" b="1" u="sng" dirty="0"/>
              <a:t>التحريم :</a:t>
            </a:r>
            <a:r>
              <a:rPr lang="ar-SA" altLang="ar-JO" sz="2400" b="1" dirty="0"/>
              <a:t> </a:t>
            </a:r>
            <a:r>
              <a:rPr lang="en-US" altLang="ar-JO" sz="2400" b="1" dirty="0"/>
              <a:t>Inhibition</a:t>
            </a:r>
            <a:r>
              <a:rPr lang="ar-JO" altLang="ar-JO" sz="2400" b="1" dirty="0"/>
              <a:t> </a:t>
            </a:r>
          </a:p>
          <a:p>
            <a:pPr marL="0" indent="0" algn="just">
              <a:buNone/>
            </a:pPr>
            <a:r>
              <a:rPr lang="ar-SA" altLang="ar-JO" sz="2400" dirty="0"/>
              <a:t>يلجأ الإنسان في بعض المناسبات ونتيجة لعدم قدرته على إشباع حاجاته إلى قمع أو كبت لمشاعره، أو الضغط على النفس لإجبارها على نسيان الموضوع محل السؤال وتجنبه، لوعيه بعدم القدرة على تحقيق المطلوب.</a:t>
            </a:r>
            <a:endParaRPr lang="en-US" altLang="ar-JO" sz="2400" dirty="0"/>
          </a:p>
        </p:txBody>
      </p:sp>
      <p:sp>
        <p:nvSpPr>
          <p:cNvPr id="7" name="Rectangle 3">
            <a:extLst>
              <a:ext uri="{FF2B5EF4-FFF2-40B4-BE49-F238E27FC236}">
                <a16:creationId xmlns:a16="http://schemas.microsoft.com/office/drawing/2014/main" xmlns="" id="{0E0E0D43-5A7A-4D43-BCE8-15AA8690F9ED}"/>
              </a:ext>
            </a:extLst>
          </p:cNvPr>
          <p:cNvSpPr txBox="1">
            <a:spLocks noChangeArrowheads="1"/>
          </p:cNvSpPr>
          <p:nvPr/>
        </p:nvSpPr>
        <p:spPr>
          <a:xfrm>
            <a:off x="838200" y="3713432"/>
            <a:ext cx="10515600" cy="1493999"/>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ar-SA" altLang="ar-JO" sz="2400" b="1" u="sng" dirty="0"/>
              <a:t>التبرير:</a:t>
            </a:r>
            <a:r>
              <a:rPr lang="ar-SA" altLang="ar-JO" sz="2400" b="1" dirty="0"/>
              <a:t> </a:t>
            </a:r>
            <a:r>
              <a:rPr lang="en-US" altLang="ar-JO" sz="2400" b="1" dirty="0"/>
              <a:t>Rationalization</a:t>
            </a:r>
            <a:endParaRPr lang="ar-SA" altLang="ar-JO" sz="2400" b="1" dirty="0"/>
          </a:p>
          <a:p>
            <a:pPr marL="0" indent="0" algn="just">
              <a:buNone/>
            </a:pPr>
            <a:r>
              <a:rPr lang="ar-SA" altLang="ar-JO" sz="2400" dirty="0"/>
              <a:t>عندما يقوم الإنسان بتصرفات غير مناسبة كأن يتأخر عن الحضور للعمل يبرر ذلك بالمرض، أو انقطاع المواصلات، أو بحادث سيارة، وما إلى ذلك من أسباب تجعل تغيبه مبرراَ.</a:t>
            </a:r>
            <a:endParaRPr lang="en-US" altLang="ar-JO" sz="2400" dirty="0"/>
          </a:p>
        </p:txBody>
      </p:sp>
    </p:spTree>
    <p:extLst>
      <p:ext uri="{BB962C8B-B14F-4D97-AF65-F5344CB8AC3E}">
        <p14:creationId xmlns:p14="http://schemas.microsoft.com/office/powerpoint/2010/main" val="1840425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65539">
                                            <p:txEl>
                                              <p:pRg st="0" end="0"/>
                                            </p:txEl>
                                          </p:spTgt>
                                        </p:tgtEl>
                                        <p:attrNameLst>
                                          <p:attrName>style.visibility</p:attrName>
                                        </p:attrNameLst>
                                      </p:cBhvr>
                                      <p:to>
                                        <p:strVal val="visible"/>
                                      </p:to>
                                    </p:set>
                                    <p:animEffect transition="in" filter="box(out)">
                                      <p:cBhvr>
                                        <p:cTn id="7" dur="500"/>
                                        <p:tgtEl>
                                          <p:spTgt spid="65539">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65539">
                                            <p:txEl>
                                              <p:pRg st="1" end="1"/>
                                            </p:txEl>
                                          </p:spTgt>
                                        </p:tgtEl>
                                        <p:attrNameLst>
                                          <p:attrName>style.visibility</p:attrName>
                                        </p:attrNameLst>
                                      </p:cBhvr>
                                      <p:to>
                                        <p:strVal val="visible"/>
                                      </p:to>
                                    </p:set>
                                    <p:animEffect transition="in" filter="box(out)">
                                      <p:cBhvr>
                                        <p:cTn id="12" dur="500"/>
                                        <p:tgtEl>
                                          <p:spTgt spid="65539">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arbrake.wav"/>
                                        </p:tgtEl>
                                      </p:cMediaNode>
                                    </p:audio>
                                  </p:sub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carbrake.wav"/>
                                        </p:tgtEl>
                                      </p:cMediaNode>
                                    </p:audio>
                                  </p:subTnLst>
                                </p:cTn>
                              </p:par>
                            </p:childTnLst>
                          </p:cTn>
                        </p:par>
                      </p:childTnLst>
                    </p:cTn>
                  </p:par>
                  <p:par>
                    <p:cTn id="25" fill="hold">
                      <p:stCondLst>
                        <p:cond delay="indefinite"/>
                      </p:stCondLst>
                      <p:childTnLst>
                        <p:par>
                          <p:cTn id="26" fill="hold">
                            <p:stCondLst>
                              <p:cond delay="0"/>
                            </p:stCondLst>
                            <p:childTnLst>
                              <p:par>
                                <p:cTn id="27" presetID="4" presetClass="entr" presetSubtype="32"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box(out)">
                                      <p:cBhvr>
                                        <p:cTn id="29" dur="500"/>
                                        <p:tgtEl>
                                          <p:spTgt spid="7">
                                            <p:txEl>
                                              <p:pRg st="0" end="0"/>
                                            </p:txEl>
                                          </p:spTgt>
                                        </p:tgtEl>
                                      </p:cBhvr>
                                    </p:animEffect>
                                  </p:childTnLst>
                                  <p:subTnLst>
                                    <p:audio>
                                      <p:cMediaNode>
                                        <p:cTn display="0" masterRel="sameClick">
                                          <p:stCondLst>
                                            <p:cond evt="begin" delay="0">
                                              <p:tn val="27"/>
                                            </p:cond>
                                          </p:stCondLst>
                                          <p:endCondLst>
                                            <p:cond evt="onStopAudio" delay="0">
                                              <p:tgtEl>
                                                <p:sldTgt/>
                                              </p:tgtEl>
                                            </p:cond>
                                          </p:endCondLst>
                                        </p:cTn>
                                        <p:tgtEl>
                                          <p:sndTgt r:embed="rId2" name="camera.wav"/>
                                        </p:tgtEl>
                                      </p:cMediaNode>
                                    </p:audio>
                                  </p:subTnLst>
                                </p:cTn>
                              </p:par>
                            </p:childTnLst>
                          </p:cTn>
                        </p:par>
                      </p:childTnLst>
                    </p:cTn>
                  </p:par>
                  <p:par>
                    <p:cTn id="30" fill="hold">
                      <p:stCondLst>
                        <p:cond delay="indefinite"/>
                      </p:stCondLst>
                      <p:childTnLst>
                        <p:par>
                          <p:cTn id="31" fill="hold">
                            <p:stCondLst>
                              <p:cond delay="0"/>
                            </p:stCondLst>
                            <p:childTnLst>
                              <p:par>
                                <p:cTn id="32" presetID="4" presetClass="entr" presetSubtype="32" fill="hold" grpId="0"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box(out)">
                                      <p:cBhvr>
                                        <p:cTn id="34" dur="500"/>
                                        <p:tgtEl>
                                          <p:spTgt spid="7">
                                            <p:txEl>
                                              <p:pRg st="1" end="1"/>
                                            </p:txEl>
                                          </p:spTgt>
                                        </p:tgtEl>
                                      </p:cBhvr>
                                    </p:animEffect>
                                  </p:childTnLst>
                                  <p:subTnLst>
                                    <p:audio>
                                      <p:cMediaNode>
                                        <p:cTn display="0" masterRel="sameClick">
                                          <p:stCondLst>
                                            <p:cond evt="begin" delay="0">
                                              <p:tn val="32"/>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build="p" autoUpdateAnimBg="0"/>
      <p:bldP spid="6" grpId="0" build="p" autoUpdateAnimBg="0"/>
      <p:bldP spid="7" grpId="0" build="p" autoUpdateAnimBg="0"/>
    </p:bldLst>
  </p:timing>
</p:sld>
</file>

<file path=ppt/slides/slide3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1" name="Rectangle 3">
            <a:extLst>
              <a:ext uri="{FF2B5EF4-FFF2-40B4-BE49-F238E27FC236}">
                <a16:creationId xmlns:a16="http://schemas.microsoft.com/office/drawing/2014/main" xmlns="" id="{803E577E-DDED-FF4C-88B3-CAB3242A66C0}"/>
              </a:ext>
            </a:extLst>
          </p:cNvPr>
          <p:cNvSpPr>
            <a:spLocks noGrp="1" noChangeArrowheads="1"/>
          </p:cNvSpPr>
          <p:nvPr>
            <p:ph type="body" idx="1"/>
          </p:nvPr>
        </p:nvSpPr>
        <p:spPr>
          <a:xfrm>
            <a:off x="542441" y="399781"/>
            <a:ext cx="11027259" cy="2653385"/>
          </a:xfrm>
        </p:spPr>
        <p:txBody>
          <a:bodyPr>
            <a:normAutofit/>
          </a:bodyPr>
          <a:lstStyle/>
          <a:p>
            <a:pPr marL="0" indent="0" algn="just" rtl="1">
              <a:lnSpc>
                <a:spcPct val="90000"/>
              </a:lnSpc>
              <a:buNone/>
            </a:pPr>
            <a:r>
              <a:rPr lang="ar-SA" altLang="ar-JO" sz="2400" b="1" u="sng" dirty="0"/>
              <a:t>الإسقاط:</a:t>
            </a:r>
            <a:r>
              <a:rPr lang="ar-SA" altLang="ar-JO" sz="2400" b="1" dirty="0"/>
              <a:t> </a:t>
            </a:r>
            <a:r>
              <a:rPr lang="en-US" altLang="ar-JO" sz="2400" b="1" dirty="0"/>
              <a:t>Projection</a:t>
            </a:r>
            <a:endParaRPr lang="ar-SA" altLang="ar-JO" sz="2400" b="1" dirty="0"/>
          </a:p>
          <a:p>
            <a:pPr marL="0" indent="0" algn="just" rtl="1">
              <a:lnSpc>
                <a:spcPct val="90000"/>
              </a:lnSpc>
              <a:buNone/>
            </a:pPr>
            <a:r>
              <a:rPr lang="ar-SA" altLang="ar-JO" sz="2400" dirty="0"/>
              <a:t>يلجأ بعض الأشخاص أحياناَ بدل لوم أنفسهم على تقصير أو سلوك معين، إلى أن ينسبوا سلوكهم غير المقبول أو ما عملوه أو ينوون عمله إلى أشخاص آخرين.</a:t>
            </a:r>
          </a:p>
          <a:p>
            <a:pPr marL="0" indent="0" algn="just" rtl="1">
              <a:lnSpc>
                <a:spcPct val="90000"/>
              </a:lnSpc>
              <a:buNone/>
            </a:pPr>
            <a:r>
              <a:rPr lang="ar-SA" altLang="ar-JO" sz="2400" b="1" dirty="0"/>
              <a:t>مثال</a:t>
            </a:r>
            <a:r>
              <a:rPr lang="ar-SA" altLang="ar-JO" sz="2400" dirty="0"/>
              <a:t>: كأن يدعي موظف ما أن بعض الزملاء لا يرغبون في التعاون مع الآخرين لكونهم أصحاب شخصيات انطوائية </a:t>
            </a:r>
            <a:r>
              <a:rPr lang="ar-SA" altLang="ar-JO" sz="2400" b="1" dirty="0"/>
              <a:t>ويكون ذلك هو حقيقة شعورهم بأنفسهم</a:t>
            </a:r>
            <a:r>
              <a:rPr lang="ar-SA" altLang="ar-JO" sz="2400" dirty="0"/>
              <a:t>، فيسقطون هذه الصفات على غيرهم كوسيلة للدفاع عن الذات. من خلال لوم الطالب الفاشل في الامتحان للأستاذ واتهامه بأنه غير عادل٬ أو القول الامتحانات كانت فوق المستوى.</a:t>
            </a:r>
            <a:endParaRPr lang="en-US" altLang="ar-JO" sz="2400" dirty="0"/>
          </a:p>
        </p:txBody>
      </p:sp>
      <p:sp>
        <p:nvSpPr>
          <p:cNvPr id="6" name="Rectangle 3">
            <a:extLst>
              <a:ext uri="{FF2B5EF4-FFF2-40B4-BE49-F238E27FC236}">
                <a16:creationId xmlns:a16="http://schemas.microsoft.com/office/drawing/2014/main" xmlns="" id="{6C6CA49A-91CE-8D42-985A-F96C5AD95A65}"/>
              </a:ext>
            </a:extLst>
          </p:cNvPr>
          <p:cNvSpPr txBox="1">
            <a:spLocks noChangeArrowheads="1"/>
          </p:cNvSpPr>
          <p:nvPr/>
        </p:nvSpPr>
        <p:spPr>
          <a:xfrm>
            <a:off x="542441" y="3429000"/>
            <a:ext cx="11027259" cy="2026403"/>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ar-SA" altLang="ar-JO" sz="2400" b="1" u="sng" dirty="0"/>
              <a:t>التعويض :</a:t>
            </a:r>
            <a:r>
              <a:rPr lang="ar-SA" altLang="ar-JO" sz="2400" b="1" dirty="0"/>
              <a:t> </a:t>
            </a:r>
            <a:r>
              <a:rPr lang="en-US" altLang="ar-JO" sz="2400" b="1" dirty="0"/>
              <a:t>Compensation</a:t>
            </a:r>
            <a:endParaRPr lang="ar-SA" altLang="ar-JO" sz="2400" b="1" dirty="0"/>
          </a:p>
          <a:p>
            <a:pPr marL="0" indent="0" algn="just">
              <a:buNone/>
            </a:pPr>
            <a:r>
              <a:rPr lang="ar-SA" altLang="ar-JO" sz="2400" dirty="0"/>
              <a:t>يمكن أن يؤدي شعور الفرد بعدم الكفاءة أو النقص في جانب معين إلى محاولة التعويض عن ذلك في مجالات أخرى.</a:t>
            </a:r>
          </a:p>
          <a:p>
            <a:pPr marL="0" indent="0" algn="just">
              <a:buNone/>
            </a:pPr>
            <a:r>
              <a:rPr lang="ar-SA" altLang="ar-JO" sz="2400" b="1" dirty="0"/>
              <a:t>مثال</a:t>
            </a:r>
            <a:r>
              <a:rPr lang="ar-SA" altLang="ar-JO" sz="2400" dirty="0"/>
              <a:t>: الموظف ضعيف البنية وغير المعافى صحياَ قد يلجأ إلى تعويض ذلك بالعمل الجاد، وتقديم الاقتراحات البناءة، الأمر الذي من شأنه أن يلفت نظر الإدارة إليه بالتقدير.</a:t>
            </a:r>
            <a:endParaRPr lang="en-US" altLang="ar-JO" sz="2400" dirty="0"/>
          </a:p>
        </p:txBody>
      </p:sp>
    </p:spTree>
    <p:extLst>
      <p:ext uri="{BB962C8B-B14F-4D97-AF65-F5344CB8AC3E}">
        <p14:creationId xmlns:p14="http://schemas.microsoft.com/office/powerpoint/2010/main" val="27105714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additive="base">
                                        <p:cTn id="7" dur="500" fill="hold"/>
                                        <p:tgtEl>
                                          <p:spTgt spid="686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61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8611">
                                            <p:txEl>
                                              <p:pRg st="1" end="1"/>
                                            </p:txEl>
                                          </p:spTgt>
                                        </p:tgtEl>
                                        <p:attrNameLst>
                                          <p:attrName>style.visibility</p:attrName>
                                        </p:attrNameLst>
                                      </p:cBhvr>
                                      <p:to>
                                        <p:strVal val="visible"/>
                                      </p:to>
                                    </p:set>
                                    <p:anim calcmode="lin" valueType="num">
                                      <p:cBhvr additive="base">
                                        <p:cTn id="13" dur="500" fill="hold"/>
                                        <p:tgtEl>
                                          <p:spTgt spid="686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61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8611">
                                            <p:txEl>
                                              <p:pRg st="2" end="2"/>
                                            </p:txEl>
                                          </p:spTgt>
                                        </p:tgtEl>
                                        <p:attrNameLst>
                                          <p:attrName>style.visibility</p:attrName>
                                        </p:attrNameLst>
                                      </p:cBhvr>
                                      <p:to>
                                        <p:strVal val="visible"/>
                                      </p:to>
                                    </p:set>
                                    <p:anim calcmode="lin" valueType="num">
                                      <p:cBhvr additive="base">
                                        <p:cTn id="19" dur="500" fill="hold"/>
                                        <p:tgtEl>
                                          <p:spTgt spid="686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61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ox(out)">
                                      <p:cBhvr>
                                        <p:cTn id="25" dur="500"/>
                                        <p:tgtEl>
                                          <p:spTgt spid="6">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2" name="camera.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box(out)">
                                      <p:cBhvr>
                                        <p:cTn id="30" dur="500"/>
                                        <p:tgtEl>
                                          <p:spTgt spid="6">
                                            <p:txEl>
                                              <p:pRg st="1" end="1"/>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2" name="camera.wav"/>
                                        </p:tgtEl>
                                      </p:cMediaNode>
                                    </p:audio>
                                  </p:sub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box(out)">
                                      <p:cBhvr>
                                        <p:cTn id="35" dur="500"/>
                                        <p:tgtEl>
                                          <p:spTgt spid="6">
                                            <p:txEl>
                                              <p:pRg st="2" end="2"/>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autoUpdateAnimBg="0"/>
      <p:bldP spid="6" grpId="0" build="p" autoUpdateAnimBg="0"/>
    </p:bldLst>
  </p:timing>
</p:sld>
</file>

<file path=ppt/slides/slide3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9" name="Rectangle 3">
            <a:extLst>
              <a:ext uri="{FF2B5EF4-FFF2-40B4-BE49-F238E27FC236}">
                <a16:creationId xmlns:a16="http://schemas.microsoft.com/office/drawing/2014/main" xmlns="" id="{5F419AFC-4DFC-CF4C-9FFA-6CF87BD6EE73}"/>
              </a:ext>
            </a:extLst>
          </p:cNvPr>
          <p:cNvSpPr>
            <a:spLocks noGrp="1" noChangeArrowheads="1"/>
          </p:cNvSpPr>
          <p:nvPr>
            <p:ph type="body" idx="1"/>
          </p:nvPr>
        </p:nvSpPr>
        <p:spPr>
          <a:xfrm>
            <a:off x="433953" y="263471"/>
            <a:ext cx="11375755" cy="1503336"/>
          </a:xfrm>
        </p:spPr>
        <p:txBody>
          <a:bodyPr>
            <a:normAutofit/>
          </a:bodyPr>
          <a:lstStyle/>
          <a:p>
            <a:pPr marL="0" indent="0" algn="just">
              <a:buNone/>
            </a:pPr>
            <a:r>
              <a:rPr lang="ar-SA" altLang="ar-JO" sz="2400" b="1" u="sng" dirty="0"/>
              <a:t>النكوص</a:t>
            </a:r>
            <a:r>
              <a:rPr lang="ar-SA" altLang="ar-JO" sz="2400" b="1" dirty="0"/>
              <a:t> : </a:t>
            </a:r>
            <a:r>
              <a:rPr lang="en-US" altLang="ar-JO" sz="2400" b="1" dirty="0"/>
              <a:t>Regression</a:t>
            </a:r>
            <a:endParaRPr lang="ar-SA" altLang="ar-JO" sz="2400" b="1" dirty="0"/>
          </a:p>
          <a:p>
            <a:pPr marL="0" indent="0" algn="just">
              <a:buNone/>
            </a:pPr>
            <a:r>
              <a:rPr lang="ar-SA" altLang="ar-JO" sz="2400" dirty="0"/>
              <a:t>هو لجوء بعض الأشخاص في حالات معينة إلى تصرفات صبيانية لا تتفق وأعمارهم، حتى يستدرجوا عطف غيرهم.</a:t>
            </a:r>
          </a:p>
          <a:p>
            <a:pPr marL="0" indent="0" algn="just">
              <a:buNone/>
            </a:pPr>
            <a:r>
              <a:rPr lang="ar-SA" altLang="ar-JO" sz="2400" b="1" dirty="0"/>
              <a:t>مثال</a:t>
            </a:r>
            <a:r>
              <a:rPr lang="ar-SA" altLang="ar-JO" sz="2400" dirty="0"/>
              <a:t>: لجوء موظف ما إلى البكاء أو الشكوى بشكل ذليل لتجنب إيقاع عقوبة معينة عليه.</a:t>
            </a:r>
            <a:endParaRPr lang="en-US" altLang="ar-JO" sz="2400" dirty="0"/>
          </a:p>
        </p:txBody>
      </p:sp>
      <p:sp>
        <p:nvSpPr>
          <p:cNvPr id="6" name="Rectangle 3">
            <a:extLst>
              <a:ext uri="{FF2B5EF4-FFF2-40B4-BE49-F238E27FC236}">
                <a16:creationId xmlns:a16="http://schemas.microsoft.com/office/drawing/2014/main" xmlns="" id="{1AE3C5D2-BEBE-8341-8E9D-BA3CE349F1A3}"/>
              </a:ext>
            </a:extLst>
          </p:cNvPr>
          <p:cNvSpPr txBox="1">
            <a:spLocks noChangeArrowheads="1"/>
          </p:cNvSpPr>
          <p:nvPr/>
        </p:nvSpPr>
        <p:spPr>
          <a:xfrm>
            <a:off x="433953" y="1918289"/>
            <a:ext cx="11375755" cy="1739312"/>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ar-SA" altLang="ar-JO" sz="2400" b="1" u="sng" dirty="0"/>
              <a:t>التسامي</a:t>
            </a:r>
            <a:r>
              <a:rPr lang="ar-SA" altLang="ar-JO" sz="2400" b="1" dirty="0"/>
              <a:t> :</a:t>
            </a:r>
            <a:r>
              <a:rPr lang="en-US" altLang="ar-JO" sz="2400" b="1" dirty="0"/>
              <a:t>Sublimation</a:t>
            </a:r>
            <a:endParaRPr lang="ar-SA" altLang="ar-JO" sz="2400" b="1" dirty="0"/>
          </a:p>
          <a:p>
            <a:pPr marL="0" indent="0" algn="just">
              <a:buNone/>
            </a:pPr>
            <a:r>
              <a:rPr lang="ar-SA" altLang="ar-JO" sz="2400" dirty="0"/>
              <a:t>يعني أن يلجأ بعض الأفراد إلى استبدال الأهداف التي لم ينجحوا في تحقيقها بأمور أخرى.</a:t>
            </a:r>
          </a:p>
          <a:p>
            <a:pPr marL="0" indent="0" algn="just">
              <a:buNone/>
            </a:pPr>
            <a:r>
              <a:rPr lang="ar-SA" altLang="ar-JO" sz="2400" b="1" dirty="0"/>
              <a:t>مثال</a:t>
            </a:r>
            <a:r>
              <a:rPr lang="ar-SA" altLang="ar-JO" sz="2400" dirty="0"/>
              <a:t>: الموظف الذي لم يستطع الوصول إلى مركز اجتماعي مرموق قد يلجأ إلى اشغال نفسه بالعمل الاجتماعي، أو ينقطع له كلياَ، مما يؤدي إلى ظهوره في هذا المجال، ولو لم يكن بالأصل هدفه الحقيقي.</a:t>
            </a:r>
            <a:endParaRPr lang="en-US" altLang="ar-JO" sz="2400" dirty="0"/>
          </a:p>
        </p:txBody>
      </p:sp>
      <p:sp>
        <p:nvSpPr>
          <p:cNvPr id="7" name="Rectangle 3">
            <a:extLst>
              <a:ext uri="{FF2B5EF4-FFF2-40B4-BE49-F238E27FC236}">
                <a16:creationId xmlns:a16="http://schemas.microsoft.com/office/drawing/2014/main" xmlns="" id="{D0DB0E5A-8BFD-1D4C-9E9B-AD5E1F7F62F5}"/>
              </a:ext>
            </a:extLst>
          </p:cNvPr>
          <p:cNvSpPr txBox="1">
            <a:spLocks noChangeArrowheads="1"/>
          </p:cNvSpPr>
          <p:nvPr/>
        </p:nvSpPr>
        <p:spPr>
          <a:xfrm>
            <a:off x="624022" y="3921631"/>
            <a:ext cx="11375755" cy="1739312"/>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ar-SA" altLang="ar-JO" sz="2400" b="1" u="sng" dirty="0"/>
              <a:t>التقليد :</a:t>
            </a:r>
            <a:r>
              <a:rPr lang="ar-SA" altLang="ar-JO" sz="2400" b="1" dirty="0"/>
              <a:t> </a:t>
            </a:r>
            <a:r>
              <a:rPr lang="en-US" altLang="ar-JO" sz="2400" b="1" dirty="0"/>
              <a:t>Identification</a:t>
            </a:r>
            <a:endParaRPr lang="ar-SA" altLang="ar-JO" sz="2400" b="1" dirty="0"/>
          </a:p>
          <a:p>
            <a:pPr marL="0" indent="0" algn="just">
              <a:buNone/>
            </a:pPr>
            <a:r>
              <a:rPr lang="ar-SA" altLang="ar-JO" sz="2400" dirty="0"/>
              <a:t>لجوء بعض الأفراد أحياناَ إلى التمثل بشخصيات مثالية مما يدعم سمعتهم، ويساعد على تطوير شخصياتهم إذا كان ذلك في حدود مناسبة وواقعية: ولكن التطرف في ذلك السلوك يمكن أن يتطور لأن يصبح </a:t>
            </a:r>
            <a:r>
              <a:rPr lang="ar-SA" altLang="ar-JO" sz="2400" b="1" u="sng" dirty="0"/>
              <a:t>تقمصاَ</a:t>
            </a:r>
            <a:r>
              <a:rPr lang="ar-SA" altLang="ar-JO" sz="2400" dirty="0"/>
              <a:t> </a:t>
            </a:r>
            <a:r>
              <a:rPr lang="en-US" altLang="ar-JO" sz="2400" dirty="0"/>
              <a:t>Interjection</a:t>
            </a:r>
            <a:r>
              <a:rPr lang="ar-JO" altLang="ar-JO" sz="2400" dirty="0"/>
              <a:t> لأدوار فاشلة غير مقبولة اجتماعيا مما يؤدي إلى الأضرار بشخصية الفرد.</a:t>
            </a:r>
            <a:endParaRPr lang="en-US" altLang="ar-JO" sz="2400" dirty="0"/>
          </a:p>
        </p:txBody>
      </p:sp>
    </p:spTree>
    <p:extLst>
      <p:ext uri="{BB962C8B-B14F-4D97-AF65-F5344CB8AC3E}">
        <p14:creationId xmlns:p14="http://schemas.microsoft.com/office/powerpoint/2010/main" val="1018345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 calcmode="lin" valueType="num">
                                      <p:cBhvr additive="base">
                                        <p:cTn id="7" dur="500" fill="hold"/>
                                        <p:tgtEl>
                                          <p:spTgt spid="7065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70659">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rbrake.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70659">
                                            <p:txEl>
                                              <p:pRg st="1" end="1"/>
                                            </p:txEl>
                                          </p:spTgt>
                                        </p:tgtEl>
                                        <p:attrNameLst>
                                          <p:attrName>style.visibility</p:attrName>
                                        </p:attrNameLst>
                                      </p:cBhvr>
                                      <p:to>
                                        <p:strVal val="visible"/>
                                      </p:to>
                                    </p:set>
                                    <p:anim calcmode="lin" valueType="num">
                                      <p:cBhvr additive="base">
                                        <p:cTn id="13" dur="500" fill="hold"/>
                                        <p:tgtEl>
                                          <p:spTgt spid="70659">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70659">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arbrake.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70659">
                                            <p:txEl>
                                              <p:pRg st="2" end="2"/>
                                            </p:txEl>
                                          </p:spTgt>
                                        </p:tgtEl>
                                        <p:attrNameLst>
                                          <p:attrName>style.visibility</p:attrName>
                                        </p:attrNameLst>
                                      </p:cBhvr>
                                      <p:to>
                                        <p:strVal val="visible"/>
                                      </p:to>
                                    </p:set>
                                    <p:anim calcmode="lin" valueType="num">
                                      <p:cBhvr additive="base">
                                        <p:cTn id="19" dur="500" fill="hold"/>
                                        <p:tgtEl>
                                          <p:spTgt spid="70659">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70659">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arbrake.wav"/>
                                        </p:tgtEl>
                                      </p:cMediaNode>
                                    </p:audio>
                                  </p:subTnLst>
                                </p:cTn>
                              </p:par>
                            </p:childTnLst>
                          </p:cTn>
                        </p:par>
                      </p:childTnLst>
                    </p:cTn>
                  </p:par>
                  <p:par>
                    <p:cTn id="21" fill="hold">
                      <p:stCondLst>
                        <p:cond delay="indefinite"/>
                      </p:stCondLst>
                      <p:childTnLst>
                        <p:par>
                          <p:cTn id="22" fill="hold">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box(out)">
                                      <p:cBhvr>
                                        <p:cTn id="25" dur="500"/>
                                        <p:tgtEl>
                                          <p:spTgt spid="6">
                                            <p:txEl>
                                              <p:pRg st="0" end="0"/>
                                            </p:txEl>
                                          </p:spTgt>
                                        </p:tgtEl>
                                      </p:cBhvr>
                                    </p:animEffect>
                                  </p:childTnLst>
                                  <p:subTnLst>
                                    <p:audio>
                                      <p:cMediaNode>
                                        <p:cTn display="0" masterRel="sameClick">
                                          <p:stCondLst>
                                            <p:cond evt="begin" delay="0">
                                              <p:tn val="23"/>
                                            </p:cond>
                                          </p:stCondLst>
                                          <p:endCondLst>
                                            <p:cond evt="onStopAudio" delay="0">
                                              <p:tgtEl>
                                                <p:sldTgt/>
                                              </p:tgtEl>
                                            </p:cond>
                                          </p:endCondLst>
                                        </p:cTn>
                                        <p:tgtEl>
                                          <p:sndTgt r:embed="rId3" name="camera.wav"/>
                                        </p:tgtEl>
                                      </p:cMediaNode>
                                    </p:audio>
                                  </p:subTnLst>
                                </p:cTn>
                              </p:par>
                            </p:childTnLst>
                          </p:cTn>
                        </p:par>
                      </p:childTnLst>
                    </p:cTn>
                  </p:par>
                  <p:par>
                    <p:cTn id="26" fill="hold">
                      <p:stCondLst>
                        <p:cond delay="indefinite"/>
                      </p:stCondLst>
                      <p:childTnLst>
                        <p:par>
                          <p:cTn id="27" fill="hold">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6">
                                            <p:txEl>
                                              <p:pRg st="1" end="1"/>
                                            </p:txEl>
                                          </p:spTgt>
                                        </p:tgtEl>
                                        <p:attrNameLst>
                                          <p:attrName>style.visibility</p:attrName>
                                        </p:attrNameLst>
                                      </p:cBhvr>
                                      <p:to>
                                        <p:strVal val="visible"/>
                                      </p:to>
                                    </p:set>
                                    <p:animEffect transition="in" filter="box(out)">
                                      <p:cBhvr>
                                        <p:cTn id="30" dur="500"/>
                                        <p:tgtEl>
                                          <p:spTgt spid="6">
                                            <p:txEl>
                                              <p:pRg st="1" end="1"/>
                                            </p:txEl>
                                          </p:spTgt>
                                        </p:tgtEl>
                                      </p:cBhvr>
                                    </p:animEffect>
                                  </p:childTnLst>
                                  <p:subTnLst>
                                    <p:audio>
                                      <p:cMediaNode>
                                        <p:cTn display="0" masterRel="sameClick">
                                          <p:stCondLst>
                                            <p:cond evt="begin" delay="0">
                                              <p:tn val="28"/>
                                            </p:cond>
                                          </p:stCondLst>
                                          <p:endCondLst>
                                            <p:cond evt="onStopAudio" delay="0">
                                              <p:tgtEl>
                                                <p:sldTgt/>
                                              </p:tgtEl>
                                            </p:cond>
                                          </p:endCondLst>
                                        </p:cTn>
                                        <p:tgtEl>
                                          <p:sndTgt r:embed="rId3" name="camera.wav"/>
                                        </p:tgtEl>
                                      </p:cMediaNode>
                                    </p:audio>
                                  </p:subTnLst>
                                </p:cTn>
                              </p:par>
                            </p:childTnLst>
                          </p:cTn>
                        </p:par>
                      </p:childTnLst>
                    </p:cTn>
                  </p:par>
                  <p:par>
                    <p:cTn id="31" fill="hold">
                      <p:stCondLst>
                        <p:cond delay="indefinite"/>
                      </p:stCondLst>
                      <p:childTnLst>
                        <p:par>
                          <p:cTn id="32" fill="hold">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6">
                                            <p:txEl>
                                              <p:pRg st="2" end="2"/>
                                            </p:txEl>
                                          </p:spTgt>
                                        </p:tgtEl>
                                        <p:attrNameLst>
                                          <p:attrName>style.visibility</p:attrName>
                                        </p:attrNameLst>
                                      </p:cBhvr>
                                      <p:to>
                                        <p:strVal val="visible"/>
                                      </p:to>
                                    </p:set>
                                    <p:animEffect transition="in" filter="box(out)">
                                      <p:cBhvr>
                                        <p:cTn id="35" dur="500"/>
                                        <p:tgtEl>
                                          <p:spTgt spid="6">
                                            <p:txEl>
                                              <p:pRg st="2" end="2"/>
                                            </p:txEl>
                                          </p:spTgt>
                                        </p:tgtEl>
                                      </p:cBhvr>
                                    </p:animEffect>
                                  </p:childTnLst>
                                  <p:subTnLst>
                                    <p:audio>
                                      <p:cMediaNode>
                                        <p:cTn display="0" masterRel="sameClick">
                                          <p:stCondLst>
                                            <p:cond evt="begin" delay="0">
                                              <p:tn val="33"/>
                                            </p:cond>
                                          </p:stCondLst>
                                          <p:endCondLst>
                                            <p:cond evt="onStopAudio" delay="0">
                                              <p:tgtEl>
                                                <p:sldTgt/>
                                              </p:tgtEl>
                                            </p:cond>
                                          </p:endCondLst>
                                        </p:cTn>
                                        <p:tgtEl>
                                          <p:sndTgt r:embed="rId3" name="camera.wav"/>
                                        </p:tgtEl>
                                      </p:cMediaNode>
                                    </p:audio>
                                  </p:sub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7">
                                            <p:txEl>
                                              <p:pRg st="0" end="0"/>
                                            </p:txEl>
                                          </p:spTgt>
                                        </p:tgtEl>
                                        <p:attrNameLst>
                                          <p:attrName>style.visibility</p:attrName>
                                        </p:attrNameLst>
                                      </p:cBhvr>
                                      <p:to>
                                        <p:strVal val="visible"/>
                                      </p:to>
                                    </p:set>
                                    <p:anim calcmode="lin" valueType="num">
                                      <p:cBhvr additive="base">
                                        <p:cTn id="40"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7">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2" name="carbrake.wav"/>
                                        </p:tgtEl>
                                      </p:cMediaNode>
                                    </p:audio>
                                  </p:sub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7">
                                            <p:txEl>
                                              <p:pRg st="1" end="1"/>
                                            </p:txEl>
                                          </p:spTgt>
                                        </p:tgtEl>
                                        <p:attrNameLst>
                                          <p:attrName>style.visibility</p:attrName>
                                        </p:attrNameLst>
                                      </p:cBhvr>
                                      <p:to>
                                        <p:strVal val="visible"/>
                                      </p:to>
                                    </p:set>
                                    <p:anim calcmode="lin" valueType="num">
                                      <p:cBhvr additive="base">
                                        <p:cTn id="46"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47" dur="500" fill="hold"/>
                                        <p:tgtEl>
                                          <p:spTgt spid="7">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4"/>
                                            </p:cond>
                                          </p:stCondLst>
                                          <p:endCondLst>
                                            <p:cond evt="onStopAudio" delay="0">
                                              <p:tgtEl>
                                                <p:sldTgt/>
                                              </p:tgtEl>
                                            </p:cond>
                                          </p:endCondLst>
                                        </p:cTn>
                                        <p:tgtEl>
                                          <p:sndTgt r:embed="rId2"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P spid="6" grpId="0" build="p" autoUpdateAnimBg="0"/>
      <p:bldP spid="7" grpId="0" build="p" autoUpdateAnimBg="0"/>
    </p:bldLst>
  </p:timing>
</p:sld>
</file>

<file path=ppt/slides/slide3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1" name="Rectangle 3">
            <a:extLst>
              <a:ext uri="{FF2B5EF4-FFF2-40B4-BE49-F238E27FC236}">
                <a16:creationId xmlns:a16="http://schemas.microsoft.com/office/drawing/2014/main" xmlns="" id="{BB8A17E0-20C7-0E4F-9834-6A911CE715A8}"/>
              </a:ext>
            </a:extLst>
          </p:cNvPr>
          <p:cNvSpPr>
            <a:spLocks noGrp="1" noChangeArrowheads="1"/>
          </p:cNvSpPr>
          <p:nvPr>
            <p:ph type="body" idx="1"/>
          </p:nvPr>
        </p:nvSpPr>
        <p:spPr>
          <a:xfrm>
            <a:off x="1054100" y="678751"/>
            <a:ext cx="10553054" cy="1603375"/>
          </a:xfrm>
        </p:spPr>
        <p:txBody>
          <a:bodyPr>
            <a:normAutofit/>
          </a:bodyPr>
          <a:lstStyle/>
          <a:p>
            <a:pPr marL="0" indent="0" algn="r" rtl="1">
              <a:buNone/>
            </a:pPr>
            <a:r>
              <a:rPr lang="ar-SA" altLang="ar-JO" sz="2400" b="1" u="sng" dirty="0"/>
              <a:t>أحلام اليقظة : </a:t>
            </a:r>
            <a:r>
              <a:rPr lang="en-US" altLang="ar-JO" sz="2400" b="1" dirty="0"/>
              <a:t>Day Dreaming</a:t>
            </a:r>
            <a:r>
              <a:rPr lang="ar-JO" altLang="ar-JO" sz="2400" b="1" dirty="0"/>
              <a:t> </a:t>
            </a:r>
          </a:p>
          <a:p>
            <a:pPr marL="0" indent="0" algn="just" rtl="1">
              <a:buNone/>
            </a:pPr>
            <a:r>
              <a:rPr lang="ar-JO" altLang="ar-JO" sz="2400" dirty="0"/>
              <a:t>يلجأ الموظف الفاشل أحياناَ إلى تخيل نفسه مسؤولاَ عن عديد من المؤسسات بدل كونه موظفاً بسيطاَ في دائرة صغيرة.</a:t>
            </a:r>
            <a:endParaRPr lang="en-US" altLang="ar-JO" sz="2400" u="sng" dirty="0"/>
          </a:p>
        </p:txBody>
      </p:sp>
      <p:sp>
        <p:nvSpPr>
          <p:cNvPr id="6" name="Rectangle 3">
            <a:extLst>
              <a:ext uri="{FF2B5EF4-FFF2-40B4-BE49-F238E27FC236}">
                <a16:creationId xmlns:a16="http://schemas.microsoft.com/office/drawing/2014/main" xmlns="" id="{919CA6A4-8FFD-1F42-9C5D-EE8F5E804B25}"/>
              </a:ext>
            </a:extLst>
          </p:cNvPr>
          <p:cNvSpPr txBox="1">
            <a:spLocks noChangeArrowheads="1"/>
          </p:cNvSpPr>
          <p:nvPr/>
        </p:nvSpPr>
        <p:spPr>
          <a:xfrm>
            <a:off x="1054100" y="2390614"/>
            <a:ext cx="10553054" cy="1387475"/>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ar-SA" altLang="ar-JO" sz="2400" b="1" u="sng" dirty="0"/>
              <a:t>الانسحاب</a:t>
            </a:r>
            <a:r>
              <a:rPr lang="ar-SA" altLang="ar-JO" sz="2400" b="1" dirty="0"/>
              <a:t> : </a:t>
            </a:r>
            <a:r>
              <a:rPr lang="en-US" altLang="ar-JO" sz="2400" b="1" dirty="0"/>
              <a:t>Withdrawal</a:t>
            </a:r>
            <a:r>
              <a:rPr lang="ar-JO" altLang="ar-JO" sz="2400" dirty="0"/>
              <a:t> </a:t>
            </a:r>
          </a:p>
          <a:p>
            <a:pPr marL="0" indent="0">
              <a:buNone/>
            </a:pPr>
            <a:r>
              <a:rPr lang="ar-SA" altLang="ar-JO" sz="2400" dirty="0"/>
              <a:t>وهو علاج حالة الإحباط بالانسحاب من الموقف وعدم المشاركة مع الجماعة.</a:t>
            </a:r>
            <a:endParaRPr lang="en-US" altLang="ar-JO" sz="2400" dirty="0"/>
          </a:p>
        </p:txBody>
      </p:sp>
    </p:spTree>
    <p:extLst>
      <p:ext uri="{BB962C8B-B14F-4D97-AF65-F5344CB8AC3E}">
        <p14:creationId xmlns:p14="http://schemas.microsoft.com/office/powerpoint/2010/main" val="21817324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box(out)">
                                      <p:cBhvr>
                                        <p:cTn id="7" dur="500"/>
                                        <p:tgtEl>
                                          <p:spTgt spid="7373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73731">
                                            <p:txEl>
                                              <p:pRg st="1" end="1"/>
                                            </p:txEl>
                                          </p:spTgt>
                                        </p:tgtEl>
                                        <p:attrNameLst>
                                          <p:attrName>style.visibility</p:attrName>
                                        </p:attrNameLst>
                                      </p:cBhvr>
                                      <p:to>
                                        <p:strVal val="visible"/>
                                      </p:to>
                                    </p:set>
                                    <p:animEffect transition="in" filter="box(out)">
                                      <p:cBhvr>
                                        <p:cTn id="12" dur="500"/>
                                        <p:tgtEl>
                                          <p:spTgt spid="73731">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camera.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 calcmode="lin" valueType="num">
                                      <p:cBhvr additive="base">
                                        <p:cTn id="1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 calcmode="lin" valueType="num">
                                      <p:cBhvr additive="base">
                                        <p:cTn id="2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p:bldP spid="6" grpId="0" build="p" autoUpdateAnimBg="0"/>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a:extLst>
              <a:ext uri="{FF2B5EF4-FFF2-40B4-BE49-F238E27FC236}">
                <a16:creationId xmlns:a16="http://schemas.microsoft.com/office/drawing/2014/main" xmlns="" id="{F5943A2C-6AAF-BE46-AB9C-BCDDD0BEE0B2}"/>
              </a:ext>
            </a:extLst>
          </p:cNvPr>
          <p:cNvSpPr>
            <a:spLocks noGrp="1" noChangeArrowheads="1"/>
          </p:cNvSpPr>
          <p:nvPr>
            <p:ph type="title"/>
          </p:nvPr>
        </p:nvSpPr>
        <p:spPr>
          <a:xfrm>
            <a:off x="3071812" y="232475"/>
            <a:ext cx="6048375" cy="759417"/>
          </a:xfrm>
          <a:ln>
            <a:headEnd/>
            <a:tailEnd/>
          </a:ln>
        </p:spPr>
        <p:style>
          <a:lnRef idx="1">
            <a:schemeClr val="accent3"/>
          </a:lnRef>
          <a:fillRef idx="2">
            <a:schemeClr val="accent3"/>
          </a:fillRef>
          <a:effectRef idx="1">
            <a:schemeClr val="accent3"/>
          </a:effectRef>
          <a:fontRef idx="minor">
            <a:schemeClr val="dk1"/>
          </a:fontRef>
        </p:style>
        <p:txBody>
          <a:bodyPr>
            <a:normAutofit/>
          </a:bodyPr>
          <a:lstStyle/>
          <a:p>
            <a:pPr algn="ctr"/>
            <a:r>
              <a:rPr lang="ar-AE" altLang="ar-JO" sz="4000" dirty="0">
                <a:ln w="0"/>
                <a:solidFill>
                  <a:schemeClr val="tx1"/>
                </a:solidFill>
                <a:effectLst>
                  <a:outerShdw blurRad="38100" dist="19050" dir="2700000" algn="tl" rotWithShape="0">
                    <a:schemeClr val="dk1">
                      <a:alpha val="40000"/>
                    </a:schemeClr>
                  </a:outerShdw>
                </a:effectLst>
              </a:rPr>
              <a:t>البرمجة اللغوية العصبية</a:t>
            </a:r>
            <a:endParaRPr lang="en-GB" altLang="ar-JO" sz="4000" dirty="0">
              <a:ln w="0"/>
              <a:solidFill>
                <a:schemeClr val="tx1"/>
              </a:solidFill>
              <a:effectLst>
                <a:outerShdw blurRad="38100" dist="19050" dir="2700000" algn="tl" rotWithShape="0">
                  <a:schemeClr val="dk1">
                    <a:alpha val="40000"/>
                  </a:schemeClr>
                </a:outerShdw>
              </a:effectLst>
            </a:endParaRPr>
          </a:p>
        </p:txBody>
      </p:sp>
      <p:sp>
        <p:nvSpPr>
          <p:cNvPr id="343043" name="Rectangle 3">
            <a:extLst>
              <a:ext uri="{FF2B5EF4-FFF2-40B4-BE49-F238E27FC236}">
                <a16:creationId xmlns:a16="http://schemas.microsoft.com/office/drawing/2014/main" xmlns="" id="{74F936BF-6238-B34D-8DEE-A98B01F2E707}"/>
              </a:ext>
            </a:extLst>
          </p:cNvPr>
          <p:cNvSpPr>
            <a:spLocks noGrp="1" noChangeArrowheads="1"/>
          </p:cNvSpPr>
          <p:nvPr>
            <p:ph type="body" idx="1"/>
          </p:nvPr>
        </p:nvSpPr>
        <p:spPr>
          <a:xfrm>
            <a:off x="425316" y="1149808"/>
            <a:ext cx="11484244" cy="5708191"/>
          </a:xfrm>
          <a:noFill/>
        </p:spPr>
        <p:txBody>
          <a:bodyPr>
            <a:normAutofit fontScale="92500" lnSpcReduction="10000"/>
          </a:bodyPr>
          <a:lstStyle/>
          <a:p>
            <a:pPr marL="0" indent="0" algn="just" rtl="1">
              <a:lnSpc>
                <a:spcPct val="90000"/>
              </a:lnSpc>
              <a:buNone/>
            </a:pPr>
            <a:r>
              <a:rPr lang="ar-SA" altLang="ar-JO" sz="2400" dirty="0"/>
              <a:t>البرمجة اللغوية العصبية هي ترجمة للعبارة الإنجليزية</a:t>
            </a:r>
            <a:r>
              <a:rPr lang="en-US" altLang="ar-JO" sz="2400" dirty="0"/>
              <a:t> Neuro Linguistic Programming </a:t>
            </a:r>
            <a:r>
              <a:rPr lang="ar-SA" altLang="ar-JO" sz="2400" dirty="0"/>
              <a:t>أو</a:t>
            </a:r>
            <a:r>
              <a:rPr lang="en-US" altLang="ar-JO" sz="2400" dirty="0"/>
              <a:t> NLP</a:t>
            </a:r>
            <a:r>
              <a:rPr lang="ar-SA" altLang="ar-JO" sz="2400" dirty="0"/>
              <a:t>، التي تطلق على علم جديد بـدأ في منتصف السبعينات الميلادية على يد العالمين الأمريكيين: الدكتور "جون </a:t>
            </a:r>
            <a:r>
              <a:rPr lang="ar-SA" altLang="ar-JO" sz="2400" dirty="0" err="1"/>
              <a:t>غرندر</a:t>
            </a:r>
            <a:r>
              <a:rPr lang="ar-SA" altLang="ar-JO" sz="2400" dirty="0"/>
              <a:t>" (عالم لغـويات)، و"ريتشارد </a:t>
            </a:r>
            <a:r>
              <a:rPr lang="ar-SA" altLang="ar-JO" sz="2400" dirty="0" err="1"/>
              <a:t>باندلر</a:t>
            </a:r>
            <a:r>
              <a:rPr lang="ar-SA" altLang="ar-JO" sz="2400" dirty="0"/>
              <a:t>" (عالم رياضيات)٬ ومن دارسي علم النفس السلوكي . وهو علم يقوم على اكتشاف كثير من قوانين التفاعلات والمحفزات الفكرية والشعورية والسلوكية التي تحكم تصرفات واستجابات الناس على اختلاف أنماطهم الشخصية. ويمكن القول إنه علم يكشف لنا عالم الإنسان الداخلي وطاقاته الكامنة ويمدنا بأدوات ومهارات نستطيع بها التعرف على شخصية الإنسان، وطريقة تفكيره وسلوكه و أدائه وقيمه.</a:t>
            </a:r>
          </a:p>
          <a:p>
            <a:pPr marL="0" indent="0" algn="just" rtl="1">
              <a:lnSpc>
                <a:spcPct val="90000"/>
              </a:lnSpc>
              <a:buNone/>
            </a:pPr>
            <a:endParaRPr lang="ar-SA" altLang="ar-JO" sz="2400" b="1" dirty="0"/>
          </a:p>
          <a:p>
            <a:pPr marL="0" indent="0" algn="just" rtl="1">
              <a:lnSpc>
                <a:spcPct val="90000"/>
              </a:lnSpc>
              <a:buNone/>
            </a:pPr>
            <a:r>
              <a:rPr lang="ar-SA" altLang="ar-JO" sz="2400" b="1" dirty="0"/>
              <a:t>وفي ما يلي شرح لهذه المفردات:</a:t>
            </a:r>
          </a:p>
          <a:p>
            <a:r>
              <a:rPr lang="ar-AE" altLang="ar-JO" sz="2400" b="1" dirty="0"/>
              <a:t>البـــــرمـــجـــة: </a:t>
            </a:r>
            <a:r>
              <a:rPr lang="ar-SA" altLang="ar-JO" sz="2400" dirty="0"/>
              <a:t>هي القدرة على اكتشاف واستخدام البرامج العقلية المخزنة في عقولنا التي نستخدمها في اتصالنا بأنفسنا أو بالآخرين دون وعيٍ منا.</a:t>
            </a:r>
          </a:p>
          <a:p>
            <a:endParaRPr lang="ar-AE" altLang="ar-JO" sz="2400" b="1" dirty="0"/>
          </a:p>
          <a:p>
            <a:r>
              <a:rPr lang="ar-AE" altLang="ar-JO" sz="2400" b="1" dirty="0"/>
              <a:t>الـلـغـويــة: </a:t>
            </a:r>
            <a:r>
              <a:rPr lang="ar-SA" altLang="ar-JO" sz="2400" dirty="0"/>
              <a:t>تشير إلى قدراتنا على استخدام اللغة الملفوظة وغير الملفوظة للكشف عن أسلوب تفكيرنا واعتقادنا، وأنظمة الاتصالات اللغوية من خلال تقديراتنا العصبية التي تم تنظيمها وإعطائها معاني مختلفة،</a:t>
            </a:r>
            <a:r>
              <a:rPr lang="ar-AE" altLang="ar-JO" sz="2400" dirty="0"/>
              <a:t> مثل: الصور، الأصوات، المشاعر، الشم.....</a:t>
            </a:r>
          </a:p>
          <a:p>
            <a:endParaRPr lang="ar-AE" altLang="ar-JO" sz="2400" b="1" dirty="0"/>
          </a:p>
          <a:p>
            <a:r>
              <a:rPr lang="ar-AE" altLang="ar-JO" sz="2400" b="1" dirty="0"/>
              <a:t> العصبية:</a:t>
            </a:r>
            <a:r>
              <a:rPr lang="ar-SA" altLang="ar-JO" sz="2400" b="1" dirty="0"/>
              <a:t> </a:t>
            </a:r>
            <a:r>
              <a:rPr lang="ar-AE" altLang="ar-JO" sz="2400" dirty="0"/>
              <a:t>تشير الى جهازنا العصبي (العقل) الذي من خلاله تتم ترجمة تجاربنا حول المراكز الحسية (الحواس الخمس)</a:t>
            </a:r>
            <a:endParaRPr lang="en-GB" altLang="ar-JO" sz="2400" dirty="0"/>
          </a:p>
        </p:txBody>
      </p:sp>
    </p:spTree>
    <p:extLst>
      <p:ext uri="{BB962C8B-B14F-4D97-AF65-F5344CB8AC3E}">
        <p14:creationId xmlns:p14="http://schemas.microsoft.com/office/powerpoint/2010/main" val="4220891104"/>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a:extLst>
              <a:ext uri="{FF2B5EF4-FFF2-40B4-BE49-F238E27FC236}">
                <a16:creationId xmlns:a16="http://schemas.microsoft.com/office/drawing/2014/main" xmlns="" id="{2D2900DF-7F04-D942-8D2A-0FB143CAD73E}"/>
              </a:ext>
            </a:extLst>
          </p:cNvPr>
          <p:cNvSpPr>
            <a:spLocks noGrp="1" noChangeArrowheads="1"/>
          </p:cNvSpPr>
          <p:nvPr>
            <p:ph type="title"/>
          </p:nvPr>
        </p:nvSpPr>
        <p:spPr>
          <a:xfrm>
            <a:off x="5858359" y="333376"/>
            <a:ext cx="4558816" cy="627519"/>
          </a:xfrm>
          <a:ln>
            <a:headEnd/>
            <a:tailEnd/>
          </a:ln>
        </p:spPr>
        <p:style>
          <a:lnRef idx="2">
            <a:schemeClr val="dk1"/>
          </a:lnRef>
          <a:fillRef idx="1">
            <a:schemeClr val="lt1"/>
          </a:fillRef>
          <a:effectRef idx="0">
            <a:schemeClr val="dk1"/>
          </a:effectRef>
          <a:fontRef idx="minor">
            <a:schemeClr val="dk1"/>
          </a:fontRef>
        </p:style>
        <p:txBody>
          <a:bodyPr>
            <a:normAutofit/>
          </a:bodyPr>
          <a:lstStyle/>
          <a:p>
            <a:pPr algn="ctr"/>
            <a:r>
              <a:rPr lang="ar-AE" altLang="ar-JO" sz="3200">
                <a:ln w="0"/>
                <a:solidFill>
                  <a:schemeClr val="tx1"/>
                </a:solidFill>
                <a:effectLst>
                  <a:outerShdw blurRad="38100" dist="19050" dir="2700000" algn="tl" rotWithShape="0">
                    <a:schemeClr val="dk1">
                      <a:alpha val="40000"/>
                    </a:schemeClr>
                  </a:outerShdw>
                </a:effectLst>
              </a:rPr>
              <a:t>حسن الظن بالناس:</a:t>
            </a:r>
            <a:endParaRPr lang="en-GB" altLang="ar-JO" sz="3200">
              <a:ln w="0"/>
              <a:solidFill>
                <a:schemeClr val="tx1"/>
              </a:solidFill>
              <a:effectLst>
                <a:outerShdw blurRad="38100" dist="19050" dir="2700000" algn="tl" rotWithShape="0">
                  <a:schemeClr val="dk1">
                    <a:alpha val="40000"/>
                  </a:schemeClr>
                </a:outerShdw>
              </a:effectLst>
            </a:endParaRPr>
          </a:p>
        </p:txBody>
      </p:sp>
      <p:sp>
        <p:nvSpPr>
          <p:cNvPr id="166915" name="Rectangle 3">
            <a:extLst>
              <a:ext uri="{FF2B5EF4-FFF2-40B4-BE49-F238E27FC236}">
                <a16:creationId xmlns:a16="http://schemas.microsoft.com/office/drawing/2014/main" xmlns="" id="{0452F63E-0130-FF43-A003-AA8F2B8CF7DD}"/>
              </a:ext>
            </a:extLst>
          </p:cNvPr>
          <p:cNvSpPr>
            <a:spLocks noGrp="1" noChangeArrowheads="1"/>
          </p:cNvSpPr>
          <p:nvPr>
            <p:ph type="body" idx="1"/>
          </p:nvPr>
        </p:nvSpPr>
        <p:spPr>
          <a:xfrm>
            <a:off x="4339525" y="1255741"/>
            <a:ext cx="7490848" cy="5013325"/>
          </a:xfrm>
          <a:noFill/>
        </p:spPr>
        <p:txBody>
          <a:bodyPr>
            <a:normAutofit fontScale="85000" lnSpcReduction="20000"/>
          </a:bodyPr>
          <a:lstStyle/>
          <a:p>
            <a:pPr marL="0" indent="0" algn="just" rtl="1">
              <a:buNone/>
            </a:pPr>
            <a:r>
              <a:rPr lang="ar-SA" altLang="ar-JO" dirty="0"/>
              <a:t>إياك وسوء الظن بالآخرين٬ وأن تجعل عينيك مرصداً لحركاتهم وسكناتهم،</a:t>
            </a:r>
            <a:r>
              <a:rPr lang="ar-AE" altLang="ar-JO" dirty="0"/>
              <a:t> </a:t>
            </a:r>
            <a:r>
              <a:rPr lang="ar-SA" altLang="ar-JO" dirty="0"/>
              <a:t>فتحلل بعقلك التصرفات ويذهب بك كل مذهب، واسمع لقول المتنبي: </a:t>
            </a:r>
          </a:p>
          <a:p>
            <a:pPr marL="0" indent="0" algn="just" rtl="1">
              <a:buNone/>
            </a:pPr>
            <a:r>
              <a:rPr lang="ar-SA" altLang="ar-JO" dirty="0"/>
              <a:t>إذا ساء فعل المرءِ ساءت ظنونه … وصدق ما </a:t>
            </a:r>
            <a:r>
              <a:rPr lang="ar-SA" altLang="ar-JO" dirty="0" err="1"/>
              <a:t>يعتاده</a:t>
            </a:r>
            <a:r>
              <a:rPr lang="ar-SA" altLang="ar-JO" dirty="0"/>
              <a:t> من توهم</a:t>
            </a:r>
            <a:endParaRPr lang="ar-AE" altLang="ar-JO" dirty="0"/>
          </a:p>
          <a:p>
            <a:pPr marL="0" indent="0" algn="just" rtl="1">
              <a:buNone/>
            </a:pPr>
            <a:r>
              <a:rPr lang="ar-SA" altLang="ar-JO" dirty="0"/>
              <a:t>عود نفسك على الاعتذار لإخوانك فقد قال ابن المبارك: </a:t>
            </a:r>
            <a:endParaRPr lang="ar-AE" altLang="ar-JO" dirty="0"/>
          </a:p>
          <a:p>
            <a:pPr marL="0" indent="0" algn="just">
              <a:buNone/>
            </a:pPr>
            <a:r>
              <a:rPr lang="ar-SA" altLang="ar-JO" dirty="0"/>
              <a:t>( المؤمن يطلب معاذير إخوانه، والمنافق يطلب عثراتهم</a:t>
            </a:r>
            <a:r>
              <a:rPr lang="ar-AE" altLang="ar-JO" dirty="0"/>
              <a:t>).</a:t>
            </a:r>
            <a:r>
              <a:rPr lang="en" altLang="ar-JO" dirty="0"/>
              <a:t> </a:t>
            </a:r>
            <a:endParaRPr lang="ar-SA" altLang="ar-JO" dirty="0"/>
          </a:p>
          <a:p>
            <a:pPr marL="0" indent="0" algn="just">
              <a:buNone/>
            </a:pPr>
            <a:endParaRPr lang="ar-SA" altLang="ar-JO" dirty="0"/>
          </a:p>
          <a:p>
            <a:pPr algn="just"/>
            <a:r>
              <a:rPr lang="ar-AE" altLang="ar-JO" dirty="0"/>
              <a:t>البهجة هي البهجة، ولكن إليك بعض الاقتراحات:</a:t>
            </a:r>
          </a:p>
          <a:p>
            <a:pPr algn="just"/>
            <a:r>
              <a:rPr lang="ar-AE" altLang="ar-JO" dirty="0"/>
              <a:t> ابتسم في وجه الغرباء في الشارع بينما تعبر أمامهم.</a:t>
            </a:r>
          </a:p>
          <a:p>
            <a:pPr algn="just"/>
            <a:r>
              <a:rPr lang="ar-AE" altLang="ar-JO" dirty="0"/>
              <a:t>قم بدعوة زميلك في العمل وجامل شخصين على الأقل يومياً.</a:t>
            </a:r>
          </a:p>
          <a:p>
            <a:pPr algn="just"/>
            <a:r>
              <a:rPr lang="ar-AE" altLang="ar-JO" dirty="0"/>
              <a:t> احتضن زوجك وأطفالك بلا مبرر.</a:t>
            </a:r>
          </a:p>
          <a:p>
            <a:pPr algn="just">
              <a:buNone/>
            </a:pPr>
            <a:r>
              <a:rPr lang="ar-AE" altLang="ar-JO" dirty="0"/>
              <a:t> 	إن كل تصرف مبهج يكون عائده 10 أضعافه لان عجلة التبادل الزمني تتحرك بتلك الطريقة وقد لاترى عائدا لكل ذلك ولكنك ستعرف العائد في قلبك.</a:t>
            </a:r>
            <a:endParaRPr lang="en" altLang="ar-JO" dirty="0"/>
          </a:p>
        </p:txBody>
      </p:sp>
    </p:spTree>
    <p:extLst>
      <p:ext uri="{BB962C8B-B14F-4D97-AF65-F5344CB8AC3E}">
        <p14:creationId xmlns:p14="http://schemas.microsoft.com/office/powerpoint/2010/main" val="51818349"/>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xmlns="" id="{499BDB05-5207-F74E-8705-013AAD38A5FF}"/>
              </a:ext>
            </a:extLst>
          </p:cNvPr>
          <p:cNvSpPr>
            <a:spLocks noGrp="1" noChangeArrowheads="1"/>
          </p:cNvSpPr>
          <p:nvPr>
            <p:ph type="title"/>
          </p:nvPr>
        </p:nvSpPr>
        <p:spPr>
          <a:xfrm>
            <a:off x="4191189" y="46038"/>
            <a:ext cx="5327650" cy="647700"/>
          </a:xfrm>
        </p:spPr>
        <p:style>
          <a:lnRef idx="1">
            <a:schemeClr val="accent3"/>
          </a:lnRef>
          <a:fillRef idx="2">
            <a:schemeClr val="accent3"/>
          </a:fillRef>
          <a:effectRef idx="1">
            <a:schemeClr val="accent3"/>
          </a:effectRef>
          <a:fontRef idx="minor">
            <a:schemeClr val="dk1"/>
          </a:fontRef>
        </p:style>
        <p:txBody>
          <a:bodyPr>
            <a:normAutofit/>
          </a:bodyPr>
          <a:lstStyle/>
          <a:p>
            <a:pPr algn="ctr" rtl="1"/>
            <a:r>
              <a:rPr lang="ar-AE" altLang="ar-JO" sz="3200" b="1" dirty="0"/>
              <a:t>أسلوب الاسترخاء الذهني</a:t>
            </a:r>
            <a:r>
              <a:rPr lang="en" altLang="ar-JO" sz="3200" b="1" dirty="0"/>
              <a:t>:</a:t>
            </a:r>
            <a:r>
              <a:rPr lang="en-GB" altLang="ar-JO" sz="3200" dirty="0"/>
              <a:t> </a:t>
            </a:r>
          </a:p>
        </p:txBody>
      </p:sp>
      <p:sp>
        <p:nvSpPr>
          <p:cNvPr id="319491" name="Rectangle 3">
            <a:extLst>
              <a:ext uri="{FF2B5EF4-FFF2-40B4-BE49-F238E27FC236}">
                <a16:creationId xmlns:a16="http://schemas.microsoft.com/office/drawing/2014/main" xmlns="" id="{72D540B6-D464-D549-9CCA-FC5E47856822}"/>
              </a:ext>
            </a:extLst>
          </p:cNvPr>
          <p:cNvSpPr>
            <a:spLocks noGrp="1" noChangeArrowheads="1"/>
          </p:cNvSpPr>
          <p:nvPr>
            <p:ph type="body" idx="1"/>
          </p:nvPr>
        </p:nvSpPr>
        <p:spPr>
          <a:xfrm>
            <a:off x="867905" y="696388"/>
            <a:ext cx="10941802" cy="5890392"/>
          </a:xfrm>
          <a:noFill/>
        </p:spPr>
        <p:txBody>
          <a:bodyPr>
            <a:noAutofit/>
          </a:bodyPr>
          <a:lstStyle/>
          <a:p>
            <a:pPr marL="0" indent="0" algn="just">
              <a:lnSpc>
                <a:spcPct val="80000"/>
              </a:lnSpc>
              <a:buNone/>
            </a:pPr>
            <a:r>
              <a:rPr lang="ar-AE" altLang="ar-JO" sz="2400" dirty="0"/>
              <a:t>إن استرخاء البدن وراحته قد تسوق إلى درجة من الاسترخاء الذهني الذي يشكل قاعدة التفكير الإبداع.</a:t>
            </a:r>
          </a:p>
          <a:p>
            <a:pPr marL="0" indent="0" algn="just">
              <a:lnSpc>
                <a:spcPct val="80000"/>
              </a:lnSpc>
              <a:buNone/>
            </a:pPr>
            <a:endParaRPr lang="ar-AE" altLang="ar-JO" sz="2400" dirty="0"/>
          </a:p>
          <a:p>
            <a:pPr marL="0" indent="0" algn="just">
              <a:lnSpc>
                <a:spcPct val="80000"/>
              </a:lnSpc>
              <a:buNone/>
            </a:pPr>
            <a:r>
              <a:rPr lang="ar-AE" altLang="ar-JO" sz="2400" dirty="0"/>
              <a:t> </a:t>
            </a:r>
            <a:r>
              <a:rPr lang="ar-AE" altLang="ar-JO" sz="2400" b="1" dirty="0"/>
              <a:t>من الوسائل التي تساعدك على الاسترخاء الذهني هي:</a:t>
            </a:r>
          </a:p>
          <a:p>
            <a:pPr algn="just">
              <a:lnSpc>
                <a:spcPct val="80000"/>
              </a:lnSpc>
            </a:pPr>
            <a:r>
              <a:rPr lang="ar-AE" altLang="ar-JO" sz="2400" dirty="0"/>
              <a:t>السكون الروحي والقلب المشبع بالإيمان والطمأنينة.</a:t>
            </a:r>
          </a:p>
          <a:p>
            <a:pPr algn="just">
              <a:lnSpc>
                <a:spcPct val="80000"/>
              </a:lnSpc>
            </a:pPr>
            <a:r>
              <a:rPr lang="ar-AE" altLang="ar-JO" sz="2400" dirty="0"/>
              <a:t>عد من 1 الى 10 بكل هدوء وصمت ثم عد بالعكس من 10 الى1 للتخلص من كل ما يشغلك.</a:t>
            </a:r>
          </a:p>
          <a:p>
            <a:pPr algn="just">
              <a:lnSpc>
                <a:spcPct val="80000"/>
              </a:lnSpc>
            </a:pPr>
            <a:r>
              <a:rPr lang="ar-AE" altLang="ar-JO" sz="2400" dirty="0"/>
              <a:t>قراءة القران والمداومة على الاذكار.</a:t>
            </a:r>
          </a:p>
          <a:p>
            <a:pPr algn="just">
              <a:lnSpc>
                <a:spcPct val="80000"/>
              </a:lnSpc>
            </a:pPr>
            <a:r>
              <a:rPr lang="ar-AE" altLang="ar-JO" sz="2400" dirty="0"/>
              <a:t>تلمس جسدك كاملاً وبوعي كامل.</a:t>
            </a:r>
          </a:p>
          <a:p>
            <a:pPr marL="0" indent="0" algn="just" rtl="1">
              <a:lnSpc>
                <a:spcPct val="80000"/>
              </a:lnSpc>
              <a:buNone/>
            </a:pPr>
            <a:r>
              <a:rPr lang="ar-AE" altLang="ar-JO" sz="2400" dirty="0"/>
              <a:t>نظافة البدن٬ والملبس الفضفاض.</a:t>
            </a:r>
          </a:p>
          <a:p>
            <a:pPr algn="just">
              <a:lnSpc>
                <a:spcPct val="80000"/>
              </a:lnSpc>
            </a:pPr>
            <a:r>
              <a:rPr lang="ar-AE" altLang="ar-JO" sz="2400" dirty="0"/>
              <a:t>تخيل عقلك انه كالسماء الرحب وان افكاررك كالطيور التي تسبح في فضاءها.</a:t>
            </a:r>
          </a:p>
          <a:p>
            <a:pPr algn="just">
              <a:lnSpc>
                <a:spcPct val="80000"/>
              </a:lnSpc>
            </a:pPr>
            <a:r>
              <a:rPr lang="ar-AE" altLang="ar-JO" sz="2400" dirty="0"/>
              <a:t>التنفس بعمق وبطء.</a:t>
            </a:r>
          </a:p>
          <a:p>
            <a:pPr algn="just">
              <a:lnSpc>
                <a:spcPct val="80000"/>
              </a:lnSpc>
            </a:pPr>
            <a:r>
              <a:rPr lang="ar-AE" altLang="ar-JO" sz="2400" dirty="0"/>
              <a:t>اغلق كل مايقطع استرخاءك مثل الهاتف والتلفاز والراديو وغيره</a:t>
            </a:r>
          </a:p>
          <a:p>
            <a:pPr algn="just">
              <a:lnSpc>
                <a:spcPct val="80000"/>
              </a:lnSpc>
            </a:pPr>
            <a:r>
              <a:rPr lang="ar-AE" altLang="ar-JO" sz="2400" dirty="0"/>
              <a:t>عصب العينين والاستغراق في التخيل.</a:t>
            </a:r>
          </a:p>
          <a:p>
            <a:pPr algn="just">
              <a:lnSpc>
                <a:spcPct val="80000"/>
              </a:lnSpc>
            </a:pPr>
            <a:r>
              <a:rPr lang="ar-AE" altLang="ar-JO" sz="2400" dirty="0"/>
              <a:t>اختيار المكان الهادئ والنظيف.</a:t>
            </a:r>
          </a:p>
          <a:p>
            <a:pPr algn="just">
              <a:lnSpc>
                <a:spcPct val="80000"/>
              </a:lnSpc>
            </a:pPr>
            <a:r>
              <a:rPr lang="ar-AE" altLang="ar-JO" sz="2400" dirty="0"/>
              <a:t>استمر مسترخياً لمدة لاتقل عن 10 دقائق، حتى تعود اليك الافكار الواعية وتتعامل معها بكل تركيز.</a:t>
            </a:r>
            <a:endParaRPr lang="en-GB" altLang="ar-JO" sz="2400" dirty="0"/>
          </a:p>
        </p:txBody>
      </p:sp>
      <p:pic>
        <p:nvPicPr>
          <p:cNvPr id="319492" name="Picture 4" descr="25_2002%5Cimages%5Cnimg7606">
            <a:extLst>
              <a:ext uri="{FF2B5EF4-FFF2-40B4-BE49-F238E27FC236}">
                <a16:creationId xmlns:a16="http://schemas.microsoft.com/office/drawing/2014/main" xmlns="" id="{489F370B-D502-4D43-B05D-48F598E92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3850" y="3066149"/>
            <a:ext cx="1763713"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144394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xmlns="" id="{6258E5C3-6A75-514D-A823-643B4CC1416E}"/>
              </a:ext>
            </a:extLst>
          </p:cNvPr>
          <p:cNvSpPr>
            <a:spLocks noGrp="1" noChangeArrowheads="1"/>
          </p:cNvSpPr>
          <p:nvPr>
            <p:ph type="title"/>
          </p:nvPr>
        </p:nvSpPr>
        <p:spPr>
          <a:xfrm>
            <a:off x="3898900" y="241621"/>
            <a:ext cx="4537075" cy="564289"/>
          </a:xfrm>
        </p:spPr>
        <p:style>
          <a:lnRef idx="1">
            <a:schemeClr val="accent3"/>
          </a:lnRef>
          <a:fillRef idx="2">
            <a:schemeClr val="accent3"/>
          </a:fillRef>
          <a:effectRef idx="1">
            <a:schemeClr val="accent3"/>
          </a:effectRef>
          <a:fontRef idx="minor">
            <a:schemeClr val="dk1"/>
          </a:fontRef>
        </p:style>
        <p:txBody>
          <a:bodyPr>
            <a:normAutofit/>
          </a:bodyPr>
          <a:lstStyle/>
          <a:p>
            <a:pPr algn="ctr"/>
            <a:r>
              <a:rPr lang="ar-AE" altLang="ar-JO" sz="3200" b="1"/>
              <a:t>الخصائص الذاتية</a:t>
            </a:r>
            <a:endParaRPr lang="en" altLang="ar-JO" sz="3200" b="1"/>
          </a:p>
        </p:txBody>
      </p:sp>
      <p:sp>
        <p:nvSpPr>
          <p:cNvPr id="88067" name="Rectangle 3">
            <a:extLst>
              <a:ext uri="{FF2B5EF4-FFF2-40B4-BE49-F238E27FC236}">
                <a16:creationId xmlns:a16="http://schemas.microsoft.com/office/drawing/2014/main" xmlns="" id="{6D47C8E6-2DB4-EA4F-B311-669C1A9B54F4}"/>
              </a:ext>
            </a:extLst>
          </p:cNvPr>
          <p:cNvSpPr>
            <a:spLocks noGrp="1" noChangeArrowheads="1"/>
          </p:cNvSpPr>
          <p:nvPr>
            <p:ph type="body" idx="1"/>
          </p:nvPr>
        </p:nvSpPr>
        <p:spPr>
          <a:xfrm>
            <a:off x="2407405" y="914400"/>
            <a:ext cx="8964613" cy="5137689"/>
          </a:xfrm>
          <a:noFill/>
        </p:spPr>
        <p:txBody>
          <a:bodyPr>
            <a:normAutofit/>
          </a:bodyPr>
          <a:lstStyle/>
          <a:p>
            <a:pPr marL="0" indent="0" algn="just" rtl="1">
              <a:lnSpc>
                <a:spcPct val="80000"/>
              </a:lnSpc>
              <a:buNone/>
            </a:pPr>
            <a:r>
              <a:rPr lang="ar-AE" altLang="ar-JO" sz="2400" b="1" dirty="0"/>
              <a:t>خصائصك الذاتية:</a:t>
            </a:r>
          </a:p>
          <a:p>
            <a:pPr algn="just" rtl="1">
              <a:lnSpc>
                <a:spcPct val="80000"/>
              </a:lnSpc>
            </a:pPr>
            <a:r>
              <a:rPr lang="ar-AE" altLang="ar-JO" sz="2400" dirty="0"/>
              <a:t> النماذج البشرية وموقع شخصيتك منها.</a:t>
            </a:r>
            <a:r>
              <a:rPr lang="en-GB" altLang="ar-JO" sz="2400" dirty="0"/>
              <a:t> </a:t>
            </a:r>
            <a:endParaRPr lang="ar-AE" altLang="ar-JO" sz="2400" dirty="0"/>
          </a:p>
          <a:p>
            <a:pPr algn="just" rtl="1">
              <a:lnSpc>
                <a:spcPct val="80000"/>
              </a:lnSpc>
            </a:pPr>
            <a:r>
              <a:rPr lang="ar-AE" altLang="ar-JO" sz="2400" dirty="0"/>
              <a:t>قدراتك العامة</a:t>
            </a:r>
            <a:r>
              <a:rPr lang="en-GB" altLang="ar-JO" sz="2400" dirty="0"/>
              <a:t> </a:t>
            </a:r>
          </a:p>
          <a:p>
            <a:pPr algn="just" rtl="1">
              <a:lnSpc>
                <a:spcPct val="80000"/>
              </a:lnSpc>
            </a:pPr>
            <a:r>
              <a:rPr lang="ar-AE" altLang="ar-JO" sz="2400" dirty="0"/>
              <a:t>فراستك في تحديد شخصية الآخرين </a:t>
            </a:r>
          </a:p>
          <a:p>
            <a:pPr algn="just" rtl="1">
              <a:lnSpc>
                <a:spcPct val="80000"/>
              </a:lnSpc>
            </a:pPr>
            <a:r>
              <a:rPr lang="ar-AE" altLang="ar-JO" sz="2400" dirty="0"/>
              <a:t>خصائص الاخرين:</a:t>
            </a:r>
          </a:p>
          <a:p>
            <a:pPr algn="just" rtl="1">
              <a:lnSpc>
                <a:spcPct val="80000"/>
              </a:lnSpc>
            </a:pPr>
            <a:r>
              <a:rPr lang="ar-AE" altLang="ar-JO" sz="2400" dirty="0"/>
              <a:t> - العوامل المختلفة</a:t>
            </a:r>
          </a:p>
          <a:p>
            <a:pPr algn="just" rtl="1">
              <a:lnSpc>
                <a:spcPct val="80000"/>
              </a:lnSpc>
            </a:pPr>
            <a:r>
              <a:rPr lang="ar-AE" altLang="ar-JO" sz="2400" dirty="0"/>
              <a:t>- الثقافات المتعدد</a:t>
            </a:r>
          </a:p>
          <a:p>
            <a:pPr algn="just" rtl="1">
              <a:lnSpc>
                <a:spcPct val="80000"/>
              </a:lnSpc>
            </a:pPr>
            <a:r>
              <a:rPr lang="ar-AE" altLang="ar-JO" sz="2400" dirty="0"/>
              <a:t>- الديانات</a:t>
            </a:r>
          </a:p>
          <a:p>
            <a:pPr algn="just" rtl="1">
              <a:lnSpc>
                <a:spcPct val="80000"/>
              </a:lnSpc>
            </a:pPr>
            <a:r>
              <a:rPr lang="ar-AE" altLang="ar-JO" sz="2400" dirty="0"/>
              <a:t>- الفئة العمرية</a:t>
            </a:r>
          </a:p>
          <a:p>
            <a:pPr algn="just" rtl="1">
              <a:lnSpc>
                <a:spcPct val="80000"/>
              </a:lnSpc>
            </a:pPr>
            <a:r>
              <a:rPr lang="ar-AE" altLang="ar-JO" sz="2400" dirty="0"/>
              <a:t>- الجنس</a:t>
            </a:r>
          </a:p>
          <a:p>
            <a:pPr algn="just" rtl="1">
              <a:lnSpc>
                <a:spcPct val="80000"/>
              </a:lnSpc>
            </a:pPr>
            <a:r>
              <a:rPr lang="ar-AE" altLang="ar-JO" sz="2400" dirty="0"/>
              <a:t>- طبيعة المهمة</a:t>
            </a:r>
          </a:p>
          <a:p>
            <a:pPr algn="just" rtl="1">
              <a:lnSpc>
                <a:spcPct val="80000"/>
              </a:lnSpc>
            </a:pPr>
            <a:endParaRPr lang="en" altLang="ar-JO" sz="2400" dirty="0"/>
          </a:p>
        </p:txBody>
      </p:sp>
    </p:spTree>
    <p:extLst>
      <p:ext uri="{BB962C8B-B14F-4D97-AF65-F5344CB8AC3E}">
        <p14:creationId xmlns:p14="http://schemas.microsoft.com/office/powerpoint/2010/main" val="226665405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2">
            <a:extLst>
              <a:ext uri="{FF2B5EF4-FFF2-40B4-BE49-F238E27FC236}">
                <a16:creationId xmlns:a16="http://schemas.microsoft.com/office/drawing/2014/main" xmlns="" id="{C24BCA1D-305B-4240-A01C-902CC534EBDC}"/>
              </a:ext>
            </a:extLst>
          </p:cNvPr>
          <p:cNvSpPr>
            <a:spLocks noGrp="1" noChangeArrowheads="1"/>
          </p:cNvSpPr>
          <p:nvPr>
            <p:ph type="title"/>
          </p:nvPr>
        </p:nvSpPr>
        <p:spPr>
          <a:xfrm>
            <a:off x="4162426" y="136822"/>
            <a:ext cx="6316662" cy="762080"/>
          </a:xfrm>
        </p:spPr>
        <p:style>
          <a:lnRef idx="1">
            <a:schemeClr val="accent3"/>
          </a:lnRef>
          <a:fillRef idx="2">
            <a:schemeClr val="accent3"/>
          </a:fillRef>
          <a:effectRef idx="1">
            <a:schemeClr val="accent3"/>
          </a:effectRef>
          <a:fontRef idx="minor">
            <a:schemeClr val="dk1"/>
          </a:fontRef>
        </p:style>
        <p:txBody>
          <a:bodyPr>
            <a:normAutofit/>
          </a:bodyPr>
          <a:lstStyle/>
          <a:p>
            <a:pPr algn="ctr" rtl="1"/>
            <a:r>
              <a:rPr lang="ar-AE" altLang="ar-JO" sz="3200">
                <a:ln w="0"/>
                <a:solidFill>
                  <a:schemeClr val="tx1"/>
                </a:solidFill>
                <a:effectLst>
                  <a:outerShdw blurRad="38100" dist="19050" dir="2700000" algn="tl" rotWithShape="0">
                    <a:schemeClr val="dk1">
                      <a:alpha val="40000"/>
                    </a:schemeClr>
                  </a:outerShdw>
                </a:effectLst>
              </a:rPr>
              <a:t>الحالات الرئيسية الثلاث للإنسان</a:t>
            </a:r>
            <a:r>
              <a:rPr lang="en" altLang="ar-JO" sz="3200">
                <a:ln w="0"/>
                <a:solidFill>
                  <a:schemeClr val="tx1"/>
                </a:solidFill>
                <a:effectLst>
                  <a:outerShdw blurRad="38100" dist="19050" dir="2700000" algn="tl" rotWithShape="0">
                    <a:schemeClr val="dk1">
                      <a:alpha val="40000"/>
                    </a:schemeClr>
                  </a:outerShdw>
                </a:effectLst>
              </a:rPr>
              <a:t>:</a:t>
            </a:r>
            <a:endParaRPr lang="en-GB" altLang="ar-JO" sz="3200">
              <a:ln w="0"/>
              <a:solidFill>
                <a:schemeClr val="tx1"/>
              </a:solidFill>
              <a:effectLst>
                <a:outerShdw blurRad="38100" dist="19050" dir="2700000" algn="tl" rotWithShape="0">
                  <a:schemeClr val="dk1">
                    <a:alpha val="40000"/>
                  </a:schemeClr>
                </a:outerShdw>
              </a:effectLst>
            </a:endParaRPr>
          </a:p>
        </p:txBody>
      </p:sp>
      <p:sp>
        <p:nvSpPr>
          <p:cNvPr id="345091" name="Rectangle 3">
            <a:extLst>
              <a:ext uri="{FF2B5EF4-FFF2-40B4-BE49-F238E27FC236}">
                <a16:creationId xmlns:a16="http://schemas.microsoft.com/office/drawing/2014/main" xmlns="" id="{71FDB128-7E20-F842-A22D-811F0FA92128}"/>
              </a:ext>
            </a:extLst>
          </p:cNvPr>
          <p:cNvSpPr>
            <a:spLocks noGrp="1" noChangeArrowheads="1"/>
          </p:cNvSpPr>
          <p:nvPr>
            <p:ph type="body" idx="1"/>
          </p:nvPr>
        </p:nvSpPr>
        <p:spPr>
          <a:xfrm>
            <a:off x="6093766" y="1072317"/>
            <a:ext cx="5674614" cy="5266489"/>
          </a:xfrm>
        </p:spPr>
        <p:txBody>
          <a:bodyPr>
            <a:normAutofit/>
          </a:bodyPr>
          <a:lstStyle/>
          <a:p>
            <a:pPr marL="0" indent="0" algn="just" rtl="1">
              <a:buNone/>
            </a:pPr>
            <a:r>
              <a:rPr lang="ar-AE" altLang="ar-JO" sz="2400" dirty="0"/>
              <a:t>في هذا الجانب نحاول فهم الإنسان في حالاته الثلاث الضرورية والهامة التي سيرد ذكرها، والتي لا غنى عنها، ولا يخلو منها أي إنسان، ولكن بتفاوت، وذلك للاقتراب منه، ومحاولة التعريف بكل حالة، لتحديد ملامحنا بعد ذلك.</a:t>
            </a:r>
          </a:p>
          <a:p>
            <a:pPr marL="0" indent="0" algn="just">
              <a:buNone/>
            </a:pPr>
            <a:r>
              <a:rPr lang="ar-AE" altLang="ar-JO" sz="2400" dirty="0"/>
              <a:t>لابد لكل إنسان من أن يتمتع بصفات ثلاث وهي أن يكون آكلآ ومتحركاً وحساساً لكي يستطيع الاستمرار في هذه الحياة٬ ومن حرم صفة من هذه الصفات فقد حدث خلل في حياته.</a:t>
            </a:r>
            <a:endParaRPr lang="en-GB" altLang="ar-JO" sz="2400" dirty="0"/>
          </a:p>
        </p:txBody>
      </p:sp>
      <p:sp>
        <p:nvSpPr>
          <p:cNvPr id="4" name="Rectangle 3">
            <a:extLst>
              <a:ext uri="{FF2B5EF4-FFF2-40B4-BE49-F238E27FC236}">
                <a16:creationId xmlns:a16="http://schemas.microsoft.com/office/drawing/2014/main" xmlns="" id="{3260E133-0A95-9843-9F83-E0690C87ACD7}"/>
              </a:ext>
            </a:extLst>
          </p:cNvPr>
          <p:cNvSpPr txBox="1">
            <a:spLocks noChangeArrowheads="1"/>
          </p:cNvSpPr>
          <p:nvPr/>
        </p:nvSpPr>
        <p:spPr>
          <a:xfrm>
            <a:off x="423620" y="2545907"/>
            <a:ext cx="10518183" cy="1407412"/>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altLang="ar-JO" sz="2400" dirty="0"/>
          </a:p>
        </p:txBody>
      </p:sp>
      <p:sp>
        <p:nvSpPr>
          <p:cNvPr id="5" name="Rectangle 2">
            <a:extLst>
              <a:ext uri="{FF2B5EF4-FFF2-40B4-BE49-F238E27FC236}">
                <a16:creationId xmlns:a16="http://schemas.microsoft.com/office/drawing/2014/main" xmlns="" id="{C2EB9F6E-6C74-F541-BFAA-91C3C14106C3}"/>
              </a:ext>
            </a:extLst>
          </p:cNvPr>
          <p:cNvSpPr txBox="1">
            <a:spLocks noChangeArrowheads="1"/>
          </p:cNvSpPr>
          <p:nvPr/>
        </p:nvSpPr>
        <p:spPr>
          <a:xfrm>
            <a:off x="1629629" y="1118654"/>
            <a:ext cx="3711386" cy="87803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AE" altLang="ar-JO" sz="2400" b="1" u="sng" dirty="0"/>
              <a:t>النوع الرئيسي الأول</a:t>
            </a:r>
            <a:r>
              <a:rPr lang="ar-AE" altLang="ar-JO" sz="2400" b="1" dirty="0"/>
              <a:t>: </a:t>
            </a:r>
            <a:r>
              <a:rPr lang="ar-SA" altLang="ar-JO" sz="2400" b="1" u="sng" dirty="0"/>
              <a:t>  </a:t>
            </a:r>
            <a:r>
              <a:rPr lang="ar-AE" altLang="ar-JO" sz="2400" b="1" dirty="0"/>
              <a:t>الطاعم</a:t>
            </a:r>
            <a:endParaRPr lang="en-GB" altLang="ar-JO" sz="2400" b="1" dirty="0"/>
          </a:p>
        </p:txBody>
      </p:sp>
      <p:sp>
        <p:nvSpPr>
          <p:cNvPr id="6" name="Rectangle 3">
            <a:extLst>
              <a:ext uri="{FF2B5EF4-FFF2-40B4-BE49-F238E27FC236}">
                <a16:creationId xmlns:a16="http://schemas.microsoft.com/office/drawing/2014/main" xmlns="" id="{8DF1A863-0F61-B14C-89CA-0028130BD11C}"/>
              </a:ext>
            </a:extLst>
          </p:cNvPr>
          <p:cNvSpPr txBox="1">
            <a:spLocks noChangeArrowheads="1"/>
          </p:cNvSpPr>
          <p:nvPr/>
        </p:nvSpPr>
        <p:spPr>
          <a:xfrm>
            <a:off x="1088688" y="3249613"/>
            <a:ext cx="4793268" cy="3126363"/>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80000"/>
              </a:lnSpc>
              <a:buNone/>
            </a:pPr>
            <a:r>
              <a:rPr lang="ar-AE" altLang="ar-JO" sz="2400" dirty="0"/>
              <a:t>واليكم صفات الطاعمين :</a:t>
            </a:r>
            <a:endParaRPr lang="ar-AE" altLang="ar-JO" sz="2400" b="1" dirty="0"/>
          </a:p>
          <a:p>
            <a:pPr marL="231775" indent="-231775" algn="just">
              <a:lnSpc>
                <a:spcPct val="80000"/>
              </a:lnSpc>
              <a:tabLst>
                <a:tab pos="293688" algn="l"/>
              </a:tabLst>
            </a:pPr>
            <a:r>
              <a:rPr lang="ar-AE" altLang="ar-JO" sz="2400" b="1" dirty="0"/>
              <a:t>	</a:t>
            </a:r>
            <a:r>
              <a:rPr lang="ar-AE" altLang="ar-JO" sz="2400" dirty="0"/>
              <a:t> جسم مكتمل.</a:t>
            </a:r>
            <a:endParaRPr lang="ar-AE" altLang="ar-JO" sz="2400" b="1" dirty="0"/>
          </a:p>
          <a:p>
            <a:pPr marL="231775" indent="-231775" algn="just">
              <a:lnSpc>
                <a:spcPct val="80000"/>
              </a:lnSpc>
              <a:tabLst>
                <a:tab pos="293688" algn="l"/>
              </a:tabLst>
            </a:pPr>
            <a:r>
              <a:rPr lang="ar-AE" altLang="ar-JO" sz="2400" b="1" dirty="0"/>
              <a:t>	</a:t>
            </a:r>
            <a:r>
              <a:rPr lang="ar-AE" altLang="ar-JO" sz="2400" dirty="0"/>
              <a:t> بطن كبير .</a:t>
            </a:r>
            <a:endParaRPr lang="ar-AE" altLang="ar-JO" sz="2400" b="1" dirty="0"/>
          </a:p>
          <a:p>
            <a:pPr marL="231775" indent="-231775" algn="just">
              <a:lnSpc>
                <a:spcPct val="80000"/>
              </a:lnSpc>
              <a:tabLst>
                <a:tab pos="293688" algn="l"/>
              </a:tabLst>
            </a:pPr>
            <a:r>
              <a:rPr lang="ar-AE" altLang="ar-JO" sz="2400" b="1" dirty="0"/>
              <a:t>	</a:t>
            </a:r>
            <a:r>
              <a:rPr lang="ar-AE" altLang="ar-JO" sz="2400" dirty="0"/>
              <a:t> راس كبيرة ومستديرة .</a:t>
            </a:r>
            <a:endParaRPr lang="ar-AE" altLang="ar-JO" sz="2400" b="1" dirty="0"/>
          </a:p>
          <a:p>
            <a:pPr marL="231775" indent="-231775" algn="just">
              <a:lnSpc>
                <a:spcPct val="80000"/>
              </a:lnSpc>
              <a:tabLst>
                <a:tab pos="293688" algn="l"/>
              </a:tabLst>
            </a:pPr>
            <a:r>
              <a:rPr lang="ar-AE" altLang="ar-JO" sz="2400" b="1" dirty="0"/>
              <a:t>	 </a:t>
            </a:r>
            <a:r>
              <a:rPr lang="ar-AE" altLang="ar-JO" sz="2400" dirty="0"/>
              <a:t>جبهة ضخمة ومنتفخة من الأمام .</a:t>
            </a:r>
            <a:endParaRPr lang="ar-AE" altLang="ar-JO" sz="2400" b="1" dirty="0"/>
          </a:p>
          <a:p>
            <a:pPr marL="231775" indent="-231775" algn="just">
              <a:lnSpc>
                <a:spcPct val="80000"/>
              </a:lnSpc>
              <a:tabLst>
                <a:tab pos="293688" algn="l"/>
              </a:tabLst>
            </a:pPr>
            <a:r>
              <a:rPr lang="ar-AE" altLang="ar-JO" sz="2400" b="1" dirty="0"/>
              <a:t>	 </a:t>
            </a:r>
            <a:r>
              <a:rPr lang="ar-AE" altLang="ar-JO" sz="2400" dirty="0"/>
              <a:t>عنق قصيرة وضخمة.</a:t>
            </a:r>
            <a:endParaRPr lang="ar-AE" altLang="ar-JO" sz="2400" b="1" dirty="0"/>
          </a:p>
        </p:txBody>
      </p:sp>
      <p:pic>
        <p:nvPicPr>
          <p:cNvPr id="7" name="Picture 4" descr="26032006-141705-1">
            <a:extLst>
              <a:ext uri="{FF2B5EF4-FFF2-40B4-BE49-F238E27FC236}">
                <a16:creationId xmlns:a16="http://schemas.microsoft.com/office/drawing/2014/main" xmlns="" id="{E1DE6242-7483-7742-A8DE-050E7AEA4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2" y="2000373"/>
            <a:ext cx="2719273" cy="2934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6955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D2FF6BD-1C5A-824A-9D7B-AA6F24A13CCF}"/>
              </a:ext>
            </a:extLst>
          </p:cNvPr>
          <p:cNvSpPr>
            <a:spLocks noGrp="1" noChangeArrowheads="1"/>
          </p:cNvSpPr>
          <p:nvPr>
            <p:ph idx="4294967295"/>
          </p:nvPr>
        </p:nvSpPr>
        <p:spPr>
          <a:xfrm>
            <a:off x="671513" y="346869"/>
            <a:ext cx="11058525" cy="6021387"/>
          </a:xfrm>
        </p:spPr>
        <p:txBody>
          <a:bodyPr>
            <a:normAutofit/>
          </a:bodyPr>
          <a:lstStyle/>
          <a:p>
            <a:pPr marL="0" indent="0" algn="justLow" eaLnBrk="1" hangingPunct="1">
              <a:lnSpc>
                <a:spcPct val="80000"/>
              </a:lnSpc>
              <a:buNone/>
            </a:pPr>
            <a:r>
              <a:rPr lang="ar-JO" altLang="ar-JO" sz="2400" b="1" dirty="0"/>
              <a:t>اهم المعلومات التي توفرها التغذية الراجعة:</a:t>
            </a:r>
          </a:p>
          <a:p>
            <a:pPr algn="justLow" eaLnBrk="1" hangingPunct="1">
              <a:lnSpc>
                <a:spcPct val="80000"/>
              </a:lnSpc>
              <a:buFontTx/>
              <a:buChar char="-"/>
            </a:pPr>
            <a:r>
              <a:rPr lang="ar-JO" altLang="ar-JO" sz="2400" dirty="0"/>
              <a:t>اختبار ملائمة الفكرة الجديدة المنقولة للمزارعين.</a:t>
            </a:r>
          </a:p>
          <a:p>
            <a:pPr algn="justLow" eaLnBrk="1" hangingPunct="1">
              <a:lnSpc>
                <a:spcPct val="80000"/>
              </a:lnSpc>
              <a:buFontTx/>
              <a:buChar char="-"/>
            </a:pPr>
            <a:r>
              <a:rPr lang="ar-JO" altLang="ar-JO" sz="2400" dirty="0"/>
              <a:t> طبيعة المشاكل التي يواجهها المزارعين في تطبيق الفكرة.</a:t>
            </a:r>
          </a:p>
          <a:p>
            <a:pPr algn="justLow" eaLnBrk="1" hangingPunct="1">
              <a:lnSpc>
                <a:spcPct val="80000"/>
              </a:lnSpc>
              <a:buFontTx/>
              <a:buChar char="-"/>
            </a:pPr>
            <a:r>
              <a:rPr lang="ar-JO" altLang="ar-JO" sz="2400" dirty="0"/>
              <a:t> فرصة نجاح تعميم الفكرة على نطاق اوسع في اطار حملة ارشادية.</a:t>
            </a:r>
          </a:p>
          <a:p>
            <a:pPr algn="justLow" eaLnBrk="1" hangingPunct="1">
              <a:lnSpc>
                <a:spcPct val="80000"/>
              </a:lnSpc>
              <a:buFontTx/>
              <a:buChar char="-"/>
            </a:pPr>
            <a:r>
              <a:rPr lang="ar-JO" altLang="ar-JO" sz="2400" dirty="0"/>
              <a:t> توضيح فعالية قناة الاتصال المستخدمة في اطار الحملة الارشادية.</a:t>
            </a:r>
          </a:p>
          <a:p>
            <a:pPr algn="justLow" eaLnBrk="1" hangingPunct="1">
              <a:lnSpc>
                <a:spcPct val="80000"/>
              </a:lnSpc>
              <a:buFontTx/>
              <a:buChar char="-"/>
            </a:pPr>
            <a:r>
              <a:rPr lang="ar-JO" altLang="ar-JO" sz="2400" dirty="0"/>
              <a:t>ضمان توجيه أنشطة البحث والارشاد نحو مشاكل واحتياجات واولويات المزارعين كما يراها المجتمع المستهدف.</a:t>
            </a:r>
          </a:p>
          <a:p>
            <a:pPr eaLnBrk="1" hangingPunct="1">
              <a:lnSpc>
                <a:spcPct val="80000"/>
              </a:lnSpc>
              <a:buFont typeface="Wingdings" pitchFamily="2" charset="2"/>
              <a:buChar char="v"/>
            </a:pPr>
            <a:endParaRPr lang="ar-JO" altLang="ar-JO" sz="2400" dirty="0"/>
          </a:p>
        </p:txBody>
      </p:sp>
    </p:spTree>
    <p:extLst>
      <p:ext uri="{BB962C8B-B14F-4D97-AF65-F5344CB8AC3E}">
        <p14:creationId xmlns:p14="http://schemas.microsoft.com/office/powerpoint/2010/main" val="1881269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a:extLst>
              <a:ext uri="{FF2B5EF4-FFF2-40B4-BE49-F238E27FC236}">
                <a16:creationId xmlns:a16="http://schemas.microsoft.com/office/drawing/2014/main" xmlns="" id="{2875DF7D-FB63-514F-82D0-1EB85C65B5A3}"/>
              </a:ext>
            </a:extLst>
          </p:cNvPr>
          <p:cNvSpPr>
            <a:spLocks noGrp="1" noChangeArrowheads="1"/>
          </p:cNvSpPr>
          <p:nvPr>
            <p:ph type="title"/>
          </p:nvPr>
        </p:nvSpPr>
        <p:spPr>
          <a:xfrm>
            <a:off x="7299702" y="214315"/>
            <a:ext cx="4602995" cy="777578"/>
          </a:xfrm>
        </p:spPr>
        <p:style>
          <a:lnRef idx="2">
            <a:schemeClr val="dk1"/>
          </a:lnRef>
          <a:fillRef idx="1">
            <a:schemeClr val="lt1"/>
          </a:fillRef>
          <a:effectRef idx="0">
            <a:schemeClr val="dk1"/>
          </a:effectRef>
          <a:fontRef idx="minor">
            <a:schemeClr val="dk1"/>
          </a:fontRef>
        </p:style>
        <p:txBody>
          <a:bodyPr>
            <a:normAutofit/>
          </a:bodyPr>
          <a:lstStyle/>
          <a:p>
            <a:pPr algn="r" rtl="1"/>
            <a:r>
              <a:rPr lang="ar-AE" altLang="ar-JO" sz="3200" b="1" dirty="0"/>
              <a:t>النوع الثاني: النشيط </a:t>
            </a:r>
            <a:endParaRPr lang="en-GB" altLang="ar-JO" sz="3200" b="1" dirty="0"/>
          </a:p>
        </p:txBody>
      </p:sp>
      <p:sp>
        <p:nvSpPr>
          <p:cNvPr id="348163" name="Rectangle 3">
            <a:extLst>
              <a:ext uri="{FF2B5EF4-FFF2-40B4-BE49-F238E27FC236}">
                <a16:creationId xmlns:a16="http://schemas.microsoft.com/office/drawing/2014/main" xmlns="" id="{C6439CE0-7495-E54D-86E0-2E3C55E68977}"/>
              </a:ext>
            </a:extLst>
          </p:cNvPr>
          <p:cNvSpPr>
            <a:spLocks noGrp="1" noChangeArrowheads="1"/>
          </p:cNvSpPr>
          <p:nvPr>
            <p:ph type="body" idx="1"/>
          </p:nvPr>
        </p:nvSpPr>
        <p:spPr>
          <a:xfrm>
            <a:off x="8043620" y="1073943"/>
            <a:ext cx="3859076" cy="5569741"/>
          </a:xfrm>
        </p:spPr>
        <p:txBody>
          <a:bodyPr>
            <a:normAutofit/>
          </a:bodyPr>
          <a:lstStyle/>
          <a:p>
            <a:pPr algn="r" rtl="1">
              <a:buFont typeface="Wingdings" pitchFamily="2" charset="2"/>
              <a:buNone/>
            </a:pPr>
            <a:r>
              <a:rPr lang="ar-AE" altLang="ar-JO" sz="2400" dirty="0"/>
              <a:t>اليكم الصفات الجسيمة التي يتمتع بها اصحاب هذه الاجسام وهي</a:t>
            </a:r>
            <a:r>
              <a:rPr lang="en" altLang="ar-JO" sz="2400" dirty="0"/>
              <a:t> :</a:t>
            </a:r>
            <a:endParaRPr lang="ar-AE" altLang="ar-JO" sz="2400" b="1" dirty="0"/>
          </a:p>
          <a:p>
            <a:pPr algn="r" rtl="1"/>
            <a:r>
              <a:rPr lang="ar-AE" altLang="ar-JO" sz="2400" dirty="0"/>
              <a:t>رأس ضيقة قوية٬ ذات زوايا .</a:t>
            </a:r>
            <a:endParaRPr lang="ar-AE" altLang="ar-JO" sz="2400" b="1" dirty="0"/>
          </a:p>
          <a:p>
            <a:pPr algn="r" rtl="1"/>
            <a:r>
              <a:rPr lang="ar-AE" altLang="ar-JO" sz="2400" dirty="0"/>
              <a:t>وجه طويل٬ أشبه بشكل مستطيل هندسي٬ ذي زوايا قائمة .</a:t>
            </a:r>
            <a:endParaRPr lang="ar-AE" altLang="ar-JO" sz="2400" b="1" dirty="0"/>
          </a:p>
          <a:p>
            <a:pPr algn="r" rtl="1"/>
            <a:r>
              <a:rPr lang="ar-AE" altLang="ar-JO" sz="2400" dirty="0"/>
              <a:t>جبهة ذات زوايا قائمة٬ قليلة الارتفاع .</a:t>
            </a:r>
            <a:endParaRPr lang="en-GB" altLang="ar-JO" sz="2400" dirty="0"/>
          </a:p>
        </p:txBody>
      </p:sp>
      <p:pic>
        <p:nvPicPr>
          <p:cNvPr id="348165" name="Picture 5" descr="onf-women">
            <a:extLst>
              <a:ext uri="{FF2B5EF4-FFF2-40B4-BE49-F238E27FC236}">
                <a16:creationId xmlns:a16="http://schemas.microsoft.com/office/drawing/2014/main" xmlns="" id="{568C734E-811E-FE46-8254-CFD74AF24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7522" y="1478442"/>
            <a:ext cx="1977736" cy="33477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sbaba_sex50">
            <a:hlinkClick r:id="rId3"/>
            <a:extLst>
              <a:ext uri="{FF2B5EF4-FFF2-40B4-BE49-F238E27FC236}">
                <a16:creationId xmlns:a16="http://schemas.microsoft.com/office/drawing/2014/main" xmlns="" id="{B1BE2A67-1A7C-2B45-B6D6-604A1E9E06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682" y="2369274"/>
            <a:ext cx="2103312" cy="297907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a:extLst>
              <a:ext uri="{FF2B5EF4-FFF2-40B4-BE49-F238E27FC236}">
                <a16:creationId xmlns:a16="http://schemas.microsoft.com/office/drawing/2014/main" xmlns="" id="{88E9949C-42DB-6B4A-9041-62D6C7DDFC98}"/>
              </a:ext>
            </a:extLst>
          </p:cNvPr>
          <p:cNvSpPr txBox="1">
            <a:spLocks noChangeArrowheads="1"/>
          </p:cNvSpPr>
          <p:nvPr/>
        </p:nvSpPr>
        <p:spPr>
          <a:xfrm>
            <a:off x="1124921" y="411162"/>
            <a:ext cx="4602995" cy="662782"/>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AE" altLang="ar-JO" sz="3200" b="1" dirty="0"/>
              <a:t>النوع الثالث</a:t>
            </a:r>
            <a:r>
              <a:rPr lang="ar-SA" altLang="ar-JO" sz="3200" b="1" dirty="0"/>
              <a:t>: </a:t>
            </a:r>
            <a:r>
              <a:rPr lang="ar-AE" altLang="ar-JO" sz="3200" b="1" dirty="0"/>
              <a:t>الحسا</a:t>
            </a:r>
            <a:r>
              <a:rPr lang="ar-SA" altLang="ar-JO" sz="3200" b="1" dirty="0"/>
              <a:t>س</a:t>
            </a:r>
            <a:endParaRPr lang="en-GB" altLang="ar-JO" sz="3200" dirty="0"/>
          </a:p>
        </p:txBody>
      </p:sp>
      <p:sp>
        <p:nvSpPr>
          <p:cNvPr id="7" name="Rectangle 3">
            <a:extLst>
              <a:ext uri="{FF2B5EF4-FFF2-40B4-BE49-F238E27FC236}">
                <a16:creationId xmlns:a16="http://schemas.microsoft.com/office/drawing/2014/main" xmlns="" id="{873619D6-2EAA-C546-AA43-9B5FCB11D383}"/>
              </a:ext>
            </a:extLst>
          </p:cNvPr>
          <p:cNvSpPr txBox="1">
            <a:spLocks noChangeArrowheads="1"/>
          </p:cNvSpPr>
          <p:nvPr/>
        </p:nvSpPr>
        <p:spPr>
          <a:xfrm>
            <a:off x="170481" y="1253331"/>
            <a:ext cx="5693998" cy="4351338"/>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80000"/>
              </a:lnSpc>
              <a:buNone/>
            </a:pPr>
            <a:r>
              <a:rPr lang="ar-AE" altLang="ar-JO" sz="2400" dirty="0"/>
              <a:t>ان صفات الحسهي من ارقى الصفات التي يتصف بها الانسان، ويكون انساناً بمعنى الكلمة، ومن صفاته:</a:t>
            </a:r>
          </a:p>
          <a:p>
            <a:pPr algn="just">
              <a:lnSpc>
                <a:spcPct val="80000"/>
              </a:lnSpc>
            </a:pPr>
            <a:r>
              <a:rPr lang="ar-AE" altLang="ar-JO" sz="2400" dirty="0"/>
              <a:t>قامة ملفوفة طويلة وهزيلة.</a:t>
            </a:r>
          </a:p>
          <a:p>
            <a:pPr algn="just">
              <a:lnSpc>
                <a:spcPct val="80000"/>
              </a:lnSpc>
            </a:pPr>
            <a:r>
              <a:rPr lang="ar-AE" altLang="ar-JO" sz="2400" dirty="0"/>
              <a:t>جبهة عالية ومليئة.</a:t>
            </a:r>
          </a:p>
          <a:p>
            <a:pPr algn="just">
              <a:lnSpc>
                <a:spcPct val="80000"/>
              </a:lnSpc>
            </a:pPr>
            <a:r>
              <a:rPr lang="ar-AE" altLang="ar-JO" sz="2400" dirty="0"/>
              <a:t>وجه نحيف ضيق.</a:t>
            </a:r>
          </a:p>
          <a:p>
            <a:pPr algn="just">
              <a:lnSpc>
                <a:spcPct val="80000"/>
              </a:lnSpc>
            </a:pPr>
            <a:r>
              <a:rPr lang="ar-AE" altLang="ar-JO" sz="2400" dirty="0"/>
              <a:t>عينان واسعتان</a:t>
            </a:r>
          </a:p>
          <a:p>
            <a:pPr algn="just">
              <a:lnSpc>
                <a:spcPct val="80000"/>
              </a:lnSpc>
            </a:pPr>
            <a:r>
              <a:rPr lang="ar-AE" altLang="ar-JO" sz="2400" dirty="0"/>
              <a:t>فم صغير.</a:t>
            </a:r>
          </a:p>
          <a:p>
            <a:pPr algn="just">
              <a:lnSpc>
                <a:spcPct val="80000"/>
              </a:lnSpc>
            </a:pPr>
            <a:r>
              <a:rPr lang="ar-AE" altLang="ar-JO" sz="2400" dirty="0"/>
              <a:t>شفتان دقيقتان</a:t>
            </a:r>
          </a:p>
          <a:p>
            <a:pPr algn="just">
              <a:lnSpc>
                <a:spcPct val="80000"/>
              </a:lnSpc>
            </a:pPr>
            <a:r>
              <a:rPr lang="ar-AE" altLang="ar-JO" sz="2400" dirty="0"/>
              <a:t>رقبة نحيفة.</a:t>
            </a:r>
          </a:p>
          <a:p>
            <a:pPr algn="just">
              <a:lnSpc>
                <a:spcPct val="80000"/>
              </a:lnSpc>
            </a:pPr>
            <a:r>
              <a:rPr lang="ar-AE" altLang="ar-JO" sz="2400" dirty="0"/>
              <a:t>عضلات غير بارزة.</a:t>
            </a:r>
            <a:endParaRPr lang="en-GB" altLang="ar-JO" sz="2400" dirty="0"/>
          </a:p>
        </p:txBody>
      </p:sp>
    </p:spTree>
    <p:extLst>
      <p:ext uri="{BB962C8B-B14F-4D97-AF65-F5344CB8AC3E}">
        <p14:creationId xmlns:p14="http://schemas.microsoft.com/office/powerpoint/2010/main" val="338369548"/>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2">
            <a:extLst>
              <a:ext uri="{FF2B5EF4-FFF2-40B4-BE49-F238E27FC236}">
                <a16:creationId xmlns:a16="http://schemas.microsoft.com/office/drawing/2014/main" xmlns="" id="{AA6C6DC2-D552-A24C-9659-96C219121FB7}"/>
              </a:ext>
            </a:extLst>
          </p:cNvPr>
          <p:cNvSpPr>
            <a:spLocks noGrp="1" noChangeArrowheads="1"/>
          </p:cNvSpPr>
          <p:nvPr>
            <p:ph type="title"/>
          </p:nvPr>
        </p:nvSpPr>
        <p:spPr>
          <a:xfrm>
            <a:off x="1595438" y="340964"/>
            <a:ext cx="9144000" cy="1052513"/>
          </a:xfrm>
        </p:spPr>
        <p:style>
          <a:lnRef idx="2">
            <a:schemeClr val="dk1"/>
          </a:lnRef>
          <a:fillRef idx="1">
            <a:schemeClr val="lt1"/>
          </a:fillRef>
          <a:effectRef idx="0">
            <a:schemeClr val="dk1"/>
          </a:effectRef>
          <a:fontRef idx="minor">
            <a:schemeClr val="dk1"/>
          </a:fontRef>
        </p:style>
        <p:txBody>
          <a:bodyPr>
            <a:noAutofit/>
          </a:bodyPr>
          <a:lstStyle/>
          <a:p>
            <a:pPr algn="ctr"/>
            <a:r>
              <a:rPr lang="ar-AE" altLang="ar-JO" sz="2800" dirty="0">
                <a:ln w="0"/>
                <a:solidFill>
                  <a:schemeClr val="tx1"/>
                </a:solidFill>
                <a:effectLst>
                  <a:outerShdw blurRad="38100" dist="19050" dir="2700000" algn="tl" rotWithShape="0">
                    <a:schemeClr val="dk1">
                      <a:alpha val="40000"/>
                    </a:schemeClr>
                  </a:outerShdw>
                </a:effectLst>
              </a:rPr>
              <a:t>المعادلة المناسبة للصفات الثلاث للانسان:</a:t>
            </a:r>
            <a:br>
              <a:rPr lang="ar-AE" altLang="ar-JO" sz="2800" dirty="0">
                <a:ln w="0"/>
                <a:solidFill>
                  <a:schemeClr val="tx1"/>
                </a:solidFill>
                <a:effectLst>
                  <a:outerShdw blurRad="38100" dist="19050" dir="2700000" algn="tl" rotWithShape="0">
                    <a:schemeClr val="dk1">
                      <a:alpha val="40000"/>
                    </a:schemeClr>
                  </a:outerShdw>
                </a:effectLst>
              </a:rPr>
            </a:br>
            <a:r>
              <a:rPr lang="ar-AE" altLang="ar-JO" sz="2800" dirty="0">
                <a:ln w="0"/>
                <a:solidFill>
                  <a:schemeClr val="tx1"/>
                </a:solidFill>
                <a:effectLst>
                  <a:outerShdw blurRad="38100" dist="19050" dir="2700000" algn="tl" rotWithShape="0">
                    <a:schemeClr val="dk1">
                      <a:alpha val="40000"/>
                    </a:schemeClr>
                  </a:outerShdw>
                </a:effectLst>
              </a:rPr>
              <a:t>اولاً - الشخص غير المتزن.</a:t>
            </a:r>
            <a:endParaRPr lang="en-GB" altLang="ar-JO" sz="2800" dirty="0">
              <a:ln w="0"/>
              <a:solidFill>
                <a:schemeClr val="tx1"/>
              </a:solidFill>
              <a:effectLst>
                <a:outerShdw blurRad="38100" dist="19050" dir="2700000" algn="tl" rotWithShape="0">
                  <a:schemeClr val="dk1">
                    <a:alpha val="40000"/>
                  </a:schemeClr>
                </a:outerShdw>
              </a:effectLst>
            </a:endParaRPr>
          </a:p>
        </p:txBody>
      </p:sp>
      <p:graphicFrame>
        <p:nvGraphicFramePr>
          <p:cNvPr id="350257" name="Group 49">
            <a:extLst>
              <a:ext uri="{FF2B5EF4-FFF2-40B4-BE49-F238E27FC236}">
                <a16:creationId xmlns:a16="http://schemas.microsoft.com/office/drawing/2014/main" xmlns="" id="{1BD512C0-67DF-C049-9494-29D9F13A0383}"/>
              </a:ext>
            </a:extLst>
          </p:cNvPr>
          <p:cNvGraphicFramePr>
            <a:graphicFrameLocks noGrp="1"/>
          </p:cNvGraphicFramePr>
          <p:nvPr>
            <p:ph idx="1"/>
            <p:extLst>
              <p:ext uri="{D42A27DB-BD31-4B8C-83A1-F6EECF244321}">
                <p14:modId xmlns:p14="http://schemas.microsoft.com/office/powerpoint/2010/main" val="404863644"/>
              </p:ext>
            </p:extLst>
          </p:nvPr>
        </p:nvGraphicFramePr>
        <p:xfrm>
          <a:off x="6148549" y="1676748"/>
          <a:ext cx="5919465" cy="4840288"/>
        </p:xfrm>
        <a:graphic>
          <a:graphicData uri="http://schemas.openxmlformats.org/drawingml/2006/table">
            <a:tbl>
              <a:tblPr firstRow="1" lastCol="1" bandRow="1" bandCol="1">
                <a:tableStyleId>{D7AC3CCA-C797-4891-BE02-D94E43425B78}</a:tableStyleId>
              </a:tblPr>
              <a:tblGrid>
                <a:gridCol w="1973155">
                  <a:extLst>
                    <a:ext uri="{9D8B030D-6E8A-4147-A177-3AD203B41FA5}">
                      <a16:colId xmlns:a16="http://schemas.microsoft.com/office/drawing/2014/main" xmlns="" val="942169792"/>
                    </a:ext>
                  </a:extLst>
                </a:gridCol>
                <a:gridCol w="1973155">
                  <a:extLst>
                    <a:ext uri="{9D8B030D-6E8A-4147-A177-3AD203B41FA5}">
                      <a16:colId xmlns:a16="http://schemas.microsoft.com/office/drawing/2014/main" xmlns="" val="1327793324"/>
                    </a:ext>
                  </a:extLst>
                </a:gridCol>
                <a:gridCol w="1973155">
                  <a:extLst>
                    <a:ext uri="{9D8B030D-6E8A-4147-A177-3AD203B41FA5}">
                      <a16:colId xmlns:a16="http://schemas.microsoft.com/office/drawing/2014/main" xmlns="" val="4043452072"/>
                    </a:ext>
                  </a:extLst>
                </a:gridCol>
              </a:tblGrid>
              <a:tr h="1210072">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b="1" u="none" strike="noStrike" cap="none" normalizeH="0" baseline="0" dirty="0">
                          <a:ln>
                            <a:noFill/>
                          </a:ln>
                          <a:effectLst/>
                        </a:rPr>
                        <a:t>الصفة</a:t>
                      </a:r>
                      <a:endParaRPr kumimoji="0" lang="en-GB" altLang="ar-JO" sz="2800" b="1" i="0" u="none" strike="noStrike" cap="none" normalizeH="0" baseline="0" dirty="0">
                        <a:ln>
                          <a:noFill/>
                        </a:ln>
                        <a:solidFill>
                          <a:schemeClr val="tx1"/>
                        </a:solidFill>
                        <a:effectLst/>
                        <a:latin typeface="Tahoma" panose="020B0604030504040204" pitchFamily="34" charset="0"/>
                        <a:cs typeface="Arial" panose="020B0604020202020204" pitchFamily="34" charset="0"/>
                      </a:endParaRPr>
                    </a:p>
                  </a:txBody>
                  <a:tcPr anchor="ctr" horzOverflow="overflow"/>
                </a:tc>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b="1" u="none" strike="noStrike" cap="none" normalizeH="0" baseline="0" dirty="0">
                          <a:ln>
                            <a:noFill/>
                          </a:ln>
                          <a:effectLst/>
                        </a:rPr>
                        <a:t>غير المتزن</a:t>
                      </a:r>
                      <a:endParaRPr kumimoji="0" lang="en-GB" altLang="ar-JO" sz="2800" b="1" i="0" u="none" strike="noStrike" cap="none" normalizeH="0" baseline="0" dirty="0">
                        <a:ln>
                          <a:noFill/>
                        </a:ln>
                        <a:solidFill>
                          <a:schemeClr val="tx1"/>
                        </a:solidFill>
                        <a:effectLst/>
                        <a:latin typeface="Tahoma" panose="020B0604030504040204" pitchFamily="34" charset="0"/>
                        <a:cs typeface="Arial" panose="020B0604020202020204" pitchFamily="34" charset="0"/>
                      </a:endParaRPr>
                    </a:p>
                  </a:txBody>
                  <a:tcPr anchor="ctr" horzOverflow="overflow"/>
                </a:tc>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b="1" u="none" strike="noStrike" cap="none" normalizeH="0" baseline="0" dirty="0">
                          <a:ln>
                            <a:noFill/>
                          </a:ln>
                          <a:effectLst/>
                        </a:rPr>
                        <a:t>المتزن</a:t>
                      </a:r>
                      <a:endParaRPr kumimoji="0" lang="en-GB" altLang="ar-JO" sz="2800" b="1" i="0" u="none" strike="noStrike" cap="none" normalizeH="0" baseline="0" dirty="0">
                        <a:ln>
                          <a:noFill/>
                        </a:ln>
                        <a:solidFill>
                          <a:schemeClr val="tx1"/>
                        </a:solidFill>
                        <a:effectLst/>
                        <a:latin typeface="Tahoma" panose="020B0604030504040204" pitchFamily="34" charset="0"/>
                        <a:cs typeface="Arial" panose="020B0604020202020204" pitchFamily="34" charset="0"/>
                      </a:endParaRPr>
                    </a:p>
                  </a:txBody>
                  <a:tcPr anchor="ctr" horzOverflow="overflow"/>
                </a:tc>
                <a:extLst>
                  <a:ext uri="{0D108BD9-81ED-4DB2-BD59-A6C34878D82A}">
                    <a16:rowId xmlns:a16="http://schemas.microsoft.com/office/drawing/2014/main" xmlns="" val="958430886"/>
                  </a:ext>
                </a:extLst>
              </a:tr>
              <a:tr h="1210072">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dirty="0">
                          <a:ln>
                            <a:noFill/>
                          </a:ln>
                          <a:effectLst/>
                        </a:rPr>
                        <a:t>حساس</a:t>
                      </a:r>
                      <a:endParaRPr kumimoji="0" lang="en-GB" altLang="ar-JO" sz="2800" b="0" i="0" u="none" strike="noStrike" cap="none" normalizeH="0" baseline="0" dirty="0">
                        <a:ln>
                          <a:noFill/>
                        </a:ln>
                        <a:solidFill>
                          <a:schemeClr val="tx1"/>
                        </a:solidFill>
                        <a:effectLst/>
                        <a:latin typeface="Tahoma" panose="020B0604030504040204" pitchFamily="34" charset="0"/>
                        <a:cs typeface="Arial" panose="020B0604020202020204" pitchFamily="34" charset="0"/>
                      </a:endParaRPr>
                    </a:p>
                  </a:txBody>
                  <a:tcPr anchor="ctr" horzOverflow="overflow"/>
                </a:tc>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a:ln>
                            <a:noFill/>
                          </a:ln>
                          <a:effectLst/>
                        </a:rPr>
                        <a:t>25%</a:t>
                      </a:r>
                      <a:endParaRPr kumimoji="0" lang="en-GB" altLang="ar-JO" sz="2800" b="0" i="0" u="none" strike="noStrike" cap="none" normalizeH="0" baseline="0">
                        <a:ln>
                          <a:noFill/>
                        </a:ln>
                        <a:solidFill>
                          <a:schemeClr val="tx1"/>
                        </a:solidFill>
                        <a:effectLst/>
                        <a:latin typeface="Tahoma" panose="020B0604030504040204" pitchFamily="34" charset="0"/>
                        <a:cs typeface="Arial" panose="020B0604020202020204" pitchFamily="34" charset="0"/>
                      </a:endParaRPr>
                    </a:p>
                  </a:txBody>
                  <a:tcPr anchor="ctr" horzOverflow="overflow"/>
                </a:tc>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dirty="0">
                          <a:ln>
                            <a:noFill/>
                          </a:ln>
                          <a:effectLst/>
                        </a:rPr>
                        <a:t>33.3%</a:t>
                      </a:r>
                      <a:endParaRPr kumimoji="0" lang="en-GB" altLang="ar-JO" sz="2800" b="0" i="0" u="none" strike="noStrike" cap="none" normalizeH="0" baseline="0" dirty="0">
                        <a:ln>
                          <a:noFill/>
                        </a:ln>
                        <a:solidFill>
                          <a:schemeClr val="tx1"/>
                        </a:solidFill>
                        <a:effectLst/>
                        <a:latin typeface="Tahoma" panose="020B0604030504040204" pitchFamily="34" charset="0"/>
                        <a:cs typeface="Arial" panose="020B0604020202020204" pitchFamily="34" charset="0"/>
                      </a:endParaRPr>
                    </a:p>
                  </a:txBody>
                  <a:tcPr anchor="ctr" horzOverflow="overflow"/>
                </a:tc>
                <a:extLst>
                  <a:ext uri="{0D108BD9-81ED-4DB2-BD59-A6C34878D82A}">
                    <a16:rowId xmlns:a16="http://schemas.microsoft.com/office/drawing/2014/main" xmlns="" val="560316654"/>
                  </a:ext>
                </a:extLst>
              </a:tr>
              <a:tr h="1210072">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dirty="0">
                          <a:ln>
                            <a:noFill/>
                          </a:ln>
                          <a:effectLst/>
                        </a:rPr>
                        <a:t>نشيط</a:t>
                      </a:r>
                      <a:endParaRPr kumimoji="0" lang="en-GB" altLang="ar-JO" sz="2800" b="0" i="0" u="none" strike="noStrike" cap="none" normalizeH="0" baseline="0" dirty="0">
                        <a:ln>
                          <a:noFill/>
                        </a:ln>
                        <a:solidFill>
                          <a:schemeClr val="tx1"/>
                        </a:solidFill>
                        <a:effectLst/>
                        <a:latin typeface="Tahoma" panose="020B0604030504040204" pitchFamily="34" charset="0"/>
                        <a:cs typeface="Arial" panose="020B0604020202020204" pitchFamily="34" charset="0"/>
                      </a:endParaRPr>
                    </a:p>
                  </a:txBody>
                  <a:tcPr anchor="ctr" horzOverflow="overflow"/>
                </a:tc>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dirty="0">
                          <a:ln>
                            <a:noFill/>
                          </a:ln>
                          <a:effectLst/>
                        </a:rPr>
                        <a:t>50%</a:t>
                      </a:r>
                      <a:endParaRPr kumimoji="0" lang="en-GB" altLang="ar-JO" sz="2800" b="0" i="0" u="none" strike="noStrike" cap="none" normalizeH="0" baseline="0" dirty="0">
                        <a:ln>
                          <a:noFill/>
                        </a:ln>
                        <a:solidFill>
                          <a:schemeClr val="tx1"/>
                        </a:solidFill>
                        <a:effectLst/>
                        <a:latin typeface="Tahoma" panose="020B0604030504040204" pitchFamily="34" charset="0"/>
                        <a:cs typeface="Arial" panose="020B0604020202020204" pitchFamily="34" charset="0"/>
                      </a:endParaRPr>
                    </a:p>
                  </a:txBody>
                  <a:tcPr anchor="ctr" horzOverflow="overflow"/>
                </a:tc>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a:ln>
                            <a:noFill/>
                          </a:ln>
                          <a:effectLst/>
                        </a:rPr>
                        <a:t>33.3%</a:t>
                      </a:r>
                      <a:endParaRPr kumimoji="0" lang="en-GB" altLang="ar-JO" sz="2800" b="0" i="0" u="none" strike="noStrike" cap="none" normalizeH="0" baseline="0">
                        <a:ln>
                          <a:noFill/>
                        </a:ln>
                        <a:solidFill>
                          <a:schemeClr val="tx1"/>
                        </a:solidFill>
                        <a:effectLst/>
                        <a:latin typeface="Tahoma" panose="020B0604030504040204" pitchFamily="34" charset="0"/>
                        <a:cs typeface="Arial" panose="020B0604020202020204" pitchFamily="34" charset="0"/>
                      </a:endParaRPr>
                    </a:p>
                  </a:txBody>
                  <a:tcPr anchor="ctr" horzOverflow="overflow"/>
                </a:tc>
                <a:extLst>
                  <a:ext uri="{0D108BD9-81ED-4DB2-BD59-A6C34878D82A}">
                    <a16:rowId xmlns:a16="http://schemas.microsoft.com/office/drawing/2014/main" xmlns="" val="945048956"/>
                  </a:ext>
                </a:extLst>
              </a:tr>
              <a:tr h="1210072">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dirty="0">
                          <a:ln>
                            <a:noFill/>
                          </a:ln>
                          <a:effectLst/>
                        </a:rPr>
                        <a:t>طاعم</a:t>
                      </a:r>
                      <a:endParaRPr kumimoji="0" lang="en-GB" altLang="ar-JO" sz="2800" b="0" i="0" u="none" strike="noStrike" cap="none" normalizeH="0" baseline="0" dirty="0">
                        <a:ln>
                          <a:noFill/>
                        </a:ln>
                        <a:solidFill>
                          <a:schemeClr val="tx1"/>
                        </a:solidFill>
                        <a:effectLst/>
                        <a:latin typeface="Tahoma" panose="020B0604030504040204" pitchFamily="34" charset="0"/>
                        <a:cs typeface="Arial" panose="020B0604020202020204" pitchFamily="34" charset="0"/>
                      </a:endParaRPr>
                    </a:p>
                  </a:txBody>
                  <a:tcPr anchor="ctr" horzOverflow="overflow"/>
                </a:tc>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dirty="0">
                          <a:ln>
                            <a:noFill/>
                          </a:ln>
                          <a:effectLst/>
                        </a:rPr>
                        <a:t>25%</a:t>
                      </a:r>
                      <a:endParaRPr kumimoji="0" lang="en-GB" altLang="ar-JO" sz="2800" b="0" i="0" u="none" strike="noStrike" cap="none" normalizeH="0" baseline="0" dirty="0">
                        <a:ln>
                          <a:noFill/>
                        </a:ln>
                        <a:solidFill>
                          <a:schemeClr val="tx1"/>
                        </a:solidFill>
                        <a:effectLst/>
                        <a:latin typeface="Tahoma" panose="020B0604030504040204" pitchFamily="34" charset="0"/>
                        <a:cs typeface="Arial" panose="020B0604020202020204" pitchFamily="34" charset="0"/>
                      </a:endParaRPr>
                    </a:p>
                  </a:txBody>
                  <a:tcPr anchor="ctr" horzOverflow="overflow"/>
                </a:tc>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dirty="0">
                          <a:ln>
                            <a:noFill/>
                          </a:ln>
                          <a:effectLst/>
                        </a:rPr>
                        <a:t>33.3%</a:t>
                      </a:r>
                      <a:endParaRPr kumimoji="0" lang="en-GB" altLang="ar-JO" sz="2800" b="0" i="0" u="none" strike="noStrike" cap="none" normalizeH="0" baseline="0" dirty="0">
                        <a:ln>
                          <a:noFill/>
                        </a:ln>
                        <a:solidFill>
                          <a:schemeClr val="tx1"/>
                        </a:solidFill>
                        <a:effectLst/>
                        <a:latin typeface="Tahoma" panose="020B0604030504040204" pitchFamily="34" charset="0"/>
                        <a:cs typeface="Arial" panose="020B0604020202020204" pitchFamily="34" charset="0"/>
                      </a:endParaRPr>
                    </a:p>
                  </a:txBody>
                  <a:tcPr anchor="ctr" horzOverflow="overflow"/>
                </a:tc>
                <a:extLst>
                  <a:ext uri="{0D108BD9-81ED-4DB2-BD59-A6C34878D82A}">
                    <a16:rowId xmlns:a16="http://schemas.microsoft.com/office/drawing/2014/main" xmlns="" val="2592578850"/>
                  </a:ext>
                </a:extLst>
              </a:tr>
            </a:tbl>
          </a:graphicData>
        </a:graphic>
      </p:graphicFrame>
      <p:sp>
        <p:nvSpPr>
          <p:cNvPr id="2" name="مستطيل 1">
            <a:extLst>
              <a:ext uri="{FF2B5EF4-FFF2-40B4-BE49-F238E27FC236}">
                <a16:creationId xmlns:a16="http://schemas.microsoft.com/office/drawing/2014/main" xmlns="" id="{B4278D31-275E-034A-83C8-B7D2E32F0A1E}"/>
              </a:ext>
            </a:extLst>
          </p:cNvPr>
          <p:cNvSpPr/>
          <p:nvPr/>
        </p:nvSpPr>
        <p:spPr>
          <a:xfrm>
            <a:off x="123986" y="1442903"/>
            <a:ext cx="5919465" cy="5018682"/>
          </a:xfrm>
          <a:prstGeom prst="rect">
            <a:avLst/>
          </a:prstGeom>
        </p:spPr>
        <p:txBody>
          <a:bodyPr wrap="square">
            <a:spAutoFit/>
          </a:bodyPr>
          <a:lstStyle/>
          <a:p>
            <a:pPr algn="just">
              <a:lnSpc>
                <a:spcPct val="150000"/>
              </a:lnSpc>
            </a:pPr>
            <a:r>
              <a:rPr lang="ar-AE" altLang="ar-JO" sz="2400" b="1" dirty="0"/>
              <a:t>اولا -</a:t>
            </a:r>
            <a:r>
              <a:rPr lang="ar-AE" altLang="ar-JO" sz="2400" dirty="0"/>
              <a:t> لا يمكن ان تقل صفة عن 25% ابدا.</a:t>
            </a:r>
          </a:p>
          <a:p>
            <a:pPr algn="just">
              <a:lnSpc>
                <a:spcPct val="150000"/>
              </a:lnSpc>
            </a:pPr>
            <a:r>
              <a:rPr lang="ar-AE" altLang="ar-JO" sz="2400" b="1" dirty="0"/>
              <a:t>ثانيا -</a:t>
            </a:r>
            <a:r>
              <a:rPr lang="ar-AE" altLang="ar-JO" sz="2400" dirty="0"/>
              <a:t> لا يمكن ان يحصل الانسان على 25% لكل صفة، بحيث يكون المجموع فقط 75%، حيث ان المطلوب هو 100%. اذا بالتالية فالشخص غير المتزن لابد ان تحصل صفة منه على 50% وتتحد صفتين للحصول على ال50% الباقية.</a:t>
            </a:r>
          </a:p>
          <a:p>
            <a:pPr algn="just">
              <a:lnSpc>
                <a:spcPct val="150000"/>
              </a:lnSpc>
            </a:pPr>
            <a:r>
              <a:rPr lang="ar-AE" altLang="ar-JO" sz="2400" b="1" dirty="0"/>
              <a:t>ثالثاً -</a:t>
            </a:r>
            <a:r>
              <a:rPr lang="ar-AE" altLang="ar-JO" sz="2400" dirty="0"/>
              <a:t> هذا الشخص سمي غير متزن، لانه لابد ان يكون مجموع الصفتين المتحدتين = 75% ، ولايجوز جمع خصلتين متفاوتتين في النسبة.</a:t>
            </a:r>
            <a:endParaRPr lang="en-GB" altLang="ar-JO" sz="2400" dirty="0"/>
          </a:p>
        </p:txBody>
      </p:sp>
    </p:spTree>
    <p:extLst>
      <p:ext uri="{BB962C8B-B14F-4D97-AF65-F5344CB8AC3E}">
        <p14:creationId xmlns:p14="http://schemas.microsoft.com/office/powerpoint/2010/main" val="676519202"/>
      </p:ext>
    </p:extLst>
  </p:cSld>
  <p:clrMapOvr>
    <a:masterClrMapping/>
  </p:clrMapOvr>
  <p:transition>
    <p:wedge/>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xmlns="" id="{054BDEE4-69C6-8A41-A796-093B939EB5A7}"/>
              </a:ext>
            </a:extLst>
          </p:cNvPr>
          <p:cNvSpPr>
            <a:spLocks noGrp="1" noChangeArrowheads="1"/>
          </p:cNvSpPr>
          <p:nvPr>
            <p:ph type="title"/>
          </p:nvPr>
        </p:nvSpPr>
        <p:spPr>
          <a:xfrm>
            <a:off x="1317608" y="245311"/>
            <a:ext cx="10390716" cy="762079"/>
          </a:xfrm>
        </p:spPr>
        <p:txBody>
          <a:bodyPr>
            <a:normAutofit fontScale="90000"/>
          </a:bodyPr>
          <a:lstStyle/>
          <a:p>
            <a:pPr algn="ctr" rtl="1"/>
            <a:r>
              <a:rPr lang="ar-AE" altLang="ar-JO" sz="3200" b="1" dirty="0"/>
              <a:t>المعادلة المناسبة للصفات الثلاث للانسان:</a:t>
            </a:r>
            <a:br>
              <a:rPr lang="ar-AE" altLang="ar-JO" sz="3200" b="1" dirty="0"/>
            </a:br>
            <a:r>
              <a:rPr lang="ar-AE" altLang="ar-JO" sz="3200" b="1" dirty="0"/>
              <a:t>ثانياً -  الشخص المتعادل.</a:t>
            </a:r>
            <a:endParaRPr lang="en-GB" altLang="ar-JO" sz="3200" b="1" dirty="0"/>
          </a:p>
        </p:txBody>
      </p:sp>
      <p:graphicFrame>
        <p:nvGraphicFramePr>
          <p:cNvPr id="354330" name="Group 26">
            <a:extLst>
              <a:ext uri="{FF2B5EF4-FFF2-40B4-BE49-F238E27FC236}">
                <a16:creationId xmlns:a16="http://schemas.microsoft.com/office/drawing/2014/main" xmlns="" id="{CF04311C-82C4-294E-AC5C-D66F4A53D42F}"/>
              </a:ext>
            </a:extLst>
          </p:cNvPr>
          <p:cNvGraphicFramePr>
            <a:graphicFrameLocks noGrp="1"/>
          </p:cNvGraphicFramePr>
          <p:nvPr>
            <p:ph idx="1"/>
            <p:extLst>
              <p:ext uri="{D42A27DB-BD31-4B8C-83A1-F6EECF244321}">
                <p14:modId xmlns:p14="http://schemas.microsoft.com/office/powerpoint/2010/main" val="1643468077"/>
              </p:ext>
            </p:extLst>
          </p:nvPr>
        </p:nvGraphicFramePr>
        <p:xfrm>
          <a:off x="6095999" y="1475272"/>
          <a:ext cx="5795478" cy="4840288"/>
        </p:xfrm>
        <a:graphic>
          <a:graphicData uri="http://schemas.openxmlformats.org/drawingml/2006/table">
            <a:tbl>
              <a:tblPr firstRow="1" firstCol="1" bandRow="1" bandCol="1">
                <a:tableStyleId>{D7AC3CCA-C797-4891-BE02-D94E43425B78}</a:tableStyleId>
              </a:tblPr>
              <a:tblGrid>
                <a:gridCol w="1931826">
                  <a:extLst>
                    <a:ext uri="{9D8B030D-6E8A-4147-A177-3AD203B41FA5}">
                      <a16:colId xmlns:a16="http://schemas.microsoft.com/office/drawing/2014/main" xmlns="" val="1397555012"/>
                    </a:ext>
                  </a:extLst>
                </a:gridCol>
                <a:gridCol w="1931826">
                  <a:extLst>
                    <a:ext uri="{9D8B030D-6E8A-4147-A177-3AD203B41FA5}">
                      <a16:colId xmlns:a16="http://schemas.microsoft.com/office/drawing/2014/main" xmlns="" val="3559859399"/>
                    </a:ext>
                  </a:extLst>
                </a:gridCol>
                <a:gridCol w="1931826">
                  <a:extLst>
                    <a:ext uri="{9D8B030D-6E8A-4147-A177-3AD203B41FA5}">
                      <a16:colId xmlns:a16="http://schemas.microsoft.com/office/drawing/2014/main" xmlns="" val="1116618019"/>
                    </a:ext>
                  </a:extLst>
                </a:gridCol>
              </a:tblGrid>
              <a:tr h="1209675">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dirty="0">
                          <a:ln>
                            <a:noFill/>
                          </a:ln>
                          <a:effectLst/>
                        </a:rPr>
                        <a:t>الصفة</a:t>
                      </a:r>
                      <a:endParaRPr kumimoji="0" lang="en-GB" altLang="ar-JO" sz="2800" b="1" i="0" u="none" strike="noStrike" cap="none" normalizeH="0" baseline="0" dirty="0">
                        <a:ln>
                          <a:noFill/>
                        </a:ln>
                        <a:solidFill>
                          <a:schemeClr val="tx1"/>
                        </a:solidFill>
                        <a:effectLst/>
                        <a:latin typeface="Tahoma" panose="020B0604030504040204" pitchFamily="34" charset="0"/>
                        <a:cs typeface="Arial" panose="020B0604020202020204" pitchFamily="34" charset="0"/>
                      </a:endParaRPr>
                    </a:p>
                  </a:txBody>
                  <a:tcPr anchor="ctr" horzOverflow="overflow"/>
                </a:tc>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a:ln>
                            <a:noFill/>
                          </a:ln>
                          <a:effectLst/>
                        </a:rPr>
                        <a:t>المتعادل</a:t>
                      </a:r>
                      <a:endParaRPr kumimoji="0" lang="en-GB" altLang="ar-JO" sz="2800" b="1" i="0" u="none" strike="noStrike" cap="none" normalizeH="0" baseline="0">
                        <a:ln>
                          <a:noFill/>
                        </a:ln>
                        <a:solidFill>
                          <a:schemeClr val="tx1"/>
                        </a:solidFill>
                        <a:effectLst/>
                        <a:latin typeface="Tahoma" panose="020B0604030504040204" pitchFamily="34" charset="0"/>
                        <a:cs typeface="Arial" panose="020B0604020202020204" pitchFamily="34" charset="0"/>
                      </a:endParaRPr>
                    </a:p>
                  </a:txBody>
                  <a:tcPr anchor="ctr" horzOverflow="overflow"/>
                </a:tc>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dirty="0">
                          <a:ln>
                            <a:noFill/>
                          </a:ln>
                          <a:effectLst/>
                        </a:rPr>
                        <a:t>المتزن</a:t>
                      </a:r>
                      <a:endParaRPr kumimoji="0" lang="en-GB" altLang="ar-JO" sz="2800" b="1" i="0" u="none" strike="noStrike" cap="none" normalizeH="0" baseline="0" dirty="0">
                        <a:ln>
                          <a:noFill/>
                        </a:ln>
                        <a:solidFill>
                          <a:schemeClr val="tx1"/>
                        </a:solidFill>
                        <a:effectLst/>
                        <a:latin typeface="Tahoma" panose="020B0604030504040204" pitchFamily="34" charset="0"/>
                        <a:cs typeface="Arial" panose="020B0604020202020204" pitchFamily="34" charset="0"/>
                      </a:endParaRPr>
                    </a:p>
                  </a:txBody>
                  <a:tcPr anchor="ctr" horzOverflow="overflow"/>
                </a:tc>
                <a:extLst>
                  <a:ext uri="{0D108BD9-81ED-4DB2-BD59-A6C34878D82A}">
                    <a16:rowId xmlns:a16="http://schemas.microsoft.com/office/drawing/2014/main" xmlns="" val="1590195735"/>
                  </a:ext>
                </a:extLst>
              </a:tr>
              <a:tr h="1211263">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dirty="0">
                          <a:ln>
                            <a:noFill/>
                          </a:ln>
                          <a:effectLst/>
                        </a:rPr>
                        <a:t>حساس</a:t>
                      </a:r>
                      <a:endParaRPr kumimoji="0" lang="en-GB" altLang="ar-JO" sz="2800" b="0" i="0" u="none" strike="noStrike" cap="none" normalizeH="0" baseline="0" dirty="0">
                        <a:ln>
                          <a:noFill/>
                        </a:ln>
                        <a:solidFill>
                          <a:schemeClr val="tx1"/>
                        </a:solidFill>
                        <a:effectLst/>
                        <a:latin typeface="Tahoma" panose="020B0604030504040204" pitchFamily="34" charset="0"/>
                        <a:cs typeface="Arial" panose="020B0604020202020204" pitchFamily="34" charset="0"/>
                      </a:endParaRPr>
                    </a:p>
                  </a:txBody>
                  <a:tcPr anchor="ctr" horzOverflow="overflow"/>
                </a:tc>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a:ln>
                            <a:noFill/>
                          </a:ln>
                          <a:effectLst/>
                        </a:rPr>
                        <a:t>37.5%</a:t>
                      </a:r>
                      <a:endParaRPr kumimoji="0" lang="en-GB" altLang="ar-JO" sz="2800" b="0" i="0" u="none" strike="noStrike" cap="none" normalizeH="0" baseline="0">
                        <a:ln>
                          <a:noFill/>
                        </a:ln>
                        <a:solidFill>
                          <a:schemeClr val="tx1"/>
                        </a:solidFill>
                        <a:effectLst/>
                        <a:latin typeface="Tahoma" panose="020B0604030504040204" pitchFamily="34" charset="0"/>
                        <a:cs typeface="Arial" panose="020B0604020202020204" pitchFamily="34" charset="0"/>
                      </a:endParaRPr>
                    </a:p>
                  </a:txBody>
                  <a:tcPr anchor="ctr" horzOverflow="overflow"/>
                </a:tc>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a:ln>
                            <a:noFill/>
                          </a:ln>
                          <a:effectLst/>
                        </a:rPr>
                        <a:t>33.3%</a:t>
                      </a:r>
                      <a:endParaRPr kumimoji="0" lang="en-GB" altLang="ar-JO" sz="2800" b="0" i="0" u="none" strike="noStrike" cap="none" normalizeH="0" baseline="0">
                        <a:ln>
                          <a:noFill/>
                        </a:ln>
                        <a:solidFill>
                          <a:schemeClr val="tx1"/>
                        </a:solidFill>
                        <a:effectLst/>
                        <a:latin typeface="Tahoma" panose="020B0604030504040204" pitchFamily="34" charset="0"/>
                        <a:cs typeface="Arial" panose="020B0604020202020204" pitchFamily="34" charset="0"/>
                      </a:endParaRPr>
                    </a:p>
                  </a:txBody>
                  <a:tcPr anchor="ctr" horzOverflow="overflow"/>
                </a:tc>
                <a:extLst>
                  <a:ext uri="{0D108BD9-81ED-4DB2-BD59-A6C34878D82A}">
                    <a16:rowId xmlns:a16="http://schemas.microsoft.com/office/drawing/2014/main" xmlns="" val="3976556486"/>
                  </a:ext>
                </a:extLst>
              </a:tr>
              <a:tr h="1209675">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dirty="0">
                          <a:ln>
                            <a:noFill/>
                          </a:ln>
                          <a:effectLst/>
                        </a:rPr>
                        <a:t>نشيط</a:t>
                      </a:r>
                      <a:endParaRPr kumimoji="0" lang="en-GB" altLang="ar-JO" sz="2800" b="0" i="0" u="none" strike="noStrike" cap="none" normalizeH="0" baseline="0" dirty="0">
                        <a:ln>
                          <a:noFill/>
                        </a:ln>
                        <a:solidFill>
                          <a:schemeClr val="tx1"/>
                        </a:solidFill>
                        <a:effectLst/>
                        <a:latin typeface="Tahoma" panose="020B0604030504040204" pitchFamily="34" charset="0"/>
                        <a:cs typeface="Arial" panose="020B0604020202020204" pitchFamily="34" charset="0"/>
                      </a:endParaRPr>
                    </a:p>
                  </a:txBody>
                  <a:tcPr anchor="ctr" horzOverflow="overflow"/>
                </a:tc>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a:ln>
                            <a:noFill/>
                          </a:ln>
                          <a:effectLst/>
                        </a:rPr>
                        <a:t>37.5%</a:t>
                      </a:r>
                      <a:endParaRPr kumimoji="0" lang="en-GB" altLang="ar-JO" sz="2800" b="0" i="0" u="none" strike="noStrike" cap="none" normalizeH="0" baseline="0">
                        <a:ln>
                          <a:noFill/>
                        </a:ln>
                        <a:solidFill>
                          <a:schemeClr val="tx1"/>
                        </a:solidFill>
                        <a:effectLst/>
                        <a:latin typeface="Tahoma" panose="020B0604030504040204" pitchFamily="34" charset="0"/>
                        <a:cs typeface="Arial" panose="020B0604020202020204" pitchFamily="34" charset="0"/>
                      </a:endParaRPr>
                    </a:p>
                  </a:txBody>
                  <a:tcPr anchor="ctr" horzOverflow="overflow"/>
                </a:tc>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a:ln>
                            <a:noFill/>
                          </a:ln>
                          <a:effectLst/>
                        </a:rPr>
                        <a:t>33.3%</a:t>
                      </a:r>
                      <a:endParaRPr kumimoji="0" lang="en-GB" altLang="ar-JO" sz="2800" b="0" i="0" u="none" strike="noStrike" cap="none" normalizeH="0" baseline="0">
                        <a:ln>
                          <a:noFill/>
                        </a:ln>
                        <a:solidFill>
                          <a:schemeClr val="tx1"/>
                        </a:solidFill>
                        <a:effectLst/>
                        <a:latin typeface="Tahoma" panose="020B0604030504040204" pitchFamily="34" charset="0"/>
                        <a:cs typeface="Arial" panose="020B0604020202020204" pitchFamily="34" charset="0"/>
                      </a:endParaRPr>
                    </a:p>
                  </a:txBody>
                  <a:tcPr anchor="ctr" horzOverflow="overflow"/>
                </a:tc>
                <a:extLst>
                  <a:ext uri="{0D108BD9-81ED-4DB2-BD59-A6C34878D82A}">
                    <a16:rowId xmlns:a16="http://schemas.microsoft.com/office/drawing/2014/main" xmlns="" val="1324858340"/>
                  </a:ext>
                </a:extLst>
              </a:tr>
              <a:tr h="1209675">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dirty="0">
                          <a:ln>
                            <a:noFill/>
                          </a:ln>
                          <a:effectLst/>
                        </a:rPr>
                        <a:t>طاعم</a:t>
                      </a:r>
                      <a:endParaRPr kumimoji="0" lang="en-GB" altLang="ar-JO" sz="2800" b="0" i="0" u="none" strike="noStrike" cap="none" normalizeH="0" baseline="0" dirty="0">
                        <a:ln>
                          <a:noFill/>
                        </a:ln>
                        <a:solidFill>
                          <a:schemeClr val="tx1"/>
                        </a:solidFill>
                        <a:effectLst/>
                        <a:latin typeface="Tahoma" panose="020B0604030504040204" pitchFamily="34" charset="0"/>
                        <a:cs typeface="Arial" panose="020B0604020202020204" pitchFamily="34" charset="0"/>
                      </a:endParaRPr>
                    </a:p>
                  </a:txBody>
                  <a:tcPr anchor="ctr" horzOverflow="overflow"/>
                </a:tc>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dirty="0">
                          <a:ln>
                            <a:noFill/>
                          </a:ln>
                          <a:effectLst/>
                        </a:rPr>
                        <a:t>25%</a:t>
                      </a:r>
                      <a:endParaRPr kumimoji="0" lang="en-GB" altLang="ar-JO" sz="2800" b="0" i="0" u="none" strike="noStrike" cap="none" normalizeH="0" baseline="0" dirty="0">
                        <a:ln>
                          <a:noFill/>
                        </a:ln>
                        <a:solidFill>
                          <a:schemeClr val="tx1"/>
                        </a:solidFill>
                        <a:effectLst/>
                        <a:latin typeface="Tahoma" panose="020B0604030504040204" pitchFamily="34" charset="0"/>
                        <a:cs typeface="Arial" panose="020B0604020202020204" pitchFamily="34" charset="0"/>
                      </a:endParaRPr>
                    </a:p>
                  </a:txBody>
                  <a:tcPr anchor="ctr" horzOverflow="overflow"/>
                </a:tc>
                <a:tc>
                  <a:txBody>
                    <a:bodyPr/>
                    <a:lstStyle>
                      <a:lvl1pPr algn="l">
                        <a:defRPr sz="2800">
                          <a:solidFill>
                            <a:schemeClr val="tx1"/>
                          </a:solidFill>
                          <a:latin typeface="Tahoma" panose="020B0604030504040204" pitchFamily="34" charset="0"/>
                          <a:cs typeface="Arial" panose="020B0604020202020204" pitchFamily="34" charset="0"/>
                        </a:defRPr>
                      </a:lvl1pPr>
                      <a:lvl2pPr algn="l">
                        <a:buClr>
                          <a:schemeClr val="hlink"/>
                        </a:buClr>
                        <a:buSzPct val="55000"/>
                        <a:defRPr sz="2400">
                          <a:solidFill>
                            <a:schemeClr val="tx1"/>
                          </a:solidFill>
                          <a:latin typeface="Tahoma" panose="020B0604030504040204" pitchFamily="34" charset="0"/>
                          <a:cs typeface="Arial" panose="020B0604020202020204" pitchFamily="34" charset="0"/>
                        </a:defRPr>
                      </a:lvl2pPr>
                      <a:lvl3pPr algn="l">
                        <a:buSzPct val="50000"/>
                        <a:defRPr sz="2000">
                          <a:solidFill>
                            <a:schemeClr val="tx1"/>
                          </a:solidFill>
                          <a:latin typeface="Tahoma" panose="020B0604030504040204" pitchFamily="34" charset="0"/>
                          <a:cs typeface="Arial" panose="020B0604020202020204" pitchFamily="34" charset="0"/>
                        </a:defRPr>
                      </a:lvl3pPr>
                      <a:lvl4pPr algn="l">
                        <a:buClr>
                          <a:schemeClr val="accent2"/>
                        </a:buClr>
                        <a:buSzPct val="55000"/>
                        <a:defRPr>
                          <a:solidFill>
                            <a:schemeClr val="tx1"/>
                          </a:solidFill>
                          <a:latin typeface="Tahoma" panose="020B0604030504040204" pitchFamily="34" charset="0"/>
                          <a:cs typeface="Arial" panose="020B0604020202020204" pitchFamily="34" charset="0"/>
                        </a:defRPr>
                      </a:lvl4pPr>
                      <a:lvl5pPr algn="l">
                        <a:buClr>
                          <a:schemeClr val="accent1"/>
                        </a:buClr>
                        <a:buSzPct val="50000"/>
                        <a:defRPr>
                          <a:solidFill>
                            <a:schemeClr val="tx1"/>
                          </a:solidFill>
                          <a:latin typeface="Tahoma" panose="020B0604030504040204" pitchFamily="34" charset="0"/>
                          <a:cs typeface="Arial" panose="020B0604020202020204" pitchFamily="34" charset="0"/>
                        </a:defRPr>
                      </a:lvl5pPr>
                      <a:lvl6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6pPr>
                      <a:lvl7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7pPr>
                      <a:lvl8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8pPr>
                      <a:lvl9pPr algn="l" rtl="0" fontAlgn="base">
                        <a:spcBef>
                          <a:spcPct val="20000"/>
                        </a:spcBef>
                        <a:spcAft>
                          <a:spcPct val="0"/>
                        </a:spcAft>
                        <a:buClr>
                          <a:schemeClr val="accent1"/>
                        </a:buClr>
                        <a:buSzPct val="50000"/>
                        <a:buFont typeface="Wingdings" pitchFamily="2" charset="2"/>
                        <a:defRPr>
                          <a:solidFill>
                            <a:schemeClr val="tx1"/>
                          </a:solidFill>
                          <a:latin typeface="Tahoma" panose="020B060403050404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ar-AE" altLang="ar-JO" sz="2800" u="none" strike="noStrike" cap="none" normalizeH="0" baseline="0" dirty="0">
                          <a:ln>
                            <a:noFill/>
                          </a:ln>
                          <a:effectLst/>
                        </a:rPr>
                        <a:t>33.3%</a:t>
                      </a:r>
                      <a:endParaRPr kumimoji="0" lang="en-GB" altLang="ar-JO" sz="2800" b="0" i="0" u="none" strike="noStrike" cap="none" normalizeH="0" baseline="0" dirty="0">
                        <a:ln>
                          <a:noFill/>
                        </a:ln>
                        <a:solidFill>
                          <a:schemeClr val="tx1"/>
                        </a:solidFill>
                        <a:effectLst/>
                        <a:latin typeface="Tahoma" panose="020B0604030504040204" pitchFamily="34" charset="0"/>
                        <a:cs typeface="Arial" panose="020B0604020202020204" pitchFamily="34" charset="0"/>
                      </a:endParaRPr>
                    </a:p>
                  </a:txBody>
                  <a:tcPr anchor="ctr" horzOverflow="overflow"/>
                </a:tc>
                <a:extLst>
                  <a:ext uri="{0D108BD9-81ED-4DB2-BD59-A6C34878D82A}">
                    <a16:rowId xmlns:a16="http://schemas.microsoft.com/office/drawing/2014/main" xmlns="" val="2458643478"/>
                  </a:ext>
                </a:extLst>
              </a:tr>
            </a:tbl>
          </a:graphicData>
        </a:graphic>
      </p:graphicFrame>
      <p:sp>
        <p:nvSpPr>
          <p:cNvPr id="2" name="مستطيل 1">
            <a:extLst>
              <a:ext uri="{FF2B5EF4-FFF2-40B4-BE49-F238E27FC236}">
                <a16:creationId xmlns:a16="http://schemas.microsoft.com/office/drawing/2014/main" xmlns="" id="{14D6E48A-1842-334E-9722-F5065B13226A}"/>
              </a:ext>
            </a:extLst>
          </p:cNvPr>
          <p:cNvSpPr/>
          <p:nvPr/>
        </p:nvSpPr>
        <p:spPr>
          <a:xfrm>
            <a:off x="660374" y="1614347"/>
            <a:ext cx="5166989" cy="3910686"/>
          </a:xfrm>
          <a:prstGeom prst="rect">
            <a:avLst/>
          </a:prstGeom>
        </p:spPr>
        <p:txBody>
          <a:bodyPr wrap="square">
            <a:spAutoFit/>
          </a:bodyPr>
          <a:lstStyle/>
          <a:p>
            <a:pPr algn="just">
              <a:lnSpc>
                <a:spcPct val="150000"/>
              </a:lnSpc>
            </a:pPr>
            <a:r>
              <a:rPr lang="ar-AE" altLang="ar-JO" sz="2400" b="1" dirty="0"/>
              <a:t>1 - المتزن:</a:t>
            </a:r>
            <a:r>
              <a:rPr lang="ar-AE" altLang="ar-JO" sz="2400" dirty="0"/>
              <a:t> لابد من حصوله في كل صفة على نسبة  33.3 وبشكل متساوي.</a:t>
            </a:r>
          </a:p>
          <a:p>
            <a:pPr algn="just">
              <a:lnSpc>
                <a:spcPct val="150000"/>
              </a:lnSpc>
            </a:pPr>
            <a:r>
              <a:rPr lang="ar-AE" altLang="ar-JO" sz="2400" b="1" dirty="0"/>
              <a:t>2 - المتعادل :</a:t>
            </a:r>
            <a:r>
              <a:rPr lang="ar-AE" altLang="ar-JO" sz="2400" dirty="0"/>
              <a:t> لابد من تساوي صفتين ومجموعهما 75% والباقي للصفة الأخرى.</a:t>
            </a:r>
          </a:p>
          <a:p>
            <a:pPr algn="just">
              <a:lnSpc>
                <a:spcPct val="150000"/>
              </a:lnSpc>
            </a:pPr>
            <a:r>
              <a:rPr lang="ar-AE" altLang="ar-JO" sz="2400" b="1" dirty="0"/>
              <a:t>3- غير المتزن:</a:t>
            </a:r>
            <a:r>
              <a:rPr lang="ar-AE" altLang="ar-JO" sz="2400" dirty="0"/>
              <a:t> تحصل صفتين منه على 50% بواقع النصف لكل صفة، وتتميز الصفة الثالثة، بحصولها على 50% بمفردها.</a:t>
            </a:r>
            <a:endParaRPr lang="en-GB" altLang="ar-JO" sz="2400" dirty="0"/>
          </a:p>
        </p:txBody>
      </p:sp>
    </p:spTree>
    <p:extLst>
      <p:ext uri="{BB962C8B-B14F-4D97-AF65-F5344CB8AC3E}">
        <p14:creationId xmlns:p14="http://schemas.microsoft.com/office/powerpoint/2010/main" val="3774142074"/>
      </p:ext>
    </p:extLst>
  </p:cSld>
  <p:clrMapOvr>
    <a:masterClrMapping/>
  </p:clrMapOvr>
  <p:transition>
    <p:wedge/>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a:extLst>
              <a:ext uri="{FF2B5EF4-FFF2-40B4-BE49-F238E27FC236}">
                <a16:creationId xmlns:a16="http://schemas.microsoft.com/office/drawing/2014/main" xmlns="" id="{3DE40992-FE50-4744-AA3C-BFA8BE0EC152}"/>
              </a:ext>
            </a:extLst>
          </p:cNvPr>
          <p:cNvSpPr>
            <a:spLocks noGrp="1"/>
          </p:cNvSpPr>
          <p:nvPr>
            <p:ph type="title"/>
          </p:nvPr>
        </p:nvSpPr>
        <p:spPr>
          <a:xfrm>
            <a:off x="838200" y="681036"/>
            <a:ext cx="10515600" cy="5828252"/>
          </a:xfrm>
          <a:scene3d>
            <a:camera prst="obliqueTopRight"/>
            <a:lightRig rig="threePt" dir="t"/>
          </a:scene3d>
        </p:spPr>
        <p:style>
          <a:lnRef idx="1">
            <a:schemeClr val="dk1"/>
          </a:lnRef>
          <a:fillRef idx="2">
            <a:schemeClr val="dk1"/>
          </a:fillRef>
          <a:effectRef idx="1">
            <a:schemeClr val="dk1"/>
          </a:effectRef>
          <a:fontRef idx="minor">
            <a:schemeClr val="dk1"/>
          </a:fontRef>
        </p:style>
        <p:txBody>
          <a:bodyPr>
            <a:prstTxWarp prst="textButtonPour">
              <a:avLst/>
            </a:prstTxWarp>
            <a:normAutofit/>
          </a:bodyPr>
          <a:lstStyle/>
          <a:p>
            <a:pPr algn="ctr"/>
            <a:r>
              <a:rPr lang="ar-SA" dirty="0">
                <a:ln w="0"/>
                <a:solidFill>
                  <a:schemeClr val="tx1"/>
                </a:solidFill>
                <a:effectLst>
                  <a:outerShdw blurRad="38100" dist="19050" dir="2700000" algn="tl" rotWithShape="0">
                    <a:schemeClr val="dk1">
                      <a:alpha val="40000"/>
                    </a:schemeClr>
                  </a:outerShdw>
                </a:effectLst>
              </a:rPr>
              <a:t>أدوات وأساليب جمع المعلومات</a:t>
            </a:r>
            <a:endParaRPr lang="ar-JO" dirty="0">
              <a:ln w="0"/>
              <a:solidFill>
                <a:schemeClr val="tx1"/>
              </a:solidFill>
              <a:effectLst>
                <a:outerShdw blurRad="38100" dist="19050" dir="2700000" algn="tl" rotWithShape="0">
                  <a:schemeClr val="dk1">
                    <a:alpha val="40000"/>
                  </a:schemeClr>
                </a:outerShdw>
              </a:effectLst>
            </a:endParaRPr>
          </a:p>
        </p:txBody>
      </p:sp>
      <p:pic>
        <p:nvPicPr>
          <p:cNvPr id="5" name="صورة 4">
            <a:extLst>
              <a:ext uri="{FF2B5EF4-FFF2-40B4-BE49-F238E27FC236}">
                <a16:creationId xmlns:a16="http://schemas.microsoft.com/office/drawing/2014/main" xmlns="" id="{F0034909-5D17-3149-9496-E3137DB7664A}"/>
              </a:ext>
            </a:extLst>
          </p:cNvPr>
          <p:cNvPicPr>
            <a:picLocks noChangeAspect="1"/>
          </p:cNvPicPr>
          <p:nvPr/>
        </p:nvPicPr>
        <p:blipFill>
          <a:blip r:embed="rId2"/>
          <a:stretch>
            <a:fillRect/>
          </a:stretch>
        </p:blipFill>
        <p:spPr>
          <a:xfrm>
            <a:off x="8617058" y="3660142"/>
            <a:ext cx="2806328" cy="1430472"/>
          </a:xfrm>
          <a:prstGeom prst="rect">
            <a:avLst/>
          </a:prstGeom>
        </p:spPr>
      </p:pic>
      <p:pic>
        <p:nvPicPr>
          <p:cNvPr id="6" name="صورة 5">
            <a:extLst>
              <a:ext uri="{FF2B5EF4-FFF2-40B4-BE49-F238E27FC236}">
                <a16:creationId xmlns:a16="http://schemas.microsoft.com/office/drawing/2014/main" xmlns="" id="{BFC207C0-4FF3-F547-9250-DE08D1F5E84C}"/>
              </a:ext>
            </a:extLst>
          </p:cNvPr>
          <p:cNvPicPr>
            <a:picLocks noChangeAspect="1"/>
          </p:cNvPicPr>
          <p:nvPr/>
        </p:nvPicPr>
        <p:blipFill>
          <a:blip r:embed="rId3"/>
          <a:stretch>
            <a:fillRect/>
          </a:stretch>
        </p:blipFill>
        <p:spPr>
          <a:xfrm>
            <a:off x="768613" y="3660142"/>
            <a:ext cx="2689401" cy="1755399"/>
          </a:xfrm>
          <a:prstGeom prst="rect">
            <a:avLst/>
          </a:prstGeom>
        </p:spPr>
      </p:pic>
      <p:pic>
        <p:nvPicPr>
          <p:cNvPr id="7" name="صورة 6">
            <a:extLst>
              <a:ext uri="{FF2B5EF4-FFF2-40B4-BE49-F238E27FC236}">
                <a16:creationId xmlns:a16="http://schemas.microsoft.com/office/drawing/2014/main" xmlns="" id="{D6D8E72F-267E-314D-B1AC-2B6C790F2460}"/>
              </a:ext>
            </a:extLst>
          </p:cNvPr>
          <p:cNvPicPr>
            <a:picLocks noChangeAspect="1"/>
          </p:cNvPicPr>
          <p:nvPr/>
        </p:nvPicPr>
        <p:blipFill>
          <a:blip r:embed="rId4"/>
          <a:stretch>
            <a:fillRect/>
          </a:stretch>
        </p:blipFill>
        <p:spPr>
          <a:xfrm>
            <a:off x="3475411" y="2857392"/>
            <a:ext cx="5124251" cy="3035971"/>
          </a:xfrm>
          <a:prstGeom prst="rect">
            <a:avLst/>
          </a:prstGeom>
        </p:spPr>
      </p:pic>
    </p:spTree>
    <p:extLst>
      <p:ext uri="{BB962C8B-B14F-4D97-AF65-F5344CB8AC3E}">
        <p14:creationId xmlns:p14="http://schemas.microsoft.com/office/powerpoint/2010/main" val="2491920346"/>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623E27E3-2F58-1B41-ABEA-126D1D5AB1F8}"/>
              </a:ext>
            </a:extLst>
          </p:cNvPr>
          <p:cNvSpPr>
            <a:spLocks noGrp="1"/>
          </p:cNvSpPr>
          <p:nvPr>
            <p:ph type="title"/>
          </p:nvPr>
        </p:nvSpPr>
        <p:spPr>
          <a:xfrm>
            <a:off x="838200" y="681037"/>
            <a:ext cx="10515600" cy="764428"/>
          </a:xfrm>
        </p:spPr>
        <p:txBody>
          <a:bodyPr>
            <a:normAutofit/>
          </a:bodyPr>
          <a:lstStyle/>
          <a:p>
            <a:pPr algn="ctr"/>
            <a:r>
              <a:rPr lang="ar-SA" b="1" dirty="0"/>
              <a:t>أدوات وأساليب جمع المعلومات</a:t>
            </a:r>
            <a:endParaRPr lang="ar-JO" dirty="0"/>
          </a:p>
        </p:txBody>
      </p:sp>
      <p:sp>
        <p:nvSpPr>
          <p:cNvPr id="3" name="عنصر نائب للمحتوى 2">
            <a:extLst>
              <a:ext uri="{FF2B5EF4-FFF2-40B4-BE49-F238E27FC236}">
                <a16:creationId xmlns:a16="http://schemas.microsoft.com/office/drawing/2014/main" xmlns="" id="{6A6C64DF-FD51-1D4C-B039-7040949449CF}"/>
              </a:ext>
            </a:extLst>
          </p:cNvPr>
          <p:cNvSpPr>
            <a:spLocks noGrp="1"/>
          </p:cNvSpPr>
          <p:nvPr>
            <p:ph idx="1"/>
          </p:nvPr>
        </p:nvSpPr>
        <p:spPr>
          <a:xfrm>
            <a:off x="838200" y="1253331"/>
            <a:ext cx="10515600" cy="4351338"/>
          </a:xfrm>
        </p:spPr>
        <p:txBody>
          <a:bodyPr>
            <a:normAutofit/>
          </a:bodyPr>
          <a:lstStyle/>
          <a:p>
            <a:pPr marL="0" indent="0" algn="just">
              <a:lnSpc>
                <a:spcPct val="150000"/>
              </a:lnSpc>
              <a:buNone/>
            </a:pPr>
            <a:r>
              <a:rPr lang="ar-SA" sz="2400" dirty="0"/>
              <a:t>في الأبحاث التربوية والنفسية والتنموية التي تقيس السمات والصفات النفسية والعقلية يهتم الباحث بصدق أداة القياس، لذلك قد يطبق الأداة الواحدة بأكثر من أسلوب مثل الملاحظة والمقابلة والتقدير الذاتي وغيرها، كما قد يستخدم أداتين لقياس نفس السمة وذلك للحصول على مؤشرات صدق الأداة أو الصدق المتبادل، وفي كثير من الحالات يحتاج الباحث لجمع معلومات غير كمية (نوعية) فلذلك يرجع إلى السجلات والتقارير والوثائق لجمع هذه المعلومات لذلك تتنوع أدوات وأساليب جمع المعلومات بتنوع البحوث وتصاميمها. وفيما يلي أهم الأساليب والأدوات المستخدمة في جمع المعلومات في البحوث التربوية المختلفة :</a:t>
            </a:r>
            <a:endParaRPr lang="en-US" sz="2400" dirty="0"/>
          </a:p>
          <a:p>
            <a:pPr marL="0" indent="0" algn="just">
              <a:lnSpc>
                <a:spcPct val="150000"/>
              </a:lnSpc>
              <a:buNone/>
            </a:pPr>
            <a:endParaRPr lang="ar-JO" sz="2400" dirty="0"/>
          </a:p>
        </p:txBody>
      </p:sp>
    </p:spTree>
    <p:extLst>
      <p:ext uri="{BB962C8B-B14F-4D97-AF65-F5344CB8AC3E}">
        <p14:creationId xmlns:p14="http://schemas.microsoft.com/office/powerpoint/2010/main" val="1633571301"/>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E7856338-3E09-054A-96B7-87D99488AA41}"/>
              </a:ext>
            </a:extLst>
          </p:cNvPr>
          <p:cNvSpPr>
            <a:spLocks noGrp="1"/>
          </p:cNvSpPr>
          <p:nvPr>
            <p:ph type="title"/>
          </p:nvPr>
        </p:nvSpPr>
        <p:spPr>
          <a:xfrm>
            <a:off x="838200" y="822326"/>
            <a:ext cx="10515600" cy="455146"/>
          </a:xfrm>
        </p:spPr>
        <p:txBody>
          <a:bodyPr>
            <a:normAutofit fontScale="90000"/>
          </a:bodyPr>
          <a:lstStyle/>
          <a:p>
            <a:r>
              <a:rPr lang="ar-SA" b="1" dirty="0"/>
              <a:t>أولاً- الاختبار</a:t>
            </a:r>
            <a:r>
              <a:rPr lang="en-US" dirty="0"/>
              <a:t/>
            </a:r>
            <a:br>
              <a:rPr lang="en-US" dirty="0"/>
            </a:br>
            <a:endParaRPr lang="ar-JO" dirty="0"/>
          </a:p>
        </p:txBody>
      </p:sp>
      <p:sp>
        <p:nvSpPr>
          <p:cNvPr id="3" name="عنصر نائب للمحتوى 2">
            <a:extLst>
              <a:ext uri="{FF2B5EF4-FFF2-40B4-BE49-F238E27FC236}">
                <a16:creationId xmlns:a16="http://schemas.microsoft.com/office/drawing/2014/main" xmlns="" id="{CD3B9B12-0561-684C-A0F7-FC42D5C3B6CE}"/>
              </a:ext>
            </a:extLst>
          </p:cNvPr>
          <p:cNvSpPr>
            <a:spLocks noGrp="1"/>
          </p:cNvSpPr>
          <p:nvPr>
            <p:ph idx="1"/>
          </p:nvPr>
        </p:nvSpPr>
        <p:spPr>
          <a:xfrm>
            <a:off x="838200" y="1277472"/>
            <a:ext cx="10515600" cy="4351338"/>
          </a:xfrm>
        </p:spPr>
        <p:txBody>
          <a:bodyPr>
            <a:noAutofit/>
          </a:bodyPr>
          <a:lstStyle/>
          <a:p>
            <a:pPr marL="0" indent="0" algn="just">
              <a:buNone/>
            </a:pPr>
            <a:r>
              <a:rPr lang="ar-SA" sz="2400" dirty="0"/>
              <a:t>تطلق كلمة </a:t>
            </a:r>
            <a:r>
              <a:rPr lang="ar-JO" sz="2400" dirty="0"/>
              <a:t>اختبار (</a:t>
            </a:r>
            <a:r>
              <a:rPr lang="en-US" sz="2400" dirty="0"/>
              <a:t>Test</a:t>
            </a:r>
            <a:r>
              <a:rPr lang="ar-JO" sz="2400" dirty="0"/>
              <a:t>)</a:t>
            </a:r>
            <a:r>
              <a:rPr lang="ar-SA" sz="2400" dirty="0"/>
              <a:t> على أداة القياس المصممة لقياس أي قدرة عقلية وأحياناً تستخدم كلمة </a:t>
            </a:r>
            <a:r>
              <a:rPr lang="ar-SA" sz="2400" b="1" dirty="0"/>
              <a:t>مقياس</a:t>
            </a:r>
            <a:r>
              <a:rPr lang="ar-SA" sz="2400" dirty="0"/>
              <a:t>(</a:t>
            </a:r>
            <a:r>
              <a:rPr lang="en-US" sz="2400" dirty="0" err="1"/>
              <a:t>scal</a:t>
            </a:r>
            <a:r>
              <a:rPr lang="ar-JO" sz="2400" dirty="0"/>
              <a:t>)</a:t>
            </a:r>
            <a:r>
              <a:rPr lang="ar-SA" sz="2400" dirty="0"/>
              <a:t> كرديف لكلمة اختبار. يتكون الاختبار من مجموعة أسئلة أو فقرات (تسمى المثيرات) تجمعها خصائص مشتركة في الشكل أو في المضمون أو بكليهما، ويتوقع أن تكشف عند تطبيقها على مجموعة من المفحوصين عن الفروق الفردية المتعلقة بالخاصية أو القدرة التي يقيسها الاختبار.</a:t>
            </a:r>
            <a:endParaRPr lang="en-US" sz="2400" dirty="0"/>
          </a:p>
          <a:p>
            <a:pPr marL="0" indent="0" algn="just">
              <a:buNone/>
            </a:pPr>
            <a:r>
              <a:rPr lang="ar-SA" sz="2400" dirty="0"/>
              <a:t>وهناك اختبارات جاهزة تسمى </a:t>
            </a:r>
            <a:r>
              <a:rPr lang="ar-SA" sz="2400" u="sng" dirty="0"/>
              <a:t>الاختبارات المقننة:</a:t>
            </a:r>
            <a:r>
              <a:rPr lang="ar-SA" sz="2400" dirty="0"/>
              <a:t> وهي اختبارات تتحلى بمواصفات مرغوبة مثل الصدق والثبات ودرجات قابلة للتفسير وتطبق في ظروف وشروط محددة مثل اختبارات ستانفورد – بينيه للذكاء  .</a:t>
            </a:r>
            <a:endParaRPr lang="en-US" sz="2400" dirty="0"/>
          </a:p>
          <a:p>
            <a:pPr marL="0" indent="0" algn="just">
              <a:buNone/>
            </a:pPr>
            <a:r>
              <a:rPr lang="ar-SA" sz="2400" dirty="0"/>
              <a:t>إن </a:t>
            </a:r>
            <a:r>
              <a:rPr lang="ar-SA" sz="2400" u="sng" dirty="0"/>
              <a:t>صدق المحتوى</a:t>
            </a:r>
            <a:r>
              <a:rPr lang="ar-SA" sz="2400" dirty="0"/>
              <a:t> للاختبار هو أحد أنواع الصدق التي يجب أن يتعرف عليها الباحث وهناك أنواع أخرى من الصدق مثل </a:t>
            </a:r>
            <a:r>
              <a:rPr lang="ar-SA" sz="2400" u="sng" dirty="0"/>
              <a:t>الصدق التلازمي</a:t>
            </a:r>
            <a:r>
              <a:rPr lang="ar-SA" sz="2400" dirty="0"/>
              <a:t> الذي يمكن الكشف عنه من خلال معامل الارتباط بين الاختبار الذي نبحث عن صدقه واختبار آخر معلوم لدينا  صدقه. وهناك أيضاً </a:t>
            </a:r>
            <a:r>
              <a:rPr lang="ar-SA" sz="2400" u="sng" dirty="0"/>
              <a:t>الصدق البنائي٬</a:t>
            </a:r>
            <a:r>
              <a:rPr lang="ar-SA" sz="2400" dirty="0"/>
              <a:t> المتعلق بالإطار النظري للسمة المقاسة وخصائصها والنظريات المتعلقة بها، أي أن يقيس الاختبار ما أعد لقياسه .</a:t>
            </a:r>
            <a:endParaRPr lang="en-US" sz="2400" dirty="0"/>
          </a:p>
          <a:p>
            <a:pPr marL="0" indent="0" algn="just">
              <a:buNone/>
            </a:pPr>
            <a:endParaRPr lang="ar-JO" sz="2400" dirty="0"/>
          </a:p>
        </p:txBody>
      </p:sp>
    </p:spTree>
    <p:extLst>
      <p:ext uri="{BB962C8B-B14F-4D97-AF65-F5344CB8AC3E}">
        <p14:creationId xmlns:p14="http://schemas.microsoft.com/office/powerpoint/2010/main" val="28492750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40FB642C-C080-C24E-B18D-BCC04C11AAF4}"/>
              </a:ext>
            </a:extLst>
          </p:cNvPr>
          <p:cNvSpPr>
            <a:spLocks noGrp="1"/>
          </p:cNvSpPr>
          <p:nvPr>
            <p:ph type="title"/>
          </p:nvPr>
        </p:nvSpPr>
        <p:spPr>
          <a:xfrm>
            <a:off x="838200" y="681037"/>
            <a:ext cx="10515600" cy="482040"/>
          </a:xfrm>
        </p:spPr>
        <p:txBody>
          <a:bodyPr>
            <a:normAutofit fontScale="90000"/>
          </a:bodyPr>
          <a:lstStyle/>
          <a:p>
            <a:r>
              <a:rPr lang="ar-SA" b="1" dirty="0"/>
              <a:t>ثانياً-الاستبيان</a:t>
            </a:r>
            <a:r>
              <a:rPr lang="en-US" dirty="0"/>
              <a:t/>
            </a:r>
            <a:br>
              <a:rPr lang="en-US" dirty="0"/>
            </a:br>
            <a:endParaRPr lang="ar-JO" dirty="0"/>
          </a:p>
        </p:txBody>
      </p:sp>
      <p:sp>
        <p:nvSpPr>
          <p:cNvPr id="3" name="عنصر نائب للمحتوى 2">
            <a:extLst>
              <a:ext uri="{FF2B5EF4-FFF2-40B4-BE49-F238E27FC236}">
                <a16:creationId xmlns:a16="http://schemas.microsoft.com/office/drawing/2014/main" xmlns="" id="{24BD2DE0-B7B0-7B43-B70D-9F4ADD93B9D0}"/>
              </a:ext>
            </a:extLst>
          </p:cNvPr>
          <p:cNvSpPr>
            <a:spLocks noGrp="1"/>
          </p:cNvSpPr>
          <p:nvPr>
            <p:ph idx="1"/>
          </p:nvPr>
        </p:nvSpPr>
        <p:spPr>
          <a:xfrm>
            <a:off x="726141" y="968188"/>
            <a:ext cx="10627659" cy="5715000"/>
          </a:xfrm>
        </p:spPr>
        <p:txBody>
          <a:bodyPr>
            <a:normAutofit fontScale="92500" lnSpcReduction="10000"/>
          </a:bodyPr>
          <a:lstStyle/>
          <a:p>
            <a:pPr marL="0" indent="0" algn="just">
              <a:buNone/>
            </a:pPr>
            <a:r>
              <a:rPr lang="ar-SA" dirty="0"/>
              <a:t>تصمم الاستبانات لقياس قدرات أو سمات غير عقلية مثل الاتجاهات والميول والقيم. وأن اعداد الاستبانات يحتاج إلى اهتمام بالمجالات التي تقيسها الاستبانة ونوع الفقرات التي تتضمنها من حيث تنوعها وشمولها لفقرات تعبر عن اتجاهات سلبية وأخرى إيجابية وأن تتمتع بالصدق المناسب وأن تراعى العمر الزمني للمستجيبين وعدد فئات التدريج المستخدم للإجابة مثل :</a:t>
            </a:r>
            <a:endParaRPr lang="en-US" dirty="0"/>
          </a:p>
          <a:p>
            <a:pPr marL="0" indent="0" algn="just">
              <a:buNone/>
            </a:pPr>
            <a:r>
              <a:rPr lang="ar-SA" dirty="0"/>
              <a:t>(موافق، معرض) أو (موافق بشدة، موافق، معارض، معارض بشدة) ويعتمد ذلك على قدرة المفحوصين على التمييز بين فئتين أو أكثر. </a:t>
            </a:r>
            <a:r>
              <a:rPr lang="ar-SA" u="sng" dirty="0"/>
              <a:t>ولا تعتبر العلامة العالية التي يحصل عليها المستجيب عن الاستبانة هي الأفضل كما هو الحال في الاختبارات العقلية </a:t>
            </a:r>
            <a:endParaRPr lang="en-US" dirty="0"/>
          </a:p>
          <a:p>
            <a:pPr marL="0" indent="0" algn="just">
              <a:buNone/>
            </a:pPr>
            <a:r>
              <a:rPr lang="ar-SA" b="1" dirty="0"/>
              <a:t>من مشكلات الاستبانات: </a:t>
            </a:r>
            <a:endParaRPr lang="en-US" dirty="0"/>
          </a:p>
          <a:p>
            <a:pPr marL="0" indent="0" algn="just">
              <a:buNone/>
            </a:pPr>
            <a:r>
              <a:rPr lang="ar-SA" dirty="0"/>
              <a:t>- قد لا تكون حدود المجالات والأبعاد  التي تغطيها الاستبانة غير واضحة.</a:t>
            </a:r>
            <a:endParaRPr lang="en-US" dirty="0"/>
          </a:p>
          <a:p>
            <a:pPr marL="0" indent="0" algn="just">
              <a:buNone/>
            </a:pPr>
            <a:r>
              <a:rPr lang="ar-SA" dirty="0"/>
              <a:t>- مضمون الفقرة قد يكون غير واضح الدلالة.</a:t>
            </a:r>
            <a:endParaRPr lang="en-US" dirty="0"/>
          </a:p>
          <a:p>
            <a:pPr marL="0" indent="0" algn="just">
              <a:buNone/>
            </a:pPr>
            <a:r>
              <a:rPr lang="ar-SA" dirty="0"/>
              <a:t>أن إعداد هذا النوع من المقاييس يتطلب درجة عالية من المحاكمة من قبل خبراء أو محكمين لديهم المعرفة والخبرة والرغبة في التحكيم وذلك للتأكد من صدق المقياس.</a:t>
            </a:r>
            <a:endParaRPr lang="en-US" dirty="0"/>
          </a:p>
          <a:p>
            <a:pPr marL="0" indent="0" algn="just">
              <a:buNone/>
            </a:pPr>
            <a:r>
              <a:rPr lang="ar-SA" dirty="0"/>
              <a:t>- أن تراعي هذه المقاييس عمر فئة المستجيبين، ومدى الغموض الذي يكتنف الفقرات وعدد فئات التدريج المستخدم في الإجابة.</a:t>
            </a:r>
            <a:endParaRPr lang="en-US" dirty="0"/>
          </a:p>
          <a:p>
            <a:pPr marL="0" indent="0" algn="just">
              <a:buNone/>
            </a:pPr>
            <a:endParaRPr lang="ar-JO" dirty="0"/>
          </a:p>
        </p:txBody>
      </p:sp>
    </p:spTree>
    <p:extLst>
      <p:ext uri="{BB962C8B-B14F-4D97-AF65-F5344CB8AC3E}">
        <p14:creationId xmlns:p14="http://schemas.microsoft.com/office/powerpoint/2010/main" val="1094120487"/>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5AC22A44-B546-4942-9E03-FDEB78D6E634}"/>
              </a:ext>
            </a:extLst>
          </p:cNvPr>
          <p:cNvSpPr>
            <a:spLocks noGrp="1"/>
          </p:cNvSpPr>
          <p:nvPr>
            <p:ph type="title"/>
          </p:nvPr>
        </p:nvSpPr>
        <p:spPr>
          <a:xfrm>
            <a:off x="838200" y="681037"/>
            <a:ext cx="10515600" cy="629957"/>
          </a:xfrm>
        </p:spPr>
        <p:txBody>
          <a:bodyPr>
            <a:normAutofit fontScale="90000"/>
          </a:bodyPr>
          <a:lstStyle/>
          <a:p>
            <a:r>
              <a:rPr lang="ar-SA" b="1" dirty="0"/>
              <a:t>أهم الجوانب التي يجب مراعاتها عند إعداد فقرات الاستبانة :-</a:t>
            </a:r>
            <a:r>
              <a:rPr lang="en-US" dirty="0"/>
              <a:t/>
            </a:r>
            <a:br>
              <a:rPr lang="en-US" dirty="0"/>
            </a:br>
            <a:endParaRPr lang="ar-JO" dirty="0"/>
          </a:p>
        </p:txBody>
      </p:sp>
      <p:sp>
        <p:nvSpPr>
          <p:cNvPr id="3" name="عنصر نائب للمحتوى 2">
            <a:extLst>
              <a:ext uri="{FF2B5EF4-FFF2-40B4-BE49-F238E27FC236}">
                <a16:creationId xmlns:a16="http://schemas.microsoft.com/office/drawing/2014/main" xmlns="" id="{EB08ADC1-5D98-D248-91DC-083C4B22C6DF}"/>
              </a:ext>
            </a:extLst>
          </p:cNvPr>
          <p:cNvSpPr>
            <a:spLocks noGrp="1"/>
          </p:cNvSpPr>
          <p:nvPr>
            <p:ph idx="1"/>
          </p:nvPr>
        </p:nvSpPr>
        <p:spPr>
          <a:xfrm>
            <a:off x="838200" y="1310994"/>
            <a:ext cx="10515600" cy="4351338"/>
          </a:xfrm>
        </p:spPr>
        <p:txBody>
          <a:bodyPr/>
          <a:lstStyle/>
          <a:p>
            <a:pPr marL="0" indent="0" algn="just">
              <a:buNone/>
            </a:pPr>
            <a:r>
              <a:rPr lang="ar-SA" dirty="0"/>
              <a:t>1- عدم التدخل في خصوصيات الأفراد</a:t>
            </a:r>
            <a:endParaRPr lang="en-US" dirty="0"/>
          </a:p>
          <a:p>
            <a:pPr marL="0" indent="0" algn="just">
              <a:buNone/>
            </a:pPr>
            <a:r>
              <a:rPr lang="ar-SA" dirty="0"/>
              <a:t>2- تجنب الطول المفرط في عدد فقرات الاستبانة</a:t>
            </a:r>
            <a:endParaRPr lang="en-US" dirty="0"/>
          </a:p>
          <a:p>
            <a:pPr marL="0" indent="0" algn="just">
              <a:buNone/>
            </a:pPr>
            <a:r>
              <a:rPr lang="ar-SA" dirty="0"/>
              <a:t>3- تجنب الغموض في صياغة الفقرات</a:t>
            </a:r>
            <a:endParaRPr lang="en-US" dirty="0"/>
          </a:p>
          <a:p>
            <a:pPr marL="0" indent="0" algn="just">
              <a:buNone/>
            </a:pPr>
            <a:r>
              <a:rPr lang="ar-SA" dirty="0"/>
              <a:t>4-عدم إجبار المستجيبين للإجابة عن الاستبانة في أوقات غير مناسبة</a:t>
            </a:r>
            <a:endParaRPr lang="en-US" dirty="0"/>
          </a:p>
          <a:p>
            <a:pPr marL="0" indent="0" algn="just">
              <a:buNone/>
            </a:pPr>
            <a:r>
              <a:rPr lang="ar-SA" dirty="0"/>
              <a:t>5- عدم تحميل المستجيبين نفقات أو تكاليف مادية أو تنقل من مكان إلى آخر</a:t>
            </a:r>
            <a:endParaRPr lang="en-US" dirty="0"/>
          </a:p>
          <a:p>
            <a:endParaRPr lang="ar-JO" dirty="0"/>
          </a:p>
        </p:txBody>
      </p:sp>
    </p:spTree>
    <p:extLst>
      <p:ext uri="{BB962C8B-B14F-4D97-AF65-F5344CB8AC3E}">
        <p14:creationId xmlns:p14="http://schemas.microsoft.com/office/powerpoint/2010/main" val="488406534"/>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FD65FE44-179C-2A43-B04A-1ACB26931080}"/>
              </a:ext>
            </a:extLst>
          </p:cNvPr>
          <p:cNvSpPr>
            <a:spLocks noGrp="1"/>
          </p:cNvSpPr>
          <p:nvPr>
            <p:ph type="title"/>
          </p:nvPr>
        </p:nvSpPr>
        <p:spPr>
          <a:xfrm>
            <a:off x="838200" y="500529"/>
            <a:ext cx="10515600" cy="629957"/>
          </a:xfrm>
        </p:spPr>
        <p:txBody>
          <a:bodyPr>
            <a:normAutofit fontScale="90000"/>
          </a:bodyPr>
          <a:lstStyle/>
          <a:p>
            <a:r>
              <a:rPr lang="ar-SA" b="1" dirty="0"/>
              <a:t>ثالثاً :مقاييس التقدير </a:t>
            </a:r>
            <a:r>
              <a:rPr lang="en-US" dirty="0"/>
              <a:t/>
            </a:r>
            <a:br>
              <a:rPr lang="en-US" dirty="0"/>
            </a:br>
            <a:endParaRPr lang="ar-JO" dirty="0"/>
          </a:p>
        </p:txBody>
      </p:sp>
      <p:sp>
        <p:nvSpPr>
          <p:cNvPr id="3" name="عنصر نائب للمحتوى 2">
            <a:extLst>
              <a:ext uri="{FF2B5EF4-FFF2-40B4-BE49-F238E27FC236}">
                <a16:creationId xmlns:a16="http://schemas.microsoft.com/office/drawing/2014/main" xmlns="" id="{9ED9418C-9840-BA42-A5F1-61D9F8076402}"/>
              </a:ext>
            </a:extLst>
          </p:cNvPr>
          <p:cNvSpPr>
            <a:spLocks noGrp="1"/>
          </p:cNvSpPr>
          <p:nvPr>
            <p:ph idx="1"/>
          </p:nvPr>
        </p:nvSpPr>
        <p:spPr>
          <a:xfrm>
            <a:off x="838200" y="927847"/>
            <a:ext cx="10515600" cy="5249116"/>
          </a:xfrm>
        </p:spPr>
        <p:txBody>
          <a:bodyPr>
            <a:normAutofit fontScale="77500" lnSpcReduction="20000"/>
          </a:bodyPr>
          <a:lstStyle/>
          <a:p>
            <a:pPr marL="0" indent="0" algn="just">
              <a:lnSpc>
                <a:spcPct val="160000"/>
              </a:lnSpc>
              <a:buNone/>
            </a:pPr>
            <a:r>
              <a:rPr lang="ar-SA" dirty="0"/>
              <a:t>يميل القياس التربوي إلى التقدير أكثر من التكميم نظراً لطبيعة السمات المقاسة وتتعدد مقاييس التقدير وفقاً للخصائص التي تميز كل مقياس عن الآخر ومن  أبرزها: </a:t>
            </a:r>
            <a:endParaRPr lang="en-US" dirty="0"/>
          </a:p>
          <a:p>
            <a:pPr marL="0" indent="0" algn="just">
              <a:lnSpc>
                <a:spcPct val="160000"/>
              </a:lnSpc>
              <a:buNone/>
            </a:pPr>
            <a:r>
              <a:rPr lang="ar-SA" dirty="0"/>
              <a:t>1- </a:t>
            </a:r>
            <a:r>
              <a:rPr lang="ar-SA" b="1" dirty="0"/>
              <a:t>مقياس </a:t>
            </a:r>
            <a:r>
              <a:rPr lang="ar-SA" b="1" dirty="0" err="1"/>
              <a:t>ليكرت</a:t>
            </a:r>
            <a:r>
              <a:rPr lang="ar-SA" dirty="0"/>
              <a:t>: هو المقياس  الأكثر شيوعاً ويستخدم هذا المقياس تدريجاً خماسياً وفقرات ذات أوزان متساوية مع أنه يمكن التحكم بعدد فئات التدرج ودلالاتها اللفظية والكمية، فقد يكون  ثنائياً مثل : </a:t>
            </a:r>
            <a:endParaRPr lang="en-US" dirty="0"/>
          </a:p>
          <a:p>
            <a:pPr marL="0" indent="0" algn="just">
              <a:lnSpc>
                <a:spcPct val="160000"/>
              </a:lnSpc>
              <a:buNone/>
            </a:pPr>
            <a:r>
              <a:rPr lang="ar-SA" dirty="0"/>
              <a:t>(موافق، معارض) (مرضي، غير مرضي) (محقق، غير محقق).... ويمكن أن يكون التدريج متصلاً أو مقلوباً .. والباحث هو الذي يحدد صفر المقياس وهو صفر افتراضي، وبناء على ذلك يحدد منطقة الحياد وعلى جانبيها منطقة الاتجاه الموجب والإيجابي. ويضع </a:t>
            </a:r>
            <a:r>
              <a:rPr lang="ar-SA" dirty="0" err="1"/>
              <a:t>ليكرت</a:t>
            </a:r>
            <a:r>
              <a:rPr lang="ar-SA" dirty="0"/>
              <a:t> أمام كل فقرة سلم خماسي مثلاً بتدريج من 1 - 5 مثل (موافق جداً "5"،  موافق "4"، متردد"3"، معارض"2"، معارض جداً "1") يقوم المفحوص باختيار إجابه لكل فقرة تعبر عن اتجاهه ثم تجمع العلامات لتقدير اتجاه المفحوص، كما أنهم قد يختلفون مع أفراد العينة في الحكم على الفقرات، كما أن الإجراءات المتبعة هنا طويلة و معقدة وغير مضمونة النتائج .</a:t>
            </a:r>
            <a:endParaRPr lang="en-US" dirty="0"/>
          </a:p>
          <a:p>
            <a:pPr marL="0" indent="0" algn="just">
              <a:lnSpc>
                <a:spcPct val="160000"/>
              </a:lnSpc>
              <a:buNone/>
            </a:pPr>
            <a:endParaRPr lang="ar-JO" dirty="0"/>
          </a:p>
        </p:txBody>
      </p:sp>
    </p:spTree>
    <p:extLst>
      <p:ext uri="{BB962C8B-B14F-4D97-AF65-F5344CB8AC3E}">
        <p14:creationId xmlns:p14="http://schemas.microsoft.com/office/powerpoint/2010/main" val="2836677229"/>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xmlns="" id="{4FEC17A3-4F9C-5748-9446-2255521DF6C7}"/>
              </a:ext>
            </a:extLst>
          </p:cNvPr>
          <p:cNvSpPr>
            <a:spLocks noGrp="1"/>
          </p:cNvSpPr>
          <p:nvPr>
            <p:ph idx="1"/>
          </p:nvPr>
        </p:nvSpPr>
        <p:spPr>
          <a:xfrm>
            <a:off x="838200" y="605118"/>
            <a:ext cx="10515600" cy="5571845"/>
          </a:xfrm>
        </p:spPr>
        <p:txBody>
          <a:bodyPr>
            <a:normAutofit fontScale="77500" lnSpcReduction="20000"/>
          </a:bodyPr>
          <a:lstStyle/>
          <a:p>
            <a:pPr marL="0" indent="0" algn="just">
              <a:lnSpc>
                <a:spcPct val="160000"/>
              </a:lnSpc>
              <a:buNone/>
            </a:pPr>
            <a:r>
              <a:rPr lang="ar-SA" dirty="0"/>
              <a:t>2-</a:t>
            </a:r>
            <a:r>
              <a:rPr lang="ar-SA" b="1" dirty="0"/>
              <a:t>مقياس </a:t>
            </a:r>
            <a:r>
              <a:rPr lang="ar-SA" b="1" dirty="0" err="1"/>
              <a:t>ثيرستون</a:t>
            </a:r>
            <a:r>
              <a:rPr lang="ar-SA" dirty="0"/>
              <a:t>: يختلف مقياس </a:t>
            </a:r>
            <a:r>
              <a:rPr lang="ar-SA" dirty="0" err="1"/>
              <a:t>ثيرستون</a:t>
            </a:r>
            <a:r>
              <a:rPr lang="ar-SA" dirty="0"/>
              <a:t> عن مقياس </a:t>
            </a:r>
            <a:r>
              <a:rPr lang="ar-SA" dirty="0" err="1"/>
              <a:t>ليكرت</a:t>
            </a:r>
            <a:r>
              <a:rPr lang="ar-SA" dirty="0"/>
              <a:t> في خاصية جوهرية واحدة وهي أن الفقرات في </a:t>
            </a:r>
            <a:r>
              <a:rPr lang="ar-SA" dirty="0" err="1"/>
              <a:t>ليكرت</a:t>
            </a:r>
            <a:r>
              <a:rPr lang="ar-SA" dirty="0"/>
              <a:t> ذات أوزان متساوية، وتحسب العلامة الكلية بجمع العلامات مباشرة بينما تختلف الفقرات في أوزانها في المقاييس المطورة بأسلوب </a:t>
            </a:r>
            <a:r>
              <a:rPr lang="ar-SA" dirty="0" err="1"/>
              <a:t>ثيرستون</a:t>
            </a:r>
            <a:r>
              <a:rPr lang="ar-SA" dirty="0"/>
              <a:t>، وتحدد هذه الأوزان وفق أسس ومعايير علمية ومنطقية، وغالباً ما يتم ذلك عن طريق التحكيم. وتحسب العلامة الكلية بضرب علامة كل فقرة بالوزن النسبي المخصص لها ثم تجمع حواصل الضرب لجميع الفقرات. و في طريقة </a:t>
            </a:r>
            <a:r>
              <a:rPr lang="ar-SA" dirty="0" err="1"/>
              <a:t>ثيرستون</a:t>
            </a:r>
            <a:r>
              <a:rPr lang="ar-SA" dirty="0"/>
              <a:t> يقوم الباحث بجمع عدد كبير من العبارات التي يرى أنها تقيس اتجاهات الأفراد نحو قضية معينة التي تنحصر بين الموافقة والرفض، ثم تعرض العبارات على مجموعة كبيرة من المحكمين الذين يعتقد الباحث أنهم ذوي الخبرة في الموضوع لإبداء الرأي في وضوحها أو غموضها وعما إذا كانت قادرة على قياس الاتجاهات نحو موضوع الفقرة، ثم تستبعد العبارات الغامضة وغير المناسبة وكذلك تلك العبارات التي اختلف عليها المحكمون. ولحساب متوسط كل عبارة يطلب من المحكمين إعطاء درجة لها تتراوح بين (1)، (11) بحسب </a:t>
            </a:r>
            <a:r>
              <a:rPr lang="ar-SA" dirty="0" err="1"/>
              <a:t>إيجابيتها</a:t>
            </a:r>
            <a:r>
              <a:rPr lang="ar-SA" dirty="0"/>
              <a:t> أو سلبيتها، وإذا كانت محايدة تعطي الرقم (6)، ومن عيوب طريقة </a:t>
            </a:r>
            <a:r>
              <a:rPr lang="ar-SA" dirty="0" err="1"/>
              <a:t>ثيرستون</a:t>
            </a:r>
            <a:r>
              <a:rPr lang="ar-SA" dirty="0"/>
              <a:t> أن المحكمين قد لا يكونوا مؤهلين تأهيلاً كافياً في الحكم على الموضوع</a:t>
            </a:r>
            <a:endParaRPr lang="ar-JO" dirty="0"/>
          </a:p>
        </p:txBody>
      </p:sp>
    </p:spTree>
    <p:extLst>
      <p:ext uri="{BB962C8B-B14F-4D97-AF65-F5344CB8AC3E}">
        <p14:creationId xmlns:p14="http://schemas.microsoft.com/office/powerpoint/2010/main" val="17567634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39427"/>
          </a:xfrm>
        </p:spPr>
        <p:txBody>
          <a:bodyPr>
            <a:noAutofit/>
          </a:bodyPr>
          <a:lstStyle/>
          <a:p>
            <a:r>
              <a:rPr lang="ar-JO" sz="2400" b="1" dirty="0"/>
              <a:t>ومما سبق نخلص إلى أنه ليتحقق اتصال فعّال فإنه يتحتم توافر عدة شروط هامة نوجزها </a:t>
            </a:r>
            <a:r>
              <a:rPr lang="ar-JO" sz="2000" b="1" dirty="0"/>
              <a:t>فيما</a:t>
            </a:r>
            <a:r>
              <a:rPr lang="ar-JO" sz="2400" b="1" dirty="0"/>
              <a:t> يلي:</a:t>
            </a:r>
            <a:r>
              <a:rPr lang="en-US" sz="2400" dirty="0"/>
              <a:t/>
            </a:r>
            <a:br>
              <a:rPr lang="en-US" sz="2400" dirty="0"/>
            </a:br>
            <a:endParaRPr lang="ar-JO" sz="2400" dirty="0"/>
          </a:p>
        </p:txBody>
      </p:sp>
      <p:sp>
        <p:nvSpPr>
          <p:cNvPr id="3" name="Content Placeholder 2"/>
          <p:cNvSpPr>
            <a:spLocks noGrp="1"/>
          </p:cNvSpPr>
          <p:nvPr>
            <p:ph idx="1"/>
          </p:nvPr>
        </p:nvSpPr>
        <p:spPr>
          <a:xfrm>
            <a:off x="838200" y="1107583"/>
            <a:ext cx="10515600" cy="5069380"/>
          </a:xfrm>
        </p:spPr>
        <p:txBody>
          <a:bodyPr>
            <a:normAutofit lnSpcReduction="10000"/>
          </a:bodyPr>
          <a:lstStyle/>
          <a:p>
            <a:pPr lvl="0" algn="just"/>
            <a:r>
              <a:rPr lang="ar-JO" sz="2400" dirty="0"/>
              <a:t>أن تصدر الرسالة عن مصدر معبر تعبيراً صادقاً عن معنى أو إحساس أو فكرة يقصدها.</a:t>
            </a:r>
            <a:endParaRPr lang="en-US" sz="2400" dirty="0"/>
          </a:p>
          <a:p>
            <a:pPr lvl="0" algn="just"/>
            <a:r>
              <a:rPr lang="ar-JO" sz="2400" dirty="0"/>
              <a:t>أن تصل الرسالة إلى المقصودين فيها, بمعنى أن تصل إلى إدراك المستقبلين.</a:t>
            </a:r>
            <a:endParaRPr lang="en-US" sz="2400" dirty="0"/>
          </a:p>
          <a:p>
            <a:pPr lvl="0" algn="just"/>
            <a:r>
              <a:rPr lang="ar-JO" sz="2400" dirty="0"/>
              <a:t>أن يفهم المستقبل مضمون الرسالة كما يقصدها المصدر.</a:t>
            </a:r>
            <a:endParaRPr lang="en-US" sz="2400" dirty="0"/>
          </a:p>
          <a:p>
            <a:pPr lvl="0" algn="just"/>
            <a:r>
              <a:rPr lang="ar-JO" sz="2400" dirty="0"/>
              <a:t>أن تحرك الرسالة بمن يستقبلها التفكير أو الإحساس أو الأداء وفقا لما جاء فيها.</a:t>
            </a:r>
            <a:endParaRPr lang="en-US" sz="2400" dirty="0"/>
          </a:p>
          <a:p>
            <a:pPr lvl="0" algn="just"/>
            <a:r>
              <a:rPr lang="ar-JO" sz="2400" dirty="0"/>
              <a:t>أن يأتي التحرك بالنتيجة التي يقصدها مصدر الاتصال.</a:t>
            </a:r>
          </a:p>
          <a:p>
            <a:pPr marL="0" indent="0" algn="just">
              <a:lnSpc>
                <a:spcPct val="150000"/>
              </a:lnSpc>
              <a:buNone/>
            </a:pPr>
            <a:r>
              <a:rPr lang="ar-JO" sz="2400" dirty="0"/>
              <a:t>وإذا تمت عملية الاتصال بالطريقة المناسبة فمن المفروض أن يترتب على ذلك إحداث عدة تغيرات مرغوبة في سلوك المسترشدين تتمثل في تغير معارفهم ومهاراتهم واتجاهاتهم. وعلى هذا فإن تقييم عملية الاتصال التنموي وما يترتب عليها من نتائج يتطلب دراسة التغيرات التي حدثت في سلوك ومعارف ومهارات الفئة المستهدفة. ويفيد في هذا المجال مقارنة الوضع قبل حدوث الاتصال وبعد حدوثه. وفي ضوء ذلك يمكن تحديد درجة نجاح أو فشل عملية الاتصال في تحقيق الأهداف المرجوة منها.</a:t>
            </a:r>
            <a:endParaRPr lang="en-US" sz="2400" dirty="0"/>
          </a:p>
          <a:p>
            <a:pPr algn="just"/>
            <a:endParaRPr lang="ar-JO" sz="2400" dirty="0"/>
          </a:p>
        </p:txBody>
      </p:sp>
    </p:spTree>
    <p:extLst>
      <p:ext uri="{BB962C8B-B14F-4D97-AF65-F5344CB8AC3E}">
        <p14:creationId xmlns:p14="http://schemas.microsoft.com/office/powerpoint/2010/main" val="119426351"/>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CBE11D70-E026-5344-AECD-D7A388E31FC2}"/>
              </a:ext>
            </a:extLst>
          </p:cNvPr>
          <p:cNvSpPr>
            <a:spLocks noGrp="1"/>
          </p:cNvSpPr>
          <p:nvPr>
            <p:ph type="title"/>
          </p:nvPr>
        </p:nvSpPr>
        <p:spPr>
          <a:xfrm>
            <a:off x="838200" y="553385"/>
            <a:ext cx="10515600" cy="508934"/>
          </a:xfrm>
        </p:spPr>
        <p:txBody>
          <a:bodyPr>
            <a:normAutofit fontScale="90000"/>
          </a:bodyPr>
          <a:lstStyle/>
          <a:p>
            <a:r>
              <a:rPr lang="ar-SA" b="1" dirty="0"/>
              <a:t>رابعاً : الملاحظة</a:t>
            </a:r>
            <a:r>
              <a:rPr lang="en-US" dirty="0"/>
              <a:t/>
            </a:r>
            <a:br>
              <a:rPr lang="en-US" dirty="0"/>
            </a:br>
            <a:endParaRPr lang="ar-JO" dirty="0"/>
          </a:p>
        </p:txBody>
      </p:sp>
      <p:sp>
        <p:nvSpPr>
          <p:cNvPr id="3" name="عنصر نائب للمحتوى 2">
            <a:extLst>
              <a:ext uri="{FF2B5EF4-FFF2-40B4-BE49-F238E27FC236}">
                <a16:creationId xmlns:a16="http://schemas.microsoft.com/office/drawing/2014/main" xmlns="" id="{1B88BE69-B237-454A-8A18-A3746820513A}"/>
              </a:ext>
            </a:extLst>
          </p:cNvPr>
          <p:cNvSpPr>
            <a:spLocks noGrp="1"/>
          </p:cNvSpPr>
          <p:nvPr>
            <p:ph idx="1"/>
          </p:nvPr>
        </p:nvSpPr>
        <p:spPr>
          <a:xfrm>
            <a:off x="838200" y="914400"/>
            <a:ext cx="10515600" cy="5262563"/>
          </a:xfrm>
        </p:spPr>
        <p:txBody>
          <a:bodyPr>
            <a:normAutofit fontScale="62500" lnSpcReduction="20000"/>
          </a:bodyPr>
          <a:lstStyle/>
          <a:p>
            <a:pPr marL="0" indent="0" algn="just">
              <a:lnSpc>
                <a:spcPct val="170000"/>
              </a:lnSpc>
              <a:buNone/>
            </a:pPr>
            <a:r>
              <a:rPr lang="ar-SA" dirty="0"/>
              <a:t>تعتبر الملاحظة أسلوب لجمع المعلومات وليس أداة قياس. وقد يستخدم الباحث أداة لملاحظة أو مراقبة سلوك معين عندها تسمى هذه الأداة أداة ملاحظة</a:t>
            </a:r>
            <a:endParaRPr lang="en-US" dirty="0"/>
          </a:p>
          <a:p>
            <a:pPr marL="0" indent="0" algn="just">
              <a:lnSpc>
                <a:spcPct val="170000"/>
              </a:lnSpc>
              <a:buNone/>
            </a:pPr>
            <a:r>
              <a:rPr lang="ar-SA" b="1" dirty="0"/>
              <a:t>هناك أكثر من تصنيف لأساليب الملاحظة أو أنواع الملاحظة منها: </a:t>
            </a:r>
            <a:endParaRPr lang="en-US" dirty="0"/>
          </a:p>
          <a:p>
            <a:pPr marL="0" indent="0" algn="just">
              <a:lnSpc>
                <a:spcPct val="170000"/>
              </a:lnSpc>
              <a:buNone/>
            </a:pPr>
            <a:r>
              <a:rPr lang="ar-SA" u="sng" dirty="0"/>
              <a:t>التصنيف حسب درجة تحديد ما يمكن ملاحظته مثل </a:t>
            </a:r>
            <a:endParaRPr lang="en-US" dirty="0"/>
          </a:p>
          <a:p>
            <a:pPr marL="0" indent="0" algn="just">
              <a:lnSpc>
                <a:spcPct val="170000"/>
              </a:lnSpc>
              <a:buNone/>
            </a:pPr>
            <a:r>
              <a:rPr lang="ar-SA" dirty="0"/>
              <a:t>1-ملاحظة عشوائية : ملاحظة ما يصدر عن سلوك بصورة تلقائية</a:t>
            </a:r>
            <a:endParaRPr lang="en-US" dirty="0"/>
          </a:p>
          <a:p>
            <a:pPr marL="0" indent="0" algn="just">
              <a:lnSpc>
                <a:spcPct val="170000"/>
              </a:lnSpc>
              <a:buNone/>
            </a:pPr>
            <a:r>
              <a:rPr lang="ar-SA" dirty="0"/>
              <a:t>2- وملاحظة مقننة: تعتمد على ملاحظة قائمة محدد من السلوك قد يستخدم الباحث في ملاحظته مقاييس التقدير أو قوائم الشطب </a:t>
            </a:r>
            <a:endParaRPr lang="en-US" dirty="0"/>
          </a:p>
          <a:p>
            <a:pPr marL="0" indent="0" algn="just">
              <a:lnSpc>
                <a:spcPct val="170000"/>
              </a:lnSpc>
              <a:buNone/>
            </a:pPr>
            <a:r>
              <a:rPr lang="ar-SA" u="sng" dirty="0"/>
              <a:t>التصنيف حسب دور الملاحظ أو أسلوب تنفيذ الملاحظة مثل :- </a:t>
            </a:r>
            <a:endParaRPr lang="en-US" dirty="0"/>
          </a:p>
          <a:p>
            <a:pPr marL="0" indent="0" algn="just">
              <a:lnSpc>
                <a:spcPct val="170000"/>
              </a:lnSpc>
              <a:buNone/>
            </a:pPr>
            <a:r>
              <a:rPr lang="ar-SA" dirty="0"/>
              <a:t>1- الملاحظة المباشرة : تتم من مكان حدوث السلوك أو من مكان مجاور له  </a:t>
            </a:r>
            <a:endParaRPr lang="en-US" dirty="0"/>
          </a:p>
          <a:p>
            <a:pPr marL="0" indent="0" algn="just">
              <a:lnSpc>
                <a:spcPct val="170000"/>
              </a:lnSpc>
              <a:buNone/>
            </a:pPr>
            <a:r>
              <a:rPr lang="ar-SA" dirty="0"/>
              <a:t>2- الملاحظة غير المباشرة: تتم عن طريق تسجيل السلوك أو عن طريق شاشة عرض مناسبة.</a:t>
            </a:r>
            <a:endParaRPr lang="en-US" dirty="0"/>
          </a:p>
          <a:p>
            <a:pPr marL="0" indent="0" algn="just">
              <a:lnSpc>
                <a:spcPct val="170000"/>
              </a:lnSpc>
              <a:buNone/>
            </a:pPr>
            <a:r>
              <a:rPr lang="ar-SA" dirty="0"/>
              <a:t>3-  والملاحظة بالمعايشة أو المشاركة. يعيش الملاحظ مع الملاحظين كما لو كان فرد منهم ويخفي دوره كملاحظ</a:t>
            </a:r>
            <a:endParaRPr lang="en-US" dirty="0"/>
          </a:p>
          <a:p>
            <a:pPr marL="0" indent="0" algn="just">
              <a:lnSpc>
                <a:spcPct val="170000"/>
              </a:lnSpc>
              <a:buNone/>
            </a:pPr>
            <a:endParaRPr lang="en-US" dirty="0"/>
          </a:p>
          <a:p>
            <a:pPr marL="0" indent="0" algn="just">
              <a:lnSpc>
                <a:spcPct val="170000"/>
              </a:lnSpc>
              <a:buNone/>
            </a:pPr>
            <a:endParaRPr lang="ar-JO" dirty="0"/>
          </a:p>
        </p:txBody>
      </p:sp>
    </p:spTree>
    <p:extLst>
      <p:ext uri="{BB962C8B-B14F-4D97-AF65-F5344CB8AC3E}">
        <p14:creationId xmlns:p14="http://schemas.microsoft.com/office/powerpoint/2010/main" val="3876349975"/>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xmlns="" id="{DE013AC6-AE9E-BB49-B16B-37EC6362C690}"/>
              </a:ext>
            </a:extLst>
          </p:cNvPr>
          <p:cNvSpPr>
            <a:spLocks noGrp="1"/>
          </p:cNvSpPr>
          <p:nvPr>
            <p:ph idx="1"/>
          </p:nvPr>
        </p:nvSpPr>
        <p:spPr>
          <a:xfrm>
            <a:off x="932330" y="413684"/>
            <a:ext cx="10515600" cy="4351338"/>
          </a:xfrm>
        </p:spPr>
        <p:txBody>
          <a:bodyPr/>
          <a:lstStyle/>
          <a:p>
            <a:pPr marL="0" indent="0">
              <a:buNone/>
            </a:pPr>
            <a:r>
              <a:rPr lang="ar-SA" b="1" dirty="0"/>
              <a:t>مميزات الملاحظة العلمية: </a:t>
            </a:r>
            <a:endParaRPr lang="en-US" dirty="0"/>
          </a:p>
          <a:p>
            <a:pPr marL="0" indent="0">
              <a:buNone/>
            </a:pPr>
            <a:r>
              <a:rPr lang="ar-SA" dirty="0"/>
              <a:t>1- تحديد ما يمكن مشاهدته. وما يستحق أن يشاهد.</a:t>
            </a:r>
            <a:endParaRPr lang="en-US" dirty="0"/>
          </a:p>
          <a:p>
            <a:pPr marL="0" indent="0">
              <a:buNone/>
            </a:pPr>
            <a:r>
              <a:rPr lang="ar-SA" dirty="0"/>
              <a:t>2- تحديد طريقة التسجيل لما يتم مشاهدته، والوحدات المناسبة للتسجيل.</a:t>
            </a:r>
            <a:endParaRPr lang="en-US" dirty="0"/>
          </a:p>
          <a:p>
            <a:pPr marL="0" indent="0">
              <a:buNone/>
            </a:pPr>
            <a:r>
              <a:rPr lang="ar-SA" dirty="0"/>
              <a:t>3- عدم تفسير السلوك مباشرة لأنه سيكون على حساب الملاحظة نفسها.</a:t>
            </a:r>
            <a:endParaRPr lang="en-US" dirty="0"/>
          </a:p>
          <a:p>
            <a:pPr marL="0" indent="0">
              <a:buNone/>
            </a:pPr>
            <a:r>
              <a:rPr lang="ar-SA" dirty="0"/>
              <a:t>4- عدم التصرف بطريقة يشعر معها الملاحَظ بأن هناك تدخل في خصوصياته</a:t>
            </a:r>
            <a:endParaRPr lang="ar-JO" dirty="0"/>
          </a:p>
        </p:txBody>
      </p:sp>
    </p:spTree>
    <p:extLst>
      <p:ext uri="{BB962C8B-B14F-4D97-AF65-F5344CB8AC3E}">
        <p14:creationId xmlns:p14="http://schemas.microsoft.com/office/powerpoint/2010/main" val="2244826973"/>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97C0C29B-9C51-824E-BC2C-1333E13E7CA0}"/>
              </a:ext>
            </a:extLst>
          </p:cNvPr>
          <p:cNvSpPr>
            <a:spLocks noGrp="1"/>
          </p:cNvSpPr>
          <p:nvPr>
            <p:ph type="title"/>
          </p:nvPr>
        </p:nvSpPr>
        <p:spPr>
          <a:xfrm>
            <a:off x="838200" y="513043"/>
            <a:ext cx="10515600" cy="777875"/>
          </a:xfrm>
        </p:spPr>
        <p:txBody>
          <a:bodyPr>
            <a:normAutofit fontScale="90000"/>
          </a:bodyPr>
          <a:lstStyle/>
          <a:p>
            <a:r>
              <a:rPr lang="ar-SA" b="1" dirty="0"/>
              <a:t>خامساً : المقابلة</a:t>
            </a:r>
            <a:r>
              <a:rPr lang="en-US" dirty="0"/>
              <a:t/>
            </a:r>
            <a:br>
              <a:rPr lang="en-US" dirty="0"/>
            </a:br>
            <a:endParaRPr lang="ar-JO" dirty="0"/>
          </a:p>
        </p:txBody>
      </p:sp>
      <p:sp>
        <p:nvSpPr>
          <p:cNvPr id="3" name="عنصر نائب للمحتوى 2">
            <a:extLst>
              <a:ext uri="{FF2B5EF4-FFF2-40B4-BE49-F238E27FC236}">
                <a16:creationId xmlns:a16="http://schemas.microsoft.com/office/drawing/2014/main" xmlns="" id="{82151FF9-AF30-A34F-8D4C-AC8AFC034F33}"/>
              </a:ext>
            </a:extLst>
          </p:cNvPr>
          <p:cNvSpPr>
            <a:spLocks noGrp="1"/>
          </p:cNvSpPr>
          <p:nvPr>
            <p:ph idx="1"/>
          </p:nvPr>
        </p:nvSpPr>
        <p:spPr>
          <a:xfrm>
            <a:off x="838200" y="1156447"/>
            <a:ext cx="10515600" cy="5020516"/>
          </a:xfrm>
        </p:spPr>
        <p:txBody>
          <a:bodyPr>
            <a:normAutofit fontScale="92500"/>
          </a:bodyPr>
          <a:lstStyle/>
          <a:p>
            <a:pPr marL="0" lvl="0" indent="0" algn="just">
              <a:buNone/>
            </a:pPr>
            <a:r>
              <a:rPr lang="ar-SA" dirty="0"/>
              <a:t>تعتبر المقابلة وسيلة من وسائل جمع المعلومات </a:t>
            </a:r>
            <a:r>
              <a:rPr lang="ar-SA" u="sng" dirty="0"/>
              <a:t>وهي من هذا المنظور تشبه الملاحظة فهي ليست أداة،</a:t>
            </a:r>
            <a:r>
              <a:rPr lang="ar-SA" dirty="0"/>
              <a:t> بل قد تستخدم أداة تتضمن قائمة الأسئلة التي يمكن طرحها أثناء المقابلة، فهي حوار موجه بين الباحث والمستجيب. قد تكون المقابلة مفتوحة بمعنى أن يبدأ الباحث بسؤال حول موضوع معين في مدار البحث و من خلال الإجابة الأولية يتم اشتقاق أسئلة جديد </a:t>
            </a:r>
            <a:endParaRPr lang="en-US" dirty="0"/>
          </a:p>
          <a:p>
            <a:pPr marL="0" lvl="0" indent="0" algn="just">
              <a:buNone/>
            </a:pPr>
            <a:r>
              <a:rPr lang="ar-SA" dirty="0"/>
              <a:t>وقد تكون مقننة: أي تكون الأسئلة محددة مسبقاً ومتسلسلة منطقياً وأغلب المقابلات تتم وجهاً لوجه. وبعضها عن بعد٬ غالباً ما تكون المقابلات فردية.</a:t>
            </a:r>
            <a:endParaRPr lang="en-US" dirty="0"/>
          </a:p>
          <a:p>
            <a:pPr marL="0" lvl="0" indent="0" algn="just">
              <a:buNone/>
            </a:pPr>
            <a:r>
              <a:rPr lang="ar-SA" dirty="0"/>
              <a:t>إن أهم ما في المقابلة هي المعلومات التي يتم الحصول عليها.</a:t>
            </a:r>
            <a:endParaRPr lang="en-US" dirty="0"/>
          </a:p>
          <a:p>
            <a:pPr marL="0" lvl="0" indent="0" algn="just">
              <a:buNone/>
            </a:pPr>
            <a:r>
              <a:rPr lang="ar-SA" dirty="0"/>
              <a:t>تتمتع المقابلة بمزايا أهمها أنها توفر فرصة للحصول على إجابات لفظية ومؤشرات غير لفظية تعزز الإجابات وتفصح عن مشاعر الشخص، وتسمح بإعادة صياغة السؤال أو إضافة أسئلة.</a:t>
            </a:r>
            <a:endParaRPr lang="en-US" dirty="0"/>
          </a:p>
          <a:p>
            <a:pPr marL="0" lvl="0" indent="0" algn="just">
              <a:buNone/>
            </a:pPr>
            <a:r>
              <a:rPr lang="ar-SA" dirty="0"/>
              <a:t>إتقان المقابلة يحتاج إلى اختيار المفردات وتوقيت طرح الأسئلة والقدرة على الإصغاء وأسلوب الاحتفاظ بالردود وتسجيلها ومهارة في كسب ثقة المقابل واختيار الوقت المناسب للمقابلة</a:t>
            </a:r>
            <a:endParaRPr lang="en-US" dirty="0"/>
          </a:p>
          <a:p>
            <a:pPr marL="0" lvl="0" indent="0" algn="just">
              <a:buNone/>
            </a:pPr>
            <a:r>
              <a:rPr lang="ar-SA" dirty="0"/>
              <a:t>يمكن استخدام المقابلة في دراسة الحالة و توجيه السلوك و معالجة الحالات النفسية غير العادية</a:t>
            </a:r>
            <a:endParaRPr lang="en-US" dirty="0"/>
          </a:p>
          <a:p>
            <a:pPr marL="0" indent="0" algn="just">
              <a:buNone/>
            </a:pPr>
            <a:endParaRPr lang="ar-JO" dirty="0"/>
          </a:p>
        </p:txBody>
      </p:sp>
    </p:spTree>
    <p:extLst>
      <p:ext uri="{BB962C8B-B14F-4D97-AF65-F5344CB8AC3E}">
        <p14:creationId xmlns:p14="http://schemas.microsoft.com/office/powerpoint/2010/main" val="42802172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2376" y="387081"/>
            <a:ext cx="3079377" cy="587912"/>
          </a:xfrm>
        </p:spPr>
        <p:txBody>
          <a:bodyPr>
            <a:noAutofit/>
          </a:bodyPr>
          <a:lstStyle/>
          <a:p>
            <a:r>
              <a:rPr lang="ar-JO" sz="3200" b="1" dirty="0"/>
              <a:t>أساليب الاتصال</a:t>
            </a:r>
            <a:r>
              <a:rPr lang="en-US" sz="3200" dirty="0"/>
              <a:t/>
            </a:r>
            <a:br>
              <a:rPr lang="en-US" sz="3200" dirty="0"/>
            </a:br>
            <a:endParaRPr lang="ar-JO" sz="3200" dirty="0"/>
          </a:p>
        </p:txBody>
      </p:sp>
      <p:sp>
        <p:nvSpPr>
          <p:cNvPr id="3" name="Content Placeholder 2"/>
          <p:cNvSpPr>
            <a:spLocks noGrp="1"/>
          </p:cNvSpPr>
          <p:nvPr>
            <p:ph idx="1"/>
          </p:nvPr>
        </p:nvSpPr>
        <p:spPr>
          <a:xfrm>
            <a:off x="838199" y="811369"/>
            <a:ext cx="10981765" cy="5365594"/>
          </a:xfrm>
        </p:spPr>
        <p:txBody>
          <a:bodyPr>
            <a:normAutofit/>
          </a:bodyPr>
          <a:lstStyle/>
          <a:p>
            <a:pPr lvl="1" algn="just"/>
            <a:r>
              <a:rPr lang="ar-JO" b="1" dirty="0"/>
              <a:t>الأسلوب الجماهيرية:</a:t>
            </a:r>
            <a:r>
              <a:rPr lang="ar-JO" dirty="0"/>
              <a:t> وهي الاتصال الجماهيري: وهو نقل الرسالة (المعلومات الأحاسيس والانطباعات والخبرات والمعارف) في وقت واحد إلى عدد غفير من الناس (جمهرة) بالرغم من اختلاف اهتماماتهم.</a:t>
            </a:r>
          </a:p>
          <a:p>
            <a:pPr marL="457200" lvl="1" indent="0" algn="just">
              <a:buNone/>
            </a:pPr>
            <a:r>
              <a:rPr lang="ar-JO" dirty="0"/>
              <a:t>مستخدمة في توصيل هذه الرسالة وسائل الاتصال الجماهيرية: 1) المسموعة, كالمذياع، و2) المرئية: كالصحف والنشرات، و3) والمسموعة المرئية، كالتلفاز، والأطباق اللاقطة، والانترنت. من مميزات هذه الطريقة أنها سريعة وتصل إلى عدد كبير من الجمهور، وذات تكاليف متدنية إذا ما قورنت بالنسبة لعدد المنتفعين بالوسائل الأخرى. إلا أنه من مساوئ هذه الطريقة أنها ذات اتجاه واحد وبدون تغذية راجعة، وعلية فيتم استخدامها في حالة الطوارئ وبداية المشاريع التنموية ونشر المستحدثات لجلب الانتباه.</a:t>
            </a:r>
          </a:p>
          <a:p>
            <a:pPr marL="457200" lvl="1" indent="0" algn="just">
              <a:buNone/>
            </a:pPr>
            <a:endParaRPr lang="ar-JO" dirty="0"/>
          </a:p>
          <a:p>
            <a:pPr lvl="1" algn="just"/>
            <a:r>
              <a:rPr lang="ar-JO" b="1" dirty="0"/>
              <a:t>الأسلوب الجماعي: </a:t>
            </a:r>
            <a:r>
              <a:rPr lang="ar-JO" dirty="0"/>
              <a:t>وهو أن يجتمع المرشد والأخصائي التنموي بطريقة أو بأخرى مع مجموعة من الريفيين ذوي الاهتمامات المشتركة ليؤدي أمامهم عملية إرشاد تنموية, وعليه فهذا النوع من الإرشاد التنموي يكون مباشراً.  </a:t>
            </a:r>
          </a:p>
          <a:p>
            <a:pPr lvl="1" algn="just"/>
            <a:endParaRPr lang="en-US" dirty="0"/>
          </a:p>
          <a:p>
            <a:pPr lvl="1" algn="just"/>
            <a:r>
              <a:rPr lang="en-US" dirty="0"/>
              <a:t> </a:t>
            </a:r>
            <a:r>
              <a:rPr lang="ar-JO" b="1" dirty="0"/>
              <a:t>الأسلوب الفردي: </a:t>
            </a:r>
            <a:r>
              <a:rPr lang="ar-JO" dirty="0"/>
              <a:t>وهو أن يعمل الأخصائي التنموي مع كل فرد على حدة. وفيها يتم لقاء المستهدفين وجهاً لوجه مباشرة في الحقل والمنزل والطريق والهاتف والانترنت أو أي شكل من الأشكال الفردية</a:t>
            </a:r>
            <a:endParaRPr lang="en-US" dirty="0"/>
          </a:p>
          <a:p>
            <a:pPr lvl="1" algn="just"/>
            <a:endParaRPr lang="en-US" dirty="0"/>
          </a:p>
        </p:txBody>
      </p:sp>
    </p:spTree>
    <p:extLst>
      <p:ext uri="{BB962C8B-B14F-4D97-AF65-F5344CB8AC3E}">
        <p14:creationId xmlns:p14="http://schemas.microsoft.com/office/powerpoint/2010/main" val="15362939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4">
            <a:extLst>
              <a:ext uri="{FF2B5EF4-FFF2-40B4-BE49-F238E27FC236}">
                <a16:creationId xmlns:a16="http://schemas.microsoft.com/office/drawing/2014/main" xmlns="" id="{0B02CE3C-62A0-7D42-90D7-4E98E4954C34}"/>
              </a:ext>
            </a:extLst>
          </p:cNvPr>
          <p:cNvSpPr txBox="1"/>
          <p:nvPr/>
        </p:nvSpPr>
        <p:spPr>
          <a:xfrm>
            <a:off x="10134603" y="6416674"/>
            <a:ext cx="457200" cy="365129"/>
          </a:xfrm>
          <a:prstGeom prst="rect">
            <a:avLst/>
          </a:prstGeom>
          <a:noFill/>
          <a:ln cap="flat">
            <a:noFill/>
          </a:ln>
        </p:spPr>
        <p:txBody>
          <a:bodyPr vert="horz" wrap="square" lIns="91440" tIns="45720" rIns="91440" bIns="45720" anchor="b" anchorCtr="0" compatLnSpc="1">
            <a:noAutofit/>
          </a:bodyPr>
          <a:lstStyle/>
          <a:p>
            <a:pPr algn="l" rtl="0">
              <a:defRPr sz="1800" b="0" i="0" u="none" strike="noStrike" kern="0" cap="none" spc="0" baseline="0">
                <a:solidFill>
                  <a:srgbClr val="000000"/>
                </a:solidFill>
                <a:uFillTx/>
              </a:defRPr>
            </a:pPr>
            <a:fld id="{04A5D7BB-03FC-D647-8CA5-48CEC07227AA}" type="slidenum">
              <a:rPr/>
              <a:pPr algn="l" rtl="0">
                <a:defRPr sz="1800" b="0" i="0" u="none" strike="noStrike" kern="0" cap="none" spc="0" baseline="0">
                  <a:solidFill>
                    <a:srgbClr val="000000"/>
                  </a:solidFill>
                  <a:uFillTx/>
                </a:defRPr>
              </a:pPr>
              <a:t>35</a:t>
            </a:fld>
            <a:endParaRPr lang="en-US" sz="1200">
              <a:solidFill>
                <a:srgbClr val="D6ECFF"/>
              </a:solidFill>
              <a:latin typeface="Corbel"/>
            </a:endParaRPr>
          </a:p>
        </p:txBody>
      </p:sp>
      <p:sp>
        <p:nvSpPr>
          <p:cNvPr id="4" name="Rectangle 6">
            <a:extLst>
              <a:ext uri="{FF2B5EF4-FFF2-40B4-BE49-F238E27FC236}">
                <a16:creationId xmlns:a16="http://schemas.microsoft.com/office/drawing/2014/main" xmlns="" id="{34BA15EC-D54C-D54D-A481-DAF0A62AE19B}"/>
              </a:ext>
            </a:extLst>
          </p:cNvPr>
          <p:cNvSpPr/>
          <p:nvPr/>
        </p:nvSpPr>
        <p:spPr>
          <a:xfrm>
            <a:off x="672353" y="980731"/>
            <a:ext cx="10730753" cy="769441"/>
          </a:xfrm>
          <a:prstGeom prst="rect">
            <a:avLst/>
          </a:prstGeom>
          <a:noFill/>
          <a:ln cap="flat">
            <a:noFill/>
            <a:prstDash val="solid"/>
          </a:ln>
        </p:spPr>
        <p:txBody>
          <a:bodyPr vert="horz" wrap="square" lIns="91440" tIns="45720" rIns="91440" bIns="45720" anchor="t" anchorCtr="0" compatLnSpc="1">
            <a:spAutoFit/>
          </a:bodyPr>
          <a:lstStyle/>
          <a:p>
            <a:pPr algn="just">
              <a:defRPr sz="1800" b="0" i="0" u="none" strike="noStrike" kern="0" cap="none" spc="0" baseline="0">
                <a:solidFill>
                  <a:srgbClr val="000000"/>
                </a:solidFill>
                <a:uFillTx/>
              </a:defRPr>
            </a:pPr>
            <a:r>
              <a:rPr lang="ar-JO" sz="2200" dirty="0">
                <a:latin typeface="Arial" pitchFamily="34"/>
                <a:cs typeface="Arial" pitchFamily="34"/>
              </a:rPr>
              <a:t>هي الطرق والوسائل الإرشادية المتبعة في نقل نتائج البحوث و المعلومات الفنية والمهارات للمزارعين وهناك مجموعة كبيرة من الطرق و المعنيات الإرشادية المستخدمة في هذا المجال .</a:t>
            </a:r>
          </a:p>
        </p:txBody>
      </p:sp>
      <p:sp>
        <p:nvSpPr>
          <p:cNvPr id="5" name="Rectangle 7">
            <a:extLst>
              <a:ext uri="{FF2B5EF4-FFF2-40B4-BE49-F238E27FC236}">
                <a16:creationId xmlns:a16="http://schemas.microsoft.com/office/drawing/2014/main" xmlns="" id="{19E5219B-D35C-FA46-AB61-CF9D73FF3084}"/>
              </a:ext>
            </a:extLst>
          </p:cNvPr>
          <p:cNvSpPr/>
          <p:nvPr/>
        </p:nvSpPr>
        <p:spPr>
          <a:xfrm>
            <a:off x="3719739" y="260650"/>
            <a:ext cx="4572000" cy="584777"/>
          </a:xfrm>
          <a:prstGeom prst="rect">
            <a:avLst/>
          </a:prstGeom>
          <a:noFill/>
          <a:ln cap="flat">
            <a:noFill/>
            <a:prstDash val="solid"/>
          </a:ln>
        </p:spPr>
        <p:txBody>
          <a:bodyPr vert="horz" wrap="square" lIns="91440" tIns="45720" rIns="91440" bIns="45720" anchor="t" anchorCtr="1" compatLnSpc="1">
            <a:spAutoFit/>
          </a:bodyPr>
          <a:lstStyle/>
          <a:p>
            <a:pPr algn="ctr" rtl="0">
              <a:defRPr sz="1800" b="0" i="0" u="none" strike="noStrike" kern="0" cap="none" spc="0" baseline="0">
                <a:solidFill>
                  <a:srgbClr val="000000"/>
                </a:solidFill>
                <a:uFillTx/>
              </a:defRPr>
            </a:pPr>
            <a:r>
              <a:rPr lang="ar-JO" sz="3200" b="1" dirty="0">
                <a:latin typeface="Arial" pitchFamily="34"/>
                <a:cs typeface="Arial" pitchFamily="34"/>
              </a:rPr>
              <a:t>طرق الإرشاد الزراعي.</a:t>
            </a:r>
          </a:p>
        </p:txBody>
      </p:sp>
      <p:sp>
        <p:nvSpPr>
          <p:cNvPr id="6" name="Rectangle 8">
            <a:extLst>
              <a:ext uri="{FF2B5EF4-FFF2-40B4-BE49-F238E27FC236}">
                <a16:creationId xmlns:a16="http://schemas.microsoft.com/office/drawing/2014/main" xmlns="" id="{90329723-17B9-D549-94DD-2366C7BEEDF6}"/>
              </a:ext>
            </a:extLst>
          </p:cNvPr>
          <p:cNvSpPr/>
          <p:nvPr/>
        </p:nvSpPr>
        <p:spPr>
          <a:xfrm>
            <a:off x="3087307" y="2287072"/>
            <a:ext cx="7770635" cy="1446550"/>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ar-JO" sz="2200" dirty="0">
                <a:latin typeface="Arial" pitchFamily="34"/>
                <a:cs typeface="Arial" pitchFamily="34"/>
              </a:rPr>
              <a:t>• طرق الاتصال بالجماهير . </a:t>
            </a:r>
            <a:br>
              <a:rPr lang="ar-JO" sz="2200" dirty="0">
                <a:latin typeface="Arial" pitchFamily="34"/>
                <a:cs typeface="Arial" pitchFamily="34"/>
              </a:rPr>
            </a:br>
            <a:r>
              <a:rPr lang="ar-JO" sz="2200" dirty="0">
                <a:latin typeface="Arial" pitchFamily="34"/>
                <a:cs typeface="Arial" pitchFamily="34"/>
              </a:rPr>
              <a:t>• طرق الاتصال بالمجموعات . </a:t>
            </a:r>
            <a:br>
              <a:rPr lang="ar-JO" sz="2200" dirty="0">
                <a:latin typeface="Arial" pitchFamily="34"/>
                <a:cs typeface="Arial" pitchFamily="34"/>
              </a:rPr>
            </a:br>
            <a:r>
              <a:rPr lang="ar-JO" sz="2200" dirty="0">
                <a:latin typeface="Arial" pitchFamily="34"/>
                <a:cs typeface="Arial" pitchFamily="34"/>
              </a:rPr>
              <a:t>• طرق الاتصال بالأفراد </a:t>
            </a:r>
            <a:br>
              <a:rPr lang="ar-JO" sz="2200" dirty="0">
                <a:latin typeface="Arial" pitchFamily="34"/>
                <a:cs typeface="Arial" pitchFamily="34"/>
              </a:rPr>
            </a:br>
            <a:r>
              <a:rPr lang="ar-JO" sz="2200" dirty="0">
                <a:latin typeface="Arial" pitchFamily="34"/>
                <a:cs typeface="Arial" pitchFamily="34"/>
              </a:rPr>
              <a:t>• طرق الاتصال بالمشاهدة والايضاح العلمي . </a:t>
            </a:r>
          </a:p>
        </p:txBody>
      </p:sp>
      <p:sp>
        <p:nvSpPr>
          <p:cNvPr id="7" name="Rectangle 9">
            <a:extLst>
              <a:ext uri="{FF2B5EF4-FFF2-40B4-BE49-F238E27FC236}">
                <a16:creationId xmlns:a16="http://schemas.microsoft.com/office/drawing/2014/main" xmlns="" id="{6E4EACD2-F561-E64F-BE67-346E43030E3A}"/>
              </a:ext>
            </a:extLst>
          </p:cNvPr>
          <p:cNvSpPr/>
          <p:nvPr/>
        </p:nvSpPr>
        <p:spPr>
          <a:xfrm>
            <a:off x="5229869" y="1759285"/>
            <a:ext cx="6173237" cy="430887"/>
          </a:xfrm>
          <a:prstGeom prst="rect">
            <a:avLst/>
          </a:prstGeom>
          <a:noFill/>
          <a:ln cap="flat">
            <a:noFill/>
            <a:prstDash val="solid"/>
          </a:ln>
        </p:spPr>
        <p:txBody>
          <a:bodyPr vert="horz" wrap="square" lIns="91440" tIns="45720" rIns="91440" bIns="45720" anchor="t" anchorCtr="1" compatLnSpc="1">
            <a:spAutoFit/>
          </a:bodyPr>
          <a:lstStyle/>
          <a:p>
            <a:pPr algn="ctr" rtl="0">
              <a:defRPr sz="1800" b="0" i="0" u="none" strike="noStrike" kern="0" cap="none" spc="0" baseline="0">
                <a:solidFill>
                  <a:srgbClr val="000000"/>
                </a:solidFill>
                <a:uFillTx/>
              </a:defRPr>
            </a:pPr>
            <a:r>
              <a:rPr lang="ar-JO" sz="2200" b="1" dirty="0">
                <a:latin typeface="Arial" pitchFamily="34"/>
                <a:cs typeface="Arial" pitchFamily="34"/>
              </a:rPr>
              <a:t>وتقسم الطرق الإرشادية لأربعة مجموعات رئيسية : </a:t>
            </a:r>
          </a:p>
        </p:txBody>
      </p:sp>
      <p:sp>
        <p:nvSpPr>
          <p:cNvPr id="8" name="Content Placeholder 2">
            <a:extLst>
              <a:ext uri="{FF2B5EF4-FFF2-40B4-BE49-F238E27FC236}">
                <a16:creationId xmlns:a16="http://schemas.microsoft.com/office/drawing/2014/main" xmlns="" id="{6C33080A-5161-B34E-A906-85E0B8F309B6}"/>
              </a:ext>
            </a:extLst>
          </p:cNvPr>
          <p:cNvSpPr txBox="1">
            <a:spLocks/>
          </p:cNvSpPr>
          <p:nvPr/>
        </p:nvSpPr>
        <p:spPr>
          <a:xfrm>
            <a:off x="605117" y="3915092"/>
            <a:ext cx="10981765" cy="2385473"/>
          </a:xfrm>
          <a:prstGeom prst="rect">
            <a:avLst/>
          </a:prstGeom>
        </p:spPr>
        <p:txBody>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8259" indent="0" algn="just">
              <a:buFont typeface="Arial" panose="020B0604020202020204" pitchFamily="34" charset="0"/>
              <a:buNone/>
            </a:pPr>
            <a:r>
              <a:rPr lang="ar-SY" altLang="ar-JO" sz="2200" dirty="0"/>
              <a:t>لما كان الفلاحون </a:t>
            </a:r>
            <a:r>
              <a:rPr lang="ar-SY" altLang="ar-JO" sz="2200" u="sng" dirty="0"/>
              <a:t>غير متجانسين </a:t>
            </a:r>
            <a:r>
              <a:rPr lang="ar-SY" altLang="ar-JO" sz="2200" dirty="0"/>
              <a:t>وكانوا متباينين في المعرفة </a:t>
            </a:r>
            <a:r>
              <a:rPr lang="ar-SY" altLang="ar-JO" sz="2200" u="sng" dirty="0"/>
              <a:t>والخبرة والمهارة</a:t>
            </a:r>
            <a:r>
              <a:rPr lang="ar-SY" altLang="ar-JO" sz="2200" dirty="0"/>
              <a:t>، وأيضاً في نواح </a:t>
            </a:r>
            <a:r>
              <a:rPr lang="ar-SY" altLang="ar-JO" sz="2200" u="sng" dirty="0"/>
              <a:t>اقتصادية واجتماعية </a:t>
            </a:r>
            <a:r>
              <a:rPr lang="ar-SY" altLang="ar-JO" sz="2200" dirty="0"/>
              <a:t>متعددة، فلابد من اتباع طرائق ووسائل إِرشادية مختلفة يلزم اختيارها تبعاً لموضع الفلاحين في </a:t>
            </a:r>
            <a:r>
              <a:rPr lang="ar-SY" altLang="ar-JO" sz="2200" u="sng" dirty="0"/>
              <a:t>مراحل التبني </a:t>
            </a:r>
            <a:r>
              <a:rPr lang="ar-SY" altLang="ar-JO" sz="2200" dirty="0"/>
              <a:t>المعروفة.</a:t>
            </a:r>
            <a:endParaRPr lang="ar-JO" altLang="ar-JO" sz="2200" dirty="0"/>
          </a:p>
          <a:p>
            <a:pPr marL="68259" indent="0" algn="just">
              <a:buFont typeface="Arial" panose="020B0604020202020204" pitchFamily="34" charset="0"/>
              <a:buNone/>
            </a:pPr>
            <a:r>
              <a:rPr lang="ar-JO" altLang="ar-JO" sz="2200" dirty="0"/>
              <a:t>*</a:t>
            </a:r>
            <a:r>
              <a:rPr lang="ar-SY" altLang="ar-JO" sz="2200" dirty="0"/>
              <a:t>تصنف الطرائق الإِرشادية اعتماداً على أساسين:</a:t>
            </a:r>
            <a:endParaRPr lang="ar-JO" altLang="ar-JO" sz="2200" dirty="0"/>
          </a:p>
          <a:p>
            <a:pPr marL="582609" indent="-514350" algn="just">
              <a:buFont typeface="Arial" panose="020B0604020202020204" pitchFamily="34" charset="0"/>
              <a:buAutoNum type="arabic1Minus"/>
            </a:pPr>
            <a:r>
              <a:rPr lang="ar-SY" altLang="ar-JO" sz="2200" dirty="0"/>
              <a:t>نوعية الطرائق</a:t>
            </a:r>
          </a:p>
          <a:p>
            <a:pPr marL="68259" indent="0" algn="just">
              <a:buFont typeface="Arial" panose="020B0604020202020204" pitchFamily="34" charset="0"/>
              <a:buNone/>
            </a:pPr>
            <a:r>
              <a:rPr lang="ar-SY" altLang="ar-JO" sz="2200" dirty="0"/>
              <a:t> (وتشمل الطرائق السمعية، والطرائق البصرية المكتوبة، والطرائق السمعية البصرية)</a:t>
            </a:r>
            <a:endParaRPr lang="ar-JO" altLang="ar-JO" sz="2200" dirty="0"/>
          </a:p>
          <a:p>
            <a:pPr marL="68259" indent="0" algn="just">
              <a:buFont typeface="Arial" panose="020B0604020202020204" pitchFamily="34" charset="0"/>
              <a:buNone/>
            </a:pPr>
            <a:r>
              <a:rPr lang="ar-JO" altLang="ar-JO" sz="2200" dirty="0"/>
              <a:t>ب-</a:t>
            </a:r>
            <a:r>
              <a:rPr lang="ar-SY" altLang="ar-JO" sz="2200" dirty="0"/>
              <a:t>عدد أفراد الجمهور الإِرشادي</a:t>
            </a:r>
            <a:endParaRPr lang="en-US" altLang="ar-JO" sz="2200" dirty="0"/>
          </a:p>
        </p:txBody>
      </p:sp>
      <p:pic>
        <p:nvPicPr>
          <p:cNvPr id="9" name="صورة 8">
            <a:extLst>
              <a:ext uri="{FF2B5EF4-FFF2-40B4-BE49-F238E27FC236}">
                <a16:creationId xmlns:a16="http://schemas.microsoft.com/office/drawing/2014/main" xmlns="" id="{7F4B4B37-3623-1642-8E6D-22820BEA5806}"/>
              </a:ext>
            </a:extLst>
          </p:cNvPr>
          <p:cNvPicPr>
            <a:picLocks noChangeAspect="1"/>
          </p:cNvPicPr>
          <p:nvPr/>
        </p:nvPicPr>
        <p:blipFill>
          <a:blip r:embed="rId2"/>
          <a:stretch>
            <a:fillRect/>
          </a:stretch>
        </p:blipFill>
        <p:spPr>
          <a:xfrm>
            <a:off x="1702680" y="1466025"/>
            <a:ext cx="2465908" cy="2465908"/>
          </a:xfrm>
          <a:prstGeom prst="rect">
            <a:avLst/>
          </a:prstGeom>
        </p:spPr>
      </p:pic>
    </p:spTree>
    <p:extLst>
      <p:ext uri="{BB962C8B-B14F-4D97-AF65-F5344CB8AC3E}">
        <p14:creationId xmlns:p14="http://schemas.microsoft.com/office/powerpoint/2010/main" val="2247571137"/>
      </p:ext>
    </p:extLst>
  </p:cSld>
  <p:clrMapOvr>
    <a:masterClrMapping/>
  </p:clrMapOvr>
  <mc:AlternateContent xmlns:mc="http://schemas.openxmlformats.org/markup-compatibility/2006" xmlns:p14="http://schemas.microsoft.com/office/powerpoint/2010/main">
    <mc:Choice Requires="p14">
      <p:transition spd="slow" p14:dur="2000" advTm="107"/>
    </mc:Choice>
    <mc:Fallback xmlns="">
      <p:transition spd="slow" advTm="107"/>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B06B0A1-38EA-804A-8981-FA333C3AEC84}"/>
              </a:ext>
            </a:extLst>
          </p:cNvPr>
          <p:cNvSpPr>
            <a:spLocks noGrp="1" noChangeArrowheads="1"/>
          </p:cNvSpPr>
          <p:nvPr>
            <p:ph idx="4294967295"/>
          </p:nvPr>
        </p:nvSpPr>
        <p:spPr>
          <a:xfrm>
            <a:off x="366712" y="1185146"/>
            <a:ext cx="11458575" cy="5310982"/>
          </a:xfrm>
        </p:spPr>
        <p:txBody>
          <a:bodyPr>
            <a:normAutofit lnSpcReduction="10000"/>
          </a:bodyPr>
          <a:lstStyle/>
          <a:p>
            <a:pPr marL="0" indent="0" algn="justLow" eaLnBrk="1" hangingPunct="1">
              <a:lnSpc>
                <a:spcPct val="80000"/>
              </a:lnSpc>
              <a:buNone/>
            </a:pPr>
            <a:r>
              <a:rPr lang="ar-JO" altLang="ar-JO" sz="2400" dirty="0"/>
              <a:t>يتم الاتصال ونشر المعلومات والافكار الزراعية لأعداد غفيرة من الجمهور خلال فترة قصيرة وبتكلفة قليلة.</a:t>
            </a:r>
          </a:p>
          <a:p>
            <a:pPr marL="0" indent="0" algn="justLow" eaLnBrk="1" hangingPunct="1">
              <a:lnSpc>
                <a:spcPct val="80000"/>
              </a:lnSpc>
              <a:buNone/>
            </a:pPr>
            <a:endParaRPr lang="ar-JO" altLang="ar-JO" sz="2400" dirty="0"/>
          </a:p>
          <a:p>
            <a:pPr marL="0" indent="0" algn="justLow" eaLnBrk="1" hangingPunct="1">
              <a:lnSpc>
                <a:spcPct val="80000"/>
              </a:lnSpc>
              <a:buNone/>
            </a:pPr>
            <a:r>
              <a:rPr lang="ar-JO" altLang="ar-JO" sz="2400" b="1" dirty="0"/>
              <a:t>تتميز طرق الارشاد الجماهيرية بما يلي:</a:t>
            </a:r>
          </a:p>
          <a:p>
            <a:pPr algn="justLow" eaLnBrk="1" hangingPunct="1">
              <a:lnSpc>
                <a:spcPct val="80000"/>
              </a:lnSpc>
              <a:buFont typeface="Courier New" panose="02070309020205020404" pitchFamily="49" charset="0"/>
              <a:buChar char="o"/>
            </a:pPr>
            <a:r>
              <a:rPr lang="ar-JO" altLang="ar-JO" sz="2400" dirty="0"/>
              <a:t>القدرة على تخطي حاجز الامية حيث يمكنها الوصول للأشخاص غير القادرين على القراءة والكتابة</a:t>
            </a:r>
          </a:p>
          <a:p>
            <a:pPr algn="justLow" eaLnBrk="1" hangingPunct="1">
              <a:lnSpc>
                <a:spcPct val="80000"/>
              </a:lnSpc>
              <a:buFont typeface="Courier New" panose="02070309020205020404" pitchFamily="49" charset="0"/>
              <a:buChar char="o"/>
            </a:pPr>
            <a:r>
              <a:rPr lang="ar-JO" altLang="ar-JO" sz="2400" dirty="0"/>
              <a:t>القدرة على تخطي حاجز الزمن حيث يمكنها نقل رسالة واحدة في وقت واحد وبسرعة كبيرة وتكلفة قليلة نسبيا.</a:t>
            </a:r>
          </a:p>
          <a:p>
            <a:pPr algn="justLow" eaLnBrk="1" hangingPunct="1">
              <a:lnSpc>
                <a:spcPct val="80000"/>
              </a:lnSpc>
              <a:buFont typeface="Courier New" panose="02070309020205020404" pitchFamily="49" charset="0"/>
              <a:buChar char="o"/>
            </a:pPr>
            <a:r>
              <a:rPr lang="ar-JO" altLang="ar-JO" sz="2400" dirty="0"/>
              <a:t>القدرة على تخطي الحاجز الجغرافي (المسافة) حيث يمكنها نقل المعلومات لجمهور كبير في مناطق واسعة.</a:t>
            </a:r>
          </a:p>
          <a:p>
            <a:pPr algn="justLow" eaLnBrk="1" hangingPunct="1">
              <a:lnSpc>
                <a:spcPct val="80000"/>
              </a:lnSpc>
              <a:buFont typeface="Courier New" panose="02070309020205020404" pitchFamily="49" charset="0"/>
              <a:buChar char="o"/>
            </a:pPr>
            <a:endParaRPr lang="ar-JO" altLang="ar-JO" sz="2400" dirty="0"/>
          </a:p>
          <a:p>
            <a:pPr marL="0" indent="0" algn="justLow" eaLnBrk="1" hangingPunct="1">
              <a:lnSpc>
                <a:spcPct val="80000"/>
              </a:lnSpc>
              <a:buNone/>
            </a:pPr>
            <a:r>
              <a:rPr lang="ar-JO" altLang="ar-JO" sz="2400" b="1" dirty="0"/>
              <a:t>أوجه القصور في الطرق الجماهيرية:</a:t>
            </a:r>
          </a:p>
          <a:p>
            <a:pPr algn="justLow" eaLnBrk="1" hangingPunct="1">
              <a:lnSpc>
                <a:spcPct val="80000"/>
              </a:lnSpc>
              <a:buFont typeface="Courier New" panose="02070309020205020404" pitchFamily="49" charset="0"/>
              <a:buChar char="o"/>
            </a:pPr>
            <a:r>
              <a:rPr lang="ar-JO" altLang="ar-JO" sz="2400" dirty="0"/>
              <a:t>غياب التفاعل وتبادل المعلومات والحوار الذي قد يؤدي إلى اتخاذ قرار من جانب المزارع حول تبني أو عدم تبني التقنيات الحديثة.</a:t>
            </a:r>
          </a:p>
          <a:p>
            <a:pPr algn="justLow" eaLnBrk="1" hangingPunct="1">
              <a:lnSpc>
                <a:spcPct val="80000"/>
              </a:lnSpc>
              <a:buFont typeface="Courier New" panose="02070309020205020404" pitchFamily="49" charset="0"/>
              <a:buChar char="o"/>
            </a:pPr>
            <a:r>
              <a:rPr lang="ar-JO" altLang="ar-JO" sz="2400" dirty="0"/>
              <a:t>قلة انتشار وسائل الاعلام العامة أو ارتفاع تكلفة الحصول عليها في المناطق النائية.</a:t>
            </a:r>
          </a:p>
          <a:p>
            <a:pPr algn="justLow" eaLnBrk="1" hangingPunct="1">
              <a:lnSpc>
                <a:spcPct val="80000"/>
              </a:lnSpc>
              <a:buFont typeface="Courier New" panose="02070309020205020404" pitchFamily="49" charset="0"/>
              <a:buChar char="o"/>
            </a:pPr>
            <a:r>
              <a:rPr lang="ar-JO" altLang="ar-JO" sz="2400" dirty="0"/>
              <a:t>ضعف التنسيق والتعاون بين أجهزة الإعلام وهيئات الإرشاد، وعدم ملائمة المعلومات التي تقدمها هذه الاجهزة للاحتياجات المحلية أو الموسمية للمزارعين في الريف.  </a:t>
            </a:r>
          </a:p>
          <a:p>
            <a:pPr algn="justLow" eaLnBrk="1" hangingPunct="1">
              <a:lnSpc>
                <a:spcPct val="80000"/>
              </a:lnSpc>
              <a:buFont typeface="Courier New" panose="02070309020205020404" pitchFamily="49" charset="0"/>
              <a:buChar char="o"/>
            </a:pPr>
            <a:r>
              <a:rPr lang="ar-JO" altLang="ar-JO" sz="2400" dirty="0"/>
              <a:t>انتشار الامية الذي يعتبر أحد محددات استخدام الطرق الجماهيرية للارشاد.</a:t>
            </a:r>
          </a:p>
        </p:txBody>
      </p:sp>
      <p:sp>
        <p:nvSpPr>
          <p:cNvPr id="4" name="مستطيل 3">
            <a:extLst>
              <a:ext uri="{FF2B5EF4-FFF2-40B4-BE49-F238E27FC236}">
                <a16:creationId xmlns:a16="http://schemas.microsoft.com/office/drawing/2014/main" xmlns="" id="{2F7A976F-74F7-1046-AB35-B8B2651DE5D2}"/>
              </a:ext>
            </a:extLst>
          </p:cNvPr>
          <p:cNvSpPr/>
          <p:nvPr/>
        </p:nvSpPr>
        <p:spPr>
          <a:xfrm>
            <a:off x="3706522" y="361872"/>
            <a:ext cx="6070893"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ar-JO" sz="3200" dirty="0">
                <a:ln w="0"/>
                <a:effectLst>
                  <a:outerShdw blurRad="38100" dist="19050" dir="2700000" algn="tl" rotWithShape="0">
                    <a:schemeClr val="dk1">
                      <a:alpha val="40000"/>
                    </a:schemeClr>
                  </a:outerShdw>
                </a:effectLst>
                <a:latin typeface="Arial" pitchFamily="34"/>
                <a:cs typeface="Arial" pitchFamily="34"/>
              </a:rPr>
              <a:t>أولا"  طرق الاتصال الجماهيرية أو الإعلامية</a:t>
            </a:r>
            <a:endParaRPr lang="ar-JO" sz="3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278532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95B704C2-B5D4-024F-A3CD-15CCB15970B3}"/>
              </a:ext>
            </a:extLst>
          </p:cNvPr>
          <p:cNvSpPr txBox="1">
            <a:spLocks noGrp="1"/>
          </p:cNvSpPr>
          <p:nvPr>
            <p:ph type="title"/>
          </p:nvPr>
        </p:nvSpPr>
        <p:spPr/>
        <p:txBody>
          <a:bodyPr anchorCtr="1"/>
          <a:lstStyle/>
          <a:p>
            <a:pPr lvl="0" algn="ctr"/>
            <a:r>
              <a:rPr lang="ar-JO" b="1" i="1" dirty="0">
                <a:solidFill>
                  <a:schemeClr val="bg1"/>
                </a:solidFill>
                <a:cs typeface="Tahoma"/>
              </a:rPr>
              <a:t>وسائل</a:t>
            </a:r>
            <a:r>
              <a:rPr lang="ar-JO" b="1" i="1" dirty="0">
                <a:solidFill>
                  <a:srgbClr val="5F7791"/>
                </a:solidFill>
                <a:cs typeface="Tahoma"/>
              </a:rPr>
              <a:t> </a:t>
            </a:r>
            <a:r>
              <a:rPr lang="ar-JO" b="1" i="1" dirty="0">
                <a:solidFill>
                  <a:schemeClr val="bg1"/>
                </a:solidFill>
                <a:cs typeface="Tahoma"/>
              </a:rPr>
              <a:t>الإعلام</a:t>
            </a:r>
            <a:endParaRPr lang="en-US" b="1" i="1" dirty="0">
              <a:solidFill>
                <a:schemeClr val="bg1"/>
              </a:solidFill>
            </a:endParaRPr>
          </a:p>
        </p:txBody>
      </p:sp>
      <p:pic>
        <p:nvPicPr>
          <p:cNvPr id="4" name="Picture 4" descr="3837kinds">
            <a:extLst>
              <a:ext uri="{FF2B5EF4-FFF2-40B4-BE49-F238E27FC236}">
                <a16:creationId xmlns:a16="http://schemas.microsoft.com/office/drawing/2014/main" xmlns="" id="{A7B5B4F9-87F6-F04D-9DF2-3E6D9265CA59}"/>
              </a:ext>
            </a:extLst>
          </p:cNvPr>
          <p:cNvPicPr>
            <a:picLocks noChangeAspect="1"/>
          </p:cNvPicPr>
          <p:nvPr/>
        </p:nvPicPr>
        <p:blipFill>
          <a:blip r:embed="rId2"/>
          <a:srcRect/>
          <a:stretch>
            <a:fillRect/>
          </a:stretch>
        </p:blipFill>
        <p:spPr>
          <a:xfrm>
            <a:off x="1635206" y="2264289"/>
            <a:ext cx="8921587" cy="3786887"/>
          </a:xfrm>
          <a:prstGeom prst="rect">
            <a:avLst/>
          </a:prstGeom>
          <a:noFill/>
          <a:ln cap="flat">
            <a:noFill/>
          </a:ln>
        </p:spPr>
      </p:pic>
    </p:spTree>
    <p:extLst>
      <p:ext uri="{BB962C8B-B14F-4D97-AF65-F5344CB8AC3E}">
        <p14:creationId xmlns:p14="http://schemas.microsoft.com/office/powerpoint/2010/main" val="3331765532"/>
      </p:ext>
    </p:extLst>
  </p:cSld>
  <p:clrMapOvr>
    <a:masterClrMapping/>
  </p:clrMapOvr>
  <mc:AlternateContent xmlns:mc="http://schemas.openxmlformats.org/markup-compatibility/2006" xmlns:p14="http://schemas.microsoft.com/office/powerpoint/2010/main">
    <mc:Choice Requires="p14">
      <p:transition spd="slow" p14:dur="2000" advTm="16933"/>
    </mc:Choice>
    <mc:Fallback xmlns="">
      <p:transition spd="slow" advTm="1693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C8B862E-E8B7-AE4E-9B00-5526EB156233}"/>
              </a:ext>
            </a:extLst>
          </p:cNvPr>
          <p:cNvSpPr/>
          <p:nvPr/>
        </p:nvSpPr>
        <p:spPr>
          <a:xfrm>
            <a:off x="374277" y="1035407"/>
            <a:ext cx="11443446" cy="5009833"/>
          </a:xfrm>
          <a:prstGeom prst="rect">
            <a:avLst/>
          </a:prstGeom>
          <a:noFill/>
          <a:ln cap="flat">
            <a:noFill/>
            <a:prstDash val="solid"/>
          </a:ln>
        </p:spPr>
        <p:txBody>
          <a:bodyPr vert="horz" wrap="square" lIns="91440" tIns="45720" rIns="91440" bIns="45720" anchor="t" anchorCtr="0" compatLnSpc="1">
            <a:spAutoFit/>
          </a:bodyPr>
          <a:lstStyle/>
          <a:p>
            <a:pPr>
              <a:lnSpc>
                <a:spcPct val="150000"/>
              </a:lnSpc>
              <a:defRPr sz="1800" b="0" i="0" u="none" strike="noStrike" kern="0" cap="none" spc="0" baseline="0">
                <a:solidFill>
                  <a:srgbClr val="000000"/>
                </a:solidFill>
                <a:uFillTx/>
              </a:defRPr>
            </a:pPr>
            <a:r>
              <a:rPr lang="ar-JO" sz="2400" dirty="0">
                <a:latin typeface="Arial" pitchFamily="34"/>
                <a:cs typeface="Arial" pitchFamily="34"/>
              </a:rPr>
              <a:t>• مقالات الصحف . </a:t>
            </a:r>
            <a:br>
              <a:rPr lang="ar-JO" sz="2400" dirty="0">
                <a:latin typeface="Arial" pitchFamily="34"/>
                <a:cs typeface="Arial" pitchFamily="34"/>
              </a:rPr>
            </a:br>
            <a:r>
              <a:rPr lang="ar-JO" sz="2400" dirty="0">
                <a:latin typeface="Arial" pitchFamily="34"/>
                <a:cs typeface="Arial" pitchFamily="34"/>
              </a:rPr>
              <a:t>• المطبوعات الإرشادية </a:t>
            </a:r>
            <a:br>
              <a:rPr lang="ar-JO" sz="2400" dirty="0">
                <a:latin typeface="Arial" pitchFamily="34"/>
                <a:cs typeface="Arial" pitchFamily="34"/>
              </a:rPr>
            </a:br>
            <a:r>
              <a:rPr lang="ar-JO" sz="2400" dirty="0">
                <a:latin typeface="Arial" pitchFamily="34"/>
                <a:cs typeface="Arial" pitchFamily="34"/>
              </a:rPr>
              <a:t>• الخطابات الدورية و الرسائل الإرشادية . </a:t>
            </a:r>
            <a:br>
              <a:rPr lang="ar-JO" sz="2400" dirty="0">
                <a:latin typeface="Arial" pitchFamily="34"/>
                <a:cs typeface="Arial" pitchFamily="34"/>
              </a:rPr>
            </a:br>
            <a:r>
              <a:rPr lang="ar-JO" sz="2400" dirty="0">
                <a:latin typeface="Arial" pitchFamily="34"/>
                <a:cs typeface="Arial" pitchFamily="34"/>
              </a:rPr>
              <a:t>• الأفلام التلفزيونية الإرشادية . </a:t>
            </a:r>
            <a:br>
              <a:rPr lang="ar-JO" sz="2400" dirty="0">
                <a:latin typeface="Arial" pitchFamily="34"/>
                <a:cs typeface="Arial" pitchFamily="34"/>
              </a:rPr>
            </a:br>
            <a:r>
              <a:rPr lang="ar-JO" sz="2400" dirty="0">
                <a:latin typeface="Arial" pitchFamily="34"/>
                <a:cs typeface="Arial" pitchFamily="34"/>
              </a:rPr>
              <a:t>• البرامج الإذاعية . </a:t>
            </a:r>
            <a:br>
              <a:rPr lang="ar-JO" sz="2400" dirty="0">
                <a:latin typeface="Arial" pitchFamily="34"/>
                <a:cs typeface="Arial" pitchFamily="34"/>
              </a:rPr>
            </a:br>
            <a:r>
              <a:rPr lang="ar-JO" sz="2400" dirty="0">
                <a:latin typeface="Arial" pitchFamily="34"/>
                <a:cs typeface="Arial" pitchFamily="34"/>
              </a:rPr>
              <a:t>• الملصقات و الإعلانات الدورية . </a:t>
            </a:r>
            <a:br>
              <a:rPr lang="ar-JO" sz="2400" dirty="0">
                <a:latin typeface="Arial" pitchFamily="34"/>
                <a:cs typeface="Arial" pitchFamily="34"/>
              </a:rPr>
            </a:br>
            <a:r>
              <a:rPr lang="ar-JO" sz="2400" dirty="0">
                <a:latin typeface="Arial" pitchFamily="34"/>
                <a:cs typeface="Arial" pitchFamily="34"/>
              </a:rPr>
              <a:t>• المعارض الزراعية . </a:t>
            </a:r>
            <a:br>
              <a:rPr lang="ar-JO" sz="2400" dirty="0">
                <a:latin typeface="Arial" pitchFamily="34"/>
                <a:cs typeface="Arial" pitchFamily="34"/>
              </a:rPr>
            </a:br>
            <a:r>
              <a:rPr lang="ar-JO" sz="2400" dirty="0">
                <a:latin typeface="Arial" pitchFamily="34"/>
                <a:cs typeface="Arial" pitchFamily="34"/>
              </a:rPr>
              <a:t>• المسرح الإرشادي </a:t>
            </a:r>
            <a:br>
              <a:rPr lang="ar-JO" sz="2400" dirty="0">
                <a:latin typeface="Arial" pitchFamily="34"/>
                <a:cs typeface="Arial" pitchFamily="34"/>
              </a:rPr>
            </a:br>
            <a:r>
              <a:rPr lang="ar-JO" sz="2400" dirty="0">
                <a:latin typeface="Arial" pitchFamily="34"/>
                <a:cs typeface="Arial" pitchFamily="34"/>
              </a:rPr>
              <a:t>• المتاحف . </a:t>
            </a:r>
          </a:p>
        </p:txBody>
      </p:sp>
    </p:spTree>
    <p:extLst>
      <p:ext uri="{BB962C8B-B14F-4D97-AF65-F5344CB8AC3E}">
        <p14:creationId xmlns:p14="http://schemas.microsoft.com/office/powerpoint/2010/main" val="11066862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FD06C265-B530-3446-BCF2-FE62A1A335CD}"/>
              </a:ext>
            </a:extLst>
          </p:cNvPr>
          <p:cNvSpPr txBox="1">
            <a:spLocks noGrp="1"/>
          </p:cNvSpPr>
          <p:nvPr>
            <p:ph type="title"/>
          </p:nvPr>
        </p:nvSpPr>
        <p:spPr>
          <a:xfrm>
            <a:off x="2667477" y="285869"/>
            <a:ext cx="8043863" cy="643404"/>
          </a:xfrm>
        </p:spPr>
        <p:style>
          <a:lnRef idx="1">
            <a:schemeClr val="accent3"/>
          </a:lnRef>
          <a:fillRef idx="2">
            <a:schemeClr val="accent3"/>
          </a:fillRef>
          <a:effectRef idx="1">
            <a:schemeClr val="accent3"/>
          </a:effectRef>
          <a:fontRef idx="minor">
            <a:schemeClr val="dk1"/>
          </a:fontRef>
        </p:style>
        <p:txBody>
          <a:bodyPr anchorCtr="1">
            <a:noAutofit/>
          </a:bodyPr>
          <a:lstStyle/>
          <a:p>
            <a:pPr algn="ctr"/>
            <a:r>
              <a:rPr lang="ar-JO" sz="3600" dirty="0">
                <a:ln w="0"/>
                <a:solidFill>
                  <a:schemeClr val="tx1"/>
                </a:solidFill>
                <a:effectLst>
                  <a:outerShdw blurRad="38100" dist="19050" dir="2700000" algn="tl" rotWithShape="0">
                    <a:schemeClr val="dk1">
                      <a:alpha val="40000"/>
                    </a:schemeClr>
                  </a:outerShdw>
                </a:effectLst>
                <a:latin typeface="Baghdad" pitchFamily="2" charset="-78"/>
                <a:cs typeface="+mn-cs"/>
              </a:rPr>
              <a:t>وسائل مسموعة وسمعبصرية</a:t>
            </a:r>
            <a:endParaRPr lang="en-US" sz="3600" dirty="0">
              <a:ln w="0"/>
              <a:solidFill>
                <a:schemeClr val="tx1"/>
              </a:solidFill>
              <a:effectLst>
                <a:outerShdw blurRad="38100" dist="19050" dir="2700000" algn="tl" rotWithShape="0">
                  <a:schemeClr val="dk1">
                    <a:alpha val="40000"/>
                  </a:schemeClr>
                </a:outerShdw>
              </a:effectLst>
              <a:latin typeface="Baghdad" pitchFamily="2" charset="-78"/>
              <a:cs typeface="+mn-cs"/>
            </a:endParaRPr>
          </a:p>
        </p:txBody>
      </p:sp>
      <p:sp>
        <p:nvSpPr>
          <p:cNvPr id="3" name="Rectangle 3">
            <a:extLst>
              <a:ext uri="{FF2B5EF4-FFF2-40B4-BE49-F238E27FC236}">
                <a16:creationId xmlns:a16="http://schemas.microsoft.com/office/drawing/2014/main" xmlns="" id="{5449DA0B-E97D-8A4D-9C7A-9F965155419F}"/>
              </a:ext>
            </a:extLst>
          </p:cNvPr>
          <p:cNvSpPr txBox="1">
            <a:spLocks noGrp="1"/>
          </p:cNvSpPr>
          <p:nvPr>
            <p:ph idx="1"/>
          </p:nvPr>
        </p:nvSpPr>
        <p:spPr>
          <a:xfrm>
            <a:off x="2667477" y="3429000"/>
            <a:ext cx="9362598" cy="2199223"/>
          </a:xfrm>
        </p:spPr>
        <p:txBody>
          <a:bodyPr>
            <a:normAutofit fontScale="92500" lnSpcReduction="10000"/>
          </a:bodyPr>
          <a:lstStyle/>
          <a:p>
            <a:pPr marL="0" indent="0" algn="just">
              <a:lnSpc>
                <a:spcPct val="150000"/>
              </a:lnSpc>
              <a:buNone/>
            </a:pPr>
            <a:r>
              <a:rPr lang="ar-JO" sz="2400" b="1" dirty="0">
                <a:latin typeface="Baghdad" pitchFamily="2" charset="-78"/>
              </a:rPr>
              <a:t>نشأة التلفزيون: </a:t>
            </a:r>
          </a:p>
          <a:p>
            <a:pPr marL="0" indent="0" algn="just">
              <a:lnSpc>
                <a:spcPct val="150000"/>
              </a:lnSpc>
              <a:buNone/>
            </a:pPr>
            <a:r>
              <a:rPr lang="ar-JO" sz="2400" dirty="0">
                <a:latin typeface="Baghdad" pitchFamily="2" charset="-78"/>
              </a:rPr>
              <a:t>يرجع الفضل في اختراع التلفزيون إلى العالم البريطاني جون بيرد الذي تمكن من إخراج فكرة التلفزيون من حيز النظريات والتجربة إلى الإنتاج الحي والفعلي حين استطاع عام 1934 من نقل صورة باهتة لدمية ليطور ذلك إلى الإرسال والاستقبال الذي نعرفه ألان .</a:t>
            </a:r>
          </a:p>
          <a:p>
            <a:pPr marL="0" indent="0" algn="just">
              <a:lnSpc>
                <a:spcPct val="150000"/>
              </a:lnSpc>
              <a:buNone/>
            </a:pPr>
            <a:endParaRPr lang="ar-JO" sz="2400" dirty="0">
              <a:latin typeface="Baghdad" pitchFamily="2" charset="-78"/>
            </a:endParaRPr>
          </a:p>
        </p:txBody>
      </p:sp>
      <p:pic>
        <p:nvPicPr>
          <p:cNvPr id="5" name="صورة 4">
            <a:extLst>
              <a:ext uri="{FF2B5EF4-FFF2-40B4-BE49-F238E27FC236}">
                <a16:creationId xmlns:a16="http://schemas.microsoft.com/office/drawing/2014/main" xmlns="" id="{3D1D06FF-1C57-F74C-9C3B-0628B1B3E0D4}"/>
              </a:ext>
            </a:extLst>
          </p:cNvPr>
          <p:cNvPicPr>
            <a:picLocks noChangeAspect="1"/>
          </p:cNvPicPr>
          <p:nvPr/>
        </p:nvPicPr>
        <p:blipFill>
          <a:blip r:embed="rId2"/>
          <a:stretch>
            <a:fillRect/>
          </a:stretch>
        </p:blipFill>
        <p:spPr>
          <a:xfrm rot="5400000">
            <a:off x="-1489631" y="2176457"/>
            <a:ext cx="5646737" cy="2667477"/>
          </a:xfrm>
          <a:prstGeom prst="rect">
            <a:avLst/>
          </a:prstGeom>
        </p:spPr>
      </p:pic>
      <p:sp>
        <p:nvSpPr>
          <p:cNvPr id="7" name="مستطيل 6">
            <a:extLst>
              <a:ext uri="{FF2B5EF4-FFF2-40B4-BE49-F238E27FC236}">
                <a16:creationId xmlns:a16="http://schemas.microsoft.com/office/drawing/2014/main" xmlns="" id="{00FC40C2-8BE3-844E-AC4B-B4E5A07EB1C2}"/>
              </a:ext>
            </a:extLst>
          </p:cNvPr>
          <p:cNvSpPr/>
          <p:nvPr/>
        </p:nvSpPr>
        <p:spPr>
          <a:xfrm>
            <a:off x="2776776" y="1229777"/>
            <a:ext cx="9144000" cy="1200329"/>
          </a:xfrm>
          <a:prstGeom prst="rect">
            <a:avLst/>
          </a:prstGeom>
        </p:spPr>
        <p:txBody>
          <a:bodyPr wrap="square">
            <a:spAutoFit/>
          </a:bodyPr>
          <a:lstStyle/>
          <a:p>
            <a:pPr algn="just"/>
            <a:r>
              <a:rPr lang="ar-SA" altLang="ar-JO" sz="2400" dirty="0"/>
              <a:t>وهي تلك الوسائل التي نستعملها لتوصيل معلومات ومعارف دون الاعتماد على الكتابة بالدرجة الأولى مثل الصور الفوتوغرافية، الملصقات، الأفلام السينمائية، البرامج التلفزيونية، الاسطوانة، الرسوم التوضيحية، الصور الثابتة، الصور المتحركة </a:t>
            </a:r>
            <a:endParaRPr lang="en" altLang="ar-JO" sz="2400" dirty="0"/>
          </a:p>
        </p:txBody>
      </p:sp>
      <p:sp>
        <p:nvSpPr>
          <p:cNvPr id="10" name="مستطيل 9">
            <a:extLst>
              <a:ext uri="{FF2B5EF4-FFF2-40B4-BE49-F238E27FC236}">
                <a16:creationId xmlns:a16="http://schemas.microsoft.com/office/drawing/2014/main" xmlns="" id="{3BD2165C-C70D-6E46-843C-193F72165134}"/>
              </a:ext>
            </a:extLst>
          </p:cNvPr>
          <p:cNvSpPr/>
          <p:nvPr/>
        </p:nvSpPr>
        <p:spPr>
          <a:xfrm>
            <a:off x="5986331" y="2920712"/>
            <a:ext cx="1406154" cy="584775"/>
          </a:xfrm>
          <a:prstGeom prst="rect">
            <a:avLst/>
          </a:prstGeom>
        </p:spPr>
        <p:txBody>
          <a:bodyPr wrap="none">
            <a:spAutoFit/>
          </a:bodyPr>
          <a:lstStyle/>
          <a:p>
            <a:r>
              <a:rPr lang="ar-JO" sz="3200" b="1" dirty="0">
                <a:latin typeface="Baghdad" pitchFamily="2" charset="-78"/>
              </a:rPr>
              <a:t>التلفزيون</a:t>
            </a:r>
            <a:endParaRPr lang="ar-JO" sz="3200" dirty="0"/>
          </a:p>
        </p:txBody>
      </p:sp>
    </p:spTree>
    <p:extLst>
      <p:ext uri="{BB962C8B-B14F-4D97-AF65-F5344CB8AC3E}">
        <p14:creationId xmlns:p14="http://schemas.microsoft.com/office/powerpoint/2010/main" val="4018937824"/>
      </p:ext>
    </p:extLst>
  </p:cSld>
  <p:clrMapOvr>
    <a:masterClrMapping/>
  </p:clrMapOvr>
  <mc:AlternateContent xmlns:mc="http://schemas.openxmlformats.org/markup-compatibility/2006" xmlns:p14="http://schemas.microsoft.com/office/powerpoint/2010/main">
    <mc:Choice Requires="p14">
      <p:transition spd="slow" p14:dur="2000" advTm="1818"/>
    </mc:Choice>
    <mc:Fallback xmlns="">
      <p:transition spd="slow" advTm="181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4452" y="174565"/>
            <a:ext cx="2483918" cy="768216"/>
          </a:xfrm>
        </p:spPr>
        <p:txBody>
          <a:bodyPr>
            <a:normAutofit/>
          </a:bodyPr>
          <a:lstStyle/>
          <a:p>
            <a:r>
              <a:rPr lang="ar-JO" b="1" dirty="0"/>
              <a:t>لنفكر معاً:</a:t>
            </a:r>
            <a:r>
              <a:rPr lang="ar-JO" dirty="0"/>
              <a:t> </a:t>
            </a:r>
          </a:p>
        </p:txBody>
      </p:sp>
      <p:sp>
        <p:nvSpPr>
          <p:cNvPr id="3" name="Content Placeholder 2"/>
          <p:cNvSpPr>
            <a:spLocks noGrp="1"/>
          </p:cNvSpPr>
          <p:nvPr>
            <p:ph idx="1"/>
          </p:nvPr>
        </p:nvSpPr>
        <p:spPr>
          <a:xfrm>
            <a:off x="2134450" y="44462"/>
            <a:ext cx="10005655" cy="5597778"/>
          </a:xfrm>
        </p:spPr>
        <p:txBody>
          <a:bodyPr>
            <a:noAutofit/>
          </a:bodyPr>
          <a:lstStyle/>
          <a:p>
            <a:pPr>
              <a:lnSpc>
                <a:spcPct val="150000"/>
              </a:lnSpc>
            </a:pPr>
            <a:r>
              <a:rPr lang="ar-JO" sz="2000" b="1" dirty="0">
                <a:latin typeface="Baghdad" pitchFamily="2" charset="-78"/>
              </a:rPr>
              <a:t>ما المقصود </a:t>
            </a:r>
            <a:r>
              <a:rPr lang="ar-JO" sz="2000" b="1" u="sng" dirty="0">
                <a:latin typeface="Baghdad" pitchFamily="2" charset="-78"/>
              </a:rPr>
              <a:t>بإدارة</a:t>
            </a:r>
            <a:r>
              <a:rPr lang="ar-JO" sz="2000" b="1" dirty="0">
                <a:latin typeface="Baghdad" pitchFamily="2" charset="-78"/>
              </a:rPr>
              <a:t> </a:t>
            </a:r>
            <a:r>
              <a:rPr lang="ar-JO" sz="2000" b="1" u="sng" dirty="0">
                <a:latin typeface="Baghdad" pitchFamily="2" charset="-78"/>
              </a:rPr>
              <a:t>التبادل</a:t>
            </a:r>
            <a:r>
              <a:rPr lang="ar-JO" sz="2000" b="1" dirty="0">
                <a:latin typeface="Baghdad" pitchFamily="2" charset="-78"/>
              </a:rPr>
              <a:t> </a:t>
            </a:r>
            <a:r>
              <a:rPr lang="ar-JO" sz="2000" b="1" u="sng" dirty="0">
                <a:latin typeface="Baghdad" pitchFamily="2" charset="-78"/>
              </a:rPr>
              <a:t>المعرفي</a:t>
            </a:r>
            <a:r>
              <a:rPr lang="ar-JO" sz="2000" b="1" dirty="0">
                <a:latin typeface="Baghdad" pitchFamily="2" charset="-78"/>
              </a:rPr>
              <a:t>؟</a:t>
            </a:r>
            <a:endParaRPr lang="en-US" sz="2000" dirty="0">
              <a:latin typeface="Baghdad" pitchFamily="2" charset="-78"/>
            </a:endParaRPr>
          </a:p>
          <a:p>
            <a:pPr marL="0" indent="0">
              <a:lnSpc>
                <a:spcPct val="150000"/>
              </a:lnSpc>
              <a:buNone/>
            </a:pPr>
            <a:r>
              <a:rPr lang="ar-JO" sz="2000" dirty="0">
                <a:latin typeface="Baghdad" pitchFamily="2" charset="-78"/>
              </a:rPr>
              <a:t>أن فريق إدارة المعلومات موجود لنفكر معاً كيف نتعلم من الزملاء المبادلين ونتشارك بالمعرفة. </a:t>
            </a:r>
            <a:r>
              <a:rPr lang="ar-JO" sz="2000" b="1" i="1" dirty="0">
                <a:latin typeface="Baghdad" pitchFamily="2" charset="-78"/>
              </a:rPr>
              <a:t>"إدارة المعرفة"</a:t>
            </a:r>
            <a:r>
              <a:rPr lang="ar-JO" sz="2000" dirty="0">
                <a:latin typeface="Baghdad" pitchFamily="2" charset="-78"/>
              </a:rPr>
              <a:t> تتعلق بخلق بيئة عمل تشجع الفريق على العمل، والتعاون، ومشاركة المعرفة، ومواصلة التعلم. إذا كنت ترغب بهذه الأمور ببساطة اسأل؟</a:t>
            </a:r>
            <a:endParaRPr lang="en-US" sz="2000" dirty="0">
              <a:latin typeface="Baghdad" pitchFamily="2" charset="-78"/>
            </a:endParaRPr>
          </a:p>
          <a:p>
            <a:pPr>
              <a:lnSpc>
                <a:spcPct val="150000"/>
              </a:lnSpc>
            </a:pPr>
            <a:r>
              <a:rPr lang="ar-JO" sz="2000" dirty="0">
                <a:latin typeface="Baghdad" pitchFamily="2" charset="-78"/>
              </a:rPr>
              <a:t>لفهم إدارة ونقل المعرفة, لا بد من التمييز بين مصطلحات: البيانات </a:t>
            </a:r>
            <a:r>
              <a:rPr lang="en-US" sz="2000" dirty="0">
                <a:latin typeface="Baghdad" pitchFamily="2" charset="-78"/>
              </a:rPr>
              <a:t>Data</a:t>
            </a:r>
            <a:r>
              <a:rPr lang="ar-SA" sz="2000" dirty="0">
                <a:latin typeface="Baghdad" pitchFamily="2" charset="-78"/>
              </a:rPr>
              <a:t> والمعلومات </a:t>
            </a:r>
            <a:r>
              <a:rPr lang="en-US" sz="2000" dirty="0">
                <a:latin typeface="Baghdad" pitchFamily="2" charset="-78"/>
              </a:rPr>
              <a:t>Information</a:t>
            </a:r>
            <a:r>
              <a:rPr lang="ar-SA" sz="2000" dirty="0">
                <a:latin typeface="Baghdad" pitchFamily="2" charset="-78"/>
              </a:rPr>
              <a:t> والمعرفة </a:t>
            </a:r>
            <a:r>
              <a:rPr lang="en-US" sz="2000" dirty="0">
                <a:latin typeface="Baghdad" pitchFamily="2" charset="-78"/>
              </a:rPr>
              <a:t>Knowledge</a:t>
            </a:r>
            <a:r>
              <a:rPr lang="ar-JO" sz="2000" dirty="0">
                <a:latin typeface="Baghdad" pitchFamily="2" charset="-78"/>
              </a:rPr>
              <a:t>. </a:t>
            </a:r>
            <a:endParaRPr lang="en-US" sz="2000" dirty="0">
              <a:latin typeface="Baghdad" pitchFamily="2" charset="-78"/>
            </a:endParaRPr>
          </a:p>
          <a:p>
            <a:pPr>
              <a:lnSpc>
                <a:spcPct val="150000"/>
              </a:lnSpc>
            </a:pPr>
            <a:r>
              <a:rPr lang="ar-JO" sz="2000" b="1" u="sng" dirty="0">
                <a:latin typeface="Baghdad" pitchFamily="2" charset="-78"/>
              </a:rPr>
              <a:t>البيانات </a:t>
            </a:r>
            <a:r>
              <a:rPr lang="en-US" sz="2000" b="1" u="sng" dirty="0">
                <a:latin typeface="Baghdad" pitchFamily="2" charset="-78"/>
              </a:rPr>
              <a:t>Data</a:t>
            </a:r>
            <a:r>
              <a:rPr lang="ar-JO" sz="2000" b="1" u="sng" dirty="0">
                <a:latin typeface="Baghdad" pitchFamily="2" charset="-78"/>
              </a:rPr>
              <a:t>:</a:t>
            </a:r>
            <a:r>
              <a:rPr lang="ar-JO" sz="2000" dirty="0">
                <a:latin typeface="Baghdad" pitchFamily="2" charset="-78"/>
              </a:rPr>
              <a:t> هي أفكار متصلة وحقائق وأهداف. البيانات هي الأداة الأولية لخلق المعلومات التي لا تحمل أحكام ومعاني أو تفسيرات.</a:t>
            </a:r>
            <a:endParaRPr lang="en-US" sz="2000" dirty="0">
              <a:latin typeface="Baghdad" pitchFamily="2" charset="-78"/>
            </a:endParaRPr>
          </a:p>
          <a:p>
            <a:pPr>
              <a:lnSpc>
                <a:spcPct val="150000"/>
              </a:lnSpc>
            </a:pPr>
            <a:r>
              <a:rPr lang="ar-SA" sz="2000" b="1" u="sng" dirty="0">
                <a:latin typeface="Baghdad" pitchFamily="2" charset="-78"/>
              </a:rPr>
              <a:t>المعلومات </a:t>
            </a:r>
            <a:r>
              <a:rPr lang="en-US" sz="2000" b="1" u="sng" dirty="0">
                <a:latin typeface="Baghdad" pitchFamily="2" charset="-78"/>
              </a:rPr>
              <a:t>Information</a:t>
            </a:r>
            <a:r>
              <a:rPr lang="ar-JO" sz="2000" b="1" u="sng" dirty="0">
                <a:latin typeface="Baghdad" pitchFamily="2" charset="-78"/>
              </a:rPr>
              <a:t>:</a:t>
            </a:r>
            <a:r>
              <a:rPr lang="ar-JO" sz="2000" dirty="0">
                <a:latin typeface="Baghdad" pitchFamily="2" charset="-78"/>
              </a:rPr>
              <a:t> هي بيانات وحقائق متصلة, زخرفت وصنفت. كما عرفت على أنها: بيانات خزنت وحللت وعرضت, وهي تتصل من خلال أوساط مختلفة وتعطي الفروق.</a:t>
            </a:r>
          </a:p>
          <a:p>
            <a:pPr>
              <a:lnSpc>
                <a:spcPct val="150000"/>
              </a:lnSpc>
            </a:pPr>
            <a:r>
              <a:rPr lang="ar-SA" sz="2000" b="1" u="sng" dirty="0">
                <a:latin typeface="Baghdad" pitchFamily="2" charset="-78"/>
              </a:rPr>
              <a:t>المعرفة </a:t>
            </a:r>
            <a:r>
              <a:rPr lang="en-US" sz="2000" b="1" u="sng" dirty="0">
                <a:latin typeface="Baghdad" pitchFamily="2" charset="-78"/>
              </a:rPr>
              <a:t>Knowledge</a:t>
            </a:r>
            <a:r>
              <a:rPr lang="ar-JO" sz="2000" b="1" u="sng" dirty="0">
                <a:latin typeface="Baghdad" pitchFamily="2" charset="-78"/>
              </a:rPr>
              <a:t>:</a:t>
            </a:r>
            <a:r>
              <a:rPr lang="ar-JO" sz="2000" dirty="0">
                <a:latin typeface="Baghdad" pitchFamily="2" charset="-78"/>
              </a:rPr>
              <a:t> فعندما تطبق المعلومات لعمل شيء يكون مقبول عالمياً نقول أن المعلومات تحولت إلى معرفة. فالمعرفة أغنى وذات معنى أشمل من المعلومات. وهو المزيج من الخبرات والقيم وسياق المعلومات وبصيرة الخبير التي تزود إطار التقييم وتدمج الخبرات والمعلومات الجديدة.</a:t>
            </a:r>
            <a:endParaRPr lang="en-US" sz="2000" dirty="0">
              <a:latin typeface="Baghdad" pitchFamily="2" charset="-78"/>
            </a:endParaRPr>
          </a:p>
        </p:txBody>
      </p:sp>
      <p:pic>
        <p:nvPicPr>
          <p:cNvPr id="4" name="صورة 3">
            <a:extLst>
              <a:ext uri="{FF2B5EF4-FFF2-40B4-BE49-F238E27FC236}">
                <a16:creationId xmlns:a16="http://schemas.microsoft.com/office/drawing/2014/main" xmlns="" id="{9B3C42C4-655D-2244-B2D9-DEB9C85A3B7C}"/>
              </a:ext>
            </a:extLst>
          </p:cNvPr>
          <p:cNvPicPr>
            <a:picLocks noChangeAspect="1"/>
          </p:cNvPicPr>
          <p:nvPr/>
        </p:nvPicPr>
        <p:blipFill>
          <a:blip r:embed="rId2"/>
          <a:stretch>
            <a:fillRect/>
          </a:stretch>
        </p:blipFill>
        <p:spPr>
          <a:xfrm>
            <a:off x="-2588" y="365126"/>
            <a:ext cx="2483918" cy="1998677"/>
          </a:xfrm>
          <a:prstGeom prst="rect">
            <a:avLst/>
          </a:prstGeom>
        </p:spPr>
      </p:pic>
      <p:pic>
        <p:nvPicPr>
          <p:cNvPr id="6" name="صورة 5">
            <a:extLst>
              <a:ext uri="{FF2B5EF4-FFF2-40B4-BE49-F238E27FC236}">
                <a16:creationId xmlns:a16="http://schemas.microsoft.com/office/drawing/2014/main" xmlns="" id="{7D8029A0-5255-1748-B614-5EBF66888E95}"/>
              </a:ext>
            </a:extLst>
          </p:cNvPr>
          <p:cNvPicPr>
            <a:picLocks noChangeAspect="1"/>
          </p:cNvPicPr>
          <p:nvPr/>
        </p:nvPicPr>
        <p:blipFill>
          <a:blip r:embed="rId3"/>
          <a:stretch>
            <a:fillRect/>
          </a:stretch>
        </p:blipFill>
        <p:spPr>
          <a:xfrm>
            <a:off x="0" y="2069320"/>
            <a:ext cx="2005878" cy="2274731"/>
          </a:xfrm>
          <a:prstGeom prst="rect">
            <a:avLst/>
          </a:prstGeom>
        </p:spPr>
      </p:pic>
      <p:pic>
        <p:nvPicPr>
          <p:cNvPr id="7" name="صورة 6">
            <a:extLst>
              <a:ext uri="{FF2B5EF4-FFF2-40B4-BE49-F238E27FC236}">
                <a16:creationId xmlns:a16="http://schemas.microsoft.com/office/drawing/2014/main" xmlns="" id="{7A5F18FA-1DE0-4F44-B382-58B7A6BFD702}"/>
              </a:ext>
            </a:extLst>
          </p:cNvPr>
          <p:cNvPicPr>
            <a:picLocks noChangeAspect="1"/>
          </p:cNvPicPr>
          <p:nvPr/>
        </p:nvPicPr>
        <p:blipFill>
          <a:blip r:embed="rId4"/>
          <a:stretch>
            <a:fillRect/>
          </a:stretch>
        </p:blipFill>
        <p:spPr>
          <a:xfrm>
            <a:off x="51895" y="4432798"/>
            <a:ext cx="1953984" cy="2387881"/>
          </a:xfrm>
          <a:prstGeom prst="rect">
            <a:avLst/>
          </a:prstGeom>
        </p:spPr>
      </p:pic>
    </p:spTree>
    <p:extLst>
      <p:ext uri="{BB962C8B-B14F-4D97-AF65-F5344CB8AC3E}">
        <p14:creationId xmlns:p14="http://schemas.microsoft.com/office/powerpoint/2010/main" val="11213480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84165B04-19D0-C341-86A1-6E4B7F3971DD}"/>
              </a:ext>
            </a:extLst>
          </p:cNvPr>
          <p:cNvSpPr/>
          <p:nvPr/>
        </p:nvSpPr>
        <p:spPr>
          <a:xfrm>
            <a:off x="385763" y="371474"/>
            <a:ext cx="11572875" cy="5018682"/>
          </a:xfrm>
          <a:prstGeom prst="rect">
            <a:avLst/>
          </a:prstGeom>
        </p:spPr>
        <p:txBody>
          <a:bodyPr wrap="square">
            <a:spAutoFit/>
          </a:bodyPr>
          <a:lstStyle/>
          <a:p>
            <a:pPr algn="just">
              <a:lnSpc>
                <a:spcPct val="150000"/>
              </a:lnSpc>
            </a:pPr>
            <a:r>
              <a:rPr lang="ar-JO" sz="2400" b="1" dirty="0">
                <a:latin typeface="Baghdad" pitchFamily="2" charset="-78"/>
              </a:rPr>
              <a:t>أهمية التلفاز:</a:t>
            </a:r>
          </a:p>
          <a:p>
            <a:pPr marL="609603" indent="-609603" algn="just">
              <a:lnSpc>
                <a:spcPct val="150000"/>
              </a:lnSpc>
              <a:buAutoNum type="arabicPeriod"/>
            </a:pPr>
            <a:r>
              <a:rPr lang="ar-JO" sz="2400" dirty="0">
                <a:latin typeface="Baghdad" pitchFamily="2" charset="-78"/>
              </a:rPr>
              <a:t>يلعب التلفزيون دورا حيويا في مجالات الإعلام والاتصال الجماهيري لما يملكه من حاستي السمع والبصر في إبهار المشاهد. ولهذا فإنه يمكن أن يستثمر التلفزيون لتقديم المعلومات والأفكار والسلوكيات المرغوبة.</a:t>
            </a:r>
          </a:p>
          <a:p>
            <a:pPr marL="609603" indent="-609603">
              <a:lnSpc>
                <a:spcPct val="150000"/>
              </a:lnSpc>
              <a:buAutoNum type="arabicPeriod"/>
            </a:pPr>
            <a:r>
              <a:rPr lang="ar-JO" sz="2400" dirty="0">
                <a:latin typeface="Baghdad" pitchFamily="2" charset="-78"/>
              </a:rPr>
              <a:t>مسئولية التلفزيون لا تقتصر على تقديم البرامج الترفيهية فقط بل إن عليها مسئولية أكثر عمقا مثل: توجيه الجمهور إلى أسس التفكير السليم، وكيفية البحث عن المعلومة؛ مع مراعاة ضرورة تطابق مضمون ما يقال مع الصور الحية المعروضة.</a:t>
            </a:r>
          </a:p>
          <a:p>
            <a:pPr marL="609603" indent="-609603">
              <a:lnSpc>
                <a:spcPct val="150000"/>
              </a:lnSpc>
              <a:buAutoNum type="arabicPeriod"/>
            </a:pPr>
            <a:r>
              <a:rPr lang="ar-JO" sz="2400" dirty="0">
                <a:latin typeface="Baghdad" pitchFamily="2" charset="-78"/>
              </a:rPr>
              <a:t>أهمية التلفزيون في التعليم٬ حيث يعتبر من أكثر الوسائل تمثيلا للواقع بما يمثله من مادة مصورة بألوان طبيعية وصوت حقيقي؛ وتعدد إمكاناته من: مناقشة</a:t>
            </a:r>
            <a:r>
              <a:rPr lang="ar-SA" sz="2400" dirty="0">
                <a:latin typeface="Baghdad" pitchFamily="2" charset="-78"/>
              </a:rPr>
              <a:t>؛ </a:t>
            </a:r>
            <a:r>
              <a:rPr lang="ar-JO" sz="2400" dirty="0">
                <a:latin typeface="Baghdad" pitchFamily="2" charset="-78"/>
              </a:rPr>
              <a:t>حوار؛ تمثيل</a:t>
            </a:r>
            <a:r>
              <a:rPr lang="ar-SA" sz="2400" dirty="0">
                <a:latin typeface="Baghdad" pitchFamily="2" charset="-78"/>
              </a:rPr>
              <a:t>؛</a:t>
            </a:r>
            <a:r>
              <a:rPr lang="en-US" sz="2400" dirty="0">
                <a:latin typeface="Baghdad" pitchFamily="2" charset="-78"/>
              </a:rPr>
              <a:t>,</a:t>
            </a:r>
            <a:r>
              <a:rPr lang="ar-JO" sz="2400" dirty="0">
                <a:latin typeface="Baghdad" pitchFamily="2" charset="-78"/>
              </a:rPr>
              <a:t>تعليق علمي...</a:t>
            </a:r>
          </a:p>
          <a:p>
            <a:pPr marL="609603" indent="-609603">
              <a:lnSpc>
                <a:spcPct val="150000"/>
              </a:lnSpc>
              <a:buFont typeface="Arial" panose="020B0604020202020204" pitchFamily="34" charset="0"/>
              <a:buAutoNum type="arabicPeriod"/>
            </a:pPr>
            <a:r>
              <a:rPr lang="ar-JO" altLang="ar-JO" sz="2400" dirty="0"/>
              <a:t>يعتبر من الوسائل السمعية والبصرية بالتالي يتميز بالقدرة على التغلب على عائق الامية.</a:t>
            </a:r>
            <a:endParaRPr lang="en-US" altLang="ar-JO" sz="2400" dirty="0"/>
          </a:p>
        </p:txBody>
      </p:sp>
    </p:spTree>
    <p:extLst>
      <p:ext uri="{BB962C8B-B14F-4D97-AF65-F5344CB8AC3E}">
        <p14:creationId xmlns:p14="http://schemas.microsoft.com/office/powerpoint/2010/main" val="450790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AAE96167-8933-BD44-9292-D3D2A4DCF7A0}"/>
              </a:ext>
            </a:extLst>
          </p:cNvPr>
          <p:cNvSpPr txBox="1">
            <a:spLocks noChangeArrowheads="1"/>
          </p:cNvSpPr>
          <p:nvPr/>
        </p:nvSpPr>
        <p:spPr>
          <a:xfrm>
            <a:off x="628651" y="485776"/>
            <a:ext cx="11315700" cy="5057774"/>
          </a:xfrm>
          <a:prstGeom prst="rect">
            <a:avLst/>
          </a:prstGeom>
        </p:spPr>
        <p:txBody>
          <a:bodyPr vert="horz" lIns="91440" tIns="45720" rIns="91440" bIns="45720" rtlCol="1">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80000"/>
              </a:lnSpc>
              <a:buFont typeface="Arial" panose="020B0604020202020204" pitchFamily="34" charset="0"/>
              <a:buNone/>
            </a:pPr>
            <a:r>
              <a:rPr lang="ar-JO" altLang="ar-JO" sz="2400" b="1" dirty="0"/>
              <a:t>الامور التي يجب مراعاتها عند اختيار هذه الطريقة من الطرق الجماهيرية:</a:t>
            </a:r>
          </a:p>
          <a:p>
            <a:pPr algn="just">
              <a:lnSpc>
                <a:spcPct val="80000"/>
              </a:lnSpc>
              <a:buFont typeface="Courier New" panose="02070309020205020404" pitchFamily="49" charset="0"/>
              <a:buChar char="o"/>
            </a:pPr>
            <a:r>
              <a:rPr lang="ar-JO" altLang="ar-JO" sz="2400" dirty="0"/>
              <a:t>يجب اختيار مواضيع مناسبة للبرامج التلفزيونية الزراعية وبثها في الوقت الذي يناسب العدد الأكبر من المزارعين.</a:t>
            </a:r>
          </a:p>
          <a:p>
            <a:pPr algn="just">
              <a:lnSpc>
                <a:spcPct val="80000"/>
              </a:lnSpc>
              <a:buFont typeface="Courier New" panose="02070309020205020404" pitchFamily="49" charset="0"/>
              <a:buChar char="o"/>
            </a:pPr>
            <a:r>
              <a:rPr lang="ar-JO" altLang="ar-JO" sz="2400" dirty="0"/>
              <a:t>يجب استخدام لغة بسيطة وسهلة وواضحة لزيادة قدرة المزارعين على الفهم والتعلم.</a:t>
            </a:r>
          </a:p>
          <a:p>
            <a:pPr algn="just">
              <a:lnSpc>
                <a:spcPct val="80000"/>
              </a:lnSpc>
              <a:buFont typeface="Courier New" panose="02070309020205020404" pitchFamily="49" charset="0"/>
              <a:buChar char="o"/>
            </a:pPr>
            <a:endParaRPr lang="ar-JO" altLang="ar-JO" sz="2400" dirty="0"/>
          </a:p>
          <a:p>
            <a:pPr marL="0" indent="0" algn="just">
              <a:lnSpc>
                <a:spcPct val="80000"/>
              </a:lnSpc>
              <a:buNone/>
            </a:pPr>
            <a:r>
              <a:rPr lang="ar-JO" altLang="ar-JO" sz="2400" b="1" dirty="0"/>
              <a:t>محددات استخدام هذه الطريقة: </a:t>
            </a:r>
          </a:p>
          <a:p>
            <a:pPr algn="just">
              <a:lnSpc>
                <a:spcPct val="80000"/>
              </a:lnSpc>
              <a:buFont typeface="Courier New" panose="02070309020205020404" pitchFamily="49" charset="0"/>
              <a:buChar char="o"/>
            </a:pPr>
            <a:r>
              <a:rPr lang="ar-JO" altLang="ar-JO" sz="2400" dirty="0"/>
              <a:t>استخدام هذه الطريقة يتطلب وقت٬ وجهد٬ وتكاليف كثيرة٬ ومهارات خاصة من قبل فريق إعداد البرامج التلفزيونية الزراعية.</a:t>
            </a:r>
          </a:p>
          <a:p>
            <a:pPr algn="just">
              <a:lnSpc>
                <a:spcPct val="80000"/>
              </a:lnSpc>
              <a:buFont typeface="Courier New" panose="02070309020205020404" pitchFamily="49" charset="0"/>
              <a:buChar char="o"/>
            </a:pPr>
            <a:r>
              <a:rPr lang="ar-JO" altLang="ar-JO" sz="2400" dirty="0"/>
              <a:t>وجود الكثير من المحطات والبرامج المتنوعة التي قد يفضلها المزارعين مما يعيق تحقيق الاهداف المرجوة من استخدام التلفاز كطريقة لنقل المعلومات الزراعية.</a:t>
            </a:r>
          </a:p>
        </p:txBody>
      </p:sp>
    </p:spTree>
    <p:extLst>
      <p:ext uri="{BB962C8B-B14F-4D97-AF65-F5344CB8AC3E}">
        <p14:creationId xmlns:p14="http://schemas.microsoft.com/office/powerpoint/2010/main" val="101201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fade">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fade">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fade">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rof.Doukhi Hunaiti\Desktop\دورة العراقيين-طرق الاتصال\images (1).jpg">
            <a:extLst>
              <a:ext uri="{FF2B5EF4-FFF2-40B4-BE49-F238E27FC236}">
                <a16:creationId xmlns:a16="http://schemas.microsoft.com/office/drawing/2014/main" xmlns="" id="{C7B296CD-A298-C844-88A0-2C419A9D1946}"/>
              </a:ext>
            </a:extLst>
          </p:cNvPr>
          <p:cNvPicPr>
            <a:picLocks noChangeAspect="1"/>
          </p:cNvPicPr>
          <p:nvPr/>
        </p:nvPicPr>
        <p:blipFill>
          <a:blip r:embed="rId2"/>
          <a:srcRect/>
          <a:stretch>
            <a:fillRect/>
          </a:stretch>
        </p:blipFill>
        <p:spPr>
          <a:xfrm>
            <a:off x="675477" y="630821"/>
            <a:ext cx="2009778" cy="2276471"/>
          </a:xfrm>
          <a:prstGeom prst="rect">
            <a:avLst/>
          </a:prstGeom>
          <a:noFill/>
          <a:ln cap="flat">
            <a:noFill/>
          </a:ln>
        </p:spPr>
      </p:pic>
      <p:pic>
        <p:nvPicPr>
          <p:cNvPr id="3" name="صورة 2">
            <a:extLst>
              <a:ext uri="{FF2B5EF4-FFF2-40B4-BE49-F238E27FC236}">
                <a16:creationId xmlns:a16="http://schemas.microsoft.com/office/drawing/2014/main" xmlns="" id="{864DB2CC-DF3B-CB40-AF0B-472A9E852E93}"/>
              </a:ext>
            </a:extLst>
          </p:cNvPr>
          <p:cNvPicPr>
            <a:picLocks noChangeAspect="1"/>
          </p:cNvPicPr>
          <p:nvPr/>
        </p:nvPicPr>
        <p:blipFill>
          <a:blip r:embed="rId3"/>
          <a:stretch>
            <a:fillRect/>
          </a:stretch>
        </p:blipFill>
        <p:spPr>
          <a:xfrm>
            <a:off x="675477" y="3357563"/>
            <a:ext cx="1739900" cy="1155700"/>
          </a:xfrm>
          <a:prstGeom prst="rect">
            <a:avLst/>
          </a:prstGeom>
        </p:spPr>
      </p:pic>
      <p:sp>
        <p:nvSpPr>
          <p:cNvPr id="5" name="مستطيل 4">
            <a:extLst>
              <a:ext uri="{FF2B5EF4-FFF2-40B4-BE49-F238E27FC236}">
                <a16:creationId xmlns:a16="http://schemas.microsoft.com/office/drawing/2014/main" xmlns="" id="{DBDCD136-21BE-B840-A900-5552A5CE9CA8}"/>
              </a:ext>
            </a:extLst>
          </p:cNvPr>
          <p:cNvSpPr/>
          <p:nvPr/>
        </p:nvSpPr>
        <p:spPr>
          <a:xfrm>
            <a:off x="6187885" y="338433"/>
            <a:ext cx="2435282"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ar-JO" sz="3200" dirty="0">
                <a:ln w="0"/>
                <a:solidFill>
                  <a:schemeClr val="tx1"/>
                </a:solidFill>
                <a:effectLst>
                  <a:outerShdw blurRad="38100" dist="19050" dir="2700000" algn="tl" rotWithShape="0">
                    <a:schemeClr val="dk1">
                      <a:alpha val="40000"/>
                    </a:schemeClr>
                  </a:outerShdw>
                </a:effectLst>
                <a:latin typeface="Baghdad" pitchFamily="2" charset="-78"/>
              </a:rPr>
              <a:t>الإذاعة - </a:t>
            </a:r>
            <a:r>
              <a:rPr lang="ar-JO" altLang="ar-JO" sz="3200" dirty="0">
                <a:ln w="0"/>
                <a:solidFill>
                  <a:schemeClr val="tx1"/>
                </a:solidFill>
                <a:effectLst>
                  <a:outerShdw blurRad="38100" dist="19050" dir="2700000" algn="tl" rotWithShape="0">
                    <a:schemeClr val="dk1">
                      <a:alpha val="40000"/>
                    </a:schemeClr>
                  </a:outerShdw>
                </a:effectLst>
              </a:rPr>
              <a:t>الراديو.</a:t>
            </a:r>
            <a:endParaRPr lang="ar-JO" sz="3200" dirty="0">
              <a:ln w="0"/>
              <a:solidFill>
                <a:schemeClr val="tx1"/>
              </a:solidFill>
              <a:effectLst>
                <a:outerShdw blurRad="38100" dist="19050" dir="2700000" algn="tl" rotWithShape="0">
                  <a:schemeClr val="dk1">
                    <a:alpha val="40000"/>
                  </a:schemeClr>
                </a:outerShdw>
              </a:effectLst>
            </a:endParaRPr>
          </a:p>
        </p:txBody>
      </p:sp>
      <p:sp>
        <p:nvSpPr>
          <p:cNvPr id="6" name="مستطيل 5">
            <a:extLst>
              <a:ext uri="{FF2B5EF4-FFF2-40B4-BE49-F238E27FC236}">
                <a16:creationId xmlns:a16="http://schemas.microsoft.com/office/drawing/2014/main" xmlns="" id="{DD5420E8-443D-464B-A896-9225870A69C3}"/>
              </a:ext>
            </a:extLst>
          </p:cNvPr>
          <p:cNvSpPr/>
          <p:nvPr/>
        </p:nvSpPr>
        <p:spPr>
          <a:xfrm>
            <a:off x="2685255" y="1051546"/>
            <a:ext cx="9142252" cy="5767733"/>
          </a:xfrm>
          <a:prstGeom prst="rect">
            <a:avLst/>
          </a:prstGeom>
        </p:spPr>
        <p:txBody>
          <a:bodyPr wrap="square">
            <a:spAutoFit/>
          </a:bodyPr>
          <a:lstStyle/>
          <a:p>
            <a:pPr algn="justLow">
              <a:lnSpc>
                <a:spcPct val="80000"/>
              </a:lnSpc>
              <a:spcBef>
                <a:spcPts val="600"/>
              </a:spcBef>
              <a:spcAft>
                <a:spcPts val="600"/>
              </a:spcAft>
            </a:pPr>
            <a:r>
              <a:rPr lang="ar-JO" altLang="ar-JO" sz="2400" dirty="0"/>
              <a:t>ازدادت أهمية الإذاعة بسبب انتشار أجهزة الراديو بشكل كبير.</a:t>
            </a:r>
          </a:p>
          <a:p>
            <a:pPr algn="justLow">
              <a:lnSpc>
                <a:spcPct val="80000"/>
              </a:lnSpc>
              <a:spcBef>
                <a:spcPts val="600"/>
              </a:spcBef>
              <a:spcAft>
                <a:spcPts val="600"/>
              </a:spcAft>
            </a:pPr>
            <a:r>
              <a:rPr lang="ar-JO" altLang="ar-JO" sz="2400" b="1" dirty="0"/>
              <a:t>مميزات هذه الطريقة:</a:t>
            </a:r>
          </a:p>
          <a:p>
            <a:pPr marL="342900" indent="-342900" algn="justLow">
              <a:lnSpc>
                <a:spcPct val="80000"/>
              </a:lnSpc>
              <a:spcBef>
                <a:spcPts val="600"/>
              </a:spcBef>
              <a:spcAft>
                <a:spcPts val="600"/>
              </a:spcAft>
              <a:buFont typeface="Courier New" panose="02070309020205020404" pitchFamily="49" charset="0"/>
              <a:buChar char="o"/>
            </a:pPr>
            <a:r>
              <a:rPr lang="ar-JO" altLang="ar-JO" sz="2400" dirty="0"/>
              <a:t>تحتل الإذاعة مركز الصدارة كوسيلة إرشادية جماهيرية تصل إلى أعداد كبيرة من المزارعين في أسرع وقت ممكن وبأقل التكاليف.</a:t>
            </a:r>
          </a:p>
          <a:p>
            <a:pPr marL="342900" indent="-342900" algn="justLow">
              <a:lnSpc>
                <a:spcPct val="80000"/>
              </a:lnSpc>
              <a:spcBef>
                <a:spcPts val="600"/>
              </a:spcBef>
              <a:spcAft>
                <a:spcPts val="600"/>
              </a:spcAft>
              <a:buFont typeface="Courier New" panose="02070309020205020404" pitchFamily="49" charset="0"/>
              <a:buChar char="o"/>
            </a:pPr>
            <a:r>
              <a:rPr lang="ar-JO" altLang="ar-JO" sz="2400" dirty="0"/>
              <a:t>تمتاز البرامج الإذاعية بملائمتها وفاعليتها في المجتمعات الريفية التي تسودها الامية.</a:t>
            </a:r>
          </a:p>
          <a:p>
            <a:pPr marL="342900" indent="-342900" algn="justLow">
              <a:lnSpc>
                <a:spcPct val="80000"/>
              </a:lnSpc>
              <a:spcBef>
                <a:spcPts val="600"/>
              </a:spcBef>
              <a:spcAft>
                <a:spcPts val="600"/>
              </a:spcAft>
              <a:buFont typeface="Courier New" panose="02070309020205020404" pitchFamily="49" charset="0"/>
              <a:buChar char="o"/>
            </a:pPr>
            <a:endParaRPr lang="ar-JO" altLang="ar-JO" sz="2400" dirty="0"/>
          </a:p>
          <a:p>
            <a:pPr algn="justLow">
              <a:lnSpc>
                <a:spcPct val="80000"/>
              </a:lnSpc>
              <a:spcBef>
                <a:spcPts val="600"/>
              </a:spcBef>
              <a:spcAft>
                <a:spcPts val="600"/>
              </a:spcAft>
            </a:pPr>
            <a:r>
              <a:rPr lang="ar-JO" altLang="ar-JO" sz="2400" b="1" dirty="0"/>
              <a:t>عيوب هذه الطريقة:</a:t>
            </a:r>
          </a:p>
          <a:p>
            <a:pPr marL="342900" indent="-342900" algn="justLow">
              <a:lnSpc>
                <a:spcPct val="80000"/>
              </a:lnSpc>
              <a:spcBef>
                <a:spcPts val="600"/>
              </a:spcBef>
              <a:spcAft>
                <a:spcPts val="600"/>
              </a:spcAft>
              <a:buFont typeface="Courier New" panose="02070309020205020404" pitchFamily="49" charset="0"/>
              <a:buChar char="o"/>
            </a:pPr>
            <a:r>
              <a:rPr lang="ar-JO" altLang="ar-JO" sz="2400" dirty="0"/>
              <a:t>يعتبر الراديو أداه محدودة في مجال تغيير الاتجاهات واكساب المهارات ويرجع ذلك إلى عدم إمكانية التفاعل مع الموقف التعليمي.</a:t>
            </a:r>
          </a:p>
          <a:p>
            <a:pPr marL="342900" indent="-342900" algn="justLow">
              <a:lnSpc>
                <a:spcPct val="80000"/>
              </a:lnSpc>
              <a:spcBef>
                <a:spcPts val="600"/>
              </a:spcBef>
              <a:spcAft>
                <a:spcPts val="600"/>
              </a:spcAft>
              <a:buFont typeface="Courier New" panose="02070309020205020404" pitchFamily="49" charset="0"/>
              <a:buChar char="o"/>
            </a:pPr>
            <a:r>
              <a:rPr lang="ar-JO" altLang="ar-JO" sz="2400" dirty="0"/>
              <a:t>عدم ملائمة البرامج الزراعية لجميع الظروف المحلية.</a:t>
            </a:r>
          </a:p>
          <a:p>
            <a:pPr marL="342900" indent="-342900" algn="justLow">
              <a:lnSpc>
                <a:spcPct val="80000"/>
              </a:lnSpc>
              <a:spcBef>
                <a:spcPts val="600"/>
              </a:spcBef>
              <a:spcAft>
                <a:spcPts val="600"/>
              </a:spcAft>
              <a:buFont typeface="Courier New" panose="02070309020205020404" pitchFamily="49" charset="0"/>
              <a:buChar char="o"/>
            </a:pPr>
            <a:r>
              <a:rPr lang="ar-JO" altLang="ar-JO" sz="2400" dirty="0"/>
              <a:t>عدم ملائمة توقيت بث البرامج الاذاعية لبعض المستهدفين.</a:t>
            </a:r>
          </a:p>
          <a:p>
            <a:pPr marL="342900" indent="-342900" algn="justLow">
              <a:lnSpc>
                <a:spcPct val="80000"/>
              </a:lnSpc>
              <a:spcBef>
                <a:spcPts val="600"/>
              </a:spcBef>
              <a:spcAft>
                <a:spcPts val="600"/>
              </a:spcAft>
              <a:buFont typeface="Courier New" panose="02070309020205020404" pitchFamily="49" charset="0"/>
              <a:buChar char="o"/>
            </a:pPr>
            <a:r>
              <a:rPr lang="ar-JO" altLang="ar-JO" sz="2400" dirty="0"/>
              <a:t>صعوبة مواصلة الانتباه والتركيز أثناء الاستماع.</a:t>
            </a:r>
          </a:p>
          <a:p>
            <a:pPr marL="342900" indent="-342900" algn="justLow">
              <a:lnSpc>
                <a:spcPct val="80000"/>
              </a:lnSpc>
              <a:spcBef>
                <a:spcPts val="600"/>
              </a:spcBef>
              <a:spcAft>
                <a:spcPts val="600"/>
              </a:spcAft>
              <a:buFont typeface="Courier New" panose="02070309020205020404" pitchFamily="49" charset="0"/>
              <a:buChar char="o"/>
            </a:pPr>
            <a:r>
              <a:rPr lang="ar-JO" altLang="ar-JO" sz="2400" dirty="0"/>
              <a:t>وجود الكثير من المحطات والبرامج المتنوعة التي يفضلها المزارع على حساب البرامج الزراعية.</a:t>
            </a:r>
          </a:p>
        </p:txBody>
      </p:sp>
    </p:spTree>
    <p:extLst>
      <p:ext uri="{BB962C8B-B14F-4D97-AF65-F5344CB8AC3E}">
        <p14:creationId xmlns:p14="http://schemas.microsoft.com/office/powerpoint/2010/main" val="94569645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xmlns="" id="{6937405C-C289-164D-B874-1B0EAE73703E}"/>
              </a:ext>
            </a:extLst>
          </p:cNvPr>
          <p:cNvSpPr txBox="1">
            <a:spLocks noGrp="1"/>
          </p:cNvSpPr>
          <p:nvPr>
            <p:ph idx="1"/>
          </p:nvPr>
        </p:nvSpPr>
        <p:spPr>
          <a:xfrm>
            <a:off x="2702230" y="1143001"/>
            <a:ext cx="8929476" cy="2671762"/>
          </a:xfrm>
        </p:spPr>
        <p:txBody>
          <a:bodyPr>
            <a:normAutofit lnSpcReduction="10000"/>
          </a:bodyPr>
          <a:lstStyle/>
          <a:p>
            <a:pPr marL="0" lvl="0" indent="0" algn="just" rtl="1">
              <a:lnSpc>
                <a:spcPct val="150000"/>
              </a:lnSpc>
              <a:buNone/>
            </a:pPr>
            <a:r>
              <a:rPr lang="ar-JO" sz="2400" dirty="0">
                <a:latin typeface="Baghdad" pitchFamily="2" charset="-78"/>
              </a:rPr>
              <a:t>تتشابه الأفلام السينمائية في بعض الصفات مع التلفزيون حيث يجمع كلاهما عنصري الصوت والصورة وإمكانية شرح قضية إرشادية من خلاهما؛ إضافة إلى عنصري التشويق ووحدة المكان والزمان؛ ويكفي أن نذكر أن الإعداد الجيد لفيلم سينمائي للتعريف بالقضية بشكل علمي دون مبالغة أو دعاية يسهم في تبني عدد كبير من المزارعين لهذه القضية والوقوف على حلها؛ وبالتالي إدراكها وفهمها الفهم الصحيح.</a:t>
            </a:r>
            <a:endParaRPr lang="en-US" sz="2400" dirty="0">
              <a:latin typeface="Baghdad" pitchFamily="2" charset="-78"/>
            </a:endParaRPr>
          </a:p>
        </p:txBody>
      </p:sp>
      <p:pic>
        <p:nvPicPr>
          <p:cNvPr id="4" name="Picture 2" descr="C:\Users\Prof.Doukhi Hunaiti\Desktop\دورة العراقيين-طرق الاتصال\سينا.jpg">
            <a:extLst>
              <a:ext uri="{FF2B5EF4-FFF2-40B4-BE49-F238E27FC236}">
                <a16:creationId xmlns:a16="http://schemas.microsoft.com/office/drawing/2014/main" xmlns="" id="{4E63F876-08A4-704B-A511-041FFC494873}"/>
              </a:ext>
            </a:extLst>
          </p:cNvPr>
          <p:cNvPicPr>
            <a:picLocks noChangeAspect="1"/>
          </p:cNvPicPr>
          <p:nvPr/>
        </p:nvPicPr>
        <p:blipFill>
          <a:blip r:embed="rId2"/>
          <a:srcRect/>
          <a:stretch>
            <a:fillRect/>
          </a:stretch>
        </p:blipFill>
        <p:spPr>
          <a:xfrm>
            <a:off x="94131" y="320792"/>
            <a:ext cx="2376260" cy="2304260"/>
          </a:xfrm>
          <a:prstGeom prst="rect">
            <a:avLst/>
          </a:prstGeom>
          <a:noFill/>
          <a:ln cap="flat">
            <a:noFill/>
          </a:ln>
        </p:spPr>
      </p:pic>
      <p:sp>
        <p:nvSpPr>
          <p:cNvPr id="5" name="Rectangle 2">
            <a:extLst>
              <a:ext uri="{FF2B5EF4-FFF2-40B4-BE49-F238E27FC236}">
                <a16:creationId xmlns:a16="http://schemas.microsoft.com/office/drawing/2014/main" xmlns="" id="{6B7853F8-43DB-4246-A3AD-8D77417562F1}"/>
              </a:ext>
            </a:extLst>
          </p:cNvPr>
          <p:cNvSpPr txBox="1">
            <a:spLocks/>
          </p:cNvSpPr>
          <p:nvPr/>
        </p:nvSpPr>
        <p:spPr>
          <a:xfrm>
            <a:off x="3003187" y="4533907"/>
            <a:ext cx="8646459" cy="2304260"/>
          </a:xfrm>
          <a:prstGeom prst="rect">
            <a:avLst/>
          </a:prstGeom>
        </p:spPr>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50000"/>
              </a:lnSpc>
            </a:pPr>
            <a:r>
              <a:rPr lang="ar-JO" sz="2400" dirty="0">
                <a:latin typeface="Baghdad" pitchFamily="2" charset="-78"/>
                <a:cs typeface="+mn-cs"/>
              </a:rPr>
              <a:t>المسرحية عبارة عن قصة تمثيلية تعرض موضوعا أو موقفا من خلال حوار يدور بين شخصيات القصة٬ وتدور أحداثها عن طريق الصراع بين مواقف واتجاهات الشخصيات٬ ويتطور الموقف حتى يبلغ ذروته٬ ثم ينتهي الأمر بانفراج الموقف والوصول إلى الحل المرغوب.                                                         </a:t>
            </a:r>
          </a:p>
        </p:txBody>
      </p:sp>
      <p:pic>
        <p:nvPicPr>
          <p:cNvPr id="6" name="Picture 2" descr="C:\Users\Prof.Doukhi Hunaiti\Desktop\دورة العراقيين-طرق الاتصال\مسرح.jpg">
            <a:extLst>
              <a:ext uri="{FF2B5EF4-FFF2-40B4-BE49-F238E27FC236}">
                <a16:creationId xmlns:a16="http://schemas.microsoft.com/office/drawing/2014/main" xmlns="" id="{1FA7F761-E66E-3444-A987-8195048D20DC}"/>
              </a:ext>
            </a:extLst>
          </p:cNvPr>
          <p:cNvPicPr>
            <a:picLocks noChangeAspect="1"/>
          </p:cNvPicPr>
          <p:nvPr/>
        </p:nvPicPr>
        <p:blipFill>
          <a:blip r:embed="rId3"/>
          <a:srcRect/>
          <a:stretch>
            <a:fillRect/>
          </a:stretch>
        </p:blipFill>
        <p:spPr>
          <a:xfrm>
            <a:off x="482909" y="2747988"/>
            <a:ext cx="2219321" cy="2057400"/>
          </a:xfrm>
          <a:prstGeom prst="rect">
            <a:avLst/>
          </a:prstGeom>
          <a:noFill/>
          <a:ln cap="flat">
            <a:noFill/>
          </a:ln>
        </p:spPr>
      </p:pic>
      <p:pic>
        <p:nvPicPr>
          <p:cNvPr id="7" name="Picture 9" descr="faces">
            <a:hlinkClick r:id="rId4"/>
            <a:extLst>
              <a:ext uri="{FF2B5EF4-FFF2-40B4-BE49-F238E27FC236}">
                <a16:creationId xmlns:a16="http://schemas.microsoft.com/office/drawing/2014/main" xmlns="" id="{6265F535-4778-AE4E-B474-C42758C2240A}"/>
              </a:ext>
            </a:extLst>
          </p:cNvPr>
          <p:cNvPicPr>
            <a:picLocks noChangeAspect="1"/>
          </p:cNvPicPr>
          <p:nvPr/>
        </p:nvPicPr>
        <p:blipFill>
          <a:blip r:embed="rId5"/>
          <a:srcRect/>
          <a:stretch>
            <a:fillRect/>
          </a:stretch>
        </p:blipFill>
        <p:spPr>
          <a:xfrm>
            <a:off x="332431" y="4400554"/>
            <a:ext cx="2520278" cy="2092320"/>
          </a:xfrm>
          <a:prstGeom prst="rect">
            <a:avLst/>
          </a:prstGeom>
          <a:noFill/>
          <a:ln cap="flat">
            <a:noFill/>
          </a:ln>
        </p:spPr>
      </p:pic>
      <p:sp>
        <p:nvSpPr>
          <p:cNvPr id="10" name="مستطيل 9">
            <a:extLst>
              <a:ext uri="{FF2B5EF4-FFF2-40B4-BE49-F238E27FC236}">
                <a16:creationId xmlns:a16="http://schemas.microsoft.com/office/drawing/2014/main" xmlns="" id="{1CCE3FE5-7A60-D04A-B13E-9513EE64E843}"/>
              </a:ext>
            </a:extLst>
          </p:cNvPr>
          <p:cNvSpPr/>
          <p:nvPr/>
        </p:nvSpPr>
        <p:spPr>
          <a:xfrm>
            <a:off x="4943476" y="481007"/>
            <a:ext cx="2771774"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ar-JO" sz="3200" dirty="0">
                <a:ln w="0"/>
                <a:solidFill>
                  <a:schemeClr val="tx1"/>
                </a:solidFill>
                <a:effectLst>
                  <a:outerShdw blurRad="38100" dist="19050" dir="2700000" algn="tl" rotWithShape="0">
                    <a:schemeClr val="dk1">
                      <a:alpha val="40000"/>
                    </a:schemeClr>
                  </a:outerShdw>
                </a:effectLst>
                <a:latin typeface="Baghdad" pitchFamily="2" charset="-78"/>
              </a:rPr>
              <a:t>السينما </a:t>
            </a:r>
            <a:endParaRPr lang="ar-JO" sz="3200" dirty="0">
              <a:ln w="0"/>
              <a:solidFill>
                <a:schemeClr val="tx1"/>
              </a:solidFill>
              <a:effectLst>
                <a:outerShdw blurRad="38100" dist="19050" dir="2700000" algn="tl" rotWithShape="0">
                  <a:schemeClr val="dk1">
                    <a:alpha val="40000"/>
                  </a:schemeClr>
                </a:outerShdw>
              </a:effectLst>
            </a:endParaRPr>
          </a:p>
        </p:txBody>
      </p:sp>
      <p:sp>
        <p:nvSpPr>
          <p:cNvPr id="11" name="مستطيل 10">
            <a:extLst>
              <a:ext uri="{FF2B5EF4-FFF2-40B4-BE49-F238E27FC236}">
                <a16:creationId xmlns:a16="http://schemas.microsoft.com/office/drawing/2014/main" xmlns="" id="{F08E249C-F936-9645-B21E-7EB4256649B9}"/>
              </a:ext>
            </a:extLst>
          </p:cNvPr>
          <p:cNvSpPr/>
          <p:nvPr/>
        </p:nvSpPr>
        <p:spPr>
          <a:xfrm>
            <a:off x="4943476" y="3949132"/>
            <a:ext cx="2771774"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ar-JO" sz="3200" b="1" dirty="0">
                <a:latin typeface="Baghdad" pitchFamily="2" charset="-78"/>
              </a:rPr>
              <a:t>المسرح</a:t>
            </a:r>
            <a:r>
              <a:rPr lang="ar-JO" sz="3200" dirty="0">
                <a:ln w="0"/>
                <a:solidFill>
                  <a:schemeClr val="tx1"/>
                </a:solidFill>
                <a:effectLst>
                  <a:outerShdw blurRad="38100" dist="19050" dir="2700000" algn="tl" rotWithShape="0">
                    <a:schemeClr val="dk1">
                      <a:alpha val="40000"/>
                    </a:schemeClr>
                  </a:outerShdw>
                </a:effectLst>
                <a:latin typeface="Baghdad" pitchFamily="2" charset="-78"/>
              </a:rPr>
              <a:t> </a:t>
            </a:r>
            <a:endParaRPr lang="ar-JO" sz="32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969189633"/>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2E7C389-FC10-244F-A952-D6833F0997A2}"/>
              </a:ext>
            </a:extLst>
          </p:cNvPr>
          <p:cNvSpPr>
            <a:spLocks noGrp="1" noChangeArrowheads="1"/>
          </p:cNvSpPr>
          <p:nvPr>
            <p:ph idx="4294967295"/>
          </p:nvPr>
        </p:nvSpPr>
        <p:spPr>
          <a:xfrm>
            <a:off x="0" y="1286227"/>
            <a:ext cx="12015787" cy="5976937"/>
          </a:xfrm>
        </p:spPr>
        <p:txBody>
          <a:bodyPr>
            <a:normAutofit lnSpcReduction="10000"/>
          </a:bodyPr>
          <a:lstStyle/>
          <a:p>
            <a:pPr marL="0" indent="0" algn="justLow">
              <a:lnSpc>
                <a:spcPct val="80000"/>
              </a:lnSpc>
              <a:buNone/>
            </a:pPr>
            <a:r>
              <a:rPr lang="ar-JO" altLang="ar-JO" sz="2500" dirty="0"/>
              <a:t>تعتبر الصحف من الوسائل البصرية. وتعتبر من الطرق الجماهيرة ذات الأهمية في الدول التي يكثر فيها عدد القراء، إلا أن دورها يعتبر ضعيف في المناطق الريفية.</a:t>
            </a:r>
          </a:p>
          <a:p>
            <a:pPr marL="0" indent="0" algn="justLow">
              <a:lnSpc>
                <a:spcPct val="80000"/>
              </a:lnSpc>
              <a:buNone/>
            </a:pPr>
            <a:endParaRPr lang="ar-JO" altLang="ar-JO" sz="2500" dirty="0"/>
          </a:p>
          <a:p>
            <a:pPr marL="0" indent="0" algn="justLow">
              <a:lnSpc>
                <a:spcPct val="80000"/>
              </a:lnSpc>
              <a:buNone/>
            </a:pPr>
            <a:r>
              <a:rPr lang="ar-JO" altLang="ar-JO" sz="2500" b="1" dirty="0"/>
              <a:t>مميزات استخدام الصحف:</a:t>
            </a:r>
          </a:p>
          <a:p>
            <a:pPr algn="justLow">
              <a:lnSpc>
                <a:spcPct val="80000"/>
              </a:lnSpc>
              <a:buFont typeface="Courier New" panose="02070309020205020404" pitchFamily="49" charset="0"/>
              <a:buChar char="o"/>
            </a:pPr>
            <a:r>
              <a:rPr lang="ar-JO" altLang="ar-JO" sz="2500" dirty="0"/>
              <a:t>الحصول على المعلومات في الوقت المناسب حيث أنها تصدر يوميا.</a:t>
            </a:r>
          </a:p>
          <a:p>
            <a:pPr algn="justLow">
              <a:lnSpc>
                <a:spcPct val="80000"/>
              </a:lnSpc>
              <a:buFont typeface="Courier New" panose="02070309020205020404" pitchFamily="49" charset="0"/>
              <a:buChar char="o"/>
            </a:pPr>
            <a:r>
              <a:rPr lang="ar-JO" altLang="ar-JO" sz="2500" dirty="0"/>
              <a:t>تلعب الصحافة الزراعية دوراً كبيراً في نشر الأفكار والخبرات والأساليب الزراعية الحديثة، وتتناول الصحف العديد من المشاكل الزراعية وتعمل على ايجاد حلول لهذه المشاكل بطرق علمية.</a:t>
            </a:r>
          </a:p>
          <a:p>
            <a:pPr algn="justLow">
              <a:lnSpc>
                <a:spcPct val="80000"/>
              </a:lnSpc>
              <a:buFont typeface="Courier New" panose="02070309020205020404" pitchFamily="49" charset="0"/>
              <a:buChar char="o"/>
            </a:pPr>
            <a:r>
              <a:rPr lang="ar-JO" altLang="ar-JO" sz="2500" dirty="0"/>
              <a:t>تعد مصدر مرجعي يحتفظ بها المزارع للرجوع اليها عند الحاجة واستقاء الأفكار الزراعية.</a:t>
            </a:r>
          </a:p>
          <a:p>
            <a:pPr algn="justLow">
              <a:lnSpc>
                <a:spcPct val="80000"/>
              </a:lnSpc>
              <a:buFont typeface="Courier New" panose="02070309020205020404" pitchFamily="49" charset="0"/>
              <a:buChar char="o"/>
            </a:pPr>
            <a:r>
              <a:rPr lang="ar-JO" sz="2400" dirty="0"/>
              <a:t>في مجال الارشاد الزراعي تستخدم الصحف العامة للتحذير عن خطر قادم كالسقيع آو الجراد؛ آو لنشر مستحدثات زراعية؛ آو للتنبيه</a:t>
            </a:r>
            <a:endParaRPr lang="ar-JO" altLang="ar-JO" sz="2500" dirty="0"/>
          </a:p>
          <a:p>
            <a:pPr marL="0" indent="0" algn="justLow">
              <a:lnSpc>
                <a:spcPct val="80000"/>
              </a:lnSpc>
              <a:buNone/>
            </a:pPr>
            <a:r>
              <a:rPr lang="ar-JO" altLang="ar-JO" sz="2500" b="1" dirty="0"/>
              <a:t>من المواضيع الزراعية التي تنشرها الصحف:</a:t>
            </a:r>
          </a:p>
          <a:p>
            <a:pPr algn="justLow">
              <a:lnSpc>
                <a:spcPct val="80000"/>
              </a:lnSpc>
              <a:buFont typeface="Courier New" panose="02070309020205020404" pitchFamily="49" charset="0"/>
              <a:buChar char="o"/>
            </a:pPr>
            <a:r>
              <a:rPr lang="ar-JO" altLang="ar-JO" sz="2500" dirty="0"/>
              <a:t>الاحصائيات الهامة وأخبار السوق ونتائج الأبحاث الحديثة.</a:t>
            </a:r>
          </a:p>
          <a:p>
            <a:pPr algn="justLow">
              <a:lnSpc>
                <a:spcPct val="80000"/>
              </a:lnSpc>
              <a:buFont typeface="Courier New" panose="02070309020205020404" pitchFamily="49" charset="0"/>
              <a:buChar char="o"/>
            </a:pPr>
            <a:r>
              <a:rPr lang="ar-JO" altLang="ar-JO" sz="2500" dirty="0"/>
              <a:t>توجيهات ارشادية تحذيرية أو نصائح موسمية.</a:t>
            </a:r>
          </a:p>
          <a:p>
            <a:pPr algn="justLow">
              <a:lnSpc>
                <a:spcPct val="80000"/>
              </a:lnSpc>
              <a:buFont typeface="Courier New" panose="02070309020205020404" pitchFamily="49" charset="0"/>
              <a:buChar char="o"/>
            </a:pPr>
            <a:r>
              <a:rPr lang="ar-JO" altLang="ar-JO" sz="2500" dirty="0"/>
              <a:t>اعلانات عن مناسبات عامة ارشادية.</a:t>
            </a:r>
          </a:p>
          <a:p>
            <a:pPr marL="0" indent="0" algn="justLow">
              <a:lnSpc>
                <a:spcPct val="80000"/>
              </a:lnSpc>
              <a:buFontTx/>
              <a:buChar char="-"/>
            </a:pPr>
            <a:r>
              <a:rPr lang="ar-JO" altLang="ar-JO" sz="2500" dirty="0"/>
              <a:t>نشر مقالات تعالج قضايا زراعية هامة.</a:t>
            </a:r>
          </a:p>
        </p:txBody>
      </p:sp>
      <p:sp>
        <p:nvSpPr>
          <p:cNvPr id="4" name="Rectangle 2">
            <a:extLst>
              <a:ext uri="{FF2B5EF4-FFF2-40B4-BE49-F238E27FC236}">
                <a16:creationId xmlns:a16="http://schemas.microsoft.com/office/drawing/2014/main" xmlns="" id="{C72DD282-E81A-8849-A85B-55384A1DEEC8}"/>
              </a:ext>
            </a:extLst>
          </p:cNvPr>
          <p:cNvSpPr txBox="1">
            <a:spLocks/>
          </p:cNvSpPr>
          <p:nvPr/>
        </p:nvSpPr>
        <p:spPr>
          <a:xfrm>
            <a:off x="2305687" y="29711"/>
            <a:ext cx="8043863" cy="643404"/>
          </a:xfrm>
          <a:prstGeom prst="rect">
            <a:avLst/>
          </a:prstGeom>
        </p:spPr>
        <p:style>
          <a:lnRef idx="1">
            <a:schemeClr val="accent3"/>
          </a:lnRef>
          <a:fillRef idx="2">
            <a:schemeClr val="accent3"/>
          </a:fillRef>
          <a:effectRef idx="1">
            <a:schemeClr val="accent3"/>
          </a:effectRef>
          <a:fontRef idx="minor">
            <a:schemeClr val="dk1"/>
          </a:fontRef>
        </p:style>
        <p:txBody>
          <a:bodyPr anchorCtr="1">
            <a:noAutofit/>
          </a:bodyPr>
          <a:lstStyle>
            <a:lvl1pPr algn="r" defTabSz="914400" rtl="1"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ar-JO" sz="3600" dirty="0">
                <a:ln w="0"/>
                <a:solidFill>
                  <a:schemeClr val="tx1"/>
                </a:solidFill>
                <a:effectLst>
                  <a:outerShdw blurRad="38100" dist="19050" dir="2700000" algn="tl" rotWithShape="0">
                    <a:schemeClr val="dk1">
                      <a:alpha val="40000"/>
                    </a:schemeClr>
                  </a:outerShdw>
                </a:effectLst>
                <a:latin typeface="Baghdad" pitchFamily="2" charset="-78"/>
              </a:rPr>
              <a:t>وسائل </a:t>
            </a:r>
            <a:r>
              <a:rPr lang="ar-JO" altLang="ar-JO" sz="3600" dirty="0"/>
              <a:t>بصرية</a:t>
            </a:r>
            <a:endParaRPr lang="en-US" sz="3600" dirty="0">
              <a:ln w="0"/>
              <a:solidFill>
                <a:schemeClr val="tx1"/>
              </a:solidFill>
              <a:effectLst>
                <a:outerShdw blurRad="38100" dist="19050" dir="2700000" algn="tl" rotWithShape="0">
                  <a:schemeClr val="dk1">
                    <a:alpha val="40000"/>
                  </a:schemeClr>
                </a:outerShdw>
              </a:effectLst>
              <a:latin typeface="Baghdad" pitchFamily="2" charset="-78"/>
            </a:endParaRPr>
          </a:p>
        </p:txBody>
      </p:sp>
      <p:sp>
        <p:nvSpPr>
          <p:cNvPr id="2" name="مستطيل 1">
            <a:extLst>
              <a:ext uri="{FF2B5EF4-FFF2-40B4-BE49-F238E27FC236}">
                <a16:creationId xmlns:a16="http://schemas.microsoft.com/office/drawing/2014/main" xmlns="" id="{B866DD0A-E028-9044-A197-1CD6E2C6CBDB}"/>
              </a:ext>
            </a:extLst>
          </p:cNvPr>
          <p:cNvSpPr/>
          <p:nvPr/>
        </p:nvSpPr>
        <p:spPr>
          <a:xfrm>
            <a:off x="5648585" y="701452"/>
            <a:ext cx="1358065"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ar-JO" altLang="ar-JO" sz="3200" dirty="0">
                <a:ln w="0"/>
                <a:solidFill>
                  <a:schemeClr val="tx1"/>
                </a:solidFill>
                <a:effectLst>
                  <a:outerShdw blurRad="38100" dist="19050" dir="2700000" algn="tl" rotWithShape="0">
                    <a:schemeClr val="dk1">
                      <a:alpha val="40000"/>
                    </a:schemeClr>
                  </a:outerShdw>
                </a:effectLst>
              </a:rPr>
              <a:t> الصحف</a:t>
            </a:r>
            <a:endParaRPr lang="ar-JO" sz="3200" dirty="0">
              <a:ln w="0"/>
              <a:solidFill>
                <a:schemeClr val="tx1"/>
              </a:solidFill>
              <a:effectLst>
                <a:outerShdw blurRad="38100" dist="19050" dir="2700000" algn="tl" rotWithShape="0">
                  <a:schemeClr val="dk1">
                    <a:alpha val="40000"/>
                  </a:schemeClr>
                </a:outerShdw>
              </a:effectLst>
            </a:endParaRPr>
          </a:p>
        </p:txBody>
      </p:sp>
      <p:pic>
        <p:nvPicPr>
          <p:cNvPr id="8" name="صورة 7">
            <a:extLst>
              <a:ext uri="{FF2B5EF4-FFF2-40B4-BE49-F238E27FC236}">
                <a16:creationId xmlns:a16="http://schemas.microsoft.com/office/drawing/2014/main" xmlns="" id="{B8EF7352-273A-E343-B259-DB3A8E6A0CB3}"/>
              </a:ext>
            </a:extLst>
          </p:cNvPr>
          <p:cNvPicPr>
            <a:picLocks noChangeAspect="1"/>
          </p:cNvPicPr>
          <p:nvPr/>
        </p:nvPicPr>
        <p:blipFill>
          <a:blip r:embed="rId2"/>
          <a:stretch>
            <a:fillRect/>
          </a:stretch>
        </p:blipFill>
        <p:spPr>
          <a:xfrm>
            <a:off x="1" y="4648226"/>
            <a:ext cx="2628900" cy="2180063"/>
          </a:xfrm>
          <a:prstGeom prst="rect">
            <a:avLst/>
          </a:prstGeom>
        </p:spPr>
      </p:pic>
    </p:spTree>
    <p:extLst>
      <p:ext uri="{BB962C8B-B14F-4D97-AF65-F5344CB8AC3E}">
        <p14:creationId xmlns:p14="http://schemas.microsoft.com/office/powerpoint/2010/main" val="7758491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fade">
                                      <p:cBhvr>
                                        <p:cTn id="47" dur="500"/>
                                        <p:tgtEl>
                                          <p:spTgt spid="3">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89B5910A-BB44-6B4E-93EA-13A18F1AFE7E}"/>
              </a:ext>
            </a:extLst>
          </p:cNvPr>
          <p:cNvSpPr txBox="1">
            <a:spLocks/>
          </p:cNvSpPr>
          <p:nvPr/>
        </p:nvSpPr>
        <p:spPr>
          <a:xfrm>
            <a:off x="407894" y="1193800"/>
            <a:ext cx="11376212" cy="3252134"/>
          </a:xfrm>
          <a:prstGeom prst="rect">
            <a:avLst/>
          </a:prstGeom>
        </p:spPr>
        <p:txBody>
          <a:bodyPr>
            <a:norm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SzPts val="2280"/>
              <a:buNone/>
            </a:pPr>
            <a:r>
              <a:rPr lang="ar-JO" sz="2400" dirty="0"/>
              <a:t>يمكن استثمار الكتاب للانطلاق نحو تكوين قاعدة معلوماتية تستخدم عند البدء في العمل الإعلامي ويقترح في هذا الجانب التالي:</a:t>
            </a:r>
          </a:p>
          <a:p>
            <a:pPr algn="just">
              <a:lnSpc>
                <a:spcPct val="150000"/>
              </a:lnSpc>
            </a:pPr>
            <a:r>
              <a:rPr lang="ar-JO" sz="2400" dirty="0"/>
              <a:t>استثمار القصص والروايات ومواضيع الأدب العامة,“لمسرحة المناهج ”أي تحويلها إلى عمل مسرحي يؤدى على خشبة المسرح٬ ويبث في الإذاعة والتلفاز مما يساعد على تقريب المعلومة الى ذهن المزارع.</a:t>
            </a:r>
          </a:p>
          <a:p>
            <a:pPr algn="just"/>
            <a:r>
              <a:rPr lang="ar-JO" sz="2400" dirty="0"/>
              <a:t>نشر حلول لمسائل علمية وغيرها في نشرات كتيبات توزع على جمهور المزارعين سواء في المدارس أو المساجد وغيرها</a:t>
            </a:r>
          </a:p>
          <a:p>
            <a:pPr algn="just"/>
            <a:endParaRPr lang="ar-JO" sz="2400" dirty="0"/>
          </a:p>
          <a:p>
            <a:pPr marL="609603" indent="-609603" algn="just">
              <a:buFont typeface="Arial" panose="020B0604020202020204" pitchFamily="34" charset="0"/>
              <a:buNone/>
            </a:pPr>
            <a:endParaRPr lang="en-US" sz="2400" b="1" dirty="0"/>
          </a:p>
        </p:txBody>
      </p:sp>
      <p:sp>
        <p:nvSpPr>
          <p:cNvPr id="3" name="مستطيل 2">
            <a:extLst>
              <a:ext uri="{FF2B5EF4-FFF2-40B4-BE49-F238E27FC236}">
                <a16:creationId xmlns:a16="http://schemas.microsoft.com/office/drawing/2014/main" xmlns="" id="{7720EE58-7974-2E40-8959-483718C1B19F}"/>
              </a:ext>
            </a:extLst>
          </p:cNvPr>
          <p:cNvSpPr/>
          <p:nvPr/>
        </p:nvSpPr>
        <p:spPr>
          <a:xfrm>
            <a:off x="5449386" y="286822"/>
            <a:ext cx="1003801"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ar-JO" sz="3200" dirty="0">
                <a:ln w="0"/>
                <a:solidFill>
                  <a:schemeClr val="tx1"/>
                </a:solidFill>
                <a:effectLst>
                  <a:outerShdw blurRad="38100" dist="19050" dir="2700000" algn="tl" rotWithShape="0">
                    <a:schemeClr val="dk1">
                      <a:alpha val="40000"/>
                    </a:schemeClr>
                  </a:outerShdw>
                </a:effectLst>
              </a:rPr>
              <a:t>الكتاب</a:t>
            </a:r>
          </a:p>
        </p:txBody>
      </p:sp>
      <p:sp>
        <p:nvSpPr>
          <p:cNvPr id="4" name="مستطيل 3">
            <a:extLst>
              <a:ext uri="{FF2B5EF4-FFF2-40B4-BE49-F238E27FC236}">
                <a16:creationId xmlns:a16="http://schemas.microsoft.com/office/drawing/2014/main" xmlns="" id="{37C93D29-2B58-954A-8A78-DAA13303C193}"/>
              </a:ext>
            </a:extLst>
          </p:cNvPr>
          <p:cNvSpPr/>
          <p:nvPr/>
        </p:nvSpPr>
        <p:spPr>
          <a:xfrm>
            <a:off x="403131" y="5322568"/>
            <a:ext cx="11193556" cy="683264"/>
          </a:xfrm>
          <a:prstGeom prst="rect">
            <a:avLst/>
          </a:prstGeom>
        </p:spPr>
        <p:txBody>
          <a:bodyPr wrap="square">
            <a:spAutoFit/>
          </a:bodyPr>
          <a:lstStyle/>
          <a:p>
            <a:pPr algn="justLow">
              <a:lnSpc>
                <a:spcPct val="80000"/>
              </a:lnSpc>
              <a:spcBef>
                <a:spcPts val="600"/>
              </a:spcBef>
              <a:spcAft>
                <a:spcPts val="600"/>
              </a:spcAft>
            </a:pPr>
            <a:r>
              <a:rPr lang="ar-JO" altLang="ar-JO" sz="2400" b="1" dirty="0"/>
              <a:t> </a:t>
            </a:r>
            <a:r>
              <a:rPr lang="ar-JO" altLang="ar-JO" sz="2400" dirty="0"/>
              <a:t>تعتبر المجلات الزراعية من الوسائل البصرية. لها دور هام في الدول المتقدمة كمصدر للمعلومات المتخصصة، وبدأت تكتسب أهمية كبيرة في الدول النامية نتيجة توسع الأنشطة التجارية الزراعية، وارتفاع مستوى التعليم.</a:t>
            </a:r>
          </a:p>
        </p:txBody>
      </p:sp>
      <p:sp>
        <p:nvSpPr>
          <p:cNvPr id="5" name="مستطيل 4">
            <a:extLst>
              <a:ext uri="{FF2B5EF4-FFF2-40B4-BE49-F238E27FC236}">
                <a16:creationId xmlns:a16="http://schemas.microsoft.com/office/drawing/2014/main" xmlns="" id="{2FDF949B-9324-EE42-8D43-821C33656FF9}"/>
              </a:ext>
            </a:extLst>
          </p:cNvPr>
          <p:cNvSpPr/>
          <p:nvPr/>
        </p:nvSpPr>
        <p:spPr>
          <a:xfrm>
            <a:off x="4782179" y="4475749"/>
            <a:ext cx="2627642"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marL="609603" indent="-609603" algn="just">
              <a:buNone/>
            </a:pPr>
            <a:r>
              <a:rPr lang="ar-JO" altLang="ar-JO" sz="3200" dirty="0">
                <a:ln w="0"/>
                <a:solidFill>
                  <a:schemeClr val="tx1"/>
                </a:solidFill>
                <a:effectLst>
                  <a:outerShdw blurRad="38100" dist="19050" dir="2700000" algn="tl" rotWithShape="0">
                    <a:schemeClr val="dk1">
                      <a:alpha val="40000"/>
                    </a:schemeClr>
                  </a:outerShdw>
                </a:effectLst>
              </a:rPr>
              <a:t>المجلات الزراعية.</a:t>
            </a:r>
          </a:p>
        </p:txBody>
      </p:sp>
    </p:spTree>
    <p:extLst>
      <p:ext uri="{BB962C8B-B14F-4D97-AF65-F5344CB8AC3E}">
        <p14:creationId xmlns:p14="http://schemas.microsoft.com/office/powerpoint/2010/main" val="9494085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51489A0-4A70-6549-B41A-170060CF3E11}"/>
              </a:ext>
            </a:extLst>
          </p:cNvPr>
          <p:cNvSpPr>
            <a:spLocks noGrp="1" noChangeArrowheads="1"/>
          </p:cNvSpPr>
          <p:nvPr>
            <p:ph idx="4294967295"/>
          </p:nvPr>
        </p:nvSpPr>
        <p:spPr>
          <a:xfrm>
            <a:off x="142876" y="1165030"/>
            <a:ext cx="11587162" cy="5378449"/>
          </a:xfrm>
        </p:spPr>
        <p:txBody>
          <a:bodyPr>
            <a:normAutofit/>
          </a:bodyPr>
          <a:lstStyle/>
          <a:p>
            <a:pPr marL="0" indent="0" algn="just">
              <a:lnSpc>
                <a:spcPct val="80000"/>
              </a:lnSpc>
              <a:spcAft>
                <a:spcPts val="600"/>
              </a:spcAft>
              <a:buNone/>
            </a:pPr>
            <a:r>
              <a:rPr lang="ar-JO" altLang="ar-JO" sz="2500" dirty="0"/>
              <a:t>تعتبر النشرات الزراعية من الوسائل البصرية٬ تهدف إلى نقل معلومات حديثة ومحددة ومفيدة ومبسطة إلى فئة المزارعين الذين يستطيعون فهم واستيعاب محتواها.</a:t>
            </a:r>
          </a:p>
          <a:p>
            <a:pPr marL="0" indent="0" algn="just">
              <a:lnSpc>
                <a:spcPct val="80000"/>
              </a:lnSpc>
              <a:spcAft>
                <a:spcPts val="600"/>
              </a:spcAft>
              <a:buNone/>
            </a:pPr>
            <a:endParaRPr lang="ar-JO" altLang="ar-JO" sz="2500" dirty="0"/>
          </a:p>
          <a:p>
            <a:pPr marL="0" indent="0" algn="just">
              <a:lnSpc>
                <a:spcPct val="80000"/>
              </a:lnSpc>
              <a:spcAft>
                <a:spcPts val="600"/>
              </a:spcAft>
              <a:buNone/>
            </a:pPr>
            <a:r>
              <a:rPr lang="ar-JO" altLang="ar-JO" sz="2500" b="1" dirty="0"/>
              <a:t>خصائص النشرات الزراعية:</a:t>
            </a:r>
          </a:p>
          <a:p>
            <a:pPr algn="just">
              <a:lnSpc>
                <a:spcPct val="80000"/>
              </a:lnSpc>
              <a:spcAft>
                <a:spcPts val="600"/>
              </a:spcAft>
              <a:buFont typeface="Courier New" panose="02070309020205020404" pitchFamily="49" charset="0"/>
              <a:buChar char="o"/>
            </a:pPr>
            <a:r>
              <a:rPr lang="ar-JO" altLang="ar-JO" sz="2500" dirty="0"/>
              <a:t>يجب أن تكون الكتابة في هذه النشرات واضحة ومختصرة وسهلة الفهم وذات شكل جذاب لتشجيع المزارع على قراءتها.</a:t>
            </a:r>
          </a:p>
          <a:p>
            <a:pPr algn="just">
              <a:lnSpc>
                <a:spcPct val="80000"/>
              </a:lnSpc>
              <a:spcAft>
                <a:spcPts val="600"/>
              </a:spcAft>
              <a:buFont typeface="Courier New" panose="02070309020205020404" pitchFamily="49" charset="0"/>
              <a:buChar char="o"/>
            </a:pPr>
            <a:r>
              <a:rPr lang="ar-JO" altLang="ar-JO" sz="2500" dirty="0"/>
              <a:t>تكون النشرة صفحة واحدة أوعدة صفحات أو على شكل مطوية، تتضمن معلومات فنية تتعلق بجميع مجالات الزراعة. </a:t>
            </a:r>
          </a:p>
          <a:p>
            <a:pPr algn="just">
              <a:lnSpc>
                <a:spcPct val="80000"/>
              </a:lnSpc>
              <a:spcAft>
                <a:spcPts val="600"/>
              </a:spcAft>
              <a:buFont typeface="Courier New" panose="02070309020205020404" pitchFamily="49" charset="0"/>
              <a:buChar char="o"/>
            </a:pPr>
            <a:r>
              <a:rPr lang="ar-JO" altLang="ar-JO" sz="2500" dirty="0"/>
              <a:t>تتميز النشرة الزراعية بأنها وسيلة رخيصة الثمن وسهلة الحمل والنقل، وتستخدم عند زيارة المزارع لمكاتب الارشاد أوعند زيارة  المرشد للمزرعة أو عند تنفيذ نشاطات مثل الاجتماعات والمشاهدات وأيام الحقل .</a:t>
            </a:r>
          </a:p>
          <a:p>
            <a:pPr marL="0" indent="0" algn="just">
              <a:lnSpc>
                <a:spcPct val="80000"/>
              </a:lnSpc>
              <a:spcAft>
                <a:spcPts val="600"/>
              </a:spcAft>
              <a:buNone/>
            </a:pPr>
            <a:endParaRPr lang="ar-JO" altLang="ar-JO" sz="2500" dirty="0"/>
          </a:p>
        </p:txBody>
      </p:sp>
      <p:sp>
        <p:nvSpPr>
          <p:cNvPr id="2" name="مستطيل 1">
            <a:extLst>
              <a:ext uri="{FF2B5EF4-FFF2-40B4-BE49-F238E27FC236}">
                <a16:creationId xmlns:a16="http://schemas.microsoft.com/office/drawing/2014/main" xmlns="" id="{64F1B8B9-FD04-FC45-8602-4BB5C0CF9C03}"/>
              </a:ext>
            </a:extLst>
          </p:cNvPr>
          <p:cNvSpPr/>
          <p:nvPr/>
        </p:nvSpPr>
        <p:spPr>
          <a:xfrm>
            <a:off x="4818699" y="314521"/>
            <a:ext cx="2626040" cy="48628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justLow">
              <a:lnSpc>
                <a:spcPct val="80000"/>
              </a:lnSpc>
            </a:pPr>
            <a:r>
              <a:rPr lang="ar-JO" altLang="ar-JO" sz="3200" dirty="0">
                <a:ln w="0"/>
                <a:solidFill>
                  <a:schemeClr val="tx1"/>
                </a:solidFill>
                <a:effectLst>
                  <a:outerShdw blurRad="38100" dist="19050" dir="2700000" algn="tl" rotWithShape="0">
                    <a:schemeClr val="dk1">
                      <a:alpha val="40000"/>
                    </a:schemeClr>
                  </a:outerShdw>
                </a:effectLst>
              </a:rPr>
              <a:t>النشرات الزراعية.</a:t>
            </a:r>
          </a:p>
        </p:txBody>
      </p:sp>
    </p:spTree>
    <p:extLst>
      <p:ext uri="{BB962C8B-B14F-4D97-AF65-F5344CB8AC3E}">
        <p14:creationId xmlns:p14="http://schemas.microsoft.com/office/powerpoint/2010/main" val="27425263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D8FF876B-8EDC-424C-80C2-863472853C31}"/>
              </a:ext>
            </a:extLst>
          </p:cNvPr>
          <p:cNvSpPr/>
          <p:nvPr/>
        </p:nvSpPr>
        <p:spPr>
          <a:xfrm>
            <a:off x="647155" y="1057708"/>
            <a:ext cx="11088256" cy="978729"/>
          </a:xfrm>
          <a:prstGeom prst="rect">
            <a:avLst/>
          </a:prstGeom>
        </p:spPr>
        <p:txBody>
          <a:bodyPr wrap="square">
            <a:spAutoFit/>
          </a:bodyPr>
          <a:lstStyle/>
          <a:p>
            <a:pPr algn="justLow">
              <a:lnSpc>
                <a:spcPct val="80000"/>
              </a:lnSpc>
            </a:pPr>
            <a:r>
              <a:rPr lang="ar-JO" sz="2400" dirty="0"/>
              <a:t>تعتبر </a:t>
            </a:r>
            <a:r>
              <a:rPr lang="ar-JO" altLang="ar-JO" sz="2400" dirty="0"/>
              <a:t>الملصقات والصور من الوسائل البصرية </a:t>
            </a:r>
            <a:r>
              <a:rPr lang="ar-JO" sz="2400" dirty="0"/>
              <a:t>الفعالة</a:t>
            </a:r>
            <a:r>
              <a:rPr lang="ar-JO" altLang="ar-JO" sz="2400" dirty="0"/>
              <a:t>. فالصور لغة عالمية لا تحتاج الى مترجم وهي من </a:t>
            </a:r>
            <a:r>
              <a:rPr lang="ar-JO" altLang="ar-JO" sz="2400" dirty="0">
                <a:solidFill>
                  <a:srgbClr val="000000"/>
                </a:solidFill>
              </a:rPr>
              <a:t>المعينات الارشادية التي تسهل نقل وايضاح الرسائل الارشادية إذا كانت واضحة وسهلة النقل وذات حجم مناسب وتصوير متقن٬ ويمكن أن تعرض هذه الصور على لوحات عرض مختلفة الاشكال أو من خلال أجهزة العرض المختلفة.</a:t>
            </a:r>
            <a:endParaRPr lang="ar-JO" altLang="ar-JO" sz="2400" dirty="0"/>
          </a:p>
        </p:txBody>
      </p:sp>
      <p:sp>
        <p:nvSpPr>
          <p:cNvPr id="3" name="Rectangle 2">
            <a:extLst>
              <a:ext uri="{FF2B5EF4-FFF2-40B4-BE49-F238E27FC236}">
                <a16:creationId xmlns:a16="http://schemas.microsoft.com/office/drawing/2014/main" xmlns="" id="{3C00E4A6-41A6-6B45-88D9-BD13B6B787AA}"/>
              </a:ext>
            </a:extLst>
          </p:cNvPr>
          <p:cNvSpPr txBox="1">
            <a:spLocks/>
          </p:cNvSpPr>
          <p:nvPr/>
        </p:nvSpPr>
        <p:spPr>
          <a:xfrm>
            <a:off x="5786437" y="2259926"/>
            <a:ext cx="5596467" cy="484629"/>
          </a:xfrm>
          <a:prstGeom prst="rect">
            <a:avLst/>
          </a:prstGeom>
        </p:spPr>
        <p:txBody>
          <a:bodyPr vert="horz" lIns="91440" tIns="45720" rIns="91440" bIns="45720" rtlCol="1" anchor="ctr" anchorCtr="1">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JO" altLang="ar-JO" sz="2400" b="1" dirty="0">
                <a:cs typeface="+mn-cs"/>
              </a:rPr>
              <a:t>خصائص الملصقات والصور أو </a:t>
            </a:r>
            <a:r>
              <a:rPr lang="ar-JO" sz="2400" b="1" dirty="0">
                <a:cs typeface="+mn-cs"/>
              </a:rPr>
              <a:t>شروط نجاحها:</a:t>
            </a:r>
            <a:endParaRPr lang="en-US" sz="2400" b="1" dirty="0">
              <a:cs typeface="+mn-cs"/>
            </a:endParaRPr>
          </a:p>
        </p:txBody>
      </p:sp>
      <p:sp>
        <p:nvSpPr>
          <p:cNvPr id="4" name="Rectangle 3">
            <a:extLst>
              <a:ext uri="{FF2B5EF4-FFF2-40B4-BE49-F238E27FC236}">
                <a16:creationId xmlns:a16="http://schemas.microsoft.com/office/drawing/2014/main" xmlns="" id="{7F054158-D9D7-214C-96F5-7035AA41914A}"/>
              </a:ext>
            </a:extLst>
          </p:cNvPr>
          <p:cNvSpPr txBox="1">
            <a:spLocks/>
          </p:cNvSpPr>
          <p:nvPr/>
        </p:nvSpPr>
        <p:spPr>
          <a:xfrm>
            <a:off x="3368551" y="2935069"/>
            <a:ext cx="8366859" cy="3521345"/>
          </a:xfrm>
          <a:prstGeom prst="rect">
            <a:avLst/>
          </a:prstGeom>
        </p:spPr>
        <p:txBody>
          <a:bodyPr vert="horz" lIns="91440" tIns="45720" rIns="91440" bIns="45720" rtlCol="1">
            <a:normAutofit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ts val="2280"/>
              <a:buBlip>
                <a:blip r:embed="rId2"/>
              </a:buBlip>
            </a:pPr>
            <a:r>
              <a:rPr lang="ar-JO" sz="2400" u="sng" dirty="0"/>
              <a:t>وضوح الهدف </a:t>
            </a:r>
            <a:r>
              <a:rPr lang="ar-JO" sz="2400" dirty="0"/>
              <a:t>وبساطة المضمون: </a:t>
            </a:r>
            <a:r>
              <a:rPr lang="ar-JO" altLang="ar-JO" sz="2400" dirty="0"/>
              <a:t>يجب أن تكون بسيطة وواضحة وسهلة الفهم من خلال إلقاء نظرة سريعة عليها.</a:t>
            </a:r>
            <a:endParaRPr lang="ar-JO" sz="2400" dirty="0"/>
          </a:p>
          <a:p>
            <a:pPr>
              <a:buSzPts val="2280"/>
              <a:buFont typeface="Arial" panose="020B0604020202020204" pitchFamily="34" charset="0"/>
              <a:buBlip>
                <a:blip r:embed="rId2"/>
              </a:buBlip>
            </a:pPr>
            <a:r>
              <a:rPr lang="ar-JO" sz="2400" dirty="0"/>
              <a:t>ا</a:t>
            </a:r>
            <a:r>
              <a:rPr lang="ar-JO" sz="2400" u="sng" dirty="0"/>
              <a:t>لاتزان</a:t>
            </a:r>
            <a:r>
              <a:rPr lang="ar-JO" sz="2400" dirty="0"/>
              <a:t>:أي الانسجام بين محتويات الملصق</a:t>
            </a:r>
          </a:p>
          <a:p>
            <a:pPr>
              <a:buSzPts val="2280"/>
              <a:buFont typeface="Arial" panose="020B0604020202020204" pitchFamily="34" charset="0"/>
              <a:buBlip>
                <a:blip r:embed="rId2"/>
              </a:buBlip>
            </a:pPr>
            <a:r>
              <a:rPr lang="ar-JO" sz="2400" dirty="0"/>
              <a:t>التركيز على </a:t>
            </a:r>
            <a:r>
              <a:rPr lang="ar-JO" sz="2400" u="sng" dirty="0"/>
              <a:t>فكرة واحدة</a:t>
            </a:r>
          </a:p>
          <a:p>
            <a:pPr>
              <a:buSzPts val="2280"/>
              <a:buFont typeface="Arial" panose="020B0604020202020204" pitchFamily="34" charset="0"/>
              <a:buBlip>
                <a:blip r:embed="rId2"/>
              </a:buBlip>
            </a:pPr>
            <a:r>
              <a:rPr lang="ar-JO" sz="2400" dirty="0"/>
              <a:t>استخدام </a:t>
            </a:r>
            <a:r>
              <a:rPr lang="ar-JO" sz="2400" u="sng" dirty="0"/>
              <a:t>الألوان المريحق للقراءة مثل الأبيض والأسود؛ والألوان  الملفتة </a:t>
            </a:r>
            <a:r>
              <a:rPr lang="ar-JO" sz="2400" dirty="0"/>
              <a:t>للانتباه في الصورة</a:t>
            </a:r>
          </a:p>
          <a:p>
            <a:pPr>
              <a:buSzPts val="2280"/>
              <a:buFont typeface="Arial" panose="020B0604020202020204" pitchFamily="34" charset="0"/>
              <a:buBlip>
                <a:blip r:embed="rId2"/>
              </a:buBlip>
            </a:pPr>
            <a:r>
              <a:rPr lang="ar-JO" sz="2400" dirty="0"/>
              <a:t>ا</a:t>
            </a:r>
            <a:r>
              <a:rPr lang="ar-JO" sz="2400" u="sng" dirty="0"/>
              <a:t>لاختصار</a:t>
            </a:r>
            <a:r>
              <a:rPr lang="ar-JO" sz="2400" dirty="0"/>
              <a:t> في الكلمات المكتوبة والتركيز على الصورة المعبرة</a:t>
            </a:r>
          </a:p>
          <a:p>
            <a:pPr>
              <a:buSzPts val="2280"/>
              <a:buBlip>
                <a:blip r:embed="rId2"/>
              </a:buBlip>
            </a:pPr>
            <a:r>
              <a:rPr lang="ar-JO" altLang="ar-JO" sz="2400" dirty="0"/>
              <a:t>أن يحتوي الملصق صور معبرة مع شعار أو كلمات قليلة مكتوبة بأحرف كبيرة متفرقة ومختصرة.</a:t>
            </a:r>
          </a:p>
        </p:txBody>
      </p:sp>
      <p:pic>
        <p:nvPicPr>
          <p:cNvPr id="5" name="Picture 2" descr="C:\Users\Prof.Doukhi Hunaiti\Desktop\دورة العراقيين-طرق الاتصال\الحسون.jpg">
            <a:extLst>
              <a:ext uri="{FF2B5EF4-FFF2-40B4-BE49-F238E27FC236}">
                <a16:creationId xmlns:a16="http://schemas.microsoft.com/office/drawing/2014/main" xmlns="" id="{B1C1C6D5-D4A6-7743-A3CE-50718A149735}"/>
              </a:ext>
            </a:extLst>
          </p:cNvPr>
          <p:cNvPicPr>
            <a:picLocks noChangeAspect="1"/>
          </p:cNvPicPr>
          <p:nvPr/>
        </p:nvPicPr>
        <p:blipFill>
          <a:blip r:embed="rId3"/>
          <a:srcRect/>
          <a:stretch>
            <a:fillRect/>
          </a:stretch>
        </p:blipFill>
        <p:spPr>
          <a:xfrm>
            <a:off x="-1" y="4032688"/>
            <a:ext cx="3368551" cy="2825312"/>
          </a:xfrm>
          <a:prstGeom prst="rect">
            <a:avLst/>
          </a:prstGeom>
          <a:noFill/>
          <a:ln cap="flat">
            <a:noFill/>
          </a:ln>
        </p:spPr>
      </p:pic>
      <p:sp>
        <p:nvSpPr>
          <p:cNvPr id="6" name="مستطيل 5">
            <a:extLst>
              <a:ext uri="{FF2B5EF4-FFF2-40B4-BE49-F238E27FC236}">
                <a16:creationId xmlns:a16="http://schemas.microsoft.com/office/drawing/2014/main" xmlns="" id="{C4B3C0C1-CCAF-9840-9AC0-A6AB99586739}"/>
              </a:ext>
            </a:extLst>
          </p:cNvPr>
          <p:cNvSpPr/>
          <p:nvPr/>
        </p:nvSpPr>
        <p:spPr>
          <a:xfrm>
            <a:off x="5653390" y="401586"/>
            <a:ext cx="1677061"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ar-JO" sz="3200" dirty="0">
                <a:ln w="0"/>
                <a:solidFill>
                  <a:schemeClr val="tx1"/>
                </a:solidFill>
                <a:effectLst>
                  <a:outerShdw blurRad="38100" dist="19050" dir="2700000" algn="tl" rotWithShape="0">
                    <a:schemeClr val="dk1">
                      <a:alpha val="40000"/>
                    </a:schemeClr>
                  </a:outerShdw>
                </a:effectLst>
                <a:cs typeface="Tahoma"/>
              </a:rPr>
              <a:t>الملصقة </a:t>
            </a:r>
            <a:endParaRPr lang="ar-JO" sz="32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771745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xmlns="" id="{358FFB00-F31D-6749-9FFF-B889D742EA9A}"/>
              </a:ext>
            </a:extLst>
          </p:cNvPr>
          <p:cNvSpPr txBox="1">
            <a:spLocks noGrp="1"/>
          </p:cNvSpPr>
          <p:nvPr>
            <p:ph idx="1"/>
          </p:nvPr>
        </p:nvSpPr>
        <p:spPr>
          <a:xfrm>
            <a:off x="4914901" y="842620"/>
            <a:ext cx="6734736" cy="3843680"/>
          </a:xfrm>
        </p:spPr>
        <p:txBody>
          <a:bodyPr>
            <a:normAutofit/>
          </a:bodyPr>
          <a:lstStyle/>
          <a:p>
            <a:pPr marL="0" lvl="0" indent="0" algn="just" rtl="1">
              <a:buSzPts val="2660"/>
              <a:buNone/>
            </a:pPr>
            <a:r>
              <a:rPr lang="ar-JO" sz="2400" b="1" dirty="0"/>
              <a:t>تتميز المطوية</a:t>
            </a:r>
            <a:r>
              <a:rPr lang="ar-JO" sz="2400" dirty="0"/>
              <a:t>:</a:t>
            </a:r>
          </a:p>
          <a:p>
            <a:pPr lvl="0" algn="just" rtl="1">
              <a:buSzPts val="2660"/>
              <a:buFont typeface="Courier New" panose="02070309020205020404" pitchFamily="49" charset="0"/>
              <a:buChar char="o"/>
            </a:pPr>
            <a:r>
              <a:rPr lang="ar-JO" sz="2400" dirty="0"/>
              <a:t> سهولة حملها وتوزيعها</a:t>
            </a:r>
          </a:p>
          <a:p>
            <a:pPr lvl="0" algn="just" rtl="1">
              <a:buSzPts val="2660"/>
              <a:buFont typeface="Courier New" panose="02070309020205020404" pitchFamily="49" charset="0"/>
              <a:buChar char="o"/>
            </a:pPr>
            <a:r>
              <a:rPr lang="ar-JO" sz="2400" dirty="0"/>
              <a:t>إمكانية طباعة كمية كبيرة منها بأرخص الأسعا</a:t>
            </a:r>
          </a:p>
          <a:p>
            <a:pPr lvl="0" algn="just" rtl="1">
              <a:buSzPts val="2660"/>
              <a:buFont typeface="Courier New" panose="02070309020205020404" pitchFamily="49" charset="0"/>
              <a:buChar char="o"/>
            </a:pPr>
            <a:r>
              <a:rPr lang="ar-JO" sz="2400" dirty="0"/>
              <a:t>عادة ما تركز المطوية على موضوع واحد فقط٬ وتتناوله شرحا وتحليلا وبأسلوب مبسط ومفهوم للمستهدفين.</a:t>
            </a:r>
          </a:p>
          <a:p>
            <a:pPr lvl="0" algn="just" rtl="1">
              <a:buFont typeface="Courier New" panose="02070309020205020404" pitchFamily="49" charset="0"/>
              <a:buChar char="o"/>
            </a:pPr>
            <a:r>
              <a:rPr lang="ar-JO" sz="2400" dirty="0"/>
              <a:t>تعد المطوية من أفضل وسائل الإعلام في المناسبات العامة٬ ومفيدة أيضا للتركيز على موضوعات معينة خاصة بعد المشاهدات الحقليو ،الندوات        </a:t>
            </a:r>
            <a:endParaRPr lang="en-US" sz="2400" dirty="0"/>
          </a:p>
        </p:txBody>
      </p:sp>
      <p:pic>
        <p:nvPicPr>
          <p:cNvPr id="4" name="Picture 2" descr="C:\Users\Prof.Doukhi Hunaiti\Desktop\دورة العراقيين-طرق الاتصال\مطوية.jpg">
            <a:extLst>
              <a:ext uri="{FF2B5EF4-FFF2-40B4-BE49-F238E27FC236}">
                <a16:creationId xmlns:a16="http://schemas.microsoft.com/office/drawing/2014/main" xmlns="" id="{2C14F35C-7912-C64C-98A8-1C612AEBD430}"/>
              </a:ext>
            </a:extLst>
          </p:cNvPr>
          <p:cNvPicPr>
            <a:picLocks noChangeAspect="1"/>
          </p:cNvPicPr>
          <p:nvPr/>
        </p:nvPicPr>
        <p:blipFill>
          <a:blip r:embed="rId2"/>
          <a:srcRect/>
          <a:stretch>
            <a:fillRect/>
          </a:stretch>
        </p:blipFill>
        <p:spPr>
          <a:xfrm>
            <a:off x="254049" y="695726"/>
            <a:ext cx="4189364" cy="5336329"/>
          </a:xfrm>
          <a:prstGeom prst="rect">
            <a:avLst/>
          </a:prstGeom>
          <a:noFill/>
          <a:ln cap="flat">
            <a:noFill/>
          </a:ln>
        </p:spPr>
      </p:pic>
      <p:sp>
        <p:nvSpPr>
          <p:cNvPr id="11" name="مستطيل 10">
            <a:extLst>
              <a:ext uri="{FF2B5EF4-FFF2-40B4-BE49-F238E27FC236}">
                <a16:creationId xmlns:a16="http://schemas.microsoft.com/office/drawing/2014/main" xmlns="" id="{F7F3BD75-59E5-8148-971F-14984D459F1E}"/>
              </a:ext>
            </a:extLst>
          </p:cNvPr>
          <p:cNvSpPr/>
          <p:nvPr/>
        </p:nvSpPr>
        <p:spPr>
          <a:xfrm>
            <a:off x="7491883" y="110951"/>
            <a:ext cx="1221809"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ar-JO" sz="3200" dirty="0">
                <a:ln w="0"/>
                <a:solidFill>
                  <a:schemeClr val="tx1"/>
                </a:solidFill>
                <a:effectLst>
                  <a:outerShdw blurRad="38100" dist="19050" dir="2700000" algn="tl" rotWithShape="0">
                    <a:schemeClr val="dk1">
                      <a:alpha val="40000"/>
                    </a:schemeClr>
                  </a:outerShdw>
                </a:effectLst>
              </a:rPr>
              <a:t>المطوية</a:t>
            </a:r>
          </a:p>
        </p:txBody>
      </p:sp>
    </p:spTree>
    <p:extLst>
      <p:ext uri="{BB962C8B-B14F-4D97-AF65-F5344CB8AC3E}">
        <p14:creationId xmlns:p14="http://schemas.microsoft.com/office/powerpoint/2010/main" val="3858776324"/>
      </p:ext>
    </p:extLst>
  </p:cSld>
  <p:clrMapOvr>
    <a:masterClrMapping/>
  </p:clrMapOvr>
  <mc:AlternateContent xmlns:mc="http://schemas.openxmlformats.org/markup-compatibility/2006" xmlns:p14="http://schemas.microsoft.com/office/powerpoint/2010/main">
    <mc:Choice Requires="p14">
      <p:transition spd="slow" p14:dur="2000" advTm="307556"/>
    </mc:Choice>
    <mc:Fallback xmlns="">
      <p:transition spd="slow" advTm="307556"/>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rof.Doukhi Hunaiti\Desktop\دورة العراقيين-طرق الاتصال\شعار.jpg">
            <a:extLst>
              <a:ext uri="{FF2B5EF4-FFF2-40B4-BE49-F238E27FC236}">
                <a16:creationId xmlns:a16="http://schemas.microsoft.com/office/drawing/2014/main" xmlns="" id="{F1419254-FE47-FF4C-A2B5-92BE73C86641}"/>
              </a:ext>
            </a:extLst>
          </p:cNvPr>
          <p:cNvPicPr>
            <a:picLocks noChangeAspect="1"/>
          </p:cNvPicPr>
          <p:nvPr/>
        </p:nvPicPr>
        <p:blipFill>
          <a:blip r:embed="rId2"/>
          <a:srcRect/>
          <a:stretch>
            <a:fillRect/>
          </a:stretch>
        </p:blipFill>
        <p:spPr>
          <a:xfrm>
            <a:off x="175524" y="3828204"/>
            <a:ext cx="4485047" cy="2373588"/>
          </a:xfrm>
          <a:prstGeom prst="rect">
            <a:avLst/>
          </a:prstGeom>
          <a:noFill/>
          <a:ln cap="flat">
            <a:noFill/>
          </a:ln>
        </p:spPr>
      </p:pic>
      <p:sp>
        <p:nvSpPr>
          <p:cNvPr id="5" name="مستطيل 4">
            <a:extLst>
              <a:ext uri="{FF2B5EF4-FFF2-40B4-BE49-F238E27FC236}">
                <a16:creationId xmlns:a16="http://schemas.microsoft.com/office/drawing/2014/main" xmlns="" id="{C6B33DF3-E395-CB49-8CBE-E5214D28494D}"/>
              </a:ext>
            </a:extLst>
          </p:cNvPr>
          <p:cNvSpPr/>
          <p:nvPr/>
        </p:nvSpPr>
        <p:spPr>
          <a:xfrm>
            <a:off x="572434" y="1148002"/>
            <a:ext cx="11619566" cy="2123658"/>
          </a:xfrm>
          <a:prstGeom prst="rect">
            <a:avLst/>
          </a:prstGeom>
        </p:spPr>
        <p:txBody>
          <a:bodyPr wrap="square">
            <a:spAutoFit/>
          </a:bodyPr>
          <a:lstStyle/>
          <a:p>
            <a:pPr lvl="0" algn="just">
              <a:lnSpc>
                <a:spcPct val="150000"/>
              </a:lnSpc>
              <a:buSzPts val="2850"/>
            </a:pPr>
            <a:r>
              <a:rPr lang="ar-JO" sz="2400" b="1" dirty="0"/>
              <a:t> </a:t>
            </a:r>
            <a:r>
              <a:rPr lang="ar-JO" sz="2400" dirty="0"/>
              <a:t>هو رمز لهدف نسعى إلى تحقيقه؛ وينبغي عند التفكير في رفع شعار ما أو عند التخطيط لمشروع ما حسن اختيار التراكيب اللغوية؛ وشموليتها؛ وسلامتها من الأخطاء؛ إضافة الى إمكانية تحقيق بنود ذلك الشعار. ينقسم الشعار الى شعار رسمي لا يتغير في الغالب؛ وشعار لحدث محدد الهدف مثل مهرجان آو معرض آو مسابق يتغير في كل مرة غالبا. </a:t>
            </a:r>
          </a:p>
          <a:p>
            <a:pPr lvl="0" algn="just">
              <a:buSzPts val="2850"/>
              <a:buBlip>
                <a:blip r:embed="rId3"/>
              </a:buBlip>
            </a:pPr>
            <a:endParaRPr lang="ar-JO" sz="2400" dirty="0"/>
          </a:p>
        </p:txBody>
      </p:sp>
      <p:sp>
        <p:nvSpPr>
          <p:cNvPr id="6" name="Title 4">
            <a:extLst>
              <a:ext uri="{FF2B5EF4-FFF2-40B4-BE49-F238E27FC236}">
                <a16:creationId xmlns:a16="http://schemas.microsoft.com/office/drawing/2014/main" xmlns="" id="{8A096832-3687-2A44-89D5-F1581629DA50}"/>
              </a:ext>
            </a:extLst>
          </p:cNvPr>
          <p:cNvSpPr txBox="1">
            <a:spLocks/>
          </p:cNvSpPr>
          <p:nvPr/>
        </p:nvSpPr>
        <p:spPr>
          <a:xfrm>
            <a:off x="4660571" y="3313854"/>
            <a:ext cx="7227029" cy="914400"/>
          </a:xfrm>
          <a:prstGeom prst="rect">
            <a:avLst/>
          </a:prstGeom>
        </p:spPr>
        <p:txBody>
          <a:bodyPr vert="horz" lIns="91440" tIns="45720" rIns="91440" bIns="45720" rtlCol="1" anchor="ctr" anchorCtr="1">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endParaRPr lang="ar-JO" sz="2400" b="1" dirty="0">
              <a:latin typeface="+mn-lt"/>
              <a:ea typeface="+mn-ea"/>
              <a:cs typeface="+mn-cs"/>
            </a:endParaRPr>
          </a:p>
        </p:txBody>
      </p:sp>
      <p:sp>
        <p:nvSpPr>
          <p:cNvPr id="10" name="مستطيل 9">
            <a:extLst>
              <a:ext uri="{FF2B5EF4-FFF2-40B4-BE49-F238E27FC236}">
                <a16:creationId xmlns:a16="http://schemas.microsoft.com/office/drawing/2014/main" xmlns="" id="{4362F696-3BB6-C94D-AF18-8353E08CB80F}"/>
              </a:ext>
            </a:extLst>
          </p:cNvPr>
          <p:cNvSpPr/>
          <p:nvPr/>
        </p:nvSpPr>
        <p:spPr>
          <a:xfrm>
            <a:off x="4660571" y="230281"/>
            <a:ext cx="2374369" cy="58477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ar-JO" sz="3200" dirty="0">
                <a:ln w="0"/>
                <a:solidFill>
                  <a:schemeClr val="tx1"/>
                </a:solidFill>
                <a:effectLst>
                  <a:outerShdw blurRad="38100" dist="19050" dir="2700000" algn="tl" rotWithShape="0">
                    <a:schemeClr val="dk1">
                      <a:alpha val="40000"/>
                    </a:schemeClr>
                  </a:outerShdw>
                </a:effectLst>
              </a:rPr>
              <a:t>الشعار الإرشادي</a:t>
            </a:r>
          </a:p>
        </p:txBody>
      </p:sp>
    </p:spTree>
    <p:extLst>
      <p:ext uri="{BB962C8B-B14F-4D97-AF65-F5344CB8AC3E}">
        <p14:creationId xmlns:p14="http://schemas.microsoft.com/office/powerpoint/2010/main" val="2032773168"/>
      </p:ext>
    </p:extLst>
  </p:cSld>
  <p:clrMapOvr>
    <a:masterClrMapping/>
  </p:clrMapOvr>
  <mc:AlternateContent xmlns:mc="http://schemas.openxmlformats.org/markup-compatibility/2006" xmlns:p14="http://schemas.microsoft.com/office/powerpoint/2010/main">
    <mc:Choice Requires="p14">
      <p:transition spd="slow" p14:dur="2000" advTm="376593"/>
    </mc:Choice>
    <mc:Fallback xmlns="">
      <p:transition spd="slow" advTm="37659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71194447"/>
              </p:ext>
            </p:extLst>
          </p:nvPr>
        </p:nvGraphicFramePr>
        <p:xfrm>
          <a:off x="2689412" y="270456"/>
          <a:ext cx="8616912" cy="2369715"/>
        </p:xfrm>
        <a:graphic>
          <a:graphicData uri="http://schemas.openxmlformats.org/drawingml/2006/table">
            <a:tbl>
              <a:tblPr rtl="1" firstRow="1" firstCol="1" lastRow="1" lastCol="1" bandRow="1" bandCol="1">
                <a:tableStyleId>{2D5ABB26-0587-4C30-8999-92F81FD0307C}</a:tableStyleId>
              </a:tblPr>
              <a:tblGrid>
                <a:gridCol w="2872304">
                  <a:extLst>
                    <a:ext uri="{9D8B030D-6E8A-4147-A177-3AD203B41FA5}">
                      <a16:colId xmlns:a16="http://schemas.microsoft.com/office/drawing/2014/main" xmlns="" val="20000"/>
                    </a:ext>
                  </a:extLst>
                </a:gridCol>
                <a:gridCol w="2872304">
                  <a:extLst>
                    <a:ext uri="{9D8B030D-6E8A-4147-A177-3AD203B41FA5}">
                      <a16:colId xmlns:a16="http://schemas.microsoft.com/office/drawing/2014/main" xmlns="" val="20001"/>
                    </a:ext>
                  </a:extLst>
                </a:gridCol>
                <a:gridCol w="2872304">
                  <a:extLst>
                    <a:ext uri="{9D8B030D-6E8A-4147-A177-3AD203B41FA5}">
                      <a16:colId xmlns:a16="http://schemas.microsoft.com/office/drawing/2014/main" xmlns="" val="20002"/>
                    </a:ext>
                  </a:extLst>
                </a:gridCol>
              </a:tblGrid>
              <a:tr h="789905">
                <a:tc>
                  <a:txBody>
                    <a:bodyPr/>
                    <a:lstStyle/>
                    <a:p>
                      <a:pPr algn="ctr" rtl="1">
                        <a:spcAft>
                          <a:spcPts val="0"/>
                        </a:spcAft>
                      </a:pPr>
                      <a:r>
                        <a:rPr lang="ar-JO" sz="2400" dirty="0">
                          <a:effectLst/>
                          <a:latin typeface="Baghdad" pitchFamily="2" charset="-78"/>
                          <a:cs typeface="Baghdad" pitchFamily="2" charset="-78"/>
                        </a:rPr>
                        <a:t>البيانات</a:t>
                      </a:r>
                      <a:endParaRPr lang="en-US" sz="1800" dirty="0">
                        <a:effectLst/>
                        <a:latin typeface="Baghdad" pitchFamily="2" charset="-78"/>
                        <a:ea typeface="Times New Roman" panose="02020603050405020304" pitchFamily="18" charset="0"/>
                        <a:cs typeface="Baghdad" pitchFamily="2" charset="-78"/>
                      </a:endParaRPr>
                    </a:p>
                  </a:txBody>
                  <a:tcPr marL="68580" marR="68580" marT="0" marB="0"/>
                </a:tc>
                <a:tc>
                  <a:txBody>
                    <a:bodyPr/>
                    <a:lstStyle/>
                    <a:p>
                      <a:pPr algn="ctr" rtl="1">
                        <a:spcAft>
                          <a:spcPts val="0"/>
                        </a:spcAft>
                      </a:pPr>
                      <a:r>
                        <a:rPr lang="ar-JO" sz="2400">
                          <a:effectLst/>
                          <a:latin typeface="Baghdad" pitchFamily="2" charset="-78"/>
                          <a:cs typeface="Baghdad" pitchFamily="2" charset="-78"/>
                        </a:rPr>
                        <a:t>=</a:t>
                      </a:r>
                      <a:endParaRPr lang="en-US" sz="1800">
                        <a:effectLst/>
                        <a:latin typeface="Baghdad" pitchFamily="2" charset="-78"/>
                        <a:ea typeface="Times New Roman" panose="02020603050405020304" pitchFamily="18" charset="0"/>
                        <a:cs typeface="Baghdad" pitchFamily="2" charset="-78"/>
                      </a:endParaRPr>
                    </a:p>
                  </a:txBody>
                  <a:tcPr marL="68580" marR="68580" marT="0" marB="0"/>
                </a:tc>
                <a:tc>
                  <a:txBody>
                    <a:bodyPr/>
                    <a:lstStyle/>
                    <a:p>
                      <a:pPr algn="ctr" rtl="1">
                        <a:spcAft>
                          <a:spcPts val="0"/>
                        </a:spcAft>
                      </a:pPr>
                      <a:r>
                        <a:rPr lang="ar-JO" sz="2400">
                          <a:effectLst/>
                          <a:latin typeface="Baghdad" pitchFamily="2" charset="-78"/>
                          <a:cs typeface="Baghdad" pitchFamily="2" charset="-78"/>
                        </a:rPr>
                        <a:t>حقائق غير منظمة</a:t>
                      </a:r>
                      <a:endParaRPr lang="en-US" sz="1800">
                        <a:effectLst/>
                        <a:latin typeface="Baghdad" pitchFamily="2" charset="-78"/>
                        <a:ea typeface="Times New Roman" panose="02020603050405020304" pitchFamily="18" charset="0"/>
                        <a:cs typeface="Baghdad" pitchFamily="2" charset="-78"/>
                      </a:endParaRPr>
                    </a:p>
                  </a:txBody>
                  <a:tcPr marL="68580" marR="68580" marT="0" marB="0"/>
                </a:tc>
                <a:extLst>
                  <a:ext uri="{0D108BD9-81ED-4DB2-BD59-A6C34878D82A}">
                    <a16:rowId xmlns:a16="http://schemas.microsoft.com/office/drawing/2014/main" xmlns="" val="10000"/>
                  </a:ext>
                </a:extLst>
              </a:tr>
              <a:tr h="789905">
                <a:tc>
                  <a:txBody>
                    <a:bodyPr/>
                    <a:lstStyle/>
                    <a:p>
                      <a:pPr algn="ctr" rtl="1">
                        <a:spcAft>
                          <a:spcPts val="0"/>
                        </a:spcAft>
                      </a:pPr>
                      <a:r>
                        <a:rPr lang="ar-JO" sz="2400" dirty="0">
                          <a:effectLst/>
                          <a:latin typeface="Baghdad" pitchFamily="2" charset="-78"/>
                          <a:cs typeface="Baghdad" pitchFamily="2" charset="-78"/>
                        </a:rPr>
                        <a:t>المعلومات</a:t>
                      </a:r>
                      <a:endParaRPr lang="en-US" sz="1800" dirty="0">
                        <a:effectLst/>
                        <a:latin typeface="Baghdad" pitchFamily="2" charset="-78"/>
                        <a:ea typeface="Times New Roman" panose="02020603050405020304" pitchFamily="18" charset="0"/>
                        <a:cs typeface="Baghdad" pitchFamily="2" charset="-78"/>
                      </a:endParaRPr>
                    </a:p>
                  </a:txBody>
                  <a:tcPr marL="68580" marR="68580" marT="0" marB="0"/>
                </a:tc>
                <a:tc>
                  <a:txBody>
                    <a:bodyPr/>
                    <a:lstStyle/>
                    <a:p>
                      <a:pPr algn="ctr" rtl="1">
                        <a:spcAft>
                          <a:spcPts val="0"/>
                        </a:spcAft>
                      </a:pPr>
                      <a:r>
                        <a:rPr lang="ar-JO" sz="2400" dirty="0">
                          <a:effectLst/>
                          <a:latin typeface="Baghdad" pitchFamily="2" charset="-78"/>
                          <a:cs typeface="Baghdad" pitchFamily="2" charset="-78"/>
                        </a:rPr>
                        <a:t>=</a:t>
                      </a:r>
                      <a:endParaRPr lang="en-US" sz="1800" dirty="0">
                        <a:effectLst/>
                        <a:latin typeface="Baghdad" pitchFamily="2" charset="-78"/>
                        <a:ea typeface="Times New Roman" panose="02020603050405020304" pitchFamily="18" charset="0"/>
                        <a:cs typeface="Baghdad" pitchFamily="2" charset="-78"/>
                      </a:endParaRPr>
                    </a:p>
                  </a:txBody>
                  <a:tcPr marL="68580" marR="68580" marT="0" marB="0"/>
                </a:tc>
                <a:tc>
                  <a:txBody>
                    <a:bodyPr/>
                    <a:lstStyle/>
                    <a:p>
                      <a:pPr algn="ctr" rtl="1">
                        <a:spcAft>
                          <a:spcPts val="0"/>
                        </a:spcAft>
                      </a:pPr>
                      <a:r>
                        <a:rPr lang="ar-JO" sz="2400">
                          <a:effectLst/>
                          <a:latin typeface="Baghdad" pitchFamily="2" charset="-78"/>
                          <a:cs typeface="Baghdad" pitchFamily="2" charset="-78"/>
                        </a:rPr>
                        <a:t>بيانات + سياق</a:t>
                      </a:r>
                      <a:endParaRPr lang="en-US" sz="1800">
                        <a:effectLst/>
                        <a:latin typeface="Baghdad" pitchFamily="2" charset="-78"/>
                        <a:ea typeface="Times New Roman" panose="02020603050405020304" pitchFamily="18" charset="0"/>
                        <a:cs typeface="Baghdad" pitchFamily="2" charset="-78"/>
                      </a:endParaRPr>
                    </a:p>
                  </a:txBody>
                  <a:tcPr marL="68580" marR="68580" marT="0" marB="0"/>
                </a:tc>
                <a:extLst>
                  <a:ext uri="{0D108BD9-81ED-4DB2-BD59-A6C34878D82A}">
                    <a16:rowId xmlns:a16="http://schemas.microsoft.com/office/drawing/2014/main" xmlns="" val="10001"/>
                  </a:ext>
                </a:extLst>
              </a:tr>
              <a:tr h="789905">
                <a:tc>
                  <a:txBody>
                    <a:bodyPr/>
                    <a:lstStyle/>
                    <a:p>
                      <a:pPr algn="ctr" rtl="1">
                        <a:spcAft>
                          <a:spcPts val="0"/>
                        </a:spcAft>
                      </a:pPr>
                      <a:r>
                        <a:rPr lang="ar-JO" sz="2400">
                          <a:effectLst/>
                          <a:latin typeface="Baghdad" pitchFamily="2" charset="-78"/>
                          <a:cs typeface="Baghdad" pitchFamily="2" charset="-78"/>
                        </a:rPr>
                        <a:t>المعرفة</a:t>
                      </a:r>
                      <a:endParaRPr lang="en-US" sz="1800">
                        <a:effectLst/>
                        <a:latin typeface="Baghdad" pitchFamily="2" charset="-78"/>
                        <a:ea typeface="Times New Roman" panose="02020603050405020304" pitchFamily="18" charset="0"/>
                        <a:cs typeface="Baghdad" pitchFamily="2" charset="-78"/>
                      </a:endParaRPr>
                    </a:p>
                  </a:txBody>
                  <a:tcPr marL="68580" marR="68580" marT="0" marB="0"/>
                </a:tc>
                <a:tc>
                  <a:txBody>
                    <a:bodyPr/>
                    <a:lstStyle/>
                    <a:p>
                      <a:pPr algn="ctr" rtl="1">
                        <a:spcAft>
                          <a:spcPts val="0"/>
                        </a:spcAft>
                      </a:pPr>
                      <a:r>
                        <a:rPr lang="ar-JO" sz="2400" dirty="0">
                          <a:effectLst/>
                          <a:latin typeface="Baghdad" pitchFamily="2" charset="-78"/>
                          <a:cs typeface="Baghdad" pitchFamily="2" charset="-78"/>
                        </a:rPr>
                        <a:t>=</a:t>
                      </a:r>
                      <a:endParaRPr lang="en-US" sz="1800" dirty="0">
                        <a:effectLst/>
                        <a:latin typeface="Baghdad" pitchFamily="2" charset="-78"/>
                        <a:ea typeface="Times New Roman" panose="02020603050405020304" pitchFamily="18" charset="0"/>
                        <a:cs typeface="Baghdad" pitchFamily="2" charset="-78"/>
                      </a:endParaRPr>
                    </a:p>
                  </a:txBody>
                  <a:tcPr marL="68580" marR="68580" marT="0" marB="0"/>
                </a:tc>
                <a:tc>
                  <a:txBody>
                    <a:bodyPr/>
                    <a:lstStyle/>
                    <a:p>
                      <a:pPr algn="ctr" rtl="1">
                        <a:spcAft>
                          <a:spcPts val="0"/>
                        </a:spcAft>
                      </a:pPr>
                      <a:r>
                        <a:rPr lang="ar-JO" sz="2400" dirty="0">
                          <a:effectLst/>
                          <a:latin typeface="Baghdad" pitchFamily="2" charset="-78"/>
                          <a:cs typeface="Baghdad" pitchFamily="2" charset="-78"/>
                        </a:rPr>
                        <a:t>معلومات + حكم</a:t>
                      </a:r>
                      <a:endParaRPr lang="en-US" sz="1800" dirty="0">
                        <a:effectLst/>
                        <a:latin typeface="Baghdad" pitchFamily="2" charset="-78"/>
                        <a:ea typeface="Times New Roman" panose="02020603050405020304" pitchFamily="18" charset="0"/>
                        <a:cs typeface="Baghdad" pitchFamily="2" charset="-78"/>
                      </a:endParaRPr>
                    </a:p>
                  </a:txBody>
                  <a:tcPr marL="68580" marR="68580" marT="0" marB="0"/>
                </a:tc>
                <a:extLst>
                  <a:ext uri="{0D108BD9-81ED-4DB2-BD59-A6C34878D82A}">
                    <a16:rowId xmlns:a16="http://schemas.microsoft.com/office/drawing/2014/main" xmlns="" val="10002"/>
                  </a:ext>
                </a:extLst>
              </a:tr>
            </a:tbl>
          </a:graphicData>
        </a:graphic>
      </p:graphicFrame>
      <p:sp>
        <p:nvSpPr>
          <p:cNvPr id="6" name="Rectangle 5"/>
          <p:cNvSpPr/>
          <p:nvPr/>
        </p:nvSpPr>
        <p:spPr>
          <a:xfrm>
            <a:off x="3861159" y="2378700"/>
            <a:ext cx="7900092" cy="4208844"/>
          </a:xfrm>
          <a:prstGeom prst="rect">
            <a:avLst/>
          </a:prstGeom>
        </p:spPr>
        <p:txBody>
          <a:bodyPr wrap="square">
            <a:spAutoFit/>
          </a:bodyPr>
          <a:lstStyle/>
          <a:p>
            <a:pPr algn="justLow">
              <a:lnSpc>
                <a:spcPct val="150000"/>
              </a:lnSpc>
            </a:pPr>
            <a:r>
              <a:rPr lang="ar-JO" sz="2000" dirty="0">
                <a:effectLst/>
                <a:latin typeface="Baghdad" pitchFamily="2" charset="-78"/>
                <a:ea typeface="Times New Roman" panose="02020603050405020304" pitchFamily="18" charset="0"/>
              </a:rPr>
              <a:t>في الكثير من الأحيان نتحدث عن </a:t>
            </a:r>
            <a:r>
              <a:rPr lang="ar-JO" sz="2000" u="sng" dirty="0">
                <a:effectLst/>
                <a:latin typeface="Baghdad" pitchFamily="2" charset="-78"/>
                <a:ea typeface="Times New Roman" panose="02020603050405020304" pitchFamily="18" charset="0"/>
              </a:rPr>
              <a:t>المقدرة والمعرفة الشخصية</a:t>
            </a:r>
            <a:r>
              <a:rPr lang="ar-JO" sz="2000" dirty="0">
                <a:effectLst/>
                <a:latin typeface="Baghdad" pitchFamily="2" charset="-78"/>
                <a:ea typeface="Times New Roman" panose="02020603050405020304" pitchFamily="18" charset="0"/>
              </a:rPr>
              <a:t>، ونقول بأن فلان لديه معلومات كثيرة حقيقية وجيدة, وهو يمثل </a:t>
            </a:r>
            <a:r>
              <a:rPr lang="ar-JO" sz="2000" u="sng" dirty="0">
                <a:effectLst/>
                <a:latin typeface="Baghdad" pitchFamily="2" charset="-78"/>
                <a:ea typeface="Times New Roman" panose="02020603050405020304" pitchFamily="18" charset="0"/>
              </a:rPr>
              <a:t>بيت للخبرة</a:t>
            </a:r>
            <a:r>
              <a:rPr lang="ar-JO" sz="2000" dirty="0">
                <a:effectLst/>
                <a:latin typeface="Baghdad" pitchFamily="2" charset="-78"/>
                <a:ea typeface="Times New Roman" panose="02020603050405020304" pitchFamily="18" charset="0"/>
              </a:rPr>
              <a:t>. وعلية سنوسع هذه الخبرة إذا ما تم تبادلها مع الأشخاص الآخرين بل أنها ستولد خبرات جديدة عندما يدلي كل واحد بما لديه. </a:t>
            </a:r>
          </a:p>
          <a:p>
            <a:pPr algn="justLow">
              <a:lnSpc>
                <a:spcPct val="150000"/>
              </a:lnSpc>
            </a:pPr>
            <a:r>
              <a:rPr lang="ar-JO" sz="2000" dirty="0">
                <a:latin typeface="Baghdad" pitchFamily="2" charset="-78"/>
                <a:ea typeface="Times New Roman" panose="02020603050405020304" pitchFamily="18" charset="0"/>
              </a:rPr>
              <a:t>عندما تتبادل المعلومات فإن كل منا يحمل معرفة الآخر، وعليه تنتقل المعرفة من معرفة ضمنية </a:t>
            </a:r>
            <a:r>
              <a:rPr lang="en-US" sz="2000" dirty="0">
                <a:latin typeface="Baghdad" pitchFamily="2" charset="-78"/>
                <a:ea typeface="Times New Roman" panose="02020603050405020304" pitchFamily="18" charset="0"/>
              </a:rPr>
              <a:t>Tacit Knowledge</a:t>
            </a:r>
            <a:r>
              <a:rPr lang="ar-SA" sz="2000" dirty="0">
                <a:latin typeface="Baghdad" pitchFamily="2" charset="-78"/>
                <a:ea typeface="Times New Roman" panose="02020603050405020304" pitchFamily="18" charset="0"/>
              </a:rPr>
              <a:t> إلى معرفة ظاهرة </a:t>
            </a:r>
            <a:r>
              <a:rPr lang="en-US" sz="2000" dirty="0">
                <a:latin typeface="Baghdad" pitchFamily="2" charset="-78"/>
                <a:ea typeface="Times New Roman" panose="02020603050405020304" pitchFamily="18" charset="0"/>
              </a:rPr>
              <a:t>Explicit Knowledge</a:t>
            </a:r>
            <a:endParaRPr lang="ar-JO" sz="2000" dirty="0">
              <a:latin typeface="Baghdad" pitchFamily="2" charset="-78"/>
              <a:ea typeface="Times New Roman" panose="02020603050405020304" pitchFamily="18" charset="0"/>
            </a:endParaRPr>
          </a:p>
          <a:p>
            <a:pPr algn="justLow">
              <a:lnSpc>
                <a:spcPct val="150000"/>
              </a:lnSpc>
            </a:pPr>
            <a:endParaRPr lang="ar-JO" sz="2000" dirty="0">
              <a:latin typeface="Baghdad" pitchFamily="2" charset="-78"/>
              <a:ea typeface="Times New Roman" panose="02020603050405020304" pitchFamily="18" charset="0"/>
            </a:endParaRPr>
          </a:p>
          <a:p>
            <a:pPr algn="justLow">
              <a:lnSpc>
                <a:spcPct val="150000"/>
              </a:lnSpc>
            </a:pPr>
            <a:r>
              <a:rPr lang="ar-SA" sz="2000" b="1" u="sng" dirty="0">
                <a:latin typeface="Baghdad" pitchFamily="2" charset="-78"/>
                <a:ea typeface="Times New Roman" panose="02020603050405020304" pitchFamily="18" charset="0"/>
              </a:rPr>
              <a:t>فتبادل المعرفة هي: </a:t>
            </a:r>
            <a:r>
              <a:rPr lang="ar-SA" sz="2000" dirty="0">
                <a:latin typeface="Baghdad" pitchFamily="2" charset="-78"/>
                <a:ea typeface="Times New Roman" panose="02020603050405020304" pitchFamily="18" charset="0"/>
              </a:rPr>
              <a:t>مجموعة من الإجراءات والمراحل وقوائم التدقيق والمعرفة الظاهرة، والأساس في عقول الناس المعرفة الضمنية.</a:t>
            </a:r>
            <a:endParaRPr lang="en-US" sz="2000" dirty="0">
              <a:latin typeface="Baghdad" pitchFamily="2" charset="-78"/>
              <a:ea typeface="Times New Roman" panose="02020603050405020304" pitchFamily="18" charset="0"/>
            </a:endParaRPr>
          </a:p>
          <a:p>
            <a:pPr algn="justLow">
              <a:lnSpc>
                <a:spcPct val="150000"/>
              </a:lnSpc>
            </a:pPr>
            <a:endParaRPr lang="en-US" sz="2000" dirty="0">
              <a:effectLst/>
              <a:latin typeface="Baghdad" pitchFamily="2" charset="-78"/>
              <a:ea typeface="Times New Roman" panose="02020603050405020304" pitchFamily="18" charset="0"/>
            </a:endParaRPr>
          </a:p>
        </p:txBody>
      </p:sp>
      <p:pic>
        <p:nvPicPr>
          <p:cNvPr id="2" name="صورة 1">
            <a:extLst>
              <a:ext uri="{FF2B5EF4-FFF2-40B4-BE49-F238E27FC236}">
                <a16:creationId xmlns:a16="http://schemas.microsoft.com/office/drawing/2014/main" xmlns="" id="{41AE10F8-BE9A-B948-AFBD-5E95706B160F}"/>
              </a:ext>
            </a:extLst>
          </p:cNvPr>
          <p:cNvPicPr>
            <a:picLocks noChangeAspect="1"/>
          </p:cNvPicPr>
          <p:nvPr/>
        </p:nvPicPr>
        <p:blipFill>
          <a:blip r:embed="rId2"/>
          <a:stretch>
            <a:fillRect/>
          </a:stretch>
        </p:blipFill>
        <p:spPr>
          <a:xfrm>
            <a:off x="609779" y="1385046"/>
            <a:ext cx="1320800" cy="1524000"/>
          </a:xfrm>
          <a:prstGeom prst="rect">
            <a:avLst/>
          </a:prstGeom>
        </p:spPr>
      </p:pic>
      <p:pic>
        <p:nvPicPr>
          <p:cNvPr id="3" name="صورة 2">
            <a:extLst>
              <a:ext uri="{FF2B5EF4-FFF2-40B4-BE49-F238E27FC236}">
                <a16:creationId xmlns:a16="http://schemas.microsoft.com/office/drawing/2014/main" xmlns="" id="{0182645D-FC9D-3642-84D7-B01D42DD3FA0}"/>
              </a:ext>
            </a:extLst>
          </p:cNvPr>
          <p:cNvPicPr>
            <a:picLocks noChangeAspect="1"/>
          </p:cNvPicPr>
          <p:nvPr/>
        </p:nvPicPr>
        <p:blipFill>
          <a:blip r:embed="rId3"/>
          <a:stretch>
            <a:fillRect/>
          </a:stretch>
        </p:blipFill>
        <p:spPr>
          <a:xfrm>
            <a:off x="0" y="4079136"/>
            <a:ext cx="3861159" cy="2778864"/>
          </a:xfrm>
          <a:prstGeom prst="rect">
            <a:avLst/>
          </a:prstGeom>
        </p:spPr>
      </p:pic>
      <p:pic>
        <p:nvPicPr>
          <p:cNvPr id="4" name="صورة 3">
            <a:extLst>
              <a:ext uri="{FF2B5EF4-FFF2-40B4-BE49-F238E27FC236}">
                <a16:creationId xmlns:a16="http://schemas.microsoft.com/office/drawing/2014/main" xmlns="" id="{E2FC6C54-2F6B-B747-80AD-760806CAFE4F}"/>
              </a:ext>
            </a:extLst>
          </p:cNvPr>
          <p:cNvPicPr>
            <a:picLocks noChangeAspect="1"/>
          </p:cNvPicPr>
          <p:nvPr/>
        </p:nvPicPr>
        <p:blipFill>
          <a:blip r:embed="rId4"/>
          <a:stretch>
            <a:fillRect/>
          </a:stretch>
        </p:blipFill>
        <p:spPr>
          <a:xfrm>
            <a:off x="95996" y="-1"/>
            <a:ext cx="2650399" cy="1385047"/>
          </a:xfrm>
          <a:prstGeom prst="rect">
            <a:avLst/>
          </a:prstGeom>
        </p:spPr>
      </p:pic>
    </p:spTree>
    <p:extLst>
      <p:ext uri="{BB962C8B-B14F-4D97-AF65-F5344CB8AC3E}">
        <p14:creationId xmlns:p14="http://schemas.microsoft.com/office/powerpoint/2010/main" val="1025744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11760">
            <a:extLst>
              <a:ext uri="{FF2B5EF4-FFF2-40B4-BE49-F238E27FC236}">
                <a16:creationId xmlns:a16="http://schemas.microsoft.com/office/drawing/2014/main" xmlns="" id="{4F496255-7BDE-2B4E-98AF-71C75F30FC27}"/>
              </a:ext>
            </a:extLst>
          </p:cNvPr>
          <p:cNvPicPr>
            <a:picLocks noChangeAspect="1"/>
          </p:cNvPicPr>
          <p:nvPr/>
        </p:nvPicPr>
        <p:blipFill>
          <a:blip r:embed="rId2"/>
          <a:srcRect/>
          <a:stretch>
            <a:fillRect/>
          </a:stretch>
        </p:blipFill>
        <p:spPr>
          <a:xfrm>
            <a:off x="54137" y="1787953"/>
            <a:ext cx="5211852" cy="3232422"/>
          </a:xfrm>
          <a:prstGeom prst="rect">
            <a:avLst/>
          </a:prstGeom>
          <a:noFill/>
          <a:ln cap="flat">
            <a:noFill/>
          </a:ln>
        </p:spPr>
      </p:pic>
      <p:pic>
        <p:nvPicPr>
          <p:cNvPr id="5" name="صورة 4">
            <a:extLst>
              <a:ext uri="{FF2B5EF4-FFF2-40B4-BE49-F238E27FC236}">
                <a16:creationId xmlns:a16="http://schemas.microsoft.com/office/drawing/2014/main" xmlns="" id="{4D460094-4D45-2043-B1EC-99FACC590092}"/>
              </a:ext>
            </a:extLst>
          </p:cNvPr>
          <p:cNvPicPr>
            <a:picLocks noChangeAspect="1"/>
          </p:cNvPicPr>
          <p:nvPr/>
        </p:nvPicPr>
        <p:blipFill>
          <a:blip r:embed="rId3"/>
          <a:stretch>
            <a:fillRect/>
          </a:stretch>
        </p:blipFill>
        <p:spPr>
          <a:xfrm>
            <a:off x="6994364" y="3433622"/>
            <a:ext cx="4893236" cy="3173506"/>
          </a:xfrm>
          <a:prstGeom prst="rect">
            <a:avLst/>
          </a:prstGeom>
        </p:spPr>
      </p:pic>
      <p:sp>
        <p:nvSpPr>
          <p:cNvPr id="6" name="مستطيل 5">
            <a:extLst>
              <a:ext uri="{FF2B5EF4-FFF2-40B4-BE49-F238E27FC236}">
                <a16:creationId xmlns:a16="http://schemas.microsoft.com/office/drawing/2014/main" xmlns="" id="{E214327C-0F48-0B48-81DB-F2A63EC9320D}"/>
              </a:ext>
            </a:extLst>
          </p:cNvPr>
          <p:cNvSpPr/>
          <p:nvPr/>
        </p:nvSpPr>
        <p:spPr>
          <a:xfrm>
            <a:off x="5038612" y="457564"/>
            <a:ext cx="1561646" cy="739754"/>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just">
              <a:lnSpc>
                <a:spcPct val="150000"/>
              </a:lnSpc>
              <a:buSzPts val="2850"/>
            </a:pPr>
            <a:r>
              <a:rPr lang="ar-JO" sz="3200" dirty="0">
                <a:ln w="0"/>
                <a:effectLst>
                  <a:outerShdw blurRad="38100" dist="19050" dir="2700000" algn="tl" rotWithShape="0">
                    <a:schemeClr val="dk1">
                      <a:alpha val="40000"/>
                    </a:schemeClr>
                  </a:outerShdw>
                </a:effectLst>
              </a:rPr>
              <a:t>البوسترات</a:t>
            </a:r>
          </a:p>
        </p:txBody>
      </p:sp>
    </p:spTree>
    <p:extLst>
      <p:ext uri="{BB962C8B-B14F-4D97-AF65-F5344CB8AC3E}">
        <p14:creationId xmlns:p14="http://schemas.microsoft.com/office/powerpoint/2010/main" val="20940527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FD67464-C7A8-4B43-AB23-642C41B99E24}"/>
              </a:ext>
            </a:extLst>
          </p:cNvPr>
          <p:cNvSpPr>
            <a:spLocks noGrp="1" noChangeArrowheads="1"/>
          </p:cNvSpPr>
          <p:nvPr>
            <p:ph idx="4294967295"/>
          </p:nvPr>
        </p:nvSpPr>
        <p:spPr>
          <a:xfrm>
            <a:off x="288131" y="1398588"/>
            <a:ext cx="11615738" cy="4060824"/>
          </a:xfrm>
        </p:spPr>
        <p:txBody>
          <a:bodyPr>
            <a:normAutofit/>
          </a:bodyPr>
          <a:lstStyle/>
          <a:p>
            <a:pPr marL="0" indent="0" algn="justLow">
              <a:lnSpc>
                <a:spcPct val="80000"/>
              </a:lnSpc>
              <a:buNone/>
            </a:pPr>
            <a:r>
              <a:rPr lang="ar-JO" altLang="ar-JO" sz="2400" b="1" dirty="0"/>
              <a:t> </a:t>
            </a:r>
            <a:r>
              <a:rPr lang="ar-JO" altLang="ar-JO" sz="2400" dirty="0">
                <a:solidFill>
                  <a:srgbClr val="000000"/>
                </a:solidFill>
              </a:rPr>
              <a:t>من ضمن التقنيات الحديثة للارشاد شبكات المعلومات، ومواقع وبرامج التواصل الاجتماعي.</a:t>
            </a:r>
          </a:p>
          <a:p>
            <a:pPr marL="0" indent="0" algn="justLow">
              <a:lnSpc>
                <a:spcPct val="80000"/>
              </a:lnSpc>
              <a:buNone/>
            </a:pPr>
            <a:endParaRPr lang="ar-JO" altLang="ar-JO" sz="2400" dirty="0"/>
          </a:p>
          <a:p>
            <a:pPr marL="0" indent="0" algn="justLow">
              <a:lnSpc>
                <a:spcPct val="80000"/>
              </a:lnSpc>
              <a:buNone/>
            </a:pPr>
            <a:r>
              <a:rPr lang="ar-JO" altLang="ar-JO" sz="2400" b="1" dirty="0"/>
              <a:t>تنبع أهمية التقنيات الحديثة في ما يلي:</a:t>
            </a:r>
          </a:p>
          <a:p>
            <a:pPr algn="justLow">
              <a:lnSpc>
                <a:spcPct val="80000"/>
              </a:lnSpc>
              <a:buFont typeface="Courier New" panose="02070309020205020404" pitchFamily="49" charset="0"/>
              <a:buChar char="o"/>
            </a:pPr>
            <a:r>
              <a:rPr lang="ar-JO" altLang="ar-JO" sz="2400" dirty="0"/>
              <a:t>قدرتها على التخزين ونشر كم هائل من المعلومات بسرعة كبيرة وتكلفة قليلة نسبيا.</a:t>
            </a:r>
          </a:p>
          <a:p>
            <a:pPr algn="justLow">
              <a:lnSpc>
                <a:spcPct val="80000"/>
              </a:lnSpc>
              <a:buFont typeface="Courier New" panose="02070309020205020404" pitchFamily="49" charset="0"/>
              <a:buChar char="o"/>
            </a:pPr>
            <a:r>
              <a:rPr lang="ar-JO" altLang="ar-JO" sz="2400" dirty="0"/>
              <a:t>سهولة الاستخدام والنقل.</a:t>
            </a:r>
          </a:p>
          <a:p>
            <a:pPr algn="justLow">
              <a:lnSpc>
                <a:spcPct val="80000"/>
              </a:lnSpc>
              <a:buFont typeface="Courier New" panose="02070309020205020404" pitchFamily="49" charset="0"/>
              <a:buChar char="o"/>
            </a:pPr>
            <a:r>
              <a:rPr lang="ar-JO" altLang="ar-JO" sz="2400" dirty="0"/>
              <a:t>سهولة نقل المعلومات بين الباحثين والمرشدين والمزارعين.</a:t>
            </a:r>
          </a:p>
          <a:p>
            <a:pPr algn="justLow">
              <a:lnSpc>
                <a:spcPct val="80000"/>
              </a:lnSpc>
              <a:buFont typeface="Courier New" panose="02070309020205020404" pitchFamily="49" charset="0"/>
              <a:buChar char="o"/>
            </a:pPr>
            <a:r>
              <a:rPr lang="ar-JO" altLang="ar-JO" sz="2400" dirty="0"/>
              <a:t>تسمح هذه التقنيات للمزارعين باختيار المعلومات التي تناسب ظروفهم.</a:t>
            </a:r>
          </a:p>
          <a:p>
            <a:pPr algn="justLow">
              <a:lnSpc>
                <a:spcPct val="80000"/>
              </a:lnSpc>
              <a:buFont typeface="Courier New" panose="02070309020205020404" pitchFamily="49" charset="0"/>
              <a:buChar char="o"/>
            </a:pPr>
            <a:r>
              <a:rPr lang="ar-JO" altLang="ar-JO" sz="2400" dirty="0"/>
              <a:t>تتضمن المعلومات المنقولة نتائج البحوث ومعلومات حول استخدام المدخلات ومعلومات اقتصادية عن الأسواق والأسعار والنشاطات الارشادية.</a:t>
            </a:r>
          </a:p>
          <a:p>
            <a:pPr marL="0" indent="0" algn="justLow">
              <a:lnSpc>
                <a:spcPct val="80000"/>
              </a:lnSpc>
              <a:buNone/>
            </a:pPr>
            <a:endParaRPr lang="ar-JO" altLang="ar-JO" sz="2400" dirty="0"/>
          </a:p>
        </p:txBody>
      </p:sp>
      <p:sp>
        <p:nvSpPr>
          <p:cNvPr id="2" name="مستطيل 1">
            <a:extLst>
              <a:ext uri="{FF2B5EF4-FFF2-40B4-BE49-F238E27FC236}">
                <a16:creationId xmlns:a16="http://schemas.microsoft.com/office/drawing/2014/main" xmlns="" id="{B6A3FFE3-EF44-0445-9175-071013C4A05C}"/>
              </a:ext>
            </a:extLst>
          </p:cNvPr>
          <p:cNvSpPr/>
          <p:nvPr/>
        </p:nvSpPr>
        <p:spPr>
          <a:xfrm>
            <a:off x="4828413" y="514547"/>
            <a:ext cx="2258952" cy="48628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justLow">
              <a:lnSpc>
                <a:spcPct val="80000"/>
              </a:lnSpc>
            </a:pPr>
            <a:r>
              <a:rPr lang="ar-JO" altLang="ar-JO" sz="3200" dirty="0">
                <a:ln w="0"/>
                <a:solidFill>
                  <a:schemeClr val="tx1"/>
                </a:solidFill>
                <a:effectLst>
                  <a:outerShdw blurRad="38100" dist="19050" dir="2700000" algn="tl" rotWithShape="0">
                    <a:schemeClr val="dk1">
                      <a:alpha val="40000"/>
                    </a:schemeClr>
                  </a:outerShdw>
                </a:effectLst>
              </a:rPr>
              <a:t>التقنيات الحديثة.</a:t>
            </a:r>
          </a:p>
        </p:txBody>
      </p:sp>
    </p:spTree>
    <p:extLst>
      <p:ext uri="{BB962C8B-B14F-4D97-AF65-F5344CB8AC3E}">
        <p14:creationId xmlns:p14="http://schemas.microsoft.com/office/powerpoint/2010/main" val="16719137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مستطيل 7">
            <a:extLst>
              <a:ext uri="{FF2B5EF4-FFF2-40B4-BE49-F238E27FC236}">
                <a16:creationId xmlns:a16="http://schemas.microsoft.com/office/drawing/2014/main" xmlns="" id="{257F6392-460E-9142-840E-4A201E5DA8E4}"/>
              </a:ext>
            </a:extLst>
          </p:cNvPr>
          <p:cNvSpPr/>
          <p:nvPr/>
        </p:nvSpPr>
        <p:spPr>
          <a:xfrm>
            <a:off x="618565" y="274010"/>
            <a:ext cx="11241741" cy="6140142"/>
          </a:xfrm>
          <a:prstGeom prst="rect">
            <a:avLst/>
          </a:prstGeom>
        </p:spPr>
        <p:txBody>
          <a:bodyPr wrap="square">
            <a:spAutoFit/>
          </a:bodyPr>
          <a:lstStyle/>
          <a:p>
            <a:pPr lvl="0">
              <a:lnSpc>
                <a:spcPct val="150000"/>
              </a:lnSpc>
            </a:pPr>
            <a:r>
              <a:rPr lang="ar-JO" sz="2400" dirty="0">
                <a:latin typeface="Baghdad" pitchFamily="2" charset="-78"/>
              </a:rPr>
              <a:t>وقد تنقسم المسرحية إلى عدة فصول٬ وقد تكتفي بفصل واحد؛ ويتكون هيكل المسرحية من ثلاثة أجزاء رئيسة هي:</a:t>
            </a:r>
          </a:p>
          <a:p>
            <a:pPr lvl="0">
              <a:lnSpc>
                <a:spcPct val="150000"/>
              </a:lnSpc>
            </a:pPr>
            <a:r>
              <a:rPr lang="ar-JO" sz="2400" dirty="0">
                <a:latin typeface="Baghdad" pitchFamily="2" charset="-78"/>
              </a:rPr>
              <a:t>1)العرض: ويأتي عادة في الفصل الأول٬ حيث يكتشف موضوع المسرحية وشخصيات .</a:t>
            </a:r>
          </a:p>
          <a:p>
            <a:pPr>
              <a:lnSpc>
                <a:spcPct val="150000"/>
              </a:lnSpc>
              <a:buNone/>
              <a:tabLst>
                <a:tab pos="6553192" algn="l"/>
              </a:tabLst>
            </a:pPr>
            <a:r>
              <a:rPr lang="ar-JO" sz="2400" dirty="0">
                <a:latin typeface="Baghdad" pitchFamily="2" charset="-78"/>
              </a:rPr>
              <a:t>2)العقدة: وهي الطريقة التي بها تتابع الأحداث في تسلسل منطقي.                                                     </a:t>
            </a:r>
          </a:p>
          <a:p>
            <a:pPr>
              <a:lnSpc>
                <a:spcPct val="150000"/>
              </a:lnSpc>
              <a:buNone/>
              <a:tabLst>
                <a:tab pos="6553192" algn="l"/>
              </a:tabLst>
            </a:pPr>
            <a:r>
              <a:rPr lang="ar-JO" sz="2400" dirty="0">
                <a:latin typeface="Baghdad" pitchFamily="2" charset="-78"/>
              </a:rPr>
              <a:t>3)الحل: وهو الختام وتكشف العقدة وبالتالي الوصول إلى الحل</a:t>
            </a:r>
          </a:p>
          <a:p>
            <a:pPr>
              <a:lnSpc>
                <a:spcPct val="150000"/>
              </a:lnSpc>
              <a:buNone/>
              <a:tabLst>
                <a:tab pos="6553192" algn="l"/>
              </a:tabLst>
            </a:pPr>
            <a:r>
              <a:rPr lang="ar-JO" sz="2400" dirty="0">
                <a:latin typeface="Baghdad" pitchFamily="2" charset="-78"/>
              </a:rPr>
              <a:t>وللمسرحية أسس مهمة هي : </a:t>
            </a:r>
          </a:p>
          <a:p>
            <a:pPr marL="457200" indent="-457200">
              <a:lnSpc>
                <a:spcPct val="150000"/>
              </a:lnSpc>
              <a:buFont typeface="+mj-lt"/>
              <a:buAutoNum type="arabicPeriod"/>
              <a:tabLst>
                <a:tab pos="6553192" algn="l"/>
              </a:tabLst>
            </a:pPr>
            <a:r>
              <a:rPr lang="ar-JO" sz="2400" dirty="0">
                <a:latin typeface="Baghdad" pitchFamily="2" charset="-78"/>
              </a:rPr>
              <a:t>الفكرة : ويقصد بها مضمون القصة </a:t>
            </a:r>
          </a:p>
          <a:p>
            <a:pPr marL="457200" indent="-457200">
              <a:lnSpc>
                <a:spcPct val="150000"/>
              </a:lnSpc>
              <a:buFont typeface="+mj-lt"/>
              <a:buAutoNum type="arabicPeriod"/>
              <a:tabLst>
                <a:tab pos="6553192" algn="l"/>
              </a:tabLst>
            </a:pPr>
            <a:r>
              <a:rPr lang="ar-JO" sz="2400" dirty="0">
                <a:latin typeface="Baghdad" pitchFamily="2" charset="-78"/>
              </a:rPr>
              <a:t>الحكاية :وهي بمثابة جسد الفكرة </a:t>
            </a:r>
          </a:p>
          <a:p>
            <a:pPr marL="457200" indent="-457200">
              <a:lnSpc>
                <a:spcPct val="150000"/>
              </a:lnSpc>
              <a:buFont typeface="+mj-lt"/>
              <a:buAutoNum type="arabicPeriod"/>
              <a:tabLst>
                <a:tab pos="6553192" algn="l"/>
              </a:tabLst>
            </a:pPr>
            <a:r>
              <a:rPr lang="ar-JO" sz="2400" dirty="0">
                <a:latin typeface="Baghdad" pitchFamily="2" charset="-78"/>
              </a:rPr>
              <a:t>توزيع الأدوار٬والشخصيات : وهم ابطال المسرحية </a:t>
            </a:r>
          </a:p>
          <a:p>
            <a:pPr marL="457200" indent="-457200">
              <a:lnSpc>
                <a:spcPct val="150000"/>
              </a:lnSpc>
              <a:buFont typeface="+mj-lt"/>
              <a:buAutoNum type="arabicPeriod"/>
              <a:tabLst>
                <a:tab pos="6553192" algn="l"/>
              </a:tabLst>
            </a:pPr>
            <a:r>
              <a:rPr lang="ar-JO" sz="2400" dirty="0">
                <a:latin typeface="Baghdad" pitchFamily="2" charset="-78"/>
              </a:rPr>
              <a:t>الصراع: وهو لب المشكلة وتعقيداتها</a:t>
            </a:r>
          </a:p>
          <a:p>
            <a:pPr marL="457200" indent="-457200">
              <a:lnSpc>
                <a:spcPct val="150000"/>
              </a:lnSpc>
              <a:buFont typeface="+mj-lt"/>
              <a:buAutoNum type="arabicPeriod"/>
              <a:tabLst>
                <a:tab pos="6553192" algn="l"/>
              </a:tabLst>
            </a:pPr>
            <a:r>
              <a:rPr lang="ar-JO" sz="2400" dirty="0">
                <a:latin typeface="Baghdad" pitchFamily="2" charset="-78"/>
              </a:rPr>
              <a:t>الحوار :ويعني فصول الحديث وأحداث المسرحية المبنية على المناقشة والحوار</a:t>
            </a:r>
          </a:p>
          <a:p>
            <a:pPr lvl="0">
              <a:lnSpc>
                <a:spcPct val="150000"/>
              </a:lnSpc>
            </a:pPr>
            <a:endParaRPr lang="ar-JO" sz="2400" dirty="0">
              <a:latin typeface="Baghdad" pitchFamily="2" charset="-78"/>
            </a:endParaRPr>
          </a:p>
        </p:txBody>
      </p:sp>
    </p:spTree>
    <p:extLst>
      <p:ext uri="{BB962C8B-B14F-4D97-AF65-F5344CB8AC3E}">
        <p14:creationId xmlns:p14="http://schemas.microsoft.com/office/powerpoint/2010/main" val="4279994616"/>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xmlns="" id="{AC42AE65-00B8-BF4C-8FEF-B94C90449F23}"/>
              </a:ext>
            </a:extLst>
          </p:cNvPr>
          <p:cNvSpPr>
            <a:spLocks noGrp="1" noChangeArrowheads="1"/>
          </p:cNvSpPr>
          <p:nvPr>
            <p:ph type="body" idx="1"/>
          </p:nvPr>
        </p:nvSpPr>
        <p:spPr>
          <a:xfrm>
            <a:off x="6829426" y="1654175"/>
            <a:ext cx="4280060" cy="2135188"/>
          </a:xfrm>
        </p:spPr>
        <p:txBody>
          <a:bodyPr/>
          <a:lstStyle/>
          <a:p>
            <a:r>
              <a:rPr lang="ar-SA" altLang="ar-JO" i="1" dirty="0"/>
              <a:t>الأقمار</a:t>
            </a:r>
            <a:r>
              <a:rPr lang="ar-JO" altLang="ar-JO" i="1" dirty="0"/>
              <a:t> </a:t>
            </a:r>
            <a:r>
              <a:rPr lang="ar-SA" altLang="ar-JO" i="1" dirty="0"/>
              <a:t>الصناعية:</a:t>
            </a:r>
            <a:endParaRPr lang="ar-JO" altLang="ar-JO" dirty="0"/>
          </a:p>
          <a:p>
            <a:r>
              <a:rPr lang="ar-SA" altLang="ar-JO" i="1" dirty="0"/>
              <a:t>الكمبيوتر</a:t>
            </a:r>
            <a:r>
              <a:rPr lang="ar-JO" altLang="ar-JO" i="1" dirty="0"/>
              <a:t> و الكمبيوتر</a:t>
            </a:r>
            <a:r>
              <a:rPr lang="ar-SA" altLang="ar-JO" dirty="0"/>
              <a:t> </a:t>
            </a:r>
            <a:endParaRPr lang="ar-JO" altLang="ar-JO" dirty="0"/>
          </a:p>
          <a:p>
            <a:r>
              <a:rPr lang="ar-SA" altLang="ar-JO" i="1" dirty="0"/>
              <a:t>الهاتف</a:t>
            </a:r>
            <a:r>
              <a:rPr lang="ar-JO" altLang="ar-JO" i="1" dirty="0"/>
              <a:t> </a:t>
            </a:r>
            <a:r>
              <a:rPr lang="ar-SA" altLang="ar-JO" i="1" dirty="0"/>
              <a:t>النقال</a:t>
            </a:r>
            <a:r>
              <a:rPr lang="ar-SA" altLang="ar-JO" dirty="0"/>
              <a:t> </a:t>
            </a:r>
            <a:endParaRPr lang="ar-JO" altLang="ar-JO" dirty="0"/>
          </a:p>
          <a:p>
            <a:pPr>
              <a:buFontTx/>
              <a:buNone/>
            </a:pPr>
            <a:endParaRPr lang="en" altLang="ar-JO" dirty="0"/>
          </a:p>
        </p:txBody>
      </p:sp>
      <p:sp>
        <p:nvSpPr>
          <p:cNvPr id="54275" name="WordArt 3">
            <a:extLst>
              <a:ext uri="{FF2B5EF4-FFF2-40B4-BE49-F238E27FC236}">
                <a16:creationId xmlns:a16="http://schemas.microsoft.com/office/drawing/2014/main" xmlns="" id="{9383C1E6-E84A-3D45-BF03-247762474F86}"/>
              </a:ext>
            </a:extLst>
          </p:cNvPr>
          <p:cNvSpPr>
            <a:spLocks noChangeArrowheads="1" noChangeShapeType="1" noTextEdit="1"/>
          </p:cNvSpPr>
          <p:nvPr/>
        </p:nvSpPr>
        <p:spPr bwMode="auto">
          <a:xfrm>
            <a:off x="3111500" y="511444"/>
            <a:ext cx="6400799" cy="667879"/>
          </a:xfrm>
          <a:prstGeom prst="rect">
            <a:avLst/>
          </a:prstGeom>
        </p:spPr>
        <p:style>
          <a:lnRef idx="1">
            <a:schemeClr val="accent3"/>
          </a:lnRef>
          <a:fillRef idx="2">
            <a:schemeClr val="accent3"/>
          </a:fillRef>
          <a:effectRef idx="1">
            <a:schemeClr val="accent3"/>
          </a:effectRef>
          <a:fontRef idx="minor">
            <a:schemeClr val="dk1"/>
          </a:fontRef>
        </p:style>
        <p:txBody>
          <a:bodyPr wrap="none" fromWordArt="1"/>
          <a:lstStyle/>
          <a:p>
            <a:pPr algn="ctr"/>
            <a:r>
              <a:rPr lang="ar-JO" sz="3600" kern="10" dirty="0">
                <a:ln w="0"/>
                <a:solidFill>
                  <a:schemeClr val="tx1"/>
                </a:solidFill>
                <a:effectLst>
                  <a:outerShdw blurRad="38100" dist="19050" dir="2700000" algn="tl" rotWithShape="0">
                    <a:schemeClr val="dk1">
                      <a:alpha val="40000"/>
                    </a:schemeClr>
                  </a:outerShdw>
                </a:effectLst>
                <a:latin typeface="Arial Black" panose="020B0604020202020204" pitchFamily="34" charset="0"/>
                <a:cs typeface="Arial Black" panose="020B0604020202020204" pitchFamily="34" charset="0"/>
              </a:rPr>
              <a:t>وسائل الاتصال الحديثة </a:t>
            </a:r>
          </a:p>
        </p:txBody>
      </p:sp>
      <p:pic>
        <p:nvPicPr>
          <p:cNvPr id="54276" name="Picture 4" descr="image">
            <a:hlinkClick r:id="rId2"/>
            <a:extLst>
              <a:ext uri="{FF2B5EF4-FFF2-40B4-BE49-F238E27FC236}">
                <a16:creationId xmlns:a16="http://schemas.microsoft.com/office/drawing/2014/main" xmlns="" id="{196D8002-388A-1340-8EAD-6BB2FAA9BE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2575" y="1528091"/>
            <a:ext cx="2579687" cy="2879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71485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iterate type="lt">
                                    <p:tmPct val="10000"/>
                                  </p:iterate>
                                  <p:childTnLst>
                                    <p:set>
                                      <p:cBhvr>
                                        <p:cTn id="6" dur="1" fill="hold">
                                          <p:stCondLst>
                                            <p:cond delay="0"/>
                                          </p:stCondLst>
                                        </p:cTn>
                                        <p:tgtEl>
                                          <p:spTgt spid="54274">
                                            <p:txEl>
                                              <p:pRg st="0" end="0"/>
                                            </p:txEl>
                                          </p:spTgt>
                                        </p:tgtEl>
                                        <p:attrNameLst>
                                          <p:attrName>style.visibility</p:attrName>
                                        </p:attrNameLst>
                                      </p:cBhvr>
                                      <p:to>
                                        <p:strVal val="visible"/>
                                      </p:to>
                                    </p:set>
                                    <p:anim calcmode="lin" valueType="num">
                                      <p:cBhvr>
                                        <p:cTn id="7" dur="500" fill="hold"/>
                                        <p:tgtEl>
                                          <p:spTgt spid="5427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4274">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54274">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5427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54274">
                                            <p:txEl>
                                              <p:pRg st="1" end="1"/>
                                            </p:txEl>
                                          </p:spTgt>
                                        </p:tgtEl>
                                        <p:attrNameLst>
                                          <p:attrName>style.visibility</p:attrName>
                                        </p:attrNameLst>
                                      </p:cBhvr>
                                      <p:to>
                                        <p:strVal val="visible"/>
                                      </p:to>
                                    </p:set>
                                    <p:anim calcmode="lin" valueType="num">
                                      <p:cBhvr>
                                        <p:cTn id="15" dur="500" fill="hold"/>
                                        <p:tgtEl>
                                          <p:spTgt spid="54274">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54274">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54274">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54274">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iterate type="lt">
                                    <p:tmPct val="10000"/>
                                  </p:iterate>
                                  <p:childTnLst>
                                    <p:set>
                                      <p:cBhvr>
                                        <p:cTn id="22" dur="1" fill="hold">
                                          <p:stCondLst>
                                            <p:cond delay="0"/>
                                          </p:stCondLst>
                                        </p:cTn>
                                        <p:tgtEl>
                                          <p:spTgt spid="54274">
                                            <p:txEl>
                                              <p:pRg st="2" end="2"/>
                                            </p:txEl>
                                          </p:spTgt>
                                        </p:tgtEl>
                                        <p:attrNameLst>
                                          <p:attrName>style.visibility</p:attrName>
                                        </p:attrNameLst>
                                      </p:cBhvr>
                                      <p:to>
                                        <p:strVal val="visible"/>
                                      </p:to>
                                    </p:set>
                                    <p:anim calcmode="lin" valueType="num">
                                      <p:cBhvr>
                                        <p:cTn id="23" dur="500" fill="hold"/>
                                        <p:tgtEl>
                                          <p:spTgt spid="54274">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54274">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54274">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5427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xmlns="" id="{C7FCE626-5A51-414D-B452-296752B7327B}"/>
              </a:ext>
            </a:extLst>
          </p:cNvPr>
          <p:cNvSpPr>
            <a:spLocks noGrp="1" noChangeArrowheads="1"/>
          </p:cNvSpPr>
          <p:nvPr>
            <p:ph type="title"/>
          </p:nvPr>
        </p:nvSpPr>
        <p:spPr>
          <a:xfrm>
            <a:off x="4664990" y="188913"/>
            <a:ext cx="5699798" cy="623886"/>
          </a:xfrm>
        </p:spPr>
        <p:style>
          <a:lnRef idx="2">
            <a:schemeClr val="dk1"/>
          </a:lnRef>
          <a:fillRef idx="1">
            <a:schemeClr val="lt1"/>
          </a:fillRef>
          <a:effectRef idx="0">
            <a:schemeClr val="dk1"/>
          </a:effectRef>
          <a:fontRef idx="minor">
            <a:schemeClr val="dk1"/>
          </a:fontRef>
        </p:style>
        <p:txBody>
          <a:bodyPr>
            <a:normAutofit/>
          </a:bodyPr>
          <a:lstStyle/>
          <a:p>
            <a:pPr algn="ctr"/>
            <a:r>
              <a:rPr lang="ar-JO" altLang="ar-JO" sz="3200" dirty="0">
                <a:ln w="0"/>
                <a:solidFill>
                  <a:schemeClr val="tx1"/>
                </a:solidFill>
                <a:effectLst>
                  <a:outerShdw blurRad="38100" dist="19050" dir="2700000" algn="tl" rotWithShape="0">
                    <a:schemeClr val="dk1">
                      <a:alpha val="40000"/>
                    </a:schemeClr>
                  </a:outerShdw>
                </a:effectLst>
              </a:rPr>
              <a:t>الاقمار الصناعية : </a:t>
            </a:r>
            <a:endParaRPr lang="en" altLang="ar-JO" sz="3200" dirty="0">
              <a:ln w="0"/>
              <a:solidFill>
                <a:schemeClr val="tx1"/>
              </a:solidFill>
              <a:effectLst>
                <a:outerShdw blurRad="38100" dist="19050" dir="2700000" algn="tl" rotWithShape="0">
                  <a:schemeClr val="dk1">
                    <a:alpha val="40000"/>
                  </a:schemeClr>
                </a:outerShdw>
              </a:effectLst>
            </a:endParaRPr>
          </a:p>
        </p:txBody>
      </p:sp>
      <p:sp>
        <p:nvSpPr>
          <p:cNvPr id="55299" name="Rectangle 3">
            <a:extLst>
              <a:ext uri="{FF2B5EF4-FFF2-40B4-BE49-F238E27FC236}">
                <a16:creationId xmlns:a16="http://schemas.microsoft.com/office/drawing/2014/main" xmlns="" id="{72D61D89-3F2A-B945-92F2-F94EE7E402A6}"/>
              </a:ext>
            </a:extLst>
          </p:cNvPr>
          <p:cNvSpPr>
            <a:spLocks noGrp="1" noChangeArrowheads="1"/>
          </p:cNvSpPr>
          <p:nvPr>
            <p:ph type="body" idx="1"/>
          </p:nvPr>
        </p:nvSpPr>
        <p:spPr>
          <a:xfrm>
            <a:off x="2640014" y="1006327"/>
            <a:ext cx="8844230" cy="4525962"/>
          </a:xfrm>
        </p:spPr>
        <p:txBody>
          <a:bodyPr>
            <a:normAutofit/>
          </a:bodyPr>
          <a:lstStyle/>
          <a:p>
            <a:pPr marL="0" indent="0" algn="just">
              <a:lnSpc>
                <a:spcPct val="80000"/>
              </a:lnSpc>
              <a:buNone/>
            </a:pPr>
            <a:r>
              <a:rPr lang="ar-SA" altLang="ar-JO" sz="2400" dirty="0"/>
              <a:t>ذو عدة وظائف مثل استلام الموجات الصاعدة من المحطات الأرضية، ثم تغيير تردداتها وتضخيمها وإرسالها مرة أخرى إلى المحطات الأرضية (المستقبل) وهو ذو عدة استعمالات أهمها:</a:t>
            </a:r>
          </a:p>
          <a:p>
            <a:pPr algn="just">
              <a:lnSpc>
                <a:spcPct val="80000"/>
              </a:lnSpc>
              <a:buFontTx/>
              <a:buChar char="-"/>
            </a:pPr>
            <a:r>
              <a:rPr lang="ar-SA" altLang="ar-JO" sz="2400" dirty="0"/>
              <a:t>التلفزيون والراديو.</a:t>
            </a:r>
          </a:p>
          <a:p>
            <a:pPr algn="just">
              <a:lnSpc>
                <a:spcPct val="80000"/>
              </a:lnSpc>
              <a:buFontTx/>
              <a:buChar char="-"/>
            </a:pPr>
            <a:r>
              <a:rPr lang="ar-SA" altLang="ar-JO" sz="2400" dirty="0"/>
              <a:t>الاتصال الهاتفي.</a:t>
            </a:r>
          </a:p>
          <a:p>
            <a:pPr algn="just">
              <a:lnSpc>
                <a:spcPct val="80000"/>
              </a:lnSpc>
              <a:buFontTx/>
              <a:buChar char="-"/>
            </a:pPr>
            <a:r>
              <a:rPr lang="ar-SA" altLang="ar-JO" sz="2400" dirty="0"/>
              <a:t>الخدمات البريدية والالكترونية والمعلوماتية.</a:t>
            </a:r>
          </a:p>
          <a:p>
            <a:pPr algn="just">
              <a:lnSpc>
                <a:spcPct val="80000"/>
              </a:lnSpc>
              <a:buFontTx/>
              <a:buChar char="-"/>
            </a:pPr>
            <a:r>
              <a:rPr lang="ar-SA" altLang="ar-JO" sz="2400" dirty="0"/>
              <a:t>الخدمات التجارية وأداة الأعمال والصناعات.</a:t>
            </a:r>
          </a:p>
          <a:p>
            <a:pPr algn="just">
              <a:lnSpc>
                <a:spcPct val="80000"/>
              </a:lnSpc>
              <a:buFontTx/>
              <a:buChar char="-"/>
            </a:pPr>
            <a:r>
              <a:rPr lang="ar-SA" altLang="ar-JO" sz="2400" dirty="0"/>
              <a:t>التنقيب عن الثروات.</a:t>
            </a:r>
          </a:p>
          <a:p>
            <a:pPr algn="just">
              <a:lnSpc>
                <a:spcPct val="80000"/>
              </a:lnSpc>
              <a:buFontTx/>
              <a:buChar char="-"/>
            </a:pPr>
            <a:r>
              <a:rPr lang="ar-SA" altLang="ar-JO" sz="2400" dirty="0"/>
              <a:t>الأهداف العسكرية.</a:t>
            </a:r>
          </a:p>
          <a:p>
            <a:pPr algn="just">
              <a:lnSpc>
                <a:spcPct val="80000"/>
              </a:lnSpc>
              <a:buFontTx/>
              <a:buChar char="-"/>
            </a:pPr>
            <a:r>
              <a:rPr lang="ar-SA" altLang="ar-JO" sz="2400" dirty="0"/>
              <a:t>الدراسات البيئية.</a:t>
            </a:r>
          </a:p>
          <a:p>
            <a:pPr algn="just">
              <a:lnSpc>
                <a:spcPct val="80000"/>
              </a:lnSpc>
              <a:buFontTx/>
              <a:buChar char="-"/>
            </a:pPr>
            <a:r>
              <a:rPr lang="ar-SA" altLang="ar-JO" sz="2400" dirty="0"/>
              <a:t>الدراسات الفلكية </a:t>
            </a:r>
            <a:endParaRPr lang="en" altLang="ar-JO" sz="2400" dirty="0"/>
          </a:p>
        </p:txBody>
      </p:sp>
      <p:pic>
        <p:nvPicPr>
          <p:cNvPr id="55300" name="Picture 4" descr="MAP1">
            <a:hlinkClick r:id="rId2"/>
            <a:extLst>
              <a:ext uri="{FF2B5EF4-FFF2-40B4-BE49-F238E27FC236}">
                <a16:creationId xmlns:a16="http://schemas.microsoft.com/office/drawing/2014/main" xmlns="" id="{27945E1F-44E0-554F-B441-D7BED90D9F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87825" y="1859756"/>
            <a:ext cx="1908175" cy="2079625"/>
          </a:xfrm>
          <a:prstGeom prst="rect">
            <a:avLst/>
          </a:prstGeom>
          <a:noFill/>
          <a:extLst>
            <a:ext uri="{909E8E84-426E-40DD-AFC4-6F175D3DCCD1}">
              <a14:hiddenFill xmlns:a14="http://schemas.microsoft.com/office/drawing/2010/main">
                <a:solidFill>
                  <a:srgbClr val="FFFFFF"/>
                </a:solidFill>
              </a14:hiddenFill>
            </a:ext>
          </a:extLst>
        </p:spPr>
      </p:pic>
      <p:pic>
        <p:nvPicPr>
          <p:cNvPr id="55301" name="Picture 5" descr="n1-29-2003">
            <a:hlinkClick r:id="rId4"/>
            <a:extLst>
              <a:ext uri="{FF2B5EF4-FFF2-40B4-BE49-F238E27FC236}">
                <a16:creationId xmlns:a16="http://schemas.microsoft.com/office/drawing/2014/main" xmlns="" id="{4ECFBCA9-2220-C74C-A298-66A45A6822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87756" y="3939381"/>
            <a:ext cx="2376487" cy="2244725"/>
          </a:xfrm>
          <a:prstGeom prst="rect">
            <a:avLst/>
          </a:prstGeom>
          <a:noFill/>
          <a:extLst>
            <a:ext uri="{909E8E84-426E-40DD-AFC4-6F175D3DCCD1}">
              <a14:hiddenFill xmlns:a14="http://schemas.microsoft.com/office/drawing/2010/main">
                <a:solidFill>
                  <a:srgbClr val="FFFFFF"/>
                </a:solidFill>
              </a14:hiddenFill>
            </a:ext>
          </a:extLst>
        </p:spPr>
      </p:pic>
      <p:pic>
        <p:nvPicPr>
          <p:cNvPr id="55302" name="Picture 6" descr="f3dafa35cc880e63f8fdc31637fda377_lm">
            <a:hlinkClick r:id="rId6"/>
            <a:extLst>
              <a:ext uri="{FF2B5EF4-FFF2-40B4-BE49-F238E27FC236}">
                <a16:creationId xmlns:a16="http://schemas.microsoft.com/office/drawing/2014/main" xmlns="" id="{7A47B2DF-A847-2649-AE4C-E854FB18FEE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5729" y="2756694"/>
            <a:ext cx="1295400" cy="1182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82385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xmlns="" id="{F24C4592-BEB1-9041-9568-BEA268C5E268}"/>
              </a:ext>
            </a:extLst>
          </p:cNvPr>
          <p:cNvSpPr>
            <a:spLocks noGrp="1" noChangeArrowheads="1"/>
          </p:cNvSpPr>
          <p:nvPr>
            <p:ph type="title"/>
          </p:nvPr>
        </p:nvSpPr>
        <p:spPr>
          <a:xfrm>
            <a:off x="4655545" y="0"/>
            <a:ext cx="3915017" cy="635431"/>
          </a:xfrm>
        </p:spPr>
        <p:style>
          <a:lnRef idx="2">
            <a:schemeClr val="dk1"/>
          </a:lnRef>
          <a:fillRef idx="1">
            <a:schemeClr val="lt1"/>
          </a:fillRef>
          <a:effectRef idx="0">
            <a:schemeClr val="dk1"/>
          </a:effectRef>
          <a:fontRef idx="minor">
            <a:schemeClr val="dk1"/>
          </a:fontRef>
        </p:style>
        <p:txBody>
          <a:bodyPr>
            <a:normAutofit/>
          </a:bodyPr>
          <a:lstStyle/>
          <a:p>
            <a:r>
              <a:rPr lang="ar-JO" altLang="ar-JO" sz="3200" b="1" dirty="0"/>
              <a:t>الكمبيوتر  و الإنترنت  </a:t>
            </a:r>
            <a:endParaRPr lang="en" altLang="ar-JO" sz="3200" b="1" dirty="0"/>
          </a:p>
        </p:txBody>
      </p:sp>
      <p:sp>
        <p:nvSpPr>
          <p:cNvPr id="56323" name="Rectangle 3">
            <a:extLst>
              <a:ext uri="{FF2B5EF4-FFF2-40B4-BE49-F238E27FC236}">
                <a16:creationId xmlns:a16="http://schemas.microsoft.com/office/drawing/2014/main" xmlns="" id="{DC28384F-59AE-2E4C-BA62-E196B6C6D734}"/>
              </a:ext>
            </a:extLst>
          </p:cNvPr>
          <p:cNvSpPr>
            <a:spLocks noGrp="1" noChangeArrowheads="1"/>
          </p:cNvSpPr>
          <p:nvPr>
            <p:ph type="body" idx="1"/>
          </p:nvPr>
        </p:nvSpPr>
        <p:spPr>
          <a:xfrm>
            <a:off x="557939" y="836907"/>
            <a:ext cx="11386532" cy="2556145"/>
          </a:xfrm>
        </p:spPr>
        <p:txBody>
          <a:bodyPr>
            <a:normAutofit/>
          </a:bodyPr>
          <a:lstStyle/>
          <a:p>
            <a:pPr algn="just">
              <a:lnSpc>
                <a:spcPct val="80000"/>
              </a:lnSpc>
              <a:buFontTx/>
              <a:buNone/>
            </a:pPr>
            <a:r>
              <a:rPr lang="ar-SA" altLang="ar-JO" sz="2200" dirty="0"/>
              <a:t>يبرز دور الحاسوب كأداة تعليمية ومساعدة للفرد في تعلمه واتصاله، واكتشاف الجديد في العالم، واللعب، والتصميم من مزاياه:</a:t>
            </a:r>
          </a:p>
          <a:p>
            <a:pPr algn="just">
              <a:lnSpc>
                <a:spcPct val="80000"/>
              </a:lnSpc>
            </a:pPr>
            <a:r>
              <a:rPr lang="ar-SA" altLang="ar-JO" sz="2200" dirty="0"/>
              <a:t>معالجة الكلمات والنصوص</a:t>
            </a:r>
          </a:p>
          <a:p>
            <a:pPr algn="just">
              <a:lnSpc>
                <a:spcPct val="80000"/>
              </a:lnSpc>
            </a:pPr>
            <a:r>
              <a:rPr lang="ar-SA" altLang="ar-JO" sz="2200" dirty="0"/>
              <a:t>التصميم قبل الطباعة على الورق.</a:t>
            </a:r>
          </a:p>
          <a:p>
            <a:pPr algn="just">
              <a:lnSpc>
                <a:spcPct val="80000"/>
              </a:lnSpc>
            </a:pPr>
            <a:r>
              <a:rPr lang="ar-SA" altLang="ar-JO" sz="2200" dirty="0"/>
              <a:t>البري</a:t>
            </a:r>
          </a:p>
          <a:p>
            <a:pPr algn="just">
              <a:lnSpc>
                <a:spcPct val="80000"/>
              </a:lnSpc>
            </a:pPr>
            <a:r>
              <a:rPr lang="ar-SA" altLang="ar-JO" sz="2200" dirty="0"/>
              <a:t>الالكتروني.</a:t>
            </a:r>
          </a:p>
          <a:p>
            <a:pPr algn="just">
              <a:lnSpc>
                <a:spcPct val="80000"/>
              </a:lnSpc>
            </a:pPr>
            <a:r>
              <a:rPr lang="ar-SA" altLang="ar-JO" sz="2200" dirty="0"/>
              <a:t>تسيير الانترنت.</a:t>
            </a:r>
          </a:p>
          <a:p>
            <a:pPr algn="just">
              <a:lnSpc>
                <a:spcPct val="80000"/>
              </a:lnSpc>
              <a:buFontTx/>
              <a:buNone/>
            </a:pPr>
            <a:endParaRPr lang="en" altLang="ar-JO" sz="2200" dirty="0"/>
          </a:p>
        </p:txBody>
      </p:sp>
      <p:sp>
        <p:nvSpPr>
          <p:cNvPr id="56324" name="Text Box 4">
            <a:extLst>
              <a:ext uri="{FF2B5EF4-FFF2-40B4-BE49-F238E27FC236}">
                <a16:creationId xmlns:a16="http://schemas.microsoft.com/office/drawing/2014/main" xmlns="" id="{8A193671-44A6-4040-AC6A-A43F1014AD67}"/>
              </a:ext>
            </a:extLst>
          </p:cNvPr>
          <p:cNvSpPr txBox="1">
            <a:spLocks noChangeArrowheads="1"/>
          </p:cNvSpPr>
          <p:nvPr/>
        </p:nvSpPr>
        <p:spPr bwMode="auto">
          <a:xfrm>
            <a:off x="247530" y="3221927"/>
            <a:ext cx="11761518"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ar-SA" altLang="ar-JO" sz="2200" dirty="0">
                <a:latin typeface="Arial" panose="020B0604020202020204" pitchFamily="34" charset="0"/>
              </a:rPr>
              <a:t>انترنت (</a:t>
            </a:r>
            <a:r>
              <a:rPr lang="en-US" altLang="ar-JO" sz="2200" dirty="0">
                <a:latin typeface="Arial" panose="020B0604020202020204" pitchFamily="34" charset="0"/>
              </a:rPr>
              <a:t>internet</a:t>
            </a:r>
            <a:r>
              <a:rPr lang="ar-SA" altLang="ar-JO" sz="2200" dirty="0">
                <a:latin typeface="Arial" panose="020B0604020202020204" pitchFamily="34" charset="0"/>
              </a:rPr>
              <a:t>) مصطلح ركبه العلماء من كلمتين ألا وهما: </a:t>
            </a:r>
            <a:r>
              <a:rPr lang="en-US" altLang="ar-JO" sz="2200" dirty="0">
                <a:latin typeface="Arial" panose="020B0604020202020204" pitchFamily="34" charset="0"/>
              </a:rPr>
              <a:t>Inter </a:t>
            </a:r>
            <a:r>
              <a:rPr lang="en-US" altLang="ar-JO" sz="2200" dirty="0" err="1">
                <a:latin typeface="Arial" panose="020B0604020202020204" pitchFamily="34" charset="0"/>
              </a:rPr>
              <a:t>comeconnection</a:t>
            </a:r>
            <a:r>
              <a:rPr lang="en-US" altLang="ar-JO" sz="2200" dirty="0">
                <a:latin typeface="Arial" panose="020B0604020202020204" pitchFamily="34" charset="0"/>
              </a:rPr>
              <a:t> / Net</a:t>
            </a:r>
            <a:r>
              <a:rPr lang="ar-SA" altLang="ar-JO" sz="2200" dirty="0">
                <a:latin typeface="Arial" panose="020B0604020202020204" pitchFamily="34" charset="0"/>
              </a:rPr>
              <a:t> وهو ذو معنى الشبكة المترابطة.</a:t>
            </a:r>
            <a:r>
              <a:rPr lang="en-US" altLang="ar-JO" sz="2200" dirty="0">
                <a:latin typeface="Arial" panose="020B0604020202020204" pitchFamily="34" charset="0"/>
              </a:rPr>
              <a:t> </a:t>
            </a:r>
            <a:r>
              <a:rPr lang="ar-SA" altLang="ar-JO" sz="2200" dirty="0">
                <a:latin typeface="Arial" panose="020B0604020202020204" pitchFamily="34" charset="0"/>
              </a:rPr>
              <a:t>ومن خدماتها:</a:t>
            </a:r>
            <a:br>
              <a:rPr lang="ar-SA" altLang="ar-JO" sz="2200" dirty="0">
                <a:latin typeface="Arial" panose="020B0604020202020204" pitchFamily="34" charset="0"/>
              </a:rPr>
            </a:br>
            <a:r>
              <a:rPr lang="ar-SA" altLang="ar-JO" sz="2200" dirty="0">
                <a:latin typeface="Arial" panose="020B0604020202020204" pitchFamily="34" charset="0"/>
              </a:rPr>
              <a:t>- خدمة الويب (</a:t>
            </a:r>
            <a:r>
              <a:rPr lang="en-US" altLang="ar-JO" sz="2200" dirty="0">
                <a:latin typeface="Arial" panose="020B0604020202020204" pitchFamily="34" charset="0"/>
              </a:rPr>
              <a:t>web</a:t>
            </a:r>
            <a:r>
              <a:rPr lang="ar-SA" altLang="ar-JO" sz="2200" dirty="0">
                <a:latin typeface="Arial" panose="020B0604020202020204" pitchFamily="34" charset="0"/>
              </a:rPr>
              <a:t>)</a:t>
            </a:r>
            <a:br>
              <a:rPr lang="ar-SA" altLang="ar-JO" sz="2200" dirty="0">
                <a:latin typeface="Arial" panose="020B0604020202020204" pitchFamily="34" charset="0"/>
              </a:rPr>
            </a:br>
            <a:r>
              <a:rPr lang="ar-SA" altLang="ar-JO" sz="2200" dirty="0">
                <a:latin typeface="Arial" panose="020B0604020202020204" pitchFamily="34" charset="0"/>
              </a:rPr>
              <a:t>- البريد الالكتروني (</a:t>
            </a:r>
            <a:r>
              <a:rPr lang="en-US" altLang="ar-JO" sz="2200" dirty="0">
                <a:latin typeface="Arial" panose="020B0604020202020204" pitchFamily="34" charset="0"/>
              </a:rPr>
              <a:t>e-mail</a:t>
            </a:r>
            <a:r>
              <a:rPr lang="ar-SA" altLang="ar-JO" sz="2200" dirty="0">
                <a:latin typeface="Arial" panose="020B0604020202020204" pitchFamily="34" charset="0"/>
              </a:rPr>
              <a:t>)</a:t>
            </a:r>
            <a:br>
              <a:rPr lang="ar-SA" altLang="ar-JO" sz="2200" dirty="0">
                <a:latin typeface="Arial" panose="020B0604020202020204" pitchFamily="34" charset="0"/>
              </a:rPr>
            </a:br>
            <a:r>
              <a:rPr lang="ar-SA" altLang="ar-JO" sz="2200" dirty="0">
                <a:latin typeface="Arial" panose="020B0604020202020204" pitchFamily="34" charset="0"/>
              </a:rPr>
              <a:t>- مجموعات الإخبار (</a:t>
            </a:r>
            <a:r>
              <a:rPr lang="en-US" altLang="ar-JO" sz="2200" dirty="0">
                <a:latin typeface="Arial" panose="020B0604020202020204" pitchFamily="34" charset="0"/>
              </a:rPr>
              <a:t>news groups</a:t>
            </a:r>
            <a:r>
              <a:rPr lang="ar-SA" altLang="ar-JO" sz="2200" dirty="0">
                <a:latin typeface="Arial" panose="020B0604020202020204" pitchFamily="34" charset="0"/>
              </a:rPr>
              <a:t>)</a:t>
            </a:r>
            <a:br>
              <a:rPr lang="ar-SA" altLang="ar-JO" sz="2200" dirty="0">
                <a:latin typeface="Arial" panose="020B0604020202020204" pitchFamily="34" charset="0"/>
              </a:rPr>
            </a:br>
            <a:r>
              <a:rPr lang="ar-SA" altLang="ar-JO" sz="2200" dirty="0">
                <a:latin typeface="Arial" panose="020B0604020202020204" pitchFamily="34" charset="0"/>
              </a:rPr>
              <a:t>- الدردشة (</a:t>
            </a:r>
            <a:r>
              <a:rPr lang="en-US" altLang="ar-JO" sz="2200" dirty="0">
                <a:latin typeface="Arial" panose="020B0604020202020204" pitchFamily="34" charset="0"/>
              </a:rPr>
              <a:t>chat</a:t>
            </a:r>
            <a:r>
              <a:rPr lang="ar-SA" altLang="ar-JO" sz="2200" dirty="0">
                <a:latin typeface="Arial" panose="020B0604020202020204" pitchFamily="34" charset="0"/>
              </a:rPr>
              <a:t>)</a:t>
            </a:r>
            <a:br>
              <a:rPr lang="ar-SA" altLang="ar-JO" sz="2200" dirty="0">
                <a:latin typeface="Arial" panose="020B0604020202020204" pitchFamily="34" charset="0"/>
              </a:rPr>
            </a:br>
            <a:r>
              <a:rPr lang="ar-SA" altLang="ar-JO" sz="2200" dirty="0">
                <a:latin typeface="Arial" panose="020B0604020202020204" pitchFamily="34" charset="0"/>
              </a:rPr>
              <a:t>- بروتوكول نقل الملفات (</a:t>
            </a:r>
            <a:r>
              <a:rPr lang="en-US" altLang="ar-JO" sz="2200" dirty="0">
                <a:latin typeface="Arial" panose="020B0604020202020204" pitchFamily="34" charset="0"/>
              </a:rPr>
              <a:t>ftp</a:t>
            </a:r>
            <a:r>
              <a:rPr lang="ar-SA" altLang="ar-JO" sz="2200" dirty="0">
                <a:latin typeface="Arial" panose="020B0604020202020204" pitchFamily="34" charset="0"/>
              </a:rPr>
              <a:t>)</a:t>
            </a:r>
            <a:br>
              <a:rPr lang="ar-SA" altLang="ar-JO" sz="2200" dirty="0">
                <a:latin typeface="Arial" panose="020B0604020202020204" pitchFamily="34" charset="0"/>
              </a:rPr>
            </a:br>
            <a:r>
              <a:rPr lang="ar-SA" altLang="ar-JO" sz="2200" dirty="0">
                <a:latin typeface="Arial" panose="020B0604020202020204" pitchFamily="34" charset="0"/>
              </a:rPr>
              <a:t>- </a:t>
            </a:r>
            <a:r>
              <a:rPr lang="ar-SA" altLang="ar-JO" sz="2200" dirty="0" err="1">
                <a:latin typeface="Arial" panose="020B0604020202020204" pitchFamily="34" charset="0"/>
              </a:rPr>
              <a:t>تلنت</a:t>
            </a:r>
            <a:r>
              <a:rPr lang="ar-SA" altLang="ar-JO" sz="2200" dirty="0">
                <a:latin typeface="Arial" panose="020B0604020202020204" pitchFamily="34" charset="0"/>
              </a:rPr>
              <a:t> (</a:t>
            </a:r>
            <a:r>
              <a:rPr lang="en-US" altLang="ar-JO" sz="2200" dirty="0">
                <a:latin typeface="Arial" panose="020B0604020202020204" pitchFamily="34" charset="0"/>
              </a:rPr>
              <a:t>telnet</a:t>
            </a:r>
            <a:r>
              <a:rPr lang="ar-SA" altLang="ar-JO" sz="2200" dirty="0">
                <a:latin typeface="Arial" panose="020B0604020202020204" pitchFamily="34" charset="0"/>
              </a:rPr>
              <a:t>)</a:t>
            </a:r>
            <a:br>
              <a:rPr lang="ar-SA" altLang="ar-JO" sz="2200" dirty="0">
                <a:latin typeface="Arial" panose="020B0604020202020204" pitchFamily="34" charset="0"/>
              </a:rPr>
            </a:br>
            <a:r>
              <a:rPr lang="ar-SA" altLang="ar-JO" sz="2200" dirty="0">
                <a:latin typeface="Arial" panose="020B0604020202020204" pitchFamily="34" charset="0"/>
              </a:rPr>
              <a:t>تعتبر الانترنت أهم وسيلة للاتصال وأحدثها وقد لاقت إقبالا واسعا، وأدى ذلك إلى ارتفاع عدد مستخدميها لما لها من إيجابيات كثيرة.</a:t>
            </a:r>
            <a:endParaRPr lang="en" altLang="ar-JO" sz="2200" dirty="0">
              <a:latin typeface="Arial" panose="020B0604020202020204" pitchFamily="34" charset="0"/>
            </a:endParaRPr>
          </a:p>
        </p:txBody>
      </p:sp>
      <p:pic>
        <p:nvPicPr>
          <p:cNvPr id="56325" name="Picture 5" descr="58238">
            <a:hlinkClick r:id="rId2"/>
            <a:extLst>
              <a:ext uri="{FF2B5EF4-FFF2-40B4-BE49-F238E27FC236}">
                <a16:creationId xmlns:a16="http://schemas.microsoft.com/office/drawing/2014/main" xmlns="" id="{7E514E5D-7AEE-1941-9B79-9B112FAD91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529" y="3779138"/>
            <a:ext cx="2160588" cy="163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78148"/>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6322"/>
                                        </p:tgtEl>
                                        <p:attrNameLst>
                                          <p:attrName>style.visibility</p:attrName>
                                        </p:attrNameLst>
                                      </p:cBhvr>
                                      <p:to>
                                        <p:strVal val="visible"/>
                                      </p:to>
                                    </p:set>
                                    <p:anim calcmode="lin" valueType="num">
                                      <p:cBhvr>
                                        <p:cTn id="7" dur="1000" fill="hold"/>
                                        <p:tgtEl>
                                          <p:spTgt spid="56322"/>
                                        </p:tgtEl>
                                        <p:attrNameLst>
                                          <p:attrName>ppt_x</p:attrName>
                                        </p:attrNameLst>
                                      </p:cBhvr>
                                      <p:tavLst>
                                        <p:tav tm="0">
                                          <p:val>
                                            <p:strVal val="#ppt_x-.2"/>
                                          </p:val>
                                        </p:tav>
                                        <p:tav tm="100000">
                                          <p:val>
                                            <p:strVal val="#ppt_x"/>
                                          </p:val>
                                        </p:tav>
                                      </p:tavLst>
                                    </p:anim>
                                    <p:anim calcmode="lin" valueType="num">
                                      <p:cBhvr>
                                        <p:cTn id="8" dur="1000" fill="hold"/>
                                        <p:tgtEl>
                                          <p:spTgt spid="563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5632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56323">
                                            <p:txEl>
                                              <p:pRg st="0" end="0"/>
                                            </p:txEl>
                                          </p:spTgt>
                                        </p:tgtEl>
                                        <p:attrNameLst>
                                          <p:attrName>style.visibility</p:attrName>
                                        </p:attrNameLst>
                                      </p:cBhvr>
                                      <p:to>
                                        <p:strVal val="visible"/>
                                      </p:to>
                                    </p:set>
                                    <p:animEffect transition="in" filter="fade">
                                      <p:cBhvr>
                                        <p:cTn id="14" dur="500"/>
                                        <p:tgtEl>
                                          <p:spTgt spid="56323">
                                            <p:txEl>
                                              <p:pRg st="0" end="0"/>
                                            </p:txEl>
                                          </p:spTgt>
                                        </p:tgtEl>
                                      </p:cBhvr>
                                    </p:animEffect>
                                    <p:anim calcmode="lin" valueType="num">
                                      <p:cBhvr>
                                        <p:cTn id="15" dur="500" fill="hold"/>
                                        <p:tgtEl>
                                          <p:spTgt spid="56323">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56323">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56323">
                                            <p:txEl>
                                              <p:pRg st="1" end="1"/>
                                            </p:txEl>
                                          </p:spTgt>
                                        </p:tgtEl>
                                        <p:attrNameLst>
                                          <p:attrName>style.visibility</p:attrName>
                                        </p:attrNameLst>
                                      </p:cBhvr>
                                      <p:to>
                                        <p:strVal val="visible"/>
                                      </p:to>
                                    </p:set>
                                    <p:animEffect transition="in" filter="fade">
                                      <p:cBhvr>
                                        <p:cTn id="21" dur="500"/>
                                        <p:tgtEl>
                                          <p:spTgt spid="56323">
                                            <p:txEl>
                                              <p:pRg st="1" end="1"/>
                                            </p:txEl>
                                          </p:spTgt>
                                        </p:tgtEl>
                                      </p:cBhvr>
                                    </p:animEffect>
                                    <p:anim calcmode="lin" valueType="num">
                                      <p:cBhvr>
                                        <p:cTn id="22" dur="500" fill="hold"/>
                                        <p:tgtEl>
                                          <p:spTgt spid="56323">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56323">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56323">
                                            <p:txEl>
                                              <p:pRg st="2" end="2"/>
                                            </p:txEl>
                                          </p:spTgt>
                                        </p:tgtEl>
                                        <p:attrNameLst>
                                          <p:attrName>style.visibility</p:attrName>
                                        </p:attrNameLst>
                                      </p:cBhvr>
                                      <p:to>
                                        <p:strVal val="visible"/>
                                      </p:to>
                                    </p:set>
                                    <p:animEffect transition="in" filter="fade">
                                      <p:cBhvr>
                                        <p:cTn id="28" dur="500"/>
                                        <p:tgtEl>
                                          <p:spTgt spid="56323">
                                            <p:txEl>
                                              <p:pRg st="2" end="2"/>
                                            </p:txEl>
                                          </p:spTgt>
                                        </p:tgtEl>
                                      </p:cBhvr>
                                    </p:animEffect>
                                    <p:anim calcmode="lin" valueType="num">
                                      <p:cBhvr>
                                        <p:cTn id="29" dur="500" fill="hold"/>
                                        <p:tgtEl>
                                          <p:spTgt spid="56323">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56323">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56323">
                                            <p:txEl>
                                              <p:pRg st="3" end="3"/>
                                            </p:txEl>
                                          </p:spTgt>
                                        </p:tgtEl>
                                        <p:attrNameLst>
                                          <p:attrName>style.visibility</p:attrName>
                                        </p:attrNameLst>
                                      </p:cBhvr>
                                      <p:to>
                                        <p:strVal val="visible"/>
                                      </p:to>
                                    </p:set>
                                    <p:animEffect transition="in" filter="fade">
                                      <p:cBhvr>
                                        <p:cTn id="35" dur="500"/>
                                        <p:tgtEl>
                                          <p:spTgt spid="56323">
                                            <p:txEl>
                                              <p:pRg st="3" end="3"/>
                                            </p:txEl>
                                          </p:spTgt>
                                        </p:tgtEl>
                                      </p:cBhvr>
                                    </p:animEffect>
                                    <p:anim calcmode="lin" valueType="num">
                                      <p:cBhvr>
                                        <p:cTn id="36" dur="500" fill="hold"/>
                                        <p:tgtEl>
                                          <p:spTgt spid="56323">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56323">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56323">
                                            <p:txEl>
                                              <p:pRg st="4" end="4"/>
                                            </p:txEl>
                                          </p:spTgt>
                                        </p:tgtEl>
                                        <p:attrNameLst>
                                          <p:attrName>style.visibility</p:attrName>
                                        </p:attrNameLst>
                                      </p:cBhvr>
                                      <p:to>
                                        <p:strVal val="visible"/>
                                      </p:to>
                                    </p:set>
                                    <p:animEffect transition="in" filter="fade">
                                      <p:cBhvr>
                                        <p:cTn id="42" dur="500"/>
                                        <p:tgtEl>
                                          <p:spTgt spid="56323">
                                            <p:txEl>
                                              <p:pRg st="4" end="4"/>
                                            </p:txEl>
                                          </p:spTgt>
                                        </p:tgtEl>
                                      </p:cBhvr>
                                    </p:animEffect>
                                    <p:anim calcmode="lin" valueType="num">
                                      <p:cBhvr>
                                        <p:cTn id="43" dur="500" fill="hold"/>
                                        <p:tgtEl>
                                          <p:spTgt spid="56323">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56323">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4" presetClass="entr" presetSubtype="0" fill="hold" grpId="0" nodeType="clickEffect">
                                  <p:stCondLst>
                                    <p:cond delay="0"/>
                                  </p:stCondLst>
                                  <p:childTnLst>
                                    <p:set>
                                      <p:cBhvr>
                                        <p:cTn id="48" dur="1" fill="hold">
                                          <p:stCondLst>
                                            <p:cond delay="0"/>
                                          </p:stCondLst>
                                        </p:cTn>
                                        <p:tgtEl>
                                          <p:spTgt spid="56323">
                                            <p:txEl>
                                              <p:pRg st="5" end="5"/>
                                            </p:txEl>
                                          </p:spTgt>
                                        </p:tgtEl>
                                        <p:attrNameLst>
                                          <p:attrName>style.visibility</p:attrName>
                                        </p:attrNameLst>
                                      </p:cBhvr>
                                      <p:to>
                                        <p:strVal val="visible"/>
                                      </p:to>
                                    </p:set>
                                    <p:animEffect transition="in" filter="fade">
                                      <p:cBhvr>
                                        <p:cTn id="49" dur="500"/>
                                        <p:tgtEl>
                                          <p:spTgt spid="56323">
                                            <p:txEl>
                                              <p:pRg st="5" end="5"/>
                                            </p:txEl>
                                          </p:spTgt>
                                        </p:tgtEl>
                                      </p:cBhvr>
                                    </p:animEffect>
                                    <p:anim calcmode="lin" valueType="num">
                                      <p:cBhvr>
                                        <p:cTn id="50" dur="500" fill="hold"/>
                                        <p:tgtEl>
                                          <p:spTgt spid="56323">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56323">
                                            <p:txEl>
                                              <p:pRg st="5" end="5"/>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nimBg="1"/>
      <p:bldP spid="5632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A08744D5-995A-B44A-861D-0D1EE5C45DF6}"/>
              </a:ext>
            </a:extLst>
          </p:cNvPr>
          <p:cNvSpPr txBox="1">
            <a:spLocks noGrp="1"/>
          </p:cNvSpPr>
          <p:nvPr>
            <p:ph type="title"/>
          </p:nvPr>
        </p:nvSpPr>
        <p:spPr>
          <a:xfrm>
            <a:off x="838200" y="365126"/>
            <a:ext cx="10515600" cy="770090"/>
          </a:xfrm>
          <a:blipFill>
            <a:blip r:embed="rId3"/>
            <a:tile tx="0" ty="0" sx="100000" sy="100000" flip="none" algn="r"/>
          </a:blipFill>
        </p:spPr>
        <p:txBody>
          <a:bodyPr>
            <a:normAutofit/>
          </a:bodyPr>
          <a:lstStyle/>
          <a:p>
            <a:pPr lvl="0" algn="ctr"/>
            <a:r>
              <a:rPr lang="ar-JO" sz="2800" b="1" dirty="0">
                <a:solidFill>
                  <a:schemeClr val="tx1"/>
                </a:solidFill>
                <a:cs typeface="Tahoma"/>
              </a:rPr>
              <a:t>وسائل مسموعة وسمع بصرية</a:t>
            </a:r>
            <a:endParaRPr lang="en-US" sz="2800" b="1" dirty="0">
              <a:solidFill>
                <a:schemeClr val="tx1"/>
              </a:solidFill>
            </a:endParaRPr>
          </a:p>
        </p:txBody>
      </p:sp>
      <p:sp>
        <p:nvSpPr>
          <p:cNvPr id="3" name="Rectangle 3">
            <a:extLst>
              <a:ext uri="{FF2B5EF4-FFF2-40B4-BE49-F238E27FC236}">
                <a16:creationId xmlns:a16="http://schemas.microsoft.com/office/drawing/2014/main" xmlns="" id="{28903D04-C4D3-6F46-8A44-ED06F2641504}"/>
              </a:ext>
            </a:extLst>
          </p:cNvPr>
          <p:cNvSpPr txBox="1">
            <a:spLocks noGrp="1"/>
          </p:cNvSpPr>
          <p:nvPr>
            <p:ph idx="1"/>
          </p:nvPr>
        </p:nvSpPr>
        <p:spPr>
          <a:xfrm>
            <a:off x="2796988" y="1519518"/>
            <a:ext cx="8556812" cy="4973356"/>
          </a:xfrm>
        </p:spPr>
        <p:txBody>
          <a:bodyPr>
            <a:normAutofit/>
          </a:bodyPr>
          <a:lstStyle/>
          <a:p>
            <a:pPr lvl="0" algn="just" rtl="1">
              <a:buSzPts val="2280"/>
              <a:buBlip>
                <a:blip r:embed="rId4"/>
              </a:buBlip>
            </a:pPr>
            <a:r>
              <a:rPr lang="ar-JO" sz="2400" b="1" u="sng" dirty="0"/>
              <a:t>الحاسب الآلي: </a:t>
            </a:r>
            <a:r>
              <a:rPr lang="ar-JO" sz="2400" u="sng" dirty="0"/>
              <a:t>في </a:t>
            </a:r>
            <a:r>
              <a:rPr lang="ar-JO" sz="2400" dirty="0"/>
              <a:t>الوقت الذي يلقى فيه موضوع تأثير التقنية المعاصرة على العملية التعليمية والتعليمية اهتماما عالميا٬ فإن تأثير ظهور الحاسوب أخذ أبعادا جديدة وعناية خاصة بالنظر لما يشكل من تغيير جذري في أساليب واستراتيجيات التعلم٬ وقد بدا الاهتمام بالحاسوب في أواخر الأربعينيات الميلادية في  فترة ما بعد الحرب العالمية الثانية ونتيجة لثورة المعلومات ونمو صناعة الحواسيب. ويقصد بذلك اعتماد كثير من مناشط الحياة على الحاسوب٬ مما ولد شعورا اعمق بالمسئولية الجماعية وتجسد ذلك الشعور عند الجميع بأهمية التعايش مع متطلبات التسارع التقني المتجددة ويبرز دور الحاسوب كأداة تعليمية في تأكيد الاتجاهات الحديثة على التعلم الذاتي٬ وزيادة مسئولية الفرد عن تعلمه.</a:t>
            </a:r>
            <a:r>
              <a:rPr lang="ar-JO" sz="4000" dirty="0"/>
              <a:t> </a:t>
            </a:r>
            <a:r>
              <a:rPr lang="ar-JO" sz="2400" u="sng" dirty="0"/>
              <a:t>وتعد“الإنترنت“ أهم وسيلة إعلامية على الإطلاق </a:t>
            </a:r>
            <a:r>
              <a:rPr lang="ar-JO" sz="2400" dirty="0"/>
              <a:t>في الوقت الراهن٬ وذلك لعالميتها</a:t>
            </a:r>
            <a:r>
              <a:rPr lang="ar-JO" sz="4000" dirty="0"/>
              <a:t> </a:t>
            </a:r>
            <a:r>
              <a:rPr lang="ar-JO" sz="2400" dirty="0"/>
              <a:t>وسهولة استخدامها إضافة الى غزارة المعلومات التي يحتويها وتنوع مصادرها٬ لذلك فأن الحاسب الاّلي يعد من أهم مصادر التعلم حاليا، وينظر الى “الانترنت”على أساس أنها الوسيلة الأهم والأكثر فاعلية في عملية التفاعل والاتصال المحلي والعالمي.</a:t>
            </a:r>
            <a:endParaRPr lang="en-US" sz="2400" dirty="0"/>
          </a:p>
        </p:txBody>
      </p:sp>
      <p:pic>
        <p:nvPicPr>
          <p:cNvPr id="4" name="Picture 2" descr="C:\Users\Prof.Doukhi Hunaiti\Desktop\دورة العراقيين-طرق الاتصال\الحاسب.jpg">
            <a:extLst>
              <a:ext uri="{FF2B5EF4-FFF2-40B4-BE49-F238E27FC236}">
                <a16:creationId xmlns:a16="http://schemas.microsoft.com/office/drawing/2014/main" xmlns="" id="{4A3C10D7-8D47-3842-8205-DA320E15B864}"/>
              </a:ext>
            </a:extLst>
          </p:cNvPr>
          <p:cNvPicPr>
            <a:picLocks noChangeAspect="1"/>
          </p:cNvPicPr>
          <p:nvPr/>
        </p:nvPicPr>
        <p:blipFill>
          <a:blip r:embed="rId5"/>
          <a:srcRect/>
          <a:stretch>
            <a:fillRect/>
          </a:stretch>
        </p:blipFill>
        <p:spPr>
          <a:xfrm>
            <a:off x="447674" y="2004144"/>
            <a:ext cx="2152653" cy="2124078"/>
          </a:xfrm>
          <a:prstGeom prst="rect">
            <a:avLst/>
          </a:prstGeom>
          <a:noFill/>
          <a:ln cap="flat">
            <a:noFill/>
          </a:ln>
        </p:spPr>
      </p:pic>
      <p:pic>
        <p:nvPicPr>
          <p:cNvPr id="5" name="Picture 4" descr="image">
            <a:hlinkClick r:id="rId6"/>
            <a:extLst>
              <a:ext uri="{FF2B5EF4-FFF2-40B4-BE49-F238E27FC236}">
                <a16:creationId xmlns:a16="http://schemas.microsoft.com/office/drawing/2014/main" xmlns="" id="{04A57A77-362A-DA49-ADB0-F4216C3CB347}"/>
              </a:ext>
            </a:extLst>
          </p:cNvPr>
          <p:cNvPicPr>
            <a:picLocks noChangeAspect="1"/>
          </p:cNvPicPr>
          <p:nvPr/>
        </p:nvPicPr>
        <p:blipFill>
          <a:blip r:embed="rId7"/>
          <a:srcRect/>
          <a:stretch>
            <a:fillRect/>
          </a:stretch>
        </p:blipFill>
        <p:spPr>
          <a:xfrm>
            <a:off x="188570" y="4148141"/>
            <a:ext cx="2411757" cy="2709859"/>
          </a:xfrm>
          <a:prstGeom prst="rect">
            <a:avLst/>
          </a:prstGeom>
          <a:noFill/>
          <a:ln cap="flat">
            <a:noFill/>
          </a:ln>
        </p:spPr>
      </p:pic>
    </p:spTree>
    <p:extLst>
      <p:ext uri="{BB962C8B-B14F-4D97-AF65-F5344CB8AC3E}">
        <p14:creationId xmlns:p14="http://schemas.microsoft.com/office/powerpoint/2010/main" val="18485221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F787AE34-36D3-4A40-89A7-9A467FAC27C2}"/>
              </a:ext>
            </a:extLst>
          </p:cNvPr>
          <p:cNvSpPr txBox="1">
            <a:spLocks/>
          </p:cNvSpPr>
          <p:nvPr/>
        </p:nvSpPr>
        <p:spPr>
          <a:xfrm>
            <a:off x="1147482" y="174812"/>
            <a:ext cx="9897035" cy="645459"/>
          </a:xfrm>
          <a:prstGeom prst="rect">
            <a:avLst/>
          </a:prstGeom>
        </p:spPr>
        <p:txBody>
          <a:bodyPr vert="horz" lIns="91440" tIns="45720" rIns="91440" bIns="45720" rtlCol="1" anchor="ctr" anchorCtr="1">
            <a:normAutofit/>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pPr algn="ctr"/>
            <a:r>
              <a:rPr lang="ar-JO" sz="3200" b="1" u="sng" dirty="0">
                <a:latin typeface="Baghdad" pitchFamily="2" charset="-78"/>
                <a:cs typeface="+mn-cs"/>
              </a:rPr>
              <a:t>من فوائد شبكة الإنترنت</a:t>
            </a:r>
            <a:endParaRPr lang="en-US" sz="3200" b="1" u="sng" dirty="0">
              <a:latin typeface="Baghdad" pitchFamily="2" charset="-78"/>
              <a:cs typeface="+mn-cs"/>
            </a:endParaRPr>
          </a:p>
        </p:txBody>
      </p:sp>
      <p:sp>
        <p:nvSpPr>
          <p:cNvPr id="4" name="مستطيل 3">
            <a:extLst>
              <a:ext uri="{FF2B5EF4-FFF2-40B4-BE49-F238E27FC236}">
                <a16:creationId xmlns:a16="http://schemas.microsoft.com/office/drawing/2014/main" xmlns="" id="{557EB571-9B1C-1040-8B4E-D55A206C4936}"/>
              </a:ext>
            </a:extLst>
          </p:cNvPr>
          <p:cNvSpPr/>
          <p:nvPr/>
        </p:nvSpPr>
        <p:spPr>
          <a:xfrm>
            <a:off x="710453" y="820271"/>
            <a:ext cx="10771093" cy="4478149"/>
          </a:xfrm>
          <a:prstGeom prst="rect">
            <a:avLst/>
          </a:prstGeom>
        </p:spPr>
        <p:txBody>
          <a:bodyPr wrap="square">
            <a:spAutoFit/>
          </a:bodyPr>
          <a:lstStyle/>
          <a:p>
            <a:pPr lvl="0">
              <a:lnSpc>
                <a:spcPct val="150000"/>
              </a:lnSpc>
              <a:buSzPts val="2280"/>
              <a:buBlip>
                <a:blip r:embed="rId2"/>
              </a:buBlip>
            </a:pPr>
            <a:r>
              <a:rPr lang="ar-JO" sz="2400" u="sng" dirty="0">
                <a:latin typeface="Baghdad" pitchFamily="2" charset="-78"/>
              </a:rPr>
              <a:t>البريد الإلكتروني </a:t>
            </a:r>
            <a:r>
              <a:rPr lang="ar-JO" sz="2400" dirty="0">
                <a:latin typeface="Baghdad" pitchFamily="2" charset="-78"/>
              </a:rPr>
              <a:t>: ويعني تبادل المراسلات والمحادثات بين طرف وأخر أو عدة أطراف، وقد يكون ذلك في الوقت الحالي أو تسجله ليراها المستفيد حسب رغبته.</a:t>
            </a:r>
          </a:p>
          <a:p>
            <a:pPr lvl="0">
              <a:lnSpc>
                <a:spcPct val="150000"/>
              </a:lnSpc>
              <a:buSzPts val="2280"/>
              <a:buBlip>
                <a:blip r:embed="rId2"/>
              </a:buBlip>
            </a:pPr>
            <a:r>
              <a:rPr lang="ar-JO" sz="2400" u="sng" dirty="0">
                <a:latin typeface="Baghdad" pitchFamily="2" charset="-78"/>
              </a:rPr>
              <a:t>الحوار وتبادل الآراء</a:t>
            </a:r>
            <a:r>
              <a:rPr lang="ar-JO" sz="2400" dirty="0">
                <a:latin typeface="Baghdad" pitchFamily="2" charset="-78"/>
              </a:rPr>
              <a:t>: من خلال جميع فنون العمل الإعلامي .</a:t>
            </a:r>
          </a:p>
          <a:p>
            <a:pPr lvl="0">
              <a:lnSpc>
                <a:spcPct val="150000"/>
              </a:lnSpc>
              <a:buSzPts val="2280"/>
              <a:buBlip>
                <a:blip r:embed="rId2"/>
              </a:buBlip>
            </a:pPr>
            <a:r>
              <a:rPr lang="ar-JO" sz="2400" u="sng" dirty="0">
                <a:latin typeface="Baghdad" pitchFamily="2" charset="-78"/>
              </a:rPr>
              <a:t>الدراسة العلمية:  </a:t>
            </a:r>
            <a:r>
              <a:rPr lang="ar-JO" sz="2400" dirty="0">
                <a:latin typeface="Baghdad" pitchFamily="2" charset="-78"/>
              </a:rPr>
              <a:t>حيث يمكن الحصول على المعلومات العلمية والمنهجية والاقتصادية والطبية وغيرها.</a:t>
            </a:r>
          </a:p>
          <a:p>
            <a:pPr lvl="0">
              <a:lnSpc>
                <a:spcPct val="150000"/>
              </a:lnSpc>
              <a:buSzPts val="2280"/>
              <a:buBlip>
                <a:blip r:embed="rId2"/>
              </a:buBlip>
            </a:pPr>
            <a:r>
              <a:rPr lang="ar-JO" sz="2400" dirty="0">
                <a:latin typeface="Baghdad" pitchFamily="2" charset="-78"/>
              </a:rPr>
              <a:t>ا</a:t>
            </a:r>
            <a:r>
              <a:rPr lang="ar-JO" sz="2400" u="sng" dirty="0">
                <a:latin typeface="Baghdad" pitchFamily="2" charset="-78"/>
              </a:rPr>
              <a:t>لإعلام</a:t>
            </a:r>
            <a:r>
              <a:rPr lang="ar-JO" sz="2400" dirty="0">
                <a:latin typeface="Baghdad" pitchFamily="2" charset="-78"/>
              </a:rPr>
              <a:t> : فقد ساهمت الإنترنت في توسيع حركة النشر وزيادة عدد قراء الصحف.</a:t>
            </a:r>
          </a:p>
          <a:p>
            <a:pPr lvl="0">
              <a:lnSpc>
                <a:spcPct val="150000"/>
              </a:lnSpc>
              <a:buSzPts val="2280"/>
              <a:buBlip>
                <a:blip r:embed="rId2"/>
              </a:buBlip>
            </a:pPr>
            <a:r>
              <a:rPr lang="ar-JO" sz="2400" dirty="0">
                <a:latin typeface="Baghdad" pitchFamily="2" charset="-78"/>
              </a:rPr>
              <a:t>ألعاب تسالي.</a:t>
            </a:r>
          </a:p>
          <a:p>
            <a:pPr lvl="0">
              <a:lnSpc>
                <a:spcPct val="150000"/>
              </a:lnSpc>
              <a:buSzPts val="2280"/>
              <a:buBlip>
                <a:blip r:embed="rId2"/>
              </a:buBlip>
            </a:pPr>
            <a:r>
              <a:rPr lang="ar-JO" sz="2400" dirty="0">
                <a:latin typeface="Baghdad" pitchFamily="2" charset="-78"/>
              </a:rPr>
              <a:t>معجم علمي واسع :ويشمل جميع العلوم المعارف. </a:t>
            </a:r>
          </a:p>
          <a:p>
            <a:pPr lvl="0">
              <a:lnSpc>
                <a:spcPct val="150000"/>
              </a:lnSpc>
              <a:buSzPts val="2280"/>
              <a:buBlip>
                <a:blip r:embed="rId2"/>
              </a:buBlip>
            </a:pPr>
            <a:r>
              <a:rPr lang="ar-JO" sz="2400" dirty="0">
                <a:latin typeface="Baghdad" pitchFamily="2" charset="-78"/>
              </a:rPr>
              <a:t>مواقع التواصل الاجتماعي</a:t>
            </a:r>
            <a:endParaRPr lang="en-US" sz="2400" dirty="0">
              <a:latin typeface="Baghdad" pitchFamily="2" charset="-78"/>
            </a:endParaRPr>
          </a:p>
        </p:txBody>
      </p:sp>
      <p:pic>
        <p:nvPicPr>
          <p:cNvPr id="2" name="صورة 1">
            <a:extLst>
              <a:ext uri="{FF2B5EF4-FFF2-40B4-BE49-F238E27FC236}">
                <a16:creationId xmlns:a16="http://schemas.microsoft.com/office/drawing/2014/main" xmlns="" id="{4D5840CA-5561-CA41-898D-46177694C152}"/>
              </a:ext>
            </a:extLst>
          </p:cNvPr>
          <p:cNvPicPr>
            <a:picLocks noChangeAspect="1"/>
          </p:cNvPicPr>
          <p:nvPr/>
        </p:nvPicPr>
        <p:blipFill>
          <a:blip r:embed="rId3"/>
          <a:stretch>
            <a:fillRect/>
          </a:stretch>
        </p:blipFill>
        <p:spPr>
          <a:xfrm>
            <a:off x="0" y="3859307"/>
            <a:ext cx="4514518" cy="2998694"/>
          </a:xfrm>
          <a:prstGeom prst="rect">
            <a:avLst/>
          </a:prstGeom>
        </p:spPr>
      </p:pic>
    </p:spTree>
    <p:extLst>
      <p:ext uri="{BB962C8B-B14F-4D97-AF65-F5344CB8AC3E}">
        <p14:creationId xmlns:p14="http://schemas.microsoft.com/office/powerpoint/2010/main" val="17302340"/>
      </p:ext>
    </p:extLst>
  </p:cSld>
  <p:clrMapOvr>
    <a:masterClrMapping/>
  </p:clrMapOvr>
  <mc:AlternateContent xmlns:mc="http://schemas.openxmlformats.org/markup-compatibility/2006" xmlns:p14="http://schemas.microsoft.com/office/powerpoint/2010/main">
    <mc:Choice Requires="p14">
      <p:transition spd="slow" p14:dur="2000" advTm="989"/>
    </mc:Choice>
    <mc:Fallback xmlns="">
      <p:transition spd="slow" advTm="989"/>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xmlns="" id="{A8D7787E-91EB-3243-9BD8-6E9936BFE862}"/>
              </a:ext>
            </a:extLst>
          </p:cNvPr>
          <p:cNvSpPr txBox="1"/>
          <p:nvPr/>
        </p:nvSpPr>
        <p:spPr>
          <a:xfrm>
            <a:off x="8000996" y="6416674"/>
            <a:ext cx="2133596" cy="365129"/>
          </a:xfrm>
          <a:prstGeom prst="rect">
            <a:avLst/>
          </a:prstGeom>
          <a:noFill/>
          <a:ln cap="flat">
            <a:noFill/>
          </a:ln>
        </p:spPr>
        <p:txBody>
          <a:bodyPr vert="horz" wrap="square" lIns="91440" tIns="45720" rIns="91440" bIns="45720" anchor="b" anchorCtr="0" compatLnSpc="1">
            <a:noAutofit/>
          </a:bodyPr>
          <a:lstStyle/>
          <a:p>
            <a:pPr algn="l" rtl="0">
              <a:defRPr sz="1800" b="0" i="0" u="none" strike="noStrike" kern="0" cap="none" spc="0" baseline="0">
                <a:solidFill>
                  <a:srgbClr val="000000"/>
                </a:solidFill>
                <a:uFillTx/>
              </a:defRPr>
            </a:pPr>
            <a:fld id="{95AD7F0D-479B-0947-BACE-84FE820F4172}" type="datetime1">
              <a:rPr lang="ar-SA" sz="1100">
                <a:solidFill>
                  <a:srgbClr val="D6ECFF"/>
                </a:solidFill>
                <a:latin typeface="Corbel"/>
                <a:cs typeface="Tahoma"/>
              </a:rPr>
              <a:pPr algn="l" rtl="0">
                <a:defRPr sz="1800" b="0" i="0" u="none" strike="noStrike" kern="0" cap="none" spc="0" baseline="0">
                  <a:solidFill>
                    <a:srgbClr val="000000"/>
                  </a:solidFill>
                  <a:uFillTx/>
                </a:defRPr>
              </a:pPr>
              <a:t>23/03/1447</a:t>
            </a:fld>
            <a:endParaRPr lang="en-US" sz="1100">
              <a:solidFill>
                <a:srgbClr val="D6ECFF"/>
              </a:solidFill>
              <a:latin typeface="Corbel"/>
            </a:endParaRPr>
          </a:p>
        </p:txBody>
      </p:sp>
      <p:sp>
        <p:nvSpPr>
          <p:cNvPr id="3" name="Slide Number Placeholder 3">
            <a:extLst>
              <a:ext uri="{FF2B5EF4-FFF2-40B4-BE49-F238E27FC236}">
                <a16:creationId xmlns:a16="http://schemas.microsoft.com/office/drawing/2014/main" xmlns="" id="{A8A64E2C-7014-0A46-9383-9D84CAB2A410}"/>
              </a:ext>
            </a:extLst>
          </p:cNvPr>
          <p:cNvSpPr txBox="1"/>
          <p:nvPr/>
        </p:nvSpPr>
        <p:spPr>
          <a:xfrm>
            <a:off x="10134603" y="6416674"/>
            <a:ext cx="457200" cy="365129"/>
          </a:xfrm>
          <a:prstGeom prst="rect">
            <a:avLst/>
          </a:prstGeom>
          <a:noFill/>
          <a:ln cap="flat">
            <a:noFill/>
          </a:ln>
        </p:spPr>
        <p:txBody>
          <a:bodyPr vert="horz" wrap="square" lIns="91440" tIns="45720" rIns="91440" bIns="45720" anchor="b" anchorCtr="0" compatLnSpc="1">
            <a:noAutofit/>
          </a:bodyPr>
          <a:lstStyle/>
          <a:p>
            <a:pPr algn="l" rtl="0">
              <a:defRPr sz="1800" b="0" i="0" u="none" strike="noStrike" kern="0" cap="none" spc="0" baseline="0">
                <a:solidFill>
                  <a:srgbClr val="000000"/>
                </a:solidFill>
                <a:uFillTx/>
              </a:defRPr>
            </a:pPr>
            <a:fld id="{CF4E07DF-0666-2141-B8DD-EA6507C1E857}" type="slidenum">
              <a:rPr/>
              <a:pPr algn="l" rtl="0">
                <a:defRPr sz="1800" b="0" i="0" u="none" strike="noStrike" kern="0" cap="none" spc="0" baseline="0">
                  <a:solidFill>
                    <a:srgbClr val="000000"/>
                  </a:solidFill>
                  <a:uFillTx/>
                </a:defRPr>
              </a:pPr>
              <a:t>58</a:t>
            </a:fld>
            <a:endParaRPr lang="en-US" sz="1200">
              <a:solidFill>
                <a:srgbClr val="D6ECFF"/>
              </a:solidFill>
              <a:latin typeface="Corbel"/>
            </a:endParaRPr>
          </a:p>
        </p:txBody>
      </p:sp>
      <p:pic>
        <p:nvPicPr>
          <p:cNvPr id="4" name="Picture 2">
            <a:extLst>
              <a:ext uri="{FF2B5EF4-FFF2-40B4-BE49-F238E27FC236}">
                <a16:creationId xmlns:a16="http://schemas.microsoft.com/office/drawing/2014/main" xmlns="" id="{E3631533-3D46-9D49-9C09-32FAD08530E0}"/>
              </a:ext>
            </a:extLst>
          </p:cNvPr>
          <p:cNvPicPr>
            <a:picLocks noChangeAspect="1"/>
          </p:cNvPicPr>
          <p:nvPr/>
        </p:nvPicPr>
        <p:blipFill>
          <a:blip r:embed="rId2"/>
          <a:srcRect/>
          <a:stretch>
            <a:fillRect/>
          </a:stretch>
        </p:blipFill>
        <p:spPr>
          <a:xfrm>
            <a:off x="1524000" y="1"/>
            <a:ext cx="9144000" cy="6690317"/>
          </a:xfrm>
          <a:prstGeom prst="rect">
            <a:avLst/>
          </a:prstGeom>
          <a:noFill/>
          <a:ln cap="flat">
            <a:noFill/>
          </a:ln>
        </p:spPr>
      </p:pic>
    </p:spTree>
    <p:extLst>
      <p:ext uri="{BB962C8B-B14F-4D97-AF65-F5344CB8AC3E}">
        <p14:creationId xmlns:p14="http://schemas.microsoft.com/office/powerpoint/2010/main" val="4174798732"/>
      </p:ext>
    </p:extLst>
  </p:cSld>
  <p:clrMapOvr>
    <a:masterClrMapping/>
  </p:clrMapOvr>
  <mc:AlternateContent xmlns:mc="http://schemas.openxmlformats.org/markup-compatibility/2006" xmlns:p14="http://schemas.microsoft.com/office/powerpoint/2010/main">
    <mc:Choice Requires="p14">
      <p:transition spd="slow" p14:dur="2000" advTm="501043"/>
    </mc:Choice>
    <mc:Fallback xmlns="">
      <p:transition spd="slow" advTm="501043"/>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xmlns="" id="{014B0D23-4B83-6645-BCB1-F965D8F623AF}"/>
              </a:ext>
            </a:extLst>
          </p:cNvPr>
          <p:cNvSpPr>
            <a:spLocks noGrp="1" noChangeArrowheads="1"/>
          </p:cNvSpPr>
          <p:nvPr>
            <p:ph type="body" idx="1"/>
          </p:nvPr>
        </p:nvSpPr>
        <p:spPr/>
        <p:txBody>
          <a:bodyPr/>
          <a:lstStyle/>
          <a:p>
            <a:pPr>
              <a:lnSpc>
                <a:spcPct val="80000"/>
              </a:lnSpc>
            </a:pPr>
            <a:r>
              <a:rPr lang="ar-SA" altLang="ar-JO" dirty="0"/>
              <a:t>عبارة عن جهاز اتصال صغير الحجم، مرتبط بشبكة للاتصالات </a:t>
            </a:r>
            <a:r>
              <a:rPr lang="ar-SA" altLang="ar-JO" dirty="0" err="1"/>
              <a:t>اللاسلكية،وتسمح</a:t>
            </a:r>
            <a:r>
              <a:rPr lang="ar-SA" altLang="ar-JO" dirty="0"/>
              <a:t> ببث واستقبال الرسائل الصوتية والنصية والصور عن بعد وبسرعة فائقة.</a:t>
            </a:r>
            <a:br>
              <a:rPr lang="ar-SA" altLang="ar-JO" dirty="0"/>
            </a:br>
            <a:r>
              <a:rPr lang="ar-SA" altLang="ar-JO" dirty="0"/>
              <a:t>نظرا لطبيعة مكوناته </a:t>
            </a:r>
            <a:r>
              <a:rPr lang="ar-SA" altLang="ar-JO" dirty="0" err="1"/>
              <a:t>الالكترونية</a:t>
            </a:r>
            <a:r>
              <a:rPr lang="ar-SA" altLang="ar-JO" dirty="0"/>
              <a:t> واستقلاليته العملية فهو يوصف بالخلوي، أو النقال، أو الجوال، أو المحمول.</a:t>
            </a:r>
            <a:br>
              <a:rPr lang="ar-SA" altLang="ar-JO" dirty="0"/>
            </a:br>
            <a:r>
              <a:rPr lang="ar-SA" altLang="ar-JO" dirty="0"/>
              <a:t>مجالات استخدامه:</a:t>
            </a:r>
            <a:br>
              <a:rPr lang="ar-SA" altLang="ar-JO" dirty="0"/>
            </a:br>
            <a:r>
              <a:rPr lang="ar-SA" altLang="ar-JO" dirty="0"/>
              <a:t>- المجال التجاري.</a:t>
            </a:r>
            <a:br>
              <a:rPr lang="ar-SA" altLang="ar-JO" dirty="0"/>
            </a:br>
            <a:r>
              <a:rPr lang="ar-SA" altLang="ar-JO" dirty="0"/>
              <a:t>- المجال الأمني.</a:t>
            </a:r>
            <a:br>
              <a:rPr lang="ar-SA" altLang="ar-JO" dirty="0"/>
            </a:br>
            <a:r>
              <a:rPr lang="ar-SA" altLang="ar-JO" dirty="0"/>
              <a:t>- المجال الصحي.</a:t>
            </a:r>
            <a:br>
              <a:rPr lang="ar-SA" altLang="ar-JO" dirty="0"/>
            </a:br>
            <a:r>
              <a:rPr lang="ar-SA" altLang="ar-JO" dirty="0"/>
              <a:t>- المجال التعليمي.</a:t>
            </a:r>
            <a:br>
              <a:rPr lang="ar-SA" altLang="ar-JO" dirty="0"/>
            </a:br>
            <a:endParaRPr lang="en" altLang="ar-JO" dirty="0"/>
          </a:p>
        </p:txBody>
      </p:sp>
      <p:sp>
        <p:nvSpPr>
          <p:cNvPr id="57347" name="WordArt 3">
            <a:extLst>
              <a:ext uri="{FF2B5EF4-FFF2-40B4-BE49-F238E27FC236}">
                <a16:creationId xmlns:a16="http://schemas.microsoft.com/office/drawing/2014/main" xmlns="" id="{D10A2F33-FDA1-EC49-81A0-85C7F8F9515A}"/>
              </a:ext>
            </a:extLst>
          </p:cNvPr>
          <p:cNvSpPr>
            <a:spLocks noChangeArrowheads="1" noChangeShapeType="1" noTextEdit="1"/>
          </p:cNvSpPr>
          <p:nvPr/>
        </p:nvSpPr>
        <p:spPr bwMode="auto">
          <a:xfrm>
            <a:off x="4295775" y="404813"/>
            <a:ext cx="4033838" cy="10795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FFFFFF"/>
              </a:contourClr>
            </a:sp3d>
          </a:bodyPr>
          <a:lstStyle/>
          <a:p>
            <a:pPr algn="ctr"/>
            <a:r>
              <a:rPr lang="ar-JO" sz="3600"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panose="02020603050405020304" pitchFamily="18" charset="0"/>
                <a:cs typeface="Times New Roman" panose="02020603050405020304" pitchFamily="18" charset="0"/>
              </a:rPr>
              <a:t>الهاتف النقال :</a:t>
            </a:r>
            <a:r>
              <a:rPr lang="en-US" sz="3600"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panose="02020603050405020304" pitchFamily="18" charset="0"/>
                <a:cs typeface="Times New Roman" panose="02020603050405020304" pitchFamily="18" charset="0"/>
              </a:rPr>
              <a:t>mobile</a:t>
            </a:r>
            <a:endParaRPr lang="ar-JO" sz="3600" kern="1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panose="02020603050405020304" pitchFamily="18" charset="0"/>
              <a:cs typeface="Times New Roman" panose="02020603050405020304" pitchFamily="18" charset="0"/>
            </a:endParaRPr>
          </a:p>
        </p:txBody>
      </p:sp>
      <p:pic>
        <p:nvPicPr>
          <p:cNvPr id="57348" name="Picture 4" descr="172843">
            <a:hlinkClick r:id="rId2"/>
            <a:extLst>
              <a:ext uri="{FF2B5EF4-FFF2-40B4-BE49-F238E27FC236}">
                <a16:creationId xmlns:a16="http://schemas.microsoft.com/office/drawing/2014/main" xmlns="" id="{15D597F2-10C0-C540-BB7B-B60E9AE93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3141664"/>
            <a:ext cx="1296987" cy="1944687"/>
          </a:xfrm>
          <a:prstGeom prst="rect">
            <a:avLst/>
          </a:prstGeom>
          <a:noFill/>
          <a:extLst>
            <a:ext uri="{909E8E84-426E-40DD-AFC4-6F175D3DCCD1}">
              <a14:hiddenFill xmlns:a14="http://schemas.microsoft.com/office/drawing/2010/main">
                <a:solidFill>
                  <a:srgbClr val="FFFFFF"/>
                </a:solidFill>
              </a14:hiddenFill>
            </a:ext>
          </a:extLst>
        </p:spPr>
      </p:pic>
      <p:pic>
        <p:nvPicPr>
          <p:cNvPr id="57349" name="Picture 5" descr="297954_7%25201%2520k">
            <a:hlinkClick r:id="rId4"/>
            <a:extLst>
              <a:ext uri="{FF2B5EF4-FFF2-40B4-BE49-F238E27FC236}">
                <a16:creationId xmlns:a16="http://schemas.microsoft.com/office/drawing/2014/main" xmlns="" id="{8DA330D3-4633-7646-9F14-D56D999916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3251" y="4797425"/>
            <a:ext cx="1439863" cy="1525588"/>
          </a:xfrm>
          <a:prstGeom prst="rect">
            <a:avLst/>
          </a:prstGeom>
          <a:noFill/>
          <a:extLst>
            <a:ext uri="{909E8E84-426E-40DD-AFC4-6F175D3DCCD1}">
              <a14:hiddenFill xmlns:a14="http://schemas.microsoft.com/office/drawing/2010/main">
                <a:solidFill>
                  <a:srgbClr val="FFFFFF"/>
                </a:solidFill>
              </a14:hiddenFill>
            </a:ext>
          </a:extLst>
        </p:spPr>
      </p:pic>
      <p:pic>
        <p:nvPicPr>
          <p:cNvPr id="57350" name="Picture 6" descr="Samsung_i900_Omnia_4">
            <a:hlinkClick r:id="rId6"/>
            <a:extLst>
              <a:ext uri="{FF2B5EF4-FFF2-40B4-BE49-F238E27FC236}">
                <a16:creationId xmlns:a16="http://schemas.microsoft.com/office/drawing/2014/main" xmlns="" id="{7F9723CC-93E7-C744-A8F4-320240292F6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79876" y="3716339"/>
            <a:ext cx="1871663" cy="158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243954"/>
      </p:ext>
    </p:extLst>
  </p:cSld>
  <p:clrMapOvr>
    <a:masterClrMapping/>
  </p:clrMapOvr>
  <p:transition>
    <p:cover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346">
                                            <p:txEl>
                                              <p:pRg st="0" end="0"/>
                                            </p:txEl>
                                          </p:spTgt>
                                        </p:tgtEl>
                                        <p:attrNameLst>
                                          <p:attrName>style.visibility</p:attrName>
                                        </p:attrNameLst>
                                      </p:cBhvr>
                                      <p:to>
                                        <p:strVal val="visible"/>
                                      </p:to>
                                    </p:set>
                                    <p:animEffect transition="in" filter="wipe(left)">
                                      <p:cBhvr>
                                        <p:cTn id="7" dur="500"/>
                                        <p:tgtEl>
                                          <p:spTgt spid="5734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36748" y="243599"/>
            <a:ext cx="10515600" cy="838777"/>
          </a:xfrm>
        </p:spPr>
        <p:txBody>
          <a:bodyPr>
            <a:normAutofit/>
          </a:bodyPr>
          <a:lstStyle/>
          <a:p>
            <a:r>
              <a:rPr lang="ar-SA" sz="2000" b="1" dirty="0">
                <a:latin typeface="Baghdad" pitchFamily="2" charset="-78"/>
              </a:rPr>
              <a:t>المعرفة الظاهرة </a:t>
            </a:r>
            <a:r>
              <a:rPr lang="en-US" sz="2000" b="1" dirty="0">
                <a:latin typeface="Baghdad" pitchFamily="2" charset="-78"/>
              </a:rPr>
              <a:t>Explicit Knowledge</a:t>
            </a:r>
            <a:r>
              <a:rPr lang="ar-SA" sz="2000" dirty="0">
                <a:latin typeface="Baghdad" pitchFamily="2" charset="-78"/>
              </a:rPr>
              <a:t>: هي التي تكون نسبياً من السهل جمعها وحفظها في قاعدة بيانات وتوثيقها. إنها تشترك بدرجة عالية من الدقة، ويمكن تنظيمها أو بناءها </a:t>
            </a:r>
            <a:r>
              <a:rPr lang="en-US" sz="2000" dirty="0">
                <a:latin typeface="Baghdad" pitchFamily="2" charset="-78"/>
              </a:rPr>
              <a:t> Structured</a:t>
            </a:r>
            <a:r>
              <a:rPr lang="ar-SA" sz="2000" dirty="0">
                <a:latin typeface="Baghdad" pitchFamily="2" charset="-78"/>
              </a:rPr>
              <a:t>كما من الممكن عدم تنظيمها </a:t>
            </a:r>
            <a:r>
              <a:rPr lang="en-US" sz="2000" dirty="0">
                <a:latin typeface="Baghdad" pitchFamily="2" charset="-78"/>
              </a:rPr>
              <a:t>Unstructured</a:t>
            </a:r>
            <a:r>
              <a:rPr lang="ar-SA" sz="2000" dirty="0">
                <a:latin typeface="Baghdad" pitchFamily="2" charset="-78"/>
              </a:rPr>
              <a:t>.</a:t>
            </a:r>
            <a:endParaRPr lang="en-US" sz="2000" dirty="0">
              <a:latin typeface="Baghdad" pitchFamily="2" charset="-78"/>
            </a:endParaRPr>
          </a:p>
        </p:txBody>
      </p:sp>
      <p:sp>
        <p:nvSpPr>
          <p:cNvPr id="4" name="Rectangle 3"/>
          <p:cNvSpPr/>
          <p:nvPr/>
        </p:nvSpPr>
        <p:spPr>
          <a:xfrm>
            <a:off x="3205546" y="1085760"/>
            <a:ext cx="8446076" cy="1323439"/>
          </a:xfrm>
          <a:prstGeom prst="rect">
            <a:avLst/>
          </a:prstGeom>
        </p:spPr>
        <p:txBody>
          <a:bodyPr wrap="square">
            <a:spAutoFit/>
          </a:bodyPr>
          <a:lstStyle/>
          <a:p>
            <a:pPr marL="342900" indent="-342900" algn="justLow">
              <a:buFont typeface="Wingdings" pitchFamily="2" charset="2"/>
              <a:buChar char="Ø"/>
            </a:pPr>
            <a:r>
              <a:rPr lang="ar-SA" sz="2000" b="1" dirty="0">
                <a:effectLst/>
                <a:latin typeface="Times New Roman" panose="02020603050405020304" pitchFamily="18" charset="0"/>
                <a:ea typeface="Times New Roman" panose="02020603050405020304" pitchFamily="18" charset="0"/>
                <a:cs typeface="Simplified Arabic" panose="02020603050405020304" pitchFamily="18" charset="-78"/>
              </a:rPr>
              <a:t>المنظمة </a:t>
            </a:r>
            <a:r>
              <a:rPr lang="en-US" sz="2000" b="1" dirty="0">
                <a:effectLst/>
                <a:latin typeface="Times New Roman" panose="02020603050405020304" pitchFamily="18" charset="0"/>
                <a:ea typeface="Times New Roman" panose="02020603050405020304" pitchFamily="18" charset="0"/>
                <a:cs typeface="Simplified Arabic" panose="02020603050405020304" pitchFamily="18" charset="-78"/>
              </a:rPr>
              <a:t>Structured</a:t>
            </a:r>
            <a:r>
              <a:rPr lang="ar-SA" sz="2000" b="1" dirty="0">
                <a:effectLst/>
                <a:latin typeface="Times New Roman" panose="02020603050405020304" pitchFamily="18" charset="0"/>
                <a:ea typeface="Times New Roman" panose="02020603050405020304" pitchFamily="18" charset="0"/>
                <a:cs typeface="Simplified Arabic" panose="02020603050405020304" pitchFamily="18" charset="-78"/>
              </a:rPr>
              <a:t>:</a:t>
            </a:r>
            <a:r>
              <a:rPr lang="ar-SA" sz="2000" dirty="0">
                <a:effectLst/>
                <a:latin typeface="Times New Roman" panose="02020603050405020304" pitchFamily="18" charset="0"/>
                <a:ea typeface="Times New Roman" panose="02020603050405020304" pitchFamily="18" charset="0"/>
                <a:cs typeface="Simplified Arabic" panose="02020603050405020304" pitchFamily="18" charset="-78"/>
              </a:rPr>
              <a:t> هي عناصر فردية نظمت بطرق معينة أو مخطط مستقبلي، وتحتوي على وثائق وقاعدة بيانات وبرامج جداول.</a:t>
            </a:r>
            <a:endParaRPr lang="en-US" sz="2000" dirty="0">
              <a:effectLst/>
              <a:latin typeface="Times New Roman" panose="02020603050405020304" pitchFamily="18" charset="0"/>
              <a:ea typeface="Times New Roman" panose="02020603050405020304" pitchFamily="18" charset="0"/>
            </a:endParaRPr>
          </a:p>
          <a:p>
            <a:pPr marL="342900" indent="-342900" algn="justLow">
              <a:buFont typeface="Wingdings" pitchFamily="2" charset="2"/>
              <a:buChar char="Ø"/>
            </a:pPr>
            <a:r>
              <a:rPr lang="ar-SA" sz="2000" b="1" dirty="0">
                <a:effectLst/>
                <a:latin typeface="Times New Roman" panose="02020603050405020304" pitchFamily="18" charset="0"/>
                <a:ea typeface="Times New Roman" panose="02020603050405020304" pitchFamily="18" charset="0"/>
                <a:cs typeface="Simplified Arabic" panose="02020603050405020304" pitchFamily="18" charset="-78"/>
              </a:rPr>
              <a:t>غير المنظمة </a:t>
            </a:r>
            <a:r>
              <a:rPr lang="en-US" sz="2000" b="1" dirty="0">
                <a:effectLst/>
                <a:latin typeface="Times New Roman" panose="02020603050405020304" pitchFamily="18" charset="0"/>
                <a:ea typeface="Times New Roman" panose="02020603050405020304" pitchFamily="18" charset="0"/>
                <a:cs typeface="Simplified Arabic" panose="02020603050405020304" pitchFamily="18" charset="-78"/>
              </a:rPr>
              <a:t>Unstructured</a:t>
            </a:r>
            <a:r>
              <a:rPr lang="ar-SA" sz="2000" b="1" dirty="0">
                <a:effectLst/>
                <a:latin typeface="Times New Roman" panose="02020603050405020304" pitchFamily="18" charset="0"/>
                <a:ea typeface="Times New Roman" panose="02020603050405020304" pitchFamily="18" charset="0"/>
                <a:cs typeface="Simplified Arabic" panose="02020603050405020304" pitchFamily="18" charset="-78"/>
              </a:rPr>
              <a:t>:</a:t>
            </a:r>
            <a:r>
              <a:rPr lang="ar-SA" sz="2000" dirty="0">
                <a:effectLst/>
                <a:latin typeface="Times New Roman" panose="02020603050405020304" pitchFamily="18" charset="0"/>
                <a:ea typeface="Times New Roman" panose="02020603050405020304" pitchFamily="18" charset="0"/>
                <a:cs typeface="Simplified Arabic" panose="02020603050405020304" pitchFamily="18" charset="-78"/>
              </a:rPr>
              <a:t> تحتوي على معلومات غير مفهرسة، مثل الرسائل البريد الإلكتروني، تصورات، مساقات تدريب ومختارات بالصوت والصورة.</a:t>
            </a:r>
            <a:endParaRPr lang="en-US" sz="2000" dirty="0">
              <a:effectLst/>
              <a:latin typeface="Times New Roman" panose="02020603050405020304" pitchFamily="18" charset="0"/>
              <a:ea typeface="Times New Roman" panose="02020603050405020304" pitchFamily="18" charset="0"/>
            </a:endParaRPr>
          </a:p>
        </p:txBody>
      </p:sp>
      <p:sp>
        <p:nvSpPr>
          <p:cNvPr id="2" name="مستطيل 1">
            <a:extLst>
              <a:ext uri="{FF2B5EF4-FFF2-40B4-BE49-F238E27FC236}">
                <a16:creationId xmlns:a16="http://schemas.microsoft.com/office/drawing/2014/main" xmlns="" id="{9535AE9E-2FA0-EE4F-95FE-A28135461B9F}"/>
              </a:ext>
            </a:extLst>
          </p:cNvPr>
          <p:cNvSpPr/>
          <p:nvPr/>
        </p:nvSpPr>
        <p:spPr>
          <a:xfrm>
            <a:off x="3205546" y="2764572"/>
            <a:ext cx="8346802" cy="4093428"/>
          </a:xfrm>
          <a:prstGeom prst="rect">
            <a:avLst/>
          </a:prstGeom>
        </p:spPr>
        <p:txBody>
          <a:bodyPr wrap="square">
            <a:spAutoFit/>
          </a:bodyPr>
          <a:lstStyle/>
          <a:p>
            <a:pPr algn="just"/>
            <a:r>
              <a:rPr lang="ar-SA" sz="2000" b="1" dirty="0">
                <a:latin typeface="Baghdad" pitchFamily="2" charset="-78"/>
              </a:rPr>
              <a:t>ال</a:t>
            </a:r>
            <a:r>
              <a:rPr lang="ar-JO" sz="2000" b="1" dirty="0">
                <a:latin typeface="Baghdad" pitchFamily="2" charset="-78"/>
              </a:rPr>
              <a:t>معرفة الضمنية </a:t>
            </a:r>
            <a:r>
              <a:rPr lang="en-US" sz="2000" b="1" dirty="0">
                <a:latin typeface="Baghdad" pitchFamily="2" charset="-78"/>
              </a:rPr>
              <a:t>Tacit Knowledge</a:t>
            </a:r>
            <a:r>
              <a:rPr lang="ar-SA" sz="2000" b="1" dirty="0">
                <a:latin typeface="Baghdad" pitchFamily="2" charset="-78"/>
              </a:rPr>
              <a:t>: </a:t>
            </a:r>
            <a:r>
              <a:rPr lang="ar-SA" sz="2000" dirty="0">
                <a:latin typeface="Baghdad" pitchFamily="2" charset="-78"/>
              </a:rPr>
              <a:t>هي المعرفة التي يحملها الناس في عقولهم، وهي صعبة الوصول وغالباً لا يكترثون الناس في امتلاك</a:t>
            </a:r>
            <a:r>
              <a:rPr lang="ar-JO" sz="2000" dirty="0">
                <a:latin typeface="Baghdad" pitchFamily="2" charset="-78"/>
              </a:rPr>
              <a:t>ها</a:t>
            </a:r>
            <a:r>
              <a:rPr lang="ar-SA" sz="2000" dirty="0">
                <a:latin typeface="Baghdad" pitchFamily="2" charset="-78"/>
              </a:rPr>
              <a:t> أو كيفية توفيرها للغير. والمعرفة </a:t>
            </a:r>
            <a:r>
              <a:rPr lang="ar-SA" sz="2000" b="1" dirty="0">
                <a:latin typeface="Baghdad" pitchFamily="2" charset="-78"/>
              </a:rPr>
              <a:t>الضمنية</a:t>
            </a:r>
            <a:r>
              <a:rPr lang="ar-SA" sz="2000" dirty="0">
                <a:latin typeface="Baghdad" pitchFamily="2" charset="-78"/>
              </a:rPr>
              <a:t> تحتوي على الكثير من المعلومات الثمينة لأنها تحتوي على سياقات الناس والأماكن المختلفة والأفكار والخبرات. الطريقة الفعالة في نقل المعرفة الضمنية يتطلب اتصال شامل مع الأشخاص والثقة. ومن الأمثلة على ذلك المشاركة الشعبية في التنمية الريفية واجتماع حلقات النقاش لتحديد الحاجات الأساسية والمشكلات والحلول المقترحة لها ضمن أولوياتها سكان المجتمع الريفي أنفسهم، فلديهم الخبرات المتوارثة والمعرفة بالمجتمع الريفي الذي يعيشون فيه، لذا فهم الخبراء الحقيقيون بالتنمية الريفية، فتبادل المعرفة بينهم مع تدخل بعض الخبراء عند الحاجة يكون المعرفة في التنمية الريفية الحقيقية، فمثلاً بعض كبار السن كانوا يحملون بعض العادات والخبرات في مجالات متعددة منها على سبيل المثال الطريقة التقليدية في معالجة مشكلة زراعية محددة، والطب الشعبي والمعرفة في علم الأعشاب الطبية، أو حتى حفظ بعض الأمثال والقصص والشعر الشعبي، إلا أنها هذه الأشياء اختفت عن الوجود بسبب وفاة هذه الطبقة من كبار السن، دون تدوينها وحفظها، وهذا يعني أننا قد فقدنا الشيء الكثير من تراثنا وجزء من حضارتنا نظراً لعدم وجود مؤرخين ومدونين لهذا التراث .</a:t>
            </a:r>
            <a:endParaRPr lang="en-US" sz="2000" dirty="0">
              <a:latin typeface="Baghdad" pitchFamily="2" charset="-78"/>
            </a:endParaRPr>
          </a:p>
        </p:txBody>
      </p:sp>
      <p:pic>
        <p:nvPicPr>
          <p:cNvPr id="5" name="صورة 4">
            <a:extLst>
              <a:ext uri="{FF2B5EF4-FFF2-40B4-BE49-F238E27FC236}">
                <a16:creationId xmlns:a16="http://schemas.microsoft.com/office/drawing/2014/main" xmlns="" id="{0B712AE7-BCAD-A941-B11D-89FE10027FD2}"/>
              </a:ext>
            </a:extLst>
          </p:cNvPr>
          <p:cNvPicPr>
            <a:picLocks noChangeAspect="1"/>
          </p:cNvPicPr>
          <p:nvPr/>
        </p:nvPicPr>
        <p:blipFill>
          <a:blip r:embed="rId2"/>
          <a:stretch>
            <a:fillRect/>
          </a:stretch>
        </p:blipFill>
        <p:spPr>
          <a:xfrm>
            <a:off x="0" y="3917056"/>
            <a:ext cx="3193677" cy="1788459"/>
          </a:xfrm>
          <a:prstGeom prst="rect">
            <a:avLst/>
          </a:prstGeom>
        </p:spPr>
      </p:pic>
      <p:pic>
        <p:nvPicPr>
          <p:cNvPr id="6" name="صورة 5">
            <a:extLst>
              <a:ext uri="{FF2B5EF4-FFF2-40B4-BE49-F238E27FC236}">
                <a16:creationId xmlns:a16="http://schemas.microsoft.com/office/drawing/2014/main" xmlns="" id="{E5FADE73-2347-D547-AD0F-6537EC3CA911}"/>
              </a:ext>
            </a:extLst>
          </p:cNvPr>
          <p:cNvPicPr>
            <a:picLocks noChangeAspect="1"/>
          </p:cNvPicPr>
          <p:nvPr/>
        </p:nvPicPr>
        <p:blipFill>
          <a:blip r:embed="rId3"/>
          <a:stretch>
            <a:fillRect/>
          </a:stretch>
        </p:blipFill>
        <p:spPr>
          <a:xfrm>
            <a:off x="90598" y="2075294"/>
            <a:ext cx="3114948" cy="1756078"/>
          </a:xfrm>
          <a:prstGeom prst="rect">
            <a:avLst/>
          </a:prstGeom>
        </p:spPr>
      </p:pic>
    </p:spTree>
    <p:extLst>
      <p:ext uri="{BB962C8B-B14F-4D97-AF65-F5344CB8AC3E}">
        <p14:creationId xmlns:p14="http://schemas.microsoft.com/office/powerpoint/2010/main" val="19185486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2">
            <a:extLst>
              <a:ext uri="{FF2B5EF4-FFF2-40B4-BE49-F238E27FC236}">
                <a16:creationId xmlns:a16="http://schemas.microsoft.com/office/drawing/2014/main" xmlns="" id="{D8D3B504-B061-DF4D-AF02-5BEA82546086}"/>
              </a:ext>
            </a:extLst>
          </p:cNvPr>
          <p:cNvSpPr txBox="1"/>
          <p:nvPr/>
        </p:nvSpPr>
        <p:spPr>
          <a:xfrm>
            <a:off x="8000996" y="6416674"/>
            <a:ext cx="2133596" cy="365129"/>
          </a:xfrm>
          <a:prstGeom prst="rect">
            <a:avLst/>
          </a:prstGeom>
          <a:noFill/>
          <a:ln cap="flat">
            <a:noFill/>
          </a:ln>
        </p:spPr>
        <p:txBody>
          <a:bodyPr vert="horz" wrap="square" lIns="91440" tIns="45720" rIns="91440" bIns="45720" anchor="b" anchorCtr="0" compatLnSpc="1">
            <a:noAutofit/>
          </a:bodyPr>
          <a:lstStyle/>
          <a:p>
            <a:pPr algn="l" rtl="0">
              <a:defRPr sz="1800" b="0" i="0" u="none" strike="noStrike" kern="0" cap="none" spc="0" baseline="0">
                <a:solidFill>
                  <a:srgbClr val="000000"/>
                </a:solidFill>
                <a:uFillTx/>
              </a:defRPr>
            </a:pPr>
            <a:fld id="{B1334862-2B4B-7A44-AF48-E6141AAD4A99}" type="datetime1">
              <a:rPr lang="ar-SA" sz="1100">
                <a:solidFill>
                  <a:srgbClr val="D6ECFF"/>
                </a:solidFill>
                <a:latin typeface="Corbel"/>
                <a:cs typeface="Tahoma"/>
              </a:rPr>
              <a:pPr algn="l" rtl="0">
                <a:defRPr sz="1800" b="0" i="0" u="none" strike="noStrike" kern="0" cap="none" spc="0" baseline="0">
                  <a:solidFill>
                    <a:srgbClr val="000000"/>
                  </a:solidFill>
                  <a:uFillTx/>
                </a:defRPr>
              </a:pPr>
              <a:t>23/03/1447</a:t>
            </a:fld>
            <a:endParaRPr lang="en-US" sz="1100">
              <a:solidFill>
                <a:srgbClr val="D6ECFF"/>
              </a:solidFill>
              <a:latin typeface="Corbel"/>
            </a:endParaRPr>
          </a:p>
        </p:txBody>
      </p:sp>
      <p:sp>
        <p:nvSpPr>
          <p:cNvPr id="3" name="Slide Number Placeholder 3">
            <a:extLst>
              <a:ext uri="{FF2B5EF4-FFF2-40B4-BE49-F238E27FC236}">
                <a16:creationId xmlns:a16="http://schemas.microsoft.com/office/drawing/2014/main" xmlns="" id="{54D36055-242C-8948-BC33-C92545A65627}"/>
              </a:ext>
            </a:extLst>
          </p:cNvPr>
          <p:cNvSpPr txBox="1"/>
          <p:nvPr/>
        </p:nvSpPr>
        <p:spPr>
          <a:xfrm>
            <a:off x="10134603" y="6416674"/>
            <a:ext cx="457200" cy="365129"/>
          </a:xfrm>
          <a:prstGeom prst="rect">
            <a:avLst/>
          </a:prstGeom>
          <a:noFill/>
          <a:ln cap="flat">
            <a:noFill/>
          </a:ln>
        </p:spPr>
        <p:txBody>
          <a:bodyPr vert="horz" wrap="square" lIns="91440" tIns="45720" rIns="91440" bIns="45720" anchor="b" anchorCtr="0" compatLnSpc="1">
            <a:noAutofit/>
          </a:bodyPr>
          <a:lstStyle/>
          <a:p>
            <a:pPr algn="l" rtl="0">
              <a:defRPr sz="1800" b="0" i="0" u="none" strike="noStrike" kern="0" cap="none" spc="0" baseline="0">
                <a:solidFill>
                  <a:srgbClr val="000000"/>
                </a:solidFill>
                <a:uFillTx/>
              </a:defRPr>
            </a:pPr>
            <a:fld id="{F18B2A2A-F7E4-9541-B48B-042C80BC6767}" type="slidenum">
              <a:rPr/>
              <a:pPr algn="l" rtl="0">
                <a:defRPr sz="1800" b="0" i="0" u="none" strike="noStrike" kern="0" cap="none" spc="0" baseline="0">
                  <a:solidFill>
                    <a:srgbClr val="000000"/>
                  </a:solidFill>
                  <a:uFillTx/>
                </a:defRPr>
              </a:pPr>
              <a:t>60</a:t>
            </a:fld>
            <a:endParaRPr lang="en-US" sz="1200">
              <a:solidFill>
                <a:srgbClr val="D6ECFF"/>
              </a:solidFill>
              <a:latin typeface="Corbel"/>
            </a:endParaRPr>
          </a:p>
        </p:txBody>
      </p:sp>
      <p:sp>
        <p:nvSpPr>
          <p:cNvPr id="5" name="Rectangle 5">
            <a:extLst>
              <a:ext uri="{FF2B5EF4-FFF2-40B4-BE49-F238E27FC236}">
                <a16:creationId xmlns:a16="http://schemas.microsoft.com/office/drawing/2014/main" xmlns="" id="{551DE525-0A24-A149-8D3F-602C8B485124}"/>
              </a:ext>
            </a:extLst>
          </p:cNvPr>
          <p:cNvSpPr/>
          <p:nvPr/>
        </p:nvSpPr>
        <p:spPr>
          <a:xfrm>
            <a:off x="4387338" y="406113"/>
            <a:ext cx="5037370" cy="584775"/>
          </a:xfrm>
          <a:prstGeom prst="rect">
            <a:avLst/>
          </a:prstGeom>
          <a:ln/>
          <a:scene3d>
            <a:camera prst="orthographicFront"/>
            <a:lightRig rig="threePt" dir="t"/>
          </a:scene3d>
          <a:sp3d>
            <a:bevelT w="114300" prst="hardEdge"/>
          </a:sp3d>
        </p:spPr>
        <p:style>
          <a:lnRef idx="1">
            <a:schemeClr val="accent3"/>
          </a:lnRef>
          <a:fillRef idx="2">
            <a:schemeClr val="accent3"/>
          </a:fillRef>
          <a:effectRef idx="1">
            <a:schemeClr val="accent3"/>
          </a:effectRef>
          <a:fontRef idx="minor">
            <a:schemeClr val="dk1"/>
          </a:fontRef>
        </p:style>
        <p:txBody>
          <a:bodyPr vert="horz" wrap="square" lIns="91440" tIns="45720" rIns="91440" bIns="45720" anchor="t" anchorCtr="1" compatLnSpc="1">
            <a:spAutoFit/>
          </a:bodyPr>
          <a:lstStyle/>
          <a:p>
            <a:pPr algn="ctr" rtl="0">
              <a:defRPr sz="1800" b="0" i="0" u="none" strike="noStrike" kern="0" cap="none" spc="0" baseline="0">
                <a:solidFill>
                  <a:srgbClr val="000000"/>
                </a:solidFill>
                <a:uFillTx/>
              </a:defRPr>
            </a:pPr>
            <a:r>
              <a:rPr lang="ar-JO" sz="3200" dirty="0">
                <a:ln w="0"/>
                <a:solidFill>
                  <a:schemeClr val="tx1"/>
                </a:solidFill>
                <a:effectLst>
                  <a:outerShdw blurRad="38100" dist="19050" dir="2700000" algn="tl" rotWithShape="0">
                    <a:schemeClr val="dk1">
                      <a:alpha val="40000"/>
                    </a:schemeClr>
                  </a:outerShdw>
                </a:effectLst>
                <a:latin typeface="Baghdad" pitchFamily="2" charset="-78"/>
                <a:cs typeface="Baghdad" pitchFamily="2" charset="-78"/>
              </a:rPr>
              <a:t>ثانيا" ـ طرق الاتصال بالمجموعات</a:t>
            </a:r>
          </a:p>
        </p:txBody>
      </p:sp>
      <p:pic>
        <p:nvPicPr>
          <p:cNvPr id="6" name="Picture 5" descr="af196a01">
            <a:extLst>
              <a:ext uri="{FF2B5EF4-FFF2-40B4-BE49-F238E27FC236}">
                <a16:creationId xmlns:a16="http://schemas.microsoft.com/office/drawing/2014/main" xmlns="" id="{68FF8FD2-E1A2-5E49-80D9-B67DE070EB62}"/>
              </a:ext>
            </a:extLst>
          </p:cNvPr>
          <p:cNvPicPr>
            <a:picLocks noChangeAspect="1"/>
          </p:cNvPicPr>
          <p:nvPr/>
        </p:nvPicPr>
        <p:blipFill>
          <a:blip r:embed="rId2"/>
          <a:srcRect/>
          <a:stretch>
            <a:fillRect/>
          </a:stretch>
        </p:blipFill>
        <p:spPr>
          <a:xfrm>
            <a:off x="0" y="2079403"/>
            <a:ext cx="4500563" cy="3589778"/>
          </a:xfrm>
          <a:prstGeom prst="rect">
            <a:avLst/>
          </a:prstGeom>
          <a:noFill/>
          <a:ln cap="flat">
            <a:noFill/>
          </a:ln>
        </p:spPr>
      </p:pic>
      <p:sp>
        <p:nvSpPr>
          <p:cNvPr id="7" name="مستطيل 6">
            <a:extLst>
              <a:ext uri="{FF2B5EF4-FFF2-40B4-BE49-F238E27FC236}">
                <a16:creationId xmlns:a16="http://schemas.microsoft.com/office/drawing/2014/main" xmlns="" id="{24CAF717-5D71-AC4E-8C33-271D3643D524}"/>
              </a:ext>
            </a:extLst>
          </p:cNvPr>
          <p:cNvSpPr/>
          <p:nvPr/>
        </p:nvSpPr>
        <p:spPr>
          <a:xfrm>
            <a:off x="4500563" y="990888"/>
            <a:ext cx="7429499" cy="5484578"/>
          </a:xfrm>
          <a:prstGeom prst="rect">
            <a:avLst/>
          </a:prstGeom>
        </p:spPr>
        <p:txBody>
          <a:bodyPr wrap="square">
            <a:spAutoFit/>
          </a:bodyPr>
          <a:lstStyle/>
          <a:p>
            <a:pPr indent="26988" algn="just">
              <a:lnSpc>
                <a:spcPct val="130000"/>
              </a:lnSpc>
              <a:spcBef>
                <a:spcPct val="0"/>
              </a:spcBef>
            </a:pPr>
            <a:r>
              <a:rPr lang="ar-SA" altLang="ar-JO" sz="2400" dirty="0">
                <a:solidFill>
                  <a:srgbClr val="000000"/>
                </a:solidFill>
                <a:ea typeface="Times New Roman" panose="02020603050405020304" pitchFamily="18" charset="0"/>
              </a:rPr>
              <a:t>يتم الاتصال بشخصين، أو أكثر من الجمهور المستهدف في هذه الطرق.</a:t>
            </a:r>
          </a:p>
          <a:p>
            <a:pPr indent="26988" algn="just">
              <a:lnSpc>
                <a:spcPct val="130000"/>
              </a:lnSpc>
              <a:spcBef>
                <a:spcPct val="0"/>
              </a:spcBef>
            </a:pPr>
            <a:endParaRPr lang="ar-JO" altLang="ar-JO" sz="2400" dirty="0">
              <a:solidFill>
                <a:srgbClr val="000000"/>
              </a:solidFill>
              <a:ea typeface="Times New Roman" panose="02020603050405020304" pitchFamily="18" charset="0"/>
            </a:endParaRPr>
          </a:p>
          <a:p>
            <a:pPr indent="342900" algn="just">
              <a:lnSpc>
                <a:spcPct val="80000"/>
              </a:lnSpc>
            </a:pPr>
            <a:r>
              <a:rPr lang="ar-JO" altLang="ar-JO" sz="2400" b="1" dirty="0">
                <a:solidFill>
                  <a:srgbClr val="000000"/>
                </a:solidFill>
                <a:ea typeface="Times New Roman" panose="02020603050405020304" pitchFamily="18" charset="0"/>
              </a:rPr>
              <a:t>تتميز طرق الارشاد الجماعية بما يلي:</a:t>
            </a:r>
          </a:p>
          <a:p>
            <a:pPr marL="342900" indent="-342900" algn="just">
              <a:lnSpc>
                <a:spcPct val="80000"/>
              </a:lnSpc>
              <a:buFont typeface="Courier New" panose="02070309020205020404" pitchFamily="49" charset="0"/>
              <a:buChar char="o"/>
            </a:pPr>
            <a:r>
              <a:rPr lang="ar-JO" altLang="ar-JO" sz="2400" dirty="0">
                <a:solidFill>
                  <a:srgbClr val="000000"/>
                </a:solidFill>
                <a:ea typeface="Times New Roman" panose="02020603050405020304" pitchFamily="18" charset="0"/>
              </a:rPr>
              <a:t>شمول عدد اكبر من المزارعين </a:t>
            </a:r>
            <a:r>
              <a:rPr lang="ar-SA" altLang="ar-JO" sz="2400" dirty="0">
                <a:solidFill>
                  <a:srgbClr val="000000"/>
                </a:solidFill>
                <a:ea typeface="Times New Roman" panose="02020603050405020304" pitchFamily="18" charset="0"/>
              </a:rPr>
              <a:t>برسالة واحدة وفي وقت واحد وتكلفة قليلة.</a:t>
            </a:r>
            <a:endParaRPr lang="ar-JO" altLang="ar-JO" sz="2400" dirty="0">
              <a:solidFill>
                <a:srgbClr val="000000"/>
              </a:solidFill>
              <a:ea typeface="Times New Roman" panose="02020603050405020304" pitchFamily="18" charset="0"/>
            </a:endParaRPr>
          </a:p>
          <a:p>
            <a:pPr marL="342900" indent="-342900" algn="just">
              <a:lnSpc>
                <a:spcPct val="80000"/>
              </a:lnSpc>
              <a:buFont typeface="Courier New" panose="02070309020205020404" pitchFamily="49" charset="0"/>
              <a:buChar char="o"/>
            </a:pPr>
            <a:r>
              <a:rPr lang="ar-SA" altLang="ar-JO" sz="2400" dirty="0">
                <a:solidFill>
                  <a:srgbClr val="000000"/>
                </a:solidFill>
                <a:ea typeface="Times New Roman" panose="02020603050405020304" pitchFamily="18" charset="0"/>
              </a:rPr>
              <a:t>تساهم هذه الطريقة في مواجهة المشاكل المشتركة التي تأخذ شكل الوباء التي يتعذر على المزارعين حلها بشكل فردي</a:t>
            </a:r>
            <a:r>
              <a:rPr lang="ar-JO" altLang="ar-JO" sz="2400" dirty="0">
                <a:solidFill>
                  <a:srgbClr val="000000"/>
                </a:solidFill>
                <a:ea typeface="Times New Roman" panose="02020603050405020304" pitchFamily="18" charset="0"/>
              </a:rPr>
              <a:t>.</a:t>
            </a:r>
          </a:p>
          <a:p>
            <a:pPr marL="342900" indent="-342900" algn="just">
              <a:lnSpc>
                <a:spcPct val="80000"/>
              </a:lnSpc>
              <a:buFont typeface="Courier New" panose="02070309020205020404" pitchFamily="49" charset="0"/>
              <a:buChar char="o"/>
            </a:pPr>
            <a:r>
              <a:rPr lang="ar-SA" altLang="ar-JO" sz="2400" dirty="0">
                <a:solidFill>
                  <a:srgbClr val="000000"/>
                </a:solidFill>
                <a:ea typeface="Times New Roman" panose="02020603050405020304" pitchFamily="18" charset="0"/>
              </a:rPr>
              <a:t>توفر بيئة مواتية للتعليم والتفكير من خلال الاستماع ومناقشة القضايا المشتركة والاطلاع على تجارب الاخرين</a:t>
            </a:r>
            <a:r>
              <a:rPr lang="ar-JO" altLang="ar-JO" sz="2400" dirty="0">
                <a:solidFill>
                  <a:srgbClr val="000000"/>
                </a:solidFill>
                <a:ea typeface="Times New Roman" panose="02020603050405020304" pitchFamily="18" charset="0"/>
              </a:rPr>
              <a:t>.</a:t>
            </a:r>
          </a:p>
          <a:p>
            <a:pPr marL="342900" indent="-342900" algn="just">
              <a:lnSpc>
                <a:spcPct val="80000"/>
              </a:lnSpc>
              <a:buFont typeface="Courier New" panose="02070309020205020404" pitchFamily="49" charset="0"/>
              <a:buChar char="o"/>
            </a:pPr>
            <a:endParaRPr lang="ar-JO" altLang="ar-JO" sz="2400" dirty="0">
              <a:solidFill>
                <a:srgbClr val="000000"/>
              </a:solidFill>
              <a:ea typeface="Times New Roman" panose="02020603050405020304" pitchFamily="18" charset="0"/>
            </a:endParaRPr>
          </a:p>
          <a:p>
            <a:pPr algn="just">
              <a:lnSpc>
                <a:spcPct val="80000"/>
              </a:lnSpc>
            </a:pPr>
            <a:r>
              <a:rPr lang="ar-JO" altLang="ar-JO" sz="2400" b="1" dirty="0">
                <a:solidFill>
                  <a:srgbClr val="000000"/>
                </a:solidFill>
                <a:ea typeface="Times New Roman" panose="02020603050405020304" pitchFamily="18" charset="0"/>
              </a:rPr>
              <a:t>أوجه القصور في الطرق الجماعية:</a:t>
            </a:r>
          </a:p>
          <a:p>
            <a:pPr marL="342900" indent="-342900" algn="just">
              <a:lnSpc>
                <a:spcPct val="80000"/>
              </a:lnSpc>
              <a:buFont typeface="Courier New" panose="02070309020205020404" pitchFamily="49" charset="0"/>
              <a:buChar char="o"/>
            </a:pPr>
            <a:r>
              <a:rPr lang="ar-SA" altLang="ar-JO" sz="2400" dirty="0">
                <a:solidFill>
                  <a:srgbClr val="000000"/>
                </a:solidFill>
                <a:ea typeface="Times New Roman" panose="02020603050405020304" pitchFamily="18" charset="0"/>
              </a:rPr>
              <a:t>تدني فرص التفاعل المباشر بين المرشد والمزارعين</a:t>
            </a:r>
            <a:r>
              <a:rPr lang="ar-JO" altLang="ar-JO" sz="2400" dirty="0">
                <a:solidFill>
                  <a:srgbClr val="000000"/>
                </a:solidFill>
                <a:ea typeface="Times New Roman" panose="02020603050405020304" pitchFamily="18" charset="0"/>
              </a:rPr>
              <a:t>.</a:t>
            </a:r>
          </a:p>
          <a:p>
            <a:pPr marL="342900" indent="-342900" algn="just">
              <a:lnSpc>
                <a:spcPct val="80000"/>
              </a:lnSpc>
              <a:buFont typeface="Courier New" panose="02070309020205020404" pitchFamily="49" charset="0"/>
              <a:buChar char="o"/>
            </a:pPr>
            <a:r>
              <a:rPr lang="ar-SA" altLang="ar-JO" sz="2400" dirty="0">
                <a:solidFill>
                  <a:srgbClr val="000000"/>
                </a:solidFill>
                <a:ea typeface="Times New Roman" panose="02020603050405020304" pitchFamily="18" charset="0"/>
              </a:rPr>
              <a:t>الحاجة إلى إعداد وترتيبات قد لا تكون متوافرة.</a:t>
            </a:r>
            <a:endParaRPr lang="ar-JO" altLang="ar-JO" sz="2400" dirty="0">
              <a:solidFill>
                <a:srgbClr val="000000"/>
              </a:solidFill>
              <a:ea typeface="Times New Roman" panose="02020603050405020304" pitchFamily="18" charset="0"/>
            </a:endParaRPr>
          </a:p>
          <a:p>
            <a:pPr marL="342900" indent="-342900" algn="just">
              <a:lnSpc>
                <a:spcPct val="80000"/>
              </a:lnSpc>
              <a:buFont typeface="Courier New" panose="02070309020205020404" pitchFamily="49" charset="0"/>
              <a:buChar char="o"/>
            </a:pPr>
            <a:r>
              <a:rPr lang="ar-SA" altLang="ar-JO" sz="2400" dirty="0">
                <a:solidFill>
                  <a:srgbClr val="000000"/>
                </a:solidFill>
                <a:ea typeface="Times New Roman" panose="02020603050405020304" pitchFamily="18" charset="0"/>
              </a:rPr>
              <a:t>تخلف صغار المزارعين والاميين عن المشاركة في الأنشطة الجماعية لعدم قناعتهم بفائدتها</a:t>
            </a:r>
            <a:r>
              <a:rPr lang="ar-JO" altLang="ar-JO" sz="2400" dirty="0">
                <a:solidFill>
                  <a:srgbClr val="000000"/>
                </a:solidFill>
                <a:ea typeface="Times New Roman" panose="02020603050405020304" pitchFamily="18" charset="0"/>
              </a:rPr>
              <a:t>.</a:t>
            </a:r>
          </a:p>
          <a:p>
            <a:pPr marL="342900" indent="-342900" algn="just">
              <a:lnSpc>
                <a:spcPct val="80000"/>
              </a:lnSpc>
              <a:buFont typeface="Courier New" panose="02070309020205020404" pitchFamily="49" charset="0"/>
              <a:buChar char="o"/>
            </a:pPr>
            <a:r>
              <a:rPr lang="ar-JO" altLang="ar-JO" sz="2400" dirty="0">
                <a:solidFill>
                  <a:srgbClr val="000000"/>
                </a:solidFill>
                <a:ea typeface="Times New Roman" panose="02020603050405020304" pitchFamily="18" charset="0"/>
              </a:rPr>
              <a:t>ع</a:t>
            </a:r>
            <a:r>
              <a:rPr lang="ar-SA" altLang="ar-JO" sz="2400" dirty="0">
                <a:solidFill>
                  <a:srgbClr val="000000"/>
                </a:solidFill>
                <a:ea typeface="Times New Roman" panose="02020603050405020304" pitchFamily="18" charset="0"/>
              </a:rPr>
              <a:t>دم مرونة الدوام الرسمي للمرشدين الزراعيين حيث أن مثل هذه النشاطات الجماعية يفضلها المزارعين في ساعات المساء لتنظيمها</a:t>
            </a:r>
            <a:r>
              <a:rPr lang="ar-JO" altLang="ar-JO" sz="2400" dirty="0">
                <a:solidFill>
                  <a:srgbClr val="000000"/>
                </a:solidFill>
                <a:ea typeface="Times New Roman" panose="02020603050405020304" pitchFamily="18" charset="0"/>
              </a:rPr>
              <a:t>.</a:t>
            </a:r>
          </a:p>
        </p:txBody>
      </p:sp>
    </p:spTree>
    <p:extLst>
      <p:ext uri="{BB962C8B-B14F-4D97-AF65-F5344CB8AC3E}">
        <p14:creationId xmlns:p14="http://schemas.microsoft.com/office/powerpoint/2010/main" val="2963190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69C00650-652B-1043-8D6C-64827F4EC968}"/>
              </a:ext>
            </a:extLst>
          </p:cNvPr>
          <p:cNvSpPr txBox="1"/>
          <p:nvPr/>
        </p:nvSpPr>
        <p:spPr>
          <a:xfrm>
            <a:off x="8000996" y="6416674"/>
            <a:ext cx="2133596" cy="365129"/>
          </a:xfrm>
          <a:prstGeom prst="rect">
            <a:avLst/>
          </a:prstGeom>
          <a:noFill/>
          <a:ln cap="flat">
            <a:noFill/>
          </a:ln>
        </p:spPr>
        <p:txBody>
          <a:bodyPr vert="horz" wrap="square" lIns="91440" tIns="45720" rIns="91440" bIns="45720" anchor="b" anchorCtr="0" compatLnSpc="1">
            <a:noAutofit/>
          </a:bodyPr>
          <a:lstStyle/>
          <a:p>
            <a:pPr algn="l" rtl="0">
              <a:defRPr sz="1800" b="0" i="0" u="none" strike="noStrike" kern="0" cap="none" spc="0" baseline="0">
                <a:solidFill>
                  <a:srgbClr val="000000"/>
                </a:solidFill>
                <a:uFillTx/>
              </a:defRPr>
            </a:pPr>
            <a:fld id="{3A20F424-07EF-B148-A2A9-28E109F4C6E0}" type="datetime1">
              <a:rPr lang="ar-SA" sz="1100">
                <a:solidFill>
                  <a:srgbClr val="D6ECFF"/>
                </a:solidFill>
                <a:latin typeface="Corbel"/>
                <a:cs typeface="Tahoma"/>
              </a:rPr>
              <a:pPr algn="l" rtl="0">
                <a:defRPr sz="1800" b="0" i="0" u="none" strike="noStrike" kern="0" cap="none" spc="0" baseline="0">
                  <a:solidFill>
                    <a:srgbClr val="000000"/>
                  </a:solidFill>
                  <a:uFillTx/>
                </a:defRPr>
              </a:pPr>
              <a:t>23/03/1447</a:t>
            </a:fld>
            <a:endParaRPr lang="en-US" sz="1100">
              <a:solidFill>
                <a:srgbClr val="D6ECFF"/>
              </a:solidFill>
              <a:latin typeface="Corbel"/>
            </a:endParaRPr>
          </a:p>
        </p:txBody>
      </p:sp>
      <p:sp>
        <p:nvSpPr>
          <p:cNvPr id="3" name="Slide Number Placeholder 2">
            <a:extLst>
              <a:ext uri="{FF2B5EF4-FFF2-40B4-BE49-F238E27FC236}">
                <a16:creationId xmlns:a16="http://schemas.microsoft.com/office/drawing/2014/main" xmlns="" id="{297400DC-F3D1-854D-A982-3626609BF70B}"/>
              </a:ext>
            </a:extLst>
          </p:cNvPr>
          <p:cNvSpPr txBox="1"/>
          <p:nvPr/>
        </p:nvSpPr>
        <p:spPr>
          <a:xfrm>
            <a:off x="10134603" y="6416674"/>
            <a:ext cx="457200" cy="365129"/>
          </a:xfrm>
          <a:prstGeom prst="rect">
            <a:avLst/>
          </a:prstGeom>
          <a:noFill/>
          <a:ln cap="flat">
            <a:noFill/>
          </a:ln>
        </p:spPr>
        <p:txBody>
          <a:bodyPr vert="horz" wrap="square" lIns="91440" tIns="45720" rIns="91440" bIns="45720" anchor="b" anchorCtr="0" compatLnSpc="1">
            <a:noAutofit/>
          </a:bodyPr>
          <a:lstStyle/>
          <a:p>
            <a:pPr algn="l" rtl="0">
              <a:defRPr sz="1800" b="0" i="0" u="none" strike="noStrike" kern="0" cap="none" spc="0" baseline="0">
                <a:solidFill>
                  <a:srgbClr val="000000"/>
                </a:solidFill>
                <a:uFillTx/>
              </a:defRPr>
            </a:pPr>
            <a:fld id="{3F3FF6CB-E999-8444-9E0C-175E85B5BF75}" type="slidenum">
              <a:rPr/>
              <a:pPr algn="l" rtl="0">
                <a:defRPr sz="1800" b="0" i="0" u="none" strike="noStrike" kern="0" cap="none" spc="0" baseline="0">
                  <a:solidFill>
                    <a:srgbClr val="000000"/>
                  </a:solidFill>
                  <a:uFillTx/>
                </a:defRPr>
              </a:pPr>
              <a:t>61</a:t>
            </a:fld>
            <a:endParaRPr lang="en-US" sz="1200">
              <a:solidFill>
                <a:srgbClr val="D6ECFF"/>
              </a:solidFill>
              <a:latin typeface="Corbel"/>
            </a:endParaRPr>
          </a:p>
        </p:txBody>
      </p:sp>
      <p:sp>
        <p:nvSpPr>
          <p:cNvPr id="4" name="Rectangle 3">
            <a:extLst>
              <a:ext uri="{FF2B5EF4-FFF2-40B4-BE49-F238E27FC236}">
                <a16:creationId xmlns:a16="http://schemas.microsoft.com/office/drawing/2014/main" xmlns="" id="{D48826EF-88AA-0D42-B18D-0CA16089AE08}"/>
              </a:ext>
            </a:extLst>
          </p:cNvPr>
          <p:cNvSpPr/>
          <p:nvPr/>
        </p:nvSpPr>
        <p:spPr>
          <a:xfrm>
            <a:off x="107019" y="836190"/>
            <a:ext cx="11765044" cy="2239844"/>
          </a:xfrm>
          <a:prstGeom prst="rect">
            <a:avLst/>
          </a:prstGeom>
          <a:noFill/>
          <a:ln cap="flat">
            <a:noFill/>
            <a:prstDash val="solid"/>
          </a:ln>
        </p:spPr>
        <p:txBody>
          <a:bodyPr vert="horz" wrap="square" lIns="91440" tIns="45720" rIns="91440" bIns="45720" anchor="t" anchorCtr="0" compatLnSpc="1">
            <a:spAutoFit/>
          </a:bodyPr>
          <a:lstStyle/>
          <a:p>
            <a:pPr rtl="0">
              <a:lnSpc>
                <a:spcPct val="150000"/>
              </a:lnSpc>
              <a:defRPr sz="1800" b="0" i="0" u="none" strike="noStrike" kern="0" cap="none" spc="0" baseline="0">
                <a:solidFill>
                  <a:srgbClr val="000000"/>
                </a:solidFill>
                <a:uFillTx/>
              </a:defRPr>
            </a:pPr>
            <a:r>
              <a:rPr lang="ar-JO" altLang="ar-JO" sz="2400" dirty="0"/>
              <a:t>المشاهدة عبارة عن تطبيق عملي مباشر لتقنية حديثة أمام مجموعة من المزارعين. </a:t>
            </a:r>
            <a:r>
              <a:rPr lang="ar-JO" sz="2400" dirty="0">
                <a:latin typeface="Baghdad" pitchFamily="2" charset="-78"/>
              </a:rPr>
              <a:t>وهي من أهم طرق الاتصال الإرشادية وتهدف إلى تعليم المزارعين بالعمل والمشاهدة والمشاركة من خلال الممارسة الحقيقية والتطبيق العملي للتوصيات العلمية وذلك بإشراف الباحثين والمرشدين سويا"؛ و</a:t>
            </a:r>
            <a:r>
              <a:rPr lang="ar-JO" altLang="ar-JO" sz="2400" dirty="0"/>
              <a:t>تعتبر المشاهدة اسلوب بسيط وفعال يتيح الفرصة للمزارعين للاطلاع بشكل مباشر على الفرق بين أساليب الزراعة التقليدية والأساليب الحديثة.</a:t>
            </a:r>
          </a:p>
        </p:txBody>
      </p:sp>
      <p:sp>
        <p:nvSpPr>
          <p:cNvPr id="5" name="Rectangle 4">
            <a:extLst>
              <a:ext uri="{FF2B5EF4-FFF2-40B4-BE49-F238E27FC236}">
                <a16:creationId xmlns:a16="http://schemas.microsoft.com/office/drawing/2014/main" xmlns="" id="{CD06F74C-A8E2-FB47-BA63-8AA47AEE4A41}"/>
              </a:ext>
            </a:extLst>
          </p:cNvPr>
          <p:cNvSpPr/>
          <p:nvPr/>
        </p:nvSpPr>
        <p:spPr>
          <a:xfrm>
            <a:off x="2298305" y="251413"/>
            <a:ext cx="8064898" cy="584777"/>
          </a:xfrm>
          <a:prstGeom prst="rect">
            <a:avLst/>
          </a:prstGeom>
          <a:ln/>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vert="horz" wrap="square" lIns="91440" tIns="45720" rIns="91440" bIns="45720" anchor="t" anchorCtr="1" compatLnSpc="1">
            <a:spAutoFit/>
          </a:bodyPr>
          <a:lstStyle/>
          <a:p>
            <a:pPr algn="ctr" rtl="0">
              <a:defRPr sz="1800" b="0" i="0" u="none" strike="noStrike" kern="0" cap="none" spc="0" baseline="0">
                <a:solidFill>
                  <a:srgbClr val="000000"/>
                </a:solidFill>
                <a:uFillTx/>
              </a:defRPr>
            </a:pPr>
            <a:r>
              <a:rPr lang="ar-JO" sz="3200" dirty="0">
                <a:ln w="0"/>
                <a:solidFill>
                  <a:schemeClr val="tx1"/>
                </a:solidFill>
                <a:effectLst>
                  <a:outerShdw blurRad="38100" dist="19050" dir="2700000" algn="tl" rotWithShape="0">
                    <a:schemeClr val="dk1">
                      <a:alpha val="40000"/>
                    </a:schemeClr>
                  </a:outerShdw>
                </a:effectLst>
                <a:latin typeface="Baghdad" pitchFamily="2" charset="-78"/>
                <a:cs typeface="Baghdad" pitchFamily="2" charset="-78"/>
              </a:rPr>
              <a:t>رابعا" ـ طرق الاتصال بالمشاهدة و الإيضاح العلمي :</a:t>
            </a:r>
          </a:p>
        </p:txBody>
      </p:sp>
      <p:pic>
        <p:nvPicPr>
          <p:cNvPr id="6" name="صورة 5">
            <a:extLst>
              <a:ext uri="{FF2B5EF4-FFF2-40B4-BE49-F238E27FC236}">
                <a16:creationId xmlns:a16="http://schemas.microsoft.com/office/drawing/2014/main" xmlns="" id="{06E4C03D-B1C0-0140-929A-2B23126396B7}"/>
              </a:ext>
            </a:extLst>
          </p:cNvPr>
          <p:cNvPicPr>
            <a:picLocks noChangeAspect="1"/>
          </p:cNvPicPr>
          <p:nvPr/>
        </p:nvPicPr>
        <p:blipFill>
          <a:blip r:embed="rId2"/>
          <a:stretch>
            <a:fillRect/>
          </a:stretch>
        </p:blipFill>
        <p:spPr>
          <a:xfrm>
            <a:off x="49869" y="3417466"/>
            <a:ext cx="4650720" cy="3372064"/>
          </a:xfrm>
          <a:prstGeom prst="rect">
            <a:avLst/>
          </a:prstGeom>
        </p:spPr>
      </p:pic>
      <p:sp>
        <p:nvSpPr>
          <p:cNvPr id="7" name="مستطيل 6">
            <a:extLst>
              <a:ext uri="{FF2B5EF4-FFF2-40B4-BE49-F238E27FC236}">
                <a16:creationId xmlns:a16="http://schemas.microsoft.com/office/drawing/2014/main" xmlns="" id="{A33FB370-CE45-F844-BA7C-DA73218D35F8}"/>
              </a:ext>
            </a:extLst>
          </p:cNvPr>
          <p:cNvSpPr/>
          <p:nvPr/>
        </p:nvSpPr>
        <p:spPr>
          <a:xfrm>
            <a:off x="4900612" y="3151611"/>
            <a:ext cx="7241519" cy="3637919"/>
          </a:xfrm>
          <a:prstGeom prst="rect">
            <a:avLst/>
          </a:prstGeom>
        </p:spPr>
        <p:txBody>
          <a:bodyPr wrap="square">
            <a:spAutoFit/>
          </a:bodyPr>
          <a:lstStyle/>
          <a:p>
            <a:pPr algn="justLow">
              <a:lnSpc>
                <a:spcPct val="80000"/>
              </a:lnSpc>
            </a:pPr>
            <a:r>
              <a:rPr lang="ar-JO" altLang="ar-JO" sz="2400" b="1" dirty="0"/>
              <a:t>هناك نوعان من المشاهدات:</a:t>
            </a:r>
          </a:p>
          <a:p>
            <a:pPr marL="342900" indent="-342900" algn="justLow">
              <a:lnSpc>
                <a:spcPct val="80000"/>
              </a:lnSpc>
              <a:buFont typeface="Courier New" panose="02070309020205020404" pitchFamily="49" charset="0"/>
              <a:buChar char="o"/>
            </a:pPr>
            <a:r>
              <a:rPr lang="ar-JO" altLang="ar-JO" sz="2400" b="1" dirty="0"/>
              <a:t>مشاهدات الأساليب: </a:t>
            </a:r>
            <a:r>
              <a:rPr lang="ar-JO" altLang="ar-JO" sz="2400" dirty="0"/>
              <a:t>وتهدف إلى تعليم المزارعين بشكل عملي كيفية عمل ممارسات أو تقنيات حديثة من خلال تطبيقها أمامهم خطوة بخطوة، يقوم بتنفيذها المرشد ومن ثم يقوم بعض المزارعين بالتدرب على أداء المهارة الجديدة، بالتالي تساعد المشاهدة في تقديم خبرات زراعية جديدة للمزارعين.</a:t>
            </a:r>
          </a:p>
          <a:p>
            <a:pPr marL="342900" indent="-342900" algn="justLow">
              <a:lnSpc>
                <a:spcPct val="80000"/>
              </a:lnSpc>
              <a:buFont typeface="Courier New" panose="02070309020205020404" pitchFamily="49" charset="0"/>
              <a:buChar char="o"/>
            </a:pPr>
            <a:endParaRPr lang="ar-JO" altLang="ar-JO" sz="2400" dirty="0"/>
          </a:p>
          <a:p>
            <a:pPr marL="342900" indent="-342900" algn="justLow">
              <a:lnSpc>
                <a:spcPct val="80000"/>
              </a:lnSpc>
              <a:buFont typeface="Courier New" panose="02070309020205020404" pitchFamily="49" charset="0"/>
              <a:buChar char="o"/>
            </a:pPr>
            <a:r>
              <a:rPr lang="ar-JO" altLang="ar-JO" sz="2400" b="1" dirty="0"/>
              <a:t>مشاهدات النتائج: </a:t>
            </a:r>
            <a:r>
              <a:rPr lang="ar-JO" altLang="ar-JO" sz="2400" dirty="0"/>
              <a:t>وتهدف إلى تقديم البرهان على أن التقنية الحديثة تتفوق على التقنية التقليدية المستخدمة، بالتالي إقناع المزارع بتطبيق التقنية الحديثة.  يقوم مجموعة من المزارعين بهذه المشاهدة تحت اشراف المرشد، وفي النهاية يتم عرض نتائج تجربة التقنية الحديثة على المزارعين.</a:t>
            </a:r>
          </a:p>
        </p:txBody>
      </p:sp>
    </p:spTree>
    <p:extLst>
      <p:ext uri="{BB962C8B-B14F-4D97-AF65-F5344CB8AC3E}">
        <p14:creationId xmlns:p14="http://schemas.microsoft.com/office/powerpoint/2010/main" val="34939038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7CA5D6AA-EACF-D443-A72C-3B315ACFE7B5}"/>
              </a:ext>
            </a:extLst>
          </p:cNvPr>
          <p:cNvSpPr/>
          <p:nvPr/>
        </p:nvSpPr>
        <p:spPr>
          <a:xfrm>
            <a:off x="1085850" y="300038"/>
            <a:ext cx="10687049" cy="2677656"/>
          </a:xfrm>
          <a:prstGeom prst="rect">
            <a:avLst/>
          </a:prstGeom>
        </p:spPr>
        <p:txBody>
          <a:bodyPr wrap="square">
            <a:spAutoFit/>
          </a:bodyPr>
          <a:lstStyle/>
          <a:p>
            <a:pPr rtl="0">
              <a:defRPr sz="1800" b="0" i="0" u="none" strike="noStrike" kern="0" cap="none" spc="0" baseline="0">
                <a:solidFill>
                  <a:srgbClr val="000000"/>
                </a:solidFill>
                <a:uFillTx/>
              </a:defRPr>
            </a:pPr>
            <a:r>
              <a:rPr lang="ar-JO" sz="2400" b="1" dirty="0">
                <a:latin typeface="Baghdad" pitchFamily="2" charset="-78"/>
              </a:rPr>
              <a:t>ومن أمثلة على تلك الطرق على سبيل المثال:</a:t>
            </a:r>
            <a:r>
              <a:rPr lang="ar-JO" sz="2400" dirty="0">
                <a:latin typeface="Baghdad" pitchFamily="2" charset="-78"/>
              </a:rPr>
              <a:t> </a:t>
            </a:r>
            <a:br>
              <a:rPr lang="ar-JO" sz="2400" dirty="0">
                <a:latin typeface="Baghdad" pitchFamily="2" charset="-78"/>
              </a:rPr>
            </a:br>
            <a:r>
              <a:rPr lang="ar-JO" sz="2400" dirty="0">
                <a:latin typeface="Baghdad" pitchFamily="2" charset="-78"/>
              </a:rPr>
              <a:t>• التجارب في محطات البحوث . </a:t>
            </a:r>
            <a:br>
              <a:rPr lang="ar-JO" sz="2400" dirty="0">
                <a:latin typeface="Baghdad" pitchFamily="2" charset="-78"/>
              </a:rPr>
            </a:br>
            <a:r>
              <a:rPr lang="ar-JO" sz="2400" dirty="0">
                <a:latin typeface="Baghdad" pitchFamily="2" charset="-78"/>
              </a:rPr>
              <a:t>• التجارب التأكيدية في حقول المزارعين . </a:t>
            </a:r>
            <a:br>
              <a:rPr lang="ar-JO" sz="2400" dirty="0">
                <a:latin typeface="Baghdad" pitchFamily="2" charset="-78"/>
              </a:rPr>
            </a:br>
            <a:r>
              <a:rPr lang="ar-JO" sz="2400" dirty="0">
                <a:latin typeface="Baghdad" pitchFamily="2" charset="-78"/>
              </a:rPr>
              <a:t>• الحقول الإرشادية . </a:t>
            </a:r>
            <a:br>
              <a:rPr lang="ar-JO" sz="2400" dirty="0">
                <a:latin typeface="Baghdad" pitchFamily="2" charset="-78"/>
              </a:rPr>
            </a:br>
            <a:r>
              <a:rPr lang="ar-JO" sz="2400" dirty="0">
                <a:latin typeface="Baghdad" pitchFamily="2" charset="-78"/>
              </a:rPr>
              <a:t>• الأيام الحقلية </a:t>
            </a:r>
            <a:br>
              <a:rPr lang="ar-JO" sz="2400" dirty="0">
                <a:latin typeface="Baghdad" pitchFamily="2" charset="-78"/>
              </a:rPr>
            </a:br>
            <a:r>
              <a:rPr lang="ar-JO" sz="2400" dirty="0">
                <a:latin typeface="Baghdad" pitchFamily="2" charset="-78"/>
              </a:rPr>
              <a:t>• البيانات العملية </a:t>
            </a:r>
            <a:br>
              <a:rPr lang="ar-JO" sz="2400" dirty="0">
                <a:latin typeface="Baghdad" pitchFamily="2" charset="-78"/>
              </a:rPr>
            </a:br>
            <a:r>
              <a:rPr lang="ar-JO" sz="2400" dirty="0">
                <a:latin typeface="Baghdad" pitchFamily="2" charset="-78"/>
              </a:rPr>
              <a:t>• الحملات الإرشادية</a:t>
            </a:r>
          </a:p>
        </p:txBody>
      </p:sp>
      <p:sp>
        <p:nvSpPr>
          <p:cNvPr id="6" name="مستطيل 5">
            <a:extLst>
              <a:ext uri="{FF2B5EF4-FFF2-40B4-BE49-F238E27FC236}">
                <a16:creationId xmlns:a16="http://schemas.microsoft.com/office/drawing/2014/main" xmlns="" id="{E56FE7E6-4567-B644-AACB-0D2268C8DDC8}"/>
              </a:ext>
            </a:extLst>
          </p:cNvPr>
          <p:cNvSpPr/>
          <p:nvPr/>
        </p:nvSpPr>
        <p:spPr>
          <a:xfrm>
            <a:off x="228600" y="3140402"/>
            <a:ext cx="11544299" cy="3416320"/>
          </a:xfrm>
          <a:prstGeom prst="rect">
            <a:avLst/>
          </a:prstGeom>
        </p:spPr>
        <p:txBody>
          <a:bodyPr wrap="square">
            <a:spAutoFit/>
          </a:bodyPr>
          <a:lstStyle/>
          <a:p>
            <a:pPr algn="justLow">
              <a:lnSpc>
                <a:spcPct val="90000"/>
              </a:lnSpc>
            </a:pPr>
            <a:r>
              <a:rPr lang="ar-JO" altLang="ar-JO" sz="2400" b="1" dirty="0"/>
              <a:t>مزايا المشاهدات الارشادية:</a:t>
            </a:r>
          </a:p>
          <a:p>
            <a:pPr marL="342900" indent="-342900" algn="justLow">
              <a:lnSpc>
                <a:spcPct val="90000"/>
              </a:lnSpc>
              <a:buFont typeface="Courier New" panose="02070309020205020404" pitchFamily="49" charset="0"/>
              <a:buChar char="o"/>
            </a:pPr>
            <a:r>
              <a:rPr lang="ar-JO" altLang="ar-JO" sz="2400" dirty="0"/>
              <a:t>تعتبر اسلوب مقنع في المناطق التي تنتشر فيها الأمية، لانها من الطرق البصرية الأكثر فاعلية في الاقناع وتترك أثراً لسنوات طويلة.</a:t>
            </a:r>
          </a:p>
          <a:p>
            <a:pPr marL="342900" indent="-342900" algn="justLow">
              <a:lnSpc>
                <a:spcPct val="90000"/>
              </a:lnSpc>
              <a:buFont typeface="Courier New" panose="02070309020205020404" pitchFamily="49" charset="0"/>
              <a:buChar char="o"/>
            </a:pPr>
            <a:r>
              <a:rPr lang="ar-JO" altLang="ar-JO" sz="2400" dirty="0"/>
              <a:t>تتميز بقدرتها على تعليم المزارعين مهارات وخبرات جديدة.</a:t>
            </a:r>
          </a:p>
          <a:p>
            <a:pPr marL="342900" indent="-342900" algn="justLow">
              <a:lnSpc>
                <a:spcPct val="90000"/>
              </a:lnSpc>
              <a:buFont typeface="Courier New" panose="02070309020205020404" pitchFamily="49" charset="0"/>
              <a:buChar char="o"/>
            </a:pPr>
            <a:r>
              <a:rPr lang="ar-JO" altLang="ar-JO" sz="2400" dirty="0"/>
              <a:t>تساهم في خلق الثقة بين المزارع والمرشد وجعل المزارع أكثر استعداداً للتعلم وتبني التقنيات الحديثة.</a:t>
            </a:r>
          </a:p>
          <a:p>
            <a:pPr marL="342900" indent="-342900" algn="justLow">
              <a:lnSpc>
                <a:spcPct val="90000"/>
              </a:lnSpc>
              <a:buFont typeface="Courier New" panose="02070309020205020404" pitchFamily="49" charset="0"/>
              <a:buChar char="o"/>
            </a:pPr>
            <a:endParaRPr lang="ar-JO" altLang="ar-JO" sz="2400" dirty="0"/>
          </a:p>
          <a:p>
            <a:pPr algn="justLow">
              <a:lnSpc>
                <a:spcPct val="90000"/>
              </a:lnSpc>
            </a:pPr>
            <a:r>
              <a:rPr lang="ar-JO" altLang="ar-JO" sz="2400" b="1" dirty="0"/>
              <a:t>عيوب المشاهدات الارشادية:</a:t>
            </a:r>
          </a:p>
          <a:p>
            <a:pPr marL="342900" indent="-342900" algn="justLow">
              <a:lnSpc>
                <a:spcPct val="90000"/>
              </a:lnSpc>
              <a:buFont typeface="Courier New" panose="02070309020205020404" pitchFamily="49" charset="0"/>
              <a:buChar char="o"/>
            </a:pPr>
            <a:r>
              <a:rPr lang="ar-JO" altLang="ar-JO" sz="2400" dirty="0"/>
              <a:t>تكاليفها قد تكون كبيرة وقد تحتاج إلى وقت كبير لإعطاء نتيجة ملموسة.</a:t>
            </a:r>
          </a:p>
          <a:p>
            <a:pPr marL="342900" indent="-342900" algn="justLow">
              <a:lnSpc>
                <a:spcPct val="90000"/>
              </a:lnSpc>
              <a:buFont typeface="Courier New" panose="02070309020205020404" pitchFamily="49" charset="0"/>
              <a:buChar char="o"/>
            </a:pPr>
            <a:r>
              <a:rPr lang="ar-JO" altLang="ar-JO" sz="2400" dirty="0"/>
              <a:t>قد يؤدي الفشل في إجرائها إلى فقدان الثقة بالمرشد.</a:t>
            </a:r>
          </a:p>
          <a:p>
            <a:pPr marL="342900" indent="-342900" algn="justLow">
              <a:lnSpc>
                <a:spcPct val="90000"/>
              </a:lnSpc>
              <a:buFont typeface="Courier New" panose="02070309020205020404" pitchFamily="49" charset="0"/>
              <a:buChar char="o"/>
            </a:pPr>
            <a:r>
              <a:rPr lang="ar-JO" altLang="ar-JO" sz="2400" dirty="0"/>
              <a:t>قد يتعذر على بعض المزارعين عند إجرائها مشاهدة ما يجري من خطوات بوضوح.</a:t>
            </a:r>
          </a:p>
        </p:txBody>
      </p:sp>
    </p:spTree>
    <p:extLst>
      <p:ext uri="{BB962C8B-B14F-4D97-AF65-F5344CB8AC3E}">
        <p14:creationId xmlns:p14="http://schemas.microsoft.com/office/powerpoint/2010/main" val="69722522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C1CD920-CC10-6047-9123-94E0F568BF7D}"/>
              </a:ext>
            </a:extLst>
          </p:cNvPr>
          <p:cNvSpPr>
            <a:spLocks noGrp="1" noChangeArrowheads="1"/>
          </p:cNvSpPr>
          <p:nvPr>
            <p:ph idx="4294967295"/>
          </p:nvPr>
        </p:nvSpPr>
        <p:spPr>
          <a:xfrm>
            <a:off x="266700" y="1339852"/>
            <a:ext cx="11658600" cy="3389311"/>
          </a:xfrm>
        </p:spPr>
        <p:txBody>
          <a:bodyPr>
            <a:normAutofit/>
          </a:bodyPr>
          <a:lstStyle/>
          <a:p>
            <a:pPr marL="0" indent="0" algn="justLow">
              <a:lnSpc>
                <a:spcPct val="80000"/>
              </a:lnSpc>
              <a:buNone/>
            </a:pPr>
            <a:r>
              <a:rPr lang="ar-JO" altLang="ar-JO" sz="2400" dirty="0"/>
              <a:t>تعقد الاجتماعات بين المرشدين والمزارعين من ذوي الاهتمام، لإطلاعهم على سياسة حكومية جديدة أو تقديم معلومات فنية أو تعريف المزارعين بالممارسات الزراعية الجديدة ومناقشتها وتحليلها.</a:t>
            </a:r>
          </a:p>
          <a:p>
            <a:pPr marL="0" indent="0" algn="justLow">
              <a:lnSpc>
                <a:spcPct val="80000"/>
              </a:lnSpc>
              <a:buNone/>
            </a:pPr>
            <a:endParaRPr lang="ar-JO" altLang="ar-JO" sz="2400" dirty="0"/>
          </a:p>
          <a:p>
            <a:pPr marL="0" indent="0" algn="justLow">
              <a:lnSpc>
                <a:spcPct val="80000"/>
              </a:lnSpc>
              <a:buNone/>
            </a:pPr>
            <a:r>
              <a:rPr lang="ar-JO" altLang="ar-JO" sz="2400" b="1" dirty="0"/>
              <a:t>مزايا الاجتماعات الارشادية:</a:t>
            </a:r>
          </a:p>
          <a:p>
            <a:pPr algn="justLow">
              <a:lnSpc>
                <a:spcPct val="80000"/>
              </a:lnSpc>
              <a:buFont typeface="Courier New" panose="02070309020205020404" pitchFamily="49" charset="0"/>
              <a:buChar char="o"/>
            </a:pPr>
            <a:r>
              <a:rPr lang="ar-JO" altLang="ar-JO" sz="2400" dirty="0"/>
              <a:t>تسمح بالتفاعل بين المرشد والمزارعين لملائمة المعلومات الارشادية مع احتياجات المزارعين.</a:t>
            </a:r>
          </a:p>
          <a:p>
            <a:pPr algn="justLow">
              <a:lnSpc>
                <a:spcPct val="80000"/>
              </a:lnSpc>
              <a:buFont typeface="Courier New" panose="02070309020205020404" pitchFamily="49" charset="0"/>
              <a:buChar char="o"/>
            </a:pPr>
            <a:r>
              <a:rPr lang="ar-JO" altLang="ar-JO" sz="2400" dirty="0"/>
              <a:t>تسمح بالتفاعل بين المزارعين أنفسهم لمناقشة المشاكل العامة وتبادل الأفكار ومساعدة بعضهم البعض.</a:t>
            </a:r>
          </a:p>
          <a:p>
            <a:pPr algn="justLow">
              <a:lnSpc>
                <a:spcPct val="80000"/>
              </a:lnSpc>
              <a:buFont typeface="Courier New" panose="02070309020205020404" pitchFamily="49" charset="0"/>
              <a:buChar char="o"/>
            </a:pPr>
            <a:r>
              <a:rPr lang="ar-JO" altLang="ar-JO" sz="2400" dirty="0"/>
              <a:t>امكانية الاتصال بأعداد كبيرة من المزارعين.</a:t>
            </a:r>
          </a:p>
          <a:p>
            <a:pPr algn="justLow">
              <a:lnSpc>
                <a:spcPct val="80000"/>
              </a:lnSpc>
              <a:buFont typeface="Courier New" panose="02070309020205020404" pitchFamily="49" charset="0"/>
              <a:buChar char="o"/>
            </a:pPr>
            <a:r>
              <a:rPr lang="ar-JO" altLang="ar-JO" sz="2400" dirty="0"/>
              <a:t>وسيلة فعالة لاقناع المزارعين بقبول الأفكار الجديدة واحداث تغيير في العادات الزراعية المتبعة.</a:t>
            </a:r>
          </a:p>
          <a:p>
            <a:pPr marL="0" indent="0">
              <a:lnSpc>
                <a:spcPct val="80000"/>
              </a:lnSpc>
              <a:buNone/>
            </a:pPr>
            <a:endParaRPr lang="ar-JO" altLang="ar-JO" sz="2400" dirty="0"/>
          </a:p>
        </p:txBody>
      </p:sp>
      <p:sp>
        <p:nvSpPr>
          <p:cNvPr id="2" name="مستطيل 1">
            <a:extLst>
              <a:ext uri="{FF2B5EF4-FFF2-40B4-BE49-F238E27FC236}">
                <a16:creationId xmlns:a16="http://schemas.microsoft.com/office/drawing/2014/main" xmlns="" id="{36DD1EEB-A258-CA4E-BEFC-4B10361440F7}"/>
              </a:ext>
            </a:extLst>
          </p:cNvPr>
          <p:cNvSpPr/>
          <p:nvPr/>
        </p:nvSpPr>
        <p:spPr>
          <a:xfrm>
            <a:off x="4443413" y="300234"/>
            <a:ext cx="4843462" cy="48628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80000"/>
              </a:lnSpc>
            </a:pPr>
            <a:r>
              <a:rPr lang="ar-JO" altLang="ar-JO" sz="3200" dirty="0">
                <a:ln w="0"/>
                <a:solidFill>
                  <a:schemeClr val="tx1"/>
                </a:solidFill>
                <a:effectLst>
                  <a:outerShdw blurRad="38100" dist="19050" dir="2700000" algn="tl" rotWithShape="0">
                    <a:schemeClr val="dk1">
                      <a:alpha val="40000"/>
                    </a:schemeClr>
                  </a:outerShdw>
                </a:effectLst>
              </a:rPr>
              <a:t>الاجتماعات الارشادية.</a:t>
            </a:r>
          </a:p>
        </p:txBody>
      </p:sp>
    </p:spTree>
    <p:extLst>
      <p:ext uri="{BB962C8B-B14F-4D97-AF65-F5344CB8AC3E}">
        <p14:creationId xmlns:p14="http://schemas.microsoft.com/office/powerpoint/2010/main" val="563868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406D2D0D-577A-7542-9997-4F68890E0586}"/>
              </a:ext>
            </a:extLst>
          </p:cNvPr>
          <p:cNvSpPr>
            <a:spLocks noGrp="1" noChangeArrowheads="1"/>
          </p:cNvSpPr>
          <p:nvPr>
            <p:ph idx="4294967295"/>
          </p:nvPr>
        </p:nvSpPr>
        <p:spPr>
          <a:xfrm>
            <a:off x="471489" y="1196976"/>
            <a:ext cx="11315700" cy="5661025"/>
          </a:xfrm>
        </p:spPr>
        <p:txBody>
          <a:bodyPr>
            <a:normAutofit/>
          </a:bodyPr>
          <a:lstStyle/>
          <a:p>
            <a:pPr marL="0" indent="0" algn="justLow">
              <a:lnSpc>
                <a:spcPct val="80000"/>
              </a:lnSpc>
              <a:buNone/>
            </a:pPr>
            <a:r>
              <a:rPr lang="ar-JO" altLang="ar-JO" sz="2400" dirty="0"/>
              <a:t>تنظم هذه الجولات تحت إشراف هيئات إرشادية وتهدف الى ما يلي:</a:t>
            </a:r>
          </a:p>
          <a:p>
            <a:pPr algn="justLow">
              <a:lnSpc>
                <a:spcPct val="80000"/>
              </a:lnSpc>
              <a:buFont typeface="Courier New" panose="02070309020205020404" pitchFamily="49" charset="0"/>
              <a:buChar char="o"/>
            </a:pPr>
            <a:r>
              <a:rPr lang="ar-JO" altLang="ar-JO" sz="2400" dirty="0"/>
              <a:t>إتاحة الفرصة للمزارعين للتعرف على ما يجري في مراكز البحث أو المزارع النموذجية الناجحة ومعرفة أسباب نجاحها.</a:t>
            </a:r>
          </a:p>
          <a:p>
            <a:pPr algn="justLow">
              <a:lnSpc>
                <a:spcPct val="80000"/>
              </a:lnSpc>
              <a:buFont typeface="Courier New" panose="02070309020205020404" pitchFamily="49" charset="0"/>
              <a:buChar char="o"/>
            </a:pPr>
            <a:r>
              <a:rPr lang="ar-JO" altLang="ar-JO" sz="2400" dirty="0"/>
              <a:t>زيادة اهتمام المزارعين وتشجيعهم على تبني أساليب زراعية حديثة واكسابهم خبرات جديدة.</a:t>
            </a:r>
          </a:p>
          <a:p>
            <a:pPr algn="justLow">
              <a:lnSpc>
                <a:spcPct val="80000"/>
              </a:lnSpc>
              <a:buFont typeface="Courier New" panose="02070309020205020404" pitchFamily="49" charset="0"/>
              <a:buChar char="o"/>
            </a:pPr>
            <a:r>
              <a:rPr lang="ar-JO" altLang="ar-JO" sz="2400" dirty="0"/>
              <a:t>مناقشة المشاكل مع المختصين والمزارعين من ذوي الخبرة.</a:t>
            </a:r>
          </a:p>
          <a:p>
            <a:pPr algn="justLow">
              <a:lnSpc>
                <a:spcPct val="80000"/>
              </a:lnSpc>
              <a:buFont typeface="Courier New" panose="02070309020205020404" pitchFamily="49" charset="0"/>
              <a:buChar char="o"/>
            </a:pPr>
            <a:r>
              <a:rPr lang="ar-JO" altLang="ar-JO" sz="2400" dirty="0"/>
              <a:t>تنمية العلاقات بين المزارعين المشاركين في الجولة من جهة وبين المرشدين الزراعيين من جهة اخرى. </a:t>
            </a:r>
          </a:p>
          <a:p>
            <a:pPr algn="justLow">
              <a:lnSpc>
                <a:spcPct val="80000"/>
              </a:lnSpc>
              <a:buFont typeface="Courier New" panose="02070309020205020404" pitchFamily="49" charset="0"/>
              <a:buChar char="o"/>
            </a:pPr>
            <a:endParaRPr lang="ar-JO" altLang="ar-JO" sz="2400" dirty="0"/>
          </a:p>
          <a:p>
            <a:pPr marL="0" indent="0" algn="justLow">
              <a:lnSpc>
                <a:spcPct val="80000"/>
              </a:lnSpc>
              <a:buNone/>
            </a:pPr>
            <a:r>
              <a:rPr lang="ar-JO" altLang="ar-JO" sz="2400" b="1" dirty="0"/>
              <a:t>السلبيات:</a:t>
            </a:r>
          </a:p>
          <a:p>
            <a:pPr marL="0" indent="0" algn="justLow">
              <a:lnSpc>
                <a:spcPct val="80000"/>
              </a:lnSpc>
              <a:buNone/>
            </a:pPr>
            <a:r>
              <a:rPr lang="ar-JO" altLang="ar-JO" sz="2400" dirty="0"/>
              <a:t> تعتبر هذه الجولات مكلفة وتنفيذها يتطلب وقت وجهد كبير في التخطيط والإعداد، وقد يترتب على مثل هذه الجولات نتائج عكسية إذا اسيىء تخطيطها وتنفيذها.</a:t>
            </a:r>
          </a:p>
        </p:txBody>
      </p:sp>
      <p:sp>
        <p:nvSpPr>
          <p:cNvPr id="2" name="مستطيل 1">
            <a:extLst>
              <a:ext uri="{FF2B5EF4-FFF2-40B4-BE49-F238E27FC236}">
                <a16:creationId xmlns:a16="http://schemas.microsoft.com/office/drawing/2014/main" xmlns="" id="{232A07A1-544F-1346-8B58-5C10A8F061BA}"/>
              </a:ext>
            </a:extLst>
          </p:cNvPr>
          <p:cNvSpPr/>
          <p:nvPr/>
        </p:nvSpPr>
        <p:spPr>
          <a:xfrm>
            <a:off x="4639676" y="441250"/>
            <a:ext cx="2550699" cy="492955"/>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justLow">
              <a:lnSpc>
                <a:spcPct val="80000"/>
              </a:lnSpc>
            </a:pPr>
            <a:r>
              <a:rPr lang="ar-JO" altLang="ar-JO" sz="3200" dirty="0">
                <a:ln w="0"/>
                <a:solidFill>
                  <a:schemeClr val="tx1"/>
                </a:solidFill>
                <a:effectLst>
                  <a:outerShdw blurRad="38100" dist="19050" dir="2700000" algn="tl" rotWithShape="0">
                    <a:schemeClr val="dk1">
                      <a:alpha val="40000"/>
                    </a:schemeClr>
                  </a:outerShdw>
                </a:effectLst>
              </a:rPr>
              <a:t>الجولات الميدانية.</a:t>
            </a:r>
            <a:endParaRPr lang="en-US" altLang="ar-JO" sz="32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568908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01F52C3-599C-0B49-9BBD-667A8D88F9E7}"/>
              </a:ext>
            </a:extLst>
          </p:cNvPr>
          <p:cNvSpPr>
            <a:spLocks noGrp="1" noChangeArrowheads="1"/>
          </p:cNvSpPr>
          <p:nvPr>
            <p:ph idx="4294967295"/>
          </p:nvPr>
        </p:nvSpPr>
        <p:spPr>
          <a:xfrm>
            <a:off x="245268" y="881063"/>
            <a:ext cx="11701463" cy="4776787"/>
          </a:xfrm>
        </p:spPr>
        <p:txBody>
          <a:bodyPr>
            <a:normAutofit/>
          </a:bodyPr>
          <a:lstStyle/>
          <a:p>
            <a:pPr marL="0" indent="0" algn="justLow">
              <a:lnSpc>
                <a:spcPct val="80000"/>
              </a:lnSpc>
              <a:buNone/>
            </a:pPr>
            <a:r>
              <a:rPr lang="ar-JO" altLang="ar-JO" sz="2500" dirty="0"/>
              <a:t>تعد المحاضرات وسيلة لنقل المعلومات الزراعية إلى مجموعة من المزارعين. وينصح باستخدام وسائل إيضاح سمعية وبصرية لزيادة فعاليتها وتشجيع المزارعين على متابعة موضوعها باهتمام.</a:t>
            </a:r>
          </a:p>
          <a:p>
            <a:pPr marL="0" indent="0" algn="justLow">
              <a:lnSpc>
                <a:spcPct val="80000"/>
              </a:lnSpc>
              <a:buNone/>
            </a:pPr>
            <a:endParaRPr lang="ar-JO" altLang="ar-JO" sz="2500" dirty="0"/>
          </a:p>
          <a:p>
            <a:pPr marL="0" indent="0" algn="justLow">
              <a:lnSpc>
                <a:spcPct val="80000"/>
              </a:lnSpc>
              <a:buNone/>
            </a:pPr>
            <a:r>
              <a:rPr lang="ar-JO" altLang="ar-JO" sz="2500" b="1" dirty="0"/>
              <a:t>تتميز المحاضرات بما يلي:</a:t>
            </a:r>
          </a:p>
          <a:p>
            <a:pPr algn="justLow">
              <a:lnSpc>
                <a:spcPct val="80000"/>
              </a:lnSpc>
              <a:buFont typeface="Courier New" panose="02070309020205020404" pitchFamily="49" charset="0"/>
              <a:buChar char="o"/>
            </a:pPr>
            <a:r>
              <a:rPr lang="ar-JO" altLang="ar-JO" sz="2500" dirty="0"/>
              <a:t>سهولة إعداها وملائمتها لاحتياجات واهتمامات ومستويات تعليم المستهدفين. </a:t>
            </a:r>
          </a:p>
          <a:p>
            <a:pPr algn="justLow">
              <a:lnSpc>
                <a:spcPct val="80000"/>
              </a:lnSpc>
              <a:buFont typeface="Courier New" panose="02070309020205020404" pitchFamily="49" charset="0"/>
              <a:buChar char="o"/>
            </a:pPr>
            <a:r>
              <a:rPr lang="ar-JO" altLang="ar-JO" sz="2500" dirty="0"/>
              <a:t> تعطي فرصة لتوجيه الاسئلة والتعمق في بحث نقاط معينة في الموضوع.</a:t>
            </a:r>
          </a:p>
          <a:p>
            <a:pPr algn="justLow">
              <a:lnSpc>
                <a:spcPct val="80000"/>
              </a:lnSpc>
              <a:buFont typeface="Courier New" panose="02070309020205020404" pitchFamily="49" charset="0"/>
              <a:buChar char="o"/>
            </a:pPr>
            <a:endParaRPr lang="ar-JO" altLang="ar-JO" sz="2500" dirty="0"/>
          </a:p>
          <a:p>
            <a:pPr marL="0" indent="0" algn="justLow">
              <a:lnSpc>
                <a:spcPct val="80000"/>
              </a:lnSpc>
              <a:buNone/>
            </a:pPr>
            <a:r>
              <a:rPr lang="ar-JO" altLang="ar-JO" sz="2500" b="1" dirty="0"/>
              <a:t>من عيوب هذه الطريقة:</a:t>
            </a:r>
          </a:p>
          <a:p>
            <a:pPr algn="justLow">
              <a:lnSpc>
                <a:spcPct val="80000"/>
              </a:lnSpc>
              <a:buFont typeface="Courier New" panose="02070309020205020404" pitchFamily="49" charset="0"/>
              <a:buChar char="o"/>
            </a:pPr>
            <a:r>
              <a:rPr lang="ar-JO" altLang="ar-JO" sz="2500" dirty="0"/>
              <a:t>تكون بشكل رسمي بالتالي دور المزارع محدود ويكاد يقتصر على الاستماع للمتحدث.</a:t>
            </a:r>
          </a:p>
          <a:p>
            <a:pPr algn="justLow">
              <a:lnSpc>
                <a:spcPct val="80000"/>
              </a:lnSpc>
              <a:buFont typeface="Courier New" panose="02070309020205020404" pitchFamily="49" charset="0"/>
              <a:buChar char="o"/>
            </a:pPr>
            <a:r>
              <a:rPr lang="ar-JO" altLang="ar-JO" sz="2500" dirty="0"/>
              <a:t>احتمال عدم المتابعة أوعدم فهم أونسيان الكثير من المعلومات التفصيلية المقدمة.</a:t>
            </a:r>
          </a:p>
          <a:p>
            <a:pPr marL="0" indent="0" algn="justLow">
              <a:lnSpc>
                <a:spcPct val="80000"/>
              </a:lnSpc>
              <a:buNone/>
            </a:pPr>
            <a:endParaRPr lang="ar-JO" altLang="ar-JO" sz="2500" dirty="0"/>
          </a:p>
        </p:txBody>
      </p:sp>
      <p:sp>
        <p:nvSpPr>
          <p:cNvPr id="2" name="مستطيل 1">
            <a:extLst>
              <a:ext uri="{FF2B5EF4-FFF2-40B4-BE49-F238E27FC236}">
                <a16:creationId xmlns:a16="http://schemas.microsoft.com/office/drawing/2014/main" xmlns="" id="{A4D8C0CB-5091-FC40-8BC0-F9111BD344E6}"/>
              </a:ext>
            </a:extLst>
          </p:cNvPr>
          <p:cNvSpPr/>
          <p:nvPr/>
        </p:nvSpPr>
        <p:spPr>
          <a:xfrm>
            <a:off x="5014913" y="214509"/>
            <a:ext cx="3457575" cy="48628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80000"/>
              </a:lnSpc>
            </a:pPr>
            <a:r>
              <a:rPr lang="ar-JO" altLang="ar-JO" sz="3200" dirty="0">
                <a:ln w="0"/>
                <a:solidFill>
                  <a:schemeClr val="tx1"/>
                </a:solidFill>
                <a:effectLst>
                  <a:outerShdw blurRad="38100" dist="19050" dir="2700000" algn="tl" rotWithShape="0">
                    <a:schemeClr val="dk1">
                      <a:alpha val="40000"/>
                    </a:schemeClr>
                  </a:outerShdw>
                </a:effectLst>
              </a:rPr>
              <a:t>المحاضرات.</a:t>
            </a:r>
          </a:p>
        </p:txBody>
      </p:sp>
    </p:spTree>
    <p:extLst>
      <p:ext uri="{BB962C8B-B14F-4D97-AF65-F5344CB8AC3E}">
        <p14:creationId xmlns:p14="http://schemas.microsoft.com/office/powerpoint/2010/main" val="1504913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821825FC-3A4E-3F47-97B4-7DD846F49B6F}"/>
              </a:ext>
            </a:extLst>
          </p:cNvPr>
          <p:cNvSpPr/>
          <p:nvPr/>
        </p:nvSpPr>
        <p:spPr>
          <a:xfrm>
            <a:off x="414338" y="1257211"/>
            <a:ext cx="11415711" cy="978729"/>
          </a:xfrm>
          <a:prstGeom prst="rect">
            <a:avLst/>
          </a:prstGeom>
        </p:spPr>
        <p:txBody>
          <a:bodyPr wrap="square">
            <a:spAutoFit/>
          </a:bodyPr>
          <a:lstStyle/>
          <a:p>
            <a:pPr algn="justLow">
              <a:lnSpc>
                <a:spcPct val="80000"/>
              </a:lnSpc>
            </a:pPr>
            <a:r>
              <a:rPr lang="ar-JO" altLang="ar-JO" sz="2400" dirty="0"/>
              <a:t>تكون الندوة على شكل مناقشة تتضمن عرض لآراء مختلفة لعدد من المختصين حول جوانب مختلفة لموضوع معين أمام مجموعة من الباحثين أو المزارعين.  وتأخذ الندوة شكل غير رسمي للمحادثة، يتيح الفرصة للحضور للمناقشة وتوجيه الأسئلة والحصول على معلومات تفصيلية حول موضوع الندوة.</a:t>
            </a:r>
          </a:p>
        </p:txBody>
      </p:sp>
      <p:sp>
        <p:nvSpPr>
          <p:cNvPr id="3" name="مستطيل 2">
            <a:extLst>
              <a:ext uri="{FF2B5EF4-FFF2-40B4-BE49-F238E27FC236}">
                <a16:creationId xmlns:a16="http://schemas.microsoft.com/office/drawing/2014/main" xmlns="" id="{4021A464-452D-6745-B4F7-3B9EF4800815}"/>
              </a:ext>
            </a:extLst>
          </p:cNvPr>
          <p:cNvSpPr/>
          <p:nvPr/>
        </p:nvSpPr>
        <p:spPr>
          <a:xfrm>
            <a:off x="4519632" y="457396"/>
            <a:ext cx="2895581" cy="48628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80000"/>
              </a:lnSpc>
            </a:pPr>
            <a:r>
              <a:rPr lang="ar-JO" altLang="ar-JO" sz="3200" b="1" dirty="0"/>
              <a:t>الندوات.</a:t>
            </a:r>
          </a:p>
        </p:txBody>
      </p:sp>
    </p:spTree>
    <p:extLst>
      <p:ext uri="{BB962C8B-B14F-4D97-AF65-F5344CB8AC3E}">
        <p14:creationId xmlns:p14="http://schemas.microsoft.com/office/powerpoint/2010/main" val="409303366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xmlns="" id="{31DC3667-FA82-6A4F-9CD6-49741CA04770}"/>
              </a:ext>
            </a:extLst>
          </p:cNvPr>
          <p:cNvSpPr txBox="1">
            <a:spLocks noGrp="1"/>
          </p:cNvSpPr>
          <p:nvPr>
            <p:ph idx="1"/>
          </p:nvPr>
        </p:nvSpPr>
        <p:spPr>
          <a:xfrm>
            <a:off x="3372791" y="1897110"/>
            <a:ext cx="8561943" cy="6010835"/>
          </a:xfrm>
        </p:spPr>
        <p:txBody>
          <a:bodyPr>
            <a:normAutofit/>
          </a:bodyPr>
          <a:lstStyle/>
          <a:p>
            <a:pPr lvl="0">
              <a:lnSpc>
                <a:spcPct val="110000"/>
              </a:lnSpc>
              <a:buNone/>
            </a:pPr>
            <a:r>
              <a:rPr lang="ar-JO" sz="2200" b="1" dirty="0">
                <a:latin typeface="Baghdad" pitchFamily="2" charset="-78"/>
              </a:rPr>
              <a:t>عند إقامة المعرض يجب مراعاة التالي:</a:t>
            </a:r>
          </a:p>
          <a:p>
            <a:pPr lvl="0" algn="r">
              <a:lnSpc>
                <a:spcPct val="110000"/>
              </a:lnSpc>
              <a:buNone/>
            </a:pPr>
            <a:r>
              <a:rPr lang="ar-JO" sz="2200" dirty="0">
                <a:latin typeface="Baghdad" pitchFamily="2" charset="-78"/>
              </a:rPr>
              <a:t>- اختيار الموقع المناسب بحيث يسهل الوصول إليه</a:t>
            </a:r>
          </a:p>
          <a:p>
            <a:pPr lvl="0" algn="r">
              <a:lnSpc>
                <a:spcPct val="110000"/>
              </a:lnSpc>
              <a:buNone/>
            </a:pPr>
            <a:r>
              <a:rPr lang="ar-JO" sz="2200" dirty="0">
                <a:latin typeface="Baghdad" pitchFamily="2" charset="-78"/>
              </a:rPr>
              <a:t>- ييجب آن كون المكان مضيئا وصحيا وفسيحا</a:t>
            </a:r>
          </a:p>
          <a:p>
            <a:pPr lvl="0" algn="r">
              <a:lnSpc>
                <a:spcPct val="110000"/>
              </a:lnSpc>
              <a:buNone/>
            </a:pPr>
            <a:r>
              <a:rPr lang="ar-JO" sz="2200" dirty="0">
                <a:latin typeface="Baghdad" pitchFamily="2" charset="-78"/>
              </a:rPr>
              <a:t>- تحديد الهدف من إقامة المعرض٬ والنتائج المرجوة من خلاله</a:t>
            </a:r>
          </a:p>
          <a:p>
            <a:pPr lvl="0" algn="r">
              <a:lnSpc>
                <a:spcPct val="110000"/>
              </a:lnSpc>
              <a:buNone/>
            </a:pPr>
            <a:r>
              <a:rPr lang="ar-JO" sz="2200" dirty="0">
                <a:latin typeface="Baghdad" pitchFamily="2" charset="-78"/>
              </a:rPr>
              <a:t>- ضرورة مشاركة فئات مختلفة من المزارعين في إقامة المعرض</a:t>
            </a:r>
          </a:p>
          <a:p>
            <a:pPr lvl="0" algn="r">
              <a:lnSpc>
                <a:spcPct val="110000"/>
              </a:lnSpc>
              <a:buNone/>
            </a:pPr>
            <a:r>
              <a:rPr lang="ar-JO" sz="2200" dirty="0">
                <a:latin typeface="Baghdad" pitchFamily="2" charset="-78"/>
              </a:rPr>
              <a:t>- تقسيم المعرض الى عدة أجنحة أو اقسام٬ حسب الهدف من إقامته</a:t>
            </a:r>
          </a:p>
          <a:p>
            <a:pPr lvl="0">
              <a:lnSpc>
                <a:spcPct val="110000"/>
              </a:lnSpc>
              <a:buNone/>
            </a:pPr>
            <a:r>
              <a:rPr lang="ar-JO" sz="2200" dirty="0">
                <a:latin typeface="Baghdad" pitchFamily="2" charset="-78"/>
              </a:rPr>
              <a:t>- تحديد التكاليف المادية٬ والاحتياجات العامة من الكوادر٬ وتوزيع الأدوار بينهم٬ وهنا ينبغي إشراك القطاع الخاص في تمويل المعرض.</a:t>
            </a:r>
          </a:p>
          <a:p>
            <a:pPr lvl="0">
              <a:lnSpc>
                <a:spcPct val="110000"/>
              </a:lnSpc>
              <a:buNone/>
            </a:pPr>
            <a:r>
              <a:rPr lang="ar-JO" sz="2200" dirty="0">
                <a:latin typeface="Baghdad" pitchFamily="2" charset="-78"/>
              </a:rPr>
              <a:t>- تحديد موعد افتتاح المعرض والشخصية التي ستفتتحه (مسئول تربوي )وأيام ووقت الزيارة٬ وإعداد مطوية تعبر عن المناسبة؛ وتوضيح للزائر كل المعلومات حول المعرض ومحتوياته؛ وأوقات الزيارة .</a:t>
            </a:r>
            <a:endParaRPr lang="en-US" sz="2200" dirty="0">
              <a:latin typeface="Baghdad" pitchFamily="2" charset="-78"/>
            </a:endParaRPr>
          </a:p>
          <a:p>
            <a:pPr lvl="0" algn="r">
              <a:lnSpc>
                <a:spcPct val="150000"/>
              </a:lnSpc>
              <a:buNone/>
            </a:pPr>
            <a:endParaRPr lang="en-US" sz="2200" dirty="0">
              <a:latin typeface="Baghdad" pitchFamily="2" charset="-78"/>
            </a:endParaRPr>
          </a:p>
        </p:txBody>
      </p:sp>
      <p:pic>
        <p:nvPicPr>
          <p:cNvPr id="4" name="صورة 3">
            <a:extLst>
              <a:ext uri="{FF2B5EF4-FFF2-40B4-BE49-F238E27FC236}">
                <a16:creationId xmlns:a16="http://schemas.microsoft.com/office/drawing/2014/main" xmlns="" id="{935723A0-16D1-CA46-8E6A-0443EB428651}"/>
              </a:ext>
            </a:extLst>
          </p:cNvPr>
          <p:cNvPicPr>
            <a:picLocks noChangeAspect="1"/>
          </p:cNvPicPr>
          <p:nvPr/>
        </p:nvPicPr>
        <p:blipFill>
          <a:blip r:embed="rId2"/>
          <a:stretch>
            <a:fillRect/>
          </a:stretch>
        </p:blipFill>
        <p:spPr>
          <a:xfrm>
            <a:off x="0" y="2190025"/>
            <a:ext cx="3491753" cy="1955382"/>
          </a:xfrm>
          <a:prstGeom prst="rect">
            <a:avLst/>
          </a:prstGeom>
        </p:spPr>
      </p:pic>
      <p:pic>
        <p:nvPicPr>
          <p:cNvPr id="5" name="صورة 4">
            <a:extLst>
              <a:ext uri="{FF2B5EF4-FFF2-40B4-BE49-F238E27FC236}">
                <a16:creationId xmlns:a16="http://schemas.microsoft.com/office/drawing/2014/main" xmlns="" id="{694F2238-111D-2949-BADD-407B0FB11A39}"/>
              </a:ext>
            </a:extLst>
          </p:cNvPr>
          <p:cNvPicPr>
            <a:picLocks noChangeAspect="1"/>
          </p:cNvPicPr>
          <p:nvPr/>
        </p:nvPicPr>
        <p:blipFill>
          <a:blip r:embed="rId3"/>
          <a:stretch>
            <a:fillRect/>
          </a:stretch>
        </p:blipFill>
        <p:spPr>
          <a:xfrm>
            <a:off x="0" y="4343400"/>
            <a:ext cx="3372791" cy="2427387"/>
          </a:xfrm>
          <a:prstGeom prst="rect">
            <a:avLst/>
          </a:prstGeom>
        </p:spPr>
      </p:pic>
      <p:sp>
        <p:nvSpPr>
          <p:cNvPr id="8" name="مستطيل 7">
            <a:extLst>
              <a:ext uri="{FF2B5EF4-FFF2-40B4-BE49-F238E27FC236}">
                <a16:creationId xmlns:a16="http://schemas.microsoft.com/office/drawing/2014/main" xmlns="" id="{9B2AC7A8-0A49-1948-B9AE-512A3C0D4CC3}"/>
              </a:ext>
            </a:extLst>
          </p:cNvPr>
          <p:cNvSpPr/>
          <p:nvPr/>
        </p:nvSpPr>
        <p:spPr>
          <a:xfrm>
            <a:off x="4572000" y="162162"/>
            <a:ext cx="3400425" cy="58477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ar-JO" sz="3200" b="1" dirty="0">
                <a:solidFill>
                  <a:sysClr val="windowText" lastClr="000000"/>
                </a:solidFill>
                <a:latin typeface="Baghdad" pitchFamily="2" charset="-78"/>
              </a:rPr>
              <a:t>المعرض </a:t>
            </a:r>
            <a:endParaRPr lang="ar-JO" sz="3200" dirty="0">
              <a:solidFill>
                <a:sysClr val="windowText" lastClr="000000"/>
              </a:solidFill>
            </a:endParaRPr>
          </a:p>
        </p:txBody>
      </p:sp>
      <p:sp>
        <p:nvSpPr>
          <p:cNvPr id="9" name="مستطيل 8">
            <a:extLst>
              <a:ext uri="{FF2B5EF4-FFF2-40B4-BE49-F238E27FC236}">
                <a16:creationId xmlns:a16="http://schemas.microsoft.com/office/drawing/2014/main" xmlns="" id="{9CE777EC-97B9-6649-B129-FEB990ABFCD9}"/>
              </a:ext>
            </a:extLst>
          </p:cNvPr>
          <p:cNvSpPr/>
          <p:nvPr/>
        </p:nvSpPr>
        <p:spPr>
          <a:xfrm>
            <a:off x="257265" y="765262"/>
            <a:ext cx="11677469" cy="1131848"/>
          </a:xfrm>
          <a:prstGeom prst="rect">
            <a:avLst/>
          </a:prstGeom>
        </p:spPr>
        <p:txBody>
          <a:bodyPr wrap="square">
            <a:spAutoFit/>
          </a:bodyPr>
          <a:lstStyle/>
          <a:p>
            <a:pPr lvl="0">
              <a:lnSpc>
                <a:spcPct val="150000"/>
              </a:lnSpc>
            </a:pPr>
            <a:r>
              <a:rPr lang="ar-JO" sz="2400" dirty="0">
                <a:latin typeface="Baghdad" pitchFamily="2" charset="-78"/>
              </a:rPr>
              <a:t>هو عبارة عن موقع مكاني خاص٬ يعرض من خلاله مختلف الإنتاج المتعلق بموضوع المعرض٬ وأهدافه٬ وأشكاله بطريقة منظمة متوازنة . </a:t>
            </a:r>
          </a:p>
        </p:txBody>
      </p:sp>
    </p:spTree>
    <p:extLst>
      <p:ext uri="{BB962C8B-B14F-4D97-AF65-F5344CB8AC3E}">
        <p14:creationId xmlns:p14="http://schemas.microsoft.com/office/powerpoint/2010/main" val="3440903261"/>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28814E6D-4CA6-D34E-833C-DBD89A55CED3}"/>
              </a:ext>
            </a:extLst>
          </p:cNvPr>
          <p:cNvSpPr/>
          <p:nvPr/>
        </p:nvSpPr>
        <p:spPr>
          <a:xfrm>
            <a:off x="678657" y="1129645"/>
            <a:ext cx="10401299" cy="5009833"/>
          </a:xfrm>
          <a:prstGeom prst="rect">
            <a:avLst/>
          </a:prstGeom>
        </p:spPr>
        <p:txBody>
          <a:bodyPr wrap="square">
            <a:spAutoFit/>
          </a:bodyPr>
          <a:lstStyle/>
          <a:p>
            <a:pPr algn="just">
              <a:lnSpc>
                <a:spcPct val="150000"/>
              </a:lnSpc>
            </a:pPr>
            <a:r>
              <a:rPr lang="ar-JO" altLang="ar-JO" sz="2400" dirty="0"/>
              <a:t>يتم تنظيم أيام الحقل في محطات الأبحاث التابعة للقطاع العام أو الخاص أو في مزارع خاصة متقدمة.</a:t>
            </a:r>
          </a:p>
          <a:p>
            <a:pPr algn="just">
              <a:lnSpc>
                <a:spcPct val="150000"/>
              </a:lnSpc>
            </a:pPr>
            <a:r>
              <a:rPr lang="ar-JO" altLang="ar-JO" sz="2400" dirty="0"/>
              <a:t>تتضمن فعالياته عرضاً عملياً لتقنيات ناجحة أو نقل نتائج البحوث لجمهور كبير من المزارعين.</a:t>
            </a:r>
          </a:p>
          <a:p>
            <a:pPr algn="just">
              <a:lnSpc>
                <a:spcPct val="150000"/>
              </a:lnSpc>
            </a:pPr>
            <a:r>
              <a:rPr lang="ar-JO" altLang="ar-JO" sz="2400" dirty="0"/>
              <a:t>يهدف يوم الحقل إلى اتاحة الفرصة للمزارعين المشاركين بمشاهدة النشاطات الزراعية الجديدة والممارسات الناجحة، ولزيادة فعالية يوم الحقل يسمح للمزارعين طرح الأسئلة ومناقشة الأفكار والممارسات المتعلقة بموضوع هذا اليوم. </a:t>
            </a:r>
          </a:p>
          <a:p>
            <a:pPr algn="just">
              <a:lnSpc>
                <a:spcPct val="150000"/>
              </a:lnSpc>
            </a:pPr>
            <a:endParaRPr lang="ar-JO" altLang="ar-JO" sz="2400" dirty="0"/>
          </a:p>
          <a:p>
            <a:pPr algn="just">
              <a:lnSpc>
                <a:spcPct val="150000"/>
              </a:lnSpc>
            </a:pPr>
            <a:r>
              <a:rPr lang="ar-JO" altLang="ar-JO" sz="2400" dirty="0"/>
              <a:t>يختلف يوم الحقل عن المعارض بمكان حدوثها والظروف المحيطة، حيث أن حدوث هذه النشاطات في حقول المزارعين يعطيها صبغة يوم الحقل، أما حدوثها في أماكن عامة أو مغلقة يجعلها تأخذ صبغة المعرض، إضافة إلى أن المعرض يتضمن عدة نشاطات وليس نشاط واحد. </a:t>
            </a:r>
          </a:p>
        </p:txBody>
      </p:sp>
      <p:sp>
        <p:nvSpPr>
          <p:cNvPr id="5" name="مستطيل 4">
            <a:extLst>
              <a:ext uri="{FF2B5EF4-FFF2-40B4-BE49-F238E27FC236}">
                <a16:creationId xmlns:a16="http://schemas.microsoft.com/office/drawing/2014/main" xmlns="" id="{3D3DE88D-B316-C149-802C-7C3A50330CDA}"/>
              </a:ext>
            </a:extLst>
          </p:cNvPr>
          <p:cNvSpPr/>
          <p:nvPr/>
        </p:nvSpPr>
        <p:spPr>
          <a:xfrm>
            <a:off x="4400551" y="200389"/>
            <a:ext cx="2957512" cy="73975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50000"/>
              </a:lnSpc>
            </a:pPr>
            <a:r>
              <a:rPr lang="ar-JO" altLang="ar-JO" sz="3200" dirty="0">
                <a:ln w="0"/>
                <a:solidFill>
                  <a:schemeClr val="tx1"/>
                </a:solidFill>
                <a:effectLst>
                  <a:outerShdw blurRad="38100" dist="19050" dir="2700000" algn="tl" rotWithShape="0">
                    <a:schemeClr val="dk1">
                      <a:alpha val="40000"/>
                    </a:schemeClr>
                  </a:outerShdw>
                </a:effectLst>
              </a:rPr>
              <a:t>أيام الحقل</a:t>
            </a:r>
          </a:p>
        </p:txBody>
      </p:sp>
    </p:spTree>
    <p:extLst>
      <p:ext uri="{BB962C8B-B14F-4D97-AF65-F5344CB8AC3E}">
        <p14:creationId xmlns:p14="http://schemas.microsoft.com/office/powerpoint/2010/main" val="206172721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xmlns="" id="{229B2BBE-AA13-E341-A7D1-1990C0282D58}"/>
              </a:ext>
            </a:extLst>
          </p:cNvPr>
          <p:cNvSpPr txBox="1">
            <a:spLocks noGrp="1"/>
          </p:cNvSpPr>
          <p:nvPr>
            <p:ph type="title"/>
          </p:nvPr>
        </p:nvSpPr>
        <p:spPr>
          <a:xfrm>
            <a:off x="5060577" y="355105"/>
            <a:ext cx="2590800" cy="441698"/>
          </a:xfrm>
          <a:scene3d>
            <a:camera prst="orthographicFront"/>
            <a:lightRig rig="threePt" dir="t"/>
          </a:scene3d>
          <a:sp3d>
            <a:bevelT w="165100" prst="coolSlant"/>
          </a:sp3d>
        </p:spPr>
        <p:style>
          <a:lnRef idx="3">
            <a:schemeClr val="lt1"/>
          </a:lnRef>
          <a:fillRef idx="1">
            <a:schemeClr val="accent3"/>
          </a:fillRef>
          <a:effectRef idx="1">
            <a:schemeClr val="accent3"/>
          </a:effectRef>
          <a:fontRef idx="minor">
            <a:schemeClr val="lt1"/>
          </a:fontRef>
        </p:style>
        <p:txBody>
          <a:bodyPr anchorCtr="1">
            <a:noAutofit/>
          </a:bodyPr>
          <a:lstStyle/>
          <a:p>
            <a:pPr lvl="0" algn="ctr"/>
            <a:r>
              <a:rPr lang="ar-JO" sz="3200" dirty="0">
                <a:ln w="0"/>
                <a:solidFill>
                  <a:schemeClr val="tx1"/>
                </a:solidFill>
                <a:effectLst>
                  <a:outerShdw blurRad="38100" dist="19050" dir="2700000" algn="tl" rotWithShape="0">
                    <a:schemeClr val="dk1">
                      <a:alpha val="40000"/>
                    </a:schemeClr>
                  </a:outerShdw>
                </a:effectLst>
                <a:latin typeface="Baghdad" pitchFamily="2" charset="-78"/>
                <a:cs typeface="Baghdad" pitchFamily="2" charset="-78"/>
              </a:rPr>
              <a:t>وسائل عملية </a:t>
            </a:r>
            <a:endParaRPr lang="en-US" sz="3200" dirty="0">
              <a:ln w="0"/>
              <a:solidFill>
                <a:schemeClr val="tx1"/>
              </a:solidFill>
              <a:effectLst>
                <a:outerShdw blurRad="38100" dist="19050" dir="2700000" algn="tl" rotWithShape="0">
                  <a:schemeClr val="dk1">
                    <a:alpha val="40000"/>
                  </a:schemeClr>
                </a:outerShdw>
              </a:effectLst>
              <a:latin typeface="Baghdad" pitchFamily="2" charset="-78"/>
              <a:cs typeface="Baghdad" pitchFamily="2" charset="-78"/>
            </a:endParaRPr>
          </a:p>
        </p:txBody>
      </p:sp>
      <p:sp>
        <p:nvSpPr>
          <p:cNvPr id="3" name="Rectangle 3">
            <a:extLst>
              <a:ext uri="{FF2B5EF4-FFF2-40B4-BE49-F238E27FC236}">
                <a16:creationId xmlns:a16="http://schemas.microsoft.com/office/drawing/2014/main" xmlns="" id="{43442185-80A1-AA4C-9D53-B856FACE3C1C}"/>
              </a:ext>
            </a:extLst>
          </p:cNvPr>
          <p:cNvSpPr txBox="1">
            <a:spLocks noGrp="1"/>
          </p:cNvSpPr>
          <p:nvPr>
            <p:ph idx="1"/>
          </p:nvPr>
        </p:nvSpPr>
        <p:spPr>
          <a:xfrm>
            <a:off x="838200" y="927847"/>
            <a:ext cx="10833847" cy="5565027"/>
          </a:xfrm>
        </p:spPr>
        <p:txBody>
          <a:bodyPr>
            <a:normAutofit/>
          </a:bodyPr>
          <a:lstStyle/>
          <a:p>
            <a:pPr lvl="0" algn="just">
              <a:lnSpc>
                <a:spcPct val="110000"/>
              </a:lnSpc>
              <a:buNone/>
            </a:pPr>
            <a:r>
              <a:rPr lang="ar-JO" sz="2400" b="1" dirty="0">
                <a:latin typeface="Baghdad" pitchFamily="2" charset="-78"/>
              </a:rPr>
              <a:t>2)</a:t>
            </a:r>
            <a:r>
              <a:rPr lang="ar-JO" sz="2400" b="1" u="sng" dirty="0">
                <a:latin typeface="Baghdad" pitchFamily="2" charset="-78"/>
              </a:rPr>
              <a:t>الزيارة: </a:t>
            </a:r>
            <a:r>
              <a:rPr lang="ar-JO" sz="2400" dirty="0">
                <a:latin typeface="Baghdad" pitchFamily="2" charset="-78"/>
              </a:rPr>
              <a:t>من أهم وسائل التواصل العملي والإنساني: الزيارات المتبادلة بين المرشدين والمزارعين والمسئولين؛ ولكي تحقق الزيارة أهدافها يجب مراعاة التالي:</a:t>
            </a:r>
          </a:p>
          <a:p>
            <a:pPr lvl="0" algn="just">
              <a:lnSpc>
                <a:spcPct val="110000"/>
              </a:lnSpc>
              <a:buNone/>
            </a:pPr>
            <a:r>
              <a:rPr lang="ar-JO" sz="2400" dirty="0">
                <a:latin typeface="Baghdad" pitchFamily="2" charset="-78"/>
              </a:rPr>
              <a:t>- تحديد الهدف من الزيارة</a:t>
            </a:r>
          </a:p>
          <a:p>
            <a:pPr lvl="0" algn="just">
              <a:lnSpc>
                <a:spcPct val="110000"/>
              </a:lnSpc>
              <a:buNone/>
            </a:pPr>
            <a:r>
              <a:rPr lang="ar-JO" sz="2400" dirty="0">
                <a:latin typeface="Baghdad" pitchFamily="2" charset="-78"/>
              </a:rPr>
              <a:t>- إعداد تقرير بعد الزيارة</a:t>
            </a:r>
          </a:p>
          <a:p>
            <a:pPr lvl="0" algn="just">
              <a:lnSpc>
                <a:spcPct val="110000"/>
              </a:lnSpc>
              <a:buNone/>
            </a:pPr>
            <a:r>
              <a:rPr lang="ar-JO" sz="2400" dirty="0">
                <a:latin typeface="Baghdad" pitchFamily="2" charset="-78"/>
              </a:rPr>
              <a:t>- تحرير الأسئلة والمحاور بحيث تتناسب مع غرض الزيارة</a:t>
            </a:r>
          </a:p>
          <a:p>
            <a:pPr lvl="0" algn="just">
              <a:lnSpc>
                <a:spcPct val="110000"/>
              </a:lnSpc>
              <a:buNone/>
            </a:pPr>
            <a:r>
              <a:rPr lang="ar-JO" sz="2400" dirty="0">
                <a:latin typeface="Baghdad" pitchFamily="2" charset="-78"/>
              </a:rPr>
              <a:t>- إخبار الجهة أو الشخص المقصود قبل الموعد بوقت كاف</a:t>
            </a:r>
          </a:p>
          <a:p>
            <a:pPr lvl="0" algn="just">
              <a:lnSpc>
                <a:spcPct val="110000"/>
              </a:lnSpc>
              <a:buNone/>
            </a:pPr>
            <a:r>
              <a:rPr lang="ar-JO" sz="2400" dirty="0">
                <a:latin typeface="Baghdad" pitchFamily="2" charset="-78"/>
              </a:rPr>
              <a:t>3)</a:t>
            </a:r>
            <a:r>
              <a:rPr lang="ar-JO" sz="2400" b="1" u="sng" dirty="0">
                <a:latin typeface="Baghdad" pitchFamily="2" charset="-78"/>
              </a:rPr>
              <a:t>الرحلة: </a:t>
            </a:r>
            <a:r>
              <a:rPr lang="ar-JO" sz="2400" dirty="0">
                <a:latin typeface="Baghdad" pitchFamily="2" charset="-78"/>
              </a:rPr>
              <a:t>وعادة ما تتصف بروح المغامرة والتحدي؛ وهي من أكثر وسائل الاتصال التي تنمي في المشاركين روح التعاون والألفة والمحبة ولعل في برامج وأنشطة الكشافة ما يدل على هذا الجانب٬ ويعزز النظرة إلى هذه الوسيلة التواصلية المهمة؛ وينطبق على الرحلة ما ينطبق على الزيارة إلا أن الرحلة تحتاج الى عناية أكثر لأنها عادة ما تستغرق وقتا أطول؛ واحتياجات من نوع خاص بحسب مدتها ووجهتها والهدف منها.    </a:t>
            </a:r>
            <a:endParaRPr lang="en-US" sz="2400" dirty="0">
              <a:latin typeface="Baghdad" pitchFamily="2" charset="-78"/>
            </a:endParaRPr>
          </a:p>
          <a:p>
            <a:pPr lvl="0" algn="just">
              <a:lnSpc>
                <a:spcPct val="110000"/>
              </a:lnSpc>
              <a:buNone/>
            </a:pPr>
            <a:endParaRPr lang="en-US" sz="2400" dirty="0">
              <a:latin typeface="Baghdad" pitchFamily="2" charset="-78"/>
            </a:endParaRPr>
          </a:p>
        </p:txBody>
      </p:sp>
      <p:pic>
        <p:nvPicPr>
          <p:cNvPr id="4" name="صورة 3">
            <a:extLst>
              <a:ext uri="{FF2B5EF4-FFF2-40B4-BE49-F238E27FC236}">
                <a16:creationId xmlns:a16="http://schemas.microsoft.com/office/drawing/2014/main" xmlns="" id="{D8D3FE74-B347-DF47-919C-049125BE3C6D}"/>
              </a:ext>
            </a:extLst>
          </p:cNvPr>
          <p:cNvPicPr>
            <a:picLocks noChangeAspect="1"/>
          </p:cNvPicPr>
          <p:nvPr/>
        </p:nvPicPr>
        <p:blipFill>
          <a:blip r:embed="rId2"/>
          <a:stretch>
            <a:fillRect/>
          </a:stretch>
        </p:blipFill>
        <p:spPr>
          <a:xfrm>
            <a:off x="838200" y="1631633"/>
            <a:ext cx="4513729" cy="2321349"/>
          </a:xfrm>
          <a:prstGeom prst="rect">
            <a:avLst/>
          </a:prstGeom>
        </p:spPr>
      </p:pic>
    </p:spTree>
    <p:extLst>
      <p:ext uri="{BB962C8B-B14F-4D97-AF65-F5344CB8AC3E}">
        <p14:creationId xmlns:p14="http://schemas.microsoft.com/office/powerpoint/2010/main" val="1671932082"/>
      </p:ext>
    </p:extLst>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63899" y="97436"/>
            <a:ext cx="5508901" cy="626548"/>
          </a:xfrm>
          <a:effectLst>
            <a:outerShdw blurRad="50800" dist="38100" dir="5400000" algn="t"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noAutofit/>
          </a:bodyPr>
          <a:lstStyle/>
          <a:p>
            <a:r>
              <a:rPr lang="ar-JO" sz="2800" b="1" dirty="0">
                <a:effectLst>
                  <a:outerShdw blurRad="50800" dist="38100" dir="10800000" algn="r" rotWithShape="0">
                    <a:prstClr val="black">
                      <a:alpha val="40000"/>
                    </a:prstClr>
                  </a:outerShdw>
                </a:effectLst>
                <a:latin typeface="Baghdad" pitchFamily="2" charset="-78"/>
              </a:rPr>
              <a:t>أساسيات الاتصال الفعال في التنمية الريفية </a:t>
            </a:r>
            <a:endParaRPr lang="ar-JO" sz="2800" dirty="0">
              <a:effectLst>
                <a:outerShdw blurRad="50800" dist="38100" dir="10800000" algn="r" rotWithShape="0">
                  <a:prstClr val="black">
                    <a:alpha val="40000"/>
                  </a:prstClr>
                </a:outerShdw>
              </a:effectLst>
              <a:latin typeface="Baghdad" pitchFamily="2" charset="-78"/>
            </a:endParaRPr>
          </a:p>
        </p:txBody>
      </p:sp>
      <p:sp>
        <p:nvSpPr>
          <p:cNvPr id="3" name="Content Placeholder 2"/>
          <p:cNvSpPr>
            <a:spLocks noGrp="1"/>
          </p:cNvSpPr>
          <p:nvPr>
            <p:ph idx="1"/>
          </p:nvPr>
        </p:nvSpPr>
        <p:spPr>
          <a:xfrm>
            <a:off x="3913448" y="626548"/>
            <a:ext cx="8247971" cy="5927515"/>
          </a:xfrm>
        </p:spPr>
        <p:txBody>
          <a:bodyPr>
            <a:noAutofit/>
          </a:bodyPr>
          <a:lstStyle/>
          <a:p>
            <a:pPr marL="0" indent="0" algn="just">
              <a:lnSpc>
                <a:spcPct val="150000"/>
              </a:lnSpc>
              <a:buNone/>
            </a:pPr>
            <a:r>
              <a:rPr lang="ar-JO" sz="2200" dirty="0">
                <a:latin typeface="Baghdad" pitchFamily="2" charset="-78"/>
              </a:rPr>
              <a:t>يعتبر الاتصال أساسي وهام للمجتمع الإنساني سواء كان بدائياً أو متحضراً. ذلك لأن وجود المجتمع ومن ثم استمراره يتوقف على نقل عادات العمل والأفكار من الشعب ومن الكبار إلى الناشئين, ولا يمكن أن تدوم بغير هذا النقل. كما أن دوام المجتمع يتم بنقل الخبرات المشتركة بين الأفراد في عملية الاتصال بما يؤدي إلى زيادة فرص البناء والتأثير في الظروف المحيطة بهم. وإذا تمت عملية الاتصال بالطريقة المناسبة فمن المفروض أن يترتب على ذلك إحداث عدة تغيرات مرغوبة في سلوك أهل الريف تتمثل في تغير معارفهم ومهاراتهم واتجاهاتهم من خلال الوصول إلى حلول تمثل الخبرات المتوارثة المشتركة بين المزارعين والخبرات الحديثة المستمدة من قبل الخبراء القائمين على تيسير العلمية التنموية في المجتمع المحلي. وعلى هذا فان تقييم عملية الاتصال التنموي وما يترتب عليها من نتائج يتطلب دراسة التغيرات التي حدثت في سلوك ومعارف ومهارات السكان المحليين. ويفيد في هذا المجال مقارنة الوضع قبل حدوث الاتصال وبعد حدوثه. وفي ضوء ذلك يمكن تحديد درجة نجاح أو فشل عملية الاتصال في تحقيق الأهداف المرجوة منها.</a:t>
            </a:r>
            <a:endParaRPr lang="en-US" sz="2200" dirty="0">
              <a:latin typeface="Baghdad" pitchFamily="2" charset="-78"/>
            </a:endParaRPr>
          </a:p>
          <a:p>
            <a:pPr>
              <a:lnSpc>
                <a:spcPct val="150000"/>
              </a:lnSpc>
            </a:pPr>
            <a:endParaRPr lang="ar-JO" sz="2200" dirty="0">
              <a:latin typeface="Baghdad" pitchFamily="2" charset="-78"/>
            </a:endParaRPr>
          </a:p>
        </p:txBody>
      </p:sp>
      <p:pic>
        <p:nvPicPr>
          <p:cNvPr id="4" name="صورة 3">
            <a:extLst>
              <a:ext uri="{FF2B5EF4-FFF2-40B4-BE49-F238E27FC236}">
                <a16:creationId xmlns:a16="http://schemas.microsoft.com/office/drawing/2014/main" xmlns="" id="{A257D4AF-8AE5-3F4C-9826-EC5049066D4B}"/>
              </a:ext>
            </a:extLst>
          </p:cNvPr>
          <p:cNvPicPr>
            <a:picLocks noChangeAspect="1"/>
          </p:cNvPicPr>
          <p:nvPr/>
        </p:nvPicPr>
        <p:blipFill>
          <a:blip r:embed="rId2"/>
          <a:stretch>
            <a:fillRect/>
          </a:stretch>
        </p:blipFill>
        <p:spPr>
          <a:xfrm>
            <a:off x="-1" y="626548"/>
            <a:ext cx="3944029" cy="3270658"/>
          </a:xfrm>
          <a:prstGeom prst="rect">
            <a:avLst/>
          </a:prstGeom>
        </p:spPr>
      </p:pic>
      <p:pic>
        <p:nvPicPr>
          <p:cNvPr id="5" name="صورة 4">
            <a:extLst>
              <a:ext uri="{FF2B5EF4-FFF2-40B4-BE49-F238E27FC236}">
                <a16:creationId xmlns:a16="http://schemas.microsoft.com/office/drawing/2014/main" xmlns="" id="{F525B577-1DDF-F84E-87A1-C49B66BFE7C4}"/>
              </a:ext>
            </a:extLst>
          </p:cNvPr>
          <p:cNvPicPr>
            <a:picLocks noChangeAspect="1"/>
          </p:cNvPicPr>
          <p:nvPr/>
        </p:nvPicPr>
        <p:blipFill>
          <a:blip r:embed="rId3"/>
          <a:stretch>
            <a:fillRect/>
          </a:stretch>
        </p:blipFill>
        <p:spPr>
          <a:xfrm>
            <a:off x="30581" y="3897206"/>
            <a:ext cx="3913448" cy="2206239"/>
          </a:xfrm>
          <a:prstGeom prst="rect">
            <a:avLst/>
          </a:prstGeom>
        </p:spPr>
      </p:pic>
    </p:spTree>
    <p:extLst>
      <p:ext uri="{BB962C8B-B14F-4D97-AF65-F5344CB8AC3E}">
        <p14:creationId xmlns:p14="http://schemas.microsoft.com/office/powerpoint/2010/main" val="1394489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Title 1">
            <a:extLst>
              <a:ext uri="{FF2B5EF4-FFF2-40B4-BE49-F238E27FC236}">
                <a16:creationId xmlns:a16="http://schemas.microsoft.com/office/drawing/2014/main" xmlns="" id="{07834FBE-FB83-DF4B-ABA6-3C6D5E7B1FC6}"/>
              </a:ext>
            </a:extLst>
          </p:cNvPr>
          <p:cNvSpPr>
            <a:spLocks noGrp="1" noChangeArrowheads="1"/>
          </p:cNvSpPr>
          <p:nvPr>
            <p:ph type="title" idx="4294967295"/>
          </p:nvPr>
        </p:nvSpPr>
        <p:spPr>
          <a:xfrm>
            <a:off x="2163763" y="260350"/>
            <a:ext cx="8229600" cy="857250"/>
          </a:xfrm>
        </p:spPr>
        <p:style>
          <a:lnRef idx="1">
            <a:schemeClr val="accent3"/>
          </a:lnRef>
          <a:fillRef idx="2">
            <a:schemeClr val="accent3"/>
          </a:fillRef>
          <a:effectRef idx="1">
            <a:schemeClr val="accent3"/>
          </a:effectRef>
          <a:fontRef idx="minor">
            <a:schemeClr val="dk1"/>
          </a:fontRef>
        </p:style>
        <p:txBody>
          <a:bodyPr>
            <a:normAutofit/>
          </a:bodyPr>
          <a:lstStyle/>
          <a:p>
            <a:pPr algn="ctr" eaLnBrk="1" hangingPunct="1"/>
            <a:r>
              <a:rPr lang="ar-JO" altLang="ar-JO" sz="3600" dirty="0">
                <a:ln w="0"/>
                <a:solidFill>
                  <a:schemeClr val="tx1"/>
                </a:solidFill>
                <a:effectLst>
                  <a:outerShdw blurRad="38100" dist="19050" dir="2700000" algn="tl" rotWithShape="0">
                    <a:schemeClr val="dk1">
                      <a:alpha val="40000"/>
                    </a:schemeClr>
                  </a:outerShdw>
                </a:effectLst>
              </a:rPr>
              <a:t>طرق الارشاد الفردية</a:t>
            </a:r>
          </a:p>
        </p:txBody>
      </p:sp>
      <p:sp>
        <p:nvSpPr>
          <p:cNvPr id="3" name="Content Placeholder 2">
            <a:extLst>
              <a:ext uri="{FF2B5EF4-FFF2-40B4-BE49-F238E27FC236}">
                <a16:creationId xmlns:a16="http://schemas.microsoft.com/office/drawing/2014/main" xmlns="" id="{555CA981-8A9C-AD48-B826-F90E7E957F03}"/>
              </a:ext>
            </a:extLst>
          </p:cNvPr>
          <p:cNvSpPr>
            <a:spLocks noGrp="1" noChangeArrowheads="1"/>
          </p:cNvSpPr>
          <p:nvPr>
            <p:ph idx="4294967295"/>
          </p:nvPr>
        </p:nvSpPr>
        <p:spPr>
          <a:xfrm>
            <a:off x="499269" y="1408111"/>
            <a:ext cx="11558588" cy="5353051"/>
          </a:xfrm>
        </p:spPr>
        <p:txBody>
          <a:bodyPr>
            <a:normAutofit lnSpcReduction="10000"/>
          </a:bodyPr>
          <a:lstStyle/>
          <a:p>
            <a:pPr marL="0" indent="0" algn="justLow" eaLnBrk="1" hangingPunct="1">
              <a:lnSpc>
                <a:spcPct val="80000"/>
              </a:lnSpc>
              <a:buNone/>
            </a:pPr>
            <a:r>
              <a:rPr lang="ar-SA" altLang="ar-JO" sz="2400" dirty="0">
                <a:ea typeface="Times New Roman" panose="02020603050405020304" pitchFamily="18" charset="0"/>
              </a:rPr>
              <a:t>يتم الاتصال بوحدة مستهدفة واحدة في هذه الطرق، وتعتبر هذه الطرق من أكثر الطرق أهمية واستخداما في العالم المتقدم والنامي على السواء.</a:t>
            </a:r>
          </a:p>
          <a:p>
            <a:pPr marL="0" indent="0" algn="justLow" eaLnBrk="1" hangingPunct="1">
              <a:lnSpc>
                <a:spcPct val="80000"/>
              </a:lnSpc>
              <a:buNone/>
            </a:pPr>
            <a:endParaRPr lang="ar-JO" altLang="ar-JO" sz="2400" dirty="0">
              <a:ea typeface="Times New Roman" panose="02020603050405020304" pitchFamily="18" charset="0"/>
            </a:endParaRPr>
          </a:p>
          <a:p>
            <a:pPr marL="0" indent="0" algn="justLow" eaLnBrk="1" hangingPunct="1">
              <a:lnSpc>
                <a:spcPct val="80000"/>
              </a:lnSpc>
              <a:buNone/>
            </a:pPr>
            <a:r>
              <a:rPr lang="ar-JO" altLang="ar-JO" sz="2400" b="1" dirty="0">
                <a:ea typeface="Times New Roman" panose="02020603050405020304" pitchFamily="18" charset="0"/>
              </a:rPr>
              <a:t>تتميز طرق الارشاد الفردية بما يلي:</a:t>
            </a:r>
          </a:p>
          <a:p>
            <a:pPr algn="justLow" eaLnBrk="1" hangingPunct="1">
              <a:lnSpc>
                <a:spcPct val="80000"/>
              </a:lnSpc>
              <a:buFont typeface="Courier New" panose="02070309020205020404" pitchFamily="49" charset="0"/>
              <a:buChar char="o"/>
            </a:pPr>
            <a:r>
              <a:rPr lang="ar-SA" altLang="ar-JO" sz="2400" dirty="0">
                <a:ea typeface="Times New Roman" panose="02020603050405020304" pitchFamily="18" charset="0"/>
              </a:rPr>
              <a:t>وضوح </a:t>
            </a:r>
            <a:r>
              <a:rPr lang="ar-JO" altLang="ar-JO" sz="2400" dirty="0">
                <a:ea typeface="Times New Roman" panose="02020603050405020304" pitchFamily="18" charset="0"/>
              </a:rPr>
              <a:t>وامكانية فهم </a:t>
            </a:r>
            <a:r>
              <a:rPr lang="ar-SA" altLang="ar-JO" sz="2000" dirty="0">
                <a:ea typeface="Times New Roman" panose="02020603050405020304" pitchFamily="18" charset="0"/>
              </a:rPr>
              <a:t>النصائح</a:t>
            </a:r>
            <a:r>
              <a:rPr lang="ar-SA" altLang="ar-JO" sz="2400" dirty="0">
                <a:ea typeface="Times New Roman" panose="02020603050405020304" pitchFamily="18" charset="0"/>
              </a:rPr>
              <a:t> التي يعطيها المرشد</a:t>
            </a:r>
            <a:r>
              <a:rPr lang="ar-JO" altLang="ar-JO" sz="2400" dirty="0">
                <a:ea typeface="Times New Roman" panose="02020603050405020304" pitchFamily="18" charset="0"/>
              </a:rPr>
              <a:t>.</a:t>
            </a:r>
          </a:p>
          <a:p>
            <a:pPr algn="justLow" eaLnBrk="1" hangingPunct="1">
              <a:lnSpc>
                <a:spcPct val="80000"/>
              </a:lnSpc>
              <a:buFont typeface="Courier New" panose="02070309020205020404" pitchFamily="49" charset="0"/>
              <a:buChar char="o"/>
            </a:pPr>
            <a:r>
              <a:rPr lang="ar-SA" altLang="ar-JO" sz="2400" dirty="0">
                <a:ea typeface="Times New Roman" panose="02020603050405020304" pitchFamily="18" charset="0"/>
              </a:rPr>
              <a:t>امكانية حصول المرشد على بيانات واقعية تتعلق بالمشكلات القائمة بالمنطقة</a:t>
            </a:r>
            <a:r>
              <a:rPr lang="ar-JO" altLang="ar-JO" sz="2400" dirty="0">
                <a:ea typeface="Times New Roman" panose="02020603050405020304" pitchFamily="18" charset="0"/>
              </a:rPr>
              <a:t>.</a:t>
            </a:r>
          </a:p>
          <a:p>
            <a:pPr algn="justLow" eaLnBrk="1" hangingPunct="1">
              <a:lnSpc>
                <a:spcPct val="80000"/>
              </a:lnSpc>
              <a:buFont typeface="Courier New" panose="02070309020205020404" pitchFamily="49" charset="0"/>
              <a:buChar char="o"/>
            </a:pPr>
            <a:r>
              <a:rPr lang="ar-SA" altLang="ar-JO" sz="2400" dirty="0">
                <a:ea typeface="Times New Roman" panose="02020603050405020304" pitchFamily="18" charset="0"/>
              </a:rPr>
              <a:t>التعرف على خصائص المزارعين واكتشاف القادة المحليين</a:t>
            </a:r>
            <a:r>
              <a:rPr lang="ar-JO" altLang="ar-JO" sz="2400" dirty="0">
                <a:ea typeface="Times New Roman" panose="02020603050405020304" pitchFamily="18" charset="0"/>
              </a:rPr>
              <a:t>.</a:t>
            </a:r>
          </a:p>
          <a:p>
            <a:pPr algn="justLow" eaLnBrk="1" hangingPunct="1">
              <a:lnSpc>
                <a:spcPct val="80000"/>
              </a:lnSpc>
              <a:buFont typeface="Courier New" panose="02070309020205020404" pitchFamily="49" charset="0"/>
              <a:buChar char="o"/>
            </a:pPr>
            <a:r>
              <a:rPr lang="ar-JO" altLang="ar-JO" sz="2400" dirty="0">
                <a:ea typeface="Times New Roman" panose="02020603050405020304" pitchFamily="18" charset="0"/>
              </a:rPr>
              <a:t>امكانية </a:t>
            </a:r>
            <a:r>
              <a:rPr lang="ar-SA" altLang="ar-JO" sz="2400" dirty="0">
                <a:ea typeface="Times New Roman" panose="02020603050405020304" pitchFamily="18" charset="0"/>
              </a:rPr>
              <a:t>الوصول إلى أفراد يصعب الوصول إليهم بالطرق الاخرى</a:t>
            </a:r>
            <a:r>
              <a:rPr lang="ar-JO" altLang="ar-JO" sz="2400" dirty="0">
                <a:ea typeface="Times New Roman" panose="02020603050405020304" pitchFamily="18" charset="0"/>
              </a:rPr>
              <a:t>.</a:t>
            </a:r>
          </a:p>
          <a:p>
            <a:pPr algn="justLow" eaLnBrk="1" hangingPunct="1">
              <a:lnSpc>
                <a:spcPct val="80000"/>
              </a:lnSpc>
              <a:buFont typeface="Courier New" panose="02070309020205020404" pitchFamily="49" charset="0"/>
              <a:buChar char="o"/>
            </a:pPr>
            <a:r>
              <a:rPr lang="ar-SA" altLang="ar-JO" sz="2400" dirty="0">
                <a:ea typeface="Times New Roman" panose="02020603050405020304" pitchFamily="18" charset="0"/>
              </a:rPr>
              <a:t>الطرق الفردية تكمل وتدعم وتزيد من فاعلية الطرق الارشادية الاخرى.</a:t>
            </a:r>
          </a:p>
          <a:p>
            <a:pPr algn="justLow" eaLnBrk="1" hangingPunct="1">
              <a:lnSpc>
                <a:spcPct val="80000"/>
              </a:lnSpc>
              <a:buFont typeface="Courier New" panose="02070309020205020404" pitchFamily="49" charset="0"/>
              <a:buChar char="o"/>
            </a:pPr>
            <a:endParaRPr lang="ar-JO" altLang="ar-JO" sz="2400" dirty="0">
              <a:ea typeface="Times New Roman" panose="02020603050405020304" pitchFamily="18" charset="0"/>
            </a:endParaRPr>
          </a:p>
          <a:p>
            <a:pPr marL="0" indent="0" algn="justLow" eaLnBrk="1" hangingPunct="1">
              <a:lnSpc>
                <a:spcPct val="80000"/>
              </a:lnSpc>
              <a:buNone/>
            </a:pPr>
            <a:r>
              <a:rPr lang="ar-JO" altLang="ar-JO" sz="2400" b="1" dirty="0">
                <a:ea typeface="Times New Roman" panose="02020603050405020304" pitchFamily="18" charset="0"/>
              </a:rPr>
              <a:t>أوجه القصور في الطرق الفردية:</a:t>
            </a:r>
          </a:p>
          <a:p>
            <a:pPr algn="justLow" eaLnBrk="1" hangingPunct="1">
              <a:lnSpc>
                <a:spcPct val="80000"/>
              </a:lnSpc>
              <a:buFontTx/>
              <a:buChar char="-"/>
            </a:pPr>
            <a:r>
              <a:rPr lang="ar-SA" altLang="ar-JO" sz="2400" dirty="0">
                <a:ea typeface="Times New Roman" panose="02020603050405020304" pitchFamily="18" charset="0"/>
              </a:rPr>
              <a:t>صعوبة اتباعها وتنفيذها من الناحية العملية في </a:t>
            </a:r>
            <a:r>
              <a:rPr lang="ar-JO" altLang="ar-JO" sz="2400" dirty="0">
                <a:ea typeface="Times New Roman" panose="02020603050405020304" pitchFamily="18" charset="0"/>
              </a:rPr>
              <a:t>حال</a:t>
            </a:r>
            <a:r>
              <a:rPr lang="ar-SA" altLang="ar-JO" sz="2400" dirty="0">
                <a:ea typeface="Times New Roman" panose="02020603050405020304" pitchFamily="18" charset="0"/>
              </a:rPr>
              <a:t> وجود أعداد كبيرة من المزارعين مقارنة بأعداد المرشدين الزراعيين</a:t>
            </a:r>
            <a:r>
              <a:rPr lang="ar-JO" altLang="ar-JO" sz="2400" dirty="0">
                <a:ea typeface="Times New Roman" panose="02020603050405020304" pitchFamily="18" charset="0"/>
              </a:rPr>
              <a:t>.</a:t>
            </a:r>
          </a:p>
          <a:p>
            <a:pPr algn="justLow" eaLnBrk="1" hangingPunct="1">
              <a:lnSpc>
                <a:spcPct val="80000"/>
              </a:lnSpc>
              <a:buFontTx/>
              <a:buChar char="-"/>
            </a:pPr>
            <a:r>
              <a:rPr lang="ar-JO" altLang="ar-JO" sz="2400" dirty="0">
                <a:ea typeface="Times New Roman" panose="02020603050405020304" pitchFamily="18" charset="0"/>
              </a:rPr>
              <a:t>يتطلب تنفيذها وقت وجهد وتكاليف مرتفعة</a:t>
            </a:r>
            <a:r>
              <a:rPr lang="ar-SA" altLang="ar-JO" sz="2400" dirty="0">
                <a:ea typeface="Times New Roman" panose="02020603050405020304" pitchFamily="18" charset="0"/>
              </a:rPr>
              <a:t>.</a:t>
            </a:r>
            <a:endParaRPr lang="ar-JO" altLang="ar-JO" sz="2400" dirty="0">
              <a:ea typeface="Times New Roman" panose="02020603050405020304" pitchFamily="18" charset="0"/>
            </a:endParaRPr>
          </a:p>
        </p:txBody>
      </p:sp>
    </p:spTree>
    <p:extLst>
      <p:ext uri="{BB962C8B-B14F-4D97-AF65-F5344CB8AC3E}">
        <p14:creationId xmlns:p14="http://schemas.microsoft.com/office/powerpoint/2010/main" val="1462425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fade">
                                      <p:cBhvr>
                                        <p:cTn id="47" dur="500"/>
                                        <p:tgtEl>
                                          <p:spTgt spid="3">
                                            <p:txEl>
                                              <p:pRg st="10" end="10"/>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11" end="11"/>
                                            </p:txEl>
                                          </p:spTgt>
                                        </p:tgtEl>
                                        <p:attrNameLst>
                                          <p:attrName>style.visibility</p:attrName>
                                        </p:attrNameLst>
                                      </p:cBhvr>
                                      <p:to>
                                        <p:strVal val="visible"/>
                                      </p:to>
                                    </p:set>
                                    <p:animEffect transition="in" filter="fade">
                                      <p:cBhvr>
                                        <p:cTn id="5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xmlns="" id="{13CE1730-FA53-C845-A406-F54AAAEFCCB5}"/>
              </a:ext>
            </a:extLst>
          </p:cNvPr>
          <p:cNvSpPr txBox="1">
            <a:spLocks noChangeArrowheads="1"/>
          </p:cNvSpPr>
          <p:nvPr/>
        </p:nvSpPr>
        <p:spPr>
          <a:xfrm>
            <a:off x="3729038" y="1981676"/>
            <a:ext cx="8329611" cy="4272474"/>
          </a:xfrm>
          <a:prstGeom prst="rect">
            <a:avLst/>
          </a:prstGeom>
        </p:spPr>
        <p:txBody>
          <a:bodyPr vert="horz" lIns="91440" tIns="45720" rIns="91440" bIns="45720" rtlCol="1">
            <a:noAutofit/>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defRPr sz="1800" b="0" i="0" u="none" strike="noStrike" kern="0" cap="none" spc="0" baseline="0">
                <a:solidFill>
                  <a:srgbClr val="000000"/>
                </a:solidFill>
                <a:uFillTx/>
              </a:defRPr>
            </a:pPr>
            <a:r>
              <a:rPr lang="ar-JO" sz="2400" b="1" dirty="0">
                <a:latin typeface="Baghdad" pitchFamily="2" charset="-78"/>
              </a:rPr>
              <a:t>أغراض الزيارة الشخصية:</a:t>
            </a:r>
          </a:p>
          <a:p>
            <a:pPr marL="0" indent="0">
              <a:lnSpc>
                <a:spcPct val="100000"/>
              </a:lnSpc>
              <a:buNone/>
              <a:defRPr sz="1800" b="0" i="0" u="none" strike="noStrike" kern="0" cap="none" spc="0" baseline="0">
                <a:solidFill>
                  <a:srgbClr val="000000"/>
                </a:solidFill>
                <a:uFillTx/>
              </a:defRPr>
            </a:pPr>
            <a:r>
              <a:rPr lang="ar-SA" altLang="ar-JO" sz="2400" dirty="0">
                <a:ea typeface="Times New Roman" panose="02020603050405020304" pitchFamily="18" charset="0"/>
              </a:rPr>
              <a:t>تهدف </a:t>
            </a:r>
            <a:r>
              <a:rPr lang="ar-JO" altLang="ar-JO" sz="2400" dirty="0">
                <a:ea typeface="Times New Roman" panose="02020603050405020304" pitchFamily="18" charset="0"/>
              </a:rPr>
              <a:t>هذه الطريقة </a:t>
            </a:r>
            <a:r>
              <a:rPr lang="ar-SA" altLang="ar-JO" sz="2400" dirty="0">
                <a:ea typeface="Times New Roman" panose="02020603050405020304" pitchFamily="18" charset="0"/>
              </a:rPr>
              <a:t>إلى التعرف على المزارع وكسب ثقته، والتعرف على ممارساته والمشاكل التي تواجهه، وتنبيه المزارع إلى الامور التي قد لا يكون مدركاً لها وتقديم المعلومات له٬ بالتالي خلق الرغبة لديه لتبني الأساليب والتكنولوجيا الحديثة من خلال:</a:t>
            </a:r>
            <a:r>
              <a:rPr lang="ar-JO" sz="2400" dirty="0">
                <a:latin typeface="Baghdad" pitchFamily="2" charset="-78"/>
              </a:rPr>
              <a:t/>
            </a:r>
            <a:br>
              <a:rPr lang="ar-JO" sz="2400" dirty="0">
                <a:latin typeface="Baghdad" pitchFamily="2" charset="-78"/>
              </a:rPr>
            </a:br>
            <a:r>
              <a:rPr lang="ar-JO" sz="2400" dirty="0">
                <a:latin typeface="Baghdad" pitchFamily="2" charset="-78"/>
              </a:rPr>
              <a:t>إبداء النصيحة أو الرأي في بعض المشكلات الزراعية أو المنزلية التي تواجه</a:t>
            </a:r>
          </a:p>
          <a:p>
            <a:pPr marL="457200" indent="-457200">
              <a:lnSpc>
                <a:spcPct val="100000"/>
              </a:lnSpc>
              <a:buFont typeface="+mj-lt"/>
              <a:buAutoNum type="arabicPeriod"/>
              <a:defRPr sz="1800" b="0" i="0" u="none" strike="noStrike" kern="0" cap="none" spc="0" baseline="0">
                <a:solidFill>
                  <a:srgbClr val="000000"/>
                </a:solidFill>
                <a:uFillTx/>
              </a:defRPr>
            </a:pPr>
            <a:r>
              <a:rPr lang="ar-JO" sz="2400" dirty="0">
                <a:latin typeface="Baghdad" pitchFamily="2" charset="-78"/>
              </a:rPr>
              <a:t> المزارع أو المرأة الريفية .</a:t>
            </a:r>
          </a:p>
          <a:p>
            <a:pPr marL="457200" indent="-457200">
              <a:lnSpc>
                <a:spcPct val="100000"/>
              </a:lnSpc>
              <a:buFont typeface="+mj-lt"/>
              <a:buAutoNum type="arabicPeriod"/>
              <a:defRPr sz="1800" b="0" i="0" u="none" strike="noStrike" kern="0" cap="none" spc="0" baseline="0">
                <a:solidFill>
                  <a:srgbClr val="000000"/>
                </a:solidFill>
                <a:uFillTx/>
              </a:defRPr>
            </a:pPr>
            <a:r>
              <a:rPr lang="ar-JO" sz="2400" dirty="0">
                <a:latin typeface="Baghdad" pitchFamily="2" charset="-78"/>
              </a:rPr>
              <a:t>التعرف على المشكلات المزرعية الميدانية </a:t>
            </a:r>
          </a:p>
          <a:p>
            <a:pPr marL="457200" indent="-457200">
              <a:lnSpc>
                <a:spcPct val="100000"/>
              </a:lnSpc>
              <a:buFont typeface="+mj-lt"/>
              <a:buAutoNum type="arabicPeriod"/>
              <a:defRPr sz="1800" b="0" i="0" u="none" strike="noStrike" kern="0" cap="none" spc="0" baseline="0">
                <a:solidFill>
                  <a:srgbClr val="000000"/>
                </a:solidFill>
                <a:uFillTx/>
              </a:defRPr>
            </a:pPr>
            <a:r>
              <a:rPr lang="ar-JO" sz="2400" dirty="0">
                <a:latin typeface="Baghdad" pitchFamily="2" charset="-78"/>
              </a:rPr>
              <a:t>توطيد العلاقة بين المرشد والفلاح وخاصة الأفراد البعيدين عن الأنشطة الإرشادية الزراعية للعمل على جذبهم لحضور الأنشطة الإرشادية</a:t>
            </a:r>
            <a:br>
              <a:rPr lang="ar-JO" sz="2400" dirty="0">
                <a:latin typeface="Baghdad" pitchFamily="2" charset="-78"/>
              </a:rPr>
            </a:br>
            <a:endParaRPr lang="ar-JO" sz="2400" dirty="0">
              <a:latin typeface="Baghdad" pitchFamily="2" charset="-78"/>
            </a:endParaRPr>
          </a:p>
          <a:p>
            <a:pPr marL="0" indent="0">
              <a:lnSpc>
                <a:spcPct val="100000"/>
              </a:lnSpc>
              <a:buNone/>
              <a:defRPr sz="1800" b="0" i="0" u="none" strike="noStrike" kern="0" cap="none" spc="0" baseline="0">
                <a:solidFill>
                  <a:srgbClr val="000000"/>
                </a:solidFill>
                <a:uFillTx/>
              </a:defRPr>
            </a:pPr>
            <a:endParaRPr lang="ar-JO" sz="2400" dirty="0">
              <a:latin typeface="Baghdad" pitchFamily="2" charset="-78"/>
            </a:endParaRPr>
          </a:p>
          <a:p>
            <a:pPr marL="0" indent="0" algn="justLow">
              <a:lnSpc>
                <a:spcPct val="100000"/>
              </a:lnSpc>
              <a:spcBef>
                <a:spcPts val="400"/>
              </a:spcBef>
              <a:spcAft>
                <a:spcPts val="600"/>
              </a:spcAft>
            </a:pPr>
            <a:endParaRPr lang="ar-JO" altLang="ar-JO" sz="2400" dirty="0">
              <a:ea typeface="Times New Roman" panose="02020603050405020304" pitchFamily="18" charset="0"/>
            </a:endParaRPr>
          </a:p>
        </p:txBody>
      </p:sp>
      <p:sp>
        <p:nvSpPr>
          <p:cNvPr id="3" name="مستطيل 2">
            <a:extLst>
              <a:ext uri="{FF2B5EF4-FFF2-40B4-BE49-F238E27FC236}">
                <a16:creationId xmlns:a16="http://schemas.microsoft.com/office/drawing/2014/main" xmlns="" id="{FDDBD787-F618-5542-961E-EC79C7017974}"/>
              </a:ext>
            </a:extLst>
          </p:cNvPr>
          <p:cNvSpPr/>
          <p:nvPr/>
        </p:nvSpPr>
        <p:spPr>
          <a:xfrm>
            <a:off x="4072036" y="210958"/>
            <a:ext cx="4543230" cy="48628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justLow">
              <a:lnSpc>
                <a:spcPct val="80000"/>
              </a:lnSpc>
            </a:pPr>
            <a:r>
              <a:rPr lang="ar-SA" altLang="ar-JO" sz="3200" dirty="0">
                <a:ln w="0"/>
                <a:solidFill>
                  <a:schemeClr val="tx1"/>
                </a:solidFill>
                <a:effectLst>
                  <a:outerShdw blurRad="38100" dist="19050" dir="2700000" algn="tl" rotWithShape="0">
                    <a:schemeClr val="dk1">
                      <a:alpha val="40000"/>
                    </a:schemeClr>
                  </a:outerShdw>
                </a:effectLst>
                <a:ea typeface="Times New Roman" panose="02020603050405020304" pitchFamily="18" charset="0"/>
              </a:rPr>
              <a:t>زيارة المزرعة أو منزل المزارع</a:t>
            </a:r>
            <a:r>
              <a:rPr lang="ar-JO" altLang="ar-JO" sz="3200" dirty="0">
                <a:ln w="0"/>
                <a:solidFill>
                  <a:schemeClr val="tx1"/>
                </a:solidFill>
                <a:effectLst>
                  <a:outerShdw blurRad="38100" dist="19050" dir="2700000" algn="tl" rotWithShape="0">
                    <a:schemeClr val="dk1">
                      <a:alpha val="40000"/>
                    </a:schemeClr>
                  </a:outerShdw>
                </a:effectLst>
                <a:ea typeface="Times New Roman" panose="02020603050405020304" pitchFamily="18" charset="0"/>
              </a:rPr>
              <a:t>.</a:t>
            </a:r>
          </a:p>
        </p:txBody>
      </p:sp>
      <p:pic>
        <p:nvPicPr>
          <p:cNvPr id="4" name="صورة 3">
            <a:extLst>
              <a:ext uri="{FF2B5EF4-FFF2-40B4-BE49-F238E27FC236}">
                <a16:creationId xmlns:a16="http://schemas.microsoft.com/office/drawing/2014/main" xmlns="" id="{82713475-C00A-0740-A85C-9F3AC1C37255}"/>
              </a:ext>
            </a:extLst>
          </p:cNvPr>
          <p:cNvPicPr>
            <a:picLocks noChangeAspect="1"/>
          </p:cNvPicPr>
          <p:nvPr/>
        </p:nvPicPr>
        <p:blipFill>
          <a:blip r:embed="rId2"/>
          <a:stretch>
            <a:fillRect/>
          </a:stretch>
        </p:blipFill>
        <p:spPr>
          <a:xfrm>
            <a:off x="340859" y="2126694"/>
            <a:ext cx="3131004" cy="2680450"/>
          </a:xfrm>
          <a:prstGeom prst="rect">
            <a:avLst/>
          </a:prstGeom>
        </p:spPr>
      </p:pic>
      <p:sp>
        <p:nvSpPr>
          <p:cNvPr id="5" name="مستطيل 4">
            <a:extLst>
              <a:ext uri="{FF2B5EF4-FFF2-40B4-BE49-F238E27FC236}">
                <a16:creationId xmlns:a16="http://schemas.microsoft.com/office/drawing/2014/main" xmlns="" id="{C6D616E8-82A8-DB41-829C-58F69FFD098C}"/>
              </a:ext>
            </a:extLst>
          </p:cNvPr>
          <p:cNvSpPr/>
          <p:nvPr/>
        </p:nvSpPr>
        <p:spPr>
          <a:xfrm>
            <a:off x="185739" y="923962"/>
            <a:ext cx="11872910" cy="830997"/>
          </a:xfrm>
          <a:prstGeom prst="rect">
            <a:avLst/>
          </a:prstGeom>
        </p:spPr>
        <p:txBody>
          <a:bodyPr wrap="square">
            <a:spAutoFit/>
          </a:bodyPr>
          <a:lstStyle/>
          <a:p>
            <a:pPr algn="justLow">
              <a:spcBef>
                <a:spcPts val="400"/>
              </a:spcBef>
              <a:spcAft>
                <a:spcPts val="600"/>
              </a:spcAft>
            </a:pPr>
            <a:r>
              <a:rPr lang="ar-JO" sz="2400" dirty="0">
                <a:latin typeface="Baghdad" pitchFamily="2" charset="-78"/>
              </a:rPr>
              <a:t>ويقصد بها الزيارات التي يقوم بها المرشد الزراعي إلى حقل المزارع أو منزله٬ و</a:t>
            </a:r>
            <a:r>
              <a:rPr lang="ar-SA" altLang="ar-JO" sz="2400" dirty="0">
                <a:ea typeface="Times New Roman" panose="02020603050405020304" pitchFamily="18" charset="0"/>
              </a:rPr>
              <a:t>يتم من خلال هذه الطريقة اجتماع المرشد بالمزارع أو أحد أفراد اسرته بشكل فردي في منزله أو مزرعته</a:t>
            </a:r>
            <a:r>
              <a:rPr lang="ar-JO" altLang="ar-JO" sz="2400" dirty="0">
                <a:ea typeface="Times New Roman" panose="02020603050405020304" pitchFamily="18" charset="0"/>
              </a:rPr>
              <a:t>.</a:t>
            </a:r>
          </a:p>
        </p:txBody>
      </p:sp>
    </p:spTree>
    <p:extLst>
      <p:ext uri="{BB962C8B-B14F-4D97-AF65-F5344CB8AC3E}">
        <p14:creationId xmlns:p14="http://schemas.microsoft.com/office/powerpoint/2010/main" val="379012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DD178FA-B01D-E148-8C48-6AF103CF8422}"/>
              </a:ext>
            </a:extLst>
          </p:cNvPr>
          <p:cNvSpPr txBox="1"/>
          <p:nvPr/>
        </p:nvSpPr>
        <p:spPr>
          <a:xfrm>
            <a:off x="8000996" y="6416674"/>
            <a:ext cx="2133596" cy="365129"/>
          </a:xfrm>
          <a:prstGeom prst="rect">
            <a:avLst/>
          </a:prstGeom>
          <a:noFill/>
          <a:ln cap="flat">
            <a:noFill/>
          </a:ln>
        </p:spPr>
        <p:txBody>
          <a:bodyPr vert="horz" wrap="square" lIns="91440" tIns="45720" rIns="91440" bIns="45720" anchor="b" anchorCtr="0" compatLnSpc="1">
            <a:noAutofit/>
          </a:bodyPr>
          <a:lstStyle/>
          <a:p>
            <a:pPr algn="l" rtl="0">
              <a:defRPr sz="1800" b="0" i="0" u="none" strike="noStrike" kern="0" cap="none" spc="0" baseline="0">
                <a:solidFill>
                  <a:srgbClr val="000000"/>
                </a:solidFill>
                <a:uFillTx/>
              </a:defRPr>
            </a:pPr>
            <a:fld id="{84A56ED3-DA2A-3744-9A3E-6C1ACB9D9828}" type="datetime1">
              <a:rPr lang="ar-SA" sz="1100">
                <a:solidFill>
                  <a:srgbClr val="D6ECFF"/>
                </a:solidFill>
                <a:latin typeface="Corbel"/>
                <a:cs typeface="Tahoma"/>
              </a:rPr>
              <a:pPr algn="l" rtl="0">
                <a:defRPr sz="1800" b="0" i="0" u="none" strike="noStrike" kern="0" cap="none" spc="0" baseline="0">
                  <a:solidFill>
                    <a:srgbClr val="000000"/>
                  </a:solidFill>
                  <a:uFillTx/>
                </a:defRPr>
              </a:pPr>
              <a:t>23/03/1447</a:t>
            </a:fld>
            <a:endParaRPr lang="en-US" sz="1100">
              <a:solidFill>
                <a:srgbClr val="D6ECFF"/>
              </a:solidFill>
              <a:latin typeface="Corbel"/>
            </a:endParaRPr>
          </a:p>
        </p:txBody>
      </p:sp>
      <p:sp>
        <p:nvSpPr>
          <p:cNvPr id="3" name="Slide Number Placeholder 2">
            <a:extLst>
              <a:ext uri="{FF2B5EF4-FFF2-40B4-BE49-F238E27FC236}">
                <a16:creationId xmlns:a16="http://schemas.microsoft.com/office/drawing/2014/main" xmlns="" id="{9593DD41-4D9F-D74D-8DAD-41809FED6D2D}"/>
              </a:ext>
            </a:extLst>
          </p:cNvPr>
          <p:cNvSpPr txBox="1"/>
          <p:nvPr/>
        </p:nvSpPr>
        <p:spPr>
          <a:xfrm>
            <a:off x="10134603" y="6416674"/>
            <a:ext cx="457200" cy="365129"/>
          </a:xfrm>
          <a:prstGeom prst="rect">
            <a:avLst/>
          </a:prstGeom>
          <a:noFill/>
          <a:ln cap="flat">
            <a:noFill/>
          </a:ln>
        </p:spPr>
        <p:txBody>
          <a:bodyPr vert="horz" wrap="square" lIns="91440" tIns="45720" rIns="91440" bIns="45720" anchor="b" anchorCtr="0" compatLnSpc="1">
            <a:noAutofit/>
          </a:bodyPr>
          <a:lstStyle/>
          <a:p>
            <a:pPr algn="l" rtl="0">
              <a:defRPr sz="1800" b="0" i="0" u="none" strike="noStrike" kern="0" cap="none" spc="0" baseline="0">
                <a:solidFill>
                  <a:srgbClr val="000000"/>
                </a:solidFill>
                <a:uFillTx/>
              </a:defRPr>
            </a:pPr>
            <a:fld id="{8072BFBD-1AAB-0B4D-AA3A-CBCE83E84232}" type="slidenum">
              <a:rPr/>
              <a:pPr algn="l" rtl="0">
                <a:defRPr sz="1800" b="0" i="0" u="none" strike="noStrike" kern="0" cap="none" spc="0" baseline="0">
                  <a:solidFill>
                    <a:srgbClr val="000000"/>
                  </a:solidFill>
                  <a:uFillTx/>
                </a:defRPr>
              </a:pPr>
              <a:t>72</a:t>
            </a:fld>
            <a:endParaRPr lang="en-US" sz="1200">
              <a:solidFill>
                <a:srgbClr val="D6ECFF"/>
              </a:solidFill>
              <a:latin typeface="Corbel"/>
            </a:endParaRPr>
          </a:p>
        </p:txBody>
      </p:sp>
      <p:sp>
        <p:nvSpPr>
          <p:cNvPr id="4" name="Rectangle 3">
            <a:extLst>
              <a:ext uri="{FF2B5EF4-FFF2-40B4-BE49-F238E27FC236}">
                <a16:creationId xmlns:a16="http://schemas.microsoft.com/office/drawing/2014/main" xmlns="" id="{905F3761-0EAA-734F-BB30-E20C42AC5B63}"/>
              </a:ext>
            </a:extLst>
          </p:cNvPr>
          <p:cNvSpPr/>
          <p:nvPr/>
        </p:nvSpPr>
        <p:spPr>
          <a:xfrm>
            <a:off x="3143667" y="404668"/>
            <a:ext cx="5436098" cy="954103"/>
          </a:xfrm>
          <a:prstGeom prst="rect">
            <a:avLst/>
          </a:prstGeom>
          <a:noFill/>
          <a:ln cap="flat">
            <a:noFill/>
            <a:prstDash val="solid"/>
          </a:ln>
        </p:spPr>
        <p:txBody>
          <a:bodyPr vert="horz" wrap="square" lIns="91440" tIns="45720" rIns="91440" bIns="45720" anchor="t" anchorCtr="0" compatLnSpc="1">
            <a:spAutoFit/>
          </a:bodyPr>
          <a:lstStyle/>
          <a:p>
            <a:pPr rtl="0">
              <a:defRPr sz="1800" b="0" i="0" u="none" strike="noStrike" kern="0" cap="none" spc="0" baseline="0">
                <a:solidFill>
                  <a:srgbClr val="000000"/>
                </a:solidFill>
                <a:uFillTx/>
              </a:defRPr>
            </a:pPr>
            <a:r>
              <a:rPr lang="ar-JO" sz="2800">
                <a:solidFill>
                  <a:srgbClr val="FFFFFF"/>
                </a:solidFill>
                <a:latin typeface="Arial" pitchFamily="34"/>
                <a:cs typeface="Arial" pitchFamily="34"/>
              </a:rPr>
              <a:t>طرق الاتصال الإرشادي الزراعي الفردية</a:t>
            </a:r>
            <a:br>
              <a:rPr lang="ar-JO" sz="2800">
                <a:solidFill>
                  <a:srgbClr val="FFFFFF"/>
                </a:solidFill>
                <a:latin typeface="Arial" pitchFamily="34"/>
                <a:cs typeface="Arial" pitchFamily="34"/>
              </a:rPr>
            </a:br>
            <a:endParaRPr lang="ar-JO" sz="2800">
              <a:solidFill>
                <a:srgbClr val="FFFFFF"/>
              </a:solidFill>
              <a:latin typeface="Arial" pitchFamily="34"/>
              <a:cs typeface="Arial" pitchFamily="34"/>
            </a:endParaRPr>
          </a:p>
        </p:txBody>
      </p:sp>
      <p:sp>
        <p:nvSpPr>
          <p:cNvPr id="5" name="Rectangle 4">
            <a:extLst>
              <a:ext uri="{FF2B5EF4-FFF2-40B4-BE49-F238E27FC236}">
                <a16:creationId xmlns:a16="http://schemas.microsoft.com/office/drawing/2014/main" xmlns="" id="{F042AF88-8BC8-194B-AF24-04C898F71098}"/>
              </a:ext>
            </a:extLst>
          </p:cNvPr>
          <p:cNvSpPr/>
          <p:nvPr/>
        </p:nvSpPr>
        <p:spPr>
          <a:xfrm>
            <a:off x="2911771" y="4957819"/>
            <a:ext cx="8932565" cy="1938992"/>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ar-JO" sz="2400" b="1" dirty="0">
                <a:latin typeface="Baghdad" pitchFamily="2" charset="-78"/>
              </a:rPr>
              <a:t>عيوب هذه الطريقة: </a:t>
            </a:r>
            <a:r>
              <a:rPr lang="ar-JO" sz="2400" dirty="0">
                <a:latin typeface="Baghdad" pitchFamily="2" charset="-78"/>
              </a:rPr>
              <a:t/>
            </a:r>
            <a:br>
              <a:rPr lang="ar-JO" sz="2400" dirty="0">
                <a:latin typeface="Baghdad" pitchFamily="2" charset="-78"/>
              </a:rPr>
            </a:br>
            <a:r>
              <a:rPr lang="ar-JO" sz="2400" dirty="0">
                <a:latin typeface="Baghdad" pitchFamily="2" charset="-78"/>
              </a:rPr>
              <a:t>1- مستهلكة لوقت المرشد الزراعي </a:t>
            </a:r>
            <a:r>
              <a:rPr lang="ar-SA" altLang="ar-JO" sz="2400" dirty="0">
                <a:ea typeface="Times New Roman" panose="02020603050405020304" pitchFamily="18" charset="0"/>
              </a:rPr>
              <a:t> ومكلفة من الناحية المادية</a:t>
            </a:r>
            <a:r>
              <a:rPr lang="ar-JO" sz="2400" dirty="0">
                <a:latin typeface="Baghdad" pitchFamily="2" charset="-78"/>
              </a:rPr>
              <a:t/>
            </a:r>
            <a:br>
              <a:rPr lang="ar-JO" sz="2400" dirty="0">
                <a:latin typeface="Baghdad" pitchFamily="2" charset="-78"/>
              </a:rPr>
            </a:br>
            <a:r>
              <a:rPr lang="ar-JO" sz="2400" dirty="0">
                <a:latin typeface="Baghdad" pitchFamily="2" charset="-78"/>
              </a:rPr>
              <a:t>2- إذا تمت هذه الزيارة في أوقات غير مناسبة للفلاح فأنها قد تعطي نتائج عكسية</a:t>
            </a:r>
          </a:p>
          <a:p>
            <a:pPr>
              <a:defRPr sz="1800" b="0" i="0" u="none" strike="noStrike" kern="0" cap="none" spc="0" baseline="0">
                <a:solidFill>
                  <a:srgbClr val="000000"/>
                </a:solidFill>
                <a:uFillTx/>
              </a:defRPr>
            </a:pPr>
            <a:r>
              <a:rPr lang="ar-SA" sz="2400" dirty="0">
                <a:latin typeface="Baghdad" pitchFamily="2" charset="-78"/>
              </a:rPr>
              <a:t>٣- </a:t>
            </a:r>
            <a:r>
              <a:rPr lang="ar-SA" altLang="ar-JO" sz="2400" dirty="0">
                <a:ea typeface="Times New Roman" panose="02020603050405020304" pitchFamily="18" charset="0"/>
              </a:rPr>
              <a:t>قد يتم التركيز على كبار المزارعين واهمال الاخرين الذين هم بحاجة إلى الارشاد.</a:t>
            </a:r>
            <a:endParaRPr lang="ar-JO" altLang="ar-JO" sz="2400" dirty="0">
              <a:ea typeface="Times New Roman" panose="02020603050405020304" pitchFamily="18" charset="0"/>
            </a:endParaRPr>
          </a:p>
          <a:p>
            <a:pPr>
              <a:defRPr sz="1800" b="0" i="0" u="none" strike="noStrike" kern="0" cap="none" spc="0" baseline="0">
                <a:solidFill>
                  <a:srgbClr val="000000"/>
                </a:solidFill>
                <a:uFillTx/>
              </a:defRPr>
            </a:pPr>
            <a:endParaRPr lang="ar-JO" sz="2400" dirty="0">
              <a:latin typeface="Baghdad" pitchFamily="2" charset="-78"/>
            </a:endParaRPr>
          </a:p>
        </p:txBody>
      </p:sp>
      <p:pic>
        <p:nvPicPr>
          <p:cNvPr id="7" name="صورة 6">
            <a:extLst>
              <a:ext uri="{FF2B5EF4-FFF2-40B4-BE49-F238E27FC236}">
                <a16:creationId xmlns:a16="http://schemas.microsoft.com/office/drawing/2014/main" xmlns="" id="{F6293ACB-C80D-2947-B7D7-AF3FB3AA9ADB}"/>
              </a:ext>
            </a:extLst>
          </p:cNvPr>
          <p:cNvPicPr>
            <a:picLocks noChangeAspect="1"/>
          </p:cNvPicPr>
          <p:nvPr/>
        </p:nvPicPr>
        <p:blipFill>
          <a:blip r:embed="rId2"/>
          <a:stretch>
            <a:fillRect/>
          </a:stretch>
        </p:blipFill>
        <p:spPr>
          <a:xfrm>
            <a:off x="-57083" y="4682844"/>
            <a:ext cx="2968855" cy="2175156"/>
          </a:xfrm>
          <a:prstGeom prst="rect">
            <a:avLst/>
          </a:prstGeom>
        </p:spPr>
      </p:pic>
      <p:sp>
        <p:nvSpPr>
          <p:cNvPr id="8" name="مستطيل 7">
            <a:extLst>
              <a:ext uri="{FF2B5EF4-FFF2-40B4-BE49-F238E27FC236}">
                <a16:creationId xmlns:a16="http://schemas.microsoft.com/office/drawing/2014/main" xmlns="" id="{022CF42E-71DC-D647-887E-B9B47DBEF8F5}"/>
              </a:ext>
            </a:extLst>
          </p:cNvPr>
          <p:cNvSpPr/>
          <p:nvPr/>
        </p:nvSpPr>
        <p:spPr>
          <a:xfrm>
            <a:off x="115770" y="64172"/>
            <a:ext cx="11728567" cy="4893647"/>
          </a:xfrm>
          <a:prstGeom prst="rect">
            <a:avLst/>
          </a:prstGeom>
        </p:spPr>
        <p:txBody>
          <a:bodyPr wrap="square">
            <a:spAutoFit/>
          </a:bodyPr>
          <a:lstStyle/>
          <a:p>
            <a:pPr>
              <a:defRPr sz="1800" b="0" i="0" u="none" strike="noStrike" kern="0" cap="none" spc="0" baseline="0">
                <a:solidFill>
                  <a:srgbClr val="000000"/>
                </a:solidFill>
                <a:uFillTx/>
              </a:defRPr>
            </a:pPr>
            <a:r>
              <a:rPr lang="ar-JO" sz="2400" b="1" dirty="0">
                <a:latin typeface="Baghdad" pitchFamily="2" charset="-78"/>
              </a:rPr>
              <a:t>خطوات تنفيذ الزيارة الحقلية او المنزلية :</a:t>
            </a:r>
            <a:r>
              <a:rPr lang="ar-JO" sz="2400" dirty="0">
                <a:latin typeface="Baghdad" pitchFamily="2" charset="-78"/>
              </a:rPr>
              <a:t/>
            </a:r>
            <a:br>
              <a:rPr lang="ar-JO" sz="2400" dirty="0">
                <a:latin typeface="Baghdad" pitchFamily="2" charset="-78"/>
              </a:rPr>
            </a:br>
            <a:r>
              <a:rPr lang="ar-JO" sz="2400" dirty="0">
                <a:latin typeface="Baghdad" pitchFamily="2" charset="-78"/>
              </a:rPr>
              <a:t>1- اختيار مكان الحقل او المنزل الذي سيقوم المرشد بزيارته.</a:t>
            </a:r>
            <a:br>
              <a:rPr lang="ar-JO" sz="2400" dirty="0">
                <a:latin typeface="Baghdad" pitchFamily="2" charset="-78"/>
              </a:rPr>
            </a:br>
            <a:r>
              <a:rPr lang="ar-JO" sz="2400" dirty="0">
                <a:latin typeface="Baghdad" pitchFamily="2" charset="-78"/>
              </a:rPr>
              <a:t>2- تحديد الغرض الرئيسي من الزيارة .</a:t>
            </a:r>
            <a:br>
              <a:rPr lang="ar-JO" sz="2400" dirty="0">
                <a:latin typeface="Baghdad" pitchFamily="2" charset="-78"/>
              </a:rPr>
            </a:br>
            <a:r>
              <a:rPr lang="ar-JO" sz="2400" dirty="0">
                <a:latin typeface="Baghdad" pitchFamily="2" charset="-78"/>
              </a:rPr>
              <a:t>1- رسم خطة معينة للزيارة تتضمن موعد وتاريخ الزيارة .</a:t>
            </a:r>
            <a:br>
              <a:rPr lang="ar-JO" sz="2400" dirty="0">
                <a:latin typeface="Baghdad" pitchFamily="2" charset="-78"/>
              </a:rPr>
            </a:br>
            <a:r>
              <a:rPr lang="ar-JO" sz="2400" dirty="0">
                <a:latin typeface="Baghdad" pitchFamily="2" charset="-78"/>
              </a:rPr>
              <a:t>2- تنفيذ الزيارة: حيث تتم في موعد مناسب للفلاح، ويجب أن يشعر الفلاح باهتمام المرشد بحل مشكلته، بحيث تؤدى خدمة حقيقية للفلاح </a:t>
            </a:r>
            <a:br>
              <a:rPr lang="ar-JO" sz="2400" dirty="0">
                <a:latin typeface="Baghdad" pitchFamily="2" charset="-78"/>
              </a:rPr>
            </a:br>
            <a:r>
              <a:rPr lang="ar-JO" sz="2400" dirty="0">
                <a:latin typeface="Baghdad" pitchFamily="2" charset="-78"/>
              </a:rPr>
              <a:t>3- تسجيل الزيارة في سجل خاص ومتابعتها وتقييمها يمكن أن تتبعها زيارات لاحقة في حال نجاح الزيارة الأولى .</a:t>
            </a:r>
          </a:p>
          <a:p>
            <a:pPr>
              <a:defRPr sz="1800" b="0" i="0" u="none" strike="noStrike" kern="0" cap="none" spc="0" baseline="0">
                <a:solidFill>
                  <a:srgbClr val="000000"/>
                </a:solidFill>
                <a:uFillTx/>
              </a:defRPr>
            </a:pPr>
            <a:endParaRPr lang="ar-JO" sz="2400" dirty="0">
              <a:latin typeface="Baghdad" pitchFamily="2" charset="-78"/>
            </a:endParaRPr>
          </a:p>
          <a:p>
            <a:pPr>
              <a:defRPr sz="1800" b="0" i="0" u="none" strike="noStrike" kern="0" cap="none" spc="0" baseline="0">
                <a:solidFill>
                  <a:srgbClr val="000000"/>
                </a:solidFill>
                <a:uFillTx/>
              </a:defRPr>
            </a:pPr>
            <a:r>
              <a:rPr lang="ar-JO" sz="2400" b="1" dirty="0">
                <a:latin typeface="Baghdad" pitchFamily="2" charset="-78"/>
              </a:rPr>
              <a:t>ايجابيات هذه الطريقة :</a:t>
            </a:r>
            <a:r>
              <a:rPr lang="ar-JO" sz="2400" dirty="0">
                <a:latin typeface="Baghdad" pitchFamily="2" charset="-78"/>
              </a:rPr>
              <a:t/>
            </a:r>
            <a:br>
              <a:rPr lang="ar-JO" sz="2400" dirty="0">
                <a:latin typeface="Baghdad" pitchFamily="2" charset="-78"/>
              </a:rPr>
            </a:br>
            <a:r>
              <a:rPr lang="ar-JO" sz="2400" dirty="0">
                <a:latin typeface="Baghdad" pitchFamily="2" charset="-78"/>
              </a:rPr>
              <a:t>1- تزود المرشد بالمعلومات الواقعية خاصة بظروف الحقل او المنزل ووجهة نظر المزارع بهذه المعلومات.</a:t>
            </a:r>
            <a:br>
              <a:rPr lang="ar-JO" sz="2400" dirty="0">
                <a:latin typeface="Baghdad" pitchFamily="2" charset="-78"/>
              </a:rPr>
            </a:br>
            <a:r>
              <a:rPr lang="ar-JO" sz="2400" dirty="0">
                <a:latin typeface="Baghdad" pitchFamily="2" charset="-78"/>
              </a:rPr>
              <a:t>2- إذا تمت هذه الزيارة بناء على رغبة الفلاح فانه يكون على استعداد تام للتعليم ومعرفة الأمور التي تنقصه.</a:t>
            </a:r>
            <a:br>
              <a:rPr lang="ar-JO" sz="2400" dirty="0">
                <a:latin typeface="Baghdad" pitchFamily="2" charset="-78"/>
              </a:rPr>
            </a:br>
            <a:r>
              <a:rPr lang="ar-JO" sz="2400" dirty="0">
                <a:latin typeface="Baghdad" pitchFamily="2" charset="-78"/>
              </a:rPr>
              <a:t>3- تساعد هذه الطريقة على تحسين العلاقة بين المرشد والفلاح </a:t>
            </a:r>
          </a:p>
          <a:p>
            <a:pPr>
              <a:defRPr sz="1800" b="0" i="0" u="none" strike="noStrike" kern="0" cap="none" spc="0" baseline="0">
                <a:solidFill>
                  <a:srgbClr val="000000"/>
                </a:solidFill>
                <a:uFillTx/>
              </a:defRPr>
            </a:pPr>
            <a:r>
              <a:rPr lang="ar-JO" altLang="ar-JO" sz="2400" dirty="0">
                <a:latin typeface="Baghdad" pitchFamily="2" charset="-78"/>
                <a:ea typeface="Times New Roman" panose="02020603050405020304" pitchFamily="18" charset="0"/>
              </a:rPr>
              <a:t>٤- </a:t>
            </a:r>
            <a:r>
              <a:rPr lang="ar-SA" altLang="ar-JO" sz="2400" dirty="0">
                <a:ea typeface="Times New Roman" panose="02020603050405020304" pitchFamily="18" charset="0"/>
              </a:rPr>
              <a:t>تساهم باختيار القادة المحليين من المزارعين، وتعتبر مفيدة جداً للمزارعين الذين لا يشتركون في الأنشطة الارشادية. </a:t>
            </a:r>
            <a:endParaRPr lang="ar-JO" altLang="ar-JO" sz="2400" dirty="0">
              <a:ea typeface="Times New Roman" panose="02020603050405020304" pitchFamily="18" charset="0"/>
            </a:endParaRPr>
          </a:p>
        </p:txBody>
      </p:sp>
    </p:spTree>
    <p:extLst>
      <p:ext uri="{BB962C8B-B14F-4D97-AF65-F5344CB8AC3E}">
        <p14:creationId xmlns:p14="http://schemas.microsoft.com/office/powerpoint/2010/main" val="3657267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D6B2BC2F-E9DC-BB41-B334-CFD585CDF928}"/>
              </a:ext>
            </a:extLst>
          </p:cNvPr>
          <p:cNvSpPr/>
          <p:nvPr/>
        </p:nvSpPr>
        <p:spPr>
          <a:xfrm>
            <a:off x="402431" y="684967"/>
            <a:ext cx="11387137" cy="1615827"/>
          </a:xfrm>
          <a:prstGeom prst="rect">
            <a:avLst/>
          </a:prstGeom>
        </p:spPr>
        <p:txBody>
          <a:bodyPr wrap="square">
            <a:spAutoFit/>
          </a:bodyPr>
          <a:lstStyle/>
          <a:p>
            <a:pPr algn="justLow">
              <a:lnSpc>
                <a:spcPct val="90000"/>
              </a:lnSpc>
            </a:pPr>
            <a:r>
              <a:rPr lang="ar-JO" sz="2200" dirty="0">
                <a:latin typeface="Baghdad" pitchFamily="2" charset="-78"/>
              </a:rPr>
              <a:t>يقصد بها تلك الزيارات التي يقوم بها المزارع إلى المرشد في مكان عمله (الوحدة الإرشادية) باحثاً عن حل لمشكلة</a:t>
            </a:r>
            <a:r>
              <a:rPr lang="ar-SA" altLang="ar-JO" sz="2200" dirty="0">
                <a:ea typeface="Times New Roman" panose="02020603050405020304" pitchFamily="18" charset="0"/>
              </a:rPr>
              <a:t> معينة أو الحصول على المعلومات أو المساعدة الفنية اللازمة</a:t>
            </a:r>
            <a:r>
              <a:rPr lang="ar-JO" altLang="ar-JO" sz="2200" dirty="0">
                <a:latin typeface="Baghdad" pitchFamily="2" charset="-78"/>
                <a:ea typeface="Times New Roman" panose="02020603050405020304" pitchFamily="18" charset="0"/>
              </a:rPr>
              <a:t>٬</a:t>
            </a:r>
            <a:r>
              <a:rPr lang="ar-JO" sz="2200" dirty="0">
                <a:latin typeface="Baghdad" pitchFamily="2" charset="-78"/>
              </a:rPr>
              <a:t> ويكون المزارع في هذه الحالة </a:t>
            </a:r>
            <a:r>
              <a:rPr lang="ar-SA" altLang="ar-JO" sz="2200" dirty="0">
                <a:ea typeface="Times New Roman" panose="02020603050405020304" pitchFamily="18" charset="0"/>
              </a:rPr>
              <a:t>على أتم الاستعداد للتعلم والمعرفة نظرا </a:t>
            </a:r>
            <a:r>
              <a:rPr lang="ar-JO" sz="2200" dirty="0">
                <a:latin typeface="Baghdad" pitchFamily="2" charset="-78"/>
              </a:rPr>
              <a:t>لحاجته، لذلك تعتبر الزيارات المكتبية دليل صادق على ثقة المزارع بالمرشد الزراعي.</a:t>
            </a:r>
            <a:r>
              <a:rPr lang="ar-SA" altLang="ar-JO" sz="2200" dirty="0">
                <a:ea typeface="Times New Roman" panose="02020603050405020304" pitchFamily="18" charset="0"/>
              </a:rPr>
              <a:t> يتوجب على المرشد معاملة المزارع بشكل مناسب لتكرار مثل هذه الزيارات وبناء علاقات وثيقة بينهما</a:t>
            </a:r>
            <a:r>
              <a:rPr lang="ar-JO" altLang="ar-JO" sz="2200" dirty="0">
                <a:ea typeface="Times New Roman" panose="02020603050405020304" pitchFamily="18" charset="0"/>
              </a:rPr>
              <a:t>، ويتوجب على المرشد ايضا توثيق هذه الزيارة في ملف خاص بالمزارع للرجوع اليه عند اي اتصال مستقبلي.</a:t>
            </a:r>
          </a:p>
        </p:txBody>
      </p:sp>
      <p:sp>
        <p:nvSpPr>
          <p:cNvPr id="3" name="مستطيل 2">
            <a:extLst>
              <a:ext uri="{FF2B5EF4-FFF2-40B4-BE49-F238E27FC236}">
                <a16:creationId xmlns:a16="http://schemas.microsoft.com/office/drawing/2014/main" xmlns="" id="{5655374F-6F39-8145-BC81-B6CFB0C11951}"/>
              </a:ext>
            </a:extLst>
          </p:cNvPr>
          <p:cNvSpPr/>
          <p:nvPr/>
        </p:nvSpPr>
        <p:spPr>
          <a:xfrm>
            <a:off x="3675472" y="110533"/>
            <a:ext cx="4479111" cy="53553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justLow">
              <a:lnSpc>
                <a:spcPct val="90000"/>
              </a:lnSpc>
            </a:pPr>
            <a:r>
              <a:rPr lang="ar-SA" altLang="ar-JO" sz="3200" dirty="0">
                <a:ln w="0"/>
                <a:solidFill>
                  <a:schemeClr val="tx1"/>
                </a:solidFill>
                <a:effectLst>
                  <a:outerShdw blurRad="38100" dist="19050" dir="2700000" algn="tl" rotWithShape="0">
                    <a:schemeClr val="dk1">
                      <a:alpha val="40000"/>
                    </a:schemeClr>
                  </a:outerShdw>
                </a:effectLst>
                <a:ea typeface="Times New Roman" panose="02020603050405020304" pitchFamily="18" charset="0"/>
              </a:rPr>
              <a:t>زيارة المزارع إلى مكتب الارشاد</a:t>
            </a:r>
            <a:endParaRPr lang="ar-JO" altLang="ar-JO" sz="3200" dirty="0">
              <a:ln w="0"/>
              <a:solidFill>
                <a:schemeClr val="tx1"/>
              </a:solidFill>
              <a:effectLst>
                <a:outerShdw blurRad="38100" dist="19050" dir="2700000" algn="tl" rotWithShape="0">
                  <a:schemeClr val="dk1">
                    <a:alpha val="40000"/>
                  </a:schemeClr>
                </a:outerShdw>
              </a:effectLst>
              <a:ea typeface="Times New Roman" panose="02020603050405020304" pitchFamily="18" charset="0"/>
            </a:endParaRPr>
          </a:p>
        </p:txBody>
      </p:sp>
      <p:sp>
        <p:nvSpPr>
          <p:cNvPr id="4" name="مستطيل 3">
            <a:extLst>
              <a:ext uri="{FF2B5EF4-FFF2-40B4-BE49-F238E27FC236}">
                <a16:creationId xmlns:a16="http://schemas.microsoft.com/office/drawing/2014/main" xmlns="" id="{B92C5390-933E-2340-8159-DEBF14F418A2}"/>
              </a:ext>
            </a:extLst>
          </p:cNvPr>
          <p:cNvSpPr/>
          <p:nvPr/>
        </p:nvSpPr>
        <p:spPr>
          <a:xfrm>
            <a:off x="50286" y="2272723"/>
            <a:ext cx="11739282" cy="1446550"/>
          </a:xfrm>
          <a:prstGeom prst="rect">
            <a:avLst/>
          </a:prstGeom>
        </p:spPr>
        <p:txBody>
          <a:bodyPr wrap="square">
            <a:spAutoFit/>
          </a:bodyPr>
          <a:lstStyle/>
          <a:p>
            <a:pPr>
              <a:defRPr sz="1800" b="0" i="0" u="none" strike="noStrike" kern="0" cap="none" spc="0" baseline="0">
                <a:solidFill>
                  <a:srgbClr val="000000"/>
                </a:solidFill>
                <a:uFillTx/>
              </a:defRPr>
            </a:pPr>
            <a:r>
              <a:rPr lang="ar-JO" sz="2200" b="1" dirty="0">
                <a:latin typeface="Baghdad" pitchFamily="2" charset="-78"/>
              </a:rPr>
              <a:t>خطوات تنفيذ الزيارة المكتبية: </a:t>
            </a:r>
            <a:r>
              <a:rPr lang="ar-JO" sz="2200" dirty="0">
                <a:latin typeface="Baghdad" pitchFamily="2" charset="-78"/>
              </a:rPr>
              <a:t/>
            </a:r>
            <a:br>
              <a:rPr lang="ar-JO" sz="2200" dirty="0">
                <a:latin typeface="Baghdad" pitchFamily="2" charset="-78"/>
              </a:rPr>
            </a:br>
            <a:r>
              <a:rPr lang="ar-JO" sz="2200" dirty="0">
                <a:latin typeface="Baghdad" pitchFamily="2" charset="-78"/>
              </a:rPr>
              <a:t>- العمل على جذب المزارعين وتشجيعهم للحضور ومعاملتهم بشكل جيد.</a:t>
            </a:r>
            <a:br>
              <a:rPr lang="ar-JO" sz="2200" dirty="0">
                <a:latin typeface="Baghdad" pitchFamily="2" charset="-78"/>
              </a:rPr>
            </a:br>
            <a:r>
              <a:rPr lang="ar-JO" sz="2200" dirty="0">
                <a:latin typeface="Baghdad" pitchFamily="2" charset="-78"/>
              </a:rPr>
              <a:t>- إعطاء كل الاهتمام لزيارة المزارع وتفهم مشكلته وتزويده بالمعلومات الضرورية اللازمة له.</a:t>
            </a:r>
            <a:br>
              <a:rPr lang="ar-JO" sz="2200" dirty="0">
                <a:latin typeface="Baghdad" pitchFamily="2" charset="-78"/>
              </a:rPr>
            </a:br>
            <a:r>
              <a:rPr lang="ar-JO" sz="2200" dirty="0">
                <a:latin typeface="Baghdad" pitchFamily="2" charset="-78"/>
              </a:rPr>
              <a:t>- تسجيل الزيارة في سجل خاص ومتابعتها ومعرفة نتائجها من حيث استفادة المزارع من النصائح التي قدمها المرشد الزراعي له.</a:t>
            </a:r>
          </a:p>
        </p:txBody>
      </p:sp>
      <p:pic>
        <p:nvPicPr>
          <p:cNvPr id="5" name="صورة 4">
            <a:extLst>
              <a:ext uri="{FF2B5EF4-FFF2-40B4-BE49-F238E27FC236}">
                <a16:creationId xmlns:a16="http://schemas.microsoft.com/office/drawing/2014/main" xmlns="" id="{80C0AF14-6D61-3243-8BD9-190482F26500}"/>
              </a:ext>
            </a:extLst>
          </p:cNvPr>
          <p:cNvPicPr>
            <a:picLocks noChangeAspect="1"/>
          </p:cNvPicPr>
          <p:nvPr/>
        </p:nvPicPr>
        <p:blipFill>
          <a:blip r:embed="rId2"/>
          <a:stretch>
            <a:fillRect/>
          </a:stretch>
        </p:blipFill>
        <p:spPr>
          <a:xfrm>
            <a:off x="-1" y="4212772"/>
            <a:ext cx="3675473" cy="2645227"/>
          </a:xfrm>
          <a:prstGeom prst="rect">
            <a:avLst/>
          </a:prstGeom>
        </p:spPr>
      </p:pic>
      <p:sp>
        <p:nvSpPr>
          <p:cNvPr id="6" name="مستطيل 5">
            <a:extLst>
              <a:ext uri="{FF2B5EF4-FFF2-40B4-BE49-F238E27FC236}">
                <a16:creationId xmlns:a16="http://schemas.microsoft.com/office/drawing/2014/main" xmlns="" id="{004CD5E6-BEF1-974B-B8D7-86514FB5D164}"/>
              </a:ext>
            </a:extLst>
          </p:cNvPr>
          <p:cNvSpPr/>
          <p:nvPr/>
        </p:nvSpPr>
        <p:spPr>
          <a:xfrm>
            <a:off x="5693568" y="3686845"/>
            <a:ext cx="6096000" cy="1107996"/>
          </a:xfrm>
          <a:prstGeom prst="rect">
            <a:avLst/>
          </a:prstGeom>
        </p:spPr>
        <p:txBody>
          <a:bodyPr>
            <a:spAutoFit/>
          </a:bodyPr>
          <a:lstStyle/>
          <a:p>
            <a:pPr>
              <a:defRPr sz="1800" b="0" i="0" u="none" strike="noStrike" kern="0" cap="none" spc="0" baseline="0">
                <a:solidFill>
                  <a:srgbClr val="000000"/>
                </a:solidFill>
                <a:uFillTx/>
              </a:defRPr>
            </a:pPr>
            <a:r>
              <a:rPr lang="ar-JO" sz="2200" b="1" dirty="0">
                <a:latin typeface="Baghdad" pitchFamily="2" charset="-78"/>
              </a:rPr>
              <a:t>ايجابيات هذه الطريقة :</a:t>
            </a:r>
            <a:r>
              <a:rPr lang="ar-JO" sz="2200" dirty="0">
                <a:latin typeface="Baghdad" pitchFamily="2" charset="-78"/>
              </a:rPr>
              <a:t/>
            </a:r>
            <a:br>
              <a:rPr lang="ar-JO" sz="2200" dirty="0">
                <a:latin typeface="Baghdad" pitchFamily="2" charset="-78"/>
              </a:rPr>
            </a:br>
            <a:r>
              <a:rPr lang="ar-JO" sz="2200" dirty="0">
                <a:latin typeface="Baghdad" pitchFamily="2" charset="-78"/>
              </a:rPr>
              <a:t>- المزارع يكون على استعداد للتعلم </a:t>
            </a:r>
            <a:br>
              <a:rPr lang="ar-JO" sz="2200" dirty="0">
                <a:latin typeface="Baghdad" pitchFamily="2" charset="-78"/>
              </a:rPr>
            </a:br>
            <a:r>
              <a:rPr lang="ar-JO" sz="2200" dirty="0">
                <a:latin typeface="Baghdad" pitchFamily="2" charset="-78"/>
              </a:rPr>
              <a:t>- تنظيم وقت المرشد وتدل على ثقة المزارع </a:t>
            </a:r>
          </a:p>
        </p:txBody>
      </p:sp>
      <p:sp>
        <p:nvSpPr>
          <p:cNvPr id="7" name="Rectangle 3">
            <a:extLst>
              <a:ext uri="{FF2B5EF4-FFF2-40B4-BE49-F238E27FC236}">
                <a16:creationId xmlns:a16="http://schemas.microsoft.com/office/drawing/2014/main" xmlns="" id="{2ED5C1A8-9018-A74A-86D6-435169761A96}"/>
              </a:ext>
            </a:extLst>
          </p:cNvPr>
          <p:cNvSpPr/>
          <p:nvPr/>
        </p:nvSpPr>
        <p:spPr>
          <a:xfrm>
            <a:off x="3675472" y="4734342"/>
            <a:ext cx="8114096" cy="2123658"/>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ar-JO" sz="2200" b="1" dirty="0">
                <a:latin typeface="Baghdad" pitchFamily="2" charset="-78"/>
              </a:rPr>
              <a:t>عيوب هذه الطريقة </a:t>
            </a:r>
            <a:r>
              <a:rPr lang="ar-JO" sz="2200" dirty="0">
                <a:latin typeface="Baghdad" pitchFamily="2" charset="-78"/>
              </a:rPr>
              <a:t/>
            </a:r>
            <a:br>
              <a:rPr lang="ar-JO" sz="2200" dirty="0">
                <a:latin typeface="Baghdad" pitchFamily="2" charset="-78"/>
              </a:rPr>
            </a:br>
            <a:r>
              <a:rPr lang="ar-JO" sz="2200" dirty="0">
                <a:latin typeface="Baghdad" pitchFamily="2" charset="-78"/>
              </a:rPr>
              <a:t>بعد المرشد عن مكان المشكلة </a:t>
            </a:r>
            <a:br>
              <a:rPr lang="ar-JO" sz="2200" dirty="0">
                <a:latin typeface="Baghdad" pitchFamily="2" charset="-78"/>
              </a:rPr>
            </a:br>
            <a:r>
              <a:rPr lang="ar-JO" sz="2200" dirty="0">
                <a:latin typeface="Baghdad" pitchFamily="2" charset="-78"/>
              </a:rPr>
              <a:t>اثارها التعليمية قليلة</a:t>
            </a:r>
          </a:p>
          <a:p>
            <a:pPr>
              <a:defRPr sz="1800" b="0" i="0" u="none" strike="noStrike" kern="0" cap="none" spc="0" baseline="0">
                <a:solidFill>
                  <a:srgbClr val="000000"/>
                </a:solidFill>
                <a:uFillTx/>
              </a:defRPr>
            </a:pPr>
            <a:r>
              <a:rPr lang="ar-JO" altLang="ar-JO" sz="2200" dirty="0">
                <a:ea typeface="Times New Roman" panose="02020603050405020304" pitchFamily="18" charset="0"/>
              </a:rPr>
              <a:t>من محددات نجاح هذه الطريقة قلة واقعية الارشادات بسبب قلة إلمام المرشد بالظروف المحيطة بالمزارع، </a:t>
            </a:r>
          </a:p>
          <a:p>
            <a:pPr>
              <a:defRPr sz="1800" b="0" i="0" u="none" strike="noStrike" kern="0" cap="none" spc="0" baseline="0">
                <a:solidFill>
                  <a:srgbClr val="000000"/>
                </a:solidFill>
                <a:uFillTx/>
              </a:defRPr>
            </a:pPr>
            <a:r>
              <a:rPr lang="ar-JO" altLang="ar-JO" sz="2200" dirty="0">
                <a:ea typeface="Times New Roman" panose="02020603050405020304" pitchFamily="18" charset="0"/>
              </a:rPr>
              <a:t>اقتصار استخدام هذه الطريقة على فئة من المزارعين الذين لديهم وعي ارشادي.</a:t>
            </a:r>
          </a:p>
        </p:txBody>
      </p:sp>
    </p:spTree>
    <p:extLst>
      <p:ext uri="{BB962C8B-B14F-4D97-AF65-F5344CB8AC3E}">
        <p14:creationId xmlns:p14="http://schemas.microsoft.com/office/powerpoint/2010/main" val="436071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C861F05-4DB6-F948-986A-F611F4A17652}"/>
              </a:ext>
            </a:extLst>
          </p:cNvPr>
          <p:cNvSpPr txBox="1"/>
          <p:nvPr/>
        </p:nvSpPr>
        <p:spPr>
          <a:xfrm>
            <a:off x="8000996" y="6416674"/>
            <a:ext cx="2133596" cy="365129"/>
          </a:xfrm>
          <a:prstGeom prst="rect">
            <a:avLst/>
          </a:prstGeom>
          <a:noFill/>
          <a:ln cap="flat">
            <a:noFill/>
          </a:ln>
        </p:spPr>
        <p:txBody>
          <a:bodyPr vert="horz" wrap="square" lIns="91440" tIns="45720" rIns="91440" bIns="45720" anchor="b" anchorCtr="0" compatLnSpc="1">
            <a:noAutofit/>
          </a:bodyPr>
          <a:lstStyle/>
          <a:p>
            <a:pPr algn="l" rtl="0">
              <a:defRPr sz="1800" b="0" i="0" u="none" strike="noStrike" kern="0" cap="none" spc="0" baseline="0">
                <a:solidFill>
                  <a:srgbClr val="000000"/>
                </a:solidFill>
                <a:uFillTx/>
              </a:defRPr>
            </a:pPr>
            <a:fld id="{E3B01542-CD29-4443-B96C-1B36AFF7C372}" type="datetime1">
              <a:rPr lang="ar-SA" sz="1100">
                <a:solidFill>
                  <a:srgbClr val="D6ECFF"/>
                </a:solidFill>
                <a:latin typeface="Corbel"/>
                <a:cs typeface="Tahoma"/>
              </a:rPr>
              <a:pPr algn="l" rtl="0">
                <a:defRPr sz="1800" b="0" i="0" u="none" strike="noStrike" kern="0" cap="none" spc="0" baseline="0">
                  <a:solidFill>
                    <a:srgbClr val="000000"/>
                  </a:solidFill>
                  <a:uFillTx/>
                </a:defRPr>
              </a:pPr>
              <a:t>23/03/1447</a:t>
            </a:fld>
            <a:endParaRPr lang="en-US" sz="1100">
              <a:solidFill>
                <a:srgbClr val="D6ECFF"/>
              </a:solidFill>
              <a:latin typeface="Corbel"/>
            </a:endParaRPr>
          </a:p>
        </p:txBody>
      </p:sp>
      <p:sp>
        <p:nvSpPr>
          <p:cNvPr id="3" name="Slide Number Placeholder 2">
            <a:extLst>
              <a:ext uri="{FF2B5EF4-FFF2-40B4-BE49-F238E27FC236}">
                <a16:creationId xmlns:a16="http://schemas.microsoft.com/office/drawing/2014/main" xmlns="" id="{D0AF5D4E-1D2D-7945-9F88-D2BA9CE20AF6}"/>
              </a:ext>
            </a:extLst>
          </p:cNvPr>
          <p:cNvSpPr txBox="1"/>
          <p:nvPr/>
        </p:nvSpPr>
        <p:spPr>
          <a:xfrm>
            <a:off x="10134603" y="6416674"/>
            <a:ext cx="457200" cy="365129"/>
          </a:xfrm>
          <a:prstGeom prst="rect">
            <a:avLst/>
          </a:prstGeom>
          <a:noFill/>
          <a:ln cap="flat">
            <a:noFill/>
          </a:ln>
        </p:spPr>
        <p:txBody>
          <a:bodyPr vert="horz" wrap="square" lIns="91440" tIns="45720" rIns="91440" bIns="45720" anchor="b" anchorCtr="0" compatLnSpc="1">
            <a:noAutofit/>
          </a:bodyPr>
          <a:lstStyle/>
          <a:p>
            <a:pPr algn="l" rtl="0">
              <a:defRPr sz="1800" b="0" i="0" u="none" strike="noStrike" kern="0" cap="none" spc="0" baseline="0">
                <a:solidFill>
                  <a:srgbClr val="000000"/>
                </a:solidFill>
                <a:uFillTx/>
              </a:defRPr>
            </a:pPr>
            <a:fld id="{E51BDA7F-56F6-1E4C-80EA-8AD2CD9C3F65}" type="slidenum">
              <a:rPr/>
              <a:pPr algn="l" rtl="0">
                <a:defRPr sz="1800" b="0" i="0" u="none" strike="noStrike" kern="0" cap="none" spc="0" baseline="0">
                  <a:solidFill>
                    <a:srgbClr val="000000"/>
                  </a:solidFill>
                  <a:uFillTx/>
                </a:defRPr>
              </a:pPr>
              <a:t>74</a:t>
            </a:fld>
            <a:endParaRPr lang="en-US" sz="1200">
              <a:solidFill>
                <a:srgbClr val="D6ECFF"/>
              </a:solidFill>
              <a:latin typeface="Corbel"/>
            </a:endParaRPr>
          </a:p>
        </p:txBody>
      </p:sp>
      <p:sp>
        <p:nvSpPr>
          <p:cNvPr id="6" name="Content Placeholder 2">
            <a:extLst>
              <a:ext uri="{FF2B5EF4-FFF2-40B4-BE49-F238E27FC236}">
                <a16:creationId xmlns:a16="http://schemas.microsoft.com/office/drawing/2014/main" xmlns="" id="{B5D188D6-2259-AF43-947E-7BB7A9AD2F19}"/>
              </a:ext>
            </a:extLst>
          </p:cNvPr>
          <p:cNvSpPr txBox="1">
            <a:spLocks noChangeArrowheads="1"/>
          </p:cNvSpPr>
          <p:nvPr/>
        </p:nvSpPr>
        <p:spPr>
          <a:xfrm>
            <a:off x="323850" y="1169987"/>
            <a:ext cx="11549063" cy="5290523"/>
          </a:xfrm>
          <a:prstGeom prst="rect">
            <a:avLst/>
          </a:prstGeom>
        </p:spPr>
        <p:txBody>
          <a:bodyPr vert="horz" lIns="91440" tIns="45720" rIns="91440" bIns="45720" rtlCol="1">
            <a:normAutofit lnSpcReduction="10000"/>
          </a:bodyPr>
          <a:lst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80000"/>
              </a:lnSpc>
              <a:buFontTx/>
              <a:buNone/>
            </a:pPr>
            <a:r>
              <a:rPr lang="ar-SA" altLang="ar-JO" sz="2400" dirty="0">
                <a:ea typeface="Times New Roman" panose="02020603050405020304" pitchFamily="18" charset="0"/>
              </a:rPr>
              <a:t>تعتبر من الطرق الهامة والشائعة الاستعمال والناجحة في كثير من الدول المتقدمة</a:t>
            </a:r>
            <a:r>
              <a:rPr lang="ar-JO" altLang="ar-JO" sz="2400" dirty="0">
                <a:ea typeface="Times New Roman" panose="02020603050405020304" pitchFamily="18" charset="0"/>
              </a:rPr>
              <a:t>.</a:t>
            </a:r>
          </a:p>
          <a:p>
            <a:pPr marL="0" indent="0" algn="just">
              <a:lnSpc>
                <a:spcPct val="80000"/>
              </a:lnSpc>
              <a:buFontTx/>
              <a:buNone/>
            </a:pPr>
            <a:endParaRPr lang="ar-JO" altLang="ar-JO" sz="2400" dirty="0">
              <a:ea typeface="Times New Roman" panose="02020603050405020304" pitchFamily="18" charset="0"/>
            </a:endParaRPr>
          </a:p>
          <a:p>
            <a:pPr marL="0" indent="0" algn="just">
              <a:lnSpc>
                <a:spcPct val="80000"/>
              </a:lnSpc>
              <a:buNone/>
            </a:pPr>
            <a:r>
              <a:rPr lang="ar-SA" altLang="ar-JO" sz="2400" b="1" dirty="0">
                <a:ea typeface="Times New Roman" panose="02020603050405020304" pitchFamily="18" charset="0"/>
              </a:rPr>
              <a:t> </a:t>
            </a:r>
            <a:r>
              <a:rPr lang="ar-JO" altLang="ar-JO" sz="2400" b="1" dirty="0">
                <a:ea typeface="Times New Roman" panose="02020603050405020304" pitchFamily="18" charset="0"/>
              </a:rPr>
              <a:t>تتميز هذه الطريقة بما يلي:</a:t>
            </a:r>
          </a:p>
          <a:p>
            <a:pPr algn="just">
              <a:lnSpc>
                <a:spcPct val="80000"/>
              </a:lnSpc>
              <a:buFont typeface="Courier New" panose="02070309020205020404" pitchFamily="49" charset="0"/>
              <a:buChar char="o"/>
            </a:pPr>
            <a:r>
              <a:rPr lang="ar-SA" altLang="ar-JO" sz="2400" dirty="0">
                <a:ea typeface="Times New Roman" panose="02020603050405020304" pitchFamily="18" charset="0"/>
              </a:rPr>
              <a:t>لا تحتاج إلى مجهود</a:t>
            </a:r>
            <a:r>
              <a:rPr lang="ar-JO" altLang="ar-JO" sz="2400" dirty="0">
                <a:ea typeface="Times New Roman" panose="02020603050405020304" pitchFamily="18" charset="0"/>
              </a:rPr>
              <a:t>.</a:t>
            </a:r>
          </a:p>
          <a:p>
            <a:pPr algn="just">
              <a:lnSpc>
                <a:spcPct val="80000"/>
              </a:lnSpc>
              <a:buFont typeface="Courier New" panose="02070309020205020404" pitchFamily="49" charset="0"/>
              <a:buChar char="o"/>
            </a:pPr>
            <a:r>
              <a:rPr lang="ar-SA" altLang="ar-JO" sz="2400" dirty="0">
                <a:ea typeface="Times New Roman" panose="02020603050405020304" pitchFamily="18" charset="0"/>
              </a:rPr>
              <a:t>تكاليفه</a:t>
            </a:r>
            <a:r>
              <a:rPr lang="ar-JO" altLang="ar-JO" sz="2400" dirty="0">
                <a:ea typeface="Times New Roman" panose="02020603050405020304" pitchFamily="18" charset="0"/>
              </a:rPr>
              <a:t>ا</a:t>
            </a:r>
            <a:r>
              <a:rPr lang="ar-SA" altLang="ar-JO" sz="2400" dirty="0">
                <a:ea typeface="Times New Roman" panose="02020603050405020304" pitchFamily="18" charset="0"/>
              </a:rPr>
              <a:t> قليلة</a:t>
            </a:r>
            <a:r>
              <a:rPr lang="ar-JO" altLang="ar-JO" sz="2400" dirty="0">
                <a:ea typeface="Times New Roman" panose="02020603050405020304" pitchFamily="18" charset="0"/>
              </a:rPr>
              <a:t>.</a:t>
            </a:r>
          </a:p>
          <a:p>
            <a:pPr algn="just">
              <a:lnSpc>
                <a:spcPct val="80000"/>
              </a:lnSpc>
              <a:buFont typeface="Courier New" panose="02070309020205020404" pitchFamily="49" charset="0"/>
              <a:buChar char="o"/>
            </a:pPr>
            <a:r>
              <a:rPr lang="ar-JO" altLang="ar-JO" sz="2400" dirty="0">
                <a:ea typeface="Times New Roman" panose="02020603050405020304" pitchFamily="18" charset="0"/>
              </a:rPr>
              <a:t>تسمح بايصال المعلومة في وقت قصير.</a:t>
            </a:r>
          </a:p>
          <a:p>
            <a:pPr algn="just">
              <a:lnSpc>
                <a:spcPct val="80000"/>
              </a:lnSpc>
              <a:buFont typeface="Courier New" panose="02070309020205020404" pitchFamily="49" charset="0"/>
              <a:buChar char="o"/>
            </a:pPr>
            <a:r>
              <a:rPr lang="ar-SA" altLang="ar-JO" sz="2400" dirty="0">
                <a:ea typeface="Times New Roman" panose="02020603050405020304" pitchFamily="18" charset="0"/>
              </a:rPr>
              <a:t>سهل</a:t>
            </a:r>
            <a:r>
              <a:rPr lang="ar-JO" altLang="ar-JO" sz="2400" dirty="0">
                <a:ea typeface="Times New Roman" panose="02020603050405020304" pitchFamily="18" charset="0"/>
              </a:rPr>
              <a:t>ة</a:t>
            </a:r>
            <a:r>
              <a:rPr lang="ar-SA" altLang="ar-JO" sz="2400" dirty="0">
                <a:ea typeface="Times New Roman" panose="02020603050405020304" pitchFamily="18" charset="0"/>
              </a:rPr>
              <a:t> الاستخدام في الظروف التي لا تسمح بإجراء الزيارات واللقاءات الشخصية المباشرة بين المرشد والمزارع.</a:t>
            </a:r>
          </a:p>
          <a:p>
            <a:pPr algn="just">
              <a:lnSpc>
                <a:spcPct val="80000"/>
              </a:lnSpc>
              <a:buFont typeface="Courier New" panose="02070309020205020404" pitchFamily="49" charset="0"/>
              <a:buChar char="o"/>
            </a:pPr>
            <a:r>
              <a:rPr lang="ar-SA" altLang="ar-JO" sz="2400" dirty="0">
                <a:ea typeface="Times New Roman" panose="02020603050405020304" pitchFamily="18" charset="0"/>
              </a:rPr>
              <a:t>تتركز استفسارات المزارعين على أمور لا تتطلب تفصيلات كثيرة، مثل: كمية وتوقيت استخدام كل من الأسمدة أو المبيدات، أو تحديد موعد لاجتماع ارشادي وغيرها من الامور </a:t>
            </a:r>
            <a:r>
              <a:rPr lang="ar-JO" altLang="ar-JO" sz="2400" dirty="0">
                <a:ea typeface="Times New Roman" panose="02020603050405020304" pitchFamily="18" charset="0"/>
              </a:rPr>
              <a:t>البسيطة.</a:t>
            </a:r>
          </a:p>
          <a:p>
            <a:pPr algn="just">
              <a:lnSpc>
                <a:spcPct val="80000"/>
              </a:lnSpc>
              <a:buFont typeface="Courier New" panose="02070309020205020404" pitchFamily="49" charset="0"/>
              <a:buChar char="o"/>
            </a:pPr>
            <a:endParaRPr lang="ar-JO" altLang="ar-JO" sz="2400" dirty="0">
              <a:ea typeface="Times New Roman" panose="02020603050405020304" pitchFamily="18" charset="0"/>
            </a:endParaRPr>
          </a:p>
          <a:p>
            <a:pPr marL="0" indent="0" algn="just">
              <a:lnSpc>
                <a:spcPct val="80000"/>
              </a:lnSpc>
              <a:buNone/>
            </a:pPr>
            <a:r>
              <a:rPr lang="ar-JO" altLang="ar-JO" sz="2400" b="1" dirty="0">
                <a:ea typeface="Times New Roman" panose="02020603050405020304" pitchFamily="18" charset="0"/>
              </a:rPr>
              <a:t>سلبياتها:</a:t>
            </a:r>
          </a:p>
          <a:p>
            <a:pPr algn="just">
              <a:lnSpc>
                <a:spcPct val="80000"/>
              </a:lnSpc>
              <a:buFont typeface="Courier New" panose="02070309020205020404" pitchFamily="49" charset="0"/>
              <a:buChar char="o"/>
            </a:pPr>
            <a:r>
              <a:rPr lang="ar-SA" altLang="ar-JO" sz="2400" dirty="0">
                <a:ea typeface="Times New Roman" panose="02020603050405020304" pitchFamily="18" charset="0"/>
              </a:rPr>
              <a:t>لا يوجد مواجهة شخصية بين المرشد والمزارع في الاتصال الهاتفي، إلا أن نبرة وحرارة الصوت والكلمات المستخدمة تظهر مدى ترحيب واخلاص المرشد في تقديم الخدمة الارشادية، لذلك يجب على المرشد الاهتمام بالمكالمات والاستفسارات الهاتفية من قبل المزارعين والعمل على توثيقها في ملف المزارع لمتابعتها أثناء اللقاءات الميدانية. </a:t>
            </a:r>
            <a:endParaRPr lang="ar-JO" altLang="ar-JO" sz="2400" dirty="0">
              <a:ea typeface="Times New Roman" panose="02020603050405020304" pitchFamily="18" charset="0"/>
            </a:endParaRPr>
          </a:p>
          <a:p>
            <a:pPr marL="0" indent="0" algn="just">
              <a:lnSpc>
                <a:spcPct val="80000"/>
              </a:lnSpc>
            </a:pPr>
            <a:endParaRPr lang="ar-JO" altLang="ar-JO" sz="2400" dirty="0">
              <a:ea typeface="Times New Roman" panose="02020603050405020304" pitchFamily="18" charset="0"/>
            </a:endParaRPr>
          </a:p>
          <a:p>
            <a:pPr marL="0" indent="0" algn="just">
              <a:lnSpc>
                <a:spcPct val="80000"/>
              </a:lnSpc>
            </a:pPr>
            <a:endParaRPr lang="ar-JO" altLang="ar-JO" sz="2400" dirty="0">
              <a:ea typeface="Times New Roman" panose="02020603050405020304" pitchFamily="18" charset="0"/>
            </a:endParaRPr>
          </a:p>
        </p:txBody>
      </p:sp>
      <p:sp>
        <p:nvSpPr>
          <p:cNvPr id="7" name="مستطيل 6">
            <a:extLst>
              <a:ext uri="{FF2B5EF4-FFF2-40B4-BE49-F238E27FC236}">
                <a16:creationId xmlns:a16="http://schemas.microsoft.com/office/drawing/2014/main" xmlns="" id="{C473327B-B3CD-904B-9907-2FE79F613844}"/>
              </a:ext>
            </a:extLst>
          </p:cNvPr>
          <p:cNvSpPr/>
          <p:nvPr/>
        </p:nvSpPr>
        <p:spPr>
          <a:xfrm>
            <a:off x="3734712" y="345559"/>
            <a:ext cx="4046301" cy="486287"/>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justLow">
              <a:lnSpc>
                <a:spcPct val="80000"/>
              </a:lnSpc>
            </a:pPr>
            <a:r>
              <a:rPr lang="ar-SA" altLang="ar-JO" sz="3200" dirty="0">
                <a:ln w="0"/>
                <a:solidFill>
                  <a:schemeClr val="tx1"/>
                </a:solidFill>
                <a:effectLst>
                  <a:outerShdw blurRad="38100" dist="19050" dir="2700000" algn="tl" rotWithShape="0">
                    <a:schemeClr val="dk1">
                      <a:alpha val="40000"/>
                    </a:schemeClr>
                  </a:outerShdw>
                </a:effectLst>
                <a:ea typeface="Times New Roman" panose="02020603050405020304" pitchFamily="18" charset="0"/>
              </a:rPr>
              <a:t>الاتصالات الهاتفية الشخصية</a:t>
            </a:r>
            <a:r>
              <a:rPr lang="ar-JO" altLang="ar-JO" sz="3200" dirty="0">
                <a:ln w="0"/>
                <a:solidFill>
                  <a:schemeClr val="tx1"/>
                </a:solidFill>
                <a:effectLst>
                  <a:outerShdw blurRad="38100" dist="19050" dir="2700000" algn="tl" rotWithShape="0">
                    <a:schemeClr val="dk1">
                      <a:alpha val="40000"/>
                    </a:schemeClr>
                  </a:outerShdw>
                </a:effectLst>
                <a:ea typeface="Times New Roman" panose="02020603050405020304" pitchFamily="18" charset="0"/>
              </a:rPr>
              <a:t>.</a:t>
            </a:r>
          </a:p>
        </p:txBody>
      </p:sp>
    </p:spTree>
    <p:extLst>
      <p:ext uri="{BB962C8B-B14F-4D97-AF65-F5344CB8AC3E}">
        <p14:creationId xmlns:p14="http://schemas.microsoft.com/office/powerpoint/2010/main" val="4209675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835D20F2-5987-0C4F-AAA0-23105EEAC63C}"/>
              </a:ext>
            </a:extLst>
          </p:cNvPr>
          <p:cNvSpPr/>
          <p:nvPr/>
        </p:nvSpPr>
        <p:spPr>
          <a:xfrm>
            <a:off x="614363" y="1310005"/>
            <a:ext cx="11129961" cy="2456057"/>
          </a:xfrm>
          <a:prstGeom prst="rect">
            <a:avLst/>
          </a:prstGeom>
        </p:spPr>
        <p:txBody>
          <a:bodyPr wrap="square">
            <a:spAutoFit/>
          </a:bodyPr>
          <a:lstStyle/>
          <a:p>
            <a:pPr algn="justLow">
              <a:lnSpc>
                <a:spcPct val="80000"/>
              </a:lnSpc>
            </a:pPr>
            <a:r>
              <a:rPr lang="ar-SA" altLang="ar-JO" sz="2400" dirty="0">
                <a:ea typeface="Times New Roman" panose="02020603050405020304" pitchFamily="18" charset="0"/>
              </a:rPr>
              <a:t>تستخدم الرسائل الشخصية  في حال عدم التمكن من ترتيب لقاء شخصي بين المرشد والمزارع في المزرعة أو في مكتب الارشاد٬ ويمكن آن تكون رسالة ورقية آو الكترونية</a:t>
            </a:r>
            <a:r>
              <a:rPr lang="ar-JO" altLang="ar-JO" sz="2400" dirty="0">
                <a:ea typeface="Times New Roman" panose="02020603050405020304" pitchFamily="18" charset="0"/>
              </a:rPr>
              <a:t>.</a:t>
            </a:r>
          </a:p>
          <a:p>
            <a:pPr algn="justLow">
              <a:lnSpc>
                <a:spcPct val="80000"/>
              </a:lnSpc>
            </a:pPr>
            <a:endParaRPr lang="ar-JO" altLang="ar-JO" sz="2400" dirty="0">
              <a:ea typeface="Times New Roman" panose="02020603050405020304" pitchFamily="18" charset="0"/>
            </a:endParaRPr>
          </a:p>
          <a:p>
            <a:pPr algn="justLow">
              <a:lnSpc>
                <a:spcPct val="80000"/>
              </a:lnSpc>
            </a:pPr>
            <a:r>
              <a:rPr lang="ar-JO" altLang="ar-JO" sz="2400" b="1" dirty="0">
                <a:ea typeface="Times New Roman" panose="02020603050405020304" pitchFamily="18" charset="0"/>
              </a:rPr>
              <a:t>الفوائد:</a:t>
            </a:r>
          </a:p>
          <a:p>
            <a:pPr marL="342900" indent="-342900" algn="justLow">
              <a:lnSpc>
                <a:spcPct val="80000"/>
              </a:lnSpc>
              <a:buFont typeface="Courier New" panose="02070309020205020404" pitchFamily="49" charset="0"/>
              <a:buChar char="o"/>
            </a:pPr>
            <a:r>
              <a:rPr lang="ar-SA" altLang="ar-JO" sz="2400" dirty="0">
                <a:ea typeface="Times New Roman" panose="02020603050405020304" pitchFamily="18" charset="0"/>
              </a:rPr>
              <a:t>يجب على المرشد الاهتمام بهذه الرسائل وذلك من خلال الجواب عليها بأسلوب دقيق وواضح وسهل الفهم من قبل المزارع، ويجب أن يتم ارسالها بسرعة في حال كانت المعلومات المرسلة مهمة ولا تحتمل التأجيل.</a:t>
            </a:r>
            <a:endParaRPr lang="ar-JO" altLang="ar-JO" sz="2400" dirty="0">
              <a:ea typeface="Times New Roman" panose="02020603050405020304" pitchFamily="18" charset="0"/>
            </a:endParaRPr>
          </a:p>
          <a:p>
            <a:pPr marL="342900" indent="-342900" algn="justLow">
              <a:lnSpc>
                <a:spcPct val="80000"/>
              </a:lnSpc>
              <a:buFont typeface="Courier New" panose="02070309020205020404" pitchFamily="49" charset="0"/>
              <a:buChar char="o"/>
            </a:pPr>
            <a:r>
              <a:rPr lang="ar-SA" altLang="ar-JO" sz="2400" dirty="0">
                <a:ea typeface="Times New Roman" panose="02020603050405020304" pitchFamily="18" charset="0"/>
              </a:rPr>
              <a:t>تعتبر هذه الطريقة غير عملية وقليلة التأثير مقارنة بالطرق الاخرى حيث أنها لا تستطيع احداث تغيير في التطبيقات العملية عند استخدامها لوحدها.</a:t>
            </a:r>
            <a:endParaRPr lang="ar-JO" altLang="ar-JO" sz="2400" dirty="0">
              <a:ea typeface="Times New Roman" panose="02020603050405020304" pitchFamily="18" charset="0"/>
            </a:endParaRPr>
          </a:p>
        </p:txBody>
      </p:sp>
      <p:sp>
        <p:nvSpPr>
          <p:cNvPr id="3" name="مستطيل 2">
            <a:extLst>
              <a:ext uri="{FF2B5EF4-FFF2-40B4-BE49-F238E27FC236}">
                <a16:creationId xmlns:a16="http://schemas.microsoft.com/office/drawing/2014/main" xmlns="" id="{4F7EB186-205D-854A-9748-BC28018BB973}"/>
              </a:ext>
            </a:extLst>
          </p:cNvPr>
          <p:cNvSpPr/>
          <p:nvPr/>
        </p:nvSpPr>
        <p:spPr>
          <a:xfrm>
            <a:off x="4819047" y="317715"/>
            <a:ext cx="2553905" cy="66813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justLow">
              <a:lnSpc>
                <a:spcPct val="130000"/>
              </a:lnSpc>
              <a:spcBef>
                <a:spcPct val="0"/>
              </a:spcBef>
            </a:pPr>
            <a:r>
              <a:rPr lang="ar-SA" altLang="ar-JO" sz="3200" dirty="0">
                <a:ln w="0"/>
                <a:solidFill>
                  <a:schemeClr val="tx1"/>
                </a:solidFill>
                <a:effectLst>
                  <a:outerShdw blurRad="38100" dist="19050" dir="2700000" algn="tl" rotWithShape="0">
                    <a:schemeClr val="dk1">
                      <a:alpha val="40000"/>
                    </a:schemeClr>
                  </a:outerShdw>
                </a:effectLst>
                <a:ea typeface="Times New Roman" panose="02020603050405020304" pitchFamily="18" charset="0"/>
              </a:rPr>
              <a:t>الرسائل الشخصية</a:t>
            </a:r>
            <a:endParaRPr lang="en-US" altLang="ar-JO" sz="2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endParaRPr>
          </a:p>
        </p:txBody>
      </p:sp>
      <p:sp>
        <p:nvSpPr>
          <p:cNvPr id="4" name="مستطيل 3">
            <a:extLst>
              <a:ext uri="{FF2B5EF4-FFF2-40B4-BE49-F238E27FC236}">
                <a16:creationId xmlns:a16="http://schemas.microsoft.com/office/drawing/2014/main" xmlns="" id="{3F416EC5-B94A-104A-8DFB-2BD384163985}"/>
              </a:ext>
            </a:extLst>
          </p:cNvPr>
          <p:cNvSpPr/>
          <p:nvPr/>
        </p:nvSpPr>
        <p:spPr>
          <a:xfrm>
            <a:off x="4679586" y="4073535"/>
            <a:ext cx="2693366" cy="677621"/>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lgn="justLow">
              <a:lnSpc>
                <a:spcPct val="130000"/>
              </a:lnSpc>
              <a:spcBef>
                <a:spcPct val="0"/>
              </a:spcBef>
            </a:pPr>
            <a:r>
              <a:rPr lang="ar-SA" altLang="ar-JO" sz="3200" dirty="0">
                <a:ln w="0"/>
                <a:solidFill>
                  <a:schemeClr val="tx1"/>
                </a:solidFill>
                <a:effectLst>
                  <a:outerShdw blurRad="38100" dist="19050" dir="2700000" algn="tl" rotWithShape="0">
                    <a:schemeClr val="dk1">
                      <a:alpha val="40000"/>
                    </a:schemeClr>
                  </a:outerShdw>
                </a:effectLst>
                <a:ea typeface="Times New Roman" panose="02020603050405020304" pitchFamily="18" charset="0"/>
              </a:rPr>
              <a:t>اللقاءات العرضية</a:t>
            </a:r>
            <a:r>
              <a:rPr lang="ar-JO" altLang="ar-JO" sz="3200" dirty="0">
                <a:ln w="0"/>
                <a:solidFill>
                  <a:schemeClr val="tx1"/>
                </a:solidFill>
                <a:effectLst>
                  <a:outerShdw blurRad="38100" dist="19050" dir="2700000" algn="tl" rotWithShape="0">
                    <a:schemeClr val="dk1">
                      <a:alpha val="40000"/>
                    </a:schemeClr>
                  </a:outerShdw>
                </a:effectLst>
                <a:ea typeface="Times New Roman" panose="02020603050405020304" pitchFamily="18" charset="0"/>
              </a:rPr>
              <a:t>.</a:t>
            </a:r>
            <a:r>
              <a:rPr lang="ar-SA" altLang="ar-JO" sz="3200" dirty="0">
                <a:ln w="0"/>
                <a:solidFill>
                  <a:schemeClr val="tx1"/>
                </a:solidFill>
                <a:effectLst>
                  <a:outerShdw blurRad="38100" dist="19050" dir="2700000" algn="tl" rotWithShape="0">
                    <a:schemeClr val="dk1">
                      <a:alpha val="40000"/>
                    </a:schemeClr>
                  </a:outerShdw>
                </a:effectLst>
                <a:ea typeface="Times New Roman" panose="02020603050405020304" pitchFamily="18" charset="0"/>
              </a:rPr>
              <a:t> </a:t>
            </a:r>
            <a:endParaRPr lang="en-US" altLang="ar-JO" sz="3200" dirty="0">
              <a:ln w="0"/>
              <a:solidFill>
                <a:schemeClr val="tx1"/>
              </a:solidFill>
              <a:effectLst>
                <a:outerShdw blurRad="38100" dist="19050" dir="2700000" algn="tl" rotWithShape="0">
                  <a:schemeClr val="dk1">
                    <a:alpha val="40000"/>
                  </a:schemeClr>
                </a:outerShdw>
              </a:effectLst>
              <a:ea typeface="Times New Roman" panose="02020603050405020304" pitchFamily="18" charset="0"/>
            </a:endParaRPr>
          </a:p>
        </p:txBody>
      </p:sp>
      <p:sp>
        <p:nvSpPr>
          <p:cNvPr id="5" name="مستطيل 4">
            <a:extLst>
              <a:ext uri="{FF2B5EF4-FFF2-40B4-BE49-F238E27FC236}">
                <a16:creationId xmlns:a16="http://schemas.microsoft.com/office/drawing/2014/main" xmlns="" id="{44141B0A-2B43-DC44-B19D-F418AEF00B61}"/>
              </a:ext>
            </a:extLst>
          </p:cNvPr>
          <p:cNvSpPr/>
          <p:nvPr/>
        </p:nvSpPr>
        <p:spPr>
          <a:xfrm>
            <a:off x="357189" y="5058630"/>
            <a:ext cx="11129962" cy="978729"/>
          </a:xfrm>
          <a:prstGeom prst="rect">
            <a:avLst/>
          </a:prstGeom>
        </p:spPr>
        <p:txBody>
          <a:bodyPr wrap="square">
            <a:spAutoFit/>
          </a:bodyPr>
          <a:lstStyle/>
          <a:p>
            <a:pPr algn="just">
              <a:lnSpc>
                <a:spcPct val="80000"/>
              </a:lnSpc>
            </a:pPr>
            <a:r>
              <a:rPr lang="ar-SA" altLang="ar-JO" sz="2400" dirty="0">
                <a:ea typeface="Times New Roman" panose="02020603050405020304" pitchFamily="18" charset="0"/>
              </a:rPr>
              <a:t>وهي عبارة عن لقاءات إما أن تكون في الأماكن أو المناسبات العامة أو أثناء الاتصالات الارشادية الجماعية</a:t>
            </a:r>
            <a:r>
              <a:rPr lang="ar-JO" altLang="ar-JO" sz="2400" dirty="0">
                <a:ea typeface="Times New Roman" panose="02020603050405020304" pitchFamily="18" charset="0"/>
              </a:rPr>
              <a:t>.</a:t>
            </a:r>
          </a:p>
          <a:p>
            <a:pPr algn="just">
              <a:lnSpc>
                <a:spcPct val="80000"/>
              </a:lnSpc>
            </a:pPr>
            <a:r>
              <a:rPr lang="ar-SA" altLang="ar-JO" sz="2400" dirty="0">
                <a:ea typeface="Times New Roman" panose="02020603050405020304" pitchFamily="18" charset="0"/>
              </a:rPr>
              <a:t>توفر هذه اللقاءات فرصاً متعددة لزيادة فعالية العمل الارشادي، حيث تساعد على زيادة اطلاع المرشد على مشاكل المزارعين بطريقة غير رسمية، وتعمل على اقامة علاقات شخصية بين المرشد والمزارعين.</a:t>
            </a:r>
            <a:endParaRPr lang="ar-JO" altLang="ar-JO" sz="2400" dirty="0">
              <a:ea typeface="Times New Roman" panose="02020603050405020304" pitchFamily="18" charset="0"/>
            </a:endParaRPr>
          </a:p>
        </p:txBody>
      </p:sp>
    </p:spTree>
    <p:extLst>
      <p:ext uri="{BB962C8B-B14F-4D97-AF65-F5344CB8AC3E}">
        <p14:creationId xmlns:p14="http://schemas.microsoft.com/office/powerpoint/2010/main" val="20223516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32387DDA-77BF-3B46-AF6B-D47BB1EF21F7}"/>
              </a:ext>
            </a:extLst>
          </p:cNvPr>
          <p:cNvSpPr/>
          <p:nvPr/>
        </p:nvSpPr>
        <p:spPr>
          <a:xfrm>
            <a:off x="2586038" y="957263"/>
            <a:ext cx="7244322" cy="2400300"/>
          </a:xfrm>
          <a:prstGeom prst="rect">
            <a:avLst/>
          </a:prstGeom>
          <a:scene3d>
            <a:camera prst="perspectiveRelaxed"/>
            <a:lightRig rig="threePt" dir="t"/>
          </a:scene3d>
        </p:spPr>
        <p:style>
          <a:lnRef idx="2">
            <a:schemeClr val="accent3">
              <a:shade val="50000"/>
            </a:schemeClr>
          </a:lnRef>
          <a:fillRef idx="1">
            <a:schemeClr val="accent3"/>
          </a:fillRef>
          <a:effectRef idx="0">
            <a:schemeClr val="accent3"/>
          </a:effectRef>
          <a:fontRef idx="minor">
            <a:schemeClr val="lt1"/>
          </a:fontRef>
        </p:style>
        <p:txBody>
          <a:bodyPr wrap="square">
            <a:prstTxWarp prst="textArchUp">
              <a:avLst/>
            </a:prstTxWarp>
            <a:spAutoFit/>
          </a:bodyPr>
          <a:lstStyle/>
          <a:p>
            <a:pPr algn="ctr"/>
            <a:r>
              <a:rPr lang="ar-JO" sz="115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Simplified Arabic" panose="02020603050405020304" pitchFamily="18" charset="-78"/>
              </a:rPr>
              <a:t>تعليم الكبار</a:t>
            </a:r>
            <a:endParaRPr lang="en-US" sz="8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endParaRPr>
          </a:p>
        </p:txBody>
      </p:sp>
      <p:pic>
        <p:nvPicPr>
          <p:cNvPr id="3" name="صورة 2">
            <a:extLst>
              <a:ext uri="{FF2B5EF4-FFF2-40B4-BE49-F238E27FC236}">
                <a16:creationId xmlns:a16="http://schemas.microsoft.com/office/drawing/2014/main" xmlns="" id="{10C8C694-2AAF-2A40-88F1-51B3605ABFEE}"/>
              </a:ext>
            </a:extLst>
          </p:cNvPr>
          <p:cNvPicPr>
            <a:picLocks noChangeAspect="1"/>
          </p:cNvPicPr>
          <p:nvPr/>
        </p:nvPicPr>
        <p:blipFill>
          <a:blip r:embed="rId2"/>
          <a:stretch>
            <a:fillRect/>
          </a:stretch>
        </p:blipFill>
        <p:spPr>
          <a:xfrm>
            <a:off x="2750095" y="2128838"/>
            <a:ext cx="7298457" cy="4476495"/>
          </a:xfrm>
          <a:prstGeom prst="rect">
            <a:avLst/>
          </a:prstGeom>
        </p:spPr>
      </p:pic>
    </p:spTree>
    <p:extLst>
      <p:ext uri="{BB962C8B-B14F-4D97-AF65-F5344CB8AC3E}">
        <p14:creationId xmlns:p14="http://schemas.microsoft.com/office/powerpoint/2010/main" val="6057552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صر نائب للمحتوى 4">
            <a:extLst>
              <a:ext uri="{FF2B5EF4-FFF2-40B4-BE49-F238E27FC236}">
                <a16:creationId xmlns:a16="http://schemas.microsoft.com/office/drawing/2014/main" xmlns="" id="{CDECD1B4-4DDE-5C4B-8A84-5ACE19A8E59B}"/>
              </a:ext>
            </a:extLst>
          </p:cNvPr>
          <p:cNvSpPr>
            <a:spLocks noGrp="1"/>
          </p:cNvSpPr>
          <p:nvPr>
            <p:ph idx="1"/>
          </p:nvPr>
        </p:nvSpPr>
        <p:spPr>
          <a:xfrm>
            <a:off x="4351804" y="3357563"/>
            <a:ext cx="7525870" cy="3363472"/>
          </a:xfrm>
        </p:spPr>
        <p:txBody>
          <a:bodyPr>
            <a:normAutofit lnSpcReduction="10000"/>
          </a:bodyPr>
          <a:lstStyle/>
          <a:p>
            <a:pPr marL="0" indent="0" algn="just">
              <a:lnSpc>
                <a:spcPct val="150000"/>
              </a:lnSpc>
              <a:buNone/>
            </a:pPr>
            <a:r>
              <a:rPr lang="ar-JO" sz="2400" dirty="0"/>
              <a:t>كيف يشعرون ويفكرون٬ وما هي الدوافع والقيم التي تؤثر فيهم٬ وكيف يتعلمون لا يقل أهمية عن تفهم العمل في المجالات الزراعية الفنية المختلفة (إنتاج نباتي – إنتاج حيواني – اقتصاد منزلي).</a:t>
            </a:r>
            <a:r>
              <a:rPr lang="ar-SA" sz="2400" dirty="0"/>
              <a:t> </a:t>
            </a:r>
            <a:r>
              <a:rPr lang="ar-JO" sz="2400" dirty="0"/>
              <a:t>لذا فإنه من الضروري أن يتضمن إعداد المرشد أو المرشدة تحسين تفهمه للسكان الريفيين٬ كيف يتصرفون ولماذا؟ ومعرفة٬ كيف يتعلم الناس؟ كيف يتقبلون المعارف الجديدة؟ وكيف يكتسبون المهارات الجديدة ؟.</a:t>
            </a:r>
          </a:p>
        </p:txBody>
      </p:sp>
      <p:sp>
        <p:nvSpPr>
          <p:cNvPr id="6" name="مستطيل 5">
            <a:extLst>
              <a:ext uri="{FF2B5EF4-FFF2-40B4-BE49-F238E27FC236}">
                <a16:creationId xmlns:a16="http://schemas.microsoft.com/office/drawing/2014/main" xmlns="" id="{5223F849-624B-7748-B004-7BD6E8907AC8}"/>
              </a:ext>
            </a:extLst>
          </p:cNvPr>
          <p:cNvSpPr/>
          <p:nvPr/>
        </p:nvSpPr>
        <p:spPr>
          <a:xfrm>
            <a:off x="2651591" y="158576"/>
            <a:ext cx="7525870" cy="92333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ar-JO" sz="5400" b="1" dirty="0">
                <a:ln w="9525">
                  <a:solidFill>
                    <a:schemeClr val="bg1"/>
                  </a:solidFill>
                  <a:prstDash val="solid"/>
                </a:ln>
                <a:solidFill>
                  <a:sysClr val="windowText" lastClr="000000"/>
                </a:solidFill>
                <a:effectLst>
                  <a:outerShdw blurRad="12700" dist="38100" dir="2700000" algn="tl" rotWithShape="0">
                    <a:schemeClr val="accent5">
                      <a:lumMod val="60000"/>
                      <a:lumOff val="40000"/>
                    </a:schemeClr>
                  </a:outerShdw>
                </a:effectLst>
                <a:latin typeface="Times New Roman" panose="02020603050405020304" pitchFamily="18" charset="0"/>
                <a:ea typeface="Times New Roman" panose="02020603050405020304" pitchFamily="18" charset="0"/>
                <a:cs typeface="Simplified Arabic" panose="02020603050405020304" pitchFamily="18" charset="-78"/>
              </a:rPr>
              <a:t>تعليم الكبار</a:t>
            </a:r>
            <a:endParaRPr lang="en-US" sz="4400" b="1" dirty="0">
              <a:ln w="9525">
                <a:solidFill>
                  <a:schemeClr val="bg1"/>
                </a:solidFill>
                <a:prstDash val="solid"/>
              </a:ln>
              <a:solidFill>
                <a:sysClr val="windowText" lastClr="000000"/>
              </a:solidFill>
              <a:effectLst>
                <a:outerShdw blurRad="12700" dist="38100" dir="2700000" algn="tl" rotWithShape="0">
                  <a:schemeClr val="accent5">
                    <a:lumMod val="60000"/>
                    <a:lumOff val="40000"/>
                  </a:schemeClr>
                </a:outerShdw>
              </a:effectLst>
              <a:latin typeface="Times New Roman" panose="02020603050405020304" pitchFamily="18" charset="0"/>
              <a:ea typeface="Times New Roman" panose="02020603050405020304" pitchFamily="18" charset="0"/>
            </a:endParaRPr>
          </a:p>
        </p:txBody>
      </p:sp>
      <p:pic>
        <p:nvPicPr>
          <p:cNvPr id="9" name="صورة 8">
            <a:extLst>
              <a:ext uri="{FF2B5EF4-FFF2-40B4-BE49-F238E27FC236}">
                <a16:creationId xmlns:a16="http://schemas.microsoft.com/office/drawing/2014/main" xmlns="" id="{E2FD9B7F-F2B6-D243-8F12-22181A5FB054}"/>
              </a:ext>
            </a:extLst>
          </p:cNvPr>
          <p:cNvPicPr>
            <a:picLocks noChangeAspect="1"/>
          </p:cNvPicPr>
          <p:nvPr/>
        </p:nvPicPr>
        <p:blipFill>
          <a:blip r:embed="rId2"/>
          <a:stretch>
            <a:fillRect/>
          </a:stretch>
        </p:blipFill>
        <p:spPr>
          <a:xfrm>
            <a:off x="0" y="3429000"/>
            <a:ext cx="4209282" cy="2525569"/>
          </a:xfrm>
          <a:prstGeom prst="rect">
            <a:avLst/>
          </a:prstGeom>
        </p:spPr>
      </p:pic>
      <p:sp>
        <p:nvSpPr>
          <p:cNvPr id="2" name="مستطيل 1">
            <a:extLst>
              <a:ext uri="{FF2B5EF4-FFF2-40B4-BE49-F238E27FC236}">
                <a16:creationId xmlns:a16="http://schemas.microsoft.com/office/drawing/2014/main" xmlns="" id="{C16C750F-1C0E-BF47-B99D-7A5FCA810EDA}"/>
              </a:ext>
            </a:extLst>
          </p:cNvPr>
          <p:cNvSpPr/>
          <p:nvPr/>
        </p:nvSpPr>
        <p:spPr>
          <a:xfrm>
            <a:off x="114300" y="1081906"/>
            <a:ext cx="11763374" cy="2239844"/>
          </a:xfrm>
          <a:prstGeom prst="rect">
            <a:avLst/>
          </a:prstGeom>
        </p:spPr>
        <p:txBody>
          <a:bodyPr wrap="square">
            <a:spAutoFit/>
          </a:bodyPr>
          <a:lstStyle/>
          <a:p>
            <a:pPr algn="just">
              <a:lnSpc>
                <a:spcPct val="150000"/>
              </a:lnSpc>
            </a:pPr>
            <a:r>
              <a:rPr lang="ar-JO" sz="2400" dirty="0"/>
              <a:t>إن الهدف الأساسي من الإرشاد الزراعي إحداث تغيير في سلوك واتجاهات القرويين في جميع مجالات الحياة وخاصة في طرق الإنتاج والتسويق الزراعي نحو التقدم والتطور٬ وهذا يتطلب مجموعة جديدة من المفاهيم والمهارات والمعارف والممارسات الجديدة في التعامل مع الناس للنهوض بأعمال الزراعة الإنتاجية.</a:t>
            </a:r>
            <a:r>
              <a:rPr lang="ar-SA" sz="2400" dirty="0"/>
              <a:t> </a:t>
            </a:r>
            <a:r>
              <a:rPr lang="ar-JO" sz="2400" dirty="0"/>
              <a:t>لذا فإن مقدرة تفهم السكان الريفيين رجالاً ونساءً</a:t>
            </a:r>
          </a:p>
        </p:txBody>
      </p:sp>
    </p:spTree>
    <p:extLst>
      <p:ext uri="{BB962C8B-B14F-4D97-AF65-F5344CB8AC3E}">
        <p14:creationId xmlns:p14="http://schemas.microsoft.com/office/powerpoint/2010/main" val="19455470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1D9187E6-856D-BF40-9C01-30DBC82B9F88}"/>
              </a:ext>
            </a:extLst>
          </p:cNvPr>
          <p:cNvSpPr>
            <a:spLocks noGrp="1"/>
          </p:cNvSpPr>
          <p:nvPr>
            <p:ph type="title"/>
          </p:nvPr>
        </p:nvSpPr>
        <p:spPr>
          <a:xfrm>
            <a:off x="1035424" y="278652"/>
            <a:ext cx="10829363" cy="589616"/>
          </a:xfrm>
          <a:scene3d>
            <a:camera prst="orthographicFront"/>
            <a:lightRig rig="threePt" dir="t"/>
          </a:scene3d>
          <a:sp3d>
            <a:bevelT prst="slope"/>
          </a:sp3d>
        </p:spPr>
        <p:style>
          <a:lnRef idx="1">
            <a:schemeClr val="accent3"/>
          </a:lnRef>
          <a:fillRef idx="2">
            <a:schemeClr val="accent3"/>
          </a:fillRef>
          <a:effectRef idx="1">
            <a:schemeClr val="accent3"/>
          </a:effectRef>
          <a:fontRef idx="minor">
            <a:schemeClr val="dk1"/>
          </a:fontRef>
        </p:style>
        <p:txBody>
          <a:bodyPr>
            <a:noAutofit/>
          </a:bodyPr>
          <a:lstStyle/>
          <a:p>
            <a:pPr algn="ctr"/>
            <a:r>
              <a:rPr lang="ar-JO" sz="3200" dirty="0">
                <a:ln w="0"/>
                <a:solidFill>
                  <a:schemeClr val="tx1"/>
                </a:solidFill>
                <a:effectLst>
                  <a:outerShdw blurRad="38100" dist="19050" dir="2700000" algn="tl" rotWithShape="0">
                    <a:schemeClr val="dk1">
                      <a:alpha val="40000"/>
                    </a:schemeClr>
                  </a:outerShdw>
                </a:effectLst>
              </a:rPr>
              <a:t>يختلف تعليم الكبار عن تعليم الصغار في المدارس بعدة نواحي منها:</a:t>
            </a:r>
          </a:p>
        </p:txBody>
      </p:sp>
      <p:sp>
        <p:nvSpPr>
          <p:cNvPr id="3" name="عنصر نائب للمحتوى 2">
            <a:extLst>
              <a:ext uri="{FF2B5EF4-FFF2-40B4-BE49-F238E27FC236}">
                <a16:creationId xmlns:a16="http://schemas.microsoft.com/office/drawing/2014/main" xmlns="" id="{3010131A-2297-3B4A-AE0D-2A9A69CC7046}"/>
              </a:ext>
            </a:extLst>
          </p:cNvPr>
          <p:cNvSpPr>
            <a:spLocks noGrp="1"/>
          </p:cNvSpPr>
          <p:nvPr>
            <p:ph idx="1"/>
          </p:nvPr>
        </p:nvSpPr>
        <p:spPr>
          <a:xfrm>
            <a:off x="4128247" y="1102659"/>
            <a:ext cx="7736540" cy="5181881"/>
          </a:xfrm>
        </p:spPr>
        <p:txBody>
          <a:bodyPr>
            <a:normAutofit fontScale="77500" lnSpcReduction="20000"/>
          </a:bodyPr>
          <a:lstStyle/>
          <a:p>
            <a:pPr lvl="0">
              <a:lnSpc>
                <a:spcPct val="150000"/>
              </a:lnSpc>
            </a:pPr>
            <a:r>
              <a:rPr lang="ar-JO" dirty="0"/>
              <a:t>لا يتعلم الكبار إلا تلك الأمور التي يعتقدون أنها ذات فائدة لهم, وهم يحتاجون عادة لوقت كي يقرروا ما هو مفيد. أما الصغار فإنهم ينظرون إلى كل جديد على أنه تحد لهم.</a:t>
            </a:r>
            <a:endParaRPr lang="en-US" dirty="0"/>
          </a:p>
          <a:p>
            <a:pPr lvl="0">
              <a:lnSpc>
                <a:spcPct val="150000"/>
              </a:lnSpc>
            </a:pPr>
            <a:r>
              <a:rPr lang="ar-JO" dirty="0"/>
              <a:t>وعندما يقرر الكبار حاجتهم لتعلم موضوعاً ما, فإنهم سيكونون أكثر نشاطاً وحماساً والتزاماً من الصغار في السعي لتحقيقه.</a:t>
            </a:r>
            <a:endParaRPr lang="en-US" dirty="0"/>
          </a:p>
          <a:p>
            <a:pPr lvl="0">
              <a:lnSpc>
                <a:spcPct val="150000"/>
              </a:lnSpc>
            </a:pPr>
            <a:r>
              <a:rPr lang="ar-JO" dirty="0"/>
              <a:t>يتعامل الكبار مع المعلم على أنهم متساوين معه نظراً للخبرات والمهارات الواسعة التي يختزنونها, ولا يتعاملون معه على أنهم أدنى منه مستوى.</a:t>
            </a:r>
            <a:endParaRPr lang="en-US" dirty="0"/>
          </a:p>
          <a:p>
            <a:pPr lvl="0">
              <a:lnSpc>
                <a:spcPct val="150000"/>
              </a:lnSpc>
            </a:pPr>
            <a:r>
              <a:rPr lang="ar-JO" dirty="0"/>
              <a:t>كما أن الكبار أكثر مقاومة من الصغار للتغيير ولكل جديد.</a:t>
            </a:r>
            <a:endParaRPr lang="en-US" dirty="0"/>
          </a:p>
          <a:p>
            <a:pPr lvl="0">
              <a:lnSpc>
                <a:spcPct val="150000"/>
              </a:lnSpc>
            </a:pPr>
            <a:r>
              <a:rPr lang="ar-JO" dirty="0"/>
              <a:t>ليس للكبار وقت فراغ واسع للتعلم كالصغار, فالمطالب عليهم كثيرة والالتزامات كبيرة.</a:t>
            </a:r>
            <a:endParaRPr lang="en-US" dirty="0"/>
          </a:p>
          <a:p>
            <a:pPr>
              <a:lnSpc>
                <a:spcPct val="150000"/>
              </a:lnSpc>
            </a:pPr>
            <a:endParaRPr lang="ar-JO" dirty="0"/>
          </a:p>
        </p:txBody>
      </p:sp>
      <p:pic>
        <p:nvPicPr>
          <p:cNvPr id="4" name="صورة 3">
            <a:extLst>
              <a:ext uri="{FF2B5EF4-FFF2-40B4-BE49-F238E27FC236}">
                <a16:creationId xmlns:a16="http://schemas.microsoft.com/office/drawing/2014/main" xmlns="" id="{9187EFE9-E338-4E4D-9826-2B48500ED6ED}"/>
              </a:ext>
            </a:extLst>
          </p:cNvPr>
          <p:cNvPicPr>
            <a:picLocks noChangeAspect="1"/>
          </p:cNvPicPr>
          <p:nvPr/>
        </p:nvPicPr>
        <p:blipFill>
          <a:blip r:embed="rId2"/>
          <a:stretch>
            <a:fillRect/>
          </a:stretch>
        </p:blipFill>
        <p:spPr>
          <a:xfrm>
            <a:off x="0" y="969028"/>
            <a:ext cx="4271991" cy="2580995"/>
          </a:xfrm>
          <a:prstGeom prst="rect">
            <a:avLst/>
          </a:prstGeom>
        </p:spPr>
      </p:pic>
      <p:pic>
        <p:nvPicPr>
          <p:cNvPr id="5" name="صورة 4">
            <a:extLst>
              <a:ext uri="{FF2B5EF4-FFF2-40B4-BE49-F238E27FC236}">
                <a16:creationId xmlns:a16="http://schemas.microsoft.com/office/drawing/2014/main" xmlns="" id="{B16C5945-6C9F-124D-9E0E-0F94902C2329}"/>
              </a:ext>
            </a:extLst>
          </p:cNvPr>
          <p:cNvPicPr>
            <a:picLocks noChangeAspect="1"/>
          </p:cNvPicPr>
          <p:nvPr/>
        </p:nvPicPr>
        <p:blipFill>
          <a:blip r:embed="rId3"/>
          <a:stretch>
            <a:fillRect/>
          </a:stretch>
        </p:blipFill>
        <p:spPr>
          <a:xfrm>
            <a:off x="-1" y="3550023"/>
            <a:ext cx="4271991" cy="3227294"/>
          </a:xfrm>
          <a:prstGeom prst="rect">
            <a:avLst/>
          </a:prstGeom>
        </p:spPr>
      </p:pic>
    </p:spTree>
    <p:extLst>
      <p:ext uri="{BB962C8B-B14F-4D97-AF65-F5344CB8AC3E}">
        <p14:creationId xmlns:p14="http://schemas.microsoft.com/office/powerpoint/2010/main" val="11140006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B3095E68-1ED7-2E44-AB91-F69F7DE0C5E9}"/>
              </a:ext>
            </a:extLst>
          </p:cNvPr>
          <p:cNvSpPr>
            <a:spLocks noGrp="1"/>
          </p:cNvSpPr>
          <p:nvPr>
            <p:ph type="title"/>
          </p:nvPr>
        </p:nvSpPr>
        <p:spPr>
          <a:xfrm>
            <a:off x="3106271" y="246156"/>
            <a:ext cx="7117976" cy="482040"/>
          </a:xfrm>
          <a:scene3d>
            <a:camera prst="orthographicFront"/>
            <a:lightRig rig="threePt" dir="t"/>
          </a:scene3d>
          <a:sp3d>
            <a:bevelT prst="slope"/>
          </a:sp3d>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ar-JO" dirty="0">
                <a:ln w="0"/>
                <a:solidFill>
                  <a:schemeClr val="tx1"/>
                </a:solidFill>
                <a:effectLst>
                  <a:outerShdw blurRad="38100" dist="19050" dir="2700000" algn="tl" rotWithShape="0">
                    <a:schemeClr val="dk1">
                      <a:alpha val="40000"/>
                    </a:schemeClr>
                  </a:outerShdw>
                </a:effectLst>
              </a:rPr>
              <a:t>مستلزمات نجاح عملية تعليم الكبار :</a:t>
            </a:r>
          </a:p>
        </p:txBody>
      </p:sp>
      <p:sp>
        <p:nvSpPr>
          <p:cNvPr id="3" name="عنصر نائب للمحتوى 2">
            <a:extLst>
              <a:ext uri="{FF2B5EF4-FFF2-40B4-BE49-F238E27FC236}">
                <a16:creationId xmlns:a16="http://schemas.microsoft.com/office/drawing/2014/main" xmlns="" id="{E36F1360-9F6E-9E4A-B85C-3A2C12768631}"/>
              </a:ext>
            </a:extLst>
          </p:cNvPr>
          <p:cNvSpPr>
            <a:spLocks noGrp="1"/>
          </p:cNvSpPr>
          <p:nvPr>
            <p:ph idx="1"/>
          </p:nvPr>
        </p:nvSpPr>
        <p:spPr>
          <a:xfrm>
            <a:off x="295835" y="1048870"/>
            <a:ext cx="11577918" cy="5562973"/>
          </a:xfrm>
        </p:spPr>
        <p:txBody>
          <a:bodyPr>
            <a:normAutofit/>
          </a:bodyPr>
          <a:lstStyle/>
          <a:p>
            <a:pPr marL="514350" lvl="0" indent="-514350" algn="just" latinLnBrk="1">
              <a:lnSpc>
                <a:spcPct val="150000"/>
              </a:lnSpc>
              <a:spcBef>
                <a:spcPts val="1200"/>
              </a:spcBef>
              <a:buFont typeface="+mj-lt"/>
              <a:buAutoNum type="arabicPeriod"/>
            </a:pPr>
            <a:r>
              <a:rPr lang="ar-JO" b="1" dirty="0"/>
              <a:t>الحث على المشاركة الفاعلة: </a:t>
            </a:r>
            <a:r>
              <a:rPr lang="ar-JO" dirty="0"/>
              <a:t>يجب إعطاء الفرصة، ودعم المتعلم للمشاركة، والتفاعل للدخول بالمناقشات والحوارات٬ وحثهم على طرح الأسئلة لضمان نجاح عملية التعليم والاستفادة منها.</a:t>
            </a:r>
            <a:endParaRPr lang="en-US" dirty="0"/>
          </a:p>
          <a:p>
            <a:pPr marL="514350" lvl="0" indent="-514350" algn="just" latinLnBrk="1">
              <a:lnSpc>
                <a:spcPct val="150000"/>
              </a:lnSpc>
              <a:spcBef>
                <a:spcPts val="1200"/>
              </a:spcBef>
              <a:buFont typeface="+mj-lt"/>
              <a:buAutoNum type="arabicPeriod"/>
            </a:pPr>
            <a:r>
              <a:rPr lang="ar-JO" b="1" dirty="0"/>
              <a:t>دوافع التعليم: </a:t>
            </a:r>
            <a:r>
              <a:rPr lang="ar-JO" dirty="0"/>
              <a:t>يجب أن يكون موضوع التعليم وأهدافه واضح تماماً وموجهاً لعلاج مشكلة محددة لتحفيز المتعلمين على تركيز انتباههم منذ البداية٬ ويجب أن يكون تعليمهم له مردود مادي ومعنوي لهم٬ ويلبي حاجاتهم ويحقق مطالبهم.</a:t>
            </a:r>
            <a:endParaRPr lang="en-US" dirty="0"/>
          </a:p>
          <a:p>
            <a:pPr marL="514350" lvl="0" indent="-514350" algn="just" latinLnBrk="1">
              <a:lnSpc>
                <a:spcPct val="150000"/>
              </a:lnSpc>
              <a:spcBef>
                <a:spcPts val="1200"/>
              </a:spcBef>
              <a:buFont typeface="+mj-lt"/>
              <a:buAutoNum type="arabicPeriod"/>
            </a:pPr>
            <a:r>
              <a:rPr lang="ar-JO" b="1" dirty="0"/>
              <a:t>التغذية الراجعة:</a:t>
            </a:r>
            <a:r>
              <a:rPr lang="ar-SA" b="1" dirty="0"/>
              <a:t> </a:t>
            </a:r>
            <a:r>
              <a:rPr lang="ar-JO" dirty="0"/>
              <a:t>يجب استجرار خبرات الحضور من خلال طرح الأسئلة عليهم وحثهم على التعليق على لموضوع, لمعرفة مدى فهم الحضور ومدى ملائمة المعلومات لهم. وعليه يمكن له أن يعدل العملية التعليمية لتصبح أكثر جدوى. ويطور ويخلق أساليب وخبرة تعليمية فعّالة</a:t>
            </a:r>
            <a:endParaRPr lang="en-US" dirty="0"/>
          </a:p>
        </p:txBody>
      </p:sp>
    </p:spTree>
    <p:extLst>
      <p:ext uri="{BB962C8B-B14F-4D97-AF65-F5344CB8AC3E}">
        <p14:creationId xmlns:p14="http://schemas.microsoft.com/office/powerpoint/2010/main" val="2121072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JO"/>
          </a:p>
        </p:txBody>
      </p:sp>
      <p:pic>
        <p:nvPicPr>
          <p:cNvPr id="5121"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3541" y="3206067"/>
            <a:ext cx="7315200" cy="329752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2781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JO"/>
          </a:p>
        </p:txBody>
      </p:sp>
      <p:pic>
        <p:nvPicPr>
          <p:cNvPr id="4" name="صورة 3">
            <a:extLst>
              <a:ext uri="{FF2B5EF4-FFF2-40B4-BE49-F238E27FC236}">
                <a16:creationId xmlns:a16="http://schemas.microsoft.com/office/drawing/2014/main" xmlns="" id="{E6628DF3-FD87-BD4E-B583-7349CFD6AEC8}"/>
              </a:ext>
            </a:extLst>
          </p:cNvPr>
          <p:cNvPicPr>
            <a:picLocks noChangeAspect="1"/>
          </p:cNvPicPr>
          <p:nvPr/>
        </p:nvPicPr>
        <p:blipFill>
          <a:blip r:embed="rId3"/>
          <a:stretch>
            <a:fillRect/>
          </a:stretch>
        </p:blipFill>
        <p:spPr>
          <a:xfrm>
            <a:off x="880500" y="249559"/>
            <a:ext cx="4490823" cy="2531739"/>
          </a:xfrm>
          <a:prstGeom prst="rect">
            <a:avLst/>
          </a:prstGeom>
        </p:spPr>
      </p:pic>
      <p:pic>
        <p:nvPicPr>
          <p:cNvPr id="5" name="صورة 4">
            <a:extLst>
              <a:ext uri="{FF2B5EF4-FFF2-40B4-BE49-F238E27FC236}">
                <a16:creationId xmlns:a16="http://schemas.microsoft.com/office/drawing/2014/main" xmlns="" id="{5EB851B2-21DA-B74F-83F7-0122CEAA833A}"/>
              </a:ext>
            </a:extLst>
          </p:cNvPr>
          <p:cNvPicPr>
            <a:picLocks noChangeAspect="1"/>
          </p:cNvPicPr>
          <p:nvPr/>
        </p:nvPicPr>
        <p:blipFill>
          <a:blip r:embed="rId4"/>
          <a:stretch>
            <a:fillRect/>
          </a:stretch>
        </p:blipFill>
        <p:spPr>
          <a:xfrm>
            <a:off x="6820678" y="228600"/>
            <a:ext cx="4490821" cy="2727153"/>
          </a:xfrm>
          <a:prstGeom prst="rect">
            <a:avLst/>
          </a:prstGeom>
        </p:spPr>
      </p:pic>
    </p:spTree>
    <p:extLst>
      <p:ext uri="{BB962C8B-B14F-4D97-AF65-F5344CB8AC3E}">
        <p14:creationId xmlns:p14="http://schemas.microsoft.com/office/powerpoint/2010/main" val="215675966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4F8C6F7B-C5C7-184E-ADED-43FE60AD8A29}"/>
              </a:ext>
            </a:extLst>
          </p:cNvPr>
          <p:cNvSpPr/>
          <p:nvPr/>
        </p:nvSpPr>
        <p:spPr>
          <a:xfrm>
            <a:off x="403412" y="112293"/>
            <a:ext cx="11322423" cy="6280565"/>
          </a:xfrm>
          <a:prstGeom prst="rect">
            <a:avLst/>
          </a:prstGeom>
        </p:spPr>
        <p:txBody>
          <a:bodyPr wrap="square">
            <a:spAutoFit/>
          </a:bodyPr>
          <a:lstStyle/>
          <a:p>
            <a:pPr algn="just" latinLnBrk="1">
              <a:lnSpc>
                <a:spcPct val="150000"/>
              </a:lnSpc>
              <a:spcBef>
                <a:spcPts val="1200"/>
              </a:spcBef>
            </a:pPr>
            <a:r>
              <a:rPr lang="ar-JO" sz="2400" dirty="0"/>
              <a:t>فربما يظن المرشد أن الزارعين قد اكتسبوا المهارات الجديدة فيفاجأ بعد ذلك أن المزارعين لم ينفذوا توصيته وأنهم لم يستوعبوا الأفكار التي يشرحها لهم وحاول توصيلها لهم. ويرجع السبب إلى أن المرشد لم يأخذ بالاعتبار أن المزارعين الكبار لا يتعلمون بالتلقين وأنه ربما يغيب عن بالهم بسرعة معظم ما يسمعونه. وربما يكون الحل لهذه المشكلة من خلال إدخال المزارعين في النقاش والمشاركة في التعليم وتلقي المعلومات, أو من خلال تطبيق أسلوب الممارسات الحديثة في الزراعة التي تتيح لهم فرصة التعلم من أخطائهم وتصحيحها وتكسبهم الثقة بأنفسهم أثناء ممارسة المهارة الجديدة.</a:t>
            </a:r>
            <a:endParaRPr lang="en-US" sz="2400" dirty="0"/>
          </a:p>
          <a:p>
            <a:pPr marL="514350" lvl="0" indent="-514350" algn="just" latinLnBrk="1">
              <a:lnSpc>
                <a:spcPct val="150000"/>
              </a:lnSpc>
              <a:spcBef>
                <a:spcPts val="1200"/>
              </a:spcBef>
              <a:buFont typeface="+mj-lt"/>
              <a:buAutoNum type="arabicPeriod" startAt="4"/>
            </a:pPr>
            <a:r>
              <a:rPr lang="ar-JO" sz="2400" b="1" dirty="0"/>
              <a:t>على المعلم أن يتعلم أيضاً:</a:t>
            </a:r>
            <a:r>
              <a:rPr lang="ar-SA" sz="2400" b="1" dirty="0"/>
              <a:t> </a:t>
            </a:r>
            <a:r>
              <a:rPr lang="ar-JO" sz="2400" dirty="0"/>
              <a:t>يجب على المرشد الزراعي أن لا يغفل أن المزارعين لديهم معارفهم وخبراتهم التي يكتسبوها من واقعهم, فهم أكثر الناس معرفة ببيئتهم وأحوالهم وظروفهم، وأكثر الناس شعوراً بمشاكلهم والمصاعب التي تواجههم, لذا فإن عملية حشو المعارف والمعلومات لن تكون ذات جدوى, بل يجب على المرشد أن يعرف هذه المعارف من المزارعين، وتفسيرها لهم، وتبين ما يحدث في مزارعهم، وكيف يحسنون هذه المعارف والمهارات. </a:t>
            </a:r>
            <a:endParaRPr lang="en-US" sz="2400" dirty="0"/>
          </a:p>
        </p:txBody>
      </p:sp>
    </p:spTree>
    <p:extLst>
      <p:ext uri="{BB962C8B-B14F-4D97-AF65-F5344CB8AC3E}">
        <p14:creationId xmlns:p14="http://schemas.microsoft.com/office/powerpoint/2010/main" val="274924960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3984B9E8-80B0-5442-B7EB-E963472798F5}"/>
              </a:ext>
            </a:extLst>
          </p:cNvPr>
          <p:cNvSpPr>
            <a:spLocks noGrp="1"/>
          </p:cNvSpPr>
          <p:nvPr>
            <p:ph type="title"/>
          </p:nvPr>
        </p:nvSpPr>
        <p:spPr>
          <a:xfrm>
            <a:off x="6554726" y="247966"/>
            <a:ext cx="2962835" cy="683746"/>
          </a:xfrm>
        </p:spPr>
        <p:style>
          <a:lnRef idx="1">
            <a:schemeClr val="accent3"/>
          </a:lnRef>
          <a:fillRef idx="2">
            <a:schemeClr val="accent3"/>
          </a:fillRef>
          <a:effectRef idx="1">
            <a:schemeClr val="accent3"/>
          </a:effectRef>
          <a:fontRef idx="minor">
            <a:schemeClr val="dk1"/>
          </a:fontRef>
        </p:style>
        <p:txBody>
          <a:bodyPr>
            <a:normAutofit fontScale="90000"/>
          </a:bodyPr>
          <a:lstStyle/>
          <a:p>
            <a:pPr algn="ctr"/>
            <a:r>
              <a:rPr lang="ar-JO" b="1" dirty="0">
                <a:ln w="13462">
                  <a:solidFill>
                    <a:schemeClr val="bg1"/>
                  </a:solidFill>
                  <a:prstDash val="solid"/>
                </a:ln>
                <a:solidFill>
                  <a:schemeClr val="tx1">
                    <a:lumMod val="85000"/>
                    <a:lumOff val="15000"/>
                  </a:schemeClr>
                </a:solidFill>
                <a:effectLst>
                  <a:innerShdw blurRad="63500" dist="50800">
                    <a:prstClr val="black">
                      <a:alpha val="50000"/>
                    </a:prstClr>
                  </a:innerShdw>
                </a:effectLst>
              </a:rPr>
              <a:t>أشكال التعليم</a:t>
            </a:r>
          </a:p>
        </p:txBody>
      </p:sp>
      <p:sp>
        <p:nvSpPr>
          <p:cNvPr id="3" name="عنصر نائب للمحتوى 2">
            <a:extLst>
              <a:ext uri="{FF2B5EF4-FFF2-40B4-BE49-F238E27FC236}">
                <a16:creationId xmlns:a16="http://schemas.microsoft.com/office/drawing/2014/main" xmlns="" id="{B6A6456A-199F-9742-ACAF-7D70D33A346F}"/>
              </a:ext>
            </a:extLst>
          </p:cNvPr>
          <p:cNvSpPr>
            <a:spLocks noGrp="1"/>
          </p:cNvSpPr>
          <p:nvPr>
            <p:ph idx="1"/>
          </p:nvPr>
        </p:nvSpPr>
        <p:spPr>
          <a:xfrm>
            <a:off x="5175690" y="1116106"/>
            <a:ext cx="6635309" cy="5493928"/>
          </a:xfrm>
        </p:spPr>
        <p:txBody>
          <a:bodyPr>
            <a:normAutofit fontScale="92500" lnSpcReduction="10000"/>
          </a:bodyPr>
          <a:lstStyle/>
          <a:p>
            <a:pPr algn="just"/>
            <a:r>
              <a:rPr lang="ar-JO" dirty="0"/>
              <a:t>تعليم عام ( </a:t>
            </a:r>
            <a:r>
              <a:rPr lang="en-US" dirty="0"/>
              <a:t> Information Education</a:t>
            </a:r>
            <a:r>
              <a:rPr lang="ar-JO" dirty="0"/>
              <a:t>):</a:t>
            </a:r>
            <a:endParaRPr lang="en-US" dirty="0"/>
          </a:p>
          <a:p>
            <a:pPr marL="0" indent="0" algn="just">
              <a:buNone/>
            </a:pPr>
            <a:r>
              <a:rPr lang="ar-JO" dirty="0"/>
              <a:t>وهي عبارة عن اكتساب وتراكم الخبرات، والمعارف، والمهارات، والمواقف، والأفكار من الظروف المحيطة ومن المعايشة للحياة اليومية.</a:t>
            </a:r>
            <a:endParaRPr lang="en-US" dirty="0"/>
          </a:p>
          <a:p>
            <a:pPr marL="0" indent="0" algn="just">
              <a:buNone/>
            </a:pPr>
            <a:r>
              <a:rPr lang="ar-JO" dirty="0"/>
              <a:t> </a:t>
            </a:r>
            <a:endParaRPr lang="en-US" dirty="0"/>
          </a:p>
          <a:p>
            <a:pPr algn="just"/>
            <a:r>
              <a:rPr lang="ar-JO" dirty="0"/>
              <a:t>تعليم رسمي ( </a:t>
            </a:r>
            <a:r>
              <a:rPr lang="en-US" dirty="0"/>
              <a:t>Formal Education</a:t>
            </a:r>
            <a:r>
              <a:rPr lang="ar-JO" dirty="0"/>
              <a:t>):</a:t>
            </a:r>
            <a:endParaRPr lang="en-US" dirty="0"/>
          </a:p>
          <a:p>
            <a:pPr marL="0" indent="0" algn="just">
              <a:buNone/>
            </a:pPr>
            <a:r>
              <a:rPr lang="ar-JO" dirty="0"/>
              <a:t>وهو نظام تدريس مخطط ومنظم, حسب ترتيب زمني, في مؤسسات تبدأ بالمدرسة وتنتهي بالجامعة.</a:t>
            </a:r>
            <a:endParaRPr lang="en-US" dirty="0"/>
          </a:p>
          <a:p>
            <a:pPr marL="0" indent="0" algn="just">
              <a:buNone/>
            </a:pPr>
            <a:r>
              <a:rPr lang="ar-JO" dirty="0"/>
              <a:t> </a:t>
            </a:r>
            <a:endParaRPr lang="en-US" dirty="0"/>
          </a:p>
          <a:p>
            <a:pPr algn="just"/>
            <a:r>
              <a:rPr lang="ar-JO" dirty="0"/>
              <a:t>تعليم غير رسمي ( </a:t>
            </a:r>
            <a:r>
              <a:rPr lang="en-US" dirty="0"/>
              <a:t>Non – formal Education</a:t>
            </a:r>
            <a:r>
              <a:rPr lang="ar-JO" dirty="0"/>
              <a:t> ):</a:t>
            </a:r>
            <a:endParaRPr lang="en-US" dirty="0"/>
          </a:p>
          <a:p>
            <a:pPr marL="0" indent="0" algn="just">
              <a:buNone/>
            </a:pPr>
            <a:r>
              <a:rPr lang="ar-JO" dirty="0"/>
              <a:t>وهو التعليم المنظم والمخطط خارج نظام التعليم الرسمي, لمجموعة من الناس لديهم حاجات محددة. ومن الأمثلة عليه الإرشاد الريفي (الزراعي ), حملات محو الأمية, وتنظيم الأسرة, والصحة والتغذية.</a:t>
            </a:r>
            <a:endParaRPr lang="en-US" dirty="0"/>
          </a:p>
          <a:p>
            <a:pPr marL="0" indent="0" algn="just">
              <a:buNone/>
            </a:pPr>
            <a:endParaRPr lang="ar-JO" dirty="0"/>
          </a:p>
        </p:txBody>
      </p:sp>
      <p:pic>
        <p:nvPicPr>
          <p:cNvPr id="4" name="صورة 3">
            <a:extLst>
              <a:ext uri="{FF2B5EF4-FFF2-40B4-BE49-F238E27FC236}">
                <a16:creationId xmlns:a16="http://schemas.microsoft.com/office/drawing/2014/main" xmlns="" id="{DEE6EECE-3F11-7D4E-8075-B8B0596C5B44}"/>
              </a:ext>
            </a:extLst>
          </p:cNvPr>
          <p:cNvPicPr>
            <a:picLocks noChangeAspect="1"/>
          </p:cNvPicPr>
          <p:nvPr/>
        </p:nvPicPr>
        <p:blipFill>
          <a:blip r:embed="rId2"/>
          <a:stretch>
            <a:fillRect/>
          </a:stretch>
        </p:blipFill>
        <p:spPr>
          <a:xfrm>
            <a:off x="207586" y="2906711"/>
            <a:ext cx="4510903" cy="2033699"/>
          </a:xfrm>
          <a:prstGeom prst="rect">
            <a:avLst/>
          </a:prstGeom>
        </p:spPr>
      </p:pic>
      <p:pic>
        <p:nvPicPr>
          <p:cNvPr id="5" name="صورة 4">
            <a:extLst>
              <a:ext uri="{FF2B5EF4-FFF2-40B4-BE49-F238E27FC236}">
                <a16:creationId xmlns:a16="http://schemas.microsoft.com/office/drawing/2014/main" xmlns="" id="{F6363938-C7DC-E74F-972B-9CDCD76D6373}"/>
              </a:ext>
            </a:extLst>
          </p:cNvPr>
          <p:cNvPicPr>
            <a:picLocks noChangeAspect="1"/>
          </p:cNvPicPr>
          <p:nvPr/>
        </p:nvPicPr>
        <p:blipFill>
          <a:blip r:embed="rId3"/>
          <a:stretch>
            <a:fillRect/>
          </a:stretch>
        </p:blipFill>
        <p:spPr>
          <a:xfrm>
            <a:off x="131021" y="4940410"/>
            <a:ext cx="4587468" cy="1727276"/>
          </a:xfrm>
          <a:prstGeom prst="rect">
            <a:avLst/>
          </a:prstGeom>
        </p:spPr>
      </p:pic>
      <p:pic>
        <p:nvPicPr>
          <p:cNvPr id="6" name="صورة 5">
            <a:extLst>
              <a:ext uri="{FF2B5EF4-FFF2-40B4-BE49-F238E27FC236}">
                <a16:creationId xmlns:a16="http://schemas.microsoft.com/office/drawing/2014/main" xmlns="" id="{E7EA1745-AF45-5144-997E-6336C2164A39}"/>
              </a:ext>
            </a:extLst>
          </p:cNvPr>
          <p:cNvPicPr>
            <a:picLocks noChangeAspect="1"/>
          </p:cNvPicPr>
          <p:nvPr/>
        </p:nvPicPr>
        <p:blipFill>
          <a:blip r:embed="rId4"/>
          <a:stretch>
            <a:fillRect/>
          </a:stretch>
        </p:blipFill>
        <p:spPr>
          <a:xfrm>
            <a:off x="207587" y="63571"/>
            <a:ext cx="4510903" cy="2843140"/>
          </a:xfrm>
          <a:prstGeom prst="rect">
            <a:avLst/>
          </a:prstGeom>
        </p:spPr>
      </p:pic>
    </p:spTree>
    <p:extLst>
      <p:ext uri="{BB962C8B-B14F-4D97-AF65-F5344CB8AC3E}">
        <p14:creationId xmlns:p14="http://schemas.microsoft.com/office/powerpoint/2010/main" val="112485987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AB34A568-911B-DB4C-BB2C-B231EC9EAEFE}"/>
              </a:ext>
            </a:extLst>
          </p:cNvPr>
          <p:cNvSpPr>
            <a:spLocks noGrp="1"/>
          </p:cNvSpPr>
          <p:nvPr>
            <p:ph type="title"/>
          </p:nvPr>
        </p:nvSpPr>
        <p:spPr>
          <a:xfrm>
            <a:off x="838200" y="681037"/>
            <a:ext cx="10515600" cy="315912"/>
          </a:xfrm>
        </p:spPr>
        <p:txBody>
          <a:bodyPr>
            <a:normAutofit fontScale="90000"/>
          </a:bodyPr>
          <a:lstStyle/>
          <a:p>
            <a:r>
              <a:rPr lang="ar-JO" b="1" dirty="0"/>
              <a:t>يختلف التعليم غير الرسمي عن التعليم الرسمي بأنه :</a:t>
            </a:r>
            <a:r>
              <a:rPr lang="en-US" dirty="0"/>
              <a:t/>
            </a:r>
            <a:br>
              <a:rPr lang="en-US" dirty="0"/>
            </a:br>
            <a:endParaRPr lang="ar-JO" dirty="0"/>
          </a:p>
        </p:txBody>
      </p:sp>
      <p:sp>
        <p:nvSpPr>
          <p:cNvPr id="3" name="عنصر نائب للمحتوى 2">
            <a:extLst>
              <a:ext uri="{FF2B5EF4-FFF2-40B4-BE49-F238E27FC236}">
                <a16:creationId xmlns:a16="http://schemas.microsoft.com/office/drawing/2014/main" xmlns="" id="{D1E86167-1F3A-D744-B5B4-A333955E0FF4}"/>
              </a:ext>
            </a:extLst>
          </p:cNvPr>
          <p:cNvSpPr>
            <a:spLocks noGrp="1"/>
          </p:cNvSpPr>
          <p:nvPr>
            <p:ph idx="1"/>
          </p:nvPr>
        </p:nvSpPr>
        <p:spPr>
          <a:xfrm>
            <a:off x="838200" y="996949"/>
            <a:ext cx="10515600" cy="5180014"/>
          </a:xfrm>
        </p:spPr>
        <p:txBody>
          <a:bodyPr>
            <a:normAutofit fontScale="92500"/>
          </a:bodyPr>
          <a:lstStyle/>
          <a:p>
            <a:pPr lvl="0"/>
            <a:r>
              <a:rPr lang="ar-JO" dirty="0"/>
              <a:t>لا يتقيد بالعمر٬ ولا يتطلب اختبارات أو امتحانات.</a:t>
            </a:r>
            <a:endParaRPr lang="en-US" dirty="0"/>
          </a:p>
          <a:p>
            <a:pPr lvl="0"/>
            <a:r>
              <a:rPr lang="ar-JO" dirty="0"/>
              <a:t>يهدف إلى حل مشكلات محددة٬ ويتكيف كي يلاءم الثقافة المحلية والمناخ وحاجات المستهدفين.</a:t>
            </a:r>
            <a:endParaRPr lang="en-US" dirty="0"/>
          </a:p>
          <a:p>
            <a:pPr lvl="0"/>
            <a:r>
              <a:rPr lang="ar-JO" dirty="0"/>
              <a:t>يعتمد على المناقشة والإيضاحات والمشاركة الفاعلة من قبل المتلقين في أي مكان أو موقع مناسب.</a:t>
            </a:r>
            <a:endParaRPr lang="en-US" dirty="0"/>
          </a:p>
          <a:p>
            <a:pPr lvl="0"/>
            <a:r>
              <a:rPr lang="ar-JO" dirty="0"/>
              <a:t>تتم العملية التعليمية من قبل أفراد ذوي مؤهلات احترافية ( زراعية٬ صحية٬ اجتماعية بيطرية...)٬ ولكنهم لم يتلقوا هم أنفسهم تدريباً رسمياً على التعليم.</a:t>
            </a:r>
            <a:endParaRPr lang="en-US" dirty="0"/>
          </a:p>
          <a:p>
            <a:pPr lvl="0"/>
            <a:r>
              <a:rPr lang="ar-JO" dirty="0"/>
              <a:t>يكون للمتعلمين حرية القدوم والذهاب (طواعية التعليم). ويتم العمل التعليمي (الإرشاد) عادة خارج قاعات الصف في ساحة القرية٬ أو البيوت٬ أو المزارع٬ أو المكاتب.</a:t>
            </a:r>
            <a:endParaRPr lang="en-US" dirty="0"/>
          </a:p>
          <a:p>
            <a:pPr lvl="0"/>
            <a:r>
              <a:rPr lang="ar-JO" dirty="0"/>
              <a:t>في الغالب يكون المستهدفون (المتعلمون) أكبر عمراً، وأكثر قدرة على كسب العيش, ضمن حدود ظروفهم المحيطة من المرشد (المعلم) نفسه.</a:t>
            </a:r>
            <a:endParaRPr lang="en-US" dirty="0"/>
          </a:p>
          <a:p>
            <a:pPr lvl="0"/>
            <a:r>
              <a:rPr lang="ar-JO" dirty="0"/>
              <a:t>تتناسب الدافعية (الحافز) للتعليم طردياً مع مدى مساهمة موضوع التعليم في رفع مستوى المعيشة٬ والرضا الذاتي٬ والتواصل مع المرشدين والجيران٬ ومن الصعب الحفاظ على مستوى لائق من الدافعية٬ ما لم يتحقق تقدم أو انجاز ذي نتائج ملموسة.</a:t>
            </a:r>
            <a:endParaRPr lang="en-US" dirty="0"/>
          </a:p>
          <a:p>
            <a:endParaRPr lang="ar-JO" dirty="0"/>
          </a:p>
        </p:txBody>
      </p:sp>
    </p:spTree>
    <p:extLst>
      <p:ext uri="{BB962C8B-B14F-4D97-AF65-F5344CB8AC3E}">
        <p14:creationId xmlns:p14="http://schemas.microsoft.com/office/powerpoint/2010/main" val="19660341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BBDB8E77-E976-4448-83A6-F5B8DDCD0064}"/>
              </a:ext>
            </a:extLst>
          </p:cNvPr>
          <p:cNvSpPr>
            <a:spLocks noGrp="1"/>
          </p:cNvSpPr>
          <p:nvPr>
            <p:ph type="title"/>
          </p:nvPr>
        </p:nvSpPr>
        <p:spPr>
          <a:xfrm>
            <a:off x="838200" y="681037"/>
            <a:ext cx="10515600" cy="495487"/>
          </a:xfrm>
        </p:spPr>
        <p:txBody>
          <a:bodyPr>
            <a:normAutofit fontScale="90000"/>
          </a:bodyPr>
          <a:lstStyle/>
          <a:p>
            <a:r>
              <a:rPr lang="ar-JO" b="1" dirty="0"/>
              <a:t>مبادئ تعليم الكبار</a:t>
            </a:r>
            <a:r>
              <a:rPr lang="en-US" dirty="0"/>
              <a:t/>
            </a:r>
            <a:br>
              <a:rPr lang="en-US" dirty="0"/>
            </a:br>
            <a:endParaRPr lang="ar-JO" dirty="0"/>
          </a:p>
        </p:txBody>
      </p:sp>
      <p:sp>
        <p:nvSpPr>
          <p:cNvPr id="3" name="عنصر نائب للمحتوى 2">
            <a:extLst>
              <a:ext uri="{FF2B5EF4-FFF2-40B4-BE49-F238E27FC236}">
                <a16:creationId xmlns:a16="http://schemas.microsoft.com/office/drawing/2014/main" xmlns="" id="{9C0FF703-873E-0C47-B0C1-80E2ADA7C85A}"/>
              </a:ext>
            </a:extLst>
          </p:cNvPr>
          <p:cNvSpPr>
            <a:spLocks noGrp="1"/>
          </p:cNvSpPr>
          <p:nvPr>
            <p:ph idx="1"/>
          </p:nvPr>
        </p:nvSpPr>
        <p:spPr>
          <a:xfrm>
            <a:off x="838199" y="1062318"/>
            <a:ext cx="10726271" cy="5325035"/>
          </a:xfrm>
        </p:spPr>
        <p:txBody>
          <a:bodyPr>
            <a:normAutofit fontScale="77500" lnSpcReduction="20000"/>
          </a:bodyPr>
          <a:lstStyle/>
          <a:p>
            <a:pPr algn="just"/>
            <a:r>
              <a:rPr lang="ar-JO" b="1" dirty="0"/>
              <a:t>الناس يتعلمون بالتكرار (التعزيز أو التدعيم):</a:t>
            </a:r>
            <a:endParaRPr lang="en-US" b="1" dirty="0"/>
          </a:p>
          <a:p>
            <a:pPr marL="0" indent="0" algn="just">
              <a:buNone/>
            </a:pPr>
            <a:r>
              <a:rPr lang="ar-JO" dirty="0"/>
              <a:t>نتيجة للنسيان عند الإنسان فانه بحاجة إلى الإعادة والتكرار لعدة مرات لكي يتذكر٬ وهذا ما يحدث عندما يراجع التلاميذ دروسهم قبل الامتحانات٬ وعندما يتدرب الرياضيين والموسيقيين٬ وهذا ما يجعل المدرس الجيد لا يكتفي بتصفح مادته بل يصر على مراجعة النقاط الأساسية المرة تلو المرة. وهذا المبدأ مهم جداً في العمل الإرشادي٬ إذ لا يكفي أن تكلم المزارع مرة واحدة فقط عن أحد الممارسات الجديدة بل إن الأمر يتطلب الاتصال بالمزارع عدة مرات حول نفس الممارسة أو التوصية حتى يقبل التغيير ويتبنى الممارسة الجديدة.</a:t>
            </a:r>
            <a:endParaRPr lang="en-US" dirty="0"/>
          </a:p>
          <a:p>
            <a:pPr algn="just"/>
            <a:r>
              <a:rPr lang="ar-JO" b="1" dirty="0"/>
              <a:t>لا يتعلم الناس شيئا إلا بعد أن يهتموا به (الجاهزية أو الاستعداد):</a:t>
            </a:r>
            <a:endParaRPr lang="en-US" b="1" dirty="0"/>
          </a:p>
          <a:p>
            <a:pPr marL="0" indent="0" algn="just">
              <a:buNone/>
            </a:pPr>
            <a:r>
              <a:rPr lang="ar-JO" dirty="0"/>
              <a:t>وغالباً ما يهتم الناس بما يرونه نافعاً ومفيداً لهم في الوقت الحاضر أو في المستقبل, فبعض الناس من كبار السن يهتمون بالتعليم حبا فيه, ولكن الغالبية يهتم بالتعليم لكون المعرفة الجديدة ستكون نافعة ومفيدة لهم, وعلى أي حال يجب تعليم الزراع كل ما يثير اهتمامهم ويحفزهم للتعلم. ولا بد من توفير رغبة لدى الفرد كي يتعلم, ولا يتعلم المرء بشكل عام, ما لم يشعر أن التعلم سيمكنه من إشباع حاجة أو رغبة لديه.</a:t>
            </a:r>
            <a:endParaRPr lang="en-US" dirty="0"/>
          </a:p>
          <a:p>
            <a:pPr algn="just"/>
            <a:r>
              <a:rPr lang="ar-JO" b="1" dirty="0"/>
              <a:t>يتعلم الناس بشكل أفضل عندما تكون الفرصة مهيأة لهم لاستخدام وتطبيق المعرفة أو المهارة الجديدة فور تعلمها واكتسابها:</a:t>
            </a:r>
            <a:endParaRPr lang="en-US" b="1" dirty="0"/>
          </a:p>
          <a:p>
            <a:pPr marL="0" indent="0" algn="just">
              <a:buNone/>
            </a:pPr>
            <a:r>
              <a:rPr lang="ar-JO" dirty="0"/>
              <a:t>أي التعليم والتدريب ومراجعة كل ممارسة أو مهارة قبل موعد تنفيذها مباشرة في الحقل. وهذا هو السبب في أن التدريب أثناء الخدمة عندما يتم لفترات قصيرة متعددة أو متتالية يكون أكفأ من التدريب لفترات طويلة متباعدة, إذ أن الأول يعطي الفرصة لاستخدام المعرفة والمهارة فور تعلمها واكتسابها. وهذا يزيد من إمكانية تذكر الفلاحين لما تعلموه وبذلك يتمكنون من أداء المهمة بكفاءة في غضون بضعة أيام. فالمرشد الممتاز يخطط لعمله قبل عدة أسابيع, لإعطاء الفلاحين الفرصة لتعليم كيفية إجراء هذه العملية قبل الموعد المناسب المحدد لتنفيذها, ويعبر هذا المبدأ ذو الأهمية الكبيرة بالنسبة للتدريب أو مراجعة كل ممارسة أو مهارة قبل موعد تنفيذها مباشرة في الحقل.</a:t>
            </a:r>
            <a:endParaRPr lang="en-US" dirty="0"/>
          </a:p>
        </p:txBody>
      </p:sp>
    </p:spTree>
    <p:extLst>
      <p:ext uri="{BB962C8B-B14F-4D97-AF65-F5344CB8AC3E}">
        <p14:creationId xmlns:p14="http://schemas.microsoft.com/office/powerpoint/2010/main" val="395975165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xmlns="" id="{9EF80982-8191-274D-A8F4-7E44E685A16D}"/>
              </a:ext>
            </a:extLst>
          </p:cNvPr>
          <p:cNvSpPr>
            <a:spLocks noGrp="1"/>
          </p:cNvSpPr>
          <p:nvPr>
            <p:ph idx="1"/>
          </p:nvPr>
        </p:nvSpPr>
        <p:spPr>
          <a:xfrm>
            <a:off x="838199" y="605118"/>
            <a:ext cx="10538013" cy="5688106"/>
          </a:xfrm>
        </p:spPr>
        <p:txBody>
          <a:bodyPr>
            <a:normAutofit fontScale="85000" lnSpcReduction="20000"/>
          </a:bodyPr>
          <a:lstStyle/>
          <a:p>
            <a:pPr algn="just"/>
            <a:r>
              <a:rPr lang="ar-JO" b="1" dirty="0"/>
              <a:t>الكبار يتعلمون بالمشاركة من "الزملاء المبادلين" بسهولة أكثر مما يتعلمون من" المعلمين":</a:t>
            </a:r>
            <a:endParaRPr lang="en-US" b="1" dirty="0"/>
          </a:p>
          <a:p>
            <a:pPr marL="0" indent="0" algn="just">
              <a:buNone/>
            </a:pPr>
            <a:r>
              <a:rPr lang="ar-JO" dirty="0"/>
              <a:t>والمقصود بالزميل هو ذلك الشخص الذي يكون مساوياً أو نظيراً أو نداً له وليس ذلك الشخص الأعلى أو الأدنى درجة. أما الزميل المبادل فيقصد به ذلك الشخص الذي يكون معلماً في بعض الأحيان ومتعلماً أو متدرباً في أحيان أخرى. وغالباً ما يميل الناس إلى تذكر الحلول التي يشاركون في صنعها أكثر من تلك التي فصّلت لهم أو فرضت عليهم. ويفضلون انجاز القرارات التي صنعوها أو شاركوا بصنعها أكثر من تلك التي أمليت عليهم.</a:t>
            </a:r>
          </a:p>
          <a:p>
            <a:pPr lvl="0" algn="just"/>
            <a:r>
              <a:rPr lang="ar-JO" b="1" dirty="0"/>
              <a:t>يتعلم الكبار بسهولة أكثر عندما لا يكون أمامهم مهام عاجلة أخرى تشغل بالهم:</a:t>
            </a:r>
            <a:endParaRPr lang="en-US" b="1" dirty="0"/>
          </a:p>
          <a:p>
            <a:pPr marL="0" indent="0" algn="just">
              <a:buNone/>
            </a:pPr>
            <a:r>
              <a:rPr lang="ar-JO" dirty="0"/>
              <a:t>أي عدم محاولة إجراء تعليم إرشادي في نفس الوقت الذي يكون فيه المتعلمين منشغلين بمهام أخرى, خاصة في أوقات الحصاد والأعمال الحرجة, خوفا من عدم الاكتراث والاهتمام والحضور.</a:t>
            </a:r>
            <a:endParaRPr lang="en-US" dirty="0"/>
          </a:p>
          <a:p>
            <a:pPr lvl="0" algn="just"/>
            <a:r>
              <a:rPr lang="ar-JO" b="1" dirty="0"/>
              <a:t>تزداد كفاءة التعليم بتنوع وتعدد الطرق التعليمية المستخدمة :</a:t>
            </a:r>
            <a:endParaRPr lang="en-US" b="1" dirty="0"/>
          </a:p>
          <a:p>
            <a:pPr marL="0" indent="0" algn="just">
              <a:buNone/>
            </a:pPr>
            <a:r>
              <a:rPr lang="ar-JO" dirty="0"/>
              <a:t>أي استخدام أكثر من حاسة في عملية التعليم, فالسمع، والقراءة، والنظر، والعمل اليدوي، وغيرها من الطرق الأخرى كالملصقات، وطرق الإيضاح العلمي، والبرامج الإذاعية وغيرها من الطرق التي تلعب أدورا هامة في التعلم الإرشادي.</a:t>
            </a:r>
            <a:endParaRPr lang="en-US" dirty="0"/>
          </a:p>
          <a:p>
            <a:pPr lvl="0" algn="just"/>
            <a:r>
              <a:rPr lang="ar-JO" b="1" dirty="0"/>
              <a:t>الارتباط (الربط):</a:t>
            </a:r>
            <a:endParaRPr lang="en-US" b="1" dirty="0"/>
          </a:p>
          <a:p>
            <a:pPr marL="0" indent="0" algn="just">
              <a:buNone/>
            </a:pPr>
            <a:r>
              <a:rPr lang="ar-JO" dirty="0"/>
              <a:t>أي ربط الأمور وتنظيمها بحيث توضح نقاط التشابه أو الاختلاف معها التي تساعد على التذكر.</a:t>
            </a:r>
            <a:endParaRPr lang="en-US" dirty="0"/>
          </a:p>
          <a:p>
            <a:pPr lvl="0" algn="just"/>
            <a:r>
              <a:rPr lang="ar-JO" b="1" dirty="0"/>
              <a:t>قابلية الخبرات للتجزؤ :</a:t>
            </a:r>
            <a:endParaRPr lang="en-US" b="1" dirty="0"/>
          </a:p>
          <a:p>
            <a:pPr marL="0" indent="0" algn="just">
              <a:buNone/>
            </a:pPr>
            <a:r>
              <a:rPr lang="ar-JO" dirty="0"/>
              <a:t>أي عدم سرد الأمور دفعه واحدة بل تقسيمها على مراحل تعليمية قصيرة.</a:t>
            </a:r>
            <a:endParaRPr lang="en-US" dirty="0"/>
          </a:p>
          <a:p>
            <a:pPr algn="just"/>
            <a:endParaRPr lang="ar-JO" dirty="0"/>
          </a:p>
        </p:txBody>
      </p:sp>
    </p:spTree>
    <p:extLst>
      <p:ext uri="{BB962C8B-B14F-4D97-AF65-F5344CB8AC3E}">
        <p14:creationId xmlns:p14="http://schemas.microsoft.com/office/powerpoint/2010/main" val="411913319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6451F3F5-F96B-7D4D-922E-2CA879ACE23C}"/>
              </a:ext>
            </a:extLst>
          </p:cNvPr>
          <p:cNvSpPr>
            <a:spLocks noGrp="1"/>
          </p:cNvSpPr>
          <p:nvPr>
            <p:ph type="title"/>
          </p:nvPr>
        </p:nvSpPr>
        <p:spPr>
          <a:xfrm>
            <a:off x="3469340" y="242048"/>
            <a:ext cx="5858435" cy="879987"/>
          </a:xfrm>
          <a:effectLst>
            <a:outerShdw blurRad="50800" dist="38100" dir="5400000" algn="t"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a:normAutofit/>
          </a:bodyPr>
          <a:lstStyle/>
          <a:p>
            <a:pPr algn="ctr"/>
            <a:r>
              <a:rPr lang="ar-JO" b="1" dirty="0">
                <a:ln w="9525">
                  <a:solidFill>
                    <a:schemeClr val="bg1"/>
                  </a:solidFill>
                  <a:prstDash val="solid"/>
                </a:ln>
                <a:solidFill>
                  <a:schemeClr val="tx1"/>
                </a:solidFill>
                <a:effectLst>
                  <a:outerShdw blurRad="12700" dist="38100" dir="2700000" algn="tl" rotWithShape="0">
                    <a:schemeClr val="bg1">
                      <a:lumMod val="50000"/>
                    </a:schemeClr>
                  </a:outerShdw>
                </a:effectLst>
              </a:rPr>
              <a:t>التعلم   </a:t>
            </a:r>
            <a:r>
              <a:rPr lang="en-US" b="1" dirty="0">
                <a:ln w="9525">
                  <a:solidFill>
                    <a:schemeClr val="bg1"/>
                  </a:solidFill>
                  <a:prstDash val="solid"/>
                </a:ln>
                <a:solidFill>
                  <a:schemeClr val="tx1"/>
                </a:solidFill>
                <a:effectLst>
                  <a:outerShdw blurRad="12700" dist="38100" dir="2700000" algn="tl" rotWithShape="0">
                    <a:schemeClr val="bg1">
                      <a:lumMod val="50000"/>
                    </a:schemeClr>
                  </a:outerShdw>
                </a:effectLst>
              </a:rPr>
              <a:t> Learning</a:t>
            </a:r>
            <a:endParaRPr lang="ar-JO" b="1" dirty="0">
              <a:ln w="9525">
                <a:solidFill>
                  <a:schemeClr val="bg1"/>
                </a:solidFill>
                <a:prstDash val="solid"/>
              </a:ln>
              <a:solidFill>
                <a:schemeClr val="tx1"/>
              </a:solidFill>
              <a:effectLst>
                <a:outerShdw blurRad="12700" dist="38100" dir="2700000" algn="tl" rotWithShape="0">
                  <a:schemeClr val="bg1">
                    <a:lumMod val="50000"/>
                  </a:schemeClr>
                </a:outerShdw>
              </a:effectLst>
            </a:endParaRPr>
          </a:p>
        </p:txBody>
      </p:sp>
      <p:sp>
        <p:nvSpPr>
          <p:cNvPr id="3" name="عنصر نائب للمحتوى 2">
            <a:extLst>
              <a:ext uri="{FF2B5EF4-FFF2-40B4-BE49-F238E27FC236}">
                <a16:creationId xmlns:a16="http://schemas.microsoft.com/office/drawing/2014/main" xmlns="" id="{4DA56760-D752-2346-BF33-0493DFB6467E}"/>
              </a:ext>
            </a:extLst>
          </p:cNvPr>
          <p:cNvSpPr>
            <a:spLocks noGrp="1"/>
          </p:cNvSpPr>
          <p:nvPr>
            <p:ph idx="1"/>
          </p:nvPr>
        </p:nvSpPr>
        <p:spPr>
          <a:xfrm>
            <a:off x="3469341" y="1250576"/>
            <a:ext cx="8126506" cy="5365376"/>
          </a:xfrm>
        </p:spPr>
        <p:txBody>
          <a:bodyPr>
            <a:normAutofit/>
          </a:bodyPr>
          <a:lstStyle/>
          <a:p>
            <a:pPr marL="0" indent="0" algn="just">
              <a:buNone/>
            </a:pPr>
            <a:r>
              <a:rPr lang="ar-JO" dirty="0"/>
              <a:t>وهو أحد مفاهيم علم النفس الرئيسة ومدى قابلية الفرد للتعلم٬ فهو (نوع من تعديل السلوك أو تغييره)، ويشير مصطلح التعلم في الغالب إلى (تغيير شبه دائم ولدرجة ما في السلوك٬ على أن لا يعود هذا التغيير إلى عوامل النمو أو إلى عوامل تحدث تأثيرات مؤقتة٬ كالمخدرات أو الإجهاد مثلا). وعرفه "فان دن بان وهاو كنز" بأنه (اكتساب أو تطوير المقدرة على انجاز نموذج سلوكي من خلال خبرة أو ممارسة ما).</a:t>
            </a:r>
            <a:endParaRPr lang="en-US" dirty="0"/>
          </a:p>
          <a:p>
            <a:pPr marL="0" indent="0" algn="just">
              <a:buNone/>
            </a:pPr>
            <a:endParaRPr lang="ar-JO" dirty="0"/>
          </a:p>
        </p:txBody>
      </p:sp>
      <p:pic>
        <p:nvPicPr>
          <p:cNvPr id="4" name="صورة 3">
            <a:extLst>
              <a:ext uri="{FF2B5EF4-FFF2-40B4-BE49-F238E27FC236}">
                <a16:creationId xmlns:a16="http://schemas.microsoft.com/office/drawing/2014/main" xmlns="" id="{DF7D512D-5415-8E44-9919-827DF179F0E9}"/>
              </a:ext>
            </a:extLst>
          </p:cNvPr>
          <p:cNvPicPr>
            <a:picLocks noChangeAspect="1"/>
          </p:cNvPicPr>
          <p:nvPr/>
        </p:nvPicPr>
        <p:blipFill>
          <a:blip r:embed="rId2"/>
          <a:stretch>
            <a:fillRect/>
          </a:stretch>
        </p:blipFill>
        <p:spPr>
          <a:xfrm>
            <a:off x="-1" y="2244134"/>
            <a:ext cx="3469341" cy="4613866"/>
          </a:xfrm>
          <a:prstGeom prst="rect">
            <a:avLst/>
          </a:prstGeom>
        </p:spPr>
      </p:pic>
      <p:pic>
        <p:nvPicPr>
          <p:cNvPr id="5" name="صورة 4">
            <a:extLst>
              <a:ext uri="{FF2B5EF4-FFF2-40B4-BE49-F238E27FC236}">
                <a16:creationId xmlns:a16="http://schemas.microsoft.com/office/drawing/2014/main" xmlns="" id="{6AC4207F-AAC6-C148-8BFF-F33EE46A17C2}"/>
              </a:ext>
            </a:extLst>
          </p:cNvPr>
          <p:cNvPicPr>
            <a:picLocks noChangeAspect="1"/>
          </p:cNvPicPr>
          <p:nvPr/>
        </p:nvPicPr>
        <p:blipFill>
          <a:blip r:embed="rId3"/>
          <a:stretch>
            <a:fillRect/>
          </a:stretch>
        </p:blipFill>
        <p:spPr>
          <a:xfrm>
            <a:off x="3469339" y="4532226"/>
            <a:ext cx="4128249" cy="2325774"/>
          </a:xfrm>
          <a:prstGeom prst="rect">
            <a:avLst/>
          </a:prstGeom>
        </p:spPr>
      </p:pic>
      <p:pic>
        <p:nvPicPr>
          <p:cNvPr id="6" name="صورة 5">
            <a:extLst>
              <a:ext uri="{FF2B5EF4-FFF2-40B4-BE49-F238E27FC236}">
                <a16:creationId xmlns:a16="http://schemas.microsoft.com/office/drawing/2014/main" xmlns="" id="{2310CFBB-085D-4B4E-8A72-D76B565FACDF}"/>
              </a:ext>
            </a:extLst>
          </p:cNvPr>
          <p:cNvPicPr>
            <a:picLocks noChangeAspect="1"/>
          </p:cNvPicPr>
          <p:nvPr/>
        </p:nvPicPr>
        <p:blipFill>
          <a:blip r:embed="rId4"/>
          <a:stretch>
            <a:fillRect/>
          </a:stretch>
        </p:blipFill>
        <p:spPr>
          <a:xfrm>
            <a:off x="7503459" y="4155332"/>
            <a:ext cx="4688541" cy="2702668"/>
          </a:xfrm>
          <a:prstGeom prst="rect">
            <a:avLst/>
          </a:prstGeom>
        </p:spPr>
      </p:pic>
    </p:spTree>
    <p:extLst>
      <p:ext uri="{BB962C8B-B14F-4D97-AF65-F5344CB8AC3E}">
        <p14:creationId xmlns:p14="http://schemas.microsoft.com/office/powerpoint/2010/main" val="77317794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C61AD954-08F9-5945-B410-29CCF362608C}"/>
              </a:ext>
            </a:extLst>
          </p:cNvPr>
          <p:cNvSpPr>
            <a:spLocks noGrp="1"/>
          </p:cNvSpPr>
          <p:nvPr>
            <p:ph type="title"/>
          </p:nvPr>
        </p:nvSpPr>
        <p:spPr>
          <a:xfrm>
            <a:off x="2931217" y="399676"/>
            <a:ext cx="4818529" cy="562722"/>
          </a:xfrm>
          <a:effectLst>
            <a:glow rad="139700">
              <a:schemeClr val="accent3">
                <a:satMod val="175000"/>
                <a:alpha val="40000"/>
              </a:schemeClr>
            </a:glow>
          </a:effectLst>
        </p:spPr>
        <p:style>
          <a:lnRef idx="1">
            <a:schemeClr val="accent3"/>
          </a:lnRef>
          <a:fillRef idx="2">
            <a:schemeClr val="accent3"/>
          </a:fillRef>
          <a:effectRef idx="1">
            <a:schemeClr val="accent3"/>
          </a:effectRef>
          <a:fontRef idx="minor">
            <a:schemeClr val="dk1"/>
          </a:fontRef>
        </p:style>
        <p:txBody>
          <a:bodyPr>
            <a:normAutofit fontScale="90000"/>
          </a:bodyPr>
          <a:lstStyle/>
          <a:p>
            <a:r>
              <a:rPr lang="ar-JO" dirty="0">
                <a:ln w="0"/>
                <a:solidFill>
                  <a:schemeClr val="tx1"/>
                </a:solidFill>
                <a:effectLst>
                  <a:innerShdw blurRad="63500" dist="50800">
                    <a:prstClr val="black">
                      <a:alpha val="50000"/>
                    </a:prstClr>
                  </a:innerShdw>
                </a:effectLst>
              </a:rPr>
              <a:t>الظروف الملائمة للتعليم:</a:t>
            </a:r>
          </a:p>
        </p:txBody>
      </p:sp>
      <p:sp>
        <p:nvSpPr>
          <p:cNvPr id="3" name="عنصر نائب للمحتوى 2">
            <a:extLst>
              <a:ext uri="{FF2B5EF4-FFF2-40B4-BE49-F238E27FC236}">
                <a16:creationId xmlns:a16="http://schemas.microsoft.com/office/drawing/2014/main" xmlns="" id="{DC64391F-3890-BD4F-BC77-216AE7F6947F}"/>
              </a:ext>
            </a:extLst>
          </p:cNvPr>
          <p:cNvSpPr>
            <a:spLocks noGrp="1"/>
          </p:cNvSpPr>
          <p:nvPr>
            <p:ph idx="1"/>
          </p:nvPr>
        </p:nvSpPr>
        <p:spPr>
          <a:xfrm>
            <a:off x="3679769" y="1270653"/>
            <a:ext cx="8139953" cy="4933204"/>
          </a:xfrm>
        </p:spPr>
        <p:txBody>
          <a:bodyPr>
            <a:normAutofit lnSpcReduction="10000"/>
          </a:bodyPr>
          <a:lstStyle/>
          <a:p>
            <a:pPr marL="0" indent="0" algn="just">
              <a:buNone/>
            </a:pPr>
            <a:r>
              <a:rPr lang="ar-JO" dirty="0"/>
              <a:t>يمكن للمعلم من لعب دورا فاعلاً في حث المزارعين على التعلم٬ وذلك من خلال:</a:t>
            </a:r>
            <a:endParaRPr lang="en-US" sz="2000" dirty="0"/>
          </a:p>
          <a:p>
            <a:pPr lvl="0" algn="just"/>
            <a:r>
              <a:rPr lang="ar-JO" dirty="0"/>
              <a:t>اختيار الأساليب الملائمة لتقديم خبرات تساعد على التعلم.</a:t>
            </a:r>
            <a:endParaRPr lang="en-US" sz="2000" dirty="0"/>
          </a:p>
          <a:p>
            <a:pPr lvl="0" algn="just"/>
            <a:r>
              <a:rPr lang="ar-JO" dirty="0"/>
              <a:t>توفير الظروف النفسية التي تساعد على التعلم وتشمل:</a:t>
            </a:r>
            <a:endParaRPr lang="en-US" sz="2000" dirty="0"/>
          </a:p>
          <a:p>
            <a:pPr lvl="1" algn="just">
              <a:buFont typeface="Wingdings" pitchFamily="2" charset="2"/>
              <a:buChar char="ü"/>
            </a:pPr>
            <a:r>
              <a:rPr lang="ar-JO" dirty="0"/>
              <a:t>الأثاث المريح٬ التهوية المناسبة٬ والترتيب المناسب لمحتويات قاعة التدريس٬ ووجود عدد كافي من المقاعد وغيرها٬ وتوفير الإنارة المناسبة والهدوء المطلوب.</a:t>
            </a:r>
            <a:endParaRPr lang="en-US" sz="1800" dirty="0"/>
          </a:p>
          <a:p>
            <a:pPr lvl="1" algn="just">
              <a:buFont typeface="Wingdings" pitchFamily="2" charset="2"/>
              <a:buChar char="ü"/>
            </a:pPr>
            <a:r>
              <a:rPr lang="ar-JO" dirty="0"/>
              <a:t>كما تشمل الظروف النفسية المناسبة على أن نأخذ بعين الاعتبار قيم ومبادئ وحاجات المستهدفين لجعلهم يشعرون بالرضا والراحة وأنهم يعرفون شيئاً ما.</a:t>
            </a:r>
            <a:endParaRPr lang="en-US" sz="1800" dirty="0"/>
          </a:p>
          <a:p>
            <a:pPr lvl="0" algn="just"/>
            <a:r>
              <a:rPr lang="ar-JO" dirty="0"/>
              <a:t>مراعاة الفروق بين الأفراد٬ وتجنب إحراج أي من الحضور٬ وإشعاره بأنه يحق لكل منهم رفض ما يعطى له من معلومات دون أن يؤدي ذلك إلى رفضه هو نفسه.</a:t>
            </a:r>
            <a:endParaRPr lang="en-US" sz="2000" dirty="0"/>
          </a:p>
          <a:p>
            <a:pPr marL="0" indent="0" algn="just">
              <a:buNone/>
            </a:pPr>
            <a:endParaRPr lang="ar-JO" dirty="0"/>
          </a:p>
        </p:txBody>
      </p:sp>
      <p:pic>
        <p:nvPicPr>
          <p:cNvPr id="4" name="صورة 3">
            <a:extLst>
              <a:ext uri="{FF2B5EF4-FFF2-40B4-BE49-F238E27FC236}">
                <a16:creationId xmlns:a16="http://schemas.microsoft.com/office/drawing/2014/main" xmlns="" id="{E20C170F-A558-0B43-B6FD-03BA9166B461}"/>
              </a:ext>
            </a:extLst>
          </p:cNvPr>
          <p:cNvPicPr>
            <a:picLocks noChangeAspect="1"/>
          </p:cNvPicPr>
          <p:nvPr/>
        </p:nvPicPr>
        <p:blipFill>
          <a:blip r:embed="rId2"/>
          <a:stretch>
            <a:fillRect/>
          </a:stretch>
        </p:blipFill>
        <p:spPr>
          <a:xfrm>
            <a:off x="484094" y="2134673"/>
            <a:ext cx="2931217" cy="3205163"/>
          </a:xfrm>
          <a:prstGeom prst="rect">
            <a:avLst/>
          </a:prstGeom>
        </p:spPr>
      </p:pic>
    </p:spTree>
    <p:extLst>
      <p:ext uri="{BB962C8B-B14F-4D97-AF65-F5344CB8AC3E}">
        <p14:creationId xmlns:p14="http://schemas.microsoft.com/office/powerpoint/2010/main" val="273611182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913A9D47-B7F5-1545-B9B3-F52579501A04}"/>
              </a:ext>
            </a:extLst>
          </p:cNvPr>
          <p:cNvSpPr>
            <a:spLocks noGrp="1"/>
          </p:cNvSpPr>
          <p:nvPr>
            <p:ph type="title"/>
          </p:nvPr>
        </p:nvSpPr>
        <p:spPr>
          <a:xfrm>
            <a:off x="838200" y="365126"/>
            <a:ext cx="10515600" cy="315912"/>
          </a:xfrm>
        </p:spPr>
        <p:txBody>
          <a:bodyPr>
            <a:normAutofit fontScale="90000"/>
          </a:bodyPr>
          <a:lstStyle/>
          <a:p>
            <a:r>
              <a:rPr lang="ar-JO" b="1" dirty="0"/>
              <a:t>التعلم والفروق الفردية:</a:t>
            </a:r>
            <a:endParaRPr lang="ar-JO" dirty="0"/>
          </a:p>
        </p:txBody>
      </p:sp>
      <p:sp>
        <p:nvSpPr>
          <p:cNvPr id="3" name="عنصر نائب للمحتوى 2">
            <a:extLst>
              <a:ext uri="{FF2B5EF4-FFF2-40B4-BE49-F238E27FC236}">
                <a16:creationId xmlns:a16="http://schemas.microsoft.com/office/drawing/2014/main" xmlns="" id="{A18AA0EA-DE11-244B-8C7A-C80B73535BA4}"/>
              </a:ext>
            </a:extLst>
          </p:cNvPr>
          <p:cNvSpPr>
            <a:spLocks noGrp="1"/>
          </p:cNvSpPr>
          <p:nvPr>
            <p:ph idx="1"/>
          </p:nvPr>
        </p:nvSpPr>
        <p:spPr>
          <a:xfrm>
            <a:off x="3765176" y="941294"/>
            <a:ext cx="7588624" cy="5235669"/>
          </a:xfrm>
        </p:spPr>
        <p:txBody>
          <a:bodyPr>
            <a:normAutofit fontScale="77500" lnSpcReduction="20000"/>
          </a:bodyPr>
          <a:lstStyle/>
          <a:p>
            <a:pPr marL="0" indent="0" algn="just">
              <a:buNone/>
            </a:pPr>
            <a:r>
              <a:rPr lang="ar-JO" dirty="0"/>
              <a:t>يجب أن يؤخذ بالاعتبار الفروق بين الأفراد في درجة حساسية حواسهم للتلقي لضمان استقبال فاعل ودقيق من قبلهم٬ والفروقات هي:</a:t>
            </a:r>
            <a:endParaRPr lang="en-US" dirty="0"/>
          </a:p>
          <a:p>
            <a:pPr lvl="0" algn="just"/>
            <a:r>
              <a:rPr lang="ar-JO" b="1" dirty="0"/>
              <a:t>البصر:</a:t>
            </a:r>
            <a:endParaRPr lang="en-US" dirty="0"/>
          </a:p>
          <a:p>
            <a:pPr marL="0" indent="0" algn="just">
              <a:buNone/>
            </a:pPr>
            <a:r>
              <a:rPr lang="ar-JO" dirty="0"/>
              <a:t>فبعض المتعلمين يعانون من قصر النظر وبعضهم يعاني من مد نظر٬ لذا يجب مراعاة ذلك في استعمال وسائل التعليم، وفي الكتابة على الصورة بحيث تكون الكلمات بشكل واضح وكبير لكي يستطيع أن يراها كل من في القاعة لضمان تلقي الرسالة بصورتها الصحيحة والمطلوبة.</a:t>
            </a:r>
            <a:endParaRPr lang="en-US" dirty="0"/>
          </a:p>
          <a:p>
            <a:pPr lvl="0" algn="just"/>
            <a:r>
              <a:rPr lang="ar-JO" b="1" dirty="0"/>
              <a:t>السمع:</a:t>
            </a:r>
            <a:endParaRPr lang="en-US" dirty="0"/>
          </a:p>
          <a:p>
            <a:pPr marL="0" indent="0" algn="just">
              <a:buNone/>
            </a:pPr>
            <a:r>
              <a:rPr lang="ar-JO" dirty="0"/>
              <a:t>نظراً كون المتعلمين هم من كبار السن فغالباً ما يكون دقة السمع عندهم متفاوتة٬ لذا يجب أن تكون الوسائل المسموعة والكلام بصوت مسموع بما فيه الكفاية، فعندما يدير ظهره إلى الصبورة يجب أن يرفع نبرة صوته قليلا.</a:t>
            </a:r>
            <a:endParaRPr lang="en-US" dirty="0"/>
          </a:p>
          <a:p>
            <a:pPr lvl="0" algn="just"/>
            <a:r>
              <a:rPr lang="ar-JO" b="1" dirty="0"/>
              <a:t>الوقت اللازم لرد الفعل:</a:t>
            </a:r>
            <a:endParaRPr lang="en-US" dirty="0"/>
          </a:p>
          <a:p>
            <a:pPr marL="0" indent="0" algn="just">
              <a:buNone/>
            </a:pPr>
            <a:r>
              <a:rPr lang="ar-JO" dirty="0"/>
              <a:t>أي أن كبار السن غالبا ما يكونون أبطأ في استقبال المحرضات وفهم الرسائل من اليافعين٬ لذا ينبغي أن يتاح لهم الوقت الكافي كي يدركوا ما يعطى لهم.</a:t>
            </a:r>
            <a:endParaRPr lang="en-US" dirty="0"/>
          </a:p>
          <a:p>
            <a:pPr lvl="0" algn="just"/>
            <a:r>
              <a:rPr lang="ar-JO" b="1" dirty="0"/>
              <a:t>سرعة التعلم:</a:t>
            </a:r>
            <a:endParaRPr lang="en-US" dirty="0"/>
          </a:p>
          <a:p>
            <a:pPr marL="0" indent="0" algn="just">
              <a:buNone/>
            </a:pPr>
            <a:r>
              <a:rPr lang="ar-JO" dirty="0"/>
              <a:t>أي أنه يجب إعطاء كبار السن الوقت الكافي للتلقي والإدراك٬ وأن تعطى خطوة خطوه وأن لا تكون هذه الخطوة كبيرة.</a:t>
            </a:r>
            <a:endParaRPr lang="en-US" dirty="0"/>
          </a:p>
          <a:p>
            <a:pPr algn="just"/>
            <a:endParaRPr lang="ar-JO" dirty="0"/>
          </a:p>
        </p:txBody>
      </p:sp>
      <p:pic>
        <p:nvPicPr>
          <p:cNvPr id="5" name="صورة 4">
            <a:extLst>
              <a:ext uri="{FF2B5EF4-FFF2-40B4-BE49-F238E27FC236}">
                <a16:creationId xmlns:a16="http://schemas.microsoft.com/office/drawing/2014/main" xmlns="" id="{7BF30957-086D-204F-BBB8-6E5E5D52463C}"/>
              </a:ext>
            </a:extLst>
          </p:cNvPr>
          <p:cNvPicPr>
            <a:picLocks noChangeAspect="1"/>
          </p:cNvPicPr>
          <p:nvPr/>
        </p:nvPicPr>
        <p:blipFill>
          <a:blip r:embed="rId2"/>
          <a:stretch>
            <a:fillRect/>
          </a:stretch>
        </p:blipFill>
        <p:spPr>
          <a:xfrm>
            <a:off x="221501" y="920306"/>
            <a:ext cx="3439139" cy="1925918"/>
          </a:xfrm>
          <a:prstGeom prst="rect">
            <a:avLst/>
          </a:prstGeom>
        </p:spPr>
      </p:pic>
      <p:pic>
        <p:nvPicPr>
          <p:cNvPr id="6" name="صورة 5">
            <a:extLst>
              <a:ext uri="{FF2B5EF4-FFF2-40B4-BE49-F238E27FC236}">
                <a16:creationId xmlns:a16="http://schemas.microsoft.com/office/drawing/2014/main" xmlns="" id="{D544F9EA-138A-DD4E-8B4B-EE45762A9BDC}"/>
              </a:ext>
            </a:extLst>
          </p:cNvPr>
          <p:cNvPicPr>
            <a:picLocks noChangeAspect="1"/>
          </p:cNvPicPr>
          <p:nvPr/>
        </p:nvPicPr>
        <p:blipFill>
          <a:blip r:embed="rId3"/>
          <a:stretch>
            <a:fillRect/>
          </a:stretch>
        </p:blipFill>
        <p:spPr>
          <a:xfrm>
            <a:off x="1581471" y="4700262"/>
            <a:ext cx="2079169" cy="1566777"/>
          </a:xfrm>
          <a:prstGeom prst="rect">
            <a:avLst/>
          </a:prstGeom>
        </p:spPr>
      </p:pic>
      <p:pic>
        <p:nvPicPr>
          <p:cNvPr id="7" name="صورة 6">
            <a:extLst>
              <a:ext uri="{FF2B5EF4-FFF2-40B4-BE49-F238E27FC236}">
                <a16:creationId xmlns:a16="http://schemas.microsoft.com/office/drawing/2014/main" xmlns="" id="{16D0372B-3EEE-264B-89F8-44925C90D831}"/>
              </a:ext>
            </a:extLst>
          </p:cNvPr>
          <p:cNvPicPr>
            <a:picLocks noChangeAspect="1"/>
          </p:cNvPicPr>
          <p:nvPr/>
        </p:nvPicPr>
        <p:blipFill>
          <a:blip r:embed="rId4"/>
          <a:stretch>
            <a:fillRect/>
          </a:stretch>
        </p:blipFill>
        <p:spPr>
          <a:xfrm>
            <a:off x="221501" y="2846224"/>
            <a:ext cx="3439139" cy="1788669"/>
          </a:xfrm>
          <a:prstGeom prst="rect">
            <a:avLst/>
          </a:prstGeom>
        </p:spPr>
      </p:pic>
    </p:spTree>
    <p:extLst>
      <p:ext uri="{BB962C8B-B14F-4D97-AF65-F5344CB8AC3E}">
        <p14:creationId xmlns:p14="http://schemas.microsoft.com/office/powerpoint/2010/main" val="31292977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a:extLst>
              <a:ext uri="{FF2B5EF4-FFF2-40B4-BE49-F238E27FC236}">
                <a16:creationId xmlns:a16="http://schemas.microsoft.com/office/drawing/2014/main" xmlns="" id="{089E3A35-5115-DD4C-B146-CB6A2ACE6260}"/>
              </a:ext>
            </a:extLst>
          </p:cNvPr>
          <p:cNvSpPr>
            <a:spLocks noGrp="1"/>
          </p:cNvSpPr>
          <p:nvPr>
            <p:ph type="ctrTitle"/>
          </p:nvPr>
        </p:nvSpPr>
        <p:spPr>
          <a:xfrm>
            <a:off x="2411506" y="517246"/>
            <a:ext cx="9144000" cy="2387600"/>
          </a:xfrm>
          <a:scene3d>
            <a:camera prst="obliqueTopRight"/>
            <a:lightRig rig="threePt" dir="t"/>
          </a:scene3d>
          <a:sp3d>
            <a:bevelT prst="slope"/>
          </a:sp3d>
        </p:spPr>
        <p:style>
          <a:lnRef idx="1">
            <a:schemeClr val="dk1"/>
          </a:lnRef>
          <a:fillRef idx="2">
            <a:schemeClr val="dk1"/>
          </a:fillRef>
          <a:effectRef idx="1">
            <a:schemeClr val="dk1"/>
          </a:effectRef>
          <a:fontRef idx="minor">
            <a:schemeClr val="dk1"/>
          </a:fontRef>
        </p:style>
        <p:txBody>
          <a:bodyPr/>
          <a:lstStyle/>
          <a:p>
            <a:r>
              <a:rPr lang="ar-SA" dirty="0">
                <a:ln w="0"/>
                <a:effectLst>
                  <a:outerShdw blurRad="38100" dist="19050" dir="2700000" algn="tl" rotWithShape="0">
                    <a:schemeClr val="dk1">
                      <a:alpha val="40000"/>
                    </a:schemeClr>
                  </a:outerShdw>
                </a:effectLst>
              </a:rPr>
              <a:t>انتشار وتبني الابتكارات</a:t>
            </a:r>
            <a:r>
              <a:rPr lang="en-US" dirty="0">
                <a:ln w="0"/>
                <a:effectLst>
                  <a:outerShdw blurRad="38100" dist="19050" dir="2700000" algn="tl" rotWithShape="0">
                    <a:schemeClr val="dk1">
                      <a:alpha val="40000"/>
                    </a:schemeClr>
                  </a:outerShdw>
                </a:effectLst>
              </a:rPr>
              <a:t/>
            </a:r>
            <a:br>
              <a:rPr lang="en-US" dirty="0">
                <a:ln w="0"/>
                <a:effectLst>
                  <a:outerShdw blurRad="38100" dist="19050" dir="2700000" algn="tl" rotWithShape="0">
                    <a:schemeClr val="dk1">
                      <a:alpha val="40000"/>
                    </a:schemeClr>
                  </a:outerShdw>
                </a:effectLst>
              </a:rPr>
            </a:br>
            <a:endParaRPr lang="ar-JO" dirty="0">
              <a:ln w="0"/>
              <a:effectLst>
                <a:outerShdw blurRad="38100" dist="19050" dir="2700000" algn="tl" rotWithShape="0">
                  <a:schemeClr val="dk1">
                    <a:alpha val="40000"/>
                  </a:schemeClr>
                </a:outerShdw>
              </a:effectLst>
            </a:endParaRPr>
          </a:p>
        </p:txBody>
      </p:sp>
      <p:sp>
        <p:nvSpPr>
          <p:cNvPr id="3" name="عنصر نائب للمحتوى 2">
            <a:extLst>
              <a:ext uri="{FF2B5EF4-FFF2-40B4-BE49-F238E27FC236}">
                <a16:creationId xmlns:a16="http://schemas.microsoft.com/office/drawing/2014/main" xmlns="" id="{E02E1C8E-0943-F74D-87CB-FF08AC281E44}"/>
              </a:ext>
            </a:extLst>
          </p:cNvPr>
          <p:cNvSpPr>
            <a:spLocks noGrp="1"/>
          </p:cNvSpPr>
          <p:nvPr>
            <p:ph type="subTitle" idx="1"/>
          </p:nvPr>
        </p:nvSpPr>
        <p:spPr>
          <a:xfrm>
            <a:off x="2277035" y="3125274"/>
            <a:ext cx="9144000" cy="1655762"/>
          </a:xfrm>
          <a:scene3d>
            <a:camera prst="perspectiveLeft"/>
            <a:lightRig rig="threePt" dir="t"/>
          </a:scene3d>
        </p:spPr>
        <p:style>
          <a:lnRef idx="1">
            <a:schemeClr val="accent3"/>
          </a:lnRef>
          <a:fillRef idx="3">
            <a:schemeClr val="accent3"/>
          </a:fillRef>
          <a:effectRef idx="2">
            <a:schemeClr val="accent3"/>
          </a:effectRef>
          <a:fontRef idx="minor">
            <a:schemeClr val="lt1"/>
          </a:fontRef>
        </p:style>
        <p:txBody>
          <a:bodyPr>
            <a:normAutofit fontScale="92500" lnSpcReduction="10000"/>
          </a:bodyPr>
          <a:lstStyle/>
          <a:p>
            <a:r>
              <a:rPr lang="ar-SA" b="1" dirty="0"/>
              <a:t> </a:t>
            </a:r>
            <a:endParaRPr lang="en-US" dirty="0"/>
          </a:p>
          <a:p>
            <a:r>
              <a:rPr lang="ar-SA" b="1" dirty="0"/>
              <a:t> </a:t>
            </a:r>
            <a:endParaRPr lang="en-US" dirty="0"/>
          </a:p>
          <a:p>
            <a:r>
              <a:rPr lang="en-US" b="1" dirty="0"/>
              <a:t>Diffusion &amp; Adoption of Innovations</a:t>
            </a:r>
            <a:endParaRPr lang="en-US" dirty="0"/>
          </a:p>
          <a:p>
            <a:r>
              <a:rPr lang="en-US" b="1" dirty="0"/>
              <a:t> </a:t>
            </a:r>
            <a:endParaRPr lang="en-US" dirty="0"/>
          </a:p>
        </p:txBody>
      </p:sp>
    </p:spTree>
    <p:extLst>
      <p:ext uri="{BB962C8B-B14F-4D97-AF65-F5344CB8AC3E}">
        <p14:creationId xmlns:p14="http://schemas.microsoft.com/office/powerpoint/2010/main" val="190377932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a:extLst>
              <a:ext uri="{FF2B5EF4-FFF2-40B4-BE49-F238E27FC236}">
                <a16:creationId xmlns:a16="http://schemas.microsoft.com/office/drawing/2014/main" xmlns="" id="{2F82378D-4DDB-AA4D-BAB3-31059E1D0516}"/>
              </a:ext>
            </a:extLst>
          </p:cNvPr>
          <p:cNvSpPr>
            <a:spLocks noGrp="1"/>
          </p:cNvSpPr>
          <p:nvPr>
            <p:ph idx="1"/>
          </p:nvPr>
        </p:nvSpPr>
        <p:spPr>
          <a:xfrm>
            <a:off x="278969" y="995083"/>
            <a:ext cx="11665058" cy="5623044"/>
          </a:xfrm>
        </p:spPr>
        <p:txBody>
          <a:bodyPr>
            <a:noAutofit/>
          </a:bodyPr>
          <a:lstStyle/>
          <a:p>
            <a:pPr marL="0" indent="0" algn="just">
              <a:lnSpc>
                <a:spcPct val="170000"/>
              </a:lnSpc>
              <a:buNone/>
            </a:pPr>
            <a:r>
              <a:rPr lang="ar-SA" sz="2400" dirty="0"/>
              <a:t>إن من مهام الإرشاد الزراعي نقل احتياجات ومشاكل ومطالب المزارعين إلى مراكز البحث العلمي لإيجاد حلول لها٬ وبالمثل نقل هذه الحلول إلى المزارعين لتبنيها وتطبيقها٬ من جهة ويقوم من جهة أخرى بنقل الابتكارات أو</a:t>
            </a:r>
            <a:r>
              <a:rPr lang="ar-JO" altLang="ar-JO" sz="2400" b="1" dirty="0"/>
              <a:t> التقنية الجديدة</a:t>
            </a:r>
            <a:r>
              <a:rPr lang="ar-SA" sz="2400" dirty="0"/>
              <a:t> (</a:t>
            </a:r>
            <a:r>
              <a:rPr lang="en-US" sz="2400" dirty="0"/>
              <a:t>Innovation</a:t>
            </a:r>
            <a:r>
              <a:rPr lang="ar-SA" sz="2400" dirty="0"/>
              <a:t>) إلى المزارعين. </a:t>
            </a:r>
          </a:p>
          <a:p>
            <a:pPr marL="0" indent="0" algn="just">
              <a:lnSpc>
                <a:spcPct val="170000"/>
              </a:lnSpc>
              <a:buNone/>
            </a:pPr>
            <a:r>
              <a:rPr lang="ar-JO" altLang="ar-JO" sz="2400" b="1" dirty="0"/>
              <a:t>التقنية الجديدة </a:t>
            </a:r>
            <a:r>
              <a:rPr lang="ar-JO" altLang="ar-JO" sz="2400" dirty="0"/>
              <a:t>هي أي فكرة أو ممارسة أو شيء مادي يعتبر جديد في نظر شخص أو جماعة ولا يتعين ان تكون التقنية نتائج أبحاث وابتكارات جديدة.</a:t>
            </a:r>
          </a:p>
          <a:p>
            <a:pPr marL="0" indent="0" algn="justLow">
              <a:buNone/>
            </a:pPr>
            <a:r>
              <a:rPr lang="ar-JO" altLang="ar-JO" sz="2400" b="1" dirty="0"/>
              <a:t>تعتبر التقنيات الحديثة متفوقة اذا حققت ما يلي</a:t>
            </a:r>
            <a:r>
              <a:rPr lang="ar-JO" altLang="ar-JO" sz="2400" dirty="0"/>
              <a:t>:</a:t>
            </a:r>
          </a:p>
          <a:p>
            <a:pPr marL="0" indent="0" algn="justLow">
              <a:buNone/>
            </a:pPr>
            <a:r>
              <a:rPr lang="ar-JO" altLang="ar-JO" sz="2400" dirty="0"/>
              <a:t>- تحسين الكفاءة الانتاجية.       - زيادة العائد.             - خفض التكاليف.</a:t>
            </a:r>
          </a:p>
          <a:p>
            <a:pPr algn="justLow">
              <a:buFontTx/>
              <a:buChar char="-"/>
            </a:pPr>
            <a:r>
              <a:rPr lang="ar-JO" altLang="ar-JO" sz="2400" dirty="0"/>
              <a:t>رفع جودة المنتجات.           - تسهيل أداء عمل من حيث الجهد أو الوقت.</a:t>
            </a:r>
          </a:p>
          <a:p>
            <a:pPr marL="0" indent="0" algn="justLow">
              <a:buNone/>
            </a:pPr>
            <a:endParaRPr lang="ar-JO" altLang="ar-JO" sz="2400" dirty="0"/>
          </a:p>
          <a:p>
            <a:pPr marL="0" indent="0" algn="justLow">
              <a:buNone/>
            </a:pPr>
            <a:r>
              <a:rPr lang="ar-JO" altLang="ar-JO" sz="2400" dirty="0"/>
              <a:t>يساهم ارتفاع مستويات التعليم والانفتاح على الثقافات الاخرى بجعل المجتمعات اكثر ميلا لتقبل التقنيات الحديثة. </a:t>
            </a:r>
          </a:p>
        </p:txBody>
      </p:sp>
      <p:sp>
        <p:nvSpPr>
          <p:cNvPr id="4" name="Title 1">
            <a:extLst>
              <a:ext uri="{FF2B5EF4-FFF2-40B4-BE49-F238E27FC236}">
                <a16:creationId xmlns:a16="http://schemas.microsoft.com/office/drawing/2014/main" xmlns="" id="{A511B645-348B-8348-8356-35ECF0E3C4DA}"/>
              </a:ext>
            </a:extLst>
          </p:cNvPr>
          <p:cNvSpPr txBox="1">
            <a:spLocks noChangeArrowheads="1"/>
          </p:cNvSpPr>
          <p:nvPr/>
        </p:nvSpPr>
        <p:spPr>
          <a:xfrm>
            <a:off x="2197100" y="239874"/>
            <a:ext cx="8229600" cy="659027"/>
          </a:xfrm>
          <a:prstGeom prst="rect">
            <a:avLst/>
          </a:prstGeom>
        </p:spPr>
        <p:style>
          <a:lnRef idx="1">
            <a:schemeClr val="accent3"/>
          </a:lnRef>
          <a:fillRef idx="2">
            <a:schemeClr val="accent3"/>
          </a:fillRef>
          <a:effectRef idx="1">
            <a:schemeClr val="accent3"/>
          </a:effectRef>
          <a:fontRef idx="minor">
            <a:schemeClr val="dk1"/>
          </a:fontRef>
        </p:style>
        <p:txBody>
          <a:bodyPr vert="horz" lIns="91440" tIns="45720" rIns="91440" bIns="45720" rtlCol="1" anchor="ctr">
            <a:normAutofit/>
          </a:bodyPr>
          <a:lstStyle>
            <a:lvl1pPr algn="r" defTabSz="914400" rtl="1"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algn="ctr"/>
            <a:r>
              <a:rPr lang="ar-JO" altLang="ar-JO" sz="3200">
                <a:ln w="0"/>
                <a:solidFill>
                  <a:schemeClr val="tx1"/>
                </a:solidFill>
                <a:effectLst>
                  <a:outerShdw blurRad="38100" dist="19050" dir="2700000" algn="tl" rotWithShape="0">
                    <a:schemeClr val="dk1">
                      <a:alpha val="40000"/>
                    </a:schemeClr>
                  </a:outerShdw>
                </a:effectLst>
              </a:rPr>
              <a:t>نشر وتبني التقنيات الحديثة</a:t>
            </a:r>
            <a:endParaRPr lang="ar-JO" altLang="ar-JO" sz="32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130910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39805"/>
          </a:xfrm>
        </p:spPr>
        <p:txBody>
          <a:bodyPr>
            <a:noAutofit/>
          </a:bodyPr>
          <a:lstStyle/>
          <a:p>
            <a:r>
              <a:rPr lang="ar-JO" sz="3600" b="1" dirty="0">
                <a:latin typeface="Baghdad" pitchFamily="2" charset="-78"/>
                <a:cs typeface="+mn-cs"/>
              </a:rPr>
              <a:t>الاتصال يهدف إلى</a:t>
            </a:r>
            <a:r>
              <a:rPr lang="ar-JO" sz="3600" b="1" dirty="0" smtClean="0">
                <a:latin typeface="Baghdad" pitchFamily="2" charset="-78"/>
                <a:cs typeface="+mn-cs"/>
              </a:rPr>
              <a:t>:</a:t>
            </a:r>
            <a:endParaRPr lang="ar-JO" sz="3600" dirty="0">
              <a:latin typeface="Baghdad" pitchFamily="2" charset="-78"/>
              <a:cs typeface="+mn-cs"/>
            </a:endParaRPr>
          </a:p>
        </p:txBody>
      </p:sp>
      <p:sp>
        <p:nvSpPr>
          <p:cNvPr id="3" name="Content Placeholder 2"/>
          <p:cNvSpPr>
            <a:spLocks noGrp="1"/>
          </p:cNvSpPr>
          <p:nvPr>
            <p:ph idx="1"/>
          </p:nvPr>
        </p:nvSpPr>
        <p:spPr>
          <a:xfrm>
            <a:off x="838200" y="1635927"/>
            <a:ext cx="10842938" cy="1793073"/>
          </a:xfrm>
        </p:spPr>
        <p:txBody>
          <a:bodyPr>
            <a:normAutofit/>
          </a:bodyPr>
          <a:lstStyle/>
          <a:p>
            <a:pPr lvl="0"/>
            <a:r>
              <a:rPr lang="ar-JO" sz="2400" dirty="0">
                <a:latin typeface="Baghdad" pitchFamily="2" charset="-78"/>
              </a:rPr>
              <a:t>تبادل المعلومات: أي إحداث تغييرات مرغوبة في معلومات ومعرفة المستقبل وهي عملية تعليمية. </a:t>
            </a:r>
            <a:endParaRPr lang="en-US" sz="2400" dirty="0">
              <a:latin typeface="Baghdad" pitchFamily="2" charset="-78"/>
            </a:endParaRPr>
          </a:p>
          <a:p>
            <a:pPr lvl="0"/>
            <a:r>
              <a:rPr lang="ar-JO" sz="2400" dirty="0">
                <a:latin typeface="Baghdad" pitchFamily="2" charset="-78"/>
              </a:rPr>
              <a:t>خلق اتجاه: أي تغييرات في اتجاهات المستقبل (السلوك الوجداني النفسي الكامن نحو المعرفة الجديدة)</a:t>
            </a:r>
            <a:endParaRPr lang="en-US" sz="2400" dirty="0">
              <a:latin typeface="Baghdad" pitchFamily="2" charset="-78"/>
            </a:endParaRPr>
          </a:p>
          <a:p>
            <a:pPr lvl="0"/>
            <a:r>
              <a:rPr lang="ar-JO" sz="2400" dirty="0">
                <a:latin typeface="Baghdad" pitchFamily="2" charset="-78"/>
              </a:rPr>
              <a:t>تغيير السلوك المعلن أو الكامن: أي تغييرات في السلوك المعلن للمستقبل (السلوك المعلن، والتوجه العملي في تطبيق الفكرة وتحويلها لواقع عملي)</a:t>
            </a:r>
            <a:endParaRPr lang="en-US" sz="2400" dirty="0">
              <a:latin typeface="Baghdad" pitchFamily="2" charset="-78"/>
            </a:endParaRPr>
          </a:p>
          <a:p>
            <a:pPr marL="0" indent="0">
              <a:buNone/>
            </a:pPr>
            <a:endParaRPr lang="ar-JO" sz="2400" dirty="0">
              <a:latin typeface="Baghdad" pitchFamily="2" charset="-78"/>
            </a:endParaRPr>
          </a:p>
        </p:txBody>
      </p:sp>
      <p:sp>
        <p:nvSpPr>
          <p:cNvPr id="6" name="Rectangle 5"/>
          <p:cNvSpPr/>
          <p:nvPr/>
        </p:nvSpPr>
        <p:spPr>
          <a:xfrm>
            <a:off x="838201" y="804930"/>
            <a:ext cx="10689235" cy="830997"/>
          </a:xfrm>
          <a:prstGeom prst="rect">
            <a:avLst/>
          </a:prstGeom>
        </p:spPr>
        <p:txBody>
          <a:bodyPr wrap="square">
            <a:spAutoFit/>
          </a:bodyPr>
          <a:lstStyle/>
          <a:p>
            <a:pPr algn="just">
              <a:tabLst>
                <a:tab pos="1483360" algn="l"/>
              </a:tabLst>
            </a:pPr>
            <a:r>
              <a:rPr lang="ar-JO" sz="2400" b="1" dirty="0">
                <a:effectLst/>
                <a:latin typeface="Baghdad" pitchFamily="2" charset="-78"/>
                <a:ea typeface="Times New Roman" panose="02020603050405020304" pitchFamily="18" charset="0"/>
              </a:rPr>
              <a:t>ولكي تحدث عملية التنمية لا بد من حدوث ثلاث تغييرات في سلوك المستقبل نتيجة لنقل الرسالة، فالاتصال يهدف إلى:</a:t>
            </a:r>
            <a:endParaRPr lang="en-US" b="1" dirty="0">
              <a:effectLst/>
              <a:latin typeface="Baghdad" pitchFamily="2" charset="-78"/>
              <a:ea typeface="Times New Roman" panose="02020603050405020304" pitchFamily="18" charset="0"/>
            </a:endParaRPr>
          </a:p>
        </p:txBody>
      </p:sp>
      <p:sp>
        <p:nvSpPr>
          <p:cNvPr id="5" name="Title 1">
            <a:extLst>
              <a:ext uri="{FF2B5EF4-FFF2-40B4-BE49-F238E27FC236}">
                <a16:creationId xmlns:a16="http://schemas.microsoft.com/office/drawing/2014/main" xmlns="" id="{1FEA1F7A-00DE-1540-92BE-0858F24CED1F}"/>
              </a:ext>
            </a:extLst>
          </p:cNvPr>
          <p:cNvSpPr txBox="1">
            <a:spLocks/>
          </p:cNvSpPr>
          <p:nvPr/>
        </p:nvSpPr>
        <p:spPr>
          <a:xfrm>
            <a:off x="152400" y="3583329"/>
            <a:ext cx="11528738" cy="909883"/>
          </a:xfrm>
          <a:prstGeom prst="rect">
            <a:avLst/>
          </a:prstGeom>
        </p:spPr>
        <p:txBody>
          <a:bodyPr vert="horz" lIns="91440" tIns="45720" rIns="91440" bIns="45720" rtlCol="1" anchor="ctr">
            <a:normAutofit fontScale="97500"/>
          </a:bodyPr>
          <a:lstStyle>
            <a:lvl1pPr algn="r" defTabSz="914400" rtl="1" eaLnBrk="1" latinLnBrk="0" hangingPunct="1">
              <a:lnSpc>
                <a:spcPct val="90000"/>
              </a:lnSpc>
              <a:spcBef>
                <a:spcPct val="0"/>
              </a:spcBef>
              <a:buNone/>
              <a:defRPr sz="4400" kern="1200">
                <a:solidFill>
                  <a:schemeClr val="tx1"/>
                </a:solidFill>
                <a:latin typeface="+mj-lt"/>
                <a:ea typeface="+mj-ea"/>
                <a:cs typeface="+mj-cs"/>
              </a:defRPr>
            </a:lvl1pPr>
          </a:lstStyle>
          <a:p>
            <a:r>
              <a:rPr lang="ar-JO" sz="2800" b="1" dirty="0">
                <a:latin typeface="Baghdad" pitchFamily="2" charset="-78"/>
                <a:cs typeface="+mn-cs"/>
              </a:rPr>
              <a:t>الاتصال في التنمية الريفية اتصال مخطط يجب أن يبدأ بالخطوات التالية:</a:t>
            </a:r>
            <a:r>
              <a:rPr lang="en-US" sz="2800" dirty="0">
                <a:latin typeface="Baghdad" pitchFamily="2" charset="-78"/>
                <a:cs typeface="+mn-cs"/>
              </a:rPr>
              <a:t/>
            </a:r>
            <a:br>
              <a:rPr lang="en-US" sz="2800" dirty="0">
                <a:latin typeface="Baghdad" pitchFamily="2" charset="-78"/>
                <a:cs typeface="+mn-cs"/>
              </a:rPr>
            </a:br>
            <a:endParaRPr lang="ar-JO" sz="2800" dirty="0">
              <a:latin typeface="Baghdad" pitchFamily="2" charset="-78"/>
              <a:cs typeface="+mn-cs"/>
            </a:endParaRPr>
          </a:p>
        </p:txBody>
      </p:sp>
      <p:sp>
        <p:nvSpPr>
          <p:cNvPr id="4" name="مستطيل 3">
            <a:extLst>
              <a:ext uri="{FF2B5EF4-FFF2-40B4-BE49-F238E27FC236}">
                <a16:creationId xmlns:a16="http://schemas.microsoft.com/office/drawing/2014/main" xmlns="" id="{F3ACB2DD-A870-F54A-B63F-6C6FAF024D72}"/>
              </a:ext>
            </a:extLst>
          </p:cNvPr>
          <p:cNvSpPr/>
          <p:nvPr/>
        </p:nvSpPr>
        <p:spPr>
          <a:xfrm>
            <a:off x="838200" y="4259997"/>
            <a:ext cx="10941424" cy="2262158"/>
          </a:xfrm>
          <a:prstGeom prst="rect">
            <a:avLst/>
          </a:prstGeom>
        </p:spPr>
        <p:txBody>
          <a:bodyPr wrap="square">
            <a:spAutoFit/>
          </a:bodyPr>
          <a:lstStyle/>
          <a:p>
            <a:pPr marL="800100" lvl="1" indent="-342900">
              <a:lnSpc>
                <a:spcPct val="150000"/>
              </a:lnSpc>
              <a:buFont typeface="Arial" panose="020B0604020202020204" pitchFamily="34" charset="0"/>
              <a:buChar char="•"/>
            </a:pPr>
            <a:r>
              <a:rPr lang="ar-JO" sz="2400" dirty="0">
                <a:latin typeface="Baghdad" pitchFamily="2" charset="-78"/>
              </a:rPr>
              <a:t>فهم العوامل المسببة أو المحددة للسلوك (نحو الرغبة والميول لتبني فكرة حديثة من عدمه)</a:t>
            </a:r>
            <a:endParaRPr lang="en-US" sz="2400" dirty="0">
              <a:latin typeface="Baghdad" pitchFamily="2" charset="-78"/>
            </a:endParaRPr>
          </a:p>
          <a:p>
            <a:pPr marL="800100" lvl="1" indent="-342900">
              <a:lnSpc>
                <a:spcPct val="150000"/>
              </a:lnSpc>
              <a:buFont typeface="Arial" panose="020B0604020202020204" pitchFamily="34" charset="0"/>
              <a:buChar char="•"/>
            </a:pPr>
            <a:r>
              <a:rPr lang="ar-JO" sz="2400" dirty="0">
                <a:latin typeface="Baghdad" pitchFamily="2" charset="-78"/>
              </a:rPr>
              <a:t>تحديد العوامل التي يمكن تغييرها في الاتصال (مؤثرات ومحددات التنمية) </a:t>
            </a:r>
            <a:endParaRPr lang="en-US" sz="2400" dirty="0">
              <a:latin typeface="Baghdad" pitchFamily="2" charset="-78"/>
            </a:endParaRPr>
          </a:p>
          <a:p>
            <a:pPr marL="800100" lvl="1" indent="-342900">
              <a:lnSpc>
                <a:spcPct val="150000"/>
              </a:lnSpc>
              <a:buFont typeface="Arial" panose="020B0604020202020204" pitchFamily="34" charset="0"/>
              <a:buChar char="•"/>
            </a:pPr>
            <a:r>
              <a:rPr lang="ar-JO" sz="2400" dirty="0">
                <a:latin typeface="Baghdad" pitchFamily="2" charset="-78"/>
              </a:rPr>
              <a:t>أي من هذه العوامل يمكن أن تكون فعالة ومؤثره (ما هي المحددات وهل يمكن معالجتها ضمن الإمكانيات المتاحة)</a:t>
            </a:r>
            <a:endParaRPr lang="en-US" sz="2400" dirty="0">
              <a:latin typeface="Baghdad" pitchFamily="2" charset="-78"/>
            </a:endParaRPr>
          </a:p>
        </p:txBody>
      </p:sp>
    </p:spTree>
    <p:extLst>
      <p:ext uri="{BB962C8B-B14F-4D97-AF65-F5344CB8AC3E}">
        <p14:creationId xmlns:p14="http://schemas.microsoft.com/office/powerpoint/2010/main" val="254203015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مستطيل 1">
            <a:extLst>
              <a:ext uri="{FF2B5EF4-FFF2-40B4-BE49-F238E27FC236}">
                <a16:creationId xmlns:a16="http://schemas.microsoft.com/office/drawing/2014/main" xmlns="" id="{B62C17E7-53DB-2E4B-BD70-C5C9595355AE}"/>
              </a:ext>
            </a:extLst>
          </p:cNvPr>
          <p:cNvSpPr/>
          <p:nvPr/>
        </p:nvSpPr>
        <p:spPr>
          <a:xfrm>
            <a:off x="732509" y="209585"/>
            <a:ext cx="11158781" cy="6007029"/>
          </a:xfrm>
          <a:prstGeom prst="rect">
            <a:avLst/>
          </a:prstGeom>
        </p:spPr>
        <p:txBody>
          <a:bodyPr wrap="square">
            <a:spAutoFit/>
          </a:bodyPr>
          <a:lstStyle/>
          <a:p>
            <a:pPr marL="228600" algn="justLow">
              <a:lnSpc>
                <a:spcPct val="170000"/>
              </a:lnSpc>
              <a:tabLst>
                <a:tab pos="4930775" algn="l"/>
              </a:tabLst>
            </a:pPr>
            <a:r>
              <a:rPr lang="ar-SA" sz="2400" dirty="0"/>
              <a:t>وهذه العملية بطبيعة الحال تحتاج إلى اتخاذ قرار (</a:t>
            </a:r>
            <a:r>
              <a:rPr lang="en-US" sz="2400" dirty="0"/>
              <a:t>Decision Making</a:t>
            </a:r>
            <a:r>
              <a:rPr lang="ar-SA" sz="2400" dirty="0"/>
              <a:t>), بالتبني من قبل المزارعين أو المزارع الفرد٬ وتختلف صعوبة القرار المتخذ من قبل المزارعين حسب أهميته ومدى تأثيره على المزارع، فالكثير من القرارات في المجتمع تعتمد على القيم (</a:t>
            </a:r>
            <a:r>
              <a:rPr lang="en-US" sz="2400" dirty="0"/>
              <a:t>Values</a:t>
            </a:r>
            <a:r>
              <a:rPr lang="ar-SA" sz="2400" dirty="0"/>
              <a:t>). ولكن من يقول أن القيم التي يحملها المرشد الزراعي أفضل دائماً من تلك التي يحملها المستهدف الذي يعمل معهم. فعلى الرغم من أن المرشد قادر على مساعدة الفلاحين في تقدير نتائج هذا القرار بطريقة منتظمة٬ إلا أنه لا يملك الحق في إقناعهم كي يتخذوا القرار نفسه الذي كان سيتخذه لو كان في موقعهم نفسه. </a:t>
            </a:r>
            <a:endParaRPr lang="en-US" sz="2400" dirty="0"/>
          </a:p>
          <a:p>
            <a:pPr marL="228600" algn="justLow">
              <a:lnSpc>
                <a:spcPct val="150000"/>
              </a:lnSpc>
              <a:tabLst>
                <a:tab pos="4930775" algn="l"/>
              </a:tabLst>
            </a:pPr>
            <a:r>
              <a:rPr lang="ar-SA" sz="2400" dirty="0"/>
              <a:t>إذاً من يقرر ما يفيد وما لا يفيد المجتمع الريفي٬ إن الذي يقرر ذلك الدراسات والبحث العلمي على ذلك المجتمع٬ فالبحث العلمي والمبادئ العامة المتعارف عليها عالمياً يجب أن تقرر ما يجب أن يكون وما يجب أن لا يكون٬ فالمنظمات الدولية والمحلية الرسمية وغير الرسمية تعمل على دراسة ومعايشة المجتمع المحلي دراسة شمولية، ومن خلالها تحدد ما هو التغير المفروض إحداثه بناء على الاحتياجات الفعلية لسكان المجتمع المحلي</a:t>
            </a:r>
            <a:endParaRPr lang="ar-JO" sz="2400" dirty="0"/>
          </a:p>
        </p:txBody>
      </p:sp>
    </p:spTree>
    <p:extLst>
      <p:ext uri="{BB962C8B-B14F-4D97-AF65-F5344CB8AC3E}">
        <p14:creationId xmlns:p14="http://schemas.microsoft.com/office/powerpoint/2010/main" val="219243422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مستطيل 2">
            <a:extLst>
              <a:ext uri="{FF2B5EF4-FFF2-40B4-BE49-F238E27FC236}">
                <a16:creationId xmlns:a16="http://schemas.microsoft.com/office/drawing/2014/main" xmlns="" id="{3C3AA6F4-1645-E34F-A952-973F91C1CCC2}"/>
              </a:ext>
            </a:extLst>
          </p:cNvPr>
          <p:cNvSpPr/>
          <p:nvPr/>
        </p:nvSpPr>
        <p:spPr>
          <a:xfrm>
            <a:off x="802252" y="751344"/>
            <a:ext cx="11019295" cy="5009833"/>
          </a:xfrm>
          <a:prstGeom prst="rect">
            <a:avLst/>
          </a:prstGeom>
        </p:spPr>
        <p:txBody>
          <a:bodyPr wrap="square">
            <a:spAutoFit/>
          </a:bodyPr>
          <a:lstStyle/>
          <a:p>
            <a:pPr algn="just">
              <a:lnSpc>
                <a:spcPct val="150000"/>
              </a:lnSpc>
            </a:pPr>
            <a:r>
              <a:rPr lang="ar-SA" sz="2400" dirty="0"/>
              <a:t> وبناء على محاولة إيجاد الحلول المناسبة للمصاعب التي يواجها سكان المجتمع المحلي٬ فمن الأشياء المتعارف عليها والراسخة التي يجب تغييرها مثل نظرة السكان إلى بعض السكان الريفيين والقرويين نحو تعليم البنات على أن البنت مكانها المنزل سواء تعلمت أم لم تتعلم٬ وأن التعليم لا يقيدها٬ ونظرة بعض السكان الريفيين والقرويين نحو زيارة الطبيب وعدم زيارة المشعوذين الدجالين أو حتى الذين يستخدمون الطب الريفي القديم في بعض الحالات الصعبة التي تستدعي طبيباً٬ وفي ولادة النساء ورعاية الأم الحامل. ولا يعني هذا خلو مسئولية المرشدين في إقناع المزارعين لتغيير سلوك أو طريقة حياة معينة كانت تتسبب بضرر مثل عدم الذهاب إلى الطبيب واستخدام وسائل الوقاية الصحية٬ وتعليم البنات بجانب الأولاد٬ وغيرها من القرارات التنموية في الريف٬ بل أنه مسئول عن إخفاقه في عدم مقدرة للإقناع وهذا لا يعني بأن يكون الاقتناع جبرياً, بل باستخدامه أساليب النقاش والاتصال المناسبة سيغير ولو بقليل على أن لا تكون قراراته فردية بل تكون نابعة من برنامج تنموي مخطط.</a:t>
            </a:r>
            <a:endParaRPr lang="ar-JO" sz="2400" dirty="0"/>
          </a:p>
        </p:txBody>
      </p:sp>
    </p:spTree>
    <p:extLst>
      <p:ext uri="{BB962C8B-B14F-4D97-AF65-F5344CB8AC3E}">
        <p14:creationId xmlns:p14="http://schemas.microsoft.com/office/powerpoint/2010/main" val="41337712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E8D596AE-5974-FF48-8F3F-203856E20CF1}"/>
              </a:ext>
            </a:extLst>
          </p:cNvPr>
          <p:cNvSpPr/>
          <p:nvPr/>
        </p:nvSpPr>
        <p:spPr>
          <a:xfrm>
            <a:off x="605117" y="1485106"/>
            <a:ext cx="11228294" cy="5032147"/>
          </a:xfrm>
          <a:prstGeom prst="rect">
            <a:avLst/>
          </a:prstGeom>
        </p:spPr>
        <p:txBody>
          <a:bodyPr wrap="square">
            <a:spAutoFit/>
          </a:bodyPr>
          <a:lstStyle/>
          <a:p>
            <a:pPr marL="228600" algn="justLow">
              <a:lnSpc>
                <a:spcPct val="150000"/>
              </a:lnSpc>
              <a:tabLst>
                <a:tab pos="4930775" algn="l"/>
              </a:tabLst>
            </a:pPr>
            <a:r>
              <a:rPr lang="ar-SA" sz="2400" dirty="0"/>
              <a:t>أظهرت الدراسات والأبحاث في مجال تبني الأفكار الحديثة على وجود عمليتين مرتبطين تدخلان في نقل وتوصيل الأفكار من مصدرها حتى قبولها وتبنيها في النهاية من قبل الجمهور وهي:</a:t>
            </a:r>
            <a:endParaRPr lang="en-US" sz="2400" dirty="0"/>
          </a:p>
          <a:p>
            <a:pPr marL="342900" lvl="0" indent="-342900" algn="just">
              <a:lnSpc>
                <a:spcPct val="150000"/>
              </a:lnSpc>
              <a:buFont typeface="Arial" panose="020B0604020202020204" pitchFamily="34" charset="0"/>
              <a:buChar char="•"/>
              <a:tabLst>
                <a:tab pos="457200" algn="l"/>
              </a:tabLst>
            </a:pPr>
            <a:r>
              <a:rPr lang="ar-SA" sz="2400" b="1" dirty="0">
                <a:latin typeface="Times New Roman" panose="02020603050405020304" pitchFamily="18" charset="0"/>
                <a:ea typeface="Times New Roman" panose="02020603050405020304" pitchFamily="18" charset="0"/>
                <a:cs typeface="Simplified Arabic" panose="02020603050405020304" pitchFamily="18" charset="-78"/>
              </a:rPr>
              <a:t>عملية الذيوع أو الانتشار </a:t>
            </a:r>
            <a:r>
              <a:rPr lang="en-US" sz="2400" b="1" dirty="0">
                <a:latin typeface="Times New Roman" panose="02020603050405020304" pitchFamily="18" charset="0"/>
                <a:ea typeface="Times New Roman" panose="02020603050405020304" pitchFamily="18" charset="0"/>
                <a:cs typeface="Simplified Arabic" panose="02020603050405020304" pitchFamily="18" charset="-78"/>
              </a:rPr>
              <a:t>Diffusion Process</a:t>
            </a:r>
            <a:r>
              <a:rPr lang="ar-SA" sz="2400" b="1" dirty="0">
                <a:latin typeface="Times New Roman" panose="02020603050405020304" pitchFamily="18" charset="0"/>
                <a:ea typeface="Times New Roman" panose="02020603050405020304" pitchFamily="18" charset="0"/>
                <a:cs typeface="Simplified Arabic" panose="02020603050405020304" pitchFamily="18" charset="-78"/>
              </a:rPr>
              <a:t>:</a:t>
            </a:r>
            <a:endParaRPr lang="en-US" dirty="0">
              <a:latin typeface="Times New Roman" panose="02020603050405020304" pitchFamily="18" charset="0"/>
              <a:ea typeface="Times New Roman" panose="02020603050405020304" pitchFamily="18" charset="0"/>
            </a:endParaRPr>
          </a:p>
          <a:p>
            <a:pPr marL="228600" algn="justLow">
              <a:lnSpc>
                <a:spcPct val="150000"/>
              </a:lnSpc>
              <a:tabLst>
                <a:tab pos="4930775" algn="l"/>
              </a:tabLst>
            </a:pPr>
            <a:r>
              <a:rPr lang="ar-SA" sz="2400" dirty="0"/>
              <a:t>وهي تعني انتقال الأفكار الجديدة من مصادرها الأصلية أي من وقت خروجها على شكل التوصيات الزراعية الحديثة إلى الذين يتبنوها أو إلى حين وصولها إلى المزارعين.</a:t>
            </a:r>
            <a:endParaRPr lang="en-US" sz="2400" dirty="0"/>
          </a:p>
          <a:p>
            <a:pPr marL="342900" lvl="0" indent="-342900" algn="just">
              <a:lnSpc>
                <a:spcPct val="150000"/>
              </a:lnSpc>
              <a:buFont typeface="Arial" panose="020B0604020202020204" pitchFamily="34" charset="0"/>
              <a:buChar char="•"/>
              <a:tabLst>
                <a:tab pos="457200" algn="l"/>
              </a:tabLst>
            </a:pPr>
            <a:r>
              <a:rPr lang="ar-SA" sz="2400" b="1" dirty="0">
                <a:latin typeface="Times New Roman" panose="02020603050405020304" pitchFamily="18" charset="0"/>
                <a:ea typeface="Times New Roman" panose="02020603050405020304" pitchFamily="18" charset="0"/>
                <a:cs typeface="Simplified Arabic" panose="02020603050405020304" pitchFamily="18" charset="-78"/>
              </a:rPr>
              <a:t>عملية التبني  </a:t>
            </a:r>
            <a:r>
              <a:rPr lang="en-US" sz="2400" b="1" dirty="0">
                <a:latin typeface="Times New Roman" panose="02020603050405020304" pitchFamily="18" charset="0"/>
                <a:ea typeface="Times New Roman" panose="02020603050405020304" pitchFamily="18" charset="0"/>
                <a:cs typeface="Simplified Arabic" panose="02020603050405020304" pitchFamily="18" charset="-78"/>
              </a:rPr>
              <a:t> Adoption Process:</a:t>
            </a:r>
            <a:endParaRPr lang="en-US" dirty="0">
              <a:latin typeface="Times New Roman" panose="02020603050405020304" pitchFamily="18" charset="0"/>
              <a:ea typeface="Times New Roman" panose="02020603050405020304" pitchFamily="18" charset="0"/>
            </a:endParaRPr>
          </a:p>
          <a:p>
            <a:pPr marL="228600" algn="justLow">
              <a:lnSpc>
                <a:spcPct val="150000"/>
              </a:lnSpc>
              <a:tabLst>
                <a:tab pos="4930775" algn="l"/>
              </a:tabLst>
            </a:pPr>
            <a:r>
              <a:rPr lang="ar-SA" sz="2400" dirty="0"/>
              <a:t>وهي تعني العملية العقلية التي يمر فيها الفرد منذ سماعه عند الفكرة الجديدة لأول مرة حتى تبنيها في النهاية, وهناك فرق كبير بين العملتين وهو أن عملية الانتشار تحدث بين الناس في حين أن عملية التبني هي أمر يتعلق بالفرد وحده.</a:t>
            </a:r>
            <a:endParaRPr lang="en-US" sz="2400" dirty="0"/>
          </a:p>
        </p:txBody>
      </p:sp>
      <p:sp>
        <p:nvSpPr>
          <p:cNvPr id="2" name="مستطيل 1">
            <a:extLst>
              <a:ext uri="{FF2B5EF4-FFF2-40B4-BE49-F238E27FC236}">
                <a16:creationId xmlns:a16="http://schemas.microsoft.com/office/drawing/2014/main" xmlns="" id="{F9470631-F092-6F4A-B46D-4FE0C13C3C3D}"/>
              </a:ext>
            </a:extLst>
          </p:cNvPr>
          <p:cNvSpPr/>
          <p:nvPr/>
        </p:nvSpPr>
        <p:spPr>
          <a:xfrm>
            <a:off x="4531659" y="556773"/>
            <a:ext cx="4299743" cy="684803"/>
          </a:xfrm>
          <a:prstGeom prst="rect">
            <a:avLst/>
          </a:prstGeom>
          <a:scene3d>
            <a:camera prst="orthographicFront"/>
            <a:lightRig rig="threePt" dir="t"/>
          </a:scene3d>
          <a:sp3d>
            <a:bevelT prst="convex"/>
          </a:sp3d>
        </p:spPr>
        <p:style>
          <a:lnRef idx="1">
            <a:schemeClr val="accent3"/>
          </a:lnRef>
          <a:fillRef idx="2">
            <a:schemeClr val="accent3"/>
          </a:fillRef>
          <a:effectRef idx="1">
            <a:schemeClr val="accent3"/>
          </a:effectRef>
          <a:fontRef idx="minor">
            <a:schemeClr val="dk1"/>
          </a:fontRef>
        </p:style>
        <p:txBody>
          <a:bodyPr wrap="square">
            <a:spAutoFit/>
          </a:bodyPr>
          <a:lstStyle/>
          <a:p>
            <a:pPr algn="ctr">
              <a:lnSpc>
                <a:spcPct val="150000"/>
              </a:lnSpc>
            </a:pPr>
            <a:r>
              <a:rPr lang="ar-SA" sz="28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ea typeface="Times New Roman" panose="02020603050405020304" pitchFamily="18" charset="0"/>
                <a:cs typeface="Simplified Arabic" panose="02020603050405020304" pitchFamily="18" charset="-78"/>
              </a:rPr>
              <a:t>عملية تبني الأفكار الحديثة</a:t>
            </a:r>
          </a:p>
        </p:txBody>
      </p:sp>
    </p:spTree>
    <p:extLst>
      <p:ext uri="{BB962C8B-B14F-4D97-AF65-F5344CB8AC3E}">
        <p14:creationId xmlns:p14="http://schemas.microsoft.com/office/powerpoint/2010/main" val="375393527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CC01E829-1D24-054B-85DC-3D3B13DF4530}"/>
              </a:ext>
            </a:extLst>
          </p:cNvPr>
          <p:cNvSpPr>
            <a:spLocks noGrp="1"/>
          </p:cNvSpPr>
          <p:nvPr>
            <p:ph type="title"/>
          </p:nvPr>
        </p:nvSpPr>
        <p:spPr>
          <a:xfrm>
            <a:off x="3254188" y="457201"/>
            <a:ext cx="7086599" cy="748272"/>
          </a:xfrm>
          <a:scene3d>
            <a:camera prst="orthographicFront"/>
            <a:lightRig rig="threePt" dir="t"/>
          </a:scene3d>
          <a:sp3d>
            <a:bevelT prst="convex"/>
          </a:sp3d>
        </p:spPr>
        <p:style>
          <a:lnRef idx="1">
            <a:schemeClr val="accent3"/>
          </a:lnRef>
          <a:fillRef idx="2">
            <a:schemeClr val="accent3"/>
          </a:fillRef>
          <a:effectRef idx="1">
            <a:schemeClr val="accent3"/>
          </a:effectRef>
          <a:fontRef idx="minor">
            <a:schemeClr val="dk1"/>
          </a:fontRef>
        </p:style>
        <p:txBody>
          <a:bodyPr>
            <a:noAutofit/>
          </a:bodyPr>
          <a:lstStyle/>
          <a:p>
            <a:r>
              <a:rPr lang="ar-SA" sz="3200" b="1" dirty="0"/>
              <a:t>خطوات أو عمليات التبني </a:t>
            </a:r>
            <a:r>
              <a:rPr lang="en-US" sz="3200" b="1" dirty="0"/>
              <a:t>Adoption Processes</a:t>
            </a:r>
            <a:endParaRPr lang="ar-JO" sz="3200" dirty="0"/>
          </a:p>
        </p:txBody>
      </p:sp>
      <p:sp>
        <p:nvSpPr>
          <p:cNvPr id="3" name="عنصر نائب للمحتوى 2">
            <a:extLst>
              <a:ext uri="{FF2B5EF4-FFF2-40B4-BE49-F238E27FC236}">
                <a16:creationId xmlns:a16="http://schemas.microsoft.com/office/drawing/2014/main" xmlns="" id="{9FCFACF9-1C8F-6F41-8FAA-8BFD6E677FE5}"/>
              </a:ext>
            </a:extLst>
          </p:cNvPr>
          <p:cNvSpPr>
            <a:spLocks noGrp="1"/>
          </p:cNvSpPr>
          <p:nvPr>
            <p:ph idx="1"/>
          </p:nvPr>
        </p:nvSpPr>
        <p:spPr>
          <a:xfrm>
            <a:off x="484094" y="1425388"/>
            <a:ext cx="11120718" cy="4114799"/>
          </a:xfrm>
        </p:spPr>
        <p:txBody>
          <a:bodyPr>
            <a:normAutofit fontScale="92500"/>
          </a:bodyPr>
          <a:lstStyle/>
          <a:p>
            <a:pPr marL="0" indent="0" algn="just">
              <a:lnSpc>
                <a:spcPct val="150000"/>
              </a:lnSpc>
              <a:buNone/>
            </a:pPr>
            <a:r>
              <a:rPr lang="ar-JO" sz="2400" dirty="0"/>
              <a:t>في العادة يمر كل شخص أو المزارع الراشد بمراحل محددة قبل اتخاذ القرار والتغيير في تطبيقاته لتحقيق الأهداف التي تحقق له أعلى النتائج أو المكاسب، فالعامل الإرشادي الناجح يكون واعياً لهذه الخطوات ويضع خطته التعليمية بناءاً عليها لكي تكون مناسبة إلى تفكير مسترشديه, ودلت الدراسات بشكل واضح على أن هذه الخطوات متداخلة في استمرار النمو الذهني أو الفكري المرتبط بالفكرة, وأنها تحتاج إلى فترة من الوقت بين سماع المزارع عن الابتكارات الملائمة لأول مرة وبين تنبهه لأهميتها. واقترح عدداً من الباحثين مساراً لاتخاذ القرار في التبني من قبل المزارع الراشد لتحقيق الأهداف التي تحقق له أعلى النتائج وأطلق عليه المنهج المعياري ( </a:t>
            </a:r>
            <a:r>
              <a:rPr lang="en-US" sz="2400" dirty="0"/>
              <a:t>Normative Approach </a:t>
            </a:r>
            <a:r>
              <a:rPr lang="ar-SA" sz="2400" dirty="0"/>
              <a:t>), وهذه المراحل هي التنبه أو الوعي, والاهتمام, والتقييم, والتجريب, والتبني, وأخيراً متابعة التبني. انظر الشكل () التالي:</a:t>
            </a:r>
            <a:endParaRPr lang="en-US" sz="2400" dirty="0"/>
          </a:p>
        </p:txBody>
      </p:sp>
    </p:spTree>
    <p:extLst>
      <p:ext uri="{BB962C8B-B14F-4D97-AF65-F5344CB8AC3E}">
        <p14:creationId xmlns:p14="http://schemas.microsoft.com/office/powerpoint/2010/main" val="226549673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a:extLst>
              <a:ext uri="{FF2B5EF4-FFF2-40B4-BE49-F238E27FC236}">
                <a16:creationId xmlns:a16="http://schemas.microsoft.com/office/drawing/2014/main" xmlns="" id="{FB85F089-C853-5C40-B5DC-16F8FB48D2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1361" y="294579"/>
            <a:ext cx="8275025" cy="2677214"/>
          </a:xfrm>
          <a:prstGeom prst="rect">
            <a:avLst/>
          </a:prstGeom>
          <a:noFill/>
          <a:extLst>
            <a:ext uri="{909E8E84-426E-40DD-AFC4-6F175D3DCCD1}">
              <a14:hiddenFill xmlns:a14="http://schemas.microsoft.com/office/drawing/2010/main">
                <a:solidFill>
                  <a:srgbClr val="FFFFFF"/>
                </a:solidFill>
              </a14:hiddenFill>
            </a:ext>
          </a:extLst>
        </p:spPr>
      </p:pic>
      <p:pic>
        <p:nvPicPr>
          <p:cNvPr id="15361" name="Picture 7">
            <a:extLst>
              <a:ext uri="{FF2B5EF4-FFF2-40B4-BE49-F238E27FC236}">
                <a16:creationId xmlns:a16="http://schemas.microsoft.com/office/drawing/2014/main" xmlns="" id="{4AE8CF0A-CC6F-2843-B0E0-88DD6DED9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6955" y="3383759"/>
            <a:ext cx="6088714" cy="317966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xmlns="" id="{8F73217E-41B7-A54B-A7CB-EB283DE0846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JO"/>
          </a:p>
        </p:txBody>
      </p:sp>
      <p:sp>
        <p:nvSpPr>
          <p:cNvPr id="5" name="Rectangle 4">
            <a:extLst>
              <a:ext uri="{FF2B5EF4-FFF2-40B4-BE49-F238E27FC236}">
                <a16:creationId xmlns:a16="http://schemas.microsoft.com/office/drawing/2014/main" xmlns="" id="{6BF3A1D0-4CF7-7342-8579-F17657C2738A}"/>
              </a:ext>
            </a:extLst>
          </p:cNvPr>
          <p:cNvSpPr>
            <a:spLocks noChangeArrowheads="1"/>
          </p:cNvSpPr>
          <p:nvPr/>
        </p:nvSpPr>
        <p:spPr bwMode="auto">
          <a:xfrm>
            <a:off x="0" y="1854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ar-JO"/>
          </a:p>
        </p:txBody>
      </p:sp>
      <p:sp>
        <p:nvSpPr>
          <p:cNvPr id="6" name="Rectangle 5">
            <a:extLst>
              <a:ext uri="{FF2B5EF4-FFF2-40B4-BE49-F238E27FC236}">
                <a16:creationId xmlns:a16="http://schemas.microsoft.com/office/drawing/2014/main" xmlns="" id="{F3316097-0401-904B-A8D0-3C329A318F38}"/>
              </a:ext>
            </a:extLst>
          </p:cNvPr>
          <p:cNvSpPr>
            <a:spLocks noChangeArrowheads="1"/>
          </p:cNvSpPr>
          <p:nvPr/>
        </p:nvSpPr>
        <p:spPr bwMode="auto">
          <a:xfrm>
            <a:off x="3280165" y="3075514"/>
            <a:ext cx="563167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4930775" algn="l"/>
              </a:tabLst>
              <a:defRPr>
                <a:solidFill>
                  <a:schemeClr val="tx1"/>
                </a:solidFill>
                <a:latin typeface="Arial" panose="020B0604020202020204" pitchFamily="34" charset="0"/>
              </a:defRPr>
            </a:lvl1pPr>
            <a:lvl2pPr algn="l" rtl="0" eaLnBrk="0" fontAlgn="base" hangingPunct="0">
              <a:spcBef>
                <a:spcPct val="0"/>
              </a:spcBef>
              <a:spcAft>
                <a:spcPct val="0"/>
              </a:spcAft>
              <a:tabLst>
                <a:tab pos="4930775" algn="l"/>
              </a:tabLst>
              <a:defRPr>
                <a:solidFill>
                  <a:schemeClr val="tx1"/>
                </a:solidFill>
                <a:latin typeface="Arial" panose="020B0604020202020204" pitchFamily="34" charset="0"/>
              </a:defRPr>
            </a:lvl2pPr>
            <a:lvl3pPr algn="l" rtl="0" eaLnBrk="0" fontAlgn="base" hangingPunct="0">
              <a:spcBef>
                <a:spcPct val="0"/>
              </a:spcBef>
              <a:spcAft>
                <a:spcPct val="0"/>
              </a:spcAft>
              <a:tabLst>
                <a:tab pos="4930775" algn="l"/>
              </a:tabLst>
              <a:defRPr>
                <a:solidFill>
                  <a:schemeClr val="tx1"/>
                </a:solidFill>
                <a:latin typeface="Arial" panose="020B0604020202020204" pitchFamily="34" charset="0"/>
              </a:defRPr>
            </a:lvl3pPr>
            <a:lvl4pPr algn="l" rtl="0" eaLnBrk="0" fontAlgn="base" hangingPunct="0">
              <a:spcBef>
                <a:spcPct val="0"/>
              </a:spcBef>
              <a:spcAft>
                <a:spcPct val="0"/>
              </a:spcAft>
              <a:tabLst>
                <a:tab pos="4930775" algn="l"/>
              </a:tabLst>
              <a:defRPr>
                <a:solidFill>
                  <a:schemeClr val="tx1"/>
                </a:solidFill>
                <a:latin typeface="Arial" panose="020B0604020202020204" pitchFamily="34" charset="0"/>
              </a:defRPr>
            </a:lvl4pPr>
            <a:lvl5pPr algn="l" rtl="0" eaLnBrk="0" fontAlgn="base" hangingPunct="0">
              <a:spcBef>
                <a:spcPct val="0"/>
              </a:spcBef>
              <a:spcAft>
                <a:spcPct val="0"/>
              </a:spcAft>
              <a:tabLst>
                <a:tab pos="4930775" algn="l"/>
              </a:tabLst>
              <a:defRPr>
                <a:solidFill>
                  <a:schemeClr val="tx1"/>
                </a:solidFill>
                <a:latin typeface="Arial" panose="020B0604020202020204" pitchFamily="34" charset="0"/>
              </a:defRPr>
            </a:lvl5pPr>
            <a:lvl6pPr algn="l" rtl="0" eaLnBrk="0" fontAlgn="base" hangingPunct="0">
              <a:spcBef>
                <a:spcPct val="0"/>
              </a:spcBef>
              <a:spcAft>
                <a:spcPct val="0"/>
              </a:spcAft>
              <a:tabLst>
                <a:tab pos="4930775" algn="l"/>
              </a:tabLst>
              <a:defRPr>
                <a:solidFill>
                  <a:schemeClr val="tx1"/>
                </a:solidFill>
                <a:latin typeface="Arial" panose="020B0604020202020204" pitchFamily="34" charset="0"/>
              </a:defRPr>
            </a:lvl6pPr>
            <a:lvl7pPr algn="l" rtl="0" eaLnBrk="0" fontAlgn="base" hangingPunct="0">
              <a:spcBef>
                <a:spcPct val="0"/>
              </a:spcBef>
              <a:spcAft>
                <a:spcPct val="0"/>
              </a:spcAft>
              <a:tabLst>
                <a:tab pos="4930775" algn="l"/>
              </a:tabLst>
              <a:defRPr>
                <a:solidFill>
                  <a:schemeClr val="tx1"/>
                </a:solidFill>
                <a:latin typeface="Arial" panose="020B0604020202020204" pitchFamily="34" charset="0"/>
              </a:defRPr>
            </a:lvl7pPr>
            <a:lvl8pPr algn="l" rtl="0" eaLnBrk="0" fontAlgn="base" hangingPunct="0">
              <a:spcBef>
                <a:spcPct val="0"/>
              </a:spcBef>
              <a:spcAft>
                <a:spcPct val="0"/>
              </a:spcAft>
              <a:tabLst>
                <a:tab pos="4930775" algn="l"/>
              </a:tabLst>
              <a:defRPr>
                <a:solidFill>
                  <a:schemeClr val="tx1"/>
                </a:solidFill>
                <a:latin typeface="Arial" panose="020B0604020202020204" pitchFamily="34" charset="0"/>
              </a:defRPr>
            </a:lvl8pPr>
            <a:lvl9pPr algn="l" rtl="0" eaLnBrk="0" fontAlgn="base" hangingPunct="0">
              <a:spcBef>
                <a:spcPct val="0"/>
              </a:spcBef>
              <a:spcAft>
                <a:spcPct val="0"/>
              </a:spcAft>
              <a:tabLst>
                <a:tab pos="4930775" algn="l"/>
              </a:tabLst>
              <a:defRPr>
                <a:solidFill>
                  <a:schemeClr val="tx1"/>
                </a:solidFill>
                <a:latin typeface="Arial" panose="020B0604020202020204" pitchFamily="34"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tab pos="4930775" algn="l"/>
              </a:tabLst>
            </a:pPr>
            <a:r>
              <a:rPr kumimoji="0" lang="ar-SA" altLang="ar-JO" sz="2000" b="0" i="0" u="none" strike="noStrike" cap="none" normalizeH="0" baseline="0" dirty="0">
                <a:ln>
                  <a:noFill/>
                </a:ln>
                <a:solidFill>
                  <a:schemeClr val="tx1"/>
                </a:solidFill>
                <a:effectLst/>
                <a:latin typeface="Simplified Arabic" panose="02020603050405020304" pitchFamily="18" charset="-78"/>
                <a:ea typeface="Times New Roman" panose="02020603050405020304" pitchFamily="18" charset="0"/>
                <a:cs typeface="Arial" panose="020B0604020202020204" pitchFamily="34" charset="0"/>
              </a:rPr>
              <a:t>شكل ( ) مراحل عملية صنع القرار الخاص بتبني الأفكار الحديثة</a:t>
            </a:r>
            <a:r>
              <a:rPr kumimoji="0" lang="en-US" altLang="ar-JO" sz="2000" b="0" i="0" u="none" strike="noStrike" cap="none" normalizeH="0" baseline="30000" dirty="0">
                <a:ln>
                  <a:noFill/>
                </a:ln>
                <a:solidFill>
                  <a:schemeClr val="tx1"/>
                </a:solidFill>
                <a:effectLst/>
                <a:ea typeface="Times New Roman" panose="02020603050405020304" pitchFamily="18" charset="0"/>
                <a:cs typeface="Simplified Arabic" panose="02020603050405020304" pitchFamily="18" charset="-78"/>
                <a:hlinkClick r:id="rId4"/>
              </a:rPr>
              <a:t>[1]</a:t>
            </a:r>
            <a:endParaRPr kumimoji="0" lang="en-US" altLang="ar-JO" sz="16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4930775" algn="l"/>
              </a:tabLst>
            </a:pPr>
            <a:r>
              <a:rPr kumimoji="0" lang="en-US" alt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r>
            <a:br>
              <a:rPr kumimoji="0" lang="en-US" alt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rPr>
            </a:br>
            <a:endParaRPr kumimoji="0" lang="en-US" altLang="ar-JO" sz="24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894057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6237995E-B63E-EA43-876E-F10810DD2367}"/>
              </a:ext>
            </a:extLst>
          </p:cNvPr>
          <p:cNvSpPr/>
          <p:nvPr/>
        </p:nvSpPr>
        <p:spPr>
          <a:xfrm>
            <a:off x="363071" y="0"/>
            <a:ext cx="11631705" cy="7109639"/>
          </a:xfrm>
          <a:prstGeom prst="rect">
            <a:avLst/>
          </a:prstGeom>
        </p:spPr>
        <p:txBody>
          <a:bodyPr wrap="square">
            <a:spAutoFit/>
          </a:bodyPr>
          <a:lstStyle/>
          <a:p>
            <a:pPr marL="226695" indent="226695" algn="just">
              <a:tabLst>
                <a:tab pos="4930775" algn="l"/>
              </a:tabLst>
            </a:pPr>
            <a:r>
              <a:rPr lang="ar-SA" sz="2400" b="1" dirty="0">
                <a:latin typeface="Times New Roman" panose="02020603050405020304" pitchFamily="18" charset="0"/>
                <a:ea typeface="Times New Roman" panose="02020603050405020304" pitchFamily="18" charset="0"/>
                <a:cs typeface="Simplified Arabic" panose="02020603050405020304" pitchFamily="18" charset="-78"/>
              </a:rPr>
              <a:t>1. مرحلة الوعي أو التعرف أو الانتباه لفكرة </a:t>
            </a:r>
            <a:r>
              <a:rPr lang="ar-JO" sz="2400" b="1" dirty="0">
                <a:latin typeface="Times New Roman" panose="02020603050405020304" pitchFamily="18" charset="0"/>
                <a:ea typeface="Times New Roman" panose="02020603050405020304" pitchFamily="18" charset="0"/>
                <a:cs typeface="Simplified Arabic" panose="02020603050405020304" pitchFamily="18" charset="-78"/>
              </a:rPr>
              <a:t>  </a:t>
            </a:r>
            <a:r>
              <a:rPr lang="en-US" sz="2400" b="1" dirty="0">
                <a:latin typeface="Times New Roman" panose="02020603050405020304" pitchFamily="18" charset="0"/>
                <a:ea typeface="Times New Roman" panose="02020603050405020304" pitchFamily="18" charset="0"/>
                <a:cs typeface="Simplified Arabic" panose="02020603050405020304" pitchFamily="18" charset="-78"/>
              </a:rPr>
              <a:t>Awareness Stage</a:t>
            </a:r>
            <a:endParaRPr lang="en-US" sz="2400" dirty="0">
              <a:latin typeface="Times New Roman" panose="02020603050405020304" pitchFamily="18" charset="0"/>
              <a:ea typeface="Times New Roman" panose="02020603050405020304" pitchFamily="18" charset="0"/>
            </a:endParaRPr>
          </a:p>
          <a:p>
            <a:pPr marL="228600" algn="justLow">
              <a:tabLst>
                <a:tab pos="4930775" algn="l"/>
              </a:tabLst>
            </a:pPr>
            <a:r>
              <a:rPr lang="ar-SA" sz="2400" dirty="0"/>
              <a:t>وهي السماع عن الفكرة لأول مرة, كانتباه المزارع مثلا إلى فكرة حديثة (نوع جديد من الأبقار أو الأغنام المحسنة), فإذا لم تعجبه الفكرة منذ البداية فإنه سوف يهمل الأمر ويرفضها, أما إذا أعجبته الفكرة فإنها ستشد انتباهه إليها ويهتم فيها.</a:t>
            </a:r>
            <a:endParaRPr lang="en-US" sz="2400" dirty="0"/>
          </a:p>
          <a:p>
            <a:pPr marL="226695" indent="226695" algn="just">
              <a:tabLst>
                <a:tab pos="4930775" algn="l"/>
              </a:tabLst>
            </a:pPr>
            <a:r>
              <a:rPr lang="ar-SA" sz="2400" b="1" dirty="0">
                <a:latin typeface="Times New Roman" panose="02020603050405020304" pitchFamily="18" charset="0"/>
                <a:ea typeface="Times New Roman" panose="02020603050405020304" pitchFamily="18" charset="0"/>
                <a:cs typeface="Simplified Arabic" panose="02020603050405020304" pitchFamily="18" charset="-78"/>
              </a:rPr>
              <a:t>2. مرحلة الاهتمام   </a:t>
            </a:r>
            <a:r>
              <a:rPr lang="en-US" sz="2400" b="1" dirty="0">
                <a:latin typeface="Times New Roman" panose="02020603050405020304" pitchFamily="18" charset="0"/>
                <a:ea typeface="Times New Roman" panose="02020603050405020304" pitchFamily="18" charset="0"/>
                <a:cs typeface="Simplified Arabic" panose="02020603050405020304" pitchFamily="18" charset="-78"/>
              </a:rPr>
              <a:t>Interest Stage</a:t>
            </a:r>
            <a:endParaRPr lang="en-US" sz="2400" dirty="0">
              <a:latin typeface="Times New Roman" panose="02020603050405020304" pitchFamily="18" charset="0"/>
              <a:ea typeface="Times New Roman" panose="02020603050405020304" pitchFamily="18" charset="0"/>
            </a:endParaRPr>
          </a:p>
          <a:p>
            <a:pPr marL="228600" algn="justLow">
              <a:tabLst>
                <a:tab pos="4930775" algn="l"/>
              </a:tabLst>
            </a:pPr>
            <a:r>
              <a:rPr lang="ar-SA" sz="2400" dirty="0"/>
              <a:t>الشعور بان هنالك شيء غامض غير معروف يجب توضيحه وتعريفه, نظراً لنقص المعلومات اللازمة لفهمها, ويشعر في نفس الوقت بحاجة شديدة إلى مزيد من المعلومات عنها, والوظيفة الأساسية لهذه المرحلة هي فتح الطريق لسلسة المراحل التي ستبقيها مؤدية في النهاية إلى تبني الفكرة الجديدة أو رفضها. غالباً بعد تحديد المشكلة أو الشيء الغامض وأطرافه، والإعجاب فيه, يقوم الفرد بجمع الحقائق والمعلومات، فيبدأ بالبحث عن التفاصيل المتعلقة بالفكرة الجديدة، وكيفية العمل فيها. وتنحصر وظيفة هذه المرحلة أساسا في تنمية معلومات الفرد عن الفكرة الجديدة.</a:t>
            </a:r>
          </a:p>
          <a:p>
            <a:pPr marL="226695" indent="226695" algn="justLow">
              <a:tabLst>
                <a:tab pos="4930775" algn="l"/>
              </a:tabLst>
            </a:pPr>
            <a:r>
              <a:rPr lang="en-US" sz="2400" b="1" dirty="0">
                <a:latin typeface="Times New Roman" panose="02020603050405020304" pitchFamily="18" charset="0"/>
                <a:ea typeface="Times New Roman" panose="02020603050405020304" pitchFamily="18" charset="0"/>
                <a:cs typeface="Simplified Arabic" panose="02020603050405020304" pitchFamily="18" charset="-78"/>
              </a:rPr>
              <a:t>3</a:t>
            </a:r>
            <a:r>
              <a:rPr lang="ar-SA" sz="2400" b="1" dirty="0">
                <a:latin typeface="Times New Roman" panose="02020603050405020304" pitchFamily="18" charset="0"/>
                <a:ea typeface="Times New Roman" panose="02020603050405020304" pitchFamily="18" charset="0"/>
                <a:cs typeface="Simplified Arabic" panose="02020603050405020304" pitchFamily="18" charset="-78"/>
              </a:rPr>
              <a:t>. مرحلة التقييم </a:t>
            </a:r>
            <a:r>
              <a:rPr lang="en-US" sz="2400" b="1" dirty="0">
                <a:latin typeface="Times New Roman" panose="02020603050405020304" pitchFamily="18" charset="0"/>
                <a:ea typeface="Times New Roman" panose="02020603050405020304" pitchFamily="18" charset="0"/>
                <a:cs typeface="Simplified Arabic" panose="02020603050405020304" pitchFamily="18" charset="-78"/>
              </a:rPr>
              <a:t>Evaluation Stage</a:t>
            </a:r>
            <a:endParaRPr lang="en-US" sz="2400" dirty="0">
              <a:latin typeface="Times New Roman" panose="02020603050405020304" pitchFamily="18" charset="0"/>
              <a:ea typeface="Times New Roman" panose="02020603050405020304" pitchFamily="18" charset="0"/>
            </a:endParaRPr>
          </a:p>
          <a:p>
            <a:pPr marL="228600" algn="justLow">
              <a:tabLst>
                <a:tab pos="4930775" algn="l"/>
              </a:tabLst>
            </a:pPr>
            <a:r>
              <a:rPr lang="ar-SA" sz="2400" dirty="0"/>
              <a:t>أي مقارنة المزايا أو المساوئ فيما لو تم تبني الفكرة. وفي هذه المرحلة يقوم الفرد بتقييم الفكرة بعد جمع المعلومات الكافية عنها, أي تطبيقها عقلياً. على موقفه الراهن وما يتوقعه مستقبلا ويزن ما تجمع لديه من معلومات، ومختلف الاحتمالات في الموقف ليقرر مدى صلاحية ومناسبة الفكرة لظروفه الخاصة, وفي ضوء ذلك يتخذ قراره إما بوضع الفكرة موضع التنفيذ أو بصرف النظر عنها. فإذا كانت النتيجة مناسبة يستمر, وإن لم تكن مناسبة فإنه يتوقف. ففي مثالنا السابق إن أعطت المعلومات التي جمعها المزارع أو الفرد على أن الفكرة غير جيدة، كأن تكون السلالة الجديد من الحيوانات غير مقاوم للأمراض, أو تحتاج إلى ظروف تختلف عن ظروفنا المحيطة أو ما شابه ذلك، أو أقل جدوى مالية, ففي هذه الحالة سيرفض المزارع أو الفرد الفكرة. أما إذا أثبتت له العكس وأعجبته الفكرة فسوف يستمر في اتخاذ القرار المناسب العقلاني والتجريب.</a:t>
            </a:r>
            <a:endParaRPr lang="en-US" sz="2400" dirty="0"/>
          </a:p>
        </p:txBody>
      </p:sp>
    </p:spTree>
    <p:extLst>
      <p:ext uri="{BB962C8B-B14F-4D97-AF65-F5344CB8AC3E}">
        <p14:creationId xmlns:p14="http://schemas.microsoft.com/office/powerpoint/2010/main" val="21719347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4F3DA117-979C-E64E-955D-F3E1C65FCCA0}"/>
              </a:ext>
            </a:extLst>
          </p:cNvPr>
          <p:cNvSpPr/>
          <p:nvPr/>
        </p:nvSpPr>
        <p:spPr>
          <a:xfrm>
            <a:off x="502024" y="541407"/>
            <a:ext cx="11187952" cy="5632311"/>
          </a:xfrm>
          <a:prstGeom prst="rect">
            <a:avLst/>
          </a:prstGeom>
        </p:spPr>
        <p:txBody>
          <a:bodyPr wrap="square">
            <a:spAutoFit/>
          </a:bodyPr>
          <a:lstStyle/>
          <a:p>
            <a:pPr marL="226695" indent="226695" algn="justLow">
              <a:tabLst>
                <a:tab pos="4930775" algn="l"/>
              </a:tabLst>
            </a:pPr>
            <a:r>
              <a:rPr lang="ar-SA" sz="2400" b="1" dirty="0">
                <a:latin typeface="Times New Roman" panose="02020603050405020304" pitchFamily="18" charset="0"/>
                <a:ea typeface="Times New Roman" panose="02020603050405020304" pitchFamily="18" charset="0"/>
                <a:cs typeface="Simplified Arabic" panose="02020603050405020304" pitchFamily="18" charset="-78"/>
              </a:rPr>
              <a:t>4. مرحلة التجريب    </a:t>
            </a:r>
            <a:r>
              <a:rPr lang="en-US" sz="2400" b="1" dirty="0">
                <a:latin typeface="Times New Roman" panose="02020603050405020304" pitchFamily="18" charset="0"/>
                <a:ea typeface="Times New Roman" panose="02020603050405020304" pitchFamily="18" charset="0"/>
                <a:cs typeface="Simplified Arabic" panose="02020603050405020304" pitchFamily="18" charset="-78"/>
              </a:rPr>
              <a:t>Trial Stage</a:t>
            </a:r>
            <a:endParaRPr lang="en-US" dirty="0">
              <a:latin typeface="Times New Roman" panose="02020603050405020304" pitchFamily="18" charset="0"/>
              <a:ea typeface="Times New Roman" panose="02020603050405020304" pitchFamily="18" charset="0"/>
            </a:endParaRPr>
          </a:p>
          <a:p>
            <a:pPr marL="228600" algn="justLow">
              <a:tabLst>
                <a:tab pos="4930775" algn="l"/>
              </a:tabLst>
            </a:pPr>
            <a:r>
              <a:rPr lang="ar-SA" sz="2400" dirty="0"/>
              <a:t>وفي هذه المرحلة وبعد أن بينت له المعلومات أن الفكرة الجديدة أكثر جدوى من فكرته القديمة فإنه سيحاول تطبيق الفكرة الجديدة على نطاق ضيق وذلك لكي يحدد فائدتها بالنسبة له والتأكد من مناسبتها لظروفه الخاصة. والوظيفة الأساسية لهذه المرحلة هي إظهار الفكرة الجديدة في إطار ظروف الفرد الخاصة وتحديد إمكانية الإفادة منها لغرض التبني الكامل لها, أي أن هذه المرحلة تعد اختباراً عملياً لمعرفة درجة صلاحية الفكرة الجديدة التي يتقرر في ضوئها تبني الفكرة أو رفضها, كأن يقتني عدداً محدداً من الحيوانات الجديدة بجانب الحيوانات القديمة, فإذا لم تظهر معه بعض المشاكل نتيجة التجربة، وكانت النتيجة حسنة ومجدية فإنه يتبنى الفكرة ويحول كل أو معظم الحيوانات إلى تربية النوع الجديد.</a:t>
            </a:r>
            <a:endParaRPr lang="en-US" sz="2400" dirty="0"/>
          </a:p>
          <a:p>
            <a:pPr marL="226695" indent="226695" algn="justLow">
              <a:tabLst>
                <a:tab pos="4930775" algn="l"/>
              </a:tabLst>
            </a:pPr>
            <a:r>
              <a:rPr lang="ar-SA" sz="2400" b="1" dirty="0">
                <a:latin typeface="Times New Roman" panose="02020603050405020304" pitchFamily="18" charset="0"/>
                <a:ea typeface="Times New Roman" panose="02020603050405020304" pitchFamily="18" charset="0"/>
                <a:cs typeface="Simplified Arabic" panose="02020603050405020304" pitchFamily="18" charset="-78"/>
              </a:rPr>
              <a:t>5. مرحلة التبني    </a:t>
            </a:r>
            <a:r>
              <a:rPr lang="en-US" sz="2400" b="1" dirty="0">
                <a:latin typeface="Times New Roman" panose="02020603050405020304" pitchFamily="18" charset="0"/>
                <a:ea typeface="Times New Roman" panose="02020603050405020304" pitchFamily="18" charset="0"/>
                <a:cs typeface="Simplified Arabic" panose="02020603050405020304" pitchFamily="18" charset="-78"/>
              </a:rPr>
              <a:t>Adaptation Stage</a:t>
            </a:r>
            <a:endParaRPr lang="en-US" dirty="0">
              <a:latin typeface="Times New Roman" panose="02020603050405020304" pitchFamily="18" charset="0"/>
              <a:ea typeface="Times New Roman" panose="02020603050405020304" pitchFamily="18" charset="0"/>
            </a:endParaRPr>
          </a:p>
          <a:p>
            <a:pPr marL="228600" algn="justLow">
              <a:tabLst>
                <a:tab pos="4930775" algn="l"/>
              </a:tabLst>
            </a:pPr>
            <a:r>
              <a:rPr lang="ar-SA" sz="2400" dirty="0"/>
              <a:t>وفيها يكون الفرد مقتنعاً تماماً بنجاح وفائدة الفكرة الجديدة ومن ثم يقرر الاستمرار في الاستخدام الكامل لها حتى تصبح جزءاً من سلوكه. والوظيفة الأساسية لمرحلة التبني هي تقرير مواصلة الاستخدام للفكرة الجديدة مستقبلاً. </a:t>
            </a:r>
            <a:endParaRPr lang="en-US" sz="2400" dirty="0"/>
          </a:p>
          <a:p>
            <a:pPr marL="342900" lvl="0" indent="-342900" algn="justLow">
              <a:buFont typeface="+mj-lt"/>
              <a:buAutoNum type="arabicPeriod" startAt="6"/>
              <a:tabLst>
                <a:tab pos="455295" algn="l"/>
                <a:tab pos="4930775" algn="l"/>
              </a:tabLst>
            </a:pPr>
            <a:r>
              <a:rPr lang="ar-SA" sz="2400" b="1" dirty="0">
                <a:latin typeface="Times New Roman" panose="02020603050405020304" pitchFamily="18" charset="0"/>
                <a:ea typeface="Times New Roman" panose="02020603050405020304" pitchFamily="18" charset="0"/>
                <a:cs typeface="Simplified Arabic" panose="02020603050405020304" pitchFamily="18" charset="-78"/>
              </a:rPr>
              <a:t>متابعة التبني أو عدم متابعة التبني</a:t>
            </a:r>
            <a:endParaRPr lang="en-US" dirty="0">
              <a:latin typeface="Times New Roman" panose="02020603050405020304" pitchFamily="18" charset="0"/>
              <a:ea typeface="Times New Roman" panose="02020603050405020304" pitchFamily="18" charset="0"/>
            </a:endParaRPr>
          </a:p>
          <a:p>
            <a:pPr marL="228600" algn="justLow">
              <a:tabLst>
                <a:tab pos="4930775" algn="l"/>
              </a:tabLst>
            </a:pPr>
            <a:r>
              <a:rPr lang="ar-SA" sz="2400" dirty="0"/>
              <a:t>وفي هذه المرحلة وبعد مرور وقت على مرحلة التبني إذا كانت الفكرة لا زالت مجدية فإنه يستمر, أما إذا ظهرت مشاكل لم تكن في الحسبان أو حتى ظهرت فكرة جديدة أكثر جدوى فإٍنه يتوقف عن تبني هذه الفكرة والتحول إلى الفكرة الجديدة.</a:t>
            </a:r>
            <a:endParaRPr lang="en-US" sz="2400" dirty="0"/>
          </a:p>
        </p:txBody>
      </p:sp>
    </p:spTree>
    <p:extLst>
      <p:ext uri="{BB962C8B-B14F-4D97-AF65-F5344CB8AC3E}">
        <p14:creationId xmlns:p14="http://schemas.microsoft.com/office/powerpoint/2010/main" val="213700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a:extLst>
              <a:ext uri="{FF2B5EF4-FFF2-40B4-BE49-F238E27FC236}">
                <a16:creationId xmlns:a16="http://schemas.microsoft.com/office/drawing/2014/main" xmlns="" id="{5609DA1A-179A-CF43-9888-E26C9010AD22}"/>
              </a:ext>
            </a:extLst>
          </p:cNvPr>
          <p:cNvSpPr>
            <a:spLocks noGrp="1"/>
          </p:cNvSpPr>
          <p:nvPr>
            <p:ph type="title"/>
          </p:nvPr>
        </p:nvSpPr>
        <p:spPr>
          <a:xfrm>
            <a:off x="3267635" y="372782"/>
            <a:ext cx="6378387" cy="616509"/>
          </a:xfrm>
          <a:scene3d>
            <a:camera prst="orthographicFront"/>
            <a:lightRig rig="threePt" dir="t"/>
          </a:scene3d>
          <a:sp3d>
            <a:bevelT prst="convex"/>
          </a:sp3d>
        </p:spPr>
        <p:style>
          <a:lnRef idx="1">
            <a:schemeClr val="accent3"/>
          </a:lnRef>
          <a:fillRef idx="2">
            <a:schemeClr val="accent3"/>
          </a:fillRef>
          <a:effectRef idx="1">
            <a:schemeClr val="accent3"/>
          </a:effectRef>
          <a:fontRef idx="minor">
            <a:schemeClr val="dk1"/>
          </a:fontRef>
        </p:style>
        <p:txBody>
          <a:bodyPr>
            <a:noAutofit/>
          </a:bodyPr>
          <a:lstStyle/>
          <a:p>
            <a:r>
              <a:rPr lang="ar-SA" sz="3200" dirty="0">
                <a:ln w="0"/>
                <a:solidFill>
                  <a:schemeClr val="tx1"/>
                </a:solidFill>
                <a:effectLst>
                  <a:outerShdw blurRad="38100" dist="19050" dir="2700000" algn="tl" rotWithShape="0">
                    <a:schemeClr val="dk1">
                      <a:alpha val="40000"/>
                    </a:schemeClr>
                  </a:outerShdw>
                </a:effectLst>
              </a:rPr>
              <a:t>مصادر المعلومات عن المبتكرات الزراعية:</a:t>
            </a:r>
            <a:endParaRPr lang="ar-JO" sz="3200" dirty="0">
              <a:ln w="0"/>
              <a:solidFill>
                <a:schemeClr val="tx1"/>
              </a:solidFill>
              <a:effectLst>
                <a:outerShdw blurRad="38100" dist="19050" dir="2700000" algn="tl" rotWithShape="0">
                  <a:schemeClr val="dk1">
                    <a:alpha val="40000"/>
                  </a:schemeClr>
                </a:outerShdw>
              </a:effectLst>
            </a:endParaRPr>
          </a:p>
        </p:txBody>
      </p:sp>
      <p:sp>
        <p:nvSpPr>
          <p:cNvPr id="3" name="عنصر نائب للمحتوى 2">
            <a:extLst>
              <a:ext uri="{FF2B5EF4-FFF2-40B4-BE49-F238E27FC236}">
                <a16:creationId xmlns:a16="http://schemas.microsoft.com/office/drawing/2014/main" xmlns="" id="{AE413E44-DF44-5849-9473-5D7673C651CA}"/>
              </a:ext>
            </a:extLst>
          </p:cNvPr>
          <p:cNvSpPr>
            <a:spLocks noGrp="1"/>
          </p:cNvSpPr>
          <p:nvPr>
            <p:ph idx="1"/>
          </p:nvPr>
        </p:nvSpPr>
        <p:spPr>
          <a:xfrm>
            <a:off x="838200" y="1169894"/>
            <a:ext cx="10515600" cy="5007069"/>
          </a:xfrm>
        </p:spPr>
        <p:txBody>
          <a:bodyPr>
            <a:normAutofit fontScale="92500" lnSpcReduction="10000"/>
          </a:bodyPr>
          <a:lstStyle/>
          <a:p>
            <a:pPr algn="just"/>
            <a:r>
              <a:rPr lang="ar-SA" dirty="0"/>
              <a:t>تلعب مصادر المعلومات أدواراً مختلفة من حيث الأهمية النسبية لكل مرحلة من مراحل عملية التبني, ويمكن تصنيف مصادر المعلومات التي يستقي منها المزارعين عن المبتكرات الزراعية على النحو التالي:</a:t>
            </a:r>
            <a:endParaRPr lang="en-US" dirty="0"/>
          </a:p>
          <a:p>
            <a:pPr lvl="0" algn="just"/>
            <a:r>
              <a:rPr lang="ar-SA" b="1" dirty="0"/>
              <a:t>مصادر إعلام جماهيرية:  </a:t>
            </a:r>
            <a:r>
              <a:rPr lang="ar-SA" dirty="0"/>
              <a:t>من هذه المصادر الراديو والتلفاز والصحف, المجلات, وغيرها من المصادر الأخرى.</a:t>
            </a:r>
            <a:endParaRPr lang="en-US" dirty="0"/>
          </a:p>
          <a:p>
            <a:pPr lvl="0" algn="just"/>
            <a:r>
              <a:rPr lang="ar-SA" b="1" dirty="0"/>
              <a:t>مؤسسات زراعية: </a:t>
            </a:r>
            <a:r>
              <a:rPr lang="ar-SA" dirty="0"/>
              <a:t>من خلال المرشدين الزراعيين وأخصائي المواد الإرشادية.</a:t>
            </a:r>
            <a:endParaRPr lang="en-US" dirty="0"/>
          </a:p>
          <a:p>
            <a:pPr lvl="0" algn="just"/>
            <a:r>
              <a:rPr lang="ar-SA" b="1" dirty="0"/>
              <a:t>مصادر تجارية: </a:t>
            </a:r>
            <a:r>
              <a:rPr lang="ar-SA" dirty="0"/>
              <a:t>من خلال باعة وتجار مستلزمات الإنتاج الزراعي.</a:t>
            </a:r>
            <a:endParaRPr lang="en-US" dirty="0"/>
          </a:p>
          <a:p>
            <a:pPr lvl="0" algn="just"/>
            <a:r>
              <a:rPr lang="ar-SA" b="1" dirty="0"/>
              <a:t>مصادر غير رسمية: </a:t>
            </a:r>
            <a:r>
              <a:rPr lang="ar-SA" dirty="0"/>
              <a:t>مثل الأصدقاء والمعارف والجيران.</a:t>
            </a:r>
            <a:endParaRPr lang="en-US" dirty="0"/>
          </a:p>
          <a:p>
            <a:pPr algn="just"/>
            <a:endParaRPr lang="en-US" dirty="0"/>
          </a:p>
          <a:p>
            <a:pPr algn="just"/>
            <a:r>
              <a:rPr lang="ar-SA" b="1" dirty="0"/>
              <a:t>كما يمكن تقسيم مصادر المعلومات في تصنيف آخر على النحو التالي:</a:t>
            </a:r>
            <a:endParaRPr lang="en-US" dirty="0"/>
          </a:p>
          <a:p>
            <a:pPr algn="just"/>
            <a:r>
              <a:rPr lang="ar-SA" b="1" dirty="0"/>
              <a:t>1.مصادر شخصية: </a:t>
            </a:r>
            <a:r>
              <a:rPr lang="ar-SA" dirty="0"/>
              <a:t>هي الاتصالات التي تتم بين الأفراد وجها لوجه.</a:t>
            </a:r>
            <a:endParaRPr lang="en-US" dirty="0"/>
          </a:p>
          <a:p>
            <a:pPr algn="just"/>
            <a:r>
              <a:rPr lang="ar-SA" b="1" dirty="0"/>
              <a:t>2.مصادر غير شخصية: </a:t>
            </a:r>
            <a:r>
              <a:rPr lang="ar-SA" dirty="0"/>
              <a:t>هي المصادر التي تنطوي على وسائل الاتصال الجماهيرية.</a:t>
            </a:r>
            <a:endParaRPr lang="en-US" dirty="0"/>
          </a:p>
          <a:p>
            <a:pPr algn="just"/>
            <a:endParaRPr lang="ar-JO" dirty="0"/>
          </a:p>
        </p:txBody>
      </p:sp>
    </p:spTree>
    <p:extLst>
      <p:ext uri="{BB962C8B-B14F-4D97-AF65-F5344CB8AC3E}">
        <p14:creationId xmlns:p14="http://schemas.microsoft.com/office/powerpoint/2010/main" val="24910217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مستطيل 3">
            <a:extLst>
              <a:ext uri="{FF2B5EF4-FFF2-40B4-BE49-F238E27FC236}">
                <a16:creationId xmlns:a16="http://schemas.microsoft.com/office/drawing/2014/main" xmlns="" id="{E2BAD51B-1BB6-554F-BA66-DCB6D479E817}"/>
              </a:ext>
            </a:extLst>
          </p:cNvPr>
          <p:cNvSpPr/>
          <p:nvPr/>
        </p:nvSpPr>
        <p:spPr>
          <a:xfrm>
            <a:off x="457200" y="889844"/>
            <a:ext cx="11349318" cy="5632311"/>
          </a:xfrm>
          <a:prstGeom prst="rect">
            <a:avLst/>
          </a:prstGeom>
        </p:spPr>
        <p:txBody>
          <a:bodyPr wrap="square">
            <a:spAutoFit/>
          </a:bodyPr>
          <a:lstStyle/>
          <a:p>
            <a:pPr marL="226695" algn="just">
              <a:tabLst>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ويختلف تأثير هذه المصادر وأهميتها النسبية باختلاف المراحل التي يمر فيها المزارع في عملية التبني:</a:t>
            </a:r>
            <a:endParaRPr lang="en-US" dirty="0">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tabLst>
                <a:tab pos="457200" algn="l"/>
                <a:tab pos="4930775" algn="l"/>
              </a:tabLst>
            </a:pPr>
            <a:r>
              <a:rPr lang="ar-SA" sz="2400" b="1" dirty="0">
                <a:latin typeface="Times New Roman" panose="02020603050405020304" pitchFamily="18" charset="0"/>
                <a:ea typeface="Times New Roman" panose="02020603050405020304" pitchFamily="18" charset="0"/>
                <a:cs typeface="Simplified Arabic" panose="02020603050405020304" pitchFamily="18" charset="-78"/>
              </a:rPr>
              <a:t>في مرحلة الانتباه:</a:t>
            </a:r>
            <a:endParaRPr lang="en-US" dirty="0">
              <a:latin typeface="Times New Roman" panose="02020603050405020304" pitchFamily="18" charset="0"/>
              <a:ea typeface="Times New Roman" panose="02020603050405020304" pitchFamily="18" charset="0"/>
            </a:endParaRPr>
          </a:p>
          <a:p>
            <a:pPr marL="228600" algn="just">
              <a:tabLst>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تعتبر المصادر الجماهيرية مثل الراديو والتلفزيون والإعلام والصحف والنشرات بأنواعها المختلفة من أهم الوسائل </a:t>
            </a:r>
            <a:r>
              <a:rPr lang="ar-SA" sz="2400" dirty="0" err="1">
                <a:latin typeface="Times New Roman" panose="02020603050405020304" pitchFamily="18" charset="0"/>
                <a:ea typeface="Times New Roman" panose="02020603050405020304" pitchFamily="18" charset="0"/>
                <a:cs typeface="Simplified Arabic" panose="02020603050405020304" pitchFamily="18" charset="-78"/>
              </a:rPr>
              <a:t>وأقواها</a:t>
            </a: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 أثر في نشر وإذاعة الفكرة أو الخبرة الجديدة على أوسع نطاق ممكن.</a:t>
            </a:r>
            <a:endParaRPr lang="en-US" dirty="0">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tabLst>
                <a:tab pos="457200" algn="l"/>
                <a:tab pos="4930775" algn="l"/>
              </a:tabLst>
            </a:pPr>
            <a:r>
              <a:rPr lang="ar-SA" sz="2400" b="1" dirty="0">
                <a:latin typeface="Times New Roman" panose="02020603050405020304" pitchFamily="18" charset="0"/>
                <a:ea typeface="Times New Roman" panose="02020603050405020304" pitchFamily="18" charset="0"/>
                <a:cs typeface="Simplified Arabic" panose="02020603050405020304" pitchFamily="18" charset="-78"/>
              </a:rPr>
              <a:t>مرحلة الاهتمام:</a:t>
            </a:r>
            <a:endParaRPr lang="en-US" dirty="0">
              <a:latin typeface="Times New Roman" panose="02020603050405020304" pitchFamily="18" charset="0"/>
              <a:ea typeface="Times New Roman" panose="02020603050405020304" pitchFamily="18" charset="0"/>
            </a:endParaRPr>
          </a:p>
          <a:p>
            <a:pPr marL="228600" algn="just">
              <a:tabLst>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تبقى وسائل الاتصال الجماهيرية ذات فعالية قوية في التأثير بالإضافة إلى المؤسسات الزراعية المختلفة والأصدقاء والمعارف والجيران.</a:t>
            </a:r>
            <a:endParaRPr lang="en-US" dirty="0">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tabLst>
                <a:tab pos="457200" algn="l"/>
                <a:tab pos="4930775" algn="l"/>
              </a:tabLst>
            </a:pPr>
            <a:r>
              <a:rPr lang="ar-SA" sz="2400" b="1" dirty="0">
                <a:latin typeface="Times New Roman" panose="02020603050405020304" pitchFamily="18" charset="0"/>
                <a:ea typeface="Times New Roman" panose="02020603050405020304" pitchFamily="18" charset="0"/>
                <a:cs typeface="Simplified Arabic" panose="02020603050405020304" pitchFamily="18" charset="-78"/>
              </a:rPr>
              <a:t>مرحلة التقييم:</a:t>
            </a:r>
            <a:endParaRPr lang="en-US" dirty="0">
              <a:latin typeface="Times New Roman" panose="02020603050405020304" pitchFamily="18" charset="0"/>
              <a:ea typeface="Times New Roman" panose="02020603050405020304" pitchFamily="18" charset="0"/>
            </a:endParaRPr>
          </a:p>
          <a:p>
            <a:pPr marL="228600" algn="just">
              <a:tabLst>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المصدر الأساسي يعتمد على المصادر غير الرسمية مثل الجيران والأصدقاء, والأقارب, والقادة الريفيين ممن يثق بهم وبخبرتهم المزارعون ففي هذه المرحلة يتشاور المزارع مع غيره لإعطاء الرأي حول الفكرة الجديدة قبل أن يتخذ قراره.</a:t>
            </a:r>
            <a:endParaRPr lang="en-US" dirty="0">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tabLst>
                <a:tab pos="457200" algn="l"/>
                <a:tab pos="4930775" algn="l"/>
              </a:tabLst>
            </a:pPr>
            <a:r>
              <a:rPr lang="ar-SA" sz="2400" b="1" dirty="0">
                <a:latin typeface="Times New Roman" panose="02020603050405020304" pitchFamily="18" charset="0"/>
                <a:ea typeface="Times New Roman" panose="02020603050405020304" pitchFamily="18" charset="0"/>
                <a:cs typeface="Simplified Arabic" panose="02020603050405020304" pitchFamily="18" charset="-78"/>
              </a:rPr>
              <a:t>مرحلة التجريب:</a:t>
            </a:r>
            <a:endParaRPr lang="en-US" dirty="0">
              <a:latin typeface="Times New Roman" panose="02020603050405020304" pitchFamily="18" charset="0"/>
              <a:ea typeface="Times New Roman" panose="02020603050405020304" pitchFamily="18" charset="0"/>
            </a:endParaRPr>
          </a:p>
          <a:p>
            <a:pPr marL="228600" algn="just">
              <a:tabLst>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تعتبر أهم المصادر في هذه المرحلة هي المصادر غير الرسمية, المؤسسات الزراعية.</a:t>
            </a:r>
            <a:endParaRPr lang="en-US" dirty="0">
              <a:latin typeface="Times New Roman" panose="02020603050405020304" pitchFamily="18" charset="0"/>
              <a:ea typeface="Times New Roman" panose="02020603050405020304" pitchFamily="18" charset="0"/>
            </a:endParaRPr>
          </a:p>
          <a:p>
            <a:pPr marL="342900" lvl="0" indent="-342900" algn="just">
              <a:buFont typeface="Symbol" pitchFamily="2" charset="2"/>
              <a:buChar char=""/>
              <a:tabLst>
                <a:tab pos="457200" algn="l"/>
                <a:tab pos="4930775" algn="l"/>
              </a:tabLst>
            </a:pPr>
            <a:r>
              <a:rPr lang="ar-SA" sz="2400" b="1" dirty="0">
                <a:latin typeface="Times New Roman" panose="02020603050405020304" pitchFamily="18" charset="0"/>
                <a:ea typeface="Times New Roman" panose="02020603050405020304" pitchFamily="18" charset="0"/>
                <a:cs typeface="Simplified Arabic" panose="02020603050405020304" pitchFamily="18" charset="-78"/>
              </a:rPr>
              <a:t>مرحلة التبني:</a:t>
            </a:r>
            <a:endParaRPr lang="en-US" dirty="0">
              <a:latin typeface="Times New Roman" panose="02020603050405020304" pitchFamily="18" charset="0"/>
              <a:ea typeface="Times New Roman" panose="02020603050405020304" pitchFamily="18" charset="0"/>
            </a:endParaRPr>
          </a:p>
          <a:p>
            <a:pPr algn="just">
              <a:tabLst>
                <a:tab pos="4930775" algn="l"/>
              </a:tabLst>
            </a:pPr>
            <a:r>
              <a:rPr lang="ar-SA" sz="2400" dirty="0">
                <a:latin typeface="Times New Roman" panose="02020603050405020304" pitchFamily="18" charset="0"/>
                <a:ea typeface="Times New Roman" panose="02020603050405020304" pitchFamily="18" charset="0"/>
                <a:cs typeface="Simplified Arabic" panose="02020603050405020304" pitchFamily="18" charset="-78"/>
              </a:rPr>
              <a:t>تعتمد هنا على اقتناع الفرد وخبرته الشخصية.</a:t>
            </a:r>
            <a:endParaRPr lang="en-US"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168327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جدول 3">
            <a:extLst>
              <a:ext uri="{FF2B5EF4-FFF2-40B4-BE49-F238E27FC236}">
                <a16:creationId xmlns:a16="http://schemas.microsoft.com/office/drawing/2014/main" xmlns="" id="{1A770650-E1A5-934F-8962-A64BCE919DF6}"/>
              </a:ext>
            </a:extLst>
          </p:cNvPr>
          <p:cNvGraphicFramePr>
            <a:graphicFrameLocks noGrp="1"/>
          </p:cNvGraphicFramePr>
          <p:nvPr>
            <p:extLst>
              <p:ext uri="{D42A27DB-BD31-4B8C-83A1-F6EECF244321}">
                <p14:modId xmlns:p14="http://schemas.microsoft.com/office/powerpoint/2010/main" val="3201990452"/>
              </p:ext>
            </p:extLst>
          </p:nvPr>
        </p:nvGraphicFramePr>
        <p:xfrm>
          <a:off x="753035" y="551329"/>
          <a:ext cx="11013141" cy="5526741"/>
        </p:xfrm>
        <a:graphic>
          <a:graphicData uri="http://schemas.openxmlformats.org/drawingml/2006/table">
            <a:tbl>
              <a:tblPr rtl="1" firstRow="1" firstCol="1" lastRow="1" lastCol="1" bandRow="1" bandCol="1">
                <a:tableStyleId>{AF606853-7671-496A-8E4F-DF71F8EC918B}</a:tableStyleId>
              </a:tblPr>
              <a:tblGrid>
                <a:gridCol w="1754953">
                  <a:extLst>
                    <a:ext uri="{9D8B030D-6E8A-4147-A177-3AD203B41FA5}">
                      <a16:colId xmlns:a16="http://schemas.microsoft.com/office/drawing/2014/main" xmlns="" val="408026978"/>
                    </a:ext>
                  </a:extLst>
                </a:gridCol>
                <a:gridCol w="2039470">
                  <a:extLst>
                    <a:ext uri="{9D8B030D-6E8A-4147-A177-3AD203B41FA5}">
                      <a16:colId xmlns:a16="http://schemas.microsoft.com/office/drawing/2014/main" xmlns="" val="817462878"/>
                    </a:ext>
                  </a:extLst>
                </a:gridCol>
                <a:gridCol w="4046209">
                  <a:extLst>
                    <a:ext uri="{9D8B030D-6E8A-4147-A177-3AD203B41FA5}">
                      <a16:colId xmlns:a16="http://schemas.microsoft.com/office/drawing/2014/main" xmlns="" val="1091546701"/>
                    </a:ext>
                  </a:extLst>
                </a:gridCol>
                <a:gridCol w="3172509">
                  <a:extLst>
                    <a:ext uri="{9D8B030D-6E8A-4147-A177-3AD203B41FA5}">
                      <a16:colId xmlns:a16="http://schemas.microsoft.com/office/drawing/2014/main" xmlns="" val="4283615945"/>
                    </a:ext>
                  </a:extLst>
                </a:gridCol>
              </a:tblGrid>
              <a:tr h="690842">
                <a:tc>
                  <a:txBody>
                    <a:bodyPr/>
                    <a:lstStyle/>
                    <a:p>
                      <a:pPr algn="ctr" rtl="1">
                        <a:spcAft>
                          <a:spcPts val="0"/>
                        </a:spcAft>
                        <a:tabLst>
                          <a:tab pos="4930775" algn="l"/>
                        </a:tabLst>
                      </a:pPr>
                      <a:r>
                        <a:rPr lang="ar-SA" sz="2000" dirty="0">
                          <a:effectLst/>
                        </a:rPr>
                        <a:t>مرحلة التبني</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rtl="1">
                        <a:spcAft>
                          <a:spcPts val="0"/>
                        </a:spcAft>
                        <a:tabLst>
                          <a:tab pos="4930775" algn="l"/>
                        </a:tabLst>
                      </a:pPr>
                      <a:r>
                        <a:rPr lang="ar-SA" sz="2000">
                          <a:effectLst/>
                        </a:rPr>
                        <a:t>المطلوب</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rtl="1">
                        <a:spcAft>
                          <a:spcPts val="0"/>
                        </a:spcAft>
                        <a:tabLst>
                          <a:tab pos="4930775" algn="l"/>
                        </a:tabLst>
                      </a:pPr>
                      <a:r>
                        <a:rPr lang="ar-SA" sz="2000">
                          <a:effectLst/>
                        </a:rPr>
                        <a:t>نوعية المعلومات</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rtl="1">
                        <a:spcAft>
                          <a:spcPts val="0"/>
                        </a:spcAft>
                        <a:tabLst>
                          <a:tab pos="4930775" algn="l"/>
                        </a:tabLst>
                      </a:pPr>
                      <a:r>
                        <a:rPr lang="ar-SA" sz="2000">
                          <a:effectLst/>
                        </a:rPr>
                        <a:t>أنسب القنوات</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3701835201"/>
                  </a:ext>
                </a:extLst>
              </a:tr>
              <a:tr h="690842">
                <a:tc>
                  <a:txBody>
                    <a:bodyPr/>
                    <a:lstStyle/>
                    <a:p>
                      <a:pPr algn="ctr" rtl="1">
                        <a:spcAft>
                          <a:spcPts val="0"/>
                        </a:spcAft>
                        <a:tabLst>
                          <a:tab pos="4930775" algn="l"/>
                        </a:tabLst>
                      </a:pPr>
                      <a:r>
                        <a:rPr lang="ar-SA" sz="2000">
                          <a:effectLst/>
                        </a:rPr>
                        <a:t>الانتباه</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rtl="1">
                        <a:spcAft>
                          <a:spcPts val="0"/>
                        </a:spcAft>
                        <a:tabLst>
                          <a:tab pos="4930775" algn="l"/>
                        </a:tabLst>
                      </a:pPr>
                      <a:r>
                        <a:rPr lang="ar-SA" sz="2000">
                          <a:effectLst/>
                        </a:rPr>
                        <a:t>الإخبار والإعلام</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rtl="1">
                        <a:spcAft>
                          <a:spcPts val="0"/>
                        </a:spcAft>
                        <a:tabLst>
                          <a:tab pos="4930775" algn="l"/>
                        </a:tabLst>
                      </a:pPr>
                      <a:r>
                        <a:rPr lang="ar-SA" sz="2000">
                          <a:effectLst/>
                        </a:rPr>
                        <a:t>توضيح</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rtl="1">
                        <a:spcAft>
                          <a:spcPts val="0"/>
                        </a:spcAft>
                        <a:tabLst>
                          <a:tab pos="4930775" algn="l"/>
                        </a:tabLst>
                      </a:pPr>
                      <a:r>
                        <a:rPr lang="ar-SA" sz="2000">
                          <a:effectLst/>
                        </a:rPr>
                        <a:t>الطرق والوسائل الجماهيرية</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2624788218"/>
                  </a:ext>
                </a:extLst>
              </a:tr>
              <a:tr h="690842">
                <a:tc>
                  <a:txBody>
                    <a:bodyPr/>
                    <a:lstStyle/>
                    <a:p>
                      <a:pPr algn="ctr" rtl="1">
                        <a:spcAft>
                          <a:spcPts val="0"/>
                        </a:spcAft>
                        <a:tabLst>
                          <a:tab pos="4930775" algn="l"/>
                        </a:tabLst>
                      </a:pPr>
                      <a:r>
                        <a:rPr lang="ar-SA" sz="2000">
                          <a:effectLst/>
                        </a:rPr>
                        <a:t>الاهتمام</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rtl="1">
                        <a:spcAft>
                          <a:spcPts val="0"/>
                        </a:spcAft>
                        <a:tabLst>
                          <a:tab pos="4930775" algn="l"/>
                        </a:tabLst>
                      </a:pPr>
                      <a:r>
                        <a:rPr lang="ar-SA" sz="2000">
                          <a:effectLst/>
                        </a:rPr>
                        <a:t>الأخبار والإعلام</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rtl="1">
                        <a:spcAft>
                          <a:spcPts val="0"/>
                        </a:spcAft>
                        <a:tabLst>
                          <a:tab pos="4930775" algn="l"/>
                        </a:tabLst>
                      </a:pPr>
                      <a:r>
                        <a:rPr lang="ar-SA" sz="2000">
                          <a:effectLst/>
                        </a:rPr>
                        <a:t>مزيد من التفصيل</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rtl="1">
                        <a:spcAft>
                          <a:spcPts val="0"/>
                        </a:spcAft>
                        <a:tabLst>
                          <a:tab pos="4930775" algn="l"/>
                        </a:tabLst>
                      </a:pPr>
                      <a:r>
                        <a:rPr lang="ar-SA" sz="2000">
                          <a:effectLst/>
                        </a:rPr>
                        <a:t>الطرق والوسائل الجماهيرية</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486359933"/>
                  </a:ext>
                </a:extLst>
              </a:tr>
              <a:tr h="1036265">
                <a:tc>
                  <a:txBody>
                    <a:bodyPr/>
                    <a:lstStyle/>
                    <a:p>
                      <a:pPr algn="ctr" rtl="1">
                        <a:spcAft>
                          <a:spcPts val="0"/>
                        </a:spcAft>
                        <a:tabLst>
                          <a:tab pos="4930775" algn="l"/>
                        </a:tabLst>
                      </a:pPr>
                      <a:r>
                        <a:rPr lang="ar-SA" sz="2000">
                          <a:effectLst/>
                        </a:rPr>
                        <a:t>التقييم</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rtl="1">
                        <a:spcAft>
                          <a:spcPts val="0"/>
                        </a:spcAft>
                        <a:tabLst>
                          <a:tab pos="4930775" algn="l"/>
                        </a:tabLst>
                      </a:pPr>
                      <a:r>
                        <a:rPr lang="ar-SA" sz="2000">
                          <a:effectLst/>
                        </a:rPr>
                        <a:t>إقناع الذات</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rtl="1">
                        <a:spcAft>
                          <a:spcPts val="0"/>
                        </a:spcAft>
                        <a:tabLst>
                          <a:tab pos="4930775" algn="l"/>
                        </a:tabLst>
                      </a:pPr>
                      <a:r>
                        <a:rPr lang="ar-SA" sz="2000">
                          <a:effectLst/>
                        </a:rPr>
                        <a:t>مدى الاستفادة والنتائج الاقتصادية والاجتماعية</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rtl="1">
                        <a:spcAft>
                          <a:spcPts val="0"/>
                        </a:spcAft>
                        <a:tabLst>
                          <a:tab pos="4930775" algn="l"/>
                        </a:tabLst>
                      </a:pPr>
                      <a:r>
                        <a:rPr lang="ar-SA" sz="2000">
                          <a:effectLst/>
                        </a:rPr>
                        <a:t>الاتصال بالجماعات المرجعية والاتصال الشخصي</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3314730785"/>
                  </a:ext>
                </a:extLst>
              </a:tr>
              <a:tr h="1381685">
                <a:tc>
                  <a:txBody>
                    <a:bodyPr/>
                    <a:lstStyle/>
                    <a:p>
                      <a:pPr algn="ctr" rtl="1">
                        <a:spcAft>
                          <a:spcPts val="0"/>
                        </a:spcAft>
                        <a:tabLst>
                          <a:tab pos="4930775" algn="l"/>
                        </a:tabLst>
                      </a:pPr>
                      <a:r>
                        <a:rPr lang="ar-SA" sz="2000">
                          <a:effectLst/>
                        </a:rPr>
                        <a:t>التجريب</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rtl="1">
                        <a:spcAft>
                          <a:spcPts val="0"/>
                        </a:spcAft>
                        <a:tabLst>
                          <a:tab pos="4930775" algn="l"/>
                        </a:tabLst>
                      </a:pPr>
                      <a:r>
                        <a:rPr lang="ar-SA" sz="2000">
                          <a:effectLst/>
                        </a:rPr>
                        <a:t>اتخاذ القرار</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rtl="1">
                        <a:spcAft>
                          <a:spcPts val="0"/>
                        </a:spcAft>
                        <a:tabLst>
                          <a:tab pos="4930775" algn="l"/>
                        </a:tabLst>
                      </a:pPr>
                      <a:r>
                        <a:rPr lang="ar-SA" sz="2000">
                          <a:effectLst/>
                        </a:rPr>
                        <a:t>التطبيق، والتنفيذ كيف ومتى، والتكلفة</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rtl="1">
                        <a:spcAft>
                          <a:spcPts val="0"/>
                        </a:spcAft>
                        <a:tabLst>
                          <a:tab pos="4930775" algn="l"/>
                        </a:tabLst>
                      </a:pPr>
                      <a:r>
                        <a:rPr lang="ar-SA" sz="2000">
                          <a:effectLst/>
                        </a:rPr>
                        <a:t>المطبوعات، القادة المحليين، الخبرة الشخصية، الجيران.</a:t>
                      </a:r>
                      <a:endParaRPr lang="en-US" sz="1600">
                        <a:effectLst/>
                      </a:endParaRPr>
                    </a:p>
                    <a:p>
                      <a:pPr algn="ctr" rtl="1">
                        <a:spcAft>
                          <a:spcPts val="0"/>
                        </a:spcAft>
                        <a:tabLst>
                          <a:tab pos="4930775" algn="l"/>
                        </a:tabLst>
                      </a:pPr>
                      <a:r>
                        <a:rPr lang="ar-SA" sz="2000">
                          <a:effectLst/>
                        </a:rPr>
                        <a:t> </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2536822231"/>
                  </a:ext>
                </a:extLst>
              </a:tr>
              <a:tr h="1036265">
                <a:tc>
                  <a:txBody>
                    <a:bodyPr/>
                    <a:lstStyle/>
                    <a:p>
                      <a:pPr algn="ctr" rtl="1">
                        <a:spcAft>
                          <a:spcPts val="0"/>
                        </a:spcAft>
                        <a:tabLst>
                          <a:tab pos="4930775" algn="l"/>
                        </a:tabLst>
                      </a:pPr>
                      <a:r>
                        <a:rPr lang="ar-SA" sz="2000">
                          <a:effectLst/>
                        </a:rPr>
                        <a:t>التبني</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rtl="1">
                        <a:spcAft>
                          <a:spcPts val="0"/>
                        </a:spcAft>
                        <a:tabLst>
                          <a:tab pos="4930775" algn="l"/>
                        </a:tabLst>
                      </a:pPr>
                      <a:r>
                        <a:rPr lang="ar-SA" sz="2000">
                          <a:effectLst/>
                        </a:rPr>
                        <a:t>معلومات</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rtl="1">
                        <a:spcAft>
                          <a:spcPts val="0"/>
                        </a:spcAft>
                        <a:tabLst>
                          <a:tab pos="4930775" algn="l"/>
                        </a:tabLst>
                      </a:pPr>
                      <a:r>
                        <a:rPr lang="ar-SA" sz="2000">
                          <a:effectLst/>
                        </a:rPr>
                        <a:t>النتائج والخبرات المتحصل عليها من التجريب أو من الآخرين</a:t>
                      </a:r>
                      <a:endParaRPr lang="en-US" sz="160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tc>
                  <a:txBody>
                    <a:bodyPr/>
                    <a:lstStyle/>
                    <a:p>
                      <a:pPr algn="ctr" rtl="1">
                        <a:spcAft>
                          <a:spcPts val="0"/>
                        </a:spcAft>
                        <a:tabLst>
                          <a:tab pos="4930775" algn="l"/>
                        </a:tabLst>
                      </a:pPr>
                      <a:r>
                        <a:rPr lang="ar-SA" sz="2000" dirty="0">
                          <a:effectLst/>
                        </a:rPr>
                        <a:t>الخبرة الشخصية، وخبرة الآخرين.</a:t>
                      </a:r>
                      <a:endParaRPr lang="en-US" sz="1600" dirty="0">
                        <a:effectLst/>
                        <a:latin typeface="Times New Roman" panose="02020603050405020304" pitchFamily="18"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xmlns="" val="4077395371"/>
                  </a:ext>
                </a:extLst>
              </a:tr>
            </a:tbl>
          </a:graphicData>
        </a:graphic>
      </p:graphicFrame>
    </p:spTree>
    <p:extLst>
      <p:ext uri="{BB962C8B-B14F-4D97-AF65-F5344CB8AC3E}">
        <p14:creationId xmlns:p14="http://schemas.microsoft.com/office/powerpoint/2010/main" val="2259333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91C38178F232143B1772FF6CF7BF1EF" ma:contentTypeVersion="8" ma:contentTypeDescription="Create a new document." ma:contentTypeScope="" ma:versionID="dae619fac5191d40b7a7b206610235d0">
  <xsd:schema xmlns:xsd="http://www.w3.org/2001/XMLSchema" xmlns:xs="http://www.w3.org/2001/XMLSchema" xmlns:p="http://schemas.microsoft.com/office/2006/metadata/properties" xmlns:ns2="a5888636-32c0-4df4-be30-d98f62a6d9ae" targetNamespace="http://schemas.microsoft.com/office/2006/metadata/properties" ma:root="true" ma:fieldsID="ba9f70bb56582488e4bb7e2a6e833a33" ns2:_="">
    <xsd:import namespace="a5888636-32c0-4df4-be30-d98f62a6d9a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888636-32c0-4df4-be30-d98f62a6d9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1F537B9-E941-43BE-9319-E886B647D9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888636-32c0-4df4-be30-d98f62a6d9a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0C11A5-52D1-4E35-BAD5-49DB2D608AC2}">
  <ds:schemaRefs>
    <ds:schemaRef ds:uri="http://schemas.microsoft.com/sharepoint/v3/contenttype/forms"/>
  </ds:schemaRefs>
</ds:datastoreItem>
</file>

<file path=customXml/itemProps3.xml><?xml version="1.0" encoding="utf-8"?>
<ds:datastoreItem xmlns:ds="http://schemas.openxmlformats.org/officeDocument/2006/customXml" ds:itemID="{20EE560E-BE6B-458D-BB3C-6C74B2CB152F}">
  <ds:schemaRefs>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a5888636-32c0-4df4-be30-d98f62a6d9a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34163</TotalTime>
  <Words>35064</Words>
  <Application>Microsoft Office PowerPoint</Application>
  <PresentationFormat>Custom</PresentationFormat>
  <Paragraphs>2442</Paragraphs>
  <Slides>332</Slides>
  <Notes>10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332</vt:i4>
      </vt:variant>
    </vt:vector>
  </HeadingPairs>
  <TitlesOfParts>
    <vt:vector size="334" baseType="lpstr">
      <vt:lpstr>Office Theme</vt:lpstr>
      <vt:lpstr>Slide</vt:lpstr>
      <vt:lpstr>PowerPoint Presentation</vt:lpstr>
      <vt:lpstr>محتوى المعلومات والمعرفة في مراكز مصادر المعلومات المجتمعية</vt:lpstr>
      <vt:lpstr>وتتصف الجماعة بأربعة خصائص أساسية كما حددتها اغلب نظريات الاتصال وهي:</vt:lpstr>
      <vt:lpstr>لنفكر معاً: </vt:lpstr>
      <vt:lpstr>PowerPoint Presentation</vt:lpstr>
      <vt:lpstr>PowerPoint Presentation</vt:lpstr>
      <vt:lpstr>أساسيات الاتصال الفعال في التنمية الريفية </vt:lpstr>
      <vt:lpstr>PowerPoint Presentation</vt:lpstr>
      <vt:lpstr>الاتصال يهدف إلى: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ولزيادة فعالية الاتصال يجب الأخذ بعين الاعتبار:</vt:lpstr>
      <vt:lpstr>وفيما يلي الصفات الواجب توافرها في الأخصائي التنموي كمصدر للاتصال :   </vt:lpstr>
      <vt:lpstr>ثانيا: المستقبل Receiver  </vt:lpstr>
      <vt:lpstr>ثالثا: الرسالة  Message  </vt:lpstr>
      <vt:lpstr>وتلقى الرسالة التي يحاول المصدر نقلها إلى المستقبل في عملية الاتصال أحد المصائر الرئيسية التالية: </vt:lpstr>
      <vt:lpstr>تمر الرسالة التنموية بمراحل انتقائية قبل تبنيها: </vt:lpstr>
      <vt:lpstr>وهناك عوامل عديدة مرتبطة بالرسالة تؤثر على فعالية عملية الاتصال منها: </vt:lpstr>
      <vt:lpstr>أما العرض المتحيز فإنه يكون أقوى تأثيراً في المستمعين من العرض غير المتحيز في الحالات التالية: </vt:lpstr>
      <vt:lpstr>وقد وجد أن جانب القضية الذي يعرض أولاً يكون احتمال تأثيره أضخم في الحالات الآتية: </vt:lpstr>
      <vt:lpstr>PowerPoint Presentation</vt:lpstr>
      <vt:lpstr>PowerPoint Presentation</vt:lpstr>
      <vt:lpstr> </vt:lpstr>
      <vt:lpstr>رابعا: قناة الاتصال Channel </vt:lpstr>
      <vt:lpstr>ويتم اختيار قناة الاتصال بناء على الاعتبارات التالية:</vt:lpstr>
      <vt:lpstr>خامسا: التغذية المرتدة Feedback </vt:lpstr>
      <vt:lpstr>PowerPoint Presentation</vt:lpstr>
      <vt:lpstr>ومما سبق نخلص إلى أنه ليتحقق اتصال فعّال فإنه يتحتم توافر عدة شروط هامة نوجزها فيما يلي: </vt:lpstr>
      <vt:lpstr>أساليب الاتصال </vt:lpstr>
      <vt:lpstr>PowerPoint Presentation</vt:lpstr>
      <vt:lpstr>PowerPoint Presentation</vt:lpstr>
      <vt:lpstr>وسائل الإعلام</vt:lpstr>
      <vt:lpstr>PowerPoint Presentation</vt:lpstr>
      <vt:lpstr>وسائل مسموعة وسمعبصرية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الاقمار الصناعية : </vt:lpstr>
      <vt:lpstr>الكمبيوتر  و الإنترنت  </vt:lpstr>
      <vt:lpstr>وسائل مسموعة وسمع بصرية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وسائل عملية </vt:lpstr>
      <vt:lpstr>طرق الارشاد الفردية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يختلف تعليم الكبار عن تعليم الصغار في المدارس بعدة نواحي منها:</vt:lpstr>
      <vt:lpstr>مستلزمات نجاح عملية تعليم الكبار :</vt:lpstr>
      <vt:lpstr>PowerPoint Presentation</vt:lpstr>
      <vt:lpstr>أشكال التعليم</vt:lpstr>
      <vt:lpstr>يختلف التعليم غير الرسمي عن التعليم الرسمي بأنه : </vt:lpstr>
      <vt:lpstr>مبادئ تعليم الكبار </vt:lpstr>
      <vt:lpstr>PowerPoint Presentation</vt:lpstr>
      <vt:lpstr>التعلم    Learning</vt:lpstr>
      <vt:lpstr>الظروف الملائمة للتعليم:</vt:lpstr>
      <vt:lpstr>التعلم والفروق الفردية:</vt:lpstr>
      <vt:lpstr>انتشار وتبني الابتكارات </vt:lpstr>
      <vt:lpstr>PowerPoint Presentation</vt:lpstr>
      <vt:lpstr>PowerPoint Presentation</vt:lpstr>
      <vt:lpstr>PowerPoint Presentation</vt:lpstr>
      <vt:lpstr>PowerPoint Presentation</vt:lpstr>
      <vt:lpstr>خطوات أو عمليات التبني Adoption Processes</vt:lpstr>
      <vt:lpstr>PowerPoint Presentation</vt:lpstr>
      <vt:lpstr>PowerPoint Presentation</vt:lpstr>
      <vt:lpstr>PowerPoint Presentation</vt:lpstr>
      <vt:lpstr>مصادر المعلومات عن المبتكرات الزراعية: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طرق تبادل المعرفة Knowledge Sharing Methods </vt:lpstr>
      <vt:lpstr>المناقشة </vt:lpstr>
      <vt:lpstr>PowerPoint Presentation</vt:lpstr>
      <vt:lpstr>أنواع المناقشات: </vt:lpstr>
      <vt:lpstr>نقاط مفتاح</vt:lpstr>
      <vt:lpstr>دور قائد الحلقة النقاشية  </vt:lpstr>
      <vt:lpstr>يختلف دور قائد الحلقة النقاشية عن دور المحاضر في نقطتين أساسيتين  وهامتين : </vt:lpstr>
      <vt:lpstr>تنظيم الحلقة النقاشية: </vt:lpstr>
      <vt:lpstr>PowerPoint Presentation</vt:lpstr>
      <vt:lpstr>PowerPoint Presentation</vt:lpstr>
      <vt:lpstr>PowerPoint Presentation</vt:lpstr>
      <vt:lpstr>ثانيا : أثناء الحلقة النقاشية  </vt:lpstr>
      <vt:lpstr>PowerPoint Presentation</vt:lpstr>
      <vt:lpstr>2. في إدارة صلب المناقشة ذاتها: </vt:lpstr>
      <vt:lpstr>وسوف نتناول هنا أربعة مشاكل رئيسية يمكن أن تظهر أثناء المناقشة وكيفية التغلب عليها: </vt:lpstr>
      <vt:lpstr>المشكلة (2):  المجوعة أو بعض الأفراد أصبحت غير مشاركة/مشاركين.      </vt:lpstr>
      <vt:lpstr>المشكلة (3):   وجود شخص معترض أو مجادل في المجموعة.</vt:lpstr>
      <vt:lpstr>المشكلة (4): أن المشاركين غير مستعدين بدرجة كافية للمناقشة </vt:lpstr>
      <vt:lpstr>3. ضبط وتنظيم الحوار. </vt:lpstr>
      <vt:lpstr>4.المحافظة على الوقت :</vt:lpstr>
      <vt:lpstr>ثالثا: ختام الحلقة النقاشية  </vt:lpstr>
      <vt:lpstr>PowerPoint Presentation</vt:lpstr>
      <vt:lpstr>دور قائد الحلقة النقاشية</vt:lpstr>
      <vt:lpstr>أدوار أعضاء الجماعة النقاشية </vt:lpstr>
      <vt:lpstr>ويمكن تلخيص هذه الأدوار فيما يلي :</vt:lpstr>
      <vt:lpstr>PowerPoint Presentation</vt:lpstr>
      <vt:lpstr>ثانياً: الأدوار المتعلقة ببناء الجماعة  Group Building Roles</vt:lpstr>
      <vt:lpstr>PowerPoint Presentation</vt:lpstr>
      <vt:lpstr>المعترض Blocker   </vt:lpstr>
      <vt:lpstr>النوع الذي يهوى النزاعات:</vt:lpstr>
      <vt:lpstr>المهيمن/ المتسلط  Dominator   النوع المتعالي</vt:lpstr>
      <vt:lpstr>المستهتر/ المستهزئ Play Boy  </vt:lpstr>
      <vt:lpstr>النوع المتصيد بالأسئلة </vt:lpstr>
      <vt:lpstr>النوع الصامت والمنطوي: </vt:lpstr>
      <vt:lpstr>النوع الذي يسرح كثيراً:</vt:lpstr>
      <vt:lpstr>تمرين1 </vt:lpstr>
      <vt:lpstr> تمرين2 قم بإتباع الخطوات الملخصة في المثلث أدناه في  مناقشة المجتمع المحلي في التخطيط ووضع برنامج وخطة لتنمية المجتمع الملحي</vt:lpstr>
      <vt:lpstr>ظهور المساعدPeer Assist (PA)</vt:lpstr>
      <vt:lpstr>يمكن أن تحقق طريقة ظهور المساعد فائدة أكبر في حال: </vt:lpstr>
      <vt:lpstr>تدريب 1: حاول مشاركة زملائك من أصحاب الخبرة في مجال التنمية الريفية في تصميم مشروع تنموي ريفي:  استخدم الأسئلة التالية كمفتاح لوضع خطة برنامج تنموي: </vt:lpstr>
      <vt:lpstr>PowerPoint Presentation</vt:lpstr>
      <vt:lpstr>بعد مراجعة العمل  After Action Review (AAR)</vt:lpstr>
      <vt:lpstr>PowerPoint Presentation</vt:lpstr>
      <vt:lpstr>نقاط مفتاح أخرى </vt:lpstr>
      <vt:lpstr>تلاوة القصص Storytelling</vt:lpstr>
      <vt:lpstr>PowerPoint Presentation</vt:lpstr>
      <vt:lpstr>المعلم الممارس  Mentoring</vt:lpstr>
      <vt:lpstr>الفوائد ومراكز القوة</vt:lpstr>
      <vt:lpstr>التدريب  Coaching</vt:lpstr>
      <vt:lpstr>اجتماعات تبادل المعرفة  Knowledge Sharing Meetings </vt:lpstr>
      <vt:lpstr> الفوائد ومراكز القوة</vt:lpstr>
      <vt:lpstr>المنتديات والاجتماعات  Forums and Meetings</vt:lpstr>
      <vt:lpstr>PowerPoint Presentation</vt:lpstr>
      <vt:lpstr>ورش العمل٬ التدريب والحلقات الدراسية  Workshops, Training and Seminars</vt:lpstr>
      <vt:lpstr>PowerPoint Presentation</vt:lpstr>
      <vt:lpstr>الأدوات المتوفرة خلال تبادل المعلومات بين شخصين  Tools Available Through Entre Nous</vt:lpstr>
      <vt:lpstr>PowerPoint Presentation</vt:lpstr>
      <vt:lpstr>أنظمة مواقع الخبرة  Expertise Locator Systems</vt:lpstr>
      <vt:lpstr>PowerPoint Presentation</vt:lpstr>
      <vt:lpstr>قواعد البيانات الالكترونية  Electronic Databases</vt:lpstr>
      <vt:lpstr>المجلة  The Magazine</vt:lpstr>
      <vt:lpstr>اتصال فيديو جماعي  Videoconference</vt:lpstr>
      <vt:lpstr>PowerPoint Presentation</vt:lpstr>
      <vt:lpstr>PowerPoint Presentation</vt:lpstr>
      <vt:lpstr>PowerPoint Presentation</vt:lpstr>
      <vt:lpstr>PowerPoint Presentation</vt:lpstr>
      <vt:lpstr>الاتصال اللفظي:</vt:lpstr>
      <vt:lpstr>PowerPoint Presentation</vt:lpstr>
      <vt:lpstr>التطور التاريخي لنشأة هذا العلم في العصر الحديث:</vt:lpstr>
      <vt:lpstr> Non-Verbal Communication التواصل غير-اللفظي  </vt:lpstr>
      <vt:lpstr>PowerPoint Presentation</vt:lpstr>
      <vt:lpstr>PowerPoint Presentation</vt:lpstr>
      <vt:lpstr>Non-Verbal Factors that Influence Your Message العوامل غير اللفظيه المثؤثره في رسالتك</vt:lpstr>
      <vt:lpstr>Be An Active Listener كون مستمع نشيط</vt:lpstr>
      <vt:lpstr>الاتصال غير اللفظي:</vt:lpstr>
      <vt:lpstr>PowerPoint Presentation</vt:lpstr>
      <vt:lpstr>الاتصال غير اللفظي يهم من؟:</vt:lpstr>
      <vt:lpstr>مفهوم الاتصال غير اللفظي</vt:lpstr>
      <vt:lpstr> تعريف الرسائل غير اللفظية</vt:lpstr>
      <vt:lpstr>صفات الاتصال غير اللفظي:</vt:lpstr>
      <vt:lpstr>PowerPoint Presentation</vt:lpstr>
      <vt:lpstr>أقسام الاتصال غير اللفظي:</vt:lpstr>
      <vt:lpstr>PowerPoint Presentation</vt:lpstr>
      <vt:lpstr>PowerPoint Presentation</vt:lpstr>
      <vt:lpstr>٥- لغة الجســــــــد</vt:lpstr>
      <vt:lpstr>PowerPoint Presentation</vt:lpstr>
      <vt:lpstr>الخبراء الذين درسوا لغة الجسد يقترحون عملية من خطوتين: </vt:lpstr>
      <vt:lpstr>PowerPoint Presentation</vt:lpstr>
      <vt:lpstr>قنوات الاتصال غير اللفظي</vt:lpstr>
      <vt:lpstr>انواع  الرسائل غير اللفظية</vt:lpstr>
      <vt:lpstr>أولاً: الجسم سلوكياته ومظهره المعنوي والحسي</vt:lpstr>
      <vt:lpstr>PowerPoint Presentation</vt:lpstr>
      <vt:lpstr> ٢- الوجه: بالنظر إلى الوجه يمكن الحصول على معلومات كثيرة ومن ذلك: </vt:lpstr>
      <vt:lpstr>PowerPoint Presentation</vt:lpstr>
      <vt:lpstr>PowerPoint Presentation</vt:lpstr>
      <vt:lpstr>أنواع الوجوه:</vt:lpstr>
      <vt:lpstr>PowerPoint Presentation</vt:lpstr>
      <vt:lpstr>PowerPoint Presentation</vt:lpstr>
      <vt:lpstr>PowerPoint Presentation</vt:lpstr>
      <vt:lpstr>السؤال الأول:</vt:lpstr>
      <vt:lpstr>السؤال الثالث:</vt:lpstr>
      <vt:lpstr>السؤال الخامس:</vt:lpstr>
      <vt:lpstr>السؤال السابع:</vt:lpstr>
      <vt:lpstr>السؤال التاسع:</vt:lpstr>
      <vt:lpstr>٢- الاتصال العيني:</vt:lpstr>
      <vt:lpstr>PowerPoint Presentation</vt:lpstr>
      <vt:lpstr>٣- الجسد: </vt:lpstr>
      <vt:lpstr>٤- اليدين</vt:lpstr>
      <vt:lpstr>PowerPoint Presentation</vt:lpstr>
      <vt:lpstr>٦- إشارات الوجه:</vt:lpstr>
      <vt:lpstr>٧- الرأس:</vt:lpstr>
      <vt:lpstr>٨- الفم:</vt:lpstr>
      <vt:lpstr>٩- القدمين:</vt:lpstr>
      <vt:lpstr>ثانيا: وضع حالة الجسم واعتداله </vt:lpstr>
      <vt:lpstr>ثالثا: الاتصال عن طريق السلوكيات الطبيعية</vt:lpstr>
      <vt:lpstr>PowerPoint Presentation</vt:lpstr>
      <vt:lpstr>PowerPoint Presentation</vt:lpstr>
      <vt:lpstr>PowerPoint Presentation</vt:lpstr>
      <vt:lpstr>رابعا: محيط الاتصال المتوفر ( البيئة ):</vt:lpstr>
      <vt:lpstr>عناصر أساسية لتحسين الاتصال غير اللفظي</vt:lpstr>
      <vt:lpstr>فك رموز لغة الجسد</vt:lpstr>
      <vt:lpstr>PowerPoint Presentation</vt:lpstr>
      <vt:lpstr>PowerPoint Presentation</vt:lpstr>
      <vt:lpstr>انواع العيون وتفسيرها:</vt:lpstr>
      <vt:lpstr>PowerPoint Presentation</vt:lpstr>
      <vt:lpstr>PowerPoint Presentation</vt:lpstr>
      <vt:lpstr>قزحية العين: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ما الذي يصيغ لغة الجسد ؟ </vt:lpstr>
      <vt:lpstr>دراسة المسافات بين  الاشخاص في المواقف المختلفة (Proxemics )</vt:lpstr>
      <vt:lpstr>محاذير دراسة المسافات بين الاشخاص في المواقف المختلفة</vt:lpstr>
      <vt:lpstr>التحية والمصافحة</vt:lpstr>
      <vt:lpstr>طريقة المصافحة:</vt:lpstr>
      <vt:lpstr>شرح أنواع المصافحة:</vt:lpstr>
      <vt:lpstr>شرح أنواع المصافحة:</vt:lpstr>
      <vt:lpstr>بعدما تطرح الأسئلة بعد السلام.</vt:lpstr>
      <vt:lpstr>الابتسامة:</vt:lpstr>
      <vt:lpstr>PowerPoint Presentation</vt:lpstr>
      <vt:lpstr>تفسير وضعيات النوم: </vt:lpstr>
      <vt:lpstr>قراءة الآخرين أثناء المقابلة:</vt:lpstr>
      <vt:lpstr>PowerPoint Presentation</vt:lpstr>
      <vt:lpstr>PowerPoint Presentation</vt:lpstr>
      <vt:lpstr>على المحقق(مسئوول التوظيف،المحقق الجنائي) مراعاة التالي:</vt:lpstr>
      <vt:lpstr>حنكة المحقق والخطوات المهمة اثناء التحقيق:</vt:lpstr>
      <vt:lpstr>علم الجرا فو لوجي:</vt:lpstr>
      <vt:lpstr>PowerPoint Presentation</vt:lpstr>
      <vt:lpstr>PowerPoint Presentation</vt:lpstr>
      <vt:lpstr>PowerPoint Presentation</vt:lpstr>
      <vt:lpstr>PowerPoint Presentation</vt:lpstr>
      <vt:lpstr>الكاريزما - الشخصية</vt:lpstr>
      <vt:lpstr>PowerPoint Presentation</vt:lpstr>
      <vt:lpstr>من هو الكاريزمي ؟</vt:lpstr>
      <vt:lpstr>هل أنا كاريزمي .. ؟</vt:lpstr>
      <vt:lpstr>PowerPoint Presentation</vt:lpstr>
      <vt:lpstr>PowerPoint Presentation</vt:lpstr>
      <vt:lpstr>الشخصية. Personality</vt:lpstr>
      <vt:lpstr>الشخصية من منظور إسلامي أربعة أمور تدل على النفس الإنسانية:</vt:lpstr>
      <vt:lpstr>PowerPoint Presentation</vt:lpstr>
      <vt:lpstr>أنواع النفس الإنسانية</vt:lpstr>
      <vt:lpstr>مفهوم الشخصية من منظور علم النفس المعاصر</vt:lpstr>
      <vt:lpstr>محددات الشخصية</vt:lpstr>
      <vt:lpstr>مؤشرات نمط الشخصية وأثرها على السلوك التنظيمي: المحاور التي تدل على طبيعة الشخصية وإمكانية التنبؤ بسلوكها:</vt:lpstr>
      <vt:lpstr>PowerPoint Presentation</vt:lpstr>
      <vt:lpstr>أهم النظريات حول مفهوم الشخصية</vt:lpstr>
      <vt:lpstr>PowerPoint Presentation</vt:lpstr>
      <vt:lpstr>PowerPoint Presentation</vt:lpstr>
      <vt:lpstr>2- نظرية الأنماط المزاجية: </vt:lpstr>
      <vt:lpstr>1- النمط الانفتاحي المنطلق أو الانبساطي      : Extrovert</vt:lpstr>
      <vt:lpstr>ج- العالم الألماني "هانز إيزنك" حدد نوعين من الشخصيات:</vt:lpstr>
      <vt:lpstr>صفات الشخصيات الانطوائية</vt:lpstr>
      <vt:lpstr>الشخصية المرحة:</vt:lpstr>
      <vt:lpstr>الشخصية الانطوائية</vt:lpstr>
      <vt:lpstr>صفات الشخصية الانطوائية:</vt:lpstr>
      <vt:lpstr>كيفية التصحيح و المعالجة:</vt:lpstr>
      <vt:lpstr>د- نظرية "وليم شلدون"   :William Sheldon</vt:lpstr>
      <vt:lpstr>هـ - نظرية الأنماط الخمسة : "ماكري"  Robert McRae</vt:lpstr>
      <vt:lpstr>PowerPoint Presentation</vt:lpstr>
      <vt:lpstr>و- النظرية النفسية الاجتماعية التفاعلية : (الفرد أدلرAlfrd Adler  وإيريك فروم (Fromm</vt:lpstr>
      <vt:lpstr>ز- نظرية التحليل النفسي: "سيجموند فرويد" Sigmund Freud</vt:lpstr>
      <vt:lpstr>ح - نظرية السمات  Allport’s Traits Theory</vt:lpstr>
      <vt:lpstr>PowerPoint Presentation</vt:lpstr>
      <vt:lpstr> يقسم البورت مراحل نمو الشخصية إلى سبع مراحل:</vt:lpstr>
      <vt:lpstr>ط- نظرية التعلم وأثرها في تكوين الشخصية: Learning Theory</vt:lpstr>
      <vt:lpstr>PowerPoint Presentation</vt:lpstr>
      <vt:lpstr>مفهوم الذات وطرق حمايتها The Concept of the Self and It Protection</vt:lpstr>
      <vt:lpstr>طرق الدفاع عن الذات</vt:lpstr>
      <vt:lpstr>PowerPoint Presentation</vt:lpstr>
      <vt:lpstr>PowerPoint Presentation</vt:lpstr>
      <vt:lpstr>PowerPoint Presentation</vt:lpstr>
      <vt:lpstr>PowerPoint Presentation</vt:lpstr>
      <vt:lpstr>البرمجة اللغوية العصبية</vt:lpstr>
      <vt:lpstr>حسن الظن بالناس:</vt:lpstr>
      <vt:lpstr>أسلوب الاسترخاء الذهني: </vt:lpstr>
      <vt:lpstr>الخصائص الذاتية</vt:lpstr>
      <vt:lpstr>الحالات الرئيسية الثلاث للإنسان:</vt:lpstr>
      <vt:lpstr>النوع الثاني: النشيط </vt:lpstr>
      <vt:lpstr>المعادلة المناسبة للصفات الثلاث للانسان: اولاً - الشخص غير المتزن.</vt:lpstr>
      <vt:lpstr>المعادلة المناسبة للصفات الثلاث للانسان: ثانياً -  الشخص المتعادل.</vt:lpstr>
      <vt:lpstr>أدوات وأساليب جمع المعلومات</vt:lpstr>
      <vt:lpstr>أدوات وأساليب جمع المعلومات</vt:lpstr>
      <vt:lpstr>أولاً- الاختبار </vt:lpstr>
      <vt:lpstr>ثانياً-الاستبيان </vt:lpstr>
      <vt:lpstr>أهم الجوانب التي يجب مراعاتها عند إعداد فقرات الاستبانة :- </vt:lpstr>
      <vt:lpstr>ثالثاً :مقاييس التقدير  </vt:lpstr>
      <vt:lpstr>PowerPoint Presentation</vt:lpstr>
      <vt:lpstr>رابعاً : الملاحظة </vt:lpstr>
      <vt:lpstr>PowerPoint Presentation</vt:lpstr>
      <vt:lpstr>خامساً : المقابلة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أساليب الاتصال ونقل التكنولوجيا</dc:title>
  <dc:creator>Professor Doukhi</dc:creator>
  <cp:lastModifiedBy>evolve</cp:lastModifiedBy>
  <cp:revision>303</cp:revision>
  <dcterms:created xsi:type="dcterms:W3CDTF">2016-06-19T13:09:00Z</dcterms:created>
  <dcterms:modified xsi:type="dcterms:W3CDTF">2025-09-15T17:29:29Z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0x010100691C38178F232143B1772FF6CF7BF1EF</vt:lpwstr>
  </property>
</Properties>
</file>