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8" r:id="rId3"/>
    <p:sldId id="256" r:id="rId4"/>
    <p:sldId id="302" r:id="rId5"/>
    <p:sldId id="303" r:id="rId6"/>
    <p:sldId id="292" r:id="rId7"/>
    <p:sldId id="294" r:id="rId8"/>
    <p:sldId id="291" r:id="rId9"/>
    <p:sldId id="297" r:id="rId10"/>
    <p:sldId id="298" r:id="rId11"/>
    <p:sldId id="299" r:id="rId12"/>
    <p:sldId id="300" r:id="rId13"/>
    <p:sldId id="301" r:id="rId14"/>
    <p:sldId id="275" r:id="rId15"/>
    <p:sldId id="296" r:id="rId16"/>
    <p:sldId id="287" r:id="rId17"/>
    <p:sldId id="286" r:id="rId18"/>
    <p:sldId id="290" r:id="rId19"/>
    <p:sldId id="285" r:id="rId20"/>
    <p:sldId id="273" r:id="rId21"/>
    <p:sldId id="281" r:id="rId22"/>
    <p:sldId id="289" r:id="rId23"/>
    <p:sldId id="283" r:id="rId24"/>
    <p:sldId id="288" r:id="rId25"/>
    <p:sldId id="280" r:id="rId26"/>
    <p:sldId id="267" r:id="rId27"/>
    <p:sldId id="277"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45A2A-AB89-40B9-A595-0EA14960292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FF99DB8-F15E-436A-BCD5-E5B72DCB006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2000" dirty="0">
              <a:solidFill>
                <a:schemeClr val="tx1">
                  <a:lumMod val="95000"/>
                  <a:lumOff val="5000"/>
                </a:schemeClr>
              </a:solidFill>
            </a:rPr>
            <a:t>Sattva</a:t>
          </a:r>
          <a:endParaRPr lang="ta-IN" sz="2000" dirty="0">
            <a:solidFill>
              <a:schemeClr val="tx1">
                <a:lumMod val="95000"/>
                <a:lumOff val="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ta-IN" sz="1600" dirty="0">
              <a:solidFill>
                <a:schemeClr val="tx1">
                  <a:lumMod val="95000"/>
                  <a:lumOff val="5000"/>
                </a:schemeClr>
              </a:solidFill>
            </a:rPr>
            <a:t>சாத்வீகம்</a:t>
          </a:r>
          <a:endParaRPr lang="nl-NL" sz="1600" dirty="0">
            <a:solidFill>
              <a:schemeClr val="tx1">
                <a:lumMod val="95000"/>
                <a:lumOff val="5000"/>
              </a:schemeClr>
            </a:solidFill>
          </a:endParaRPr>
        </a:p>
        <a:p>
          <a:pPr marL="0" lvl="0" defTabSz="889000">
            <a:lnSpc>
              <a:spcPct val="90000"/>
            </a:lnSpc>
            <a:spcBef>
              <a:spcPct val="0"/>
            </a:spcBef>
            <a:spcAft>
              <a:spcPct val="35000"/>
            </a:spcAft>
            <a:buNone/>
          </a:pPr>
          <a:r>
            <a:rPr lang="nl-NL" sz="2000" dirty="0"/>
            <a:t>Generator</a:t>
          </a:r>
        </a:p>
        <a:p>
          <a:pPr marL="0" lvl="0" defTabSz="889000">
            <a:lnSpc>
              <a:spcPct val="90000"/>
            </a:lnSpc>
            <a:spcBef>
              <a:spcPct val="0"/>
            </a:spcBef>
            <a:spcAft>
              <a:spcPct val="35000"/>
            </a:spcAft>
            <a:buNone/>
          </a:pPr>
          <a:r>
            <a:rPr lang="nl-NL" sz="1800" dirty="0"/>
            <a:t>%</a:t>
          </a:r>
          <a:endParaRPr lang="en-US" sz="1800" dirty="0"/>
        </a:p>
      </dgm:t>
    </dgm:pt>
    <dgm:pt modelId="{6A0FE352-DA0E-4AC5-87EA-BAE9323BB153}" type="parTrans" cxnId="{514B77BF-3301-4C41-8460-5652E8661710}">
      <dgm:prSet/>
      <dgm:spPr/>
      <dgm:t>
        <a:bodyPr/>
        <a:lstStyle/>
        <a:p>
          <a:endParaRPr lang="en-US"/>
        </a:p>
      </dgm:t>
    </dgm:pt>
    <dgm:pt modelId="{7F25FA0B-F619-4DC5-93CF-369DEE5B4701}" type="sibTrans" cxnId="{514B77BF-3301-4C41-8460-5652E8661710}">
      <dgm:prSet/>
      <dgm:spPr/>
      <dgm:t>
        <a:bodyPr/>
        <a:lstStyle/>
        <a:p>
          <a:endParaRPr lang="en-US"/>
        </a:p>
      </dgm:t>
    </dgm:pt>
    <dgm:pt modelId="{987B0717-6963-4897-9DE6-849DA6CCF4F5}">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2000" dirty="0">
              <a:solidFill>
                <a:schemeClr val="tx1">
                  <a:lumMod val="95000"/>
                  <a:lumOff val="5000"/>
                </a:schemeClr>
              </a:solidFill>
            </a:rPr>
            <a:t>Rajas</a:t>
          </a:r>
        </a:p>
        <a:p>
          <a:pPr marL="0" lvl="0" defTabSz="889000">
            <a:lnSpc>
              <a:spcPct val="90000"/>
            </a:lnSpc>
            <a:spcBef>
              <a:spcPct val="0"/>
            </a:spcBef>
            <a:spcAft>
              <a:spcPct val="35000"/>
            </a:spcAft>
            <a:buNone/>
          </a:pPr>
          <a:r>
            <a:rPr lang="nl-NL" sz="2000" dirty="0"/>
            <a:t>Operator</a:t>
          </a:r>
        </a:p>
        <a:p>
          <a:pPr marL="0" lvl="0" defTabSz="889000">
            <a:lnSpc>
              <a:spcPct val="90000"/>
            </a:lnSpc>
            <a:spcBef>
              <a:spcPct val="0"/>
            </a:spcBef>
            <a:spcAft>
              <a:spcPct val="35000"/>
            </a:spcAft>
            <a:buNone/>
          </a:pPr>
          <a:r>
            <a:rPr lang="nl-NL" sz="1800" dirty="0"/>
            <a:t>%</a:t>
          </a:r>
          <a:endParaRPr lang="en-US" sz="1800" dirty="0"/>
        </a:p>
      </dgm:t>
    </dgm:pt>
    <dgm:pt modelId="{2DF03CA4-F46F-4C43-B565-81FDE36D4508}" type="parTrans" cxnId="{78FA54BC-597A-4ED5-AF97-02552EB0724E}">
      <dgm:prSet/>
      <dgm:spPr/>
      <dgm:t>
        <a:bodyPr/>
        <a:lstStyle/>
        <a:p>
          <a:endParaRPr lang="en-US"/>
        </a:p>
      </dgm:t>
    </dgm:pt>
    <dgm:pt modelId="{21079207-6EE2-4B70-AA4D-68D976B952AF}" type="sibTrans" cxnId="{78FA54BC-597A-4ED5-AF97-02552EB0724E}">
      <dgm:prSet/>
      <dgm:spPr/>
      <dgm:t>
        <a:bodyPr/>
        <a:lstStyle/>
        <a:p>
          <a:endParaRPr lang="en-US"/>
        </a:p>
      </dgm:t>
    </dgm:pt>
    <dgm:pt modelId="{2AEA9FA5-574D-40B6-89ED-774C2CAE425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2000" dirty="0">
              <a:solidFill>
                <a:schemeClr val="tx1">
                  <a:lumMod val="95000"/>
                  <a:lumOff val="5000"/>
                </a:schemeClr>
              </a:solidFill>
            </a:rPr>
            <a:t>Tamas</a:t>
          </a:r>
          <a:endParaRPr lang="ta-IN" sz="2000" dirty="0">
            <a:solidFill>
              <a:schemeClr val="tx1">
                <a:lumMod val="95000"/>
                <a:lumOff val="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ta-IN" sz="1400" dirty="0">
              <a:solidFill>
                <a:schemeClr val="tx1">
                  <a:lumMod val="95000"/>
                  <a:lumOff val="5000"/>
                </a:schemeClr>
              </a:solidFill>
            </a:rPr>
            <a:t>தாமசம்</a:t>
          </a:r>
          <a:endParaRPr lang="nl-NL" sz="1400" dirty="0">
            <a:solidFill>
              <a:schemeClr val="tx1">
                <a:lumMod val="95000"/>
                <a:lumOff val="5000"/>
              </a:schemeClr>
            </a:solidFill>
          </a:endParaRPr>
        </a:p>
        <a:p>
          <a:pPr marL="0" lvl="0" defTabSz="889000">
            <a:lnSpc>
              <a:spcPct val="90000"/>
            </a:lnSpc>
            <a:spcBef>
              <a:spcPct val="0"/>
            </a:spcBef>
            <a:spcAft>
              <a:spcPct val="35000"/>
            </a:spcAft>
            <a:buNone/>
          </a:pPr>
          <a:r>
            <a:rPr lang="nl-NL" sz="2000" dirty="0"/>
            <a:t>Destroyer</a:t>
          </a:r>
        </a:p>
        <a:p>
          <a:pPr marL="0" lvl="0" defTabSz="889000">
            <a:lnSpc>
              <a:spcPct val="90000"/>
            </a:lnSpc>
            <a:spcBef>
              <a:spcPct val="0"/>
            </a:spcBef>
            <a:spcAft>
              <a:spcPct val="35000"/>
            </a:spcAft>
            <a:buNone/>
          </a:pPr>
          <a:r>
            <a:rPr lang="nl-NL" sz="1800" dirty="0"/>
            <a:t>%</a:t>
          </a:r>
          <a:endParaRPr lang="en-US" sz="1800" dirty="0"/>
        </a:p>
      </dgm:t>
    </dgm:pt>
    <dgm:pt modelId="{A047BDA2-C664-4CAC-ADF6-7D4C26040E3F}" type="parTrans" cxnId="{0A3C7FC1-AFF4-4836-A7F1-EC6FDD8ED912}">
      <dgm:prSet/>
      <dgm:spPr/>
      <dgm:t>
        <a:bodyPr/>
        <a:lstStyle/>
        <a:p>
          <a:endParaRPr lang="en-US"/>
        </a:p>
      </dgm:t>
    </dgm:pt>
    <dgm:pt modelId="{D123C1AB-550F-4500-9627-F065BA057927}" type="sibTrans" cxnId="{0A3C7FC1-AFF4-4836-A7F1-EC6FDD8ED912}">
      <dgm:prSet/>
      <dgm:spPr/>
      <dgm:t>
        <a:bodyPr/>
        <a:lstStyle/>
        <a:p>
          <a:endParaRPr lang="en-US"/>
        </a:p>
      </dgm:t>
    </dgm:pt>
    <dgm:pt modelId="{1278D9A9-EE80-4153-84E4-A2A2CA51D04D}" type="pres">
      <dgm:prSet presAssocID="{5AA45A2A-AB89-40B9-A595-0EA149602925}" presName="compositeShape" presStyleCnt="0">
        <dgm:presLayoutVars>
          <dgm:chMax val="7"/>
          <dgm:dir/>
          <dgm:resizeHandles val="exact"/>
        </dgm:presLayoutVars>
      </dgm:prSet>
      <dgm:spPr/>
    </dgm:pt>
    <dgm:pt modelId="{00ED0BC6-1164-4506-80DC-B461C680DFE3}" type="pres">
      <dgm:prSet presAssocID="{8FF99DB8-F15E-436A-BCD5-E5B72DCB006F}" presName="circ1" presStyleLbl="vennNode1" presStyleIdx="0" presStyleCnt="3"/>
      <dgm:spPr/>
    </dgm:pt>
    <dgm:pt modelId="{B85486A1-DF58-4F1C-815F-97EC709A2E5D}" type="pres">
      <dgm:prSet presAssocID="{8FF99DB8-F15E-436A-BCD5-E5B72DCB006F}" presName="circ1Tx" presStyleLbl="revTx" presStyleIdx="0" presStyleCnt="0">
        <dgm:presLayoutVars>
          <dgm:chMax val="0"/>
          <dgm:chPref val="0"/>
          <dgm:bulletEnabled val="1"/>
        </dgm:presLayoutVars>
      </dgm:prSet>
      <dgm:spPr/>
    </dgm:pt>
    <dgm:pt modelId="{B25258C2-A135-4DF6-9EB3-4247B95B3EC4}" type="pres">
      <dgm:prSet presAssocID="{987B0717-6963-4897-9DE6-849DA6CCF4F5}" presName="circ2" presStyleLbl="vennNode1" presStyleIdx="1" presStyleCnt="3"/>
      <dgm:spPr/>
    </dgm:pt>
    <dgm:pt modelId="{EC102E9B-9FCA-47C8-85B7-A25AC7089BCB}" type="pres">
      <dgm:prSet presAssocID="{987B0717-6963-4897-9DE6-849DA6CCF4F5}" presName="circ2Tx" presStyleLbl="revTx" presStyleIdx="0" presStyleCnt="0">
        <dgm:presLayoutVars>
          <dgm:chMax val="0"/>
          <dgm:chPref val="0"/>
          <dgm:bulletEnabled val="1"/>
        </dgm:presLayoutVars>
      </dgm:prSet>
      <dgm:spPr/>
    </dgm:pt>
    <dgm:pt modelId="{3DDCA372-7E62-4C84-B8AC-C0A30371CD24}" type="pres">
      <dgm:prSet presAssocID="{2AEA9FA5-574D-40B6-89ED-774C2CAE425F}" presName="circ3" presStyleLbl="vennNode1" presStyleIdx="2" presStyleCnt="3"/>
      <dgm:spPr/>
    </dgm:pt>
    <dgm:pt modelId="{E28C8A7A-06D8-4868-BD92-167885BE8CC7}" type="pres">
      <dgm:prSet presAssocID="{2AEA9FA5-574D-40B6-89ED-774C2CAE425F}" presName="circ3Tx" presStyleLbl="revTx" presStyleIdx="0" presStyleCnt="0">
        <dgm:presLayoutVars>
          <dgm:chMax val="0"/>
          <dgm:chPref val="0"/>
          <dgm:bulletEnabled val="1"/>
        </dgm:presLayoutVars>
      </dgm:prSet>
      <dgm:spPr/>
    </dgm:pt>
  </dgm:ptLst>
  <dgm:cxnLst>
    <dgm:cxn modelId="{21C30603-498C-41F9-B199-5F00B7729FF0}" type="presOf" srcId="{8FF99DB8-F15E-436A-BCD5-E5B72DCB006F}" destId="{00ED0BC6-1164-4506-80DC-B461C680DFE3}" srcOrd="0" destOrd="0" presId="urn:microsoft.com/office/officeart/2005/8/layout/venn1"/>
    <dgm:cxn modelId="{EFB2E537-023A-4552-8FD6-541539C89880}" type="presOf" srcId="{5AA45A2A-AB89-40B9-A595-0EA149602925}" destId="{1278D9A9-EE80-4153-84E4-A2A2CA51D04D}" srcOrd="0" destOrd="0" presId="urn:microsoft.com/office/officeart/2005/8/layout/venn1"/>
    <dgm:cxn modelId="{C1E39C46-15E8-421F-BD98-27B36C0F2879}" type="presOf" srcId="{987B0717-6963-4897-9DE6-849DA6CCF4F5}" destId="{B25258C2-A135-4DF6-9EB3-4247B95B3EC4}" srcOrd="0" destOrd="0" presId="urn:microsoft.com/office/officeart/2005/8/layout/venn1"/>
    <dgm:cxn modelId="{B4EF1F92-050C-4E20-815D-CB099A37071E}" type="presOf" srcId="{2AEA9FA5-574D-40B6-89ED-774C2CAE425F}" destId="{E28C8A7A-06D8-4868-BD92-167885BE8CC7}" srcOrd="1" destOrd="0" presId="urn:microsoft.com/office/officeart/2005/8/layout/venn1"/>
    <dgm:cxn modelId="{5A6001B8-41B7-47B2-B1C7-5B0D0C52E8F5}" type="presOf" srcId="{2AEA9FA5-574D-40B6-89ED-774C2CAE425F}" destId="{3DDCA372-7E62-4C84-B8AC-C0A30371CD24}" srcOrd="0" destOrd="0" presId="urn:microsoft.com/office/officeart/2005/8/layout/venn1"/>
    <dgm:cxn modelId="{78FA54BC-597A-4ED5-AF97-02552EB0724E}" srcId="{5AA45A2A-AB89-40B9-A595-0EA149602925}" destId="{987B0717-6963-4897-9DE6-849DA6CCF4F5}" srcOrd="1" destOrd="0" parTransId="{2DF03CA4-F46F-4C43-B565-81FDE36D4508}" sibTransId="{21079207-6EE2-4B70-AA4D-68D976B952AF}"/>
    <dgm:cxn modelId="{514B77BF-3301-4C41-8460-5652E8661710}" srcId="{5AA45A2A-AB89-40B9-A595-0EA149602925}" destId="{8FF99DB8-F15E-436A-BCD5-E5B72DCB006F}" srcOrd="0" destOrd="0" parTransId="{6A0FE352-DA0E-4AC5-87EA-BAE9323BB153}" sibTransId="{7F25FA0B-F619-4DC5-93CF-369DEE5B4701}"/>
    <dgm:cxn modelId="{0A3C7FC1-AFF4-4836-A7F1-EC6FDD8ED912}" srcId="{5AA45A2A-AB89-40B9-A595-0EA149602925}" destId="{2AEA9FA5-574D-40B6-89ED-774C2CAE425F}" srcOrd="2" destOrd="0" parTransId="{A047BDA2-C664-4CAC-ADF6-7D4C26040E3F}" sibTransId="{D123C1AB-550F-4500-9627-F065BA057927}"/>
    <dgm:cxn modelId="{65E89AFA-8C53-490C-BC61-350945144714}" type="presOf" srcId="{8FF99DB8-F15E-436A-BCD5-E5B72DCB006F}" destId="{B85486A1-DF58-4F1C-815F-97EC709A2E5D}" srcOrd="1" destOrd="0" presId="urn:microsoft.com/office/officeart/2005/8/layout/venn1"/>
    <dgm:cxn modelId="{9ABC73FC-13D4-4DEE-AF40-F15581143AE3}" type="presOf" srcId="{987B0717-6963-4897-9DE6-849DA6CCF4F5}" destId="{EC102E9B-9FCA-47C8-85B7-A25AC7089BCB}" srcOrd="1" destOrd="0" presId="urn:microsoft.com/office/officeart/2005/8/layout/venn1"/>
    <dgm:cxn modelId="{63ACDF76-1FEB-4622-9009-947A03DCDDD4}" type="presParOf" srcId="{1278D9A9-EE80-4153-84E4-A2A2CA51D04D}" destId="{00ED0BC6-1164-4506-80DC-B461C680DFE3}" srcOrd="0" destOrd="0" presId="urn:microsoft.com/office/officeart/2005/8/layout/venn1"/>
    <dgm:cxn modelId="{729E2320-C69A-44AE-8ABD-030058723D14}" type="presParOf" srcId="{1278D9A9-EE80-4153-84E4-A2A2CA51D04D}" destId="{B85486A1-DF58-4F1C-815F-97EC709A2E5D}" srcOrd="1" destOrd="0" presId="urn:microsoft.com/office/officeart/2005/8/layout/venn1"/>
    <dgm:cxn modelId="{C4CDE404-84BF-41AE-B747-AFF1B23519B1}" type="presParOf" srcId="{1278D9A9-EE80-4153-84E4-A2A2CA51D04D}" destId="{B25258C2-A135-4DF6-9EB3-4247B95B3EC4}" srcOrd="2" destOrd="0" presId="urn:microsoft.com/office/officeart/2005/8/layout/venn1"/>
    <dgm:cxn modelId="{86806767-7F6E-4255-A4DD-18DEA3F5CCCB}" type="presParOf" srcId="{1278D9A9-EE80-4153-84E4-A2A2CA51D04D}" destId="{EC102E9B-9FCA-47C8-85B7-A25AC7089BCB}" srcOrd="3" destOrd="0" presId="urn:microsoft.com/office/officeart/2005/8/layout/venn1"/>
    <dgm:cxn modelId="{688BDB30-0335-4DC1-9606-449F8D897677}" type="presParOf" srcId="{1278D9A9-EE80-4153-84E4-A2A2CA51D04D}" destId="{3DDCA372-7E62-4C84-B8AC-C0A30371CD24}" srcOrd="4" destOrd="0" presId="urn:microsoft.com/office/officeart/2005/8/layout/venn1"/>
    <dgm:cxn modelId="{3846DA69-9BB5-4118-8557-8FC2F89999D2}" type="presParOf" srcId="{1278D9A9-EE80-4153-84E4-A2A2CA51D04D}" destId="{E28C8A7A-06D8-4868-BD92-167885BE8CC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45A2A-AB89-40B9-A595-0EA14960292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FF99DB8-F15E-436A-BCD5-E5B72DCB006F}">
      <dgm:prSet phldrT="[Text]" custT="1"/>
      <dgm:spPr/>
      <dgm:t>
        <a:bodyPr/>
        <a:lstStyle/>
        <a:p>
          <a:r>
            <a:rPr lang="nl-NL" sz="1800" dirty="0">
              <a:solidFill>
                <a:schemeClr val="tx1">
                  <a:lumMod val="95000"/>
                  <a:lumOff val="5000"/>
                </a:schemeClr>
              </a:solidFill>
            </a:rPr>
            <a:t>Vata</a:t>
          </a:r>
          <a:endParaRPr lang="ta-IN" sz="1800" dirty="0">
            <a:solidFill>
              <a:schemeClr val="tx1">
                <a:lumMod val="95000"/>
                <a:lumOff val="5000"/>
              </a:schemeClr>
            </a:solidFill>
          </a:endParaRPr>
        </a:p>
        <a:p>
          <a:r>
            <a:rPr lang="ta-IN" sz="1600" dirty="0">
              <a:solidFill>
                <a:schemeClr val="tx1">
                  <a:lumMod val="95000"/>
                  <a:lumOff val="5000"/>
                </a:schemeClr>
              </a:solidFill>
            </a:rPr>
            <a:t>வாதம்</a:t>
          </a:r>
          <a:endParaRPr lang="nl-NL" sz="2400" dirty="0">
            <a:solidFill>
              <a:schemeClr val="tx1">
                <a:lumMod val="95000"/>
                <a:lumOff val="5000"/>
              </a:schemeClr>
            </a:solidFill>
          </a:endParaRPr>
        </a:p>
        <a:p>
          <a:r>
            <a:rPr lang="nl-NL" sz="1500" b="0" i="0" dirty="0"/>
            <a:t>briljante geest</a:t>
          </a:r>
        </a:p>
        <a:p>
          <a:r>
            <a:rPr lang="nl-NL" sz="1500" dirty="0"/>
            <a:t>%</a:t>
          </a:r>
          <a:endParaRPr lang="en-US" sz="1500" dirty="0"/>
        </a:p>
      </dgm:t>
    </dgm:pt>
    <dgm:pt modelId="{6A0FE352-DA0E-4AC5-87EA-BAE9323BB153}" type="parTrans" cxnId="{514B77BF-3301-4C41-8460-5652E8661710}">
      <dgm:prSet/>
      <dgm:spPr/>
      <dgm:t>
        <a:bodyPr/>
        <a:lstStyle/>
        <a:p>
          <a:endParaRPr lang="en-US"/>
        </a:p>
      </dgm:t>
    </dgm:pt>
    <dgm:pt modelId="{7F25FA0B-F619-4DC5-93CF-369DEE5B4701}" type="sibTrans" cxnId="{514B77BF-3301-4C41-8460-5652E8661710}">
      <dgm:prSet/>
      <dgm:spPr/>
      <dgm:t>
        <a:bodyPr/>
        <a:lstStyle/>
        <a:p>
          <a:endParaRPr lang="en-US"/>
        </a:p>
      </dgm:t>
    </dgm:pt>
    <dgm:pt modelId="{987B0717-6963-4897-9DE6-849DA6CCF4F5}">
      <dgm:prSet phldrT="[Text]"/>
      <dgm:spPr/>
      <dgm:t>
        <a:bodyPr/>
        <a:lstStyle/>
        <a:p>
          <a:r>
            <a:rPr lang="nl-NL" b="1" dirty="0">
              <a:solidFill>
                <a:schemeClr val="tx1">
                  <a:lumMod val="95000"/>
                  <a:lumOff val="5000"/>
                </a:schemeClr>
              </a:solidFill>
            </a:rPr>
            <a:t>Pitta</a:t>
          </a:r>
          <a:r>
            <a:rPr lang="ta-IN" b="1" dirty="0">
              <a:solidFill>
                <a:schemeClr val="tx1">
                  <a:lumMod val="95000"/>
                  <a:lumOff val="5000"/>
                </a:schemeClr>
              </a:solidFill>
            </a:rPr>
            <a:t> </a:t>
          </a:r>
        </a:p>
        <a:p>
          <a:r>
            <a:rPr lang="ta-IN" b="1" dirty="0">
              <a:solidFill>
                <a:schemeClr val="tx1">
                  <a:lumMod val="95000"/>
                  <a:lumOff val="5000"/>
                </a:schemeClr>
              </a:solidFill>
            </a:rPr>
            <a:t>பித்தம்</a:t>
          </a:r>
          <a:endParaRPr lang="nl-NL" b="1" dirty="0">
            <a:solidFill>
              <a:schemeClr val="tx1">
                <a:lumMod val="95000"/>
                <a:lumOff val="5000"/>
              </a:schemeClr>
            </a:solidFill>
          </a:endParaRPr>
        </a:p>
        <a:p>
          <a:r>
            <a:rPr lang="nl-NL" dirty="0"/>
            <a:t>transformatie </a:t>
          </a:r>
        </a:p>
        <a:p>
          <a:r>
            <a:rPr lang="nl-NL" dirty="0"/>
            <a:t>% </a:t>
          </a:r>
          <a:endParaRPr lang="en-US" dirty="0"/>
        </a:p>
      </dgm:t>
    </dgm:pt>
    <dgm:pt modelId="{2DF03CA4-F46F-4C43-B565-81FDE36D4508}" type="parTrans" cxnId="{78FA54BC-597A-4ED5-AF97-02552EB0724E}">
      <dgm:prSet/>
      <dgm:spPr/>
      <dgm:t>
        <a:bodyPr/>
        <a:lstStyle/>
        <a:p>
          <a:endParaRPr lang="en-US"/>
        </a:p>
      </dgm:t>
    </dgm:pt>
    <dgm:pt modelId="{21079207-6EE2-4B70-AA4D-68D976B952AF}" type="sibTrans" cxnId="{78FA54BC-597A-4ED5-AF97-02552EB0724E}">
      <dgm:prSet/>
      <dgm:spPr/>
      <dgm:t>
        <a:bodyPr/>
        <a:lstStyle/>
        <a:p>
          <a:endParaRPr lang="en-US"/>
        </a:p>
      </dgm:t>
    </dgm:pt>
    <dgm:pt modelId="{2AEA9FA5-574D-40B6-89ED-774C2CAE425F}">
      <dgm:prSet phldrT="[Text]" custT="1"/>
      <dgm:spPr/>
      <dgm:t>
        <a:bodyPr/>
        <a:lstStyle/>
        <a:p>
          <a:r>
            <a:rPr lang="nl-NL" sz="1800" dirty="0">
              <a:solidFill>
                <a:schemeClr val="tx1">
                  <a:lumMod val="95000"/>
                  <a:lumOff val="5000"/>
                </a:schemeClr>
              </a:solidFill>
            </a:rPr>
            <a:t>Kapha</a:t>
          </a:r>
          <a:endParaRPr lang="ta-IN" sz="1800" dirty="0">
            <a:solidFill>
              <a:schemeClr val="tx1">
                <a:lumMod val="95000"/>
                <a:lumOff val="5000"/>
              </a:schemeClr>
            </a:solidFill>
          </a:endParaRPr>
        </a:p>
        <a:p>
          <a:r>
            <a:rPr lang="ta-IN" sz="1400" dirty="0">
              <a:solidFill>
                <a:schemeClr val="tx1">
                  <a:lumMod val="95000"/>
                  <a:lumOff val="5000"/>
                </a:schemeClr>
              </a:solidFill>
            </a:rPr>
            <a:t>கபம்</a:t>
          </a:r>
          <a:endParaRPr lang="nl-NL" sz="1400" dirty="0">
            <a:solidFill>
              <a:schemeClr val="tx1">
                <a:lumMod val="95000"/>
                <a:lumOff val="5000"/>
              </a:schemeClr>
            </a:solidFill>
          </a:endParaRPr>
        </a:p>
        <a:p>
          <a:r>
            <a:rPr lang="nl-NL" sz="1800" b="0" i="0" dirty="0"/>
            <a:t>stabiliteit</a:t>
          </a:r>
          <a:r>
            <a:rPr lang="nl-NL" sz="1800" dirty="0"/>
            <a:t> </a:t>
          </a:r>
        </a:p>
        <a:p>
          <a:r>
            <a:rPr lang="nl-NL" sz="1800" dirty="0"/>
            <a:t>%</a:t>
          </a:r>
          <a:endParaRPr lang="en-US" sz="1800" dirty="0"/>
        </a:p>
      </dgm:t>
    </dgm:pt>
    <dgm:pt modelId="{A047BDA2-C664-4CAC-ADF6-7D4C26040E3F}" type="parTrans" cxnId="{0A3C7FC1-AFF4-4836-A7F1-EC6FDD8ED912}">
      <dgm:prSet/>
      <dgm:spPr/>
      <dgm:t>
        <a:bodyPr/>
        <a:lstStyle/>
        <a:p>
          <a:endParaRPr lang="en-US"/>
        </a:p>
      </dgm:t>
    </dgm:pt>
    <dgm:pt modelId="{D123C1AB-550F-4500-9627-F065BA057927}" type="sibTrans" cxnId="{0A3C7FC1-AFF4-4836-A7F1-EC6FDD8ED912}">
      <dgm:prSet/>
      <dgm:spPr/>
      <dgm:t>
        <a:bodyPr/>
        <a:lstStyle/>
        <a:p>
          <a:endParaRPr lang="en-US"/>
        </a:p>
      </dgm:t>
    </dgm:pt>
    <dgm:pt modelId="{1278D9A9-EE80-4153-84E4-A2A2CA51D04D}" type="pres">
      <dgm:prSet presAssocID="{5AA45A2A-AB89-40B9-A595-0EA149602925}" presName="compositeShape" presStyleCnt="0">
        <dgm:presLayoutVars>
          <dgm:chMax val="7"/>
          <dgm:dir/>
          <dgm:resizeHandles val="exact"/>
        </dgm:presLayoutVars>
      </dgm:prSet>
      <dgm:spPr/>
    </dgm:pt>
    <dgm:pt modelId="{00ED0BC6-1164-4506-80DC-B461C680DFE3}" type="pres">
      <dgm:prSet presAssocID="{8FF99DB8-F15E-436A-BCD5-E5B72DCB006F}" presName="circ1" presStyleLbl="vennNode1" presStyleIdx="0" presStyleCnt="3"/>
      <dgm:spPr/>
    </dgm:pt>
    <dgm:pt modelId="{B85486A1-DF58-4F1C-815F-97EC709A2E5D}" type="pres">
      <dgm:prSet presAssocID="{8FF99DB8-F15E-436A-BCD5-E5B72DCB006F}" presName="circ1Tx" presStyleLbl="revTx" presStyleIdx="0" presStyleCnt="0">
        <dgm:presLayoutVars>
          <dgm:chMax val="0"/>
          <dgm:chPref val="0"/>
          <dgm:bulletEnabled val="1"/>
        </dgm:presLayoutVars>
      </dgm:prSet>
      <dgm:spPr/>
    </dgm:pt>
    <dgm:pt modelId="{B25258C2-A135-4DF6-9EB3-4247B95B3EC4}" type="pres">
      <dgm:prSet presAssocID="{987B0717-6963-4897-9DE6-849DA6CCF4F5}" presName="circ2" presStyleLbl="vennNode1" presStyleIdx="1" presStyleCnt="3"/>
      <dgm:spPr/>
    </dgm:pt>
    <dgm:pt modelId="{EC102E9B-9FCA-47C8-85B7-A25AC7089BCB}" type="pres">
      <dgm:prSet presAssocID="{987B0717-6963-4897-9DE6-849DA6CCF4F5}" presName="circ2Tx" presStyleLbl="revTx" presStyleIdx="0" presStyleCnt="0">
        <dgm:presLayoutVars>
          <dgm:chMax val="0"/>
          <dgm:chPref val="0"/>
          <dgm:bulletEnabled val="1"/>
        </dgm:presLayoutVars>
      </dgm:prSet>
      <dgm:spPr/>
    </dgm:pt>
    <dgm:pt modelId="{3DDCA372-7E62-4C84-B8AC-C0A30371CD24}" type="pres">
      <dgm:prSet presAssocID="{2AEA9FA5-574D-40B6-89ED-774C2CAE425F}" presName="circ3" presStyleLbl="vennNode1" presStyleIdx="2" presStyleCnt="3"/>
      <dgm:spPr/>
    </dgm:pt>
    <dgm:pt modelId="{E28C8A7A-06D8-4868-BD92-167885BE8CC7}" type="pres">
      <dgm:prSet presAssocID="{2AEA9FA5-574D-40B6-89ED-774C2CAE425F}" presName="circ3Tx" presStyleLbl="revTx" presStyleIdx="0" presStyleCnt="0">
        <dgm:presLayoutVars>
          <dgm:chMax val="0"/>
          <dgm:chPref val="0"/>
          <dgm:bulletEnabled val="1"/>
        </dgm:presLayoutVars>
      </dgm:prSet>
      <dgm:spPr/>
    </dgm:pt>
  </dgm:ptLst>
  <dgm:cxnLst>
    <dgm:cxn modelId="{21C30603-498C-41F9-B199-5F00B7729FF0}" type="presOf" srcId="{8FF99DB8-F15E-436A-BCD5-E5B72DCB006F}" destId="{00ED0BC6-1164-4506-80DC-B461C680DFE3}" srcOrd="0" destOrd="0" presId="urn:microsoft.com/office/officeart/2005/8/layout/venn1"/>
    <dgm:cxn modelId="{EFB2E537-023A-4552-8FD6-541539C89880}" type="presOf" srcId="{5AA45A2A-AB89-40B9-A595-0EA149602925}" destId="{1278D9A9-EE80-4153-84E4-A2A2CA51D04D}" srcOrd="0" destOrd="0" presId="urn:microsoft.com/office/officeart/2005/8/layout/venn1"/>
    <dgm:cxn modelId="{C1E39C46-15E8-421F-BD98-27B36C0F2879}" type="presOf" srcId="{987B0717-6963-4897-9DE6-849DA6CCF4F5}" destId="{B25258C2-A135-4DF6-9EB3-4247B95B3EC4}" srcOrd="0" destOrd="0" presId="urn:microsoft.com/office/officeart/2005/8/layout/venn1"/>
    <dgm:cxn modelId="{B4EF1F92-050C-4E20-815D-CB099A37071E}" type="presOf" srcId="{2AEA9FA5-574D-40B6-89ED-774C2CAE425F}" destId="{E28C8A7A-06D8-4868-BD92-167885BE8CC7}" srcOrd="1" destOrd="0" presId="urn:microsoft.com/office/officeart/2005/8/layout/venn1"/>
    <dgm:cxn modelId="{5A6001B8-41B7-47B2-B1C7-5B0D0C52E8F5}" type="presOf" srcId="{2AEA9FA5-574D-40B6-89ED-774C2CAE425F}" destId="{3DDCA372-7E62-4C84-B8AC-C0A30371CD24}" srcOrd="0" destOrd="0" presId="urn:microsoft.com/office/officeart/2005/8/layout/venn1"/>
    <dgm:cxn modelId="{78FA54BC-597A-4ED5-AF97-02552EB0724E}" srcId="{5AA45A2A-AB89-40B9-A595-0EA149602925}" destId="{987B0717-6963-4897-9DE6-849DA6CCF4F5}" srcOrd="1" destOrd="0" parTransId="{2DF03CA4-F46F-4C43-B565-81FDE36D4508}" sibTransId="{21079207-6EE2-4B70-AA4D-68D976B952AF}"/>
    <dgm:cxn modelId="{514B77BF-3301-4C41-8460-5652E8661710}" srcId="{5AA45A2A-AB89-40B9-A595-0EA149602925}" destId="{8FF99DB8-F15E-436A-BCD5-E5B72DCB006F}" srcOrd="0" destOrd="0" parTransId="{6A0FE352-DA0E-4AC5-87EA-BAE9323BB153}" sibTransId="{7F25FA0B-F619-4DC5-93CF-369DEE5B4701}"/>
    <dgm:cxn modelId="{0A3C7FC1-AFF4-4836-A7F1-EC6FDD8ED912}" srcId="{5AA45A2A-AB89-40B9-A595-0EA149602925}" destId="{2AEA9FA5-574D-40B6-89ED-774C2CAE425F}" srcOrd="2" destOrd="0" parTransId="{A047BDA2-C664-4CAC-ADF6-7D4C26040E3F}" sibTransId="{D123C1AB-550F-4500-9627-F065BA057927}"/>
    <dgm:cxn modelId="{65E89AFA-8C53-490C-BC61-350945144714}" type="presOf" srcId="{8FF99DB8-F15E-436A-BCD5-E5B72DCB006F}" destId="{B85486A1-DF58-4F1C-815F-97EC709A2E5D}" srcOrd="1" destOrd="0" presId="urn:microsoft.com/office/officeart/2005/8/layout/venn1"/>
    <dgm:cxn modelId="{9ABC73FC-13D4-4DEE-AF40-F15581143AE3}" type="presOf" srcId="{987B0717-6963-4897-9DE6-849DA6CCF4F5}" destId="{EC102E9B-9FCA-47C8-85B7-A25AC7089BCB}" srcOrd="1" destOrd="0" presId="urn:microsoft.com/office/officeart/2005/8/layout/venn1"/>
    <dgm:cxn modelId="{63ACDF76-1FEB-4622-9009-947A03DCDDD4}" type="presParOf" srcId="{1278D9A9-EE80-4153-84E4-A2A2CA51D04D}" destId="{00ED0BC6-1164-4506-80DC-B461C680DFE3}" srcOrd="0" destOrd="0" presId="urn:microsoft.com/office/officeart/2005/8/layout/venn1"/>
    <dgm:cxn modelId="{729E2320-C69A-44AE-8ABD-030058723D14}" type="presParOf" srcId="{1278D9A9-EE80-4153-84E4-A2A2CA51D04D}" destId="{B85486A1-DF58-4F1C-815F-97EC709A2E5D}" srcOrd="1" destOrd="0" presId="urn:microsoft.com/office/officeart/2005/8/layout/venn1"/>
    <dgm:cxn modelId="{C4CDE404-84BF-41AE-B747-AFF1B23519B1}" type="presParOf" srcId="{1278D9A9-EE80-4153-84E4-A2A2CA51D04D}" destId="{B25258C2-A135-4DF6-9EB3-4247B95B3EC4}" srcOrd="2" destOrd="0" presId="urn:microsoft.com/office/officeart/2005/8/layout/venn1"/>
    <dgm:cxn modelId="{86806767-7F6E-4255-A4DD-18DEA3F5CCCB}" type="presParOf" srcId="{1278D9A9-EE80-4153-84E4-A2A2CA51D04D}" destId="{EC102E9B-9FCA-47C8-85B7-A25AC7089BCB}" srcOrd="3" destOrd="0" presId="urn:microsoft.com/office/officeart/2005/8/layout/venn1"/>
    <dgm:cxn modelId="{688BDB30-0335-4DC1-9606-449F8D897677}" type="presParOf" srcId="{1278D9A9-EE80-4153-84E4-A2A2CA51D04D}" destId="{3DDCA372-7E62-4C84-B8AC-C0A30371CD24}" srcOrd="4" destOrd="0" presId="urn:microsoft.com/office/officeart/2005/8/layout/venn1"/>
    <dgm:cxn modelId="{3846DA69-9BB5-4118-8557-8FC2F89999D2}" type="presParOf" srcId="{1278D9A9-EE80-4153-84E4-A2A2CA51D04D}" destId="{E28C8A7A-06D8-4868-BD92-167885BE8CC7}"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D0BC6-1164-4506-80DC-B461C680DFE3}">
      <dsp:nvSpPr>
        <dsp:cNvPr id="0" name=""/>
        <dsp:cNvSpPr/>
      </dsp:nvSpPr>
      <dsp:spPr>
        <a:xfrm>
          <a:off x="672129" y="380204"/>
          <a:ext cx="1862713" cy="18627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2000" kern="1200" dirty="0">
              <a:solidFill>
                <a:schemeClr val="tx1">
                  <a:lumMod val="95000"/>
                  <a:lumOff val="5000"/>
                </a:schemeClr>
              </a:solidFill>
            </a:rPr>
            <a:t>Sattva</a:t>
          </a:r>
          <a:endParaRPr lang="ta-IN" sz="2000" kern="1200" dirty="0">
            <a:solidFill>
              <a:schemeClr val="tx1">
                <a:lumMod val="95000"/>
                <a:lumOff val="5000"/>
              </a:schemeClr>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ta-IN" sz="1600" kern="1200" dirty="0">
              <a:solidFill>
                <a:schemeClr val="tx1">
                  <a:lumMod val="95000"/>
                  <a:lumOff val="5000"/>
                </a:schemeClr>
              </a:solidFill>
            </a:rPr>
            <a:t>சாத்வீகம்</a:t>
          </a:r>
          <a:endParaRPr lang="nl-NL" sz="1600" kern="1200" dirty="0">
            <a:solidFill>
              <a:schemeClr val="tx1">
                <a:lumMod val="95000"/>
                <a:lumOff val="5000"/>
              </a:schemeClr>
            </a:solidFill>
          </a:endParaRPr>
        </a:p>
        <a:p>
          <a:pPr marL="0" lvl="0" algn="ctr" defTabSz="889000">
            <a:lnSpc>
              <a:spcPct val="90000"/>
            </a:lnSpc>
            <a:spcBef>
              <a:spcPct val="0"/>
            </a:spcBef>
            <a:spcAft>
              <a:spcPct val="35000"/>
            </a:spcAft>
            <a:buNone/>
          </a:pPr>
          <a:r>
            <a:rPr lang="nl-NL" sz="2000" kern="1200" dirty="0"/>
            <a:t>Generator</a:t>
          </a:r>
        </a:p>
        <a:p>
          <a:pPr marL="0" lvl="0" algn="ctr" defTabSz="889000">
            <a:lnSpc>
              <a:spcPct val="90000"/>
            </a:lnSpc>
            <a:spcBef>
              <a:spcPct val="0"/>
            </a:spcBef>
            <a:spcAft>
              <a:spcPct val="35000"/>
            </a:spcAft>
            <a:buNone/>
          </a:pPr>
          <a:r>
            <a:rPr lang="nl-NL" sz="1800" kern="1200" dirty="0"/>
            <a:t>%</a:t>
          </a:r>
          <a:endParaRPr lang="en-US" sz="1800" kern="1200" dirty="0"/>
        </a:p>
      </dsp:txBody>
      <dsp:txXfrm>
        <a:off x="920490" y="706179"/>
        <a:ext cx="1365990" cy="838221"/>
      </dsp:txXfrm>
    </dsp:sp>
    <dsp:sp modelId="{B25258C2-A135-4DF6-9EB3-4247B95B3EC4}">
      <dsp:nvSpPr>
        <dsp:cNvPr id="0" name=""/>
        <dsp:cNvSpPr/>
      </dsp:nvSpPr>
      <dsp:spPr>
        <a:xfrm>
          <a:off x="1344258" y="1544400"/>
          <a:ext cx="1862713" cy="18627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2000" kern="1200" dirty="0">
              <a:solidFill>
                <a:schemeClr val="tx1">
                  <a:lumMod val="95000"/>
                  <a:lumOff val="5000"/>
                </a:schemeClr>
              </a:solidFill>
            </a:rPr>
            <a:t>Rajas</a:t>
          </a:r>
        </a:p>
        <a:p>
          <a:pPr marL="0" lvl="0" algn="ctr" defTabSz="889000">
            <a:lnSpc>
              <a:spcPct val="90000"/>
            </a:lnSpc>
            <a:spcBef>
              <a:spcPct val="0"/>
            </a:spcBef>
            <a:spcAft>
              <a:spcPct val="35000"/>
            </a:spcAft>
            <a:buNone/>
          </a:pPr>
          <a:r>
            <a:rPr lang="nl-NL" sz="2000" kern="1200" dirty="0"/>
            <a:t>Operator</a:t>
          </a:r>
        </a:p>
        <a:p>
          <a:pPr marL="0" lvl="0" algn="ctr" defTabSz="889000">
            <a:lnSpc>
              <a:spcPct val="90000"/>
            </a:lnSpc>
            <a:spcBef>
              <a:spcPct val="0"/>
            </a:spcBef>
            <a:spcAft>
              <a:spcPct val="35000"/>
            </a:spcAft>
            <a:buNone/>
          </a:pPr>
          <a:r>
            <a:rPr lang="nl-NL" sz="1800" kern="1200" dirty="0"/>
            <a:t>%</a:t>
          </a:r>
          <a:endParaRPr lang="en-US" sz="1800" kern="1200" dirty="0"/>
        </a:p>
      </dsp:txBody>
      <dsp:txXfrm>
        <a:off x="1913938" y="2025601"/>
        <a:ext cx="1117628" cy="1024492"/>
      </dsp:txXfrm>
    </dsp:sp>
    <dsp:sp modelId="{3DDCA372-7E62-4C84-B8AC-C0A30371CD24}">
      <dsp:nvSpPr>
        <dsp:cNvPr id="0" name=""/>
        <dsp:cNvSpPr/>
      </dsp:nvSpPr>
      <dsp:spPr>
        <a:xfrm>
          <a:off x="0" y="1544400"/>
          <a:ext cx="1862713" cy="18627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2000" kern="1200" dirty="0">
              <a:solidFill>
                <a:schemeClr val="tx1">
                  <a:lumMod val="95000"/>
                  <a:lumOff val="5000"/>
                </a:schemeClr>
              </a:solidFill>
            </a:rPr>
            <a:t>Tamas</a:t>
          </a:r>
          <a:endParaRPr lang="ta-IN" sz="2000" kern="1200" dirty="0">
            <a:solidFill>
              <a:schemeClr val="tx1">
                <a:lumMod val="95000"/>
                <a:lumOff val="5000"/>
              </a:schemeClr>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ta-IN" sz="1400" kern="1200" dirty="0">
              <a:solidFill>
                <a:schemeClr val="tx1">
                  <a:lumMod val="95000"/>
                  <a:lumOff val="5000"/>
                </a:schemeClr>
              </a:solidFill>
            </a:rPr>
            <a:t>தாமசம்</a:t>
          </a:r>
          <a:endParaRPr lang="nl-NL" sz="1400" kern="1200" dirty="0">
            <a:solidFill>
              <a:schemeClr val="tx1">
                <a:lumMod val="95000"/>
                <a:lumOff val="5000"/>
              </a:schemeClr>
            </a:solidFill>
          </a:endParaRPr>
        </a:p>
        <a:p>
          <a:pPr marL="0" lvl="0" algn="ctr" defTabSz="889000">
            <a:lnSpc>
              <a:spcPct val="90000"/>
            </a:lnSpc>
            <a:spcBef>
              <a:spcPct val="0"/>
            </a:spcBef>
            <a:spcAft>
              <a:spcPct val="35000"/>
            </a:spcAft>
            <a:buNone/>
          </a:pPr>
          <a:r>
            <a:rPr lang="nl-NL" sz="2000" kern="1200" dirty="0"/>
            <a:t>Destroyer</a:t>
          </a:r>
        </a:p>
        <a:p>
          <a:pPr marL="0" lvl="0" algn="ctr" defTabSz="889000">
            <a:lnSpc>
              <a:spcPct val="90000"/>
            </a:lnSpc>
            <a:spcBef>
              <a:spcPct val="0"/>
            </a:spcBef>
            <a:spcAft>
              <a:spcPct val="35000"/>
            </a:spcAft>
            <a:buNone/>
          </a:pPr>
          <a:r>
            <a:rPr lang="nl-NL" sz="1800" kern="1200" dirty="0"/>
            <a:t>%</a:t>
          </a:r>
          <a:endParaRPr lang="en-US" sz="1800" kern="1200" dirty="0"/>
        </a:p>
      </dsp:txBody>
      <dsp:txXfrm>
        <a:off x="175405" y="2025601"/>
        <a:ext cx="1117628" cy="1024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D0BC6-1164-4506-80DC-B461C680DFE3}">
      <dsp:nvSpPr>
        <dsp:cNvPr id="0" name=""/>
        <dsp:cNvSpPr/>
      </dsp:nvSpPr>
      <dsp:spPr>
        <a:xfrm>
          <a:off x="686610" y="347594"/>
          <a:ext cx="1902848" cy="19028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dirty="0">
              <a:solidFill>
                <a:schemeClr val="tx1">
                  <a:lumMod val="95000"/>
                  <a:lumOff val="5000"/>
                </a:schemeClr>
              </a:solidFill>
            </a:rPr>
            <a:t>Vata</a:t>
          </a:r>
          <a:endParaRPr lang="ta-IN" sz="1800" kern="1200" dirty="0">
            <a:solidFill>
              <a:schemeClr val="tx1">
                <a:lumMod val="95000"/>
                <a:lumOff val="5000"/>
              </a:schemeClr>
            </a:solidFill>
          </a:endParaRPr>
        </a:p>
        <a:p>
          <a:pPr marL="0" lvl="0" indent="0" algn="ctr" defTabSz="800100">
            <a:lnSpc>
              <a:spcPct val="90000"/>
            </a:lnSpc>
            <a:spcBef>
              <a:spcPct val="0"/>
            </a:spcBef>
            <a:spcAft>
              <a:spcPct val="35000"/>
            </a:spcAft>
            <a:buNone/>
          </a:pPr>
          <a:r>
            <a:rPr lang="ta-IN" sz="1600" kern="1200" dirty="0">
              <a:solidFill>
                <a:schemeClr val="tx1">
                  <a:lumMod val="95000"/>
                  <a:lumOff val="5000"/>
                </a:schemeClr>
              </a:solidFill>
            </a:rPr>
            <a:t>வாதம்</a:t>
          </a:r>
          <a:endParaRPr lang="nl-NL" sz="2400" kern="1200" dirty="0">
            <a:solidFill>
              <a:schemeClr val="tx1">
                <a:lumMod val="95000"/>
                <a:lumOff val="5000"/>
              </a:schemeClr>
            </a:solidFill>
          </a:endParaRPr>
        </a:p>
        <a:p>
          <a:pPr marL="0" lvl="0" indent="0" algn="ctr" defTabSz="800100">
            <a:lnSpc>
              <a:spcPct val="90000"/>
            </a:lnSpc>
            <a:spcBef>
              <a:spcPct val="0"/>
            </a:spcBef>
            <a:spcAft>
              <a:spcPct val="35000"/>
            </a:spcAft>
            <a:buNone/>
          </a:pPr>
          <a:r>
            <a:rPr lang="nl-NL" sz="1500" b="0" i="0" kern="1200" dirty="0"/>
            <a:t>briljante geest</a:t>
          </a:r>
        </a:p>
        <a:p>
          <a:pPr marL="0" lvl="0" indent="0" algn="ctr" defTabSz="800100">
            <a:lnSpc>
              <a:spcPct val="90000"/>
            </a:lnSpc>
            <a:spcBef>
              <a:spcPct val="0"/>
            </a:spcBef>
            <a:spcAft>
              <a:spcPct val="35000"/>
            </a:spcAft>
            <a:buNone/>
          </a:pPr>
          <a:r>
            <a:rPr lang="nl-NL" sz="1500" kern="1200" dirty="0"/>
            <a:t>%</a:t>
          </a:r>
          <a:endParaRPr lang="en-US" sz="1500" kern="1200" dirty="0"/>
        </a:p>
      </dsp:txBody>
      <dsp:txXfrm>
        <a:off x="940324" y="680593"/>
        <a:ext cx="1395421" cy="856281"/>
      </dsp:txXfrm>
    </dsp:sp>
    <dsp:sp modelId="{B25258C2-A135-4DF6-9EB3-4247B95B3EC4}">
      <dsp:nvSpPr>
        <dsp:cNvPr id="0" name=""/>
        <dsp:cNvSpPr/>
      </dsp:nvSpPr>
      <dsp:spPr>
        <a:xfrm>
          <a:off x="1373221" y="1536874"/>
          <a:ext cx="1902848" cy="19028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tx1">
                  <a:lumMod val="95000"/>
                  <a:lumOff val="5000"/>
                </a:schemeClr>
              </a:solidFill>
            </a:rPr>
            <a:t>Pitta</a:t>
          </a:r>
          <a:r>
            <a:rPr lang="ta-IN" sz="1200" b="1" kern="1200" dirty="0">
              <a:solidFill>
                <a:schemeClr val="tx1">
                  <a:lumMod val="95000"/>
                  <a:lumOff val="5000"/>
                </a:schemeClr>
              </a:solidFill>
            </a:rPr>
            <a:t> </a:t>
          </a:r>
        </a:p>
        <a:p>
          <a:pPr marL="0" lvl="0" indent="0" algn="ctr" defTabSz="533400">
            <a:lnSpc>
              <a:spcPct val="90000"/>
            </a:lnSpc>
            <a:spcBef>
              <a:spcPct val="0"/>
            </a:spcBef>
            <a:spcAft>
              <a:spcPct val="35000"/>
            </a:spcAft>
            <a:buNone/>
          </a:pPr>
          <a:r>
            <a:rPr lang="ta-IN" sz="1200" b="1" kern="1200" dirty="0">
              <a:solidFill>
                <a:schemeClr val="tx1">
                  <a:lumMod val="95000"/>
                  <a:lumOff val="5000"/>
                </a:schemeClr>
              </a:solidFill>
            </a:rPr>
            <a:t>பித்தம்</a:t>
          </a:r>
          <a:endParaRPr lang="nl-NL" sz="1200" b="1" kern="1200" dirty="0">
            <a:solidFill>
              <a:schemeClr val="tx1">
                <a:lumMod val="95000"/>
                <a:lumOff val="5000"/>
              </a:schemeClr>
            </a:solidFill>
          </a:endParaRPr>
        </a:p>
        <a:p>
          <a:pPr marL="0" lvl="0" indent="0" algn="ctr" defTabSz="533400">
            <a:lnSpc>
              <a:spcPct val="90000"/>
            </a:lnSpc>
            <a:spcBef>
              <a:spcPct val="0"/>
            </a:spcBef>
            <a:spcAft>
              <a:spcPct val="35000"/>
            </a:spcAft>
            <a:buNone/>
          </a:pPr>
          <a:r>
            <a:rPr lang="nl-NL" sz="1200" kern="1200" dirty="0"/>
            <a:t>transformatie </a:t>
          </a:r>
        </a:p>
        <a:p>
          <a:pPr marL="0" lvl="0" indent="0" algn="ctr" defTabSz="533400">
            <a:lnSpc>
              <a:spcPct val="90000"/>
            </a:lnSpc>
            <a:spcBef>
              <a:spcPct val="0"/>
            </a:spcBef>
            <a:spcAft>
              <a:spcPct val="35000"/>
            </a:spcAft>
            <a:buNone/>
          </a:pPr>
          <a:r>
            <a:rPr lang="nl-NL" sz="1200" kern="1200" dirty="0"/>
            <a:t>% </a:t>
          </a:r>
          <a:endParaRPr lang="en-US" sz="1200" kern="1200" dirty="0"/>
        </a:p>
      </dsp:txBody>
      <dsp:txXfrm>
        <a:off x="1955176" y="2028444"/>
        <a:ext cx="1141708" cy="1046566"/>
      </dsp:txXfrm>
    </dsp:sp>
    <dsp:sp modelId="{3DDCA372-7E62-4C84-B8AC-C0A30371CD24}">
      <dsp:nvSpPr>
        <dsp:cNvPr id="0" name=""/>
        <dsp:cNvSpPr/>
      </dsp:nvSpPr>
      <dsp:spPr>
        <a:xfrm>
          <a:off x="0" y="1536874"/>
          <a:ext cx="1902848" cy="19028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nl-NL" sz="1800" kern="1200" dirty="0">
              <a:solidFill>
                <a:schemeClr val="tx1">
                  <a:lumMod val="95000"/>
                  <a:lumOff val="5000"/>
                </a:schemeClr>
              </a:solidFill>
            </a:rPr>
            <a:t>Kapha</a:t>
          </a:r>
          <a:endParaRPr lang="ta-IN" sz="1800" kern="1200" dirty="0">
            <a:solidFill>
              <a:schemeClr val="tx1">
                <a:lumMod val="95000"/>
                <a:lumOff val="5000"/>
              </a:schemeClr>
            </a:solidFill>
          </a:endParaRPr>
        </a:p>
        <a:p>
          <a:pPr marL="0" lvl="0" indent="0" algn="ctr" defTabSz="800100">
            <a:lnSpc>
              <a:spcPct val="90000"/>
            </a:lnSpc>
            <a:spcBef>
              <a:spcPct val="0"/>
            </a:spcBef>
            <a:spcAft>
              <a:spcPct val="35000"/>
            </a:spcAft>
            <a:buNone/>
          </a:pPr>
          <a:r>
            <a:rPr lang="ta-IN" sz="1400" kern="1200" dirty="0">
              <a:solidFill>
                <a:schemeClr val="tx1">
                  <a:lumMod val="95000"/>
                  <a:lumOff val="5000"/>
                </a:schemeClr>
              </a:solidFill>
            </a:rPr>
            <a:t>கபம்</a:t>
          </a:r>
          <a:endParaRPr lang="nl-NL" sz="1400" kern="1200" dirty="0">
            <a:solidFill>
              <a:schemeClr val="tx1">
                <a:lumMod val="95000"/>
                <a:lumOff val="5000"/>
              </a:schemeClr>
            </a:solidFill>
          </a:endParaRPr>
        </a:p>
        <a:p>
          <a:pPr marL="0" lvl="0" indent="0" algn="ctr" defTabSz="800100">
            <a:lnSpc>
              <a:spcPct val="90000"/>
            </a:lnSpc>
            <a:spcBef>
              <a:spcPct val="0"/>
            </a:spcBef>
            <a:spcAft>
              <a:spcPct val="35000"/>
            </a:spcAft>
            <a:buNone/>
          </a:pPr>
          <a:r>
            <a:rPr lang="nl-NL" sz="1800" b="0" i="0" kern="1200" dirty="0"/>
            <a:t>stabiliteit</a:t>
          </a:r>
          <a:r>
            <a:rPr lang="nl-NL" sz="1800" kern="1200" dirty="0"/>
            <a:t> </a:t>
          </a:r>
        </a:p>
        <a:p>
          <a:pPr marL="0" lvl="0" indent="0" algn="ctr" defTabSz="800100">
            <a:lnSpc>
              <a:spcPct val="90000"/>
            </a:lnSpc>
            <a:spcBef>
              <a:spcPct val="0"/>
            </a:spcBef>
            <a:spcAft>
              <a:spcPct val="35000"/>
            </a:spcAft>
            <a:buNone/>
          </a:pPr>
          <a:r>
            <a:rPr lang="nl-NL" sz="1800" kern="1200" dirty="0"/>
            <a:t>%</a:t>
          </a:r>
          <a:endParaRPr lang="en-US" sz="1800" kern="1200" dirty="0"/>
        </a:p>
      </dsp:txBody>
      <dsp:txXfrm>
        <a:off x="179184" y="2028444"/>
        <a:ext cx="1141708" cy="104656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1C90A-B5F7-4ED3-BAC8-5AC23A8249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6FAA8F2-EA83-4B0B-9CE7-C54CFEBEA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3C89085-912D-4776-A53B-312CA3D07A95}"/>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1E024732-8F0D-4A90-B32E-9D55EF4B94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1BB361-B861-4986-A69D-C0D00028C644}"/>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27416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0B794-3287-481D-977F-EAB4F222734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2BD89EE-C934-4A69-AED1-0D92C05E4C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89D0DE-5CCD-41AC-B3FF-6E6109A17B1D}"/>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63ADC77F-B3DA-4E0A-BF53-3B8A2D7F05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0DAFB1-49A3-4CC2-B89A-4CEA1D5E30E9}"/>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139742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39A8505-649F-4E25-B899-78F47FD332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1C69897-99B4-4D78-84AE-45409EBDAC5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6D49F6-6C7E-4A20-B243-0856BBC87C42}"/>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1B487B3C-43D4-4EF3-A1FF-A510C27C09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FA7ADD8-02FC-4E75-B35A-A5E1DE5C2818}"/>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386301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53C4E-E3EA-422F-81C6-107773103C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F6BF11-6108-4732-AB05-F47F86D84CF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E5498C-85BE-428B-8A2F-6FCE7E69D38A}"/>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4B623F4C-BD23-4033-AA58-B514E9F95E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1B1F4C-C2FC-4E15-962E-2E05EC14A976}"/>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57032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D976-FE0C-4CCA-9226-29BAD8E14D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FF85A10-B391-4EE7-8D13-33613C97A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53E07C8-C405-4484-AA3B-288E05B235BE}"/>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235CE0A1-D9E3-4D90-B295-1971CFB90A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0E2AB8-5A64-4770-BAE2-6CDF8113A6FD}"/>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410621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9643C-58CF-4023-9B42-3BA24C1A04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F26579-C309-4F18-9CFE-E32B7E3E937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A7625DD-C46A-47A4-B81E-913B692B782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120418-CB0D-44E3-93A6-DE93AB9A421A}"/>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6" name="Tijdelijke aanduiding voor voettekst 5">
            <a:extLst>
              <a:ext uri="{FF2B5EF4-FFF2-40B4-BE49-F238E27FC236}">
                <a16:creationId xmlns:a16="http://schemas.microsoft.com/office/drawing/2014/main" id="{0EB5D8F4-4D3E-49A6-BDC5-BE85BA0991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81F33C-9742-453C-AA94-3CD87952CF07}"/>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354917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76E91-27AB-4F69-B10A-B899155A01C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8FC52E-9862-461F-9A4D-FE74D960B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AC86B1-1A1B-4A07-80E5-35D6BA501F9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B60562-299F-4618-9526-9CD6D58C9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0201795-E4D3-4DA1-BBA0-245A661D424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7A8452A-9161-4012-8F04-816A9B71C57A}"/>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8" name="Tijdelijke aanduiding voor voettekst 7">
            <a:extLst>
              <a:ext uri="{FF2B5EF4-FFF2-40B4-BE49-F238E27FC236}">
                <a16:creationId xmlns:a16="http://schemas.microsoft.com/office/drawing/2014/main" id="{FF72F711-9A23-4F7E-99B9-A60ED417BD2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12025ED-09D7-4F46-AA34-B53CCCEEC34D}"/>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2420617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2BF3C1-E950-4622-92CE-73C504F3631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8590B10-871B-412F-A1DD-33978A3FD6BD}"/>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4" name="Tijdelijke aanduiding voor voettekst 3">
            <a:extLst>
              <a:ext uri="{FF2B5EF4-FFF2-40B4-BE49-F238E27FC236}">
                <a16:creationId xmlns:a16="http://schemas.microsoft.com/office/drawing/2014/main" id="{DF96F31D-8C60-4C4A-B20C-7C65DA74B89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0D5B92F-B909-470C-A5E1-14C5EE0E1D27}"/>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407362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E8C30A9-E64F-4F51-A11E-D9DA9F89C8D4}"/>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3" name="Tijdelijke aanduiding voor voettekst 2">
            <a:extLst>
              <a:ext uri="{FF2B5EF4-FFF2-40B4-BE49-F238E27FC236}">
                <a16:creationId xmlns:a16="http://schemas.microsoft.com/office/drawing/2014/main" id="{F662E91E-69EE-41DB-ADD6-95EA3694FEE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AC28ED8-24FD-42DD-9B8A-9E01784E6603}"/>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47886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32573-1D7E-478F-90D1-0521478755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FCF3443-E23A-4168-B01A-D0DB7C7CD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8B24E56-9EA3-46B6-9EFD-E195DE27F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F71042-4DC9-41D9-8A36-0A54324EBB58}"/>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6" name="Tijdelijke aanduiding voor voettekst 5">
            <a:extLst>
              <a:ext uri="{FF2B5EF4-FFF2-40B4-BE49-F238E27FC236}">
                <a16:creationId xmlns:a16="http://schemas.microsoft.com/office/drawing/2014/main" id="{2A4DB68B-26A4-40C0-91FD-78B6E25A8D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CEDD236-A7E8-4171-B463-687FC61BC7ED}"/>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385415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2EBEB-EC0D-4D67-A9E2-1DAB68056E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B93EDC8-3C0F-47AF-A4D1-92B5ABE29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83FB70-D866-434A-B02E-18886BB6F8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9194C3-3370-4F84-879F-C5602B6631C2}"/>
              </a:ext>
            </a:extLst>
          </p:cNvPr>
          <p:cNvSpPr>
            <a:spLocks noGrp="1"/>
          </p:cNvSpPr>
          <p:nvPr>
            <p:ph type="dt" sz="half" idx="10"/>
          </p:nvPr>
        </p:nvSpPr>
        <p:spPr/>
        <p:txBody>
          <a:bodyPr/>
          <a:lstStyle/>
          <a:p>
            <a:fld id="{E031FD12-AC18-474D-A20A-9C728448B996}" type="datetimeFigureOut">
              <a:rPr lang="nl-NL" smtClean="0"/>
              <a:t>25-3-2021</a:t>
            </a:fld>
            <a:endParaRPr lang="nl-NL"/>
          </a:p>
        </p:txBody>
      </p:sp>
      <p:sp>
        <p:nvSpPr>
          <p:cNvPr id="6" name="Tijdelijke aanduiding voor voettekst 5">
            <a:extLst>
              <a:ext uri="{FF2B5EF4-FFF2-40B4-BE49-F238E27FC236}">
                <a16:creationId xmlns:a16="http://schemas.microsoft.com/office/drawing/2014/main" id="{474AD1B8-6D51-4DB6-BB07-B3008DBB41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7AD5023-37B5-4DE5-9924-2BBC3E21ED91}"/>
              </a:ext>
            </a:extLst>
          </p:cNvPr>
          <p:cNvSpPr>
            <a:spLocks noGrp="1"/>
          </p:cNvSpPr>
          <p:nvPr>
            <p:ph type="sldNum" sz="quarter" idx="12"/>
          </p:nvPr>
        </p:nvSpPr>
        <p:spPr/>
        <p:txBody>
          <a:bodyPr/>
          <a:lstStyle/>
          <a:p>
            <a:fld id="{188A0E9B-DF7D-4E59-9511-89582A608002}" type="slidenum">
              <a:rPr lang="nl-NL" smtClean="0"/>
              <a:t>‹nr.›</a:t>
            </a:fld>
            <a:endParaRPr lang="nl-NL"/>
          </a:p>
        </p:txBody>
      </p:sp>
    </p:spTree>
    <p:extLst>
      <p:ext uri="{BB962C8B-B14F-4D97-AF65-F5344CB8AC3E}">
        <p14:creationId xmlns:p14="http://schemas.microsoft.com/office/powerpoint/2010/main" val="189836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E11FDDA-327B-46F0-B563-7F4158840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40A762-9332-4D24-B56E-C346075E42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931674-BD4C-4E0E-BD4B-F8E5E4B8A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1FD12-AC18-474D-A20A-9C728448B996}" type="datetimeFigureOut">
              <a:rPr lang="nl-NL" smtClean="0"/>
              <a:t>25-3-2021</a:t>
            </a:fld>
            <a:endParaRPr lang="nl-NL"/>
          </a:p>
        </p:txBody>
      </p:sp>
      <p:sp>
        <p:nvSpPr>
          <p:cNvPr id="5" name="Tijdelijke aanduiding voor voettekst 4">
            <a:extLst>
              <a:ext uri="{FF2B5EF4-FFF2-40B4-BE49-F238E27FC236}">
                <a16:creationId xmlns:a16="http://schemas.microsoft.com/office/drawing/2014/main" id="{B3D75105-46F8-4F4A-B2CD-AA64B767EF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F111878-84C4-46D8-8709-60A03C0E7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A0E9B-DF7D-4E59-9511-89582A608002}" type="slidenum">
              <a:rPr lang="nl-NL" smtClean="0"/>
              <a:t>‹nr.›</a:t>
            </a:fld>
            <a:endParaRPr lang="nl-NL"/>
          </a:p>
        </p:txBody>
      </p:sp>
    </p:spTree>
    <p:extLst>
      <p:ext uri="{BB962C8B-B14F-4D97-AF65-F5344CB8AC3E}">
        <p14:creationId xmlns:p14="http://schemas.microsoft.com/office/powerpoint/2010/main" val="3431514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Hypothalamic%E2%80%93neurohypophyseal_system" TargetMode="External"/><Relationship Id="rId3" Type="http://schemas.openxmlformats.org/officeDocument/2006/relationships/image" Target="../media/image9.png"/><Relationship Id="rId7" Type="http://schemas.openxmlformats.org/officeDocument/2006/relationships/hyperlink" Target="https://en.wikipedia.org/wiki/Hypothalamic%E2%80%93pituitary%E2%80%93gonadal_axi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n.wikipedia.org/wiki/Hypothalamic%E2%80%93pituitary%E2%80%93thyroid_axis" TargetMode="External"/><Relationship Id="rId5" Type="http://schemas.openxmlformats.org/officeDocument/2006/relationships/hyperlink" Target="https://en.wikipedia.org/wiki/Hypothalamic%E2%80%93pituitary%E2%80%93adrenal_axis" TargetMode="Externa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ajaveda.e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info@Rajaveda.e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9477" y="-169957"/>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413483" y="1274234"/>
            <a:ext cx="11292115" cy="940544"/>
          </a:xfrm>
        </p:spPr>
        <p:txBody>
          <a:bodyPr>
            <a:normAutofit fontScale="92500" lnSpcReduction="10000"/>
          </a:bodyPr>
          <a:lstStyle/>
          <a:p>
            <a:r>
              <a:rPr lang="ta-IN" sz="3900" b="1" dirty="0"/>
              <a:t>வாழ்க வளமுடன்</a:t>
            </a:r>
          </a:p>
          <a:p>
            <a:r>
              <a:rPr lang="nl-NL" dirty="0"/>
              <a:t>Vazhga Valamudan</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4" name="Rectangle 1">
            <a:extLst>
              <a:ext uri="{FF2B5EF4-FFF2-40B4-BE49-F238E27FC236}">
                <a16:creationId xmlns:a16="http://schemas.microsoft.com/office/drawing/2014/main" id="{78CCEBEE-30FB-4E7B-872A-732A4A45FD30}"/>
              </a:ext>
            </a:extLst>
          </p:cNvPr>
          <p:cNvSpPr>
            <a:spLocks noChangeArrowheads="1"/>
          </p:cNvSpPr>
          <p:nvPr/>
        </p:nvSpPr>
        <p:spPr bwMode="auto">
          <a:xfrm>
            <a:off x="459038" y="2728738"/>
            <a:ext cx="8392731" cy="377540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eaLnBrk="0" fontAlgn="base" hangingPunct="0">
              <a:spcBef>
                <a:spcPct val="0"/>
              </a:spcBef>
              <a:spcAft>
                <a:spcPct val="0"/>
              </a:spcAft>
            </a:pPr>
            <a:r>
              <a:rPr kumimoji="0" lang="ta-IN" altLang="nl-NL" sz="1900" b="0" i="0" u="none" strike="noStrike" cap="none" normalizeH="0" baseline="0" dirty="0">
                <a:ln>
                  <a:noFill/>
                </a:ln>
                <a:solidFill>
                  <a:srgbClr val="202124"/>
                </a:solidFill>
                <a:effectLst/>
                <a:latin typeface="inherit"/>
                <a:cs typeface="Latha" panose="020B0604020202020204" pitchFamily="34" charset="0"/>
              </a:rPr>
              <a:t>இந்த</a:t>
            </a:r>
            <a:r>
              <a:rPr kumimoji="0" lang="en-US" altLang="nl-NL" sz="1900" b="0" i="0" u="none" strike="noStrike" cap="none" normalizeH="0" baseline="0" dirty="0">
                <a:ln>
                  <a:noFill/>
                </a:ln>
                <a:solidFill>
                  <a:srgbClr val="202124"/>
                </a:solidFill>
                <a:effectLst/>
                <a:latin typeface="inherit"/>
                <a:cs typeface="Latha" panose="020B0604020202020204" pitchFamily="34" charset="0"/>
              </a:rPr>
              <a:t> </a:t>
            </a:r>
            <a:r>
              <a:rPr lang="ta-IN" altLang="nl-NL" sz="1900" dirty="0">
                <a:latin typeface="Arial" panose="020B0604020202020204" pitchFamily="34" charset="0"/>
              </a:rPr>
              <a:t>அற்புதமான</a:t>
            </a:r>
            <a:r>
              <a:rPr lang="en-US" altLang="nl-NL" sz="1900" dirty="0">
                <a:latin typeface="Arial" panose="020B0604020202020204" pitchFamily="34" charset="0"/>
              </a:rPr>
              <a:t> </a:t>
            </a:r>
            <a:r>
              <a:rPr kumimoji="0" lang="ta-IN" altLang="nl-NL" sz="1900" b="0" i="0" u="none" strike="noStrike" cap="none" normalizeH="0" baseline="0" dirty="0">
                <a:ln>
                  <a:noFill/>
                </a:ln>
                <a:solidFill>
                  <a:srgbClr val="202124"/>
                </a:solidFill>
                <a:effectLst/>
                <a:latin typeface="inherit"/>
                <a:cs typeface="Latha" panose="020B0604020202020204" pitchFamily="34" charset="0"/>
              </a:rPr>
              <a:t>வாய்ப்பிற்கு</a:t>
            </a:r>
            <a:r>
              <a:rPr kumimoji="0" lang="en-US" altLang="nl-NL" sz="1900" b="0" i="0" u="none" strike="noStrike" cap="none" normalizeH="0" baseline="0" dirty="0">
                <a:ln>
                  <a:noFill/>
                </a:ln>
                <a:solidFill>
                  <a:srgbClr val="202124"/>
                </a:solidFill>
                <a:effectLst/>
                <a:latin typeface="inherit"/>
                <a:cs typeface="Latha" panose="020B0604020202020204" pitchFamily="34" charset="0"/>
              </a:rPr>
              <a:t>  </a:t>
            </a:r>
            <a:r>
              <a:rPr lang="ta-IN" altLang="nl-NL" sz="1900" dirty="0">
                <a:solidFill>
                  <a:srgbClr val="202124"/>
                </a:solidFill>
                <a:latin typeface="inherit"/>
              </a:rPr>
              <a:t>முதற்கண்</a:t>
            </a:r>
            <a:r>
              <a:rPr lang="en-US" altLang="nl-NL" sz="1900" dirty="0">
                <a:solidFill>
                  <a:srgbClr val="202124"/>
                </a:solidFill>
                <a:latin typeface="inherit"/>
              </a:rPr>
              <a:t> </a:t>
            </a:r>
            <a:r>
              <a:rPr lang="ta-IN" altLang="nl-NL" sz="1900" dirty="0">
                <a:solidFill>
                  <a:srgbClr val="202124"/>
                </a:solidFill>
                <a:latin typeface="inherit"/>
              </a:rPr>
              <a:t>அருட்தந்தை யோகிராஜ் ஸ்ரீ வேததிரி</a:t>
            </a:r>
            <a:r>
              <a:rPr lang="en-US" altLang="nl-NL" sz="1900" dirty="0">
                <a:solidFill>
                  <a:srgbClr val="202124"/>
                </a:solidFill>
                <a:latin typeface="inherit"/>
              </a:rPr>
              <a:t> </a:t>
            </a:r>
            <a:r>
              <a:rPr lang="ta-IN" sz="1900" dirty="0"/>
              <a:t>மகரிஷி அவர்கட்</a:t>
            </a:r>
            <a:r>
              <a:rPr lang="ta-IN" altLang="nl-NL" sz="1900" dirty="0">
                <a:latin typeface="Arial" panose="020B0604020202020204" pitchFamily="34" charset="0"/>
              </a:rPr>
              <a:t>க்கு</a:t>
            </a:r>
            <a:r>
              <a:rPr lang="en-US" altLang="nl-NL" sz="1900" dirty="0">
                <a:latin typeface="Arial" panose="020B0604020202020204" pitchFamily="34" charset="0"/>
              </a:rPr>
              <a:t> </a:t>
            </a:r>
            <a:r>
              <a:rPr lang="ta-IN" altLang="nl-NL" sz="1900" dirty="0">
                <a:latin typeface="Arial" panose="020B0604020202020204" pitchFamily="34" charset="0"/>
              </a:rPr>
              <a:t>என் மனம்நிறைந்த </a:t>
            </a:r>
            <a:r>
              <a:rPr kumimoji="0" lang="ta-IN" altLang="nl-NL" sz="1900" b="0" i="0" u="none" strike="noStrike" cap="none" normalizeH="0" baseline="0" dirty="0">
                <a:ln>
                  <a:noFill/>
                </a:ln>
                <a:solidFill>
                  <a:srgbClr val="202124"/>
                </a:solidFill>
                <a:effectLst/>
                <a:latin typeface="inherit"/>
                <a:cs typeface="Latha" panose="020B0604020202020204" pitchFamily="34" charset="0"/>
              </a:rPr>
              <a:t>நன்றி</a:t>
            </a:r>
            <a:r>
              <a:rPr lang="ta-IN" altLang="nl-NL" sz="1900" dirty="0">
                <a:latin typeface="Arial" panose="020B0604020202020204" pitchFamily="34" charset="0"/>
              </a:rPr>
              <a:t>கள்</a:t>
            </a:r>
            <a:r>
              <a:rPr kumimoji="0" lang="en-US" altLang="nl-NL" sz="1900" b="0" i="0" u="none" strike="noStrike" cap="none" normalizeH="0" baseline="0" dirty="0">
                <a:ln>
                  <a:noFill/>
                </a:ln>
                <a:solidFill>
                  <a:srgbClr val="202124"/>
                </a:solidFill>
                <a:effectLst/>
                <a:latin typeface="inherit"/>
                <a:cs typeface="Latha" panose="020B0604020202020204" pitchFamily="34" charset="0"/>
              </a:rPr>
              <a:t>.</a:t>
            </a:r>
          </a:p>
          <a:p>
            <a:pPr lvl="0" eaLnBrk="0" fontAlgn="base" hangingPunct="0">
              <a:spcBef>
                <a:spcPct val="0"/>
              </a:spcBef>
              <a:spcAft>
                <a:spcPct val="0"/>
              </a:spcAft>
            </a:pPr>
            <a:endParaRPr lang="en-US" altLang="nl-NL" sz="1900" dirty="0">
              <a:solidFill>
                <a:srgbClr val="202124"/>
              </a:solidFill>
              <a:latin typeface="inherit"/>
              <a:cs typeface="Latha" panose="020B0604020202020204" pitchFamily="34" charset="0"/>
            </a:endParaRPr>
          </a:p>
          <a:p>
            <a:pPr eaLnBrk="0" fontAlgn="base" hangingPunct="0">
              <a:spcBef>
                <a:spcPct val="0"/>
              </a:spcBef>
              <a:spcAft>
                <a:spcPct val="0"/>
              </a:spcAft>
            </a:pPr>
            <a:r>
              <a:rPr lang="ta-IN" altLang="nl-NL" sz="1900" dirty="0">
                <a:latin typeface="Arial" panose="020B0604020202020204" pitchFamily="34" charset="0"/>
              </a:rPr>
              <a:t>இந்த</a:t>
            </a:r>
            <a:r>
              <a:rPr lang="en-US" altLang="nl-NL" sz="1900" dirty="0">
                <a:latin typeface="Arial" panose="020B0604020202020204" pitchFamily="34" charset="0"/>
              </a:rPr>
              <a:t> </a:t>
            </a:r>
            <a:r>
              <a:rPr lang="ta-IN" altLang="nl-NL" sz="1900" dirty="0">
                <a:latin typeface="Arial" panose="020B0604020202020204" pitchFamily="34" charset="0"/>
              </a:rPr>
              <a:t>சிறப்பு</a:t>
            </a:r>
            <a:r>
              <a:rPr lang="en-US" altLang="nl-NL" sz="1900" dirty="0">
                <a:latin typeface="Arial" panose="020B0604020202020204" pitchFamily="34" charset="0"/>
              </a:rPr>
              <a:t> </a:t>
            </a:r>
            <a:r>
              <a:rPr lang="ta-IN" altLang="nl-NL" sz="1900" dirty="0">
                <a:latin typeface="Arial" panose="020B0604020202020204" pitchFamily="34" charset="0"/>
              </a:rPr>
              <a:t>வாய்ப்பினை ஏற்பாடுசெய்து</a:t>
            </a:r>
            <a:r>
              <a:rPr lang="en-US" altLang="nl-NL" sz="1900" dirty="0">
                <a:latin typeface="Arial" panose="020B0604020202020204" pitchFamily="34" charset="0"/>
              </a:rPr>
              <a:t> </a:t>
            </a:r>
            <a:r>
              <a:rPr lang="ta-IN" altLang="nl-NL" sz="1900" dirty="0">
                <a:latin typeface="Arial" panose="020B0604020202020204" pitchFamily="34" charset="0"/>
              </a:rPr>
              <a:t>வரும்</a:t>
            </a:r>
            <a:r>
              <a:rPr lang="en-US" altLang="nl-NL" sz="1900" dirty="0">
                <a:latin typeface="Arial" panose="020B0604020202020204" pitchFamily="34" charset="0"/>
              </a:rPr>
              <a:t>, </a:t>
            </a:r>
            <a:r>
              <a:rPr lang="ta-IN" altLang="nl-NL" sz="1900" dirty="0">
                <a:latin typeface="Arial" panose="020B0604020202020204" pitchFamily="34" charset="0"/>
              </a:rPr>
              <a:t>உலக சமூக சேவை மையத்திற்கும்</a:t>
            </a:r>
            <a:r>
              <a:rPr lang="en-US" altLang="nl-NL" sz="1900" dirty="0">
                <a:latin typeface="Arial" panose="020B0604020202020204" pitchFamily="34" charset="0"/>
              </a:rPr>
              <a:t>, </a:t>
            </a:r>
            <a:r>
              <a:rPr lang="ta-IN" altLang="nl-NL" sz="1900" dirty="0">
                <a:latin typeface="Arial" panose="020B0604020202020204" pitchFamily="34" charset="0"/>
              </a:rPr>
              <a:t>மற்றும்</a:t>
            </a:r>
            <a:r>
              <a:rPr lang="en-US" altLang="nl-NL" sz="1900" dirty="0">
                <a:latin typeface="Arial" panose="020B0604020202020204" pitchFamily="34" charset="0"/>
              </a:rPr>
              <a:t> </a:t>
            </a:r>
            <a:r>
              <a:rPr lang="en-US" altLang="nl-NL" sz="1900" dirty="0" err="1">
                <a:latin typeface="Arial" panose="020B0604020202020204" pitchFamily="34" charset="0"/>
              </a:rPr>
              <a:t>wcsc</a:t>
            </a:r>
            <a:r>
              <a:rPr lang="en-US" altLang="nl-NL" sz="1900" dirty="0">
                <a:latin typeface="Arial" panose="020B0604020202020204" pitchFamily="34" charset="0"/>
              </a:rPr>
              <a:t> </a:t>
            </a:r>
            <a:r>
              <a:rPr lang="ta-IN" altLang="nl-NL" sz="1900" dirty="0">
                <a:solidFill>
                  <a:srgbClr val="202124"/>
                </a:solidFill>
                <a:latin typeface="inherit"/>
                <a:cs typeface="Latha" panose="020B0604020202020204" pitchFamily="34" charset="0"/>
              </a:rPr>
              <a:t>மையத்துடன் இணைந்த தளங்கள்</a:t>
            </a:r>
            <a:r>
              <a:rPr lang="en-US" altLang="nl-NL" sz="1900" dirty="0">
                <a:solidFill>
                  <a:srgbClr val="202124"/>
                </a:solidFill>
                <a:latin typeface="inherit"/>
                <a:cs typeface="Latha" panose="020B0604020202020204" pitchFamily="34" charset="0"/>
              </a:rPr>
              <a:t>, </a:t>
            </a:r>
            <a:r>
              <a:rPr lang="ta-IN" altLang="nl-NL" sz="1900" dirty="0">
                <a:solidFill>
                  <a:srgbClr val="202124"/>
                </a:solidFill>
                <a:latin typeface="inherit"/>
                <a:cs typeface="Latha" panose="020B0604020202020204" pitchFamily="34" charset="0"/>
              </a:rPr>
              <a:t>நிறுவனங்கள்</a:t>
            </a:r>
            <a:r>
              <a:rPr lang="en-US" altLang="nl-NL" sz="1900" dirty="0">
                <a:solidFill>
                  <a:srgbClr val="202124"/>
                </a:solidFill>
                <a:latin typeface="inherit"/>
                <a:cs typeface="Latha" panose="020B0604020202020204" pitchFamily="34" charset="0"/>
              </a:rPr>
              <a:t>; </a:t>
            </a:r>
            <a:r>
              <a:rPr lang="ta-IN" altLang="nl-NL" sz="1900" dirty="0">
                <a:solidFill>
                  <a:srgbClr val="202124"/>
                </a:solidFill>
                <a:latin typeface="inherit"/>
                <a:cs typeface="Latha" panose="020B0604020202020204" pitchFamily="34" charset="0"/>
              </a:rPr>
              <a:t>நோர்வே</a:t>
            </a:r>
            <a:r>
              <a:rPr lang="en-US" altLang="nl-NL" sz="1900" dirty="0">
                <a:solidFill>
                  <a:srgbClr val="202124"/>
                </a:solidFill>
                <a:latin typeface="inherit"/>
                <a:cs typeface="Latha" panose="020B0604020202020204" pitchFamily="34" charset="0"/>
              </a:rPr>
              <a:t> </a:t>
            </a:r>
            <a:r>
              <a:rPr lang="ta-IN" altLang="nl-NL" sz="1900" dirty="0">
                <a:latin typeface="Arial" panose="020B0604020202020204" pitchFamily="34" charset="0"/>
              </a:rPr>
              <a:t>அமைப்புக்கும் நான்</a:t>
            </a:r>
            <a:r>
              <a:rPr lang="en-US" altLang="nl-NL" sz="1900" dirty="0">
                <a:latin typeface="Arial" panose="020B0604020202020204" pitchFamily="34" charset="0"/>
              </a:rPr>
              <a:t> </a:t>
            </a:r>
            <a:r>
              <a:rPr lang="ta-IN" altLang="nl-NL" sz="1900" dirty="0">
                <a:latin typeface="Arial" panose="020B0604020202020204" pitchFamily="34" charset="0"/>
              </a:rPr>
              <a:t>மிகவும்</a:t>
            </a:r>
            <a:r>
              <a:rPr lang="en-US" altLang="nl-NL" sz="1900" dirty="0">
                <a:latin typeface="Arial" panose="020B0604020202020204" pitchFamily="34" charset="0"/>
              </a:rPr>
              <a:t> </a:t>
            </a:r>
            <a:r>
              <a:rPr lang="ta-IN" altLang="nl-NL" sz="1900" dirty="0">
                <a:latin typeface="Arial" panose="020B0604020202020204" pitchFamily="34" charset="0"/>
              </a:rPr>
              <a:t>நன்றியுள்ளவனாக இருக்கிறேன்</a:t>
            </a:r>
            <a:r>
              <a:rPr lang="en-US" altLang="nl-NL" sz="1900" dirty="0">
                <a:latin typeface="Arial" panose="020B0604020202020204" pitchFamily="34" charset="0"/>
              </a:rPr>
              <a:t>.</a:t>
            </a:r>
            <a:r>
              <a:rPr lang="ta-IN" altLang="nl-NL" sz="1900" dirty="0">
                <a:latin typeface="Arial" panose="020B0604020202020204" pitchFamily="34" charset="0"/>
              </a:rPr>
              <a:t> </a:t>
            </a:r>
          </a:p>
          <a:p>
            <a:pPr lvl="0" eaLnBrk="0" fontAlgn="base" hangingPunct="0">
              <a:spcBef>
                <a:spcPct val="0"/>
              </a:spcBef>
              <a:spcAft>
                <a:spcPct val="0"/>
              </a:spcAft>
            </a:pPr>
            <a:endParaRPr lang="ta-IN" altLang="nl-NL" sz="1900" dirty="0">
              <a:latin typeface="Arial" panose="020B0604020202020204" pitchFamily="34" charset="0"/>
            </a:endParaRPr>
          </a:p>
          <a:p>
            <a:pPr lvl="0" eaLnBrk="0" fontAlgn="base" hangingPunct="0">
              <a:spcBef>
                <a:spcPct val="0"/>
              </a:spcBef>
              <a:spcAft>
                <a:spcPct val="0"/>
              </a:spcAft>
            </a:pPr>
            <a:r>
              <a:rPr lang="ta-IN" altLang="nl-NL" sz="1900" dirty="0">
                <a:latin typeface="Arial" panose="020B0604020202020204" pitchFamily="34" charset="0"/>
              </a:rPr>
              <a:t>சிறப்பு நன்றிகள்</a:t>
            </a:r>
            <a:r>
              <a:rPr lang="en-US" altLang="nl-NL" sz="1900" dirty="0">
                <a:latin typeface="Arial" panose="020B0604020202020204" pitchFamily="34" charset="0"/>
              </a:rPr>
              <a:t>:  </a:t>
            </a:r>
            <a:r>
              <a:rPr lang="ta-IN" altLang="nl-NL" sz="1900" dirty="0">
                <a:latin typeface="Arial" panose="020B0604020202020204" pitchFamily="34" charset="0"/>
              </a:rPr>
              <a:t>இந்த</a:t>
            </a:r>
            <a:r>
              <a:rPr lang="en-US" altLang="nl-NL" sz="1900" dirty="0">
                <a:latin typeface="Arial" panose="020B0604020202020204" pitchFamily="34" charset="0"/>
              </a:rPr>
              <a:t>  </a:t>
            </a:r>
            <a:r>
              <a:rPr lang="ta-IN" altLang="nl-NL" sz="1900" dirty="0">
                <a:latin typeface="Arial" panose="020B0604020202020204" pitchFamily="34" charset="0"/>
              </a:rPr>
              <a:t>உலகளாவிய இணையவலை சந்தித்தல்கூட்டத்தில்,</a:t>
            </a:r>
            <a:r>
              <a:rPr lang="en-US" altLang="nl-NL" sz="1900" dirty="0">
                <a:latin typeface="Arial" panose="020B0604020202020204" pitchFamily="34" charset="0"/>
              </a:rPr>
              <a:t> </a:t>
            </a:r>
            <a:r>
              <a:rPr lang="ta-IN" altLang="nl-NL" sz="1900" dirty="0">
                <a:latin typeface="Arial" panose="020B0604020202020204" pitchFamily="34" charset="0"/>
              </a:rPr>
              <a:t>கேட்போர்கள் மற்றும் பங்கேற்பாளர்கள்</a:t>
            </a:r>
            <a:r>
              <a:rPr lang="en-US" altLang="nl-NL" sz="1900" dirty="0">
                <a:latin typeface="Arial" panose="020B0604020202020204" pitchFamily="34" charset="0"/>
              </a:rPr>
              <a:t> </a:t>
            </a:r>
            <a:r>
              <a:rPr lang="ta-IN" altLang="nl-NL" sz="1900" dirty="0">
                <a:latin typeface="Arial" panose="020B0604020202020204" pitchFamily="34" charset="0"/>
              </a:rPr>
              <a:t>உங்கள் அனைவருக்கும்</a:t>
            </a:r>
            <a:r>
              <a:rPr lang="en-US" altLang="nl-NL" sz="1900" dirty="0">
                <a:latin typeface="Arial" panose="020B0604020202020204" pitchFamily="34" charset="0"/>
              </a:rPr>
              <a:t> </a:t>
            </a:r>
            <a:r>
              <a:rPr lang="ta-IN" altLang="nl-NL" sz="1900" dirty="0">
                <a:latin typeface="Arial" panose="020B0604020202020204" pitchFamily="34" charset="0"/>
              </a:rPr>
              <a:t>மிகவும்</a:t>
            </a:r>
            <a:r>
              <a:rPr lang="en-US" altLang="nl-NL" sz="1900" dirty="0">
                <a:latin typeface="Arial" panose="020B0604020202020204" pitchFamily="34" charset="0"/>
              </a:rPr>
              <a:t> </a:t>
            </a:r>
            <a:r>
              <a:rPr lang="ta-IN" altLang="nl-NL" sz="1900" dirty="0">
                <a:latin typeface="Arial" panose="020B0604020202020204" pitchFamily="34" charset="0"/>
              </a:rPr>
              <a:t>நான் நன்றியுள்ளவனாக இருக்கிறேன்</a:t>
            </a:r>
            <a:r>
              <a:rPr lang="en-US" altLang="nl-NL" sz="1900" dirty="0">
                <a:latin typeface="Arial" panose="020B0604020202020204" pitchFamily="34" charset="0"/>
              </a:rPr>
              <a:t>.</a:t>
            </a:r>
          </a:p>
        </p:txBody>
      </p:sp>
      <p:sp>
        <p:nvSpPr>
          <p:cNvPr id="17" name="Rectangle 16">
            <a:extLst>
              <a:ext uri="{FF2B5EF4-FFF2-40B4-BE49-F238E27FC236}">
                <a16:creationId xmlns:a16="http://schemas.microsoft.com/office/drawing/2014/main" id="{1DD189AC-6EFD-412A-BD96-94955B466880}"/>
              </a:ext>
            </a:extLst>
          </p:cNvPr>
          <p:cNvSpPr/>
          <p:nvPr/>
        </p:nvSpPr>
        <p:spPr>
          <a:xfrm>
            <a:off x="413483" y="-19181"/>
            <a:ext cx="11436791" cy="1200329"/>
          </a:xfrm>
          <a:prstGeom prst="rect">
            <a:avLst/>
          </a:prstGeom>
        </p:spPr>
        <p:txBody>
          <a:bodyPr wrap="square">
            <a:spAutoFit/>
          </a:bodyPr>
          <a:lstStyle/>
          <a:p>
            <a:pPr algn="ctr"/>
            <a:r>
              <a:rPr lang="en-US" sz="3600" b="1" dirty="0">
                <a:solidFill>
                  <a:srgbClr val="202122"/>
                </a:solidFill>
                <a:latin typeface="Arial" panose="020B0604020202020204" pitchFamily="34" charset="0"/>
              </a:rPr>
              <a:t>Thanks to OSFC Director Balachandran, Jayanthi Balachandran, Raja &amp; SKY Norway</a:t>
            </a:r>
          </a:p>
        </p:txBody>
      </p:sp>
      <p:pic>
        <p:nvPicPr>
          <p:cNvPr id="8" name="Picture 7">
            <a:extLst>
              <a:ext uri="{FF2B5EF4-FFF2-40B4-BE49-F238E27FC236}">
                <a16:creationId xmlns:a16="http://schemas.microsoft.com/office/drawing/2014/main" id="{2DBF4451-6F43-47A3-80F0-C3343A399157}"/>
              </a:ext>
            </a:extLst>
          </p:cNvPr>
          <p:cNvPicPr>
            <a:picLocks noChangeAspect="1"/>
          </p:cNvPicPr>
          <p:nvPr/>
        </p:nvPicPr>
        <p:blipFill>
          <a:blip r:embed="rId3"/>
          <a:stretch>
            <a:fillRect/>
          </a:stretch>
        </p:blipFill>
        <p:spPr>
          <a:xfrm>
            <a:off x="8732927" y="3105764"/>
            <a:ext cx="3117347" cy="3084183"/>
          </a:xfrm>
          <a:prstGeom prst="rect">
            <a:avLst/>
          </a:prstGeom>
        </p:spPr>
      </p:pic>
    </p:spTree>
    <p:extLst>
      <p:ext uri="{BB962C8B-B14F-4D97-AF65-F5344CB8AC3E}">
        <p14:creationId xmlns:p14="http://schemas.microsoft.com/office/powerpoint/2010/main" val="417349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4398279"/>
            <a:ext cx="4558861" cy="1451027"/>
          </a:xfrm>
        </p:spPr>
        <p:txBody>
          <a:bodyPr>
            <a:noAutofit/>
          </a:bodyPr>
          <a:lstStyle/>
          <a:p>
            <a:r>
              <a:rPr lang="en-US" altLang="nl-NL" sz="5400" b="1" dirty="0">
                <a:solidFill>
                  <a:srgbClr val="202122"/>
                </a:solidFill>
                <a:latin typeface="Arial" panose="020B0604020202020204" pitchFamily="34" charset="0"/>
              </a:rPr>
              <a:t>Adrenaline</a:t>
            </a:r>
            <a:br>
              <a:rPr lang="en-US" altLang="nl-NL" sz="5400" b="1" dirty="0">
                <a:solidFill>
                  <a:srgbClr val="202122"/>
                </a:solidFill>
                <a:latin typeface="Arial" panose="020B0604020202020204" pitchFamily="34" charset="0"/>
              </a:rPr>
            </a:br>
            <a:r>
              <a:rPr lang="nl-NL" sz="5400" b="1" i="0" dirty="0">
                <a:solidFill>
                  <a:srgbClr val="202122"/>
                </a:solidFill>
                <a:effectLst/>
                <a:latin typeface="Arial" panose="020B0604020202020204" pitchFamily="34" charset="0"/>
              </a:rPr>
              <a:t>hormone</a:t>
            </a:r>
            <a:endParaRPr lang="nl-NL" sz="54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01000" y="1631092"/>
            <a:ext cx="6733253" cy="4287794"/>
          </a:xfrm>
        </p:spPr>
        <p:txBody>
          <a:bodyPr>
            <a:normAutofit/>
          </a:bodyPr>
          <a:lstStyle/>
          <a:p>
            <a:pPr algn="l"/>
            <a:r>
              <a:rPr lang="ta-IN" sz="1200" b="1" dirty="0">
                <a:solidFill>
                  <a:srgbClr val="202122"/>
                </a:solidFill>
                <a:latin typeface="Arial" panose="020B0604020202020204" pitchFamily="34" charset="0"/>
              </a:rPr>
              <a:t>அட்ரினலின் உங்கள் உடல் விரைவாக செயல்பட உதவுகிறது.</a:t>
            </a:r>
          </a:p>
          <a:p>
            <a:pPr algn="l"/>
            <a:r>
              <a:rPr lang="ta-IN" sz="1200" b="1" dirty="0">
                <a:solidFill>
                  <a:srgbClr val="202122"/>
                </a:solidFill>
                <a:latin typeface="Arial" panose="020B0604020202020204" pitchFamily="34" charset="0"/>
              </a:rPr>
              <a:t>மன அழுத்த ஹார்மோன்கள் ஒரு 'ஆபத்தான’, அச்சுறுத்தும் சூழ்நிலையில் வெளியிடப்படுவதால், ஒரு 'சண்டை செய்தல் பின்வாங்கி ஓடுதல் அல்லது அசைவற்று நித்தல்' எதிர்வினைக்கு பதிலளிக்கும் வகையில் உதவுகிறது.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4" y="215510"/>
            <a:ext cx="8843867" cy="954107"/>
          </a:xfrm>
          <a:prstGeom prst="rect">
            <a:avLst/>
          </a:prstGeom>
        </p:spPr>
        <p:txBody>
          <a:bodyPr wrap="square">
            <a:spAutoFit/>
          </a:bodyPr>
          <a:lstStyle/>
          <a:p>
            <a:r>
              <a:rPr lang="ta-IN" sz="2400" b="1" dirty="0"/>
              <a:t>உங்கள் உடலில் </a:t>
            </a:r>
            <a:r>
              <a:rPr lang="ta-IN" sz="2400" b="1" dirty="0">
                <a:solidFill>
                  <a:srgbClr val="202122"/>
                </a:solidFill>
                <a:latin typeface="Arial" panose="020B0604020202020204" pitchFamily="34" charset="0"/>
              </a:rPr>
              <a:t>அட்ரினலின் </a:t>
            </a:r>
            <a:r>
              <a:rPr lang="ta-IN" sz="2400" b="1" dirty="0"/>
              <a:t>இயக்குநீர்</a:t>
            </a:r>
            <a:endParaRPr lang="en-US" sz="2400" b="1" dirty="0"/>
          </a:p>
          <a:p>
            <a:r>
              <a:rPr lang="nl-NL" sz="3200" b="1" dirty="0"/>
              <a:t>Adrenaline</a:t>
            </a:r>
          </a:p>
        </p:txBody>
      </p:sp>
    </p:spTree>
    <p:extLst>
      <p:ext uri="{BB962C8B-B14F-4D97-AF65-F5344CB8AC3E}">
        <p14:creationId xmlns:p14="http://schemas.microsoft.com/office/powerpoint/2010/main" val="389078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4398279"/>
            <a:ext cx="4558861" cy="1451027"/>
          </a:xfrm>
        </p:spPr>
        <p:txBody>
          <a:bodyPr>
            <a:noAutofit/>
          </a:bodyPr>
          <a:lstStyle/>
          <a:p>
            <a:r>
              <a:rPr lang="en-US" altLang="nl-NL" sz="5400" b="1" dirty="0">
                <a:solidFill>
                  <a:srgbClr val="202122"/>
                </a:solidFill>
                <a:latin typeface="Arial" panose="020B0604020202020204" pitchFamily="34" charset="0"/>
              </a:rPr>
              <a:t>Cortisol</a:t>
            </a:r>
            <a:br>
              <a:rPr lang="en-US" altLang="nl-NL" sz="5400" b="1" dirty="0">
                <a:solidFill>
                  <a:srgbClr val="202122"/>
                </a:solidFill>
                <a:latin typeface="Arial" panose="020B0604020202020204" pitchFamily="34" charset="0"/>
              </a:rPr>
            </a:br>
            <a:r>
              <a:rPr lang="nl-NL" sz="5400" b="1" i="0" dirty="0">
                <a:solidFill>
                  <a:srgbClr val="202122"/>
                </a:solidFill>
                <a:effectLst/>
                <a:latin typeface="Arial" panose="020B0604020202020204" pitchFamily="34" charset="0"/>
              </a:rPr>
              <a:t>hormone</a:t>
            </a:r>
            <a:endParaRPr lang="nl-NL" sz="54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01000" y="1266568"/>
            <a:ext cx="6733253" cy="5041556"/>
          </a:xfrm>
        </p:spPr>
        <p:txBody>
          <a:bodyPr>
            <a:normAutofit/>
          </a:bodyPr>
          <a:lstStyle/>
          <a:p>
            <a:pPr algn="l"/>
            <a:r>
              <a:rPr lang="ta-IN" sz="1200" b="1" dirty="0">
                <a:solidFill>
                  <a:srgbClr val="202122"/>
                </a:solidFill>
                <a:latin typeface="Arial" panose="020B0604020202020204" pitchFamily="34" charset="0"/>
              </a:rPr>
              <a:t>கார்டிசோல்</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மனிதர்களுக்கு</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இன்றியமையாதத</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இயக்குநீர். இது ஒரு முக்கியமான மன அழுத்த ஹார்மோன் ஆகும். </a:t>
            </a:r>
            <a:endParaRPr lang="en-US" sz="1200" b="1" dirty="0">
              <a:solidFill>
                <a:srgbClr val="202122"/>
              </a:solidFill>
              <a:latin typeface="Arial" panose="020B0604020202020204" pitchFamily="34" charset="0"/>
            </a:endParaRPr>
          </a:p>
          <a:p>
            <a:pPr algn="l"/>
            <a:r>
              <a:rPr lang="ta-IN" sz="1200" b="1" dirty="0">
                <a:solidFill>
                  <a:srgbClr val="202122"/>
                </a:solidFill>
                <a:latin typeface="Arial" panose="020B0604020202020204" pitchFamily="34" charset="0"/>
              </a:rPr>
              <a:t>பிட்யூட்டரி சுரப்பி. (</a:t>
            </a:r>
            <a:r>
              <a:rPr lang="nl-NL" sz="1200" b="1" dirty="0">
                <a:solidFill>
                  <a:srgbClr val="202122"/>
                </a:solidFill>
                <a:latin typeface="Arial" panose="020B0604020202020204" pitchFamily="34" charset="0"/>
              </a:rPr>
              <a:t>Pituitary Gland)</a:t>
            </a:r>
          </a:p>
          <a:p>
            <a:pPr algn="l"/>
            <a:r>
              <a:rPr lang="ta-IN" sz="1200" b="1" dirty="0">
                <a:solidFill>
                  <a:srgbClr val="202122"/>
                </a:solidFill>
                <a:latin typeface="Arial" panose="020B0604020202020204" pitchFamily="34" charset="0"/>
              </a:rPr>
              <a:t>மற்ற நாளமில்ல சுரப்பிகளையெல்லாம் இது ஆள்கிறது. அவைகளை இயக்குகிறது. மற்ற சுரப்பிகளின் குறைகளை நிவர்த்தி செய்கிறது. இதுவே தசைகள் எலும்புகள், பற்கள் ஆகியவற்றின் வளர்ச்சிக்குக் காரணமாகிறது. இது கரியமில வாயு, புரதச்சத்து, கொழுப்புச்சத்துக் குறைபாட்டினைக் கட்டுப்படுத்துகிறது. இது இடம்பெற்றுள்ள இடம் எண்சான் உடலுக்குப் பிரதானமாகத் திகழும் தலையில். </a:t>
            </a:r>
            <a:endParaRPr lang="en-US" sz="1200" b="1" dirty="0">
              <a:solidFill>
                <a:srgbClr val="202122"/>
              </a:solidFill>
              <a:latin typeface="Arial" panose="020B0604020202020204" pitchFamily="34" charset="0"/>
            </a:endParaRPr>
          </a:p>
          <a:p>
            <a:pPr algn="l"/>
            <a:r>
              <a:rPr lang="ta-IN" sz="1200" b="1" dirty="0">
                <a:solidFill>
                  <a:srgbClr val="202122"/>
                </a:solidFill>
                <a:latin typeface="Arial" panose="020B0604020202020204" pitchFamily="34" charset="0"/>
              </a:rPr>
              <a:t>இதனை,</a:t>
            </a:r>
          </a:p>
          <a:p>
            <a:r>
              <a:rPr lang="ta-IN" sz="1200" b="1" dirty="0">
                <a:solidFill>
                  <a:srgbClr val="202122"/>
                </a:solidFill>
                <a:latin typeface="Arial" panose="020B0604020202020204" pitchFamily="34" charset="0"/>
              </a:rPr>
              <a:t>”உச்சிக்கு நேராயுண் ணாவுக்கு மேல்நிதம்</a:t>
            </a:r>
          </a:p>
          <a:p>
            <a:r>
              <a:rPr lang="ta-IN" sz="1200" b="1" dirty="0">
                <a:solidFill>
                  <a:srgbClr val="202122"/>
                </a:solidFill>
                <a:latin typeface="Arial" panose="020B0604020202020204" pitchFamily="34" charset="0"/>
              </a:rPr>
              <a:t>வைத்த விளக்கும் எரியுதடி</a:t>
            </a:r>
          </a:p>
          <a:p>
            <a:r>
              <a:rPr lang="ta-IN" sz="1200" b="1" dirty="0">
                <a:solidFill>
                  <a:srgbClr val="202122"/>
                </a:solidFill>
                <a:latin typeface="Arial" panose="020B0604020202020204" pitchFamily="34" charset="0"/>
              </a:rPr>
              <a:t>அச்சுள்ள விளக்கு வாலையடி அவி</a:t>
            </a:r>
          </a:p>
          <a:p>
            <a:r>
              <a:rPr lang="ta-IN" sz="1200" b="1" dirty="0">
                <a:solidFill>
                  <a:srgbClr val="202122"/>
                </a:solidFill>
                <a:latin typeface="Arial" panose="020B0604020202020204" pitchFamily="34" charset="0"/>
              </a:rPr>
              <a:t>யாமலெரியுது வாலைப் பெண்ணே”</a:t>
            </a:r>
            <a:endParaRPr lang="en-US" sz="1200" b="1" dirty="0">
              <a:solidFill>
                <a:srgbClr val="202122"/>
              </a:solidFill>
              <a:latin typeface="Arial" panose="020B0604020202020204" pitchFamily="34" charset="0"/>
            </a:endParaRPr>
          </a:p>
          <a:p>
            <a:pPr algn="r"/>
            <a:r>
              <a:rPr lang="ta-IN" sz="1050" b="1" dirty="0">
                <a:solidFill>
                  <a:srgbClr val="202122"/>
                </a:solidFill>
                <a:latin typeface="Arial" panose="020B0604020202020204" pitchFamily="34" charset="0"/>
              </a:rPr>
              <a:t>கொங்கணசித்தர்</a:t>
            </a:r>
            <a:endParaRPr lang="en-US" sz="1050" b="1" dirty="0">
              <a:solidFill>
                <a:srgbClr val="202122"/>
              </a:solidFill>
              <a:latin typeface="Arial" panose="020B0604020202020204" pitchFamily="34" charset="0"/>
            </a:endParaRPr>
          </a:p>
          <a:p>
            <a:endParaRPr lang="en-US" sz="1200" b="1" dirty="0">
              <a:solidFill>
                <a:srgbClr val="202122"/>
              </a:solidFill>
              <a:latin typeface="Arial" panose="020B0604020202020204" pitchFamily="34" charset="0"/>
            </a:endParaRPr>
          </a:p>
          <a:p>
            <a:pPr algn="l"/>
            <a:r>
              <a:rPr lang="ta-IN" sz="1200" b="1" dirty="0">
                <a:solidFill>
                  <a:srgbClr val="202122"/>
                </a:solidFill>
                <a:latin typeface="Arial" panose="020B0604020202020204" pitchFamily="34" charset="0"/>
              </a:rPr>
              <a:t>என்று கொங்கணசித்தர் எத்துனை அழகாகப் பாடுகிறார். தலை உச்சிக்கு நேராக உள் நாக்கிற்கு மேலாக ஒரு விளக்கு எரிந்து கொண்டு இருக்கிறது. அச்சு என்றால் பீடம் என்று பொருள். இச்சொல் தலைமை பீடத்தை வகிக்கும் சுரப்பி பிட்யூட்டரி என்பதை விளக்கும். அது அவியாமல் எரியும் விளக்கு என்றும் கூறுவார்.</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4" y="215510"/>
            <a:ext cx="8843867" cy="954107"/>
          </a:xfrm>
          <a:prstGeom prst="rect">
            <a:avLst/>
          </a:prstGeom>
        </p:spPr>
        <p:txBody>
          <a:bodyPr wrap="square">
            <a:spAutoFit/>
          </a:bodyPr>
          <a:lstStyle/>
          <a:p>
            <a:r>
              <a:rPr lang="ta-IN" sz="2400" b="1" dirty="0"/>
              <a:t>உங்கள் உடலில் </a:t>
            </a:r>
            <a:r>
              <a:rPr lang="ta-IN" sz="2400" b="1" dirty="0">
                <a:solidFill>
                  <a:srgbClr val="202122"/>
                </a:solidFill>
                <a:latin typeface="Arial" panose="020B0604020202020204" pitchFamily="34" charset="0"/>
              </a:rPr>
              <a:t>கார்டிசோல் </a:t>
            </a:r>
            <a:r>
              <a:rPr lang="ta-IN" sz="2400" b="1" dirty="0"/>
              <a:t>இயக்குநீர்</a:t>
            </a:r>
            <a:endParaRPr lang="en-US" sz="2400" b="1" dirty="0"/>
          </a:p>
          <a:p>
            <a:r>
              <a:rPr lang="nl-NL" sz="3200" b="1" dirty="0"/>
              <a:t>Cortisol</a:t>
            </a:r>
          </a:p>
        </p:txBody>
      </p:sp>
    </p:spTree>
    <p:extLst>
      <p:ext uri="{BB962C8B-B14F-4D97-AF65-F5344CB8AC3E}">
        <p14:creationId xmlns:p14="http://schemas.microsoft.com/office/powerpoint/2010/main" val="2463303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10693"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434253" y="1225515"/>
            <a:ext cx="4558861" cy="1054884"/>
          </a:xfrm>
        </p:spPr>
        <p:txBody>
          <a:bodyPr>
            <a:noAutofit/>
          </a:bodyPr>
          <a:lstStyle/>
          <a:p>
            <a:r>
              <a:rPr lang="ta-IN" altLang="nl-NL" sz="3200" b="1" dirty="0">
                <a:solidFill>
                  <a:srgbClr val="202122"/>
                </a:solidFill>
                <a:latin typeface="Arial" panose="020B0604020202020204" pitchFamily="34" charset="0"/>
              </a:rPr>
              <a:t>பீனியல் சுரப்பி (</a:t>
            </a:r>
            <a:r>
              <a:rPr lang="en-US" altLang="nl-NL" sz="3200" b="1" dirty="0">
                <a:solidFill>
                  <a:srgbClr val="202122"/>
                </a:solidFill>
                <a:latin typeface="Arial" panose="020B0604020202020204" pitchFamily="34" charset="0"/>
              </a:rPr>
              <a:t>Pineal gland)</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4" y="215510"/>
            <a:ext cx="8843867" cy="1200329"/>
          </a:xfrm>
          <a:prstGeom prst="rect">
            <a:avLst/>
          </a:prstGeom>
        </p:spPr>
        <p:txBody>
          <a:bodyPr wrap="square">
            <a:spAutoFit/>
          </a:bodyPr>
          <a:lstStyle/>
          <a:p>
            <a:r>
              <a:rPr lang="ta-IN" sz="2400" b="1" dirty="0"/>
              <a:t>ஆனந்தத்தைத் தரும் ஆனந்த சுரப்பி</a:t>
            </a:r>
            <a:r>
              <a:rPr lang="en-US" sz="2400" b="1" dirty="0"/>
              <a:t> </a:t>
            </a:r>
          </a:p>
          <a:p>
            <a:r>
              <a:rPr lang="ta-IN" sz="2400" b="1" dirty="0">
                <a:solidFill>
                  <a:srgbClr val="202122"/>
                </a:solidFill>
                <a:latin typeface="Arial" panose="020B0604020202020204" pitchFamily="34" charset="0"/>
              </a:rPr>
              <a:t>நெற்றி கண்</a:t>
            </a:r>
            <a:r>
              <a:rPr lang="en-US" sz="2400" b="1" dirty="0">
                <a:solidFill>
                  <a:srgbClr val="202122"/>
                </a:solidFill>
                <a:latin typeface="Arial" panose="020B0604020202020204" pitchFamily="34" charset="0"/>
              </a:rPr>
              <a:t> / </a:t>
            </a:r>
            <a:r>
              <a:rPr lang="ta-IN" sz="2400" b="1" dirty="0">
                <a:solidFill>
                  <a:srgbClr val="202122"/>
                </a:solidFill>
                <a:latin typeface="Arial" panose="020B0604020202020204" pitchFamily="34" charset="0"/>
              </a:rPr>
              <a:t>கூம்புச் சுரப்பி அல்லது பீனியல் சுரப்பி</a:t>
            </a:r>
            <a:r>
              <a:rPr lang="en-US" sz="2400" b="1" dirty="0">
                <a:solidFill>
                  <a:srgbClr val="202122"/>
                </a:solidFill>
                <a:latin typeface="Arial" panose="020B0604020202020204" pitchFamily="34" charset="0"/>
              </a:rPr>
              <a:t>.</a:t>
            </a:r>
            <a:endParaRPr lang="ta-IN" sz="2400" b="1" dirty="0"/>
          </a:p>
        </p:txBody>
      </p:sp>
      <p:pic>
        <p:nvPicPr>
          <p:cNvPr id="1034" name="Picture 10">
            <a:extLst>
              <a:ext uri="{FF2B5EF4-FFF2-40B4-BE49-F238E27FC236}">
                <a16:creationId xmlns:a16="http://schemas.microsoft.com/office/drawing/2014/main" id="{8DA48732-EF3C-4D75-A07C-54C05D59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10" y="1225515"/>
            <a:ext cx="4041697" cy="57068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359E3BB-A639-4E40-966D-6451DBCE60BE}"/>
              </a:ext>
            </a:extLst>
          </p:cNvPr>
          <p:cNvSpPr/>
          <p:nvPr/>
        </p:nvSpPr>
        <p:spPr>
          <a:xfrm>
            <a:off x="4462947" y="1415839"/>
            <a:ext cx="2832698" cy="3416320"/>
          </a:xfrm>
          <a:prstGeom prst="rect">
            <a:avLst/>
          </a:prstGeom>
        </p:spPr>
        <p:txBody>
          <a:bodyPr wrap="square">
            <a:spAutoFit/>
          </a:bodyPr>
          <a:lstStyle/>
          <a:p>
            <a:r>
              <a:rPr lang="ta-IN" dirty="0"/>
              <a:t>முக்கியமான நாளமில்லாச் சுரப்பிகள்:</a:t>
            </a:r>
          </a:p>
          <a:p>
            <a:r>
              <a:rPr lang="ta-IN" dirty="0"/>
              <a:t>1 பீனியல் சுரப்பி </a:t>
            </a:r>
            <a:endParaRPr lang="en-US" dirty="0"/>
          </a:p>
          <a:p>
            <a:r>
              <a:rPr lang="ta-IN" dirty="0"/>
              <a:t>2 பிட்யூட்டரி சுரப்பி </a:t>
            </a:r>
            <a:endParaRPr lang="en-US" dirty="0"/>
          </a:p>
          <a:p>
            <a:r>
              <a:rPr lang="ta-IN" dirty="0"/>
              <a:t>3 தைராய்டு அல்லது கேடயச் சுரப்பி </a:t>
            </a:r>
            <a:endParaRPr lang="en-US" dirty="0"/>
          </a:p>
          <a:p>
            <a:r>
              <a:rPr lang="ta-IN" dirty="0"/>
              <a:t>4 தைமஸ் சுரப்பி</a:t>
            </a:r>
            <a:endParaRPr lang="en-US" dirty="0"/>
          </a:p>
          <a:p>
            <a:r>
              <a:rPr lang="ta-IN" dirty="0"/>
              <a:t>5 அட்ரினல் சுரப்பி </a:t>
            </a:r>
            <a:endParaRPr lang="en-US" dirty="0"/>
          </a:p>
          <a:p>
            <a:r>
              <a:rPr lang="ta-IN" dirty="0"/>
              <a:t>6 கணையம் </a:t>
            </a:r>
            <a:endParaRPr lang="en-US" dirty="0"/>
          </a:p>
          <a:p>
            <a:r>
              <a:rPr lang="ta-IN" dirty="0"/>
              <a:t>7 அண்டகம் (பெண்) </a:t>
            </a:r>
            <a:endParaRPr lang="en-US" dirty="0"/>
          </a:p>
          <a:p>
            <a:r>
              <a:rPr lang="ta-IN" dirty="0"/>
              <a:t>8 விதைப்பை (ஆண்)</a:t>
            </a:r>
            <a:endParaRPr lang="nl-NL" dirty="0"/>
          </a:p>
        </p:txBody>
      </p:sp>
      <p:pic>
        <p:nvPicPr>
          <p:cNvPr id="23" name="Picture 3">
            <a:extLst>
              <a:ext uri="{FF2B5EF4-FFF2-40B4-BE49-F238E27FC236}">
                <a16:creationId xmlns:a16="http://schemas.microsoft.com/office/drawing/2014/main" id="{8E31B816-01FE-4CC6-97D5-667E10A6E17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48135" y="2996513"/>
            <a:ext cx="3478428" cy="347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5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01000" y="1266568"/>
            <a:ext cx="6733253" cy="5041556"/>
          </a:xfrm>
        </p:spPr>
        <p:txBody>
          <a:bodyPr>
            <a:normAutofit/>
          </a:bodyPr>
          <a:lstStyle/>
          <a:p>
            <a:pPr algn="l"/>
            <a:endParaRPr lang="nl-NL" sz="1200" b="1" dirty="0">
              <a:solidFill>
                <a:srgbClr val="202122"/>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4" y="215510"/>
            <a:ext cx="8843867" cy="461665"/>
          </a:xfrm>
          <a:prstGeom prst="rect">
            <a:avLst/>
          </a:prstGeom>
        </p:spPr>
        <p:txBody>
          <a:bodyPr wrap="square">
            <a:spAutoFit/>
          </a:bodyPr>
          <a:lstStyle/>
          <a:p>
            <a:r>
              <a:rPr lang="ta-IN" sz="2400" b="1" dirty="0"/>
              <a:t>பிட்யூட்டரி சுரப்பி. (</a:t>
            </a:r>
            <a:r>
              <a:rPr lang="nl-NL" sz="2400" b="1" dirty="0"/>
              <a:t>Pituitary Gland)</a:t>
            </a:r>
          </a:p>
        </p:txBody>
      </p:sp>
      <p:pic>
        <p:nvPicPr>
          <p:cNvPr id="4" name="Picture 3">
            <a:extLst>
              <a:ext uri="{FF2B5EF4-FFF2-40B4-BE49-F238E27FC236}">
                <a16:creationId xmlns:a16="http://schemas.microsoft.com/office/drawing/2014/main" id="{6258D6C4-FC87-446A-B585-2A6BA8C549DA}"/>
              </a:ext>
            </a:extLst>
          </p:cNvPr>
          <p:cNvPicPr>
            <a:picLocks noChangeAspect="1"/>
          </p:cNvPicPr>
          <p:nvPr/>
        </p:nvPicPr>
        <p:blipFill>
          <a:blip r:embed="rId3"/>
          <a:stretch>
            <a:fillRect/>
          </a:stretch>
        </p:blipFill>
        <p:spPr>
          <a:xfrm>
            <a:off x="700979" y="1266558"/>
            <a:ext cx="4491139" cy="5001875"/>
          </a:xfrm>
          <a:prstGeom prst="rect">
            <a:avLst/>
          </a:prstGeom>
        </p:spPr>
      </p:pic>
      <p:pic>
        <p:nvPicPr>
          <p:cNvPr id="1026" name="Picture 2">
            <a:extLst>
              <a:ext uri="{FF2B5EF4-FFF2-40B4-BE49-F238E27FC236}">
                <a16:creationId xmlns:a16="http://schemas.microsoft.com/office/drawing/2014/main" id="{A6C79689-8B4D-4496-9B0B-15531BFECAC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90134" y="3022406"/>
            <a:ext cx="3482546" cy="348254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8997F00-9157-4E83-A08A-315FF9190B88}"/>
              </a:ext>
            </a:extLst>
          </p:cNvPr>
          <p:cNvSpPr/>
          <p:nvPr/>
        </p:nvSpPr>
        <p:spPr>
          <a:xfrm>
            <a:off x="7695029" y="6367851"/>
            <a:ext cx="4506024" cy="523220"/>
          </a:xfrm>
          <a:prstGeom prst="rect">
            <a:avLst/>
          </a:prstGeom>
        </p:spPr>
        <p:txBody>
          <a:bodyPr wrap="square">
            <a:spAutoFit/>
          </a:bodyPr>
          <a:lstStyle/>
          <a:p>
            <a:r>
              <a:rPr lang="nl-NL" sz="1400" dirty="0"/>
              <a:t>Human brain (hypothalamus=red, amygdala=green, hippocampus/fornix=blue, pons=gold, pituitary gland=pink)</a:t>
            </a:r>
          </a:p>
        </p:txBody>
      </p:sp>
      <p:sp>
        <p:nvSpPr>
          <p:cNvPr id="12" name="Rectangle 11">
            <a:extLst>
              <a:ext uri="{FF2B5EF4-FFF2-40B4-BE49-F238E27FC236}">
                <a16:creationId xmlns:a16="http://schemas.microsoft.com/office/drawing/2014/main" id="{5556A01D-21E6-4838-AB24-439CAD644EC1}"/>
              </a:ext>
            </a:extLst>
          </p:cNvPr>
          <p:cNvSpPr/>
          <p:nvPr/>
        </p:nvSpPr>
        <p:spPr>
          <a:xfrm>
            <a:off x="6999884" y="1421968"/>
            <a:ext cx="6096000" cy="1477328"/>
          </a:xfrm>
          <a:prstGeom prst="rect">
            <a:avLst/>
          </a:prstGeom>
        </p:spPr>
        <p:txBody>
          <a:bodyPr>
            <a:spAutoFit/>
          </a:bodyPr>
          <a:lstStyle/>
          <a:p>
            <a:r>
              <a:rPr lang="nl-NL" b="1" dirty="0">
                <a:solidFill>
                  <a:srgbClr val="000000"/>
                </a:solidFill>
                <a:latin typeface="Arial" panose="020B0604020202020204" pitchFamily="34" charset="0"/>
              </a:rPr>
              <a:t>Major neuroendocrine systems</a:t>
            </a:r>
          </a:p>
          <a:p>
            <a:pPr>
              <a:buFont typeface="Arial" panose="020B0604020202020204" pitchFamily="34" charset="0"/>
              <a:buChar char="•"/>
            </a:pPr>
            <a:r>
              <a:rPr lang="nl-NL" dirty="0">
                <a:solidFill>
                  <a:srgbClr val="0B0080"/>
                </a:solidFill>
                <a:latin typeface="Arial" panose="020B0604020202020204" pitchFamily="34" charset="0"/>
                <a:hlinkClick r:id="rId5" tooltip="Hypothalamic–pituitary–adrenal axis"/>
              </a:rPr>
              <a:t>Hypothalamic–pituitary–adrenal axis</a:t>
            </a:r>
            <a:r>
              <a:rPr lang="nl-NL" dirty="0">
                <a:solidFill>
                  <a:srgbClr val="202122"/>
                </a:solidFill>
                <a:latin typeface="Arial" panose="020B0604020202020204" pitchFamily="34" charset="0"/>
              </a:rPr>
              <a:t> (HPA axis)</a:t>
            </a:r>
          </a:p>
          <a:p>
            <a:pPr>
              <a:buFont typeface="Arial" panose="020B0604020202020204" pitchFamily="34" charset="0"/>
              <a:buChar char="•"/>
            </a:pPr>
            <a:r>
              <a:rPr lang="nl-NL" dirty="0">
                <a:solidFill>
                  <a:srgbClr val="0B0080"/>
                </a:solidFill>
                <a:latin typeface="Arial" panose="020B0604020202020204" pitchFamily="34" charset="0"/>
                <a:hlinkClick r:id="rId6" tooltip="Hypothalamic–pituitary–thyroid axis"/>
              </a:rPr>
              <a:t>Hypothalamic–pituitary–thyroid axis</a:t>
            </a:r>
            <a:r>
              <a:rPr lang="nl-NL" dirty="0">
                <a:solidFill>
                  <a:srgbClr val="0B0080"/>
                </a:solidFill>
                <a:latin typeface="Arial" panose="020B0604020202020204" pitchFamily="34" charset="0"/>
              </a:rPr>
              <a:t> </a:t>
            </a:r>
            <a:r>
              <a:rPr lang="nl-NL" dirty="0">
                <a:solidFill>
                  <a:srgbClr val="202122"/>
                </a:solidFill>
                <a:latin typeface="Arial" panose="020B0604020202020204" pitchFamily="34" charset="0"/>
              </a:rPr>
              <a:t>(HPT axis)</a:t>
            </a:r>
          </a:p>
          <a:p>
            <a:pPr>
              <a:buFont typeface="Arial" panose="020B0604020202020204" pitchFamily="34" charset="0"/>
              <a:buChar char="•"/>
            </a:pPr>
            <a:r>
              <a:rPr lang="nl-NL" dirty="0">
                <a:solidFill>
                  <a:srgbClr val="0B0080"/>
                </a:solidFill>
                <a:latin typeface="Arial" panose="020B0604020202020204" pitchFamily="34" charset="0"/>
                <a:hlinkClick r:id="rId7" tooltip="Hypothalamic–pituitary–gonadal axis"/>
              </a:rPr>
              <a:t>Hypothalamic–pituitary–gonadal axis</a:t>
            </a:r>
            <a:r>
              <a:rPr lang="nl-NL" dirty="0">
                <a:solidFill>
                  <a:srgbClr val="0B0080"/>
                </a:solidFill>
                <a:latin typeface="Arial" panose="020B0604020202020204" pitchFamily="34" charset="0"/>
              </a:rPr>
              <a:t> </a:t>
            </a:r>
            <a:r>
              <a:rPr lang="nl-NL" dirty="0">
                <a:solidFill>
                  <a:srgbClr val="202122"/>
                </a:solidFill>
                <a:latin typeface="Arial" panose="020B0604020202020204" pitchFamily="34" charset="0"/>
              </a:rPr>
              <a:t>(HPG axis)</a:t>
            </a:r>
          </a:p>
          <a:p>
            <a:pPr>
              <a:buFont typeface="Arial" panose="020B0604020202020204" pitchFamily="34" charset="0"/>
              <a:buChar char="•"/>
            </a:pPr>
            <a:r>
              <a:rPr lang="nl-NL" dirty="0">
                <a:solidFill>
                  <a:srgbClr val="0B0080"/>
                </a:solidFill>
                <a:latin typeface="Arial" panose="020B0604020202020204" pitchFamily="34" charset="0"/>
                <a:hlinkClick r:id="rId8" tooltip="Hypothalamic–neurohypophyseal system"/>
              </a:rPr>
              <a:t>Hypothalamic–neurohypophyseal system</a:t>
            </a:r>
            <a:endParaRPr lang="nl-NL"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74878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46053" y="3989846"/>
            <a:ext cx="4558861" cy="1451027"/>
          </a:xfrm>
        </p:spPr>
        <p:txBody>
          <a:bodyPr>
            <a:noAutofit/>
          </a:bodyPr>
          <a:lstStyle/>
          <a:p>
            <a:r>
              <a:rPr lang="nl-NL" sz="6600" b="1" i="0" dirty="0">
                <a:solidFill>
                  <a:srgbClr val="202122"/>
                </a:solidFill>
                <a:effectLst/>
                <a:latin typeface="Arial" panose="020B0604020202020204" pitchFamily="34" charset="0"/>
              </a:rPr>
              <a:t>hormones</a:t>
            </a:r>
            <a:endParaRPr lang="nl-NL" sz="66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531165" y="232927"/>
            <a:ext cx="11292115" cy="1052315"/>
          </a:xfrm>
        </p:spPr>
        <p:txBody>
          <a:bodyPr>
            <a:normAutofit/>
          </a:bodyPr>
          <a:lstStyle/>
          <a:p>
            <a:r>
              <a:rPr lang="ta-IN" sz="3200" b="1" dirty="0">
                <a:solidFill>
                  <a:srgbClr val="202122"/>
                </a:solidFill>
                <a:latin typeface="Arial" panose="020B0604020202020204" pitchFamily="34" charset="0"/>
              </a:rPr>
              <a:t>இயக்குநீர் கோளாறுகள்</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DBC0C73-9BB9-43B2-87EB-36E1E45B5F7C}"/>
              </a:ext>
            </a:extLst>
          </p:cNvPr>
          <p:cNvSpPr/>
          <p:nvPr/>
        </p:nvSpPr>
        <p:spPr>
          <a:xfrm>
            <a:off x="444079" y="1285242"/>
            <a:ext cx="7014887" cy="1323439"/>
          </a:xfrm>
          <a:prstGeom prst="rect">
            <a:avLst/>
          </a:prstGeom>
        </p:spPr>
        <p:txBody>
          <a:bodyPr wrap="square">
            <a:spAutoFit/>
          </a:bodyPr>
          <a:lstStyle/>
          <a:p>
            <a:r>
              <a:rPr lang="ta-IN" sz="1600" dirty="0"/>
              <a:t>இயக்குநீர் பல்வேறு உடல் செயல்முறைகளில் ஈடுபட்டுள்ளன. எனவே இதில் உள்ள சிக்கல்கள் பலவிதமான நோய்களையும் அறிகுறிகளையும் ஏற்படுத்தும். </a:t>
            </a:r>
          </a:p>
          <a:p>
            <a:endParaRPr lang="ta-IN" sz="1600" dirty="0"/>
          </a:p>
          <a:p>
            <a:r>
              <a:rPr lang="ta-IN" sz="1600" dirty="0"/>
              <a:t>இயக்குநீர் சம்பந்தப்பட்ட நோய்கள்:</a:t>
            </a:r>
          </a:p>
        </p:txBody>
      </p:sp>
      <p:graphicFrame>
        <p:nvGraphicFramePr>
          <p:cNvPr id="13" name="Table 13">
            <a:extLst>
              <a:ext uri="{FF2B5EF4-FFF2-40B4-BE49-F238E27FC236}">
                <a16:creationId xmlns:a16="http://schemas.microsoft.com/office/drawing/2014/main" id="{A2C5A49D-68B9-4BA6-A18D-363C407DE6D0}"/>
              </a:ext>
            </a:extLst>
          </p:cNvPr>
          <p:cNvGraphicFramePr>
            <a:graphicFrameLocks noGrp="1"/>
          </p:cNvGraphicFramePr>
          <p:nvPr>
            <p:extLst>
              <p:ext uri="{D42A27DB-BD31-4B8C-83A1-F6EECF244321}">
                <p14:modId xmlns:p14="http://schemas.microsoft.com/office/powerpoint/2010/main" val="1227872810"/>
              </p:ext>
            </p:extLst>
          </p:nvPr>
        </p:nvGraphicFramePr>
        <p:xfrm>
          <a:off x="302378" y="3316020"/>
          <a:ext cx="7156589" cy="2834640"/>
        </p:xfrm>
        <a:graphic>
          <a:graphicData uri="http://schemas.openxmlformats.org/drawingml/2006/table">
            <a:tbl>
              <a:tblPr firstRow="1" bandRow="1">
                <a:tableStyleId>{5C22544A-7EE6-4342-B048-85BDC9FD1C3A}</a:tableStyleId>
              </a:tblPr>
              <a:tblGrid>
                <a:gridCol w="3443919">
                  <a:extLst>
                    <a:ext uri="{9D8B030D-6E8A-4147-A177-3AD203B41FA5}">
                      <a16:colId xmlns:a16="http://schemas.microsoft.com/office/drawing/2014/main" val="1500334283"/>
                    </a:ext>
                  </a:extLst>
                </a:gridCol>
                <a:gridCol w="3712670">
                  <a:extLst>
                    <a:ext uri="{9D8B030D-6E8A-4147-A177-3AD203B41FA5}">
                      <a16:colId xmlns:a16="http://schemas.microsoft.com/office/drawing/2014/main" val="701511583"/>
                    </a:ext>
                  </a:extLst>
                </a:gridCol>
              </a:tblGrid>
              <a:tr h="2646955">
                <a:tc>
                  <a:txBody>
                    <a:bodyPr/>
                    <a:lstStyle/>
                    <a:p>
                      <a:pPr marL="342900" indent="-342900">
                        <a:buFont typeface="+mj-lt"/>
                        <a:buAutoNum type="arabicPeriod"/>
                      </a:pPr>
                      <a:r>
                        <a:rPr lang="nl-NL" dirty="0"/>
                        <a:t>Graves' disease.</a:t>
                      </a:r>
                    </a:p>
                    <a:p>
                      <a:pPr marL="342900" indent="-342900">
                        <a:buFont typeface="+mj-lt"/>
                        <a:buAutoNum type="arabicPeriod"/>
                      </a:pPr>
                      <a:r>
                        <a:rPr lang="nl-NL" dirty="0"/>
                        <a:t>Addison's disease.</a:t>
                      </a:r>
                    </a:p>
                    <a:p>
                      <a:pPr marL="342900" indent="-342900">
                        <a:buFont typeface="+mj-lt"/>
                        <a:buAutoNum type="arabicPeriod"/>
                      </a:pPr>
                      <a:r>
                        <a:rPr lang="nl-NL" dirty="0"/>
                        <a:t>Hashimoto's disease.</a:t>
                      </a:r>
                    </a:p>
                    <a:p>
                      <a:pPr marL="342900" indent="-342900">
                        <a:buFont typeface="+mj-lt"/>
                        <a:buAutoNum type="arabicPeriod"/>
                      </a:pPr>
                      <a:r>
                        <a:rPr lang="nl-NL" dirty="0"/>
                        <a:t>Hyperthyroidism.</a:t>
                      </a:r>
                    </a:p>
                    <a:p>
                      <a:pPr marL="342900" indent="-342900">
                        <a:buFont typeface="+mj-lt"/>
                        <a:buAutoNum type="arabicPeriod"/>
                      </a:pPr>
                      <a:r>
                        <a:rPr lang="nl-NL" dirty="0"/>
                        <a:t>Hypothyroidism.</a:t>
                      </a:r>
                    </a:p>
                    <a:p>
                      <a:pPr marL="342900" indent="-342900">
                        <a:buFont typeface="+mj-lt"/>
                        <a:buAutoNum type="arabicPeriod"/>
                      </a:pPr>
                      <a:r>
                        <a:rPr lang="nl-NL" dirty="0"/>
                        <a:t>Growth retardation.</a:t>
                      </a:r>
                    </a:p>
                    <a:p>
                      <a:pPr marL="342900" indent="-342900">
                        <a:buFont typeface="+mj-lt"/>
                        <a:buAutoNum type="arabicPeriod"/>
                      </a:pPr>
                      <a:r>
                        <a:rPr lang="nl-NL" dirty="0"/>
                        <a:t>Cushing's syndrome.</a:t>
                      </a:r>
                    </a:p>
                    <a:p>
                      <a:pPr marL="342900" indent="-342900">
                        <a:buFont typeface="+mj-lt"/>
                        <a:buAutoNum type="arabicPeriod"/>
                      </a:pPr>
                      <a:r>
                        <a:rPr lang="nl-NL" dirty="0"/>
                        <a:t>Diabetes.</a:t>
                      </a:r>
                    </a:p>
                    <a:p>
                      <a:pPr marL="342900" indent="-342900">
                        <a:buFont typeface="+mj-lt"/>
                        <a:buAutoNum type="arabicPeriod"/>
                      </a:pPr>
                      <a:r>
                        <a:rPr lang="nl-NL" dirty="0"/>
                        <a:t>Sex hormone disorders including infertility.</a:t>
                      </a:r>
                    </a:p>
                  </a:txBody>
                  <a:tcPr/>
                </a:tc>
                <a:tc>
                  <a:txBody>
                    <a:bodyPr/>
                    <a:lstStyle/>
                    <a:p>
                      <a:pPr marL="342900" indent="-342900">
                        <a:buFont typeface="+mj-lt"/>
                        <a:buAutoNum type="arabicPeriod"/>
                      </a:pPr>
                      <a:r>
                        <a:rPr lang="ta-IN" sz="1600" dirty="0"/>
                        <a:t>கல்லறைகளின் நோய்.</a:t>
                      </a:r>
                    </a:p>
                    <a:p>
                      <a:pPr marL="342900" indent="-342900">
                        <a:buFont typeface="+mj-lt"/>
                        <a:buAutoNum type="arabicPeriod"/>
                      </a:pPr>
                      <a:r>
                        <a:rPr lang="ta-IN" sz="1600" dirty="0"/>
                        <a:t>அடிசன் நோய்.</a:t>
                      </a:r>
                    </a:p>
                    <a:p>
                      <a:pPr marL="342900" indent="-342900">
                        <a:buFont typeface="+mj-lt"/>
                        <a:buAutoNum type="arabicPeriod"/>
                      </a:pPr>
                      <a:r>
                        <a:rPr lang="ta-IN" sz="1600" dirty="0"/>
                        <a:t>ஹாஷிமோடோ நோய்.</a:t>
                      </a:r>
                    </a:p>
                    <a:p>
                      <a:pPr marL="342900" indent="-342900">
                        <a:buFont typeface="+mj-lt"/>
                        <a:buAutoNum type="arabicPeriod"/>
                      </a:pPr>
                      <a:r>
                        <a:rPr lang="ta-IN" sz="1600" dirty="0"/>
                        <a:t>ஹைப்பர் தைராய்டிசம்.</a:t>
                      </a:r>
                    </a:p>
                    <a:p>
                      <a:pPr marL="342900" indent="-342900">
                        <a:buFont typeface="+mj-lt"/>
                        <a:buAutoNum type="arabicPeriod"/>
                      </a:pPr>
                      <a:r>
                        <a:rPr lang="ta-IN" sz="1600" dirty="0"/>
                        <a:t>ஹைப்போ தைராய்டிசம்.</a:t>
                      </a:r>
                    </a:p>
                    <a:p>
                      <a:pPr marL="342900" indent="-342900">
                        <a:buFont typeface="+mj-lt"/>
                        <a:buAutoNum type="arabicPeriod"/>
                      </a:pPr>
                      <a:r>
                        <a:rPr lang="ta-IN" sz="1600" dirty="0"/>
                        <a:t>வளர்ச்சி பின்னடைவு.</a:t>
                      </a:r>
                    </a:p>
                    <a:p>
                      <a:pPr marL="342900" indent="-342900">
                        <a:buFont typeface="+mj-lt"/>
                        <a:buAutoNum type="arabicPeriod"/>
                      </a:pPr>
                      <a:r>
                        <a:rPr lang="ta-IN" sz="1600" dirty="0"/>
                        <a:t>குஷிங்ஸ் நோய்க்குறி.</a:t>
                      </a:r>
                    </a:p>
                    <a:p>
                      <a:pPr marL="342900" indent="-342900">
                        <a:buFont typeface="+mj-lt"/>
                        <a:buAutoNum type="arabicPeriod"/>
                      </a:pPr>
                      <a:r>
                        <a:rPr lang="ta-IN" sz="1600" dirty="0"/>
                        <a:t>நீரிழிவு நோய்.</a:t>
                      </a:r>
                    </a:p>
                    <a:p>
                      <a:pPr marL="342900" indent="-342900">
                        <a:buFont typeface="+mj-lt"/>
                        <a:buAutoNum type="arabicPeriod"/>
                      </a:pPr>
                      <a:r>
                        <a:rPr lang="ta-IN" sz="1600" dirty="0"/>
                        <a:t>கருவுறாமை உள்ளிட்ட பாலியல் ஹார்மோன் கோளாறுகள்.</a:t>
                      </a:r>
                      <a:endParaRPr lang="nl-NL" sz="1600" dirty="0"/>
                    </a:p>
                  </a:txBody>
                  <a:tcPr/>
                </a:tc>
                <a:extLst>
                  <a:ext uri="{0D108BD9-81ED-4DB2-BD59-A6C34878D82A}">
                    <a16:rowId xmlns:a16="http://schemas.microsoft.com/office/drawing/2014/main" val="152888980"/>
                  </a:ext>
                </a:extLst>
              </a:tr>
            </a:tbl>
          </a:graphicData>
        </a:graphic>
      </p:graphicFrame>
    </p:spTree>
    <p:extLst>
      <p:ext uri="{BB962C8B-B14F-4D97-AF65-F5344CB8AC3E}">
        <p14:creationId xmlns:p14="http://schemas.microsoft.com/office/powerpoint/2010/main" val="46308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4398279"/>
            <a:ext cx="4558861" cy="1451027"/>
          </a:xfrm>
        </p:spPr>
        <p:txBody>
          <a:bodyPr>
            <a:noAutofit/>
          </a:bodyPr>
          <a:lstStyle/>
          <a:p>
            <a:r>
              <a:rPr lang="en-US" altLang="nl-NL" sz="5400" b="1" dirty="0">
                <a:solidFill>
                  <a:srgbClr val="202122"/>
                </a:solidFill>
                <a:latin typeface="Arial" panose="020B0604020202020204" pitchFamily="34" charset="0"/>
              </a:rPr>
              <a:t>Type of </a:t>
            </a:r>
            <a:r>
              <a:rPr lang="nl-NL" sz="5400" b="1" i="0" dirty="0">
                <a:solidFill>
                  <a:srgbClr val="202122"/>
                </a:solidFill>
                <a:effectLst/>
                <a:latin typeface="Arial" panose="020B0604020202020204" pitchFamily="34" charset="0"/>
              </a:rPr>
              <a:t>hormones</a:t>
            </a:r>
            <a:endParaRPr lang="nl-NL" sz="54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25714" y="1418820"/>
            <a:ext cx="6733253" cy="4580386"/>
          </a:xfrm>
        </p:spPr>
        <p:txBody>
          <a:bodyPr>
            <a:normAutofit/>
          </a:bodyPr>
          <a:lstStyle/>
          <a:p>
            <a:pPr algn="l"/>
            <a:r>
              <a:rPr lang="ta-IN" sz="1200" b="1" dirty="0">
                <a:solidFill>
                  <a:srgbClr val="202122"/>
                </a:solidFill>
                <a:latin typeface="Arial" panose="020B0604020202020204" pitchFamily="34" charset="0"/>
              </a:rPr>
              <a:t>உங்கள் உடலில் பல்வேறு செயல்முறைகள் மற்றும் செயல்பாடுகளில் இயக்குநீர் ஹார்மோன்கள் ஈடுபட்டுள்ளன:</a:t>
            </a:r>
          </a:p>
          <a:p>
            <a:pPr marL="228600" indent="-228600" algn="l">
              <a:buFont typeface="+mj-lt"/>
              <a:buAutoNum type="arabicPeriod"/>
            </a:pPr>
            <a:r>
              <a:rPr lang="ta-IN" sz="1200" b="1" dirty="0">
                <a:solidFill>
                  <a:srgbClr val="202122"/>
                </a:solidFill>
                <a:latin typeface="Arial" panose="020B0604020202020204" pitchFamily="34" charset="0"/>
              </a:rPr>
              <a:t>இனப்பெருக்கம். உதாரணமாக, பெண் ஹார்மோன்கள் மாதவிடாய், கர்ப்பம் மற்றும் மாதவிடாய் அல்லது மாதவிடாய் மற்றும் ஆண் ஹார்மோன்கள் விந்தணுக்களின் உற்பத்தியில் ஈடுபட்டுள்ளன.</a:t>
            </a:r>
          </a:p>
          <a:p>
            <a:pPr marL="228600" indent="-228600" algn="l">
              <a:buFont typeface="+mj-lt"/>
              <a:buAutoNum type="arabicPeriod"/>
            </a:pPr>
            <a:r>
              <a:rPr lang="ta-IN" sz="1200" b="1" dirty="0">
                <a:solidFill>
                  <a:srgbClr val="202122"/>
                </a:solidFill>
                <a:latin typeface="Arial" panose="020B0604020202020204" pitchFamily="34" charset="0"/>
              </a:rPr>
              <a:t>வளர்சிதை மாற்றம் (</a:t>
            </a:r>
            <a:r>
              <a:rPr lang="nl-NL" sz="1200" b="1" dirty="0">
                <a:solidFill>
                  <a:srgbClr val="202122"/>
                </a:solidFill>
                <a:latin typeface="Arial" panose="020B0604020202020204" pitchFamily="34" charset="0"/>
              </a:rPr>
              <a:t>Metabolism</a:t>
            </a:r>
            <a:r>
              <a:rPr lang="ta-IN" sz="1200" b="1" dirty="0">
                <a:solidFill>
                  <a:srgbClr val="202122"/>
                </a:solidFill>
                <a:latin typeface="Arial" panose="020B0604020202020204" pitchFamily="34" charset="0"/>
              </a:rPr>
              <a:t>).</a:t>
            </a:r>
          </a:p>
          <a:p>
            <a:pPr marL="228600" indent="-228600" algn="l">
              <a:buFont typeface="+mj-lt"/>
              <a:buAutoNum type="arabicPeriod"/>
            </a:pPr>
            <a:r>
              <a:rPr lang="ta-IN" sz="1200" b="1" dirty="0">
                <a:solidFill>
                  <a:srgbClr val="202122"/>
                </a:solidFill>
                <a:latin typeface="Arial" panose="020B0604020202020204" pitchFamily="34" charset="0"/>
              </a:rPr>
              <a:t>வளர்ச்சி மற்றும் வளர்ச்சி.</a:t>
            </a:r>
          </a:p>
          <a:p>
            <a:pPr marL="228600" indent="-228600" algn="l">
              <a:buFont typeface="+mj-lt"/>
              <a:buAutoNum type="arabicPeriod"/>
            </a:pPr>
            <a:r>
              <a:rPr lang="ta-IN" sz="1200" b="1" dirty="0">
                <a:solidFill>
                  <a:srgbClr val="202122"/>
                </a:solidFill>
                <a:latin typeface="Arial" panose="020B0604020202020204" pitchFamily="34" charset="0"/>
              </a:rPr>
              <a:t>செரிமானம்.</a:t>
            </a:r>
          </a:p>
          <a:p>
            <a:pPr marL="228600" indent="-228600" algn="l">
              <a:buFont typeface="+mj-lt"/>
              <a:buAutoNum type="arabicPeriod"/>
            </a:pPr>
            <a:r>
              <a:rPr lang="ta-IN" sz="1200" b="1" dirty="0">
                <a:solidFill>
                  <a:srgbClr val="202122"/>
                </a:solidFill>
                <a:latin typeface="Arial" panose="020B0604020202020204" pitchFamily="34" charset="0"/>
              </a:rPr>
              <a:t>நீர் மற்றும் உப்பு மேலாண்மை.</a:t>
            </a:r>
          </a:p>
          <a:p>
            <a:pPr marL="228600" indent="-228600" algn="l">
              <a:buFont typeface="+mj-lt"/>
              <a:buAutoNum type="arabicPeriod"/>
            </a:pPr>
            <a:r>
              <a:rPr lang="ta-IN" sz="1200" b="1" dirty="0">
                <a:solidFill>
                  <a:srgbClr val="202122"/>
                </a:solidFill>
                <a:latin typeface="Arial" panose="020B0604020202020204" pitchFamily="34" charset="0"/>
              </a:rPr>
              <a:t>இருப்பு உணவின் சேமிப்பு மற்றும் நுகர்வு.</a:t>
            </a:r>
          </a:p>
          <a:p>
            <a:pPr marL="228600" indent="-228600" algn="l">
              <a:buFont typeface="+mj-lt"/>
              <a:buAutoNum type="arabicPeriod"/>
            </a:pPr>
            <a:r>
              <a:rPr lang="ta-IN" sz="1200" b="1" dirty="0">
                <a:solidFill>
                  <a:srgbClr val="202122"/>
                </a:solidFill>
                <a:latin typeface="Arial" panose="020B0604020202020204" pitchFamily="34" charset="0"/>
              </a:rPr>
              <a:t>நடத்தை, உணர்வுகள் மற்றும் உணர்ச்சிகள். இதனால், மன அழுத்தம் மற்றும் ஹார்மோன்கள் இணைக்கப்படுகின்றன. </a:t>
            </a:r>
          </a:p>
          <a:p>
            <a:pPr marL="228600" indent="-228600" algn="l">
              <a:buFont typeface="+mj-lt"/>
              <a:buAutoNum type="arabicPeriod"/>
            </a:pPr>
            <a:r>
              <a:rPr lang="ta-IN" sz="1200" b="1" dirty="0">
                <a:solidFill>
                  <a:srgbClr val="202122"/>
                </a:solidFill>
                <a:latin typeface="Arial" panose="020B0604020202020204" pitchFamily="34" charset="0"/>
              </a:rPr>
              <a:t>மன அழுத்த ஹார்மோன்கள் ஒரு 'ஆபத்தான' சூழ்நிலையில் வெளியிடப்படுவதால், ஒரு 'சண்டை செய்தல் பின்வாங்கி ஓடுதல் அல்லது அசைவற்று நித்தல்' எதிர்வினை எழுகிறது.</a:t>
            </a:r>
          </a:p>
          <a:p>
            <a:pPr marL="228600" indent="-228600" algn="l">
              <a:buFont typeface="+mj-lt"/>
              <a:buAutoNum type="arabicPeriod"/>
            </a:pPr>
            <a:r>
              <a:rPr lang="ta-IN" sz="1200" b="1" dirty="0">
                <a:solidFill>
                  <a:srgbClr val="202122"/>
                </a:solidFill>
                <a:latin typeface="Arial" panose="020B0604020202020204" pitchFamily="34" charset="0"/>
              </a:rPr>
              <a:t>உறுப்பு செயல்பாடுகள்.</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3" y="448205"/>
            <a:ext cx="8843867" cy="584775"/>
          </a:xfrm>
          <a:prstGeom prst="rect">
            <a:avLst/>
          </a:prstGeom>
        </p:spPr>
        <p:txBody>
          <a:bodyPr wrap="square">
            <a:spAutoFit/>
          </a:bodyPr>
          <a:lstStyle/>
          <a:p>
            <a:r>
              <a:rPr lang="ta-IN" sz="3200" b="1" dirty="0"/>
              <a:t>உங்கள் உடலில் </a:t>
            </a:r>
            <a:r>
              <a:rPr lang="ta-IN" sz="3200" b="1" dirty="0">
                <a:solidFill>
                  <a:srgbClr val="202122"/>
                </a:solidFill>
                <a:latin typeface="Arial" panose="020B0604020202020204" pitchFamily="34" charset="0"/>
              </a:rPr>
              <a:t>பல்வேறு </a:t>
            </a:r>
            <a:r>
              <a:rPr lang="ta-IN" sz="3200" b="1" dirty="0"/>
              <a:t>இயக்குநீர்</a:t>
            </a:r>
            <a:endParaRPr lang="nl-NL" sz="3200" b="1" dirty="0"/>
          </a:p>
        </p:txBody>
      </p:sp>
    </p:spTree>
    <p:extLst>
      <p:ext uri="{BB962C8B-B14F-4D97-AF65-F5344CB8AC3E}">
        <p14:creationId xmlns:p14="http://schemas.microsoft.com/office/powerpoint/2010/main" val="311181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46053" y="3989846"/>
            <a:ext cx="4558861" cy="1451027"/>
          </a:xfrm>
        </p:spPr>
        <p:txBody>
          <a:bodyPr>
            <a:noAutofit/>
          </a:bodyPr>
          <a:lstStyle/>
          <a:p>
            <a:r>
              <a:rPr lang="nl-NL" sz="6600" b="1" dirty="0">
                <a:solidFill>
                  <a:srgbClr val="202122"/>
                </a:solidFill>
                <a:latin typeface="Arial" panose="020B0604020202020204" pitchFamily="34" charset="0"/>
              </a:rPr>
              <a:t>Hormone disruptors</a:t>
            </a:r>
            <a:endParaRPr lang="nl-NL" sz="66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551214" y="1952091"/>
            <a:ext cx="6994839" cy="4693807"/>
          </a:xfrm>
        </p:spPr>
        <p:txBody>
          <a:bodyPr>
            <a:normAutofit/>
          </a:bodyPr>
          <a:lstStyle/>
          <a:p>
            <a:pPr algn="l"/>
            <a:r>
              <a:rPr lang="ta-IN" sz="1800" b="1" dirty="0">
                <a:solidFill>
                  <a:srgbClr val="202122"/>
                </a:solidFill>
                <a:latin typeface="Arial" panose="020B0604020202020204" pitchFamily="34" charset="0"/>
              </a:rPr>
              <a:t>சில இரசாயன ‘ஹார்மோன்’ இயக்குநீர்</a:t>
            </a:r>
            <a:r>
              <a:rPr lang="en-US" sz="1800" b="1" dirty="0">
                <a:solidFill>
                  <a:srgbClr val="202122"/>
                </a:solidFill>
                <a:latin typeface="Arial" panose="020B0604020202020204" pitchFamily="34" charset="0"/>
              </a:rPr>
              <a:t> </a:t>
            </a:r>
            <a:r>
              <a:rPr lang="ta-IN" sz="1800" b="1" dirty="0">
                <a:solidFill>
                  <a:srgbClr val="202122"/>
                </a:solidFill>
                <a:latin typeface="Arial" panose="020B0604020202020204" pitchFamily="34" charset="0"/>
              </a:rPr>
              <a:t>சுரப்பி சீர்குலைப்புகளுக்கான காரனிகள். </a:t>
            </a:r>
          </a:p>
          <a:p>
            <a:pPr marL="342900" indent="-342900" algn="l">
              <a:buFont typeface="+mj-lt"/>
              <a:buAutoNum type="arabicPeriod"/>
            </a:pPr>
            <a:r>
              <a:rPr lang="ta-IN" sz="1800" b="1" dirty="0">
                <a:solidFill>
                  <a:srgbClr val="202122"/>
                </a:solidFill>
                <a:latin typeface="Arial" panose="020B0604020202020204" pitchFamily="34" charset="0"/>
              </a:rPr>
              <a:t>உணவில் உள்ள சீர்குலைக்கும் காரனிகள்.</a:t>
            </a:r>
          </a:p>
          <a:p>
            <a:pPr marL="342900" indent="-342900" algn="l">
              <a:buFont typeface="+mj-lt"/>
              <a:buAutoNum type="arabicPeriod"/>
            </a:pPr>
            <a:r>
              <a:rPr lang="ta-IN" sz="1800" b="1" dirty="0">
                <a:solidFill>
                  <a:srgbClr val="202122"/>
                </a:solidFill>
                <a:latin typeface="Arial" panose="020B0604020202020204" pitchFamily="34" charset="0"/>
              </a:rPr>
              <a:t>உறக்கத்தை சீர்குலைக்கும் காரனிகள்.</a:t>
            </a:r>
          </a:p>
          <a:p>
            <a:pPr marL="342900" indent="-342900" algn="l">
              <a:buFont typeface="+mj-lt"/>
              <a:buAutoNum type="arabicPeriod"/>
            </a:pPr>
            <a:r>
              <a:rPr lang="ta-IN" sz="1800" b="1" dirty="0">
                <a:solidFill>
                  <a:srgbClr val="202122"/>
                </a:solidFill>
                <a:latin typeface="Arial" panose="020B0604020202020204" pitchFamily="34" charset="0"/>
              </a:rPr>
              <a:t>உடலுறவில் உள்ள சீர்குலைக்கும் காரனிகள்.</a:t>
            </a:r>
          </a:p>
          <a:p>
            <a:pPr marL="342900" indent="-342900" algn="l">
              <a:buFont typeface="+mj-lt"/>
              <a:buAutoNum type="arabicPeriod"/>
            </a:pPr>
            <a:r>
              <a:rPr lang="ta-IN" sz="1800" b="1" dirty="0">
                <a:solidFill>
                  <a:srgbClr val="202122"/>
                </a:solidFill>
                <a:latin typeface="Arial" panose="020B0604020202020204" pitchFamily="34" charset="0"/>
              </a:rPr>
              <a:t>உழைப்பு</a:t>
            </a:r>
            <a:r>
              <a:rPr lang="en-US" sz="1800" b="1" dirty="0">
                <a:solidFill>
                  <a:srgbClr val="202122"/>
                </a:solidFill>
                <a:latin typeface="Arial" panose="020B0604020202020204" pitchFamily="34" charset="0"/>
              </a:rPr>
              <a:t>, </a:t>
            </a:r>
            <a:r>
              <a:rPr lang="ta-IN" sz="1800" b="1" dirty="0">
                <a:solidFill>
                  <a:srgbClr val="202122"/>
                </a:solidFill>
                <a:latin typeface="Arial" panose="020B0604020202020204" pitchFamily="34" charset="0"/>
              </a:rPr>
              <a:t>செயல், பணிகள் ‘கடமை’ நேரங்களில் உள்ள சீர்குலைக்கும் காரனிகள்.</a:t>
            </a:r>
          </a:p>
          <a:p>
            <a:pPr marL="342900" indent="-342900" algn="l">
              <a:buFont typeface="+mj-lt"/>
              <a:buAutoNum type="arabicPeriod"/>
            </a:pPr>
            <a:r>
              <a:rPr lang="ta-IN" sz="1800" b="1" dirty="0">
                <a:solidFill>
                  <a:srgbClr val="202122"/>
                </a:solidFill>
                <a:latin typeface="Arial" panose="020B0604020202020204" pitchFamily="34" charset="0"/>
              </a:rPr>
              <a:t>உணர்ச்சிலில் (கலவைகள், ஆனந்தத்தில்) இருக்கும் சீர்குலைக்கும் காரனிகள்.</a:t>
            </a:r>
          </a:p>
          <a:p>
            <a:pPr marL="342900" indent="-342900" algn="l">
              <a:buFont typeface="+mj-lt"/>
              <a:buAutoNum type="arabicPeriod"/>
            </a:pPr>
            <a:r>
              <a:rPr lang="ta-IN" sz="1800" b="1" dirty="0">
                <a:solidFill>
                  <a:srgbClr val="202122"/>
                </a:solidFill>
                <a:latin typeface="Arial" panose="020B0604020202020204" pitchFamily="34" charset="0"/>
              </a:rPr>
              <a:t>....</a:t>
            </a:r>
          </a:p>
          <a:p>
            <a:pPr marL="342900" indent="-342900" algn="l">
              <a:buFont typeface="+mj-lt"/>
              <a:buAutoNum type="arabicPeriod"/>
            </a:pPr>
            <a:r>
              <a:rPr lang="ta-IN" sz="1800" b="1" dirty="0">
                <a:solidFill>
                  <a:srgbClr val="202122"/>
                </a:solidFill>
                <a:latin typeface="Arial" panose="020B0604020202020204" pitchFamily="34" charset="0"/>
              </a:rPr>
              <a:t>...</a:t>
            </a:r>
          </a:p>
          <a:p>
            <a:pPr algn="l"/>
            <a:r>
              <a:rPr lang="ta-IN" sz="1800" b="1" dirty="0">
                <a:solidFill>
                  <a:srgbClr val="202122"/>
                </a:solidFill>
                <a:latin typeface="Arial" panose="020B0604020202020204" pitchFamily="34" charset="0"/>
              </a:rPr>
              <a:t>ஆகியவை எண்டோகிரைன் (அல்லது ஹார்மோன்) அமைப்புகளில் தலையிடக்கூடிய இரசாயன மாற்றத்துக்கான சில காரனிகள் ஆகும்.</a:t>
            </a:r>
            <a:endParaRPr lang="nl-NL" sz="28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29CBC3-2B8D-4D6D-934F-F8DE46556E34}"/>
              </a:ext>
            </a:extLst>
          </p:cNvPr>
          <p:cNvSpPr/>
          <p:nvPr/>
        </p:nvSpPr>
        <p:spPr>
          <a:xfrm>
            <a:off x="460145" y="448293"/>
            <a:ext cx="11727891" cy="707886"/>
          </a:xfrm>
          <a:prstGeom prst="rect">
            <a:avLst/>
          </a:prstGeom>
        </p:spPr>
        <p:txBody>
          <a:bodyPr wrap="none">
            <a:spAutoFit/>
          </a:bodyPr>
          <a:lstStyle/>
          <a:p>
            <a:r>
              <a:rPr lang="nl-NL" sz="4000" b="1" dirty="0">
                <a:solidFill>
                  <a:srgbClr val="202122"/>
                </a:solidFill>
                <a:latin typeface="Arial" panose="020B0604020202020204" pitchFamily="34" charset="0"/>
              </a:rPr>
              <a:t>Endocrine disruptors    /  </a:t>
            </a:r>
            <a:r>
              <a:rPr lang="ta-IN" sz="4000" b="1" dirty="0">
                <a:solidFill>
                  <a:srgbClr val="202122"/>
                </a:solidFill>
                <a:latin typeface="Arial" panose="020B0604020202020204" pitchFamily="34" charset="0"/>
              </a:rPr>
              <a:t>இயக்குநீர் சீர்கேடு</a:t>
            </a:r>
            <a:endParaRPr lang="nl-NL" sz="4000" b="1" dirty="0"/>
          </a:p>
        </p:txBody>
      </p:sp>
    </p:spTree>
    <p:extLst>
      <p:ext uri="{BB962C8B-B14F-4D97-AF65-F5344CB8AC3E}">
        <p14:creationId xmlns:p14="http://schemas.microsoft.com/office/powerpoint/2010/main" val="361601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46053" y="3989846"/>
            <a:ext cx="4558861" cy="1451027"/>
          </a:xfrm>
        </p:spPr>
        <p:txBody>
          <a:bodyPr>
            <a:noAutofit/>
          </a:bodyPr>
          <a:lstStyle/>
          <a:p>
            <a:r>
              <a:rPr lang="nl-NL" sz="6600" b="1" dirty="0">
                <a:solidFill>
                  <a:srgbClr val="202122"/>
                </a:solidFill>
                <a:latin typeface="Arial" panose="020B0604020202020204" pitchFamily="34" charset="0"/>
              </a:rPr>
              <a:t>Hormone disruptors</a:t>
            </a:r>
            <a:endParaRPr lang="nl-NL" sz="66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551214" y="1952091"/>
            <a:ext cx="6994839" cy="4693807"/>
          </a:xfrm>
        </p:spPr>
        <p:txBody>
          <a:bodyPr>
            <a:normAutofit/>
          </a:bodyPr>
          <a:lstStyle/>
          <a:p>
            <a:pPr algn="l"/>
            <a:r>
              <a:rPr lang="en-US" sz="3600" b="1" dirty="0">
                <a:solidFill>
                  <a:srgbClr val="202122"/>
                </a:solidFill>
                <a:latin typeface="Arial" panose="020B0604020202020204" pitchFamily="34" charset="0"/>
              </a:rPr>
              <a:t>Endocrine disruptors, sometimes also referred to as hormonally active agents, endocrine disrupting chemicals, or endocrine disrupting compounds are chemicals that can interfere with endocrine (or hormonal) systems. </a:t>
            </a:r>
            <a:endParaRPr lang="nl-NL" sz="48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29CBC3-2B8D-4D6D-934F-F8DE46556E34}"/>
              </a:ext>
            </a:extLst>
          </p:cNvPr>
          <p:cNvSpPr/>
          <p:nvPr/>
        </p:nvSpPr>
        <p:spPr>
          <a:xfrm>
            <a:off x="460145" y="448293"/>
            <a:ext cx="11727891" cy="707886"/>
          </a:xfrm>
          <a:prstGeom prst="rect">
            <a:avLst/>
          </a:prstGeom>
        </p:spPr>
        <p:txBody>
          <a:bodyPr wrap="none">
            <a:spAutoFit/>
          </a:bodyPr>
          <a:lstStyle/>
          <a:p>
            <a:r>
              <a:rPr lang="nl-NL" sz="4000" b="1" dirty="0">
                <a:solidFill>
                  <a:srgbClr val="202122"/>
                </a:solidFill>
                <a:latin typeface="Arial" panose="020B0604020202020204" pitchFamily="34" charset="0"/>
              </a:rPr>
              <a:t>Endocrine disruptors    /  </a:t>
            </a:r>
            <a:r>
              <a:rPr lang="ta-IN" sz="4000" b="1" dirty="0">
                <a:solidFill>
                  <a:srgbClr val="202122"/>
                </a:solidFill>
                <a:latin typeface="Arial" panose="020B0604020202020204" pitchFamily="34" charset="0"/>
              </a:rPr>
              <a:t>இயக்குநீர் சீர்கேடு</a:t>
            </a:r>
            <a:endParaRPr lang="nl-NL" sz="4000" b="1" dirty="0"/>
          </a:p>
        </p:txBody>
      </p:sp>
    </p:spTree>
    <p:extLst>
      <p:ext uri="{BB962C8B-B14F-4D97-AF65-F5344CB8AC3E}">
        <p14:creationId xmlns:p14="http://schemas.microsoft.com/office/powerpoint/2010/main" val="394879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4291857"/>
            <a:ext cx="4558861" cy="1451027"/>
          </a:xfrm>
        </p:spPr>
        <p:txBody>
          <a:bodyPr>
            <a:noAutofit/>
          </a:bodyPr>
          <a:lstStyle/>
          <a:p>
            <a:r>
              <a:rPr lang="nl-NL" sz="4400" b="1" i="0" dirty="0">
                <a:solidFill>
                  <a:srgbClr val="202122"/>
                </a:solidFill>
                <a:effectLst/>
                <a:latin typeface="Arial" panose="020B0604020202020204" pitchFamily="34" charset="0"/>
              </a:rPr>
              <a:t>Mind?</a:t>
            </a:r>
            <a:br>
              <a:rPr lang="nl-NL" sz="4400" b="1" i="0" dirty="0">
                <a:solidFill>
                  <a:srgbClr val="202122"/>
                </a:solidFill>
                <a:effectLst/>
                <a:latin typeface="Arial" panose="020B0604020202020204" pitchFamily="34" charset="0"/>
              </a:rPr>
            </a:br>
            <a:r>
              <a:rPr lang="nl-NL" sz="4400" b="1" i="0" dirty="0">
                <a:solidFill>
                  <a:srgbClr val="202122"/>
                </a:solidFill>
                <a:effectLst/>
                <a:latin typeface="Arial" panose="020B0604020202020204" pitchFamily="34" charset="0"/>
              </a:rPr>
              <a:t>Hormones?</a:t>
            </a:r>
            <a:endParaRPr lang="nl-NL" sz="44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499622" y="1734208"/>
            <a:ext cx="11376806" cy="2328746"/>
          </a:xfrm>
        </p:spPr>
        <p:txBody>
          <a:bodyPr>
            <a:normAutofit/>
          </a:bodyPr>
          <a:lstStyle/>
          <a:p>
            <a:r>
              <a:rPr lang="en-US" sz="3200" b="1" dirty="0">
                <a:solidFill>
                  <a:srgbClr val="202122"/>
                </a:solidFill>
                <a:latin typeface="Arial" panose="020B0604020202020204" pitchFamily="34" charset="0"/>
              </a:rPr>
              <a:t>And people come in all shapes, sizes and colors. </a:t>
            </a:r>
          </a:p>
          <a:p>
            <a:r>
              <a:rPr lang="en-US" sz="3200" b="1" dirty="0">
                <a:solidFill>
                  <a:srgbClr val="202122"/>
                </a:solidFill>
                <a:latin typeface="Arial" panose="020B0604020202020204" pitchFamily="34" charset="0"/>
              </a:rPr>
              <a:t>We are very different from each other and that is how it is intended</a:t>
            </a:r>
          </a:p>
          <a:p>
            <a:r>
              <a:rPr lang="en-US" sz="3200" b="1" dirty="0">
                <a:solidFill>
                  <a:srgbClr val="202122"/>
                </a:solidFill>
                <a:latin typeface="Arial" panose="020B0604020202020204" pitchFamily="34" charset="0"/>
              </a:rPr>
              <a:t>What makes humans unique?</a:t>
            </a:r>
            <a:endParaRPr lang="nl-NL" sz="44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B0C1903-A55E-4E35-9AAE-7F1EF5F3A4E4}"/>
              </a:ext>
            </a:extLst>
          </p:cNvPr>
          <p:cNvSpPr txBox="1">
            <a:spLocks noChangeArrowheads="1"/>
          </p:cNvSpPr>
          <p:nvPr/>
        </p:nvSpPr>
        <p:spPr>
          <a:xfrm>
            <a:off x="838200" y="365125"/>
            <a:ext cx="11228109" cy="9699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nl-NL" sz="4000" b="1" dirty="0"/>
              <a:t>It 's what makes humans unique</a:t>
            </a:r>
            <a:endParaRPr lang="nl-NL" altLang="nl-NL" sz="4000" b="1" dirty="0"/>
          </a:p>
        </p:txBody>
      </p:sp>
    </p:spTree>
    <p:extLst>
      <p:ext uri="{BB962C8B-B14F-4D97-AF65-F5344CB8AC3E}">
        <p14:creationId xmlns:p14="http://schemas.microsoft.com/office/powerpoint/2010/main" val="324478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4291857"/>
            <a:ext cx="4558861" cy="1451027"/>
          </a:xfrm>
        </p:spPr>
        <p:txBody>
          <a:bodyPr>
            <a:noAutofit/>
          </a:bodyPr>
          <a:lstStyle/>
          <a:p>
            <a:r>
              <a:rPr lang="ta-IN" sz="4400" b="1" dirty="0">
                <a:solidFill>
                  <a:srgbClr val="202122"/>
                </a:solidFill>
                <a:latin typeface="Arial" panose="020B0604020202020204" pitchFamily="34" charset="0"/>
              </a:rPr>
              <a:t>மனமா</a:t>
            </a:r>
            <a:r>
              <a:rPr lang="nl-NL" sz="4400" b="1" i="0" dirty="0">
                <a:solidFill>
                  <a:srgbClr val="202122"/>
                </a:solidFill>
                <a:effectLst/>
                <a:latin typeface="Arial" panose="020B0604020202020204" pitchFamily="34" charset="0"/>
              </a:rPr>
              <a:t>?</a:t>
            </a:r>
            <a:br>
              <a:rPr lang="nl-NL" sz="4400" b="1" i="0" dirty="0">
                <a:solidFill>
                  <a:srgbClr val="202122"/>
                </a:solidFill>
                <a:effectLst/>
                <a:latin typeface="Arial" panose="020B0604020202020204" pitchFamily="34" charset="0"/>
              </a:rPr>
            </a:br>
            <a:r>
              <a:rPr lang="ta-IN" sz="4400" b="1" dirty="0">
                <a:solidFill>
                  <a:srgbClr val="202122"/>
                </a:solidFill>
                <a:latin typeface="Arial" panose="020B0604020202020204" pitchFamily="34" charset="0"/>
              </a:rPr>
              <a:t>இயக்குநீரா</a:t>
            </a:r>
            <a:r>
              <a:rPr lang="nl-NL" sz="4400" b="1" i="0" dirty="0">
                <a:solidFill>
                  <a:srgbClr val="202122"/>
                </a:solidFill>
                <a:effectLst/>
                <a:latin typeface="Arial" panose="020B0604020202020204" pitchFamily="34" charset="0"/>
              </a:rPr>
              <a:t>?</a:t>
            </a:r>
            <a:endParaRPr lang="nl-NL" sz="44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499622" y="1734207"/>
            <a:ext cx="6334811" cy="4911690"/>
          </a:xfrm>
        </p:spPr>
        <p:txBody>
          <a:bodyPr>
            <a:normAutofit/>
          </a:bodyPr>
          <a:lstStyle/>
          <a:p>
            <a:r>
              <a:rPr lang="ta-IN" altLang="nl-NL" sz="2800" b="1" dirty="0"/>
              <a:t>மனிதர்க</a:t>
            </a:r>
            <a:r>
              <a:rPr lang="ta-IN" sz="2800" b="1" dirty="0">
                <a:solidFill>
                  <a:srgbClr val="202122"/>
                </a:solidFill>
                <a:latin typeface="Arial" panose="020B0604020202020204" pitchFamily="34" charset="0"/>
              </a:rPr>
              <a:t>ள் அனைத்து வடிவங்கள், அளவுகள், வண்ணங்களில் மற்றும் எண்ணங்களில் அவதரிக்கிறார்கள்.</a:t>
            </a:r>
            <a:endParaRPr lang="en-US" sz="2800" b="1" dirty="0">
              <a:solidFill>
                <a:srgbClr val="202122"/>
              </a:solidFill>
              <a:latin typeface="Arial" panose="020B0604020202020204" pitchFamily="34" charset="0"/>
            </a:endParaRPr>
          </a:p>
          <a:p>
            <a:endParaRPr lang="en-US" sz="2800" b="1" dirty="0">
              <a:solidFill>
                <a:srgbClr val="202122"/>
              </a:solidFill>
              <a:latin typeface="Arial" panose="020B0604020202020204" pitchFamily="34" charset="0"/>
            </a:endParaRPr>
          </a:p>
          <a:p>
            <a:r>
              <a:rPr lang="ta-IN" sz="2800" b="1" dirty="0">
                <a:solidFill>
                  <a:srgbClr val="202122"/>
                </a:solidFill>
                <a:latin typeface="Arial" panose="020B0604020202020204" pitchFamily="34" charset="0"/>
              </a:rPr>
              <a:t>நாங்கள் ஒருவருக்கொருவர் மிகவும் வித்தியாசமாக இருக்கிறோம், அது எப்படி நோக்கமாக, சாத்தியமாக இருக்கிறது</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B0C1903-A55E-4E35-9AAE-7F1EF5F3A4E4}"/>
              </a:ext>
            </a:extLst>
          </p:cNvPr>
          <p:cNvSpPr txBox="1">
            <a:spLocks noChangeArrowheads="1"/>
          </p:cNvSpPr>
          <p:nvPr/>
        </p:nvSpPr>
        <p:spPr>
          <a:xfrm>
            <a:off x="838200" y="365125"/>
            <a:ext cx="11228109" cy="9699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a-IN" altLang="nl-NL" sz="4000" b="1" dirty="0"/>
              <a:t>மனிதர்களை தனித்துவமாக்குவது எது?</a:t>
            </a:r>
          </a:p>
        </p:txBody>
      </p:sp>
    </p:spTree>
    <p:extLst>
      <p:ext uri="{BB962C8B-B14F-4D97-AF65-F5344CB8AC3E}">
        <p14:creationId xmlns:p14="http://schemas.microsoft.com/office/powerpoint/2010/main" val="319651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9477" y="-169957"/>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558159" y="1539869"/>
            <a:ext cx="11292115" cy="1678288"/>
          </a:xfrm>
        </p:spPr>
        <p:txBody>
          <a:bodyPr>
            <a:normAutofit/>
          </a:bodyPr>
          <a:lstStyle/>
          <a:p>
            <a:r>
              <a:rPr lang="ta-IN" dirty="0"/>
              <a:t>வாழ்க வளமுடன்</a:t>
            </a:r>
          </a:p>
          <a:p>
            <a:r>
              <a:rPr lang="nl-NL" dirty="0"/>
              <a:t>Vazhga Valamudan</a:t>
            </a:r>
          </a:p>
          <a:p>
            <a:r>
              <a:rPr lang="en-US" sz="3200" b="1" dirty="0">
                <a:solidFill>
                  <a:srgbClr val="202122"/>
                </a:solidFill>
                <a:latin typeface="Arial" panose="020B0604020202020204" pitchFamily="34" charset="0"/>
              </a:rPr>
              <a:t>SKY Trust Nederland</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2C7FDE-F7F3-4D98-AA20-5768E9FC9C20}"/>
              </a:ext>
            </a:extLst>
          </p:cNvPr>
          <p:cNvSpPr/>
          <p:nvPr/>
        </p:nvSpPr>
        <p:spPr>
          <a:xfrm>
            <a:off x="113958" y="6270041"/>
            <a:ext cx="2898742" cy="369332"/>
          </a:xfrm>
          <a:prstGeom prst="rect">
            <a:avLst/>
          </a:prstGeom>
        </p:spPr>
        <p:txBody>
          <a:bodyPr wrap="none">
            <a:spAutoFit/>
          </a:bodyPr>
          <a:lstStyle/>
          <a:p>
            <a:r>
              <a:rPr lang="nl-NL" dirty="0"/>
              <a:t>https://www.skytrust-nl.org/</a:t>
            </a:r>
          </a:p>
        </p:txBody>
      </p:sp>
      <p:pic>
        <p:nvPicPr>
          <p:cNvPr id="13" name="Picture 12">
            <a:extLst>
              <a:ext uri="{FF2B5EF4-FFF2-40B4-BE49-F238E27FC236}">
                <a16:creationId xmlns:a16="http://schemas.microsoft.com/office/drawing/2014/main" id="{E0E26710-1DC2-4BB2-AFB9-164429A38EEC}"/>
              </a:ext>
            </a:extLst>
          </p:cNvPr>
          <p:cNvPicPr>
            <a:picLocks noChangeAspect="1"/>
          </p:cNvPicPr>
          <p:nvPr/>
        </p:nvPicPr>
        <p:blipFill>
          <a:blip r:embed="rId3"/>
          <a:stretch>
            <a:fillRect/>
          </a:stretch>
        </p:blipFill>
        <p:spPr>
          <a:xfrm>
            <a:off x="0" y="169967"/>
            <a:ext cx="12192000" cy="1290394"/>
          </a:xfrm>
          <a:prstGeom prst="rect">
            <a:avLst/>
          </a:prstGeom>
        </p:spPr>
      </p:pic>
      <p:pic>
        <p:nvPicPr>
          <p:cNvPr id="2" name="Picture 1">
            <a:extLst>
              <a:ext uri="{FF2B5EF4-FFF2-40B4-BE49-F238E27FC236}">
                <a16:creationId xmlns:a16="http://schemas.microsoft.com/office/drawing/2014/main" id="{4BA5384D-6B1C-4814-9731-69CFFBC3D85B}"/>
              </a:ext>
            </a:extLst>
          </p:cNvPr>
          <p:cNvPicPr>
            <a:picLocks noChangeAspect="1"/>
          </p:cNvPicPr>
          <p:nvPr/>
        </p:nvPicPr>
        <p:blipFill>
          <a:blip r:embed="rId4"/>
          <a:stretch>
            <a:fillRect/>
          </a:stretch>
        </p:blipFill>
        <p:spPr>
          <a:xfrm>
            <a:off x="2609344" y="3035407"/>
            <a:ext cx="4879277" cy="3369666"/>
          </a:xfrm>
          <a:prstGeom prst="rect">
            <a:avLst/>
          </a:prstGeom>
        </p:spPr>
      </p:pic>
      <p:pic>
        <p:nvPicPr>
          <p:cNvPr id="15" name="Picture 14">
            <a:extLst>
              <a:ext uri="{FF2B5EF4-FFF2-40B4-BE49-F238E27FC236}">
                <a16:creationId xmlns:a16="http://schemas.microsoft.com/office/drawing/2014/main" id="{0A985245-CDF6-49BA-8A71-15E844D98208}"/>
              </a:ext>
            </a:extLst>
          </p:cNvPr>
          <p:cNvPicPr>
            <a:picLocks noChangeAspect="1"/>
          </p:cNvPicPr>
          <p:nvPr/>
        </p:nvPicPr>
        <p:blipFill>
          <a:blip r:embed="rId5"/>
          <a:stretch>
            <a:fillRect/>
          </a:stretch>
        </p:blipFill>
        <p:spPr>
          <a:xfrm>
            <a:off x="8384488" y="3202008"/>
            <a:ext cx="3117347" cy="3084183"/>
          </a:xfrm>
          <a:prstGeom prst="rect">
            <a:avLst/>
          </a:prstGeom>
        </p:spPr>
      </p:pic>
    </p:spTree>
    <p:extLst>
      <p:ext uri="{BB962C8B-B14F-4D97-AF65-F5344CB8AC3E}">
        <p14:creationId xmlns:p14="http://schemas.microsoft.com/office/powerpoint/2010/main" val="328338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14293"/>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FF85CDEE-73E9-468A-88DD-87E2FFCE1EFB}"/>
              </a:ext>
            </a:extLst>
          </p:cNvPr>
          <p:cNvSpPr txBox="1">
            <a:spLocks noChangeArrowheads="1"/>
          </p:cNvSpPr>
          <p:nvPr/>
        </p:nvSpPr>
        <p:spPr>
          <a:xfrm>
            <a:off x="838200" y="365125"/>
            <a:ext cx="11228109" cy="9699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a-IN" altLang="nl-NL" sz="3600" b="1" dirty="0"/>
              <a:t>மனிதன் </a:t>
            </a:r>
            <a:r>
              <a:rPr lang="en-US" altLang="nl-NL" sz="3600" b="1" dirty="0"/>
              <a:t>Human</a:t>
            </a:r>
            <a:r>
              <a:rPr lang="ta-IN" altLang="nl-NL" sz="3600" b="1" dirty="0"/>
              <a:t> (இதமான மனதை கொண்டவன்) </a:t>
            </a:r>
            <a:br>
              <a:rPr lang="en-US" altLang="nl-NL" sz="3600" b="1" dirty="0"/>
            </a:br>
            <a:r>
              <a:rPr lang="en-US" altLang="nl-NL" sz="3600" b="1" dirty="0"/>
              <a:t>It 's what makes us unique</a:t>
            </a:r>
            <a:endParaRPr lang="nl-NL" altLang="nl-NL" sz="3600" b="1" dirty="0"/>
          </a:p>
        </p:txBody>
      </p:sp>
      <p:graphicFrame>
        <p:nvGraphicFramePr>
          <p:cNvPr id="14" name="Content Placeholder 5">
            <a:extLst>
              <a:ext uri="{FF2B5EF4-FFF2-40B4-BE49-F238E27FC236}">
                <a16:creationId xmlns:a16="http://schemas.microsoft.com/office/drawing/2014/main" id="{8EB68797-27E4-40AF-BBE7-3348E88CA3CA}"/>
              </a:ext>
            </a:extLst>
          </p:cNvPr>
          <p:cNvGraphicFramePr>
            <a:graphicFrameLocks/>
          </p:cNvGraphicFramePr>
          <p:nvPr>
            <p:extLst>
              <p:ext uri="{D42A27DB-BD31-4B8C-83A1-F6EECF244321}">
                <p14:modId xmlns:p14="http://schemas.microsoft.com/office/powerpoint/2010/main" val="3733839308"/>
              </p:ext>
            </p:extLst>
          </p:nvPr>
        </p:nvGraphicFramePr>
        <p:xfrm>
          <a:off x="8426228" y="2609915"/>
          <a:ext cx="3206972" cy="3787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a:extLst>
              <a:ext uri="{FF2B5EF4-FFF2-40B4-BE49-F238E27FC236}">
                <a16:creationId xmlns:a16="http://schemas.microsoft.com/office/drawing/2014/main" id="{A1415C78-FDE0-4EB0-ADC3-04A84D0F62E0}"/>
              </a:ext>
            </a:extLst>
          </p:cNvPr>
          <p:cNvSpPr>
            <a:spLocks noChangeArrowheads="1"/>
          </p:cNvSpPr>
          <p:nvPr/>
        </p:nvSpPr>
        <p:spPr bwMode="auto">
          <a:xfrm>
            <a:off x="5073181" y="1473036"/>
            <a:ext cx="23519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altLang="nl-NL" dirty="0"/>
              <a:t>The constitution</a:t>
            </a:r>
            <a:endParaRPr lang="ta-IN" altLang="nl-NL" dirty="0"/>
          </a:p>
          <a:p>
            <a:pPr algn="ctr"/>
            <a:r>
              <a:rPr lang="nl-NL" altLang="nl-NL" dirty="0"/>
              <a:t>(BC + MC + Intuition)</a:t>
            </a:r>
          </a:p>
        </p:txBody>
      </p:sp>
      <p:sp>
        <p:nvSpPr>
          <p:cNvPr id="16" name="Rectangle 15">
            <a:extLst>
              <a:ext uri="{FF2B5EF4-FFF2-40B4-BE49-F238E27FC236}">
                <a16:creationId xmlns:a16="http://schemas.microsoft.com/office/drawing/2014/main" id="{A0C83549-5BEC-455E-BC59-ECDE592E7C79}"/>
              </a:ext>
            </a:extLst>
          </p:cNvPr>
          <p:cNvSpPr>
            <a:spLocks noChangeArrowheads="1"/>
          </p:cNvSpPr>
          <p:nvPr/>
        </p:nvSpPr>
        <p:spPr bwMode="auto">
          <a:xfrm>
            <a:off x="7249212" y="2023268"/>
            <a:ext cx="48170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altLang="nl-NL" dirty="0"/>
              <a:t>TGT-datum (te gebruiken tot)</a:t>
            </a:r>
          </a:p>
          <a:p>
            <a:pPr algn="ctr"/>
            <a:r>
              <a:rPr lang="ta-IN" dirty="0"/>
              <a:t>அறிவின் பயன்பாட்டு காலம் வரை</a:t>
            </a:r>
            <a:endParaRPr lang="nl-NL" dirty="0"/>
          </a:p>
          <a:p>
            <a:endParaRPr lang="nl-NL" altLang="nl-NL" dirty="0"/>
          </a:p>
        </p:txBody>
      </p:sp>
      <p:sp>
        <p:nvSpPr>
          <p:cNvPr id="17" name="Rectangle 16">
            <a:extLst>
              <a:ext uri="{FF2B5EF4-FFF2-40B4-BE49-F238E27FC236}">
                <a16:creationId xmlns:a16="http://schemas.microsoft.com/office/drawing/2014/main" id="{D4AF3470-9C34-4649-A65E-D0D800B4AFB4}"/>
              </a:ext>
            </a:extLst>
          </p:cNvPr>
          <p:cNvSpPr>
            <a:spLocks noChangeArrowheads="1"/>
          </p:cNvSpPr>
          <p:nvPr/>
        </p:nvSpPr>
        <p:spPr bwMode="auto">
          <a:xfrm>
            <a:off x="9780475" y="4456113"/>
            <a:ext cx="498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sz="2800" b="1" dirty="0"/>
              <a:t>M</a:t>
            </a:r>
          </a:p>
        </p:txBody>
      </p:sp>
      <p:sp>
        <p:nvSpPr>
          <p:cNvPr id="18" name="Rectangle 17">
            <a:extLst>
              <a:ext uri="{FF2B5EF4-FFF2-40B4-BE49-F238E27FC236}">
                <a16:creationId xmlns:a16="http://schemas.microsoft.com/office/drawing/2014/main" id="{CBD89301-DCBB-496D-9072-4F07E4CF1D79}"/>
              </a:ext>
            </a:extLst>
          </p:cNvPr>
          <p:cNvSpPr>
            <a:spLocks noChangeArrowheads="1"/>
          </p:cNvSpPr>
          <p:nvPr/>
        </p:nvSpPr>
        <p:spPr bwMode="auto">
          <a:xfrm>
            <a:off x="5113669" y="2905125"/>
            <a:ext cx="181617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altLang="nl-NL" sz="2800" b="1" dirty="0"/>
              <a:t>Intuition</a:t>
            </a:r>
          </a:p>
        </p:txBody>
      </p:sp>
      <p:sp>
        <p:nvSpPr>
          <p:cNvPr id="19" name="Rectangle 18">
            <a:extLst>
              <a:ext uri="{FF2B5EF4-FFF2-40B4-BE49-F238E27FC236}">
                <a16:creationId xmlns:a16="http://schemas.microsoft.com/office/drawing/2014/main" id="{ADF8901A-E382-4AFB-A7CF-C6B1ADD65BB2}"/>
              </a:ext>
            </a:extLst>
          </p:cNvPr>
          <p:cNvSpPr>
            <a:spLocks noChangeArrowheads="1"/>
          </p:cNvSpPr>
          <p:nvPr/>
        </p:nvSpPr>
        <p:spPr bwMode="auto">
          <a:xfrm>
            <a:off x="5092609" y="3890114"/>
            <a:ext cx="17486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nl-NL" sz="2800" b="1" dirty="0"/>
              <a:t>I+A+M</a:t>
            </a:r>
          </a:p>
          <a:p>
            <a:pPr algn="ctr"/>
            <a:endParaRPr lang="ta-IN" altLang="nl-NL" sz="2800" b="1" dirty="0"/>
          </a:p>
          <a:p>
            <a:pPr algn="ctr"/>
            <a:r>
              <a:rPr lang="nl-NL" altLang="nl-NL" sz="2800" b="1" dirty="0"/>
              <a:t>I AM </a:t>
            </a:r>
          </a:p>
          <a:p>
            <a:pPr algn="ctr"/>
            <a:r>
              <a:rPr lang="nl-NL" altLang="nl-NL" sz="2800" b="1" dirty="0"/>
              <a:t>A Human</a:t>
            </a:r>
          </a:p>
        </p:txBody>
      </p:sp>
      <p:graphicFrame>
        <p:nvGraphicFramePr>
          <p:cNvPr id="20" name="Content Placeholder 5">
            <a:extLst>
              <a:ext uri="{FF2B5EF4-FFF2-40B4-BE49-F238E27FC236}">
                <a16:creationId xmlns:a16="http://schemas.microsoft.com/office/drawing/2014/main" id="{CC9DB9B3-4FC5-458E-B080-A5FB0844DA8F}"/>
              </a:ext>
            </a:extLst>
          </p:cNvPr>
          <p:cNvGraphicFramePr>
            <a:graphicFrameLocks/>
          </p:cNvGraphicFramePr>
          <p:nvPr>
            <p:extLst>
              <p:ext uri="{D42A27DB-BD31-4B8C-83A1-F6EECF244321}">
                <p14:modId xmlns:p14="http://schemas.microsoft.com/office/powerpoint/2010/main" val="917395131"/>
              </p:ext>
            </p:extLst>
          </p:nvPr>
        </p:nvGraphicFramePr>
        <p:xfrm>
          <a:off x="1420010" y="2562454"/>
          <a:ext cx="3276070" cy="37873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Rectangle 20">
            <a:extLst>
              <a:ext uri="{FF2B5EF4-FFF2-40B4-BE49-F238E27FC236}">
                <a16:creationId xmlns:a16="http://schemas.microsoft.com/office/drawing/2014/main" id="{DF1DAFB7-3C59-4032-939F-9B23E4048B80}"/>
              </a:ext>
            </a:extLst>
          </p:cNvPr>
          <p:cNvSpPr>
            <a:spLocks noChangeArrowheads="1"/>
          </p:cNvSpPr>
          <p:nvPr/>
        </p:nvSpPr>
        <p:spPr bwMode="auto">
          <a:xfrm>
            <a:off x="76222" y="2047765"/>
            <a:ext cx="6447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altLang="nl-NL" dirty="0"/>
              <a:t>THT-datum (ten minste houdbaar tot)</a:t>
            </a:r>
            <a:endParaRPr lang="ta-IN" altLang="nl-NL" dirty="0"/>
          </a:p>
          <a:p>
            <a:pPr algn="ctr"/>
            <a:r>
              <a:rPr lang="ta-IN" dirty="0"/>
              <a:t>சிறந்த உடல்பயன்பாடு</a:t>
            </a:r>
            <a:r>
              <a:rPr lang="en-US" dirty="0"/>
              <a:t> </a:t>
            </a:r>
            <a:r>
              <a:rPr lang="ta-IN" dirty="0"/>
              <a:t>காலாவதியான தேதி</a:t>
            </a:r>
            <a:r>
              <a:rPr lang="en-US" dirty="0"/>
              <a:t> </a:t>
            </a:r>
            <a:r>
              <a:rPr lang="ta-IN" dirty="0"/>
              <a:t>வரை</a:t>
            </a:r>
            <a:endParaRPr lang="nl-NL" dirty="0"/>
          </a:p>
          <a:p>
            <a:endParaRPr lang="nl-NL" altLang="nl-NL" dirty="0"/>
          </a:p>
        </p:txBody>
      </p:sp>
      <p:sp>
        <p:nvSpPr>
          <p:cNvPr id="22" name="Rectangle 21">
            <a:extLst>
              <a:ext uri="{FF2B5EF4-FFF2-40B4-BE49-F238E27FC236}">
                <a16:creationId xmlns:a16="http://schemas.microsoft.com/office/drawing/2014/main" id="{0D8875EE-669B-42E5-9187-816735AF4A8F}"/>
              </a:ext>
            </a:extLst>
          </p:cNvPr>
          <p:cNvSpPr>
            <a:spLocks noChangeArrowheads="1"/>
          </p:cNvSpPr>
          <p:nvPr/>
        </p:nvSpPr>
        <p:spPr bwMode="auto">
          <a:xfrm>
            <a:off x="2856431" y="4379130"/>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sz="2800" b="1" dirty="0"/>
              <a:t>A</a:t>
            </a:r>
          </a:p>
        </p:txBody>
      </p:sp>
      <p:sp>
        <p:nvSpPr>
          <p:cNvPr id="23" name="Rectangle 22">
            <a:extLst>
              <a:ext uri="{FF2B5EF4-FFF2-40B4-BE49-F238E27FC236}">
                <a16:creationId xmlns:a16="http://schemas.microsoft.com/office/drawing/2014/main" id="{CFDA6343-24DA-44BA-829E-9CE790E446B5}"/>
              </a:ext>
            </a:extLst>
          </p:cNvPr>
          <p:cNvSpPr>
            <a:spLocks noChangeArrowheads="1"/>
          </p:cNvSpPr>
          <p:nvPr/>
        </p:nvSpPr>
        <p:spPr bwMode="auto">
          <a:xfrm>
            <a:off x="558800" y="6316663"/>
            <a:ext cx="410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a:t>A = astrology of body, mind, soul, spirit</a:t>
            </a:r>
          </a:p>
        </p:txBody>
      </p:sp>
      <p:sp>
        <p:nvSpPr>
          <p:cNvPr id="26" name="Rectangle 25">
            <a:extLst>
              <a:ext uri="{FF2B5EF4-FFF2-40B4-BE49-F238E27FC236}">
                <a16:creationId xmlns:a16="http://schemas.microsoft.com/office/drawing/2014/main" id="{A868DD48-6766-4CC3-95FF-61C1E8F4A767}"/>
              </a:ext>
            </a:extLst>
          </p:cNvPr>
          <p:cNvSpPr/>
          <p:nvPr/>
        </p:nvSpPr>
        <p:spPr>
          <a:xfrm>
            <a:off x="7986283" y="1688409"/>
            <a:ext cx="3985758" cy="369332"/>
          </a:xfrm>
          <a:prstGeom prst="rect">
            <a:avLst/>
          </a:prstGeom>
        </p:spPr>
        <p:txBody>
          <a:bodyPr wrap="square">
            <a:spAutoFit/>
          </a:bodyPr>
          <a:lstStyle/>
          <a:p>
            <a:r>
              <a:rPr lang="en-US" b="1" dirty="0"/>
              <a:t>WTP (which type of personality are you)</a:t>
            </a:r>
          </a:p>
        </p:txBody>
      </p:sp>
      <p:sp>
        <p:nvSpPr>
          <p:cNvPr id="27" name="Rectangle 26">
            <a:extLst>
              <a:ext uri="{FF2B5EF4-FFF2-40B4-BE49-F238E27FC236}">
                <a16:creationId xmlns:a16="http://schemas.microsoft.com/office/drawing/2014/main" id="{0521A07D-067D-4B34-B128-A10CF52CFE0C}"/>
              </a:ext>
            </a:extLst>
          </p:cNvPr>
          <p:cNvSpPr/>
          <p:nvPr/>
        </p:nvSpPr>
        <p:spPr>
          <a:xfrm>
            <a:off x="2305606" y="1700013"/>
            <a:ext cx="1908101" cy="369332"/>
          </a:xfrm>
          <a:prstGeom prst="rect">
            <a:avLst/>
          </a:prstGeom>
        </p:spPr>
        <p:txBody>
          <a:bodyPr wrap="square">
            <a:spAutoFit/>
          </a:bodyPr>
          <a:lstStyle/>
          <a:p>
            <a:r>
              <a:rPr lang="en-US" b="1" dirty="0"/>
              <a:t>WAI (Who Am I) </a:t>
            </a:r>
          </a:p>
        </p:txBody>
      </p:sp>
    </p:spTree>
    <p:extLst>
      <p:ext uri="{BB962C8B-B14F-4D97-AF65-F5344CB8AC3E}">
        <p14:creationId xmlns:p14="http://schemas.microsoft.com/office/powerpoint/2010/main" val="12827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P spid="16" grpId="0"/>
      <p:bldP spid="17" grpId="0"/>
      <p:bldP spid="18" grpId="0"/>
      <p:bldP spid="19" grpId="0"/>
      <p:bldGraphic spid="20" grpId="0">
        <p:bldAsOne/>
      </p:bldGraphic>
      <p:bldP spid="21" grpId="0"/>
      <p:bldP spid="22" grpId="0"/>
      <p:bldP spid="23"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3665C0B-FF8A-4A2E-BA3C-CAA6C90DAC6E}"/>
              </a:ext>
            </a:extLst>
          </p:cNvPr>
          <p:cNvSpPr/>
          <p:nvPr/>
        </p:nvSpPr>
        <p:spPr>
          <a:xfrm>
            <a:off x="520877" y="1716157"/>
            <a:ext cx="6602793" cy="3785652"/>
          </a:xfrm>
          <a:prstGeom prst="rect">
            <a:avLst/>
          </a:prstGeom>
        </p:spPr>
        <p:txBody>
          <a:bodyPr wrap="square">
            <a:spAutoFit/>
          </a:bodyPr>
          <a:lstStyle/>
          <a:p>
            <a:r>
              <a:rPr lang="ta-IN" sz="2000" dirty="0"/>
              <a:t>உடலினதும் மனதினமும் ஒவ்வொரு அசைவையும் தனித்துவமாக்குவது </a:t>
            </a:r>
            <a:r>
              <a:rPr lang="ta-IN" altLang="nl-NL" sz="2000" dirty="0"/>
              <a:t>எது?</a:t>
            </a:r>
          </a:p>
          <a:p>
            <a:endParaRPr lang="en-US" sz="2000" dirty="0"/>
          </a:p>
          <a:p>
            <a:r>
              <a:rPr lang="ta-IN" sz="2000" dirty="0"/>
              <a:t>வாதம்</a:t>
            </a:r>
            <a:r>
              <a:rPr lang="en-US" sz="2000" dirty="0"/>
              <a:t> :	</a:t>
            </a:r>
            <a:r>
              <a:rPr lang="ta-IN" sz="2000" dirty="0"/>
              <a:t>புத்திசாலித்தனமான மனம்</a:t>
            </a:r>
            <a:endParaRPr lang="en-US" sz="2000" dirty="0"/>
          </a:p>
          <a:p>
            <a:r>
              <a:rPr lang="ta-IN" sz="2000" dirty="0"/>
              <a:t>பித்தம்</a:t>
            </a:r>
            <a:r>
              <a:rPr lang="en-US" sz="2000" dirty="0"/>
              <a:t>:	</a:t>
            </a:r>
            <a:r>
              <a:rPr lang="ta-IN" sz="2000" dirty="0"/>
              <a:t>மாற்றம் செய்யும்</a:t>
            </a:r>
            <a:r>
              <a:rPr lang="en-US" sz="2000" dirty="0"/>
              <a:t> </a:t>
            </a:r>
            <a:r>
              <a:rPr lang="ta-IN" sz="2000" dirty="0"/>
              <a:t>மனம்</a:t>
            </a:r>
            <a:endParaRPr lang="en-US" sz="2000" dirty="0"/>
          </a:p>
          <a:p>
            <a:r>
              <a:rPr lang="ta-IN" sz="2000" dirty="0"/>
              <a:t>கபம்</a:t>
            </a:r>
            <a:r>
              <a:rPr lang="en-US" sz="2000" dirty="0"/>
              <a:t>:	</a:t>
            </a:r>
            <a:r>
              <a:rPr lang="ta-IN" sz="2000" dirty="0"/>
              <a:t>	அமைதியான நிலைத்தன்மை</a:t>
            </a:r>
            <a:endParaRPr lang="en-US" sz="2000" dirty="0"/>
          </a:p>
          <a:p>
            <a:endParaRPr lang="ta-IN" sz="2000" dirty="0"/>
          </a:p>
          <a:p>
            <a:r>
              <a:rPr lang="ta-IN" sz="2000" dirty="0"/>
              <a:t>முக்குணங்கள்;</a:t>
            </a:r>
          </a:p>
          <a:p>
            <a:endParaRPr lang="ta-IN" sz="2000" dirty="0"/>
          </a:p>
          <a:p>
            <a:r>
              <a:rPr lang="ta-IN" sz="2000" dirty="0"/>
              <a:t>சாத்வீக குணம் என்பது மன அமைதி, நல்ல எண்ணம், ஆக்கப்பூர்வமாக சிந்தனை போன்ற பரிமாணங்களைத் தன்னடக்கியது.</a:t>
            </a:r>
            <a:endParaRPr lang="nl-NL" sz="2000" dirty="0"/>
          </a:p>
        </p:txBody>
      </p:sp>
      <p:sp>
        <p:nvSpPr>
          <p:cNvPr id="13" name="Ondertitel 2">
            <a:extLst>
              <a:ext uri="{FF2B5EF4-FFF2-40B4-BE49-F238E27FC236}">
                <a16:creationId xmlns:a16="http://schemas.microsoft.com/office/drawing/2014/main" id="{853F64EA-224C-4A27-AE3A-96397C1560FD}"/>
              </a:ext>
            </a:extLst>
          </p:cNvPr>
          <p:cNvSpPr>
            <a:spLocks noGrp="1"/>
          </p:cNvSpPr>
          <p:nvPr>
            <p:ph type="subTitle" idx="1"/>
          </p:nvPr>
        </p:nvSpPr>
        <p:spPr>
          <a:xfrm>
            <a:off x="725713" y="318313"/>
            <a:ext cx="11292115" cy="753478"/>
          </a:xfrm>
        </p:spPr>
        <p:txBody>
          <a:bodyPr>
            <a:normAutofit/>
          </a:bodyPr>
          <a:lstStyle/>
          <a:p>
            <a:r>
              <a:rPr lang="ta-IN" sz="4000" dirty="0"/>
              <a:t>உடலும்</a:t>
            </a:r>
            <a:r>
              <a:rPr lang="en-US" sz="4000" dirty="0"/>
              <a:t> </a:t>
            </a:r>
            <a:r>
              <a:rPr lang="ta-IN" sz="4000" dirty="0"/>
              <a:t>மனமும்</a:t>
            </a:r>
            <a:endParaRPr lang="en-US" sz="4000" dirty="0"/>
          </a:p>
          <a:p>
            <a:endParaRPr lang="nl-NL" sz="4000" dirty="0"/>
          </a:p>
        </p:txBody>
      </p:sp>
      <p:sp>
        <p:nvSpPr>
          <p:cNvPr id="2" name="Rectangle 1">
            <a:extLst>
              <a:ext uri="{FF2B5EF4-FFF2-40B4-BE49-F238E27FC236}">
                <a16:creationId xmlns:a16="http://schemas.microsoft.com/office/drawing/2014/main" id="{24F6E8A8-5B9B-405B-9651-CB532FD1DBD6}"/>
              </a:ext>
            </a:extLst>
          </p:cNvPr>
          <p:cNvSpPr/>
          <p:nvPr/>
        </p:nvSpPr>
        <p:spPr>
          <a:xfrm>
            <a:off x="8039100" y="3349394"/>
            <a:ext cx="3237469" cy="2062103"/>
          </a:xfrm>
          <a:prstGeom prst="rect">
            <a:avLst/>
          </a:prstGeom>
        </p:spPr>
        <p:txBody>
          <a:bodyPr wrap="square">
            <a:spAutoFit/>
          </a:bodyPr>
          <a:lstStyle/>
          <a:p>
            <a:r>
              <a:rPr lang="ta-IN" sz="3200" b="1" dirty="0"/>
              <a:t>மனிதன் என்பவன்</a:t>
            </a:r>
          </a:p>
          <a:p>
            <a:r>
              <a:rPr lang="ta-IN" sz="3200" b="1" dirty="0"/>
              <a:t>உடல், மன அமைதிக்கு...</a:t>
            </a:r>
            <a:endParaRPr lang="nl-NL" sz="3200" b="1" dirty="0"/>
          </a:p>
        </p:txBody>
      </p:sp>
    </p:spTree>
    <p:extLst>
      <p:ext uri="{BB962C8B-B14F-4D97-AF65-F5344CB8AC3E}">
        <p14:creationId xmlns:p14="http://schemas.microsoft.com/office/powerpoint/2010/main" val="5669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46053" y="3989846"/>
            <a:ext cx="4558861" cy="1451027"/>
          </a:xfrm>
        </p:spPr>
        <p:txBody>
          <a:bodyPr>
            <a:noAutofit/>
          </a:bodyPr>
          <a:lstStyle/>
          <a:p>
            <a:r>
              <a:rPr lang="nl-NL" sz="6600" b="1" dirty="0">
                <a:solidFill>
                  <a:srgbClr val="202122"/>
                </a:solidFill>
                <a:latin typeface="Arial" panose="020B0604020202020204" pitchFamily="34" charset="0"/>
              </a:rPr>
              <a:t>Hormone disruptors</a:t>
            </a:r>
            <a:endParaRPr lang="nl-NL" sz="66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551214" y="1952091"/>
            <a:ext cx="6994839" cy="4693807"/>
          </a:xfrm>
        </p:spPr>
        <p:txBody>
          <a:bodyPr>
            <a:normAutofit/>
          </a:bodyPr>
          <a:lstStyle/>
          <a:p>
            <a:pPr algn="l"/>
            <a:r>
              <a:rPr lang="ta-IN" sz="1800" b="1" dirty="0">
                <a:solidFill>
                  <a:srgbClr val="202122"/>
                </a:solidFill>
                <a:latin typeface="Arial" panose="020B0604020202020204" pitchFamily="34" charset="0"/>
              </a:rPr>
              <a:t>முக்குணங்கள் சமநிலையில் இல்லாத போது பிரளயம் தோன்றுகிறது.</a:t>
            </a:r>
          </a:p>
          <a:p>
            <a:pPr algn="l"/>
            <a:endParaRPr lang="ta-IN" sz="1800" b="1" dirty="0">
              <a:solidFill>
                <a:srgbClr val="202122"/>
              </a:solidFill>
              <a:latin typeface="Arial" panose="020B0604020202020204" pitchFamily="34" charset="0"/>
            </a:endParaRPr>
          </a:p>
          <a:p>
            <a:pPr algn="l"/>
            <a:r>
              <a:rPr lang="ta-IN" sz="1800" b="1" dirty="0">
                <a:solidFill>
                  <a:srgbClr val="202122"/>
                </a:solidFill>
                <a:latin typeface="Arial" panose="020B0604020202020204" pitchFamily="34" charset="0"/>
              </a:rPr>
              <a:t>முக்குணங்கள் சீர்குலைப்புகளுக்கான சில காரனிகள். </a:t>
            </a:r>
          </a:p>
          <a:p>
            <a:pPr marL="342900" indent="-342900" algn="l">
              <a:buFont typeface="+mj-lt"/>
              <a:buAutoNum type="arabicPeriod"/>
            </a:pPr>
            <a:r>
              <a:rPr lang="ta-IN" sz="1800" b="1" dirty="0">
                <a:solidFill>
                  <a:srgbClr val="202122"/>
                </a:solidFill>
                <a:latin typeface="Arial" panose="020B0604020202020204" pitchFamily="34" charset="0"/>
              </a:rPr>
              <a:t>சாத்வீக உணவுகள் என்னென்ன? அவற்றை சாப்பிடுவதால் உண்டாகும் நன்மைகள் என்னென்ன?</a:t>
            </a:r>
            <a:endParaRPr lang="nl-NL" sz="28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29CBC3-2B8D-4D6D-934F-F8DE46556E34}"/>
              </a:ext>
            </a:extLst>
          </p:cNvPr>
          <p:cNvSpPr/>
          <p:nvPr/>
        </p:nvSpPr>
        <p:spPr>
          <a:xfrm>
            <a:off x="460145" y="448293"/>
            <a:ext cx="8749511" cy="707886"/>
          </a:xfrm>
          <a:prstGeom prst="rect">
            <a:avLst/>
          </a:prstGeom>
        </p:spPr>
        <p:txBody>
          <a:bodyPr wrap="none">
            <a:spAutoFit/>
          </a:bodyPr>
          <a:lstStyle/>
          <a:p>
            <a:r>
              <a:rPr lang="ta-IN" sz="4000" b="1" dirty="0">
                <a:solidFill>
                  <a:srgbClr val="202122"/>
                </a:solidFill>
                <a:latin typeface="Arial" panose="020B0604020202020204" pitchFamily="34" charset="0"/>
              </a:rPr>
              <a:t>பிரளயம் தோன்றுகிறது ஏன்?</a:t>
            </a:r>
            <a:endParaRPr lang="nl-NL" sz="4000" b="1" dirty="0"/>
          </a:p>
        </p:txBody>
      </p:sp>
    </p:spTree>
    <p:extLst>
      <p:ext uri="{BB962C8B-B14F-4D97-AF65-F5344CB8AC3E}">
        <p14:creationId xmlns:p14="http://schemas.microsoft.com/office/powerpoint/2010/main" val="210905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3665C0B-FF8A-4A2E-BA3C-CAA6C90DAC6E}"/>
              </a:ext>
            </a:extLst>
          </p:cNvPr>
          <p:cNvSpPr/>
          <p:nvPr/>
        </p:nvSpPr>
        <p:spPr>
          <a:xfrm>
            <a:off x="395926" y="1071791"/>
            <a:ext cx="11701786" cy="5016758"/>
          </a:xfrm>
          <a:prstGeom prst="rect">
            <a:avLst/>
          </a:prstGeom>
        </p:spPr>
        <p:txBody>
          <a:bodyPr wrap="square">
            <a:spAutoFit/>
          </a:bodyPr>
          <a:lstStyle/>
          <a:p>
            <a:r>
              <a:rPr lang="ta-IN" sz="2000" dirty="0"/>
              <a:t>நீங்கள் பணிகள் ‘கடமை’ செய்து கொண்டிருக்கிறீர்கள். உங்கள் மூளை நிலையானது, கடுமையானது அல்லது நிலையானது கூட அல்ல.</a:t>
            </a:r>
          </a:p>
          <a:p>
            <a:r>
              <a:rPr lang="ta-IN" sz="2000" dirty="0"/>
              <a:t>உயிர்மங்கள் ‘செல்கள்’ தொடர்ந்து மறுசீரமைக்கப்படுகின்றன. எங்கள் எண்ணங்கள் மற்றும் அனுபவங்கள் மூலம் மனதிற்க்கு தூண்டுதல்கள் ஏற்படுகின்றன இதனால் மாற்றங்கள் ‘எண்ணங்கள்’ முடிவற்றவை. எண்ணஅறிவுறுத்தல்கள் மூலம் புதிய சாத்தியங்களை நீங்கள் உருவாக்குகிறீர்கள். நீங்கள் ஓய்வெடுக்கும் ‘மயக்க’ நிலையில் இருந்து ஒரு நனவான நிலைக்கு வர வேண்டும். உங்களுக்கு தேவையானது ஒரு நோக்கம். இந்த நோக்கம் உங்கள் சுய விருப்பம், உங்கள் கவனம் மற்றும் உங்கள் பிரிக்கப்படாத கவனத்தை உள்ளடக்கியது. ஆகையினால் நீங்கள் உணச்சிநரம்புகள், செல்கள், இயக்குநீர் இவை மூலம் ஒரு எண்ண தொகுப்பை செயல்படுத்துகிறீர்கள். மன ஆனந்தத்தை ‘ஆனந்த சுரப்பி’ புன்முறுவலின் மூலம் உங்கள் மூளையில் புதிய சுற்றுகளைத் திறக்கிறீர்கள். நம் சிந்தனையின் மூலம் நம் மூளையை மாற்ற முடியும். உங்கள் நரம்பியல் சுயத்தை உறுதிப்படுத்தவும் மனத்தையும் உறுதிப்படுத்தவும் முடியும்.</a:t>
            </a:r>
          </a:p>
          <a:p>
            <a:endParaRPr lang="ta-IN" sz="2000" dirty="0"/>
          </a:p>
          <a:p>
            <a:r>
              <a:rPr lang="ta-IN" sz="2000" dirty="0"/>
              <a:t>இது எனி உங்கள் புதிய </a:t>
            </a:r>
            <a:r>
              <a:rPr lang="en-US" sz="2000" dirty="0"/>
              <a:t>‘</a:t>
            </a:r>
            <a:r>
              <a:rPr lang="ta-IN" sz="2000" dirty="0"/>
              <a:t>நுண்ணறிவு</a:t>
            </a:r>
            <a:r>
              <a:rPr lang="en-US" sz="2000" dirty="0"/>
              <a:t>’</a:t>
            </a:r>
            <a:r>
              <a:rPr lang="ta-IN" sz="2000" dirty="0"/>
              <a:t> வெற்றிப்பாதை!.</a:t>
            </a:r>
            <a:endParaRPr lang="ta-IN" sz="3200" dirty="0"/>
          </a:p>
        </p:txBody>
      </p:sp>
      <p:sp>
        <p:nvSpPr>
          <p:cNvPr id="13" name="Ondertitel 2">
            <a:extLst>
              <a:ext uri="{FF2B5EF4-FFF2-40B4-BE49-F238E27FC236}">
                <a16:creationId xmlns:a16="http://schemas.microsoft.com/office/drawing/2014/main" id="{853F64EA-224C-4A27-AE3A-96397C1560FD}"/>
              </a:ext>
            </a:extLst>
          </p:cNvPr>
          <p:cNvSpPr>
            <a:spLocks noGrp="1"/>
          </p:cNvSpPr>
          <p:nvPr>
            <p:ph type="subTitle" idx="1"/>
          </p:nvPr>
        </p:nvSpPr>
        <p:spPr>
          <a:xfrm>
            <a:off x="725713" y="318313"/>
            <a:ext cx="11292115" cy="753478"/>
          </a:xfrm>
        </p:spPr>
        <p:txBody>
          <a:bodyPr>
            <a:normAutofit fontScale="77500" lnSpcReduction="20000"/>
          </a:bodyPr>
          <a:lstStyle/>
          <a:p>
            <a:r>
              <a:rPr lang="ta-IN" sz="4000" dirty="0"/>
              <a:t>மனம் - வேலையை இயக்கிக்கொண்டிருக்கிறது</a:t>
            </a:r>
            <a:endParaRPr lang="nl-NL" sz="4000" dirty="0"/>
          </a:p>
        </p:txBody>
      </p:sp>
    </p:spTree>
    <p:extLst>
      <p:ext uri="{BB962C8B-B14F-4D97-AF65-F5344CB8AC3E}">
        <p14:creationId xmlns:p14="http://schemas.microsoft.com/office/powerpoint/2010/main" val="533209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3665C0B-FF8A-4A2E-BA3C-CAA6C90DAC6E}"/>
              </a:ext>
            </a:extLst>
          </p:cNvPr>
          <p:cNvSpPr/>
          <p:nvPr/>
        </p:nvSpPr>
        <p:spPr>
          <a:xfrm>
            <a:off x="395926" y="1071791"/>
            <a:ext cx="11701786" cy="5509200"/>
          </a:xfrm>
          <a:prstGeom prst="rect">
            <a:avLst/>
          </a:prstGeom>
        </p:spPr>
        <p:txBody>
          <a:bodyPr wrap="square">
            <a:spAutoFit/>
          </a:bodyPr>
          <a:lstStyle/>
          <a:p>
            <a:r>
              <a:rPr lang="en-US" sz="3200" dirty="0"/>
              <a:t>You are work in progress. Your brain is not static, rigid or fixed.</a:t>
            </a:r>
          </a:p>
          <a:p>
            <a:r>
              <a:rPr lang="en-US" sz="3200" dirty="0"/>
              <a:t>Cells are constantly being reorganized. Through our thoughts and experiences. The stimuli and thus the changes are endless. You develop new possibilities through instructions. For this you have to come out of your resting position to a conscious level. What you need is an intention. This intention consists of your will, your focus and your undivided attention. You activate a set of nerve cells. Through mental repetition you open new circuits in your brain. We can change our brain through our thinking. Confirm and reaffirm your neurological self.</a:t>
            </a:r>
          </a:p>
          <a:p>
            <a:r>
              <a:rPr lang="en-US" sz="3200" dirty="0"/>
              <a:t>Your new self.</a:t>
            </a:r>
            <a:endParaRPr lang="nl-NL" sz="3200" dirty="0"/>
          </a:p>
        </p:txBody>
      </p:sp>
      <p:sp>
        <p:nvSpPr>
          <p:cNvPr id="13" name="Ondertitel 2">
            <a:extLst>
              <a:ext uri="{FF2B5EF4-FFF2-40B4-BE49-F238E27FC236}">
                <a16:creationId xmlns:a16="http://schemas.microsoft.com/office/drawing/2014/main" id="{853F64EA-224C-4A27-AE3A-96397C1560FD}"/>
              </a:ext>
            </a:extLst>
          </p:cNvPr>
          <p:cNvSpPr>
            <a:spLocks noGrp="1"/>
          </p:cNvSpPr>
          <p:nvPr>
            <p:ph type="subTitle" idx="1"/>
          </p:nvPr>
        </p:nvSpPr>
        <p:spPr>
          <a:xfrm>
            <a:off x="725713" y="318313"/>
            <a:ext cx="11292115" cy="753478"/>
          </a:xfrm>
        </p:spPr>
        <p:txBody>
          <a:bodyPr>
            <a:normAutofit/>
          </a:bodyPr>
          <a:lstStyle/>
          <a:p>
            <a:r>
              <a:rPr lang="nl-NL" sz="4000" dirty="0"/>
              <a:t>Mindfulness - Work in progress</a:t>
            </a:r>
          </a:p>
        </p:txBody>
      </p:sp>
    </p:spTree>
    <p:extLst>
      <p:ext uri="{BB962C8B-B14F-4D97-AF65-F5344CB8AC3E}">
        <p14:creationId xmlns:p14="http://schemas.microsoft.com/office/powerpoint/2010/main" val="151621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3" name="Ondertitel 2">
            <a:extLst>
              <a:ext uri="{FF2B5EF4-FFF2-40B4-BE49-F238E27FC236}">
                <a16:creationId xmlns:a16="http://schemas.microsoft.com/office/drawing/2014/main" id="{853F64EA-224C-4A27-AE3A-96397C1560FD}"/>
              </a:ext>
            </a:extLst>
          </p:cNvPr>
          <p:cNvSpPr>
            <a:spLocks noGrp="1"/>
          </p:cNvSpPr>
          <p:nvPr>
            <p:ph type="subTitle" idx="1"/>
          </p:nvPr>
        </p:nvSpPr>
        <p:spPr>
          <a:xfrm>
            <a:off x="725713" y="318313"/>
            <a:ext cx="11292115" cy="753478"/>
          </a:xfrm>
        </p:spPr>
        <p:txBody>
          <a:bodyPr>
            <a:normAutofit/>
          </a:bodyPr>
          <a:lstStyle/>
          <a:p>
            <a:r>
              <a:rPr lang="nl-NL" sz="4000" dirty="0"/>
              <a:t>Mindfulness - Work in progress</a:t>
            </a:r>
          </a:p>
        </p:txBody>
      </p:sp>
      <p:pic>
        <p:nvPicPr>
          <p:cNvPr id="4099" name="Picture 3" descr="Body Mind Soul Spirit - MondoEquilibrio">
            <a:extLst>
              <a:ext uri="{FF2B5EF4-FFF2-40B4-BE49-F238E27FC236}">
                <a16:creationId xmlns:a16="http://schemas.microsoft.com/office/drawing/2014/main" id="{46AAE572-578B-486C-AF6D-5FCD1A69F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249" y="865879"/>
            <a:ext cx="8879771" cy="567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05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5F2E8-5B96-4DC9-9FE3-105FA4ECE520}"/>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5200" dirty="0" err="1"/>
              <a:t>கபம்</a:t>
            </a:r>
            <a:r>
              <a:rPr lang="en-US" sz="5200" dirty="0"/>
              <a:t> </a:t>
            </a:r>
            <a:r>
              <a:rPr lang="en-US" sz="5200" dirty="0" err="1"/>
              <a:t>மற்றும்</a:t>
            </a:r>
            <a:r>
              <a:rPr lang="en-US" sz="5200" dirty="0"/>
              <a:t> </a:t>
            </a:r>
            <a:r>
              <a:rPr lang="en-US" sz="5200" dirty="0" err="1"/>
              <a:t>பைனியல்</a:t>
            </a:r>
            <a:r>
              <a:rPr lang="en-US" sz="5200" dirty="0"/>
              <a:t> </a:t>
            </a:r>
            <a:r>
              <a:rPr lang="en-US" sz="5200" dirty="0" err="1"/>
              <a:t>சுரப்பிகள்</a:t>
            </a:r>
            <a:endParaRPr lang="en-US" sz="5200" dirty="0"/>
          </a:p>
        </p:txBody>
      </p:sp>
      <p:pic>
        <p:nvPicPr>
          <p:cNvPr id="3" name="Content Placeholder 2">
            <a:extLst>
              <a:ext uri="{FF2B5EF4-FFF2-40B4-BE49-F238E27FC236}">
                <a16:creationId xmlns:a16="http://schemas.microsoft.com/office/drawing/2014/main" id="{C1E0C9B2-8A09-4618-877F-BF8C0074355F}"/>
              </a:ext>
            </a:extLst>
          </p:cNvPr>
          <p:cNvPicPr>
            <a:picLocks noGrp="1" noChangeAspect="1"/>
          </p:cNvPicPr>
          <p:nvPr>
            <p:ph idx="1"/>
          </p:nvPr>
        </p:nvPicPr>
        <p:blipFill rotWithShape="1">
          <a:blip r:embed="rId2"/>
          <a:srcRect l="12069" r="10224" b="2"/>
          <a:stretch/>
        </p:blipFill>
        <p:spPr>
          <a:xfrm>
            <a:off x="5176911" y="720190"/>
            <a:ext cx="6833848" cy="5584353"/>
          </a:xfrm>
          <a:prstGeom prst="rect">
            <a:avLst/>
          </a:prstGeom>
        </p:spPr>
      </p:pic>
    </p:spTree>
    <p:extLst>
      <p:ext uri="{BB962C8B-B14F-4D97-AF65-F5344CB8AC3E}">
        <p14:creationId xmlns:p14="http://schemas.microsoft.com/office/powerpoint/2010/main" val="363246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8538-6DF8-464B-A6A2-55B81744EBEC}"/>
              </a:ext>
            </a:extLst>
          </p:cNvPr>
          <p:cNvSpPr>
            <a:spLocks noGrp="1"/>
          </p:cNvSpPr>
          <p:nvPr>
            <p:ph type="title"/>
          </p:nvPr>
        </p:nvSpPr>
        <p:spPr/>
        <p:txBody>
          <a:bodyPr/>
          <a:lstStyle/>
          <a:p>
            <a:r>
              <a:rPr lang="ta-IN" dirty="0"/>
              <a:t>வாழ்க வளமுடன் வாழ்த்து</a:t>
            </a:r>
            <a:endParaRPr lang="nl-NL" dirty="0"/>
          </a:p>
        </p:txBody>
      </p:sp>
      <p:sp>
        <p:nvSpPr>
          <p:cNvPr id="3" name="Content Placeholder 2">
            <a:extLst>
              <a:ext uri="{FF2B5EF4-FFF2-40B4-BE49-F238E27FC236}">
                <a16:creationId xmlns:a16="http://schemas.microsoft.com/office/drawing/2014/main" id="{DBA79DAE-C8F5-4D84-AF34-A8837C7B8D34}"/>
              </a:ext>
            </a:extLst>
          </p:cNvPr>
          <p:cNvSpPr>
            <a:spLocks noGrp="1"/>
          </p:cNvSpPr>
          <p:nvPr>
            <p:ph idx="1"/>
          </p:nvPr>
        </p:nvSpPr>
        <p:spPr/>
        <p:txBody>
          <a:bodyPr/>
          <a:lstStyle/>
          <a:p>
            <a:pPr marL="0" indent="0">
              <a:buNone/>
            </a:pPr>
            <a:r>
              <a:rPr lang="ta-IN" dirty="0"/>
              <a:t>ஆனந்தத்தைத் தரும் ஆனந்த சுரப்பி</a:t>
            </a:r>
            <a:endParaRPr lang="en-US" dirty="0"/>
          </a:p>
          <a:p>
            <a:pPr marL="0" indent="0">
              <a:buNone/>
            </a:pPr>
            <a:endParaRPr lang="en-US" dirty="0"/>
          </a:p>
          <a:p>
            <a:r>
              <a:rPr lang="ta-IN" dirty="0"/>
              <a:t>வாழ்க வளமுடன் வாழ்த்து</a:t>
            </a:r>
            <a:endParaRPr lang="nl-NL" dirty="0"/>
          </a:p>
        </p:txBody>
      </p:sp>
    </p:spTree>
    <p:extLst>
      <p:ext uri="{BB962C8B-B14F-4D97-AF65-F5344CB8AC3E}">
        <p14:creationId xmlns:p14="http://schemas.microsoft.com/office/powerpoint/2010/main" val="420489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46053" y="3989846"/>
            <a:ext cx="4558861" cy="1451027"/>
          </a:xfrm>
        </p:spPr>
        <p:txBody>
          <a:bodyPr>
            <a:noAutofit/>
          </a:bodyPr>
          <a:lstStyle/>
          <a:p>
            <a:r>
              <a:rPr lang="nl-NL" sz="6600" b="1" i="0" dirty="0">
                <a:solidFill>
                  <a:srgbClr val="202122"/>
                </a:solidFill>
                <a:effectLst/>
                <a:latin typeface="Arial" panose="020B0604020202020204" pitchFamily="34" charset="0"/>
              </a:rPr>
              <a:t>Mind &amp; hormones</a:t>
            </a:r>
            <a:endParaRPr lang="nl-NL" sz="66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25713" y="318313"/>
            <a:ext cx="11292115" cy="1938560"/>
          </a:xfrm>
        </p:spPr>
        <p:txBody>
          <a:bodyPr>
            <a:normAutofit/>
          </a:bodyPr>
          <a:lstStyle/>
          <a:p>
            <a:r>
              <a:rPr lang="ta-IN" dirty="0"/>
              <a:t>வாழ்க வளமுடன்</a:t>
            </a:r>
          </a:p>
          <a:p>
            <a:r>
              <a:rPr lang="nl-NL" dirty="0"/>
              <a:t>Vazhga Valamudan</a:t>
            </a:r>
          </a:p>
          <a:p>
            <a:r>
              <a:rPr lang="ta-IN" sz="4800" b="1" dirty="0">
                <a:solidFill>
                  <a:srgbClr val="202122"/>
                </a:solidFill>
                <a:latin typeface="Arial" panose="020B0604020202020204" pitchFamily="34" charset="0"/>
              </a:rPr>
              <a:t>மனமும் இயக்குநீ</a:t>
            </a:r>
            <a:r>
              <a:rPr lang="ta-IN" sz="4800" dirty="0">
                <a:solidFill>
                  <a:srgbClr val="202122"/>
                </a:solidFill>
                <a:latin typeface="Arial" panose="020B0604020202020204" pitchFamily="34" charset="0"/>
              </a:rPr>
              <a:t>ரு</a:t>
            </a:r>
            <a:r>
              <a:rPr lang="ta-IN" sz="4800" b="1" dirty="0">
                <a:solidFill>
                  <a:srgbClr val="202122"/>
                </a:solidFill>
                <a:latin typeface="Arial" panose="020B0604020202020204" pitchFamily="34" charset="0"/>
              </a:rPr>
              <a:t>ம்</a:t>
            </a:r>
            <a:endParaRPr lang="nl-NL" sz="60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49782C8-F41E-4A08-97FD-07B8EDB24E9A}"/>
              </a:ext>
            </a:extLst>
          </p:cNvPr>
          <p:cNvSpPr/>
          <p:nvPr/>
        </p:nvSpPr>
        <p:spPr>
          <a:xfrm>
            <a:off x="87086" y="3299765"/>
            <a:ext cx="8153194" cy="4031873"/>
          </a:xfrm>
          <a:prstGeom prst="rect">
            <a:avLst/>
          </a:prstGeom>
        </p:spPr>
        <p:txBody>
          <a:bodyPr wrap="none">
            <a:spAutoFit/>
          </a:bodyPr>
          <a:lstStyle/>
          <a:p>
            <a:r>
              <a:rPr lang="nl-NL" altLang="nl-NL" sz="3200" b="1" i="1" dirty="0">
                <a:solidFill>
                  <a:schemeClr val="tx1">
                    <a:lumMod val="95000"/>
                    <a:lumOff val="5000"/>
                  </a:schemeClr>
                </a:solidFill>
                <a:latin typeface="KPN Sans"/>
              </a:rPr>
              <a:t>Rajah Sagarajah</a:t>
            </a:r>
          </a:p>
          <a:p>
            <a:r>
              <a:rPr lang="nl-NL" sz="3200" b="1" i="1" dirty="0">
                <a:solidFill>
                  <a:schemeClr val="tx1">
                    <a:lumMod val="95000"/>
                    <a:lumOff val="5000"/>
                  </a:schemeClr>
                </a:solidFill>
                <a:latin typeface="KPN Sans"/>
              </a:rPr>
              <a:t>Rajaveda </a:t>
            </a:r>
            <a:r>
              <a:rPr lang="en-US" sz="3200" b="1" i="1" dirty="0">
                <a:solidFill>
                  <a:schemeClr val="tx1">
                    <a:lumMod val="95000"/>
                    <a:lumOff val="5000"/>
                  </a:schemeClr>
                </a:solidFill>
                <a:latin typeface="KPN Sans"/>
              </a:rPr>
              <a:t>ayurvedic medical center</a:t>
            </a:r>
          </a:p>
          <a:p>
            <a:r>
              <a:rPr lang="en-US" sz="3200" b="1" i="1" dirty="0" err="1">
                <a:solidFill>
                  <a:schemeClr val="tx1">
                    <a:lumMod val="95000"/>
                    <a:lumOff val="5000"/>
                  </a:schemeClr>
                </a:solidFill>
                <a:latin typeface="KPN Sans"/>
              </a:rPr>
              <a:t>Ruysdaelkade</a:t>
            </a:r>
            <a:r>
              <a:rPr lang="en-US" sz="3200" b="1" i="1" dirty="0">
                <a:solidFill>
                  <a:schemeClr val="tx1">
                    <a:lumMod val="95000"/>
                    <a:lumOff val="5000"/>
                  </a:schemeClr>
                </a:solidFill>
                <a:latin typeface="KPN Sans"/>
              </a:rPr>
              <a:t> 34, 1816 BW Alkmaar</a:t>
            </a:r>
          </a:p>
          <a:p>
            <a:r>
              <a:rPr lang="en-US" sz="3200" b="1" i="1" dirty="0">
                <a:solidFill>
                  <a:schemeClr val="tx1">
                    <a:lumMod val="95000"/>
                    <a:lumOff val="5000"/>
                  </a:schemeClr>
                </a:solidFill>
                <a:latin typeface="KPN Sans"/>
              </a:rPr>
              <a:t>Nederland</a:t>
            </a:r>
          </a:p>
          <a:p>
            <a:r>
              <a:rPr lang="en-US" sz="3200" b="1" i="1" dirty="0">
                <a:solidFill>
                  <a:schemeClr val="tx1">
                    <a:lumMod val="95000"/>
                    <a:lumOff val="5000"/>
                  </a:schemeClr>
                </a:solidFill>
                <a:latin typeface="KPN Sans"/>
                <a:hlinkClick r:id="rId3">
                  <a:extLst>
                    <a:ext uri="{A12FA001-AC4F-418D-AE19-62706E023703}">
                      <ahyp:hlinkClr xmlns:ahyp="http://schemas.microsoft.com/office/drawing/2018/hyperlinkcolor" val="tx"/>
                    </a:ext>
                  </a:extLst>
                </a:hlinkClick>
              </a:rPr>
              <a:t>Web:			www.rajaveda.eu</a:t>
            </a:r>
            <a:endParaRPr lang="en-US" sz="3200" b="1" i="1" dirty="0">
              <a:solidFill>
                <a:schemeClr val="tx1">
                  <a:lumMod val="95000"/>
                  <a:lumOff val="5000"/>
                </a:schemeClr>
              </a:solidFill>
              <a:latin typeface="KPN Sans"/>
            </a:endParaRPr>
          </a:p>
          <a:p>
            <a:r>
              <a:rPr lang="en-US" sz="3200" b="1" i="1" dirty="0">
                <a:solidFill>
                  <a:schemeClr val="tx1">
                    <a:lumMod val="95000"/>
                    <a:lumOff val="5000"/>
                  </a:schemeClr>
                </a:solidFill>
                <a:latin typeface="KPN Sans"/>
              </a:rPr>
              <a:t>Email:		</a:t>
            </a:r>
            <a:r>
              <a:rPr lang="en-US" sz="3200" b="1" i="1" dirty="0">
                <a:solidFill>
                  <a:schemeClr val="tx1">
                    <a:lumMod val="95000"/>
                    <a:lumOff val="5000"/>
                  </a:schemeClr>
                </a:solidFill>
                <a:latin typeface="KPN Sans"/>
                <a:hlinkClick r:id="rId4">
                  <a:extLst>
                    <a:ext uri="{A12FA001-AC4F-418D-AE19-62706E023703}">
                      <ahyp:hlinkClr xmlns:ahyp="http://schemas.microsoft.com/office/drawing/2018/hyperlinkcolor" val="tx"/>
                    </a:ext>
                  </a:extLst>
                </a:hlinkClick>
              </a:rPr>
              <a:t>info@rajaveda.eu</a:t>
            </a:r>
            <a:endParaRPr lang="en-US" sz="3200" b="1" i="1" dirty="0">
              <a:solidFill>
                <a:schemeClr val="tx1">
                  <a:lumMod val="95000"/>
                  <a:lumOff val="5000"/>
                </a:schemeClr>
              </a:solidFill>
              <a:latin typeface="KPN Sans"/>
            </a:endParaRPr>
          </a:p>
          <a:p>
            <a:r>
              <a:rPr lang="en-US" sz="3200" b="1" i="1" dirty="0" err="1">
                <a:solidFill>
                  <a:schemeClr val="tx1">
                    <a:lumMod val="95000"/>
                    <a:lumOff val="5000"/>
                  </a:schemeClr>
                </a:solidFill>
                <a:latin typeface="KPN Sans"/>
              </a:rPr>
              <a:t>Whatsapp</a:t>
            </a:r>
            <a:r>
              <a:rPr lang="en-US" sz="3200" b="1" i="1" dirty="0">
                <a:solidFill>
                  <a:schemeClr val="tx1">
                    <a:lumMod val="95000"/>
                    <a:lumOff val="5000"/>
                  </a:schemeClr>
                </a:solidFill>
                <a:latin typeface="KPN Sans"/>
              </a:rPr>
              <a:t>: 	rajah Sagarajah/31620404113</a:t>
            </a:r>
          </a:p>
          <a:p>
            <a:endParaRPr lang="nl-NL" sz="3200" dirty="0">
              <a:solidFill>
                <a:srgbClr val="7030A0"/>
              </a:solidFill>
            </a:endParaRPr>
          </a:p>
        </p:txBody>
      </p:sp>
    </p:spTree>
    <p:extLst>
      <p:ext uri="{BB962C8B-B14F-4D97-AF65-F5344CB8AC3E}">
        <p14:creationId xmlns:p14="http://schemas.microsoft.com/office/powerpoint/2010/main" val="191521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pic>
        <p:nvPicPr>
          <p:cNvPr id="2" name="Picture 1">
            <a:extLst>
              <a:ext uri="{FF2B5EF4-FFF2-40B4-BE49-F238E27FC236}">
                <a16:creationId xmlns:a16="http://schemas.microsoft.com/office/drawing/2014/main" id="{AD74EC7C-AA8C-46FE-B962-C8646D8BA865}"/>
              </a:ext>
            </a:extLst>
          </p:cNvPr>
          <p:cNvPicPr>
            <a:picLocks noChangeAspect="1"/>
          </p:cNvPicPr>
          <p:nvPr/>
        </p:nvPicPr>
        <p:blipFill>
          <a:blip r:embed="rId3"/>
          <a:stretch>
            <a:fillRect/>
          </a:stretch>
        </p:blipFill>
        <p:spPr>
          <a:xfrm>
            <a:off x="107995" y="1005864"/>
            <a:ext cx="9345152" cy="5286399"/>
          </a:xfrm>
          <a:prstGeom prst="rect">
            <a:avLst/>
          </a:prstGeom>
        </p:spPr>
      </p:pic>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01000" y="1266568"/>
            <a:ext cx="6733253" cy="5041556"/>
          </a:xfrm>
        </p:spPr>
        <p:txBody>
          <a:bodyPr>
            <a:normAutofit/>
          </a:bodyPr>
          <a:lstStyle/>
          <a:p>
            <a:pPr algn="l"/>
            <a:endParaRPr lang="nl-NL" sz="1200" b="1" dirty="0">
              <a:solidFill>
                <a:srgbClr val="202122"/>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4" y="215510"/>
            <a:ext cx="8843867" cy="830997"/>
          </a:xfrm>
          <a:prstGeom prst="rect">
            <a:avLst/>
          </a:prstGeom>
        </p:spPr>
        <p:txBody>
          <a:bodyPr wrap="square">
            <a:spAutoFit/>
          </a:bodyPr>
          <a:lstStyle/>
          <a:p>
            <a:r>
              <a:rPr lang="ta-IN" sz="2400" b="1" dirty="0"/>
              <a:t>வேதாத்திரி மகரிஷி அருளியத தவங்கள்   துரியாதீதம் </a:t>
            </a:r>
            <a:r>
              <a:rPr lang="nl-NL" sz="2400" b="1" dirty="0"/>
              <a:t>Thuriya theetham Meditation</a:t>
            </a:r>
          </a:p>
        </p:txBody>
      </p:sp>
      <p:pic>
        <p:nvPicPr>
          <p:cNvPr id="1026" name="Picture 2">
            <a:extLst>
              <a:ext uri="{FF2B5EF4-FFF2-40B4-BE49-F238E27FC236}">
                <a16:creationId xmlns:a16="http://schemas.microsoft.com/office/drawing/2014/main" id="{A6C79689-8B4D-4496-9B0B-15531BFECAC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48311" y="3291610"/>
            <a:ext cx="3305676" cy="330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1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099" name="Picture 3">
            <a:extLst>
              <a:ext uri="{FF2B5EF4-FFF2-40B4-BE49-F238E27FC236}">
                <a16:creationId xmlns:a16="http://schemas.microsoft.com/office/drawing/2014/main" id="{E0F26615-D7AB-4E75-896B-1338D460D9A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49213" y="57149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7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46053" y="3989846"/>
            <a:ext cx="4558861" cy="1451027"/>
          </a:xfrm>
        </p:spPr>
        <p:txBody>
          <a:bodyPr>
            <a:noAutofit/>
          </a:bodyPr>
          <a:lstStyle/>
          <a:p>
            <a:r>
              <a:rPr lang="nl-NL" sz="6600" b="1" i="0" dirty="0">
                <a:solidFill>
                  <a:srgbClr val="202122"/>
                </a:solidFill>
                <a:effectLst/>
                <a:latin typeface="Arial" panose="020B0604020202020204" pitchFamily="34" charset="0"/>
              </a:rPr>
              <a:t>hormones</a:t>
            </a:r>
            <a:endParaRPr lang="nl-NL" sz="66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449942" y="524331"/>
            <a:ext cx="11292115" cy="2904669"/>
          </a:xfrm>
        </p:spPr>
        <p:txBody>
          <a:bodyPr>
            <a:normAutofit/>
          </a:bodyPr>
          <a:lstStyle/>
          <a:p>
            <a:r>
              <a:rPr lang="ta-IN" sz="3200" b="1" dirty="0">
                <a:solidFill>
                  <a:srgbClr val="202122"/>
                </a:solidFill>
                <a:latin typeface="Arial" panose="020B0604020202020204" pitchFamily="34" charset="0"/>
              </a:rPr>
              <a:t>மனமும் இயக்குநீ</a:t>
            </a:r>
            <a:r>
              <a:rPr lang="ta-IN" sz="3200" dirty="0">
                <a:solidFill>
                  <a:srgbClr val="202122"/>
                </a:solidFill>
                <a:latin typeface="Arial" panose="020B0604020202020204" pitchFamily="34" charset="0"/>
              </a:rPr>
              <a:t>ரு</a:t>
            </a:r>
            <a:r>
              <a:rPr lang="ta-IN" sz="3200" b="1" dirty="0">
                <a:solidFill>
                  <a:srgbClr val="202122"/>
                </a:solidFill>
                <a:latin typeface="Arial" panose="020B0604020202020204" pitchFamily="34" charset="0"/>
              </a:rPr>
              <a:t>ம் </a:t>
            </a:r>
          </a:p>
          <a:p>
            <a:r>
              <a:rPr lang="ta-IN" sz="3200" b="1" dirty="0">
                <a:solidFill>
                  <a:srgbClr val="202122"/>
                </a:solidFill>
                <a:latin typeface="Arial" panose="020B0604020202020204" pitchFamily="34" charset="0"/>
              </a:rPr>
              <a:t>இயக்குநீர் </a:t>
            </a:r>
            <a:r>
              <a:rPr lang="ta-IN" sz="3200" b="1" i="0" dirty="0">
                <a:solidFill>
                  <a:srgbClr val="202122"/>
                </a:solidFill>
                <a:effectLst/>
                <a:latin typeface="Arial" panose="020B0604020202020204" pitchFamily="34" charset="0"/>
              </a:rPr>
              <a:t>(ஹார்மோன்</a:t>
            </a:r>
            <a:r>
              <a:rPr lang="nl-NL" sz="3200" b="1" i="0" dirty="0">
                <a:solidFill>
                  <a:srgbClr val="202122"/>
                </a:solidFill>
                <a:effectLst/>
                <a:latin typeface="Arial" panose="020B0604020202020204" pitchFamily="34" charset="0"/>
              </a:rPr>
              <a:t>)</a:t>
            </a:r>
            <a:r>
              <a:rPr lang="ta-IN" sz="3200" b="1" i="0" dirty="0">
                <a:solidFill>
                  <a:srgbClr val="202122"/>
                </a:solidFill>
                <a:effectLst/>
                <a:latin typeface="Arial" panose="020B0604020202020204" pitchFamily="34" charset="0"/>
              </a:rPr>
              <a:t> </a:t>
            </a:r>
          </a:p>
          <a:p>
            <a:endParaRPr lang="nl-NL" sz="3200" b="1" i="0" dirty="0">
              <a:solidFill>
                <a:srgbClr val="202122"/>
              </a:solidFill>
              <a:effectLst/>
              <a:latin typeface="Arial" panose="020B0604020202020204" pitchFamily="34" charset="0"/>
            </a:endParaRPr>
          </a:p>
          <a:p>
            <a:pPr algn="l"/>
            <a:r>
              <a:rPr lang="ta-IN" sz="2000" b="0" i="0" dirty="0">
                <a:solidFill>
                  <a:srgbClr val="202122"/>
                </a:solidFill>
                <a:effectLst/>
                <a:latin typeface="Arial" panose="020B0604020202020204" pitchFamily="34" charset="0"/>
              </a:rPr>
              <a:t>குருதியில் கலந்து உடல் உறுப்புகளைச் செயற்படத் தூண்டும் உட்சுரப்பு நீர்.</a:t>
            </a:r>
            <a:endParaRPr lang="en-US" sz="2000" b="0" i="0" dirty="0">
              <a:solidFill>
                <a:srgbClr val="202122"/>
              </a:solidFill>
              <a:effectLst/>
              <a:latin typeface="Arial" panose="020B0604020202020204" pitchFamily="34" charset="0"/>
            </a:endParaRPr>
          </a:p>
          <a:p>
            <a:endParaRPr lang="nl-NL" sz="44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C29CBC3-2B8D-4D6D-934F-F8DE46556E34}"/>
              </a:ext>
            </a:extLst>
          </p:cNvPr>
          <p:cNvSpPr/>
          <p:nvPr/>
        </p:nvSpPr>
        <p:spPr>
          <a:xfrm>
            <a:off x="425482" y="5593720"/>
            <a:ext cx="6755375" cy="1015663"/>
          </a:xfrm>
          <a:prstGeom prst="rect">
            <a:avLst/>
          </a:prstGeom>
        </p:spPr>
        <p:txBody>
          <a:bodyPr wrap="none">
            <a:spAutoFit/>
          </a:bodyPr>
          <a:lstStyle/>
          <a:p>
            <a:r>
              <a:rPr lang="en-US" sz="2400" b="1" dirty="0">
                <a:solidFill>
                  <a:srgbClr val="202122"/>
                </a:solidFill>
                <a:latin typeface="Arial" panose="020B0604020202020204" pitchFamily="34" charset="0"/>
              </a:rPr>
              <a:t>**</a:t>
            </a:r>
            <a:r>
              <a:rPr lang="ta-IN" sz="2400" b="1" dirty="0">
                <a:solidFill>
                  <a:srgbClr val="202122"/>
                </a:solidFill>
                <a:latin typeface="Arial" panose="020B0604020202020204" pitchFamily="34" charset="0"/>
              </a:rPr>
              <a:t>உணவின் மூலம் இயக்குநீர் சீர்கேடு</a:t>
            </a:r>
            <a:endParaRPr lang="nl-NL" sz="2400" dirty="0"/>
          </a:p>
          <a:p>
            <a:r>
              <a:rPr lang="en-US" sz="3600" b="1" dirty="0">
                <a:solidFill>
                  <a:srgbClr val="202122"/>
                </a:solidFill>
                <a:latin typeface="Arial" panose="020B0604020202020204" pitchFamily="34" charset="0"/>
              </a:rPr>
              <a:t>hormone disruptors in food</a:t>
            </a:r>
          </a:p>
        </p:txBody>
      </p:sp>
      <p:sp>
        <p:nvSpPr>
          <p:cNvPr id="6" name="Rectangle 5">
            <a:extLst>
              <a:ext uri="{FF2B5EF4-FFF2-40B4-BE49-F238E27FC236}">
                <a16:creationId xmlns:a16="http://schemas.microsoft.com/office/drawing/2014/main" id="{AE4E4EC6-B393-44B6-B772-50A2024C4001}"/>
              </a:ext>
            </a:extLst>
          </p:cNvPr>
          <p:cNvSpPr/>
          <p:nvPr/>
        </p:nvSpPr>
        <p:spPr>
          <a:xfrm>
            <a:off x="449942" y="2702119"/>
            <a:ext cx="6096000" cy="2839239"/>
          </a:xfrm>
          <a:prstGeom prst="rect">
            <a:avLst/>
          </a:prstGeom>
        </p:spPr>
        <p:txBody>
          <a:bodyPr>
            <a:spAutoFit/>
          </a:bodyPr>
          <a:lstStyle/>
          <a:p>
            <a:r>
              <a:rPr lang="ta-IN" dirty="0"/>
              <a:t>மனித உடலில் இயக்கு நீரை சுரப்பதற்கு இருவகைச் சுரப்பிகள் .காணப்படுகின்றன. ஒன்று நாளமுள்ள சுரப்பிகள், மற்றொன்று நாளமில்லா சுரப்பிகள்.</a:t>
            </a:r>
            <a:endParaRPr lang="en-US" dirty="0"/>
          </a:p>
          <a:p>
            <a:endParaRPr lang="en-US" dirty="0"/>
          </a:p>
          <a:p>
            <a:r>
              <a:rPr lang="ta-IN" dirty="0"/>
              <a:t>நாளமுள்ள சுரப்பிகள்</a:t>
            </a:r>
            <a:endParaRPr lang="en-US" dirty="0"/>
          </a:p>
          <a:p>
            <a:r>
              <a:rPr lang="ta-IN" sz="1050" dirty="0"/>
              <a:t>வியர்வை சுரப்பி, உமிழ்நீர் சுரப்பி, மந்திகை சுரப்பி, செர்மினிஸ் சுரப்பி, பித்த நீர் சுரப்பி,கண்ணீர்சுரப்பி </a:t>
            </a:r>
            <a:endParaRPr lang="en-US" sz="1050" dirty="0"/>
          </a:p>
          <a:p>
            <a:endParaRPr lang="en-US" dirty="0"/>
          </a:p>
          <a:p>
            <a:r>
              <a:rPr lang="ta-IN" dirty="0"/>
              <a:t>நாளமில்லா சுரப்பிகள்.</a:t>
            </a:r>
            <a:r>
              <a:rPr lang="en-US" dirty="0"/>
              <a:t> (Endocrine Gland) </a:t>
            </a:r>
          </a:p>
          <a:p>
            <a:r>
              <a:rPr lang="ta-IN" sz="1050" dirty="0"/>
              <a:t>ஹார்மோன்கள் நேரடியாக இரத்தத்தில் கலக்கும் தன்மையை உடையன</a:t>
            </a:r>
            <a:r>
              <a:rPr lang="en-US" sz="1050" dirty="0"/>
              <a:t>.</a:t>
            </a:r>
          </a:p>
        </p:txBody>
      </p:sp>
    </p:spTree>
    <p:extLst>
      <p:ext uri="{BB962C8B-B14F-4D97-AF65-F5344CB8AC3E}">
        <p14:creationId xmlns:p14="http://schemas.microsoft.com/office/powerpoint/2010/main" val="77174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3678717"/>
            <a:ext cx="4558861" cy="2383566"/>
          </a:xfrm>
        </p:spPr>
        <p:txBody>
          <a:bodyPr>
            <a:noAutofit/>
          </a:bodyPr>
          <a:lstStyle/>
          <a:p>
            <a:r>
              <a:rPr lang="ta-IN" sz="4000" b="1" dirty="0">
                <a:solidFill>
                  <a:srgbClr val="202122"/>
                </a:solidFill>
                <a:latin typeface="Arial" panose="020B0604020202020204" pitchFamily="34" charset="0"/>
              </a:rPr>
              <a:t>இயக்குநீர் வகைகள்</a:t>
            </a:r>
            <a:r>
              <a:rPr lang="ta-IN" sz="6600" b="1" dirty="0">
                <a:solidFill>
                  <a:srgbClr val="202122"/>
                </a:solidFill>
                <a:latin typeface="Arial" panose="020B0604020202020204" pitchFamily="34" charset="0"/>
              </a:rPr>
              <a:t> </a:t>
            </a:r>
            <a:r>
              <a:rPr lang="nl-NL" sz="6600" b="1" i="0" dirty="0">
                <a:solidFill>
                  <a:srgbClr val="202122"/>
                </a:solidFill>
                <a:effectLst/>
                <a:latin typeface="Arial" panose="020B0604020202020204" pitchFamily="34" charset="0"/>
              </a:rPr>
              <a:t>hormones</a:t>
            </a:r>
            <a:endParaRPr lang="nl-NL" sz="66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531165" y="232927"/>
            <a:ext cx="11292115" cy="1052315"/>
          </a:xfrm>
        </p:spPr>
        <p:txBody>
          <a:bodyPr>
            <a:normAutofit/>
          </a:bodyPr>
          <a:lstStyle/>
          <a:p>
            <a:r>
              <a:rPr lang="ta-IN" sz="3200" dirty="0"/>
              <a:t>உடல், மன </a:t>
            </a:r>
            <a:r>
              <a:rPr lang="ta-IN" sz="3200" b="1" dirty="0">
                <a:solidFill>
                  <a:srgbClr val="202122"/>
                </a:solidFill>
                <a:latin typeface="Arial" panose="020B0604020202020204" pitchFamily="34" charset="0"/>
              </a:rPr>
              <a:t>இயக்குநீர் வகைகள்</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DBC0C73-9BB9-43B2-87EB-36E1E45B5F7C}"/>
              </a:ext>
            </a:extLst>
          </p:cNvPr>
          <p:cNvSpPr/>
          <p:nvPr/>
        </p:nvSpPr>
        <p:spPr>
          <a:xfrm>
            <a:off x="444079" y="1285242"/>
            <a:ext cx="7014887" cy="830997"/>
          </a:xfrm>
          <a:prstGeom prst="rect">
            <a:avLst/>
          </a:prstGeom>
        </p:spPr>
        <p:txBody>
          <a:bodyPr wrap="square">
            <a:spAutoFit/>
          </a:bodyPr>
          <a:lstStyle/>
          <a:p>
            <a:r>
              <a:rPr lang="ta-IN" sz="1600" dirty="0"/>
              <a:t>உடல் செயல்முறைகளில் இயக்குநீர்</a:t>
            </a:r>
          </a:p>
          <a:p>
            <a:endParaRPr lang="ta-IN" sz="1600" dirty="0"/>
          </a:p>
          <a:p>
            <a:r>
              <a:rPr lang="ta-IN" sz="1600" dirty="0"/>
              <a:t>வேதிப்பொருள் (</a:t>
            </a:r>
            <a:r>
              <a:rPr lang="nl-NL" sz="1600" dirty="0"/>
              <a:t>chemical substance) </a:t>
            </a:r>
            <a:endParaRPr lang="ta-IN" sz="1600" dirty="0"/>
          </a:p>
        </p:txBody>
      </p:sp>
      <p:graphicFrame>
        <p:nvGraphicFramePr>
          <p:cNvPr id="13" name="Table 13">
            <a:extLst>
              <a:ext uri="{FF2B5EF4-FFF2-40B4-BE49-F238E27FC236}">
                <a16:creationId xmlns:a16="http://schemas.microsoft.com/office/drawing/2014/main" id="{A2C5A49D-68B9-4BA6-A18D-363C407DE6D0}"/>
              </a:ext>
            </a:extLst>
          </p:cNvPr>
          <p:cNvGraphicFramePr>
            <a:graphicFrameLocks noGrp="1"/>
          </p:cNvGraphicFramePr>
          <p:nvPr>
            <p:extLst>
              <p:ext uri="{D42A27DB-BD31-4B8C-83A1-F6EECF244321}">
                <p14:modId xmlns:p14="http://schemas.microsoft.com/office/powerpoint/2010/main" val="989535989"/>
              </p:ext>
            </p:extLst>
          </p:nvPr>
        </p:nvGraphicFramePr>
        <p:xfrm>
          <a:off x="332030" y="2337557"/>
          <a:ext cx="7156589" cy="3779520"/>
        </p:xfrm>
        <a:graphic>
          <a:graphicData uri="http://schemas.openxmlformats.org/drawingml/2006/table">
            <a:tbl>
              <a:tblPr firstRow="1" bandRow="1">
                <a:tableStyleId>{5C22544A-7EE6-4342-B048-85BDC9FD1C3A}</a:tableStyleId>
              </a:tblPr>
              <a:tblGrid>
                <a:gridCol w="3443919">
                  <a:extLst>
                    <a:ext uri="{9D8B030D-6E8A-4147-A177-3AD203B41FA5}">
                      <a16:colId xmlns:a16="http://schemas.microsoft.com/office/drawing/2014/main" val="1500334283"/>
                    </a:ext>
                  </a:extLst>
                </a:gridCol>
                <a:gridCol w="3712670">
                  <a:extLst>
                    <a:ext uri="{9D8B030D-6E8A-4147-A177-3AD203B41FA5}">
                      <a16:colId xmlns:a16="http://schemas.microsoft.com/office/drawing/2014/main" val="701511583"/>
                    </a:ext>
                  </a:extLst>
                </a:gridCol>
              </a:tblGrid>
              <a:tr h="2646955">
                <a:tc>
                  <a:txBody>
                    <a:bodyPr/>
                    <a:lstStyle/>
                    <a:p>
                      <a:pPr marL="342900" indent="-342900">
                        <a:buFont typeface="+mj-lt"/>
                        <a:buAutoNum type="arabicPeriod"/>
                      </a:pPr>
                      <a:r>
                        <a:rPr lang="nl-NL" dirty="0"/>
                        <a:t>Testosterone</a:t>
                      </a:r>
                    </a:p>
                    <a:p>
                      <a:pPr marL="342900" indent="-342900">
                        <a:buFont typeface="+mj-lt"/>
                        <a:buAutoNum type="arabicPeriod"/>
                      </a:pPr>
                      <a:r>
                        <a:rPr lang="nl-NL" dirty="0"/>
                        <a:t>Estrogen</a:t>
                      </a:r>
                      <a:r>
                        <a:rPr lang="ta-IN" dirty="0"/>
                        <a:t>, </a:t>
                      </a:r>
                      <a:r>
                        <a:rPr lang="nl-NL" dirty="0"/>
                        <a:t>estradiol, estriol and estrone</a:t>
                      </a:r>
                    </a:p>
                    <a:p>
                      <a:pPr marL="342900" indent="-342900">
                        <a:buFont typeface="+mj-lt"/>
                        <a:buAutoNum type="arabicPeriod"/>
                      </a:pPr>
                      <a:r>
                        <a:rPr lang="nl-NL" dirty="0"/>
                        <a:t>Adrenaline</a:t>
                      </a:r>
                    </a:p>
                    <a:p>
                      <a:pPr marL="342900" indent="-342900">
                        <a:buFont typeface="+mj-lt"/>
                        <a:buAutoNum type="arabicPeriod"/>
                      </a:pPr>
                      <a:r>
                        <a:rPr lang="nl-NL" dirty="0"/>
                        <a:t>Cortisol</a:t>
                      </a:r>
                    </a:p>
                    <a:p>
                      <a:pPr marL="342900" indent="-342900">
                        <a:buFont typeface="+mj-lt"/>
                        <a:buAutoNum type="arabicPeriod"/>
                      </a:pPr>
                      <a:r>
                        <a:rPr lang="nl-NL" dirty="0"/>
                        <a:t>Endorfine</a:t>
                      </a:r>
                    </a:p>
                    <a:p>
                      <a:pPr marL="342900" indent="-342900">
                        <a:buFont typeface="+mj-lt"/>
                        <a:buAutoNum type="arabicPeriod"/>
                      </a:pPr>
                      <a:r>
                        <a:rPr lang="nl-NL" dirty="0"/>
                        <a:t>Dopamine</a:t>
                      </a:r>
                    </a:p>
                    <a:p>
                      <a:pPr marL="342900" indent="-342900">
                        <a:buFont typeface="+mj-lt"/>
                        <a:buAutoNum type="arabicPeriod"/>
                      </a:pPr>
                      <a:r>
                        <a:rPr lang="nl-NL" dirty="0"/>
                        <a:t>Oxytocine</a:t>
                      </a:r>
                    </a:p>
                    <a:p>
                      <a:pPr marL="342900" indent="-342900">
                        <a:buFont typeface="+mj-lt"/>
                        <a:buAutoNum type="arabicPeriod"/>
                      </a:pPr>
                      <a:r>
                        <a:rPr lang="nl-NL" dirty="0"/>
                        <a:t>Ghrelin</a:t>
                      </a:r>
                    </a:p>
                    <a:p>
                      <a:pPr marL="342900" indent="-342900">
                        <a:buFont typeface="+mj-lt"/>
                        <a:buAutoNum type="arabicPeriod"/>
                      </a:pPr>
                      <a:r>
                        <a:rPr lang="nl-NL" dirty="0"/>
                        <a:t>Insuline</a:t>
                      </a:r>
                    </a:p>
                    <a:p>
                      <a:pPr marL="342900" indent="-342900">
                        <a:buFont typeface="+mj-lt"/>
                        <a:buAutoNum type="arabicPeriod"/>
                      </a:pPr>
                      <a:r>
                        <a:rPr lang="nl-NL" dirty="0"/>
                        <a:t>Melatonine</a:t>
                      </a:r>
                      <a:endParaRPr lang="ta-IN" dirty="0"/>
                    </a:p>
                  </a:txBody>
                  <a:tcPr/>
                </a:tc>
                <a:tc>
                  <a:txBody>
                    <a:bodyPr/>
                    <a:lstStyle/>
                    <a:p>
                      <a:pPr marL="342900" indent="-342900">
                        <a:buFont typeface="+mj-lt"/>
                        <a:buAutoNum type="arabicPeriod"/>
                      </a:pPr>
                      <a:r>
                        <a:rPr lang="ta-IN" sz="1100" dirty="0"/>
                        <a:t>இதுஒரு ஆண் பாலியல் ஹார்மோன்.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a-IN" sz="1100" dirty="0"/>
                        <a:t>இதுஒரு பெண் பாலியல் ஹார்மோன். </a:t>
                      </a:r>
                      <a:endParaRPr lang="nl-NL" sz="1100" dirty="0"/>
                    </a:p>
                    <a:p>
                      <a:pPr marL="342900" indent="-342900">
                        <a:buFont typeface="+mj-lt"/>
                        <a:buAutoNum type="arabicPeriod"/>
                      </a:pPr>
                      <a:r>
                        <a:rPr lang="ta-IN" sz="1100" dirty="0"/>
                        <a:t>மன அழுத்த ஹார்மோன்கள்</a:t>
                      </a:r>
                      <a:endParaRPr lang="en-US" sz="1100" dirty="0"/>
                    </a:p>
                    <a:p>
                      <a:pPr marL="342900" indent="-342900">
                        <a:buFont typeface="+mj-lt"/>
                        <a:buAutoNum type="arabicPeriod"/>
                      </a:pPr>
                      <a:r>
                        <a:rPr lang="ta-IN" sz="1100" dirty="0"/>
                        <a:t>பிட்யூட்டரி சுரப்பி. இது இடம்பெற்றுள்ள இடம் எண்சான் உடலுக்குப் பிரதானமாகத் திகழும் தலையில்</a:t>
                      </a:r>
                      <a:r>
                        <a:rPr lang="en-US" sz="1100" dirty="0"/>
                        <a:t>.</a:t>
                      </a:r>
                    </a:p>
                    <a:p>
                      <a:pPr marL="342900" indent="-342900">
                        <a:buFont typeface="+mj-lt"/>
                        <a:buAutoNum type="arabicPeriod"/>
                      </a:pPr>
                      <a:r>
                        <a:rPr lang="ta-IN" sz="1100" dirty="0"/>
                        <a:t>ஆனந்தத்தைத் தரும் ஆனந்த சுரப்பி</a:t>
                      </a:r>
                    </a:p>
                    <a:p>
                      <a:pPr marL="342900" indent="-342900">
                        <a:buFont typeface="+mj-lt"/>
                        <a:buAutoNum type="arabicPeriod"/>
                      </a:pPr>
                      <a:r>
                        <a:rPr lang="ta-IN" sz="1100" dirty="0"/>
                        <a:t>ஆனந்தத்தைத் தரும் ஆனந்த சுரப்பி</a:t>
                      </a:r>
                      <a:endParaRPr lang="en-US" sz="1100" dirty="0"/>
                    </a:p>
                    <a:p>
                      <a:pPr marL="342900" indent="-342900">
                        <a:buFont typeface="+mj-lt"/>
                        <a:buAutoNum type="arabicPeriod"/>
                      </a:pPr>
                      <a:r>
                        <a:rPr lang="ta-IN" sz="1100" dirty="0"/>
                        <a:t>அரவணைப்பு ஹார்மோன்</a:t>
                      </a:r>
                      <a:r>
                        <a:rPr lang="en-US" sz="1100" dirty="0"/>
                        <a:t> </a:t>
                      </a:r>
                      <a:r>
                        <a:rPr lang="ta-IN" sz="1100" dirty="0"/>
                        <a:t>குழந்தையுடன் பிணைப்பை பலப்படுத்துகிறது</a:t>
                      </a:r>
                      <a:r>
                        <a:rPr lang="en-US" sz="1100" dirty="0"/>
                        <a:t>.</a:t>
                      </a:r>
                    </a:p>
                    <a:p>
                      <a:pPr marL="342900" indent="-342900">
                        <a:buFont typeface="+mj-lt"/>
                        <a:buAutoNum type="arabicPeriod"/>
                      </a:pPr>
                      <a:r>
                        <a:rPr lang="ta-IN" sz="1100" dirty="0"/>
                        <a:t>பசி ஹார்மோன் என்றும் அழைக்கப்படுகிறது</a:t>
                      </a:r>
                      <a:r>
                        <a:rPr lang="en-US" sz="1100" dirty="0"/>
                        <a:t>, </a:t>
                      </a:r>
                      <a:r>
                        <a:rPr lang="ta-IN" sz="1100" dirty="0"/>
                        <a:t>மற்றும் இது பசியைத் தூண்டுகிறது</a:t>
                      </a:r>
                      <a:endParaRPr lang="en-US" sz="1100" dirty="0"/>
                    </a:p>
                    <a:p>
                      <a:pPr marL="342900" indent="-342900">
                        <a:buFont typeface="+mj-lt"/>
                        <a:buAutoNum type="arabicPeriod"/>
                      </a:pPr>
                      <a:r>
                        <a:rPr lang="ta-IN" sz="1100" dirty="0"/>
                        <a:t>இன்சுலின் இரத்த சர்க்கரையை குறைக்கிறது</a:t>
                      </a:r>
                      <a:r>
                        <a:rPr lang="en-US" sz="1100" dirty="0"/>
                        <a:t>, </a:t>
                      </a:r>
                      <a:r>
                        <a:rPr lang="ta-IN" sz="1100" dirty="0"/>
                        <a:t>இந்த ஹார்மோன் குளுக்கோஸ் வளர்சிதை மாற்றத்தை பாதிக்கிறது</a:t>
                      </a:r>
                      <a:endParaRPr lang="en-US" sz="1100" dirty="0"/>
                    </a:p>
                    <a:p>
                      <a:pPr marL="342900" indent="-342900">
                        <a:buFont typeface="+mj-lt"/>
                        <a:buAutoNum type="arabicPeriod"/>
                      </a:pPr>
                      <a:r>
                        <a:rPr lang="ta-IN" sz="1100" dirty="0"/>
                        <a:t>பினியல் சுரப்பியில் (பினியல் சுரப்பி) மனிதர்களில் உற்பத்தி செய்யப்படுகிறது,</a:t>
                      </a:r>
                      <a:endParaRPr lang="en-US" sz="1100" dirty="0"/>
                    </a:p>
                    <a:p>
                      <a:pPr marL="342900" indent="-342900">
                        <a:buFont typeface="+mj-lt"/>
                        <a:buAutoNum type="arabicPeriod"/>
                      </a:pPr>
                      <a:endParaRPr lang="nl-NL" sz="1100" dirty="0"/>
                    </a:p>
                  </a:txBody>
                  <a:tcPr/>
                </a:tc>
                <a:extLst>
                  <a:ext uri="{0D108BD9-81ED-4DB2-BD59-A6C34878D82A}">
                    <a16:rowId xmlns:a16="http://schemas.microsoft.com/office/drawing/2014/main" val="152888980"/>
                  </a:ext>
                </a:extLst>
              </a:tr>
            </a:tbl>
          </a:graphicData>
        </a:graphic>
      </p:graphicFrame>
    </p:spTree>
    <p:extLst>
      <p:ext uri="{BB962C8B-B14F-4D97-AF65-F5344CB8AC3E}">
        <p14:creationId xmlns:p14="http://schemas.microsoft.com/office/powerpoint/2010/main" val="185797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4398279"/>
            <a:ext cx="4558861" cy="1451027"/>
          </a:xfrm>
        </p:spPr>
        <p:txBody>
          <a:bodyPr>
            <a:noAutofit/>
          </a:bodyPr>
          <a:lstStyle/>
          <a:p>
            <a:r>
              <a:rPr lang="en-US" altLang="nl-NL" sz="5400" b="1" dirty="0" err="1">
                <a:solidFill>
                  <a:srgbClr val="202122"/>
                </a:solidFill>
                <a:latin typeface="Arial" panose="020B0604020202020204" pitchFamily="34" charset="0"/>
              </a:rPr>
              <a:t>Testosteron</a:t>
            </a:r>
            <a:br>
              <a:rPr lang="en-US" altLang="nl-NL" sz="5400" b="1" dirty="0">
                <a:solidFill>
                  <a:srgbClr val="202122"/>
                </a:solidFill>
                <a:latin typeface="Arial" panose="020B0604020202020204" pitchFamily="34" charset="0"/>
              </a:rPr>
            </a:br>
            <a:r>
              <a:rPr lang="nl-NL" sz="5400" b="1" i="0" dirty="0">
                <a:solidFill>
                  <a:srgbClr val="202122"/>
                </a:solidFill>
                <a:effectLst/>
                <a:latin typeface="Arial" panose="020B0604020202020204" pitchFamily="34" charset="0"/>
              </a:rPr>
              <a:t>hormone</a:t>
            </a:r>
            <a:endParaRPr lang="nl-NL" sz="54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01000" y="1631092"/>
            <a:ext cx="6733253" cy="4287794"/>
          </a:xfrm>
        </p:spPr>
        <p:txBody>
          <a:bodyPr>
            <a:normAutofit/>
          </a:bodyPr>
          <a:lstStyle/>
          <a:p>
            <a:pPr algn="l"/>
            <a:r>
              <a:rPr lang="ta-IN" sz="1200" b="1" dirty="0">
                <a:solidFill>
                  <a:srgbClr val="202122"/>
                </a:solidFill>
                <a:latin typeface="Arial" panose="020B0604020202020204" pitchFamily="34" charset="0"/>
              </a:rPr>
              <a:t>டெஸ்டோஸ்டிரோன் ஒரு ஆண் பாலியல் ஹார்மோன்.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இது விந்தணு உற்பத்திக்கு அவசியமானது மற்றும்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உடல்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முடி,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தாடி</a:t>
            </a:r>
            <a:r>
              <a:rPr lang="en-US" sz="1200" b="1" dirty="0">
                <a:solidFill>
                  <a:srgbClr val="202122"/>
                </a:solidFill>
                <a:latin typeface="Arial" panose="020B0604020202020204" pitchFamily="34" charset="0"/>
              </a:rPr>
              <a:t>,</a:t>
            </a:r>
            <a:r>
              <a:rPr lang="ta-IN" sz="1200" b="1" dirty="0">
                <a:solidFill>
                  <a:srgbClr val="202122"/>
                </a:solidFill>
                <a:latin typeface="Arial" panose="020B0604020202020204" pitchFamily="34" charset="0"/>
              </a:rPr>
              <a:t>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வளர்ச்சி,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ஆண் </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குறைந்த</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 குரல்,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ஆண்குறி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மற்றும் விந்தணு வளர்ச்சி மற்றும்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அதிக ஆண்</a:t>
            </a:r>
            <a:r>
              <a:rPr lang="en-US" sz="1200" b="1" dirty="0">
                <a:solidFill>
                  <a:srgbClr val="202122"/>
                </a:solidFill>
                <a:latin typeface="Arial" panose="020B0604020202020204" pitchFamily="34" charset="0"/>
              </a:rPr>
              <a:t> </a:t>
            </a:r>
            <a:r>
              <a:rPr lang="ta-IN" sz="1200" b="1" dirty="0"/>
              <a:t>உடல்</a:t>
            </a:r>
            <a:r>
              <a:rPr lang="ta-IN" sz="1200" b="1" dirty="0">
                <a:solidFill>
                  <a:srgbClr val="202122"/>
                </a:solidFill>
                <a:latin typeface="Arial" panose="020B0604020202020204" pitchFamily="34" charset="0"/>
              </a:rPr>
              <a:t>தசை போன்ற பண்புகளை வழங்குகிறது. </a:t>
            </a:r>
            <a:endParaRPr lang="en-US" sz="1200" b="1" dirty="0">
              <a:solidFill>
                <a:srgbClr val="202122"/>
              </a:solidFill>
              <a:latin typeface="Arial" panose="020B0604020202020204" pitchFamily="34" charset="0"/>
            </a:endParaRPr>
          </a:p>
          <a:p>
            <a:pPr marL="171450" indent="-171450" algn="l">
              <a:buFont typeface="Arial" panose="020B0604020202020204" pitchFamily="34" charset="0"/>
              <a:buChar char="•"/>
            </a:pPr>
            <a:r>
              <a:rPr lang="ta-IN" sz="1200" b="1" dirty="0">
                <a:solidFill>
                  <a:srgbClr val="202122"/>
                </a:solidFill>
                <a:latin typeface="Arial" panose="020B0604020202020204" pitchFamily="34" charset="0"/>
              </a:rPr>
              <a:t>உடலுறவு கொள்வது போன்ற</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பாலியல்</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ஆர்வம்</a:t>
            </a:r>
            <a:r>
              <a:rPr lang="en-US" sz="1200" b="1" dirty="0">
                <a:solidFill>
                  <a:srgbClr val="202122"/>
                </a:solidFill>
                <a:latin typeface="Arial" panose="020B0604020202020204" pitchFamily="34" charset="0"/>
              </a:rPr>
              <a:t> </a:t>
            </a:r>
            <a:r>
              <a:rPr lang="ta-IN" sz="1200" b="1" dirty="0">
                <a:solidFill>
                  <a:srgbClr val="202122"/>
                </a:solidFill>
                <a:latin typeface="Arial" panose="020B0604020202020204" pitchFamily="34" charset="0"/>
              </a:rPr>
              <a:t>தூண்டப்படுவதும்.</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4" y="215510"/>
            <a:ext cx="8843867" cy="954107"/>
          </a:xfrm>
          <a:prstGeom prst="rect">
            <a:avLst/>
          </a:prstGeom>
        </p:spPr>
        <p:txBody>
          <a:bodyPr wrap="square">
            <a:spAutoFit/>
          </a:bodyPr>
          <a:lstStyle/>
          <a:p>
            <a:r>
              <a:rPr lang="ta-IN" sz="2400" b="1" dirty="0"/>
              <a:t>உங்கள் உடலில் </a:t>
            </a:r>
            <a:r>
              <a:rPr lang="ta-IN" sz="2400" b="1" dirty="0">
                <a:solidFill>
                  <a:srgbClr val="202122"/>
                </a:solidFill>
                <a:latin typeface="Arial" panose="020B0604020202020204" pitchFamily="34" charset="0"/>
              </a:rPr>
              <a:t>டெஸ்டோஸ்டிரோன் </a:t>
            </a:r>
            <a:r>
              <a:rPr lang="ta-IN" sz="2400" b="1" dirty="0"/>
              <a:t>இயக்குநீர்</a:t>
            </a:r>
            <a:endParaRPr lang="en-US" sz="2400" b="1" dirty="0"/>
          </a:p>
          <a:p>
            <a:r>
              <a:rPr lang="nl-NL" sz="3200" b="1" dirty="0"/>
              <a:t>Testosteron</a:t>
            </a:r>
          </a:p>
        </p:txBody>
      </p:sp>
    </p:spTree>
    <p:extLst>
      <p:ext uri="{BB962C8B-B14F-4D97-AF65-F5344CB8AC3E}">
        <p14:creationId xmlns:p14="http://schemas.microsoft.com/office/powerpoint/2010/main" val="252075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7AD62-962C-4949-AC75-BF5E1BEC1574}"/>
              </a:ext>
            </a:extLst>
          </p:cNvPr>
          <p:cNvPicPr>
            <a:picLocks noChangeAspect="1"/>
          </p:cNvPicPr>
          <p:nvPr/>
        </p:nvPicPr>
        <p:blipFill rotWithShape="1">
          <a:blip r:embed="rId2"/>
          <a:srcRect t="9882" b="33868"/>
          <a:stretch/>
        </p:blipFill>
        <p:spPr>
          <a:xfrm>
            <a:off x="0" y="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5FB43490-8A2D-443B-A68D-101E56A6C93A}"/>
              </a:ext>
            </a:extLst>
          </p:cNvPr>
          <p:cNvSpPr>
            <a:spLocks noGrp="1"/>
          </p:cNvSpPr>
          <p:nvPr>
            <p:ph type="ctrTitle"/>
          </p:nvPr>
        </p:nvSpPr>
        <p:spPr>
          <a:xfrm>
            <a:off x="7560879" y="4398279"/>
            <a:ext cx="4558861" cy="1451027"/>
          </a:xfrm>
        </p:spPr>
        <p:txBody>
          <a:bodyPr>
            <a:noAutofit/>
          </a:bodyPr>
          <a:lstStyle/>
          <a:p>
            <a:r>
              <a:rPr lang="en-US" altLang="nl-NL" sz="5400" b="1" dirty="0">
                <a:solidFill>
                  <a:srgbClr val="202122"/>
                </a:solidFill>
                <a:latin typeface="Arial" panose="020B0604020202020204" pitchFamily="34" charset="0"/>
              </a:rPr>
              <a:t>Estrogen</a:t>
            </a:r>
            <a:br>
              <a:rPr lang="en-US" altLang="nl-NL" sz="5400" b="1" dirty="0">
                <a:solidFill>
                  <a:srgbClr val="202122"/>
                </a:solidFill>
                <a:latin typeface="Arial" panose="020B0604020202020204" pitchFamily="34" charset="0"/>
              </a:rPr>
            </a:br>
            <a:r>
              <a:rPr lang="nl-NL" sz="5400" b="1" i="0" dirty="0">
                <a:solidFill>
                  <a:srgbClr val="202122"/>
                </a:solidFill>
                <a:effectLst/>
                <a:latin typeface="Arial" panose="020B0604020202020204" pitchFamily="34" charset="0"/>
              </a:rPr>
              <a:t>hormone</a:t>
            </a:r>
            <a:endParaRPr lang="nl-NL" sz="5400" dirty="0"/>
          </a:p>
        </p:txBody>
      </p:sp>
      <p:sp>
        <p:nvSpPr>
          <p:cNvPr id="3" name="Ondertitel 2">
            <a:extLst>
              <a:ext uri="{FF2B5EF4-FFF2-40B4-BE49-F238E27FC236}">
                <a16:creationId xmlns:a16="http://schemas.microsoft.com/office/drawing/2014/main" id="{1DC00FCE-6735-470A-A465-1BA1FD33DDDA}"/>
              </a:ext>
            </a:extLst>
          </p:cNvPr>
          <p:cNvSpPr>
            <a:spLocks noGrp="1"/>
          </p:cNvSpPr>
          <p:nvPr>
            <p:ph type="subTitle" idx="1"/>
          </p:nvPr>
        </p:nvSpPr>
        <p:spPr>
          <a:xfrm>
            <a:off x="701000" y="1631092"/>
            <a:ext cx="6733253" cy="4287794"/>
          </a:xfrm>
        </p:spPr>
        <p:txBody>
          <a:bodyPr>
            <a:normAutofit/>
          </a:bodyPr>
          <a:lstStyle/>
          <a:p>
            <a:pPr algn="l"/>
            <a:r>
              <a:rPr lang="ta-IN" sz="1000" b="1" dirty="0">
                <a:solidFill>
                  <a:srgbClr val="202122"/>
                </a:solidFill>
                <a:latin typeface="Arial" panose="020B0604020202020204" pitchFamily="34" charset="0"/>
              </a:rPr>
              <a:t>பெண்களுக்கு இருக்கும் இரண்டு முக்கிய பாலியல் ஹார்மோன்களில் ஈஸ்ட்ரோஜன் ஒன்றாகும். மற்றொன்று புரோஜெஸ்ட்டிரோன். பெண் உடல் அம்சங்கள் மற்றும் இனப்பெருக்கம் செய்வதற்கு ஈஸ்ட்ரோஜன் பொறுப்பு. ஆண்களுக்கும் ஈஸ்ட்ரோஜன் உள்ளது, ஆனால் சிறிய அளவில் மட்டுமே.</a:t>
            </a:r>
          </a:p>
          <a:p>
            <a:pPr marL="171450" indent="-171450" algn="l">
              <a:buFont typeface="Arial" panose="020B0604020202020204" pitchFamily="34" charset="0"/>
              <a:buChar char="•"/>
            </a:pPr>
            <a:r>
              <a:rPr lang="ta-IN" sz="1000" b="1" dirty="0">
                <a:solidFill>
                  <a:srgbClr val="202122"/>
                </a:solidFill>
                <a:latin typeface="Arial" panose="020B0604020202020204" pitchFamily="34" charset="0"/>
              </a:rPr>
              <a:t>இனப்பெருக்க உறுப்பு வளர்ச்சி, மார்பக வளர்ச்சி, எலும்பு ஆரோக்கியம், கர்ப்பம் மற்றும் கருவுறுதல், அந்தரங்க மற்றும் அடிவயிற்று முடியின் வளர்ச்சி ஆகியவற்றிற்கு இன்றியமையாதவை.</a:t>
            </a:r>
          </a:p>
          <a:p>
            <a:pPr marL="171450" indent="-171450" algn="l">
              <a:buFont typeface="Arial" panose="020B0604020202020204" pitchFamily="34" charset="0"/>
              <a:buChar char="•"/>
            </a:pPr>
            <a:r>
              <a:rPr lang="ta-IN" sz="1000" b="1" dirty="0">
                <a:solidFill>
                  <a:srgbClr val="202122"/>
                </a:solidFill>
                <a:latin typeface="Arial" panose="020B0604020202020204" pitchFamily="34" charset="0"/>
              </a:rPr>
              <a:t>மாதவிடாய் சுழற்சியின் ஆரம்பம், மாதவிடாய் சுழற்சியைக் கட்டுப்படுத்த உதவுகிறது மற்றும் குழந்தை வளர்ப்பிற்கு முக்கியமானது.</a:t>
            </a:r>
          </a:p>
          <a:p>
            <a:pPr marL="171450" indent="-171450" algn="l">
              <a:buFont typeface="Arial" panose="020B0604020202020204" pitchFamily="34" charset="0"/>
              <a:buChar char="•"/>
            </a:pPr>
            <a:endParaRPr lang="ta-IN" sz="1000" b="1" dirty="0">
              <a:solidFill>
                <a:srgbClr val="202122"/>
              </a:solidFill>
              <a:latin typeface="Arial" panose="020B0604020202020204" pitchFamily="34" charset="0"/>
            </a:endParaRPr>
          </a:p>
          <a:p>
            <a:pPr algn="l"/>
            <a:r>
              <a:rPr lang="ta-IN" sz="1000" b="1" dirty="0">
                <a:solidFill>
                  <a:srgbClr val="202122"/>
                </a:solidFill>
                <a:latin typeface="Arial" panose="020B0604020202020204" pitchFamily="34" charset="0"/>
              </a:rPr>
              <a:t>ஈஸ்ட்ரோஜனுக்கும் பிற செயல்பாடுகள் உள்ளன:</a:t>
            </a:r>
          </a:p>
          <a:p>
            <a:pPr marL="171450" indent="-171450" algn="l">
              <a:buFont typeface="Arial" panose="020B0604020202020204" pitchFamily="34" charset="0"/>
              <a:buChar char="•"/>
            </a:pPr>
            <a:r>
              <a:rPr lang="ta-IN" sz="1000" b="1" dirty="0">
                <a:solidFill>
                  <a:srgbClr val="202122"/>
                </a:solidFill>
                <a:latin typeface="Arial" panose="020B0604020202020204" pitchFamily="34" charset="0"/>
              </a:rPr>
              <a:t>கொழுப்பைக் கட்டுக்குள் வைத்திருக்கிறது</a:t>
            </a:r>
          </a:p>
          <a:p>
            <a:pPr marL="171450" indent="-171450" algn="l">
              <a:buFont typeface="Arial" panose="020B0604020202020204" pitchFamily="34" charset="0"/>
              <a:buChar char="•"/>
            </a:pPr>
            <a:r>
              <a:rPr lang="ta-IN" sz="1000" b="1" dirty="0">
                <a:solidFill>
                  <a:srgbClr val="202122"/>
                </a:solidFill>
                <a:latin typeface="Arial" panose="020B0604020202020204" pitchFamily="34" charset="0"/>
              </a:rPr>
              <a:t>பெண்கள் மற்றும் ஆண்கள் இருவருக்கும் எலும்பு ஆரோக்கியத்தை பாதுகாக்கிறது</a:t>
            </a:r>
          </a:p>
          <a:p>
            <a:pPr marL="171450" indent="-171450" algn="l">
              <a:buFont typeface="Arial" panose="020B0604020202020204" pitchFamily="34" charset="0"/>
              <a:buChar char="•"/>
            </a:pPr>
            <a:r>
              <a:rPr lang="ta-IN" sz="1000" b="1" dirty="0">
                <a:solidFill>
                  <a:srgbClr val="202122"/>
                </a:solidFill>
                <a:latin typeface="Arial" panose="020B0604020202020204" pitchFamily="34" charset="0"/>
              </a:rPr>
              <a:t>உங்கள் மூளை (மனநிலை உட்பட), எலும்புகள், இதயம், தோல் மற்றும் பிற திசுக்களை பாதிக்கிறது</a:t>
            </a:r>
          </a:p>
          <a:p>
            <a:pPr algn="l"/>
            <a:r>
              <a:rPr lang="ta-IN" sz="1000" b="1" dirty="0">
                <a:solidFill>
                  <a:srgbClr val="202122"/>
                </a:solidFill>
                <a:latin typeface="Arial" panose="020B0604020202020204" pitchFamily="34" charset="0"/>
              </a:rPr>
              <a:t>ஒரு பெண்ணின் முட்டைகளை உற்பத்தி செய்யும் கருப்பைகள், உங்கள் உடலில் இருந்து ஈஸ்ட்ரோஜனின் முக்கிய மூலமாகும். ஒவ்வொரு சிறுநீரகத்தின் மேற்புறத்திலும் அமைந்துள்ள உங்கள் அட்ரீனல் சுரப்பிகள், இந்த ஹார்மோனின் சிறிய அளவை உருவாக்குகின்றன, எனவே கொழுப்பு திசுக்களும் செய்கின்றன. ஈஸ்ட்ரோஜன் உங்கள் இரத்தத்தின் வழியாக நகர்ந்து உங்கள் உடலில் எல்லா இடங்களிலும் செயல்படுகிறது.</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486B8C4-035C-4A4F-99B4-0B7578EE27C7}"/>
              </a:ext>
            </a:extLst>
          </p:cNvPr>
          <p:cNvSpPr/>
          <p:nvPr/>
        </p:nvSpPr>
        <p:spPr>
          <a:xfrm>
            <a:off x="636464" y="215510"/>
            <a:ext cx="8843867" cy="954107"/>
          </a:xfrm>
          <a:prstGeom prst="rect">
            <a:avLst/>
          </a:prstGeom>
        </p:spPr>
        <p:txBody>
          <a:bodyPr wrap="square">
            <a:spAutoFit/>
          </a:bodyPr>
          <a:lstStyle/>
          <a:p>
            <a:r>
              <a:rPr lang="ta-IN" sz="2400" b="1" dirty="0"/>
              <a:t>உங்கள் உடலில் </a:t>
            </a:r>
            <a:r>
              <a:rPr lang="ta-IN" sz="2400" b="1" dirty="0">
                <a:solidFill>
                  <a:srgbClr val="202122"/>
                </a:solidFill>
                <a:latin typeface="Arial" panose="020B0604020202020204" pitchFamily="34" charset="0"/>
              </a:rPr>
              <a:t>ஈஸ்ட்ரோஜன் </a:t>
            </a:r>
            <a:r>
              <a:rPr lang="ta-IN" sz="2400" b="1" dirty="0"/>
              <a:t>இயக்குநீர்</a:t>
            </a:r>
            <a:endParaRPr lang="en-US" sz="2400" b="1" dirty="0"/>
          </a:p>
          <a:p>
            <a:r>
              <a:rPr lang="nl-NL" sz="3200" b="1" dirty="0"/>
              <a:t>Estrogen</a:t>
            </a:r>
          </a:p>
        </p:txBody>
      </p:sp>
    </p:spTree>
    <p:extLst>
      <p:ext uri="{BB962C8B-B14F-4D97-AF65-F5344CB8AC3E}">
        <p14:creationId xmlns:p14="http://schemas.microsoft.com/office/powerpoint/2010/main" val="243726604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5947</TotalTime>
  <Words>1637</Words>
  <Application>Microsoft Office PowerPoint</Application>
  <PresentationFormat>Breedbeeld</PresentationFormat>
  <Paragraphs>259</Paragraphs>
  <Slides>27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Calibri</vt:lpstr>
      <vt:lpstr>Calibri Light</vt:lpstr>
      <vt:lpstr>inherit</vt:lpstr>
      <vt:lpstr>KPN Sans</vt:lpstr>
      <vt:lpstr>Kantoorthema</vt:lpstr>
      <vt:lpstr>PowerPoint-presentatie</vt:lpstr>
      <vt:lpstr>PowerPoint-presentatie</vt:lpstr>
      <vt:lpstr>Mind &amp; hormones</vt:lpstr>
      <vt:lpstr>PowerPoint-presentatie</vt:lpstr>
      <vt:lpstr>PowerPoint-presentatie</vt:lpstr>
      <vt:lpstr>hormones</vt:lpstr>
      <vt:lpstr>இயக்குநீர் வகைகள் hormones</vt:lpstr>
      <vt:lpstr>Testosteron hormone</vt:lpstr>
      <vt:lpstr>Estrogen hormone</vt:lpstr>
      <vt:lpstr>Adrenaline hormone</vt:lpstr>
      <vt:lpstr>Cortisol hormone</vt:lpstr>
      <vt:lpstr>பீனியல் சுரப்பி (Pineal gland)</vt:lpstr>
      <vt:lpstr>PowerPoint-presentatie</vt:lpstr>
      <vt:lpstr>hormones</vt:lpstr>
      <vt:lpstr>Type of hormones</vt:lpstr>
      <vt:lpstr>Hormone disruptors</vt:lpstr>
      <vt:lpstr>Hormone disruptors</vt:lpstr>
      <vt:lpstr>Mind? Hormones?</vt:lpstr>
      <vt:lpstr>மனமா? இயக்குநீரா?</vt:lpstr>
      <vt:lpstr>PowerPoint-presentatie</vt:lpstr>
      <vt:lpstr>PowerPoint-presentatie</vt:lpstr>
      <vt:lpstr>Hormone disruptors</vt:lpstr>
      <vt:lpstr>PowerPoint-presentatie</vt:lpstr>
      <vt:lpstr>PowerPoint-presentatie</vt:lpstr>
      <vt:lpstr>PowerPoint-presentatie</vt:lpstr>
      <vt:lpstr>கபம் மற்றும் பைனியல் சுரப்பிகள்</vt:lpstr>
      <vt:lpstr>வாழ்க வளமுடன் வாழ்த்து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hormone</dc:title>
  <dc:creator>Sagarajah, Rajah</dc:creator>
  <cp:lastModifiedBy>Gebruiker</cp:lastModifiedBy>
  <cp:revision>118</cp:revision>
  <dcterms:created xsi:type="dcterms:W3CDTF">2020-12-29T16:03:29Z</dcterms:created>
  <dcterms:modified xsi:type="dcterms:W3CDTF">2021-03-25T12:15:23Z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c77550-02e8-49ae-8c61-ecf68a2259fc_Enabled">
    <vt:lpwstr>True</vt:lpwstr>
  </property>
  <property fmtid="{D5CDD505-2E9C-101B-9397-08002B2CF9AE}" pid="3" name="MSIP_Label_eac77550-02e8-49ae-8c61-ecf68a2259fc_SiteId">
    <vt:lpwstr>d7790549-8c35-40ea-ad75-954ac3e86be8</vt:lpwstr>
  </property>
  <property fmtid="{D5CDD505-2E9C-101B-9397-08002B2CF9AE}" pid="4" name="MSIP_Label_eac77550-02e8-49ae-8c61-ecf68a2259fc_Owner">
    <vt:lpwstr>rajah.sagarajah@kpn.com</vt:lpwstr>
  </property>
  <property fmtid="{D5CDD505-2E9C-101B-9397-08002B2CF9AE}" pid="5" name="MSIP_Label_eac77550-02e8-49ae-8c61-ecf68a2259fc_SetDate">
    <vt:lpwstr>2021-01-01T21:53:20.9927684Z</vt:lpwstr>
  </property>
  <property fmtid="{D5CDD505-2E9C-101B-9397-08002B2CF9AE}" pid="6" name="MSIP_Label_eac77550-02e8-49ae-8c61-ecf68a2259fc_Name">
    <vt:lpwstr>Openbaar</vt:lpwstr>
  </property>
  <property fmtid="{D5CDD505-2E9C-101B-9397-08002B2CF9AE}" pid="7" name="MSIP_Label_eac77550-02e8-49ae-8c61-ecf68a2259fc_Application">
    <vt:lpwstr>Microsoft Azure Information Protection</vt:lpwstr>
  </property>
  <property fmtid="{D5CDD505-2E9C-101B-9397-08002B2CF9AE}" pid="8" name="MSIP_Label_eac77550-02e8-49ae-8c61-ecf68a2259fc_ActionId">
    <vt:lpwstr>43222d44-bf26-43b3-b827-444b98492527</vt:lpwstr>
  </property>
  <property fmtid="{D5CDD505-2E9C-101B-9397-08002B2CF9AE}" pid="9" name="MSIP_Label_eac77550-02e8-49ae-8c61-ecf68a2259fc_Extended_MSFT_Method">
    <vt:lpwstr>Manual</vt:lpwstr>
  </property>
  <property fmtid="{D5CDD505-2E9C-101B-9397-08002B2CF9AE}" pid="10" name="Sensitivity">
    <vt:lpwstr>Openbaar</vt:lpwstr>
  </property>
</Properties>
</file>