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88" r:id="rId4"/>
    <p:sldId id="289" r:id="rId5"/>
    <p:sldId id="287" r:id="rId6"/>
    <p:sldId id="258" r:id="rId7"/>
    <p:sldId id="290" r:id="rId8"/>
    <p:sldId id="259" r:id="rId9"/>
    <p:sldId id="260" r:id="rId10"/>
    <p:sldId id="261" r:id="rId11"/>
    <p:sldId id="262" r:id="rId12"/>
    <p:sldId id="263" r:id="rId13"/>
    <p:sldId id="264" r:id="rId14"/>
    <p:sldId id="265" r:id="rId15"/>
    <p:sldId id="266" r:id="rId16"/>
    <p:sldId id="291"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07" autoAdjust="0"/>
  </p:normalViewPr>
  <p:slideViewPr>
    <p:cSldViewPr>
      <p:cViewPr varScale="1">
        <p:scale>
          <a:sx n="59" d="100"/>
          <a:sy n="59" d="100"/>
        </p:scale>
        <p:origin x="15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8E240-6B70-4A91-B748-96A78D4B4F37}" type="datetimeFigureOut">
              <a:rPr lang="en-US" smtClean="0"/>
              <a:t>9/18/2025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D6D1B-159E-4DA3-9D36-0B98DC8AA9D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D6D1B-159E-4DA3-9D36-0B98DC8AA9D2}"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Artificial Intelligence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BCS-701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6001643"/>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Goals of Artificial Intelligence:</a:t>
            </a:r>
          </a:p>
          <a:p>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n-US" sz="2400" dirty="0">
                <a:latin typeface="Times New Roman" panose="02020603050405020304" pitchFamily="18" charset="0"/>
                <a:cs typeface="Times New Roman" panose="02020603050405020304" pitchFamily="18" charset="0"/>
              </a:rPr>
              <a:t>Replicate human intelligence</a:t>
            </a:r>
          </a:p>
          <a:p>
            <a:r>
              <a:rPr lang="en-US" sz="2400" dirty="0">
                <a:latin typeface="Times New Roman" panose="02020603050405020304" pitchFamily="18" charset="0"/>
                <a:cs typeface="Times New Roman" panose="02020603050405020304" pitchFamily="18" charset="0"/>
              </a:rPr>
              <a:t>2. Solve Knowledge-intensive tasks</a:t>
            </a:r>
          </a:p>
          <a:p>
            <a:r>
              <a:rPr lang="en-US" sz="2400" dirty="0">
                <a:latin typeface="Times New Roman" panose="02020603050405020304" pitchFamily="18" charset="0"/>
                <a:cs typeface="Times New Roman" panose="02020603050405020304" pitchFamily="18" charset="0"/>
              </a:rPr>
              <a:t>3. An intelligent connection of perception and action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Building a machine which can perform tasks that requires human intelligence such as:</a:t>
            </a:r>
          </a:p>
          <a:p>
            <a:pPr lvl="2"/>
            <a:r>
              <a:rPr lang="en-US" sz="2400" dirty="0">
                <a:latin typeface="Times New Roman" panose="02020603050405020304" pitchFamily="18" charset="0"/>
                <a:cs typeface="Times New Roman" panose="02020603050405020304" pitchFamily="18" charset="0"/>
              </a:rPr>
              <a:t>o Proving a theorem</a:t>
            </a:r>
          </a:p>
          <a:p>
            <a:pPr lvl="2"/>
            <a:r>
              <a:rPr lang="en-US" sz="2400" dirty="0">
                <a:latin typeface="Times New Roman" panose="02020603050405020304" pitchFamily="18" charset="0"/>
                <a:cs typeface="Times New Roman" panose="02020603050405020304" pitchFamily="18" charset="0"/>
              </a:rPr>
              <a:t>o Playing chess</a:t>
            </a:r>
          </a:p>
          <a:p>
            <a:pPr lvl="2"/>
            <a:r>
              <a:rPr lang="en-US" sz="2400" dirty="0">
                <a:latin typeface="Times New Roman" panose="02020603050405020304" pitchFamily="18" charset="0"/>
                <a:cs typeface="Times New Roman" panose="02020603050405020304" pitchFamily="18" charset="0"/>
              </a:rPr>
              <a:t>o Plan some surgical operation</a:t>
            </a:r>
          </a:p>
          <a:p>
            <a:pPr lvl="2"/>
            <a:r>
              <a:rPr lang="en-US" sz="2400" dirty="0">
                <a:latin typeface="Times New Roman" panose="02020603050405020304" pitchFamily="18" charset="0"/>
                <a:cs typeface="Times New Roman" panose="02020603050405020304" pitchFamily="18" charset="0"/>
              </a:rPr>
              <a:t>o Driving a car in traffic</a:t>
            </a:r>
          </a:p>
          <a:p>
            <a:pPr lvl="2"/>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Creating some system which can exhibit intelligent behavior, learn new things by itself, demonstrate, explain, and can advise to its user.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5170646"/>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Advantages of Artificial Intelligence:</a:t>
            </a:r>
          </a:p>
          <a:p>
            <a:endParaRPr lang="en-US"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Following are some main advantages of Artificial Intelligence:</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 </a:t>
            </a:r>
            <a:r>
              <a:rPr lang="en-US" sz="2200" b="1" dirty="0">
                <a:latin typeface="Times New Roman" panose="02020603050405020304" pitchFamily="18" charset="0"/>
                <a:cs typeface="Times New Roman" panose="02020603050405020304" pitchFamily="18" charset="0"/>
              </a:rPr>
              <a:t>High Accuracy with less errors: AI machines or systems are prone to</a:t>
            </a:r>
          </a:p>
          <a:p>
            <a:r>
              <a:rPr lang="en-US" sz="2200" dirty="0">
                <a:latin typeface="Times New Roman" panose="02020603050405020304" pitchFamily="18" charset="0"/>
                <a:cs typeface="Times New Roman" panose="02020603050405020304" pitchFamily="18" charset="0"/>
              </a:rPr>
              <a:t>less errors and high accuracy as it takes decisions as per pre-experience</a:t>
            </a:r>
          </a:p>
          <a:p>
            <a:r>
              <a:rPr lang="en-US" sz="2200" dirty="0">
                <a:latin typeface="Times New Roman" panose="02020603050405020304" pitchFamily="18" charset="0"/>
                <a:cs typeface="Times New Roman" panose="02020603050405020304" pitchFamily="18" charset="0"/>
              </a:rPr>
              <a:t>or information.</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 </a:t>
            </a:r>
            <a:r>
              <a:rPr lang="en-US" sz="2200" b="1" dirty="0">
                <a:latin typeface="Times New Roman" panose="02020603050405020304" pitchFamily="18" charset="0"/>
                <a:cs typeface="Times New Roman" panose="02020603050405020304" pitchFamily="18" charset="0"/>
              </a:rPr>
              <a:t>High-Speed: AI systems can be of very high-speed and fast-decision</a:t>
            </a:r>
          </a:p>
          <a:p>
            <a:r>
              <a:rPr lang="en-US" sz="2200" dirty="0">
                <a:latin typeface="Times New Roman" panose="02020603050405020304" pitchFamily="18" charset="0"/>
                <a:cs typeface="Times New Roman" panose="02020603050405020304" pitchFamily="18" charset="0"/>
              </a:rPr>
              <a:t>making, because of that AI systems can beat a chess champion in the</a:t>
            </a:r>
          </a:p>
          <a:p>
            <a:r>
              <a:rPr lang="en-US" sz="2200" dirty="0">
                <a:latin typeface="Times New Roman" panose="02020603050405020304" pitchFamily="18" charset="0"/>
                <a:cs typeface="Times New Roman" panose="02020603050405020304" pitchFamily="18" charset="0"/>
              </a:rPr>
              <a:t>Chess game.</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 </a:t>
            </a:r>
            <a:r>
              <a:rPr lang="en-US" sz="2200" b="1" dirty="0">
                <a:latin typeface="Times New Roman" panose="02020603050405020304" pitchFamily="18" charset="0"/>
                <a:cs typeface="Times New Roman" panose="02020603050405020304" pitchFamily="18" charset="0"/>
              </a:rPr>
              <a:t>High reliability: AI machines are highly reliable and can perform the</a:t>
            </a:r>
          </a:p>
          <a:p>
            <a:r>
              <a:rPr lang="en-US" sz="2200" dirty="0">
                <a:latin typeface="Times New Roman" panose="02020603050405020304" pitchFamily="18" charset="0"/>
                <a:cs typeface="Times New Roman" panose="02020603050405020304" pitchFamily="18" charset="0"/>
              </a:rPr>
              <a:t>same action multiple times with high accuracy.</a:t>
            </a:r>
          </a:p>
          <a:p>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51344"/>
            <a:ext cx="7924800" cy="378565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Useful for risky areas: AI machines can be helpful in situations such as</a:t>
            </a:r>
          </a:p>
          <a:p>
            <a:r>
              <a:rPr lang="en-US" sz="2000" dirty="0">
                <a:latin typeface="Times New Roman" panose="02020603050405020304" pitchFamily="18" charset="0"/>
                <a:cs typeface="Times New Roman" panose="02020603050405020304" pitchFamily="18" charset="0"/>
              </a:rPr>
              <a:t>defusing a bomb, exploring the ocean floor, where to employ a human</a:t>
            </a:r>
          </a:p>
          <a:p>
            <a:r>
              <a:rPr lang="en-US" sz="2000" dirty="0">
                <a:latin typeface="Times New Roman" panose="02020603050405020304" pitchFamily="18" charset="0"/>
                <a:cs typeface="Times New Roman" panose="02020603050405020304" pitchFamily="18" charset="0"/>
              </a:rPr>
              <a:t>can be risky.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Digital Assistant: AI can be very useful to provide digital assistant to</a:t>
            </a:r>
          </a:p>
          <a:p>
            <a:r>
              <a:rPr lang="en-US" sz="2000" dirty="0">
                <a:latin typeface="Times New Roman" panose="02020603050405020304" pitchFamily="18" charset="0"/>
                <a:cs typeface="Times New Roman" panose="02020603050405020304" pitchFamily="18" charset="0"/>
              </a:rPr>
              <a:t>the users such as AI technology is currently used by various Ecommerce</a:t>
            </a:r>
          </a:p>
          <a:p>
            <a:r>
              <a:rPr lang="en-US" sz="2000" dirty="0">
                <a:latin typeface="Times New Roman" panose="02020603050405020304" pitchFamily="18" charset="0"/>
                <a:cs typeface="Times New Roman" panose="02020603050405020304" pitchFamily="18" charset="0"/>
              </a:rPr>
              <a:t>websites to show the products as per customer requirement.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Useful as a public utility: AI can be very useful for public utilities such</a:t>
            </a:r>
          </a:p>
          <a:p>
            <a:r>
              <a:rPr lang="en-US" sz="2000" dirty="0">
                <a:latin typeface="Times New Roman" panose="02020603050405020304" pitchFamily="18" charset="0"/>
                <a:cs typeface="Times New Roman" panose="02020603050405020304" pitchFamily="18" charset="0"/>
              </a:rPr>
              <a:t>as a self-driving car which can make our journey safer and hassle-free,</a:t>
            </a:r>
          </a:p>
          <a:p>
            <a:r>
              <a:rPr lang="en-US" sz="2000" dirty="0">
                <a:latin typeface="Times New Roman" panose="02020603050405020304" pitchFamily="18" charset="0"/>
                <a:cs typeface="Times New Roman" panose="02020603050405020304" pitchFamily="18" charset="0"/>
              </a:rPr>
              <a:t>facial recognition for security purpose, Natural language processing to</a:t>
            </a:r>
          </a:p>
          <a:p>
            <a:r>
              <a:rPr lang="en-US" sz="2000" dirty="0">
                <a:latin typeface="Times New Roman" panose="02020603050405020304" pitchFamily="18" charset="0"/>
                <a:cs typeface="Times New Roman" panose="02020603050405020304" pitchFamily="18" charset="0"/>
              </a:rPr>
              <a:t>communicate with the human in human-language,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6555641"/>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disadvantages of AI:</a:t>
            </a:r>
          </a:p>
          <a:p>
            <a:pPr algn="just"/>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 </a:t>
            </a:r>
            <a:r>
              <a:rPr lang="en-US" sz="2000" b="1" dirty="0">
                <a:latin typeface="Times New Roman" panose="02020603050405020304" pitchFamily="18" charset="0"/>
                <a:cs typeface="Times New Roman" panose="02020603050405020304" pitchFamily="18" charset="0"/>
              </a:rPr>
              <a:t>High Cost: The hardware and software requirement of AI is very costly</a:t>
            </a:r>
          </a:p>
          <a:p>
            <a:pPr algn="just"/>
            <a:r>
              <a:rPr lang="en-US" sz="2000" dirty="0">
                <a:latin typeface="Times New Roman" panose="02020603050405020304" pitchFamily="18" charset="0"/>
                <a:cs typeface="Times New Roman" panose="02020603050405020304" pitchFamily="18" charset="0"/>
              </a:rPr>
              <a:t>as it requires lots of maintenance to meet current world requirements.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 </a:t>
            </a:r>
            <a:r>
              <a:rPr lang="en-US" sz="2000" b="1" dirty="0">
                <a:latin typeface="Times New Roman" panose="02020603050405020304" pitchFamily="18" charset="0"/>
                <a:cs typeface="Times New Roman" panose="02020603050405020304" pitchFamily="18" charset="0"/>
              </a:rPr>
              <a:t>Can't think out of the box: Even we are making smarter machines with</a:t>
            </a:r>
          </a:p>
          <a:p>
            <a:pPr algn="just"/>
            <a:r>
              <a:rPr lang="en-US" sz="2000" dirty="0">
                <a:latin typeface="Times New Roman" panose="02020603050405020304" pitchFamily="18" charset="0"/>
                <a:cs typeface="Times New Roman" panose="02020603050405020304" pitchFamily="18" charset="0"/>
              </a:rPr>
              <a:t>AI, but still they cannot work out of the box, as the robot will only do</a:t>
            </a:r>
          </a:p>
          <a:p>
            <a:pPr algn="just"/>
            <a:r>
              <a:rPr lang="en-US" sz="2000" dirty="0">
                <a:latin typeface="Times New Roman" panose="02020603050405020304" pitchFamily="18" charset="0"/>
                <a:cs typeface="Times New Roman" panose="02020603050405020304" pitchFamily="18" charset="0"/>
              </a:rPr>
              <a:t>that work for which they are trained, or programmed.</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 </a:t>
            </a:r>
            <a:r>
              <a:rPr lang="en-US" sz="2000" b="1" dirty="0">
                <a:latin typeface="Times New Roman" panose="02020603050405020304" pitchFamily="18" charset="0"/>
                <a:cs typeface="Times New Roman" panose="02020603050405020304" pitchFamily="18" charset="0"/>
              </a:rPr>
              <a:t>No feelings and emotions: AI machines can be an outstanding</a:t>
            </a:r>
          </a:p>
          <a:p>
            <a:pPr algn="just"/>
            <a:r>
              <a:rPr lang="en-US" sz="2000" dirty="0">
                <a:latin typeface="Times New Roman" panose="02020603050405020304" pitchFamily="18" charset="0"/>
                <a:cs typeface="Times New Roman" panose="02020603050405020304" pitchFamily="18" charset="0"/>
              </a:rPr>
              <a:t>performer, but still it does not have the feeling so it cannot make any</a:t>
            </a:r>
          </a:p>
          <a:p>
            <a:pPr algn="just"/>
            <a:r>
              <a:rPr lang="en-US" sz="2000" dirty="0">
                <a:latin typeface="Times New Roman" panose="02020603050405020304" pitchFamily="18" charset="0"/>
                <a:cs typeface="Times New Roman" panose="02020603050405020304" pitchFamily="18" charset="0"/>
              </a:rPr>
              <a:t>kind of emotional attachment with human, and may sometime be</a:t>
            </a:r>
          </a:p>
          <a:p>
            <a:pPr algn="just"/>
            <a:r>
              <a:rPr lang="en-US" sz="2000" dirty="0">
                <a:latin typeface="Times New Roman" panose="02020603050405020304" pitchFamily="18" charset="0"/>
                <a:cs typeface="Times New Roman" panose="02020603050405020304" pitchFamily="18" charset="0"/>
              </a:rPr>
              <a:t>harmful for users if the proper care is not taken.</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 </a:t>
            </a:r>
            <a:r>
              <a:rPr lang="en-US" sz="2000" b="1" dirty="0">
                <a:latin typeface="Times New Roman" panose="02020603050405020304" pitchFamily="18" charset="0"/>
                <a:cs typeface="Times New Roman" panose="02020603050405020304" pitchFamily="18" charset="0"/>
              </a:rPr>
              <a:t>Increase dependency on machines: With the increment of technology,</a:t>
            </a:r>
          </a:p>
          <a:p>
            <a:pPr algn="just"/>
            <a:r>
              <a:rPr lang="en-US" sz="2000" dirty="0">
                <a:latin typeface="Times New Roman" panose="02020603050405020304" pitchFamily="18" charset="0"/>
                <a:cs typeface="Times New Roman" panose="02020603050405020304" pitchFamily="18" charset="0"/>
              </a:rPr>
              <a:t>people are getting more dependent on devices and hence they are losing</a:t>
            </a:r>
          </a:p>
          <a:p>
            <a:pPr algn="just"/>
            <a:r>
              <a:rPr lang="en-US" sz="2000" dirty="0">
                <a:latin typeface="Times New Roman" panose="02020603050405020304" pitchFamily="18" charset="0"/>
                <a:cs typeface="Times New Roman" panose="02020603050405020304" pitchFamily="18" charset="0"/>
              </a:rPr>
              <a:t>their mental capabilities.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 </a:t>
            </a:r>
            <a:r>
              <a:rPr lang="en-US" sz="2000" b="1" dirty="0">
                <a:latin typeface="Times New Roman" panose="02020603050405020304" pitchFamily="18" charset="0"/>
                <a:cs typeface="Times New Roman" panose="02020603050405020304" pitchFamily="18" charset="0"/>
              </a:rPr>
              <a:t>No Original Creativity: As humans are so creative and can imagine</a:t>
            </a:r>
          </a:p>
          <a:p>
            <a:pPr algn="just"/>
            <a:r>
              <a:rPr lang="en-US" sz="2000" dirty="0">
                <a:latin typeface="Times New Roman" panose="02020603050405020304" pitchFamily="18" charset="0"/>
                <a:cs typeface="Times New Roman" panose="02020603050405020304" pitchFamily="18" charset="0"/>
              </a:rPr>
              <a:t>some new ideas but still AI machines cannot beat this power of human</a:t>
            </a:r>
          </a:p>
          <a:p>
            <a:pPr algn="just"/>
            <a:r>
              <a:rPr lang="en-US" sz="2000" dirty="0">
                <a:latin typeface="Times New Roman" panose="02020603050405020304" pitchFamily="18" charset="0"/>
                <a:cs typeface="Times New Roman" panose="02020603050405020304" pitchFamily="18" charset="0"/>
              </a:rPr>
              <a:t>intelligence and cannot be creative and imaginative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228600" y="94162"/>
            <a:ext cx="8763000" cy="66114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6477000" cy="4647426"/>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Foundations of AI and sub areas of AI:</a:t>
            </a:r>
          </a:p>
          <a:p>
            <a:pPr algn="just"/>
            <a:r>
              <a:rPr lang="en-US" sz="2800" dirty="0">
                <a:latin typeface="Times New Roman" panose="02020603050405020304" pitchFamily="18" charset="0"/>
                <a:cs typeface="Times New Roman" panose="02020603050405020304" pitchFamily="18" charset="0"/>
              </a:rPr>
              <a:t>AI into five distinct research areas</a:t>
            </a:r>
          </a:p>
          <a:p>
            <a:pPr marL="914400" lvl="1" indent="-457200" algn="just">
              <a:buFont typeface="+mj-lt"/>
              <a:buAutoNum type="arabicPeriod"/>
            </a:pPr>
            <a:r>
              <a:rPr lang="en-US" sz="2400" dirty="0">
                <a:latin typeface="Times New Roman" panose="02020603050405020304" pitchFamily="18" charset="0"/>
                <a:cs typeface="Times New Roman" panose="02020603050405020304" pitchFamily="18" charset="0"/>
              </a:rPr>
              <a:t>Machine Learning – learning from data</a:t>
            </a:r>
          </a:p>
          <a:p>
            <a:pPr marL="914400" lvl="1" indent="-457200" algn="just">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400" dirty="0">
                <a:latin typeface="Times New Roman" panose="02020603050405020304" pitchFamily="18" charset="0"/>
                <a:cs typeface="Times New Roman" panose="02020603050405020304" pitchFamily="18" charset="0"/>
              </a:rPr>
              <a:t>Expert Systems – emulate human experts</a:t>
            </a:r>
          </a:p>
          <a:p>
            <a:pPr marL="914400" lvl="1" indent="-457200" algn="just">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400" dirty="0">
                <a:latin typeface="Times New Roman" panose="02020603050405020304" pitchFamily="18" charset="0"/>
                <a:cs typeface="Times New Roman" panose="02020603050405020304" pitchFamily="18" charset="0"/>
              </a:rPr>
              <a:t>Computer Vision – interpret images/videos</a:t>
            </a:r>
          </a:p>
          <a:p>
            <a:pPr marL="914400" lvl="1" indent="-457200" algn="just">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400" dirty="0">
                <a:latin typeface="Times New Roman" panose="02020603050405020304" pitchFamily="18" charset="0"/>
                <a:cs typeface="Times New Roman" panose="02020603050405020304" pitchFamily="18" charset="0"/>
              </a:rPr>
              <a:t>NLP – understand/generate human language</a:t>
            </a:r>
          </a:p>
          <a:p>
            <a:pPr marL="914400" lvl="1" indent="-457200" algn="just">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400" dirty="0">
                <a:latin typeface="Times New Roman" panose="02020603050405020304" pitchFamily="18" charset="0"/>
                <a:cs typeface="Times New Roman" panose="02020603050405020304" pitchFamily="18" charset="0"/>
              </a:rPr>
              <a:t>Robotics – design &amp; operate robots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b="1" dirty="0">
                <a:latin typeface="Times New Roman" panose="02020603050405020304" pitchFamily="18" charset="0"/>
                <a:cs typeface="Times New Roman" panose="02020603050405020304" pitchFamily="18" charset="0"/>
              </a:rPr>
              <a:t>Applications of</a:t>
            </a:r>
            <a:r>
              <a:rPr lang="en-US" sz="2400" b="1" dirty="0">
                <a:latin typeface="Times New Roman" panose="02020603050405020304" pitchFamily="18" charset="0"/>
                <a:cs typeface="Times New Roman" panose="02020603050405020304" pitchFamily="18" charset="0"/>
              </a:rPr>
              <a:t> AI</a:t>
            </a:r>
            <a:endParaRPr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endParaRPr sz="2000" dirty="0">
              <a:latin typeface="Times New Roman" panose="02020603050405020304" pitchFamily="18" charset="0"/>
              <a:cs typeface="Times New Roman" panose="02020603050405020304" pitchFamily="18" charset="0"/>
            </a:endParaRPr>
          </a:p>
          <a:p>
            <a:pPr algn="just"/>
            <a:r>
              <a:rPr sz="2400" dirty="0">
                <a:latin typeface="Times New Roman" pitchFamily="18" charset="0"/>
                <a:cs typeface="Times New Roman" pitchFamily="18" charset="0"/>
              </a:rPr>
              <a:t>E-commerce: recommendation, fraud detection</a:t>
            </a:r>
          </a:p>
          <a:p>
            <a:pPr algn="just"/>
            <a:r>
              <a:rPr sz="2400" dirty="0">
                <a:latin typeface="Times New Roman" pitchFamily="18" charset="0"/>
                <a:cs typeface="Times New Roman" pitchFamily="18" charset="0"/>
              </a:rPr>
              <a:t>Navigation: route optimization, traffic analysis</a:t>
            </a:r>
          </a:p>
          <a:p>
            <a:pPr algn="just"/>
            <a:r>
              <a:rPr sz="2400" dirty="0">
                <a:latin typeface="Times New Roman" pitchFamily="18" charset="0"/>
                <a:cs typeface="Times New Roman" pitchFamily="18" charset="0"/>
              </a:rPr>
              <a:t>Robotics: industrial, medical robots</a:t>
            </a:r>
          </a:p>
          <a:p>
            <a:pPr algn="just"/>
            <a:r>
              <a:rPr sz="2400" dirty="0">
                <a:latin typeface="Times New Roman" pitchFamily="18" charset="0"/>
                <a:cs typeface="Times New Roman" pitchFamily="18" charset="0"/>
              </a:rPr>
              <a:t>Healthcare: diagnosis, drug discovery</a:t>
            </a:r>
          </a:p>
          <a:p>
            <a:pPr algn="just"/>
            <a:r>
              <a:rPr sz="2400" dirty="0">
                <a:latin typeface="Times New Roman" pitchFamily="18" charset="0"/>
                <a:cs typeface="Times New Roman" pitchFamily="18" charset="0"/>
              </a:rPr>
              <a:t>Agriculture: crop monitoring, soil analysis</a:t>
            </a:r>
          </a:p>
          <a:p>
            <a:pPr algn="just"/>
            <a:r>
              <a:rPr sz="2400" dirty="0">
                <a:latin typeface="Times New Roman" pitchFamily="18" charset="0"/>
                <a:cs typeface="Times New Roman" pitchFamily="18" charset="0"/>
              </a:rPr>
              <a:t>Gaming: smart NPCs, behavior prediction</a:t>
            </a:r>
          </a:p>
          <a:p>
            <a:pPr algn="just"/>
            <a:r>
              <a:rPr sz="2400" dirty="0">
                <a:latin typeface="Times New Roman" pitchFamily="18" charset="0"/>
                <a:cs typeface="Times New Roman" pitchFamily="18" charset="0"/>
              </a:rPr>
              <a:t>Automobiles: self-driving cars, safety systems</a:t>
            </a:r>
          </a:p>
          <a:p>
            <a:pPr algn="just"/>
            <a:r>
              <a:rPr sz="2400" dirty="0">
                <a:latin typeface="Times New Roman" pitchFamily="18" charset="0"/>
                <a:cs typeface="Times New Roman" pitchFamily="18" charset="0"/>
              </a:rPr>
              <a:t>Social Media: content recommendations, moderation</a:t>
            </a:r>
          </a:p>
          <a:p>
            <a:pPr algn="just"/>
            <a:r>
              <a:rPr sz="2400" dirty="0">
                <a:latin typeface="Times New Roman" pitchFamily="18" charset="0"/>
                <a:cs typeface="Times New Roman" pitchFamily="18" charset="0"/>
              </a:rPr>
              <a:t>Marketing: personalized ads, chatbots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229600" cy="5632311"/>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Agents in AI</a:t>
            </a:r>
          </a:p>
          <a:p>
            <a:pPr algn="just"/>
            <a:r>
              <a:rPr lang="en-US" sz="2000" dirty="0">
                <a:latin typeface="Times New Roman" panose="02020603050405020304" pitchFamily="18" charset="0"/>
                <a:cs typeface="Times New Roman" panose="02020603050405020304" pitchFamily="18" charset="0"/>
              </a:rPr>
              <a:t>An artificial intelligence (AI) agent is a software program that can interact with its environment, collect data and use that data to perform self-directed tasks that meet predetermined goals. Humans set goals, but an AI agent independently chooses the best actions it needs to perform to achieve those goals.</a:t>
            </a:r>
          </a:p>
          <a:p>
            <a:pPr algn="just"/>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Key Features of AI Agents</a:t>
            </a:r>
          </a:p>
          <a:p>
            <a:pPr algn="just" fontAlgn="base"/>
            <a:r>
              <a:rPr lang="en-US" sz="2000" b="1" dirty="0">
                <a:latin typeface="Times New Roman" panose="02020603050405020304" pitchFamily="18" charset="0"/>
                <a:cs typeface="Times New Roman" panose="02020603050405020304" pitchFamily="18" charset="0"/>
              </a:rPr>
              <a:t>Autonomous:</a:t>
            </a:r>
            <a:r>
              <a:rPr lang="en-US" sz="2000" dirty="0">
                <a:latin typeface="Times New Roman" panose="02020603050405020304" pitchFamily="18" charset="0"/>
                <a:cs typeface="Times New Roman" panose="02020603050405020304" pitchFamily="18" charset="0"/>
              </a:rPr>
              <a:t> Act without constant human input and decide next steps from past data like a bookstore </a:t>
            </a:r>
            <a:r>
              <a:rPr lang="en-US" sz="2000" dirty="0" err="1">
                <a:latin typeface="Times New Roman" panose="02020603050405020304" pitchFamily="18" charset="0"/>
                <a:cs typeface="Times New Roman" panose="02020603050405020304" pitchFamily="18" charset="0"/>
              </a:rPr>
              <a:t>bot</a:t>
            </a:r>
            <a:r>
              <a:rPr lang="en-US" sz="2000" dirty="0">
                <a:latin typeface="Times New Roman" panose="02020603050405020304" pitchFamily="18" charset="0"/>
                <a:cs typeface="Times New Roman" panose="02020603050405020304" pitchFamily="18" charset="0"/>
              </a:rPr>
              <a:t> flags missing invoices.</a:t>
            </a:r>
          </a:p>
          <a:p>
            <a:pPr algn="just" fontAlgn="base"/>
            <a:r>
              <a:rPr lang="en-US" sz="2000" b="1" dirty="0" err="1">
                <a:latin typeface="Times New Roman" panose="02020603050405020304" pitchFamily="18" charset="0"/>
                <a:cs typeface="Times New Roman" panose="02020603050405020304" pitchFamily="18" charset="0"/>
              </a:rPr>
              <a:t>Goal‑driven</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Optimize for defined objectives like a logistics AI balancing speed, cost and fuel use.</a:t>
            </a:r>
          </a:p>
          <a:p>
            <a:pPr algn="just" fontAlgn="base"/>
            <a:r>
              <a:rPr lang="en-US" sz="2000" b="1" dirty="0">
                <a:latin typeface="Times New Roman" panose="02020603050405020304" pitchFamily="18" charset="0"/>
                <a:cs typeface="Times New Roman" panose="02020603050405020304" pitchFamily="18" charset="0"/>
              </a:rPr>
              <a:t>Perceptive:</a:t>
            </a:r>
            <a:r>
              <a:rPr lang="en-US" sz="2000" dirty="0">
                <a:latin typeface="Times New Roman" panose="02020603050405020304" pitchFamily="18" charset="0"/>
                <a:cs typeface="Times New Roman" panose="02020603050405020304" pitchFamily="18" charset="0"/>
              </a:rPr>
              <a:t> Gather info from sensors, inputs or APIs like a </a:t>
            </a:r>
            <a:r>
              <a:rPr lang="en-US" sz="2000" dirty="0" err="1">
                <a:latin typeface="Times New Roman" panose="02020603050405020304" pitchFamily="18" charset="0"/>
                <a:cs typeface="Times New Roman" panose="02020603050405020304" pitchFamily="18" charset="0"/>
              </a:rPr>
              <a:t>cybersecurity</a:t>
            </a:r>
            <a:r>
              <a:rPr lang="en-US" sz="2000" dirty="0">
                <a:latin typeface="Times New Roman" panose="02020603050405020304" pitchFamily="18" charset="0"/>
                <a:cs typeface="Times New Roman" panose="02020603050405020304" pitchFamily="18" charset="0"/>
              </a:rPr>
              <a:t> agent tracking new threats.</a:t>
            </a:r>
          </a:p>
          <a:p>
            <a:pPr algn="just" fontAlgn="base"/>
            <a:r>
              <a:rPr lang="en-US" sz="2000" b="1" dirty="0">
                <a:latin typeface="Times New Roman" panose="02020603050405020304" pitchFamily="18" charset="0"/>
                <a:cs typeface="Times New Roman" panose="02020603050405020304" pitchFamily="18" charset="0"/>
              </a:rPr>
              <a:t>Adaptable:</a:t>
            </a:r>
            <a:r>
              <a:rPr lang="en-US" sz="2000" dirty="0">
                <a:latin typeface="Times New Roman" panose="02020603050405020304" pitchFamily="18" charset="0"/>
                <a:cs typeface="Times New Roman" panose="02020603050405020304" pitchFamily="18" charset="0"/>
              </a:rPr>
              <a:t> Adjust strategies when situations change.</a:t>
            </a:r>
          </a:p>
          <a:p>
            <a:pPr algn="just" fontAlgn="base"/>
            <a:r>
              <a:rPr lang="en-US" sz="2000" b="1" dirty="0">
                <a:latin typeface="Times New Roman" panose="02020603050405020304" pitchFamily="18" charset="0"/>
                <a:cs typeface="Times New Roman" panose="02020603050405020304" pitchFamily="18" charset="0"/>
              </a:rPr>
              <a:t>Collaborative:</a:t>
            </a:r>
            <a:r>
              <a:rPr lang="en-US" sz="2000" dirty="0">
                <a:latin typeface="Times New Roman" panose="02020603050405020304" pitchFamily="18" charset="0"/>
                <a:cs typeface="Times New Roman" panose="02020603050405020304" pitchFamily="18" charset="0"/>
              </a:rPr>
              <a:t> Work with humans or other agents toward shared goals like healthcare agents coordinating with patients and doctor.</a:t>
            </a:r>
          </a:p>
          <a:p>
            <a:pPr algn="just"/>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
            <a:ext cx="8382000" cy="6370975"/>
          </a:xfrm>
          <a:prstGeom prst="rect">
            <a:avLst/>
          </a:prstGeom>
        </p:spPr>
        <p:txBody>
          <a:bodyPr wrap="square">
            <a:spAutoFit/>
          </a:bodyPr>
          <a:lstStyle/>
          <a:p>
            <a:pPr algn="ctr" fontAlgn="base"/>
            <a:r>
              <a:rPr lang="en-US" sz="2400" b="1" dirty="0">
                <a:latin typeface="Times New Roman" panose="02020603050405020304" pitchFamily="18" charset="0"/>
                <a:cs typeface="Times New Roman" panose="02020603050405020304" pitchFamily="18" charset="0"/>
              </a:rPr>
              <a:t>How do AI Agents Work?</a:t>
            </a:r>
          </a:p>
          <a:p>
            <a:pPr algn="ctr" fontAlgn="base"/>
            <a:endParaRPr lang="en-US" sz="2400" b="1" dirty="0">
              <a:latin typeface="Times New Roman" panose="02020603050405020304" pitchFamily="18" charset="0"/>
              <a:cs typeface="Times New Roman" panose="02020603050405020304" pitchFamily="18" charset="0"/>
            </a:endParaRPr>
          </a:p>
          <a:p>
            <a:pPr marL="457200" indent="-457200" fontAlgn="base">
              <a:buFont typeface="+mj-lt"/>
              <a:buAutoNum type="arabicPeriod"/>
            </a:pPr>
            <a:r>
              <a:rPr lang="en-US" sz="2400" b="1" dirty="0">
                <a:latin typeface="Times New Roman" panose="02020603050405020304" pitchFamily="18" charset="0"/>
                <a:cs typeface="Times New Roman" panose="02020603050405020304" pitchFamily="18" charset="0"/>
              </a:rPr>
              <a:t>Persona:</a:t>
            </a:r>
            <a:r>
              <a:rPr lang="en-US" sz="2400" dirty="0">
                <a:latin typeface="Times New Roman" panose="02020603050405020304" pitchFamily="18" charset="0"/>
                <a:cs typeface="Times New Roman" panose="02020603050405020304" pitchFamily="18" charset="0"/>
              </a:rPr>
              <a:t> Each agent is given a clearly defined role, personality and communication style along with specific instructions and descriptions of the tools it can use. A well‑crafted persona ensures the agent behaves consistently and appropriately for its role, while also evolving as it gains experience and engages with users or other systems.</a:t>
            </a:r>
          </a:p>
          <a:p>
            <a:pPr marL="457200" indent="-457200" fontAlgn="base">
              <a:buFont typeface="+mj-lt"/>
              <a:buAutoNum type="arabicPeriod"/>
            </a:pPr>
            <a:r>
              <a:rPr lang="en-US" sz="2400" b="1" dirty="0">
                <a:latin typeface="Times New Roman" panose="02020603050405020304" pitchFamily="18" charset="0"/>
                <a:cs typeface="Times New Roman" panose="02020603050405020304" pitchFamily="18" charset="0"/>
              </a:rPr>
              <a:t>Memory:</a:t>
            </a:r>
            <a:r>
              <a:rPr lang="en-US" sz="2400" dirty="0">
                <a:latin typeface="Times New Roman" panose="02020603050405020304" pitchFamily="18" charset="0"/>
                <a:cs typeface="Times New Roman" panose="02020603050405020304" pitchFamily="18" charset="0"/>
              </a:rPr>
              <a:t> Agents typically have multiple types of memory:</a:t>
            </a:r>
          </a:p>
          <a:p>
            <a:pPr marL="342900" indent="-342900" fontAlgn="base">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Short‑term</a:t>
            </a:r>
            <a:r>
              <a:rPr lang="en-US" sz="2400" dirty="0">
                <a:latin typeface="Times New Roman" panose="02020603050405020304" pitchFamily="18" charset="0"/>
                <a:cs typeface="Times New Roman" panose="02020603050405020304" pitchFamily="18" charset="0"/>
              </a:rPr>
              <a:t> memory for the current interaction</a:t>
            </a:r>
          </a:p>
          <a:p>
            <a:pPr marL="342900" indent="-342900" fontAlgn="base">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Long‑term</a:t>
            </a:r>
            <a:r>
              <a:rPr lang="en-US" sz="2400" dirty="0">
                <a:latin typeface="Times New Roman" panose="02020603050405020304" pitchFamily="18" charset="0"/>
                <a:cs typeface="Times New Roman" panose="02020603050405020304" pitchFamily="18" charset="0"/>
              </a:rPr>
              <a:t> memory for storing historical data and conversations</a:t>
            </a: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Episodic memory for recalling specific past events</a:t>
            </a: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Consensus memory for sharing knowledge among multiple agents</a:t>
            </a:r>
          </a:p>
          <a:p>
            <a:pPr fontAlgn="base"/>
            <a:endParaRPr lang="en-US"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Memory enables an agent to keep context, learn from experience and adapt its </a:t>
            </a:r>
            <a:r>
              <a:rPr lang="en-US" sz="2400" dirty="0" err="1">
                <a:latin typeface="Times New Roman" panose="02020603050405020304" pitchFamily="18" charset="0"/>
                <a:cs typeface="Times New Roman" panose="02020603050405020304" pitchFamily="18" charset="0"/>
              </a:rPr>
              <a:t>behaviour</a:t>
            </a:r>
            <a:r>
              <a:rPr lang="en-US" sz="2400" dirty="0">
                <a:latin typeface="Times New Roman" panose="02020603050405020304" pitchFamily="18" charset="0"/>
                <a:cs typeface="Times New Roman" panose="02020603050405020304" pitchFamily="18" charset="0"/>
              </a:rPr>
              <a:t> over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05342"/>
            <a:ext cx="8077200" cy="4154984"/>
          </a:xfrm>
          <a:prstGeom prst="rect">
            <a:avLst/>
          </a:prstGeom>
        </p:spPr>
        <p:txBody>
          <a:bodyPr wrap="square">
            <a:spAutoFit/>
          </a:bodyPr>
          <a:lstStyle/>
          <a:p>
            <a:pPr algn="just" fontAlgn="base"/>
            <a:r>
              <a:rPr lang="en-US" sz="2400" b="1" dirty="0">
                <a:latin typeface="Times New Roman" panose="02020603050405020304" pitchFamily="18" charset="0"/>
                <a:cs typeface="Times New Roman" panose="02020603050405020304" pitchFamily="18" charset="0"/>
              </a:rPr>
              <a:t>3. Tools:</a:t>
            </a:r>
            <a:r>
              <a:rPr lang="en-US" sz="2400" dirty="0">
                <a:latin typeface="Times New Roman" panose="02020603050405020304" pitchFamily="18" charset="0"/>
                <a:cs typeface="Times New Roman" panose="02020603050405020304" pitchFamily="18" charset="0"/>
              </a:rPr>
              <a:t> These are functions or external resources the agent can use to access information, process data, control devices or connect with other systems. Tools may involve physical interfaces, graphical UIs or programmatic APIs. Agents also learn how and when to use these tools effectively, based on their capabilities and context.</a:t>
            </a:r>
          </a:p>
          <a:p>
            <a:pPr algn="just" fontAlgn="base"/>
            <a:r>
              <a:rPr lang="en-US" sz="2400" b="1" dirty="0">
                <a:latin typeface="Times New Roman" panose="02020603050405020304" pitchFamily="18" charset="0"/>
                <a:cs typeface="Times New Roman" panose="02020603050405020304" pitchFamily="18" charset="0"/>
              </a:rPr>
              <a:t>4. Model:</a:t>
            </a:r>
            <a:r>
              <a:rPr lang="en-US" sz="2400" dirty="0">
                <a:latin typeface="Times New Roman" panose="02020603050405020304" pitchFamily="18" charset="0"/>
                <a:cs typeface="Times New Roman" panose="02020603050405020304" pitchFamily="18" charset="0"/>
              </a:rPr>
              <a:t> Agents use large language model (LLM) which serves as the agent’s “brain”. The LLM interprets instructions, reasons about solutions, generates language and orchestrates other components including memory retrieval and tools to use to carry out tasks.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1219200"/>
            <a:ext cx="8500199" cy="402431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5940088"/>
          </a:xfrm>
          <a:prstGeom prst="rect">
            <a:avLst/>
          </a:prstGeom>
        </p:spPr>
        <p:txBody>
          <a:bodyPr wrap="square">
            <a:spAutoFit/>
          </a:bodyPr>
          <a:lstStyle/>
          <a:p>
            <a:pPr algn="ctr" fontAlgn="base"/>
            <a:r>
              <a:rPr lang="en-US" sz="2000" b="1" dirty="0">
                <a:latin typeface="Times New Roman" panose="02020603050405020304" pitchFamily="18" charset="0"/>
                <a:cs typeface="Times New Roman" panose="02020603050405020304" pitchFamily="18" charset="0"/>
              </a:rPr>
              <a:t>Architecture of AI Agents</a:t>
            </a:r>
          </a:p>
          <a:p>
            <a:pPr algn="just" fontAlgn="base"/>
            <a:r>
              <a:rPr lang="en-US" sz="2000" dirty="0">
                <a:latin typeface="Times New Roman" panose="02020603050405020304" pitchFamily="18" charset="0"/>
                <a:cs typeface="Times New Roman" panose="02020603050405020304" pitchFamily="18" charset="0"/>
              </a:rPr>
              <a:t>There are four main components in an AI agent’s architecture:</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Profiling Module:</a:t>
            </a:r>
            <a:r>
              <a:rPr lang="en-US" sz="2000" dirty="0">
                <a:latin typeface="Times New Roman" panose="02020603050405020304" pitchFamily="18" charset="0"/>
                <a:cs typeface="Times New Roman" panose="02020603050405020304" pitchFamily="18" charset="0"/>
              </a:rPr>
              <a:t> This module helps the agent understand its role and purpose. It gathers information from the environment to form perceptions. For example: A self-driving car uses sensors and cameras to detect obstacles.</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Memory Module:</a:t>
            </a:r>
            <a:r>
              <a:rPr lang="en-US" sz="2000" dirty="0">
                <a:latin typeface="Times New Roman" panose="02020603050405020304" pitchFamily="18" charset="0"/>
                <a:cs typeface="Times New Roman" panose="02020603050405020304" pitchFamily="18" charset="0"/>
              </a:rPr>
              <a:t> The memory module enables the agent to store and retrieve past experiences. This helps the agent learn from prior actions and improve over time. For example: A </a:t>
            </a:r>
            <a:r>
              <a:rPr lang="en-US" sz="2000" dirty="0" err="1">
                <a:latin typeface="Times New Roman" panose="02020603050405020304" pitchFamily="18" charset="0"/>
                <a:cs typeface="Times New Roman" panose="02020603050405020304" pitchFamily="18" charset="0"/>
              </a:rPr>
              <a:t>chatbot</a:t>
            </a:r>
            <a:r>
              <a:rPr lang="en-US" sz="2000" dirty="0">
                <a:latin typeface="Times New Roman" panose="02020603050405020304" pitchFamily="18" charset="0"/>
                <a:cs typeface="Times New Roman" panose="02020603050405020304" pitchFamily="18" charset="0"/>
              </a:rPr>
              <a:t> remembers past conversations to give better responses.</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Planning Module:</a:t>
            </a:r>
            <a:r>
              <a:rPr lang="en-US" sz="2000" dirty="0">
                <a:latin typeface="Times New Roman" panose="02020603050405020304" pitchFamily="18" charset="0"/>
                <a:cs typeface="Times New Roman" panose="02020603050405020304" pitchFamily="18" charset="0"/>
              </a:rPr>
              <a:t> This module is responsible for decision-making. It evaluates situations, weighs alternatives and selects the most effective course of action. For example: A chess-playing AI plans its moves based on future possibilities.</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Action Module:</a:t>
            </a:r>
            <a:r>
              <a:rPr lang="en-US" sz="2000" dirty="0">
                <a:latin typeface="Times New Roman" panose="02020603050405020304" pitchFamily="18" charset="0"/>
                <a:cs typeface="Times New Roman" panose="02020603050405020304" pitchFamily="18" charset="0"/>
              </a:rPr>
              <a:t> The action module executes the decisions made by the planning module in the real world. It translates decisions into real-world actions. For example: A robot vacuum moves to clean a designated area after detecting dirt.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686800" cy="5940088"/>
          </a:xfrm>
          <a:prstGeom prst="rect">
            <a:avLst/>
          </a:prstGeom>
        </p:spPr>
        <p:txBody>
          <a:bodyPr wrap="square">
            <a:spAutoFit/>
          </a:bodyPr>
          <a:lstStyle/>
          <a:p>
            <a:pPr algn="ctr" fontAlgn="base"/>
            <a:r>
              <a:rPr lang="en-US" sz="2000" b="1" dirty="0">
                <a:latin typeface="Times New Roman" panose="02020603050405020304" pitchFamily="18" charset="0"/>
                <a:cs typeface="Times New Roman" panose="02020603050405020304" pitchFamily="18" charset="0"/>
              </a:rPr>
              <a:t>AI Agent Classification</a:t>
            </a:r>
          </a:p>
          <a:p>
            <a:pPr algn="just" fontAlgn="base"/>
            <a:r>
              <a:rPr lang="en-US" sz="2000" dirty="0">
                <a:latin typeface="Times New Roman" panose="02020603050405020304" pitchFamily="18" charset="0"/>
                <a:cs typeface="Times New Roman" panose="02020603050405020304" pitchFamily="18" charset="0"/>
              </a:rPr>
              <a:t>An agent is a system designed to perceive its environment, make decisions and take actions to achieve specific goals. Agents operate autonomously, without direct human control and can be classified based on their behavior, environment and number of interacting agents.</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Reactive Agents:</a:t>
            </a:r>
            <a:r>
              <a:rPr lang="en-US" sz="2000" dirty="0">
                <a:latin typeface="Times New Roman" panose="02020603050405020304" pitchFamily="18" charset="0"/>
                <a:cs typeface="Times New Roman" panose="02020603050405020304" pitchFamily="18" charset="0"/>
              </a:rPr>
              <a:t> Respond to immediate environmental stimuli without foresight or planning.</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Proactive Agents:</a:t>
            </a:r>
            <a:r>
              <a:rPr lang="en-US" sz="2000" dirty="0">
                <a:latin typeface="Times New Roman" panose="02020603050405020304" pitchFamily="18" charset="0"/>
                <a:cs typeface="Times New Roman" panose="02020603050405020304" pitchFamily="18" charset="0"/>
              </a:rPr>
              <a:t> Anticipate future states and plan actions to achieve long-term goals.</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Single-Agent Systems:</a:t>
            </a:r>
            <a:r>
              <a:rPr lang="en-US" sz="2000" dirty="0">
                <a:latin typeface="Times New Roman" panose="02020603050405020304" pitchFamily="18" charset="0"/>
                <a:cs typeface="Times New Roman" panose="02020603050405020304" pitchFamily="18" charset="0"/>
              </a:rPr>
              <a:t> One agent solves a problem independently.</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Multi-Agent Systems: </a:t>
            </a:r>
            <a:r>
              <a:rPr lang="en-US" sz="2000" dirty="0">
                <a:latin typeface="Times New Roman" panose="02020603050405020304" pitchFamily="18" charset="0"/>
                <a:cs typeface="Times New Roman" panose="02020603050405020304" pitchFamily="18" charset="0"/>
              </a:rPr>
              <a:t>Multiple agents interact, coordinate or compete to achieve goals; may be homogeneous (similar roles) or heterogeneous (diverse roles).</a:t>
            </a:r>
          </a:p>
          <a:p>
            <a:pPr algn="just" fontAlgn="base"/>
            <a:endParaRPr lang="en-US" sz="2000" dirty="0">
              <a:latin typeface="Times New Roman" panose="02020603050405020304" pitchFamily="18" charset="0"/>
              <a:cs typeface="Times New Roman" panose="02020603050405020304" pitchFamily="18" charset="0"/>
            </a:endParaRPr>
          </a:p>
          <a:p>
            <a:pPr algn="just" fontAlgn="base"/>
            <a:r>
              <a:rPr lang="en-US" sz="2000" b="1" dirty="0">
                <a:latin typeface="Times New Roman" panose="02020603050405020304" pitchFamily="18" charset="0"/>
                <a:cs typeface="Times New Roman" panose="02020603050405020304" pitchFamily="18" charset="0"/>
              </a:rPr>
              <a:t>Rational Agents:</a:t>
            </a:r>
            <a:r>
              <a:rPr lang="en-US" sz="2000" dirty="0">
                <a:latin typeface="Times New Roman" panose="02020603050405020304" pitchFamily="18" charset="0"/>
                <a:cs typeface="Times New Roman" panose="02020603050405020304" pitchFamily="18" charset="0"/>
              </a:rPr>
              <a:t> Choose actions to maximize expected outcomes using both current and historical information.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57188" y="134118"/>
            <a:ext cx="8101012" cy="7464475"/>
          </a:xfrm>
          <a:prstGeom prst="rect">
            <a:avLst/>
          </a:prstGeom>
          <a:solidFill>
            <a:srgbClr val="FFFFFF"/>
          </a:solidFill>
          <a:ln w="9525">
            <a:noFill/>
            <a:miter lim="800000"/>
            <a:headEnd/>
            <a:tailEnd/>
          </a:ln>
          <a:effectLst/>
        </p:spPr>
        <p:txBody>
          <a:bodyPr vert="horz" wrap="square" lIns="0" tIns="0" rIns="0" bIns="21424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73239"/>
                </a:solidFill>
                <a:effectLst/>
                <a:latin typeface="Nunito"/>
                <a:cs typeface="Arial" pitchFamily="34" charset="0"/>
              </a:rPr>
              <a:t>Types of Agents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500" b="1" i="0" u="none" strike="noStrike" cap="none" normalizeH="0" baseline="0" dirty="0">
                <a:ln>
                  <a:noFill/>
                </a:ln>
                <a:solidFill>
                  <a:srgbClr val="273239"/>
                </a:solidFill>
                <a:effectLst/>
                <a:latin typeface="Nunito"/>
                <a:cs typeface="Arial" pitchFamily="34" charset="0"/>
              </a:rPr>
              <a:t>Simple Reflex Agents</a:t>
            </a:r>
          </a:p>
          <a:p>
            <a:pPr marL="342900" marR="0" lvl="0" indent="-342900" algn="l" defTabSz="914400" rtl="0" eaLnBrk="0" fontAlgn="base" latinLnBrk="0" hangingPunct="0">
              <a:lnSpc>
                <a:spcPct val="100000"/>
              </a:lnSpc>
              <a:spcBef>
                <a:spcPct val="0"/>
              </a:spcBef>
              <a:spcAft>
                <a:spcPct val="0"/>
              </a:spcAft>
              <a:buClrTx/>
              <a:buSzTx/>
              <a:tabLst/>
            </a:pPr>
            <a:endParaRPr kumimoji="0" lang="en-US" sz="1500" b="1" i="0" u="none" strike="noStrike" cap="none" normalizeH="0" baseline="0" dirty="0">
              <a:ln>
                <a:noFill/>
              </a:ln>
              <a:solidFill>
                <a:srgbClr val="273239"/>
              </a:solidFill>
              <a:effectLst/>
              <a:latin typeface="Nunito"/>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endParaRPr kumimoji="0" lang="en-US" sz="1500" b="1" i="0" u="none" strike="noStrike" cap="none" normalizeH="0" baseline="0" dirty="0">
              <a:ln>
                <a:noFill/>
              </a:ln>
              <a:solidFill>
                <a:srgbClr val="273239"/>
              </a:solidFill>
              <a:effectLst/>
              <a:latin typeface="Nunito"/>
              <a:cs typeface="Arial" pitchFamily="34" charset="0"/>
            </a:endParaRPr>
          </a:p>
          <a:p>
            <a:pPr eaLnBrk="0" fontAlgn="base" hangingPunct="0">
              <a:spcBef>
                <a:spcPct val="0"/>
              </a:spcBef>
              <a:spcAft>
                <a:spcPct val="0"/>
              </a:spcAft>
            </a:pPr>
            <a:r>
              <a:rPr kumimoji="0" lang="en-US" sz="800" b="0" i="0" u="none" strike="noStrike" cap="none" normalizeH="0" baseline="0" dirty="0">
                <a:ln>
                  <a:noFill/>
                </a:ln>
                <a:solidFill>
                  <a:schemeClr val="tx1"/>
                </a:solidFill>
                <a:effectLst/>
                <a:latin typeface="Arial" pitchFamily="34" charset="0"/>
                <a:cs typeface="Arial" pitchFamily="34" charset="0"/>
              </a:rPr>
              <a:t>  </a:t>
            </a:r>
            <a:r>
              <a:rPr kumimoji="0" lang="en-US" sz="24000" b="0" i="0" u="none" strike="noStrike" cap="none" normalizeH="0" baseline="0" dirty="0">
                <a:ln>
                  <a:noFill/>
                </a:ln>
                <a:solidFill>
                  <a:schemeClr val="tx1"/>
                </a:solidFill>
                <a:effectLst/>
                <a:latin typeface="Arial" pitchFamily="34" charset="0"/>
                <a:cs typeface="Arial" pitchFamily="34" charset="0"/>
              </a:rPr>
              <a:t> </a:t>
            </a:r>
            <a:r>
              <a:rPr kumimoji="0" lang="en-US" sz="800" b="0" i="0" u="none" strike="noStrike" cap="none" normalizeH="0" baseline="0" dirty="0">
                <a:ln>
                  <a:noFill/>
                </a:ln>
                <a:solidFill>
                  <a:schemeClr val="tx1"/>
                </a:solidFill>
                <a:effectLst/>
                <a:latin typeface="Arial" pitchFamily="34" charset="0"/>
                <a:cs typeface="Arial" pitchFamily="34" charset="0"/>
              </a:rPr>
              <a:t>                                                                                                                                                                                                                                                                    </a:t>
            </a:r>
            <a:r>
              <a:rPr kumimoji="0" lang="en-US" sz="800" b="0" i="0"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1800" b="0" i="0"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effectLst/>
                <a:latin typeface="Times New Roman" panose="02020603050405020304" pitchFamily="18" charset="0"/>
                <a:cs typeface="Times New Roman" panose="02020603050405020304" pitchFamily="18" charset="0"/>
              </a:rPr>
              <a:t>Simple reflex agents </a:t>
            </a:r>
            <a:r>
              <a:rPr kumimoji="0" lang="en-US" sz="1600" b="0" i="0" u="none" strike="noStrike" cap="none" normalizeH="0" baseline="0" dirty="0">
                <a:ln>
                  <a:noFill/>
                </a:ln>
                <a:effectLst/>
                <a:latin typeface="Times New Roman" panose="02020603050405020304" pitchFamily="18" charset="0"/>
                <a:cs typeface="Times New Roman" panose="02020603050405020304" pitchFamily="18" charset="0"/>
              </a:rPr>
              <a:t>act based solely on current perceptions using condition-action rules. These agents respond directly to stimuli without considering past experiences or potential future states. They operate on basic "if-then" logic: if a specific condition is detected, execute a corresponding action.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Times New Roman" panose="02020603050405020304" pitchFamily="18" charset="0"/>
                <a:cs typeface="Times New Roman" panose="02020603050405020304" pitchFamily="18" charset="0"/>
              </a:rPr>
              <a:t>Key Features:</a:t>
            </a:r>
            <a:endParaRPr kumimoji="0" lang="en-US" sz="16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effectLst/>
                <a:latin typeface="Times New Roman" panose="02020603050405020304" pitchFamily="18" charset="0"/>
                <a:cs typeface="Times New Roman" panose="02020603050405020304" pitchFamily="18" charset="0"/>
              </a:rPr>
              <a:t>No memory of past states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effectLst/>
                <a:latin typeface="Times New Roman" panose="02020603050405020304" pitchFamily="18" charset="0"/>
                <a:cs typeface="Times New Roman" panose="02020603050405020304" pitchFamily="18" charset="0"/>
              </a:rPr>
              <a:t>No model of how the world works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effectLst/>
                <a:latin typeface="Times New Roman" panose="02020603050405020304" pitchFamily="18" charset="0"/>
                <a:cs typeface="Times New Roman" panose="02020603050405020304" pitchFamily="18" charset="0"/>
              </a:rPr>
              <a:t>Purely reactive behavior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effectLst/>
                <a:latin typeface="Times New Roman" panose="02020603050405020304" pitchFamily="18" charset="0"/>
                <a:cs typeface="Times New Roman" panose="02020603050405020304" pitchFamily="18" charset="0"/>
              </a:rPr>
              <a:t>Function best in fully observable environments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effectLst/>
                <a:latin typeface="Times New Roman" panose="02020603050405020304" pitchFamily="18" charset="0"/>
                <a:cs typeface="Times New Roman" panose="02020603050405020304" pitchFamily="18" charset="0"/>
              </a:rPr>
              <a:t>For Example, Traffic light control systems that change signals based on fixed timing.</a:t>
            </a:r>
          </a:p>
        </p:txBody>
      </p:sp>
      <p:sp>
        <p:nvSpPr>
          <p:cNvPr id="15362" name="AutoShape 2" descr="simple"/>
          <p:cNvSpPr>
            <a:spLocks noChangeAspect="1" noChangeArrowheads="1"/>
          </p:cNvSpPr>
          <p:nvPr/>
        </p:nvSpPr>
        <p:spPr bwMode="auto">
          <a:xfrm>
            <a:off x="28575" y="-2370138"/>
            <a:ext cx="7620000" cy="3810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Untitled.jpg"/>
          <p:cNvPicPr>
            <a:picLocks noChangeAspect="1"/>
          </p:cNvPicPr>
          <p:nvPr/>
        </p:nvPicPr>
        <p:blipFill>
          <a:blip r:embed="rId2"/>
          <a:stretch>
            <a:fillRect/>
          </a:stretch>
        </p:blipFill>
        <p:spPr>
          <a:xfrm>
            <a:off x="357188" y="762000"/>
            <a:ext cx="7696200" cy="38766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28600" y="0"/>
            <a:ext cx="8610600" cy="6602701"/>
          </a:xfrm>
          <a:prstGeom prst="rect">
            <a:avLst/>
          </a:prstGeom>
          <a:solidFill>
            <a:srgbClr val="FFFFFF"/>
          </a:solidFill>
          <a:ln w="9525">
            <a:noFill/>
            <a:miter lim="800000"/>
            <a:headEnd/>
            <a:tailEnd/>
          </a:ln>
          <a:effectLst/>
        </p:spPr>
        <p:txBody>
          <a:bodyPr vert="horz" wrap="square" lIns="0" tIns="0" rIns="0" bIns="21424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2. Model-Based Reflex Agents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Model-based</a:t>
            </a:r>
            <a:r>
              <a:rPr kumimoji="0" lang="en-US" sz="1600" b="0" i="0" u="sng"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t>
            </a: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reflex</a:t>
            </a:r>
            <a:r>
              <a:rPr kumimoji="0" lang="en-US" sz="1600" b="0" i="0" u="sng"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t>
            </a: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agents</a:t>
            </a: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maintain an internal representation of the world, allowing them to track aspects of the environment they cannot directly observe. This internal model helps them make more informed decisions by considering how the world evolves and how their actions affect it.</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Key Features: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Track the world's state over time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Infer unobserved aspects of current states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Function effectively in partially observable environments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Still primarily reactive, but with contextual awareness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For example, Robot vacuum cleaners that map rooms and tracks cleaned areas.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338" name="AutoShape 2" descr="model-based-reflex-agent"/>
          <p:cNvSpPr>
            <a:spLocks noChangeAspect="1" noChangeArrowheads="1"/>
          </p:cNvSpPr>
          <p:nvPr/>
        </p:nvSpPr>
        <p:spPr bwMode="auto">
          <a:xfrm>
            <a:off x="28575" y="-2508250"/>
            <a:ext cx="7620000" cy="381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2.jpg"/>
          <p:cNvPicPr>
            <a:picLocks noChangeAspect="1"/>
          </p:cNvPicPr>
          <p:nvPr/>
        </p:nvPicPr>
        <p:blipFill>
          <a:blip r:embed="rId2"/>
          <a:stretch>
            <a:fillRect/>
          </a:stretch>
        </p:blipFill>
        <p:spPr>
          <a:xfrm>
            <a:off x="609600" y="411310"/>
            <a:ext cx="7458075" cy="34748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28600" y="0"/>
            <a:ext cx="8610600" cy="6602701"/>
          </a:xfrm>
          <a:prstGeom prst="rect">
            <a:avLst/>
          </a:prstGeom>
          <a:solidFill>
            <a:srgbClr val="FFFFFF"/>
          </a:solidFill>
          <a:ln w="9525">
            <a:noFill/>
            <a:miter lim="800000"/>
            <a:headEnd/>
            <a:tailEnd/>
          </a:ln>
          <a:effectLst/>
        </p:spPr>
        <p:txBody>
          <a:bodyPr vert="horz" wrap="square" lIns="0" tIns="0" rIns="0" bIns="214245"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3. Goal-Based Agents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Goal-based</a:t>
            </a:r>
            <a:r>
              <a:rPr kumimoji="0" lang="en-US" sz="1600" b="0" i="0" u="sng"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t>
            </a: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agents</a:t>
            </a: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plan their actions with a specific objective in mind. Unlike reflex agents that respond to immediate stimuli, goal-based agents evaluate how different action sequences might lead toward their defined goal, selecting the path that appears most promising.</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Key Features: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Employ search and planning mechanisms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Evaluate actions based on their contribution toward goal achievement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Consider future states and outcomes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May explore multiple possible routes to a goal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For example, Logistics routing agents that find optimal delivery routes based on factors like distance and time. They continually adjust to reach the most efficient route.</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314" name="AutoShape 2" descr="goal-based-agent"/>
          <p:cNvSpPr>
            <a:spLocks noChangeAspect="1" noChangeArrowheads="1"/>
          </p:cNvSpPr>
          <p:nvPr/>
        </p:nvSpPr>
        <p:spPr bwMode="auto">
          <a:xfrm>
            <a:off x="28575" y="-2508250"/>
            <a:ext cx="7620000" cy="381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jpg"/>
          <p:cNvPicPr>
            <a:picLocks noChangeAspect="1"/>
          </p:cNvPicPr>
          <p:nvPr/>
        </p:nvPicPr>
        <p:blipFill>
          <a:blip r:embed="rId2"/>
          <a:stretch>
            <a:fillRect/>
          </a:stretch>
        </p:blipFill>
        <p:spPr>
          <a:xfrm>
            <a:off x="304800" y="506339"/>
            <a:ext cx="7848600" cy="32274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52400" y="0"/>
            <a:ext cx="8763000" cy="6602701"/>
          </a:xfrm>
          <a:prstGeom prst="rect">
            <a:avLst/>
          </a:prstGeom>
          <a:solidFill>
            <a:srgbClr val="FFFFFF"/>
          </a:solidFill>
          <a:ln w="9525">
            <a:noFill/>
            <a:miter lim="800000"/>
            <a:headEnd/>
            <a:tailEnd/>
          </a:ln>
          <a:effectLst/>
        </p:spPr>
        <p:txBody>
          <a:bodyPr vert="horz" wrap="square" lIns="0" tIns="0" rIns="0" bIns="214245"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4. Utility-Based Agents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Utility-based</a:t>
            </a:r>
            <a:r>
              <a:rPr kumimoji="0" lang="en-US" sz="1600" b="0" i="0" u="sng"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t>
            </a: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agents</a:t>
            </a: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extend goal-based thinking by evaluating actions based on how well they maximize a utility function—essentially a measure of "happiness" or "satisfaction." This approach allows them to make nuanced trade-offs between competing goals or uncertain outcomes.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Key Features: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Balance multiple, sometimes conflicting objectives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Handle probabilistic and uncertain environments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Evaluate actions based on expected utility</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Make rational decisions under constraints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For example, Financial portfolio management agents that evaluate investments based on factors like risk, return and diversification operate by choosing options that provide the most value.</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290" name="AutoShape 2" descr="utility-based-agent"/>
          <p:cNvSpPr>
            <a:spLocks noChangeAspect="1" noChangeArrowheads="1"/>
          </p:cNvSpPr>
          <p:nvPr/>
        </p:nvSpPr>
        <p:spPr bwMode="auto">
          <a:xfrm>
            <a:off x="28575" y="-2508250"/>
            <a:ext cx="7620000" cy="381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4.jpg"/>
          <p:cNvPicPr>
            <a:picLocks noChangeAspect="1"/>
          </p:cNvPicPr>
          <p:nvPr/>
        </p:nvPicPr>
        <p:blipFill>
          <a:blip r:embed="rId2"/>
          <a:stretch>
            <a:fillRect/>
          </a:stretch>
        </p:blipFill>
        <p:spPr>
          <a:xfrm>
            <a:off x="800100" y="304800"/>
            <a:ext cx="7543800" cy="32431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28600" y="0"/>
            <a:ext cx="8610600" cy="6602701"/>
          </a:xfrm>
          <a:prstGeom prst="rect">
            <a:avLst/>
          </a:prstGeom>
          <a:solidFill>
            <a:srgbClr val="FFFFFF"/>
          </a:solidFill>
          <a:ln w="9525">
            <a:noFill/>
            <a:miter lim="800000"/>
            <a:headEnd/>
            <a:tailEnd/>
          </a:ln>
          <a:effectLst/>
        </p:spPr>
        <p:txBody>
          <a:bodyPr vert="horz" wrap="square" lIns="0" tIns="0" rIns="0" bIns="214245"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5. Learning Agents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Learning</a:t>
            </a:r>
            <a:r>
              <a:rPr kumimoji="0" lang="en-US" sz="1600" b="0" i="0" u="sng"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t>
            </a:r>
            <a:r>
              <a:rPr kumimoji="0" lang="en-US" sz="1600"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agents</a:t>
            </a: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improve their performance over time based on experience. They modify their behavior by observing the consequences of their actions, adjusting their internal models and decision-making approaches to achieve better outcomes in future interactions.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Key Features: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Adapt to changing environments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Improve performance with experience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Contain both a performance element and a learning element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Generate new knowledge rather than simply applying existing rules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For example, Customer service chatbots can improve response accuracy over time by learning from previous interactions and adapting to user needs.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66" name="AutoShape 2" descr="learning-agent"/>
          <p:cNvSpPr>
            <a:spLocks noChangeAspect="1" noChangeArrowheads="1"/>
          </p:cNvSpPr>
          <p:nvPr/>
        </p:nvSpPr>
        <p:spPr bwMode="auto">
          <a:xfrm>
            <a:off x="28575" y="-2508250"/>
            <a:ext cx="7620000" cy="381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5.png"/>
          <p:cNvPicPr>
            <a:picLocks noChangeAspect="1"/>
          </p:cNvPicPr>
          <p:nvPr/>
        </p:nvPicPr>
        <p:blipFill>
          <a:blip r:embed="rId2"/>
          <a:stretch>
            <a:fillRect/>
          </a:stretch>
        </p:blipFill>
        <p:spPr>
          <a:xfrm>
            <a:off x="849570" y="380999"/>
            <a:ext cx="7533505" cy="350520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28600" y="228600"/>
            <a:ext cx="8610600" cy="6356480"/>
          </a:xfrm>
          <a:prstGeom prst="rect">
            <a:avLst/>
          </a:prstGeom>
          <a:solidFill>
            <a:srgbClr val="FFFFFF"/>
          </a:solidFill>
          <a:ln w="9525">
            <a:noFill/>
            <a:miter lim="800000"/>
            <a:headEnd/>
            <a:tailEnd/>
          </a:ln>
          <a:effectLst/>
        </p:spPr>
        <p:txBody>
          <a:bodyPr vert="horz" wrap="square" lIns="0" tIns="0" rIns="0" bIns="214245"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6. Multi-Agent Systems (MAS)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Multi-agent</a:t>
            </a:r>
            <a:r>
              <a:rPr kumimoji="0" lang="en-US" b="0" i="0" u="sng"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t>
            </a:r>
            <a:r>
              <a:rPr kumimoji="0" lang="en-US" b="0" i="0"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systems</a:t>
            </a:r>
            <a:r>
              <a:rPr kumimoji="0" lang="en-US"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consist of multiple autonomous agents that interact with each other within an environment. These agents may cooperate toward common goals, compete for resources or exhibit a mix of cooperative and competitive behaviors. Types of multi-agent systems:</a:t>
            </a:r>
            <a:endParaRPr kumimoji="0" 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Cooperative MAS:</a:t>
            </a:r>
            <a:r>
              <a:rPr kumimoji="0" lang="en-US"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Agents work together toward shared objectives.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Competitive MAS:</a:t>
            </a:r>
            <a:r>
              <a:rPr kumimoji="0" lang="en-US"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Agents pursue individual goals that may conflict.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Mixed MAS:</a:t>
            </a:r>
            <a:r>
              <a:rPr kumimoji="0" lang="en-US"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 Agents cooperate in some scenarios and compete in others.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244" name="AutoShape 4" descr="mas"/>
          <p:cNvSpPr>
            <a:spLocks noChangeAspect="1" noChangeArrowheads="1"/>
          </p:cNvSpPr>
          <p:nvPr/>
        </p:nvSpPr>
        <p:spPr bwMode="auto">
          <a:xfrm>
            <a:off x="28575" y="-3340100"/>
            <a:ext cx="7620000" cy="381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multi.jpg"/>
          <p:cNvPicPr>
            <a:picLocks noChangeAspect="1"/>
          </p:cNvPicPr>
          <p:nvPr/>
        </p:nvPicPr>
        <p:blipFill>
          <a:blip r:embed="rId2"/>
          <a:stretch>
            <a:fillRect/>
          </a:stretch>
        </p:blipFill>
        <p:spPr>
          <a:xfrm>
            <a:off x="990600" y="596536"/>
            <a:ext cx="7362825" cy="33658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612844"/>
            <a:ext cx="8305800" cy="5632311"/>
          </a:xfrm>
          <a:prstGeom prst="rect">
            <a:avLst/>
          </a:prstGeom>
        </p:spPr>
        <p:txBody>
          <a:bodyPr wrap="square">
            <a:spAutoFit/>
          </a:bodyPr>
          <a:lstStyle/>
          <a:p>
            <a:pPr lvl="0" algn="just" eaLnBrk="0" fontAlgn="base" hangingPunct="0">
              <a:spcBef>
                <a:spcPct val="0"/>
              </a:spcBef>
              <a:spcAft>
                <a:spcPct val="0"/>
              </a:spcAft>
            </a:pPr>
            <a:r>
              <a:rPr lang="en-US" sz="2400" b="1" dirty="0">
                <a:solidFill>
                  <a:srgbClr val="273239"/>
                </a:solidFill>
                <a:latin typeface="Times New Roman" panose="02020603050405020304" pitchFamily="18" charset="0"/>
                <a:cs typeface="Times New Roman" panose="02020603050405020304" pitchFamily="18" charset="0"/>
              </a:rPr>
              <a:t>Key Features:</a:t>
            </a:r>
          </a:p>
          <a:p>
            <a:pPr lvl="0" algn="just" eaLnBrk="0" fontAlgn="base" hangingPunct="0">
              <a:spcBef>
                <a:spcPct val="0"/>
              </a:spcBef>
              <a:spcAft>
                <a:spcPct val="0"/>
              </a:spcAft>
            </a:pPr>
            <a:endParaRPr lang="en-US" sz="24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Agents act independently and control their own state.</a:t>
            </a:r>
          </a:p>
          <a:p>
            <a:pPr lvl="0" algn="just" eaLnBrk="0" fontAlgn="base" hangingPunct="0">
              <a:spcBef>
                <a:spcPct val="0"/>
              </a:spcBef>
              <a:spcAft>
                <a:spcPct val="0"/>
              </a:spcAft>
              <a:buFontTx/>
              <a:buChar char="•"/>
            </a:pPr>
            <a:endParaRPr lang="en-US" sz="2400" dirty="0">
              <a:solidFill>
                <a:srgbClr val="273239"/>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Agents align, collaborate or compete to reach goals.</a:t>
            </a:r>
          </a:p>
          <a:p>
            <a:pPr lvl="0" algn="just" eaLnBrk="0" fontAlgn="base" hangingPunct="0">
              <a:spcBef>
                <a:spcPct val="0"/>
              </a:spcBef>
              <a:spcAft>
                <a:spcPct val="0"/>
              </a:spcAft>
              <a:buFontTx/>
              <a:buChar char="•"/>
            </a:pPr>
            <a:endParaRPr lang="en-US" sz="2400" dirty="0">
              <a:solidFill>
                <a:srgbClr val="273239"/>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The system remains resilient if individual agents fail.</a:t>
            </a:r>
          </a:p>
          <a:p>
            <a:pPr lvl="0" algn="just" eaLnBrk="0" fontAlgn="base" hangingPunct="0">
              <a:spcBef>
                <a:spcPct val="0"/>
              </a:spcBef>
              <a:spcAft>
                <a:spcPct val="0"/>
              </a:spcAft>
              <a:buFontTx/>
              <a:buChar char="•"/>
            </a:pPr>
            <a:endParaRPr lang="en-US" sz="2400" dirty="0">
              <a:solidFill>
                <a:srgbClr val="273239"/>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Decisions are distributed; there’s no single controller.</a:t>
            </a:r>
          </a:p>
          <a:p>
            <a:pPr lvl="0" algn="just" eaLnBrk="0" fontAlgn="base" hangingPunct="0">
              <a:spcBef>
                <a:spcPct val="0"/>
              </a:spcBef>
              <a:spcAft>
                <a:spcPct val="0"/>
              </a:spcAft>
              <a:buFontTx/>
              <a:buChar char="•"/>
            </a:pPr>
            <a:endParaRPr lang="en-US" sz="2400" dirty="0">
              <a:solidFill>
                <a:srgbClr val="273239"/>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sz="2400" dirty="0">
                <a:solidFill>
                  <a:srgbClr val="273239"/>
                </a:solidFill>
                <a:latin typeface="Times New Roman" panose="02020603050405020304" pitchFamily="18" charset="0"/>
                <a:cs typeface="Times New Roman" panose="02020603050405020304" pitchFamily="18" charset="0"/>
              </a:rPr>
              <a:t>For example, a warehouse robot might use:</a:t>
            </a:r>
            <a:endParaRPr lang="en-US" sz="2400" dirty="0">
              <a:latin typeface="Times New Roman" panose="02020603050405020304" pitchFamily="18" charset="0"/>
              <a:cs typeface="Times New Roman" panose="02020603050405020304" pitchFamily="18" charset="0"/>
            </a:endParaRPr>
          </a:p>
          <a:p>
            <a:pPr lvl="3"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Model-based reflexes for navigation</a:t>
            </a:r>
          </a:p>
          <a:p>
            <a:pPr lvl="3"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Goal-based planning for task sequencing</a:t>
            </a:r>
          </a:p>
          <a:p>
            <a:pPr lvl="3"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Utility-based decision-making for prioritizing tasks</a:t>
            </a:r>
          </a:p>
          <a:p>
            <a:pPr lvl="3" algn="just" eaLnBrk="0" fontAlgn="base" hangingPunct="0">
              <a:spcBef>
                <a:spcPct val="0"/>
              </a:spcBef>
              <a:spcAft>
                <a:spcPct val="0"/>
              </a:spcAft>
              <a:buFontTx/>
              <a:buChar char="•"/>
            </a:pPr>
            <a:r>
              <a:rPr lang="en-US" sz="2400" dirty="0">
                <a:solidFill>
                  <a:srgbClr val="273239"/>
                </a:solidFill>
                <a:latin typeface="Times New Roman" panose="02020603050405020304" pitchFamily="18" charset="0"/>
                <a:cs typeface="Times New Roman" panose="02020603050405020304" pitchFamily="18" charset="0"/>
              </a:rPr>
              <a:t>Learning capabilities for route optimization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0"/>
            <a:ext cx="8610600" cy="6848922"/>
          </a:xfrm>
          <a:prstGeom prst="rect">
            <a:avLst/>
          </a:prstGeom>
          <a:solidFill>
            <a:srgbClr val="FFFFFF"/>
          </a:solidFill>
          <a:ln w="9525">
            <a:noFill/>
            <a:miter lim="800000"/>
            <a:headEnd/>
            <a:tailEnd/>
          </a:ln>
          <a:effectLst/>
        </p:spPr>
        <p:txBody>
          <a:bodyPr vert="horz" wrap="square" lIns="0" tIns="0" rIns="0" bIns="214245"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7. Hierarchical agents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Hierarchical agents organize decision-making across multiple levels, with high-level agents making strategic decisions and delegating specific tasks to lower-level agents. This structure mirrors many human organizations and allows for managing problems at appropriate levels of abstraction.</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Key Features:</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Division of responsibilities across multiple levels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Abstract decision-making at higher levels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Detailed execution at lower levels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Simplified information flow (higher levels receive summarized data)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73239"/>
                </a:solidFill>
                <a:effectLst/>
                <a:latin typeface="Times New Roman" panose="02020603050405020304" pitchFamily="18" charset="0"/>
                <a:cs typeface="Times New Roman" panose="02020603050405020304" pitchFamily="18" charset="0"/>
              </a:rPr>
              <a:t>For example, Drone delivery systems in which fleet management is done at top level and individual navigation at lower level.</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194" name="AutoShape 2" descr="hierarchical-"/>
          <p:cNvSpPr>
            <a:spLocks noChangeAspect="1" noChangeArrowheads="1"/>
          </p:cNvSpPr>
          <p:nvPr/>
        </p:nvSpPr>
        <p:spPr bwMode="auto">
          <a:xfrm>
            <a:off x="28575" y="-2508250"/>
            <a:ext cx="7620000" cy="381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hi.png"/>
          <p:cNvPicPr>
            <a:picLocks noChangeAspect="1"/>
          </p:cNvPicPr>
          <p:nvPr/>
        </p:nvPicPr>
        <p:blipFill>
          <a:blip r:embed="rId2"/>
          <a:stretch>
            <a:fillRect/>
          </a:stretch>
        </p:blipFill>
        <p:spPr>
          <a:xfrm>
            <a:off x="1066800" y="576943"/>
            <a:ext cx="7543800" cy="32330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8915400" cy="6629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305800" cy="5324535"/>
          </a:xfrm>
          <a:prstGeom prst="rect">
            <a:avLst/>
          </a:prstGeom>
        </p:spPr>
        <p:txBody>
          <a:bodyPr wrap="square">
            <a:spAutoFit/>
          </a:bodyPr>
          <a:lstStyle/>
          <a:p>
            <a:pPr algn="ctr" fontAlgn="base"/>
            <a:r>
              <a:rPr lang="en-US" sz="2000" b="1" dirty="0">
                <a:latin typeface="Times New Roman" panose="02020603050405020304" pitchFamily="18" charset="0"/>
                <a:cs typeface="Times New Roman" panose="02020603050405020304" pitchFamily="18" charset="0"/>
              </a:rPr>
              <a:t>Use Cases of AI Agents</a:t>
            </a:r>
          </a:p>
          <a:p>
            <a:pPr algn="ctr" fontAlgn="base"/>
            <a:endParaRPr lang="en-US" sz="2000" b="1" dirty="0">
              <a:latin typeface="Times New Roman" panose="02020603050405020304" pitchFamily="18" charset="0"/>
              <a:cs typeface="Times New Roman" panose="02020603050405020304" pitchFamily="18" charset="0"/>
            </a:endParaRPr>
          </a:p>
          <a:p>
            <a:pPr algn="just" fontAlgn="base"/>
            <a:r>
              <a:rPr lang="en-US" sz="2000" dirty="0">
                <a:latin typeface="Times New Roman" panose="02020603050405020304" pitchFamily="18" charset="0"/>
                <a:cs typeface="Times New Roman" panose="02020603050405020304" pitchFamily="18" charset="0"/>
              </a:rPr>
              <a:t>Agents are used in a wide range of applications in artificial intelligence, including:</a:t>
            </a:r>
          </a:p>
          <a:p>
            <a:pPr algn="just" fontAlgn="base"/>
            <a:endParaRPr lang="en-US" sz="2000"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Robotics:</a:t>
            </a:r>
            <a:r>
              <a:rPr lang="en-US" sz="2000" dirty="0">
                <a:latin typeface="Times New Roman" panose="02020603050405020304" pitchFamily="18" charset="0"/>
                <a:cs typeface="Times New Roman" panose="02020603050405020304" pitchFamily="18" charset="0"/>
              </a:rPr>
              <a:t> Agents can be used to control robots and automate tasks in manufacturing, transportation and other industries.</a:t>
            </a:r>
          </a:p>
          <a:p>
            <a:pPr marL="285750" indent="-285750" algn="just"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Smart homes and buildings:</a:t>
            </a:r>
            <a:r>
              <a:rPr lang="en-US" sz="2000" dirty="0">
                <a:latin typeface="Times New Roman" panose="02020603050405020304" pitchFamily="18" charset="0"/>
                <a:cs typeface="Times New Roman" panose="02020603050405020304" pitchFamily="18" charset="0"/>
              </a:rPr>
              <a:t> They can be used to control heating, lighting and other systems in smart homes and buildings, optimizing energy use and improving comfort.</a:t>
            </a:r>
          </a:p>
          <a:p>
            <a:pPr marL="285750" indent="-285750" algn="just"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Healthcare:</a:t>
            </a:r>
            <a:r>
              <a:rPr lang="en-US" sz="2000" dirty="0">
                <a:latin typeface="Times New Roman" panose="02020603050405020304" pitchFamily="18" charset="0"/>
                <a:cs typeface="Times New Roman" panose="02020603050405020304" pitchFamily="18" charset="0"/>
              </a:rPr>
              <a:t> They can be used to monitor patients, provide personalized treatment plans and optimize healthcare resource allocation.</a:t>
            </a:r>
          </a:p>
          <a:p>
            <a:pPr marL="285750" indent="-285750" algn="just"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Finance:</a:t>
            </a:r>
            <a:r>
              <a:rPr lang="en-US" sz="2000" dirty="0">
                <a:latin typeface="Times New Roman" panose="02020603050405020304" pitchFamily="18" charset="0"/>
                <a:cs typeface="Times New Roman" panose="02020603050405020304" pitchFamily="18" charset="0"/>
              </a:rPr>
              <a:t> They can be used for automated trading, fraud detection and risk management in the financial industry.</a:t>
            </a:r>
          </a:p>
          <a:p>
            <a:pPr marL="285750" indent="-285750" algn="just"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Games:</a:t>
            </a:r>
            <a:r>
              <a:rPr lang="en-US" sz="2000" dirty="0">
                <a:latin typeface="Times New Roman" panose="02020603050405020304" pitchFamily="18" charset="0"/>
                <a:cs typeface="Times New Roman" panose="02020603050405020304" pitchFamily="18" charset="0"/>
              </a:rPr>
              <a:t> They can be used to create intelligent opponents in games and simulations, providing a more challenging and realistic experience for players.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7924800" cy="4893647"/>
          </a:xfrm>
          <a:prstGeom prst="rect">
            <a:avLst/>
          </a:prstGeom>
        </p:spPr>
        <p:txBody>
          <a:bodyPr wrap="square">
            <a:spAutoFit/>
          </a:bodyPr>
          <a:lstStyle/>
          <a:p>
            <a:pPr algn="just" fontAlgn="base"/>
            <a:r>
              <a:rPr lang="en-US" sz="2400" b="1" dirty="0">
                <a:latin typeface="Times New Roman" panose="02020603050405020304" pitchFamily="18" charset="0"/>
                <a:cs typeface="Times New Roman" panose="02020603050405020304" pitchFamily="18" charset="0"/>
              </a:rPr>
              <a:t>Benefits of AI Agents</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Fast and efficient operations.</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Adapt and learn from experience.</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Scalable for large or complex problems.</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Operate autonomously with minimal human input.</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Consistent, reliable task performance.</a:t>
            </a:r>
          </a:p>
          <a:p>
            <a:pPr algn="just" fontAlgn="base"/>
            <a:endParaRPr lang="en-US" sz="2400" dirty="0">
              <a:latin typeface="Times New Roman" panose="02020603050405020304" pitchFamily="18" charset="0"/>
              <a:cs typeface="Times New Roman" panose="02020603050405020304" pitchFamily="18" charset="0"/>
            </a:endParaRPr>
          </a:p>
          <a:p>
            <a:pPr algn="just" fontAlgn="base"/>
            <a:r>
              <a:rPr lang="en-US" sz="2400" b="1" dirty="0">
                <a:latin typeface="Times New Roman" panose="02020603050405020304" pitchFamily="18" charset="0"/>
                <a:cs typeface="Times New Roman" panose="02020603050405020304" pitchFamily="18" charset="0"/>
              </a:rPr>
              <a:t>Limitations:</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Struggle with complex or unpredictable environments.</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computational needs for learning and planning.</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Communication issues in multi-agent setups.</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Risk of bias or unintended actions.</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Challenges in designing clear goals and utility functions.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1066800"/>
            <a:ext cx="8686800" cy="2895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153400" cy="5262979"/>
          </a:xfrm>
          <a:prstGeom prst="rect">
            <a:avLst/>
          </a:prstGeom>
        </p:spPr>
        <p:txBody>
          <a:bodyPr wrap="square">
            <a:spAutoFit/>
          </a:bodyPr>
          <a:lstStyle/>
          <a:p>
            <a:pPr algn="ctr"/>
            <a:r>
              <a:rPr lang="en-US" sz="2400" b="1" dirty="0">
                <a:latin typeface="Times New Roman" pitchFamily="18" charset="0"/>
                <a:cs typeface="Times New Roman" pitchFamily="18" charset="0"/>
              </a:rPr>
              <a:t>AI Introduction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Artificial Intelligence is composed of two words </a:t>
            </a:r>
            <a:r>
              <a:rPr lang="en-US" sz="2400" b="1" dirty="0">
                <a:latin typeface="Times New Roman" pitchFamily="18" charset="0"/>
                <a:cs typeface="Times New Roman" pitchFamily="18" charset="0"/>
              </a:rPr>
              <a:t>Artificial and Intelligence,</a:t>
            </a:r>
          </a:p>
          <a:p>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where Artificial defines </a:t>
            </a:r>
            <a:r>
              <a:rPr lang="en-US" sz="2400" i="1" dirty="0">
                <a:latin typeface="Times New Roman" pitchFamily="18" charset="0"/>
                <a:cs typeface="Times New Roman" pitchFamily="18" charset="0"/>
              </a:rPr>
              <a:t>"man-made," and intelligence defines "thinking  power", hence AI means "a man-made thinking power."</a:t>
            </a:r>
          </a:p>
          <a:p>
            <a:r>
              <a:rPr lang="en-US" sz="2400" dirty="0">
                <a:latin typeface="Times New Roman" pitchFamily="18" charset="0"/>
                <a:cs typeface="Times New Roman" pitchFamily="18" charset="0"/>
              </a:rPr>
              <a:t>So, we can define AI as: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It is a branch of computer science by which we can create intelligent machines which can behave like a human, think like humans, and able to make decisions."</a:t>
            </a:r>
          </a:p>
          <a:p>
            <a:endParaRPr lang="en-US"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600" y="-30778"/>
            <a:ext cx="8686800" cy="5318358"/>
          </a:xfrm>
          <a:prstGeom prst="rect">
            <a:avLst/>
          </a:prstGeom>
          <a:solidFill>
            <a:srgbClr val="FFFFFF"/>
          </a:solidFill>
          <a:ln w="9525">
            <a:noFill/>
            <a:miter lim="800000"/>
            <a:headEnd/>
            <a:tailEnd/>
          </a:ln>
          <a:effectLst/>
        </p:spPr>
        <p:txBody>
          <a:bodyPr vert="horz" wrap="square" lIns="0" tIns="88872" rIns="0" bIns="179331" numCol="1" anchor="ctr" anchorCtr="0" compatLnSpc="1">
            <a:prstTxWarp prst="textNoShape">
              <a:avLst/>
            </a:prstTxWarp>
            <a:spAutoFit/>
          </a:bodyPr>
          <a:lstStyle/>
          <a:p>
            <a:pPr lvl="0" algn="ctr" fontAlgn="base">
              <a:spcBef>
                <a:spcPct val="0"/>
              </a:spcBef>
              <a:spcAft>
                <a:spcPct val="0"/>
              </a:spcAft>
              <a:tabLst>
                <a:tab pos="111125" algn="l"/>
              </a:tabLst>
            </a:pPr>
            <a:r>
              <a:rPr lang="en-US" sz="2400" b="1" dirty="0">
                <a:solidFill>
                  <a:srgbClr val="001D35"/>
                </a:solidFill>
                <a:latin typeface="Times New Roman" pitchFamily="18" charset="0"/>
                <a:cs typeface="Times New Roman" pitchFamily="18" charset="0"/>
              </a:rPr>
              <a:t>Intelligence in AI</a:t>
            </a:r>
          </a:p>
          <a:p>
            <a:pPr lvl="0" fontAlgn="base">
              <a:spcBef>
                <a:spcPct val="0"/>
              </a:spcBef>
              <a:spcAft>
                <a:spcPct val="0"/>
              </a:spcAft>
              <a:tabLst>
                <a:tab pos="111125" algn="l"/>
              </a:tabLst>
            </a:pPr>
            <a:endParaRPr kumimoji="0" lang="en-US" sz="2000" b="1" i="0" u="none" strike="noStrike" cap="none" normalizeH="0" baseline="0" dirty="0">
              <a:ln>
                <a:noFill/>
              </a:ln>
              <a:solidFill>
                <a:srgbClr val="001D35"/>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11125" algn="l"/>
              </a:tabLst>
            </a:pPr>
            <a:r>
              <a:rPr kumimoji="0" lang="en-US" sz="2400" b="0" i="0" u="none" strike="noStrike" cap="none" normalizeH="0" baseline="0" dirty="0">
                <a:ln>
                  <a:noFill/>
                </a:ln>
                <a:solidFill>
                  <a:srgbClr val="001D35"/>
                </a:solidFill>
                <a:effectLst/>
                <a:latin typeface="Times New Roman" pitchFamily="18" charset="0"/>
                <a:cs typeface="Times New Roman" pitchFamily="18" charset="0"/>
              </a:rPr>
              <a:t>Intelligence in AI refers to a machine's capacity to perform tasks that typically require human-level cognitive abilities, such as learning, reasoning, decision-making, and problem-solving, by processing large amounts of data, identifying patterns, and adjusting to new inputs to achieve specific goals. </a:t>
            </a:r>
          </a:p>
          <a:p>
            <a:pPr marL="0" marR="0" lvl="0" indent="0" algn="just" defTabSz="914400" rtl="0" eaLnBrk="1" fontAlgn="base" latinLnBrk="0" hangingPunct="1">
              <a:lnSpc>
                <a:spcPct val="100000"/>
              </a:lnSpc>
              <a:spcBef>
                <a:spcPct val="0"/>
              </a:spcBef>
              <a:spcAft>
                <a:spcPct val="0"/>
              </a:spcAft>
              <a:buClrTx/>
              <a:buSzTx/>
              <a:buFontTx/>
              <a:buNone/>
              <a:tabLst>
                <a:tab pos="111125" algn="l"/>
              </a:tabLst>
            </a:pPr>
            <a:endParaRPr lang="en-US" sz="2400" dirty="0">
              <a:solidFill>
                <a:srgbClr val="001D35"/>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11125" algn="l"/>
              </a:tabLst>
            </a:pPr>
            <a:endParaRPr kumimoji="0" lang="en-US" sz="2400" b="0" i="0" u="none" strike="noStrike" cap="none" normalizeH="0" baseline="0" dirty="0">
              <a:ln>
                <a:noFill/>
              </a:ln>
              <a:solidFill>
                <a:srgbClr val="001D35"/>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11125" algn="l"/>
              </a:tabLst>
            </a:pPr>
            <a:r>
              <a:rPr kumimoji="0" lang="en-US" sz="2400" b="0" i="0" u="none" strike="noStrike" cap="none" normalizeH="0" baseline="0" dirty="0">
                <a:ln>
                  <a:noFill/>
                </a:ln>
                <a:solidFill>
                  <a:srgbClr val="001D35"/>
                </a:solidFill>
                <a:effectLst/>
                <a:latin typeface="Times New Roman" pitchFamily="18" charset="0"/>
                <a:cs typeface="Times New Roman" pitchFamily="18" charset="0"/>
              </a:rPr>
              <a:t>This is often achieved through machine learning and deep learning, where systems train on vast datasets to improve their performance and accuracy over time, enabling them to understand and generate language, recognize images, and provide insightful recommendations. </a:t>
            </a:r>
          </a:p>
          <a:p>
            <a:pPr marL="0" marR="0" lvl="0" indent="0" algn="l" defTabSz="914400" rtl="0" eaLnBrk="0" fontAlgn="base" latinLnBrk="0" hangingPunct="0">
              <a:lnSpc>
                <a:spcPct val="100000"/>
              </a:lnSpc>
              <a:spcBef>
                <a:spcPct val="0"/>
              </a:spcBef>
              <a:spcAft>
                <a:spcPct val="0"/>
              </a:spcAft>
              <a:buClrTx/>
              <a:buSzTx/>
              <a:buFontTx/>
              <a:buNone/>
              <a:tabLst>
                <a:tab pos="111125" algn="l"/>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153400" cy="5973763"/>
          </a:xfrm>
        </p:spPr>
        <p:txBody>
          <a:bodyPr>
            <a:normAutofit/>
          </a:bodyPr>
          <a:lstStyle/>
          <a:p>
            <a:pPr algn="just"/>
            <a:r>
              <a:rPr lang="en-US" sz="2000" dirty="0">
                <a:latin typeface="Times New Roman" panose="02020603050405020304" pitchFamily="18" charset="0"/>
                <a:cs typeface="Times New Roman" panose="02020603050405020304" pitchFamily="18" charset="0"/>
              </a:rPr>
              <a:t>Intelligence is an intangible part of our brain which is a combination of </a:t>
            </a:r>
            <a:r>
              <a:rPr lang="en-US" sz="2000" b="1" dirty="0">
                <a:latin typeface="Times New Roman" panose="02020603050405020304" pitchFamily="18" charset="0"/>
                <a:cs typeface="Times New Roman" panose="02020603050405020304" pitchFamily="18" charset="0"/>
              </a:rPr>
              <a:t>Reasoning, learning, problem-solving perception, language understanding, etc.</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To achieve the above factors for a machine or software Artificial Intelligence requires the following discipline:</a:t>
            </a:r>
          </a:p>
          <a:p>
            <a:pPr lvl="3">
              <a:buNone/>
            </a:pPr>
            <a:r>
              <a:rPr lang="en-US" dirty="0">
                <a:latin typeface="Times New Roman" panose="02020603050405020304" pitchFamily="18" charset="0"/>
                <a:cs typeface="Times New Roman" panose="02020603050405020304" pitchFamily="18" charset="0"/>
              </a:rPr>
              <a:t>o Mathematics</a:t>
            </a:r>
          </a:p>
          <a:p>
            <a:pPr lvl="3">
              <a:buNone/>
            </a:pPr>
            <a:r>
              <a:rPr lang="en-US" dirty="0">
                <a:latin typeface="Times New Roman" panose="02020603050405020304" pitchFamily="18" charset="0"/>
                <a:cs typeface="Times New Roman" panose="02020603050405020304" pitchFamily="18" charset="0"/>
              </a:rPr>
              <a:t>o Biology</a:t>
            </a:r>
          </a:p>
          <a:p>
            <a:pPr lvl="3">
              <a:buNone/>
            </a:pPr>
            <a:r>
              <a:rPr lang="en-US" dirty="0">
                <a:latin typeface="Times New Roman" panose="02020603050405020304" pitchFamily="18" charset="0"/>
                <a:cs typeface="Times New Roman" panose="02020603050405020304" pitchFamily="18" charset="0"/>
              </a:rPr>
              <a:t>o Psychology</a:t>
            </a:r>
          </a:p>
          <a:p>
            <a:pPr lvl="3">
              <a:buNone/>
            </a:pPr>
            <a:r>
              <a:rPr lang="en-US" dirty="0">
                <a:latin typeface="Times New Roman" panose="02020603050405020304" pitchFamily="18" charset="0"/>
                <a:cs typeface="Times New Roman" panose="02020603050405020304" pitchFamily="18" charset="0"/>
              </a:rPr>
              <a:t>o Sociology</a:t>
            </a:r>
          </a:p>
          <a:p>
            <a:pPr lvl="3">
              <a:buNone/>
            </a:pPr>
            <a:r>
              <a:rPr lang="en-US" dirty="0">
                <a:latin typeface="Times New Roman" panose="02020603050405020304" pitchFamily="18" charset="0"/>
                <a:cs typeface="Times New Roman" panose="02020603050405020304" pitchFamily="18" charset="0"/>
              </a:rPr>
              <a:t>o Computer Science</a:t>
            </a:r>
          </a:p>
          <a:p>
            <a:pPr lvl="3">
              <a:buNone/>
            </a:pPr>
            <a:r>
              <a:rPr lang="en-US" dirty="0">
                <a:latin typeface="Times New Roman" panose="02020603050405020304" pitchFamily="18" charset="0"/>
                <a:cs typeface="Times New Roman" panose="02020603050405020304" pitchFamily="18" charset="0"/>
              </a:rPr>
              <a:t>o Neurons Study</a:t>
            </a:r>
          </a:p>
          <a:p>
            <a:pPr lvl="3">
              <a:buNone/>
            </a:pPr>
            <a:r>
              <a:rPr lang="en-US" dirty="0">
                <a:latin typeface="Times New Roman" panose="02020603050405020304" pitchFamily="18" charset="0"/>
                <a:cs typeface="Times New Roman" panose="02020603050405020304" pitchFamily="18" charset="0"/>
              </a:rPr>
              <a:t>o Statistics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9654"/>
            <a:ext cx="8382000" cy="5940088"/>
          </a:xfrm>
          <a:prstGeom prst="rect">
            <a:avLst/>
          </a:prstGeom>
        </p:spPr>
        <p:txBody>
          <a:bodyPr wrap="square">
            <a:spAutoFit/>
          </a:bodyPr>
          <a:lstStyle/>
          <a:p>
            <a:pPr lvl="0" eaLnBrk="0" fontAlgn="base" hangingPunct="0">
              <a:spcBef>
                <a:spcPct val="0"/>
              </a:spcBef>
              <a:spcAft>
                <a:spcPct val="0"/>
              </a:spcAft>
              <a:tabLst>
                <a:tab pos="111125" algn="l"/>
              </a:tabLst>
            </a:pPr>
            <a:r>
              <a:rPr lang="en-US" sz="2000" dirty="0">
                <a:solidFill>
                  <a:srgbClr val="001D35"/>
                </a:solidFill>
                <a:latin typeface="Times New Roman" pitchFamily="18" charset="0"/>
                <a:cs typeface="Times New Roman" pitchFamily="18" charset="0"/>
              </a:rPr>
              <a:t>Key Aspects of AI Intelligence</a:t>
            </a:r>
            <a:endParaRPr lang="en-US" sz="1100" dirty="0">
              <a:latin typeface="Times New Roman" pitchFamily="18" charset="0"/>
              <a:cs typeface="Times New Roman" pitchFamily="18" charset="0"/>
            </a:endParaRPr>
          </a:p>
          <a:p>
            <a:pPr lvl="0" algn="just" eaLnBrk="0" fontAlgn="base" hangingPunct="0">
              <a:spcBef>
                <a:spcPct val="0"/>
              </a:spcBef>
              <a:spcAft>
                <a:spcPct val="0"/>
              </a:spcAft>
              <a:buFontTx/>
              <a:buChar char="•"/>
              <a:tabLst>
                <a:tab pos="111125" algn="l"/>
              </a:tabLst>
            </a:pPr>
            <a:r>
              <a:rPr lang="en-US" sz="2000" b="1" dirty="0">
                <a:solidFill>
                  <a:srgbClr val="001D35"/>
                </a:solidFill>
                <a:latin typeface="Times New Roman" pitchFamily="18" charset="0"/>
                <a:cs typeface="Times New Roman" pitchFamily="18" charset="0"/>
              </a:rPr>
              <a:t>Human-like Behavior:</a:t>
            </a:r>
            <a:endParaRPr lang="en-US" sz="2000" dirty="0">
              <a:solidFill>
                <a:srgbClr val="001D35"/>
              </a:solidFill>
              <a:latin typeface="Times New Roman" pitchFamily="18" charset="0"/>
              <a:cs typeface="Times New Roman" pitchFamily="18" charset="0"/>
            </a:endParaRPr>
          </a:p>
          <a:p>
            <a:pPr lvl="0" algn="just" eaLnBrk="0" fontAlgn="base" hangingPunct="0">
              <a:spcBef>
                <a:spcPct val="0"/>
              </a:spcBef>
              <a:spcAft>
                <a:spcPct val="0"/>
              </a:spcAft>
              <a:tabLst>
                <a:tab pos="111125" algn="l"/>
              </a:tabLst>
            </a:pPr>
            <a:r>
              <a:rPr lang="en-US" sz="2000" dirty="0">
                <a:solidFill>
                  <a:srgbClr val="001D35"/>
                </a:solidFill>
                <a:latin typeface="Times New Roman" pitchFamily="18" charset="0"/>
                <a:cs typeface="Times New Roman" pitchFamily="18" charset="0"/>
              </a:rPr>
              <a:t>AI aims to enable machines to exhibit human-like behaviors and carry out tasks that have historically demanded human intelligence. </a:t>
            </a:r>
          </a:p>
          <a:p>
            <a:pPr lvl="0" algn="just" eaLnBrk="0" fontAlgn="base" hangingPunct="0">
              <a:spcBef>
                <a:spcPct val="0"/>
              </a:spcBef>
              <a:spcAft>
                <a:spcPct val="0"/>
              </a:spcAft>
              <a:buFontTx/>
              <a:buChar char="•"/>
              <a:tabLst>
                <a:tab pos="111125" algn="l"/>
              </a:tabLst>
            </a:pPr>
            <a:r>
              <a:rPr lang="en-US" sz="2000" b="1" dirty="0">
                <a:solidFill>
                  <a:srgbClr val="001D35"/>
                </a:solidFill>
                <a:latin typeface="Times New Roman" pitchFamily="18" charset="0"/>
                <a:cs typeface="Times New Roman" pitchFamily="18" charset="0"/>
              </a:rPr>
              <a:t>Learning from Data:</a:t>
            </a:r>
            <a:endParaRPr lang="en-US" sz="2000" dirty="0">
              <a:solidFill>
                <a:srgbClr val="001D35"/>
              </a:solidFill>
              <a:latin typeface="Times New Roman" pitchFamily="18" charset="0"/>
              <a:cs typeface="Times New Roman" pitchFamily="18" charset="0"/>
            </a:endParaRPr>
          </a:p>
          <a:p>
            <a:pPr lvl="0" algn="just" eaLnBrk="0" fontAlgn="base" hangingPunct="0">
              <a:spcBef>
                <a:spcPct val="0"/>
              </a:spcBef>
              <a:spcAft>
                <a:spcPct val="0"/>
              </a:spcAft>
              <a:tabLst>
                <a:tab pos="111125" algn="l"/>
              </a:tabLst>
            </a:pPr>
            <a:r>
              <a:rPr lang="en-US" sz="2000" dirty="0">
                <a:solidFill>
                  <a:srgbClr val="001D35"/>
                </a:solidFill>
                <a:latin typeface="Times New Roman" pitchFamily="18" charset="0"/>
                <a:cs typeface="Times New Roman" pitchFamily="18" charset="0"/>
              </a:rPr>
              <a:t>A core component of AI intelligence is the ability to learn from vast amounts of data, recognize patterns, and make predictions or decisions without being explicitly programmed for every scenario. </a:t>
            </a:r>
          </a:p>
          <a:p>
            <a:pPr lvl="0" algn="just" eaLnBrk="0" fontAlgn="base" hangingPunct="0">
              <a:spcBef>
                <a:spcPct val="0"/>
              </a:spcBef>
              <a:spcAft>
                <a:spcPct val="0"/>
              </a:spcAft>
              <a:buFontTx/>
              <a:buChar char="•"/>
              <a:tabLst>
                <a:tab pos="111125" algn="l"/>
              </a:tabLst>
            </a:pPr>
            <a:r>
              <a:rPr lang="en-US" sz="2000" b="1" dirty="0">
                <a:solidFill>
                  <a:srgbClr val="001D35"/>
                </a:solidFill>
                <a:latin typeface="Times New Roman" pitchFamily="18" charset="0"/>
                <a:cs typeface="Times New Roman" pitchFamily="18" charset="0"/>
              </a:rPr>
              <a:t>Reasoning and Problem-Solving:</a:t>
            </a:r>
            <a:endParaRPr lang="en-US" sz="2000" dirty="0">
              <a:solidFill>
                <a:srgbClr val="001D35"/>
              </a:solidFill>
              <a:latin typeface="Times New Roman" pitchFamily="18" charset="0"/>
              <a:cs typeface="Times New Roman" pitchFamily="18" charset="0"/>
            </a:endParaRPr>
          </a:p>
          <a:p>
            <a:pPr lvl="0" algn="just" eaLnBrk="0" fontAlgn="base" hangingPunct="0">
              <a:spcBef>
                <a:spcPct val="0"/>
              </a:spcBef>
              <a:spcAft>
                <a:spcPct val="0"/>
              </a:spcAft>
              <a:tabLst>
                <a:tab pos="111125" algn="l"/>
              </a:tabLst>
            </a:pPr>
            <a:r>
              <a:rPr lang="en-US" sz="2000" dirty="0">
                <a:solidFill>
                  <a:srgbClr val="001D35"/>
                </a:solidFill>
                <a:latin typeface="Times New Roman" pitchFamily="18" charset="0"/>
                <a:cs typeface="Times New Roman" pitchFamily="18" charset="0"/>
              </a:rPr>
              <a:t>AI systems can analyze complex information and apply logical reasoning to solve problems, such as optimizing resource allocation or finding solutions in a search space. </a:t>
            </a:r>
          </a:p>
          <a:p>
            <a:pPr lvl="0" algn="just" eaLnBrk="0" fontAlgn="base" hangingPunct="0">
              <a:spcBef>
                <a:spcPct val="0"/>
              </a:spcBef>
              <a:spcAft>
                <a:spcPct val="0"/>
              </a:spcAft>
              <a:buFontTx/>
              <a:buChar char="•"/>
              <a:tabLst>
                <a:tab pos="111125" algn="l"/>
              </a:tabLst>
            </a:pPr>
            <a:r>
              <a:rPr lang="en-US" sz="2000" b="1" dirty="0">
                <a:solidFill>
                  <a:srgbClr val="001D35"/>
                </a:solidFill>
                <a:latin typeface="Times New Roman" pitchFamily="18" charset="0"/>
                <a:cs typeface="Times New Roman" pitchFamily="18" charset="0"/>
              </a:rPr>
              <a:t>Adaptability:</a:t>
            </a:r>
            <a:endParaRPr lang="en-US" sz="2000" dirty="0">
              <a:solidFill>
                <a:srgbClr val="001D35"/>
              </a:solidFill>
              <a:latin typeface="Times New Roman" pitchFamily="18" charset="0"/>
              <a:cs typeface="Times New Roman" pitchFamily="18" charset="0"/>
            </a:endParaRPr>
          </a:p>
          <a:p>
            <a:pPr lvl="0" algn="just" eaLnBrk="0" fontAlgn="base" hangingPunct="0">
              <a:spcBef>
                <a:spcPct val="0"/>
              </a:spcBef>
              <a:spcAft>
                <a:spcPct val="0"/>
              </a:spcAft>
              <a:tabLst>
                <a:tab pos="111125" algn="l"/>
              </a:tabLst>
            </a:pPr>
            <a:r>
              <a:rPr lang="en-US" sz="2000" dirty="0">
                <a:solidFill>
                  <a:srgbClr val="001D35"/>
                </a:solidFill>
                <a:latin typeface="Times New Roman" pitchFamily="18" charset="0"/>
                <a:cs typeface="Times New Roman" pitchFamily="18" charset="0"/>
              </a:rPr>
              <a:t>Intelligent AI systems can adapt to new inputs and improve their performance over time, much like humans learn from experience. </a:t>
            </a:r>
          </a:p>
          <a:p>
            <a:pPr lvl="0" algn="just" eaLnBrk="0" fontAlgn="base" hangingPunct="0">
              <a:spcBef>
                <a:spcPct val="0"/>
              </a:spcBef>
              <a:spcAft>
                <a:spcPct val="0"/>
              </a:spcAft>
              <a:buFontTx/>
              <a:buChar char="•"/>
              <a:tabLst>
                <a:tab pos="111125" algn="l"/>
              </a:tabLst>
            </a:pPr>
            <a:r>
              <a:rPr lang="en-US" sz="2000" b="1" dirty="0">
                <a:solidFill>
                  <a:srgbClr val="001D35"/>
                </a:solidFill>
                <a:latin typeface="Times New Roman" pitchFamily="18" charset="0"/>
                <a:cs typeface="Times New Roman" pitchFamily="18" charset="0"/>
              </a:rPr>
              <a:t>Decision-Making:</a:t>
            </a:r>
            <a:endParaRPr lang="en-US" sz="2000" dirty="0">
              <a:solidFill>
                <a:srgbClr val="001D35"/>
              </a:solidFill>
              <a:latin typeface="Times New Roman" pitchFamily="18" charset="0"/>
              <a:cs typeface="Times New Roman" pitchFamily="18" charset="0"/>
            </a:endParaRPr>
          </a:p>
          <a:p>
            <a:pPr lvl="0" algn="just" eaLnBrk="0" fontAlgn="base" hangingPunct="0">
              <a:spcBef>
                <a:spcPct val="0"/>
              </a:spcBef>
              <a:spcAft>
                <a:spcPct val="0"/>
              </a:spcAft>
              <a:tabLst>
                <a:tab pos="111125" algn="l"/>
              </a:tabLst>
            </a:pPr>
            <a:r>
              <a:rPr lang="en-US" sz="2000" dirty="0">
                <a:solidFill>
                  <a:srgbClr val="001D35"/>
                </a:solidFill>
                <a:latin typeface="Times New Roman" pitchFamily="18" charset="0"/>
                <a:cs typeface="Times New Roman" pitchFamily="18" charset="0"/>
              </a:rPr>
              <a:t>Based on the patterns and insights derived from data, AI can make informed decisions, whether it's a computer deciding if an image contains a cat or a business determining market trends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440120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Why Artificial Intelligence?</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With the help of AI, you can create such software or devices which can solve real-world problems very easily and with accuracy such as health issues, marketing, traffic issues, etc.</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With the help of AI, you can create your personal virtual Assistant, such </a:t>
            </a:r>
            <a:r>
              <a:rPr lang="pt-BR" sz="2000" dirty="0">
                <a:latin typeface="Times New Roman" panose="02020603050405020304" pitchFamily="18" charset="0"/>
                <a:cs typeface="Times New Roman" panose="02020603050405020304" pitchFamily="18" charset="0"/>
              </a:rPr>
              <a:t>as Cortana, Google Assistant, Siri, etc.</a:t>
            </a:r>
          </a:p>
          <a:p>
            <a:endParaRPr lang="pt-BR"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With the help of AI, you can build such Robots which can work in an environment where survival of humans can be at risk.</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AI opens a path for other new technologies, new devices, and new</a:t>
            </a:r>
          </a:p>
          <a:p>
            <a:r>
              <a:rPr lang="en-US" sz="2000" dirty="0">
                <a:latin typeface="Times New Roman" panose="02020603050405020304" pitchFamily="18" charset="0"/>
                <a:cs typeface="Times New Roman" panose="02020603050405020304" pitchFamily="18" charset="0"/>
              </a:rPr>
              <a:t>Opportunities.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2721</Words>
  <Application>Microsoft Office PowerPoint</Application>
  <PresentationFormat>On-screen Show (4:3)</PresentationFormat>
  <Paragraphs>273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Nunito</vt:lpstr>
      <vt:lpstr>Times New Roman</vt:lpstr>
      <vt:lpstr>Office Theme</vt:lpstr>
      <vt:lpstr>Artificial Intelligence BCS-701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of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BCS-701 Artificial intelligence</dc:title>
  <dc:creator>admin</dc:creator>
  <cp:lastModifiedBy>Dr. Saumya Chaturvedi</cp:lastModifiedBy>
  <cp:revision>41</cp:revision>
  <dcterms:created xsi:type="dcterms:W3CDTF">2006-08-16T00:00:00Z</dcterms:created>
  <dcterms:modified xsi:type="dcterms:W3CDTF">2025-09-18T10:38:42Z</dcterms:modified>
</cp:coreProperties>
</file>