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9" r:id="rId5"/>
    <p:sldId id="261" r:id="rId6"/>
    <p:sldId id="267" r:id="rId7"/>
    <p:sldId id="262" r:id="rId8"/>
    <p:sldId id="264"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8966A4C-5BCD-4E50-913F-A3DA7EB01021}" type="datetimeFigureOut">
              <a:rPr lang="en-US" smtClean="0"/>
              <a:t>9/13/2019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FD8DC69-6F5A-40A2-B2A6-24124A6558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66A4C-5BCD-4E50-913F-A3DA7EB01021}"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DC69-6F5A-40A2-B2A6-24124A6558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66A4C-5BCD-4E50-913F-A3DA7EB01021}"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DC69-6F5A-40A2-B2A6-24124A6558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66A4C-5BCD-4E50-913F-A3DA7EB01021}"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DC69-6F5A-40A2-B2A6-24124A6558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966A4C-5BCD-4E50-913F-A3DA7EB01021}"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DC69-6F5A-40A2-B2A6-24124A65586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966A4C-5BCD-4E50-913F-A3DA7EB01021}"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DC69-6F5A-40A2-B2A6-24124A6558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966A4C-5BCD-4E50-913F-A3DA7EB01021}"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DC69-6F5A-40A2-B2A6-24124A6558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966A4C-5BCD-4E50-913F-A3DA7EB01021}"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DC69-6F5A-40A2-B2A6-24124A6558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66A4C-5BCD-4E50-913F-A3DA7EB01021}"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DC69-6F5A-40A2-B2A6-24124A6558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966A4C-5BCD-4E50-913F-A3DA7EB01021}"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DC69-6F5A-40A2-B2A6-24124A6558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966A4C-5BCD-4E50-913F-A3DA7EB01021}"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FD8DC69-6F5A-40A2-B2A6-24124A65586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966A4C-5BCD-4E50-913F-A3DA7EB01021}" type="datetimeFigureOut">
              <a:rPr lang="en-US" smtClean="0"/>
              <a:t>9/13/2019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FD8DC69-6F5A-40A2-B2A6-24124A65586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Angelic Worship</a:t>
            </a:r>
            <a:endParaRPr lang="en-US" dirty="0"/>
          </a:p>
        </p:txBody>
      </p:sp>
      <p:sp>
        <p:nvSpPr>
          <p:cNvPr id="3" name="Subtitle 2"/>
          <p:cNvSpPr>
            <a:spLocks noGrp="1"/>
          </p:cNvSpPr>
          <p:nvPr>
            <p:ph type="subTitle" idx="1"/>
          </p:nvPr>
        </p:nvSpPr>
        <p:spPr/>
        <p:txBody>
          <a:bodyPr/>
          <a:lstStyle/>
          <a:p>
            <a:r>
              <a:rPr lang="en-US" dirty="0" smtClean="0"/>
              <a:t>Part 2</a:t>
            </a:r>
            <a:endParaRPr lang="en-US" dirty="0"/>
          </a:p>
        </p:txBody>
      </p:sp>
    </p:spTree>
    <p:extLst>
      <p:ext uri="{BB962C8B-B14F-4D97-AF65-F5344CB8AC3E}">
        <p14:creationId xmlns:p14="http://schemas.microsoft.com/office/powerpoint/2010/main" val="1470742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19200"/>
            <a:ext cx="6477000" cy="2862322"/>
          </a:xfrm>
          <a:prstGeom prst="rect">
            <a:avLst/>
          </a:prstGeom>
        </p:spPr>
        <p:txBody>
          <a:bodyPr wrap="square">
            <a:spAutoFit/>
          </a:bodyPr>
          <a:lstStyle/>
          <a:p>
            <a:pPr marL="285750" indent="-285750">
              <a:buFont typeface="Wingdings" panose="05000000000000000000" pitchFamily="2" charset="2"/>
              <a:buChar char="v"/>
            </a:pPr>
            <a:r>
              <a:rPr lang="en-US" dirty="0"/>
              <a:t>God </a:t>
            </a:r>
            <a:r>
              <a:rPr lang="en-US" dirty="0" smtClean="0"/>
              <a:t>gave, His </a:t>
            </a:r>
            <a:r>
              <a:rPr lang="en-US" dirty="0"/>
              <a:t>merciful love allows us to worship him in the Divine Liturgy like the angels, </a:t>
            </a:r>
            <a:r>
              <a:rPr lang="en-US" dirty="0" smtClean="0"/>
              <a:t>yet presented </a:t>
            </a:r>
            <a:r>
              <a:rPr lang="en-US" dirty="0"/>
              <a:t>something greater upon us for He manifested Himself in body for us, and gave us His </a:t>
            </a:r>
            <a:r>
              <a:rPr lang="en-US" dirty="0" smtClean="0"/>
              <a:t>body and </a:t>
            </a:r>
            <a:r>
              <a:rPr lang="en-US" dirty="0"/>
              <a:t>blood so that we may receive Him and have communion with Him. </a:t>
            </a:r>
            <a:endParaRPr lang="en-US" dirty="0" smtClean="0"/>
          </a:p>
          <a:p>
            <a:endParaRPr lang="en-US" dirty="0" smtClean="0"/>
          </a:p>
          <a:p>
            <a:pPr marL="285750" indent="-285750">
              <a:buFont typeface="Wingdings" panose="05000000000000000000" pitchFamily="2" charset="2"/>
              <a:buChar char="ü"/>
            </a:pPr>
            <a:r>
              <a:rPr lang="en-US" i="1" dirty="0" smtClean="0"/>
              <a:t>The </a:t>
            </a:r>
            <a:r>
              <a:rPr lang="en-US" i="1" dirty="0"/>
              <a:t>apostle John marvels </a:t>
            </a:r>
            <a:r>
              <a:rPr lang="en-US" i="1" dirty="0" smtClean="0"/>
              <a:t>and describes </a:t>
            </a:r>
            <a:r>
              <a:rPr lang="en-US" i="1" dirty="0"/>
              <a:t>the love of God by </a:t>
            </a:r>
            <a:r>
              <a:rPr lang="en-US" i="1" dirty="0" smtClean="0"/>
              <a:t>saying, “Behold</a:t>
            </a:r>
            <a:r>
              <a:rPr lang="en-US" i="1" dirty="0"/>
              <a:t>, what manner of love the Father has bestowed upon </a:t>
            </a:r>
            <a:r>
              <a:rPr lang="en-US" i="1" dirty="0" smtClean="0"/>
              <a:t>us, that </a:t>
            </a:r>
            <a:r>
              <a:rPr lang="en-US" i="1" dirty="0"/>
              <a:t>we should be called the sons of God</a:t>
            </a:r>
            <a:r>
              <a:rPr lang="en-US" i="1" dirty="0" smtClean="0"/>
              <a:t>.” 	</a:t>
            </a:r>
          </a:p>
          <a:p>
            <a:r>
              <a:rPr lang="en-US" i="1" dirty="0"/>
              <a:t> </a:t>
            </a:r>
            <a:r>
              <a:rPr lang="en-US" i="1" dirty="0" smtClean="0"/>
              <a:t>                                        1 John 3:1</a:t>
            </a:r>
            <a:endParaRPr lang="en-US" i="1" dirty="0"/>
          </a:p>
        </p:txBody>
      </p:sp>
      <p:pic>
        <p:nvPicPr>
          <p:cNvPr id="3" name="Picture 2"/>
          <p:cNvPicPr>
            <a:picLocks noChangeAspect="1"/>
          </p:cNvPicPr>
          <p:nvPr/>
        </p:nvPicPr>
        <p:blipFill>
          <a:blip r:embed="rId2"/>
          <a:stretch>
            <a:fillRect/>
          </a:stretch>
        </p:blipFill>
        <p:spPr>
          <a:xfrm>
            <a:off x="5943600" y="3733800"/>
            <a:ext cx="2095500" cy="2987202"/>
          </a:xfrm>
          <a:prstGeom prst="rect">
            <a:avLst/>
          </a:prstGeom>
        </p:spPr>
      </p:pic>
      <p:pic>
        <p:nvPicPr>
          <p:cNvPr id="4" name="Picture 3"/>
          <p:cNvPicPr>
            <a:picLocks noChangeAspect="1"/>
          </p:cNvPicPr>
          <p:nvPr/>
        </p:nvPicPr>
        <p:blipFill>
          <a:blip r:embed="rId3"/>
          <a:stretch>
            <a:fillRect/>
          </a:stretch>
        </p:blipFill>
        <p:spPr>
          <a:xfrm>
            <a:off x="1438275" y="4329699"/>
            <a:ext cx="2143125" cy="2143125"/>
          </a:xfrm>
          <a:prstGeom prst="rect">
            <a:avLst/>
          </a:prstGeom>
        </p:spPr>
      </p:pic>
    </p:spTree>
    <p:extLst>
      <p:ext uri="{BB962C8B-B14F-4D97-AF65-F5344CB8AC3E}">
        <p14:creationId xmlns:p14="http://schemas.microsoft.com/office/powerpoint/2010/main" val="49984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smtClean="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smtClean="0"/>
          </a:p>
          <a:p>
            <a:endParaRPr lang="en-US" dirty="0"/>
          </a:p>
          <a:p>
            <a:endParaRPr lang="en-US" dirty="0"/>
          </a:p>
        </p:txBody>
      </p:sp>
      <p:sp>
        <p:nvSpPr>
          <p:cNvPr id="4" name="Rectangle 3"/>
          <p:cNvSpPr/>
          <p:nvPr/>
        </p:nvSpPr>
        <p:spPr>
          <a:xfrm>
            <a:off x="685800" y="1143000"/>
            <a:ext cx="8153400" cy="1754326"/>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If God has given us such love, what should we do in return for the grace of such angelic presence?</a:t>
            </a:r>
          </a:p>
        </p:txBody>
      </p:sp>
    </p:spTree>
    <p:extLst>
      <p:ext uri="{BB962C8B-B14F-4D97-AF65-F5344CB8AC3E}">
        <p14:creationId xmlns:p14="http://schemas.microsoft.com/office/powerpoint/2010/main" val="6923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543800" cy="3662541"/>
          </a:xfrm>
          <a:prstGeom prst="rect">
            <a:avLst/>
          </a:prstGeom>
        </p:spPr>
        <p:txBody>
          <a:bodyPr wrap="square">
            <a:spAutoFit/>
          </a:bodyPr>
          <a:lstStyle/>
          <a:p>
            <a:endParaRPr lang="en-US" dirty="0"/>
          </a:p>
          <a:p>
            <a:pPr marL="285750" indent="-285750">
              <a:buFont typeface="Wingdings" pitchFamily="2" charset="2"/>
              <a:buChar char="v"/>
            </a:pPr>
            <a:r>
              <a:rPr lang="en-US" sz="2000" dirty="0" smtClean="0">
                <a:latin typeface="Times New Roman" pitchFamily="18" charset="0"/>
                <a:cs typeface="Times New Roman" pitchFamily="18" charset="0"/>
              </a:rPr>
              <a:t>The Divine Liturgy is set in the image of the Heavenly Worship of Angels. </a:t>
            </a:r>
          </a:p>
          <a:p>
            <a:r>
              <a:rPr lang="en-US" sz="2000" dirty="0" smtClean="0">
                <a:latin typeface="Times New Roman" pitchFamily="18" charset="0"/>
                <a:cs typeface="Times New Roman" pitchFamily="18" charset="0"/>
              </a:rPr>
              <a:t>The prophet Isaiah explains his vision of angelic </a:t>
            </a:r>
            <a:r>
              <a:rPr lang="en-US" sz="2000" dirty="0">
                <a:latin typeface="Times New Roman" pitchFamily="18" charset="0"/>
                <a:cs typeface="Times New Roman" pitchFamily="18" charset="0"/>
              </a:rPr>
              <a:t>worship </a:t>
            </a:r>
            <a:r>
              <a:rPr lang="en-US" sz="2000" dirty="0" smtClean="0">
                <a:latin typeface="Times New Roman" pitchFamily="18" charset="0"/>
                <a:cs typeface="Times New Roman" pitchFamily="18" charset="0"/>
              </a:rPr>
              <a:t>(Isaiah 6:1-3)</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angels praising God the same way we do in our Liturgy, saying, "Holy, Holy, Holy is the Lord of hosts. The whole earth is full of His Glory." The angels say these words covering their feet with two wings, their face with two wings, and flying with the other two. These are symbolic acts that indicate the following:</a:t>
            </a:r>
          </a:p>
          <a:p>
            <a:endParaRPr lang="en-US" dirty="0"/>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2133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14800" y="3733800"/>
            <a:ext cx="4876800" cy="2246769"/>
          </a:xfrm>
          <a:prstGeom prst="rect">
            <a:avLst/>
          </a:prstGeom>
        </p:spPr>
        <p:txBody>
          <a:bodyPr wrap="square">
            <a:spAutoFit/>
          </a:bodyPr>
          <a:lstStyle/>
          <a:p>
            <a:pPr marL="342900" indent="-342900">
              <a:buFont typeface="Arial" pitchFamily="34" charset="0"/>
              <a:buChar char="•"/>
            </a:pPr>
            <a:r>
              <a:rPr lang="en-US" sz="2000" dirty="0" smtClean="0">
                <a:latin typeface="Times New Roman" pitchFamily="18" charset="0"/>
                <a:cs typeface="Times New Roman" pitchFamily="18" charset="0"/>
              </a:rPr>
              <a:t>They cover their feet to indicate that they are not worthy to stand in His presence.</a:t>
            </a:r>
          </a:p>
          <a:p>
            <a:pPr marL="342900" indent="-342900">
              <a:buFont typeface="Arial" pitchFamily="34" charset="0"/>
              <a:buChar char="•"/>
            </a:pPr>
            <a:r>
              <a:rPr lang="en-US" sz="2000" dirty="0" smtClean="0">
                <a:latin typeface="Times New Roman" pitchFamily="18" charset="0"/>
                <a:cs typeface="Times New Roman" pitchFamily="18" charset="0"/>
              </a:rPr>
              <a:t>They cover their face to indicate they cannot see his glory.</a:t>
            </a:r>
          </a:p>
          <a:p>
            <a:pPr marL="342900" indent="-342900">
              <a:buFont typeface="Arial" pitchFamily="34" charset="0"/>
              <a:buChar char="•"/>
            </a:pPr>
            <a:r>
              <a:rPr lang="en-US" sz="2000" dirty="0" smtClean="0">
                <a:latin typeface="Times New Roman" pitchFamily="18" charset="0"/>
                <a:cs typeface="Times New Roman" pitchFamily="18" charset="0"/>
              </a:rPr>
              <a:t>They fly with the other two wings to indicate that they cannot go anywhere where He is not.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87117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Angelic </a:t>
            </a:r>
            <a:r>
              <a:rPr lang="en-US" sz="4000" dirty="0">
                <a:latin typeface="Times New Roman" panose="02020603050405020304" pitchFamily="18" charset="0"/>
                <a:cs typeface="Times New Roman" panose="02020603050405020304" pitchFamily="18" charset="0"/>
              </a:rPr>
              <a:t>worship according to the Revelation of John the apostle:</a:t>
            </a:r>
          </a:p>
        </p:txBody>
      </p:sp>
      <p:sp>
        <p:nvSpPr>
          <p:cNvPr id="3" name="Content Placeholder 2"/>
          <p:cNvSpPr>
            <a:spLocks noGrp="1"/>
          </p:cNvSpPr>
          <p:nvPr>
            <p:ph sz="half" idx="1"/>
          </p:nvPr>
        </p:nvSpPr>
        <p:spPr>
          <a:xfrm>
            <a:off x="457200" y="1920085"/>
            <a:ext cx="3886200" cy="4434840"/>
          </a:xfrm>
        </p:spPr>
        <p:txBody>
          <a:bodyPr>
            <a:normAutofit/>
          </a:bodyPr>
          <a:lstStyle/>
          <a:p>
            <a:r>
              <a:rPr lang="en-US" sz="2000" dirty="0" smtClean="0">
                <a:latin typeface="Times New Roman" panose="02020603050405020304" pitchFamily="18" charset="0"/>
                <a:cs typeface="Times New Roman" panose="02020603050405020304" pitchFamily="18" charset="0"/>
              </a:rPr>
              <a:t>“I </a:t>
            </a:r>
            <a:r>
              <a:rPr lang="en-US" sz="2000" dirty="0">
                <a:latin typeface="Times New Roman" panose="02020603050405020304" pitchFamily="18" charset="0"/>
                <a:cs typeface="Times New Roman" panose="02020603050405020304" pitchFamily="18" charset="0"/>
              </a:rPr>
              <a:t>was in the spirit: and, behold, a throne was set in heaven, and One sat on the throne. ... </a:t>
            </a:r>
            <a:r>
              <a:rPr lang="en-US" sz="2000" dirty="0" smtClean="0">
                <a:latin typeface="Times New Roman" panose="02020603050405020304" pitchFamily="18" charset="0"/>
                <a:cs typeface="Times New Roman" panose="02020603050405020304" pitchFamily="18" charset="0"/>
              </a:rPr>
              <a:t>And round </a:t>
            </a:r>
            <a:r>
              <a:rPr lang="en-US" sz="2000" dirty="0">
                <a:latin typeface="Times New Roman" panose="02020603050405020304" pitchFamily="18" charset="0"/>
                <a:cs typeface="Times New Roman" panose="02020603050405020304" pitchFamily="18" charset="0"/>
              </a:rPr>
              <a:t>about the throne were four and twenty seats: and upon the seats I saw four and twenty </a:t>
            </a:r>
            <a:r>
              <a:rPr lang="en-US" sz="2000" dirty="0" smtClean="0">
                <a:latin typeface="Times New Roman" panose="02020603050405020304" pitchFamily="18" charset="0"/>
                <a:cs typeface="Times New Roman" panose="02020603050405020304" pitchFamily="18" charset="0"/>
              </a:rPr>
              <a:t>elders sitting</a:t>
            </a:r>
            <a:r>
              <a:rPr lang="en-US" sz="2000" dirty="0">
                <a:latin typeface="Times New Roman" panose="02020603050405020304" pitchFamily="18" charset="0"/>
                <a:cs typeface="Times New Roman" panose="02020603050405020304" pitchFamily="18" charset="0"/>
              </a:rPr>
              <a:t>, clothed in white raiment; and they had on their heads crowns of gold. ... And in the midst of </a:t>
            </a:r>
            <a:r>
              <a:rPr lang="en-US" sz="2000" dirty="0" smtClean="0">
                <a:latin typeface="Times New Roman" panose="02020603050405020304" pitchFamily="18" charset="0"/>
                <a:cs typeface="Times New Roman" panose="02020603050405020304" pitchFamily="18" charset="0"/>
              </a:rPr>
              <a:t>the throne</a:t>
            </a:r>
            <a:r>
              <a:rPr lang="en-US" sz="2000" dirty="0">
                <a:latin typeface="Times New Roman" panose="02020603050405020304" pitchFamily="18" charset="0"/>
                <a:cs typeface="Times New Roman" panose="02020603050405020304" pitchFamily="18" charset="0"/>
              </a:rPr>
              <a:t>, and round about the throne, were four beasts full of eyes before and behind. ...</a:t>
            </a:r>
          </a:p>
        </p:txBody>
      </p:sp>
      <p:sp>
        <p:nvSpPr>
          <p:cNvPr id="4" name="Content Placeholder 3"/>
          <p:cNvSpPr>
            <a:spLocks noGrp="1"/>
          </p:cNvSpPr>
          <p:nvPr>
            <p:ph sz="half" idx="2"/>
          </p:nvPr>
        </p:nvSpPr>
        <p:spPr>
          <a:xfrm>
            <a:off x="4343400" y="1920085"/>
            <a:ext cx="4724400" cy="4434840"/>
          </a:xfrm>
        </p:spPr>
        <p:txBody>
          <a:bodyPr>
            <a:noAutofit/>
          </a:bodyPr>
          <a:lstStyle/>
          <a:p>
            <a:r>
              <a:rPr lang="en-US" sz="1800" dirty="0">
                <a:latin typeface="Times New Roman" panose="02020603050405020304" pitchFamily="18" charset="0"/>
                <a:cs typeface="Times New Roman" panose="02020603050405020304" pitchFamily="18" charset="0"/>
              </a:rPr>
              <a:t>And the four beasts had each of them six wings about him; and they were full of eyes within: </a:t>
            </a:r>
            <a:r>
              <a:rPr lang="en-US" sz="1800" dirty="0">
                <a:latin typeface="Times New Roman" panose="02020603050405020304" pitchFamily="18" charset="0"/>
                <a:cs typeface="Times New Roman" panose="02020603050405020304" pitchFamily="18" charset="0"/>
              </a:rPr>
              <a:t>and they </a:t>
            </a:r>
            <a:r>
              <a:rPr lang="en-US" sz="1800" dirty="0">
                <a:latin typeface="Times New Roman" panose="02020603050405020304" pitchFamily="18" charset="0"/>
                <a:cs typeface="Times New Roman" panose="02020603050405020304" pitchFamily="18" charset="0"/>
              </a:rPr>
              <a:t>rest not day and night, saying, Holy, Holy, Holy, Lord God Almighty, which was, and is, and is </a:t>
            </a:r>
            <a:r>
              <a:rPr lang="en-US" sz="1800" dirty="0">
                <a:latin typeface="Times New Roman" panose="02020603050405020304" pitchFamily="18" charset="0"/>
                <a:cs typeface="Times New Roman" panose="02020603050405020304" pitchFamily="18" charset="0"/>
              </a:rPr>
              <a:t>to come</a:t>
            </a:r>
            <a:r>
              <a:rPr lang="en-US" sz="1800" dirty="0">
                <a:latin typeface="Times New Roman" panose="02020603050405020304" pitchFamily="18" charset="0"/>
                <a:cs typeface="Times New Roman" panose="02020603050405020304" pitchFamily="18" charset="0"/>
              </a:rPr>
              <a:t>. And when those beasts give glory and honor and thanks to him that sat on the throne, who </a:t>
            </a:r>
            <a:r>
              <a:rPr lang="en-US" sz="1800" dirty="0">
                <a:latin typeface="Times New Roman" panose="02020603050405020304" pitchFamily="18" charset="0"/>
                <a:cs typeface="Times New Roman" panose="02020603050405020304" pitchFamily="18" charset="0"/>
              </a:rPr>
              <a:t>lives for </a:t>
            </a:r>
            <a:r>
              <a:rPr lang="en-US" sz="1800" dirty="0">
                <a:latin typeface="Times New Roman" panose="02020603050405020304" pitchFamily="18" charset="0"/>
                <a:cs typeface="Times New Roman" panose="02020603050405020304" pitchFamily="18" charset="0"/>
              </a:rPr>
              <a:t>ever and ever, The four and twenty elders fall down before Him that sat on the throne, and </a:t>
            </a:r>
            <a:r>
              <a:rPr lang="en-US" sz="1800" dirty="0">
                <a:latin typeface="Times New Roman" panose="02020603050405020304" pitchFamily="18" charset="0"/>
                <a:cs typeface="Times New Roman" panose="02020603050405020304" pitchFamily="18" charset="0"/>
              </a:rPr>
              <a:t>worship Him </a:t>
            </a:r>
            <a:r>
              <a:rPr lang="en-US" sz="1800" dirty="0">
                <a:latin typeface="Times New Roman" panose="02020603050405020304" pitchFamily="18" charset="0"/>
                <a:cs typeface="Times New Roman" panose="02020603050405020304" pitchFamily="18" charset="0"/>
              </a:rPr>
              <a:t>that lives for ever and ever, and cast their crowns before the throne, saying, You are worthy, </a:t>
            </a:r>
            <a:r>
              <a:rPr lang="en-US" sz="1800" dirty="0">
                <a:latin typeface="Times New Roman" panose="02020603050405020304" pitchFamily="18" charset="0"/>
                <a:cs typeface="Times New Roman" panose="02020603050405020304" pitchFamily="18" charset="0"/>
              </a:rPr>
              <a:t>O Lord</a:t>
            </a:r>
            <a:r>
              <a:rPr lang="en-US" sz="1800" dirty="0">
                <a:latin typeface="Times New Roman" panose="02020603050405020304" pitchFamily="18" charset="0"/>
                <a:cs typeface="Times New Roman" panose="02020603050405020304" pitchFamily="18" charset="0"/>
              </a:rPr>
              <a:t>, to receive glory and honor and power: for You have created all things, and for your pleasure </a:t>
            </a:r>
            <a:r>
              <a:rPr lang="en-US" sz="1800" dirty="0">
                <a:latin typeface="Times New Roman" panose="02020603050405020304" pitchFamily="18" charset="0"/>
                <a:cs typeface="Times New Roman" panose="02020603050405020304" pitchFamily="18" charset="0"/>
              </a:rPr>
              <a:t>they are </a:t>
            </a:r>
            <a:r>
              <a:rPr lang="en-US" sz="1800" dirty="0">
                <a:latin typeface="Times New Roman" panose="02020603050405020304" pitchFamily="18" charset="0"/>
                <a:cs typeface="Times New Roman" panose="02020603050405020304" pitchFamily="18" charset="0"/>
              </a:rPr>
              <a:t>and were created</a:t>
            </a:r>
            <a:r>
              <a:rPr lang="en-US"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rot="10800000" flipV="1">
            <a:off x="3208037" y="6243256"/>
            <a:ext cx="1828800" cy="369332"/>
          </a:xfrm>
          <a:prstGeom prst="rect">
            <a:avLst/>
          </a:prstGeom>
        </p:spPr>
        <p:txBody>
          <a:bodyPr wrap="square">
            <a:spAutoFit/>
          </a:bodyPr>
          <a:lstStyle/>
          <a:p>
            <a:r>
              <a:rPr lang="en-US" dirty="0"/>
              <a:t>Revelation 4:2-11</a:t>
            </a:r>
          </a:p>
        </p:txBody>
      </p:sp>
      <p:pic>
        <p:nvPicPr>
          <p:cNvPr id="6" name="Picture 5"/>
          <p:cNvPicPr>
            <a:picLocks noChangeAspect="1"/>
          </p:cNvPicPr>
          <p:nvPr/>
        </p:nvPicPr>
        <p:blipFill>
          <a:blip r:embed="rId2"/>
          <a:stretch>
            <a:fillRect/>
          </a:stretch>
        </p:blipFill>
        <p:spPr>
          <a:xfrm>
            <a:off x="7315200" y="-259539"/>
            <a:ext cx="2143125" cy="2143125"/>
          </a:xfrm>
          <a:prstGeom prst="rect">
            <a:avLst/>
          </a:prstGeom>
        </p:spPr>
      </p:pic>
    </p:spTree>
    <p:extLst>
      <p:ext uri="{BB962C8B-B14F-4D97-AF65-F5344CB8AC3E}">
        <p14:creationId xmlns:p14="http://schemas.microsoft.com/office/powerpoint/2010/main" val="273666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680758"/>
            <a:ext cx="5029200" cy="3477875"/>
          </a:xfrm>
          <a:prstGeom prst="rect">
            <a:avLst/>
          </a:prstGeom>
        </p:spPr>
        <p:txBody>
          <a:bodyPr wrap="square">
            <a:spAutoFit/>
          </a:bodyPr>
          <a:lstStyle/>
          <a:p>
            <a:pPr marL="285750" indent="-28575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On both verses we have above there is a throne, with God sitting on it. The twenty-four elders and </a:t>
            </a:r>
            <a:r>
              <a:rPr lang="en-US" sz="2000" dirty="0" smtClean="0">
                <a:latin typeface="Times New Roman" panose="02020603050405020304" pitchFamily="18" charset="0"/>
                <a:cs typeface="Times New Roman" panose="02020603050405020304" pitchFamily="18" charset="0"/>
              </a:rPr>
              <a:t>the four </a:t>
            </a:r>
            <a:r>
              <a:rPr lang="en-US" sz="2000" dirty="0">
                <a:latin typeface="Times New Roman" panose="02020603050405020304" pitchFamily="18" charset="0"/>
                <a:cs typeface="Times New Roman" panose="02020603050405020304" pitchFamily="18" charset="0"/>
              </a:rPr>
              <a:t>beasts are angels. We can see </a:t>
            </a:r>
            <a:r>
              <a:rPr lang="en-US" sz="2000" dirty="0" smtClean="0">
                <a:latin typeface="Times New Roman" panose="02020603050405020304" pitchFamily="18" charset="0"/>
                <a:cs typeface="Times New Roman" panose="02020603050405020304" pitchFamily="18" charset="0"/>
              </a:rPr>
              <a:t>here </a:t>
            </a:r>
            <a:r>
              <a:rPr lang="en-US" sz="2000" dirty="0">
                <a:latin typeface="Times New Roman" panose="02020603050405020304" pitchFamily="18" charset="0"/>
                <a:cs typeface="Times New Roman" panose="02020603050405020304" pitchFamily="18" charset="0"/>
              </a:rPr>
              <a:t>also the angels worshiping Him with the same words we say </a:t>
            </a:r>
            <a:r>
              <a:rPr lang="en-US" sz="2000" dirty="0" smtClean="0">
                <a:latin typeface="Times New Roman" panose="02020603050405020304" pitchFamily="18" charset="0"/>
                <a:cs typeface="Times New Roman" panose="02020603050405020304" pitchFamily="18" charset="0"/>
              </a:rPr>
              <a:t>in our </a:t>
            </a:r>
            <a:r>
              <a:rPr lang="en-US" sz="2000" dirty="0">
                <a:latin typeface="Times New Roman" panose="02020603050405020304" pitchFamily="18" charset="0"/>
                <a:cs typeface="Times New Roman" panose="02020603050405020304" pitchFamily="18" charset="0"/>
              </a:rPr>
              <a:t>liturgy. We also worship God in the same manner in our Liturgy. We have the body of Jesus </a:t>
            </a:r>
            <a:r>
              <a:rPr lang="en-US" sz="2000" dirty="0" smtClean="0">
                <a:latin typeface="Times New Roman" panose="02020603050405020304" pitchFamily="18" charset="0"/>
                <a:cs typeface="Times New Roman" panose="02020603050405020304" pitchFamily="18" charset="0"/>
              </a:rPr>
              <a:t>Christ, God </a:t>
            </a:r>
            <a:r>
              <a:rPr lang="en-US" sz="2000" dirty="0">
                <a:latin typeface="Times New Roman" panose="02020603050405020304" pitchFamily="18" charset="0"/>
                <a:cs typeface="Times New Roman" panose="02020603050405020304" pitchFamily="18" charset="0"/>
              </a:rPr>
              <a:t>incarnate on a throne in the holy of holies, and the entire congregation, dressed in white, </a:t>
            </a:r>
            <a:r>
              <a:rPr lang="en-US" sz="2000" dirty="0" smtClean="0">
                <a:latin typeface="Times New Roman" panose="02020603050405020304" pitchFamily="18" charset="0"/>
                <a:cs typeface="Times New Roman" panose="02020603050405020304" pitchFamily="18" charset="0"/>
              </a:rPr>
              <a:t>worship Him </a:t>
            </a:r>
            <a:r>
              <a:rPr lang="en-US" sz="2000" dirty="0">
                <a:latin typeface="Times New Roman" panose="02020603050405020304" pitchFamily="18" charset="0"/>
                <a:cs typeface="Times New Roman" panose="02020603050405020304" pitchFamily="18" charset="0"/>
              </a:rPr>
              <a:t>falling down before him like the angels.</a:t>
            </a:r>
          </a:p>
        </p:txBody>
      </p:sp>
      <p:pic>
        <p:nvPicPr>
          <p:cNvPr id="3" name="Picture 2"/>
          <p:cNvPicPr>
            <a:picLocks noChangeAspect="1"/>
          </p:cNvPicPr>
          <p:nvPr/>
        </p:nvPicPr>
        <p:blipFill>
          <a:blip r:embed="rId2"/>
          <a:stretch>
            <a:fillRect/>
          </a:stretch>
        </p:blipFill>
        <p:spPr>
          <a:xfrm>
            <a:off x="1143000" y="4158634"/>
            <a:ext cx="5486400" cy="2546966"/>
          </a:xfrm>
          <a:prstGeom prst="rect">
            <a:avLst/>
          </a:prstGeom>
        </p:spPr>
      </p:pic>
      <p:pic>
        <p:nvPicPr>
          <p:cNvPr id="4" name="Picture 3"/>
          <p:cNvPicPr>
            <a:picLocks noChangeAspect="1"/>
          </p:cNvPicPr>
          <p:nvPr/>
        </p:nvPicPr>
        <p:blipFill>
          <a:blip r:embed="rId3"/>
          <a:stretch>
            <a:fillRect/>
          </a:stretch>
        </p:blipFill>
        <p:spPr>
          <a:xfrm>
            <a:off x="609600" y="680757"/>
            <a:ext cx="3124200" cy="3265004"/>
          </a:xfrm>
          <a:prstGeom prst="rect">
            <a:avLst/>
          </a:prstGeom>
        </p:spPr>
      </p:pic>
    </p:spTree>
    <p:extLst>
      <p:ext uri="{BB962C8B-B14F-4D97-AF65-F5344CB8AC3E}">
        <p14:creationId xmlns:p14="http://schemas.microsoft.com/office/powerpoint/2010/main" val="277694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use of censer and incense</a:t>
            </a:r>
          </a:p>
        </p:txBody>
      </p:sp>
      <p:sp>
        <p:nvSpPr>
          <p:cNvPr id="3" name="Content Placeholder 2"/>
          <p:cNvSpPr>
            <a:spLocks noGrp="1"/>
          </p:cNvSpPr>
          <p:nvPr>
            <p:ph sz="half" idx="1"/>
          </p:nvPr>
        </p:nvSpPr>
        <p:spPr/>
        <p:txBody>
          <a:bodyPr>
            <a:normAutofit lnSpcReduction="10000"/>
          </a:bodyPr>
          <a:lstStyle/>
          <a:p>
            <a:r>
              <a:rPr lang="en-US" sz="2200" dirty="0" smtClean="0">
                <a:latin typeface="Times New Roman" panose="02020603050405020304" pitchFamily="18" charset="0"/>
                <a:cs typeface="Times New Roman" panose="02020603050405020304" pitchFamily="18" charset="0"/>
              </a:rPr>
              <a:t>“</a:t>
            </a:r>
            <a:r>
              <a:rPr lang="en-US" sz="2200" i="1" dirty="0" smtClean="0">
                <a:latin typeface="Times New Roman" panose="02020603050405020304" pitchFamily="18" charset="0"/>
                <a:cs typeface="Times New Roman" panose="02020603050405020304" pitchFamily="18" charset="0"/>
              </a:rPr>
              <a:t>And </a:t>
            </a:r>
            <a:r>
              <a:rPr lang="en-US" sz="2200" i="1" dirty="0">
                <a:latin typeface="Times New Roman" panose="02020603050405020304" pitchFamily="18" charset="0"/>
                <a:cs typeface="Times New Roman" panose="02020603050405020304" pitchFamily="18" charset="0"/>
              </a:rPr>
              <a:t>another angel came and stood at the altar, having a golden censer; and there was given unto </a:t>
            </a:r>
            <a:r>
              <a:rPr lang="en-US" sz="2200" i="1" dirty="0" smtClean="0">
                <a:latin typeface="Times New Roman" panose="02020603050405020304" pitchFamily="18" charset="0"/>
                <a:cs typeface="Times New Roman" panose="02020603050405020304" pitchFamily="18" charset="0"/>
              </a:rPr>
              <a:t>him much </a:t>
            </a:r>
            <a:r>
              <a:rPr lang="en-US" sz="2200" i="1" dirty="0">
                <a:latin typeface="Times New Roman" panose="02020603050405020304" pitchFamily="18" charset="0"/>
                <a:cs typeface="Times New Roman" panose="02020603050405020304" pitchFamily="18" charset="0"/>
              </a:rPr>
              <a:t>incense, that he should offer it with the prayers of all saints upon the golden altar which </a:t>
            </a:r>
            <a:r>
              <a:rPr lang="en-US" sz="2200" i="1" dirty="0" smtClean="0">
                <a:latin typeface="Times New Roman" panose="02020603050405020304" pitchFamily="18" charset="0"/>
                <a:cs typeface="Times New Roman" panose="02020603050405020304" pitchFamily="18" charset="0"/>
              </a:rPr>
              <a:t>was before </a:t>
            </a:r>
            <a:r>
              <a:rPr lang="en-US" sz="2200" i="1" dirty="0">
                <a:latin typeface="Times New Roman" panose="02020603050405020304" pitchFamily="18" charset="0"/>
                <a:cs typeface="Times New Roman" panose="02020603050405020304" pitchFamily="18" charset="0"/>
              </a:rPr>
              <a:t>the throne. And the smoke of the incense, which came with the prayers of the saints, </a:t>
            </a:r>
            <a:r>
              <a:rPr lang="en-US" sz="2200" i="1" dirty="0" smtClean="0">
                <a:latin typeface="Times New Roman" panose="02020603050405020304" pitchFamily="18" charset="0"/>
                <a:cs typeface="Times New Roman" panose="02020603050405020304" pitchFamily="18" charset="0"/>
              </a:rPr>
              <a:t>ascended up </a:t>
            </a:r>
            <a:r>
              <a:rPr lang="en-US" sz="2200" i="1" dirty="0">
                <a:latin typeface="Times New Roman" panose="02020603050405020304" pitchFamily="18" charset="0"/>
                <a:cs typeface="Times New Roman" panose="02020603050405020304" pitchFamily="18" charset="0"/>
              </a:rPr>
              <a:t>before God out of the </a:t>
            </a:r>
            <a:r>
              <a:rPr lang="en-US" sz="2200" i="1" dirty="0" smtClean="0">
                <a:latin typeface="Times New Roman" panose="02020603050405020304" pitchFamily="18" charset="0"/>
                <a:cs typeface="Times New Roman" panose="02020603050405020304" pitchFamily="18" charset="0"/>
              </a:rPr>
              <a:t>angel’s hand.” </a:t>
            </a:r>
          </a:p>
          <a:p>
            <a:r>
              <a:rPr lang="en-US" i="1" dirty="0" smtClean="0"/>
              <a:t>Revelation </a:t>
            </a:r>
            <a:r>
              <a:rPr lang="en-US" i="1" dirty="0"/>
              <a:t>8:3-4</a:t>
            </a:r>
          </a:p>
        </p:txBody>
      </p:sp>
      <p:pic>
        <p:nvPicPr>
          <p:cNvPr id="5" name="Content Placeholder 4"/>
          <p:cNvPicPr>
            <a:picLocks noGrp="1" noChangeAspect="1"/>
          </p:cNvPicPr>
          <p:nvPr>
            <p:ph sz="half" idx="2"/>
          </p:nvPr>
        </p:nvPicPr>
        <p:blipFill>
          <a:blip r:embed="rId2"/>
          <a:stretch>
            <a:fillRect/>
          </a:stretch>
        </p:blipFill>
        <p:spPr>
          <a:xfrm>
            <a:off x="5295900" y="1847088"/>
            <a:ext cx="2971800" cy="2651919"/>
          </a:xfrm>
          <a:prstGeom prst="rect">
            <a:avLst/>
          </a:prstGeom>
        </p:spPr>
      </p:pic>
      <p:pic>
        <p:nvPicPr>
          <p:cNvPr id="6" name="Picture 5"/>
          <p:cNvPicPr>
            <a:picLocks noChangeAspect="1"/>
          </p:cNvPicPr>
          <p:nvPr/>
        </p:nvPicPr>
        <p:blipFill>
          <a:blip r:embed="rId3"/>
          <a:stretch>
            <a:fillRect/>
          </a:stretch>
        </p:blipFill>
        <p:spPr>
          <a:xfrm>
            <a:off x="5029200" y="4572000"/>
            <a:ext cx="3505200" cy="2149530"/>
          </a:xfrm>
          <a:prstGeom prst="rect">
            <a:avLst/>
          </a:prstGeom>
        </p:spPr>
      </p:pic>
    </p:spTree>
    <p:extLst>
      <p:ext uri="{BB962C8B-B14F-4D97-AF65-F5344CB8AC3E}">
        <p14:creationId xmlns:p14="http://schemas.microsoft.com/office/powerpoint/2010/main" val="428821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4802" y="1447801"/>
            <a:ext cx="8614395" cy="2362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3"/>
          <a:stretch>
            <a:fillRect/>
          </a:stretch>
        </p:blipFill>
        <p:spPr>
          <a:xfrm>
            <a:off x="4609010" y="4191000"/>
            <a:ext cx="2143125" cy="2143125"/>
          </a:xfrm>
          <a:prstGeom prst="rect">
            <a:avLst/>
          </a:prstGeom>
        </p:spPr>
      </p:pic>
    </p:spTree>
    <p:extLst>
      <p:ext uri="{BB962C8B-B14F-4D97-AF65-F5344CB8AC3E}">
        <p14:creationId xmlns:p14="http://schemas.microsoft.com/office/powerpoint/2010/main" val="3858846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Similarities </a:t>
            </a:r>
            <a:r>
              <a:rPr lang="en-US" sz="4000" dirty="0">
                <a:latin typeface="Times New Roman" panose="02020603050405020304" pitchFamily="18" charset="0"/>
                <a:cs typeface="Times New Roman" panose="02020603050405020304" pitchFamily="18" charset="0"/>
              </a:rPr>
              <a:t>between the angels and our</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worship</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There is a temple </a:t>
            </a:r>
            <a:r>
              <a:rPr lang="en-US" dirty="0">
                <a:latin typeface="Times New Roman" panose="02020603050405020304" pitchFamily="18" charset="0"/>
                <a:cs typeface="Times New Roman" panose="02020603050405020304" pitchFamily="18" charset="0"/>
              </a:rPr>
              <a:t>in heaven, </a:t>
            </a:r>
            <a:r>
              <a:rPr lang="en-US" dirty="0" smtClean="0">
                <a:latin typeface="Times New Roman" panose="02020603050405020304" pitchFamily="18" charset="0"/>
                <a:cs typeface="Times New Roman" panose="02020603050405020304" pitchFamily="18" charset="0"/>
              </a:rPr>
              <a:t>as there is a church on earth. </a:t>
            </a:r>
          </a:p>
          <a:p>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an altar in heaven and </a:t>
            </a:r>
            <a:r>
              <a:rPr lang="en-US" dirty="0" smtClean="0">
                <a:latin typeface="Times New Roman" panose="02020603050405020304" pitchFamily="18" charset="0"/>
                <a:cs typeface="Times New Roman" panose="02020603050405020304" pitchFamily="18" charset="0"/>
              </a:rPr>
              <a:t>also in </a:t>
            </a:r>
            <a:r>
              <a:rPr lang="en-US" dirty="0">
                <a:latin typeface="Times New Roman" panose="02020603050405020304" pitchFamily="18" charset="0"/>
                <a:cs typeface="Times New Roman" panose="02020603050405020304" pitchFamily="18" charset="0"/>
              </a:rPr>
              <a:t>our </a:t>
            </a:r>
            <a:r>
              <a:rPr lang="en-US" dirty="0" smtClean="0">
                <a:latin typeface="Times New Roman" panose="02020603050405020304" pitchFamily="18" charset="0"/>
                <a:cs typeface="Times New Roman" panose="02020603050405020304" pitchFamily="18" charset="0"/>
              </a:rPr>
              <a:t>church.</a:t>
            </a:r>
          </a:p>
          <a:p>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a tabernacle of testimony in both, and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a throne with God on it.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fall down </a:t>
            </a:r>
            <a:r>
              <a:rPr lang="en-US" dirty="0">
                <a:latin typeface="Times New Roman" panose="02020603050405020304" pitchFamily="18" charset="0"/>
                <a:cs typeface="Times New Roman" panose="02020603050405020304" pitchFamily="18" charset="0"/>
              </a:rPr>
              <a:t>in front of God as the angels do in worship.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also offer incense with our prayers as angels do.</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Therefore</a:t>
            </a:r>
            <a:r>
              <a:rPr lang="en-US" dirty="0">
                <a:latin typeface="Times New Roman" panose="02020603050405020304" pitchFamily="18" charset="0"/>
                <a:cs typeface="Times New Roman" panose="02020603050405020304" pitchFamily="18" charset="0"/>
              </a:rPr>
              <a:t>, when we worship God in the Divine Liturgy, we are in the same presence of the glory of </a:t>
            </a:r>
            <a:r>
              <a:rPr lang="en-US" dirty="0" smtClean="0">
                <a:latin typeface="Times New Roman" panose="02020603050405020304" pitchFamily="18" charset="0"/>
                <a:cs typeface="Times New Roman" panose="02020603050405020304" pitchFamily="18" charset="0"/>
              </a:rPr>
              <a:t>God, as </a:t>
            </a:r>
            <a:r>
              <a:rPr lang="en-US" dirty="0">
                <a:latin typeface="Times New Roman" panose="02020603050405020304" pitchFamily="18" charset="0"/>
                <a:cs typeface="Times New Roman" panose="02020603050405020304" pitchFamily="18" charset="0"/>
              </a:rPr>
              <a:t>the angels.</a:t>
            </a:r>
          </a:p>
        </p:txBody>
      </p:sp>
      <p:pic>
        <p:nvPicPr>
          <p:cNvPr id="5" name="Content Placeholder 4"/>
          <p:cNvPicPr>
            <a:picLocks noGrp="1" noChangeAspect="1"/>
          </p:cNvPicPr>
          <p:nvPr>
            <p:ph sz="half" idx="2"/>
          </p:nvPr>
        </p:nvPicPr>
        <p:blipFill>
          <a:blip r:embed="rId2"/>
          <a:stretch>
            <a:fillRect/>
          </a:stretch>
        </p:blipFill>
        <p:spPr>
          <a:xfrm>
            <a:off x="4495800" y="4605290"/>
            <a:ext cx="2143125" cy="2143125"/>
          </a:xfrm>
          <a:prstGeom prst="rect">
            <a:avLst/>
          </a:prstGeom>
        </p:spPr>
      </p:pic>
      <p:pic>
        <p:nvPicPr>
          <p:cNvPr id="6" name="Picture 5"/>
          <p:cNvPicPr>
            <a:picLocks noChangeAspect="1"/>
          </p:cNvPicPr>
          <p:nvPr/>
        </p:nvPicPr>
        <p:blipFill>
          <a:blip r:embed="rId3"/>
          <a:stretch>
            <a:fillRect/>
          </a:stretch>
        </p:blipFill>
        <p:spPr>
          <a:xfrm>
            <a:off x="4410760" y="2286000"/>
            <a:ext cx="2619375" cy="1743075"/>
          </a:xfrm>
          <a:prstGeom prst="rect">
            <a:avLst/>
          </a:prstGeom>
        </p:spPr>
      </p:pic>
      <p:pic>
        <p:nvPicPr>
          <p:cNvPr id="7" name="Picture 6"/>
          <p:cNvPicPr>
            <a:picLocks noChangeAspect="1"/>
          </p:cNvPicPr>
          <p:nvPr/>
        </p:nvPicPr>
        <p:blipFill>
          <a:blip r:embed="rId4"/>
          <a:stretch>
            <a:fillRect/>
          </a:stretch>
        </p:blipFill>
        <p:spPr>
          <a:xfrm rot="2667360">
            <a:off x="6299967" y="4337529"/>
            <a:ext cx="2619375" cy="1743075"/>
          </a:xfrm>
          <a:prstGeom prst="rect">
            <a:avLst/>
          </a:prstGeom>
        </p:spPr>
      </p:pic>
      <p:pic>
        <p:nvPicPr>
          <p:cNvPr id="8" name="Picture 7"/>
          <p:cNvPicPr>
            <a:picLocks noChangeAspect="1"/>
          </p:cNvPicPr>
          <p:nvPr/>
        </p:nvPicPr>
        <p:blipFill>
          <a:blip r:embed="rId5"/>
          <a:stretch>
            <a:fillRect/>
          </a:stretch>
        </p:blipFill>
        <p:spPr>
          <a:xfrm rot="2930236">
            <a:off x="6731467" y="1685561"/>
            <a:ext cx="2273893" cy="1666364"/>
          </a:xfrm>
          <a:prstGeom prst="rect">
            <a:avLst/>
          </a:prstGeom>
        </p:spPr>
      </p:pic>
    </p:spTree>
    <p:extLst>
      <p:ext uri="{BB962C8B-B14F-4D97-AF65-F5344CB8AC3E}">
        <p14:creationId xmlns:p14="http://schemas.microsoft.com/office/powerpoint/2010/main" val="213768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5400" y="3657600"/>
            <a:ext cx="2143125" cy="2143125"/>
          </a:xfrm>
          <a:prstGeom prst="rect">
            <a:avLst/>
          </a:prstGeom>
        </p:spPr>
      </p:pic>
      <p:pic>
        <p:nvPicPr>
          <p:cNvPr id="3" name="Picture 2"/>
          <p:cNvPicPr>
            <a:picLocks noChangeAspect="1"/>
          </p:cNvPicPr>
          <p:nvPr/>
        </p:nvPicPr>
        <p:blipFill>
          <a:blip r:embed="rId3"/>
          <a:stretch>
            <a:fillRect/>
          </a:stretch>
        </p:blipFill>
        <p:spPr>
          <a:xfrm>
            <a:off x="6705600" y="838200"/>
            <a:ext cx="2143125" cy="2143125"/>
          </a:xfrm>
          <a:prstGeom prst="rect">
            <a:avLst/>
          </a:prstGeom>
        </p:spPr>
      </p:pic>
      <p:sp>
        <p:nvSpPr>
          <p:cNvPr id="5" name="Rectangle 4"/>
          <p:cNvSpPr/>
          <p:nvPr/>
        </p:nvSpPr>
        <p:spPr>
          <a:xfrm rot="19638734">
            <a:off x="-575772" y="2237601"/>
            <a:ext cx="6917278" cy="923330"/>
          </a:xfrm>
          <a:prstGeom prst="rect">
            <a:avLst/>
          </a:prstGeom>
        </p:spPr>
        <p:txBody>
          <a:bodyPr wrap="none">
            <a:spAutoFit/>
          </a:bodyPr>
          <a:lstStyle/>
          <a:p>
            <a:r>
              <a:rPr lang="en-US" sz="5400" dirty="0">
                <a:latin typeface="AR DECODE" panose="02000000000000000000" pitchFamily="2" charset="0"/>
              </a:rPr>
              <a:t>There are few differences though:</a:t>
            </a:r>
          </a:p>
        </p:txBody>
      </p:sp>
    </p:spTree>
    <p:extLst>
      <p:ext uri="{BB962C8B-B14F-4D97-AF65-F5344CB8AC3E}">
        <p14:creationId xmlns:p14="http://schemas.microsoft.com/office/powerpoint/2010/main" val="2776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Few </a:t>
            </a:r>
            <a:r>
              <a:rPr lang="en-US" sz="3200" dirty="0">
                <a:latin typeface="Times New Roman" panose="02020603050405020304" pitchFamily="18" charset="0"/>
                <a:cs typeface="Times New Roman" panose="02020603050405020304" pitchFamily="18" charset="0"/>
              </a:rPr>
              <a:t>differences</a:t>
            </a:r>
          </a:p>
        </p:txBody>
      </p:sp>
      <p:sp>
        <p:nvSpPr>
          <p:cNvPr id="3" name="Text Placeholder 2"/>
          <p:cNvSpPr>
            <a:spLocks noGrp="1"/>
          </p:cNvSpPr>
          <p:nvPr>
            <p:ph type="body" idx="2"/>
          </p:nvPr>
        </p:nvSpPr>
        <p:spPr>
          <a:xfrm>
            <a:off x="304800" y="1676400"/>
            <a:ext cx="3810000" cy="4572000"/>
          </a:xfrm>
        </p:spPr>
        <p:txBody>
          <a:bodyPr>
            <a:noAutofit/>
          </a:bodyPr>
          <a:lstStyle/>
          <a:p>
            <a:pPr marL="285750" indent="-285750">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The angels </a:t>
            </a:r>
            <a:r>
              <a:rPr lang="en-US" sz="1800" dirty="0" smtClean="0">
                <a:latin typeface="Times New Roman" panose="02020603050405020304" pitchFamily="18" charset="0"/>
                <a:cs typeface="Times New Roman" panose="02020603050405020304" pitchFamily="18" charset="0"/>
              </a:rPr>
              <a:t>can’t </a:t>
            </a:r>
            <a:r>
              <a:rPr lang="en-US" sz="1800" dirty="0">
                <a:latin typeface="Times New Roman" panose="02020603050405020304" pitchFamily="18" charset="0"/>
                <a:cs typeface="Times New Roman" panose="02020603050405020304" pitchFamily="18" charset="0"/>
              </a:rPr>
              <a:t>look upon God, for no one can see him in his glory. </a:t>
            </a:r>
            <a:endParaRPr lang="en-US" sz="1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800" i="1" dirty="0">
                <a:latin typeface="Times New Roman" panose="02020603050405020304" pitchFamily="18" charset="0"/>
                <a:cs typeface="Times New Roman" panose="02020603050405020304" pitchFamily="18" charset="0"/>
              </a:rPr>
              <a:t>T</a:t>
            </a:r>
            <a:r>
              <a:rPr lang="en-US" sz="1800" i="1" dirty="0" smtClean="0">
                <a:latin typeface="Times New Roman" panose="02020603050405020304" pitchFamily="18" charset="0"/>
                <a:cs typeface="Times New Roman" panose="02020603050405020304" pitchFamily="18" charset="0"/>
              </a:rPr>
              <a:t>he </a:t>
            </a:r>
            <a:r>
              <a:rPr lang="en-US" sz="1800" i="1" dirty="0">
                <a:latin typeface="Times New Roman" panose="02020603050405020304" pitchFamily="18" charset="0"/>
                <a:cs typeface="Times New Roman" panose="02020603050405020304" pitchFamily="18" charset="0"/>
              </a:rPr>
              <a:t>Apostle </a:t>
            </a:r>
            <a:r>
              <a:rPr lang="en-US" sz="1800" i="1" dirty="0" smtClean="0">
                <a:latin typeface="Times New Roman" panose="02020603050405020304" pitchFamily="18" charset="0"/>
                <a:cs typeface="Times New Roman" panose="02020603050405020304" pitchFamily="18" charset="0"/>
              </a:rPr>
              <a:t>John describes </a:t>
            </a:r>
            <a:r>
              <a:rPr lang="en-US" sz="1800" i="1" dirty="0">
                <a:latin typeface="Times New Roman" panose="02020603050405020304" pitchFamily="18" charset="0"/>
                <a:cs typeface="Times New Roman" panose="02020603050405020304" pitchFamily="18" charset="0"/>
              </a:rPr>
              <a:t>how </a:t>
            </a:r>
            <a:r>
              <a:rPr lang="en-US" sz="1800" i="1" dirty="0" smtClean="0">
                <a:latin typeface="Times New Roman" panose="02020603050405020304" pitchFamily="18" charset="0"/>
                <a:cs typeface="Times New Roman" panose="02020603050405020304" pitchFamily="18" charset="0"/>
              </a:rPr>
              <a:t>God is </a:t>
            </a:r>
            <a:r>
              <a:rPr lang="en-US" sz="1800" i="1" dirty="0">
                <a:latin typeface="Times New Roman" panose="02020603050405020304" pitchFamily="18" charset="0"/>
                <a:cs typeface="Times New Roman" panose="02020603050405020304" pitchFamily="18" charset="0"/>
              </a:rPr>
              <a:t>manifested on the throne: </a:t>
            </a:r>
            <a:r>
              <a:rPr lang="en-US" sz="1800" i="1" dirty="0" smtClean="0">
                <a:latin typeface="Times New Roman" panose="02020603050405020304" pitchFamily="18" charset="0"/>
                <a:cs typeface="Times New Roman" panose="02020603050405020304" pitchFamily="18" charset="0"/>
              </a:rPr>
              <a:t>“out </a:t>
            </a:r>
            <a:r>
              <a:rPr lang="en-US" sz="1800" i="1" dirty="0">
                <a:latin typeface="Times New Roman" panose="02020603050405020304" pitchFamily="18" charset="0"/>
                <a:cs typeface="Times New Roman" panose="02020603050405020304" pitchFamily="18" charset="0"/>
              </a:rPr>
              <a:t>of the throne, proceeded lightening </a:t>
            </a:r>
            <a:r>
              <a:rPr lang="en-US" sz="1800" i="1" dirty="0" smtClean="0">
                <a:latin typeface="Times New Roman" panose="02020603050405020304" pitchFamily="18" charset="0"/>
                <a:cs typeface="Times New Roman" panose="02020603050405020304" pitchFamily="18" charset="0"/>
              </a:rPr>
              <a:t>and thundering </a:t>
            </a:r>
            <a:r>
              <a:rPr lang="en-US" sz="1800" i="1" dirty="0">
                <a:latin typeface="Times New Roman" panose="02020603050405020304" pitchFamily="18" charset="0"/>
                <a:cs typeface="Times New Roman" panose="02020603050405020304" pitchFamily="18" charset="0"/>
              </a:rPr>
              <a:t>and </a:t>
            </a:r>
            <a:r>
              <a:rPr lang="en-US" sz="1800" i="1" dirty="0" smtClean="0">
                <a:latin typeface="Times New Roman" panose="02020603050405020304" pitchFamily="18" charset="0"/>
                <a:cs typeface="Times New Roman" panose="02020603050405020304" pitchFamily="18" charset="0"/>
              </a:rPr>
              <a:t>voices.”</a:t>
            </a:r>
          </a:p>
          <a:p>
            <a:pPr marL="285750" indent="-285750">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But</a:t>
            </a:r>
            <a:r>
              <a:rPr lang="en-US" sz="1800" dirty="0">
                <a:latin typeface="Times New Roman" panose="02020603050405020304" pitchFamily="18" charset="0"/>
                <a:cs typeface="Times New Roman" panose="02020603050405020304" pitchFamily="18" charset="0"/>
              </a:rPr>
              <a:t>, we look upon him and touch him through the priest, and also receive </a:t>
            </a:r>
            <a:r>
              <a:rPr lang="en-US" sz="1800" dirty="0" smtClean="0">
                <a:latin typeface="Times New Roman" panose="02020603050405020304" pitchFamily="18" charset="0"/>
                <a:cs typeface="Times New Roman" panose="02020603050405020304" pitchFamily="18" charset="0"/>
              </a:rPr>
              <a:t>Him, because </a:t>
            </a:r>
            <a:r>
              <a:rPr lang="en-US" sz="1800" dirty="0">
                <a:latin typeface="Times New Roman" panose="02020603050405020304" pitchFamily="18" charset="0"/>
                <a:cs typeface="Times New Roman" panose="02020603050405020304" pitchFamily="18" charset="0"/>
              </a:rPr>
              <a:t>He gave us His body </a:t>
            </a:r>
            <a:r>
              <a:rPr lang="en-US" sz="1800" dirty="0" smtClean="0">
                <a:latin typeface="Times New Roman" panose="02020603050405020304" pitchFamily="18" charset="0"/>
                <a:cs typeface="Times New Roman" panose="02020603050405020304" pitchFamily="18" charset="0"/>
              </a:rPr>
              <a:t>and </a:t>
            </a:r>
            <a:r>
              <a:rPr lang="en-US" sz="1800" dirty="0">
                <a:latin typeface="Times New Roman" panose="02020603050405020304" pitchFamily="18" charset="0"/>
                <a:cs typeface="Times New Roman" panose="02020603050405020304" pitchFamily="18" charset="0"/>
              </a:rPr>
              <a:t>His blood for our Salvation</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Angels carry the throne of God, but God has made our body His </a:t>
            </a:r>
            <a:r>
              <a:rPr lang="en-US" sz="1800" dirty="0" smtClean="0">
                <a:latin typeface="Times New Roman" panose="02020603050405020304" pitchFamily="18" charset="0"/>
                <a:cs typeface="Times New Roman" panose="02020603050405020304" pitchFamily="18" charset="0"/>
              </a:rPr>
              <a:t>temple.</a:t>
            </a:r>
          </a:p>
          <a:p>
            <a:pPr marL="285750" indent="-285750">
              <a:buFont typeface="Wingdings" panose="05000000000000000000" pitchFamily="2" charset="2"/>
              <a:buChar char="ü"/>
            </a:pPr>
            <a:r>
              <a:rPr lang="en-US" sz="1800" i="1" dirty="0" smtClean="0">
                <a:latin typeface="Times New Roman" panose="02020603050405020304" pitchFamily="18" charset="0"/>
                <a:cs typeface="Times New Roman" panose="02020603050405020304" pitchFamily="18" charset="0"/>
              </a:rPr>
              <a:t>That </a:t>
            </a:r>
            <a:r>
              <a:rPr lang="en-US" sz="1800" i="1" dirty="0">
                <a:latin typeface="Times New Roman" panose="02020603050405020304" pitchFamily="18" charset="0"/>
                <a:cs typeface="Times New Roman" panose="02020603050405020304" pitchFamily="18" charset="0"/>
              </a:rPr>
              <a:t>is why the apostle </a:t>
            </a:r>
            <a:r>
              <a:rPr lang="en-US" sz="1800" i="1" dirty="0" smtClean="0">
                <a:latin typeface="Times New Roman" panose="02020603050405020304" pitchFamily="18" charset="0"/>
                <a:cs typeface="Times New Roman" panose="02020603050405020304" pitchFamily="18" charset="0"/>
              </a:rPr>
              <a:t>Paul wrote, “Don’t </a:t>
            </a:r>
            <a:r>
              <a:rPr lang="en-US" sz="1800" i="1" dirty="0">
                <a:latin typeface="Times New Roman" panose="02020603050405020304" pitchFamily="18" charset="0"/>
                <a:cs typeface="Times New Roman" panose="02020603050405020304" pitchFamily="18" charset="0"/>
              </a:rPr>
              <a:t>you know that you are the temple of </a:t>
            </a:r>
            <a:r>
              <a:rPr lang="en-US" sz="1800" i="1" dirty="0" smtClean="0">
                <a:latin typeface="Times New Roman" panose="02020603050405020304" pitchFamily="18" charset="0"/>
                <a:cs typeface="Times New Roman" panose="02020603050405020304" pitchFamily="18" charset="0"/>
              </a:rPr>
              <a:t>God ?”</a:t>
            </a:r>
            <a:r>
              <a:rPr lang="en-US" sz="1800" dirty="0" smtClean="0">
                <a:latin typeface="Times New Roman" panose="02020603050405020304" pitchFamily="18" charset="0"/>
                <a:cs typeface="Times New Roman" panose="02020603050405020304" pitchFamily="18" charset="0"/>
              </a:rPr>
              <a:t> </a:t>
            </a:r>
          </a:p>
          <a:p>
            <a:r>
              <a:rPr lang="en-US" sz="1800" dirty="0" smtClean="0">
                <a:latin typeface="Times New Roman" panose="02020603050405020304" pitchFamily="18" charset="0"/>
                <a:cs typeface="Times New Roman" panose="02020603050405020304" pitchFamily="18" charset="0"/>
              </a:rPr>
              <a:t>	1 </a:t>
            </a:r>
            <a:r>
              <a:rPr lang="en-US" sz="1800" dirty="0">
                <a:latin typeface="Times New Roman" panose="02020603050405020304" pitchFamily="18" charset="0"/>
                <a:cs typeface="Times New Roman" panose="02020603050405020304" pitchFamily="18" charset="0"/>
              </a:rPr>
              <a:t>Corinthians 3:16.</a:t>
            </a:r>
          </a:p>
        </p:txBody>
      </p:sp>
      <p:pic>
        <p:nvPicPr>
          <p:cNvPr id="5" name="Content Placeholder 4"/>
          <p:cNvPicPr>
            <a:picLocks noGrp="1" noChangeAspect="1"/>
          </p:cNvPicPr>
          <p:nvPr>
            <p:ph sz="half" idx="1"/>
          </p:nvPr>
        </p:nvPicPr>
        <p:blipFill>
          <a:blip r:embed="rId2"/>
          <a:stretch>
            <a:fillRect/>
          </a:stretch>
        </p:blipFill>
        <p:spPr>
          <a:xfrm rot="20579267">
            <a:off x="4405127" y="971805"/>
            <a:ext cx="2962275" cy="1981200"/>
          </a:xfrm>
          <a:prstGeom prst="rect">
            <a:avLst/>
          </a:prstGeom>
        </p:spPr>
      </p:pic>
      <p:pic>
        <p:nvPicPr>
          <p:cNvPr id="6" name="Picture 5"/>
          <p:cNvPicPr>
            <a:picLocks noChangeAspect="1"/>
          </p:cNvPicPr>
          <p:nvPr/>
        </p:nvPicPr>
        <p:blipFill>
          <a:blip r:embed="rId3"/>
          <a:stretch>
            <a:fillRect/>
          </a:stretch>
        </p:blipFill>
        <p:spPr>
          <a:xfrm>
            <a:off x="4180112" y="4419600"/>
            <a:ext cx="2749615" cy="2162175"/>
          </a:xfrm>
          <a:prstGeom prst="rect">
            <a:avLst/>
          </a:prstGeom>
        </p:spPr>
      </p:pic>
      <p:pic>
        <p:nvPicPr>
          <p:cNvPr id="7" name="Picture 6"/>
          <p:cNvPicPr>
            <a:picLocks noChangeAspect="1"/>
          </p:cNvPicPr>
          <p:nvPr/>
        </p:nvPicPr>
        <p:blipFill>
          <a:blip r:embed="rId4"/>
          <a:stretch>
            <a:fillRect/>
          </a:stretch>
        </p:blipFill>
        <p:spPr>
          <a:xfrm>
            <a:off x="6400800" y="2590800"/>
            <a:ext cx="2619375" cy="1743075"/>
          </a:xfrm>
          <a:prstGeom prst="rect">
            <a:avLst/>
          </a:prstGeom>
        </p:spPr>
      </p:pic>
    </p:spTree>
    <p:extLst>
      <p:ext uri="{BB962C8B-B14F-4D97-AF65-F5344CB8AC3E}">
        <p14:creationId xmlns:p14="http://schemas.microsoft.com/office/powerpoint/2010/main" val="1088795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171</TotalTime>
  <Words>906</Words>
  <Application>Microsoft Office PowerPoint</Application>
  <PresentationFormat>On-screen Show (4:3)</PresentationFormat>
  <Paragraphs>42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 DECODE</vt:lpstr>
      <vt:lpstr>Arial</vt:lpstr>
      <vt:lpstr>Calibri</vt:lpstr>
      <vt:lpstr>Constantia</vt:lpstr>
      <vt:lpstr>Times New Roman</vt:lpstr>
      <vt:lpstr>Wingdings</vt:lpstr>
      <vt:lpstr>Wingdings 2</vt:lpstr>
      <vt:lpstr>Flow</vt:lpstr>
      <vt:lpstr>Angelic Worship</vt:lpstr>
      <vt:lpstr>PowerPoint Presentation</vt:lpstr>
      <vt:lpstr>Angelic worship according to the Revelation of John the apostle:</vt:lpstr>
      <vt:lpstr>PowerPoint Presentation</vt:lpstr>
      <vt:lpstr>Our use of censer and incense</vt:lpstr>
      <vt:lpstr>PowerPoint Presentation</vt:lpstr>
      <vt:lpstr>Similarities between the angels and our worship</vt:lpstr>
      <vt:lpstr>PowerPoint Presentation</vt:lpstr>
      <vt:lpstr>Few differences</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Angelic Worship</dc:title>
  <dc:creator>martha</dc:creator>
  <cp:lastModifiedBy>betty</cp:lastModifiedBy>
  <cp:revision>18</cp:revision>
  <dcterms:created xsi:type="dcterms:W3CDTF">2019-09-12T14:05:16Z</dcterms:created>
  <dcterms:modified xsi:type="dcterms:W3CDTF">2019-09-14T05:12:36Z</dcterms:modified>
</cp:coreProperties>
</file>