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9/21/2019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5116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765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6322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1625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9/21/2019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6233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890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28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6475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48356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9/21/2019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6419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9/21/2019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595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9/21/2019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385366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29" r:id="rId5"/>
    <p:sldLayoutId id="2147483735" r:id="rId6"/>
    <p:sldLayoutId id="2147483736" r:id="rId7"/>
    <p:sldLayoutId id="2147483726" r:id="rId8"/>
    <p:sldLayoutId id="2147483727" r:id="rId9"/>
    <p:sldLayoutId id="2147483728" r:id="rId10"/>
    <p:sldLayoutId id="214748373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BA35B5-047C-4AFF-8C07-9C37496945D6}"/>
              </a:ext>
            </a:extLst>
          </p:cNvPr>
          <p:cNvPicPr>
            <a:picLocks noChangeAspect="1"/>
          </p:cNvPicPr>
          <p:nvPr/>
        </p:nvPicPr>
        <p:blipFill rotWithShape="1">
          <a:blip r:embed="rId2">
            <a:alphaModFix amt="90000"/>
          </a:blip>
          <a:srcRect t="15730"/>
          <a:stretch/>
        </p:blipFill>
        <p:spPr>
          <a:xfrm>
            <a:off x="1" y="11"/>
            <a:ext cx="12191999" cy="6857989"/>
          </a:xfrm>
          <a:prstGeom prst="rect">
            <a:avLst/>
          </a:prstGeom>
        </p:spPr>
      </p:pic>
      <p:sp>
        <p:nvSpPr>
          <p:cNvPr id="9" name="Rectangle 8">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6" name="Rectangle 10">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268B0722-35BB-4838-982E-2949C29E8806}"/>
              </a:ext>
            </a:extLst>
          </p:cNvPr>
          <p:cNvSpPr>
            <a:spLocks noGrp="1"/>
          </p:cNvSpPr>
          <p:nvPr>
            <p:ph type="ctrTitle"/>
          </p:nvPr>
        </p:nvSpPr>
        <p:spPr>
          <a:xfrm>
            <a:off x="1629103" y="2244830"/>
            <a:ext cx="8933796" cy="2437232"/>
          </a:xfrm>
        </p:spPr>
        <p:txBody>
          <a:bodyPr>
            <a:normAutofit fontScale="90000"/>
          </a:bodyPr>
          <a:lstStyle/>
          <a:p>
            <a:r>
              <a:rPr lang="en-US" sz="5800" dirty="0"/>
              <a:t>How to prepare ourselves for the  Divine Liturgy. </a:t>
            </a:r>
            <a:br>
              <a:rPr lang="en-US" sz="5800" dirty="0"/>
            </a:br>
            <a:r>
              <a:rPr lang="en-US" sz="5800" dirty="0"/>
              <a:t>part 3</a:t>
            </a:r>
          </a:p>
        </p:txBody>
      </p:sp>
      <p:sp>
        <p:nvSpPr>
          <p:cNvPr id="3" name="Subtitle 2">
            <a:extLst>
              <a:ext uri="{FF2B5EF4-FFF2-40B4-BE49-F238E27FC236}">
                <a16:creationId xmlns:a16="http://schemas.microsoft.com/office/drawing/2014/main" id="{CC2410FD-E43E-41E4-8B8B-0FB3D61F8B40}"/>
              </a:ext>
            </a:extLst>
          </p:cNvPr>
          <p:cNvSpPr>
            <a:spLocks noGrp="1"/>
          </p:cNvSpPr>
          <p:nvPr>
            <p:ph type="subTitle" idx="1"/>
          </p:nvPr>
        </p:nvSpPr>
        <p:spPr>
          <a:xfrm>
            <a:off x="1629101" y="4682062"/>
            <a:ext cx="8936846" cy="457201"/>
          </a:xfrm>
        </p:spPr>
        <p:txBody>
          <a:bodyPr>
            <a:normAutofit/>
          </a:bodyPr>
          <a:lstStyle/>
          <a:p>
            <a:pPr>
              <a:spcAft>
                <a:spcPts val="600"/>
              </a:spcAft>
            </a:pPr>
            <a:r>
              <a:rPr lang="en-US"/>
              <a:t>St. Abanoub</a:t>
            </a:r>
          </a:p>
        </p:txBody>
      </p:sp>
      <p:sp>
        <p:nvSpPr>
          <p:cNvPr id="18" name="Rectangle 12">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5951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DBAA-FC87-4C1A-BC2A-23889D7CDB87}"/>
              </a:ext>
            </a:extLst>
          </p:cNvPr>
          <p:cNvSpPr>
            <a:spLocks noGrp="1"/>
          </p:cNvSpPr>
          <p:nvPr>
            <p:ph type="title"/>
          </p:nvPr>
        </p:nvSpPr>
        <p:spPr>
          <a:xfrm>
            <a:off x="1066800" y="642594"/>
            <a:ext cx="10058400" cy="1371600"/>
          </a:xfrm>
        </p:spPr>
        <p:txBody>
          <a:bodyPr>
            <a:normAutofit/>
          </a:bodyPr>
          <a:lstStyle/>
          <a:p>
            <a:r>
              <a:rPr lang="en-US" dirty="0"/>
              <a:t>Two ways to prepare ourselves </a:t>
            </a:r>
          </a:p>
        </p:txBody>
      </p:sp>
      <p:sp>
        <p:nvSpPr>
          <p:cNvPr id="3" name="Content Placeholder 2">
            <a:extLst>
              <a:ext uri="{FF2B5EF4-FFF2-40B4-BE49-F238E27FC236}">
                <a16:creationId xmlns:a16="http://schemas.microsoft.com/office/drawing/2014/main" id="{F82E70D5-513F-4802-850A-661B152381DA}"/>
              </a:ext>
            </a:extLst>
          </p:cNvPr>
          <p:cNvSpPr>
            <a:spLocks noGrp="1"/>
          </p:cNvSpPr>
          <p:nvPr>
            <p:ph idx="1"/>
          </p:nvPr>
        </p:nvSpPr>
        <p:spPr>
          <a:xfrm>
            <a:off x="487681" y="1923371"/>
            <a:ext cx="6664960" cy="4426629"/>
          </a:xfrm>
        </p:spPr>
        <p:txBody>
          <a:bodyPr>
            <a:normAutofit/>
          </a:bodyPr>
          <a:lstStyle/>
          <a:p>
            <a:pPr marL="514350" indent="-514350">
              <a:buAutoNum type="arabicPeriod"/>
            </a:pPr>
            <a:r>
              <a:rPr lang="en-US" sz="2800" b="1" dirty="0"/>
              <a:t>Spiritually</a:t>
            </a:r>
            <a:endParaRPr lang="en-US" sz="2400" dirty="0"/>
          </a:p>
          <a:p>
            <a:pPr lvl="1"/>
            <a:r>
              <a:rPr lang="en-US" sz="2400" dirty="0"/>
              <a:t>Spiritual preparation before coming to Liturgy begins with the knowledge of what the Divine Liturgy is. So it is important that we understand the importance of the Divine Liturgy, as discussed in the previous section.</a:t>
            </a:r>
          </a:p>
          <a:p>
            <a:pPr marL="274320" lvl="1" indent="0">
              <a:buNone/>
            </a:pPr>
            <a:endParaRPr lang="en-US" sz="2400" dirty="0"/>
          </a:p>
          <a:p>
            <a:pPr lvl="1"/>
            <a:r>
              <a:rPr lang="en-US" sz="2400" dirty="0"/>
              <a:t>Spiritual preparation involves submitting our will to the will of God, repentance and confession. </a:t>
            </a:r>
          </a:p>
        </p:txBody>
      </p:sp>
      <p:pic>
        <p:nvPicPr>
          <p:cNvPr id="5122" name="Picture 2" descr="Related image">
            <a:extLst>
              <a:ext uri="{FF2B5EF4-FFF2-40B4-BE49-F238E27FC236}">
                <a16:creationId xmlns:a16="http://schemas.microsoft.com/office/drawing/2014/main" id="{786737C8-B837-4F58-9ADC-C6CA6C121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9" r="13369" b="4"/>
          <a:stretch/>
        </p:blipFill>
        <p:spPr bwMode="auto">
          <a:xfrm>
            <a:off x="7572091" y="1645920"/>
            <a:ext cx="4132228" cy="470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97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Image result for ethiopian orthodox clean white clothes">
            <a:extLst>
              <a:ext uri="{FF2B5EF4-FFF2-40B4-BE49-F238E27FC236}">
                <a16:creationId xmlns:a16="http://schemas.microsoft.com/office/drawing/2014/main" id="{8C41D6AA-070D-466C-8B46-A67C686EF0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1894" b="185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2BECD8-4F5B-485B-8560-94CF68EC7A26}"/>
              </a:ext>
            </a:extLst>
          </p:cNvPr>
          <p:cNvSpPr>
            <a:spLocks noGrp="1"/>
          </p:cNvSpPr>
          <p:nvPr>
            <p:ph type="title"/>
          </p:nvPr>
        </p:nvSpPr>
        <p:spPr>
          <a:xfrm>
            <a:off x="4740751" y="642594"/>
            <a:ext cx="6718433" cy="1746504"/>
          </a:xfrm>
        </p:spPr>
        <p:txBody>
          <a:bodyPr>
            <a:normAutofit/>
          </a:bodyPr>
          <a:lstStyle/>
          <a:p>
            <a:r>
              <a:rPr lang="en-US" b="1">
                <a:solidFill>
                  <a:schemeClr val="tx1">
                    <a:lumMod val="75000"/>
                    <a:lumOff val="25000"/>
                  </a:schemeClr>
                </a:solidFill>
              </a:rPr>
              <a:t>2. Physical Preparation</a:t>
            </a:r>
            <a:br>
              <a:rPr lang="en-US">
                <a:solidFill>
                  <a:schemeClr val="tx1">
                    <a:lumMod val="75000"/>
                    <a:lumOff val="25000"/>
                  </a:schemeClr>
                </a:solidFill>
              </a:rPr>
            </a:br>
            <a:endParaRPr lang="en-US">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B0B110F2-7520-4424-BAB3-83FFFB0BB3A2}"/>
              </a:ext>
            </a:extLst>
          </p:cNvPr>
          <p:cNvSpPr>
            <a:spLocks noGrp="1"/>
          </p:cNvSpPr>
          <p:nvPr>
            <p:ph idx="1"/>
          </p:nvPr>
        </p:nvSpPr>
        <p:spPr>
          <a:xfrm>
            <a:off x="4417103" y="1513840"/>
            <a:ext cx="7477315" cy="4969256"/>
          </a:xfrm>
        </p:spPr>
        <p:txBody>
          <a:bodyPr>
            <a:normAutofit lnSpcReduction="10000"/>
          </a:bodyPr>
          <a:lstStyle/>
          <a:p>
            <a:pPr marL="0" indent="0">
              <a:lnSpc>
                <a:spcPct val="90000"/>
              </a:lnSpc>
              <a:buNone/>
            </a:pPr>
            <a:endParaRPr lang="en-US" dirty="0">
              <a:solidFill>
                <a:schemeClr val="tx1">
                  <a:lumMod val="75000"/>
                  <a:lumOff val="25000"/>
                </a:schemeClr>
              </a:solidFill>
            </a:endParaRPr>
          </a:p>
          <a:p>
            <a:pPr marL="274320" lvl="1" indent="0">
              <a:lnSpc>
                <a:spcPct val="90000"/>
              </a:lnSpc>
              <a:buNone/>
            </a:pPr>
            <a:r>
              <a:rPr lang="en-US" sz="2400" b="1" dirty="0">
                <a:solidFill>
                  <a:schemeClr val="tx1">
                    <a:lumMod val="75000"/>
                    <a:lumOff val="25000"/>
                  </a:schemeClr>
                </a:solidFill>
              </a:rPr>
              <a:t>1. We should be clean and wear clean clothes. </a:t>
            </a:r>
          </a:p>
          <a:p>
            <a:pPr>
              <a:lnSpc>
                <a:spcPct val="90000"/>
              </a:lnSpc>
            </a:pPr>
            <a:r>
              <a:rPr lang="en-US" sz="2400" dirty="0">
                <a:solidFill>
                  <a:schemeClr val="tx1">
                    <a:lumMod val="75000"/>
                    <a:lumOff val="25000"/>
                  </a:schemeClr>
                </a:solidFill>
              </a:rPr>
              <a:t>God ordered Moses to sanctify the people and have them wash their clothes before He came down in the presence of the congregation:</a:t>
            </a:r>
          </a:p>
          <a:p>
            <a:pPr>
              <a:lnSpc>
                <a:spcPct val="90000"/>
              </a:lnSpc>
            </a:pPr>
            <a:r>
              <a:rPr lang="en-US" sz="2400" dirty="0">
                <a:solidFill>
                  <a:schemeClr val="tx1">
                    <a:lumMod val="75000"/>
                    <a:lumOff val="25000"/>
                  </a:schemeClr>
                </a:solidFill>
              </a:rPr>
              <a:t>"And the Lord said unto Moses, Go unto the people, and sanctify them today and to morrow, and let them wash their clothes, And be ready against the third day: for the third day the Lord will come down in the sight of all the people upon mount Sinai." Exodus 19:10-11</a:t>
            </a:r>
          </a:p>
          <a:p>
            <a:pPr>
              <a:lnSpc>
                <a:spcPct val="90000"/>
              </a:lnSpc>
            </a:pPr>
            <a:r>
              <a:rPr lang="en-US" sz="2400" dirty="0">
                <a:solidFill>
                  <a:schemeClr val="tx1">
                    <a:lumMod val="75000"/>
                    <a:lumOff val="25000"/>
                  </a:schemeClr>
                </a:solidFill>
              </a:rPr>
              <a:t>Likewise, we should be especially clean and wear clean clothes to present ourselves in front of God. This in turn reminds us of the spiritual purity with which we should present ourselves to God.</a:t>
            </a:r>
            <a:br>
              <a:rPr lang="en-US" dirty="0">
                <a:solidFill>
                  <a:schemeClr val="tx1">
                    <a:lumMod val="75000"/>
                    <a:lumOff val="25000"/>
                  </a:schemeClr>
                </a:solidFill>
              </a:rPr>
            </a:br>
            <a:endParaRPr lang="en-US" dirty="0">
              <a:solidFill>
                <a:schemeClr val="tx1">
                  <a:lumMod val="75000"/>
                  <a:lumOff val="25000"/>
                </a:schemeClr>
              </a:solidFill>
            </a:endParaRPr>
          </a:p>
        </p:txBody>
      </p:sp>
    </p:spTree>
    <p:extLst>
      <p:ext uri="{BB962C8B-B14F-4D97-AF65-F5344CB8AC3E}">
        <p14:creationId xmlns:p14="http://schemas.microsoft.com/office/powerpoint/2010/main" val="228323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Image result for ethiopian orthodox church timket dc">
            <a:extLst>
              <a:ext uri="{FF2B5EF4-FFF2-40B4-BE49-F238E27FC236}">
                <a16:creationId xmlns:a16="http://schemas.microsoft.com/office/drawing/2014/main" id="{84E651C6-0CFD-427F-92AC-62044C43A2C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3320" b="20150"/>
          <a:stretch/>
        </p:blipFill>
        <p:spPr bwMode="auto">
          <a:xfrm>
            <a:off x="20" y="-237734"/>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724104-52CB-4C05-9645-765DD4A8951E}"/>
              </a:ext>
            </a:extLst>
          </p:cNvPr>
          <p:cNvSpPr>
            <a:spLocks noGrp="1"/>
          </p:cNvSpPr>
          <p:nvPr>
            <p:ph idx="1"/>
          </p:nvPr>
        </p:nvSpPr>
        <p:spPr>
          <a:xfrm>
            <a:off x="234696" y="751840"/>
            <a:ext cx="11510264" cy="5689600"/>
          </a:xfrm>
        </p:spPr>
        <p:txBody>
          <a:bodyPr>
            <a:normAutofit fontScale="92500" lnSpcReduction="10000"/>
          </a:bodyPr>
          <a:lstStyle/>
          <a:p>
            <a:pPr marL="0" indent="0">
              <a:buNone/>
            </a:pPr>
            <a:r>
              <a:rPr lang="en-US" sz="2800" b="1" dirty="0"/>
              <a:t>2.  We should be dressed appropriately when we come to the Divine Liturgy.</a:t>
            </a:r>
          </a:p>
          <a:p>
            <a:pPr marL="274320" lvl="1" indent="0">
              <a:buNone/>
            </a:pPr>
            <a:endParaRPr lang="en-US" sz="2800" dirty="0"/>
          </a:p>
          <a:p>
            <a:pPr lvl="1"/>
            <a:r>
              <a:rPr lang="en-US" sz="2800" dirty="0"/>
              <a:t>Women should wear decent dresses, and men should wear decent pants. Remember in the Divine Liturgy, we are in the presence of God, with the host of angels.</a:t>
            </a:r>
          </a:p>
          <a:p>
            <a:pPr marL="274320" lvl="1" indent="0">
              <a:buNone/>
            </a:pPr>
            <a:endParaRPr lang="en-US" sz="2800" dirty="0"/>
          </a:p>
          <a:p>
            <a:r>
              <a:rPr lang="en-US" sz="2800" dirty="0"/>
              <a:t>When the apostle John explained how the angels worshipped God, he also gave details of their clothing, because appropriate appearance is part of divine worship: "I saw four and twenty elders sitting, clothed in white raiment." (Rev. 4:2)</a:t>
            </a:r>
          </a:p>
          <a:p>
            <a:pPr marL="0" indent="0">
              <a:buNone/>
            </a:pPr>
            <a:endParaRPr lang="en-US" sz="2800" dirty="0"/>
          </a:p>
          <a:p>
            <a:r>
              <a:rPr lang="en-US" sz="2800" dirty="0"/>
              <a:t>Wearing white raiment (</a:t>
            </a:r>
            <a:r>
              <a:rPr lang="en-US" sz="2800" dirty="0" err="1"/>
              <a:t>Netsela</a:t>
            </a:r>
            <a:r>
              <a:rPr lang="en-US" sz="2800" dirty="0"/>
              <a:t>) reminds us of our angelic presence. White is also a symbol of spiritual purity. So, we are reminded of the need to have spiritual purity, and to examine our spiritual life</a:t>
            </a:r>
          </a:p>
          <a:p>
            <a:br>
              <a:rPr lang="en-US" dirty="0"/>
            </a:br>
            <a:endParaRPr lang="en-US" dirty="0"/>
          </a:p>
        </p:txBody>
      </p:sp>
      <p:sp>
        <p:nvSpPr>
          <p:cNvPr id="10" name="Rectangle 9">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3526956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145;p14">
            <a:extLst>
              <a:ext uri="{FF2B5EF4-FFF2-40B4-BE49-F238E27FC236}">
                <a16:creationId xmlns:a16="http://schemas.microsoft.com/office/drawing/2014/main" id="{0A530E83-6D44-485B-B8EC-40CD10883765}"/>
              </a:ext>
            </a:extLst>
          </p:cNvPr>
          <p:cNvPicPr preferRelativeResize="0">
            <a:picLocks noGrp="1"/>
          </p:cNvPicPr>
          <p:nvPr/>
        </p:nvPicPr>
        <p:blipFill rotWithShape="1">
          <a:blip r:embed="rId2">
            <a:alphaModFix amt="35000"/>
          </a:blip>
          <a:srcRect t="11313" b="4418"/>
          <a:stretch/>
        </p:blipFill>
        <p:spPr>
          <a:xfrm>
            <a:off x="20" y="10"/>
            <a:ext cx="12191980" cy="6857990"/>
          </a:xfrm>
          <a:prstGeom prst="rect">
            <a:avLst/>
          </a:prstGeom>
          <a:noFill/>
        </p:spPr>
      </p:pic>
      <p:sp>
        <p:nvSpPr>
          <p:cNvPr id="3" name="Content Placeholder 2">
            <a:extLst>
              <a:ext uri="{FF2B5EF4-FFF2-40B4-BE49-F238E27FC236}">
                <a16:creationId xmlns:a16="http://schemas.microsoft.com/office/drawing/2014/main" id="{2FFAA1A4-1CCB-459A-92B8-A91D1F4323A4}"/>
              </a:ext>
            </a:extLst>
          </p:cNvPr>
          <p:cNvSpPr>
            <a:spLocks noGrp="1"/>
          </p:cNvSpPr>
          <p:nvPr>
            <p:ph idx="1"/>
          </p:nvPr>
        </p:nvSpPr>
        <p:spPr>
          <a:xfrm>
            <a:off x="1066800" y="2103120"/>
            <a:ext cx="10058400" cy="3849624"/>
          </a:xfrm>
        </p:spPr>
        <p:txBody>
          <a:bodyPr>
            <a:normAutofit/>
          </a:bodyPr>
          <a:lstStyle/>
          <a:p>
            <a:pPr marL="0" indent="0">
              <a:buNone/>
            </a:pPr>
            <a:r>
              <a:rPr lang="en-US" sz="4800" b="1" dirty="0"/>
              <a:t>3. We should humble ourselves like the angels. </a:t>
            </a:r>
          </a:p>
          <a:p>
            <a:pPr lvl="1"/>
            <a:r>
              <a:rPr lang="en-US" sz="4800" dirty="0"/>
              <a:t>We should prostrate ourselves with the cross sign and worship Him when we enter the church.</a:t>
            </a:r>
          </a:p>
        </p:txBody>
      </p:sp>
      <p:sp>
        <p:nvSpPr>
          <p:cNvPr id="11"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95492958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moses taking shoes off">
            <a:extLst>
              <a:ext uri="{FF2B5EF4-FFF2-40B4-BE49-F238E27FC236}">
                <a16:creationId xmlns:a16="http://schemas.microsoft.com/office/drawing/2014/main" id="{A4668DC5-25FB-4997-B53D-C22570CEDF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51" b="11958"/>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F34D0-C535-4D46-A92C-81950A867F12}"/>
              </a:ext>
            </a:extLst>
          </p:cNvPr>
          <p:cNvSpPr>
            <a:spLocks noGrp="1"/>
          </p:cNvSpPr>
          <p:nvPr>
            <p:ph type="title"/>
          </p:nvPr>
        </p:nvSpPr>
        <p:spPr>
          <a:xfrm>
            <a:off x="7064082" y="642594"/>
            <a:ext cx="4472921" cy="1371600"/>
          </a:xfrm>
        </p:spPr>
        <p:txBody>
          <a:bodyPr>
            <a:normAutofit/>
          </a:bodyPr>
          <a:lstStyle/>
          <a:p>
            <a:r>
              <a:rPr lang="en-US" sz="4000"/>
              <a:t>Lastly </a:t>
            </a:r>
          </a:p>
        </p:txBody>
      </p:sp>
      <p:sp>
        <p:nvSpPr>
          <p:cNvPr id="3" name="Content Placeholder 2">
            <a:extLst>
              <a:ext uri="{FF2B5EF4-FFF2-40B4-BE49-F238E27FC236}">
                <a16:creationId xmlns:a16="http://schemas.microsoft.com/office/drawing/2014/main" id="{E09806EB-2DD3-4C19-B8AA-C9342865FCCE}"/>
              </a:ext>
            </a:extLst>
          </p:cNvPr>
          <p:cNvSpPr>
            <a:spLocks noGrp="1"/>
          </p:cNvSpPr>
          <p:nvPr>
            <p:ph idx="1"/>
          </p:nvPr>
        </p:nvSpPr>
        <p:spPr>
          <a:xfrm>
            <a:off x="7064082" y="2103120"/>
            <a:ext cx="4472922" cy="3931920"/>
          </a:xfrm>
        </p:spPr>
        <p:txBody>
          <a:bodyPr>
            <a:normAutofit/>
          </a:bodyPr>
          <a:lstStyle/>
          <a:p>
            <a:pPr marL="0" indent="0">
              <a:buNone/>
            </a:pPr>
            <a:r>
              <a:rPr lang="en-US" b="1" dirty="0"/>
              <a:t>4.We should take off our shoes inside the church for the place where we worship him is Holy. </a:t>
            </a:r>
          </a:p>
          <a:p>
            <a:endParaRPr lang="en-US" dirty="0"/>
          </a:p>
          <a:p>
            <a:r>
              <a:rPr lang="en-US" dirty="0"/>
              <a:t>God commanded Moses, "Take the shoes of your feet for the ground on which you stand is holy." Exodus 3:5. This by itself is an act of worship and humbling oneself before God.</a:t>
            </a:r>
          </a:p>
        </p:txBody>
      </p:sp>
    </p:spTree>
    <p:extLst>
      <p:ext uri="{BB962C8B-B14F-4D97-AF65-F5344CB8AC3E}">
        <p14:creationId xmlns:p14="http://schemas.microsoft.com/office/powerpoint/2010/main" val="2036705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3424"/>
      </a:dk2>
      <a:lt2>
        <a:srgbClr val="E2E7E8"/>
      </a:lt2>
      <a:accent1>
        <a:srgbClr val="C79788"/>
      </a:accent1>
      <a:accent2>
        <a:srgbClr val="B69E72"/>
      </a:accent2>
      <a:accent3>
        <a:srgbClr val="A3A777"/>
      </a:accent3>
      <a:accent4>
        <a:srgbClr val="8CAB6C"/>
      </a:accent4>
      <a:accent5>
        <a:srgbClr val="80AE7B"/>
      </a:accent5>
      <a:accent6>
        <a:srgbClr val="70B185"/>
      </a:accent6>
      <a:hlink>
        <a:srgbClr val="5C8A99"/>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TotalTime>
  <Words>429</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SavonVTI</vt:lpstr>
      <vt:lpstr>How to prepare ourselves for the  Divine Liturgy.  part 3</vt:lpstr>
      <vt:lpstr>Two ways to prepare ourselves </vt:lpstr>
      <vt:lpstr>2. Physical Preparation </vt:lpstr>
      <vt:lpstr>PowerPoint Presentation</vt:lpstr>
      <vt:lpstr>PowerPoint Presentation</vt:lpstr>
      <vt:lpstr>Lastly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ourselves for the  Divine Liturgy.  part 3</dc:title>
  <dc:creator>Yohana Yemane</dc:creator>
  <cp:lastModifiedBy>Yohana Yemane</cp:lastModifiedBy>
  <cp:revision>1</cp:revision>
  <dcterms:created xsi:type="dcterms:W3CDTF">2019-09-21T11:40:18Z</dcterms:created>
  <dcterms:modified xsi:type="dcterms:W3CDTF">2019-09-21T11:42:24Z</dcterms:modified>
</cp:coreProperties>
</file>