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4"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C27-5FDC-40D1-B7D9-2657B6EB2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046CA-4A6D-4105-82C6-28BB29E34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F2FE94-38E9-4952-BD8E-4592D2456D84}"/>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717AB495-72CE-4CD3-9A7E-CF5CE5059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F7248-F1A8-4CCC-B5EE-6FFEB1F6DF26}"/>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34454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9B67-BC88-4B1D-90C2-044A9469BD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AEE78B-7905-452A-A3D3-579583A80D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571B1-2813-4DA8-9CF0-0A6F9AFBBE2A}"/>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C16E0A1D-984B-4AD7-AC22-58FDE2B55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3F76-A676-4C35-8B04-72AA56C03E38}"/>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38079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D1F1F-A61D-42DC-AFD6-D552FF6E6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5ED967-F180-42B8-B561-02FD3EFF5F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8AC46-F9AA-4149-BD82-8255D0D89CB3}"/>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B80A21C3-1541-47D6-871A-CA97D772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99FA2-5867-404D-9E91-BD5DCF7985EE}"/>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78637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86B-818D-4EE8-89D5-D4917CE9F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1B6EE-71DD-4163-B725-AAB090185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DC012-4616-4F4D-9770-FACBFC2E38C8}"/>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1E4C4CF1-E492-4624-9378-059B80B0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C92BD-8FD2-49B8-9334-872E8002AC66}"/>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59166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5C3A-40F4-40B6-8A7C-403023FBF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299DC-DFA6-4BCB-AE2A-15E65B4D02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1ED21-2227-47A6-B464-513A3713F680}"/>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D6B7FB5A-902E-4E8C-91E1-5E409EBB0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B175C-2423-4F78-AA97-10543DC98407}"/>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140805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8168-75AE-415D-A0C5-A870ABC60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58E7F-EA58-4F53-9E5D-13EDCFA12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BA880-8C48-4C0D-A302-F0B6B18B0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5D088-EFF5-40AD-9F88-10A0ABE2C33F}"/>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6" name="Footer Placeholder 5">
            <a:extLst>
              <a:ext uri="{FF2B5EF4-FFF2-40B4-BE49-F238E27FC236}">
                <a16:creationId xmlns:a16="http://schemas.microsoft.com/office/drawing/2014/main" id="{B9DF526A-B238-4E7D-97F8-108368A29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07E81-EAE5-44E3-9E69-ED42E0CB59F5}"/>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126230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078B-F211-4255-B8DB-EA5BA11C42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C46DE-E566-476E-ADC4-8C649DC5B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7779C-36BA-49E4-948F-C1405F3E4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1B01C-CCA3-4BF2-AA77-4D4BBFB00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EF294-7AC1-4841-8A27-3BD6C96E3A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9B2BD-9A14-426C-8B01-49602B0FCFEB}"/>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8" name="Footer Placeholder 7">
            <a:extLst>
              <a:ext uri="{FF2B5EF4-FFF2-40B4-BE49-F238E27FC236}">
                <a16:creationId xmlns:a16="http://schemas.microsoft.com/office/drawing/2014/main" id="{86EEAA91-4AB4-49EE-B456-620F1019F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207A3-879B-4819-B884-2318626DA8F6}"/>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50073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A986-90E0-4996-A435-4C9FEA842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04E39-138D-41C7-B365-E11067BC95F4}"/>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4" name="Footer Placeholder 3">
            <a:extLst>
              <a:ext uri="{FF2B5EF4-FFF2-40B4-BE49-F238E27FC236}">
                <a16:creationId xmlns:a16="http://schemas.microsoft.com/office/drawing/2014/main" id="{6B2FB64F-8067-4AA1-A002-E1917F2F4D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8EE06-723F-4589-85EB-CEA581A2547D}"/>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45086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291E6-E11F-44EC-B573-C6DAA310407B}"/>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3" name="Footer Placeholder 2">
            <a:extLst>
              <a:ext uri="{FF2B5EF4-FFF2-40B4-BE49-F238E27FC236}">
                <a16:creationId xmlns:a16="http://schemas.microsoft.com/office/drawing/2014/main" id="{0E364E12-67FA-4C44-9F2A-5C1E290CA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93C3E8-0285-42B7-B546-A774EE2B89E5}"/>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372340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69B3-8E2C-49B6-BFDC-2C57317CF4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CB0CCC-6278-4067-AF02-7F6135C4C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9A5DB-4BFF-426E-9A7B-E2808C51A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F03BF-B1FD-43DB-B7BC-8AC726D3E523}"/>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6" name="Footer Placeholder 5">
            <a:extLst>
              <a:ext uri="{FF2B5EF4-FFF2-40B4-BE49-F238E27FC236}">
                <a16:creationId xmlns:a16="http://schemas.microsoft.com/office/drawing/2014/main" id="{D3186AD4-0F41-47C1-8028-8D783D2F7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8C208-28F0-496C-869F-AA2D90F3569B}"/>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56630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3D8E-5C6C-4C33-AE12-651A0D827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F76A5E-DC6E-414C-B9FA-4A510154A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D2A02-9296-4221-B8FF-A2DE487FF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91CFC-C982-4939-9462-259ED30B86DB}"/>
              </a:ext>
            </a:extLst>
          </p:cNvPr>
          <p:cNvSpPr>
            <a:spLocks noGrp="1"/>
          </p:cNvSpPr>
          <p:nvPr>
            <p:ph type="dt" sz="half" idx="10"/>
          </p:nvPr>
        </p:nvSpPr>
        <p:spPr/>
        <p:txBody>
          <a:bodyPr/>
          <a:lstStyle/>
          <a:p>
            <a:fld id="{8FBAC165-07C6-4673-9626-F95A538C5219}" type="datetimeFigureOut">
              <a:rPr lang="en-US" smtClean="0"/>
              <a:t>10/5/2019</a:t>
            </a:fld>
            <a:endParaRPr lang="en-US"/>
          </a:p>
        </p:txBody>
      </p:sp>
      <p:sp>
        <p:nvSpPr>
          <p:cNvPr id="6" name="Footer Placeholder 5">
            <a:extLst>
              <a:ext uri="{FF2B5EF4-FFF2-40B4-BE49-F238E27FC236}">
                <a16:creationId xmlns:a16="http://schemas.microsoft.com/office/drawing/2014/main" id="{73585878-4C45-4902-B3AF-CFCB513A0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0539A-4AFD-473B-97FE-2E1CD530CB96}"/>
              </a:ext>
            </a:extLst>
          </p:cNvPr>
          <p:cNvSpPr>
            <a:spLocks noGrp="1"/>
          </p:cNvSpPr>
          <p:nvPr>
            <p:ph type="sldNum" sz="quarter" idx="12"/>
          </p:nvPr>
        </p:nvSpPr>
        <p:spPr/>
        <p:txBody>
          <a:bodyPr/>
          <a:lstStyle/>
          <a:p>
            <a:fld id="{F1E32D45-5C6D-499C-9B06-C72D179D4DEA}" type="slidenum">
              <a:rPr lang="en-US" smtClean="0"/>
              <a:t>‹#›</a:t>
            </a:fld>
            <a:endParaRPr lang="en-US"/>
          </a:p>
        </p:txBody>
      </p:sp>
    </p:spTree>
    <p:extLst>
      <p:ext uri="{BB962C8B-B14F-4D97-AF65-F5344CB8AC3E}">
        <p14:creationId xmlns:p14="http://schemas.microsoft.com/office/powerpoint/2010/main" val="1864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D2CF9-8544-431F-8AC3-6CB1D3D2A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530BC0-61E1-415B-93BF-482912B28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43730-8697-40EA-93E0-6AF8D5178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AC165-07C6-4673-9626-F95A538C5219}" type="datetimeFigureOut">
              <a:rPr lang="en-US" smtClean="0"/>
              <a:t>10/5/2019</a:t>
            </a:fld>
            <a:endParaRPr lang="en-US"/>
          </a:p>
        </p:txBody>
      </p:sp>
      <p:sp>
        <p:nvSpPr>
          <p:cNvPr id="5" name="Footer Placeholder 4">
            <a:extLst>
              <a:ext uri="{FF2B5EF4-FFF2-40B4-BE49-F238E27FC236}">
                <a16:creationId xmlns:a16="http://schemas.microsoft.com/office/drawing/2014/main" id="{BC15966F-DC6A-4C14-9FA3-0B90131E1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C12F9E-E3DF-4B04-A3BC-A1C3CD68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32D45-5C6D-499C-9B06-C72D179D4DEA}" type="slidenum">
              <a:rPr lang="en-US" smtClean="0"/>
              <a:t>‹#›</a:t>
            </a:fld>
            <a:endParaRPr lang="en-US"/>
          </a:p>
        </p:txBody>
      </p:sp>
    </p:spTree>
    <p:extLst>
      <p:ext uri="{BB962C8B-B14F-4D97-AF65-F5344CB8AC3E}">
        <p14:creationId xmlns:p14="http://schemas.microsoft.com/office/powerpoint/2010/main" val="7349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2C4C-71FD-400E-9408-9076819F0BCA}"/>
              </a:ext>
            </a:extLst>
          </p:cNvPr>
          <p:cNvSpPr>
            <a:spLocks noGrp="1"/>
          </p:cNvSpPr>
          <p:nvPr>
            <p:ph type="ctrTitle"/>
          </p:nvPr>
        </p:nvSpPr>
        <p:spPr/>
        <p:txBody>
          <a:bodyPr/>
          <a:lstStyle/>
          <a:p>
            <a:r>
              <a:rPr lang="en-US" dirty="0"/>
              <a:t>Abel and Cain</a:t>
            </a:r>
          </a:p>
        </p:txBody>
      </p:sp>
      <p:sp>
        <p:nvSpPr>
          <p:cNvPr id="3" name="Subtitle 2">
            <a:extLst>
              <a:ext uri="{FF2B5EF4-FFF2-40B4-BE49-F238E27FC236}">
                <a16:creationId xmlns:a16="http://schemas.microsoft.com/office/drawing/2014/main" id="{09FC6DA2-46CD-4C5A-99C4-5ABBAD37BD9B}"/>
              </a:ext>
            </a:extLst>
          </p:cNvPr>
          <p:cNvSpPr>
            <a:spLocks noGrp="1"/>
          </p:cNvSpPr>
          <p:nvPr>
            <p:ph type="subTitle" idx="1"/>
          </p:nvPr>
        </p:nvSpPr>
        <p:spPr/>
        <p:txBody>
          <a:bodyPr/>
          <a:lstStyle/>
          <a:p>
            <a:r>
              <a:rPr lang="en-US" dirty="0"/>
              <a:t>St. Abanoub</a:t>
            </a:r>
          </a:p>
        </p:txBody>
      </p:sp>
    </p:spTree>
    <p:extLst>
      <p:ext uri="{BB962C8B-B14F-4D97-AF65-F5344CB8AC3E}">
        <p14:creationId xmlns:p14="http://schemas.microsoft.com/office/powerpoint/2010/main" val="80221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0ACC84D3-E88B-4621-BAE0-CD546166C610}"/>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Memory verse</a:t>
            </a:r>
          </a:p>
        </p:txBody>
      </p:sp>
      <p:sp>
        <p:nvSpPr>
          <p:cNvPr id="3" name="Content Placeholder 2">
            <a:extLst>
              <a:ext uri="{FF2B5EF4-FFF2-40B4-BE49-F238E27FC236}">
                <a16:creationId xmlns:a16="http://schemas.microsoft.com/office/drawing/2014/main" id="{8F515F27-23D3-4FCD-B00A-74E43E695BA4}"/>
              </a:ext>
            </a:extLst>
          </p:cNvPr>
          <p:cNvSpPr>
            <a:spLocks noGrp="1"/>
          </p:cNvSpPr>
          <p:nvPr>
            <p:ph idx="1"/>
          </p:nvPr>
        </p:nvSpPr>
        <p:spPr>
          <a:xfrm>
            <a:off x="5120640" y="804672"/>
            <a:ext cx="6281928" cy="5248656"/>
          </a:xfrm>
        </p:spPr>
        <p:txBody>
          <a:bodyPr anchor="ctr">
            <a:normAutofit/>
          </a:bodyPr>
          <a:lstStyle/>
          <a:p>
            <a:r>
              <a:rPr lang="en-US" sz="2000" i="1"/>
              <a:t>“By faith Abel offered to God a more excellent sacrifice than Cain”</a:t>
            </a:r>
            <a:endParaRPr lang="en-US" sz="2000"/>
          </a:p>
        </p:txBody>
      </p:sp>
    </p:spTree>
    <p:extLst>
      <p:ext uri="{BB962C8B-B14F-4D97-AF65-F5344CB8AC3E}">
        <p14:creationId xmlns:p14="http://schemas.microsoft.com/office/powerpoint/2010/main" val="76480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DAD83-3A78-4851-9252-5E31788D040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Who are they? </a:t>
            </a:r>
          </a:p>
        </p:txBody>
      </p:sp>
      <p:pic>
        <p:nvPicPr>
          <p:cNvPr id="2050" name="Picture 2" descr="Image result for abel and cain">
            <a:extLst>
              <a:ext uri="{FF2B5EF4-FFF2-40B4-BE49-F238E27FC236}">
                <a16:creationId xmlns:a16="http://schemas.microsoft.com/office/drawing/2014/main" id="{B3498270-EB99-4269-B7BD-46D827FFA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464A08-E10D-4C40-AFC6-8D85CDCE5E1F}"/>
              </a:ext>
            </a:extLst>
          </p:cNvPr>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v"/>
            </a:pPr>
            <a:r>
              <a:rPr lang="en-US" sz="2000" dirty="0">
                <a:solidFill>
                  <a:srgbClr val="FFFFFF"/>
                </a:solidFill>
              </a:rPr>
              <a:t>Adam and Eve had two sons.</a:t>
            </a:r>
          </a:p>
          <a:p>
            <a:pPr marL="0" indent="0">
              <a:buNone/>
            </a:pPr>
            <a:endParaRPr lang="en-US" sz="2000" dirty="0">
              <a:solidFill>
                <a:srgbClr val="FFFFFF"/>
              </a:solidFill>
            </a:endParaRPr>
          </a:p>
          <a:p>
            <a:pPr>
              <a:buFont typeface="Wingdings" panose="05000000000000000000" pitchFamily="2" charset="2"/>
              <a:buChar char="v"/>
            </a:pPr>
            <a:r>
              <a:rPr lang="en-US" sz="2000" dirty="0">
                <a:solidFill>
                  <a:srgbClr val="FFFFFF"/>
                </a:solidFill>
              </a:rPr>
              <a:t>Their names were Abel and Cain. </a:t>
            </a:r>
          </a:p>
          <a:p>
            <a:pPr marL="0" indent="0">
              <a:buNone/>
            </a:pPr>
            <a:endParaRPr lang="en-US" sz="2000" dirty="0">
              <a:solidFill>
                <a:srgbClr val="FFFFFF"/>
              </a:solidFill>
            </a:endParaRPr>
          </a:p>
          <a:p>
            <a:pPr>
              <a:buFont typeface="Wingdings" panose="05000000000000000000" pitchFamily="2" charset="2"/>
              <a:buChar char="v"/>
            </a:pPr>
            <a:r>
              <a:rPr lang="en-US" sz="2000" dirty="0">
                <a:solidFill>
                  <a:srgbClr val="FFFFFF"/>
                </a:solidFill>
              </a:rPr>
              <a:t>Abel was a keeper of sheep. Cain was a tiller of the ground. Abel was a good boy who obeyed God and his family. </a:t>
            </a:r>
          </a:p>
        </p:txBody>
      </p:sp>
    </p:spTree>
    <p:extLst>
      <p:ext uri="{BB962C8B-B14F-4D97-AF65-F5344CB8AC3E}">
        <p14:creationId xmlns:p14="http://schemas.microsoft.com/office/powerpoint/2010/main" val="253066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a:extLst>
              <a:ext uri="{FF2B5EF4-FFF2-40B4-BE49-F238E27FC236}">
                <a16:creationId xmlns:a16="http://schemas.microsoft.com/office/drawing/2014/main" id="{2C8241E6-8770-4578-B963-483FB22B9E3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9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74C06C-FE42-4C7D-8B91-07E94E1722B4}"/>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Abel’s Offering</a:t>
            </a:r>
          </a:p>
        </p:txBody>
      </p:sp>
      <p:cxnSp>
        <p:nvCxnSpPr>
          <p:cNvPr id="75" name="Straight Connector 7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7FDF01-C73F-4F79-9467-8A22D5361BEE}"/>
              </a:ext>
            </a:extLst>
          </p:cNvPr>
          <p:cNvSpPr>
            <a:spLocks noGrp="1"/>
          </p:cNvSpPr>
          <p:nvPr>
            <p:ph idx="1"/>
          </p:nvPr>
        </p:nvSpPr>
        <p:spPr>
          <a:xfrm>
            <a:off x="5299340" y="1765954"/>
            <a:ext cx="5744685" cy="4726276"/>
          </a:xfrm>
        </p:spPr>
        <p:txBody>
          <a:bodyPr anchor="ctr">
            <a:normAutofit fontScale="92500" lnSpcReduction="10000"/>
          </a:bodyPr>
          <a:lstStyle/>
          <a:p>
            <a:pPr marL="0" indent="0">
              <a:buNone/>
            </a:pPr>
            <a:r>
              <a:rPr lang="en-US" dirty="0">
                <a:solidFill>
                  <a:srgbClr val="FFFFFF"/>
                </a:solidFill>
              </a:rPr>
              <a:t>• One day Cain brought of the fruit of the ground for an offering to God. And, Abel brought the best and the finest of his flock. </a:t>
            </a:r>
          </a:p>
          <a:p>
            <a:pPr marL="0" indent="0">
              <a:buNone/>
            </a:pPr>
            <a:endParaRPr lang="en-US" b="0" dirty="0">
              <a:solidFill>
                <a:srgbClr val="FFFFFF"/>
              </a:solidFill>
              <a:effectLst/>
            </a:endParaRPr>
          </a:p>
          <a:p>
            <a:pPr marL="0" indent="0">
              <a:buNone/>
            </a:pPr>
            <a:r>
              <a:rPr lang="en-US" dirty="0">
                <a:solidFill>
                  <a:srgbClr val="FFFFFF"/>
                </a:solidFill>
              </a:rPr>
              <a:t>• And the Lord had respected unto Abel and his offering. Because Abel was careful in choosing what to offer to God and he also offered it in faith. He chose the finest of his sheep. God was pleased by Abel and accepted his offer</a:t>
            </a:r>
            <a:endParaRPr lang="en-US" b="0" dirty="0">
              <a:solidFill>
                <a:srgbClr val="FFFFFF"/>
              </a:solidFill>
              <a:effectLst/>
            </a:endParaRPr>
          </a:p>
          <a:p>
            <a:pPr marL="0" indent="0">
              <a:buNone/>
            </a:pP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41621913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E5C1-4764-4817-9A22-E559BECC67AE}"/>
              </a:ext>
            </a:extLst>
          </p:cNvPr>
          <p:cNvSpPr>
            <a:spLocks noGrp="1"/>
          </p:cNvSpPr>
          <p:nvPr>
            <p:ph type="title"/>
          </p:nvPr>
        </p:nvSpPr>
        <p:spPr>
          <a:xfrm>
            <a:off x="762001" y="803325"/>
            <a:ext cx="5314536" cy="1325563"/>
          </a:xfrm>
        </p:spPr>
        <p:txBody>
          <a:bodyPr>
            <a:normAutofit/>
          </a:bodyPr>
          <a:lstStyle/>
          <a:p>
            <a:r>
              <a:rPr lang="en-US"/>
              <a:t>Cain’s Offering</a:t>
            </a:r>
            <a:endParaRPr lang="en-US" dirty="0"/>
          </a:p>
        </p:txBody>
      </p:sp>
      <p:sp>
        <p:nvSpPr>
          <p:cNvPr id="3" name="Content Placeholder 2">
            <a:extLst>
              <a:ext uri="{FF2B5EF4-FFF2-40B4-BE49-F238E27FC236}">
                <a16:creationId xmlns:a16="http://schemas.microsoft.com/office/drawing/2014/main" id="{883A14FC-B1FA-44C0-9777-4D8248C293CF}"/>
              </a:ext>
            </a:extLst>
          </p:cNvPr>
          <p:cNvSpPr>
            <a:spLocks noGrp="1"/>
          </p:cNvSpPr>
          <p:nvPr>
            <p:ph idx="1"/>
          </p:nvPr>
        </p:nvSpPr>
        <p:spPr>
          <a:xfrm>
            <a:off x="762000" y="2279018"/>
            <a:ext cx="5988141" cy="3857622"/>
          </a:xfrm>
        </p:spPr>
        <p:txBody>
          <a:bodyPr anchor="t">
            <a:noAutofit/>
          </a:bodyPr>
          <a:lstStyle/>
          <a:p>
            <a:pPr>
              <a:buFont typeface="Wingdings" panose="05000000000000000000" pitchFamily="2" charset="2"/>
              <a:buChar char="v"/>
            </a:pPr>
            <a:r>
              <a:rPr lang="en-US" sz="2400" dirty="0"/>
              <a:t>But Cain was careless when he select fruits to offer to God. He presented to God imperfect gifts, reserving to himself the better part of the produce of the land. Cain didn’t make his offering to God by faith.</a:t>
            </a:r>
          </a:p>
          <a:p>
            <a:pPr>
              <a:buFont typeface="Wingdings" panose="05000000000000000000" pitchFamily="2" charset="2"/>
              <a:buChar char="v"/>
            </a:pPr>
            <a:r>
              <a:rPr lang="en-US" sz="2400" dirty="0"/>
              <a:t> Saint Paul wrote about Abel’s and Cain’s offering saying, </a:t>
            </a:r>
            <a:r>
              <a:rPr lang="en-US" sz="2400" i="1" dirty="0"/>
              <a:t>“By faith Abel offered to God a more excellent sacrifice than Cain” (Hebrew 11:4) </a:t>
            </a:r>
            <a:endParaRPr lang="en-US" sz="2400" dirty="0"/>
          </a:p>
        </p:txBody>
      </p:sp>
      <p:sp>
        <p:nvSpPr>
          <p:cNvPr id="4100"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cain offering">
            <a:extLst>
              <a:ext uri="{FF2B5EF4-FFF2-40B4-BE49-F238E27FC236}">
                <a16:creationId xmlns:a16="http://schemas.microsoft.com/office/drawing/2014/main" id="{17ADC64C-057A-4EAD-8A96-1810310B5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82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105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lated image">
            <a:extLst>
              <a:ext uri="{FF2B5EF4-FFF2-40B4-BE49-F238E27FC236}">
                <a16:creationId xmlns:a16="http://schemas.microsoft.com/office/drawing/2014/main" id="{0C4CBF1C-6E82-4813-9957-E2AB3C8CCE4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500" b="125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383132-2036-47BE-8A7F-BB451F55E40E}"/>
              </a:ext>
            </a:extLst>
          </p:cNvPr>
          <p:cNvSpPr>
            <a:spLocks noGrp="1"/>
          </p:cNvSpPr>
          <p:nvPr>
            <p:ph idx="1"/>
          </p:nvPr>
        </p:nvSpPr>
        <p:spPr>
          <a:xfrm>
            <a:off x="5155379" y="1065862"/>
            <a:ext cx="7036621" cy="4726276"/>
          </a:xfrm>
        </p:spPr>
        <p:txBody>
          <a:bodyPr anchor="ctr">
            <a:normAutofit/>
          </a:bodyPr>
          <a:lstStyle/>
          <a:p>
            <a:pPr marL="0" indent="0">
              <a:buNone/>
            </a:pPr>
            <a:r>
              <a:rPr lang="en-US" sz="2400" dirty="0">
                <a:solidFill>
                  <a:srgbClr val="FFFFFF"/>
                </a:solidFill>
              </a:rPr>
              <a:t>Cain was sad that Lord God did not accept his offering. God said to Cain,” </a:t>
            </a:r>
            <a:r>
              <a:rPr lang="en-US" sz="2400" i="1" dirty="0">
                <a:solidFill>
                  <a:srgbClr val="FFFFFF"/>
                </a:solidFill>
              </a:rPr>
              <a:t>why are you sad? If you do well your face would shine, but if you don’t do well sin crouches at the door...” /Genesis 4:6-7/ </a:t>
            </a:r>
            <a:endParaRPr lang="en-US" sz="2400" b="0" dirty="0">
              <a:solidFill>
                <a:srgbClr val="FFFFFF"/>
              </a:solidFill>
              <a:effectLst/>
            </a:endParaRPr>
          </a:p>
          <a:p>
            <a:pPr marL="0" indent="0">
              <a:buNone/>
            </a:pPr>
            <a:r>
              <a:rPr lang="en-US" sz="2400" dirty="0">
                <a:solidFill>
                  <a:srgbClr val="FFFFFF"/>
                </a:solidFill>
              </a:rPr>
              <a:t>Cain was sad and jealous of Abel, for the Lord God had respect unto Abel and accepted his offering.</a:t>
            </a:r>
            <a:endParaRPr lang="en-US" sz="2400" b="0" dirty="0">
              <a:solidFill>
                <a:srgbClr val="FFFFFF"/>
              </a:solidFill>
              <a:effectLst/>
            </a:endParaRPr>
          </a:p>
          <a:p>
            <a:pPr marL="0" indent="0">
              <a:buNone/>
            </a:pP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4428591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FC6320-1D08-4444-AA18-73DD65238FB7}"/>
              </a:ext>
            </a:extLst>
          </p:cNvPr>
          <p:cNvSpPr>
            <a:spLocks noGrp="1"/>
          </p:cNvSpPr>
          <p:nvPr>
            <p:ph type="ctrTitle"/>
          </p:nvPr>
        </p:nvSpPr>
        <p:spPr>
          <a:xfrm>
            <a:off x="1524000" y="2776538"/>
            <a:ext cx="9144000" cy="1381188"/>
          </a:xfrm>
        </p:spPr>
        <p:txBody>
          <a:bodyPr anchor="ctr">
            <a:normAutofit/>
          </a:bodyPr>
          <a:lstStyle/>
          <a:p>
            <a:r>
              <a:rPr lang="en-US" sz="4000">
                <a:solidFill>
                  <a:schemeClr val="bg2"/>
                </a:solidFill>
              </a:rPr>
              <a:t>What happened next ?</a:t>
            </a:r>
          </a:p>
        </p:txBody>
      </p:sp>
    </p:spTree>
    <p:extLst>
      <p:ext uri="{BB962C8B-B14F-4D97-AF65-F5344CB8AC3E}">
        <p14:creationId xmlns:p14="http://schemas.microsoft.com/office/powerpoint/2010/main" val="9064692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13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abel and cain">
            <a:extLst>
              <a:ext uri="{FF2B5EF4-FFF2-40B4-BE49-F238E27FC236}">
                <a16:creationId xmlns:a16="http://schemas.microsoft.com/office/drawing/2014/main" id="{0CB96F5A-AD9E-4E7F-B6CD-5C5792E05E0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167" b="228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09B22C-AE08-42D2-A190-98065534EF3C}"/>
              </a:ext>
            </a:extLst>
          </p:cNvPr>
          <p:cNvSpPr>
            <a:spLocks noGrp="1"/>
          </p:cNvSpPr>
          <p:nvPr>
            <p:ph idx="1"/>
          </p:nvPr>
        </p:nvSpPr>
        <p:spPr>
          <a:xfrm>
            <a:off x="838200" y="1825625"/>
            <a:ext cx="10515600" cy="4351338"/>
          </a:xfrm>
        </p:spPr>
        <p:txBody>
          <a:bodyPr>
            <a:normAutofit/>
          </a:bodyPr>
          <a:lstStyle/>
          <a:p>
            <a:pPr>
              <a:buFont typeface="Wingdings" panose="05000000000000000000" pitchFamily="2" charset="2"/>
              <a:buChar char="v"/>
            </a:pPr>
            <a:r>
              <a:rPr lang="en-US" dirty="0">
                <a:solidFill>
                  <a:srgbClr val="FFFFFF"/>
                </a:solidFill>
              </a:rPr>
              <a:t>Out of jealousy, Cain asked his brother to go out to the field and then he killed Abel. </a:t>
            </a:r>
          </a:p>
          <a:p>
            <a:pPr>
              <a:buFont typeface="Wingdings" panose="05000000000000000000" pitchFamily="2" charset="2"/>
              <a:buChar char="v"/>
            </a:pPr>
            <a:r>
              <a:rPr lang="en-US" dirty="0">
                <a:solidFill>
                  <a:srgbClr val="FFFFFF"/>
                </a:solidFill>
              </a:rPr>
              <a:t>The Lord God knew what Cain did and told him that he would be cursed from the earth because of what he did. </a:t>
            </a:r>
            <a:endParaRPr lang="en-US" b="0" dirty="0">
              <a:solidFill>
                <a:srgbClr val="FFFFFF"/>
              </a:solidFill>
              <a:effectLst/>
            </a:endParaRPr>
          </a:p>
          <a:p>
            <a:pPr marL="0" indent="0">
              <a:buNone/>
            </a:pP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4966242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3DC93D-5397-45A7-9835-C847F2CEB980}"/>
              </a:ext>
            </a:extLst>
          </p:cNvPr>
          <p:cNvPicPr>
            <a:picLocks noChangeAspect="1"/>
          </p:cNvPicPr>
          <p:nvPr/>
        </p:nvPicPr>
        <p:blipFill rotWithShape="1">
          <a:blip r:embed="rId2">
            <a:alphaModFix amt="50000"/>
          </a:blip>
          <a:srcRect t="7787"/>
          <a:stretch/>
        </p:blipFill>
        <p:spPr>
          <a:xfrm>
            <a:off x="20" y="1"/>
            <a:ext cx="12191980" cy="6857999"/>
          </a:xfrm>
          <a:prstGeom prst="rect">
            <a:avLst/>
          </a:prstGeom>
        </p:spPr>
      </p:pic>
      <p:sp>
        <p:nvSpPr>
          <p:cNvPr id="4" name="Title 3">
            <a:extLst>
              <a:ext uri="{FF2B5EF4-FFF2-40B4-BE49-F238E27FC236}">
                <a16:creationId xmlns:a16="http://schemas.microsoft.com/office/drawing/2014/main" id="{6D5998CC-6266-40F2-AB3D-5C767A4C88E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Questions ?</a:t>
            </a:r>
          </a:p>
        </p:txBody>
      </p:sp>
    </p:spTree>
    <p:extLst>
      <p:ext uri="{BB962C8B-B14F-4D97-AF65-F5344CB8AC3E}">
        <p14:creationId xmlns:p14="http://schemas.microsoft.com/office/powerpoint/2010/main" val="2514587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246</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Abel and Cain</vt:lpstr>
      <vt:lpstr>Memory verse</vt:lpstr>
      <vt:lpstr>Who are they? </vt:lpstr>
      <vt:lpstr>Abel’s Offering</vt:lpstr>
      <vt:lpstr>Cain’s Offering</vt:lpstr>
      <vt:lpstr>PowerPoint Presentation</vt:lpstr>
      <vt:lpstr>What happened next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Abel and Cain</dc:title>
  <dc:creator>Yohana Yemane</dc:creator>
  <cp:lastModifiedBy>Yohana Yemane</cp:lastModifiedBy>
  <cp:revision>1</cp:revision>
  <dcterms:created xsi:type="dcterms:W3CDTF">2019-10-05T05:27:27Z</dcterms:created>
  <dcterms:modified xsi:type="dcterms:W3CDTF">2019-10-05T05:29:55Z</dcterms:modified>
</cp:coreProperties>
</file>