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Tower of Babel</a:t>
            </a:r>
          </a:p>
        </p:txBody>
      </p:sp>
      <p:sp>
        <p:nvSpPr>
          <p:cNvPr id="3" name="Subtitle 2"/>
          <p:cNvSpPr>
            <a:spLocks noGrp="1"/>
          </p:cNvSpPr>
          <p:nvPr>
            <p:ph type="subTitle" idx="1"/>
          </p:nvPr>
        </p:nvSpPr>
        <p:spPr/>
        <p:txBody>
          <a:bodyPr/>
          <a:lstStyle/>
          <a:p>
            <a:r>
              <a:rPr lang="en-US" dirty="0"/>
              <a:t>Genesis 11</a:t>
            </a:r>
          </a:p>
        </p:txBody>
      </p:sp>
    </p:spTree>
    <p:extLst>
      <p:ext uri="{BB962C8B-B14F-4D97-AF65-F5344CB8AC3E}">
        <p14:creationId xmlns:p14="http://schemas.microsoft.com/office/powerpoint/2010/main" val="235948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“Let us go down, and there confound their language, that they may not </a:t>
            </a:r>
            <a:r>
              <a:rPr lang="en-US" dirty="0" smtClean="0">
                <a:latin typeface="Times New Roman" panose="02020603050405020304" pitchFamily="18" charset="0"/>
                <a:cs typeface="Times New Roman" panose="02020603050405020304" pitchFamily="18" charset="0"/>
              </a:rPr>
              <a:t>understand one </a:t>
            </a:r>
            <a:r>
              <a:rPr lang="en-US" dirty="0">
                <a:latin typeface="Times New Roman" panose="02020603050405020304" pitchFamily="18" charset="0"/>
                <a:cs typeface="Times New Roman" panose="02020603050405020304" pitchFamily="18" charset="0"/>
              </a:rPr>
              <a:t>another's speech.” /Gen. 11:7/</a:t>
            </a:r>
          </a:p>
        </p:txBody>
      </p:sp>
      <p:sp>
        <p:nvSpPr>
          <p:cNvPr id="3" name="Text Placeholder 2"/>
          <p:cNvSpPr>
            <a:spLocks noGrp="1"/>
          </p:cNvSpPr>
          <p:nvPr>
            <p:ph type="body" idx="1"/>
          </p:nvPr>
        </p:nvSpPr>
        <p:spPr/>
        <p:txBody>
          <a:bodyPr/>
          <a:lstStyle/>
          <a:p>
            <a:r>
              <a:rPr lang="en-US" dirty="0"/>
              <a:t>MEMORY VERSE:</a:t>
            </a:r>
          </a:p>
        </p:txBody>
      </p:sp>
    </p:spTree>
    <p:extLst>
      <p:ext uri="{BB962C8B-B14F-4D97-AF65-F5344CB8AC3E}">
        <p14:creationId xmlns:p14="http://schemas.microsoft.com/office/powerpoint/2010/main" val="172130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941823"/>
            <a:ext cx="3505199" cy="976312"/>
          </a:xfrm>
        </p:spPr>
        <p:txBody>
          <a:bodyPr>
            <a:normAutofit/>
          </a:bodyPr>
          <a:lstStyle/>
          <a:p>
            <a:endParaRPr lang="en-US" dirty="0"/>
          </a:p>
        </p:txBody>
      </p:sp>
      <p:pic>
        <p:nvPicPr>
          <p:cNvPr id="5" name="Content Placeholder 4"/>
          <p:cNvPicPr>
            <a:picLocks noGrp="1" noChangeAspect="1"/>
          </p:cNvPicPr>
          <p:nvPr>
            <p:ph idx="1"/>
          </p:nvPr>
        </p:nvPicPr>
        <p:blipFill>
          <a:blip r:embed="rId2"/>
          <a:stretch>
            <a:fillRect/>
          </a:stretch>
        </p:blipFill>
        <p:spPr>
          <a:xfrm>
            <a:off x="6334897" y="749064"/>
            <a:ext cx="5486400" cy="4547866"/>
          </a:xfrm>
          <a:prstGeom prst="rect">
            <a:avLst/>
          </a:prstGeom>
        </p:spPr>
      </p:pic>
      <p:sp>
        <p:nvSpPr>
          <p:cNvPr id="4" name="Text Placeholder 3"/>
          <p:cNvSpPr>
            <a:spLocks noGrp="1"/>
          </p:cNvSpPr>
          <p:nvPr>
            <p:ph type="body" sz="half" idx="2"/>
          </p:nvPr>
        </p:nvSpPr>
        <p:spPr>
          <a:xfrm>
            <a:off x="2589211" y="749064"/>
            <a:ext cx="3505199" cy="4262436"/>
          </a:xfrm>
        </p:spPr>
        <p:txBody>
          <a:bodyPr>
            <a:normAutofit/>
          </a:bodyPr>
          <a:lstStyle/>
          <a:p>
            <a:r>
              <a:rPr lang="en-US" sz="1800" dirty="0"/>
              <a:t>After the great flood, the children of Noah multiplied on earth. </a:t>
            </a:r>
            <a:endParaRPr lang="en-US" sz="1800" dirty="0" smtClean="0"/>
          </a:p>
          <a:p>
            <a:pPr marL="285750" indent="-285750">
              <a:buFont typeface="Arial" panose="020B0604020202020204" pitchFamily="34" charset="0"/>
              <a:buChar char="•"/>
            </a:pPr>
            <a:r>
              <a:rPr lang="en-US" sz="1800" dirty="0" smtClean="0"/>
              <a:t>Do you remember Noah and his family?</a:t>
            </a:r>
          </a:p>
          <a:p>
            <a:pPr marL="285750" indent="-285750">
              <a:buFont typeface="Arial" panose="020B0604020202020204" pitchFamily="34" charset="0"/>
              <a:buChar char="•"/>
            </a:pPr>
            <a:r>
              <a:rPr lang="en-US" sz="1800" dirty="0" smtClean="0"/>
              <a:t>How many children did he have? And name them?</a:t>
            </a:r>
            <a:endParaRPr lang="en-US" sz="1800" dirty="0"/>
          </a:p>
          <a:p>
            <a:r>
              <a:rPr lang="en-US" sz="1800" dirty="0" smtClean="0"/>
              <a:t>So today’s </a:t>
            </a:r>
            <a:r>
              <a:rPr lang="en-US" sz="1800" dirty="0"/>
              <a:t>lesson is about</a:t>
            </a:r>
          </a:p>
          <a:p>
            <a:r>
              <a:rPr lang="en-US" sz="1800" dirty="0" smtClean="0"/>
              <a:t>What </a:t>
            </a:r>
            <a:r>
              <a:rPr lang="en-US" sz="1800" dirty="0"/>
              <a:t>the descendants of Noah did after the great flood, when they multiplied and grew in number.</a:t>
            </a:r>
          </a:p>
        </p:txBody>
      </p:sp>
    </p:spTree>
    <p:extLst>
      <p:ext uri="{BB962C8B-B14F-4D97-AF65-F5344CB8AC3E}">
        <p14:creationId xmlns:p14="http://schemas.microsoft.com/office/powerpoint/2010/main" val="149457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 about the consequence of uniting for the wrong purpose</a:t>
            </a:r>
          </a:p>
        </p:txBody>
      </p:sp>
      <p:sp>
        <p:nvSpPr>
          <p:cNvPr id="3" name="Content Placeholder 2"/>
          <p:cNvSpPr>
            <a:spLocks noGrp="1"/>
          </p:cNvSpPr>
          <p:nvPr>
            <p:ph sz="half" idx="1"/>
          </p:nvPr>
        </p:nvSpPr>
        <p:spPr>
          <a:xfrm>
            <a:off x="1771135" y="2133600"/>
            <a:ext cx="5131941" cy="3970638"/>
          </a:xfrm>
        </p:spPr>
        <p:txBody>
          <a:bodyPr>
            <a:normAutofit lnSpcReduction="10000"/>
          </a:bodyPr>
          <a:lstStyle/>
          <a:p>
            <a:r>
              <a:rPr lang="en-US" dirty="0"/>
              <a:t>From the beginning of creation until shortly after the great flood, all the people on earth spoke </a:t>
            </a:r>
            <a:r>
              <a:rPr lang="en-US" dirty="0" smtClean="0"/>
              <a:t>the same </a:t>
            </a:r>
            <a:r>
              <a:rPr lang="en-US" dirty="0"/>
              <a:t>language. </a:t>
            </a:r>
            <a:endParaRPr lang="en-US" dirty="0" smtClean="0"/>
          </a:p>
          <a:p>
            <a:r>
              <a:rPr lang="en-US" dirty="0" smtClean="0"/>
              <a:t>All </a:t>
            </a:r>
            <a:r>
              <a:rPr lang="en-US" dirty="0"/>
              <a:t>the people on earth spoke one language and were one race until they started to build this tower.</a:t>
            </a:r>
          </a:p>
          <a:p>
            <a:endParaRPr lang="en-US" dirty="0" smtClean="0"/>
          </a:p>
          <a:p>
            <a:r>
              <a:rPr lang="en-US" dirty="0" smtClean="0"/>
              <a:t>After the great flood, the descendants of Noah agreed to build a city and a tower, “whose top will reach to heaven.” </a:t>
            </a:r>
          </a:p>
          <a:p>
            <a:r>
              <a:rPr lang="en-US" dirty="0" smtClean="0"/>
              <a:t>They said, “let us make a name for ourselves.”</a:t>
            </a:r>
            <a:endParaRPr lang="en-US" dirty="0"/>
          </a:p>
        </p:txBody>
      </p:sp>
      <p:pic>
        <p:nvPicPr>
          <p:cNvPr id="5" name="Content Placeholder 4"/>
          <p:cNvPicPr>
            <a:picLocks noGrp="1" noChangeAspect="1"/>
          </p:cNvPicPr>
          <p:nvPr>
            <p:ph sz="half" idx="2"/>
          </p:nvPr>
        </p:nvPicPr>
        <p:blipFill>
          <a:blip r:embed="rId2"/>
          <a:stretch>
            <a:fillRect/>
          </a:stretch>
        </p:blipFill>
        <p:spPr>
          <a:xfrm>
            <a:off x="7011549" y="2314831"/>
            <a:ext cx="4340192" cy="3534034"/>
          </a:xfrm>
          <a:prstGeom prst="rect">
            <a:avLst/>
          </a:prstGeom>
        </p:spPr>
      </p:pic>
    </p:spTree>
    <p:extLst>
      <p:ext uri="{BB962C8B-B14F-4D97-AF65-F5344CB8AC3E}">
        <p14:creationId xmlns:p14="http://schemas.microsoft.com/office/powerpoint/2010/main" val="2510906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a:t>
            </a:r>
            <a:r>
              <a:rPr lang="en-US" dirty="0" smtClean="0"/>
              <a:t>niting </a:t>
            </a:r>
            <a:r>
              <a:rPr lang="en-US" dirty="0"/>
              <a:t>for the wrong purpose</a:t>
            </a:r>
          </a:p>
        </p:txBody>
      </p:sp>
      <p:pic>
        <p:nvPicPr>
          <p:cNvPr id="5" name="Content Placeholder 4"/>
          <p:cNvPicPr>
            <a:picLocks noGrp="1" noChangeAspect="1"/>
          </p:cNvPicPr>
          <p:nvPr>
            <p:ph idx="1"/>
          </p:nvPr>
        </p:nvPicPr>
        <p:blipFill>
          <a:blip r:embed="rId2"/>
          <a:stretch>
            <a:fillRect/>
          </a:stretch>
        </p:blipFill>
        <p:spPr>
          <a:xfrm>
            <a:off x="6570663" y="2919219"/>
            <a:ext cx="4171478" cy="2336028"/>
          </a:xfrm>
          <a:prstGeom prst="rect">
            <a:avLst/>
          </a:prstGeom>
        </p:spPr>
      </p:pic>
      <p:sp>
        <p:nvSpPr>
          <p:cNvPr id="4" name="Text Placeholder 3"/>
          <p:cNvSpPr>
            <a:spLocks noGrp="1"/>
          </p:cNvSpPr>
          <p:nvPr>
            <p:ph type="body" sz="half" idx="2"/>
          </p:nvPr>
        </p:nvSpPr>
        <p:spPr>
          <a:xfrm>
            <a:off x="1993558" y="1598613"/>
            <a:ext cx="4100854" cy="4456198"/>
          </a:xfrm>
        </p:spPr>
        <p:txBody>
          <a:bodyPr>
            <a:normAutofit/>
          </a:bodyPr>
          <a:lstStyle/>
          <a:p>
            <a:pPr marL="285750" indent="-285750">
              <a:buFont typeface="Arial" panose="020B0604020202020204" pitchFamily="34" charset="0"/>
              <a:buChar char="•"/>
            </a:pPr>
            <a:r>
              <a:rPr lang="en-US" sz="1800" dirty="0"/>
              <a:t>They wanted to build a tower, </a:t>
            </a:r>
            <a:r>
              <a:rPr lang="en-US" sz="1800" dirty="0" smtClean="0"/>
              <a:t>the  top </a:t>
            </a:r>
            <a:r>
              <a:rPr lang="en-US" sz="1800" dirty="0"/>
              <a:t>of which reaches to heaven, but for those who seek the </a:t>
            </a:r>
            <a:r>
              <a:rPr lang="en-US" sz="1800" dirty="0" smtClean="0"/>
              <a:t>Lord God</a:t>
            </a:r>
            <a:r>
              <a:rPr lang="en-US" sz="1800" dirty="0"/>
              <a:t>, He is near, who could be reached not with a tower but a pure heart.</a:t>
            </a:r>
          </a:p>
          <a:p>
            <a:pPr marL="285750" indent="-285750">
              <a:buFont typeface="Arial" panose="020B0604020202020204" pitchFamily="34" charset="0"/>
              <a:buChar char="•"/>
            </a:pPr>
            <a:r>
              <a:rPr lang="en-US" sz="1800" dirty="0" smtClean="0"/>
              <a:t>They </a:t>
            </a:r>
            <a:r>
              <a:rPr lang="en-US" sz="1800" dirty="0"/>
              <a:t>were all one race and one language, but instead of praising the Lord God in unity, they </a:t>
            </a:r>
            <a:r>
              <a:rPr lang="en-US" sz="1800" dirty="0" smtClean="0"/>
              <a:t>instead were </a:t>
            </a:r>
            <a:r>
              <a:rPr lang="en-US" sz="1800" dirty="0"/>
              <a:t>united in rebellion</a:t>
            </a:r>
            <a:r>
              <a:rPr lang="en-US" sz="1800" dirty="0" smtClean="0"/>
              <a:t>.</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What do you do to reach out </a:t>
            </a:r>
            <a:r>
              <a:rPr lang="en-US" sz="1800" dirty="0"/>
              <a:t>t</a:t>
            </a:r>
            <a:r>
              <a:rPr lang="en-US" sz="1800" dirty="0" smtClean="0"/>
              <a:t>o God? </a:t>
            </a:r>
            <a:endParaRPr lang="en-US" sz="1800" dirty="0"/>
          </a:p>
        </p:txBody>
      </p:sp>
      <p:pic>
        <p:nvPicPr>
          <p:cNvPr id="6" name="Picture 5"/>
          <p:cNvPicPr>
            <a:picLocks noChangeAspect="1"/>
          </p:cNvPicPr>
          <p:nvPr/>
        </p:nvPicPr>
        <p:blipFill>
          <a:blip r:embed="rId3"/>
          <a:stretch>
            <a:fillRect/>
          </a:stretch>
        </p:blipFill>
        <p:spPr>
          <a:xfrm>
            <a:off x="7309150" y="482772"/>
            <a:ext cx="4245573" cy="2231681"/>
          </a:xfrm>
          <a:prstGeom prst="rect">
            <a:avLst/>
          </a:prstGeom>
        </p:spPr>
      </p:pic>
    </p:spTree>
    <p:extLst>
      <p:ext uri="{BB962C8B-B14F-4D97-AF65-F5344CB8AC3E}">
        <p14:creationId xmlns:p14="http://schemas.microsoft.com/office/powerpoint/2010/main" val="685963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they finish the tower?</a:t>
            </a:r>
            <a:endParaRPr lang="en-US" dirty="0"/>
          </a:p>
        </p:txBody>
      </p:sp>
      <p:sp>
        <p:nvSpPr>
          <p:cNvPr id="3" name="Text Placeholder 2"/>
          <p:cNvSpPr>
            <a:spLocks noGrp="1"/>
          </p:cNvSpPr>
          <p:nvPr>
            <p:ph type="body" idx="1"/>
          </p:nvPr>
        </p:nvSpPr>
        <p:spPr>
          <a:xfrm>
            <a:off x="1569084" y="6106173"/>
            <a:ext cx="3992732" cy="576262"/>
          </a:xfrm>
        </p:spPr>
        <p:txBody>
          <a:bodyPr/>
          <a:lstStyle/>
          <a:p>
            <a:pPr marL="342900" indent="-342900">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God said, “Come let us go down…” So us refer to?</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1729946" y="1562992"/>
            <a:ext cx="5252950" cy="3816315"/>
          </a:xfrm>
        </p:spPr>
        <p:txBody>
          <a:bodyPr>
            <a:normAutofit fontScale="92500" lnSpcReduction="20000"/>
          </a:bodyPr>
          <a:lstStyle/>
          <a:p>
            <a:r>
              <a:rPr lang="en-US" dirty="0"/>
              <a:t>The Lord God came and saw the city and the tower they built, and said, “Come, let </a:t>
            </a:r>
            <a:r>
              <a:rPr lang="en-US" b="1" dirty="0"/>
              <a:t>us</a:t>
            </a:r>
            <a:r>
              <a:rPr lang="en-US" dirty="0"/>
              <a:t> go down </a:t>
            </a:r>
            <a:r>
              <a:rPr lang="en-US" dirty="0" smtClean="0"/>
              <a:t>and confuse </a:t>
            </a:r>
            <a:r>
              <a:rPr lang="en-US" dirty="0"/>
              <a:t>their language, so they may not understand one another’s speech.” /Gen 11:7/</a:t>
            </a:r>
          </a:p>
          <a:p>
            <a:r>
              <a:rPr lang="en-US" dirty="0" smtClean="0"/>
              <a:t>So</a:t>
            </a:r>
            <a:r>
              <a:rPr lang="en-US" dirty="0"/>
              <a:t>, the Lord God mixed up their languages and they could not communicate to build the tower </a:t>
            </a:r>
            <a:r>
              <a:rPr lang="en-US" dirty="0" smtClean="0"/>
              <a:t>and the </a:t>
            </a:r>
            <a:r>
              <a:rPr lang="en-US" dirty="0"/>
              <a:t>city they imagined of building. Instead, they were scattered over the face of all the earth.</a:t>
            </a:r>
          </a:p>
          <a:p>
            <a:r>
              <a:rPr lang="en-US" dirty="0" smtClean="0"/>
              <a:t> </a:t>
            </a:r>
            <a:r>
              <a:rPr lang="en-US" dirty="0"/>
              <a:t>The place where they had started to build a tower was called Babel</a:t>
            </a:r>
            <a:r>
              <a:rPr lang="en-US" dirty="0" smtClean="0"/>
              <a:t>.</a:t>
            </a:r>
            <a:endParaRPr lang="en-US" dirty="0"/>
          </a:p>
          <a:p>
            <a:r>
              <a:rPr lang="en-US" dirty="0"/>
              <a:t>Because of their rebellion God mixed up their language, and they couldn’t understand each other </a:t>
            </a:r>
            <a:r>
              <a:rPr lang="en-US" dirty="0" smtClean="0"/>
              <a:t>to finish </a:t>
            </a:r>
            <a:r>
              <a:rPr lang="en-US" dirty="0"/>
              <a:t>what they started.</a:t>
            </a:r>
          </a:p>
        </p:txBody>
      </p:sp>
      <p:sp>
        <p:nvSpPr>
          <p:cNvPr id="5" name="Text Placeholder 4"/>
          <p:cNvSpPr>
            <a:spLocks noGrp="1"/>
          </p:cNvSpPr>
          <p:nvPr>
            <p:ph type="body" sz="quarter" idx="3"/>
          </p:nvPr>
        </p:nvSpPr>
        <p:spPr>
          <a:xfrm>
            <a:off x="9720648" y="4599436"/>
            <a:ext cx="1079157" cy="189470"/>
          </a:xfrm>
        </p:spPr>
        <p:txBody>
          <a:bodyPr/>
          <a:lstStyle/>
          <a:p>
            <a:endParaRPr lang="en-US" dirty="0"/>
          </a:p>
        </p:txBody>
      </p:sp>
      <p:pic>
        <p:nvPicPr>
          <p:cNvPr id="7" name="Content Placeholder 6"/>
          <p:cNvPicPr>
            <a:picLocks noGrp="1" noChangeAspect="1"/>
          </p:cNvPicPr>
          <p:nvPr>
            <p:ph sz="quarter" idx="4"/>
          </p:nvPr>
        </p:nvPicPr>
        <p:blipFill>
          <a:blip r:embed="rId2"/>
          <a:stretch>
            <a:fillRect/>
          </a:stretch>
        </p:blipFill>
        <p:spPr>
          <a:xfrm>
            <a:off x="9219930" y="2665603"/>
            <a:ext cx="2847151" cy="2210729"/>
          </a:xfrm>
          <a:prstGeom prst="rect">
            <a:avLst/>
          </a:prstGeom>
        </p:spPr>
      </p:pic>
      <p:pic>
        <p:nvPicPr>
          <p:cNvPr id="8" name="Picture 7"/>
          <p:cNvPicPr>
            <a:picLocks noChangeAspect="1"/>
          </p:cNvPicPr>
          <p:nvPr/>
        </p:nvPicPr>
        <p:blipFill>
          <a:blip r:embed="rId3"/>
          <a:stretch>
            <a:fillRect/>
          </a:stretch>
        </p:blipFill>
        <p:spPr>
          <a:xfrm>
            <a:off x="6890805" y="4694171"/>
            <a:ext cx="2921840" cy="2049649"/>
          </a:xfrm>
          <a:prstGeom prst="rect">
            <a:avLst/>
          </a:prstGeom>
        </p:spPr>
      </p:pic>
      <p:pic>
        <p:nvPicPr>
          <p:cNvPr id="9" name="Picture 8"/>
          <p:cNvPicPr>
            <a:picLocks noChangeAspect="1"/>
          </p:cNvPicPr>
          <p:nvPr/>
        </p:nvPicPr>
        <p:blipFill>
          <a:blip r:embed="rId4"/>
          <a:stretch>
            <a:fillRect/>
          </a:stretch>
        </p:blipFill>
        <p:spPr>
          <a:xfrm>
            <a:off x="8546477" y="409926"/>
            <a:ext cx="3645523" cy="2041493"/>
          </a:xfrm>
          <a:prstGeom prst="rect">
            <a:avLst/>
          </a:prstGeom>
        </p:spPr>
      </p:pic>
    </p:spTree>
    <p:extLst>
      <p:ext uri="{BB962C8B-B14F-4D97-AF65-F5344CB8AC3E}">
        <p14:creationId xmlns:p14="http://schemas.microsoft.com/office/powerpoint/2010/main" val="284131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6276" y="401689"/>
            <a:ext cx="8911687" cy="776322"/>
          </a:xfrm>
        </p:spPr>
        <p:txBody>
          <a:bodyPr>
            <a:normAutofit fontScale="90000"/>
          </a:bodyPr>
          <a:lstStyle/>
          <a:p>
            <a:r>
              <a:rPr lang="en-US" dirty="0"/>
              <a:t>To conclude</a:t>
            </a:r>
            <a:r>
              <a:rPr lang="en-US"/>
              <a:t/>
            </a:r>
            <a:br>
              <a:rPr lang="en-US"/>
            </a:br>
            <a:r>
              <a:rPr lang="en-US" dirty="0"/>
              <a:t/>
            </a:r>
            <a:br>
              <a:rPr lang="en-US" dirty="0"/>
            </a:br>
            <a:r>
              <a:rPr lang="en-US" sz="2000" dirty="0" smtClean="0">
                <a:solidFill>
                  <a:schemeClr val="tx1"/>
                </a:solidFill>
              </a:rPr>
              <a:t>They </a:t>
            </a:r>
            <a:r>
              <a:rPr lang="en-US" sz="2000" dirty="0">
                <a:solidFill>
                  <a:schemeClr val="tx1"/>
                </a:solidFill>
              </a:rPr>
              <a:t>wanted to build the tower to reach the heaven and to make a name for </a:t>
            </a:r>
            <a:r>
              <a:rPr lang="en-US" sz="2000" dirty="0" smtClean="0">
                <a:solidFill>
                  <a:schemeClr val="tx1"/>
                </a:solidFill>
              </a:rPr>
              <a:t>themselves.</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Trying </a:t>
            </a:r>
            <a:r>
              <a:rPr lang="en-US" sz="2000" dirty="0">
                <a:solidFill>
                  <a:schemeClr val="tx1"/>
                </a:solidFill>
              </a:rPr>
              <a:t>to make a name for oneself is a kind of self-worship, that is dangerous to live in faith. </a:t>
            </a:r>
            <a:r>
              <a:rPr lang="en-US" sz="2000" dirty="0" smtClean="0">
                <a:solidFill>
                  <a:schemeClr val="tx1"/>
                </a:solidFill>
              </a:rPr>
              <a:t>When we </a:t>
            </a:r>
            <a:r>
              <a:rPr lang="en-US" sz="2000" dirty="0">
                <a:solidFill>
                  <a:schemeClr val="tx1"/>
                </a:solidFill>
              </a:rPr>
              <a:t>care much about making a name for ourselves, we forget glorifying the name of the Lord God</a:t>
            </a:r>
            <a:r>
              <a:rPr lang="en-US" sz="2000" dirty="0" smtClean="0">
                <a:solidFill>
                  <a:schemeClr val="tx1"/>
                </a:solidFill>
              </a:rPr>
              <a:t>. </a:t>
            </a:r>
            <a:r>
              <a:rPr lang="en-US" sz="2000" dirty="0">
                <a:solidFill>
                  <a:schemeClr val="tx1"/>
                </a:solidFill>
              </a:rPr>
              <a:t>But if we keep God’s commandments and glorify His name, He will make a name for us.</a:t>
            </a:r>
            <a:br>
              <a:rPr lang="en-US" sz="2000" dirty="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In </a:t>
            </a:r>
            <a:r>
              <a:rPr lang="en-US" sz="2000" dirty="0">
                <a:solidFill>
                  <a:schemeClr val="tx1"/>
                </a:solidFill>
              </a:rPr>
              <a:t>everything we do, we should ask how to glorify God’s name, for He is the one who gives us </a:t>
            </a:r>
            <a:r>
              <a:rPr lang="en-US" sz="2000" dirty="0" smtClean="0">
                <a:solidFill>
                  <a:schemeClr val="tx1"/>
                </a:solidFill>
              </a:rPr>
              <a:t>the strength</a:t>
            </a:r>
            <a:r>
              <a:rPr lang="en-US" sz="2000" dirty="0">
                <a:solidFill>
                  <a:schemeClr val="tx1"/>
                </a:solidFill>
              </a:rPr>
              <a:t>, the will and the health to do all that.</a:t>
            </a:r>
            <a:br>
              <a:rPr lang="en-US" sz="2000" dirty="0">
                <a:solidFill>
                  <a:schemeClr val="tx1"/>
                </a:solidFill>
              </a:rPr>
            </a:br>
            <a:r>
              <a:rPr lang="en-US" sz="2000" dirty="0">
                <a:solidFill>
                  <a:schemeClr val="tx1"/>
                </a:solidFill>
              </a:rPr>
              <a:t/>
            </a:r>
            <a:br>
              <a:rPr lang="en-US" sz="2000" dirty="0">
                <a:solidFill>
                  <a:schemeClr val="tx1"/>
                </a:solidFill>
              </a:rPr>
            </a:br>
            <a:r>
              <a:rPr lang="en-US" sz="2000" dirty="0">
                <a:solidFill>
                  <a:schemeClr val="tx1"/>
                </a:solidFill>
              </a:rPr>
              <a:t>When we come together, speaking the same language or not, our unity should be for the glory of </a:t>
            </a:r>
            <a:r>
              <a:rPr lang="en-US" sz="2000" dirty="0" smtClean="0">
                <a:solidFill>
                  <a:schemeClr val="tx1"/>
                </a:solidFill>
              </a:rPr>
              <a:t>God, and </a:t>
            </a:r>
            <a:r>
              <a:rPr lang="en-US" sz="2000" dirty="0">
                <a:solidFill>
                  <a:schemeClr val="tx1"/>
                </a:solidFill>
              </a:rPr>
              <a:t>not for personal glory or name. </a:t>
            </a:r>
            <a:r>
              <a:rPr lang="en-US" sz="2000" dirty="0" smtClean="0">
                <a:solidFill>
                  <a:schemeClr val="tx1"/>
                </a:solidFill>
              </a:rPr>
              <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Otherwise</a:t>
            </a:r>
            <a:r>
              <a:rPr lang="en-US" sz="2000" dirty="0">
                <a:solidFill>
                  <a:schemeClr val="tx1"/>
                </a:solidFill>
              </a:rPr>
              <a:t>, even speaking the same language, we may not</a:t>
            </a:r>
            <a:br>
              <a:rPr lang="en-US" sz="2000" dirty="0">
                <a:solidFill>
                  <a:schemeClr val="tx1"/>
                </a:solidFill>
              </a:rPr>
            </a:br>
            <a:r>
              <a:rPr lang="en-US" sz="2000" dirty="0">
                <a:solidFill>
                  <a:schemeClr val="tx1"/>
                </a:solidFill>
              </a:rPr>
              <a:t>understand each other and may scatter without doing anything that is good in the eyes of the Lord God.</a:t>
            </a:r>
          </a:p>
        </p:txBody>
      </p:sp>
    </p:spTree>
    <p:extLst>
      <p:ext uri="{BB962C8B-B14F-4D97-AF65-F5344CB8AC3E}">
        <p14:creationId xmlns:p14="http://schemas.microsoft.com/office/powerpoint/2010/main" val="12023320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88</TotalTime>
  <Words>404</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Times New Roman</vt:lpstr>
      <vt:lpstr>Wingdings</vt:lpstr>
      <vt:lpstr>Wingdings 3</vt:lpstr>
      <vt:lpstr>Wisp</vt:lpstr>
      <vt:lpstr>The Tower of Babel</vt:lpstr>
      <vt:lpstr>“Let us go down, and there confound their language, that they may not understand one another's speech.” /Gen. 11:7/</vt:lpstr>
      <vt:lpstr>PowerPoint Presentation</vt:lpstr>
      <vt:lpstr>Learn about the consequence of uniting for the wrong purpose</vt:lpstr>
      <vt:lpstr>Uniting for the wrong purpose</vt:lpstr>
      <vt:lpstr>Did they finish the tower?</vt:lpstr>
      <vt:lpstr>To conclude  They wanted to build the tower to reach the heaven and to make a name for themselves.  Trying to make a name for oneself is a kind of self-worship, that is dangerous to live in faith. When we care much about making a name for ourselves, we forget glorifying the name of the Lord God. But if we keep God’s commandments and glorify His name, He will make a name for us.  In everything we do, we should ask how to glorify God’s name, for He is the one who gives us the strength, the will and the health to do all that.  When we come together, speaking the same language or not, our unity should be for the glory of God, and not for personal glory or name.   Otherwise, even speaking the same language, we may not understand each other and may scatter without doing anything that is good in the eyes of the Lord God.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Tower of Babel</dc:title>
  <dc:creator>betty</dc:creator>
  <cp:lastModifiedBy>betty</cp:lastModifiedBy>
  <cp:revision>11</cp:revision>
  <dcterms:created xsi:type="dcterms:W3CDTF">2019-10-12T02:11:29Z</dcterms:created>
  <dcterms:modified xsi:type="dcterms:W3CDTF">2019-10-12T03:40:11Z</dcterms:modified>
</cp:coreProperties>
</file>