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0"/>
  </p:notesMasterIdLst>
  <p:sldIdLst>
    <p:sldId id="256" r:id="rId2"/>
    <p:sldId id="276" r:id="rId3"/>
    <p:sldId id="275" r:id="rId4"/>
    <p:sldId id="278" r:id="rId5"/>
    <p:sldId id="259" r:id="rId6"/>
    <p:sldId id="277" r:id="rId7"/>
    <p:sldId id="279" r:id="rId8"/>
    <p:sldId id="28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5946A-E16B-4C49-84E0-B01F856BD7BF}" v="64" dt="2019-09-07T02:02:13.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68"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33"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32"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hana Yemane" userId="b3d236cb36ae4f01" providerId="LiveId" clId="{5DF5946A-E16B-4C49-84E0-B01F856BD7BF}"/>
    <pc:docChg chg="modSld">
      <pc:chgData name="Yohana Yemane" userId="b3d236cb36ae4f01" providerId="LiveId" clId="{5DF5946A-E16B-4C49-84E0-B01F856BD7BF}" dt="2019-09-07T02:06:06.749" v="73" actId="1076"/>
      <pc:docMkLst>
        <pc:docMk/>
      </pc:docMkLst>
      <pc:sldChg chg="modSp">
        <pc:chgData name="Yohana Yemane" userId="b3d236cb36ae4f01" providerId="LiveId" clId="{5DF5946A-E16B-4C49-84E0-B01F856BD7BF}" dt="2019-09-07T01:30:18.841" v="50" actId="1076"/>
        <pc:sldMkLst>
          <pc:docMk/>
          <pc:sldMk cId="4030661521" sldId="257"/>
        </pc:sldMkLst>
        <pc:graphicFrameChg chg="mod">
          <ac:chgData name="Yohana Yemane" userId="b3d236cb36ae4f01" providerId="LiveId" clId="{5DF5946A-E16B-4C49-84E0-B01F856BD7BF}" dt="2019-09-07T01:30:18.841" v="50" actId="1076"/>
          <ac:graphicFrameMkLst>
            <pc:docMk/>
            <pc:sldMk cId="4030661521" sldId="257"/>
            <ac:graphicFrameMk id="5" creationId="{0B837445-44C8-435C-B578-C15CF77273B1}"/>
          </ac:graphicFrameMkLst>
        </pc:graphicFrameChg>
      </pc:sldChg>
      <pc:sldChg chg="modSp">
        <pc:chgData name="Yohana Yemane" userId="b3d236cb36ae4f01" providerId="LiveId" clId="{5DF5946A-E16B-4C49-84E0-B01F856BD7BF}" dt="2019-09-07T02:06:06.749" v="73" actId="1076"/>
        <pc:sldMkLst>
          <pc:docMk/>
          <pc:sldMk cId="3673969294" sldId="275"/>
        </pc:sldMkLst>
        <pc:picChg chg="mod">
          <ac:chgData name="Yohana Yemane" userId="b3d236cb36ae4f01" providerId="LiveId" clId="{5DF5946A-E16B-4C49-84E0-B01F856BD7BF}" dt="2019-09-07T02:06:06.749" v="73" actId="1076"/>
          <ac:picMkLst>
            <pc:docMk/>
            <pc:sldMk cId="3673969294" sldId="275"/>
            <ac:picMk id="4" creationId="{5EC32921-E432-464A-95D6-22E9F5273A92}"/>
          </ac:picMkLst>
        </pc:picChg>
      </pc:sldChg>
      <pc:sldChg chg="modSp modAnim">
        <pc:chgData name="Yohana Yemane" userId="b3d236cb36ae4f01" providerId="LiveId" clId="{5DF5946A-E16B-4C49-84E0-B01F856BD7BF}" dt="2019-09-07T02:02:18.614" v="71" actId="1076"/>
        <pc:sldMkLst>
          <pc:docMk/>
          <pc:sldMk cId="0" sldId="279"/>
        </pc:sldMkLst>
        <pc:spChg chg="mod">
          <ac:chgData name="Yohana Yemane" userId="b3d236cb36ae4f01" providerId="LiveId" clId="{5DF5946A-E16B-4C49-84E0-B01F856BD7BF}" dt="2019-09-07T02:02:13.232" v="70" actId="113"/>
          <ac:spMkLst>
            <pc:docMk/>
            <pc:sldMk cId="0" sldId="279"/>
            <ac:spMk id="213" creationId="{00000000-0000-0000-0000-000000000000}"/>
          </ac:spMkLst>
        </pc:spChg>
        <pc:picChg chg="mod">
          <ac:chgData name="Yohana Yemane" userId="b3d236cb36ae4f01" providerId="LiveId" clId="{5DF5946A-E16B-4C49-84E0-B01F856BD7BF}" dt="2019-09-07T02:02:18.614" v="71" actId="1076"/>
          <ac:picMkLst>
            <pc:docMk/>
            <pc:sldMk cId="0" sldId="279"/>
            <ac:picMk id="21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6F579-A1F7-4F10-AFBF-8B7111C5925A}" type="datetimeFigureOut">
              <a:rPr lang="en-US" smtClean="0"/>
              <a:t>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257EA-91D2-4910-908F-195CF46B6AAA}" type="slidenum">
              <a:rPr lang="en-US" smtClean="0"/>
              <a:t>‹#›</a:t>
            </a:fld>
            <a:endParaRPr lang="en-US"/>
          </a:p>
        </p:txBody>
      </p:sp>
    </p:spTree>
    <p:extLst>
      <p:ext uri="{BB962C8B-B14F-4D97-AF65-F5344CB8AC3E}">
        <p14:creationId xmlns:p14="http://schemas.microsoft.com/office/powerpoint/2010/main" val="12443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have a lot of mass prayers in our church.</a:t>
            </a:r>
            <a:endParaRPr/>
          </a:p>
          <a:p>
            <a:pPr marL="0" lvl="0" indent="0" algn="l" rtl="0">
              <a:lnSpc>
                <a:spcPct val="100000"/>
              </a:lnSpc>
              <a:spcBef>
                <a:spcPts val="0"/>
              </a:spcBef>
              <a:spcAft>
                <a:spcPts val="0"/>
              </a:spcAft>
              <a:buSzPts val="1400"/>
              <a:buNone/>
            </a:pPr>
            <a:endParaRPr/>
          </a:p>
        </p:txBody>
      </p:sp>
      <p:sp>
        <p:nvSpPr>
          <p:cNvPr id="204" name="Google Shape;2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0929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052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8FF70A8-1D13-4657-95F0-A9EA54967B8D}"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3767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943328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13991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079DC3-C9B5-499E-9140-0DC28B7074E2}" type="datetime1">
              <a:rPr lang="en-US" smtClean="0"/>
              <a:t>11/9/2019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1183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BB33EA-E472-4D22-9C03-A9C14AA21CED}" type="datetime1">
              <a:rPr lang="en-US" smtClean="0"/>
              <a:t>11/9/2019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40023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2172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823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3C55A3C-5767-4844-A0A3-83778C2E5409}"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161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5466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317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920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143DE9B-B678-4EFB-BB7D-A4370204A0B0}" type="datetime1">
              <a:rPr lang="en-US" smtClean="0"/>
              <a:t>11/9/2019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871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8812DA-F765-4142-A6A3-A8ED7235E082}" type="datetime1">
              <a:rPr lang="en-US" smtClean="0"/>
              <a:t>11/9/2019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509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E0277FD-7DE6-41D4-930D-AC99F5AFE54E}" type="datetime1">
              <a:rPr lang="en-US" smtClean="0"/>
              <a:t>11/9/2019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3521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11/9/2019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36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3ED0CC-082F-4160-86E5-0D6041F12778}" type="datetime1">
              <a:rPr lang="en-US" smtClean="0"/>
              <a:t>11/9/2019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956182805"/>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 close up of a organ&#10;&#10;Description automatically generated">
            <a:extLst>
              <a:ext uri="{FF2B5EF4-FFF2-40B4-BE49-F238E27FC236}">
                <a16:creationId xmlns:a16="http://schemas.microsoft.com/office/drawing/2014/main" xmlns="" id="{B602D5AC-F63B-419D-AC38-53B12A67BF87}"/>
              </a:ext>
            </a:extLst>
          </p:cNvPr>
          <p:cNvPicPr>
            <a:picLocks noChangeAspect="1"/>
          </p:cNvPicPr>
          <p:nvPr/>
        </p:nvPicPr>
        <p:blipFill rotWithShape="1">
          <a:blip r:embed="rId3">
            <a:alphaModFix amt="35000"/>
          </a:blip>
          <a:srcRect b="6250"/>
          <a:stretch/>
        </p:blipFill>
        <p:spPr>
          <a:xfrm>
            <a:off x="-1" y="10"/>
            <a:ext cx="12192001" cy="6857990"/>
          </a:xfrm>
          <a:prstGeom prst="rect">
            <a:avLst/>
          </a:prstGeom>
        </p:spPr>
      </p:pic>
      <p:sp>
        <p:nvSpPr>
          <p:cNvPr id="2" name="Title 1">
            <a:extLst>
              <a:ext uri="{FF2B5EF4-FFF2-40B4-BE49-F238E27FC236}">
                <a16:creationId xmlns:a16="http://schemas.microsoft.com/office/drawing/2014/main" xmlns="" id="{11CA46B2-8722-4E81-A68F-FA8030CC6E16}"/>
              </a:ext>
            </a:extLst>
          </p:cNvPr>
          <p:cNvSpPr>
            <a:spLocks noGrp="1"/>
          </p:cNvSpPr>
          <p:nvPr>
            <p:ph type="ctrTitle"/>
          </p:nvPr>
        </p:nvSpPr>
        <p:spPr/>
        <p:txBody>
          <a:bodyPr>
            <a:normAutofit/>
          </a:bodyPr>
          <a:lstStyle/>
          <a:p>
            <a:r>
              <a:rPr lang="en-US"/>
              <a:t>Welcome Saint Abanoub Students</a:t>
            </a:r>
          </a:p>
        </p:txBody>
      </p:sp>
    </p:spTree>
    <p:extLst>
      <p:ext uri="{BB962C8B-B14F-4D97-AF65-F5344CB8AC3E}">
        <p14:creationId xmlns:p14="http://schemas.microsoft.com/office/powerpoint/2010/main" val="252023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
          <p:cNvPicPr preferRelativeResize="0"/>
          <p:nvPr/>
        </p:nvPicPr>
        <p:blipFill rotWithShape="1">
          <a:blip r:embed="rId3">
            <a:alphaModFix/>
          </a:blip>
          <a:srcRect/>
          <a:stretch/>
        </p:blipFill>
        <p:spPr>
          <a:xfrm>
            <a:off x="0" y="-2048586"/>
            <a:ext cx="12349655" cy="9262241"/>
          </a:xfrm>
          <a:prstGeom prst="rect">
            <a:avLst/>
          </a:prstGeom>
          <a:noFill/>
          <a:ln>
            <a:noFill/>
          </a:ln>
        </p:spPr>
      </p:pic>
      <p:sp>
        <p:nvSpPr>
          <p:cNvPr id="186" name="Google Shape;186;p1"/>
          <p:cNvSpPr txBox="1">
            <a:spLocks noGrp="1"/>
          </p:cNvSpPr>
          <p:nvPr>
            <p:ph type="ctrTitle"/>
          </p:nvPr>
        </p:nvSpPr>
        <p:spPr>
          <a:xfrm>
            <a:off x="646387" y="1646183"/>
            <a:ext cx="9874468" cy="270553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8800"/>
              <a:buFont typeface="Nunito"/>
              <a:buNone/>
            </a:pPr>
            <a:r>
              <a:rPr lang="en-US" sz="8800" b="1" dirty="0">
                <a:solidFill>
                  <a:schemeClr val="bg2">
                    <a:lumMod val="75000"/>
                  </a:schemeClr>
                </a:solidFill>
                <a:latin typeface="Nunito"/>
                <a:ea typeface="Nunito"/>
                <a:cs typeface="Nunito"/>
                <a:sym typeface="Nunito"/>
              </a:rPr>
              <a:t>Divine Liturgy</a:t>
            </a:r>
            <a:r>
              <a:rPr lang="en-US" sz="8800" b="1" dirty="0">
                <a:solidFill>
                  <a:srgbClr val="FF0000"/>
                </a:solidFill>
                <a:latin typeface="Nunito"/>
                <a:ea typeface="Nunito"/>
                <a:cs typeface="Nunito"/>
                <a:sym typeface="Nunito"/>
              </a:rPr>
              <a:t/>
            </a:r>
            <a:br>
              <a:rPr lang="en-US" sz="8800" b="1" dirty="0">
                <a:solidFill>
                  <a:srgbClr val="FF0000"/>
                </a:solidFill>
                <a:latin typeface="Nunito"/>
                <a:ea typeface="Nunito"/>
                <a:cs typeface="Nunito"/>
                <a:sym typeface="Nunito"/>
              </a:rPr>
            </a:br>
            <a:r>
              <a:rPr lang="en-US" sz="8800" b="1" dirty="0" err="1">
                <a:solidFill>
                  <a:srgbClr val="FF0000"/>
                </a:solidFill>
                <a:latin typeface="Nunito"/>
                <a:ea typeface="Nunito"/>
                <a:cs typeface="Nunito"/>
                <a:sym typeface="Nunito"/>
              </a:rPr>
              <a:t>Qidassie</a:t>
            </a:r>
            <a:endParaRPr sz="8800" b="1" dirty="0">
              <a:solidFill>
                <a:srgbClr val="FF0000"/>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6D27CC-2406-4202-A926-555C39629F4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D3F56C09-248C-468F-A571-F81790848013}"/>
              </a:ext>
            </a:extLst>
          </p:cNvPr>
          <p:cNvSpPr>
            <a:spLocks noGrp="1"/>
          </p:cNvSpPr>
          <p:nvPr>
            <p:ph type="body" idx="1"/>
          </p:nvPr>
        </p:nvSpPr>
        <p:spPr/>
        <p:txBody>
          <a:bodyPr/>
          <a:lstStyle/>
          <a:p>
            <a:endParaRPr lang="en-US"/>
          </a:p>
        </p:txBody>
      </p:sp>
      <p:pic>
        <p:nvPicPr>
          <p:cNvPr id="4" name="Google Shape;192;p2">
            <a:extLst>
              <a:ext uri="{FF2B5EF4-FFF2-40B4-BE49-F238E27FC236}">
                <a16:creationId xmlns:a16="http://schemas.microsoft.com/office/drawing/2014/main" xmlns="" id="{5EC32921-E432-464A-95D6-22E9F5273A92}"/>
              </a:ext>
            </a:extLst>
          </p:cNvPr>
          <p:cNvPicPr preferRelativeResize="0">
            <a:picLocks/>
          </p:cNvPicPr>
          <p:nvPr/>
        </p:nvPicPr>
        <p:blipFill rotWithShape="1">
          <a:blip r:embed="rId2">
            <a:alphaModFix/>
          </a:blip>
          <a:srcRect/>
          <a:stretch/>
        </p:blipFill>
        <p:spPr>
          <a:xfrm>
            <a:off x="0" y="0"/>
            <a:ext cx="12340881" cy="8051820"/>
          </a:xfrm>
          <a:prstGeom prst="rect">
            <a:avLst/>
          </a:prstGeom>
          <a:noFill/>
          <a:ln>
            <a:noFill/>
          </a:ln>
        </p:spPr>
      </p:pic>
    </p:spTree>
    <p:extLst>
      <p:ext uri="{BB962C8B-B14F-4D97-AF65-F5344CB8AC3E}">
        <p14:creationId xmlns:p14="http://schemas.microsoft.com/office/powerpoint/2010/main" val="367396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
          <p:cNvPicPr preferRelativeResize="0"/>
          <p:nvPr/>
        </p:nvPicPr>
        <p:blipFill rotWithShape="1">
          <a:blip r:embed="rId3">
            <a:alphaModFix/>
          </a:blip>
          <a:srcRect/>
          <a:stretch/>
        </p:blipFill>
        <p:spPr>
          <a:xfrm>
            <a:off x="-1141413" y="-521040"/>
            <a:ext cx="14085888" cy="7919445"/>
          </a:xfrm>
          <a:prstGeom prst="rect">
            <a:avLst/>
          </a:prstGeom>
          <a:noFill/>
          <a:ln>
            <a:noFill/>
          </a:ln>
        </p:spPr>
      </p:pic>
      <p:sp>
        <p:nvSpPr>
          <p:cNvPr id="198" name="Google Shape;198;p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6600"/>
              <a:buFont typeface="Arial"/>
              <a:buNone/>
            </a:pPr>
            <a:r>
              <a:rPr lang="en-US" sz="6600" b="1">
                <a:solidFill>
                  <a:srgbClr val="FF0000"/>
                </a:solidFill>
                <a:latin typeface="Arial"/>
                <a:ea typeface="Arial"/>
                <a:cs typeface="Arial"/>
                <a:sym typeface="Arial"/>
              </a:rPr>
              <a:t>What is Qidassie??? </a:t>
            </a:r>
            <a:endParaRPr/>
          </a:p>
        </p:txBody>
      </p:sp>
      <p:pic>
        <p:nvPicPr>
          <p:cNvPr id="199" name="Google Shape;199;p3"/>
          <p:cNvPicPr preferRelativeResize="0">
            <a:picLocks noGrp="1"/>
          </p:cNvPicPr>
          <p:nvPr>
            <p:ph type="body" idx="1"/>
          </p:nvPr>
        </p:nvPicPr>
        <p:blipFill rotWithShape="1">
          <a:blip r:embed="rId4">
            <a:alphaModFix/>
          </a:blip>
          <a:srcRect/>
          <a:stretch/>
        </p:blipFill>
        <p:spPr>
          <a:xfrm>
            <a:off x="4557986" y="1898285"/>
            <a:ext cx="3076028" cy="3076028"/>
          </a:xfrm>
          <a:prstGeom prst="rect">
            <a:avLst/>
          </a:prstGeom>
          <a:noFill/>
          <a:ln>
            <a:noFill/>
          </a:ln>
        </p:spPr>
      </p:pic>
      <p:pic>
        <p:nvPicPr>
          <p:cNvPr id="200" name="Google Shape;200;p3"/>
          <p:cNvPicPr preferRelativeResize="0"/>
          <p:nvPr/>
        </p:nvPicPr>
        <p:blipFill rotWithShape="1">
          <a:blip r:embed="rId5">
            <a:alphaModFix/>
          </a:blip>
          <a:srcRect/>
          <a:stretch/>
        </p:blipFill>
        <p:spPr>
          <a:xfrm>
            <a:off x="262759" y="4477404"/>
            <a:ext cx="2540001" cy="2540001"/>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4"/>
          <p:cNvSpPr txBox="1">
            <a:spLocks noGrp="1"/>
          </p:cNvSpPr>
          <p:nvPr>
            <p:ph type="body" idx="1"/>
          </p:nvPr>
        </p:nvSpPr>
        <p:spPr>
          <a:xfrm>
            <a:off x="442402" y="651596"/>
            <a:ext cx="10515600" cy="5367600"/>
          </a:xfrm>
          <a:prstGeom prst="rect">
            <a:avLst/>
          </a:prstGeom>
          <a:noFill/>
          <a:ln>
            <a:noFill/>
          </a:ln>
        </p:spPr>
        <p:txBody>
          <a:bodyPr spcFirstLastPara="1" wrap="square" lIns="91425" tIns="45700" rIns="91425" bIns="45700" anchor="t" anchorCtr="0">
            <a:noAutofit/>
          </a:bodyPr>
          <a:lstStyle/>
          <a:p>
            <a:pPr lvl="0" algn="l" rtl="0">
              <a:lnSpc>
                <a:spcPct val="160000"/>
              </a:lnSpc>
              <a:spcBef>
                <a:spcPts val="0"/>
              </a:spcBef>
              <a:spcAft>
                <a:spcPts val="0"/>
              </a:spcAft>
              <a:buClr>
                <a:schemeClr val="dk1"/>
              </a:buClr>
              <a:buSzPts val="4400"/>
              <a:buFont typeface="Wingdings" panose="05000000000000000000" pitchFamily="2" charset="2"/>
              <a:buChar char="v"/>
            </a:pPr>
            <a:r>
              <a:rPr lang="en-US" sz="4400" b="1" dirty="0"/>
              <a:t>The word </a:t>
            </a:r>
            <a:r>
              <a:rPr lang="en-US" sz="4400" b="1" i="1" dirty="0" err="1">
                <a:solidFill>
                  <a:srgbClr val="FF0000"/>
                </a:solidFill>
              </a:rPr>
              <a:t>Qidassie</a:t>
            </a:r>
            <a:r>
              <a:rPr lang="en-US" sz="4400" b="1" dirty="0"/>
              <a:t> in itself means to </a:t>
            </a:r>
            <a:r>
              <a:rPr lang="en-US" sz="4400" b="1" dirty="0">
                <a:solidFill>
                  <a:srgbClr val="FF0000"/>
                </a:solidFill>
              </a:rPr>
              <a:t>Praise</a:t>
            </a:r>
            <a:r>
              <a:rPr lang="en-US" sz="4400" b="1" dirty="0"/>
              <a:t>.</a:t>
            </a:r>
            <a:endParaRPr lang="en-US" dirty="0"/>
          </a:p>
          <a:p>
            <a:pPr lvl="0" algn="l" rtl="0">
              <a:lnSpc>
                <a:spcPct val="160000"/>
              </a:lnSpc>
              <a:spcBef>
                <a:spcPts val="0"/>
              </a:spcBef>
              <a:spcAft>
                <a:spcPts val="0"/>
              </a:spcAft>
              <a:buClr>
                <a:schemeClr val="dk1"/>
              </a:buClr>
              <a:buSzPts val="4400"/>
              <a:buFont typeface="Wingdings" panose="05000000000000000000" pitchFamily="2" charset="2"/>
              <a:buChar char="v"/>
            </a:pPr>
            <a:r>
              <a:rPr lang="en-US" sz="4400" b="1" dirty="0"/>
              <a:t>It is a special type of a mass prayer.</a:t>
            </a:r>
            <a:endParaRPr lang="en-US" dirty="0"/>
          </a:p>
          <a:p>
            <a:pPr lvl="0" algn="l" rtl="0">
              <a:lnSpc>
                <a:spcPct val="160000"/>
              </a:lnSpc>
              <a:spcBef>
                <a:spcPts val="0"/>
              </a:spcBef>
              <a:spcAft>
                <a:spcPts val="0"/>
              </a:spcAft>
              <a:buClr>
                <a:schemeClr val="dk1"/>
              </a:buClr>
              <a:buSzPts val="4400"/>
              <a:buFont typeface="Wingdings" panose="05000000000000000000" pitchFamily="2" charset="2"/>
              <a:buChar char="v"/>
            </a:pPr>
            <a:r>
              <a:rPr lang="en-US" sz="4400" b="1" dirty="0"/>
              <a:t>It is a </a:t>
            </a:r>
            <a:r>
              <a:rPr lang="en-US" sz="4400" b="1" dirty="0">
                <a:solidFill>
                  <a:srgbClr val="FF0000"/>
                </a:solidFill>
              </a:rPr>
              <a:t>sacrificial prayer</a:t>
            </a:r>
            <a:r>
              <a:rPr lang="en-US" sz="4400" b="1" dirty="0"/>
              <a:t>.</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D0B947-32F1-47A6-B7D6-A6B50B7A0EEC}"/>
              </a:ext>
            </a:extLst>
          </p:cNvPr>
          <p:cNvSpPr>
            <a:spLocks noGrp="1"/>
          </p:cNvSpPr>
          <p:nvPr>
            <p:ph type="title"/>
          </p:nvPr>
        </p:nvSpPr>
        <p:spPr/>
        <p:txBody>
          <a:bodyPr/>
          <a:lstStyle/>
          <a:p>
            <a:r>
              <a:rPr lang="en-US" dirty="0"/>
              <a:t>Why is it called a sacrificial prayer ?</a:t>
            </a:r>
          </a:p>
        </p:txBody>
      </p:sp>
      <p:sp>
        <p:nvSpPr>
          <p:cNvPr id="4" name="Content Placeholder 3">
            <a:extLst>
              <a:ext uri="{FF2B5EF4-FFF2-40B4-BE49-F238E27FC236}">
                <a16:creationId xmlns:a16="http://schemas.microsoft.com/office/drawing/2014/main" xmlns="" id="{CB0C0058-8FDB-46A8-8431-B7DFAEB01D00}"/>
              </a:ext>
            </a:extLst>
          </p:cNvPr>
          <p:cNvSpPr>
            <a:spLocks noGrp="1"/>
          </p:cNvSpPr>
          <p:nvPr>
            <p:ph idx="1"/>
          </p:nvPr>
        </p:nvSpPr>
        <p:spPr/>
        <p:txBody>
          <a:bodyPr>
            <a:normAutofit lnSpcReduction="10000"/>
          </a:bodyPr>
          <a:lstStyle/>
          <a:p>
            <a:r>
              <a:rPr lang="en-US" sz="3200" dirty="0"/>
              <a:t>Because Holy body and Holy blood of our Lord Jesus Christ is sacrificed. </a:t>
            </a:r>
          </a:p>
          <a:p>
            <a:r>
              <a:rPr lang="en-US" sz="3200" dirty="0"/>
              <a:t>“I am the living bread which comes down from heaven; if any man eat of this bread he shall liveforever: and the bread that I give is my flesh which I will give for the life of the world” (John 6:51)</a:t>
            </a:r>
          </a:p>
          <a:p>
            <a:r>
              <a:rPr lang="en-US" sz="3200" b="1" dirty="0"/>
              <a:t>When was the sacrifice instituted?</a:t>
            </a:r>
            <a:endParaRPr lang="en-US" sz="3200" dirty="0"/>
          </a:p>
          <a:p>
            <a:endParaRPr lang="en-US" dirty="0"/>
          </a:p>
        </p:txBody>
      </p:sp>
    </p:spTree>
    <p:extLst>
      <p:ext uri="{BB962C8B-B14F-4D97-AF65-F5344CB8AC3E}">
        <p14:creationId xmlns:p14="http://schemas.microsoft.com/office/powerpoint/2010/main" val="5289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Anton"/>
              <a:buNone/>
            </a:pPr>
            <a:r>
              <a:rPr lang="en-US" sz="5400" b="1">
                <a:latin typeface="Anton"/>
                <a:ea typeface="Anton"/>
                <a:cs typeface="Anton"/>
                <a:sym typeface="Anton"/>
              </a:rPr>
              <a:t>Memory Verse</a:t>
            </a:r>
            <a:endParaRPr/>
          </a:p>
        </p:txBody>
      </p:sp>
      <p:sp>
        <p:nvSpPr>
          <p:cNvPr id="213" name="Google Shape;213;p5"/>
          <p:cNvSpPr txBox="1">
            <a:spLocks noGrp="1"/>
          </p:cNvSpPr>
          <p:nvPr>
            <p:ph type="body" idx="1"/>
          </p:nvPr>
        </p:nvSpPr>
        <p:spPr>
          <a:xfrm>
            <a:off x="859221" y="1394699"/>
            <a:ext cx="10515600" cy="5268493"/>
          </a:xfrm>
          <a:prstGeom prst="rect">
            <a:avLst/>
          </a:prstGeom>
          <a:noFill/>
          <a:ln>
            <a:noFill/>
          </a:ln>
        </p:spPr>
        <p:txBody>
          <a:bodyPr spcFirstLastPara="1" wrap="square" lIns="91425" tIns="45700" rIns="91425" bIns="45700" anchor="t" anchorCtr="0">
            <a:noAutofit/>
          </a:bodyPr>
          <a:lstStyle/>
          <a:p>
            <a:r>
              <a:rPr lang="en-US" dirty="0"/>
              <a:t>The sacrifice was instituted by Jesus Christ himself on the Thursday before His crucifixion on the Cross on Friday.</a:t>
            </a:r>
          </a:p>
          <a:p>
            <a:r>
              <a:rPr lang="en-US" b="1" i="1" dirty="0"/>
              <a:t>"</a:t>
            </a:r>
            <a:r>
              <a:rPr lang="en-US" b="1" i="1" dirty="0">
                <a:solidFill>
                  <a:srgbClr val="FF0000"/>
                </a:solidFill>
              </a:rPr>
              <a:t>Jesus took the bread, blessed and broke it, and gave thanks and gave it to the disciples and said, 'Take, eat; this is My body.' Then He took the cup, and gave thanks, and gave it to them, saying, 'Drink from it, all of you. For this is My blood of the new covenant, which is shed for many for the remission of sins.</a:t>
            </a:r>
            <a:r>
              <a:rPr lang="en-US" b="1" i="1" dirty="0"/>
              <a:t>" </a:t>
            </a:r>
            <a:r>
              <a:rPr lang="en-US" b="1" dirty="0"/>
              <a:t>Matthew 26:26-</a:t>
            </a:r>
            <a:r>
              <a:rPr lang="en-US" dirty="0"/>
              <a:t> </a:t>
            </a:r>
            <a:r>
              <a:rPr lang="en-US" b="1" dirty="0"/>
              <a:t>29</a:t>
            </a:r>
          </a:p>
          <a:p>
            <a:endParaRPr lang="en-US" dirty="0"/>
          </a:p>
          <a:p>
            <a:pPr marL="0" indent="0">
              <a:buNone/>
            </a:pPr>
            <a:r>
              <a:rPr lang="en-US" dirty="0"/>
              <a:t/>
            </a:r>
            <a:br>
              <a:rPr lang="en-US" dirty="0"/>
            </a:br>
            <a:endParaRPr dirty="0"/>
          </a:p>
        </p:txBody>
      </p:sp>
      <p:pic>
        <p:nvPicPr>
          <p:cNvPr id="214" name="Google Shape;214;p5"/>
          <p:cNvPicPr preferRelativeResize="0"/>
          <p:nvPr/>
        </p:nvPicPr>
        <p:blipFill rotWithShape="1">
          <a:blip r:embed="rId3">
            <a:alphaModFix/>
          </a:blip>
          <a:srcRect/>
          <a:stretch/>
        </p:blipFill>
        <p:spPr>
          <a:xfrm>
            <a:off x="3612809" y="3870932"/>
            <a:ext cx="4966382" cy="26219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500"/>
                                        <p:tgtEl>
                                          <p:spTgt spid="2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xEl>
                                              <p:pRg st="1" end="1"/>
                                            </p:txEl>
                                          </p:spTgt>
                                        </p:tgtEl>
                                        <p:attrNameLst>
                                          <p:attrName>style.visibility</p:attrName>
                                        </p:attrNameLst>
                                      </p:cBhvr>
                                      <p:to>
                                        <p:strVal val="visible"/>
                                      </p:to>
                                    </p:set>
                                    <p:animEffect transition="in" filter="fade">
                                      <p:cBhvr>
                                        <p:cTn id="12" dur="500"/>
                                        <p:tgtEl>
                                          <p:spTgt spid="2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xEl>
                                              <p:pRg st="3" end="3"/>
                                            </p:txEl>
                                          </p:spTgt>
                                        </p:tgtEl>
                                        <p:attrNameLst>
                                          <p:attrName>style.visibility</p:attrName>
                                        </p:attrNameLst>
                                      </p:cBhvr>
                                      <p:to>
                                        <p:strVal val="visible"/>
                                      </p:to>
                                    </p:set>
                                    <p:animEffect transition="in" filter="fade">
                                      <p:cBhvr>
                                        <p:cTn id="17" dur="500"/>
                                        <p:tgtEl>
                                          <p:spTgt spid="2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4"/>
                                        </p:tgtEl>
                                        <p:attrNameLst>
                                          <p:attrName>style.visibility</p:attrName>
                                        </p:attrNameLst>
                                      </p:cBhvr>
                                      <p:to>
                                        <p:strVal val="visible"/>
                                      </p:to>
                                    </p:set>
                                    <p:animEffect transition="in" filter="fade">
                                      <p:cBhvr>
                                        <p:cTn id="22"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2F5CFA-8374-4A8D-ACB8-E3D4250353F1}"/>
              </a:ext>
            </a:extLst>
          </p:cNvPr>
          <p:cNvSpPr>
            <a:spLocks noGrp="1"/>
          </p:cNvSpPr>
          <p:nvPr>
            <p:ph type="ctrTitle"/>
          </p:nvPr>
        </p:nvSpPr>
        <p:spPr/>
        <p:txBody>
          <a:bodyPr/>
          <a:lstStyle/>
          <a:p>
            <a:r>
              <a:rPr lang="en-US" dirty="0"/>
              <a:t>To be continued…</a:t>
            </a:r>
          </a:p>
        </p:txBody>
      </p:sp>
      <p:sp>
        <p:nvSpPr>
          <p:cNvPr id="3" name="Subtitle 2">
            <a:extLst>
              <a:ext uri="{FF2B5EF4-FFF2-40B4-BE49-F238E27FC236}">
                <a16:creationId xmlns:a16="http://schemas.microsoft.com/office/drawing/2014/main" xmlns="" id="{AFA74E5F-F0F6-484A-835B-6B6D012CB341}"/>
              </a:ext>
            </a:extLst>
          </p:cNvPr>
          <p:cNvSpPr>
            <a:spLocks noGrp="1"/>
          </p:cNvSpPr>
          <p:nvPr>
            <p:ph type="subTitle" idx="1"/>
          </p:nvPr>
        </p:nvSpPr>
        <p:spPr/>
        <p:txBody>
          <a:bodyPr/>
          <a:lstStyle/>
          <a:p>
            <a:r>
              <a:rPr lang="en-US" dirty="0"/>
              <a:t>In the next lesson we will look at Angelic Worship</a:t>
            </a:r>
          </a:p>
        </p:txBody>
      </p:sp>
    </p:spTree>
    <p:extLst>
      <p:ext uri="{BB962C8B-B14F-4D97-AF65-F5344CB8AC3E}">
        <p14:creationId xmlns:p14="http://schemas.microsoft.com/office/powerpoint/2010/main" val="1030872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237</Words>
  <Application>Microsoft Office PowerPoint</Application>
  <PresentationFormat>Custom</PresentationFormat>
  <Paragraphs>19</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vt:lpstr>
      <vt:lpstr>Welcome Saint Abanoub Students</vt:lpstr>
      <vt:lpstr>Divine Liturgy Qidassie</vt:lpstr>
      <vt:lpstr>PowerPoint Presentation</vt:lpstr>
      <vt:lpstr>What is Qidassie??? </vt:lpstr>
      <vt:lpstr>PowerPoint Presentation</vt:lpstr>
      <vt:lpstr>Why is it called a sacrificial prayer ?</vt:lpstr>
      <vt:lpstr>Memory Verse</vt:lpstr>
      <vt:lpstr>To be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Saint Abanoub Students</dc:title>
  <dc:creator>Yohana Yemane</dc:creator>
  <cp:lastModifiedBy>yyemane</cp:lastModifiedBy>
  <cp:revision>4</cp:revision>
  <dcterms:created xsi:type="dcterms:W3CDTF">2019-09-07T01:10:38Z</dcterms:created>
  <dcterms:modified xsi:type="dcterms:W3CDTF">2019-11-09T20:57:37Z</dcterms:modified>
</cp:coreProperties>
</file>