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72" r:id="rId7"/>
    <p:sldId id="280" r:id="rId8"/>
    <p:sldId id="282" r:id="rId9"/>
    <p:sldId id="257" r:id="rId10"/>
    <p:sldId id="284" r:id="rId11"/>
    <p:sldId id="2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3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8C5ED-F765-47EA-9158-95453BD75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51D408-A6A6-4801-996B-084874E42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1DFF9-32B8-4B66-922D-32A8EB3F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53788-8758-4009-A0A9-BDCA63736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EDB5E-7962-4531-9F0B-90936B8F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13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6C4D5-2DC3-4B55-8AE1-849726E7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FDD4A1-EF3B-435D-88E0-CE665E80C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CD11C-A779-4854-82AE-C8FCF89C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B9306-9245-450F-A3E0-4EB500BF7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6C1AC-EF67-4CFE-BBF6-14D46E04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17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8BC59C-1477-4AA3-9F82-2AD3468E0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C92BEA-B792-4047-9960-6B93EFEBC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BBB6A-DF63-4F6E-B304-3FC05083B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1517A-D525-4EBE-A969-64DFD9C15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1987C-65DB-4C30-A42B-2EC481A2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33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7A1D-4D73-4903-B54A-0DC821341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FFE98-9B10-46BD-8A20-1FAD1C478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B2321-EA0B-4A1F-B122-61FBB0D6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6B077-429A-41D2-AE98-53483F35C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D28C0-22C8-4FB6-9E92-353AE06EC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51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EB7AB-E122-4FBD-950C-450330C5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08D10-FB0F-4D3E-9C09-3A887C488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B0E0A-A624-42A8-A28F-62412B7B8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FF703-90C7-43E6-908E-D45C9A6AC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7F4FE-B44A-42F9-9553-88A0CA21C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16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92688-2723-42B9-8EF0-50891715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13DC9-0920-4E09-B449-93D822D7D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B5D14-F3A3-4986-8BE3-D5C67D8BA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96689-8AC7-4E36-9903-CC1916FE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0F728-AA8B-43F8-BF96-F476D2E03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D68E6-B79A-4756-A713-D2E45E71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02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377B0-5C8B-4003-AFF8-ED2A7BF1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C3632-8CCF-4915-95A3-7337D0B99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1C6837-CBD9-4ED9-AFA2-D61286C58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EBECF2-00EB-45B9-B83E-14F40B81F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3C2BB-1B6F-4C26-898C-E2EB205E7E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FE5902-6B1F-407C-BB11-7EF68F010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CC5863-745B-41F4-B194-A6C59D84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FB11FB-23A7-46B0-9B98-56C6BDFF0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07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A02ED-66B1-4393-B9C6-ED5A60C40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05D073-1034-47B4-A41C-C44EEDE6A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C1E7F-2A78-498E-A048-B85D18B8B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6AE86-DAD6-41C2-9F6C-C8C9A588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51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A7EE65-13F4-4A8A-8A4E-11BE086B9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A7339C-45E9-4574-B3D8-C5A65D989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F1B22-AEB4-417C-9B29-2E5992C3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249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1C0DA-E6B3-4EA2-8637-E514CB9D0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CC6C-DB52-4DEC-8F04-FC78EAB43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9D1902-3823-41AC-8434-53510D0CF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0F17E-1ACB-459A-81E6-0794C9A56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890D4-554C-4ECC-817D-EDFD4EE2C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9B231-5CAB-42D1-9652-0AF6E2E3A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8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F4186-8973-4311-9E2C-A3411CDE8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4475B0-699A-401A-A4DD-A880723FE0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A5ECF-F854-4A68-A6B0-098C9FC57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7CB184-5393-4B11-9DED-3DFB074E5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E8451-9852-4FCC-849B-D14D8BED7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1A691-3EEB-4AC7-ACD2-4BBAE152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3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DF5D36-1EC6-4921-9E30-D548795F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B1A01-F8FB-40EF-8125-A045638A7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4B8B4-0478-43D4-8719-1509E2A0F8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D46C0-0D26-43B9-8CFE-AFE81AD8B4A4}" type="datetimeFigureOut">
              <a:rPr lang="en-GB" smtClean="0"/>
              <a:t>04/06/2024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B83D2-C5F6-415F-A8D6-8F19884668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488BC-882D-4DC9-B9AE-96ADC64AC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84F0-1148-40B0-866A-C07F6623B2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HAF@Cumberland.gov.uk" TargetMode="External"/><Relationship Id="rId2" Type="http://schemas.openxmlformats.org/officeDocument/2006/relationships/hyperlink" Target="mailto:guy.thompson@cumberland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estmorlandandfurness.gov.uk/schools-and-education/holiday-activities-and-food-haf-programme" TargetMode="External"/><Relationship Id="rId5" Type="http://schemas.openxmlformats.org/officeDocument/2006/relationships/hyperlink" Target="mailto:HAF@westmorlandandfurnness.gov.uk" TargetMode="External"/><Relationship Id="rId4" Type="http://schemas.openxmlformats.org/officeDocument/2006/relationships/hyperlink" Target="https://www.cumberland.gov.uk/schools-and-education/holiday-activities-and-food-haf-program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E935B8-F299-4D59-B05F-5C43C9A6B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GB" dirty="0"/>
              <a:t>Holiday Activity &amp; Food Programme (HAF)  </a:t>
            </a:r>
            <a:endParaRPr lang="en-GB" dirty="0"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4CD656-C822-0D97-F711-5B2560A0052B}"/>
              </a:ext>
            </a:extLst>
          </p:cNvPr>
          <p:cNvSpPr txBox="1"/>
          <p:nvPr/>
        </p:nvSpPr>
        <p:spPr>
          <a:xfrm>
            <a:off x="6477770" y="5443541"/>
            <a:ext cx="636814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cs typeface="Calibri"/>
              </a:rPr>
              <a:t>Guy Thompson – HAF Project Officer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09E14724-5748-746D-3240-6DEB4BBD1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0753" y="5106421"/>
            <a:ext cx="3131388" cy="1593759"/>
          </a:xfrm>
          <a:prstGeom prst="rect">
            <a:avLst/>
          </a:prstGeom>
        </p:spPr>
      </p:pic>
      <p:pic>
        <p:nvPicPr>
          <p:cNvPr id="7" name="Picture 6" descr="A close-up of a card&#10;&#10;Description automatically generated with low confidence">
            <a:extLst>
              <a:ext uri="{FF2B5EF4-FFF2-40B4-BE49-F238E27FC236}">
                <a16:creationId xmlns:a16="http://schemas.microsoft.com/office/drawing/2014/main" id="{9B39DA29-1BF0-8578-978E-189B9D045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95" y="5492992"/>
            <a:ext cx="2030329" cy="95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7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EED40-86AE-43CD-A035-20AA782D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What is HAF?</a:t>
            </a:r>
            <a:endParaRPr lang="en-GB" b="1" dirty="0">
              <a:solidFill>
                <a:srgbClr val="FFFFFF"/>
              </a:solidFill>
              <a:cs typeface="Calibri Light" panose="020F0302020204030204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502CC-C1A3-4E34-8421-1916D8EA1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6985" y="773182"/>
            <a:ext cx="7298697" cy="6039971"/>
          </a:xfrm>
        </p:spPr>
        <p:txBody>
          <a:bodyPr anchor="ctr">
            <a:normAutofit/>
          </a:bodyPr>
          <a:lstStyle/>
          <a:p>
            <a:r>
              <a:rPr lang="en-GB" sz="2400" dirty="0">
                <a:cs typeface="Calibri"/>
              </a:rPr>
              <a:t>HAF is a Department for Education (DfE) funded programme</a:t>
            </a:r>
          </a:p>
          <a:p>
            <a:r>
              <a:rPr lang="en-GB" sz="2400" dirty="0">
                <a:cs typeface="Calibri"/>
              </a:rPr>
              <a:t>HAF provides opportunities for eligible children and young people to attend funded holiday activities in the Easter, summer and Christmas school holidays</a:t>
            </a:r>
          </a:p>
          <a:p>
            <a:r>
              <a:rPr lang="en-GB" sz="2400" dirty="0">
                <a:cs typeface="Calibri"/>
              </a:rPr>
              <a:t>Children and young people can access 4 days of provision at Easter, 16 days in summer and 4 days at Winter</a:t>
            </a:r>
          </a:p>
          <a:p>
            <a:r>
              <a:rPr lang="en-GB" sz="2400" dirty="0">
                <a:cs typeface="Calibri"/>
              </a:rPr>
              <a:t>Funding is secured until March 2025</a:t>
            </a: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368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EED40-86AE-43CD-A035-20AA782D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309" y="2359561"/>
            <a:ext cx="3200400" cy="3749295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rgbClr val="FFFFFF"/>
                </a:solidFill>
              </a:rPr>
              <a:t>Funding and costs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>
              <a:solidFill>
                <a:srgbClr val="FFFFFF"/>
              </a:solidFill>
              <a:cs typeface="Calibri Light" panose="020F0302020204030204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502CC-C1A3-4E34-8421-1916D8EA1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144380"/>
            <a:ext cx="7466563" cy="41226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sz="2400" dirty="0">
                <a:ea typeface="+mn-lt"/>
                <a:cs typeface="+mn-lt"/>
              </a:rPr>
              <a:t>DfE funding is based on the number of children receiving means tested free school meal.  </a:t>
            </a:r>
          </a:p>
          <a:p>
            <a:r>
              <a:rPr lang="en-GB" sz="2400" dirty="0">
                <a:cs typeface="Calibri"/>
              </a:rPr>
              <a:t>The DfE reach target is 27% </a:t>
            </a:r>
          </a:p>
          <a:p>
            <a:r>
              <a:rPr lang="en-GB" sz="2400" dirty="0">
                <a:cs typeface="Calibri"/>
              </a:rPr>
              <a:t>We commission three times per year, </a:t>
            </a:r>
            <a:r>
              <a:rPr lang="en-GB" sz="2400" dirty="0">
                <a:solidFill>
                  <a:srgbClr val="0B0C0C"/>
                </a:solidFill>
                <a:cs typeface="Calibri"/>
              </a:rPr>
              <a:t>c</a:t>
            </a:r>
            <a:r>
              <a:rPr lang="en-GB" sz="2400" b="0" i="0" dirty="0">
                <a:solidFill>
                  <a:srgbClr val="0B0C0C"/>
                </a:solidFill>
                <a:effectLst/>
              </a:rPr>
              <a:t>lubs and activities are run by established community groups, creative arts, sports, leisure, youth organisations and schools.</a:t>
            </a:r>
            <a:endParaRPr lang="en-GB" sz="2400" dirty="0">
              <a:cs typeface="Calibri"/>
            </a:endParaRPr>
          </a:p>
          <a:p>
            <a:endParaRPr lang="en-GB" sz="2400" dirty="0">
              <a:cs typeface="Calibri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C6C2148-730D-AE2B-EB4C-6AF908E98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61394"/>
              </p:ext>
            </p:extLst>
          </p:nvPr>
        </p:nvGraphicFramePr>
        <p:xfrm>
          <a:off x="4167272" y="3912240"/>
          <a:ext cx="785577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4505">
                  <a:extLst>
                    <a:ext uri="{9D8B030D-6E8A-4147-A177-3AD203B41FA5}">
                      <a16:colId xmlns:a16="http://schemas.microsoft.com/office/drawing/2014/main" val="180886377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1868535"/>
                    </a:ext>
                  </a:extLst>
                </a:gridCol>
                <a:gridCol w="2892471">
                  <a:extLst>
                    <a:ext uri="{9D8B030D-6E8A-4147-A177-3AD203B41FA5}">
                      <a16:colId xmlns:a16="http://schemas.microsoft.com/office/drawing/2014/main" val="30577577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Cumberland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Westmorland and Furness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481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ea typeface="+mn-lt"/>
                          <a:cs typeface="+mn-lt"/>
                        </a:rPr>
                        <a:t>DfE Funding Allocation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a typeface="+mn-lt"/>
                          <a:cs typeface="+mn-lt"/>
                        </a:rPr>
                        <a:t>£842,820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£463,810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245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ea typeface="+mn-lt"/>
                          <a:cs typeface="+mn-lt"/>
                        </a:rPr>
                        <a:t>Number of children on means tested free school meals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a typeface="+mn-lt"/>
                          <a:cs typeface="+mn-lt"/>
                        </a:rPr>
                        <a:t>8,214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4,609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426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Allocation for admin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£84,282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741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>
                          <a:ea typeface="+mn-lt"/>
                          <a:cs typeface="+mn-lt"/>
                        </a:rPr>
                        <a:t>Allocation for activities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a typeface="+mn-lt"/>
                          <a:cs typeface="+mn-lt"/>
                        </a:rPr>
                        <a:t>£758,538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£413,810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869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67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EED40-86AE-43CD-A035-20AA782D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Who is eligible for the HAF Programme?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502CC-C1A3-4E34-8421-1916D8EA1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574" y="-44847"/>
            <a:ext cx="7399550" cy="6858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2400" dirty="0"/>
              <a:t>85% of our funding is ringfenced for children who receive means tested free school meals (reception to year 11).</a:t>
            </a:r>
          </a:p>
          <a:p>
            <a:r>
              <a:rPr lang="en-GB" sz="2400" dirty="0"/>
              <a:t>We can use up to 15% of our funding to provide spaces for children that are considered by the local authority as eligible through other circumstances. </a:t>
            </a:r>
            <a:endParaRPr lang="en-GB" sz="2400" dirty="0">
              <a:cs typeface="Calibri"/>
            </a:endParaRPr>
          </a:p>
          <a:p>
            <a:endParaRPr lang="en-GB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364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EED40-86AE-43CD-A035-20AA782D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Who qualifies under the 15%? </a:t>
            </a:r>
            <a:endParaRPr lang="en-US" dirty="0">
              <a:cs typeface="Calibri Light" panose="020F0302020204030204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502CC-C1A3-4E34-8421-1916D8EA1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4574" y="-44847"/>
            <a:ext cx="7399550" cy="68580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Cared for children / care experienced 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Refugee Children 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en-GB" sz="2400" dirty="0">
                <a:solidFill>
                  <a:srgbClr val="0B0C0C"/>
                </a:solidFill>
              </a:rPr>
              <a:t>Y</a:t>
            </a:r>
            <a:r>
              <a:rPr lang="en-GB" sz="2400" b="0" i="0" dirty="0">
                <a:solidFill>
                  <a:srgbClr val="0B0C0C"/>
                </a:solidFill>
                <a:effectLst/>
              </a:rPr>
              <a:t>oung adults/people who are not in Education, Employment  or Training (NEET)  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Children/young adults at risk of being involved in crime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Children/young adults living in areas of deprivation 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en-GB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A f</a:t>
            </a: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amily in crisis </a:t>
            </a:r>
          </a:p>
          <a:p>
            <a:pPr marL="342900" lvl="0" indent="-342900">
              <a:lnSpc>
                <a:spcPct val="100000"/>
              </a:lnSpc>
              <a:buFont typeface="Calibri" panose="020F0502020204030204" pitchFamily="34" charset="0"/>
              <a:buChar char="-"/>
            </a:pPr>
            <a:r>
              <a:rPr lang="en-GB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Any child/young adult who is classed as SEND or on a EHCP but not on free school meals up to the age of 18. 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GB" sz="2400" dirty="0"/>
              <a:t>Some providers may offer paid for places or offer supplementary places through additional funding.  </a:t>
            </a:r>
            <a:endParaRPr lang="en-GB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4140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EED40-86AE-43CD-A035-20AA782D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81" y="1153572"/>
            <a:ext cx="3267635" cy="44611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FFFF"/>
                </a:solidFill>
                <a:cs typeface="Calibri Light"/>
              </a:rPr>
              <a:t>Key Programme requirements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502CC-C1A3-4E34-8421-1916D8EA1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591344"/>
            <a:ext cx="7186527" cy="542379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554A56-C1C6-B41B-477C-82EF9D8C7716}"/>
              </a:ext>
            </a:extLst>
          </p:cNvPr>
          <p:cNvSpPr txBox="1">
            <a:spLocks/>
          </p:cNvSpPr>
          <p:nvPr/>
        </p:nvSpPr>
        <p:spPr>
          <a:xfrm>
            <a:off x="4301257" y="414618"/>
            <a:ext cx="7370670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endParaRPr lang="en-GB" sz="1800" b="1" dirty="0">
              <a:latin typeface="Arial"/>
              <a:ea typeface="Times New Roman" panose="02020603050405020304" pitchFamily="18" charset="0"/>
              <a:cs typeface="Arial"/>
            </a:endParaRP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en-GB" sz="2600" b="1" dirty="0">
              <a:latin typeface="Calibri"/>
              <a:ea typeface="Times New Roman" panose="02020603050405020304" pitchFamily="18" charset="0"/>
              <a:cs typeface="Arial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600" dirty="0">
                <a:latin typeface="Calibri"/>
                <a:ea typeface="Times New Roman" panose="02020603050405020304" pitchFamily="18" charset="0"/>
                <a:cs typeface="Arial"/>
              </a:rPr>
              <a:t>At least </a:t>
            </a:r>
            <a:r>
              <a:rPr lang="en-GB" sz="2600" b="1" dirty="0">
                <a:latin typeface="Calibri"/>
                <a:ea typeface="Times New Roman" panose="02020603050405020304" pitchFamily="18" charset="0"/>
                <a:cs typeface="Arial"/>
              </a:rPr>
              <a:t>one healthy meal per day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600" dirty="0">
                <a:latin typeface="Calibri"/>
                <a:ea typeface="Times New Roman" panose="02020603050405020304" pitchFamily="18" charset="0"/>
                <a:cs typeface="Arial"/>
              </a:rPr>
              <a:t>Provide </a:t>
            </a:r>
            <a:r>
              <a:rPr lang="en-GB" sz="2600" b="1" dirty="0">
                <a:latin typeface="Calibri"/>
                <a:ea typeface="Times New Roman" panose="02020603050405020304" pitchFamily="18" charset="0"/>
                <a:cs typeface="Arial"/>
              </a:rPr>
              <a:t>fun and enriching activities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600" dirty="0">
                <a:latin typeface="Calibri"/>
                <a:ea typeface="Times New Roman" panose="02020603050405020304" pitchFamily="18" charset="0"/>
                <a:cs typeface="Arial"/>
              </a:rPr>
              <a:t>Provide </a:t>
            </a:r>
            <a:r>
              <a:rPr lang="en-GB" sz="2600" b="1" dirty="0">
                <a:latin typeface="Calibri"/>
                <a:ea typeface="Times New Roman" panose="02020603050405020304" pitchFamily="18" charset="0"/>
                <a:cs typeface="Arial"/>
              </a:rPr>
              <a:t>physical activities 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600" dirty="0">
                <a:latin typeface="Calibri"/>
                <a:ea typeface="Times New Roman" panose="02020603050405020304" pitchFamily="18" charset="0"/>
                <a:cs typeface="Arial"/>
              </a:rPr>
              <a:t>Develop children’s </a:t>
            </a:r>
            <a:r>
              <a:rPr lang="en-GB" sz="2600" b="1" dirty="0">
                <a:latin typeface="Calibri"/>
                <a:ea typeface="Times New Roman" panose="02020603050405020304" pitchFamily="18" charset="0"/>
                <a:cs typeface="Arial"/>
              </a:rPr>
              <a:t>knowledge and awareness of healthy eating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600" dirty="0">
                <a:latin typeface="Calibri"/>
                <a:ea typeface="Times New Roman" panose="02020603050405020304" pitchFamily="18" charset="0"/>
                <a:cs typeface="Arial"/>
              </a:rPr>
              <a:t>Providers can </a:t>
            </a:r>
            <a:r>
              <a:rPr lang="en-GB" sz="2600" b="1" dirty="0">
                <a:latin typeface="Calibri"/>
                <a:ea typeface="Times New Roman" panose="02020603050405020304" pitchFamily="18" charset="0"/>
                <a:cs typeface="Arial"/>
              </a:rPr>
              <a:t>signpost and refer </a:t>
            </a:r>
            <a:r>
              <a:rPr lang="en-GB" sz="2600" dirty="0">
                <a:latin typeface="Calibri"/>
                <a:ea typeface="Times New Roman" panose="02020603050405020304" pitchFamily="18" charset="0"/>
                <a:cs typeface="Arial"/>
              </a:rPr>
              <a:t>participants/families to other support services where necessary</a:t>
            </a:r>
            <a:endParaRPr lang="en-GB" sz="2600" dirty="0">
              <a:latin typeface="Calibri"/>
              <a:cs typeface="Arial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sz="2600" b="1" dirty="0">
                <a:latin typeface="Calibri"/>
                <a:cs typeface="Arial"/>
              </a:rPr>
              <a:t>Understanding and consideration of the environment and sustainability 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973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EED40-86AE-43CD-A035-20AA782D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165" y="2080004"/>
            <a:ext cx="3200400" cy="483990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Summer &amp; Winter HAF Programmes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502CC-C1A3-4E34-8421-1916D8EA1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144380"/>
            <a:ext cx="7653253" cy="651309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600" dirty="0"/>
              <a:t>- The Summer HAF programme will launch on Monday 10</a:t>
            </a:r>
            <a:r>
              <a:rPr lang="en-GB" sz="2600" baseline="30000" dirty="0"/>
              <a:t>th</a:t>
            </a:r>
            <a:r>
              <a:rPr lang="en-GB" sz="2600" dirty="0"/>
              <a:t> June. </a:t>
            </a:r>
          </a:p>
          <a:p>
            <a:pPr marL="0" indent="0">
              <a:buNone/>
            </a:pPr>
            <a:r>
              <a:rPr lang="en-GB" sz="2600" dirty="0"/>
              <a:t>- The commissioning process for the winter HAF programme will start at the end of June with a deadline of the first week of October for applications. </a:t>
            </a:r>
          </a:p>
          <a:p>
            <a:pPr marL="0" indent="0">
              <a:buNone/>
            </a:pPr>
            <a:r>
              <a:rPr lang="en-GB" sz="2600" dirty="0"/>
              <a:t>- If you are interested in applying then please email the relevant HAF inbox for an application pack </a:t>
            </a:r>
          </a:p>
          <a:p>
            <a:pPr marL="0" indent="0">
              <a:buNone/>
            </a:pPr>
            <a:r>
              <a:rPr lang="en-GB" sz="2600" dirty="0"/>
              <a:t>- We are still short of providers in Allerdale, Carlisle and Eden.  </a:t>
            </a:r>
          </a:p>
          <a:p>
            <a:pPr marL="0" indent="0">
              <a:buNone/>
            </a:pPr>
            <a:r>
              <a:rPr lang="en-GB" sz="2600" dirty="0"/>
              <a:t>- We are oversubscribed in Barrow, South Lakes and Copeland but we would still welcome applications from new providers. </a:t>
            </a:r>
          </a:p>
        </p:txBody>
      </p:sp>
    </p:spTree>
    <p:extLst>
      <p:ext uri="{BB962C8B-B14F-4D97-AF65-F5344CB8AC3E}">
        <p14:creationId xmlns:p14="http://schemas.microsoft.com/office/powerpoint/2010/main" val="352773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EED40-86AE-43CD-A035-20AA782D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165" y="2080004"/>
            <a:ext cx="3200400" cy="483990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HAF Contact Information 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502CC-C1A3-4E34-8421-1916D8EA1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144380"/>
            <a:ext cx="7653253" cy="651309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cs typeface="Calibri"/>
              </a:rPr>
              <a:t>- Guy Thompson (Project Officer): </a:t>
            </a:r>
            <a:r>
              <a:rPr lang="en-GB" sz="2400" dirty="0">
                <a:cs typeface="Calibri"/>
                <a:hlinkClick r:id="rId2"/>
              </a:rPr>
              <a:t>guy.thompson@cumberland.gov.uk</a:t>
            </a:r>
            <a:r>
              <a:rPr lang="en-GB" sz="2400" dirty="0">
                <a:cs typeface="Calibri"/>
              </a:rPr>
              <a:t>, </a:t>
            </a:r>
            <a:r>
              <a:rPr lang="en-GB" sz="2400" dirty="0">
                <a:ea typeface="+mn-lt"/>
                <a:cs typeface="+mn-lt"/>
              </a:rPr>
              <a:t>07768 753541</a:t>
            </a:r>
          </a:p>
          <a:p>
            <a:pPr marL="0" indent="0">
              <a:buNone/>
            </a:pPr>
            <a:endParaRPr lang="en-GB" sz="2400" dirty="0"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- </a:t>
            </a:r>
            <a:r>
              <a:rPr lang="en-GB" sz="2400" b="1" dirty="0">
                <a:cs typeface="Calibri"/>
              </a:rPr>
              <a:t>Cumberland Council Inbox</a:t>
            </a:r>
            <a:r>
              <a:rPr lang="en-GB" sz="2400" dirty="0">
                <a:cs typeface="Calibri"/>
              </a:rPr>
              <a:t>: </a:t>
            </a:r>
          </a:p>
          <a:p>
            <a:pPr marL="0" indent="0">
              <a:buNone/>
            </a:pPr>
            <a:r>
              <a:rPr lang="en-GB" sz="2400" dirty="0">
                <a:cs typeface="Calibri"/>
                <a:hlinkClick r:id="rId3"/>
              </a:rPr>
              <a:t>HAF@Cumberland.gov.uk</a:t>
            </a:r>
            <a:r>
              <a:rPr lang="en-GB" sz="2400" dirty="0">
                <a:cs typeface="Calibri"/>
              </a:rPr>
              <a:t> </a:t>
            </a: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- </a:t>
            </a:r>
            <a:r>
              <a:rPr lang="en-GB" sz="2400" b="1" dirty="0">
                <a:cs typeface="Calibri"/>
              </a:rPr>
              <a:t>Cumberland website: </a:t>
            </a:r>
            <a:r>
              <a:rPr lang="en-GB" sz="2400" dirty="0">
                <a:hlinkClick r:id="rId4"/>
              </a:rPr>
              <a:t>Holiday activities and food (HAF) programme | Cumberland Council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- </a:t>
            </a:r>
            <a:r>
              <a:rPr lang="en-GB" sz="2400" b="1" dirty="0"/>
              <a:t>Westmorland and Furness Inbox</a:t>
            </a:r>
            <a:endParaRPr lang="en-GB" sz="2400" b="1" dirty="0"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hlinkClick r:id="rId5"/>
              </a:rPr>
              <a:t>HAF@westmorlandandfurnness.gov.uk</a:t>
            </a:r>
            <a:r>
              <a:rPr lang="en-GB" sz="2400" dirty="0"/>
              <a:t> </a:t>
            </a:r>
            <a:endParaRPr lang="en-GB" sz="2400" dirty="0"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cs typeface="Calibri"/>
              </a:rPr>
              <a:t>- </a:t>
            </a:r>
            <a:r>
              <a:rPr lang="en-GB" sz="2400" b="1" dirty="0">
                <a:cs typeface="Calibri"/>
              </a:rPr>
              <a:t>Westmorland and Furness HAF website: </a:t>
            </a:r>
            <a:r>
              <a:rPr lang="en-GB" sz="2400" dirty="0">
                <a:hlinkClick r:id="rId6"/>
              </a:rPr>
              <a:t>Holiday activities and food (HAF) programme | Westmorland and Furness Council</a:t>
            </a:r>
            <a:endParaRPr lang="en-GB" sz="2400" dirty="0">
              <a:cs typeface="Calibri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318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7B594DCB0C6E4997A399265945246E" ma:contentTypeVersion="15" ma:contentTypeDescription="Create a new document." ma:contentTypeScope="" ma:versionID="9a6db7a58e89f33a5cd655fcf98703ae">
  <xsd:schema xmlns:xsd="http://www.w3.org/2001/XMLSchema" xmlns:xs="http://www.w3.org/2001/XMLSchema" xmlns:p="http://schemas.microsoft.com/office/2006/metadata/properties" xmlns:ns2="1fd6dff4-e95b-481e-8b63-dc8c7cd191de" xmlns:ns3="da0f7b01-40f6-432e-a022-1c81c586d48c" targetNamespace="http://schemas.microsoft.com/office/2006/metadata/properties" ma:root="true" ma:fieldsID="73756dcc480c7a4b10cfaf46c2853b5e" ns2:_="" ns3:_="">
    <xsd:import namespace="1fd6dff4-e95b-481e-8b63-dc8c7cd191de"/>
    <xsd:import namespace="da0f7b01-40f6-432e-a022-1c81c586d4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6dff4-e95b-481e-8b63-dc8c7cd191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2c5bd24-054e-44bf-8ba2-18ff96bcec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f7b01-40f6-432e-a022-1c81c586d48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b3beb7-7398-4069-b2a1-c966280942d4}" ma:internalName="TaxCatchAll" ma:showField="CatchAllData" ma:web="da0f7b01-40f6-432e-a022-1c81c586d4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fd6dff4-e95b-481e-8b63-dc8c7cd191de">
      <Terms xmlns="http://schemas.microsoft.com/office/infopath/2007/PartnerControls"/>
    </lcf76f155ced4ddcb4097134ff3c332f>
    <TaxCatchAll xmlns="da0f7b01-40f6-432e-a022-1c81c586d48c" xsi:nil="true"/>
  </documentManagement>
</p:properties>
</file>

<file path=customXml/itemProps1.xml><?xml version="1.0" encoding="utf-8"?>
<ds:datastoreItem xmlns:ds="http://schemas.openxmlformats.org/officeDocument/2006/customXml" ds:itemID="{795FF28D-BE3C-4895-97D0-E99909B559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C86B9F-22CC-42AA-94B6-12237DCF5926}"/>
</file>

<file path=customXml/itemProps3.xml><?xml version="1.0" encoding="utf-8"?>
<ds:datastoreItem xmlns:ds="http://schemas.openxmlformats.org/officeDocument/2006/customXml" ds:itemID="{4313E356-E35F-443D-81FE-8BE7EB7C4AA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563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Holiday Activity &amp; Food Programme (HAF)  </vt:lpstr>
      <vt:lpstr>What is HAF?</vt:lpstr>
      <vt:lpstr>Funding and costs   </vt:lpstr>
      <vt:lpstr>Who is eligible for the HAF Programme?</vt:lpstr>
      <vt:lpstr>Who qualifies under the 15%? </vt:lpstr>
      <vt:lpstr>Key Programme requirements</vt:lpstr>
      <vt:lpstr>Summer &amp; Winter HAF Programmes     </vt:lpstr>
      <vt:lpstr>HAF Contact Information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 Activity &amp; Food (HAF) Programme – Winter 2021</dc:title>
  <dc:creator>Bellas, Lewis</dc:creator>
  <cp:lastModifiedBy>Thompson, Guy</cp:lastModifiedBy>
  <cp:revision>357</cp:revision>
  <dcterms:created xsi:type="dcterms:W3CDTF">2021-09-20T13:14:28Z</dcterms:created>
  <dcterms:modified xsi:type="dcterms:W3CDTF">2024-06-04T13:26:07Z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0x010100549EFFBAAAC7EA4B98D9EC8A08E9BDF2</vt:lpwstr>
  </property>
</Properties>
</file>