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52"/>
  </p:notesMasterIdLst>
  <p:sldIdLst>
    <p:sldId id="256" r:id="rId2"/>
    <p:sldId id="277" r:id="rId3"/>
    <p:sldId id="257" r:id="rId4"/>
    <p:sldId id="287" r:id="rId5"/>
    <p:sldId id="288" r:id="rId6"/>
    <p:sldId id="290" r:id="rId7"/>
    <p:sldId id="291" r:id="rId8"/>
    <p:sldId id="292" r:id="rId9"/>
    <p:sldId id="293" r:id="rId10"/>
    <p:sldId id="295" r:id="rId11"/>
    <p:sldId id="294" r:id="rId12"/>
    <p:sldId id="289" r:id="rId13"/>
    <p:sldId id="296" r:id="rId14"/>
    <p:sldId id="305" r:id="rId15"/>
    <p:sldId id="304" r:id="rId16"/>
    <p:sldId id="299" r:id="rId17"/>
    <p:sldId id="300" r:id="rId18"/>
    <p:sldId id="303" r:id="rId19"/>
    <p:sldId id="301" r:id="rId20"/>
    <p:sldId id="302" r:id="rId21"/>
    <p:sldId id="298" r:id="rId22"/>
    <p:sldId id="278" r:id="rId23"/>
    <p:sldId id="279" r:id="rId24"/>
    <p:sldId id="258" r:id="rId25"/>
    <p:sldId id="259" r:id="rId26"/>
    <p:sldId id="273" r:id="rId27"/>
    <p:sldId id="274" r:id="rId28"/>
    <p:sldId id="275" r:id="rId29"/>
    <p:sldId id="276" r:id="rId30"/>
    <p:sldId id="282" r:id="rId31"/>
    <p:sldId id="297" r:id="rId32"/>
    <p:sldId id="260" r:id="rId33"/>
    <p:sldId id="280" r:id="rId34"/>
    <p:sldId id="261" r:id="rId35"/>
    <p:sldId id="262" r:id="rId36"/>
    <p:sldId id="263" r:id="rId37"/>
    <p:sldId id="281" r:id="rId38"/>
    <p:sldId id="264" r:id="rId39"/>
    <p:sldId id="265" r:id="rId40"/>
    <p:sldId id="266" r:id="rId41"/>
    <p:sldId id="267" r:id="rId42"/>
    <p:sldId id="268" r:id="rId43"/>
    <p:sldId id="269" r:id="rId44"/>
    <p:sldId id="271" r:id="rId45"/>
    <p:sldId id="272" r:id="rId46"/>
    <p:sldId id="283" r:id="rId47"/>
    <p:sldId id="270" r:id="rId48"/>
    <p:sldId id="284" r:id="rId49"/>
    <p:sldId id="285" r:id="rId50"/>
    <p:sldId id="286"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5027" autoAdjust="0"/>
  </p:normalViewPr>
  <p:slideViewPr>
    <p:cSldViewPr>
      <p:cViewPr varScale="1">
        <p:scale>
          <a:sx n="70" d="100"/>
          <a:sy n="70" d="100"/>
        </p:scale>
        <p:origin x="-1386"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986426-7F47-4520-9F41-655A8219F506}" type="datetimeFigureOut">
              <a:rPr lang="en-US" smtClean="0"/>
              <a:t>2/7/2018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EE2763-52CB-4F72-AA51-7725EAFF011B}" type="slidenum">
              <a:rPr lang="en-US" smtClean="0"/>
              <a:t>‹#›</a:t>
            </a:fld>
            <a:endParaRPr lang="en-US"/>
          </a:p>
        </p:txBody>
      </p:sp>
    </p:spTree>
    <p:extLst>
      <p:ext uri="{BB962C8B-B14F-4D97-AF65-F5344CB8AC3E}">
        <p14:creationId xmlns:p14="http://schemas.microsoft.com/office/powerpoint/2010/main" val="374063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Used by IDC</a:t>
            </a:r>
            <a:endParaRPr lang="en-US" dirty="0"/>
          </a:p>
        </p:txBody>
      </p:sp>
      <p:sp>
        <p:nvSpPr>
          <p:cNvPr id="4" name="Slide Number Placeholder 3"/>
          <p:cNvSpPr>
            <a:spLocks noGrp="1"/>
          </p:cNvSpPr>
          <p:nvPr>
            <p:ph type="sldNum" sz="quarter" idx="10"/>
          </p:nvPr>
        </p:nvSpPr>
        <p:spPr/>
        <p:txBody>
          <a:bodyPr/>
          <a:lstStyle/>
          <a:p>
            <a:fld id="{53EE2763-52CB-4F72-AA51-7725EAFF011B}" type="slidenum">
              <a:rPr lang="en-US" smtClean="0"/>
              <a:t>15</a:t>
            </a:fld>
            <a:endParaRPr lang="en-US"/>
          </a:p>
        </p:txBody>
      </p:sp>
    </p:spTree>
    <p:extLst>
      <p:ext uri="{BB962C8B-B14F-4D97-AF65-F5344CB8AC3E}">
        <p14:creationId xmlns:p14="http://schemas.microsoft.com/office/powerpoint/2010/main" val="1837190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:IDC</a:t>
            </a:r>
            <a:endParaRPr lang="en-US" dirty="0"/>
          </a:p>
        </p:txBody>
      </p:sp>
      <p:sp>
        <p:nvSpPr>
          <p:cNvPr id="4" name="Slide Number Placeholder 3"/>
          <p:cNvSpPr>
            <a:spLocks noGrp="1"/>
          </p:cNvSpPr>
          <p:nvPr>
            <p:ph type="sldNum" sz="quarter" idx="10"/>
          </p:nvPr>
        </p:nvSpPr>
        <p:spPr/>
        <p:txBody>
          <a:bodyPr/>
          <a:lstStyle/>
          <a:p>
            <a:fld id="{53EE2763-52CB-4F72-AA51-7725EAFF011B}" type="slidenum">
              <a:rPr lang="en-US" smtClean="0"/>
              <a:t>16</a:t>
            </a:fld>
            <a:endParaRPr lang="en-US"/>
          </a:p>
        </p:txBody>
      </p:sp>
    </p:spTree>
    <p:extLst>
      <p:ext uri="{BB962C8B-B14F-4D97-AF65-F5344CB8AC3E}">
        <p14:creationId xmlns:p14="http://schemas.microsoft.com/office/powerpoint/2010/main" val="338395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53EE2763-52CB-4F72-AA51-7725EAFF011B}" type="slidenum">
              <a:rPr lang="en-US" smtClean="0"/>
              <a:t>25</a:t>
            </a:fld>
            <a:endParaRPr lang="en-US"/>
          </a:p>
        </p:txBody>
      </p:sp>
    </p:spTree>
    <p:extLst>
      <p:ext uri="{BB962C8B-B14F-4D97-AF65-F5344CB8AC3E}">
        <p14:creationId xmlns:p14="http://schemas.microsoft.com/office/powerpoint/2010/main" val="41307728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431FDF72-FFA1-4A61-ABFE-D8070831AAF0}" type="datetimeFigureOut">
              <a:rPr lang="en-US" smtClean="0"/>
              <a:t>2/7/2018</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F1E32E46-4F85-415E-AF6D-04F2CC33A24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1FDF72-FFA1-4A61-ABFE-D8070831AAF0}" type="datetimeFigureOut">
              <a:rPr lang="en-US" smtClean="0"/>
              <a:t>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E32E46-4F85-415E-AF6D-04F2CC33A24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1FDF72-FFA1-4A61-ABFE-D8070831AAF0}" type="datetimeFigureOut">
              <a:rPr lang="en-US" smtClean="0"/>
              <a:t>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E32E46-4F85-415E-AF6D-04F2CC33A24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1FDF72-FFA1-4A61-ABFE-D8070831AAF0}" type="datetimeFigureOut">
              <a:rPr lang="en-US" smtClean="0"/>
              <a:t>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E32E46-4F85-415E-AF6D-04F2CC33A24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1FDF72-FFA1-4A61-ABFE-D8070831AAF0}" type="datetimeFigureOut">
              <a:rPr lang="en-US" smtClean="0"/>
              <a:t>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E32E46-4F85-415E-AF6D-04F2CC33A24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431FDF72-FFA1-4A61-ABFE-D8070831AAF0}" type="datetimeFigureOut">
              <a:rPr lang="en-US" smtClean="0"/>
              <a:t>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E32E46-4F85-415E-AF6D-04F2CC33A241}" type="slidenum">
              <a:rPr lang="en-US" smtClean="0"/>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431FDF72-FFA1-4A61-ABFE-D8070831AAF0}" type="datetimeFigureOut">
              <a:rPr lang="en-US" smtClean="0"/>
              <a:t>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E32E46-4F85-415E-AF6D-04F2CC33A241}" type="slidenum">
              <a:rPr lang="en-US" smtClean="0"/>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1FDF72-FFA1-4A61-ABFE-D8070831AAF0}" type="datetimeFigureOut">
              <a:rPr lang="en-US" smtClean="0"/>
              <a:t>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E32E46-4F85-415E-AF6D-04F2CC33A24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1FDF72-FFA1-4A61-ABFE-D8070831AAF0}" type="datetimeFigureOut">
              <a:rPr lang="en-US" smtClean="0"/>
              <a:t>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E32E46-4F85-415E-AF6D-04F2CC33A24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431FDF72-FFA1-4A61-ABFE-D8070831AAF0}" type="datetimeFigureOut">
              <a:rPr lang="en-US" smtClean="0"/>
              <a:t>2/7/2018</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a:p>
        </p:txBody>
      </p:sp>
      <p:sp>
        <p:nvSpPr>
          <p:cNvPr id="7" name="Slide Number Placeholder 6"/>
          <p:cNvSpPr>
            <a:spLocks noGrp="1"/>
          </p:cNvSpPr>
          <p:nvPr>
            <p:ph type="sldNum" sz="quarter" idx="12"/>
          </p:nvPr>
        </p:nvSpPr>
        <p:spPr>
          <a:xfrm rot="60000">
            <a:off x="7557313" y="5896961"/>
            <a:ext cx="554023" cy="365125"/>
          </a:xfrm>
        </p:spPr>
        <p:txBody>
          <a:bodyPr/>
          <a:lstStyle/>
          <a:p>
            <a:fld id="{F1E32E46-4F85-415E-AF6D-04F2CC33A24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431FDF72-FFA1-4A61-ABFE-D8070831AAF0}" type="datetimeFigureOut">
              <a:rPr lang="en-US" smtClean="0"/>
              <a:t>2/7/2018</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a:p>
        </p:txBody>
      </p:sp>
      <p:sp>
        <p:nvSpPr>
          <p:cNvPr id="7" name="Slide Number Placeholder 6"/>
          <p:cNvSpPr>
            <a:spLocks noGrp="1"/>
          </p:cNvSpPr>
          <p:nvPr>
            <p:ph type="sldNum" sz="quarter" idx="12"/>
          </p:nvPr>
        </p:nvSpPr>
        <p:spPr>
          <a:xfrm rot="60000">
            <a:off x="7562089" y="5900026"/>
            <a:ext cx="554023" cy="365125"/>
          </a:xfrm>
        </p:spPr>
        <p:txBody>
          <a:bodyPr/>
          <a:lstStyle/>
          <a:p>
            <a:fld id="{F1E32E46-4F85-415E-AF6D-04F2CC33A24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431FDF72-FFA1-4A61-ABFE-D8070831AAF0}" type="datetimeFigureOut">
              <a:rPr lang="en-US" smtClean="0"/>
              <a:t>2/7/2018</a:t>
            </a:fld>
            <a:endParaRPr 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F1E32E46-4F85-415E-AF6D-04F2CC33A24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hyperlink" Target="https://dtc.ucsf.edu/living-with-diabetes/complications/individual-complications/heart-disease-stroke/" TargetMode="External"/><Relationship Id="rId3" Type="http://schemas.openxmlformats.org/officeDocument/2006/relationships/hyperlink" Target="https://dtc.ucsf.edu/living-with-diabetes/complications/hyperglycemic-hyperosmolar-states/" TargetMode="External"/><Relationship Id="rId7" Type="http://schemas.openxmlformats.org/officeDocument/2006/relationships/hyperlink" Target="https://dtc.ucsf.edu/living-with-diabetes/complications/individual-complications/nerve-complications/" TargetMode="External"/><Relationship Id="rId12" Type="http://schemas.openxmlformats.org/officeDocument/2006/relationships/hyperlink" Target="https://dtc.ucsf.edu/living-with-diabetes/complications/individual-complications/foot-complications/" TargetMode="External"/><Relationship Id="rId2" Type="http://schemas.openxmlformats.org/officeDocument/2006/relationships/hyperlink" Target="https://dtc.ucsf.edu/living-with-diabetes/complications/hypoglycemia/" TargetMode="External"/><Relationship Id="rId1" Type="http://schemas.openxmlformats.org/officeDocument/2006/relationships/slideLayout" Target="../slideLayouts/slideLayout2.xml"/><Relationship Id="rId6" Type="http://schemas.openxmlformats.org/officeDocument/2006/relationships/hyperlink" Target="https://dtc.ucsf.edu/living-with-diabetes/complications/individual-complications/kidney-complications/" TargetMode="External"/><Relationship Id="rId11" Type="http://schemas.openxmlformats.org/officeDocument/2006/relationships/hyperlink" Target="https://dtc.ucsf.edu/living-with-diabetes/complications/individual-complications/hand-arm-complications/" TargetMode="External"/><Relationship Id="rId5" Type="http://schemas.openxmlformats.org/officeDocument/2006/relationships/hyperlink" Target="https://dtc.ucsf.edu/living-with-diabetes/complications/individual-complications/eye-complications/" TargetMode="External"/><Relationship Id="rId10" Type="http://schemas.openxmlformats.org/officeDocument/2006/relationships/hyperlink" Target="https://dtc.ucsf.edu/living-with-diabetes/complications/individual-complications/mouth-complications/" TargetMode="External"/><Relationship Id="rId4" Type="http://schemas.openxmlformats.org/officeDocument/2006/relationships/hyperlink" Target="https://dtc.ucsf.edu/living-with-diabetes/complications/diabetic-ketoacidosis/" TargetMode="External"/><Relationship Id="rId9" Type="http://schemas.openxmlformats.org/officeDocument/2006/relationships/hyperlink" Target="https://dtc.ucsf.edu/living-with-diabetes/complications/individual-complications/blood-pressure-complications/"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990600" y="1371600"/>
            <a:ext cx="7175351" cy="3048000"/>
          </a:xfrm>
        </p:spPr>
        <p:txBody>
          <a:bodyPr>
            <a:normAutofit/>
          </a:bodyPr>
          <a:lstStyle/>
          <a:p>
            <a:r>
              <a:rPr lang="en-US" sz="6000" b="1" dirty="0" smtClean="0"/>
              <a:t>AGP</a:t>
            </a:r>
            <a:r>
              <a:rPr lang="en-US" dirty="0" smtClean="0"/>
              <a:t> </a:t>
            </a:r>
            <a:br>
              <a:rPr lang="en-US" dirty="0" smtClean="0"/>
            </a:br>
            <a:r>
              <a:rPr lang="en-US" dirty="0" smtClean="0"/>
              <a:t>(ambulatory glucose profile )</a:t>
            </a:r>
            <a:endParaRPr lang="en-US" dirty="0"/>
          </a:p>
        </p:txBody>
      </p:sp>
    </p:spTree>
    <p:extLst>
      <p:ext uri="{BB962C8B-B14F-4D97-AF65-F5344CB8AC3E}">
        <p14:creationId xmlns:p14="http://schemas.microsoft.com/office/powerpoint/2010/main" val="4348024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6800" y="838200"/>
            <a:ext cx="7086600" cy="4524315"/>
          </a:xfrm>
          <a:prstGeom prst="rect">
            <a:avLst/>
          </a:prstGeom>
        </p:spPr>
        <p:txBody>
          <a:bodyPr wrap="square">
            <a:spAutoFit/>
          </a:bodyPr>
          <a:lstStyle/>
          <a:p>
            <a:pPr algn="ctr"/>
            <a:r>
              <a:rPr lang="en-US" sz="3200" b="1" dirty="0">
                <a:solidFill>
                  <a:srgbClr val="FF0000"/>
                </a:solidFill>
              </a:rPr>
              <a:t>Continuous overall net glycemic action (CONGA</a:t>
            </a:r>
            <a:r>
              <a:rPr lang="en-US" sz="3200" b="1" dirty="0" smtClean="0">
                <a:solidFill>
                  <a:srgbClr val="FF0000"/>
                </a:solidFill>
              </a:rPr>
              <a:t>):</a:t>
            </a:r>
          </a:p>
          <a:p>
            <a:r>
              <a:rPr lang="en-US" sz="3200" dirty="0" smtClean="0"/>
              <a:t> </a:t>
            </a:r>
            <a:r>
              <a:rPr lang="en-US" sz="3200" dirty="0"/>
              <a:t>is similar to SD but assesses glucose variability within a predetermined time window. Calculation of this parameter is based on the assessment of the differences between glucose values measured at regular time intervals, then on the SD of these </a:t>
            </a:r>
            <a:r>
              <a:rPr lang="en-US" sz="3200" dirty="0" smtClean="0"/>
              <a:t>differences</a:t>
            </a:r>
            <a:r>
              <a:rPr lang="en-US" sz="2800" dirty="0" smtClean="0"/>
              <a:t>.</a:t>
            </a:r>
            <a:endParaRPr lang="en-US" sz="2800" dirty="0"/>
          </a:p>
        </p:txBody>
      </p:sp>
    </p:spTree>
    <p:extLst>
      <p:ext uri="{BB962C8B-B14F-4D97-AF65-F5344CB8AC3E}">
        <p14:creationId xmlns:p14="http://schemas.microsoft.com/office/powerpoint/2010/main" val="21045218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71600" y="762000"/>
            <a:ext cx="6172200" cy="4524315"/>
          </a:xfrm>
          <a:prstGeom prst="rect">
            <a:avLst/>
          </a:prstGeom>
        </p:spPr>
        <p:txBody>
          <a:bodyPr wrap="square">
            <a:spAutoFit/>
          </a:bodyPr>
          <a:lstStyle/>
          <a:p>
            <a:r>
              <a:rPr lang="en-US" sz="3200" b="1" dirty="0">
                <a:solidFill>
                  <a:srgbClr val="FF0000"/>
                </a:solidFill>
              </a:rPr>
              <a:t>Fractal dimension (FD) </a:t>
            </a:r>
            <a:r>
              <a:rPr lang="en-US" sz="3200" b="1" dirty="0" smtClean="0">
                <a:solidFill>
                  <a:srgbClr val="FF0000"/>
                </a:solidFill>
              </a:rPr>
              <a:t>:</a:t>
            </a:r>
          </a:p>
          <a:p>
            <a:r>
              <a:rPr lang="en-US" sz="3200" dirty="0" smtClean="0"/>
              <a:t>experimental method that </a:t>
            </a:r>
            <a:r>
              <a:rPr lang="en-US" sz="3200" dirty="0"/>
              <a:t>describes glucose variability of </a:t>
            </a:r>
            <a:r>
              <a:rPr lang="en-US" sz="3200" dirty="0">
                <a:solidFill>
                  <a:srgbClr val="FF0000"/>
                </a:solidFill>
              </a:rPr>
              <a:t>high</a:t>
            </a:r>
            <a:r>
              <a:rPr lang="en-US" sz="3200" dirty="0"/>
              <a:t> frequency and </a:t>
            </a:r>
            <a:r>
              <a:rPr lang="en-US" sz="3200" dirty="0">
                <a:solidFill>
                  <a:srgbClr val="FF0000"/>
                </a:solidFill>
              </a:rPr>
              <a:t>small</a:t>
            </a:r>
            <a:r>
              <a:rPr lang="en-US" sz="3200" dirty="0"/>
              <a:t> amplitude. The calculation is based on the changes of glucose values between subsequent measurements using the Higuchi algorithm</a:t>
            </a:r>
          </a:p>
        </p:txBody>
      </p:sp>
    </p:spTree>
    <p:extLst>
      <p:ext uri="{BB962C8B-B14F-4D97-AF65-F5344CB8AC3E}">
        <p14:creationId xmlns:p14="http://schemas.microsoft.com/office/powerpoint/2010/main" val="30423398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1066800"/>
            <a:ext cx="6196405" cy="4876800"/>
          </a:xfrm>
        </p:spPr>
        <p:txBody>
          <a:bodyPr>
            <a:normAutofit fontScale="92500"/>
          </a:bodyPr>
          <a:lstStyle/>
          <a:p>
            <a:pPr algn="ctr"/>
            <a:r>
              <a:rPr lang="en-US" sz="2800" b="1" u="sng" dirty="0" smtClean="0">
                <a:solidFill>
                  <a:srgbClr val="FF0000"/>
                </a:solidFill>
              </a:rPr>
              <a:t>Glycemic excursion:</a:t>
            </a:r>
          </a:p>
          <a:p>
            <a:pPr marL="0" indent="0" algn="ctr">
              <a:buNone/>
            </a:pPr>
            <a:r>
              <a:rPr lang="en-US" b="1" u="sng" dirty="0" smtClean="0">
                <a:solidFill>
                  <a:schemeClr val="tx2">
                    <a:lumMod val="60000"/>
                    <a:lumOff val="40000"/>
                  </a:schemeClr>
                </a:solidFill>
              </a:rPr>
              <a:t>* classical estimation of glucose </a:t>
            </a:r>
            <a:r>
              <a:rPr lang="en-US" b="1" u="sng" dirty="0" err="1" smtClean="0">
                <a:solidFill>
                  <a:schemeClr val="tx2">
                    <a:lumMod val="60000"/>
                    <a:lumOff val="40000"/>
                  </a:schemeClr>
                </a:solidFill>
              </a:rPr>
              <a:t>variability,prone</a:t>
            </a:r>
            <a:r>
              <a:rPr lang="en-US" b="1" u="sng" dirty="0" smtClean="0">
                <a:solidFill>
                  <a:schemeClr val="tx2">
                    <a:lumMod val="60000"/>
                    <a:lumOff val="40000"/>
                  </a:schemeClr>
                </a:solidFill>
              </a:rPr>
              <a:t> to error and needs to be automated </a:t>
            </a:r>
          </a:p>
          <a:p>
            <a:pPr marL="0" indent="0">
              <a:buNone/>
            </a:pPr>
            <a:r>
              <a:rPr lang="en-US" dirty="0" smtClean="0"/>
              <a:t>the </a:t>
            </a:r>
            <a:r>
              <a:rPr lang="en-US" dirty="0"/>
              <a:t>amount that the </a:t>
            </a:r>
            <a:r>
              <a:rPr lang="en-US" dirty="0" smtClean="0"/>
              <a:t>blood</a:t>
            </a:r>
            <a:r>
              <a:rPr lang="en-US" dirty="0"/>
              <a:t> </a:t>
            </a:r>
            <a:r>
              <a:rPr lang="en-US" b="1" dirty="0" smtClean="0"/>
              <a:t>glucose </a:t>
            </a:r>
            <a:r>
              <a:rPr lang="en-US" dirty="0" smtClean="0"/>
              <a:t>changes/increases </a:t>
            </a:r>
            <a:r>
              <a:rPr lang="en-US" dirty="0"/>
              <a:t>in the target time. It's a very important thing in preventing </a:t>
            </a:r>
            <a:r>
              <a:rPr lang="en-US" dirty="0" smtClean="0"/>
              <a:t>diabetic complications. Measured by </a:t>
            </a:r>
            <a:r>
              <a:rPr lang="en-US" dirty="0" smtClean="0">
                <a:solidFill>
                  <a:srgbClr val="FF0000"/>
                </a:solidFill>
              </a:rPr>
              <a:t>MAGE(mean amplitude of glycemic excursion)</a:t>
            </a:r>
            <a:r>
              <a:rPr lang="en-US" dirty="0"/>
              <a:t> </a:t>
            </a:r>
            <a:r>
              <a:rPr lang="en-US" dirty="0" smtClean="0"/>
              <a:t>:</a:t>
            </a:r>
          </a:p>
          <a:p>
            <a:endParaRPr lang="en-US" dirty="0"/>
          </a:p>
          <a:p>
            <a:r>
              <a:rPr lang="en-US" dirty="0" smtClean="0"/>
              <a:t>Small 22-60 mg/100 ml(normal)</a:t>
            </a:r>
          </a:p>
          <a:p>
            <a:r>
              <a:rPr lang="en-US" dirty="0" smtClean="0"/>
              <a:t>Medium 67-82 mg/100 ml(stable diabetes)</a:t>
            </a:r>
          </a:p>
          <a:p>
            <a:r>
              <a:rPr lang="en-US" dirty="0" smtClean="0"/>
              <a:t>Large 83-116 mg/100 ml (unstable diabetes)</a:t>
            </a:r>
            <a:endParaRPr lang="en-US" dirty="0"/>
          </a:p>
        </p:txBody>
      </p:sp>
    </p:spTree>
    <p:extLst>
      <p:ext uri="{BB962C8B-B14F-4D97-AF65-F5344CB8AC3E}">
        <p14:creationId xmlns:p14="http://schemas.microsoft.com/office/powerpoint/2010/main" val="33950616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838200"/>
            <a:ext cx="7772400" cy="5016758"/>
          </a:xfrm>
          <a:prstGeom prst="rect">
            <a:avLst/>
          </a:prstGeom>
          <a:noFill/>
        </p:spPr>
        <p:txBody>
          <a:bodyPr wrap="square" rtlCol="0">
            <a:spAutoFit/>
          </a:bodyPr>
          <a:lstStyle/>
          <a:p>
            <a:r>
              <a:rPr lang="en-US" sz="2400" dirty="0" smtClean="0"/>
              <a:t>                                     </a:t>
            </a:r>
            <a:r>
              <a:rPr lang="en-US" sz="3200" b="1" u="sng" dirty="0" err="1" smtClean="0">
                <a:solidFill>
                  <a:srgbClr val="FF0000"/>
                </a:solidFill>
              </a:rPr>
              <a:t>Glyculator</a:t>
            </a:r>
            <a:endParaRPr lang="en-US" sz="3200" b="1" u="sng" dirty="0">
              <a:solidFill>
                <a:srgbClr val="FF0000"/>
              </a:solidFill>
            </a:endParaRPr>
          </a:p>
          <a:p>
            <a:r>
              <a:rPr lang="en-US" sz="2400" dirty="0" smtClean="0"/>
              <a:t>“application </a:t>
            </a:r>
            <a:r>
              <a:rPr lang="en-US" sz="2400" dirty="0"/>
              <a:t>designed to evaluate glycemic variability based on data collected by means of a CGM device</a:t>
            </a:r>
            <a:r>
              <a:rPr lang="en-US" sz="2400" dirty="0" smtClean="0"/>
              <a:t>. Like :</a:t>
            </a:r>
          </a:p>
          <a:p>
            <a:r>
              <a:rPr lang="en-US" sz="2400" dirty="0" smtClean="0">
                <a:solidFill>
                  <a:srgbClr val="7030A0"/>
                </a:solidFill>
              </a:rPr>
              <a:t>  1-MAGE</a:t>
            </a:r>
          </a:p>
          <a:p>
            <a:r>
              <a:rPr lang="en-US" sz="2400" dirty="0" smtClean="0">
                <a:solidFill>
                  <a:srgbClr val="7030A0"/>
                </a:solidFill>
              </a:rPr>
              <a:t>  2-J index</a:t>
            </a:r>
          </a:p>
          <a:p>
            <a:r>
              <a:rPr lang="en-US" sz="2400" dirty="0" smtClean="0">
                <a:solidFill>
                  <a:srgbClr val="7030A0"/>
                </a:solidFill>
              </a:rPr>
              <a:t>  3-SD (in different types)</a:t>
            </a:r>
          </a:p>
          <a:p>
            <a:r>
              <a:rPr lang="en-US" sz="2400" dirty="0" smtClean="0">
                <a:solidFill>
                  <a:srgbClr val="7030A0"/>
                </a:solidFill>
              </a:rPr>
              <a:t>  4-MODD</a:t>
            </a:r>
          </a:p>
          <a:p>
            <a:r>
              <a:rPr lang="en-US" sz="2400" dirty="0" smtClean="0">
                <a:solidFill>
                  <a:srgbClr val="7030A0"/>
                </a:solidFill>
              </a:rPr>
              <a:t>  5-COGNA</a:t>
            </a:r>
          </a:p>
          <a:p>
            <a:r>
              <a:rPr lang="en-US" sz="2400" dirty="0" smtClean="0">
                <a:solidFill>
                  <a:srgbClr val="7030A0"/>
                </a:solidFill>
              </a:rPr>
              <a:t>  6-FD</a:t>
            </a:r>
          </a:p>
          <a:p>
            <a:r>
              <a:rPr lang="en-US" sz="2400" dirty="0" smtClean="0">
                <a:solidFill>
                  <a:srgbClr val="7030A0"/>
                </a:solidFill>
              </a:rPr>
              <a:t>  7-%CV</a:t>
            </a:r>
          </a:p>
          <a:p>
            <a:r>
              <a:rPr lang="en-US" sz="2400" dirty="0" smtClean="0">
                <a:solidFill>
                  <a:srgbClr val="7030A0"/>
                </a:solidFill>
              </a:rPr>
              <a:t>  8-M value</a:t>
            </a:r>
          </a:p>
          <a:p>
            <a:r>
              <a:rPr lang="en-US" sz="2400" dirty="0" smtClean="0">
                <a:solidFill>
                  <a:srgbClr val="7030A0"/>
                </a:solidFill>
              </a:rPr>
              <a:t>  9-Mean</a:t>
            </a:r>
          </a:p>
          <a:p>
            <a:r>
              <a:rPr lang="en-US" sz="2400" dirty="0" smtClean="0">
                <a:solidFill>
                  <a:srgbClr val="7030A0"/>
                </a:solidFill>
              </a:rPr>
              <a:t> 10-Median </a:t>
            </a:r>
            <a:endParaRPr lang="en-US" sz="2400" dirty="0">
              <a:solidFill>
                <a:srgbClr val="7030A0"/>
              </a:solidFill>
            </a:endParaRPr>
          </a:p>
        </p:txBody>
      </p:sp>
    </p:spTree>
    <p:extLst>
      <p:ext uri="{BB962C8B-B14F-4D97-AF65-F5344CB8AC3E}">
        <p14:creationId xmlns:p14="http://schemas.microsoft.com/office/powerpoint/2010/main" val="8547199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762000"/>
            <a:ext cx="7620000" cy="4800600"/>
          </a:xfrm>
        </p:spPr>
        <p:txBody>
          <a:bodyPr>
            <a:normAutofit/>
          </a:bodyPr>
          <a:lstStyle/>
          <a:p>
            <a:r>
              <a:rPr lang="en-US" dirty="0" smtClean="0"/>
              <a:t/>
            </a:r>
            <a:br>
              <a:rPr lang="en-US" dirty="0" smtClean="0"/>
            </a:br>
            <a:endParaRPr lang="en-US" dirty="0" smtClean="0"/>
          </a:p>
          <a:p>
            <a:endParaRPr lang="en-US" dirty="0"/>
          </a:p>
          <a:p>
            <a:endParaRPr lang="en-US" dirty="0" smtClean="0"/>
          </a:p>
          <a:p>
            <a:pPr marL="365760" lvl="1" indent="0">
              <a:buNone/>
            </a:pPr>
            <a:r>
              <a:rPr lang="en-US" sz="7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en-US" sz="5400" b="1" i="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Captur</a:t>
            </a:r>
            <a:r>
              <a:rPr lang="en-US" sz="54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AGP and glucose variability………</a:t>
            </a:r>
            <a:endParaRPr lang="en-US" sz="7000" b="1" i="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5745772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838200"/>
            <a:ext cx="6745045" cy="5257800"/>
          </a:xfrm>
        </p:spPr>
        <p:txBody>
          <a:bodyPr>
            <a:normAutofit fontScale="92500"/>
          </a:bodyPr>
          <a:lstStyle/>
          <a:p>
            <a:pPr fontAlgn="base"/>
            <a:r>
              <a:rPr lang="en-US" b="1" i="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CaptūrAGP</a:t>
            </a:r>
            <a:r>
              <a:rPr lang="en-US"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n-US" b="1" i="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marL="0" indent="0" fontAlgn="base">
              <a:buNone/>
            </a:pPr>
            <a:r>
              <a:rPr lang="en-US" dirty="0" smtClean="0"/>
              <a:t>     </a:t>
            </a:r>
            <a:r>
              <a:rPr lang="en-US" dirty="0"/>
              <a:t>system for producing research AGPs. The research AGP includes a second row of statistics</a:t>
            </a:r>
            <a:r>
              <a:rPr lang="en-US" dirty="0" smtClean="0"/>
              <a:t>:</a:t>
            </a:r>
          </a:p>
          <a:p>
            <a:pPr fontAlgn="base">
              <a:buFont typeface="Wingdings" pitchFamily="2" charset="2"/>
              <a:buChar char="q"/>
            </a:pPr>
            <a:r>
              <a:rPr lang="en-US" dirty="0" smtClean="0"/>
              <a:t> </a:t>
            </a:r>
            <a:r>
              <a:rPr lang="en-US" dirty="0"/>
              <a:t>Glucose Variability</a:t>
            </a:r>
            <a:r>
              <a:rPr lang="en-US" dirty="0" smtClean="0"/>
              <a:t>,</a:t>
            </a:r>
          </a:p>
          <a:p>
            <a:pPr fontAlgn="base">
              <a:buFont typeface="Wingdings" pitchFamily="2" charset="2"/>
              <a:buChar char="q"/>
            </a:pPr>
            <a:r>
              <a:rPr lang="en-US" dirty="0" smtClean="0"/>
              <a:t>Glucose </a:t>
            </a:r>
            <a:r>
              <a:rPr lang="en-US" dirty="0"/>
              <a:t>Exposure </a:t>
            </a:r>
            <a:endParaRPr lang="en-US" dirty="0" smtClean="0"/>
          </a:p>
          <a:p>
            <a:pPr fontAlgn="base">
              <a:buFont typeface="Wingdings" pitchFamily="2" charset="2"/>
              <a:buChar char="q"/>
            </a:pPr>
            <a:r>
              <a:rPr lang="en-US" dirty="0" smtClean="0"/>
              <a:t>Episodes </a:t>
            </a:r>
            <a:r>
              <a:rPr lang="en-US" dirty="0"/>
              <a:t>close ups. </a:t>
            </a:r>
            <a:endParaRPr lang="en-US" dirty="0" smtClean="0"/>
          </a:p>
          <a:p>
            <a:pPr marL="0" indent="0" fontAlgn="base">
              <a:buNone/>
            </a:pPr>
            <a:endParaRPr lang="en-US" dirty="0" smtClean="0"/>
          </a:p>
          <a:p>
            <a:pPr marL="0" indent="0" fontAlgn="base">
              <a:buNone/>
            </a:pPr>
            <a:r>
              <a:rPr lang="en-US" dirty="0" smtClean="0"/>
              <a:t>  The </a:t>
            </a:r>
            <a:r>
              <a:rPr lang="en-US" dirty="0" err="1" smtClean="0"/>
              <a:t>Captūr</a:t>
            </a:r>
            <a:r>
              <a:rPr lang="en-US" dirty="0" smtClean="0"/>
              <a:t> AGP </a:t>
            </a:r>
            <a:r>
              <a:rPr lang="en-US" dirty="0"/>
              <a:t>system is able to produce SMBG, CGM and Insulin Pump + CGM reports. </a:t>
            </a:r>
            <a:r>
              <a:rPr lang="en-US" dirty="0" err="1" smtClean="0"/>
              <a:t>CaptūrAGPcan</a:t>
            </a:r>
            <a:r>
              <a:rPr lang="en-US" dirty="0" smtClean="0"/>
              <a:t> </a:t>
            </a:r>
            <a:r>
              <a:rPr lang="en-US" dirty="0"/>
              <a:t>produce batched reports for different time periods, demographic sub populations and intervention arms. IDC provides AGP interpretation as well as research analytic reporting</a:t>
            </a:r>
            <a:r>
              <a:rPr lang="en-US" dirty="0" smtClean="0"/>
              <a:t>.</a:t>
            </a:r>
            <a:r>
              <a:rPr lang="en-US" dirty="0"/>
              <a:t/>
            </a:r>
            <a:br>
              <a:rPr lang="en-US" dirty="0"/>
            </a:br>
            <a:endParaRPr lang="en-US" dirty="0"/>
          </a:p>
        </p:txBody>
      </p:sp>
    </p:spTree>
    <p:extLst>
      <p:ext uri="{BB962C8B-B14F-4D97-AF65-F5344CB8AC3E}">
        <p14:creationId xmlns:p14="http://schemas.microsoft.com/office/powerpoint/2010/main" val="3355483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9296400" cy="6858000"/>
          </a:xfrm>
        </p:spPr>
      </p:pic>
    </p:spTree>
    <p:extLst>
      <p:ext uri="{BB962C8B-B14F-4D97-AF65-F5344CB8AC3E}">
        <p14:creationId xmlns:p14="http://schemas.microsoft.com/office/powerpoint/2010/main" val="40457527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533400"/>
            <a:ext cx="7696200" cy="5791200"/>
          </a:xfrm>
        </p:spPr>
        <p:txBody>
          <a:bodyPr>
            <a:normAutofit lnSpcReduction="10000"/>
          </a:bodyPr>
          <a:lstStyle/>
          <a:p>
            <a:pPr marL="0" indent="0">
              <a:buNone/>
            </a:pPr>
            <a:r>
              <a:rPr lang="en-US" b="1" dirty="0" smtClean="0"/>
              <a:t>                          Extended </a:t>
            </a:r>
            <a:r>
              <a:rPr lang="en-US" b="1" dirty="0"/>
              <a:t>Statistics </a:t>
            </a:r>
            <a:r>
              <a:rPr lang="en-US" b="1" dirty="0" smtClean="0"/>
              <a:t>-:</a:t>
            </a:r>
          </a:p>
          <a:p>
            <a:pPr marL="0" indent="0">
              <a:buNone/>
            </a:pPr>
            <a:r>
              <a:rPr lang="en-US" dirty="0" smtClean="0"/>
              <a:t>Normally </a:t>
            </a:r>
            <a:r>
              <a:rPr lang="en-US" dirty="0"/>
              <a:t>used in research, several of these will be blank if the data is from </a:t>
            </a:r>
            <a:r>
              <a:rPr lang="en-US" dirty="0" smtClean="0"/>
              <a:t>SMBG</a:t>
            </a:r>
          </a:p>
          <a:p>
            <a:pPr marL="0" indent="0">
              <a:buNone/>
            </a:pPr>
            <a:r>
              <a:rPr lang="en-US" dirty="0"/>
              <a:t/>
            </a:r>
            <a:br>
              <a:rPr lang="en-US" dirty="0"/>
            </a:br>
            <a:r>
              <a:rPr lang="en-US" dirty="0" smtClean="0"/>
              <a:t>                                  </a:t>
            </a:r>
            <a:r>
              <a:rPr lang="en-US" b="1" dirty="0" smtClean="0"/>
              <a:t>AUC </a:t>
            </a:r>
            <a:r>
              <a:rPr lang="en-US" b="1" dirty="0"/>
              <a:t>Hourly: </a:t>
            </a:r>
            <a:endParaRPr lang="en-US" b="1" dirty="0" smtClean="0"/>
          </a:p>
          <a:p>
            <a:pPr marL="0" indent="0">
              <a:buNone/>
            </a:pPr>
            <a:r>
              <a:rPr lang="en-US" dirty="0" smtClean="0"/>
              <a:t>Measure </a:t>
            </a:r>
            <a:r>
              <a:rPr lang="en-US" dirty="0"/>
              <a:t>of the space/ “area” beneath the median orange line; lower is better. Glucose exposures by period</a:t>
            </a:r>
            <a:r>
              <a:rPr lang="en-US" dirty="0"/>
              <a:t/>
            </a:r>
            <a:br>
              <a:rPr lang="en-US" dirty="0"/>
            </a:br>
            <a:r>
              <a:rPr lang="en-US" dirty="0"/>
              <a:t>Wake: between 6am and midnight Sleep: between midnight and 6am 24 Hours: from midnight to </a:t>
            </a:r>
            <a:r>
              <a:rPr lang="en-US" dirty="0" smtClean="0"/>
              <a:t>midnight</a:t>
            </a:r>
          </a:p>
          <a:p>
            <a:pPr marL="0" indent="0">
              <a:buNone/>
            </a:pPr>
            <a:r>
              <a:rPr lang="en-US" dirty="0"/>
              <a:t/>
            </a:r>
            <a:br>
              <a:rPr lang="en-US" dirty="0"/>
            </a:br>
            <a:r>
              <a:rPr lang="en-US" dirty="0" smtClean="0"/>
              <a:t>                      </a:t>
            </a:r>
            <a:r>
              <a:rPr lang="en-US" b="1" dirty="0" smtClean="0"/>
              <a:t>IQR </a:t>
            </a:r>
            <a:r>
              <a:rPr lang="en-US" b="1" dirty="0"/>
              <a:t>(interquartile range</a:t>
            </a:r>
            <a:r>
              <a:rPr lang="en-US" b="1" dirty="0" smtClean="0"/>
              <a:t>):</a:t>
            </a:r>
          </a:p>
          <a:p>
            <a:pPr marL="0" indent="0">
              <a:buNone/>
            </a:pPr>
            <a:r>
              <a:rPr lang="en-US" dirty="0"/>
              <a:t> The range between the 75% and the 25% blue lines. The blue shaded area on the profile graph represents 50% of all the glucose measures. Ideally this shaded area is narrow, which shows less variation.</a:t>
            </a:r>
            <a:r>
              <a:rPr lang="en-US" dirty="0"/>
              <a:t/>
            </a:r>
            <a:br>
              <a:rPr lang="en-US" dirty="0"/>
            </a:br>
            <a:endParaRPr lang="en-US" dirty="0"/>
          </a:p>
        </p:txBody>
      </p:sp>
    </p:spTree>
    <p:extLst>
      <p:ext uri="{BB962C8B-B14F-4D97-AF65-F5344CB8AC3E}">
        <p14:creationId xmlns:p14="http://schemas.microsoft.com/office/powerpoint/2010/main" val="6725478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609600"/>
            <a:ext cx="7620000" cy="5486400"/>
          </a:xfrm>
        </p:spPr>
        <p:txBody>
          <a:bodyPr>
            <a:normAutofit/>
          </a:bodyPr>
          <a:lstStyle/>
          <a:p>
            <a:pPr marL="0" indent="0">
              <a:buNone/>
            </a:pPr>
            <a:r>
              <a:rPr lang="en-US" b="1" dirty="0" smtClean="0"/>
              <a:t>            MAGE </a:t>
            </a:r>
            <a:r>
              <a:rPr lang="en-US" b="1" dirty="0"/>
              <a:t>(Mean Amplitude of Glycemic </a:t>
            </a:r>
            <a:r>
              <a:rPr lang="en-US" b="1" dirty="0" smtClean="0"/>
              <a:t>    Excursion</a:t>
            </a:r>
            <a:r>
              <a:rPr lang="en-US" b="1" dirty="0"/>
              <a:t>): </a:t>
            </a:r>
            <a:endParaRPr lang="en-US" b="1" dirty="0" smtClean="0"/>
          </a:p>
          <a:p>
            <a:pPr marL="0" indent="0">
              <a:buNone/>
            </a:pPr>
            <a:r>
              <a:rPr lang="en-US" dirty="0" smtClean="0"/>
              <a:t>Measures </a:t>
            </a:r>
            <a:r>
              <a:rPr lang="en-US" dirty="0"/>
              <a:t>the distance from a glucose high point to the low point or vice versa. This is the average of all excursions including the MAGE+ (going from low to high) and the MAGE– (going high to low); normally several per day. Lower is better</a:t>
            </a:r>
            <a:r>
              <a:rPr lang="en-US" dirty="0" smtClean="0"/>
              <a:t>.</a:t>
            </a:r>
          </a:p>
          <a:p>
            <a:pPr marL="0" indent="0">
              <a:buNone/>
            </a:pPr>
            <a:r>
              <a:rPr lang="en-US" dirty="0"/>
              <a:t/>
            </a:r>
            <a:br>
              <a:rPr lang="en-US" dirty="0"/>
            </a:br>
            <a:r>
              <a:rPr lang="en-US" dirty="0" smtClean="0"/>
              <a:t>     </a:t>
            </a:r>
            <a:r>
              <a:rPr lang="en-US" b="1" dirty="0" smtClean="0"/>
              <a:t>MODD </a:t>
            </a:r>
            <a:r>
              <a:rPr lang="en-US" b="1" dirty="0"/>
              <a:t>(Mean of Daily Differences): </a:t>
            </a:r>
            <a:endParaRPr lang="en-US" b="1" dirty="0" smtClean="0"/>
          </a:p>
          <a:p>
            <a:pPr marL="0" indent="0">
              <a:buNone/>
            </a:pPr>
            <a:r>
              <a:rPr lang="en-US" dirty="0" smtClean="0"/>
              <a:t>Compares </a:t>
            </a:r>
            <a:r>
              <a:rPr lang="en-US" dirty="0"/>
              <a:t>the glucose level between two different days to help you understand the glucose patterns day to day. A patient with a higher MODD, has glucose patterns that fluctuate more widely. Lower is better.</a:t>
            </a:r>
            <a:br>
              <a:rPr lang="en-US" dirty="0"/>
            </a:br>
            <a:endParaRPr lang="en-US" dirty="0"/>
          </a:p>
        </p:txBody>
      </p:sp>
    </p:spTree>
    <p:extLst>
      <p:ext uri="{BB962C8B-B14F-4D97-AF65-F5344CB8AC3E}">
        <p14:creationId xmlns:p14="http://schemas.microsoft.com/office/powerpoint/2010/main" val="36377456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685800"/>
            <a:ext cx="7620000" cy="5410200"/>
          </a:xfrm>
        </p:spPr>
        <p:txBody>
          <a:bodyPr>
            <a:normAutofit/>
          </a:bodyPr>
          <a:lstStyle/>
          <a:p>
            <a:pPr marL="0" indent="0">
              <a:buNone/>
            </a:pPr>
            <a:r>
              <a:rPr lang="en-US" b="1" dirty="0" smtClean="0"/>
              <a:t>                  LGBI </a:t>
            </a:r>
            <a:r>
              <a:rPr lang="en-US" b="1" dirty="0"/>
              <a:t>(Low Blood Glucose Index):</a:t>
            </a:r>
            <a:r>
              <a:rPr lang="en-US" dirty="0"/>
              <a:t> </a:t>
            </a:r>
            <a:endParaRPr lang="en-US" dirty="0" smtClean="0"/>
          </a:p>
          <a:p>
            <a:pPr marL="0" indent="0">
              <a:buNone/>
            </a:pPr>
            <a:r>
              <a:rPr lang="en-US" dirty="0"/>
              <a:t> </a:t>
            </a:r>
            <a:r>
              <a:rPr lang="en-US" dirty="0" smtClean="0"/>
              <a:t>Index </a:t>
            </a:r>
            <a:r>
              <a:rPr lang="en-US" dirty="0"/>
              <a:t>(0 – 100) of how many and how low glucose </a:t>
            </a:r>
            <a:r>
              <a:rPr lang="en-US" dirty="0" smtClean="0"/>
              <a:t>     readings </a:t>
            </a:r>
            <a:r>
              <a:rPr lang="en-US" dirty="0"/>
              <a:t>were in the measurement period. A high score means that there might be lots of mild low readings or a </a:t>
            </a:r>
            <a:r>
              <a:rPr lang="en-US" dirty="0" smtClean="0"/>
              <a:t>few </a:t>
            </a:r>
            <a:r>
              <a:rPr lang="en-US" dirty="0"/>
              <a:t>very low readings or some of both. A low index is best</a:t>
            </a:r>
            <a:r>
              <a:rPr lang="en-US" dirty="0" smtClean="0"/>
              <a:t>.</a:t>
            </a:r>
          </a:p>
          <a:p>
            <a:endParaRPr lang="en-US" dirty="0"/>
          </a:p>
          <a:p>
            <a:pPr marL="0" indent="0">
              <a:buNone/>
            </a:pPr>
            <a:r>
              <a:rPr lang="en-US" dirty="0"/>
              <a:t/>
            </a:r>
            <a:br>
              <a:rPr lang="en-US" dirty="0"/>
            </a:br>
            <a:r>
              <a:rPr lang="en-US" dirty="0" smtClean="0"/>
              <a:t>              </a:t>
            </a:r>
            <a:r>
              <a:rPr lang="en-US" b="1" dirty="0" smtClean="0"/>
              <a:t>HBGI </a:t>
            </a:r>
            <a:r>
              <a:rPr lang="en-US" b="1" dirty="0"/>
              <a:t>(High Blood Glucose Index): </a:t>
            </a:r>
            <a:endParaRPr lang="en-US" b="1" dirty="0" smtClean="0"/>
          </a:p>
          <a:p>
            <a:pPr marL="0" indent="0">
              <a:buNone/>
            </a:pPr>
            <a:r>
              <a:rPr lang="en-US" dirty="0" smtClean="0"/>
              <a:t>Index </a:t>
            </a:r>
            <a:r>
              <a:rPr lang="en-US" dirty="0"/>
              <a:t>(0 – 100) of how many and how high glucose readings were in the measurement period. A high score means that there might be lots of mild high readings or a few very highs or some of both. A low index is best.</a:t>
            </a:r>
            <a:br>
              <a:rPr lang="en-US" dirty="0"/>
            </a:br>
            <a:endParaRPr lang="en-US" dirty="0"/>
          </a:p>
        </p:txBody>
      </p:sp>
    </p:spTree>
    <p:extLst>
      <p:ext uri="{BB962C8B-B14F-4D97-AF65-F5344CB8AC3E}">
        <p14:creationId xmlns:p14="http://schemas.microsoft.com/office/powerpoint/2010/main" val="2838432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63040" y="1143000"/>
            <a:ext cx="6196405" cy="4580069"/>
          </a:xfrm>
        </p:spPr>
        <p:txBody>
          <a:bodyPr>
            <a:normAutofit fontScale="70000" lnSpcReduction="20000"/>
          </a:bodyPr>
          <a:lstStyle/>
          <a:p>
            <a:pPr marL="0" indent="0">
              <a:buNone/>
            </a:pPr>
            <a:r>
              <a:rPr lang="en-US" b="1" dirty="0"/>
              <a:t> </a:t>
            </a:r>
            <a:r>
              <a:rPr lang="en-US" b="1" dirty="0" smtClean="0"/>
              <a:t>             </a:t>
            </a:r>
            <a:r>
              <a:rPr lang="en-US" sz="2800" b="1" dirty="0" smtClean="0">
                <a:solidFill>
                  <a:srgbClr val="FF0000"/>
                </a:solidFill>
              </a:rPr>
              <a:t>Ambulatory </a:t>
            </a:r>
            <a:r>
              <a:rPr lang="en-US" sz="2800" b="1" dirty="0">
                <a:solidFill>
                  <a:srgbClr val="FF0000"/>
                </a:solidFill>
              </a:rPr>
              <a:t>Glucose Profile (AGP) </a:t>
            </a:r>
            <a:endParaRPr lang="en-US" sz="2800" b="1" dirty="0" smtClean="0">
              <a:solidFill>
                <a:srgbClr val="FF0000"/>
              </a:solidFill>
            </a:endParaRPr>
          </a:p>
          <a:p>
            <a:r>
              <a:rPr lang="en-US" dirty="0" smtClean="0"/>
              <a:t> Single </a:t>
            </a:r>
            <a:r>
              <a:rPr lang="en-US" dirty="0"/>
              <a:t>page, standardized </a:t>
            </a:r>
            <a:r>
              <a:rPr lang="en-US" dirty="0" smtClean="0"/>
              <a:t>report (similar to ECG) </a:t>
            </a:r>
            <a:r>
              <a:rPr lang="en-US" dirty="0"/>
              <a:t>for interpreting a patient's daily glucose and insulin patterns</a:t>
            </a:r>
            <a:r>
              <a:rPr lang="en-US" dirty="0" smtClean="0"/>
              <a:t>.</a:t>
            </a:r>
          </a:p>
          <a:p>
            <a:r>
              <a:rPr lang="en-US" dirty="0"/>
              <a:t> </a:t>
            </a:r>
            <a:r>
              <a:rPr lang="en-US" dirty="0" smtClean="0"/>
              <a:t>                                                                                                                                                                                                                                                                                                                                                                                                                                                                                                                                                                                                                                                                                                                                                                                                                                                                                                                                                                                                                                                                                                                                                                                                                                                                                                                                                                                                                                                                                                                                                                                                                                                                                                       </a:t>
            </a:r>
          </a:p>
          <a:p>
            <a:r>
              <a:rPr lang="en-US" b="1" i="1" dirty="0" smtClean="0">
                <a:solidFill>
                  <a:schemeClr val="accent2">
                    <a:lumMod val="60000"/>
                    <a:lumOff val="40000"/>
                  </a:schemeClr>
                </a:solidFill>
              </a:rPr>
              <a:t>1-graphic </a:t>
            </a:r>
          </a:p>
          <a:p>
            <a:r>
              <a:rPr lang="en-US" b="1" i="1" dirty="0" smtClean="0">
                <a:solidFill>
                  <a:schemeClr val="accent2">
                    <a:lumMod val="60000"/>
                    <a:lumOff val="40000"/>
                  </a:schemeClr>
                </a:solidFill>
              </a:rPr>
              <a:t> 2-quantitative </a:t>
            </a:r>
          </a:p>
          <a:p>
            <a:endParaRPr lang="en-US" dirty="0" smtClean="0"/>
          </a:p>
          <a:p>
            <a:r>
              <a:rPr lang="en-US" dirty="0" smtClean="0"/>
              <a:t>* Developed </a:t>
            </a:r>
            <a:r>
              <a:rPr lang="en-US" dirty="0"/>
              <a:t>by Drs. Roger </a:t>
            </a:r>
            <a:r>
              <a:rPr lang="en-US" dirty="0" err="1"/>
              <a:t>Mazze</a:t>
            </a:r>
            <a:r>
              <a:rPr lang="en-US" dirty="0"/>
              <a:t> and David </a:t>
            </a:r>
            <a:r>
              <a:rPr lang="en-US" dirty="0" err="1" smtClean="0"/>
              <a:t>Rodbard,with</a:t>
            </a:r>
            <a:r>
              <a:rPr lang="en-US" dirty="0" smtClean="0"/>
              <a:t> </a:t>
            </a:r>
            <a:r>
              <a:rPr lang="en-US" dirty="0"/>
              <a:t>colleagues at the Albert Einstein College of </a:t>
            </a:r>
            <a:r>
              <a:rPr lang="en-US" dirty="0" smtClean="0"/>
              <a:t>Medicine</a:t>
            </a:r>
            <a:r>
              <a:rPr lang="en-US" dirty="0"/>
              <a:t> </a:t>
            </a:r>
            <a:r>
              <a:rPr lang="en-US" dirty="0" smtClean="0"/>
              <a:t>n 1987</a:t>
            </a:r>
            <a:endParaRPr lang="en-US" dirty="0"/>
          </a:p>
          <a:p>
            <a:r>
              <a:rPr lang="en-US" dirty="0" smtClean="0"/>
              <a:t> </a:t>
            </a:r>
            <a:r>
              <a:rPr lang="en-US" dirty="0"/>
              <a:t>AGP was initially used for representation of episodic </a:t>
            </a:r>
            <a:r>
              <a:rPr lang="en-US" dirty="0" smtClean="0"/>
              <a:t>self-</a:t>
            </a:r>
            <a:r>
              <a:rPr lang="en-US" dirty="0" err="1" smtClean="0"/>
              <a:t>monito</a:t>
            </a:r>
            <a:r>
              <a:rPr lang="en-US" dirty="0" smtClean="0"/>
              <a:t> (</a:t>
            </a:r>
            <a:r>
              <a:rPr lang="en-US" dirty="0"/>
              <a:t>SMBG). The first version included a glucose median and inter-quartile ranges graphed as a 24 hour day. Dr. </a:t>
            </a:r>
            <a:r>
              <a:rPr lang="en-US" dirty="0" err="1"/>
              <a:t>Mazze</a:t>
            </a:r>
            <a:r>
              <a:rPr lang="en-US" dirty="0"/>
              <a:t> brought the original AGP to the International Diabetes Center (IDC) in the late 1980's and since that time, IDC has built the AGP into the internationally recognized standard for glucose pattern reporting </a:t>
            </a:r>
          </a:p>
        </p:txBody>
      </p:sp>
    </p:spTree>
    <p:extLst>
      <p:ext uri="{BB962C8B-B14F-4D97-AF65-F5344CB8AC3E}">
        <p14:creationId xmlns:p14="http://schemas.microsoft.com/office/powerpoint/2010/main" val="13227999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09600"/>
            <a:ext cx="7620000" cy="5638800"/>
          </a:xfrm>
        </p:spPr>
        <p:txBody>
          <a:bodyPr>
            <a:normAutofit/>
          </a:bodyPr>
          <a:lstStyle/>
          <a:p>
            <a:pPr marL="0" indent="0">
              <a:buNone/>
            </a:pPr>
            <a:r>
              <a:rPr lang="en-US" b="1" dirty="0" smtClean="0"/>
              <a:t>                         Episodes </a:t>
            </a:r>
            <a:r>
              <a:rPr lang="en-US" b="1" dirty="0"/>
              <a:t>close up: </a:t>
            </a:r>
            <a:endParaRPr lang="en-US" b="1" dirty="0" smtClean="0"/>
          </a:p>
          <a:p>
            <a:pPr marL="0" indent="0">
              <a:buNone/>
            </a:pPr>
            <a:r>
              <a:rPr lang="en-US" dirty="0" smtClean="0"/>
              <a:t>Episodes </a:t>
            </a:r>
            <a:r>
              <a:rPr lang="en-US" dirty="0"/>
              <a:t>start when readings are within one of these ranges for at least 15 minutes; episodes end when there is a reading that is in target (70 -180). Fewer episodes are best for all these measures.</a:t>
            </a:r>
            <a:br>
              <a:rPr lang="en-US" dirty="0"/>
            </a:br>
            <a:r>
              <a:rPr lang="en-US" dirty="0" smtClean="0"/>
              <a:t>                          </a:t>
            </a:r>
            <a:r>
              <a:rPr lang="en-US" b="1" dirty="0" smtClean="0"/>
              <a:t>Avg. </a:t>
            </a:r>
            <a:r>
              <a:rPr lang="en-US" b="1" dirty="0"/>
              <a:t>Min. per Day: </a:t>
            </a:r>
            <a:endParaRPr lang="en-US" b="1" dirty="0" smtClean="0"/>
          </a:p>
          <a:p>
            <a:pPr marL="0" indent="0">
              <a:buNone/>
            </a:pPr>
            <a:r>
              <a:rPr lang="en-US" dirty="0" smtClean="0"/>
              <a:t>How </a:t>
            </a:r>
            <a:r>
              <a:rPr lang="en-US" dirty="0"/>
              <a:t>long in minutes the episodes of hypo- or hyperglycemia are per day on average</a:t>
            </a:r>
            <a:br>
              <a:rPr lang="en-US" dirty="0"/>
            </a:br>
            <a:r>
              <a:rPr lang="en-US" dirty="0" smtClean="0"/>
              <a:t>                          </a:t>
            </a:r>
            <a:r>
              <a:rPr lang="en-US" b="1" dirty="0" smtClean="0"/>
              <a:t>Mean </a:t>
            </a:r>
            <a:r>
              <a:rPr lang="en-US" b="1" dirty="0"/>
              <a:t>Episodes/Day:</a:t>
            </a:r>
            <a:r>
              <a:rPr lang="en-US" dirty="0"/>
              <a:t> </a:t>
            </a:r>
            <a:endParaRPr lang="en-US" dirty="0" smtClean="0"/>
          </a:p>
          <a:p>
            <a:pPr marL="0" indent="0">
              <a:buNone/>
            </a:pPr>
            <a:r>
              <a:rPr lang="en-US" dirty="0" smtClean="0"/>
              <a:t>How </a:t>
            </a:r>
            <a:r>
              <a:rPr lang="en-US" dirty="0"/>
              <a:t>many episodes occur per day on average</a:t>
            </a:r>
            <a:br>
              <a:rPr lang="en-US" dirty="0"/>
            </a:br>
            <a:r>
              <a:rPr lang="en-US" dirty="0" smtClean="0"/>
              <a:t>                          </a:t>
            </a:r>
            <a:r>
              <a:rPr lang="en-US" b="1" dirty="0" smtClean="0"/>
              <a:t>Mean </a:t>
            </a:r>
            <a:r>
              <a:rPr lang="en-US" b="1" dirty="0"/>
              <a:t>Duration (Min.): </a:t>
            </a:r>
            <a:endParaRPr lang="en-US" b="1" dirty="0" smtClean="0"/>
          </a:p>
          <a:p>
            <a:pPr marL="0" indent="0">
              <a:buNone/>
            </a:pPr>
            <a:r>
              <a:rPr lang="en-US" dirty="0" smtClean="0"/>
              <a:t>How </a:t>
            </a:r>
            <a:r>
              <a:rPr lang="en-US" dirty="0"/>
              <a:t>long the episodes last on average</a:t>
            </a:r>
            <a:br>
              <a:rPr lang="en-US" dirty="0"/>
            </a:br>
            <a:endParaRPr lang="en-US" dirty="0"/>
          </a:p>
          <a:p>
            <a:endParaRPr lang="en-US" dirty="0"/>
          </a:p>
        </p:txBody>
      </p:sp>
    </p:spTree>
    <p:extLst>
      <p:ext uri="{BB962C8B-B14F-4D97-AF65-F5344CB8AC3E}">
        <p14:creationId xmlns:p14="http://schemas.microsoft.com/office/powerpoint/2010/main" val="15331419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05000" y="1828800"/>
            <a:ext cx="5029200" cy="3046988"/>
          </a:xfrm>
          <a:prstGeom prst="rect">
            <a:avLst/>
          </a:prstGeom>
          <a:noFill/>
        </p:spPr>
        <p:txBody>
          <a:bodyPr wrap="square" rtlCol="0">
            <a:spAutoFit/>
          </a:bodyPr>
          <a:lstStyle/>
          <a:p>
            <a:r>
              <a:rPr lang="en-US" sz="9600" b="1" i="1" dirty="0" smtClean="0">
                <a:ln w="18000">
                  <a:solidFill>
                    <a:schemeClr val="accent2">
                      <a:satMod val="140000"/>
                    </a:schemeClr>
                  </a:solidFill>
                  <a:prstDash val="solid"/>
                  <a:miter lim="800000"/>
                </a:ln>
                <a:noFill/>
                <a:effectLst>
                  <a:outerShdw blurRad="38100" dist="38100" dir="2700000" algn="tl">
                    <a:srgbClr val="000000">
                      <a:alpha val="43137"/>
                    </a:srgbClr>
                  </a:outerShdw>
                </a:effectLst>
              </a:rPr>
              <a:t>AGP……..again</a:t>
            </a:r>
            <a:endParaRPr lang="en-US" sz="9600" b="1" i="1" dirty="0">
              <a:ln w="18000">
                <a:solidFill>
                  <a:schemeClr val="accent2">
                    <a:satMod val="140000"/>
                  </a:schemeClr>
                </a:solidFill>
                <a:prstDash val="solid"/>
                <a:miter lim="800000"/>
              </a:ln>
              <a:no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005112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705600"/>
          </a:xfrm>
        </p:spPr>
      </p:pic>
    </p:spTree>
    <p:extLst>
      <p:ext uri="{BB962C8B-B14F-4D97-AF65-F5344CB8AC3E}">
        <p14:creationId xmlns:p14="http://schemas.microsoft.com/office/powerpoint/2010/main" val="20703089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63040" y="990600"/>
            <a:ext cx="6196405" cy="4732469"/>
          </a:xfrm>
        </p:spPr>
        <p:txBody>
          <a:bodyPr>
            <a:normAutofit fontScale="70000" lnSpcReduction="20000"/>
          </a:bodyPr>
          <a:lstStyle/>
          <a:p>
            <a:r>
              <a:rPr lang="en-US" dirty="0"/>
              <a:t>CGM of FGM data are plotted by time ignoring date and subjected to smoothing using five frequency percentile curves: 10th, 25th, 50th (median), 75th and 90th. The top panel is a person with </a:t>
            </a:r>
            <a:r>
              <a:rPr lang="en-US" b="1" u="sng" dirty="0">
                <a:solidFill>
                  <a:srgbClr val="FF0000"/>
                </a:solidFill>
              </a:rPr>
              <a:t>normal glucose metabolism</a:t>
            </a:r>
            <a:r>
              <a:rPr lang="en-US" dirty="0"/>
              <a:t>. The center (50th percentile curve) dark line represents overall glucose exposure (mean 89mg/</a:t>
            </a:r>
            <a:r>
              <a:rPr lang="en-US" dirty="0" err="1"/>
              <a:t>dL</a:t>
            </a:r>
            <a:r>
              <a:rPr lang="en-US" dirty="0"/>
              <a:t>). The bottom panel is a person with </a:t>
            </a:r>
            <a:r>
              <a:rPr lang="en-US" b="1" u="sng" dirty="0">
                <a:solidFill>
                  <a:srgbClr val="FF0000"/>
                </a:solidFill>
              </a:rPr>
              <a:t>type 1 diabetes (mean 134mg/</a:t>
            </a:r>
            <a:r>
              <a:rPr lang="en-US" b="1" u="sng" dirty="0" err="1">
                <a:solidFill>
                  <a:srgbClr val="FF0000"/>
                </a:solidFill>
              </a:rPr>
              <a:t>dL</a:t>
            </a:r>
            <a:r>
              <a:rPr lang="en-US" dirty="0"/>
              <a:t>). The AGP shows significant variability indicated by the darkened area on either side of the median (25th-75th percentile curves--known as inter-quartile range or IQR) is very wide when compared with the normal pattern in the top panel. The IQR represents the area in which 50% of the glucose values will fall. The lighter area on either side of the IQR represents the inter-</a:t>
            </a:r>
            <a:r>
              <a:rPr lang="en-US" dirty="0" err="1"/>
              <a:t>decile</a:t>
            </a:r>
            <a:r>
              <a:rPr lang="en-US" dirty="0"/>
              <a:t> range within which 80% of all values will fall (the area between 10th to 90th percentile curves).The target range, set between 70-180mg/</a:t>
            </a:r>
            <a:r>
              <a:rPr lang="en-US" dirty="0" err="1"/>
              <a:t>dL</a:t>
            </a:r>
            <a:r>
              <a:rPr lang="en-US" dirty="0"/>
              <a:t>, in the bottom panel shows that overnight and mid-afternoon there is a risk of hypoglycemia, while mid-day there is a risk of hyperglycemia. Additionally, while the median curve in the top panel is almost flat, in the bottom panel it oscillates, indicating unstable glucose levels.</a:t>
            </a:r>
          </a:p>
        </p:txBody>
      </p:sp>
    </p:spTree>
    <p:extLst>
      <p:ext uri="{BB962C8B-B14F-4D97-AF65-F5344CB8AC3E}">
        <p14:creationId xmlns:p14="http://schemas.microsoft.com/office/powerpoint/2010/main" val="8295767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63040" y="914400"/>
            <a:ext cx="6196405" cy="4808669"/>
          </a:xfrm>
        </p:spPr>
        <p:txBody>
          <a:bodyPr>
            <a:normAutofit/>
          </a:bodyPr>
          <a:lstStyle/>
          <a:p>
            <a:pPr marL="0" indent="0">
              <a:buNone/>
            </a:pPr>
            <a:r>
              <a:rPr lang="en-US" sz="2000" dirty="0" smtClean="0"/>
              <a:t>Two persons of different AGP :</a:t>
            </a:r>
          </a:p>
          <a:p>
            <a:pPr marL="0" indent="0">
              <a:buNone/>
            </a:pPr>
            <a:r>
              <a:rPr lang="en-US" sz="2000" dirty="0" smtClean="0"/>
              <a:t>First one in </a:t>
            </a:r>
            <a:r>
              <a:rPr lang="en-US" sz="2000" dirty="0" err="1" smtClean="0"/>
              <a:t>mmo</a:t>
            </a:r>
            <a:r>
              <a:rPr lang="en-US" sz="2000" dirty="0" smtClean="0"/>
              <a:t>/L ,three average readings :</a:t>
            </a:r>
          </a:p>
          <a:p>
            <a:pPr marL="0" indent="0">
              <a:buNone/>
            </a:pPr>
            <a:r>
              <a:rPr lang="en-US" sz="2000" b="1" dirty="0" smtClean="0">
                <a:solidFill>
                  <a:srgbClr val="FF0000"/>
                </a:solidFill>
              </a:rPr>
              <a:t>7</a:t>
            </a:r>
          </a:p>
          <a:p>
            <a:pPr marL="0" indent="0">
              <a:buNone/>
            </a:pPr>
            <a:r>
              <a:rPr lang="en-US" sz="2000" b="1" dirty="0" smtClean="0">
                <a:solidFill>
                  <a:srgbClr val="FF0000"/>
                </a:solidFill>
              </a:rPr>
              <a:t>10	</a:t>
            </a:r>
          </a:p>
          <a:p>
            <a:pPr marL="0" indent="0">
              <a:buNone/>
            </a:pPr>
            <a:r>
              <a:rPr lang="en-US" sz="2000" b="1" dirty="0">
                <a:solidFill>
                  <a:srgbClr val="FF0000"/>
                </a:solidFill>
              </a:rPr>
              <a:t>4</a:t>
            </a:r>
            <a:r>
              <a:rPr lang="en-US" sz="2000" b="1" dirty="0" smtClean="0">
                <a:solidFill>
                  <a:srgbClr val="FF0000"/>
                </a:solidFill>
              </a:rPr>
              <a:t> </a:t>
            </a:r>
          </a:p>
          <a:p>
            <a:pPr marL="0" indent="0">
              <a:buNone/>
            </a:pPr>
            <a:r>
              <a:rPr lang="en-US" sz="2000" dirty="0" smtClean="0"/>
              <a:t>Average e1c =</a:t>
            </a:r>
            <a:r>
              <a:rPr lang="en-US" sz="3200" dirty="0" smtClean="0"/>
              <a:t> </a:t>
            </a:r>
            <a:r>
              <a:rPr lang="en-US" sz="3200" b="1" dirty="0" smtClean="0">
                <a:solidFill>
                  <a:schemeClr val="tx2">
                    <a:lumMod val="60000"/>
                    <a:lumOff val="40000"/>
                  </a:schemeClr>
                </a:solidFill>
              </a:rPr>
              <a:t>7</a:t>
            </a:r>
          </a:p>
          <a:p>
            <a:pPr marL="0" indent="0">
              <a:buNone/>
            </a:pPr>
            <a:r>
              <a:rPr lang="en-US" sz="2000" dirty="0" smtClean="0"/>
              <a:t>Second person in </a:t>
            </a:r>
            <a:r>
              <a:rPr lang="en-US" sz="2000" dirty="0" err="1" smtClean="0"/>
              <a:t>mmol</a:t>
            </a:r>
            <a:r>
              <a:rPr lang="en-US" sz="2000" dirty="0" smtClean="0"/>
              <a:t>/L,</a:t>
            </a:r>
            <a:r>
              <a:rPr lang="en-US" sz="2000" dirty="0"/>
              <a:t> three average readings :</a:t>
            </a:r>
          </a:p>
          <a:p>
            <a:pPr marL="0" indent="0">
              <a:buNone/>
            </a:pPr>
            <a:r>
              <a:rPr lang="en-US" sz="2000" b="1" dirty="0" smtClean="0">
                <a:solidFill>
                  <a:srgbClr val="FF0000"/>
                </a:solidFill>
              </a:rPr>
              <a:t>7</a:t>
            </a:r>
          </a:p>
          <a:p>
            <a:pPr marL="0" indent="0">
              <a:buNone/>
            </a:pPr>
            <a:r>
              <a:rPr lang="en-US" sz="2000" b="1" dirty="0" smtClean="0">
                <a:solidFill>
                  <a:srgbClr val="FF0000"/>
                </a:solidFill>
              </a:rPr>
              <a:t>7</a:t>
            </a:r>
          </a:p>
          <a:p>
            <a:pPr marL="0" indent="0">
              <a:buNone/>
            </a:pPr>
            <a:r>
              <a:rPr lang="en-US" sz="2000" b="1" dirty="0" smtClean="0">
                <a:solidFill>
                  <a:srgbClr val="FF0000"/>
                </a:solidFill>
              </a:rPr>
              <a:t>7</a:t>
            </a:r>
          </a:p>
          <a:p>
            <a:pPr marL="0" indent="0">
              <a:buNone/>
            </a:pPr>
            <a:r>
              <a:rPr lang="en-US" sz="2000" dirty="0" smtClean="0"/>
              <a:t>Average e1c = </a:t>
            </a:r>
            <a:r>
              <a:rPr lang="en-US" sz="3200" dirty="0" smtClean="0">
                <a:solidFill>
                  <a:schemeClr val="tx2">
                    <a:lumMod val="60000"/>
                    <a:lumOff val="40000"/>
                  </a:schemeClr>
                </a:solidFill>
              </a:rPr>
              <a:t>7</a:t>
            </a:r>
            <a:endParaRPr lang="en-US" sz="2000" dirty="0" smtClean="0">
              <a:solidFill>
                <a:schemeClr val="tx2">
                  <a:lumMod val="60000"/>
                  <a:lumOff val="40000"/>
                </a:schemeClr>
              </a:solidFill>
            </a:endParaRPr>
          </a:p>
          <a:p>
            <a:pPr marL="0" indent="0">
              <a:buNone/>
            </a:pPr>
            <a:endParaRPr lang="en-US" sz="2000" dirty="0"/>
          </a:p>
        </p:txBody>
      </p:sp>
    </p:spTree>
    <p:extLst>
      <p:ext uri="{BB962C8B-B14F-4D97-AF65-F5344CB8AC3E}">
        <p14:creationId xmlns:p14="http://schemas.microsoft.com/office/powerpoint/2010/main" val="20868032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1143000"/>
            <a:ext cx="6196405" cy="4495800"/>
          </a:xfrm>
        </p:spPr>
        <p:txBody>
          <a:bodyPr>
            <a:normAutofit fontScale="92500" lnSpcReduction="10000"/>
          </a:bodyPr>
          <a:lstStyle/>
          <a:p>
            <a:r>
              <a:rPr lang="en-US" dirty="0" smtClean="0"/>
              <a:t>Exact </a:t>
            </a:r>
            <a:r>
              <a:rPr lang="en-US" dirty="0" smtClean="0">
                <a:solidFill>
                  <a:srgbClr val="FF0000"/>
                </a:solidFill>
              </a:rPr>
              <a:t>HBa1c</a:t>
            </a:r>
            <a:r>
              <a:rPr lang="en-US" dirty="0" smtClean="0"/>
              <a:t> for different patients, however they experienced different glucose patterns .</a:t>
            </a:r>
          </a:p>
          <a:p>
            <a:r>
              <a:rPr lang="en-US" dirty="0" smtClean="0"/>
              <a:t>Glucose fluctuation </a:t>
            </a:r>
            <a:r>
              <a:rPr lang="el-GR" sz="4000" b="1" dirty="0" smtClean="0">
                <a:solidFill>
                  <a:srgbClr val="FF0000"/>
                </a:solidFill>
              </a:rPr>
              <a:t>α</a:t>
            </a:r>
            <a:r>
              <a:rPr lang="en-US" dirty="0" smtClean="0"/>
              <a:t> long term diabetic </a:t>
            </a:r>
            <a:r>
              <a:rPr lang="en-US" dirty="0"/>
              <a:t>complication </a:t>
            </a:r>
            <a:r>
              <a:rPr lang="en-US" b="1" i="1" dirty="0">
                <a:solidFill>
                  <a:schemeClr val="bg2">
                    <a:lumMod val="50000"/>
                  </a:schemeClr>
                </a:solidFill>
              </a:rPr>
              <a:t>(PERSISTENT HYPERS OR HYPO </a:t>
            </a:r>
            <a:r>
              <a:rPr lang="en-US" b="1" i="1" dirty="0" smtClean="0">
                <a:solidFill>
                  <a:schemeClr val="bg2">
                    <a:lumMod val="50000"/>
                  </a:schemeClr>
                </a:solidFill>
              </a:rPr>
              <a:t>ACCELERATES </a:t>
            </a:r>
            <a:r>
              <a:rPr lang="en-US" b="1" i="1" dirty="0">
                <a:solidFill>
                  <a:schemeClr val="bg2">
                    <a:lumMod val="50000"/>
                  </a:schemeClr>
                </a:solidFill>
              </a:rPr>
              <a:t>INCIDENCE OF DIABETIC COMPLICATIONS ) and </a:t>
            </a:r>
            <a:r>
              <a:rPr lang="en-US" b="1" i="1" dirty="0">
                <a:solidFill>
                  <a:schemeClr val="accent2">
                    <a:lumMod val="75000"/>
                  </a:schemeClr>
                </a:solidFill>
              </a:rPr>
              <a:t>AGP </a:t>
            </a:r>
            <a:r>
              <a:rPr lang="en-US" b="1" i="1" dirty="0">
                <a:solidFill>
                  <a:schemeClr val="bg2">
                    <a:lumMod val="50000"/>
                  </a:schemeClr>
                </a:solidFill>
              </a:rPr>
              <a:t>HELPS TO ELEMINATE THOSE OR AT LEAST </a:t>
            </a:r>
            <a:r>
              <a:rPr lang="en-US" b="1" i="1" dirty="0" smtClean="0">
                <a:solidFill>
                  <a:schemeClr val="bg2">
                    <a:lumMod val="50000"/>
                  </a:schemeClr>
                </a:solidFill>
              </a:rPr>
              <a:t>DELAY THEIR OCCURRENCE )</a:t>
            </a:r>
          </a:p>
          <a:p>
            <a:r>
              <a:rPr lang="en-US" b="1" i="1" dirty="0" smtClean="0">
                <a:solidFill>
                  <a:srgbClr val="FF0000"/>
                </a:solidFill>
              </a:rPr>
              <a:t>AGP</a:t>
            </a:r>
            <a:r>
              <a:rPr lang="en-US" dirty="0" smtClean="0"/>
              <a:t> allows you to see more ,consequently,</a:t>
            </a:r>
          </a:p>
          <a:p>
            <a:pPr marL="0" indent="0">
              <a:buNone/>
            </a:pPr>
            <a:r>
              <a:rPr lang="en-US" dirty="0" smtClean="0"/>
              <a:t>Not to  </a:t>
            </a:r>
            <a:r>
              <a:rPr lang="en-US" dirty="0" smtClean="0">
                <a:solidFill>
                  <a:srgbClr val="FF0000"/>
                </a:solidFill>
              </a:rPr>
              <a:t>over treat </a:t>
            </a:r>
            <a:r>
              <a:rPr lang="en-US" dirty="0" smtClean="0"/>
              <a:t>hypos which may lead to hyper ,on the other hand , </a:t>
            </a:r>
            <a:r>
              <a:rPr lang="en-US" dirty="0" smtClean="0">
                <a:solidFill>
                  <a:srgbClr val="FF0000"/>
                </a:solidFill>
              </a:rPr>
              <a:t>discover hypos on advance</a:t>
            </a:r>
            <a:r>
              <a:rPr lang="en-US" dirty="0" smtClean="0"/>
              <a:t> which enable to take prompt /reasonable corrective action before it may occur</a:t>
            </a:r>
            <a:endParaRPr lang="en-US" dirty="0"/>
          </a:p>
        </p:txBody>
      </p:sp>
    </p:spTree>
    <p:extLst>
      <p:ext uri="{BB962C8B-B14F-4D97-AF65-F5344CB8AC3E}">
        <p14:creationId xmlns:p14="http://schemas.microsoft.com/office/powerpoint/2010/main" val="6779244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63040" y="990600"/>
            <a:ext cx="6196405" cy="4732469"/>
          </a:xfrm>
        </p:spPr>
        <p:txBody>
          <a:bodyPr>
            <a:normAutofit/>
          </a:bodyPr>
          <a:lstStyle/>
          <a:p>
            <a:pPr marL="0" indent="0" algn="ctr">
              <a:buNone/>
            </a:pPr>
            <a:r>
              <a:rPr lang="en-US" sz="3200" b="1" u="sng" dirty="0" smtClean="0"/>
              <a:t>Diabetic complications</a:t>
            </a:r>
            <a:endParaRPr lang="en-US" sz="3200" b="1" u="sng" dirty="0"/>
          </a:p>
        </p:txBody>
      </p:sp>
      <p:sp>
        <p:nvSpPr>
          <p:cNvPr id="2" name="Down Arrow 1"/>
          <p:cNvSpPr/>
          <p:nvPr/>
        </p:nvSpPr>
        <p:spPr>
          <a:xfrm>
            <a:off x="1676400" y="1828800"/>
            <a:ext cx="1447800" cy="1600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own Arrow 3"/>
          <p:cNvSpPr/>
          <p:nvPr/>
        </p:nvSpPr>
        <p:spPr>
          <a:xfrm>
            <a:off x="5564875" y="1752600"/>
            <a:ext cx="1445525" cy="1752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1828800" y="3758252"/>
            <a:ext cx="1295400" cy="1447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acute</a:t>
            </a:r>
            <a:endParaRPr lang="en-US" sz="2400" b="1" dirty="0">
              <a:solidFill>
                <a:schemeClr val="tx1"/>
              </a:solidFill>
            </a:endParaRPr>
          </a:p>
        </p:txBody>
      </p:sp>
      <p:sp>
        <p:nvSpPr>
          <p:cNvPr id="6" name="Rounded Rectangle 5"/>
          <p:cNvSpPr/>
          <p:nvPr/>
        </p:nvSpPr>
        <p:spPr>
          <a:xfrm>
            <a:off x="5715000" y="3758252"/>
            <a:ext cx="1295400" cy="1447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chronic</a:t>
            </a:r>
            <a:endParaRPr lang="en-US" sz="2400" b="1" dirty="0">
              <a:solidFill>
                <a:schemeClr val="tx1"/>
              </a:solidFill>
            </a:endParaRPr>
          </a:p>
        </p:txBody>
      </p:sp>
    </p:spTree>
    <p:extLst>
      <p:ext uri="{BB962C8B-B14F-4D97-AF65-F5344CB8AC3E}">
        <p14:creationId xmlns:p14="http://schemas.microsoft.com/office/powerpoint/2010/main" val="36153970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7800" y="1143000"/>
            <a:ext cx="6196405" cy="4503869"/>
          </a:xfrm>
        </p:spPr>
        <p:txBody>
          <a:bodyPr>
            <a:normAutofit fontScale="77500" lnSpcReduction="20000"/>
          </a:bodyPr>
          <a:lstStyle/>
          <a:p>
            <a:r>
              <a:rPr lang="en-US" dirty="0" smtClean="0"/>
              <a:t>Acute:</a:t>
            </a:r>
          </a:p>
          <a:p>
            <a:pPr marL="457200" indent="-457200">
              <a:buFont typeface="+mj-lt"/>
              <a:buAutoNum type="alphaLcParenR"/>
            </a:pPr>
            <a:r>
              <a:rPr lang="en-US" dirty="0">
                <a:hlinkClick r:id="rId2"/>
              </a:rPr>
              <a:t>Hypoglycemia</a:t>
            </a:r>
            <a:endParaRPr lang="en-US" dirty="0"/>
          </a:p>
          <a:p>
            <a:pPr marL="457200" indent="-457200">
              <a:buFont typeface="+mj-lt"/>
              <a:buAutoNum type="alphaLcParenR"/>
            </a:pPr>
            <a:r>
              <a:rPr lang="en-US" dirty="0">
                <a:hlinkClick r:id="rId3"/>
              </a:rPr>
              <a:t>Hyperglycemic Hyperosmolar State (HHS)</a:t>
            </a:r>
            <a:endParaRPr lang="en-US" dirty="0"/>
          </a:p>
          <a:p>
            <a:pPr marL="457200" indent="-457200">
              <a:buFont typeface="+mj-lt"/>
              <a:buAutoNum type="alphaLcParenR"/>
            </a:pPr>
            <a:r>
              <a:rPr lang="en-US" u="sng" dirty="0">
                <a:hlinkClick r:id="rId4"/>
              </a:rPr>
              <a:t>Diabetic Ketoacidosis (DKA</a:t>
            </a:r>
            <a:r>
              <a:rPr lang="en-US" dirty="0">
                <a:hlinkClick r:id="rId4"/>
              </a:rPr>
              <a:t>)</a:t>
            </a:r>
            <a:endParaRPr lang="en-US" dirty="0"/>
          </a:p>
          <a:p>
            <a:r>
              <a:rPr lang="en-US" dirty="0" smtClean="0"/>
              <a:t>Chronic:</a:t>
            </a:r>
          </a:p>
          <a:p>
            <a:r>
              <a:rPr lang="en-US" dirty="0">
                <a:hlinkClick r:id="rId5"/>
              </a:rPr>
              <a:t>Vision loss or blindness</a:t>
            </a:r>
            <a:endParaRPr lang="en-US" dirty="0"/>
          </a:p>
          <a:p>
            <a:r>
              <a:rPr lang="en-US" dirty="0">
                <a:hlinkClick r:id="rId6"/>
              </a:rPr>
              <a:t>Kidney damage or failure</a:t>
            </a:r>
            <a:endParaRPr lang="en-US" dirty="0"/>
          </a:p>
          <a:p>
            <a:r>
              <a:rPr lang="en-US" dirty="0">
                <a:hlinkClick r:id="rId7"/>
              </a:rPr>
              <a:t>Nerve pain and damage</a:t>
            </a:r>
            <a:endParaRPr lang="en-US" dirty="0"/>
          </a:p>
          <a:p>
            <a:r>
              <a:rPr lang="en-US" dirty="0">
                <a:hlinkClick r:id="rId8"/>
              </a:rPr>
              <a:t>Heart and blood vessel disease</a:t>
            </a:r>
            <a:endParaRPr lang="en-US" dirty="0"/>
          </a:p>
          <a:p>
            <a:r>
              <a:rPr lang="en-US" dirty="0">
                <a:hlinkClick r:id="rId9"/>
              </a:rPr>
              <a:t>High blood pressure</a:t>
            </a:r>
            <a:endParaRPr lang="en-US" dirty="0"/>
          </a:p>
          <a:p>
            <a:r>
              <a:rPr lang="en-US" dirty="0">
                <a:hlinkClick r:id="rId10"/>
              </a:rPr>
              <a:t>Dental problems</a:t>
            </a:r>
            <a:endParaRPr lang="en-US" dirty="0"/>
          </a:p>
          <a:p>
            <a:r>
              <a:rPr lang="en-US" dirty="0">
                <a:hlinkClick r:id="rId11"/>
              </a:rPr>
              <a:t>Hand problems</a:t>
            </a:r>
            <a:endParaRPr lang="en-US" dirty="0"/>
          </a:p>
          <a:p>
            <a:r>
              <a:rPr lang="en-US" dirty="0">
                <a:hlinkClick r:id="rId12"/>
              </a:rPr>
              <a:t>Foot problems</a:t>
            </a:r>
            <a:endParaRPr lang="en-US" dirty="0"/>
          </a:p>
          <a:p>
            <a:pPr marL="0" indent="0">
              <a:buNone/>
            </a:pPr>
            <a:r>
              <a:rPr lang="en-US" dirty="0"/>
              <a:t/>
            </a:r>
            <a:br>
              <a:rPr lang="en-US" dirty="0"/>
            </a:br>
            <a:endParaRPr lang="en-US" dirty="0"/>
          </a:p>
        </p:txBody>
      </p:sp>
    </p:spTree>
    <p:extLst>
      <p:ext uri="{BB962C8B-B14F-4D97-AF65-F5344CB8AC3E}">
        <p14:creationId xmlns:p14="http://schemas.microsoft.com/office/powerpoint/2010/main" val="21018967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63040" y="990600"/>
            <a:ext cx="6196405" cy="4732469"/>
          </a:xfrm>
        </p:spPr>
        <p:txBody>
          <a:bodyPr>
            <a:normAutofit fontScale="62500" lnSpcReduction="20000"/>
          </a:bodyPr>
          <a:lstStyle/>
          <a:p>
            <a:pPr algn="ctr"/>
            <a:r>
              <a:rPr lang="en-US" sz="4500" b="1" dirty="0" err="1" smtClean="0">
                <a:solidFill>
                  <a:schemeClr val="accent2"/>
                </a:solidFill>
              </a:rPr>
              <a:t>Hyperglycemea</a:t>
            </a:r>
            <a:r>
              <a:rPr lang="en-US" sz="4500" b="1" dirty="0" smtClean="0">
                <a:solidFill>
                  <a:schemeClr val="accent2"/>
                </a:solidFill>
              </a:rPr>
              <a:t> and </a:t>
            </a:r>
            <a:r>
              <a:rPr lang="en-US" sz="4500" b="1" dirty="0" err="1" smtClean="0">
                <a:solidFill>
                  <a:schemeClr val="accent2"/>
                </a:solidFill>
              </a:rPr>
              <a:t>arthroscerosis</a:t>
            </a:r>
            <a:endParaRPr lang="en-US" sz="4500" b="1" dirty="0" smtClean="0">
              <a:solidFill>
                <a:schemeClr val="accent2"/>
              </a:solidFill>
            </a:endParaRPr>
          </a:p>
          <a:p>
            <a:r>
              <a:rPr lang="en-US" dirty="0" smtClean="0"/>
              <a:t>Atherosclerosis </a:t>
            </a:r>
            <a:r>
              <a:rPr lang="en-US" dirty="0"/>
              <a:t>accounts for virtually </a:t>
            </a:r>
            <a:r>
              <a:rPr lang="en-US" sz="2900" b="1" dirty="0">
                <a:solidFill>
                  <a:schemeClr val="accent2"/>
                </a:solidFill>
              </a:rPr>
              <a:t>80% </a:t>
            </a:r>
            <a:r>
              <a:rPr lang="en-US" dirty="0"/>
              <a:t>of all deaths among diabetic patients. Prolonged exposure to hyperglycemia is now recognized as a major factor in the pathogenesis of diabetic complications, including atherosclerosis</a:t>
            </a:r>
            <a:r>
              <a:rPr lang="en-US" dirty="0" smtClean="0"/>
              <a:t>.. </a:t>
            </a:r>
            <a:r>
              <a:rPr lang="en-US" dirty="0" err="1" smtClean="0"/>
              <a:t>Bec</a:t>
            </a:r>
            <a:r>
              <a:rPr lang="en-US" dirty="0" smtClean="0"/>
              <a:t>:</a:t>
            </a:r>
          </a:p>
          <a:p>
            <a:r>
              <a:rPr lang="en-US" dirty="0" smtClean="0"/>
              <a:t> </a:t>
            </a:r>
            <a:r>
              <a:rPr lang="en-US" dirty="0"/>
              <a:t>(1) </a:t>
            </a:r>
            <a:r>
              <a:rPr lang="en-US" dirty="0" err="1">
                <a:solidFill>
                  <a:schemeClr val="accent2"/>
                </a:solidFill>
              </a:rPr>
              <a:t>Nonenzymatic</a:t>
            </a:r>
            <a:r>
              <a:rPr lang="en-US" dirty="0">
                <a:solidFill>
                  <a:schemeClr val="accent2"/>
                </a:solidFill>
              </a:rPr>
              <a:t> glycosylation of proteins </a:t>
            </a:r>
            <a:r>
              <a:rPr lang="en-US" dirty="0"/>
              <a:t>and lipids which can interfere with their normal function by disrupting molecular conformation, alter enzymatic activity, reduce </a:t>
            </a:r>
            <a:r>
              <a:rPr lang="en-US" dirty="0" err="1"/>
              <a:t>degradative</a:t>
            </a:r>
            <a:r>
              <a:rPr lang="en-US" dirty="0"/>
              <a:t> capacity, and interfere with receptor recognition</a:t>
            </a:r>
            <a:r>
              <a:rPr lang="en-US" dirty="0" smtClean="0"/>
              <a:t>.. </a:t>
            </a:r>
            <a:r>
              <a:rPr lang="en-US" dirty="0"/>
              <a:t>The interaction of glycosylated proteins with their receptor results in the induction of oxidative stress and </a:t>
            </a:r>
            <a:r>
              <a:rPr lang="en-US" dirty="0" err="1"/>
              <a:t>proinflammatory</a:t>
            </a:r>
            <a:r>
              <a:rPr lang="en-US" dirty="0"/>
              <a:t> responses</a:t>
            </a:r>
            <a:r>
              <a:rPr lang="en-US" dirty="0" smtClean="0"/>
              <a:t>.</a:t>
            </a:r>
          </a:p>
          <a:p>
            <a:r>
              <a:rPr lang="en-US" dirty="0" smtClean="0"/>
              <a:t> </a:t>
            </a:r>
            <a:r>
              <a:rPr lang="en-US" dirty="0"/>
              <a:t>(2) </a:t>
            </a:r>
            <a:r>
              <a:rPr lang="en-US" dirty="0">
                <a:solidFill>
                  <a:schemeClr val="accent2"/>
                </a:solidFill>
              </a:rPr>
              <a:t>Protein kinase C (PKC</a:t>
            </a:r>
            <a:r>
              <a:rPr lang="en-US" dirty="0"/>
              <a:t>) activation with subsequent alteration in growth factor expression. </a:t>
            </a:r>
            <a:endParaRPr lang="en-US" dirty="0" smtClean="0"/>
          </a:p>
          <a:p>
            <a:r>
              <a:rPr lang="en-US" dirty="0" smtClean="0"/>
              <a:t> (</a:t>
            </a:r>
            <a:r>
              <a:rPr lang="en-US" dirty="0"/>
              <a:t>3) </a:t>
            </a:r>
            <a:r>
              <a:rPr lang="en-US" dirty="0" smtClean="0">
                <a:solidFill>
                  <a:schemeClr val="accent2"/>
                </a:solidFill>
              </a:rPr>
              <a:t>O-linked </a:t>
            </a:r>
            <a:r>
              <a:rPr lang="en-US" dirty="0">
                <a:solidFill>
                  <a:schemeClr val="accent2"/>
                </a:solidFill>
              </a:rPr>
              <a:t>glycosylation </a:t>
            </a:r>
            <a:r>
              <a:rPr lang="en-US" dirty="0"/>
              <a:t>of various enzymes with perturbations in normal enzyme function. </a:t>
            </a:r>
            <a:endParaRPr lang="en-US" dirty="0" smtClean="0"/>
          </a:p>
          <a:p>
            <a:r>
              <a:rPr lang="en-US" dirty="0" smtClean="0"/>
              <a:t> (</a:t>
            </a:r>
            <a:r>
              <a:rPr lang="en-US" dirty="0"/>
              <a:t>4) </a:t>
            </a:r>
            <a:r>
              <a:rPr lang="en-US" dirty="0">
                <a:solidFill>
                  <a:schemeClr val="accent2"/>
                </a:solidFill>
              </a:rPr>
              <a:t>Hyperglycemia increases oxidative stress through several </a:t>
            </a:r>
            <a:r>
              <a:rPr lang="en-US" dirty="0" smtClean="0">
                <a:solidFill>
                  <a:schemeClr val="accent2"/>
                </a:solidFill>
              </a:rPr>
              <a:t>pathways</a:t>
            </a:r>
          </a:p>
          <a:p>
            <a:pPr marL="0" indent="0">
              <a:buNone/>
            </a:pPr>
            <a:r>
              <a:rPr lang="en-US" dirty="0" smtClean="0"/>
              <a:t>: A </a:t>
            </a:r>
            <a:r>
              <a:rPr lang="en-US" dirty="0"/>
              <a:t>major mechanism appears to be the overproduction of the superoxide anion (O-2 ) by the mitochondrial electron transport chain</a:t>
            </a:r>
            <a:r>
              <a:rPr lang="en-US" dirty="0" smtClean="0"/>
              <a:t>.</a:t>
            </a:r>
          </a:p>
          <a:p>
            <a:pPr marL="0" indent="0">
              <a:buNone/>
            </a:pPr>
            <a:r>
              <a:rPr lang="en-US" dirty="0"/>
              <a:t> </a:t>
            </a:r>
            <a:r>
              <a:rPr lang="en-US" dirty="0" smtClean="0"/>
              <a:t>     </a:t>
            </a:r>
            <a:r>
              <a:rPr lang="en-US" dirty="0"/>
              <a:t>(5) </a:t>
            </a:r>
            <a:r>
              <a:rPr lang="en-US" dirty="0">
                <a:solidFill>
                  <a:schemeClr val="accent2"/>
                </a:solidFill>
              </a:rPr>
              <a:t>Hyperglycemia promotes inflammation through the induction of cytokine </a:t>
            </a:r>
            <a:r>
              <a:rPr lang="en-US" dirty="0"/>
              <a:t>secretion by several cell types including monocytes and adipocytes. </a:t>
            </a:r>
            <a:br>
              <a:rPr lang="en-US" dirty="0"/>
            </a:br>
            <a:endParaRPr lang="en-US" dirty="0"/>
          </a:p>
        </p:txBody>
      </p:sp>
    </p:spTree>
    <p:extLst>
      <p:ext uri="{BB962C8B-B14F-4D97-AF65-F5344CB8AC3E}">
        <p14:creationId xmlns:p14="http://schemas.microsoft.com/office/powerpoint/2010/main" val="23443870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63040" y="990600"/>
            <a:ext cx="6196405" cy="4732469"/>
          </a:xfrm>
        </p:spPr>
        <p:txBody>
          <a:bodyPr>
            <a:normAutofit fontScale="92500" lnSpcReduction="20000"/>
          </a:bodyPr>
          <a:lstStyle/>
          <a:p>
            <a:pPr algn="ctr"/>
            <a:r>
              <a:rPr lang="en-US" u="sng" dirty="0" smtClean="0">
                <a:solidFill>
                  <a:srgbClr val="FF0000"/>
                </a:solidFill>
              </a:rPr>
              <a:t>PERSISTENT HYPOGLYCEMEA </a:t>
            </a:r>
          </a:p>
          <a:p>
            <a:r>
              <a:rPr lang="en-US" dirty="0" smtClean="0"/>
              <a:t>Insufficient </a:t>
            </a:r>
            <a:r>
              <a:rPr lang="en-US" dirty="0"/>
              <a:t>blood sugar levels can cause a rapid heartbeat and heart palpitations. However, even if you have diabetes, you may not always have obvious symptoms of low blood sugar. It’s a condition called “hypoglycemia unawareness.” This happens when you experience low blood sugar so often that it changes your body’s response to it. Normally, low blood sugar causes your body to release stress hormones, such as epinephrine. Epinephrine is responsible for those early warning signs, like hunger and shakiness. When low blood sugar happens too frequently, your body may stop releasing stress hormones (hypoglycemia-associated autonomic failure, or </a:t>
            </a:r>
            <a:r>
              <a:rPr lang="en-US" b="1" i="1" dirty="0">
                <a:solidFill>
                  <a:schemeClr val="accent2">
                    <a:lumMod val="60000"/>
                    <a:lumOff val="40000"/>
                  </a:schemeClr>
                </a:solidFill>
              </a:rPr>
              <a:t>HAAF</a:t>
            </a:r>
            <a:r>
              <a:rPr lang="en-US" dirty="0"/>
              <a:t>). That’s why it’s so important to check your blood sugar levels often.</a:t>
            </a:r>
          </a:p>
        </p:txBody>
      </p:sp>
    </p:spTree>
    <p:extLst>
      <p:ext uri="{BB962C8B-B14F-4D97-AF65-F5344CB8AC3E}">
        <p14:creationId xmlns:p14="http://schemas.microsoft.com/office/powerpoint/2010/main" val="14954670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1219200"/>
            <a:ext cx="6364045" cy="4503869"/>
          </a:xfrm>
        </p:spPr>
        <p:txBody>
          <a:bodyPr>
            <a:normAutofit lnSpcReduction="10000"/>
          </a:bodyPr>
          <a:lstStyle/>
          <a:p>
            <a:r>
              <a:rPr lang="en-US" sz="2800" dirty="0" smtClean="0"/>
              <a:t>What does AGP reveal???</a:t>
            </a:r>
          </a:p>
          <a:p>
            <a:pPr marL="0" indent="0">
              <a:buNone/>
            </a:pPr>
            <a:r>
              <a:rPr lang="en-US" sz="2800" dirty="0" smtClean="0"/>
              <a:t>                 </a:t>
            </a:r>
          </a:p>
          <a:p>
            <a:r>
              <a:rPr lang="en-US" sz="2800" dirty="0" smtClean="0"/>
              <a:t>What the clinical/actionable decisions that could be taken  by HCP; after reviewing AGP ?</a:t>
            </a:r>
          </a:p>
          <a:p>
            <a:endParaRPr lang="en-US" sz="2800" dirty="0"/>
          </a:p>
          <a:p>
            <a:r>
              <a:rPr lang="en-US" sz="2800" dirty="0" smtClean="0"/>
              <a:t>AGP  is one parameter –among many-indicated glucose variability –swinging-</a:t>
            </a:r>
            <a:r>
              <a:rPr lang="en-US" sz="2800" dirty="0" smtClean="0">
                <a:solidFill>
                  <a:srgbClr val="FF0000"/>
                </a:solidFill>
              </a:rPr>
              <a:t>(GV) </a:t>
            </a:r>
            <a:r>
              <a:rPr lang="en-US" sz="2800" dirty="0" smtClean="0"/>
              <a:t>and stability which was not captured through normal SMBG…..</a:t>
            </a:r>
          </a:p>
          <a:p>
            <a:endParaRPr lang="en-US" sz="2800" dirty="0"/>
          </a:p>
          <a:p>
            <a:endParaRPr lang="en-US" dirty="0"/>
          </a:p>
        </p:txBody>
      </p:sp>
    </p:spTree>
    <p:extLst>
      <p:ext uri="{BB962C8B-B14F-4D97-AF65-F5344CB8AC3E}">
        <p14:creationId xmlns:p14="http://schemas.microsoft.com/office/powerpoint/2010/main" val="28972455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a:ln>
            <a:noFill/>
          </a:ln>
          <a:effectLst>
            <a:outerShdw blurRad="292100" dist="139700" dir="2700000" algn="tl" rotWithShape="0">
              <a:srgbClr val="333333">
                <a:alpha val="65000"/>
              </a:srgbClr>
            </a:outerShdw>
          </a:effectLst>
        </p:spPr>
      </p:pic>
      <p:sp>
        <p:nvSpPr>
          <p:cNvPr id="2" name="TextBox 1"/>
          <p:cNvSpPr txBox="1"/>
          <p:nvPr/>
        </p:nvSpPr>
        <p:spPr>
          <a:xfrm>
            <a:off x="990600" y="4495800"/>
            <a:ext cx="1600200" cy="646331"/>
          </a:xfrm>
          <a:prstGeom prst="rect">
            <a:avLst/>
          </a:prstGeom>
          <a:noFill/>
        </p:spPr>
        <p:txBody>
          <a:bodyPr wrap="square" rtlCol="0">
            <a:spAutoFit/>
          </a:bodyPr>
          <a:lstStyle/>
          <a:p>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In cells</a:t>
            </a:r>
          </a:p>
          <a:p>
            <a:endPar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2807539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325160322"/>
              </p:ext>
            </p:extLst>
          </p:nvPr>
        </p:nvGraphicFramePr>
        <p:xfrm>
          <a:off x="838200" y="762001"/>
          <a:ext cx="7543800" cy="4970773"/>
        </p:xfrm>
        <a:graphic>
          <a:graphicData uri="http://schemas.openxmlformats.org/drawingml/2006/table">
            <a:tbl>
              <a:tblPr firstRow="1" bandRow="1">
                <a:tableStyleId>{5C22544A-7EE6-4342-B048-85BDC9FD1C3A}</a:tableStyleId>
              </a:tblPr>
              <a:tblGrid>
                <a:gridCol w="3771900"/>
                <a:gridCol w="3771900"/>
              </a:tblGrid>
              <a:tr h="746339">
                <a:tc>
                  <a:txBody>
                    <a:bodyPr/>
                    <a:lstStyle/>
                    <a:p>
                      <a:r>
                        <a:rPr lang="en-US" dirty="0" smtClean="0"/>
                        <a:t>SOMOGY I SYNDROM</a:t>
                      </a:r>
                      <a:endParaRPr lang="en-US" dirty="0"/>
                    </a:p>
                  </a:txBody>
                  <a:tcPr/>
                </a:tc>
                <a:tc>
                  <a:txBody>
                    <a:bodyPr/>
                    <a:lstStyle/>
                    <a:p>
                      <a:r>
                        <a:rPr lang="en-US" dirty="0" smtClean="0"/>
                        <a:t>DOWN  PHONOMENON</a:t>
                      </a:r>
                      <a:endParaRPr lang="en-US" dirty="0"/>
                    </a:p>
                  </a:txBody>
                  <a:tcPr/>
                </a:tc>
              </a:tr>
              <a:tr h="746339">
                <a:tc>
                  <a:txBody>
                    <a:bodyPr/>
                    <a:lstStyle/>
                    <a:p>
                      <a:r>
                        <a:rPr lang="en-US" b="1" dirty="0" smtClean="0"/>
                        <a:t>Elevated glucose in the morning</a:t>
                      </a:r>
                      <a:endParaRPr lang="en-US" b="1" dirty="0"/>
                    </a:p>
                  </a:txBody>
                  <a:tcPr/>
                </a:tc>
                <a:tc>
                  <a:txBody>
                    <a:bodyPr/>
                    <a:lstStyle/>
                    <a:p>
                      <a:r>
                        <a:rPr lang="en-US" b="1" dirty="0" smtClean="0"/>
                        <a:t>Elevated glucose in the morning</a:t>
                      </a:r>
                      <a:endParaRPr lang="en-US" b="1" dirty="0"/>
                    </a:p>
                  </a:txBody>
                  <a:tcPr/>
                </a:tc>
              </a:tr>
              <a:tr h="746339">
                <a:tc>
                  <a:txBody>
                    <a:bodyPr/>
                    <a:lstStyle/>
                    <a:p>
                      <a:r>
                        <a:rPr lang="en-US" dirty="0" smtClean="0"/>
                        <a:t>Nocturnal hypoglycemia</a:t>
                      </a:r>
                      <a:endParaRPr lang="en-US" dirty="0"/>
                    </a:p>
                  </a:txBody>
                  <a:tcPr/>
                </a:tc>
                <a:tc>
                  <a:txBody>
                    <a:bodyPr/>
                    <a:lstStyle/>
                    <a:p>
                      <a:r>
                        <a:rPr lang="en-US" baseline="0" dirty="0" err="1" smtClean="0"/>
                        <a:t>Eu</a:t>
                      </a:r>
                      <a:r>
                        <a:rPr lang="en-US" baseline="0" dirty="0" smtClean="0"/>
                        <a:t>/hyper </a:t>
                      </a:r>
                      <a:r>
                        <a:rPr lang="en-US" baseline="0" dirty="0" err="1" smtClean="0"/>
                        <a:t>glycemia</a:t>
                      </a:r>
                      <a:r>
                        <a:rPr lang="en-US" baseline="0" dirty="0" smtClean="0"/>
                        <a:t> in the night</a:t>
                      </a:r>
                      <a:endParaRPr lang="en-US" dirty="0"/>
                    </a:p>
                  </a:txBody>
                  <a:tcPr/>
                </a:tc>
              </a:tr>
              <a:tr h="984699">
                <a:tc>
                  <a:txBody>
                    <a:bodyPr/>
                    <a:lstStyle/>
                    <a:p>
                      <a:r>
                        <a:rPr lang="en-US" dirty="0" smtClean="0"/>
                        <a:t>Inappropriate basal insulin dose is a causative agent</a:t>
                      </a:r>
                      <a:endParaRPr lang="en-US" dirty="0"/>
                    </a:p>
                  </a:txBody>
                  <a:tcPr/>
                </a:tc>
                <a:tc>
                  <a:txBody>
                    <a:bodyPr/>
                    <a:lstStyle/>
                    <a:p>
                      <a:r>
                        <a:rPr lang="en-US" dirty="0" smtClean="0"/>
                        <a:t> hormones</a:t>
                      </a:r>
                      <a:r>
                        <a:rPr lang="en-US" baseline="0" dirty="0" smtClean="0"/>
                        <a:t> surge in the morning caused glu. Level increase</a:t>
                      </a:r>
                      <a:endParaRPr lang="en-US" dirty="0"/>
                    </a:p>
                  </a:txBody>
                  <a:tcPr/>
                </a:tc>
              </a:tr>
              <a:tr h="967283">
                <a:tc>
                  <a:txBody>
                    <a:bodyPr/>
                    <a:lstStyle/>
                    <a:p>
                      <a:r>
                        <a:rPr lang="en-US" dirty="0" smtClean="0"/>
                        <a:t>Could</a:t>
                      </a:r>
                      <a:r>
                        <a:rPr lang="en-US" baseline="0" dirty="0" smtClean="0"/>
                        <a:t> be prevented by snack intake before going to sleep/readjusting insulin doses</a:t>
                      </a:r>
                      <a:endParaRPr lang="en-US" dirty="0"/>
                    </a:p>
                  </a:txBody>
                  <a:tcPr/>
                </a:tc>
                <a:tc>
                  <a:txBody>
                    <a:bodyPr/>
                    <a:lstStyle/>
                    <a:p>
                      <a:r>
                        <a:rPr lang="en-US" dirty="0" smtClean="0"/>
                        <a:t> eating regular meals  can minimize it occurrence</a:t>
                      </a:r>
                      <a:endParaRPr lang="en-US" dirty="0"/>
                    </a:p>
                  </a:txBody>
                  <a:tcPr/>
                </a:tc>
              </a:tr>
              <a:tr h="779774">
                <a:tc>
                  <a:txBody>
                    <a:bodyPr/>
                    <a:lstStyle/>
                    <a:p>
                      <a:r>
                        <a:rPr lang="en-US" b="1" dirty="0" smtClean="0"/>
                        <a:t>Both can be</a:t>
                      </a:r>
                      <a:r>
                        <a:rPr lang="en-US" b="1" baseline="0" dirty="0" smtClean="0"/>
                        <a:t> captured after reviewing AGP </a:t>
                      </a:r>
                      <a:endParaRPr lang="en-US" b="1" dirty="0"/>
                    </a:p>
                  </a:txBody>
                  <a:tcPr/>
                </a:tc>
                <a:tc>
                  <a:txBody>
                    <a:bodyPr/>
                    <a:lstStyle/>
                    <a:p>
                      <a:r>
                        <a:rPr lang="en-US" b="1" dirty="0" smtClean="0"/>
                        <a:t>Both can be</a:t>
                      </a:r>
                      <a:r>
                        <a:rPr lang="en-US" b="1" baseline="0" dirty="0" smtClean="0"/>
                        <a:t> captured after reviewing AGP</a:t>
                      </a:r>
                      <a:endParaRPr lang="en-US" b="1" dirty="0"/>
                    </a:p>
                  </a:txBody>
                  <a:tcPr/>
                </a:tc>
              </a:tr>
            </a:tbl>
          </a:graphicData>
        </a:graphic>
      </p:graphicFrame>
      <p:pic>
        <p:nvPicPr>
          <p:cNvPr id="3" name="Picture 2"/>
          <p:cNvPicPr>
            <a:picLocks noChangeAspect="1"/>
          </p:cNvPicPr>
          <p:nvPr/>
        </p:nvPicPr>
        <p:blipFill>
          <a:blip r:embed="rId2"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447800" y="5333519"/>
            <a:ext cx="1066800" cy="450057"/>
          </a:xfrm>
          <a:prstGeom prst="rect">
            <a:avLst/>
          </a:prstGeom>
          <a:ln>
            <a:noFill/>
          </a:ln>
        </p:spPr>
      </p:pic>
      <p:pic>
        <p:nvPicPr>
          <p:cNvPr id="4" name="Picture 3"/>
          <p:cNvPicPr>
            <a:picLocks noChangeAspect="1"/>
          </p:cNvPicPr>
          <p:nvPr/>
        </p:nvPicPr>
        <p:blipFill>
          <a:blip r:embed="rId2"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5257800" y="5296484"/>
            <a:ext cx="1066800" cy="450057"/>
          </a:xfrm>
          <a:prstGeom prst="rect">
            <a:avLst/>
          </a:prstGeom>
          <a:ln>
            <a:noFill/>
          </a:ln>
        </p:spPr>
      </p:pic>
    </p:spTree>
    <p:extLst>
      <p:ext uri="{BB962C8B-B14F-4D97-AF65-F5344CB8AC3E}">
        <p14:creationId xmlns:p14="http://schemas.microsoft.com/office/powerpoint/2010/main" val="30980564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63040" y="1219200"/>
            <a:ext cx="6196405" cy="4503869"/>
          </a:xfrm>
        </p:spPr>
        <p:txBody>
          <a:bodyPr/>
          <a:lstStyle/>
          <a:p>
            <a:pPr marL="0" indent="0" algn="ctr">
              <a:buNone/>
            </a:pPr>
            <a:r>
              <a:rPr lang="en-US" sz="3200" b="1" dirty="0" smtClean="0"/>
              <a:t>Initial assessment of </a:t>
            </a:r>
          </a:p>
          <a:p>
            <a:pPr marL="0" indent="0" algn="ctr">
              <a:buNone/>
            </a:pPr>
            <a:r>
              <a:rPr lang="en-US" sz="6000" b="1" i="1" dirty="0" smtClean="0">
                <a:solidFill>
                  <a:srgbClr val="FF0000"/>
                </a:solidFill>
              </a:rPr>
              <a:t>AGP</a:t>
            </a:r>
          </a:p>
          <a:p>
            <a:pPr algn="ctr"/>
            <a:endParaRPr lang="en-US" sz="3200" b="1" dirty="0"/>
          </a:p>
          <a:p>
            <a:pPr marL="0" indent="0" algn="ctr">
              <a:buNone/>
            </a:pPr>
            <a:endParaRPr lang="en-US" sz="3200" b="1" dirty="0" smtClean="0"/>
          </a:p>
          <a:p>
            <a:pPr marL="0" indent="0" algn="ctr">
              <a:buNone/>
            </a:pPr>
            <a:r>
              <a:rPr lang="en-US" sz="8800" b="1" i="1" dirty="0" smtClean="0">
                <a:solidFill>
                  <a:srgbClr val="FF0000"/>
                </a:solidFill>
              </a:rPr>
              <a:t> Q,C,A</a:t>
            </a:r>
            <a:endParaRPr lang="en-US" sz="8800" b="1" i="1" dirty="0">
              <a:solidFill>
                <a:srgbClr val="FF0000"/>
              </a:solidFill>
            </a:endParaRPr>
          </a:p>
        </p:txBody>
      </p:sp>
    </p:spTree>
    <p:extLst>
      <p:ext uri="{BB962C8B-B14F-4D97-AF65-F5344CB8AC3E}">
        <p14:creationId xmlns:p14="http://schemas.microsoft.com/office/powerpoint/2010/main" val="7907942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63040" y="990600"/>
            <a:ext cx="6196405" cy="4732469"/>
          </a:xfrm>
        </p:spPr>
        <p:txBody>
          <a:bodyPr>
            <a:normAutofit fontScale="92500" lnSpcReduction="20000"/>
          </a:bodyPr>
          <a:lstStyle/>
          <a:p>
            <a:pPr marL="0" indent="0" algn="ctr">
              <a:buNone/>
            </a:pPr>
            <a:r>
              <a:rPr lang="en-US" dirty="0"/>
              <a:t> </a:t>
            </a:r>
            <a:r>
              <a:rPr lang="en-US" dirty="0" smtClean="0"/>
              <a:t> </a:t>
            </a:r>
            <a:r>
              <a:rPr lang="en-US" sz="2600" b="1" dirty="0" smtClean="0"/>
              <a:t>There </a:t>
            </a:r>
            <a:r>
              <a:rPr lang="en-US" sz="2600" b="1" dirty="0"/>
              <a:t>are  key questions to ask in evaluating </a:t>
            </a:r>
            <a:r>
              <a:rPr lang="en-US" sz="2600" b="1" dirty="0" smtClean="0"/>
              <a:t>                             AGP</a:t>
            </a:r>
            <a:r>
              <a:rPr lang="en-US" sz="2600" b="1" dirty="0"/>
              <a:t>:</a:t>
            </a:r>
            <a:endParaRPr lang="en-US" b="1" dirty="0"/>
          </a:p>
          <a:p>
            <a:pPr marL="0" indent="0">
              <a:buNone/>
            </a:pPr>
            <a:r>
              <a:rPr lang="en-US" dirty="0"/>
              <a:t> </a:t>
            </a:r>
          </a:p>
          <a:p>
            <a:pPr marL="0" indent="0" fontAlgn="ctr">
              <a:buNone/>
            </a:pPr>
            <a:r>
              <a:rPr lang="en-US" b="1" dirty="0" smtClean="0">
                <a:solidFill>
                  <a:srgbClr val="FF0000"/>
                </a:solidFill>
              </a:rPr>
              <a:t>1-The </a:t>
            </a:r>
            <a:r>
              <a:rPr lang="en-US" b="1" dirty="0">
                <a:solidFill>
                  <a:srgbClr val="FF0000"/>
                </a:solidFill>
              </a:rPr>
              <a:t>glucose readings within the target </a:t>
            </a:r>
            <a:r>
              <a:rPr lang="en-US" b="1" dirty="0" smtClean="0">
                <a:solidFill>
                  <a:srgbClr val="FF0000"/>
                </a:solidFill>
              </a:rPr>
              <a:t>range?</a:t>
            </a:r>
            <a:endParaRPr lang="en-US" b="1" dirty="0">
              <a:solidFill>
                <a:srgbClr val="FF0000"/>
              </a:solidFill>
            </a:endParaRPr>
          </a:p>
          <a:p>
            <a:endParaRPr lang="en-US" b="1" dirty="0">
              <a:solidFill>
                <a:srgbClr val="FF0000"/>
              </a:solidFill>
            </a:endParaRPr>
          </a:p>
          <a:p>
            <a:pPr marL="0" indent="0">
              <a:buNone/>
            </a:pPr>
            <a:endParaRPr lang="en-US" b="1" dirty="0">
              <a:solidFill>
                <a:srgbClr val="FF0000"/>
              </a:solidFill>
            </a:endParaRPr>
          </a:p>
          <a:p>
            <a:pPr marL="0" indent="0" fontAlgn="ctr">
              <a:buNone/>
            </a:pPr>
            <a:r>
              <a:rPr lang="en-US" b="1" dirty="0" smtClean="0">
                <a:solidFill>
                  <a:srgbClr val="FF0000"/>
                </a:solidFill>
              </a:rPr>
              <a:t>2-The </a:t>
            </a:r>
            <a:r>
              <a:rPr lang="en-US" b="1" dirty="0">
                <a:solidFill>
                  <a:srgbClr val="FF0000"/>
                </a:solidFill>
              </a:rPr>
              <a:t>shape of the median </a:t>
            </a:r>
            <a:r>
              <a:rPr lang="en-US" b="1" dirty="0" smtClean="0">
                <a:solidFill>
                  <a:srgbClr val="FF0000"/>
                </a:solidFill>
              </a:rPr>
              <a:t>curve</a:t>
            </a:r>
            <a:r>
              <a:rPr lang="en-US" b="1" dirty="0">
                <a:solidFill>
                  <a:srgbClr val="FF0000"/>
                </a:solidFill>
              </a:rPr>
              <a:t> </a:t>
            </a:r>
            <a:r>
              <a:rPr lang="en-US" b="1" dirty="0" smtClean="0">
                <a:solidFill>
                  <a:srgbClr val="FF0000"/>
                </a:solidFill>
              </a:rPr>
              <a:t>?</a:t>
            </a:r>
            <a:r>
              <a:rPr lang="en-US" b="1" dirty="0">
                <a:solidFill>
                  <a:srgbClr val="FF0000"/>
                </a:solidFill>
              </a:rPr>
              <a:t> </a:t>
            </a:r>
            <a:endParaRPr lang="en-US" b="1" dirty="0" smtClean="0">
              <a:solidFill>
                <a:srgbClr val="FF0000"/>
              </a:solidFill>
            </a:endParaRPr>
          </a:p>
          <a:p>
            <a:pPr marL="0" indent="0" fontAlgn="ctr">
              <a:buNone/>
            </a:pPr>
            <a:endParaRPr lang="en-US" b="1" dirty="0" smtClean="0">
              <a:solidFill>
                <a:srgbClr val="FF0000"/>
              </a:solidFill>
            </a:endParaRPr>
          </a:p>
          <a:p>
            <a:pPr marL="0" indent="0" fontAlgn="ctr">
              <a:buNone/>
            </a:pPr>
            <a:endParaRPr lang="en-US" b="1" dirty="0">
              <a:solidFill>
                <a:srgbClr val="FF0000"/>
              </a:solidFill>
            </a:endParaRPr>
          </a:p>
          <a:p>
            <a:pPr marL="0" indent="0" fontAlgn="ctr">
              <a:buNone/>
            </a:pPr>
            <a:r>
              <a:rPr lang="en-US" b="1" dirty="0" smtClean="0">
                <a:solidFill>
                  <a:srgbClr val="FF0000"/>
                </a:solidFill>
              </a:rPr>
              <a:t>3-Patterns </a:t>
            </a:r>
            <a:r>
              <a:rPr lang="en-US" b="1" dirty="0">
                <a:solidFill>
                  <a:srgbClr val="FF0000"/>
                </a:solidFill>
              </a:rPr>
              <a:t>of </a:t>
            </a:r>
            <a:r>
              <a:rPr lang="en-US" b="1" dirty="0" smtClean="0">
                <a:solidFill>
                  <a:srgbClr val="FF0000"/>
                </a:solidFill>
              </a:rPr>
              <a:t>hypoglycemia?</a:t>
            </a:r>
          </a:p>
          <a:p>
            <a:pPr marL="0" indent="0" fontAlgn="ctr">
              <a:buNone/>
            </a:pPr>
            <a:endParaRPr lang="en-US" b="1" dirty="0">
              <a:solidFill>
                <a:srgbClr val="FF0000"/>
              </a:solidFill>
            </a:endParaRPr>
          </a:p>
          <a:p>
            <a:endParaRPr lang="en-US" b="1" dirty="0">
              <a:solidFill>
                <a:srgbClr val="FF0000"/>
              </a:solidFill>
            </a:endParaRPr>
          </a:p>
          <a:p>
            <a:pPr marL="0" indent="0" fontAlgn="ctr">
              <a:buNone/>
            </a:pPr>
            <a:r>
              <a:rPr lang="en-US" b="1" dirty="0" smtClean="0">
                <a:solidFill>
                  <a:srgbClr val="FF0000"/>
                </a:solidFill>
              </a:rPr>
              <a:t>4-The </a:t>
            </a:r>
            <a:r>
              <a:rPr lang="en-US" b="1" dirty="0">
                <a:solidFill>
                  <a:srgbClr val="FF0000"/>
                </a:solidFill>
              </a:rPr>
              <a:t>width of the interquartile range (IQR</a:t>
            </a:r>
            <a:r>
              <a:rPr lang="en-US" b="1" dirty="0" smtClean="0">
                <a:solidFill>
                  <a:srgbClr val="FF0000"/>
                </a:solidFill>
              </a:rPr>
              <a:t>)?</a:t>
            </a:r>
            <a:endParaRPr lang="en-US" b="1" dirty="0">
              <a:solidFill>
                <a:srgbClr val="FF0000"/>
              </a:solidFill>
            </a:endParaRPr>
          </a:p>
          <a:p>
            <a:pPr marL="0" indent="0">
              <a:buNone/>
            </a:pPr>
            <a:endParaRPr lang="en-US" b="1" dirty="0">
              <a:solidFill>
                <a:srgbClr val="FF0000"/>
              </a:solidFill>
            </a:endParaRPr>
          </a:p>
          <a:p>
            <a:pPr marL="0" indent="0">
              <a:buNone/>
            </a:pPr>
            <a:endParaRPr lang="en-US" dirty="0"/>
          </a:p>
          <a:p>
            <a:endParaRPr lang="en-US" dirty="0"/>
          </a:p>
        </p:txBody>
      </p:sp>
    </p:spTree>
    <p:extLst>
      <p:ext uri="{BB962C8B-B14F-4D97-AF65-F5344CB8AC3E}">
        <p14:creationId xmlns:p14="http://schemas.microsoft.com/office/powerpoint/2010/main" val="9789984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63040" y="1066800"/>
            <a:ext cx="6196405" cy="4656269"/>
          </a:xfrm>
        </p:spPr>
        <p:txBody>
          <a:bodyPr/>
          <a:lstStyle/>
          <a:p>
            <a:pPr marL="0" indent="0">
              <a:buNone/>
            </a:pPr>
            <a:r>
              <a:rPr lang="en-US" dirty="0"/>
              <a:t> </a:t>
            </a:r>
            <a:r>
              <a:rPr lang="en-US" dirty="0" smtClean="0"/>
              <a:t>                                  </a:t>
            </a:r>
            <a:r>
              <a:rPr lang="en-US" sz="3600" b="1" i="1" u="sng" dirty="0" smtClean="0">
                <a:solidFill>
                  <a:srgbClr val="FF0000"/>
                </a:solidFill>
                <a:effectLst>
                  <a:outerShdw blurRad="38100" dist="38100" dir="2700000" algn="tl">
                    <a:srgbClr val="000000">
                      <a:alpha val="43137"/>
                    </a:srgbClr>
                  </a:outerShdw>
                </a:effectLst>
              </a:rPr>
              <a:t>Q</a:t>
            </a:r>
          </a:p>
          <a:p>
            <a:r>
              <a:rPr lang="en-US" dirty="0"/>
              <a:t>i-if readings are within targets or not ?? indicates hyper. Episodes</a:t>
            </a:r>
          </a:p>
          <a:p>
            <a:r>
              <a:rPr lang="en-US" dirty="0"/>
              <a:t>ii-what is the hypoglycemia pattern? Might indicate inadequate insulin doses</a:t>
            </a:r>
          </a:p>
          <a:p>
            <a:r>
              <a:rPr lang="en-US" dirty="0"/>
              <a:t>iii-Shape of median curve </a:t>
            </a:r>
            <a:r>
              <a:rPr lang="en-US" dirty="0" smtClean="0"/>
              <a:t>?                  </a:t>
            </a:r>
            <a:r>
              <a:rPr lang="en-US" dirty="0"/>
              <a:t>flatness </a:t>
            </a:r>
            <a:r>
              <a:rPr lang="el-GR" sz="3200" b="1" dirty="0" smtClean="0">
                <a:solidFill>
                  <a:srgbClr val="FF0000"/>
                </a:solidFill>
              </a:rPr>
              <a:t>α</a:t>
            </a:r>
            <a:r>
              <a:rPr lang="en-US" dirty="0" smtClean="0"/>
              <a:t> glucose stability</a:t>
            </a:r>
            <a:endParaRPr lang="en-US" dirty="0"/>
          </a:p>
          <a:p>
            <a:r>
              <a:rPr lang="en-US" dirty="0"/>
              <a:t>iv-</a:t>
            </a:r>
            <a:r>
              <a:rPr lang="en-US" sz="2800" b="1" dirty="0">
                <a:solidFill>
                  <a:srgbClr val="FF0000"/>
                </a:solidFill>
              </a:rPr>
              <a:t>IQR</a:t>
            </a:r>
            <a:r>
              <a:rPr lang="en-US" dirty="0"/>
              <a:t> </a:t>
            </a:r>
            <a:r>
              <a:rPr lang="en-US" dirty="0" smtClean="0"/>
              <a:t> width? IQR</a:t>
            </a:r>
            <a:r>
              <a:rPr lang="en-US" sz="3600" b="1" dirty="0" smtClean="0">
                <a:solidFill>
                  <a:srgbClr val="FF0000"/>
                </a:solidFill>
              </a:rPr>
              <a:t> </a:t>
            </a:r>
            <a:r>
              <a:rPr lang="el-GR" sz="3600" b="1" dirty="0" smtClean="0">
                <a:solidFill>
                  <a:srgbClr val="FF0000"/>
                </a:solidFill>
              </a:rPr>
              <a:t>α</a:t>
            </a:r>
            <a:r>
              <a:rPr lang="en-US" sz="3600" b="1" dirty="0" smtClean="0">
                <a:solidFill>
                  <a:srgbClr val="FF0000"/>
                </a:solidFill>
              </a:rPr>
              <a:t> </a:t>
            </a:r>
            <a:r>
              <a:rPr lang="en-US" dirty="0" smtClean="0"/>
              <a:t>glucose </a:t>
            </a:r>
            <a:r>
              <a:rPr lang="en-US" dirty="0"/>
              <a:t>variability? </a:t>
            </a:r>
          </a:p>
        </p:txBody>
      </p:sp>
    </p:spTree>
    <p:extLst>
      <p:ext uri="{BB962C8B-B14F-4D97-AF65-F5344CB8AC3E}">
        <p14:creationId xmlns:p14="http://schemas.microsoft.com/office/powerpoint/2010/main" val="27555709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1066800"/>
            <a:ext cx="6196405" cy="4876800"/>
          </a:xfrm>
        </p:spPr>
        <p:txBody>
          <a:bodyPr>
            <a:normAutofit/>
          </a:bodyPr>
          <a:lstStyle/>
          <a:p>
            <a:r>
              <a:rPr lang="en-US" dirty="0" smtClean="0"/>
              <a:t>AGP tells you, exactly, when :</a:t>
            </a:r>
          </a:p>
          <a:p>
            <a:endParaRPr lang="en-US" dirty="0" smtClean="0"/>
          </a:p>
          <a:p>
            <a:r>
              <a:rPr lang="en-US" dirty="0" smtClean="0"/>
              <a:t>You are within target or</a:t>
            </a:r>
          </a:p>
          <a:p>
            <a:endParaRPr lang="en-US" dirty="0" smtClean="0"/>
          </a:p>
          <a:p>
            <a:r>
              <a:rPr lang="en-US" dirty="0" smtClean="0"/>
              <a:t>Hyper or</a:t>
            </a:r>
          </a:p>
          <a:p>
            <a:endParaRPr lang="en-US" dirty="0" smtClean="0"/>
          </a:p>
          <a:p>
            <a:r>
              <a:rPr lang="en-US" dirty="0" smtClean="0"/>
              <a:t>Hypo </a:t>
            </a:r>
          </a:p>
          <a:p>
            <a:endParaRPr lang="en-US" dirty="0"/>
          </a:p>
          <a:p>
            <a:r>
              <a:rPr lang="en-US" dirty="0" smtClean="0"/>
              <a:t>Accordingly; various considerations/actions may be discussed/taken:</a:t>
            </a:r>
          </a:p>
          <a:p>
            <a:endParaRPr lang="en-US" dirty="0" smtClean="0"/>
          </a:p>
          <a:p>
            <a:endParaRPr lang="en-US" dirty="0" smtClean="0"/>
          </a:p>
          <a:p>
            <a:endParaRPr lang="en-US" dirty="0"/>
          </a:p>
        </p:txBody>
      </p:sp>
    </p:spTree>
    <p:extLst>
      <p:ext uri="{BB962C8B-B14F-4D97-AF65-F5344CB8AC3E}">
        <p14:creationId xmlns:p14="http://schemas.microsoft.com/office/powerpoint/2010/main" val="17702868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63040" y="1066800"/>
            <a:ext cx="6196405" cy="4656269"/>
          </a:xfrm>
        </p:spPr>
        <p:txBody>
          <a:bodyPr/>
          <a:lstStyle/>
          <a:p>
            <a:r>
              <a:rPr lang="en-US" sz="3600" b="1" dirty="0" smtClean="0"/>
              <a:t>*if </a:t>
            </a:r>
            <a:r>
              <a:rPr lang="en-US" sz="3600" b="1" dirty="0"/>
              <a:t>most of readings are above the target area ,back </a:t>
            </a:r>
            <a:r>
              <a:rPr lang="en-US" sz="3600" b="1" dirty="0" smtClean="0"/>
              <a:t>(basal)insulin </a:t>
            </a:r>
            <a:r>
              <a:rPr lang="en-US" sz="3600" b="1" dirty="0"/>
              <a:t>might be necessary to be readjusted </a:t>
            </a:r>
            <a:endParaRPr lang="en-US" sz="3600" b="1" dirty="0" smtClean="0"/>
          </a:p>
          <a:p>
            <a:r>
              <a:rPr lang="en-US" sz="3600" b="1" dirty="0" smtClean="0"/>
              <a:t>*if median is not flat; over /under treating glucose fluctuation is likely to present</a:t>
            </a:r>
          </a:p>
          <a:p>
            <a:endParaRPr lang="en-US" dirty="0"/>
          </a:p>
          <a:p>
            <a:endParaRPr lang="en-US" dirty="0" smtClean="0"/>
          </a:p>
        </p:txBody>
      </p:sp>
    </p:spTree>
    <p:extLst>
      <p:ext uri="{BB962C8B-B14F-4D97-AF65-F5344CB8AC3E}">
        <p14:creationId xmlns:p14="http://schemas.microsoft.com/office/powerpoint/2010/main" val="41686985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905000" y="1447800"/>
            <a:ext cx="4953000" cy="1800225"/>
          </a:xfrm>
          <a:prstGeom prst="rect">
            <a:avLst/>
          </a:prstGeom>
          <a:ln>
            <a:noFill/>
          </a:ln>
        </p:spPr>
      </p:pic>
      <p:sp>
        <p:nvSpPr>
          <p:cNvPr id="5" name="Content Placeholder 4"/>
          <p:cNvSpPr>
            <a:spLocks noGrp="1"/>
          </p:cNvSpPr>
          <p:nvPr>
            <p:ph idx="1"/>
          </p:nvPr>
        </p:nvSpPr>
        <p:spPr>
          <a:xfrm>
            <a:off x="1371600" y="838200"/>
            <a:ext cx="6196405" cy="4876800"/>
          </a:xfrm>
        </p:spPr>
        <p:txBody>
          <a:bodyPr>
            <a:normAutofit/>
          </a:bodyPr>
          <a:lstStyle/>
          <a:p>
            <a:pPr marL="0" indent="0" algn="ctr">
              <a:buNone/>
            </a:pPr>
            <a:r>
              <a:rPr lang="en-US" sz="3200" b="1" i="1" dirty="0" smtClean="0"/>
              <a:t>Hint</a:t>
            </a:r>
            <a:r>
              <a:rPr lang="en-US" sz="3200" b="1" dirty="0" smtClean="0"/>
              <a:t>………….</a:t>
            </a:r>
          </a:p>
          <a:p>
            <a:pPr marL="0" indent="0" algn="ctr">
              <a:buNone/>
            </a:pPr>
            <a:endParaRPr lang="en-US" sz="3200" b="1" dirty="0"/>
          </a:p>
        </p:txBody>
      </p:sp>
      <p:sp>
        <p:nvSpPr>
          <p:cNvPr id="7" name="AutoShape 2" descr="نتيجة بحث الصور عن ‪hi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4" descr="نتيجة بحث الصور عن ‪hin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TextBox 9"/>
          <p:cNvSpPr txBox="1"/>
          <p:nvPr/>
        </p:nvSpPr>
        <p:spPr>
          <a:xfrm>
            <a:off x="1219200" y="3429000"/>
            <a:ext cx="7086600" cy="2554545"/>
          </a:xfrm>
          <a:prstGeom prst="rect">
            <a:avLst/>
          </a:prstGeom>
          <a:noFill/>
        </p:spPr>
        <p:txBody>
          <a:bodyPr wrap="square" rtlCol="0">
            <a:spAutoFit/>
          </a:bodyPr>
          <a:lstStyle/>
          <a:p>
            <a:r>
              <a:rPr lang="en-US" sz="3200" dirty="0" smtClean="0"/>
              <a:t>If </a:t>
            </a:r>
            <a:r>
              <a:rPr lang="en-US" sz="3200" b="1" dirty="0" smtClean="0">
                <a:solidFill>
                  <a:schemeClr val="accent2">
                    <a:lumMod val="60000"/>
                    <a:lumOff val="40000"/>
                  </a:schemeClr>
                </a:solidFill>
              </a:rPr>
              <a:t>Hba1c</a:t>
            </a:r>
            <a:r>
              <a:rPr lang="en-US" sz="3200" dirty="0" smtClean="0"/>
              <a:t> is normal, and there are lot of high readings; that means there are </a:t>
            </a:r>
            <a:r>
              <a:rPr lang="en-US" sz="3200" dirty="0" smtClean="0">
                <a:solidFill>
                  <a:schemeClr val="accent2">
                    <a:lumMod val="60000"/>
                    <a:lumOff val="40000"/>
                  </a:schemeClr>
                </a:solidFill>
              </a:rPr>
              <a:t>hypo</a:t>
            </a:r>
            <a:r>
              <a:rPr lang="en-US" sz="3200" dirty="0" smtClean="0"/>
              <a:t> episode which compensate for these </a:t>
            </a:r>
            <a:r>
              <a:rPr lang="en-US" sz="3200" dirty="0" smtClean="0">
                <a:solidFill>
                  <a:schemeClr val="accent2">
                    <a:lumMod val="60000"/>
                    <a:lumOff val="40000"/>
                  </a:schemeClr>
                </a:solidFill>
              </a:rPr>
              <a:t>hypers</a:t>
            </a:r>
            <a:r>
              <a:rPr lang="en-US" sz="3200" dirty="0" smtClean="0"/>
              <a:t> and result in this normal </a:t>
            </a:r>
            <a:r>
              <a:rPr lang="en-US" sz="3200" dirty="0" smtClean="0">
                <a:solidFill>
                  <a:schemeClr val="accent2">
                    <a:lumMod val="60000"/>
                    <a:lumOff val="40000"/>
                  </a:schemeClr>
                </a:solidFill>
              </a:rPr>
              <a:t>Hba1c </a:t>
            </a:r>
            <a:r>
              <a:rPr lang="en-US" sz="3200" dirty="0" smtClean="0"/>
              <a:t>value</a:t>
            </a:r>
            <a:endParaRPr lang="en-US" sz="3200" dirty="0"/>
          </a:p>
        </p:txBody>
      </p:sp>
    </p:spTree>
    <p:extLst>
      <p:ext uri="{BB962C8B-B14F-4D97-AF65-F5344CB8AC3E}">
        <p14:creationId xmlns:p14="http://schemas.microsoft.com/office/powerpoint/2010/main" val="268502437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63040" y="990600"/>
            <a:ext cx="6196405" cy="4732469"/>
          </a:xfrm>
        </p:spPr>
        <p:txBody>
          <a:bodyPr/>
          <a:lstStyle/>
          <a:p>
            <a:r>
              <a:rPr lang="en-US" dirty="0" smtClean="0"/>
              <a:t>*if </a:t>
            </a:r>
            <a:r>
              <a:rPr lang="en-US" dirty="0" smtClean="0">
                <a:solidFill>
                  <a:srgbClr val="FF0000"/>
                </a:solidFill>
              </a:rPr>
              <a:t>IQR </a:t>
            </a:r>
            <a:r>
              <a:rPr lang="en-US" dirty="0" smtClean="0"/>
              <a:t>is so close to the lower glucose target that means there is could be a pattern of hypoglycemia </a:t>
            </a:r>
          </a:p>
          <a:p>
            <a:r>
              <a:rPr lang="en-US" dirty="0" smtClean="0"/>
              <a:t>* </a:t>
            </a:r>
            <a:r>
              <a:rPr lang="en-US" dirty="0" smtClean="0">
                <a:solidFill>
                  <a:srgbClr val="FF0000"/>
                </a:solidFill>
              </a:rPr>
              <a:t>IQR </a:t>
            </a:r>
            <a:r>
              <a:rPr lang="en-US" dirty="0" smtClean="0"/>
              <a:t>width comparison ,when its wider?</a:t>
            </a:r>
          </a:p>
          <a:p>
            <a:r>
              <a:rPr lang="en-US" dirty="0" smtClean="0"/>
              <a:t>* meal time insulin /CHO taken need to be reviewed esp. if the is hyper or hypo follows specific meal</a:t>
            </a:r>
          </a:p>
          <a:p>
            <a:r>
              <a:rPr lang="en-US" dirty="0" smtClean="0"/>
              <a:t>*basal insulin maybe increased if there is hyperglycemia trend start in the night and last for the early morning, next day.. (</a:t>
            </a:r>
            <a:r>
              <a:rPr lang="en-US" dirty="0" err="1"/>
              <a:t>S</a:t>
            </a:r>
            <a:r>
              <a:rPr lang="en-US" dirty="0" err="1" smtClean="0"/>
              <a:t>omogyi</a:t>
            </a:r>
            <a:r>
              <a:rPr lang="en-US" dirty="0" smtClean="0"/>
              <a:t> effect                 )</a:t>
            </a:r>
            <a:endParaRPr lang="en-US" dirty="0"/>
          </a:p>
        </p:txBody>
      </p:sp>
      <p:pic>
        <p:nvPicPr>
          <p:cNvPr id="4" name="Picture 3"/>
          <p:cNvPicPr>
            <a:picLocks noChangeAspect="1"/>
          </p:cNvPicPr>
          <p:nvPr/>
        </p:nvPicPr>
        <p:blipFill>
          <a:blip r:embed="rId2"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3962400" y="4969255"/>
            <a:ext cx="1066800" cy="450057"/>
          </a:xfrm>
          <a:prstGeom prst="rect">
            <a:avLst/>
          </a:prstGeom>
          <a:ln>
            <a:noFill/>
          </a:ln>
        </p:spPr>
      </p:pic>
    </p:spTree>
    <p:extLst>
      <p:ext uri="{BB962C8B-B14F-4D97-AF65-F5344CB8AC3E}">
        <p14:creationId xmlns:p14="http://schemas.microsoft.com/office/powerpoint/2010/main" val="278208140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1066800"/>
            <a:ext cx="6781800" cy="4656269"/>
          </a:xfrm>
        </p:spPr>
        <p:txBody>
          <a:bodyPr/>
          <a:lstStyle/>
          <a:p>
            <a:r>
              <a:rPr lang="en-US" dirty="0" smtClean="0"/>
              <a:t>*Delayed hypoglycemia may result because of :</a:t>
            </a:r>
          </a:p>
          <a:p>
            <a:endParaRPr lang="en-US" dirty="0" smtClean="0"/>
          </a:p>
          <a:p>
            <a:r>
              <a:rPr lang="en-US" sz="2000" dirty="0" smtClean="0"/>
              <a:t>1-overtreating hyper(improper /plenty of corrective insulin doses –</a:t>
            </a:r>
            <a:r>
              <a:rPr lang="en-US" sz="2000" b="1" smtClean="0">
                <a:solidFill>
                  <a:schemeClr val="tx2">
                    <a:lumMod val="75000"/>
                  </a:schemeClr>
                </a:solidFill>
              </a:rPr>
              <a:t>insulin stacking</a:t>
            </a:r>
            <a:r>
              <a:rPr lang="en-US" sz="2000" b="1" smtClean="0">
                <a:solidFill>
                  <a:schemeClr val="accent2">
                    <a:lumMod val="60000"/>
                    <a:lumOff val="40000"/>
                  </a:schemeClr>
                </a:solidFill>
              </a:rPr>
              <a:t>- trend </a:t>
            </a:r>
            <a:r>
              <a:rPr lang="en-US" sz="2000" b="1" dirty="0" smtClean="0">
                <a:solidFill>
                  <a:schemeClr val="accent2">
                    <a:lumMod val="60000"/>
                    <a:lumOff val="40000"/>
                  </a:schemeClr>
                </a:solidFill>
              </a:rPr>
              <a:t>arrow provide approx. expectation of glucose reading in the next few minutes </a:t>
            </a:r>
            <a:r>
              <a:rPr lang="en-US" sz="2000" dirty="0" smtClean="0"/>
              <a:t>)</a:t>
            </a:r>
          </a:p>
          <a:p>
            <a:r>
              <a:rPr lang="en-US" sz="2000" dirty="0" smtClean="0"/>
              <a:t>2-exstensive exercise( exercises need to be logged since same exercise  has different effects)</a:t>
            </a:r>
          </a:p>
          <a:p>
            <a:r>
              <a:rPr lang="en-US" dirty="0" smtClean="0"/>
              <a:t>*if median line is not flat at time of breakfast ,composition of it needs to be known ,certain food types makes it uneasy to control glucose when taken</a:t>
            </a:r>
            <a:endParaRPr lang="en-US" dirty="0"/>
          </a:p>
        </p:txBody>
      </p:sp>
    </p:spTree>
    <p:extLst>
      <p:ext uri="{BB962C8B-B14F-4D97-AF65-F5344CB8AC3E}">
        <p14:creationId xmlns:p14="http://schemas.microsoft.com/office/powerpoint/2010/main" val="38244046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0" y="838200"/>
            <a:ext cx="7010400" cy="4585871"/>
          </a:xfrm>
          <a:prstGeom prst="rect">
            <a:avLst/>
          </a:prstGeom>
          <a:noFill/>
        </p:spPr>
        <p:txBody>
          <a:bodyPr wrap="square" rtlCol="0">
            <a:spAutoFit/>
          </a:bodyPr>
          <a:lstStyle/>
          <a:p>
            <a:r>
              <a:rPr lang="en-US" sz="2800" dirty="0" smtClean="0"/>
              <a:t>                        </a:t>
            </a:r>
            <a:r>
              <a:rPr lang="en-US" sz="2800" b="1" u="sng" dirty="0" smtClean="0">
                <a:solidFill>
                  <a:srgbClr val="FF0000"/>
                </a:solidFill>
              </a:rPr>
              <a:t>Glucose variability </a:t>
            </a:r>
            <a:r>
              <a:rPr lang="en-US" b="1" u="sng" dirty="0" smtClean="0">
                <a:solidFill>
                  <a:srgbClr val="FF0000"/>
                </a:solidFill>
              </a:rPr>
              <a:t>:</a:t>
            </a:r>
          </a:p>
          <a:p>
            <a:r>
              <a:rPr lang="en-US" sz="2400" b="1" dirty="0"/>
              <a:t>Glycemic variability (GV) </a:t>
            </a:r>
            <a:r>
              <a:rPr lang="en-US" sz="2400" b="1" dirty="0" smtClean="0"/>
              <a:t>:</a:t>
            </a:r>
          </a:p>
          <a:p>
            <a:r>
              <a:rPr lang="en-US" sz="2400" b="1" dirty="0" smtClean="0"/>
              <a:t>the </a:t>
            </a:r>
            <a:r>
              <a:rPr lang="en-US" sz="2400" b="1" dirty="0"/>
              <a:t>swings in the blood glucose between the maximum (peak) and minimum (nadir). GV </a:t>
            </a:r>
            <a:r>
              <a:rPr lang="en-US" sz="2400" b="1" dirty="0" smtClean="0"/>
              <a:t>:</a:t>
            </a:r>
          </a:p>
          <a:p>
            <a:endParaRPr lang="en-US" sz="2400" b="1" dirty="0" smtClean="0"/>
          </a:p>
          <a:p>
            <a:r>
              <a:rPr lang="en-US" sz="2400" b="1" dirty="0" smtClean="0">
                <a:solidFill>
                  <a:srgbClr val="FF0000"/>
                </a:solidFill>
              </a:rPr>
              <a:t>1-</a:t>
            </a:r>
            <a:r>
              <a:rPr lang="en-US" sz="2400" b="1" dirty="0" smtClean="0"/>
              <a:t>can </a:t>
            </a:r>
            <a:r>
              <a:rPr lang="en-US" sz="2400" b="1" dirty="0"/>
              <a:t>contribute to the development of reactive oxygen species (ROS</a:t>
            </a:r>
            <a:r>
              <a:rPr lang="en-US" sz="2400" b="1" dirty="0" smtClean="0"/>
              <a:t>). </a:t>
            </a:r>
          </a:p>
          <a:p>
            <a:r>
              <a:rPr lang="en-US" sz="2400" b="1" dirty="0" smtClean="0">
                <a:solidFill>
                  <a:srgbClr val="FF0000"/>
                </a:solidFill>
              </a:rPr>
              <a:t>2-</a:t>
            </a:r>
            <a:r>
              <a:rPr lang="en-US" sz="2400" b="1" dirty="0" smtClean="0"/>
              <a:t>when </a:t>
            </a:r>
            <a:r>
              <a:rPr lang="en-US" sz="2400" b="1" dirty="0"/>
              <a:t>human umbilical endothelial cells are subjected to </a:t>
            </a:r>
            <a:r>
              <a:rPr lang="en-US" sz="2400" b="1" dirty="0" smtClean="0"/>
              <a:t>fluctuations </a:t>
            </a:r>
            <a:r>
              <a:rPr lang="en-US" sz="2400" b="1" dirty="0"/>
              <a:t>of blood glucose, there is an increased activity of protein kinase C</a:t>
            </a:r>
            <a:r>
              <a:rPr lang="en-US" sz="2400" b="1" dirty="0" smtClean="0"/>
              <a:t>. </a:t>
            </a:r>
            <a:r>
              <a:rPr lang="en-US" sz="2400" b="1" dirty="0"/>
              <a:t>Thus, there could be an independent role of </a:t>
            </a:r>
            <a:r>
              <a:rPr lang="en-US" sz="2400" b="1" dirty="0">
                <a:solidFill>
                  <a:srgbClr val="FF0000"/>
                </a:solidFill>
              </a:rPr>
              <a:t>GV</a:t>
            </a:r>
            <a:r>
              <a:rPr lang="en-US" sz="2400" b="1" dirty="0"/>
              <a:t> in the pathogenesis of vascular complications of diabetes. </a:t>
            </a:r>
          </a:p>
        </p:txBody>
      </p:sp>
    </p:spTree>
    <p:extLst>
      <p:ext uri="{BB962C8B-B14F-4D97-AF65-F5344CB8AC3E}">
        <p14:creationId xmlns:p14="http://schemas.microsoft.com/office/powerpoint/2010/main" val="175271642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914400"/>
            <a:ext cx="6196405" cy="4580069"/>
          </a:xfrm>
        </p:spPr>
        <p:txBody>
          <a:bodyPr>
            <a:normAutofit/>
          </a:bodyPr>
          <a:lstStyle/>
          <a:p>
            <a:endParaRPr lang="en-US" sz="3200" dirty="0" smtClean="0"/>
          </a:p>
          <a:p>
            <a:endParaRPr lang="en-US" sz="3200" dirty="0"/>
          </a:p>
          <a:p>
            <a:r>
              <a:rPr lang="en-US" sz="3200" dirty="0" smtClean="0"/>
              <a:t>*food composition, amount insulin need to be logged in order to assess insulin-CHO ratio esp. in case of day time fluctuation</a:t>
            </a:r>
          </a:p>
        </p:txBody>
      </p:sp>
    </p:spTree>
    <p:extLst>
      <p:ext uri="{BB962C8B-B14F-4D97-AF65-F5344CB8AC3E}">
        <p14:creationId xmlns:p14="http://schemas.microsoft.com/office/powerpoint/2010/main" val="6708491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990600"/>
            <a:ext cx="6196405" cy="4800600"/>
          </a:xfrm>
        </p:spPr>
        <p:txBody>
          <a:bodyPr>
            <a:normAutofit/>
          </a:bodyPr>
          <a:lstStyle/>
          <a:p>
            <a:pPr algn="ctr"/>
            <a:r>
              <a:rPr lang="en-US" sz="4400" b="1" u="sng" dirty="0"/>
              <a:t>I</a:t>
            </a:r>
            <a:r>
              <a:rPr lang="en-US" sz="4400" b="1" u="sng" dirty="0" smtClean="0"/>
              <a:t>n general AGP analysis</a:t>
            </a:r>
          </a:p>
          <a:p>
            <a:pPr algn="ctr"/>
            <a:endParaRPr lang="en-US" dirty="0"/>
          </a:p>
          <a:p>
            <a:r>
              <a:rPr lang="en-US" sz="2800" b="1" dirty="0" smtClean="0"/>
              <a:t>1- </a:t>
            </a:r>
            <a:r>
              <a:rPr lang="en-US" sz="2800" b="1" dirty="0" smtClean="0">
                <a:solidFill>
                  <a:srgbClr val="FF0000"/>
                </a:solidFill>
              </a:rPr>
              <a:t>Modal </a:t>
            </a:r>
            <a:r>
              <a:rPr lang="en-US" sz="2800" b="1" dirty="0">
                <a:solidFill>
                  <a:srgbClr val="FF0000"/>
                </a:solidFill>
              </a:rPr>
              <a:t>day; individual daily </a:t>
            </a:r>
            <a:r>
              <a:rPr lang="en-US" sz="2800" b="1" dirty="0" smtClean="0">
                <a:solidFill>
                  <a:srgbClr val="FF0000"/>
                </a:solidFill>
              </a:rPr>
              <a:t>profiles</a:t>
            </a:r>
          </a:p>
          <a:p>
            <a:r>
              <a:rPr lang="en-US" sz="2800" b="1" dirty="0" smtClean="0"/>
              <a:t>2-</a:t>
            </a:r>
            <a:r>
              <a:rPr lang="en-US" sz="2800" b="1" dirty="0">
                <a:solidFill>
                  <a:srgbClr val="FF0000"/>
                </a:solidFill>
              </a:rPr>
              <a:t>B</a:t>
            </a:r>
            <a:r>
              <a:rPr lang="en-US" sz="2800" b="1" dirty="0" smtClean="0">
                <a:solidFill>
                  <a:srgbClr val="FF0000"/>
                </a:solidFill>
              </a:rPr>
              <a:t>reaking </a:t>
            </a:r>
            <a:r>
              <a:rPr lang="en-US" sz="2800" b="1" dirty="0">
                <a:solidFill>
                  <a:srgbClr val="FF0000"/>
                </a:solidFill>
              </a:rPr>
              <a:t>the glucose traces into overnight, fasting/pre-meal and post-meal </a:t>
            </a:r>
            <a:r>
              <a:rPr lang="en-US" sz="2800" b="1" dirty="0" smtClean="0">
                <a:solidFill>
                  <a:srgbClr val="FF0000"/>
                </a:solidFill>
              </a:rPr>
              <a:t>phases</a:t>
            </a:r>
          </a:p>
          <a:p>
            <a:r>
              <a:rPr lang="en-US" sz="2800" b="1" dirty="0" smtClean="0"/>
              <a:t>3-</a:t>
            </a:r>
            <a:r>
              <a:rPr lang="en-US" sz="2800" b="1" dirty="0" smtClean="0">
                <a:solidFill>
                  <a:srgbClr val="FF0000"/>
                </a:solidFill>
              </a:rPr>
              <a:t>Looking </a:t>
            </a:r>
            <a:r>
              <a:rPr lang="en-US" sz="2800" b="1" dirty="0">
                <a:solidFill>
                  <a:srgbClr val="FF0000"/>
                </a:solidFill>
              </a:rPr>
              <a:t>at the impact of other factors such as exercise, alcohol and work patterns</a:t>
            </a:r>
            <a:r>
              <a:rPr lang="en-US" dirty="0"/>
              <a:t>. </a:t>
            </a:r>
          </a:p>
          <a:p>
            <a:endParaRPr lang="en-US" dirty="0"/>
          </a:p>
        </p:txBody>
      </p:sp>
    </p:spTree>
    <p:extLst>
      <p:ext uri="{BB962C8B-B14F-4D97-AF65-F5344CB8AC3E}">
        <p14:creationId xmlns:p14="http://schemas.microsoft.com/office/powerpoint/2010/main" val="379341453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63040" y="1143000"/>
            <a:ext cx="6196405" cy="4580069"/>
          </a:xfrm>
        </p:spPr>
        <p:txBody>
          <a:bodyPr>
            <a:normAutofit fontScale="92500" lnSpcReduction="10000"/>
          </a:bodyPr>
          <a:lstStyle/>
          <a:p>
            <a:pPr algn="ctr"/>
            <a:r>
              <a:rPr lang="en-US" sz="4800" b="1" dirty="0" smtClean="0">
                <a:solidFill>
                  <a:schemeClr val="accent1"/>
                </a:solidFill>
              </a:rPr>
              <a:t>AGP hint</a:t>
            </a:r>
          </a:p>
          <a:p>
            <a:r>
              <a:rPr lang="en-US" sz="3200" b="1" i="1" dirty="0" smtClean="0"/>
              <a:t>* Glycemic patterns/trend are difficult to be concluded from individual readings ; so,</a:t>
            </a:r>
          </a:p>
          <a:p>
            <a:pPr marL="0" indent="0">
              <a:buNone/>
            </a:pPr>
            <a:r>
              <a:rPr lang="en-US" sz="3200" b="1" i="1" dirty="0" smtClean="0"/>
              <a:t> AGP aims to collapse /condense various data to be represented in single curve  which will be easy to understand from it specific variations and trends</a:t>
            </a:r>
            <a:endParaRPr lang="en-US" sz="3200" b="1" i="1" dirty="0"/>
          </a:p>
        </p:txBody>
      </p:sp>
    </p:spTree>
    <p:extLst>
      <p:ext uri="{BB962C8B-B14F-4D97-AF65-F5344CB8AC3E}">
        <p14:creationId xmlns:p14="http://schemas.microsoft.com/office/powerpoint/2010/main" val="129812429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63040" y="1066800"/>
            <a:ext cx="6196405" cy="4656269"/>
          </a:xfrm>
        </p:spPr>
        <p:txBody>
          <a:bodyPr/>
          <a:lstStyle/>
          <a:p>
            <a:endParaRPr lang="en-US" dirty="0"/>
          </a:p>
        </p:txBody>
      </p:sp>
      <p:pic>
        <p:nvPicPr>
          <p:cNvPr id="1027" name="Picture 3" descr="C:\Users\n.kalbouneh\Downloads\IMG_20171204_1038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89047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63040" y="914400"/>
            <a:ext cx="6196405" cy="4808669"/>
          </a:xfrm>
        </p:spPr>
        <p:txBody>
          <a:bodyPr>
            <a:normAutofit fontScale="92500"/>
          </a:bodyPr>
          <a:lstStyle/>
          <a:p>
            <a:pPr marL="0" indent="0">
              <a:buNone/>
            </a:pPr>
            <a:r>
              <a:rPr lang="en-US" dirty="0" smtClean="0">
                <a:solidFill>
                  <a:srgbClr val="FF0000"/>
                </a:solidFill>
              </a:rPr>
              <a:t>                     </a:t>
            </a:r>
            <a:r>
              <a:rPr lang="en-US" sz="3500" b="1" i="1" u="sng" dirty="0" smtClean="0">
                <a:solidFill>
                  <a:srgbClr val="FF0000"/>
                </a:solidFill>
              </a:rPr>
              <a:t>Key messages</a:t>
            </a:r>
          </a:p>
          <a:p>
            <a:endParaRPr lang="en-US" dirty="0" smtClean="0"/>
          </a:p>
          <a:p>
            <a:pPr marL="0" indent="0">
              <a:buNone/>
            </a:pPr>
            <a:r>
              <a:rPr lang="en-US" dirty="0" smtClean="0">
                <a:solidFill>
                  <a:srgbClr val="FF0000"/>
                </a:solidFill>
              </a:rPr>
              <a:t>  *</a:t>
            </a:r>
            <a:r>
              <a:rPr lang="en-US" dirty="0" smtClean="0"/>
              <a:t> The </a:t>
            </a:r>
            <a:r>
              <a:rPr lang="en-US" dirty="0"/>
              <a:t>ambulatory glucose profile (AGP) contributes to </a:t>
            </a:r>
            <a:r>
              <a:rPr lang="en-US" dirty="0" smtClean="0"/>
              <a:t>systematic </a:t>
            </a:r>
            <a:r>
              <a:rPr lang="en-US" dirty="0"/>
              <a:t>approach to interpreting dense </a:t>
            </a:r>
            <a:r>
              <a:rPr lang="en-US" dirty="0" smtClean="0"/>
              <a:t>glucose data </a:t>
            </a:r>
            <a:r>
              <a:rPr lang="en-US" dirty="0"/>
              <a:t>from glucose monitoring systems</a:t>
            </a:r>
          </a:p>
          <a:p>
            <a:r>
              <a:rPr lang="en-US" dirty="0" smtClean="0">
                <a:solidFill>
                  <a:srgbClr val="FF0000"/>
                </a:solidFill>
              </a:rPr>
              <a:t>* </a:t>
            </a:r>
            <a:r>
              <a:rPr lang="en-US" dirty="0"/>
              <a:t>Consensus recommendations are available to </a:t>
            </a:r>
            <a:r>
              <a:rPr lang="en-US" dirty="0" smtClean="0"/>
              <a:t>guide the </a:t>
            </a:r>
            <a:r>
              <a:rPr lang="en-US" dirty="0"/>
              <a:t>use of the AGP</a:t>
            </a:r>
          </a:p>
          <a:p>
            <a:r>
              <a:rPr lang="en-US" dirty="0" smtClean="0">
                <a:solidFill>
                  <a:srgbClr val="FF0000"/>
                </a:solidFill>
              </a:rPr>
              <a:t>*</a:t>
            </a:r>
            <a:r>
              <a:rPr lang="en-US" dirty="0" smtClean="0"/>
              <a:t> </a:t>
            </a:r>
            <a:r>
              <a:rPr lang="en-US" dirty="0"/>
              <a:t>The guidance places emphasis on examination of </a:t>
            </a:r>
            <a:r>
              <a:rPr lang="en-US" dirty="0" smtClean="0"/>
              <a:t>the AGP </a:t>
            </a:r>
            <a:r>
              <a:rPr lang="en-US" dirty="0"/>
              <a:t>for periods of </a:t>
            </a:r>
            <a:r>
              <a:rPr lang="en-US" dirty="0" smtClean="0"/>
              <a:t>hypoglycemic </a:t>
            </a:r>
            <a:r>
              <a:rPr lang="en-US" dirty="0"/>
              <a:t>risk, i.e. when </a:t>
            </a:r>
            <a:r>
              <a:rPr lang="en-US" dirty="0" smtClean="0"/>
              <a:t>the10th </a:t>
            </a:r>
            <a:r>
              <a:rPr lang="en-US" dirty="0"/>
              <a:t>centile line for glucose approaches or enters </a:t>
            </a:r>
            <a:r>
              <a:rPr lang="en-US" dirty="0" smtClean="0"/>
              <a:t>the hypoglycemic </a:t>
            </a:r>
            <a:r>
              <a:rPr lang="en-US" dirty="0"/>
              <a:t>range</a:t>
            </a:r>
          </a:p>
          <a:p>
            <a:endParaRPr lang="en-US" dirty="0"/>
          </a:p>
        </p:txBody>
      </p:sp>
    </p:spTree>
    <p:extLst>
      <p:ext uri="{BB962C8B-B14F-4D97-AF65-F5344CB8AC3E}">
        <p14:creationId xmlns:p14="http://schemas.microsoft.com/office/powerpoint/2010/main" val="237047438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63040" y="1066800"/>
            <a:ext cx="6196405" cy="4656269"/>
          </a:xfrm>
        </p:spPr>
        <p:txBody>
          <a:bodyPr/>
          <a:lstStyle/>
          <a:p>
            <a:endParaRPr lang="en-US" dirty="0" smtClean="0">
              <a:solidFill>
                <a:srgbClr val="FF0000"/>
              </a:solidFill>
            </a:endParaRPr>
          </a:p>
          <a:p>
            <a:pPr marL="0" indent="0">
              <a:buNone/>
            </a:pPr>
            <a:r>
              <a:rPr lang="en-US" dirty="0" smtClean="0">
                <a:solidFill>
                  <a:srgbClr val="FF0000"/>
                </a:solidFill>
              </a:rPr>
              <a:t> *</a:t>
            </a:r>
            <a:r>
              <a:rPr lang="en-US" dirty="0" smtClean="0"/>
              <a:t>These </a:t>
            </a:r>
            <a:r>
              <a:rPr lang="en-US" dirty="0"/>
              <a:t>analyses are supported by the glucose </a:t>
            </a:r>
            <a:r>
              <a:rPr lang="en-US" dirty="0" smtClean="0"/>
              <a:t>pattern insights </a:t>
            </a:r>
            <a:r>
              <a:rPr lang="en-US" dirty="0"/>
              <a:t>analysis available from the </a:t>
            </a:r>
            <a:r>
              <a:rPr lang="en-US" dirty="0" smtClean="0"/>
              <a:t>Freestyle </a:t>
            </a:r>
            <a:r>
              <a:rPr lang="en-US" dirty="0"/>
              <a:t>Libre </a:t>
            </a:r>
            <a:r>
              <a:rPr lang="en-US" dirty="0" smtClean="0"/>
              <a:t>flash glucose </a:t>
            </a:r>
            <a:r>
              <a:rPr lang="en-US" dirty="0"/>
              <a:t>monitoring system, which flags up the</a:t>
            </a:r>
          </a:p>
          <a:p>
            <a:pPr marL="0" indent="0">
              <a:buNone/>
            </a:pPr>
            <a:r>
              <a:rPr lang="en-US" dirty="0" smtClean="0"/>
              <a:t>   likelihood </a:t>
            </a:r>
            <a:r>
              <a:rPr lang="en-US" dirty="0"/>
              <a:t>of low glucose, the proximity of the </a:t>
            </a:r>
            <a:r>
              <a:rPr lang="en-US" dirty="0" smtClean="0"/>
              <a:t>median glucose </a:t>
            </a:r>
            <a:r>
              <a:rPr lang="en-US" dirty="0"/>
              <a:t>to target, and the degree of variability </a:t>
            </a:r>
            <a:r>
              <a:rPr lang="en-US" dirty="0" smtClean="0"/>
              <a:t>below the </a:t>
            </a:r>
            <a:r>
              <a:rPr lang="en-US" dirty="0"/>
              <a:t>median at various times of day</a:t>
            </a:r>
          </a:p>
        </p:txBody>
      </p:sp>
    </p:spTree>
    <p:extLst>
      <p:ext uri="{BB962C8B-B14F-4D97-AF65-F5344CB8AC3E}">
        <p14:creationId xmlns:p14="http://schemas.microsoft.com/office/powerpoint/2010/main" val="62151470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63040" y="1143000"/>
            <a:ext cx="6196405" cy="4580069"/>
          </a:xfrm>
        </p:spPr>
        <p:txBody>
          <a:bodyPr/>
          <a:lstStyle/>
          <a:p>
            <a:pPr marL="0" indent="0" algn="ctr">
              <a:buNone/>
            </a:pPr>
            <a:r>
              <a:rPr lang="en-US" b="1" u="sng" dirty="0" smtClean="0"/>
              <a:t>In conclusion,</a:t>
            </a:r>
          </a:p>
          <a:p>
            <a:endParaRPr lang="en-US" dirty="0"/>
          </a:p>
        </p:txBody>
      </p:sp>
      <p:sp>
        <p:nvSpPr>
          <p:cNvPr id="4" name="Rectangle 3"/>
          <p:cNvSpPr/>
          <p:nvPr/>
        </p:nvSpPr>
        <p:spPr>
          <a:xfrm>
            <a:off x="966993" y="1981200"/>
            <a:ext cx="7255512" cy="3385542"/>
          </a:xfrm>
          <a:prstGeom prst="rect">
            <a:avLst/>
          </a:prstGeom>
          <a:noFill/>
        </p:spPr>
        <p:txBody>
          <a:bodyPr wrap="none" lIns="91440" tIns="45720" rIns="91440" bIns="45720">
            <a:spAutoFit/>
          </a:bodyPr>
          <a:lstStyle/>
          <a:p>
            <a:pPr algn="ctr"/>
            <a:r>
              <a:rPr lang="en-U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a:t>
            </a:r>
            <a:r>
              <a:rPr lang="en-US" sz="8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AGP …… : </a:t>
            </a:r>
          </a:p>
          <a:p>
            <a:pPr algn="ctr"/>
            <a:r>
              <a:rPr lang="en-US" sz="8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Segmentation….</a:t>
            </a:r>
          </a:p>
          <a:p>
            <a:pPr algn="ctr"/>
            <a:endParaRPr 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extLst>
      <p:ext uri="{BB962C8B-B14F-4D97-AF65-F5344CB8AC3E}">
        <p14:creationId xmlns:p14="http://schemas.microsoft.com/office/powerpoint/2010/main" val="139509946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63040" y="838200"/>
            <a:ext cx="6196405" cy="4884869"/>
          </a:xfrm>
        </p:spPr>
        <p:txBody>
          <a:bodyPr>
            <a:normAutofit/>
          </a:bodyPr>
          <a:lstStyle/>
          <a:p>
            <a:pPr algn="ctr"/>
            <a:r>
              <a:rPr lang="en-US" dirty="0" err="1" smtClean="0"/>
              <a:t>Refrences</a:t>
            </a:r>
            <a:r>
              <a:rPr lang="en-US" dirty="0" smtClean="0"/>
              <a:t>:</a:t>
            </a:r>
          </a:p>
          <a:p>
            <a:r>
              <a:rPr lang="en-US" sz="2000" dirty="0"/>
              <a:t>1. Hammond P. Continuous glucose monitoring: the clinical picture. How</a:t>
            </a:r>
          </a:p>
          <a:p>
            <a:r>
              <a:rPr lang="en-US" sz="2000" dirty="0"/>
              <a:t>to interpret and use the data. </a:t>
            </a:r>
            <a:r>
              <a:rPr lang="en-US" sz="2000" i="1" dirty="0"/>
              <a:t>Practical Diabetes </a:t>
            </a:r>
            <a:r>
              <a:rPr lang="en-US" sz="2000" dirty="0"/>
              <a:t>2012;29:364-8.</a:t>
            </a:r>
          </a:p>
          <a:p>
            <a:r>
              <a:rPr lang="en-US" sz="2000" dirty="0"/>
              <a:t>http://dx.doi.org/10.1002/pdi.1723</a:t>
            </a:r>
          </a:p>
          <a:p>
            <a:r>
              <a:rPr lang="en-US" sz="2000" dirty="0"/>
              <a:t>2. </a:t>
            </a:r>
            <a:r>
              <a:rPr lang="en-US" sz="2000" dirty="0" err="1"/>
              <a:t>Matthaei</a:t>
            </a:r>
            <a:r>
              <a:rPr lang="en-US" sz="2000" dirty="0"/>
              <a:t> S, </a:t>
            </a:r>
            <a:r>
              <a:rPr lang="en-US" sz="2000" dirty="0" err="1"/>
              <a:t>Dealaiz</a:t>
            </a:r>
            <a:r>
              <a:rPr lang="en-US" sz="2000" dirty="0"/>
              <a:t> RA, Bose E, </a:t>
            </a:r>
            <a:r>
              <a:rPr lang="en-US" sz="2000" i="1" dirty="0"/>
              <a:t>et al</a:t>
            </a:r>
            <a:r>
              <a:rPr lang="en-US" sz="2000" dirty="0"/>
              <a:t>. Consensus recommendations for</a:t>
            </a:r>
          </a:p>
          <a:p>
            <a:r>
              <a:rPr lang="en-US" sz="2000" dirty="0"/>
              <a:t>the use of Ambulatory Glucose Profile in clinical practice. </a:t>
            </a:r>
            <a:r>
              <a:rPr lang="en-US" sz="2000" i="1" dirty="0"/>
              <a:t>Br J Diabetes</a:t>
            </a:r>
          </a:p>
          <a:p>
            <a:r>
              <a:rPr lang="en-US" sz="2000" i="1" dirty="0" err="1"/>
              <a:t>Vasc</a:t>
            </a:r>
            <a:r>
              <a:rPr lang="en-US" sz="2000" i="1" dirty="0"/>
              <a:t> Dis </a:t>
            </a:r>
            <a:r>
              <a:rPr lang="en-US" sz="2000" dirty="0"/>
              <a:t>2014;14:153-7. http://dx.doi.org/10.15277/bjdvd.2014.046</a:t>
            </a:r>
          </a:p>
        </p:txBody>
      </p:sp>
    </p:spTree>
    <p:extLst>
      <p:ext uri="{BB962C8B-B14F-4D97-AF65-F5344CB8AC3E}">
        <p14:creationId xmlns:p14="http://schemas.microsoft.com/office/powerpoint/2010/main" val="309396104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58672" y="990600"/>
            <a:ext cx="7543800" cy="5078313"/>
          </a:xfrm>
          <a:prstGeom prst="rect">
            <a:avLst/>
          </a:prstGeom>
        </p:spPr>
        <p:txBody>
          <a:bodyPr wrap="square">
            <a:spAutoFit/>
          </a:bodyPr>
          <a:lstStyle/>
          <a:p>
            <a:r>
              <a:rPr lang="en-US" dirty="0"/>
              <a:t>. DCCT Research Group. The effect of intensive treatment of diabetes on the development and progression of </a:t>
            </a:r>
            <a:r>
              <a:rPr lang="en-US" dirty="0" err="1"/>
              <a:t>longterm</a:t>
            </a:r>
            <a:r>
              <a:rPr lang="en-US" dirty="0"/>
              <a:t> complications in insulin dependent diabetes mellitus. N </a:t>
            </a:r>
            <a:r>
              <a:rPr lang="en-US" dirty="0" err="1"/>
              <a:t>Engl</a:t>
            </a:r>
            <a:r>
              <a:rPr lang="en-US" dirty="0"/>
              <a:t> J Med 1993; 329:977-86. 2. UKPDS Group. Effect of intensive blood-glucose control with metformin on complications in overweight patients with type 2 diabetes (UKPDS34). Lancet 1998; 352:854-65. 3. DCCT Research Group. The relationship of glycemic exposure (HbA1c) to the risk of </a:t>
            </a:r>
            <a:r>
              <a:rPr lang="en-US" dirty="0" err="1" smtClean="0"/>
              <a:t>developme</a:t>
            </a:r>
            <a:endParaRPr lang="en-US" dirty="0" smtClean="0"/>
          </a:p>
          <a:p>
            <a:r>
              <a:rPr lang="en-US" dirty="0" err="1" smtClean="0"/>
              <a:t>nt</a:t>
            </a:r>
            <a:r>
              <a:rPr lang="en-US" dirty="0" smtClean="0"/>
              <a:t> </a:t>
            </a:r>
            <a:r>
              <a:rPr lang="en-US" dirty="0"/>
              <a:t>and progression of retinopathy in the Diabetes Control and Complications Trial. Diabetes 1995; 44:968-83. 4. Hirsch IB, Brownlee M. Should minimal blood glucose variability become the gold standard of glycemic control? J Diabetes Complications 2005; 19:178-81. 5. Glycemic Variability: How Do We Measure It and Why Is It Important? Diabetes </a:t>
            </a:r>
            <a:r>
              <a:rPr lang="en-US" dirty="0" err="1"/>
              <a:t>Metab</a:t>
            </a:r>
            <a:r>
              <a:rPr lang="en-US" dirty="0"/>
              <a:t> J 2015; 39:273-282 6. Brownlee, M. Biochemistry and molecular cell biology of diabetic complications. Nature 2001; 414:813-820. 7. </a:t>
            </a:r>
            <a:r>
              <a:rPr lang="en-US" dirty="0" err="1"/>
              <a:t>Quagliaro</a:t>
            </a:r>
            <a:r>
              <a:rPr lang="en-US" dirty="0"/>
              <a:t> L, </a:t>
            </a:r>
            <a:r>
              <a:rPr lang="en-US" dirty="0" err="1"/>
              <a:t>Piconi</a:t>
            </a:r>
            <a:r>
              <a:rPr lang="en-US" dirty="0"/>
              <a:t> L, </a:t>
            </a:r>
            <a:r>
              <a:rPr lang="en-US" dirty="0" err="1"/>
              <a:t>Assalone</a:t>
            </a:r>
            <a:r>
              <a:rPr lang="en-US" dirty="0"/>
              <a:t> R, </a:t>
            </a:r>
            <a:r>
              <a:rPr lang="en-US" dirty="0" err="1"/>
              <a:t>Martinelli</a:t>
            </a:r>
            <a:r>
              <a:rPr lang="en-US" dirty="0"/>
              <a:t> L, </a:t>
            </a:r>
            <a:r>
              <a:rPr lang="en-US" dirty="0" err="1"/>
              <a:t>Motz</a:t>
            </a:r>
            <a:r>
              <a:rPr lang="en-US" dirty="0"/>
              <a:t> E, </a:t>
            </a:r>
            <a:r>
              <a:rPr lang="en-US" dirty="0" err="1"/>
              <a:t>Ceriello</a:t>
            </a:r>
            <a:r>
              <a:rPr lang="en-US" dirty="0"/>
              <a:t> A. Intermittent high glucose enhances apoptosis related to oxidative stress in human umbilical vein endothelial cells. The role of Protein Kinase C and NAD(P) H- Oxidase activation. Diabetes 2003; 52:2795-2804.</a:t>
            </a:r>
          </a:p>
        </p:txBody>
      </p:sp>
    </p:spTree>
    <p:extLst>
      <p:ext uri="{BB962C8B-B14F-4D97-AF65-F5344CB8AC3E}">
        <p14:creationId xmlns:p14="http://schemas.microsoft.com/office/powerpoint/2010/main" val="32657198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73290" y="914400"/>
            <a:ext cx="7696200" cy="5078313"/>
          </a:xfrm>
          <a:prstGeom prst="rect">
            <a:avLst/>
          </a:prstGeom>
        </p:spPr>
        <p:txBody>
          <a:bodyPr wrap="square">
            <a:spAutoFit/>
          </a:bodyPr>
          <a:lstStyle/>
          <a:p>
            <a:r>
              <a:rPr lang="en-US" dirty="0"/>
              <a:t>. Du X, Matsumura T, Edelstein D, Rossetti L, </a:t>
            </a:r>
            <a:r>
              <a:rPr lang="en-US" dirty="0" err="1"/>
              <a:t>Zsengellér</a:t>
            </a:r>
            <a:r>
              <a:rPr lang="en-US" dirty="0"/>
              <a:t> Z, </a:t>
            </a:r>
            <a:r>
              <a:rPr lang="en-US" dirty="0" err="1"/>
              <a:t>Szabó</a:t>
            </a:r>
            <a:r>
              <a:rPr lang="en-US" dirty="0"/>
              <a:t> C, Brownlee M. Inhibition of GAPDH activity by poly (ADP-ribose) polymerase activates three major pathways of hyperglycemic damage in endothelial cells. J </a:t>
            </a:r>
            <a:r>
              <a:rPr lang="en-US" dirty="0" err="1"/>
              <a:t>Clin</a:t>
            </a:r>
            <a:r>
              <a:rPr lang="en-US" dirty="0"/>
              <a:t> Invest. 2003; 112:1049-57. 9. Classification and Diagnosis of Diabetes., American Diabetes Association Diabetes Care. 2016; 39:S13-S22. 10. </a:t>
            </a:r>
            <a:r>
              <a:rPr lang="en-US" dirty="0" err="1"/>
              <a:t>Dungan</a:t>
            </a:r>
            <a:r>
              <a:rPr lang="en-US" dirty="0"/>
              <a:t> KM. 1,5-anhydroglucitol (</a:t>
            </a:r>
            <a:r>
              <a:rPr lang="en-US" dirty="0" err="1"/>
              <a:t>GlycoMark</a:t>
            </a:r>
            <a:r>
              <a:rPr lang="en-US" dirty="0"/>
              <a:t>) as a marker of short-term glycemic control and glycemic excursions. Expert Rev </a:t>
            </a:r>
            <a:r>
              <a:rPr lang="en-US" dirty="0" err="1"/>
              <a:t>Mol</a:t>
            </a:r>
            <a:r>
              <a:rPr lang="en-US" dirty="0"/>
              <a:t> </a:t>
            </a:r>
            <a:r>
              <a:rPr lang="en-US" dirty="0" err="1"/>
              <a:t>Diagn</a:t>
            </a:r>
            <a:r>
              <a:rPr lang="en-US" dirty="0"/>
              <a:t> 2008; 8:9-19 11. Takahashi S, Uchino H, Shimizu T, Kanazawa A, Tamura Y, Sakai K, </a:t>
            </a:r>
            <a:r>
              <a:rPr lang="en-US" dirty="0" err="1"/>
              <a:t>Watada</a:t>
            </a:r>
            <a:r>
              <a:rPr lang="en-US" dirty="0"/>
              <a:t> H, Hirose T, </a:t>
            </a:r>
            <a:r>
              <a:rPr lang="en-US" dirty="0" err="1"/>
              <a:t>Kawamori</a:t>
            </a:r>
            <a:r>
              <a:rPr lang="en-US" dirty="0"/>
              <a:t> R, Tanaka Y. Comparison of </a:t>
            </a:r>
            <a:r>
              <a:rPr lang="en-US" dirty="0" err="1"/>
              <a:t>glycated</a:t>
            </a:r>
            <a:r>
              <a:rPr lang="en-US" dirty="0"/>
              <a:t> albumin (GA) and </a:t>
            </a:r>
            <a:r>
              <a:rPr lang="en-US" dirty="0" err="1"/>
              <a:t>glycated</a:t>
            </a:r>
            <a:r>
              <a:rPr lang="en-US" dirty="0"/>
              <a:t> hemoglobin (HbA1c) in type 2 diabetic patients: usefulness of GA for evaluation of short-term changes in glycemic control. </a:t>
            </a:r>
            <a:r>
              <a:rPr lang="en-US" dirty="0" err="1"/>
              <a:t>Endocr</a:t>
            </a:r>
            <a:r>
              <a:rPr lang="en-US" dirty="0"/>
              <a:t> J 2007; 54:139-144 12. Glycemic variability: A strong independent predictor of mortality in critically ill patients. </a:t>
            </a:r>
            <a:r>
              <a:rPr lang="en-US" dirty="0" err="1"/>
              <a:t>Krinsley</a:t>
            </a:r>
            <a:r>
              <a:rPr lang="en-US" dirty="0"/>
              <a:t> JS. </a:t>
            </a:r>
            <a:r>
              <a:rPr lang="en-US" dirty="0" err="1"/>
              <a:t>Crit</a:t>
            </a:r>
            <a:r>
              <a:rPr lang="en-US" dirty="0"/>
              <a:t> Care Med 2008; 36:3008-3013. 13. </a:t>
            </a:r>
            <a:r>
              <a:rPr lang="en-US" dirty="0" err="1"/>
              <a:t>Rodbard</a:t>
            </a:r>
            <a:r>
              <a:rPr lang="en-US" dirty="0"/>
              <a:t> D. New and improved methods to characterize glycemic variability using continuous glucose monitoring. Diabetes </a:t>
            </a:r>
            <a:r>
              <a:rPr lang="en-US" dirty="0" err="1"/>
              <a:t>Technol</a:t>
            </a:r>
            <a:r>
              <a:rPr lang="en-US" dirty="0"/>
              <a:t> </a:t>
            </a:r>
            <a:r>
              <a:rPr lang="en-US" dirty="0" err="1"/>
              <a:t>Ther</a:t>
            </a:r>
            <a:r>
              <a:rPr lang="en-US" dirty="0"/>
              <a:t> 2009; 11:551-65. 14. Service FJ. Glucose variability. Diabetes 2013; 62:1398-404. 15. </a:t>
            </a:r>
            <a:r>
              <a:rPr lang="en-US" dirty="0" err="1"/>
              <a:t>DeVries</a:t>
            </a:r>
            <a:r>
              <a:rPr lang="en-US" dirty="0"/>
              <a:t> JH. Glucose variability: where it is important and how to measure it. Diabetes 2013; 62:1405-8.</a:t>
            </a:r>
          </a:p>
        </p:txBody>
      </p:sp>
    </p:spTree>
    <p:extLst>
      <p:ext uri="{BB962C8B-B14F-4D97-AF65-F5344CB8AC3E}">
        <p14:creationId xmlns:p14="http://schemas.microsoft.com/office/powerpoint/2010/main" val="41935606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1143000"/>
            <a:ext cx="6196405" cy="4724400"/>
          </a:xfrm>
        </p:spPr>
        <p:txBody>
          <a:bodyPr/>
          <a:lstStyle/>
          <a:p>
            <a:r>
              <a:rPr lang="en-US" b="1" u="sng" dirty="0" smtClean="0">
                <a:solidFill>
                  <a:srgbClr val="FF0000"/>
                </a:solidFill>
              </a:rPr>
              <a:t>Glycemic </a:t>
            </a:r>
            <a:r>
              <a:rPr lang="en-US" b="1" u="sng" dirty="0">
                <a:solidFill>
                  <a:srgbClr val="FF0000"/>
                </a:solidFill>
              </a:rPr>
              <a:t>variability indices </a:t>
            </a:r>
            <a:r>
              <a:rPr lang="en-US" b="1" u="sng" dirty="0" smtClean="0">
                <a:solidFill>
                  <a:srgbClr val="FF0000"/>
                </a:solidFill>
              </a:rPr>
              <a:t>:</a:t>
            </a:r>
          </a:p>
          <a:p>
            <a:pPr marL="0" indent="0">
              <a:buNone/>
            </a:pPr>
            <a:endParaRPr lang="en-US" b="1" u="sng" dirty="0" smtClean="0">
              <a:solidFill>
                <a:srgbClr val="FF0000"/>
              </a:solidFill>
            </a:endParaRPr>
          </a:p>
          <a:p>
            <a:pPr marL="0" indent="0">
              <a:buNone/>
            </a:pPr>
            <a:r>
              <a:rPr lang="en-US" dirty="0" smtClean="0"/>
              <a:t>    1-Mean </a:t>
            </a:r>
            <a:r>
              <a:rPr lang="en-US" dirty="0"/>
              <a:t>(average) ± standard deviation </a:t>
            </a:r>
            <a:endParaRPr lang="en-US" dirty="0" smtClean="0"/>
          </a:p>
          <a:p>
            <a:pPr marL="0" indent="0">
              <a:buNone/>
            </a:pPr>
            <a:r>
              <a:rPr lang="en-US" dirty="0" smtClean="0"/>
              <a:t>    2- </a:t>
            </a:r>
            <a:r>
              <a:rPr lang="en-US" dirty="0"/>
              <a:t>J index </a:t>
            </a:r>
            <a:endParaRPr lang="en-US" dirty="0" smtClean="0"/>
          </a:p>
          <a:p>
            <a:pPr marL="0" indent="0">
              <a:buNone/>
            </a:pPr>
            <a:r>
              <a:rPr lang="en-US" dirty="0" smtClean="0"/>
              <a:t>    3-Coefficient </a:t>
            </a:r>
            <a:r>
              <a:rPr lang="en-US" dirty="0"/>
              <a:t>of variance (CV) </a:t>
            </a:r>
            <a:endParaRPr lang="en-US" dirty="0" smtClean="0"/>
          </a:p>
          <a:p>
            <a:pPr marL="0" indent="0">
              <a:buNone/>
            </a:pPr>
            <a:r>
              <a:rPr lang="en-US" dirty="0" smtClean="0"/>
              <a:t>    4- </a:t>
            </a:r>
            <a:r>
              <a:rPr lang="en-US" dirty="0"/>
              <a:t>Mean amplitude of glucose excursion (MAGE) </a:t>
            </a:r>
            <a:endParaRPr lang="en-US" dirty="0" smtClean="0"/>
          </a:p>
          <a:p>
            <a:pPr marL="0" indent="0">
              <a:buNone/>
            </a:pPr>
            <a:r>
              <a:rPr lang="en-US" dirty="0" smtClean="0"/>
              <a:t>    5- </a:t>
            </a:r>
            <a:r>
              <a:rPr lang="en-US" dirty="0"/>
              <a:t>1,5-Anhydroglucitol </a:t>
            </a:r>
            <a:endParaRPr lang="en-US" dirty="0" smtClean="0"/>
          </a:p>
          <a:p>
            <a:pPr marL="0" indent="0">
              <a:buNone/>
            </a:pPr>
            <a:r>
              <a:rPr lang="en-US" dirty="0" smtClean="0"/>
              <a:t>    6- </a:t>
            </a:r>
            <a:r>
              <a:rPr lang="en-US" dirty="0"/>
              <a:t>Glycated albumin/glycosylated hemoglobin ratio</a:t>
            </a:r>
          </a:p>
        </p:txBody>
      </p:sp>
    </p:spTree>
    <p:extLst>
      <p:ext uri="{BB962C8B-B14F-4D97-AF65-F5344CB8AC3E}">
        <p14:creationId xmlns:p14="http://schemas.microsoft.com/office/powerpoint/2010/main" val="327450123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838200"/>
            <a:ext cx="7772400" cy="3693319"/>
          </a:xfrm>
          <a:prstGeom prst="rect">
            <a:avLst/>
          </a:prstGeom>
        </p:spPr>
        <p:txBody>
          <a:bodyPr wrap="square">
            <a:spAutoFit/>
          </a:bodyPr>
          <a:lstStyle/>
          <a:p>
            <a:r>
              <a:rPr lang="en-US" dirty="0"/>
              <a:t>6. </a:t>
            </a:r>
            <a:r>
              <a:rPr lang="en-US" dirty="0" err="1"/>
              <a:t>Rodbard</a:t>
            </a:r>
            <a:r>
              <a:rPr lang="en-US" dirty="0"/>
              <a:t> D. Clinical interpretation of indices of quality of glycemic control and glycemic variability. Postgrad Med 2011; 123:107-18. 17. </a:t>
            </a:r>
            <a:r>
              <a:rPr lang="en-US" dirty="0" err="1"/>
              <a:t>Mazze</a:t>
            </a:r>
            <a:r>
              <a:rPr lang="en-US" dirty="0"/>
              <a:t> R, </a:t>
            </a:r>
            <a:r>
              <a:rPr lang="en-US" dirty="0" err="1"/>
              <a:t>Lucido</a:t>
            </a:r>
            <a:r>
              <a:rPr lang="en-US" dirty="0"/>
              <a:t> D, Langer O, et al. Ambulatory Glucose Profile: representation of verified self-monitored blood glucose data. Diabetes Care 1987; 10:111-17. 18. </a:t>
            </a:r>
            <a:r>
              <a:rPr lang="en-US" dirty="0" err="1"/>
              <a:t>Hoss</a:t>
            </a:r>
            <a:r>
              <a:rPr lang="en-US" dirty="0"/>
              <a:t> U, </a:t>
            </a:r>
            <a:r>
              <a:rPr lang="en-US" dirty="0" err="1"/>
              <a:t>Budiman</a:t>
            </a:r>
            <a:r>
              <a:rPr lang="en-US" dirty="0"/>
              <a:t> E, Liu H Christiansen H. Continuous Glucose Monitoring in the Subcutaneous Tissue over a 14- Day Sensor Wear Period Diabetes. </a:t>
            </a:r>
            <a:r>
              <a:rPr lang="en-US" dirty="0" err="1"/>
              <a:t>Sci</a:t>
            </a:r>
            <a:r>
              <a:rPr lang="en-US" dirty="0"/>
              <a:t> </a:t>
            </a:r>
            <a:r>
              <a:rPr lang="en-US" dirty="0" err="1"/>
              <a:t>Technol</a:t>
            </a:r>
            <a:r>
              <a:rPr lang="en-US" dirty="0"/>
              <a:t> 2013; 7:1210- 1219. 19. American Association of Clinical Endocrinologists (AACE) American College of Endocrinology (ACE) 2016 Outpatient Glucose Monitoring Consensus Statement. Endocrine Practice 2016; 21:231-261. 20. DCCT/EDIC Research Group. Modern-day clinical course of type 1 diabetes mellitus after 30 years’ duration: the Diabetes Control Intervention and Complications and Pittsburgh Epidemiology of Diabetes Complications experience (1983–2005). Arch Intern Med 2009; 169:1307-16.</a:t>
            </a:r>
          </a:p>
        </p:txBody>
      </p:sp>
    </p:spTree>
    <p:extLst>
      <p:ext uri="{BB962C8B-B14F-4D97-AF65-F5344CB8AC3E}">
        <p14:creationId xmlns:p14="http://schemas.microsoft.com/office/powerpoint/2010/main" val="24169446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63040" y="838200"/>
            <a:ext cx="6196405" cy="4884869"/>
          </a:xfrm>
        </p:spPr>
        <p:txBody>
          <a:bodyPr>
            <a:normAutofit/>
          </a:bodyPr>
          <a:lstStyle/>
          <a:p>
            <a:r>
              <a:rPr lang="en-US" sz="3200" b="1" dirty="0" smtClean="0">
                <a:solidFill>
                  <a:srgbClr val="FF0000"/>
                </a:solidFill>
              </a:rPr>
              <a:t>5-Anhydroglucitol(</a:t>
            </a:r>
            <a:r>
              <a:rPr lang="en-US" sz="3200" b="1" dirty="0">
                <a:solidFill>
                  <a:srgbClr val="FF0000"/>
                </a:solidFill>
              </a:rPr>
              <a:t>1,5-AG</a:t>
            </a:r>
            <a:r>
              <a:rPr lang="en-US" sz="3200" b="1" dirty="0" smtClean="0">
                <a:solidFill>
                  <a:srgbClr val="FF0000"/>
                </a:solidFill>
              </a:rPr>
              <a:t>,): </a:t>
            </a:r>
            <a:r>
              <a:rPr lang="en-US" dirty="0" smtClean="0"/>
              <a:t>A</a:t>
            </a:r>
            <a:r>
              <a:rPr lang="en-US" dirty="0"/>
              <a:t> </a:t>
            </a:r>
            <a:r>
              <a:rPr lang="en-US" dirty="0" smtClean="0"/>
              <a:t>monosaccharide</a:t>
            </a:r>
            <a:r>
              <a:rPr lang="en-US" dirty="0"/>
              <a:t> found in nearly all foods. Blood concentrations of </a:t>
            </a:r>
            <a:r>
              <a:rPr lang="en-US" dirty="0" smtClean="0"/>
              <a:t>1,5-AG </a:t>
            </a:r>
            <a:r>
              <a:rPr lang="en-US" dirty="0"/>
              <a:t>decrease during times  hyperglycemia above 180 mg/</a:t>
            </a:r>
            <a:r>
              <a:rPr lang="en-US" dirty="0" err="1"/>
              <a:t>dL</a:t>
            </a:r>
            <a:r>
              <a:rPr lang="en-US" dirty="0"/>
              <a:t>, and return to normal levels after approximately 2 weeks in the absence of hyperglycemia. As a result, it can be used for people with either type-1 or type-2 diabetes mellitus to identify glycemic </a:t>
            </a:r>
            <a:r>
              <a:rPr lang="en-US" dirty="0" smtClean="0"/>
              <a:t>variability esp. if HbA1c is normal</a:t>
            </a:r>
            <a:endParaRPr lang="en-US" dirty="0"/>
          </a:p>
        </p:txBody>
      </p:sp>
    </p:spTree>
    <p:extLst>
      <p:ext uri="{BB962C8B-B14F-4D97-AF65-F5344CB8AC3E}">
        <p14:creationId xmlns:p14="http://schemas.microsoft.com/office/powerpoint/2010/main" val="42135412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914400"/>
            <a:ext cx="6705600" cy="4876800"/>
          </a:xfrm>
        </p:spPr>
        <p:txBody>
          <a:bodyPr/>
          <a:lstStyle/>
          <a:p>
            <a:pPr marL="0" indent="0">
              <a:buNone/>
            </a:pPr>
            <a:r>
              <a:rPr lang="en-US" sz="3600" b="1" dirty="0" smtClean="0">
                <a:solidFill>
                  <a:srgbClr val="FF0000"/>
                </a:solidFill>
              </a:rPr>
              <a:t>Glycated </a:t>
            </a:r>
            <a:r>
              <a:rPr lang="en-US" sz="3600" b="1" dirty="0">
                <a:solidFill>
                  <a:srgbClr val="FF0000"/>
                </a:solidFill>
              </a:rPr>
              <a:t>albumin/glycosylated hemoglobin </a:t>
            </a:r>
            <a:r>
              <a:rPr lang="en-US" sz="3600" b="1" dirty="0" smtClean="0">
                <a:solidFill>
                  <a:srgbClr val="FF0000"/>
                </a:solidFill>
              </a:rPr>
              <a:t>ratio</a:t>
            </a:r>
            <a:r>
              <a:rPr lang="en-US" sz="3600" b="1" dirty="0">
                <a:solidFill>
                  <a:srgbClr val="FF0000"/>
                </a:solidFill>
                <a:sym typeface="Wingdings" pitchFamily="2" charset="2"/>
              </a:rPr>
              <a:t> </a:t>
            </a:r>
            <a:r>
              <a:rPr lang="en-US" sz="3600" b="1" dirty="0" smtClean="0">
                <a:solidFill>
                  <a:srgbClr val="FF0000"/>
                </a:solidFill>
                <a:sym typeface="Wingdings" pitchFamily="2" charset="2"/>
              </a:rPr>
              <a:t>(</a:t>
            </a:r>
            <a:r>
              <a:rPr lang="en-US" sz="3600" b="1" dirty="0" err="1" smtClean="0">
                <a:solidFill>
                  <a:srgbClr val="FF0000"/>
                </a:solidFill>
                <a:sym typeface="Wingdings" pitchFamily="2" charset="2"/>
              </a:rPr>
              <a:t>GA:Hgs</a:t>
            </a:r>
            <a:r>
              <a:rPr lang="en-US" sz="3600" b="1" dirty="0" smtClean="0">
                <a:solidFill>
                  <a:srgbClr val="FF0000"/>
                </a:solidFill>
                <a:sym typeface="Wingdings" pitchFamily="2" charset="2"/>
              </a:rPr>
              <a:t>)</a:t>
            </a:r>
            <a:endParaRPr lang="en-US" sz="3600" b="1" dirty="0" smtClean="0">
              <a:solidFill>
                <a:srgbClr val="FF0000"/>
              </a:solidFill>
            </a:endParaRPr>
          </a:p>
          <a:p>
            <a:pPr marL="0" indent="0">
              <a:buNone/>
            </a:pPr>
            <a:endParaRPr lang="en-US" dirty="0" smtClean="0"/>
          </a:p>
          <a:p>
            <a:pPr marL="0" indent="0">
              <a:buNone/>
            </a:pPr>
            <a:r>
              <a:rPr lang="en-US" dirty="0" smtClean="0"/>
              <a:t> 1- albumin is glycosylated more  rapidly than hemoglobin</a:t>
            </a:r>
          </a:p>
          <a:p>
            <a:pPr marL="0" indent="0">
              <a:buNone/>
            </a:pPr>
            <a:r>
              <a:rPr lang="en-US" dirty="0" smtClean="0"/>
              <a:t> 2-sensetive factor of glucose excursion</a:t>
            </a:r>
          </a:p>
          <a:p>
            <a:pPr marL="0" indent="0">
              <a:buNone/>
            </a:pPr>
            <a:r>
              <a:rPr lang="en-US" dirty="0" smtClean="0"/>
              <a:t> 3-Mostly inTD2</a:t>
            </a:r>
          </a:p>
          <a:p>
            <a:pPr marL="0" indent="0">
              <a:buNone/>
            </a:pPr>
            <a:r>
              <a:rPr lang="en-US" dirty="0"/>
              <a:t> </a:t>
            </a:r>
            <a:r>
              <a:rPr lang="en-US" dirty="0" smtClean="0"/>
              <a:t>4-related to carotid media thickness increase which is likely to be a predictor of micro vascular diseases</a:t>
            </a:r>
          </a:p>
          <a:p>
            <a:pPr marL="0" indent="0">
              <a:buNone/>
            </a:pPr>
            <a:endParaRPr lang="en-US" dirty="0"/>
          </a:p>
        </p:txBody>
      </p:sp>
    </p:spTree>
    <p:extLst>
      <p:ext uri="{BB962C8B-B14F-4D97-AF65-F5344CB8AC3E}">
        <p14:creationId xmlns:p14="http://schemas.microsoft.com/office/powerpoint/2010/main" val="27099717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1143000"/>
            <a:ext cx="6425005" cy="4495800"/>
          </a:xfrm>
        </p:spPr>
        <p:txBody>
          <a:bodyPr>
            <a:normAutofit/>
          </a:bodyPr>
          <a:lstStyle/>
          <a:p>
            <a:pPr marL="0" indent="0">
              <a:buNone/>
            </a:pPr>
            <a:r>
              <a:rPr lang="en-US" sz="3200" b="1" dirty="0" smtClean="0">
                <a:solidFill>
                  <a:srgbClr val="FF0000"/>
                </a:solidFill>
              </a:rPr>
              <a:t>2- J index:</a:t>
            </a:r>
          </a:p>
          <a:p>
            <a:r>
              <a:rPr lang="en-US" sz="3200" dirty="0"/>
              <a:t> index is a measure of quality of glycemic control based on the combination of information from the mean and SD calculated as 0.001 × (mean + </a:t>
            </a:r>
            <a:r>
              <a:rPr lang="en-US" sz="3200" dirty="0" smtClean="0"/>
              <a:t>SD)</a:t>
            </a:r>
            <a:endParaRPr lang="en-US" sz="3200" dirty="0"/>
          </a:p>
          <a:p>
            <a:pPr marL="0" indent="0">
              <a:buNone/>
            </a:pPr>
            <a:endParaRPr lang="en-US" sz="3200" dirty="0"/>
          </a:p>
          <a:p>
            <a:pPr marL="0" indent="0">
              <a:buNone/>
            </a:pPr>
            <a:endParaRPr lang="en-US" sz="3200" b="1" dirty="0" smtClean="0">
              <a:solidFill>
                <a:srgbClr val="FF0000"/>
              </a:solidFill>
            </a:endParaRPr>
          </a:p>
          <a:p>
            <a:pPr marL="0" indent="0">
              <a:buNone/>
            </a:pPr>
            <a:endParaRPr lang="en-US" dirty="0"/>
          </a:p>
        </p:txBody>
      </p:sp>
    </p:spTree>
    <p:extLst>
      <p:ext uri="{BB962C8B-B14F-4D97-AF65-F5344CB8AC3E}">
        <p14:creationId xmlns:p14="http://schemas.microsoft.com/office/powerpoint/2010/main" val="9194729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00200" y="1084997"/>
            <a:ext cx="5867400" cy="5016758"/>
          </a:xfrm>
          <a:prstGeom prst="rect">
            <a:avLst/>
          </a:prstGeom>
        </p:spPr>
        <p:txBody>
          <a:bodyPr wrap="square">
            <a:spAutoFit/>
          </a:bodyPr>
          <a:lstStyle/>
          <a:p>
            <a:pPr algn="ctr"/>
            <a:r>
              <a:rPr lang="en-US" sz="3200" dirty="0"/>
              <a:t>The mean of daily differences </a:t>
            </a:r>
            <a:r>
              <a:rPr lang="en-US" sz="3200" dirty="0" smtClean="0"/>
              <a:t>                           </a:t>
            </a:r>
            <a:r>
              <a:rPr lang="en-US" sz="3200" b="1" dirty="0" smtClean="0">
                <a:solidFill>
                  <a:srgbClr val="FF0000"/>
                </a:solidFill>
              </a:rPr>
              <a:t>(MODD</a:t>
            </a:r>
            <a:r>
              <a:rPr lang="en-US" sz="3200" b="1" dirty="0">
                <a:solidFill>
                  <a:srgbClr val="FF0000"/>
                </a:solidFill>
              </a:rPr>
              <a:t>) </a:t>
            </a:r>
            <a:r>
              <a:rPr lang="en-US" sz="3200" dirty="0" smtClean="0"/>
              <a:t>:</a:t>
            </a:r>
          </a:p>
          <a:p>
            <a:endParaRPr lang="en-US" sz="3200" dirty="0" smtClean="0"/>
          </a:p>
          <a:p>
            <a:r>
              <a:rPr lang="en-US" sz="3200" dirty="0" smtClean="0"/>
              <a:t>index </a:t>
            </a:r>
            <a:r>
              <a:rPr lang="en-US" sz="3200" dirty="0"/>
              <a:t>provides an estimation of </a:t>
            </a:r>
            <a:r>
              <a:rPr lang="en-US" sz="3200" dirty="0" smtClean="0"/>
              <a:t>intraday </a:t>
            </a:r>
            <a:r>
              <a:rPr lang="en-US" sz="3200" dirty="0"/>
              <a:t>glycemic variability. This parameter is calculated as the mean of absolute differences between glucose values at corresponding time points of consecutive days</a:t>
            </a:r>
            <a:r>
              <a:rPr lang="en-US" sz="3200" dirty="0" smtClean="0"/>
              <a:t>.</a:t>
            </a:r>
            <a:endParaRPr lang="en-US" sz="3200" dirty="0"/>
          </a:p>
        </p:txBody>
      </p:sp>
    </p:spTree>
    <p:extLst>
      <p:ext uri="{BB962C8B-B14F-4D97-AF65-F5344CB8AC3E}">
        <p14:creationId xmlns:p14="http://schemas.microsoft.com/office/powerpoint/2010/main" val="265794352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18239</TotalTime>
  <Words>2565</Words>
  <Application>Microsoft Office PowerPoint</Application>
  <PresentationFormat>On-screen Show (4:3)</PresentationFormat>
  <Paragraphs>237</Paragraphs>
  <Slides>50</Slides>
  <Notes>3</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Pushpin</vt:lpstr>
      <vt:lpstr>AGP  (ambulatory glucose profile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Nour Maher Kalbouneh</dc:creator>
  <cp:lastModifiedBy>Nour Maher Kalbouneh</cp:lastModifiedBy>
  <cp:revision>249</cp:revision>
  <dcterms:created xsi:type="dcterms:W3CDTF">2017-10-23T15:09:59Z</dcterms:created>
  <dcterms:modified xsi:type="dcterms:W3CDTF">2018-02-07T15:39:16Z</dcterms:modified>
</cp:coreProperties>
</file>