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6" r:id="rId3"/>
  </p:sldIdLst>
  <p:sldSz cx="9906000" cy="6858000" type="A4"/>
  <p:notesSz cx="6808788" cy="99409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em Estilo, Sem Grelh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em Estilo, Tabela com Grelh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Estilo Médio 1 - Destaqu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Estilo Médio 1 - Destaqu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5" d="100"/>
          <a:sy n="85" d="100"/>
        </p:scale>
        <p:origin x="1350"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C6ED73-D432-46E0-81BF-9BF51972FDCD}"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pt-PT"/>
        </a:p>
      </dgm:t>
    </dgm:pt>
    <dgm:pt modelId="{C51D1AAD-7AE9-438D-A844-38F1F0F6DCF4}">
      <dgm:prSet phldrT="[Texto]" custT="1"/>
      <dgm:spPr/>
      <dgm:t>
        <a:bodyPr/>
        <a:lstStyle/>
        <a:p>
          <a:r>
            <a:rPr lang="pt-PT" sz="800" dirty="0"/>
            <a:t>População</a:t>
          </a:r>
        </a:p>
      </dgm:t>
    </dgm:pt>
    <dgm:pt modelId="{4C38CE31-1BA3-4357-812C-7DAA849AF283}" type="parTrans" cxnId="{DB4B3E9C-AAEF-4852-8CDA-E9751D119968}">
      <dgm:prSet/>
      <dgm:spPr/>
      <dgm:t>
        <a:bodyPr/>
        <a:lstStyle/>
        <a:p>
          <a:endParaRPr lang="pt-PT" sz="900"/>
        </a:p>
      </dgm:t>
    </dgm:pt>
    <dgm:pt modelId="{DA9E03AF-800E-4EFA-A11A-A9BC26418D20}" type="sibTrans" cxnId="{DB4B3E9C-AAEF-4852-8CDA-E9751D119968}">
      <dgm:prSet/>
      <dgm:spPr/>
      <dgm:t>
        <a:bodyPr/>
        <a:lstStyle/>
        <a:p>
          <a:endParaRPr lang="pt-PT" sz="900"/>
        </a:p>
      </dgm:t>
    </dgm:pt>
    <dgm:pt modelId="{0AA4A9E8-4B53-4A01-862B-9B8BB849D53F}">
      <dgm:prSet phldrT="[Texto]" custT="1"/>
      <dgm:spPr/>
      <dgm:t>
        <a:bodyPr/>
        <a:lstStyle/>
        <a:p>
          <a:r>
            <a:rPr lang="pt-PT" sz="800" dirty="0"/>
            <a:t>Conselho Técnico</a:t>
          </a:r>
        </a:p>
      </dgm:t>
    </dgm:pt>
    <dgm:pt modelId="{60E1FDE2-B5EE-4F97-8C49-2E0703B25DC7}" type="parTrans" cxnId="{38D18F52-453F-4889-93DE-A2E941775D60}">
      <dgm:prSet/>
      <dgm:spPr/>
      <dgm:t>
        <a:bodyPr/>
        <a:lstStyle/>
        <a:p>
          <a:endParaRPr lang="pt-PT" sz="900"/>
        </a:p>
      </dgm:t>
    </dgm:pt>
    <dgm:pt modelId="{98478914-04A0-4339-A388-FFF46A66F783}" type="sibTrans" cxnId="{38D18F52-453F-4889-93DE-A2E941775D60}">
      <dgm:prSet/>
      <dgm:spPr/>
      <dgm:t>
        <a:bodyPr/>
        <a:lstStyle/>
        <a:p>
          <a:endParaRPr lang="pt-PT" sz="900"/>
        </a:p>
      </dgm:t>
    </dgm:pt>
    <dgm:pt modelId="{AF0F176A-9292-4218-AD9C-AD0B027ABC49}">
      <dgm:prSet phldrT="[Texto]" custT="1"/>
      <dgm:spPr/>
      <dgm:t>
        <a:bodyPr/>
        <a:lstStyle/>
        <a:p>
          <a:r>
            <a:rPr lang="pt-PT" sz="800" dirty="0" smtClean="0"/>
            <a:t>Coordenador</a:t>
          </a:r>
        </a:p>
        <a:p>
          <a:r>
            <a:rPr lang="pt-PT" sz="800" dirty="0" smtClean="0"/>
            <a:t>João Rodrigues</a:t>
          </a:r>
          <a:endParaRPr lang="pt-PT" sz="800" dirty="0"/>
        </a:p>
      </dgm:t>
    </dgm:pt>
    <dgm:pt modelId="{4CD32195-41DC-402C-9DCE-B336B3D6D22E}" type="parTrans" cxnId="{27BA59D9-95CC-49F7-A5E0-B111A6DAD9D8}">
      <dgm:prSet/>
      <dgm:spPr/>
      <dgm:t>
        <a:bodyPr/>
        <a:lstStyle/>
        <a:p>
          <a:endParaRPr lang="pt-PT" sz="900"/>
        </a:p>
      </dgm:t>
    </dgm:pt>
    <dgm:pt modelId="{A358CEFA-7236-4D6E-A340-B1BAFC33AC4C}" type="sibTrans" cxnId="{27BA59D9-95CC-49F7-A5E0-B111A6DAD9D8}">
      <dgm:prSet/>
      <dgm:spPr/>
      <dgm:t>
        <a:bodyPr/>
        <a:lstStyle/>
        <a:p>
          <a:endParaRPr lang="pt-PT" sz="900"/>
        </a:p>
      </dgm:t>
    </dgm:pt>
    <dgm:pt modelId="{018D0A9E-B114-45C0-83D2-0D635BD37BDC}">
      <dgm:prSet phldrT="[Texto]" custT="1"/>
      <dgm:spPr/>
      <dgm:t>
        <a:bodyPr/>
        <a:lstStyle/>
        <a:p>
          <a:r>
            <a:rPr lang="pt-PT" sz="800" dirty="0">
              <a:solidFill>
                <a:schemeClr val="tx1"/>
              </a:solidFill>
            </a:rPr>
            <a:t>Conselho Geral</a:t>
          </a:r>
        </a:p>
      </dgm:t>
    </dgm:pt>
    <dgm:pt modelId="{4DC2F2EA-0E17-45AC-ABA6-F7565A7AA038}" type="parTrans" cxnId="{4FD059CC-60AC-4B03-9394-48EEFD8B90FB}">
      <dgm:prSet/>
      <dgm:spPr/>
      <dgm:t>
        <a:bodyPr/>
        <a:lstStyle/>
        <a:p>
          <a:endParaRPr lang="pt-PT" sz="900"/>
        </a:p>
      </dgm:t>
    </dgm:pt>
    <dgm:pt modelId="{AF37ADE5-2811-4641-B056-10E1C27DDB42}" type="sibTrans" cxnId="{4FD059CC-60AC-4B03-9394-48EEFD8B90FB}">
      <dgm:prSet/>
      <dgm:spPr/>
      <dgm:t>
        <a:bodyPr/>
        <a:lstStyle/>
        <a:p>
          <a:endParaRPr lang="pt-PT" sz="900"/>
        </a:p>
      </dgm:t>
    </dgm:pt>
    <dgm:pt modelId="{1081297B-5E8D-4C0A-B55F-B94DBB61E1B4}" type="pres">
      <dgm:prSet presAssocID="{F6C6ED73-D432-46E0-81BF-9BF51972FDCD}" presName="Name0" presStyleCnt="0">
        <dgm:presLayoutVars>
          <dgm:chMax val="1"/>
          <dgm:dir/>
          <dgm:animLvl val="ctr"/>
          <dgm:resizeHandles val="exact"/>
        </dgm:presLayoutVars>
      </dgm:prSet>
      <dgm:spPr/>
      <dgm:t>
        <a:bodyPr/>
        <a:lstStyle/>
        <a:p>
          <a:endParaRPr lang="pt-PT"/>
        </a:p>
      </dgm:t>
    </dgm:pt>
    <dgm:pt modelId="{D5BA6114-2ADF-4E30-987A-F315A2CECCFF}" type="pres">
      <dgm:prSet presAssocID="{C51D1AAD-7AE9-438D-A844-38F1F0F6DCF4}" presName="centerShape" presStyleLbl="node0" presStyleIdx="0" presStyleCnt="1"/>
      <dgm:spPr/>
      <dgm:t>
        <a:bodyPr/>
        <a:lstStyle/>
        <a:p>
          <a:endParaRPr lang="pt-PT"/>
        </a:p>
      </dgm:t>
    </dgm:pt>
    <dgm:pt modelId="{1A340280-FFAD-4D10-AB85-C2FF07332D15}" type="pres">
      <dgm:prSet presAssocID="{0AA4A9E8-4B53-4A01-862B-9B8BB849D53F}" presName="node" presStyleLbl="node1" presStyleIdx="0" presStyleCnt="3" custScaleX="147339" custScaleY="86798">
        <dgm:presLayoutVars>
          <dgm:bulletEnabled val="1"/>
        </dgm:presLayoutVars>
      </dgm:prSet>
      <dgm:spPr/>
      <dgm:t>
        <a:bodyPr/>
        <a:lstStyle/>
        <a:p>
          <a:endParaRPr lang="pt-PT"/>
        </a:p>
      </dgm:t>
    </dgm:pt>
    <dgm:pt modelId="{E71E525B-9930-457F-9075-AD2079B89156}" type="pres">
      <dgm:prSet presAssocID="{0AA4A9E8-4B53-4A01-862B-9B8BB849D53F}" presName="dummy" presStyleCnt="0"/>
      <dgm:spPr/>
    </dgm:pt>
    <dgm:pt modelId="{EF8FB0EF-7931-4010-8FD8-97F744406DDA}" type="pres">
      <dgm:prSet presAssocID="{98478914-04A0-4339-A388-FFF46A66F783}" presName="sibTrans" presStyleLbl="sibTrans2D1" presStyleIdx="0" presStyleCnt="3"/>
      <dgm:spPr/>
      <dgm:t>
        <a:bodyPr/>
        <a:lstStyle/>
        <a:p>
          <a:endParaRPr lang="pt-PT"/>
        </a:p>
      </dgm:t>
    </dgm:pt>
    <dgm:pt modelId="{F29F933B-B110-4E2D-8240-6A90E325B658}" type="pres">
      <dgm:prSet presAssocID="{AF0F176A-9292-4218-AD9C-AD0B027ABC49}" presName="node" presStyleLbl="node1" presStyleIdx="1" presStyleCnt="3" custScaleX="187740" custScaleY="87424">
        <dgm:presLayoutVars>
          <dgm:bulletEnabled val="1"/>
        </dgm:presLayoutVars>
      </dgm:prSet>
      <dgm:spPr/>
      <dgm:t>
        <a:bodyPr/>
        <a:lstStyle/>
        <a:p>
          <a:endParaRPr lang="pt-PT"/>
        </a:p>
      </dgm:t>
    </dgm:pt>
    <dgm:pt modelId="{82E9A3DC-C826-4027-83C4-2554CAA8E143}" type="pres">
      <dgm:prSet presAssocID="{AF0F176A-9292-4218-AD9C-AD0B027ABC49}" presName="dummy" presStyleCnt="0"/>
      <dgm:spPr/>
    </dgm:pt>
    <dgm:pt modelId="{544B1CA5-7B85-4215-8858-B8F6D2241BBF}" type="pres">
      <dgm:prSet presAssocID="{A358CEFA-7236-4D6E-A340-B1BAFC33AC4C}" presName="sibTrans" presStyleLbl="sibTrans2D1" presStyleIdx="1" presStyleCnt="3"/>
      <dgm:spPr/>
      <dgm:t>
        <a:bodyPr/>
        <a:lstStyle/>
        <a:p>
          <a:endParaRPr lang="pt-PT"/>
        </a:p>
      </dgm:t>
    </dgm:pt>
    <dgm:pt modelId="{5F5DDA0B-A58F-49A1-A9CF-EC5350CB6B35}" type="pres">
      <dgm:prSet presAssocID="{018D0A9E-B114-45C0-83D2-0D635BD37BDC}" presName="node" presStyleLbl="node1" presStyleIdx="2" presStyleCnt="3" custScaleX="168244" custScaleY="87424">
        <dgm:presLayoutVars>
          <dgm:bulletEnabled val="1"/>
        </dgm:presLayoutVars>
      </dgm:prSet>
      <dgm:spPr/>
      <dgm:t>
        <a:bodyPr/>
        <a:lstStyle/>
        <a:p>
          <a:endParaRPr lang="pt-PT"/>
        </a:p>
      </dgm:t>
    </dgm:pt>
    <dgm:pt modelId="{6241842B-20C1-41D1-9AB6-D2278EB06D54}" type="pres">
      <dgm:prSet presAssocID="{018D0A9E-B114-45C0-83D2-0D635BD37BDC}" presName="dummy" presStyleCnt="0"/>
      <dgm:spPr/>
    </dgm:pt>
    <dgm:pt modelId="{E4112EA5-9CF8-4AB9-90D0-F74018D26139}" type="pres">
      <dgm:prSet presAssocID="{AF37ADE5-2811-4641-B056-10E1C27DDB42}" presName="sibTrans" presStyleLbl="sibTrans2D1" presStyleIdx="2" presStyleCnt="3"/>
      <dgm:spPr/>
      <dgm:t>
        <a:bodyPr/>
        <a:lstStyle/>
        <a:p>
          <a:endParaRPr lang="pt-PT"/>
        </a:p>
      </dgm:t>
    </dgm:pt>
  </dgm:ptLst>
  <dgm:cxnLst>
    <dgm:cxn modelId="{4FD059CC-60AC-4B03-9394-48EEFD8B90FB}" srcId="{C51D1AAD-7AE9-438D-A844-38F1F0F6DCF4}" destId="{018D0A9E-B114-45C0-83D2-0D635BD37BDC}" srcOrd="2" destOrd="0" parTransId="{4DC2F2EA-0E17-45AC-ABA6-F7565A7AA038}" sibTransId="{AF37ADE5-2811-4641-B056-10E1C27DDB42}"/>
    <dgm:cxn modelId="{A71DCB82-3BFE-4D50-9BD7-9372E47EE462}" type="presOf" srcId="{C51D1AAD-7AE9-438D-A844-38F1F0F6DCF4}" destId="{D5BA6114-2ADF-4E30-987A-F315A2CECCFF}" srcOrd="0" destOrd="0" presId="urn:microsoft.com/office/officeart/2005/8/layout/radial6"/>
    <dgm:cxn modelId="{38D18F52-453F-4889-93DE-A2E941775D60}" srcId="{C51D1AAD-7AE9-438D-A844-38F1F0F6DCF4}" destId="{0AA4A9E8-4B53-4A01-862B-9B8BB849D53F}" srcOrd="0" destOrd="0" parTransId="{60E1FDE2-B5EE-4F97-8C49-2E0703B25DC7}" sibTransId="{98478914-04A0-4339-A388-FFF46A66F783}"/>
    <dgm:cxn modelId="{2A289A72-8FE8-4171-88D7-C81B9ED1C22D}" type="presOf" srcId="{018D0A9E-B114-45C0-83D2-0D635BD37BDC}" destId="{5F5DDA0B-A58F-49A1-A9CF-EC5350CB6B35}" srcOrd="0" destOrd="0" presId="urn:microsoft.com/office/officeart/2005/8/layout/radial6"/>
    <dgm:cxn modelId="{E4F1BC3C-10CC-4BDB-9E66-0BD1317580ED}" type="presOf" srcId="{0AA4A9E8-4B53-4A01-862B-9B8BB849D53F}" destId="{1A340280-FFAD-4D10-AB85-C2FF07332D15}" srcOrd="0" destOrd="0" presId="urn:microsoft.com/office/officeart/2005/8/layout/radial6"/>
    <dgm:cxn modelId="{C1F12EF8-FD64-43EE-BBC4-F311BFACA882}" type="presOf" srcId="{F6C6ED73-D432-46E0-81BF-9BF51972FDCD}" destId="{1081297B-5E8D-4C0A-B55F-B94DBB61E1B4}" srcOrd="0" destOrd="0" presId="urn:microsoft.com/office/officeart/2005/8/layout/radial6"/>
    <dgm:cxn modelId="{2A8EE2FA-5930-430E-BA6A-D446294FEB20}" type="presOf" srcId="{98478914-04A0-4339-A388-FFF46A66F783}" destId="{EF8FB0EF-7931-4010-8FD8-97F744406DDA}" srcOrd="0" destOrd="0" presId="urn:microsoft.com/office/officeart/2005/8/layout/radial6"/>
    <dgm:cxn modelId="{DB4B3E9C-AAEF-4852-8CDA-E9751D119968}" srcId="{F6C6ED73-D432-46E0-81BF-9BF51972FDCD}" destId="{C51D1AAD-7AE9-438D-A844-38F1F0F6DCF4}" srcOrd="0" destOrd="0" parTransId="{4C38CE31-1BA3-4357-812C-7DAA849AF283}" sibTransId="{DA9E03AF-800E-4EFA-A11A-A9BC26418D20}"/>
    <dgm:cxn modelId="{27BA59D9-95CC-49F7-A5E0-B111A6DAD9D8}" srcId="{C51D1AAD-7AE9-438D-A844-38F1F0F6DCF4}" destId="{AF0F176A-9292-4218-AD9C-AD0B027ABC49}" srcOrd="1" destOrd="0" parTransId="{4CD32195-41DC-402C-9DCE-B336B3D6D22E}" sibTransId="{A358CEFA-7236-4D6E-A340-B1BAFC33AC4C}"/>
    <dgm:cxn modelId="{7D2E1412-1026-4EDF-9E4B-B1AF04FEB4F5}" type="presOf" srcId="{AF0F176A-9292-4218-AD9C-AD0B027ABC49}" destId="{F29F933B-B110-4E2D-8240-6A90E325B658}" srcOrd="0" destOrd="0" presId="urn:microsoft.com/office/officeart/2005/8/layout/radial6"/>
    <dgm:cxn modelId="{491B47CC-8427-4DC7-917B-309113B78478}" type="presOf" srcId="{A358CEFA-7236-4D6E-A340-B1BAFC33AC4C}" destId="{544B1CA5-7B85-4215-8858-B8F6D2241BBF}" srcOrd="0" destOrd="0" presId="urn:microsoft.com/office/officeart/2005/8/layout/radial6"/>
    <dgm:cxn modelId="{432A3937-88D5-40AA-9B95-EA8475299E3F}" type="presOf" srcId="{AF37ADE5-2811-4641-B056-10E1C27DDB42}" destId="{E4112EA5-9CF8-4AB9-90D0-F74018D26139}" srcOrd="0" destOrd="0" presId="urn:microsoft.com/office/officeart/2005/8/layout/radial6"/>
    <dgm:cxn modelId="{DD9D8680-5765-4B51-8EFD-12A88A92542D}" type="presParOf" srcId="{1081297B-5E8D-4C0A-B55F-B94DBB61E1B4}" destId="{D5BA6114-2ADF-4E30-987A-F315A2CECCFF}" srcOrd="0" destOrd="0" presId="urn:microsoft.com/office/officeart/2005/8/layout/radial6"/>
    <dgm:cxn modelId="{7414C963-B325-431A-B5F1-FFCF1F090E79}" type="presParOf" srcId="{1081297B-5E8D-4C0A-B55F-B94DBB61E1B4}" destId="{1A340280-FFAD-4D10-AB85-C2FF07332D15}" srcOrd="1" destOrd="0" presId="urn:microsoft.com/office/officeart/2005/8/layout/radial6"/>
    <dgm:cxn modelId="{724C4857-EE0E-4086-915B-A2C405BCA01E}" type="presParOf" srcId="{1081297B-5E8D-4C0A-B55F-B94DBB61E1B4}" destId="{E71E525B-9930-457F-9075-AD2079B89156}" srcOrd="2" destOrd="0" presId="urn:microsoft.com/office/officeart/2005/8/layout/radial6"/>
    <dgm:cxn modelId="{004AADB8-0F33-4FC6-87E3-0DE44616D570}" type="presParOf" srcId="{1081297B-5E8D-4C0A-B55F-B94DBB61E1B4}" destId="{EF8FB0EF-7931-4010-8FD8-97F744406DDA}" srcOrd="3" destOrd="0" presId="urn:microsoft.com/office/officeart/2005/8/layout/radial6"/>
    <dgm:cxn modelId="{544E6681-33F6-4FF2-9342-A42F7DC29409}" type="presParOf" srcId="{1081297B-5E8D-4C0A-B55F-B94DBB61E1B4}" destId="{F29F933B-B110-4E2D-8240-6A90E325B658}" srcOrd="4" destOrd="0" presId="urn:microsoft.com/office/officeart/2005/8/layout/radial6"/>
    <dgm:cxn modelId="{DF47579D-1C0C-4C16-9609-40955026277D}" type="presParOf" srcId="{1081297B-5E8D-4C0A-B55F-B94DBB61E1B4}" destId="{82E9A3DC-C826-4027-83C4-2554CAA8E143}" srcOrd="5" destOrd="0" presId="urn:microsoft.com/office/officeart/2005/8/layout/radial6"/>
    <dgm:cxn modelId="{B39F35F5-B0A5-47CF-BE83-177D8A409EC9}" type="presParOf" srcId="{1081297B-5E8D-4C0A-B55F-B94DBB61E1B4}" destId="{544B1CA5-7B85-4215-8858-B8F6D2241BBF}" srcOrd="6" destOrd="0" presId="urn:microsoft.com/office/officeart/2005/8/layout/radial6"/>
    <dgm:cxn modelId="{3B99078F-6080-427F-B05A-D6E2D25F695A}" type="presParOf" srcId="{1081297B-5E8D-4C0A-B55F-B94DBB61E1B4}" destId="{5F5DDA0B-A58F-49A1-A9CF-EC5350CB6B35}" srcOrd="7" destOrd="0" presId="urn:microsoft.com/office/officeart/2005/8/layout/radial6"/>
    <dgm:cxn modelId="{4ED32196-1199-447C-9451-0A0907E176A4}" type="presParOf" srcId="{1081297B-5E8D-4C0A-B55F-B94DBB61E1B4}" destId="{6241842B-20C1-41D1-9AB6-D2278EB06D54}" srcOrd="8" destOrd="0" presId="urn:microsoft.com/office/officeart/2005/8/layout/radial6"/>
    <dgm:cxn modelId="{BBF79DC0-430E-41AA-8E73-2CB608E5BDD8}" type="presParOf" srcId="{1081297B-5E8D-4C0A-B55F-B94DBB61E1B4}" destId="{E4112EA5-9CF8-4AB9-90D0-F74018D26139}" srcOrd="9"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12EA5-9CF8-4AB9-90D0-F74018D26139}">
      <dsp:nvSpPr>
        <dsp:cNvPr id="0" name=""/>
        <dsp:cNvSpPr/>
      </dsp:nvSpPr>
      <dsp:spPr>
        <a:xfrm>
          <a:off x="763122" y="233196"/>
          <a:ext cx="1674254" cy="1674254"/>
        </a:xfrm>
        <a:prstGeom prst="blockArc">
          <a:avLst>
            <a:gd name="adj1" fmla="val 9000000"/>
            <a:gd name="adj2" fmla="val 16200000"/>
            <a:gd name="adj3" fmla="val 4638"/>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4B1CA5-7B85-4215-8858-B8F6D2241BBF}">
      <dsp:nvSpPr>
        <dsp:cNvPr id="0" name=""/>
        <dsp:cNvSpPr/>
      </dsp:nvSpPr>
      <dsp:spPr>
        <a:xfrm>
          <a:off x="763122" y="233196"/>
          <a:ext cx="1674254" cy="1674254"/>
        </a:xfrm>
        <a:prstGeom prst="blockArc">
          <a:avLst>
            <a:gd name="adj1" fmla="val 1800000"/>
            <a:gd name="adj2" fmla="val 9000000"/>
            <a:gd name="adj3" fmla="val 4638"/>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8FB0EF-7931-4010-8FD8-97F744406DDA}">
      <dsp:nvSpPr>
        <dsp:cNvPr id="0" name=""/>
        <dsp:cNvSpPr/>
      </dsp:nvSpPr>
      <dsp:spPr>
        <a:xfrm>
          <a:off x="763122" y="233196"/>
          <a:ext cx="1674254" cy="1674254"/>
        </a:xfrm>
        <a:prstGeom prst="blockArc">
          <a:avLst>
            <a:gd name="adj1" fmla="val 16200000"/>
            <a:gd name="adj2" fmla="val 1800000"/>
            <a:gd name="adj3" fmla="val 4638"/>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BA6114-2ADF-4E30-987A-F315A2CECCFF}">
      <dsp:nvSpPr>
        <dsp:cNvPr id="0" name=""/>
        <dsp:cNvSpPr/>
      </dsp:nvSpPr>
      <dsp:spPr>
        <a:xfrm>
          <a:off x="1215060" y="685133"/>
          <a:ext cx="770379" cy="77037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pt-PT" sz="800" kern="1200" dirty="0"/>
            <a:t>População</a:t>
          </a:r>
        </a:p>
      </dsp:txBody>
      <dsp:txXfrm>
        <a:off x="1327879" y="797952"/>
        <a:ext cx="544741" cy="544741"/>
      </dsp:txXfrm>
    </dsp:sp>
    <dsp:sp modelId="{1A340280-FFAD-4D10-AB85-C2FF07332D15}">
      <dsp:nvSpPr>
        <dsp:cNvPr id="0" name=""/>
        <dsp:cNvSpPr/>
      </dsp:nvSpPr>
      <dsp:spPr>
        <a:xfrm>
          <a:off x="1202975" y="18573"/>
          <a:ext cx="794549" cy="46807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pt-PT" sz="800" kern="1200" dirty="0"/>
            <a:t>Conselho Técnico</a:t>
          </a:r>
        </a:p>
      </dsp:txBody>
      <dsp:txXfrm>
        <a:off x="1319334" y="87121"/>
        <a:ext cx="561831" cy="330976"/>
      </dsp:txXfrm>
    </dsp:sp>
    <dsp:sp modelId="{F29F933B-B110-4E2D-8240-6A90E325B658}">
      <dsp:nvSpPr>
        <dsp:cNvPr id="0" name=""/>
        <dsp:cNvSpPr/>
      </dsp:nvSpPr>
      <dsp:spPr>
        <a:xfrm>
          <a:off x="1802202" y="1243456"/>
          <a:ext cx="1012417" cy="471447"/>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pt-PT" sz="800" kern="1200" dirty="0" smtClean="0"/>
            <a:t>Coordenador</a:t>
          </a:r>
        </a:p>
        <a:p>
          <a:pPr lvl="0" algn="ctr" defTabSz="355600">
            <a:lnSpc>
              <a:spcPct val="90000"/>
            </a:lnSpc>
            <a:spcBef>
              <a:spcPct val="0"/>
            </a:spcBef>
            <a:spcAft>
              <a:spcPct val="35000"/>
            </a:spcAft>
          </a:pPr>
          <a:r>
            <a:rPr lang="pt-PT" sz="800" kern="1200" dirty="0" smtClean="0"/>
            <a:t>João Rodrigues</a:t>
          </a:r>
          <a:endParaRPr lang="pt-PT" sz="800" kern="1200" dirty="0"/>
        </a:p>
      </dsp:txBody>
      <dsp:txXfrm>
        <a:off x="1950467" y="1312498"/>
        <a:ext cx="715887" cy="333363"/>
      </dsp:txXfrm>
    </dsp:sp>
    <dsp:sp modelId="{5F5DDA0B-A58F-49A1-A9CF-EC5350CB6B35}">
      <dsp:nvSpPr>
        <dsp:cNvPr id="0" name=""/>
        <dsp:cNvSpPr/>
      </dsp:nvSpPr>
      <dsp:spPr>
        <a:xfrm>
          <a:off x="438447" y="1243456"/>
          <a:ext cx="907282" cy="47144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pt-PT" sz="800" kern="1200" dirty="0">
              <a:solidFill>
                <a:schemeClr val="tx1"/>
              </a:solidFill>
            </a:rPr>
            <a:t>Conselho Geral</a:t>
          </a:r>
        </a:p>
      </dsp:txBody>
      <dsp:txXfrm>
        <a:off x="571315" y="1312498"/>
        <a:ext cx="641546" cy="33336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93BD318C-BDD9-4B4F-8635-F4B3C2C43ACF}" type="datetimeFigureOut">
              <a:rPr lang="pt-PT" smtClean="0"/>
              <a:t>05/08/2025</a:t>
            </a:fld>
            <a:endParaRPr lang="pt-PT"/>
          </a:p>
        </p:txBody>
      </p:sp>
      <p:sp>
        <p:nvSpPr>
          <p:cNvPr id="4" name="Marcador de Posição da Imagem do Diapositivo 3"/>
          <p:cNvSpPr>
            <a:spLocks noGrp="1" noRot="1" noChangeAspect="1"/>
          </p:cNvSpPr>
          <p:nvPr>
            <p:ph type="sldImg" idx="2"/>
          </p:nvPr>
        </p:nvSpPr>
        <p:spPr>
          <a:xfrm>
            <a:off x="981075" y="1243013"/>
            <a:ext cx="4846638" cy="33543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420E038D-0F9E-4D94-A062-B7C3B9F845DC}" type="slidenum">
              <a:rPr lang="pt-PT" smtClean="0"/>
              <a:t>‹nº›</a:t>
            </a:fld>
            <a:endParaRPr lang="pt-PT"/>
          </a:p>
        </p:txBody>
      </p:sp>
    </p:spTree>
    <p:extLst>
      <p:ext uri="{BB962C8B-B14F-4D97-AF65-F5344CB8AC3E}">
        <p14:creationId xmlns:p14="http://schemas.microsoft.com/office/powerpoint/2010/main" val="1132567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420E038D-0F9E-4D94-A062-B7C3B9F845DC}" type="slidenum">
              <a:rPr lang="pt-PT" smtClean="0"/>
              <a:t>1</a:t>
            </a:fld>
            <a:endParaRPr lang="pt-PT"/>
          </a:p>
        </p:txBody>
      </p:sp>
    </p:spTree>
    <p:extLst>
      <p:ext uri="{BB962C8B-B14F-4D97-AF65-F5344CB8AC3E}">
        <p14:creationId xmlns:p14="http://schemas.microsoft.com/office/powerpoint/2010/main" val="4055576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pt-PT"/>
              <a:t>Clique para editar o estilo</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endParaRPr lang="en-US" dirty="0"/>
          </a:p>
        </p:txBody>
      </p:sp>
      <p:sp>
        <p:nvSpPr>
          <p:cNvPr id="4" name="Date Placeholder 3"/>
          <p:cNvSpPr>
            <a:spLocks noGrp="1"/>
          </p:cNvSpPr>
          <p:nvPr>
            <p:ph type="dt" sz="half" idx="10"/>
          </p:nvPr>
        </p:nvSpPr>
        <p:spPr/>
        <p:txBody>
          <a:bodyPr/>
          <a:lstStyle/>
          <a:p>
            <a:fld id="{F4160F2A-8CAB-4F41-93E4-FC0758559DFC}" type="datetimeFigureOut">
              <a:rPr lang="pt-PT" smtClean="0"/>
              <a:t>05/08/2025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337260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a:t>
            </a:r>
            <a:endParaRPr lang="en-US" dirty="0"/>
          </a:p>
        </p:txBody>
      </p:sp>
      <p:sp>
        <p:nvSpPr>
          <p:cNvPr id="3" name="Vertical Text Placeholder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4160F2A-8CAB-4F41-93E4-FC0758559DFC}" type="datetimeFigureOut">
              <a:rPr lang="pt-PT" smtClean="0"/>
              <a:t>05/08/2025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251185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pt-PT"/>
              <a:t>Clique para editar o estilo</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4160F2A-8CAB-4F41-93E4-FC0758559DFC}" type="datetimeFigureOut">
              <a:rPr lang="pt-PT" smtClean="0"/>
              <a:t>05/08/2025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197904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a:t>
            </a:r>
            <a:endParaRPr lang="en-US" dirty="0"/>
          </a:p>
        </p:txBody>
      </p:sp>
      <p:sp>
        <p:nvSpPr>
          <p:cNvPr id="3" name="Content Placeholder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4160F2A-8CAB-4F41-93E4-FC0758559DFC}" type="datetimeFigureOut">
              <a:rPr lang="pt-PT" smtClean="0"/>
              <a:t>05/08/2025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868821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pt-PT"/>
              <a:t>Clique para editar o estilo</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4" name="Date Placeholder 3"/>
          <p:cNvSpPr>
            <a:spLocks noGrp="1"/>
          </p:cNvSpPr>
          <p:nvPr>
            <p:ph type="dt" sz="half" idx="10"/>
          </p:nvPr>
        </p:nvSpPr>
        <p:spPr/>
        <p:txBody>
          <a:bodyPr/>
          <a:lstStyle/>
          <a:p>
            <a:fld id="{F4160F2A-8CAB-4F41-93E4-FC0758559DFC}" type="datetimeFigureOut">
              <a:rPr lang="pt-PT" smtClean="0"/>
              <a:t>05/08/2025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319128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F4160F2A-8CAB-4F41-93E4-FC0758559DFC}" type="datetimeFigureOut">
              <a:rPr lang="pt-PT" smtClean="0"/>
              <a:t>05/08/2025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259853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pt-PT"/>
              <a:t>Clique para editar o estilo</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Content Placeholder 3"/>
          <p:cNvSpPr>
            <a:spLocks noGrp="1"/>
          </p:cNvSpPr>
          <p:nvPr>
            <p:ph sz="half" idx="2"/>
          </p:nvPr>
        </p:nvSpPr>
        <p:spPr>
          <a:xfrm>
            <a:off x="682329" y="2505075"/>
            <a:ext cx="4190702"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Content Placeholder 5"/>
          <p:cNvSpPr>
            <a:spLocks noGrp="1"/>
          </p:cNvSpPr>
          <p:nvPr>
            <p:ph sz="quarter" idx="4"/>
          </p:nvPr>
        </p:nvSpPr>
        <p:spPr>
          <a:xfrm>
            <a:off x="5014913" y="2505075"/>
            <a:ext cx="4211340"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F4160F2A-8CAB-4F41-93E4-FC0758559DFC}" type="datetimeFigureOut">
              <a:rPr lang="pt-PT" smtClean="0"/>
              <a:t>05/08/2025</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311635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a:t>
            </a:r>
            <a:endParaRPr lang="en-US" dirty="0"/>
          </a:p>
        </p:txBody>
      </p:sp>
      <p:sp>
        <p:nvSpPr>
          <p:cNvPr id="3" name="Date Placeholder 2"/>
          <p:cNvSpPr>
            <a:spLocks noGrp="1"/>
          </p:cNvSpPr>
          <p:nvPr>
            <p:ph type="dt" sz="half" idx="10"/>
          </p:nvPr>
        </p:nvSpPr>
        <p:spPr/>
        <p:txBody>
          <a:bodyPr/>
          <a:lstStyle/>
          <a:p>
            <a:fld id="{F4160F2A-8CAB-4F41-93E4-FC0758559DFC}" type="datetimeFigureOut">
              <a:rPr lang="pt-PT" smtClean="0"/>
              <a:t>05/08/2025</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24673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60F2A-8CAB-4F41-93E4-FC0758559DFC}" type="datetimeFigureOut">
              <a:rPr lang="pt-PT" smtClean="0"/>
              <a:t>05/08/2025</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47920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pt-PT"/>
              <a:t>Clique para editar o estilo</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Date Placeholder 4"/>
          <p:cNvSpPr>
            <a:spLocks noGrp="1"/>
          </p:cNvSpPr>
          <p:nvPr>
            <p:ph type="dt" sz="half" idx="10"/>
          </p:nvPr>
        </p:nvSpPr>
        <p:spPr/>
        <p:txBody>
          <a:bodyPr/>
          <a:lstStyle/>
          <a:p>
            <a:fld id="{F4160F2A-8CAB-4F41-93E4-FC0758559DFC}" type="datetimeFigureOut">
              <a:rPr lang="pt-PT" smtClean="0"/>
              <a:t>05/08/2025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2783584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pt-PT"/>
              <a:t>Clique para editar o estilo</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Date Placeholder 4"/>
          <p:cNvSpPr>
            <a:spLocks noGrp="1"/>
          </p:cNvSpPr>
          <p:nvPr>
            <p:ph type="dt" sz="half" idx="10"/>
          </p:nvPr>
        </p:nvSpPr>
        <p:spPr/>
        <p:txBody>
          <a:bodyPr/>
          <a:lstStyle/>
          <a:p>
            <a:fld id="{F4160F2A-8CAB-4F41-93E4-FC0758559DFC}" type="datetimeFigureOut">
              <a:rPr lang="pt-PT" smtClean="0"/>
              <a:t>05/08/2025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70BAFEF-B211-45AA-ACF9-4D4D06272C51}" type="slidenum">
              <a:rPr lang="pt-PT" smtClean="0"/>
              <a:t>‹nº›</a:t>
            </a:fld>
            <a:endParaRPr lang="pt-PT"/>
          </a:p>
        </p:txBody>
      </p:sp>
    </p:spTree>
    <p:extLst>
      <p:ext uri="{BB962C8B-B14F-4D97-AF65-F5344CB8AC3E}">
        <p14:creationId xmlns:p14="http://schemas.microsoft.com/office/powerpoint/2010/main" val="136050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pt-PT"/>
              <a:t>Clique para editar o estilo</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60F2A-8CAB-4F41-93E4-FC0758559DFC}" type="datetimeFigureOut">
              <a:rPr lang="pt-PT" smtClean="0"/>
              <a:t>05/08/2025</a:t>
            </a:fld>
            <a:endParaRPr lang="pt-PT"/>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AFEF-B211-45AA-ACF9-4D4D06272C51}" type="slidenum">
              <a:rPr lang="pt-PT" smtClean="0"/>
              <a:t>‹nº›</a:t>
            </a:fld>
            <a:endParaRPr lang="pt-PT"/>
          </a:p>
        </p:txBody>
      </p:sp>
    </p:spTree>
    <p:extLst>
      <p:ext uri="{BB962C8B-B14F-4D97-AF65-F5344CB8AC3E}">
        <p14:creationId xmlns:p14="http://schemas.microsoft.com/office/powerpoint/2010/main" val="276556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png"/><Relationship Id="rId12"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diagramColors" Target="../diagrams/colors1.xml"/><Relationship Id="rId5" Type="http://schemas.openxmlformats.org/officeDocument/2006/relationships/image" Target="../media/image3.png"/><Relationship Id="rId10" Type="http://schemas.openxmlformats.org/officeDocument/2006/relationships/diagramQuickStyle" Target="../diagrams/quickStyle1.xml"/><Relationship Id="rId4" Type="http://schemas.openxmlformats.org/officeDocument/2006/relationships/image" Target="../media/image2.png"/><Relationship Id="rId9"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7380199" y="4742861"/>
            <a:ext cx="1876425"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pt-PT" altLang="pt-PT" sz="1400" b="1" dirty="0">
                <a:solidFill>
                  <a:srgbClr val="000000"/>
                </a:solidFill>
              </a:rPr>
              <a:t>ULS de Coimbra</a:t>
            </a:r>
            <a:endParaRPr kumimoji="0" lang="pt-PT" altLang="pt-PT" sz="1400" b="1" i="0" u="none" strike="noStrike" cap="none" normalizeH="0" baseline="0" dirty="0">
              <a:ln>
                <a:noFill/>
              </a:ln>
              <a:solidFill>
                <a:srgbClr val="000000"/>
              </a:solidFill>
              <a:effectLst/>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0638" y="6347079"/>
            <a:ext cx="3440290" cy="514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7" name="Text Box 6"/>
          <p:cNvSpPr txBox="1">
            <a:spLocks noChangeArrowheads="1"/>
          </p:cNvSpPr>
          <p:nvPr/>
        </p:nvSpPr>
        <p:spPr bwMode="auto">
          <a:xfrm>
            <a:off x="3293585" y="91561"/>
            <a:ext cx="3250405" cy="2957512"/>
          </a:xfrm>
          <a:prstGeom prst="rect">
            <a:avLst/>
          </a:prstGeom>
          <a:noFill/>
          <a:ln w="0" algn="in">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1" i="0" u="none" strike="noStrike" cap="none" normalizeH="0" baseline="0" dirty="0">
                <a:ln>
                  <a:noFill/>
                </a:ln>
                <a:solidFill>
                  <a:srgbClr val="000000"/>
                </a:solidFill>
                <a:effectLst/>
              </a:rPr>
              <a:t>Na Ausência do seu Médico e/ou Enfermeiro de     Família</a:t>
            </a:r>
          </a:p>
          <a:p>
            <a:pPr marR="157163" lvl="0" algn="just" eaLnBrk="0" fontAlgn="base" hangingPunct="0">
              <a:spcBef>
                <a:spcPts val="713"/>
              </a:spcBef>
              <a:spcAft>
                <a:spcPct val="0"/>
              </a:spcAft>
            </a:pPr>
            <a:r>
              <a:rPr lang="pt-PT" sz="900" dirty="0">
                <a:latin typeface="Calibri" panose="020F0502020204030204" pitchFamily="34" charset="0"/>
                <a:ea typeface="Calibri" panose="020F0502020204030204" pitchFamily="34" charset="0"/>
              </a:rPr>
              <a:t>Na ausência até 15 dias de um elemento da sua equipa de saúde, existirá um profissional em </a:t>
            </a:r>
            <a:r>
              <a:rPr lang="pt-PT" sz="900" dirty="0" err="1">
                <a:latin typeface="Calibri" panose="020F0502020204030204" pitchFamily="34" charset="0"/>
                <a:ea typeface="Calibri" panose="020F0502020204030204" pitchFamily="34" charset="0"/>
              </a:rPr>
              <a:t>intersubstituição</a:t>
            </a:r>
            <a:r>
              <a:rPr lang="pt-PT" sz="900" dirty="0">
                <a:latin typeface="Calibri" panose="020F0502020204030204" pitchFamily="34" charset="0"/>
                <a:ea typeface="Calibri" panose="020F0502020204030204" pitchFamily="34" charset="0"/>
              </a:rPr>
              <a:t> para atender as situações que não podem esperar pelo regresso desse profissional.</a:t>
            </a:r>
          </a:p>
          <a:p>
            <a:pPr marR="157163" lvl="0" algn="just" eaLnBrk="0" fontAlgn="base" hangingPunct="0">
              <a:spcBef>
                <a:spcPts val="713"/>
              </a:spcBef>
              <a:spcAft>
                <a:spcPct val="0"/>
              </a:spcAft>
            </a:pPr>
            <a:r>
              <a:rPr lang="pt-PT" altLang="pt-PT" sz="1200" b="1" dirty="0">
                <a:solidFill>
                  <a:srgbClr val="000000"/>
                </a:solidFill>
              </a:rPr>
              <a:t>Não fazemos</a:t>
            </a:r>
            <a:r>
              <a:rPr kumimoji="0" lang="pt-PT" altLang="pt-PT" sz="1200" b="1" i="0" u="none" strike="noStrike" cap="none" normalizeH="0" baseline="0" dirty="0">
                <a:ln>
                  <a:noFill/>
                </a:ln>
                <a:solidFill>
                  <a:srgbClr val="000000"/>
                </a:solidFill>
                <a:effectLst/>
              </a:rPr>
              <a:t>:</a:t>
            </a:r>
          </a:p>
          <a:p>
            <a:pPr marL="0" marR="157163" lvl="0" indent="0" algn="just" defTabSz="914400" rtl="0" eaLnBrk="0" fontAlgn="base" latinLnBrk="0" hangingPunct="0">
              <a:lnSpc>
                <a:spcPct val="100000"/>
              </a:lnSpc>
              <a:spcBef>
                <a:spcPts val="713"/>
              </a:spcBef>
              <a:spcAft>
                <a:spcPts val="200"/>
              </a:spcAft>
              <a:buClrTx/>
              <a:buSzPts val="1000"/>
              <a:buFont typeface="Symbol" panose="05050102010706020507" pitchFamily="18" charset="2"/>
              <a:buChar char="·"/>
              <a:tabLst/>
            </a:pPr>
            <a:r>
              <a:rPr kumimoji="0" lang="pt-PT" altLang="pt-PT" sz="900" b="0" i="0" u="none" strike="noStrike" cap="none" normalizeH="0" baseline="0" dirty="0">
                <a:ln>
                  <a:noFill/>
                </a:ln>
                <a:solidFill>
                  <a:schemeClr val="tx1"/>
                </a:solidFill>
                <a:effectLst/>
              </a:rPr>
              <a:t>Atendimento de situações de emergência. Neste caso, deverá dirigir-se ao serviço de urgência de imediato.</a:t>
            </a:r>
          </a:p>
          <a:p>
            <a:pPr marL="0" marR="0" lvl="0" indent="0" algn="just" defTabSz="914400" rtl="0" eaLnBrk="0" fontAlgn="base" latinLnBrk="0" hangingPunct="0">
              <a:lnSpc>
                <a:spcPct val="100000"/>
              </a:lnSpc>
              <a:spcBef>
                <a:spcPts val="25"/>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chemeClr val="tx1"/>
                </a:solidFill>
                <a:effectLst/>
              </a:rPr>
              <a:t>Preenchimento de formulários de instituições privadas.</a:t>
            </a:r>
          </a:p>
          <a:p>
            <a:pPr marL="0" marR="157163" lvl="0" indent="0" algn="just" defTabSz="914400" rtl="0" eaLnBrk="0" fontAlgn="base" latinLnBrk="0" hangingPunct="0">
              <a:lnSpc>
                <a:spcPct val="100000"/>
              </a:lnSpc>
              <a:spcBef>
                <a:spcPts val="513"/>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chemeClr val="tx1"/>
                </a:solidFill>
                <a:effectLst/>
              </a:rPr>
              <a:t>Transcrição de exames médicos solicitados por terceiros. </a:t>
            </a:r>
          </a:p>
          <a:p>
            <a:pPr marL="0" marR="157163" lvl="0" indent="0" algn="just" defTabSz="914400" rtl="0" eaLnBrk="0" fontAlgn="base" latinLnBrk="0" hangingPunct="0">
              <a:lnSpc>
                <a:spcPct val="100000"/>
              </a:lnSpc>
              <a:spcBef>
                <a:spcPts val="513"/>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chemeClr val="tx1"/>
                </a:solidFill>
                <a:effectLst/>
              </a:rPr>
              <a:t>Atestados para carta e licença de porte de arma, para a prática de desporto federado, ou clubes desportivos e respetivos exames auxiliares de diagnóstico, atestados para carta de condução do Grupo 2, salvo se médico tiver habilitação específica.</a:t>
            </a:r>
            <a:endParaRPr kumimoji="0" lang="pt-PT" altLang="pt-PT" sz="1800" b="0" i="0" u="none" strike="noStrike" cap="none" normalizeH="0" baseline="0" dirty="0">
              <a:ln>
                <a:noFill/>
              </a:ln>
              <a:solidFill>
                <a:schemeClr val="tx1"/>
              </a:solidFill>
              <a:effectLst/>
            </a:endParaRPr>
          </a:p>
        </p:txBody>
      </p:sp>
      <p:pic>
        <p:nvPicPr>
          <p:cNvPr id="1031"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5594" y="-11112"/>
            <a:ext cx="3250406" cy="223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32"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745014" y="6340934"/>
            <a:ext cx="3215304" cy="5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97636" y="5503039"/>
            <a:ext cx="182563" cy="88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8" name="Zone de texte 21"/>
          <p:cNvSpPr txBox="1">
            <a:spLocks noChangeArrowheads="1"/>
          </p:cNvSpPr>
          <p:nvPr/>
        </p:nvSpPr>
        <p:spPr bwMode="auto">
          <a:xfrm>
            <a:off x="7332574" y="5978801"/>
            <a:ext cx="1924050" cy="2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fr-FR" altLang="pt-PT" sz="800" i="0" u="none" strike="noStrike" cap="none" normalizeH="0" baseline="0" dirty="0">
                <a:ln>
                  <a:noFill/>
                </a:ln>
                <a:solidFill>
                  <a:srgbClr val="000000"/>
                </a:solidFill>
                <a:effectLst/>
              </a:rPr>
              <a:t>www.usfcoimbracelas.com</a:t>
            </a:r>
            <a:endParaRPr kumimoji="0" lang="pt-PT" altLang="pt-PT" sz="2000" i="0" u="none" strike="noStrike" cap="none" normalizeH="0" baseline="0" dirty="0">
              <a:ln>
                <a:noFill/>
              </a:ln>
              <a:solidFill>
                <a:schemeClr val="tx1"/>
              </a:solidFill>
              <a:effectLst/>
            </a:endParaRPr>
          </a:p>
        </p:txBody>
      </p:sp>
      <p:sp>
        <p:nvSpPr>
          <p:cNvPr id="9" name="Zone de texte 20"/>
          <p:cNvSpPr txBox="1">
            <a:spLocks noChangeArrowheads="1"/>
          </p:cNvSpPr>
          <p:nvPr/>
        </p:nvSpPr>
        <p:spPr bwMode="auto">
          <a:xfrm>
            <a:off x="7340511" y="6208989"/>
            <a:ext cx="21590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lang="fr-FR" altLang="pt-PT" sz="800" b="1" dirty="0">
                <a:solidFill>
                  <a:srgbClr val="000000"/>
                </a:solidFill>
              </a:rPr>
              <a:t>u</a:t>
            </a:r>
            <a:r>
              <a:rPr kumimoji="0" lang="fr-FR" altLang="pt-PT" sz="800" b="1" i="0" u="none" strike="noStrike" cap="none" normalizeH="0" baseline="0" dirty="0">
                <a:ln>
                  <a:noFill/>
                </a:ln>
                <a:solidFill>
                  <a:srgbClr val="000000"/>
                </a:solidFill>
                <a:effectLst/>
              </a:rPr>
              <a:t>sf.coimbracelas@</a:t>
            </a:r>
            <a:r>
              <a:rPr lang="fr-FR" altLang="pt-PT" sz="800" b="1" dirty="0">
                <a:solidFill>
                  <a:srgbClr val="000000"/>
                </a:solidFill>
              </a:rPr>
              <a:t>ulscoimbra</a:t>
            </a:r>
            <a:r>
              <a:rPr kumimoji="0" lang="fr-FR" altLang="pt-PT" sz="800" b="1" i="0" u="none" strike="noStrike" cap="none" normalizeH="0" baseline="0" dirty="0">
                <a:ln>
                  <a:noFill/>
                </a:ln>
                <a:solidFill>
                  <a:srgbClr val="000000"/>
                </a:solidFill>
                <a:effectLst/>
              </a:rPr>
              <a:t>.min-saude.pt</a:t>
            </a:r>
            <a:endParaRPr kumimoji="0" lang="pt-PT" altLang="pt-PT" sz="800" b="1" i="0" u="none" strike="noStrike" cap="none" normalizeH="0" baseline="0" dirty="0">
              <a:ln>
                <a:noFill/>
              </a:ln>
              <a:solidFill>
                <a:schemeClr val="tx1"/>
              </a:solidFill>
              <a:effectLst/>
            </a:endParaRPr>
          </a:p>
        </p:txBody>
      </p:sp>
      <p:sp>
        <p:nvSpPr>
          <p:cNvPr id="10" name="Zone de texte 21"/>
          <p:cNvSpPr txBox="1">
            <a:spLocks noChangeArrowheads="1"/>
          </p:cNvSpPr>
          <p:nvPr/>
        </p:nvSpPr>
        <p:spPr bwMode="auto">
          <a:xfrm>
            <a:off x="7340511" y="5711877"/>
            <a:ext cx="2728912" cy="217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fr-FR" altLang="pt-PT" sz="800" b="0" i="0" u="none" strike="noStrike" cap="none" normalizeH="0" baseline="0" dirty="0">
                <a:ln>
                  <a:noFill/>
                </a:ln>
                <a:solidFill>
                  <a:srgbClr val="000000"/>
                </a:solidFill>
                <a:effectLst/>
              </a:rPr>
              <a:t>Av. Dom Afonso </a:t>
            </a:r>
            <a:r>
              <a:rPr kumimoji="0" lang="fr-FR" altLang="pt-PT" sz="800" b="0" i="0" u="none" strike="noStrike" cap="none" normalizeH="0" baseline="0" dirty="0" err="1">
                <a:ln>
                  <a:noFill/>
                </a:ln>
                <a:solidFill>
                  <a:srgbClr val="000000"/>
                </a:solidFill>
                <a:effectLst/>
              </a:rPr>
              <a:t>Henriques</a:t>
            </a:r>
            <a:r>
              <a:rPr kumimoji="0" lang="fr-FR" altLang="pt-PT" sz="800" b="0" i="0" u="none" strike="noStrike" cap="none" normalizeH="0" baseline="0" dirty="0">
                <a:ln>
                  <a:noFill/>
                </a:ln>
                <a:solidFill>
                  <a:srgbClr val="000000"/>
                </a:solidFill>
                <a:effectLst/>
              </a:rPr>
              <a:t> 141, 3000-011 Coimbra</a:t>
            </a:r>
            <a:endParaRPr kumimoji="0" lang="pt-PT" altLang="pt-PT" sz="2000" b="0" i="0" u="none" strike="noStrike" cap="none" normalizeH="0" baseline="0" dirty="0">
              <a:ln>
                <a:noFill/>
              </a:ln>
              <a:solidFill>
                <a:schemeClr val="tx1"/>
              </a:solidFill>
              <a:effectLst/>
            </a:endParaRPr>
          </a:p>
        </p:txBody>
      </p:sp>
      <p:sp>
        <p:nvSpPr>
          <p:cNvPr id="11" name="Zone de texte 19"/>
          <p:cNvSpPr txBox="1">
            <a:spLocks noChangeArrowheads="1"/>
          </p:cNvSpPr>
          <p:nvPr/>
        </p:nvSpPr>
        <p:spPr bwMode="auto">
          <a:xfrm>
            <a:off x="7329399" y="5483500"/>
            <a:ext cx="1851660" cy="198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fr-FR" altLang="pt-PT" sz="800" b="1" i="0" u="none" strike="noStrike" cap="none" normalizeH="0" baseline="0" dirty="0">
                <a:ln>
                  <a:noFill/>
                </a:ln>
                <a:solidFill>
                  <a:srgbClr val="000000"/>
                </a:solidFill>
                <a:effectLst/>
              </a:rPr>
              <a:t>239708040 / 239708042</a:t>
            </a:r>
            <a:endParaRPr kumimoji="0" lang="pt-PT" altLang="pt-PT" sz="2000" b="1" i="0" u="none" strike="noStrike" cap="none" normalizeH="0" baseline="0" dirty="0">
              <a:ln>
                <a:noFill/>
              </a:ln>
              <a:solidFill>
                <a:schemeClr val="tx1"/>
              </a:solidFill>
              <a:effectLst/>
            </a:endParaRPr>
          </a:p>
        </p:txBody>
      </p:sp>
      <p:sp>
        <p:nvSpPr>
          <p:cNvPr id="12" name="Caixa de Texto 2"/>
          <p:cNvSpPr txBox="1">
            <a:spLocks noChangeArrowheads="1"/>
          </p:cNvSpPr>
          <p:nvPr/>
        </p:nvSpPr>
        <p:spPr bwMode="auto">
          <a:xfrm rot="16200000">
            <a:off x="6450265" y="3213009"/>
            <a:ext cx="6626073"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altLang="pt-PT" sz="700" b="0" i="0" u="none" strike="noStrike" cap="none" normalizeH="0" baseline="0" dirty="0" err="1">
                <a:ln>
                  <a:noFill/>
                </a:ln>
                <a:solidFill>
                  <a:srgbClr val="000000"/>
                </a:solidFill>
                <a:effectLst/>
              </a:rPr>
              <a:t>Elaborado</a:t>
            </a:r>
            <a:r>
              <a:rPr kumimoji="0" lang="fr-FR" altLang="pt-PT" sz="700" b="0" i="0" u="none" strike="noStrike" cap="none" normalizeH="0" baseline="0" dirty="0">
                <a:ln>
                  <a:noFill/>
                </a:ln>
                <a:solidFill>
                  <a:srgbClr val="000000"/>
                </a:solidFill>
                <a:effectLst/>
              </a:rPr>
              <a:t> </a:t>
            </a:r>
            <a:r>
              <a:rPr kumimoji="0" lang="fr-FR" altLang="pt-PT" sz="700" b="0" i="0" u="none" strike="noStrike" cap="none" normalizeH="0" baseline="0" dirty="0" err="1">
                <a:ln>
                  <a:noFill/>
                </a:ln>
                <a:solidFill>
                  <a:srgbClr val="000000"/>
                </a:solidFill>
                <a:effectLst/>
              </a:rPr>
              <a:t>por</a:t>
            </a:r>
            <a:r>
              <a:rPr kumimoji="0" lang="fr-FR" altLang="pt-PT" sz="700" b="0" i="0" u="none" strike="noStrike" cap="none" normalizeH="0" baseline="0" dirty="0">
                <a:ln>
                  <a:noFill/>
                </a:ln>
                <a:solidFill>
                  <a:srgbClr val="000000"/>
                </a:solidFill>
                <a:effectLst/>
              </a:rPr>
              <a:t>: </a:t>
            </a:r>
            <a:r>
              <a:rPr kumimoji="0" lang="fr-FR" altLang="pt-PT" sz="700" b="0" i="0" u="none" strike="noStrike" cap="none" normalizeH="0" baseline="0" dirty="0" err="1">
                <a:ln>
                  <a:noFill/>
                </a:ln>
                <a:solidFill>
                  <a:srgbClr val="000000"/>
                </a:solidFill>
                <a:effectLst/>
              </a:rPr>
              <a:t>Sónia</a:t>
            </a:r>
            <a:r>
              <a:rPr kumimoji="0" lang="fr-FR" altLang="pt-PT" sz="700" b="0" i="0" u="none" strike="noStrike" cap="none" normalizeH="0" baseline="0" dirty="0">
                <a:ln>
                  <a:noFill/>
                </a:ln>
                <a:solidFill>
                  <a:srgbClr val="000000"/>
                </a:solidFill>
                <a:effectLst/>
              </a:rPr>
              <a:t> </a:t>
            </a:r>
            <a:r>
              <a:rPr lang="fr-FR" altLang="pt-PT" sz="700" dirty="0">
                <a:solidFill>
                  <a:srgbClr val="000000"/>
                </a:solidFill>
              </a:rPr>
              <a:t>Pinto, Maria João </a:t>
            </a:r>
            <a:r>
              <a:rPr lang="fr-FR" altLang="pt-PT" sz="700" dirty="0" err="1">
                <a:solidFill>
                  <a:srgbClr val="000000"/>
                </a:solidFill>
              </a:rPr>
              <a:t>Vilaranda</a:t>
            </a:r>
            <a:r>
              <a:rPr lang="fr-FR" altLang="pt-PT" sz="700" dirty="0">
                <a:solidFill>
                  <a:srgbClr val="000000"/>
                </a:solidFill>
              </a:rPr>
              <a:t>; </a:t>
            </a:r>
            <a:r>
              <a:rPr kumimoji="0" lang="fr-FR" altLang="pt-PT" sz="700" b="0" i="0" u="none" strike="noStrike" cap="none" normalizeH="0" baseline="0" dirty="0" err="1">
                <a:ln>
                  <a:noFill/>
                </a:ln>
                <a:solidFill>
                  <a:srgbClr val="000000"/>
                </a:solidFill>
                <a:effectLst/>
              </a:rPr>
              <a:t>Aprovado</a:t>
            </a:r>
            <a:r>
              <a:rPr kumimoji="0" lang="fr-FR" altLang="pt-PT" sz="700" b="0" i="0" u="none" strike="noStrike" cap="none" normalizeH="0" baseline="0" dirty="0">
                <a:ln>
                  <a:noFill/>
                </a:ln>
                <a:solidFill>
                  <a:srgbClr val="000000"/>
                </a:solidFill>
                <a:effectLst/>
              </a:rPr>
              <a:t> </a:t>
            </a:r>
            <a:r>
              <a:rPr kumimoji="0" lang="fr-FR" altLang="pt-PT" sz="700" b="0" i="0" u="none" strike="noStrike" cap="none" normalizeH="0" baseline="0" dirty="0" err="1">
                <a:ln>
                  <a:noFill/>
                </a:ln>
                <a:solidFill>
                  <a:srgbClr val="000000"/>
                </a:solidFill>
                <a:effectLst/>
              </a:rPr>
              <a:t>em</a:t>
            </a:r>
            <a:r>
              <a:rPr lang="fr-FR" altLang="pt-PT" sz="700" dirty="0">
                <a:solidFill>
                  <a:srgbClr val="000000"/>
                </a:solidFill>
              </a:rPr>
              <a:t> CG </a:t>
            </a:r>
            <a:r>
              <a:rPr kumimoji="0" lang="fr-FR" altLang="pt-PT" sz="700" b="0" i="0" u="none" strike="noStrike" cap="none" normalizeH="0" baseline="0" dirty="0">
                <a:ln>
                  <a:noFill/>
                </a:ln>
                <a:solidFill>
                  <a:srgbClr val="000000"/>
                </a:solidFill>
                <a:effectLst/>
              </a:rPr>
              <a:t>de 7 </a:t>
            </a:r>
            <a:r>
              <a:rPr lang="fr-FR" altLang="pt-PT" sz="700" dirty="0">
                <a:solidFill>
                  <a:srgbClr val="000000"/>
                </a:solidFill>
              </a:rPr>
              <a:t>/06</a:t>
            </a:r>
            <a:r>
              <a:rPr kumimoji="0" lang="fr-FR" altLang="pt-PT" sz="700" b="0" i="0" u="none" strike="noStrike" cap="none" normalizeH="0" baseline="0" dirty="0">
                <a:ln>
                  <a:noFill/>
                </a:ln>
                <a:solidFill>
                  <a:srgbClr val="000000"/>
                </a:solidFill>
                <a:effectLst/>
              </a:rPr>
              <a:t> /19 | </a:t>
            </a:r>
            <a:r>
              <a:rPr lang="fr-FR" altLang="pt-PT" sz="700" dirty="0" err="1">
                <a:solidFill>
                  <a:srgbClr val="000000"/>
                </a:solidFill>
              </a:rPr>
              <a:t>Revizitad</a:t>
            </a:r>
            <a:r>
              <a:rPr kumimoji="0" lang="fr-FR" altLang="pt-PT" sz="700" b="0" i="0" u="none" strike="noStrike" cap="none" normalizeH="0" dirty="0" err="1">
                <a:ln>
                  <a:noFill/>
                </a:ln>
                <a:solidFill>
                  <a:srgbClr val="000000"/>
                </a:solidFill>
                <a:effectLst/>
              </a:rPr>
              <a:t>o</a:t>
            </a:r>
            <a:r>
              <a:rPr kumimoji="0" lang="fr-FR" altLang="pt-PT" sz="700" b="0" i="0" u="none" strike="noStrike" cap="none" normalizeH="0" baseline="0" dirty="0">
                <a:ln>
                  <a:noFill/>
                </a:ln>
                <a:solidFill>
                  <a:srgbClr val="000000"/>
                </a:solidFill>
                <a:effectLst/>
              </a:rPr>
              <a:t> a </a:t>
            </a:r>
            <a:r>
              <a:rPr kumimoji="0" lang="fr-FR" altLang="pt-PT" sz="700" b="0" i="0" u="none" strike="noStrike" cap="none" normalizeH="0" baseline="0" dirty="0" smtClean="0">
                <a:ln>
                  <a:noFill/>
                </a:ln>
                <a:solidFill>
                  <a:srgbClr val="000000"/>
                </a:solidFill>
                <a:effectLst/>
              </a:rPr>
              <a:t>05/2025</a:t>
            </a:r>
            <a:endParaRPr kumimoji="0" lang="pt-PT" altLang="pt-PT" sz="2000" b="0" i="0" u="none" strike="noStrike" cap="none" normalizeH="0" baseline="0" dirty="0">
              <a:ln>
                <a:noFill/>
              </a:ln>
              <a:solidFill>
                <a:schemeClr val="tx1"/>
              </a:solidFill>
              <a:effectLst/>
            </a:endParaRPr>
          </a:p>
        </p:txBody>
      </p:sp>
      <p:sp>
        <p:nvSpPr>
          <p:cNvPr id="13" name="Text Box 15"/>
          <p:cNvSpPr txBox="1">
            <a:spLocks noChangeArrowheads="1"/>
          </p:cNvSpPr>
          <p:nvPr/>
        </p:nvSpPr>
        <p:spPr bwMode="auto">
          <a:xfrm>
            <a:off x="3342653" y="2902119"/>
            <a:ext cx="3121133" cy="1352007"/>
          </a:xfrm>
          <a:prstGeom prst="rect">
            <a:avLst/>
          </a:prstGeom>
          <a:solidFill>
            <a:srgbClr val="01599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1050" b="1" i="0" u="none" strike="noStrike" cap="none" normalizeH="0" baseline="0" dirty="0">
                <a:ln>
                  <a:noFill/>
                </a:ln>
                <a:solidFill>
                  <a:srgbClr val="FFFFFF"/>
                </a:solidFill>
                <a:effectLst/>
              </a:rPr>
              <a:t>HORÁRIO DE ATENDIMENTO</a:t>
            </a:r>
          </a:p>
          <a:p>
            <a:pPr lvl="0" algn="ctr" eaLnBrk="0" fontAlgn="base" hangingPunct="0">
              <a:spcBef>
                <a:spcPct val="0"/>
              </a:spcBef>
              <a:spcAft>
                <a:spcPct val="0"/>
              </a:spcAft>
            </a:pPr>
            <a:r>
              <a:rPr kumimoji="0" lang="pt-PT" altLang="pt-PT" sz="1050" b="0" i="0" u="none" strike="noStrike" cap="none" normalizeH="0" baseline="0" dirty="0">
                <a:ln>
                  <a:noFill/>
                </a:ln>
                <a:solidFill>
                  <a:srgbClr val="FFFFFF"/>
                </a:solidFill>
                <a:effectLst/>
              </a:rPr>
              <a:t>Segunda a Quinta-feira </a:t>
            </a:r>
          </a:p>
          <a:p>
            <a:pPr lvl="0" algn="ctr" eaLnBrk="0" fontAlgn="base" hangingPunct="0">
              <a:spcBef>
                <a:spcPct val="0"/>
              </a:spcBef>
              <a:spcAft>
                <a:spcPct val="0"/>
              </a:spcAft>
            </a:pPr>
            <a:r>
              <a:rPr kumimoji="0" lang="pt-PT" altLang="pt-PT" sz="1050" b="0" i="0" u="none" strike="noStrike" cap="none" normalizeH="0" baseline="0" dirty="0">
                <a:ln>
                  <a:noFill/>
                </a:ln>
                <a:solidFill>
                  <a:srgbClr val="FFFFFF"/>
                </a:solidFill>
                <a:effectLst/>
              </a:rPr>
              <a:t>08h00 - 13h00 / 14h - </a:t>
            </a:r>
            <a:r>
              <a:rPr kumimoji="0" lang="pt-PT" altLang="pt-PT" sz="1050" b="0" i="0" u="none" strike="noStrike" cap="none" normalizeH="0" baseline="0" dirty="0" smtClean="0">
                <a:ln>
                  <a:noFill/>
                </a:ln>
                <a:solidFill>
                  <a:srgbClr val="FFFFFF"/>
                </a:solidFill>
                <a:effectLst/>
              </a:rPr>
              <a:t>19h45</a:t>
            </a:r>
            <a:endParaRPr kumimoji="0" lang="pt-PT" altLang="pt-PT" sz="1050" b="0" i="0" u="none" strike="noStrike" cap="none" normalizeH="0" baseline="0" dirty="0">
              <a:ln>
                <a:noFill/>
              </a:ln>
              <a:solidFill>
                <a:srgbClr val="FFFFFF"/>
              </a:solidFill>
              <a:effectLst/>
            </a:endParaRPr>
          </a:p>
          <a:p>
            <a:pPr lvl="0" algn="ctr" eaLnBrk="0" fontAlgn="base" hangingPunct="0">
              <a:spcBef>
                <a:spcPct val="0"/>
              </a:spcBef>
              <a:spcAft>
                <a:spcPct val="0"/>
              </a:spcAft>
            </a:pPr>
            <a:r>
              <a:rPr kumimoji="0" lang="pt-PT" altLang="pt-PT" sz="1050" b="0" i="0" u="none" strike="noStrike" cap="none" normalizeH="0" baseline="0" dirty="0">
                <a:ln>
                  <a:noFill/>
                </a:ln>
                <a:solidFill>
                  <a:srgbClr val="FFFFFF"/>
                </a:solidFill>
                <a:effectLst/>
              </a:rPr>
              <a:t>Sexta-feira </a:t>
            </a:r>
          </a:p>
          <a:p>
            <a:pPr lvl="0" algn="ctr" eaLnBrk="0" fontAlgn="base" hangingPunct="0">
              <a:spcBef>
                <a:spcPct val="0"/>
              </a:spcBef>
              <a:spcAft>
                <a:spcPct val="0"/>
              </a:spcAft>
            </a:pPr>
            <a:r>
              <a:rPr kumimoji="0" lang="pt-PT" altLang="pt-PT" sz="1050" b="0" i="0" u="none" strike="noStrike" cap="none" normalizeH="0" baseline="0" dirty="0">
                <a:ln>
                  <a:noFill/>
                </a:ln>
                <a:solidFill>
                  <a:srgbClr val="FFFFFF"/>
                </a:solidFill>
                <a:effectLst/>
              </a:rPr>
              <a:t>08h00 - 13h00 / 17h00 - </a:t>
            </a:r>
            <a:r>
              <a:rPr kumimoji="0" lang="pt-PT" altLang="pt-PT" sz="1050" b="0" i="0" u="none" strike="noStrike" cap="none" normalizeH="0" baseline="0" dirty="0" smtClean="0">
                <a:ln>
                  <a:noFill/>
                </a:ln>
                <a:solidFill>
                  <a:srgbClr val="FFFFFF"/>
                </a:solidFill>
                <a:effectLst/>
              </a:rPr>
              <a:t>19h45</a:t>
            </a:r>
            <a:endParaRPr kumimoji="0" lang="pt-PT" altLang="pt-PT" sz="1050" b="0" i="0" u="none" strike="noStrike" cap="none" normalizeH="0" baseline="0" dirty="0">
              <a:ln>
                <a:noFill/>
              </a:ln>
              <a:solidFill>
                <a:schemeClr val="tx1"/>
              </a:solidFill>
              <a:effectLst/>
            </a:endParaRPr>
          </a:p>
          <a:p>
            <a:pPr lvl="0" algn="ctr" eaLnBrk="0" fontAlgn="base" hangingPunct="0">
              <a:spcBef>
                <a:spcPct val="0"/>
              </a:spcBef>
              <a:spcAft>
                <a:spcPct val="0"/>
              </a:spcAft>
            </a:pPr>
            <a:endParaRPr kumimoji="0" lang="pt-PT" altLang="pt-PT" sz="1050" b="0" i="0" u="none" strike="noStrike" cap="none" normalizeH="0" baseline="0" dirty="0">
              <a:ln>
                <a:noFill/>
              </a:ln>
              <a:solidFill>
                <a:srgbClr val="FFFFFF"/>
              </a:solidFill>
              <a:effectLst/>
            </a:endParaRPr>
          </a:p>
          <a:p>
            <a:pPr lvl="0" algn="ctr" eaLnBrk="0" fontAlgn="base" hangingPunct="0">
              <a:spcBef>
                <a:spcPct val="0"/>
              </a:spcBef>
              <a:spcAft>
                <a:spcPct val="0"/>
              </a:spcAft>
            </a:pPr>
            <a:r>
              <a:rPr kumimoji="0" lang="pt-PT" altLang="pt-PT" sz="900" b="0" i="0" u="none" strike="noStrike" cap="none" normalizeH="0" baseline="0" dirty="0">
                <a:ln>
                  <a:noFill/>
                </a:ln>
                <a:solidFill>
                  <a:srgbClr val="FFFFFF"/>
                </a:solidFill>
                <a:effectLst/>
              </a:rPr>
              <a:t>* </a:t>
            </a:r>
            <a:r>
              <a:rPr kumimoji="0" lang="pt-PT" altLang="pt-PT" sz="800" b="0" i="0" u="none" strike="noStrike" cap="none" normalizeH="0" baseline="0" dirty="0">
                <a:ln>
                  <a:noFill/>
                </a:ln>
                <a:solidFill>
                  <a:srgbClr val="FFFFFF"/>
                </a:solidFill>
                <a:effectLst/>
              </a:rPr>
              <a:t>Possibilidade de agendamento para Consulta Programada, até às 20h00. Contacte a sua Equipa de Família.</a:t>
            </a:r>
            <a:endParaRPr kumimoji="0" lang="pt-PT" altLang="pt-PT" sz="1000" b="0" i="0" u="none" strike="noStrike" cap="none" normalizeH="0" baseline="0" dirty="0">
              <a:ln>
                <a:noFill/>
              </a:ln>
              <a:solidFill>
                <a:srgbClr val="FFFFFF"/>
              </a:solidFill>
              <a:effectLst/>
            </a:endParaRPr>
          </a:p>
        </p:txBody>
      </p:sp>
      <p:sp>
        <p:nvSpPr>
          <p:cNvPr id="14" name="Text Box 16"/>
          <p:cNvSpPr txBox="1">
            <a:spLocks noChangeArrowheads="1"/>
          </p:cNvSpPr>
          <p:nvPr/>
        </p:nvSpPr>
        <p:spPr bwMode="auto">
          <a:xfrm>
            <a:off x="1588" y="-11112"/>
            <a:ext cx="3205069" cy="4203972"/>
          </a:xfrm>
          <a:prstGeom prst="rect">
            <a:avLst/>
          </a:prstGeom>
          <a:solidFill>
            <a:srgbClr val="1A4271"/>
          </a:solidFill>
          <a:ln>
            <a:noFill/>
          </a:ln>
          <a:effectLst/>
          <a:extLst>
            <a:ext uri="{91240B29-F687-4F45-9708-019B960494DF}">
              <a14:hiddenLine xmlns:a14="http://schemas.microsoft.com/office/drawing/2010/main" w="0" algn="in">
                <a:solidFill>
                  <a:srgbClr val="263F6A"/>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182880" tIns="274320" rIns="182880" bIns="274320" numCol="1" anchor="t" anchorCtr="0" compatLnSpc="1">
            <a:prstTxWarp prst="textNoShape">
              <a:avLst/>
            </a:prstTxWarp>
          </a:bodyPr>
          <a:lstStyle/>
          <a:p>
            <a:pPr marL="0" marR="152400" lvl="0" indent="0" algn="just" defTabSz="914400" rtl="0" eaLnBrk="0" fontAlgn="base" latinLnBrk="0" hangingPunct="0">
              <a:lnSpc>
                <a:spcPct val="100000"/>
              </a:lnSpc>
              <a:spcBef>
                <a:spcPct val="0"/>
              </a:spcBef>
              <a:spcAft>
                <a:spcPts val="100"/>
              </a:spcAft>
              <a:buClrTx/>
              <a:buSzTx/>
              <a:buFontTx/>
              <a:buNone/>
              <a:tabLst/>
            </a:pPr>
            <a:r>
              <a:rPr kumimoji="0" lang="pt-PT" altLang="pt-PT" sz="1200" b="1" i="0" u="none" strike="noStrike" cap="none" normalizeH="0" baseline="0" dirty="0">
                <a:ln>
                  <a:noFill/>
                </a:ln>
                <a:solidFill>
                  <a:srgbClr val="FFFFFF"/>
                </a:solidFill>
                <a:effectLst/>
              </a:rPr>
              <a:t>Quem </a:t>
            </a:r>
            <a:r>
              <a:rPr kumimoji="0" lang="pt-PT" altLang="pt-PT" sz="1200" b="1" i="0" u="none" strike="noStrike" cap="none" normalizeH="0" baseline="0" dirty="0" smtClean="0">
                <a:ln>
                  <a:noFill/>
                </a:ln>
                <a:solidFill>
                  <a:srgbClr val="FFFFFF"/>
                </a:solidFill>
                <a:effectLst/>
              </a:rPr>
              <a:t>Somos?</a:t>
            </a:r>
            <a:r>
              <a:rPr kumimoji="0" lang="pt-PT" altLang="pt-PT" sz="1400" b="1" i="0" u="none" strike="noStrike" cap="none" normalizeH="0" baseline="0" dirty="0">
                <a:ln>
                  <a:noFill/>
                </a:ln>
                <a:solidFill>
                  <a:srgbClr val="FFFFFF"/>
                </a:solidFill>
                <a:effectLst/>
              </a:rPr>
              <a:t>	</a:t>
            </a:r>
            <a:r>
              <a:rPr kumimoji="0" lang="pt-PT" altLang="pt-PT" sz="1200" b="1" i="0" u="none" strike="noStrike" cap="none" normalizeH="0" baseline="0" dirty="0">
                <a:ln>
                  <a:noFill/>
                </a:ln>
                <a:solidFill>
                  <a:srgbClr val="FFFFFF"/>
                </a:solidFill>
                <a:effectLst/>
              </a:rPr>
              <a:t>          </a:t>
            </a:r>
          </a:p>
          <a:p>
            <a:pPr marL="0" marR="152400" lvl="0" indent="0" algn="just" defTabSz="914400" rtl="0" eaLnBrk="0" fontAlgn="base" latinLnBrk="0" hangingPunct="0">
              <a:lnSpc>
                <a:spcPct val="100000"/>
              </a:lnSpc>
              <a:spcBef>
                <a:spcPts val="575"/>
              </a:spcBef>
              <a:spcAft>
                <a:spcPct val="0"/>
              </a:spcAft>
              <a:buClrTx/>
              <a:buSzTx/>
              <a:buFontTx/>
              <a:buNone/>
              <a:tabLst/>
            </a:pPr>
            <a:r>
              <a:rPr kumimoji="0" lang="pt-PT" altLang="pt-PT" sz="1100" b="1" i="0" u="none" strike="noStrike" cap="none" normalizeH="0" baseline="0" dirty="0">
                <a:ln>
                  <a:noFill/>
                </a:ln>
                <a:solidFill>
                  <a:srgbClr val="FFFFFF"/>
                </a:solidFill>
                <a:effectLst/>
              </a:rPr>
              <a:t>Somos uma equipa constituída por Médicos de Família, Enfermeiros, Secretários Clínicos, Assistente Operacional,  Internos de Especialidade de Medicina Geral e Familiar, alunos de Medicina e Enfermagem, motivados para o servir melhor. Atuamos em colaboração com as estruturas da comunidade e com as restantes estruturas da ULS de Coimbra.</a:t>
            </a:r>
          </a:p>
          <a:p>
            <a:pPr marL="0" marR="153988" lvl="0" indent="0" algn="just" defTabSz="914400" rtl="0" eaLnBrk="0" fontAlgn="base" latinLnBrk="0" hangingPunct="0">
              <a:lnSpc>
                <a:spcPct val="100000"/>
              </a:lnSpc>
              <a:spcBef>
                <a:spcPts val="500"/>
              </a:spcBef>
              <a:spcAft>
                <a:spcPct val="0"/>
              </a:spcAft>
              <a:buClrTx/>
              <a:buSzTx/>
              <a:buFontTx/>
              <a:buNone/>
              <a:tabLst/>
            </a:pPr>
            <a:r>
              <a:rPr kumimoji="0" lang="pt-PT" altLang="pt-PT" sz="1000" b="1" i="0" u="none" strike="noStrike" cap="none" normalizeH="0" baseline="0" dirty="0">
                <a:ln>
                  <a:noFill/>
                </a:ln>
                <a:solidFill>
                  <a:srgbClr val="FFFFFF"/>
                </a:solidFill>
                <a:effectLst/>
              </a:rPr>
              <a:t>Secretários Clínicos</a:t>
            </a:r>
            <a:r>
              <a:rPr kumimoji="0" lang="pt-PT" altLang="pt-PT" sz="1000" b="0" i="0" u="none" strike="noStrike" cap="none" normalizeH="0" baseline="0" dirty="0">
                <a:ln>
                  <a:noFill/>
                </a:ln>
                <a:solidFill>
                  <a:srgbClr val="FFFFFF"/>
                </a:solidFill>
                <a:effectLst/>
              </a:rPr>
              <a:t>: Delfina Cardoso, Graça Simões, Paula Talina e Tânia </a:t>
            </a:r>
            <a:r>
              <a:rPr lang="pt-PT" altLang="pt-PT" sz="1000" dirty="0">
                <a:solidFill>
                  <a:srgbClr val="FFFFFF"/>
                </a:solidFill>
              </a:rPr>
              <a:t>Silva</a:t>
            </a:r>
            <a:r>
              <a:rPr kumimoji="0" lang="pt-PT" altLang="pt-PT" sz="1000" b="0" i="0" u="none" strike="noStrike" cap="none" normalizeH="0" baseline="0" dirty="0">
                <a:ln>
                  <a:noFill/>
                </a:ln>
                <a:solidFill>
                  <a:srgbClr val="FFFFFF"/>
                </a:solidFill>
                <a:effectLst/>
              </a:rPr>
              <a:t>.</a:t>
            </a:r>
          </a:p>
          <a:p>
            <a:pPr marL="0" marR="153988" lvl="0" indent="0" algn="just" defTabSz="914400" rtl="0" eaLnBrk="0" fontAlgn="base" latinLnBrk="0" hangingPunct="0">
              <a:lnSpc>
                <a:spcPct val="100000"/>
              </a:lnSpc>
              <a:spcBef>
                <a:spcPts val="500"/>
              </a:spcBef>
              <a:spcAft>
                <a:spcPct val="0"/>
              </a:spcAft>
              <a:buClrTx/>
              <a:buSzTx/>
              <a:buFontTx/>
              <a:buNone/>
              <a:tabLst/>
            </a:pPr>
            <a:r>
              <a:rPr lang="pt-PT" altLang="pt-PT" sz="1000" b="1" dirty="0">
                <a:solidFill>
                  <a:srgbClr val="FFFFFF"/>
                </a:solidFill>
              </a:rPr>
              <a:t>Médicos Internos de MGF</a:t>
            </a:r>
            <a:r>
              <a:rPr lang="pt-PT" altLang="pt-PT" sz="1000" dirty="0">
                <a:solidFill>
                  <a:srgbClr val="FFFFFF"/>
                </a:solidFill>
              </a:rPr>
              <a:t>: Carolina </a:t>
            </a:r>
            <a:r>
              <a:rPr lang="pt-PT" altLang="pt-PT" sz="1000" dirty="0" smtClean="0">
                <a:solidFill>
                  <a:srgbClr val="FFFFFF"/>
                </a:solidFill>
              </a:rPr>
              <a:t>Madureira e </a:t>
            </a:r>
            <a:r>
              <a:rPr lang="pt-PT" altLang="pt-PT" sz="1000" dirty="0">
                <a:solidFill>
                  <a:srgbClr val="FFFFFF"/>
                </a:solidFill>
              </a:rPr>
              <a:t>Renata Freire.</a:t>
            </a:r>
            <a:endParaRPr kumimoji="0" lang="pt-PT" altLang="pt-PT" sz="1000" b="0" i="0" u="none" strike="noStrike" cap="none" normalizeH="0" baseline="0" dirty="0">
              <a:ln>
                <a:noFill/>
              </a:ln>
              <a:solidFill>
                <a:srgbClr val="FFFFFF"/>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PT" altLang="pt-PT" sz="1800" b="0" i="0" u="none" strike="noStrike" cap="none" normalizeH="0" baseline="0" dirty="0">
              <a:ln>
                <a:noFill/>
              </a:ln>
              <a:solidFill>
                <a:schemeClr val="tx1"/>
              </a:solidFill>
              <a:effectLst/>
            </a:endParaRPr>
          </a:p>
        </p:txBody>
      </p:sp>
      <p:sp>
        <p:nvSpPr>
          <p:cNvPr id="20" name="Line 23"/>
          <p:cNvSpPr>
            <a:spLocks noChangeShapeType="1"/>
          </p:cNvSpPr>
          <p:nvPr/>
        </p:nvSpPr>
        <p:spPr bwMode="auto">
          <a:xfrm>
            <a:off x="221858" y="4475114"/>
            <a:ext cx="2576513" cy="9525"/>
          </a:xfrm>
          <a:prstGeom prst="line">
            <a:avLst/>
          </a:prstGeom>
          <a:noFill/>
          <a:ln w="9525" algn="ctr">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a:p>
        </p:txBody>
      </p:sp>
      <p:sp>
        <p:nvSpPr>
          <p:cNvPr id="21" name="Text Box 24"/>
          <p:cNvSpPr txBox="1">
            <a:spLocks noChangeArrowheads="1"/>
          </p:cNvSpPr>
          <p:nvPr/>
        </p:nvSpPr>
        <p:spPr bwMode="auto">
          <a:xfrm>
            <a:off x="339035" y="4234368"/>
            <a:ext cx="2552700"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152400" lvl="0" indent="0" algn="ctr" defTabSz="914400" rtl="0" eaLnBrk="0" fontAlgn="base" latinLnBrk="0" hangingPunct="0">
              <a:lnSpc>
                <a:spcPct val="100000"/>
              </a:lnSpc>
              <a:spcBef>
                <a:spcPts val="575"/>
              </a:spcBef>
              <a:spcAft>
                <a:spcPct val="0"/>
              </a:spcAft>
              <a:buClrTx/>
              <a:buSzTx/>
              <a:buFontTx/>
              <a:buNone/>
              <a:tabLst/>
            </a:pPr>
            <a:r>
              <a:rPr kumimoji="0" lang="pt-PT" altLang="pt-PT" sz="1100" b="1" i="0" u="none" strike="noStrike" cap="none" normalizeH="0" baseline="0" dirty="0">
                <a:ln>
                  <a:noFill/>
                </a:ln>
                <a:solidFill>
                  <a:srgbClr val="000000"/>
                </a:solidFill>
                <a:effectLst/>
              </a:rPr>
              <a:t>Organograma da </a:t>
            </a:r>
            <a:r>
              <a:rPr kumimoji="0" lang="pt-PT" altLang="pt-PT" sz="1100" b="1" i="0" u="none" strike="noStrike" cap="none" normalizeH="0" baseline="0" dirty="0" smtClean="0">
                <a:ln>
                  <a:noFill/>
                </a:ln>
                <a:solidFill>
                  <a:srgbClr val="000000"/>
                </a:solidFill>
                <a:effectLst/>
              </a:rPr>
              <a:t>USF </a:t>
            </a:r>
            <a:r>
              <a:rPr kumimoji="0" lang="pt-PT" altLang="pt-PT" sz="1100" b="1" i="0" u="none" strike="noStrike" cap="none" normalizeH="0" baseline="0" dirty="0" err="1" smtClean="0">
                <a:ln>
                  <a:noFill/>
                </a:ln>
                <a:solidFill>
                  <a:srgbClr val="000000"/>
                </a:solidFill>
                <a:effectLst/>
              </a:rPr>
              <a:t>CoimbraCelas</a:t>
            </a:r>
            <a:endParaRPr kumimoji="0" lang="pt-PT" altLang="pt-PT" sz="1100" b="0" i="0" u="none" strike="noStrike" cap="none" normalizeH="0" baseline="0" dirty="0">
              <a:ln>
                <a:noFill/>
              </a:ln>
              <a:solidFill>
                <a:schemeClr val="tx1"/>
              </a:solidFill>
              <a:effectLst/>
            </a:endParaRPr>
          </a:p>
        </p:txBody>
      </p:sp>
      <p:sp>
        <p:nvSpPr>
          <p:cNvPr id="22" name="Rectangle 25"/>
          <p:cNvSpPr>
            <a:spLocks noChangeArrowheads="1"/>
          </p:cNvSpPr>
          <p:nvPr/>
        </p:nvSpPr>
        <p:spPr bwMode="auto">
          <a:xfrm>
            <a:off x="-5688" y="6629333"/>
            <a:ext cx="3303588" cy="228667"/>
          </a:xfrm>
          <a:prstGeom prst="rect">
            <a:avLst/>
          </a:prstGeom>
          <a:solidFill>
            <a:srgbClr val="1A4271"/>
          </a:solidFill>
          <a:ln>
            <a:noFill/>
          </a:ln>
          <a:effectLst/>
          <a:extLst>
            <a:ext uri="{91240B29-F687-4F45-9708-019B960494DF}">
              <a14:hiddenLine xmlns:a14="http://schemas.microsoft.com/office/drawing/2010/main" w="25400" algn="ctr">
                <a:solidFill>
                  <a:srgbClr val="263F6A"/>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a:p>
        </p:txBody>
      </p:sp>
      <p:pic>
        <p:nvPicPr>
          <p:cNvPr id="1050"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4609" y="844299"/>
            <a:ext cx="2076450" cy="160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graphicFrame>
        <p:nvGraphicFramePr>
          <p:cNvPr id="23" name="Diagrama 22"/>
          <p:cNvGraphicFramePr/>
          <p:nvPr>
            <p:extLst>
              <p:ext uri="{D42A27DB-BD31-4B8C-83A1-F6EECF244321}">
                <p14:modId xmlns:p14="http://schemas.microsoft.com/office/powerpoint/2010/main" val="3795237423"/>
              </p:ext>
            </p:extLst>
          </p:nvPr>
        </p:nvGraphicFramePr>
        <p:xfrm>
          <a:off x="48918" y="4594302"/>
          <a:ext cx="3253068" cy="20317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 name="Tabela 1"/>
          <p:cNvGraphicFramePr>
            <a:graphicFrameLocks noGrp="1"/>
          </p:cNvGraphicFramePr>
          <p:nvPr>
            <p:extLst>
              <p:ext uri="{D42A27DB-BD31-4B8C-83A1-F6EECF244321}">
                <p14:modId xmlns:p14="http://schemas.microsoft.com/office/powerpoint/2010/main" val="456990991"/>
              </p:ext>
            </p:extLst>
          </p:nvPr>
        </p:nvGraphicFramePr>
        <p:xfrm>
          <a:off x="182363" y="2902118"/>
          <a:ext cx="2797904" cy="1182406"/>
        </p:xfrm>
        <a:graphic>
          <a:graphicData uri="http://schemas.openxmlformats.org/drawingml/2006/table">
            <a:tbl>
              <a:tblPr firstRow="1" firstCol="1" bandRow="1">
                <a:tableStyleId>{FABFCF23-3B69-468F-B69F-88F6DE6A72F2}</a:tableStyleId>
              </a:tblPr>
              <a:tblGrid>
                <a:gridCol w="1398952">
                  <a:extLst>
                    <a:ext uri="{9D8B030D-6E8A-4147-A177-3AD203B41FA5}">
                      <a16:colId xmlns:a16="http://schemas.microsoft.com/office/drawing/2014/main" val="160533548"/>
                    </a:ext>
                  </a:extLst>
                </a:gridCol>
                <a:gridCol w="1398952">
                  <a:extLst>
                    <a:ext uri="{9D8B030D-6E8A-4147-A177-3AD203B41FA5}">
                      <a16:colId xmlns:a16="http://schemas.microsoft.com/office/drawing/2014/main" val="658358566"/>
                    </a:ext>
                  </a:extLst>
                </a:gridCol>
              </a:tblGrid>
              <a:tr h="175835">
                <a:tc>
                  <a:txBody>
                    <a:bodyPr/>
                    <a:lstStyle/>
                    <a:p>
                      <a:pPr algn="ctr">
                        <a:lnSpc>
                          <a:spcPct val="107000"/>
                        </a:lnSpc>
                        <a:spcAft>
                          <a:spcPts val="0"/>
                        </a:spcAft>
                      </a:pPr>
                      <a:r>
                        <a:rPr lang="pt-PT" sz="900" dirty="0">
                          <a:effectLst/>
                        </a:rPr>
                        <a:t>Médico/a de Família</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dirty="0">
                          <a:effectLst/>
                        </a:rPr>
                        <a:t>Enfermeiro/a de Família</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9535844"/>
                  </a:ext>
                </a:extLst>
              </a:tr>
              <a:tr h="166403">
                <a:tc>
                  <a:txBody>
                    <a:bodyPr/>
                    <a:lstStyle/>
                    <a:p>
                      <a:pPr algn="ctr">
                        <a:lnSpc>
                          <a:spcPct val="107000"/>
                        </a:lnSpc>
                        <a:spcAft>
                          <a:spcPts val="0"/>
                        </a:spcAft>
                      </a:pPr>
                      <a:r>
                        <a:rPr lang="pt-PT" sz="900">
                          <a:effectLst/>
                        </a:rPr>
                        <a:t>Alexandra Escada</a:t>
                      </a:r>
                      <a:endParaRPr lang="pt-P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rPr>
                        <a:t>Inês Proença</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6323928"/>
                  </a:ext>
                </a:extLst>
              </a:tr>
              <a:tr h="175835">
                <a:tc>
                  <a:txBody>
                    <a:bodyPr/>
                    <a:lstStyle/>
                    <a:p>
                      <a:pPr algn="ctr">
                        <a:lnSpc>
                          <a:spcPct val="107000"/>
                        </a:lnSpc>
                        <a:spcAft>
                          <a:spcPts val="0"/>
                        </a:spcAft>
                      </a:pPr>
                      <a:r>
                        <a:rPr lang="pt-PT" sz="900" dirty="0">
                          <a:effectLst/>
                        </a:rPr>
                        <a:t>Ana Viegas</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rPr>
                        <a:t>Tatiana Miranda</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7540978"/>
                  </a:ext>
                </a:extLst>
              </a:tr>
              <a:tr h="166403">
                <a:tc>
                  <a:txBody>
                    <a:bodyPr/>
                    <a:lstStyle/>
                    <a:p>
                      <a:pPr algn="ctr">
                        <a:lnSpc>
                          <a:spcPct val="107000"/>
                        </a:lnSpc>
                        <a:spcAft>
                          <a:spcPts val="0"/>
                        </a:spcAft>
                      </a:pPr>
                      <a:r>
                        <a:rPr lang="pt-PT" sz="900" dirty="0">
                          <a:effectLst/>
                        </a:rPr>
                        <a:t>Ana Soares</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rPr>
                        <a:t>Manuela Duarte</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4968120"/>
                  </a:ext>
                </a:extLst>
              </a:tr>
              <a:tr h="175835">
                <a:tc>
                  <a:txBody>
                    <a:bodyPr/>
                    <a:lstStyle/>
                    <a:p>
                      <a:pPr algn="ctr">
                        <a:lnSpc>
                          <a:spcPct val="107000"/>
                        </a:lnSpc>
                        <a:spcAft>
                          <a:spcPts val="0"/>
                        </a:spcAft>
                      </a:pPr>
                      <a:r>
                        <a:rPr lang="pt-PT" sz="900" dirty="0">
                          <a:effectLst/>
                        </a:rPr>
                        <a:t>Inês Tinoco</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latin typeface="Calibri" panose="020F0502020204030204" pitchFamily="34" charset="0"/>
                          <a:ea typeface="Calibri" panose="020F0502020204030204" pitchFamily="34" charset="0"/>
                          <a:cs typeface="Times New Roman" panose="02020603050405020304" pitchFamily="18" charset="0"/>
                        </a:rPr>
                        <a:t>Rodrigo Reis</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1420132"/>
                  </a:ext>
                </a:extLst>
              </a:tr>
              <a:tr h="166403">
                <a:tc>
                  <a:txBody>
                    <a:bodyPr/>
                    <a:lstStyle/>
                    <a:p>
                      <a:pPr algn="ctr">
                        <a:lnSpc>
                          <a:spcPct val="107000"/>
                        </a:lnSpc>
                        <a:spcAft>
                          <a:spcPts val="0"/>
                        </a:spcAft>
                      </a:pPr>
                      <a:r>
                        <a:rPr lang="pt-PT" sz="900">
                          <a:effectLst/>
                        </a:rPr>
                        <a:t>Ivo Reis</a:t>
                      </a:r>
                      <a:endParaRPr lang="pt-P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rPr>
                        <a:t>Maria João </a:t>
                      </a:r>
                      <a:r>
                        <a:rPr lang="pt-PT" sz="900" b="1" dirty="0" err="1">
                          <a:effectLst/>
                        </a:rPr>
                        <a:t>Vilaranda</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9423084"/>
                  </a:ext>
                </a:extLst>
              </a:tr>
              <a:tr h="155692">
                <a:tc>
                  <a:txBody>
                    <a:bodyPr/>
                    <a:lstStyle/>
                    <a:p>
                      <a:pPr algn="ctr">
                        <a:lnSpc>
                          <a:spcPct val="107000"/>
                        </a:lnSpc>
                        <a:spcAft>
                          <a:spcPts val="0"/>
                        </a:spcAft>
                      </a:pPr>
                      <a:r>
                        <a:rPr lang="pt-PT" sz="900" dirty="0">
                          <a:effectLst/>
                        </a:rPr>
                        <a:t>João Rodrigues</a:t>
                      </a:r>
                      <a:endParaRPr lang="pt-P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t-PT" sz="900" b="1" dirty="0">
                          <a:effectLst/>
                        </a:rPr>
                        <a:t>Sónia Pinto</a:t>
                      </a:r>
                      <a:endParaRPr lang="pt-PT"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9433984"/>
                  </a:ext>
                </a:extLst>
              </a:tr>
            </a:tbl>
          </a:graphicData>
        </a:graphic>
      </p:graphicFrame>
      <p:sp>
        <p:nvSpPr>
          <p:cNvPr id="4" name="Text Box 14"/>
          <p:cNvSpPr txBox="1">
            <a:spLocks noChangeArrowheads="1"/>
          </p:cNvSpPr>
          <p:nvPr/>
        </p:nvSpPr>
        <p:spPr bwMode="auto">
          <a:xfrm>
            <a:off x="6634180" y="2680302"/>
            <a:ext cx="3250406" cy="2032884"/>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marR="28575" lvl="0" indent="0" algn="ctr" defTabSz="914400" rtl="0" eaLnBrk="0" fontAlgn="base" latinLnBrk="0" hangingPunct="0">
              <a:lnSpc>
                <a:spcPct val="100000"/>
              </a:lnSpc>
              <a:spcBef>
                <a:spcPct val="0"/>
              </a:spcBef>
              <a:spcAft>
                <a:spcPct val="0"/>
              </a:spcAft>
              <a:buClrTx/>
              <a:buSzTx/>
              <a:buFontTx/>
              <a:buNone/>
              <a:tabLst/>
            </a:pPr>
            <a:r>
              <a:rPr kumimoji="0" lang="pt-PT" altLang="pt-PT" sz="3200" b="0" i="0" u="none" strike="noStrike" cap="none" normalizeH="0" baseline="0" dirty="0">
                <a:ln>
                  <a:noFill/>
                </a:ln>
                <a:solidFill>
                  <a:srgbClr val="000000"/>
                </a:solidFill>
                <a:effectLst/>
              </a:rPr>
              <a:t>Guia de </a:t>
            </a:r>
          </a:p>
          <a:p>
            <a:pPr marL="0" marR="28575" lvl="0" indent="0" algn="ctr" defTabSz="914400" rtl="0" eaLnBrk="0" fontAlgn="base" latinLnBrk="0" hangingPunct="0">
              <a:lnSpc>
                <a:spcPct val="100000"/>
              </a:lnSpc>
              <a:spcBef>
                <a:spcPct val="0"/>
              </a:spcBef>
              <a:spcAft>
                <a:spcPct val="0"/>
              </a:spcAft>
              <a:buClrTx/>
              <a:buSzTx/>
              <a:buFontTx/>
              <a:buNone/>
              <a:tabLst/>
            </a:pPr>
            <a:r>
              <a:rPr kumimoji="0" lang="pt-PT" altLang="pt-PT" sz="3200" b="0" i="0" u="none" strike="noStrike" cap="none" normalizeH="0" baseline="0" dirty="0">
                <a:ln>
                  <a:noFill/>
                </a:ln>
                <a:solidFill>
                  <a:srgbClr val="000000"/>
                </a:solidFill>
                <a:effectLst/>
              </a:rPr>
              <a:t>Acolhimento </a:t>
            </a:r>
          </a:p>
          <a:p>
            <a:pPr marL="0" marR="28575" lvl="0" indent="0" algn="ctr" defTabSz="914400" rtl="0" eaLnBrk="0" fontAlgn="base" latinLnBrk="0" hangingPunct="0">
              <a:lnSpc>
                <a:spcPct val="100000"/>
              </a:lnSpc>
              <a:spcBef>
                <a:spcPct val="0"/>
              </a:spcBef>
              <a:spcAft>
                <a:spcPct val="0"/>
              </a:spcAft>
              <a:buClrTx/>
              <a:buSzTx/>
              <a:buFontTx/>
              <a:buNone/>
              <a:tabLst/>
            </a:pPr>
            <a:r>
              <a:rPr kumimoji="0" lang="pt-PT" altLang="pt-PT" sz="3200" b="0" i="0" u="none" strike="noStrike" cap="none" normalizeH="0" baseline="0" dirty="0">
                <a:ln>
                  <a:noFill/>
                </a:ln>
                <a:solidFill>
                  <a:srgbClr val="000000"/>
                </a:solidFill>
                <a:effectLst/>
              </a:rPr>
              <a:t>do </a:t>
            </a:r>
            <a:r>
              <a:rPr kumimoji="0" lang="pt-PT" altLang="pt-PT" sz="3200" b="0" i="0" u="none" strike="noStrike" cap="none" normalizeH="0" baseline="0" dirty="0" smtClean="0">
                <a:ln>
                  <a:noFill/>
                </a:ln>
                <a:solidFill>
                  <a:srgbClr val="000000"/>
                </a:solidFill>
                <a:effectLst/>
              </a:rPr>
              <a:t>utente</a:t>
            </a:r>
          </a:p>
          <a:p>
            <a:pPr marL="0" marR="28575" lvl="0" indent="0" algn="ctr" defTabSz="914400" rtl="0" eaLnBrk="0" fontAlgn="base" latinLnBrk="0" hangingPunct="0">
              <a:lnSpc>
                <a:spcPct val="100000"/>
              </a:lnSpc>
              <a:spcBef>
                <a:spcPct val="0"/>
              </a:spcBef>
              <a:spcAft>
                <a:spcPct val="0"/>
              </a:spcAft>
              <a:buClrTx/>
              <a:buSzTx/>
              <a:buFontTx/>
              <a:buNone/>
              <a:tabLst/>
            </a:pPr>
            <a:r>
              <a:rPr lang="pt-PT" altLang="pt-PT" sz="3200" dirty="0" smtClean="0">
                <a:solidFill>
                  <a:srgbClr val="000000"/>
                </a:solidFill>
              </a:rPr>
              <a:t>2025</a:t>
            </a:r>
            <a:endParaRPr kumimoji="0" lang="pt-PT" altLang="pt-PT" sz="3200" b="0" i="0" u="none" strike="noStrike" cap="none" normalizeH="0" baseline="0" dirty="0">
              <a:ln>
                <a:noFill/>
              </a:ln>
              <a:solidFill>
                <a:srgbClr val="000000"/>
              </a:solidFill>
              <a:effectLst/>
            </a:endParaRPr>
          </a:p>
        </p:txBody>
      </p:sp>
      <p:sp>
        <p:nvSpPr>
          <p:cNvPr id="24" name="Text Box 18"/>
          <p:cNvSpPr txBox="1">
            <a:spLocks noChangeArrowheads="1"/>
          </p:cNvSpPr>
          <p:nvPr/>
        </p:nvSpPr>
        <p:spPr bwMode="auto">
          <a:xfrm>
            <a:off x="3468294" y="4321962"/>
            <a:ext cx="2944291" cy="2576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R="152400" algn="ctr" eaLnBrk="0" fontAlgn="base" hangingPunct="0">
              <a:spcBef>
                <a:spcPts val="575"/>
              </a:spcBef>
              <a:spcAft>
                <a:spcPct val="0"/>
              </a:spcAft>
            </a:pPr>
            <a:r>
              <a:rPr lang="pt-PT" sz="1100" b="1" dirty="0">
                <a:solidFill>
                  <a:srgbClr val="000000"/>
                </a:solidFill>
              </a:rPr>
              <a:t>ALTERNATIVAS ASSISTENCIAIS</a:t>
            </a:r>
          </a:p>
          <a:p>
            <a:pPr algn="just">
              <a:lnSpc>
                <a:spcPct val="115000"/>
              </a:lnSpc>
              <a:spcBef>
                <a:spcPts val="600"/>
              </a:spcBef>
              <a:spcAft>
                <a:spcPts val="0"/>
              </a:spcAft>
            </a:pPr>
            <a:r>
              <a:rPr lang="pt-PT" sz="900" dirty="0">
                <a:effectLst/>
                <a:latin typeface="Calibri" panose="020F0502020204030204" pitchFamily="34" charset="0"/>
                <a:ea typeface="Calibri" panose="020F0502020204030204" pitchFamily="34" charset="0"/>
              </a:rPr>
              <a:t>Para</a:t>
            </a:r>
            <a:r>
              <a:rPr lang="pt-PT" sz="900" spc="-20" dirty="0">
                <a:effectLst/>
                <a:latin typeface="Calibri" panose="020F0502020204030204" pitchFamily="34" charset="0"/>
                <a:ea typeface="Calibri" panose="020F0502020204030204" pitchFamily="34" charset="0"/>
              </a:rPr>
              <a:t> </a:t>
            </a:r>
            <a:r>
              <a:rPr lang="pt-PT" sz="900" b="1" dirty="0">
                <a:effectLst/>
                <a:latin typeface="Calibri" panose="020F0502020204030204" pitchFamily="34" charset="0"/>
                <a:ea typeface="Calibri" panose="020F0502020204030204" pitchFamily="34" charset="0"/>
              </a:rPr>
              <a:t>situações</a:t>
            </a:r>
            <a:r>
              <a:rPr lang="pt-PT" sz="900" b="1" spc="-5" dirty="0">
                <a:effectLst/>
                <a:latin typeface="Calibri" panose="020F0502020204030204" pitchFamily="34" charset="0"/>
                <a:ea typeface="Calibri" panose="020F0502020204030204" pitchFamily="34" charset="0"/>
              </a:rPr>
              <a:t> de doença </a:t>
            </a:r>
            <a:r>
              <a:rPr lang="pt-PT" sz="900" b="1" dirty="0">
                <a:effectLst/>
                <a:latin typeface="Calibri" panose="020F0502020204030204" pitchFamily="34" charset="0"/>
                <a:ea typeface="Calibri" panose="020F0502020204030204" pitchFamily="34" charset="0"/>
              </a:rPr>
              <a:t>aguda</a:t>
            </a:r>
            <a:r>
              <a:rPr lang="pt-PT" sz="900" dirty="0">
                <a:effectLst/>
                <a:latin typeface="Calibri" panose="020F0502020204030204" pitchFamily="34" charset="0"/>
                <a:ea typeface="Calibri" panose="020F0502020204030204" pitchFamily="34" charset="0"/>
              </a:rPr>
              <a:t>,</a:t>
            </a:r>
            <a:r>
              <a:rPr lang="pt-PT" sz="900" spc="-35"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fora do</a:t>
            </a:r>
            <a:r>
              <a:rPr lang="pt-PT" sz="900" spc="-10"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horário de</a:t>
            </a:r>
            <a:r>
              <a:rPr lang="pt-PT" sz="900" spc="-25"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atendimento</a:t>
            </a:r>
            <a:r>
              <a:rPr lang="pt-PT" sz="900" spc="-30"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da</a:t>
            </a:r>
            <a:r>
              <a:rPr lang="pt-PT" sz="900" spc="-15"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USF </a:t>
            </a:r>
            <a:r>
              <a:rPr lang="pt-PT" sz="900" dirty="0" err="1">
                <a:effectLst/>
                <a:latin typeface="Calibri" panose="020F0502020204030204" pitchFamily="34" charset="0"/>
                <a:ea typeface="Calibri" panose="020F0502020204030204" pitchFamily="34" charset="0"/>
              </a:rPr>
              <a:t>CoimbraCelas</a:t>
            </a:r>
            <a:r>
              <a:rPr lang="pt-PT" sz="900" dirty="0">
                <a:effectLst/>
                <a:latin typeface="Calibri" panose="020F0502020204030204" pitchFamily="34" charset="0"/>
                <a:ea typeface="Calibri" panose="020F0502020204030204" pitchFamily="34" charset="0"/>
              </a:rPr>
              <a:t>,</a:t>
            </a:r>
            <a:r>
              <a:rPr lang="pt-PT" sz="900" spc="-10" dirty="0">
                <a:effectLst/>
                <a:latin typeface="Calibri" panose="020F0502020204030204" pitchFamily="34" charset="0"/>
                <a:ea typeface="Calibri" panose="020F0502020204030204" pitchFamily="34" charset="0"/>
              </a:rPr>
              <a:t> </a:t>
            </a:r>
            <a:r>
              <a:rPr lang="pt-PT" sz="900" dirty="0">
                <a:effectLst/>
                <a:latin typeface="Calibri" panose="020F0502020204030204" pitchFamily="34" charset="0"/>
                <a:ea typeface="Calibri" panose="020F0502020204030204" pitchFamily="34" charset="0"/>
              </a:rPr>
              <a:t>deve ligar para:</a:t>
            </a:r>
            <a:endParaRPr lang="pt-PT" sz="1100" dirty="0">
              <a:effectLst/>
              <a:latin typeface="Calibri" panose="020F0502020204030204" pitchFamily="34" charset="0"/>
              <a:ea typeface="Calibri" panose="020F0502020204030204" pitchFamily="34" charset="0"/>
            </a:endParaRPr>
          </a:p>
          <a:p>
            <a:pPr algn="just">
              <a:spcAft>
                <a:spcPts val="0"/>
              </a:spcAf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gn="ct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p>
          <a:p>
            <a:pPr algn="ctr">
              <a:lnSpc>
                <a:spcPts val="1230"/>
              </a:lnSpc>
              <a:spcBef>
                <a:spcPts val="40"/>
              </a:spcBef>
              <a:spcAft>
                <a:spcPts val="0"/>
              </a:spcAft>
              <a:tabLst>
                <a:tab pos="60325" algn="l"/>
              </a:tabLst>
            </a:pPr>
            <a:endParaRPr lang="pt-PT" sz="1100" dirty="0">
              <a:effectLst/>
              <a:latin typeface="Calibri" panose="020F0502020204030204" pitchFamily="34" charset="0"/>
              <a:ea typeface="Calibri" panose="020F0502020204030204" pitchFamily="34" charset="0"/>
            </a:endParaRPr>
          </a:p>
          <a:p>
            <a:pPr algn="ctr">
              <a:lnSpc>
                <a:spcPct val="11500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Caso contacte o SNS24 </a:t>
            </a:r>
            <a:r>
              <a:rPr lang="pt-PT" sz="900" dirty="0">
                <a:latin typeface="Calibri" panose="020F0502020204030204" pitchFamily="34" charset="0"/>
                <a:ea typeface="Calibri" panose="020F0502020204030204" pitchFamily="34" charset="0"/>
              </a:rPr>
              <a:t>e</a:t>
            </a:r>
            <a:r>
              <a:rPr lang="pt-PT" sz="900" dirty="0">
                <a:effectLst/>
                <a:latin typeface="Calibri" panose="020F0502020204030204" pitchFamily="34" charset="0"/>
                <a:ea typeface="Calibri" panose="020F0502020204030204" pitchFamily="34" charset="0"/>
              </a:rPr>
              <a:t> for orientado para a sua USF, aguarde primeiro pelo contacto telefónico da sua unidade de saúde.</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a:p>
            <a:pPr>
              <a:lnSpc>
                <a:spcPts val="1230"/>
              </a:lnSpc>
              <a:spcBef>
                <a:spcPts val="40"/>
              </a:spcBef>
              <a:spcAft>
                <a:spcPts val="0"/>
              </a:spcAft>
              <a:tabLst>
                <a:tab pos="60325" algn="l"/>
              </a:tabLst>
            </a:pPr>
            <a:r>
              <a:rPr lang="pt-PT" sz="900" dirty="0">
                <a:effectLst/>
                <a:latin typeface="Calibri" panose="020F0502020204030204" pitchFamily="34" charset="0"/>
                <a:ea typeface="Calibri" panose="020F0502020204030204" pitchFamily="34" charset="0"/>
              </a:rPr>
              <a:t> </a:t>
            </a:r>
            <a:endParaRPr lang="pt-PT" sz="1100" dirty="0">
              <a:effectLst/>
              <a:latin typeface="Calibri" panose="020F0502020204030204" pitchFamily="34" charset="0"/>
              <a:ea typeface="Calibri" panose="020F0502020204030204" pitchFamily="34" charset="0"/>
            </a:endParaRPr>
          </a:p>
        </p:txBody>
      </p:sp>
      <p:pic>
        <p:nvPicPr>
          <p:cNvPr id="25" name="Imagem 24"/>
          <p:cNvPicPr/>
          <p:nvPr/>
        </p:nvPicPr>
        <p:blipFill>
          <a:blip r:embed="rId13" cstate="print">
            <a:extLst>
              <a:ext uri="{28A0092B-C50C-407E-A947-70E740481C1C}">
                <a14:useLocalDpi xmlns:a14="http://schemas.microsoft.com/office/drawing/2010/main" val="0"/>
              </a:ext>
            </a:extLst>
          </a:blip>
          <a:stretch>
            <a:fillRect/>
          </a:stretch>
        </p:blipFill>
        <p:spPr>
          <a:xfrm>
            <a:off x="4522342" y="5007043"/>
            <a:ext cx="798869" cy="922322"/>
          </a:xfrm>
          <a:prstGeom prst="rect">
            <a:avLst/>
          </a:prstGeom>
        </p:spPr>
      </p:pic>
      <p:sp>
        <p:nvSpPr>
          <p:cNvPr id="26" name="Line 23"/>
          <p:cNvSpPr>
            <a:spLocks noChangeShapeType="1"/>
          </p:cNvSpPr>
          <p:nvPr/>
        </p:nvSpPr>
        <p:spPr bwMode="auto">
          <a:xfrm flipV="1">
            <a:off x="3732527" y="4484639"/>
            <a:ext cx="2185128" cy="3475"/>
          </a:xfrm>
          <a:prstGeom prst="line">
            <a:avLst/>
          </a:prstGeom>
          <a:noFill/>
          <a:ln w="9525" algn="ctr">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a:p>
        </p:txBody>
      </p:sp>
    </p:spTree>
    <p:extLst>
      <p:ext uri="{BB962C8B-B14F-4D97-AF65-F5344CB8AC3E}">
        <p14:creationId xmlns:p14="http://schemas.microsoft.com/office/powerpoint/2010/main" val="103860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7"/>
          <p:cNvSpPr txBox="1">
            <a:spLocks noChangeArrowheads="1"/>
          </p:cNvSpPr>
          <p:nvPr/>
        </p:nvSpPr>
        <p:spPr bwMode="auto">
          <a:xfrm>
            <a:off x="6755757" y="4450180"/>
            <a:ext cx="2979737" cy="2680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chemeClr val="tx1"/>
                </a:solidFill>
                <a:effectLst/>
              </a:rPr>
              <a:t>RENOVAÇÃO DE RECEITUÁRIO CRÓNICO </a:t>
            </a:r>
          </a:p>
        </p:txBody>
      </p:sp>
      <p:sp>
        <p:nvSpPr>
          <p:cNvPr id="4" name="Text Box 2"/>
          <p:cNvSpPr txBox="1">
            <a:spLocks noChangeArrowheads="1"/>
          </p:cNvSpPr>
          <p:nvPr/>
        </p:nvSpPr>
        <p:spPr bwMode="auto">
          <a:xfrm>
            <a:off x="248442" y="510043"/>
            <a:ext cx="2860675" cy="13819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ts val="300"/>
              </a:spcBef>
              <a:spcAft>
                <a:spcPts val="100"/>
              </a:spcAft>
              <a:buClrTx/>
              <a:buSzTx/>
              <a:buFontTx/>
              <a:buNone/>
              <a:tabLst/>
            </a:pPr>
            <a:endParaRPr kumimoji="0" lang="pt-PT" altLang="pt-PT" sz="900" b="1" i="0" u="none" strike="noStrike" cap="none" normalizeH="0" baseline="0" dirty="0">
              <a:ln>
                <a:noFill/>
              </a:ln>
              <a:solidFill>
                <a:srgbClr val="000000"/>
              </a:solidFill>
              <a:effectLst/>
            </a:endParaRPr>
          </a:p>
          <a:p>
            <a:pPr marL="0" marR="0" lvl="0" indent="0" algn="just" defTabSz="914400" rtl="0" eaLnBrk="0" fontAlgn="base" latinLnBrk="0" hangingPunct="0">
              <a:lnSpc>
                <a:spcPct val="100000"/>
              </a:lnSpc>
              <a:spcBef>
                <a:spcPts val="700"/>
              </a:spcBef>
              <a:spcAft>
                <a:spcPts val="100"/>
              </a:spcAft>
              <a:buClrTx/>
              <a:buSzTx/>
              <a:buFontTx/>
              <a:buNone/>
              <a:tabLst/>
            </a:pPr>
            <a:r>
              <a:rPr kumimoji="0" lang="pt-PT" altLang="pt-PT" sz="900" b="0" i="0" u="none" strike="noStrike" cap="none" normalizeH="0" baseline="0" dirty="0">
                <a:ln>
                  <a:noFill/>
                </a:ln>
                <a:solidFill>
                  <a:srgbClr val="000000"/>
                </a:solidFill>
                <a:effectLst/>
              </a:rPr>
              <a:t>Quando se dirige à USF, deve primeiro retirar uma senha e aguardar pela sua vez na sala de espera. Será atendido pelo Secretário Clínico que o encaminhará.</a:t>
            </a:r>
          </a:p>
          <a:p>
            <a:pPr marL="0" marR="0" lvl="0" indent="0" algn="just" defTabSz="914400" rtl="0" eaLnBrk="0" fontAlgn="base" latinLnBrk="0" hangingPunct="0">
              <a:lnSpc>
                <a:spcPct val="100000"/>
              </a:lnSpc>
              <a:spcBef>
                <a:spcPts val="300"/>
              </a:spcBef>
              <a:spcAft>
                <a:spcPts val="100"/>
              </a:spcAft>
              <a:buClrTx/>
              <a:buSzTx/>
              <a:buFontTx/>
              <a:buNone/>
              <a:tabLst/>
            </a:pPr>
            <a:r>
              <a:rPr kumimoji="0" lang="pt-PT" altLang="pt-PT" sz="900" b="0" i="0" u="none" strike="noStrike" cap="none" normalizeH="0" baseline="0" dirty="0">
                <a:ln>
                  <a:noFill/>
                </a:ln>
                <a:solidFill>
                  <a:srgbClr val="000000"/>
                </a:solidFill>
                <a:effectLst/>
              </a:rPr>
              <a:t>Sempre que possível marque as suas consultas por telefone ou email. </a:t>
            </a:r>
            <a:r>
              <a:rPr kumimoji="0" lang="pt-PT" altLang="pt-PT" sz="900" b="0" i="0" u="sng" strike="noStrike" cap="none" normalizeH="0" baseline="0" dirty="0">
                <a:ln>
                  <a:noFill/>
                </a:ln>
                <a:solidFill>
                  <a:srgbClr val="000000"/>
                </a:solidFill>
                <a:effectLst/>
              </a:rPr>
              <a:t>Damos preferência ao contacto via </a:t>
            </a:r>
            <a:r>
              <a:rPr kumimoji="0" lang="pt-PT" altLang="pt-PT" sz="900" b="0" i="1" u="sng" strike="noStrike" cap="none" normalizeH="0" baseline="0" dirty="0">
                <a:ln>
                  <a:noFill/>
                </a:ln>
                <a:solidFill>
                  <a:srgbClr val="000000"/>
                </a:solidFill>
                <a:effectLst/>
              </a:rPr>
              <a:t>e-mail</a:t>
            </a:r>
            <a:r>
              <a:rPr kumimoji="0" lang="pt-PT" altLang="pt-PT" sz="900" b="0" i="0" u="none" strike="noStrike" cap="none" normalizeH="0" baseline="0" dirty="0">
                <a:ln>
                  <a:noFill/>
                </a:ln>
                <a:solidFill>
                  <a:srgbClr val="000000"/>
                </a:solidFill>
                <a:effectLst/>
              </a:rPr>
              <a:t>, podendo encontrar os endereços da sua equipa de família no nosso </a:t>
            </a:r>
            <a:r>
              <a:rPr kumimoji="0" lang="pt-PT" altLang="pt-PT" sz="900" b="0" i="0" u="none" strike="noStrike" cap="none" normalizeH="0" baseline="0" dirty="0" smtClean="0">
                <a:ln>
                  <a:noFill/>
                </a:ln>
                <a:solidFill>
                  <a:srgbClr val="000000"/>
                </a:solidFill>
                <a:effectLst/>
              </a:rPr>
              <a:t>sítio</a:t>
            </a:r>
            <a:r>
              <a:rPr kumimoji="0" lang="pt-PT" altLang="pt-PT" sz="900" b="0" i="0" u="none" strike="noStrike" cap="none" normalizeH="0" dirty="0" smtClean="0">
                <a:ln>
                  <a:noFill/>
                </a:ln>
                <a:solidFill>
                  <a:srgbClr val="000000"/>
                </a:solidFill>
                <a:effectLst/>
              </a:rPr>
              <a:t> </a:t>
            </a:r>
            <a:r>
              <a:rPr kumimoji="0" lang="pt-PT" altLang="pt-PT" sz="900" b="1" i="0" u="none" strike="noStrike" cap="none" normalizeH="0" dirty="0" smtClean="0">
                <a:ln>
                  <a:noFill/>
                </a:ln>
                <a:solidFill>
                  <a:srgbClr val="FF0000"/>
                </a:solidFill>
                <a:effectLst/>
              </a:rPr>
              <a:t>www.usfcoimbracelas.com</a:t>
            </a:r>
            <a:endParaRPr lang="pt-PT" altLang="pt-PT" sz="900" b="1" dirty="0">
              <a:solidFill>
                <a:srgbClr val="FF0000"/>
              </a:solidFill>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kumimoji="0" lang="pt-PT" altLang="pt-PT" sz="900" b="0" i="0" u="none" strike="noStrike" cap="none" normalizeH="0" baseline="0" dirty="0">
              <a:ln>
                <a:noFill/>
              </a:ln>
              <a:solidFill>
                <a:srgbClr val="000000"/>
              </a:solidFill>
              <a:effectLst/>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lang="pt-PT" altLang="pt-PT" sz="900" dirty="0">
              <a:solidFill>
                <a:srgbClr val="000000"/>
              </a:solidFill>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kumimoji="0" lang="pt-PT" altLang="pt-PT" sz="900" b="0" i="0" u="none" strike="noStrike" cap="none" normalizeH="0" baseline="0" dirty="0">
              <a:ln>
                <a:noFill/>
              </a:ln>
              <a:solidFill>
                <a:srgbClr val="000000"/>
              </a:solidFill>
              <a:effectLst/>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lang="pt-PT" altLang="pt-PT" sz="900" dirty="0">
              <a:solidFill>
                <a:srgbClr val="000000"/>
              </a:solidFill>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kumimoji="0" lang="pt-PT" altLang="pt-PT" sz="900" b="0" i="0" u="none" strike="noStrike" cap="none" normalizeH="0" baseline="0" dirty="0">
              <a:ln>
                <a:noFill/>
              </a:ln>
              <a:solidFill>
                <a:srgbClr val="000000"/>
              </a:solidFill>
              <a:effectLst/>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lang="pt-PT" altLang="pt-PT" sz="900" dirty="0">
              <a:solidFill>
                <a:srgbClr val="000000"/>
              </a:solidFill>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kumimoji="0" lang="pt-PT" altLang="pt-PT" sz="900" b="0" i="0" u="none" strike="noStrike" cap="none" normalizeH="0" baseline="0" dirty="0">
              <a:ln>
                <a:noFill/>
              </a:ln>
              <a:solidFill>
                <a:srgbClr val="000000"/>
              </a:solidFill>
              <a:effectLst/>
            </a:endParaRPr>
          </a:p>
          <a:p>
            <a:pPr marL="0" marR="0" lvl="0" indent="0" algn="just" defTabSz="914400" rtl="0" eaLnBrk="0" fontAlgn="base" latinLnBrk="0" hangingPunct="0">
              <a:lnSpc>
                <a:spcPct val="100000"/>
              </a:lnSpc>
              <a:spcBef>
                <a:spcPts val="300"/>
              </a:spcBef>
              <a:spcAft>
                <a:spcPts val="100"/>
              </a:spcAft>
              <a:buClrTx/>
              <a:buSzTx/>
              <a:buFontTx/>
              <a:buNone/>
              <a:tabLst/>
            </a:pPr>
            <a:endParaRPr kumimoji="0" lang="pt-PT" altLang="pt-PT" sz="900" b="0" i="0" u="none" strike="noStrike" cap="none" normalizeH="0" baseline="0" dirty="0">
              <a:ln>
                <a:noFill/>
              </a:ln>
              <a:solidFill>
                <a:srgbClr val="000000"/>
              </a:solidFill>
              <a:effectLst/>
            </a:endParaRPr>
          </a:p>
          <a:p>
            <a:pPr marL="0" marR="150813" lvl="0" indent="0" algn="just" defTabSz="914400" rtl="0" eaLnBrk="0" fontAlgn="base" latinLnBrk="0" hangingPunct="0">
              <a:lnSpc>
                <a:spcPct val="100000"/>
              </a:lnSpc>
              <a:spcBef>
                <a:spcPts val="600"/>
              </a:spcBef>
              <a:spcAft>
                <a:spcPct val="0"/>
              </a:spcAft>
              <a:buClrTx/>
              <a:buSzTx/>
              <a:buFontTx/>
              <a:buNone/>
              <a:tabLst/>
            </a:pPr>
            <a:endParaRPr kumimoji="0" lang="pt-PT" altLang="pt-PT" sz="900" b="1" i="0" u="none" strike="noStrike" cap="none" normalizeH="0" baseline="0" dirty="0">
              <a:ln>
                <a:noFill/>
              </a:ln>
              <a:solidFill>
                <a:srgbClr val="000000"/>
              </a:solidFill>
              <a:effectLst/>
            </a:endParaRPr>
          </a:p>
        </p:txBody>
      </p:sp>
      <p:sp>
        <p:nvSpPr>
          <p:cNvPr id="5" name="Line 3"/>
          <p:cNvSpPr>
            <a:spLocks noChangeShapeType="1"/>
          </p:cNvSpPr>
          <p:nvPr/>
        </p:nvSpPr>
        <p:spPr bwMode="auto">
          <a:xfrm>
            <a:off x="510263" y="3364136"/>
            <a:ext cx="2216150" cy="1"/>
          </a:xfrm>
          <a:prstGeom prst="line">
            <a:avLst/>
          </a:prstGeom>
          <a:noFill/>
          <a:ln w="9525" algn="ctr">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
        <p:nvSpPr>
          <p:cNvPr id="7" name="Line 6"/>
          <p:cNvSpPr>
            <a:spLocks noChangeShapeType="1"/>
          </p:cNvSpPr>
          <p:nvPr/>
        </p:nvSpPr>
        <p:spPr bwMode="auto">
          <a:xfrm flipV="1">
            <a:off x="15875" y="325438"/>
            <a:ext cx="10669588" cy="6350"/>
          </a:xfrm>
          <a:prstGeom prst="line">
            <a:avLst/>
          </a:prstGeom>
          <a:noFill/>
          <a:ln w="9525" algn="ctr">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
        <p:nvSpPr>
          <p:cNvPr id="8" name="Text Box 7"/>
          <p:cNvSpPr txBox="1">
            <a:spLocks noChangeArrowheads="1"/>
          </p:cNvSpPr>
          <p:nvPr/>
        </p:nvSpPr>
        <p:spPr bwMode="auto">
          <a:xfrm>
            <a:off x="220949" y="443801"/>
            <a:ext cx="2860675" cy="222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chemeClr val="tx1"/>
                </a:solidFill>
                <a:effectLst/>
              </a:rPr>
              <a:t>ATENDIMENTO</a:t>
            </a:r>
          </a:p>
        </p:txBody>
      </p:sp>
      <p:sp>
        <p:nvSpPr>
          <p:cNvPr id="9" name="Text Box 8"/>
          <p:cNvSpPr txBox="1">
            <a:spLocks noChangeArrowheads="1"/>
          </p:cNvSpPr>
          <p:nvPr/>
        </p:nvSpPr>
        <p:spPr bwMode="auto">
          <a:xfrm>
            <a:off x="214328" y="3153169"/>
            <a:ext cx="2852738" cy="2288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chemeClr val="tx1"/>
                </a:solidFill>
                <a:effectLst/>
              </a:rPr>
              <a:t>CONSULTA DE </a:t>
            </a:r>
            <a:r>
              <a:rPr lang="pt-PT" altLang="pt-PT" sz="900" dirty="0"/>
              <a:t>DOENÇA AGUDA NÃO </a:t>
            </a:r>
            <a:r>
              <a:rPr lang="pt-PT" altLang="pt-PT" sz="900" dirty="0" smtClean="0"/>
              <a:t>URGENTE - DANU</a:t>
            </a:r>
            <a:endParaRPr kumimoji="0" lang="pt-PT" altLang="pt-PT" sz="900" b="0" i="0" u="none" strike="noStrike" cap="none" normalizeH="0" baseline="0" dirty="0">
              <a:ln>
                <a:noFill/>
              </a:ln>
              <a:solidFill>
                <a:schemeClr val="tx1"/>
              </a:solidFill>
              <a:effectLst/>
            </a:endParaRPr>
          </a:p>
        </p:txBody>
      </p:sp>
      <p:sp>
        <p:nvSpPr>
          <p:cNvPr id="10" name="Text Box 9"/>
          <p:cNvSpPr txBox="1">
            <a:spLocks noChangeArrowheads="1"/>
          </p:cNvSpPr>
          <p:nvPr/>
        </p:nvSpPr>
        <p:spPr bwMode="auto">
          <a:xfrm>
            <a:off x="3706812" y="474664"/>
            <a:ext cx="2492375" cy="288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chemeClr val="tx1"/>
                </a:solidFill>
                <a:effectLst/>
              </a:rPr>
              <a:t>CONSULTAS PROGRAMADAS</a:t>
            </a:r>
          </a:p>
        </p:txBody>
      </p:sp>
      <p:sp>
        <p:nvSpPr>
          <p:cNvPr id="12" name="Text Box 11"/>
          <p:cNvSpPr txBox="1">
            <a:spLocks noChangeArrowheads="1"/>
          </p:cNvSpPr>
          <p:nvPr/>
        </p:nvSpPr>
        <p:spPr bwMode="auto">
          <a:xfrm>
            <a:off x="285750" y="1872536"/>
            <a:ext cx="2823367" cy="1004888"/>
          </a:xfrm>
          <a:prstGeom prst="rect">
            <a:avLst/>
          </a:prstGeom>
          <a:solidFill>
            <a:srgbClr val="01599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260350" lvl="0" indent="0" algn="just" defTabSz="914400" rtl="0" eaLnBrk="0" fontAlgn="base" latinLnBrk="0" hangingPunct="0">
              <a:lnSpc>
                <a:spcPct val="100000"/>
              </a:lnSpc>
              <a:spcBef>
                <a:spcPts val="375"/>
              </a:spcBef>
              <a:spcAft>
                <a:spcPct val="0"/>
              </a:spcAft>
              <a:buClrTx/>
              <a:buSzTx/>
              <a:buFontTx/>
              <a:buNone/>
              <a:tabLst/>
            </a:pPr>
            <a:r>
              <a:rPr kumimoji="0" lang="pt-PT" altLang="pt-PT" sz="900" b="0" i="0" u="none" strike="noStrike" cap="none" normalizeH="0" baseline="0" dirty="0">
                <a:ln>
                  <a:noFill/>
                </a:ln>
                <a:solidFill>
                  <a:srgbClr val="F3F3EF"/>
                </a:solidFill>
                <a:effectLst/>
              </a:rPr>
              <a:t>A  </a:t>
            </a:r>
            <a:r>
              <a:rPr kumimoji="0" lang="pt-PT" altLang="pt-PT" sz="900" b="1" i="0" u="none" strike="noStrike" cap="none" normalizeH="0" baseline="0" dirty="0">
                <a:ln>
                  <a:noFill/>
                </a:ln>
                <a:solidFill>
                  <a:srgbClr val="F3F3EF"/>
                </a:solidFill>
                <a:effectLst/>
              </a:rPr>
              <a:t>pontualidade</a:t>
            </a:r>
            <a:r>
              <a:rPr kumimoji="0" lang="pt-PT" altLang="pt-PT" sz="900" b="0" i="0" u="none" strike="noStrike" cap="none" normalizeH="0" baseline="0" dirty="0">
                <a:ln>
                  <a:noFill/>
                </a:ln>
                <a:solidFill>
                  <a:srgbClr val="F3F3EF"/>
                </a:solidFill>
                <a:effectLst/>
              </a:rPr>
              <a:t> é  essencial!  Chegue  15 minutos  antes  da hora marcada para o seu atendimento.</a:t>
            </a:r>
          </a:p>
          <a:p>
            <a:pPr marL="0" marR="260350" lvl="0" indent="0" algn="just"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rgbClr val="F3F3EF"/>
                </a:solidFill>
                <a:effectLst/>
              </a:rPr>
              <a:t>Se não puder comparecer a uma consulta programada, é importante o aviso prévio, para que outro utente possa usufruir desse tempo de consulta.</a:t>
            </a:r>
            <a:endParaRPr kumimoji="0" lang="pt-PT" altLang="pt-PT" sz="900" b="0" i="0" u="none" strike="noStrike" cap="none" normalizeH="0" baseline="0" dirty="0">
              <a:ln>
                <a:noFill/>
              </a:ln>
              <a:solidFill>
                <a:schemeClr val="tx1"/>
              </a:solidFill>
              <a:effectLst/>
            </a:endParaRPr>
          </a:p>
        </p:txBody>
      </p:sp>
      <p:sp>
        <p:nvSpPr>
          <p:cNvPr id="13" name="Text Box 12"/>
          <p:cNvSpPr txBox="1">
            <a:spLocks noChangeArrowheads="1"/>
          </p:cNvSpPr>
          <p:nvPr/>
        </p:nvSpPr>
        <p:spPr bwMode="auto">
          <a:xfrm>
            <a:off x="248442" y="4451878"/>
            <a:ext cx="2860675" cy="2081212"/>
          </a:xfrm>
          <a:prstGeom prst="rect">
            <a:avLst/>
          </a:prstGeom>
          <a:solidFill>
            <a:srgbClr val="01599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54864" tIns="54864" rIns="54864" bIns="54864" numCol="1" anchor="t" anchorCtr="0" compatLnSpc="1">
            <a:prstTxWarp prst="textNoShape">
              <a:avLst/>
            </a:prstTxWarp>
          </a:bodyPr>
          <a:lstStyle/>
          <a:p>
            <a:pPr marL="0" marR="336550" lvl="0" indent="0" algn="l" defTabSz="914400" rtl="0" eaLnBrk="0" fontAlgn="base" latinLnBrk="0" hangingPunct="0">
              <a:lnSpc>
                <a:spcPct val="100000"/>
              </a:lnSpc>
              <a:spcBef>
                <a:spcPct val="0"/>
              </a:spcBef>
              <a:spcAft>
                <a:spcPct val="0"/>
              </a:spcAft>
              <a:buClrTx/>
              <a:buSzTx/>
              <a:buFontTx/>
              <a:buNone/>
              <a:tabLst/>
            </a:pPr>
            <a:endParaRPr kumimoji="0" lang="pt-PT" altLang="pt-PT" sz="900" b="1" i="0" u="none" strike="noStrike" cap="none" normalizeH="0" baseline="0" dirty="0">
              <a:ln>
                <a:noFill/>
              </a:ln>
              <a:solidFill>
                <a:srgbClr val="F3F3EF"/>
              </a:solidFill>
              <a:effectLst/>
            </a:endParaRPr>
          </a:p>
          <a:p>
            <a:pPr marL="0" marR="336550" lvl="0" indent="0" algn="l" defTabSz="914400" rtl="0" eaLnBrk="0" fontAlgn="base" latinLnBrk="0" hangingPunct="0">
              <a:lnSpc>
                <a:spcPct val="100000"/>
              </a:lnSpc>
              <a:spcBef>
                <a:spcPct val="0"/>
              </a:spcBef>
              <a:spcAft>
                <a:spcPct val="0"/>
              </a:spcAft>
              <a:buClrTx/>
              <a:buSzTx/>
              <a:buFontTx/>
              <a:buNone/>
              <a:tabLst/>
            </a:pPr>
            <a:r>
              <a:rPr kumimoji="0" lang="pt-PT" altLang="pt-PT" sz="900" b="1" i="0" u="none" strike="noStrike" cap="none" normalizeH="0" baseline="0" dirty="0">
                <a:ln>
                  <a:noFill/>
                </a:ln>
                <a:solidFill>
                  <a:srgbClr val="F3F3EF"/>
                </a:solidFill>
                <a:effectLst/>
              </a:rPr>
              <a:t>Esta consulta </a:t>
            </a:r>
            <a:r>
              <a:rPr kumimoji="0" lang="pt-PT" altLang="pt-PT" sz="900" b="1" i="1" u="sng" strike="noStrike" cap="none" normalizeH="0" baseline="0" dirty="0">
                <a:ln>
                  <a:noFill/>
                </a:ln>
                <a:solidFill>
                  <a:srgbClr val="F3F3EF"/>
                </a:solidFill>
                <a:effectLst/>
              </a:rPr>
              <a:t>não</a:t>
            </a:r>
            <a:r>
              <a:rPr kumimoji="0" lang="pt-PT" altLang="pt-PT" sz="900" b="1" i="1" u="none" strike="noStrike" cap="none" normalizeH="0" baseline="0" dirty="0">
                <a:ln>
                  <a:noFill/>
                </a:ln>
                <a:solidFill>
                  <a:srgbClr val="F3F3EF"/>
                </a:solidFill>
                <a:effectLst/>
              </a:rPr>
              <a:t> </a:t>
            </a:r>
            <a:r>
              <a:rPr kumimoji="0" lang="pt-PT" altLang="pt-PT" sz="900" b="1" i="0" u="none" strike="noStrike" cap="none" normalizeH="0" baseline="0" dirty="0">
                <a:ln>
                  <a:noFill/>
                </a:ln>
                <a:solidFill>
                  <a:srgbClr val="F3F3EF"/>
                </a:solidFill>
                <a:effectLst/>
              </a:rPr>
              <a:t>se destina a:</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Renovação de receituário crónico;</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Seguimento de doenças crónicas;</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Baixas e atestados médicos;</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Relatórios, atestados de robustez, cartas de condução e outros, ainda que os possa considerar urgentes;</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Avaliação de exames (exceto nos casos de indicação em contrário do médico de família);</a:t>
            </a:r>
          </a:p>
          <a:p>
            <a:pPr marL="0" marR="0" lvl="0" indent="0" algn="l" defTabSz="914400" rtl="0" eaLnBrk="0" fontAlgn="base" latinLnBrk="0" hangingPunct="0">
              <a:lnSpc>
                <a:spcPct val="100000"/>
              </a:lnSpc>
              <a:spcBef>
                <a:spcPts val="250"/>
              </a:spcBef>
              <a:spcAft>
                <a:spcPct val="0"/>
              </a:spcAft>
              <a:buClrTx/>
              <a:buSzPts val="1000"/>
              <a:buFont typeface="Symbol" panose="05050102010706020507" pitchFamily="18" charset="2"/>
              <a:buChar char="·"/>
              <a:tabLst/>
            </a:pPr>
            <a:r>
              <a:rPr kumimoji="0" lang="pt-PT" altLang="pt-PT" sz="900" b="0" i="0" u="none" strike="noStrike" cap="none" normalizeH="0" baseline="0" dirty="0">
                <a:ln>
                  <a:noFill/>
                </a:ln>
                <a:solidFill>
                  <a:srgbClr val="F3F3EF"/>
                </a:solidFill>
                <a:effectLst/>
              </a:rPr>
              <a:t>Pedidos de exames solicitados por médicos de outras unidades</a:t>
            </a:r>
            <a:endParaRPr kumimoji="0" lang="pt-PT" altLang="pt-PT" sz="900" b="0" i="0" u="none" strike="noStrike" cap="none" normalizeH="0" baseline="0" dirty="0">
              <a:ln>
                <a:noFill/>
              </a:ln>
              <a:solidFill>
                <a:schemeClr val="tx1"/>
              </a:solidFill>
              <a:effectLst/>
            </a:endParaRPr>
          </a:p>
        </p:txBody>
      </p:sp>
      <p:sp>
        <p:nvSpPr>
          <p:cNvPr id="14" name="Text Box 13"/>
          <p:cNvSpPr txBox="1">
            <a:spLocks noChangeArrowheads="1"/>
          </p:cNvSpPr>
          <p:nvPr/>
        </p:nvSpPr>
        <p:spPr bwMode="auto">
          <a:xfrm>
            <a:off x="6889666" y="4684664"/>
            <a:ext cx="2856500" cy="12636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157163" lvl="0" indent="0" algn="just" defTabSz="914400" rtl="0" eaLnBrk="0" fontAlgn="base" latinLnBrk="0" hangingPunct="0">
              <a:lnSpc>
                <a:spcPct val="100000"/>
              </a:lnSpc>
              <a:spcBef>
                <a:spcPts val="713"/>
              </a:spcBef>
              <a:spcAft>
                <a:spcPct val="0"/>
              </a:spcAft>
              <a:buClrTx/>
              <a:buSzTx/>
              <a:buFontTx/>
              <a:buNone/>
              <a:tabLst/>
            </a:pPr>
            <a:r>
              <a:rPr kumimoji="0" lang="pt-PT" altLang="pt-PT" sz="900" b="0" i="0" u="none" strike="noStrike" cap="none" normalizeH="0" baseline="0" dirty="0">
                <a:ln>
                  <a:noFill/>
                </a:ln>
                <a:solidFill>
                  <a:srgbClr val="000000"/>
                </a:solidFill>
                <a:effectLst/>
              </a:rPr>
              <a:t>Na ausência do utente em consulta, apenas serão prescritos os medicamentos que constem na medicação crónica.</a:t>
            </a:r>
          </a:p>
          <a:p>
            <a:pPr marL="0" marR="157163" lvl="0" indent="0" algn="just" defTabSz="914400" rtl="0" eaLnBrk="0" fontAlgn="base" latinLnBrk="0" hangingPunct="0">
              <a:lnSpc>
                <a:spcPct val="100000"/>
              </a:lnSpc>
              <a:spcBef>
                <a:spcPts val="213"/>
              </a:spcBef>
              <a:spcAft>
                <a:spcPct val="0"/>
              </a:spcAft>
              <a:buClrTx/>
              <a:buSzTx/>
              <a:buFontTx/>
              <a:buNone/>
              <a:tabLst/>
            </a:pPr>
            <a:r>
              <a:rPr kumimoji="0" lang="pt-PT" altLang="pt-PT" sz="900" b="0" i="0" u="none" strike="noStrike" cap="none" normalizeH="0" baseline="0" dirty="0">
                <a:ln>
                  <a:noFill/>
                </a:ln>
                <a:solidFill>
                  <a:srgbClr val="000000"/>
                </a:solidFill>
                <a:effectLst/>
              </a:rPr>
              <a:t>É da inteira responsabilidade do cidadão,  a atualização permanente dos seus dados, bem como alterações à medicação crónica por terceiros.</a:t>
            </a:r>
          </a:p>
          <a:p>
            <a:pPr algn="just" eaLnBrk="0" fontAlgn="base" hangingPunct="0">
              <a:spcBef>
                <a:spcPct val="0"/>
              </a:spcBef>
              <a:spcAft>
                <a:spcPct val="0"/>
              </a:spcAft>
            </a:pPr>
            <a:r>
              <a:rPr lang="pt-PT" altLang="pt-PT" sz="900" dirty="0">
                <a:solidFill>
                  <a:srgbClr val="000000"/>
                </a:solidFill>
              </a:rPr>
              <a:t>Garantimos a renovação da medicação crónica no prazo de 72 horas conforme previstos nos TMRG, no entanto é nosso compromisso, sempre que possível,  fazê-lo em 24horas.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t-PT" altLang="pt-PT" sz="900" b="0" i="0" u="none" strike="noStrike" cap="none" normalizeH="0" baseline="0" dirty="0">
              <a:ln>
                <a:noFill/>
              </a:ln>
              <a:solidFill>
                <a:schemeClr val="tx1"/>
              </a:solidFill>
              <a:effectLst/>
            </a:endParaRPr>
          </a:p>
        </p:txBody>
      </p:sp>
      <p:sp>
        <p:nvSpPr>
          <p:cNvPr id="15" name="Text Box 14"/>
          <p:cNvSpPr txBox="1">
            <a:spLocks noChangeArrowheads="1"/>
          </p:cNvSpPr>
          <p:nvPr/>
        </p:nvSpPr>
        <p:spPr bwMode="auto">
          <a:xfrm>
            <a:off x="6882448" y="421325"/>
            <a:ext cx="2979737" cy="36380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R="258763" lvl="0" algn="just" eaLnBrk="0" fontAlgn="base" hangingPunct="0">
              <a:spcBef>
                <a:spcPts val="688"/>
              </a:spcBef>
              <a:spcAft>
                <a:spcPct val="0"/>
              </a:spcAft>
            </a:pPr>
            <a:r>
              <a:rPr lang="pt-PT" altLang="pt-PT" sz="900" b="1" dirty="0">
                <a:solidFill>
                  <a:srgbClr val="000000"/>
                </a:solidFill>
              </a:rPr>
              <a:t>Consulta de Gestão de Doença Crónica</a:t>
            </a:r>
          </a:p>
          <a:p>
            <a:pPr marR="150813" algn="just" eaLnBrk="0" fontAlgn="base" hangingPunct="0">
              <a:spcBef>
                <a:spcPts val="288"/>
              </a:spcBef>
              <a:spcAft>
                <a:spcPct val="0"/>
              </a:spcAft>
            </a:pPr>
            <a:r>
              <a:rPr lang="pt-PT" altLang="pt-PT" sz="900" dirty="0">
                <a:solidFill>
                  <a:srgbClr val="000000"/>
                </a:solidFill>
              </a:rPr>
              <a:t>Pela complexidade das suas múltiplas doenças, esta consulta programada poderá ser realizada por vários profissionais de saúde, médicos e/ou enfermeiros de família. As consultas de seguimento de doenças crónicas serão agendadas consoante a gravidade clínica. </a:t>
            </a:r>
          </a:p>
          <a:p>
            <a:pPr marR="150813" lvl="0" algn="just" eaLnBrk="0" fontAlgn="base" hangingPunct="0">
              <a:spcBef>
                <a:spcPts val="288"/>
              </a:spcBef>
              <a:spcAft>
                <a:spcPct val="0"/>
              </a:spcAft>
            </a:pPr>
            <a:r>
              <a:rPr lang="pt-PT" altLang="pt-PT" sz="900" dirty="0">
                <a:solidFill>
                  <a:srgbClr val="000000"/>
                </a:solidFill>
              </a:rPr>
              <a:t>As marcações terão a periodicidade aconselhada conforme a situação de controlo e em equipa de acordo com as recomendações da DGS. </a:t>
            </a:r>
            <a:endParaRPr kumimoji="0" lang="pt-PT" altLang="pt-PT" sz="900" b="1" i="0" u="none" strike="noStrike" cap="none" normalizeH="0" baseline="0" dirty="0">
              <a:ln>
                <a:noFill/>
              </a:ln>
              <a:solidFill>
                <a:srgbClr val="000000"/>
              </a:solidFill>
              <a:effectLst/>
            </a:endParaRPr>
          </a:p>
          <a:p>
            <a:pPr marL="0" marR="157163" lvl="0" indent="0" algn="just" defTabSz="914400" rtl="0" eaLnBrk="0" fontAlgn="base" latinLnBrk="0" hangingPunct="0">
              <a:lnSpc>
                <a:spcPct val="100000"/>
              </a:lnSpc>
              <a:spcBef>
                <a:spcPts val="713"/>
              </a:spcBef>
              <a:spcAft>
                <a:spcPct val="0"/>
              </a:spcAft>
              <a:buClrTx/>
              <a:buSzTx/>
              <a:buFontTx/>
              <a:buNone/>
              <a:tabLst/>
            </a:pPr>
            <a:r>
              <a:rPr kumimoji="0" lang="pt-PT" altLang="pt-PT" sz="900" b="1" i="0" u="none" strike="noStrike" cap="none" normalizeH="0" baseline="0" dirty="0">
                <a:ln>
                  <a:noFill/>
                </a:ln>
                <a:solidFill>
                  <a:srgbClr val="000000"/>
                </a:solidFill>
                <a:effectLst/>
              </a:rPr>
              <a:t>Outras</a:t>
            </a:r>
          </a:p>
          <a:p>
            <a:pPr marL="0" marR="157163" lvl="0" indent="0" algn="just" defTabSz="914400" rtl="0" eaLnBrk="0" fontAlgn="base" latinLnBrk="0" hangingPunct="0">
              <a:lnSpc>
                <a:spcPct val="100000"/>
              </a:lnSpc>
              <a:spcBef>
                <a:spcPts val="713"/>
              </a:spcBef>
              <a:spcAft>
                <a:spcPts val="1000"/>
              </a:spcAft>
              <a:buClrTx/>
              <a:buSzTx/>
              <a:buFontTx/>
              <a:buNone/>
              <a:tabLst/>
            </a:pPr>
            <a:r>
              <a:rPr kumimoji="0" lang="pt-PT" altLang="pt-PT" sz="900" b="0" i="0" u="none" strike="noStrike" cap="none" normalizeH="0" baseline="0" dirty="0">
                <a:ln>
                  <a:noFill/>
                </a:ln>
                <a:solidFill>
                  <a:srgbClr val="000000"/>
                </a:solidFill>
                <a:effectLst/>
              </a:rPr>
              <a:t>Temos ainda consulta de Nutrição, realizadas por profissionais da ULS, conforme critérios</a:t>
            </a:r>
            <a:r>
              <a:rPr kumimoji="0" lang="pt-PT" altLang="pt-PT" sz="900" b="0" i="0" u="none" strike="noStrike" cap="none" normalizeH="0" dirty="0">
                <a:ln>
                  <a:noFill/>
                </a:ln>
                <a:solidFill>
                  <a:srgbClr val="000000"/>
                </a:solidFill>
                <a:effectLst/>
              </a:rPr>
              <a:t> por este definidos</a:t>
            </a:r>
            <a:r>
              <a:rPr kumimoji="0" lang="pt-PT" altLang="pt-PT" sz="900" b="0" i="0" u="none" strike="noStrike" cap="none" normalizeH="0" baseline="0" dirty="0">
                <a:ln>
                  <a:noFill/>
                </a:ln>
                <a:solidFill>
                  <a:srgbClr val="000000"/>
                </a:solidFill>
                <a:effectLst/>
              </a:rPr>
              <a:t>.</a:t>
            </a:r>
          </a:p>
          <a:p>
            <a:pPr marL="0" marR="157163" lvl="0" indent="0" algn="just" defTabSz="914400" rtl="0" eaLnBrk="0" fontAlgn="base" latinLnBrk="0" hangingPunct="0">
              <a:lnSpc>
                <a:spcPct val="100000"/>
              </a:lnSpc>
              <a:spcBef>
                <a:spcPts val="713"/>
              </a:spcBef>
              <a:spcAft>
                <a:spcPct val="0"/>
              </a:spcAft>
              <a:buClrTx/>
              <a:buSzTx/>
              <a:buFontTx/>
              <a:buNone/>
              <a:tabLst/>
            </a:pPr>
            <a:r>
              <a:rPr kumimoji="0" lang="pt-PT" altLang="pt-PT" sz="900" b="1" i="0" u="none" strike="noStrike" cap="none" normalizeH="0" baseline="0" dirty="0">
                <a:ln>
                  <a:noFill/>
                </a:ln>
                <a:solidFill>
                  <a:srgbClr val="000000"/>
                </a:solidFill>
                <a:effectLst/>
              </a:rPr>
              <a:t>Consulta Domiciliária</a:t>
            </a:r>
          </a:p>
          <a:p>
            <a:pPr marL="0" marR="157163" lvl="0" indent="0" algn="just" defTabSz="914400" rtl="0" eaLnBrk="0" fontAlgn="base" latinLnBrk="0" hangingPunct="0">
              <a:lnSpc>
                <a:spcPct val="100000"/>
              </a:lnSpc>
              <a:spcBef>
                <a:spcPts val="713"/>
              </a:spcBef>
              <a:spcAft>
                <a:spcPct val="0"/>
              </a:spcAft>
              <a:buClrTx/>
              <a:buSzTx/>
              <a:buFontTx/>
              <a:buNone/>
              <a:tabLst/>
            </a:pPr>
            <a:r>
              <a:rPr kumimoji="0" lang="pt-PT" altLang="pt-PT" sz="900" b="0" i="0" u="none" strike="noStrike" cap="none" normalizeH="0" baseline="0" dirty="0">
                <a:ln>
                  <a:noFill/>
                </a:ln>
                <a:solidFill>
                  <a:srgbClr val="000000"/>
                </a:solidFill>
                <a:effectLst/>
              </a:rPr>
              <a:t>Envolvem consultas médicas e de enfermagem, sendo iniciativa do médico/enfermeiro ou do próprio utente. Destinam- se à vigilância de doentes dependentes, com mobilidade condicionada ou doenças agudas incapacitantes, mas também podem ter um carácter preventivo, nomeadamente no recém-nascido e no pós-parto, em função da avaliação de risco social.</a:t>
            </a:r>
          </a:p>
          <a:p>
            <a:pPr marR="157163" lvl="0" algn="just" eaLnBrk="0" fontAlgn="base" hangingPunct="0">
              <a:spcBef>
                <a:spcPts val="713"/>
              </a:spcBef>
              <a:spcAft>
                <a:spcPct val="0"/>
              </a:spcAft>
            </a:pPr>
            <a:r>
              <a:rPr lang="pt-PT" sz="900" dirty="0">
                <a:solidFill>
                  <a:srgbClr val="000000"/>
                </a:solidFill>
              </a:rPr>
              <a:t>Devem ser solicitadas no secretariado ou contacto com o seu médico ou enfermeiro de família, através de contactos disponíveis na página web da USF.</a:t>
            </a:r>
            <a:endParaRPr lang="pt-PT" altLang="pt-PT" sz="900" dirty="0">
              <a:solidFill>
                <a:srgbClr val="000000"/>
              </a:solidFill>
            </a:endParaRPr>
          </a:p>
        </p:txBody>
      </p:sp>
      <p:sp>
        <p:nvSpPr>
          <p:cNvPr id="16" name="Line 15"/>
          <p:cNvSpPr>
            <a:spLocks noChangeShapeType="1"/>
          </p:cNvSpPr>
          <p:nvPr/>
        </p:nvSpPr>
        <p:spPr bwMode="auto">
          <a:xfrm>
            <a:off x="7200896" y="4647044"/>
            <a:ext cx="2216150" cy="7938"/>
          </a:xfrm>
          <a:prstGeom prst="line">
            <a:avLst/>
          </a:prstGeom>
          <a:noFill/>
          <a:ln w="9525" algn="ctr">
            <a:solidFill>
              <a:srgbClr val="F899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
        <p:nvSpPr>
          <p:cNvPr id="17" name="Text Box 16"/>
          <p:cNvSpPr txBox="1">
            <a:spLocks noChangeArrowheads="1"/>
          </p:cNvSpPr>
          <p:nvPr/>
        </p:nvSpPr>
        <p:spPr bwMode="auto">
          <a:xfrm>
            <a:off x="6755758" y="6048292"/>
            <a:ext cx="2979737" cy="425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altLang="pt-PT" sz="900" b="0" i="0" u="none" strike="noStrike" cap="none" normalizeH="0" baseline="0" dirty="0">
                <a:ln>
                  <a:noFill/>
                </a:ln>
                <a:solidFill>
                  <a:schemeClr val="tx1"/>
                </a:solidFill>
                <a:effectLst/>
              </a:rPr>
              <a:t>TRATAMENTO E ADMINISTRAÇÃO DE TERAPÊUTICA</a:t>
            </a:r>
          </a:p>
        </p:txBody>
      </p:sp>
      <p:sp>
        <p:nvSpPr>
          <p:cNvPr id="19" name="Text Box 18"/>
          <p:cNvSpPr txBox="1">
            <a:spLocks noChangeArrowheads="1"/>
          </p:cNvSpPr>
          <p:nvPr/>
        </p:nvSpPr>
        <p:spPr bwMode="auto">
          <a:xfrm>
            <a:off x="6919186" y="6299491"/>
            <a:ext cx="2853047" cy="1147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158750" lvl="0" indent="0" algn="just" defTabSz="914400" rtl="0" eaLnBrk="0" fontAlgn="base" latinLnBrk="0" hangingPunct="0">
              <a:lnSpc>
                <a:spcPct val="100000"/>
              </a:lnSpc>
              <a:spcBef>
                <a:spcPts val="200"/>
              </a:spcBef>
              <a:spcAft>
                <a:spcPct val="0"/>
              </a:spcAft>
              <a:buClrTx/>
              <a:buSzTx/>
              <a:buFontTx/>
              <a:buNone/>
              <a:tabLst/>
            </a:pPr>
            <a:r>
              <a:rPr kumimoji="0" lang="pt-PT" altLang="pt-PT" sz="900" b="0" i="0" u="none" strike="noStrike" cap="none" normalizeH="0" baseline="0" dirty="0">
                <a:ln>
                  <a:noFill/>
                </a:ln>
                <a:solidFill>
                  <a:srgbClr val="000000"/>
                </a:solidFill>
                <a:effectLst/>
              </a:rPr>
              <a:t>A administração de vacinas, realização de pensos, tratamentos e aplicação de injetáveis serão efetuados em dia e hora marcados previamente.</a:t>
            </a:r>
          </a:p>
        </p:txBody>
      </p:sp>
      <p:sp>
        <p:nvSpPr>
          <p:cNvPr id="20" name="Line 19"/>
          <p:cNvSpPr>
            <a:spLocks noChangeShapeType="1"/>
          </p:cNvSpPr>
          <p:nvPr/>
        </p:nvSpPr>
        <p:spPr bwMode="auto">
          <a:xfrm flipV="1">
            <a:off x="7031827" y="6248253"/>
            <a:ext cx="2554288" cy="0"/>
          </a:xfrm>
          <a:prstGeom prst="line">
            <a:avLst/>
          </a:prstGeom>
          <a:noFill/>
          <a:ln w="9525" algn="ctr">
            <a:solidFill>
              <a:srgbClr val="F899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
        <p:nvSpPr>
          <p:cNvPr id="21" name="Retângulo 20"/>
          <p:cNvSpPr/>
          <p:nvPr/>
        </p:nvSpPr>
        <p:spPr>
          <a:xfrm>
            <a:off x="220949" y="3436806"/>
            <a:ext cx="2850861" cy="646331"/>
          </a:xfrm>
          <a:prstGeom prst="rect">
            <a:avLst/>
          </a:prstGeom>
        </p:spPr>
        <p:txBody>
          <a:bodyPr wrap="square">
            <a:spAutoFit/>
          </a:bodyPr>
          <a:lstStyle/>
          <a:p>
            <a:pPr lvl="0" algn="just" eaLnBrk="0" fontAlgn="base" hangingPunct="0">
              <a:spcBef>
                <a:spcPts val="300"/>
              </a:spcBef>
              <a:spcAft>
                <a:spcPts val="100"/>
              </a:spcAft>
            </a:pPr>
            <a:r>
              <a:rPr lang="pt-PT" altLang="pt-PT" sz="900" dirty="0"/>
              <a:t>D</a:t>
            </a:r>
            <a:r>
              <a:rPr lang="pt-PT" altLang="pt-PT" sz="900" dirty="0" smtClean="0"/>
              <a:t>estinada </a:t>
            </a:r>
            <a:r>
              <a:rPr lang="pt-PT" altLang="pt-PT" sz="900" dirty="0"/>
              <a:t>ao atendimento de situações com menos  de  72 h de evolução,  que considere necessitar de avaliação médica no próprio dia. </a:t>
            </a:r>
            <a:r>
              <a:rPr lang="pt-PT" altLang="pt-PT" sz="900" dirty="0" smtClean="0"/>
              <a:t> Agendamento com hora por telefone, email ou  na USF.</a:t>
            </a:r>
            <a:endParaRPr kumimoji="0" lang="pt-PT" altLang="pt-PT" sz="900" b="0" i="0" u="none" strike="noStrike" cap="none" normalizeH="0" baseline="0" dirty="0">
              <a:ln>
                <a:noFill/>
              </a:ln>
              <a:solidFill>
                <a:schemeClr val="tx1"/>
              </a:solidFill>
              <a:effectLst/>
            </a:endParaRPr>
          </a:p>
        </p:txBody>
      </p:sp>
      <p:sp>
        <p:nvSpPr>
          <p:cNvPr id="23" name="Line 3"/>
          <p:cNvSpPr>
            <a:spLocks noChangeShapeType="1"/>
          </p:cNvSpPr>
          <p:nvPr/>
        </p:nvSpPr>
        <p:spPr bwMode="auto">
          <a:xfrm flipV="1">
            <a:off x="3582986" y="657225"/>
            <a:ext cx="2740025" cy="1587"/>
          </a:xfrm>
          <a:prstGeom prst="line">
            <a:avLst/>
          </a:prstGeom>
          <a:noFill/>
          <a:ln w="9525" algn="ctr">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
        <p:nvSpPr>
          <p:cNvPr id="22" name="Retângulo 21"/>
          <p:cNvSpPr/>
          <p:nvPr/>
        </p:nvSpPr>
        <p:spPr>
          <a:xfrm>
            <a:off x="3435349" y="421325"/>
            <a:ext cx="3210778" cy="6047809"/>
          </a:xfrm>
          <a:prstGeom prst="rect">
            <a:avLst/>
          </a:prstGeom>
        </p:spPr>
        <p:txBody>
          <a:bodyPr wrap="square">
            <a:spAutoFit/>
          </a:bodyPr>
          <a:lstStyle/>
          <a:p>
            <a:pPr marR="153988" lvl="0" algn="just" eaLnBrk="0" fontAlgn="base" hangingPunct="0">
              <a:spcBef>
                <a:spcPts val="875"/>
              </a:spcBef>
              <a:spcAft>
                <a:spcPct val="0"/>
              </a:spcAft>
            </a:pPr>
            <a:endParaRPr lang="pt-PT" altLang="pt-PT" sz="900" dirty="0">
              <a:solidFill>
                <a:srgbClr val="000000"/>
              </a:solidFill>
            </a:endParaRPr>
          </a:p>
          <a:p>
            <a:pPr marR="153988" lvl="0" algn="just" eaLnBrk="0" fontAlgn="base" hangingPunct="0">
              <a:spcBef>
                <a:spcPts val="875"/>
              </a:spcBef>
              <a:spcAft>
                <a:spcPct val="0"/>
              </a:spcAft>
            </a:pPr>
            <a:r>
              <a:rPr lang="pt-PT" altLang="pt-PT" sz="900" dirty="0">
                <a:solidFill>
                  <a:srgbClr val="000000"/>
                </a:solidFill>
              </a:rPr>
              <a:t>A consulta deve ser marcada para o seu Médico de Família </a:t>
            </a:r>
            <a:r>
              <a:rPr lang="pt-PT" altLang="pt-PT" sz="900" dirty="0" smtClean="0">
                <a:solidFill>
                  <a:srgbClr val="000000"/>
                </a:solidFill>
              </a:rPr>
              <a:t>e/ou </a:t>
            </a:r>
            <a:r>
              <a:rPr lang="pt-PT" altLang="pt-PT" sz="900" dirty="0">
                <a:solidFill>
                  <a:srgbClr val="000000"/>
                </a:solidFill>
              </a:rPr>
              <a:t>Enfermeiro de Família antecipadamente, via e-mail preferencialmente, podendo também ser agendada presencialmente </a:t>
            </a:r>
            <a:r>
              <a:rPr lang="pt-PT" altLang="pt-PT" sz="900" dirty="0" smtClean="0">
                <a:solidFill>
                  <a:srgbClr val="000000"/>
                </a:solidFill>
              </a:rPr>
              <a:t>na USF ou </a:t>
            </a:r>
            <a:r>
              <a:rPr lang="pt-PT" altLang="pt-PT" sz="900" dirty="0">
                <a:solidFill>
                  <a:srgbClr val="000000"/>
                </a:solidFill>
              </a:rPr>
              <a:t>por telefone.</a:t>
            </a:r>
          </a:p>
          <a:p>
            <a:pPr marR="152400" lvl="0" algn="just" eaLnBrk="0" fontAlgn="base" hangingPunct="0">
              <a:spcBef>
                <a:spcPct val="0"/>
              </a:spcBef>
              <a:spcAft>
                <a:spcPts val="1300"/>
              </a:spcAft>
            </a:pPr>
            <a:r>
              <a:rPr lang="pt-PT" altLang="pt-PT" sz="900" dirty="0">
                <a:solidFill>
                  <a:srgbClr val="000000"/>
                </a:solidFill>
              </a:rPr>
              <a:t>A USF dará resposta ao pedido de marcação de consulta, conforme o previsto nos Tempos Máximos de Resposta Garantida (TMRG) </a:t>
            </a:r>
            <a:r>
              <a:rPr lang="pt-PT" altLang="pt-PT" sz="900" dirty="0" smtClean="0">
                <a:solidFill>
                  <a:srgbClr val="000000"/>
                </a:solidFill>
              </a:rPr>
              <a:t>de 5 a </a:t>
            </a:r>
            <a:r>
              <a:rPr lang="pt-PT" altLang="pt-PT" sz="900" dirty="0">
                <a:solidFill>
                  <a:srgbClr val="000000"/>
                </a:solidFill>
              </a:rPr>
              <a:t>15 dias úteis, salvo período de férias ou ausências prolongadas.</a:t>
            </a:r>
          </a:p>
          <a:p>
            <a:pPr marR="150813" lvl="0" algn="just" eaLnBrk="0" fontAlgn="base" hangingPunct="0">
              <a:spcBef>
                <a:spcPts val="688"/>
              </a:spcBef>
              <a:spcAft>
                <a:spcPct val="0"/>
              </a:spcAft>
            </a:pPr>
            <a:r>
              <a:rPr lang="pt-PT" altLang="pt-PT" sz="900" b="1" dirty="0">
                <a:solidFill>
                  <a:srgbClr val="000000"/>
                </a:solidFill>
              </a:rPr>
              <a:t>Consulta de Saúde Infantil e Juvenil</a:t>
            </a:r>
          </a:p>
          <a:p>
            <a:pPr marR="150813" lvl="0" algn="just" eaLnBrk="0" fontAlgn="base" hangingPunct="0">
              <a:spcBef>
                <a:spcPts val="288"/>
              </a:spcBef>
              <a:spcAft>
                <a:spcPct val="0"/>
              </a:spcAft>
            </a:pPr>
            <a:r>
              <a:rPr lang="pt-PT" altLang="pt-PT" sz="900" dirty="0">
                <a:solidFill>
                  <a:srgbClr val="000000"/>
                </a:solidFill>
              </a:rPr>
              <a:t>As marcações das mesmas são feitas segundo as orientações da DGS: 1ª consulta na 1ª semana de vida e seguintes aos 1.º, 2.º, 4.º, 6.º, 9.º, 12.º, 15.º e 18.º mês. Depois aos 2, 3, 4, 5, 6-7, 8, 10, 12-13 e 15-18 anos. </a:t>
            </a:r>
          </a:p>
          <a:p>
            <a:pPr marR="150813" algn="just" eaLnBrk="0" fontAlgn="base" hangingPunct="0">
              <a:spcBef>
                <a:spcPts val="288"/>
              </a:spcBef>
              <a:spcAft>
                <a:spcPct val="0"/>
              </a:spcAft>
            </a:pPr>
            <a:r>
              <a:rPr lang="pt-PT" sz="900" dirty="0">
                <a:solidFill>
                  <a:srgbClr val="000000"/>
                </a:solidFill>
              </a:rPr>
              <a:t>A emissão de atestados para matricula escolar, apenas é necessário  em crianças com problemas de saúde que determinem cuidados especiais, de acordo com Portaria 411/2012.</a:t>
            </a:r>
            <a:endParaRPr lang="pt-PT" altLang="pt-PT" sz="900" dirty="0">
              <a:solidFill>
                <a:srgbClr val="000000"/>
              </a:solidFill>
            </a:endParaRPr>
          </a:p>
          <a:p>
            <a:pPr marR="150813" lvl="0" algn="just" eaLnBrk="0" fontAlgn="base" hangingPunct="0">
              <a:spcBef>
                <a:spcPts val="288"/>
              </a:spcBef>
              <a:spcAft>
                <a:spcPct val="0"/>
              </a:spcAft>
            </a:pPr>
            <a:endParaRPr lang="pt-PT" altLang="pt-PT" sz="900" dirty="0">
              <a:solidFill>
                <a:srgbClr val="000000"/>
              </a:solidFill>
            </a:endParaRPr>
          </a:p>
          <a:p>
            <a:pPr marR="149225" lvl="0" algn="just" eaLnBrk="0" fontAlgn="base" hangingPunct="0">
              <a:spcBef>
                <a:spcPct val="0"/>
              </a:spcBef>
              <a:spcAft>
                <a:spcPct val="0"/>
              </a:spcAft>
            </a:pPr>
            <a:r>
              <a:rPr lang="pt-PT" altLang="pt-PT" sz="900" b="1" dirty="0">
                <a:solidFill>
                  <a:srgbClr val="000000"/>
                </a:solidFill>
              </a:rPr>
              <a:t>Consulta de Planeamento Familiar, Saúde da Mulher e Rastreio do cancro do colo do útero</a:t>
            </a:r>
          </a:p>
          <a:p>
            <a:pPr marR="150813" algn="just" eaLnBrk="0" fontAlgn="base" hangingPunct="0">
              <a:spcBef>
                <a:spcPts val="288"/>
              </a:spcBef>
              <a:spcAft>
                <a:spcPct val="0"/>
              </a:spcAft>
            </a:pPr>
            <a:r>
              <a:rPr lang="pt-PT" altLang="pt-PT" sz="900" dirty="0">
                <a:solidFill>
                  <a:srgbClr val="000000"/>
                </a:solidFill>
              </a:rPr>
              <a:t>Dispomos de uma consulta de planeamento familiar sempre que achar necessário.</a:t>
            </a:r>
          </a:p>
          <a:p>
            <a:pPr marR="150813" algn="just" eaLnBrk="0" fontAlgn="base" hangingPunct="0">
              <a:spcBef>
                <a:spcPts val="288"/>
              </a:spcBef>
              <a:spcAft>
                <a:spcPct val="0"/>
              </a:spcAft>
            </a:pPr>
            <a:r>
              <a:rPr lang="pt-PT" altLang="pt-PT" sz="900" dirty="0">
                <a:solidFill>
                  <a:srgbClr val="000000"/>
                </a:solidFill>
              </a:rPr>
              <a:t>Se está a pensar engravidar, aconselhamos a programar uma consulta pré-concecional.</a:t>
            </a:r>
          </a:p>
          <a:p>
            <a:pPr marR="150813" algn="just" eaLnBrk="0" fontAlgn="base" hangingPunct="0">
              <a:spcBef>
                <a:spcPts val="288"/>
              </a:spcBef>
              <a:spcAft>
                <a:spcPct val="0"/>
              </a:spcAft>
            </a:pPr>
            <a:r>
              <a:rPr lang="pt-PT" altLang="pt-PT" sz="900" dirty="0">
                <a:solidFill>
                  <a:srgbClr val="000000"/>
                </a:solidFill>
              </a:rPr>
              <a:t>Realizamos o Rastreio do Cancro do Colo do Útero conforme as orientações da DGS às mulheres, nas idades compreendidas entre 25 e 64 anos.</a:t>
            </a:r>
          </a:p>
          <a:p>
            <a:pPr marR="150813" lvl="0" algn="just" eaLnBrk="0" fontAlgn="base" hangingPunct="0">
              <a:spcBef>
                <a:spcPts val="288"/>
              </a:spcBef>
              <a:spcAft>
                <a:spcPct val="0"/>
              </a:spcAft>
            </a:pPr>
            <a:endParaRPr lang="pt-PT" altLang="pt-PT" sz="900" dirty="0">
              <a:solidFill>
                <a:srgbClr val="000000"/>
              </a:solidFill>
            </a:endParaRPr>
          </a:p>
          <a:p>
            <a:pPr marR="257175" lvl="0" algn="just" eaLnBrk="0" fontAlgn="base" hangingPunct="0">
              <a:spcBef>
                <a:spcPts val="113"/>
              </a:spcBef>
              <a:spcAft>
                <a:spcPct val="0"/>
              </a:spcAft>
            </a:pPr>
            <a:r>
              <a:rPr lang="pt-PT" altLang="pt-PT" sz="900" b="1" dirty="0">
                <a:solidFill>
                  <a:srgbClr val="000000"/>
                </a:solidFill>
              </a:rPr>
              <a:t>Consulta de Saúde Materna</a:t>
            </a:r>
          </a:p>
          <a:p>
            <a:pPr marR="150813" algn="just" eaLnBrk="0" fontAlgn="base" hangingPunct="0">
              <a:spcBef>
                <a:spcPts val="288"/>
              </a:spcBef>
              <a:spcAft>
                <a:spcPct val="0"/>
              </a:spcAft>
            </a:pPr>
            <a:r>
              <a:rPr lang="pt-PT" altLang="pt-PT" sz="900" dirty="0">
                <a:solidFill>
                  <a:srgbClr val="000000"/>
                </a:solidFill>
              </a:rPr>
              <a:t>Propomos que programe consulta de Saúde Materna assim que souber que está grávida. Acompanhamos todas as gravidezes, em colaboração estreita com as maternidades de Coimbra, para onde referenciamos as grávidas, para a realização das ecografias trimestrais e consultas em idades chave, de acordo com protocolo estabelecido com as mesmas maternidades, que pode consultar no link disponível na nossa página web.</a:t>
            </a:r>
          </a:p>
        </p:txBody>
      </p:sp>
      <p:sp>
        <p:nvSpPr>
          <p:cNvPr id="24" name="Line 15"/>
          <p:cNvSpPr>
            <a:spLocks noChangeShapeType="1"/>
          </p:cNvSpPr>
          <p:nvPr/>
        </p:nvSpPr>
        <p:spPr bwMode="auto">
          <a:xfrm>
            <a:off x="510263" y="651947"/>
            <a:ext cx="2216150" cy="7938"/>
          </a:xfrm>
          <a:prstGeom prst="line">
            <a:avLst/>
          </a:prstGeom>
          <a:noFill/>
          <a:ln w="9525" algn="ctr">
            <a:solidFill>
              <a:srgbClr val="F8992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pt-PT" sz="900"/>
          </a:p>
        </p:txBody>
      </p:sp>
    </p:spTree>
    <p:extLst>
      <p:ext uri="{BB962C8B-B14F-4D97-AF65-F5344CB8AC3E}">
        <p14:creationId xmlns:p14="http://schemas.microsoft.com/office/powerpoint/2010/main" val="412515608"/>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1184</Words>
  <Application>Microsoft Office PowerPoint</Application>
  <PresentationFormat>Papel A4 (210x297 mm)</PresentationFormat>
  <Paragraphs>114</Paragraphs>
  <Slides>2</Slides>
  <Notes>1</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2</vt:i4>
      </vt:variant>
    </vt:vector>
  </HeadingPairs>
  <TitlesOfParts>
    <vt:vector size="8" baseType="lpstr">
      <vt:lpstr>Arial</vt:lpstr>
      <vt:lpstr>Calibri</vt:lpstr>
      <vt:lpstr>Calibri Light</vt:lpstr>
      <vt:lpstr>Symbol</vt:lpstr>
      <vt:lpstr>Times New Roman</vt:lpstr>
      <vt:lpstr>Tema do Office</vt:lpstr>
      <vt:lpstr>Apresentação do PowerPoint</vt:lpstr>
      <vt:lpstr>Apresentação do PowerPoint</vt:lpstr>
    </vt:vector>
  </TitlesOfParts>
  <Company>SNS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Windows User</dc:creator>
  <cp:lastModifiedBy>Joao Nunes Rodrigues</cp:lastModifiedBy>
  <cp:revision>38</cp:revision>
  <cp:lastPrinted>2023-05-10T08:55:29Z</cp:lastPrinted>
  <dcterms:created xsi:type="dcterms:W3CDTF">2023-04-06T10:35:23Z</dcterms:created>
  <dcterms:modified xsi:type="dcterms:W3CDTF">2025-08-05T11:21:26Z</dcterms:modified>
</cp:coreProperties>
</file>