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1" r:id="rId5"/>
    <p:sldId id="259" r:id="rId6"/>
    <p:sldId id="260" r:id="rId7"/>
    <p:sldId id="263" r:id="rId8"/>
    <p:sldId id="264" r:id="rId9"/>
    <p:sldId id="265" r:id="rId10"/>
    <p:sldId id="266" r:id="rId11"/>
    <p:sldId id="267" r:id="rId12"/>
    <p:sldId id="268" r:id="rId13"/>
    <p:sldId id="269" r:id="rId14"/>
    <p:sldId id="270" r:id="rId15"/>
    <p:sldId id="261" r:id="rId16"/>
    <p:sldId id="262"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926"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216417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398293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242950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395217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199157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424902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131958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2145419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265413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226115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D4F7E64-7C9F-4227-B5F9-6F5CA79A3F29}" type="datetimeFigureOut">
              <a:rPr lang="es-CL" smtClean="0"/>
              <a:t>07-04-2020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1016240-64CB-4DE1-BB72-918155AFC2B9}" type="slidenum">
              <a:rPr lang="es-CL" smtClean="0"/>
              <a:t>‹Nº›</a:t>
            </a:fld>
            <a:endParaRPr lang="es-CL"/>
          </a:p>
        </p:txBody>
      </p:sp>
    </p:spTree>
    <p:extLst>
      <p:ext uri="{BB962C8B-B14F-4D97-AF65-F5344CB8AC3E}">
        <p14:creationId xmlns:p14="http://schemas.microsoft.com/office/powerpoint/2010/main" val="4529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3399"/>
            </a:gs>
            <a:gs pos="25000">
              <a:srgbClr val="FF6633"/>
            </a:gs>
            <a:gs pos="50000">
              <a:srgbClr val="FFFF00"/>
            </a:gs>
            <a:gs pos="99000">
              <a:srgbClr val="01A78F"/>
            </a:gs>
            <a:gs pos="100000">
              <a:srgbClr val="3366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7E64-7C9F-4227-B5F9-6F5CA79A3F29}" type="datetimeFigureOut">
              <a:rPr lang="es-CL" smtClean="0"/>
              <a:t>07-04-2020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16240-64CB-4DE1-BB72-918155AFC2B9}" type="slidenum">
              <a:rPr lang="es-CL" smtClean="0"/>
              <a:t>‹Nº›</a:t>
            </a:fld>
            <a:endParaRPr lang="es-CL"/>
          </a:p>
        </p:txBody>
      </p:sp>
    </p:spTree>
    <p:extLst>
      <p:ext uri="{BB962C8B-B14F-4D97-AF65-F5344CB8AC3E}">
        <p14:creationId xmlns:p14="http://schemas.microsoft.com/office/powerpoint/2010/main" val="386833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gif"/><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UDy_iPVqVA" TargetMode="Externa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500" y="767732"/>
            <a:ext cx="9001000" cy="2031325"/>
          </a:xfrm>
          <a:prstGeom prst="rect">
            <a:avLst/>
          </a:prstGeom>
          <a:noFill/>
        </p:spPr>
        <p:txBody>
          <a:bodyPr wrap="square" rtlCol="0">
            <a:spAutoFit/>
          </a:bodyPr>
          <a:lstStyle/>
          <a:p>
            <a:pPr algn="ctr"/>
            <a:r>
              <a:rPr lang="es-CL" sz="5400" b="1" dirty="0">
                <a:latin typeface="Gabriola" panose="04040605051002020D02" pitchFamily="82" charset="0"/>
              </a:rPr>
              <a:t>¿Cómo enfrentar la cuarentena con los niños y niñas en casa?</a:t>
            </a:r>
          </a:p>
          <a:p>
            <a:endParaRPr lang="es-CL" dirty="0"/>
          </a:p>
        </p:txBody>
      </p:sp>
      <p:sp>
        <p:nvSpPr>
          <p:cNvPr id="5" name="4 CuadroTexto"/>
          <p:cNvSpPr txBox="1"/>
          <p:nvPr/>
        </p:nvSpPr>
        <p:spPr>
          <a:xfrm>
            <a:off x="971600" y="2746320"/>
            <a:ext cx="7200800" cy="400110"/>
          </a:xfrm>
          <a:prstGeom prst="rect">
            <a:avLst/>
          </a:prstGeom>
          <a:noFill/>
        </p:spPr>
        <p:txBody>
          <a:bodyPr wrap="square" rtlCol="0">
            <a:spAutoFit/>
          </a:bodyPr>
          <a:lstStyle/>
          <a:p>
            <a:r>
              <a:rPr lang="es-CL" sz="2000" b="1" u="sng" dirty="0">
                <a:latin typeface="Century" panose="02040604050505020304" pitchFamily="18" charset="0"/>
              </a:rPr>
              <a:t>ORIENTACIONES PARA LA COMUNIDAD EDUCATIVA.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37"/>
            <a:ext cx="552587" cy="7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156176" y="6396184"/>
            <a:ext cx="2808312" cy="369332"/>
          </a:xfrm>
          <a:prstGeom prst="rect">
            <a:avLst/>
          </a:prstGeom>
          <a:noFill/>
        </p:spPr>
        <p:txBody>
          <a:bodyPr wrap="square" rtlCol="0">
            <a:spAutoFit/>
          </a:bodyPr>
          <a:lstStyle/>
          <a:p>
            <a:r>
              <a:rPr lang="es-CL" b="1" i="1" dirty="0">
                <a:solidFill>
                  <a:srgbClr val="C00000"/>
                </a:solidFill>
              </a:rPr>
              <a:t>Equipo Convivencia Escolar</a:t>
            </a:r>
            <a:r>
              <a:rPr lang="es-CL" b="1" dirty="0">
                <a:solidFill>
                  <a:srgbClr val="C00000"/>
                </a:solidFill>
              </a:rPr>
              <a:t>.</a:t>
            </a:r>
          </a:p>
        </p:txBody>
      </p:sp>
      <p:sp>
        <p:nvSpPr>
          <p:cNvPr id="7" name="6 Estrella de 10 puntas"/>
          <p:cNvSpPr/>
          <p:nvPr/>
        </p:nvSpPr>
        <p:spPr>
          <a:xfrm rot="20610738">
            <a:off x="472331" y="3836115"/>
            <a:ext cx="1205337" cy="1223244"/>
          </a:xfrm>
          <a:prstGeom prst="star10">
            <a:avLst>
              <a:gd name="adj" fmla="val 45919"/>
              <a:gd name="hf" fmla="val 10514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L" sz="1200" dirty="0"/>
              <a:t>Informativo</a:t>
            </a:r>
            <a:r>
              <a:rPr lang="es-CL" dirty="0"/>
              <a:t> </a:t>
            </a:r>
            <a:r>
              <a:rPr lang="es-CL" dirty="0" smtClean="0"/>
              <a:t>N°2</a:t>
            </a:r>
            <a:endParaRPr lang="es-CL"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110" t="9627" r="9936" b="10290"/>
          <a:stretch/>
        </p:blipFill>
        <p:spPr bwMode="auto">
          <a:xfrm>
            <a:off x="8244408" y="332656"/>
            <a:ext cx="594875" cy="59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 Casas: Imágenes Animadas, Gifs y Animaciones ¡100% GRATIS!">
            <a:extLst>
              <a:ext uri="{FF2B5EF4-FFF2-40B4-BE49-F238E27FC236}">
                <a16:creationId xmlns:a16="http://schemas.microsoft.com/office/drawing/2014/main" xmlns="" id="{7CAE38B5-4078-48F6-BFFA-E1EB96F6CBF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5266" y="3394696"/>
            <a:ext cx="2773467" cy="3206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7113" y="4337211"/>
            <a:ext cx="1314732" cy="132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6842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1D4E83A6-E82B-405C-9C02-3B25CDF8F482}"/>
              </a:ext>
            </a:extLst>
          </p:cNvPr>
          <p:cNvSpPr/>
          <p:nvPr/>
        </p:nvSpPr>
        <p:spPr>
          <a:xfrm>
            <a:off x="179512" y="2061758"/>
            <a:ext cx="8568952" cy="4493538"/>
          </a:xfrm>
          <a:prstGeom prst="rect">
            <a:avLst/>
          </a:prstGeom>
        </p:spPr>
        <p:txBody>
          <a:bodyPr wrap="square">
            <a:spAutoFit/>
          </a:bodyPr>
          <a:lstStyle/>
          <a:p>
            <a:pPr algn="just"/>
            <a:r>
              <a:rPr lang="es-CL" sz="2600" dirty="0">
                <a:latin typeface="Gabriola" panose="04040605051002020D02" pitchFamily="82" charset="0"/>
              </a:rPr>
              <a:t>8. </a:t>
            </a:r>
            <a:r>
              <a:rPr lang="es-CL" sz="2600" b="1" u="sng" dirty="0">
                <a:latin typeface="Gabriola" panose="04040605051002020D02" pitchFamily="82" charset="0"/>
              </a:rPr>
              <a:t>TAREAS LIBRES </a:t>
            </a:r>
            <a:r>
              <a:rPr lang="es-CL" sz="2600" dirty="0">
                <a:latin typeface="Gabriola" panose="04040605051002020D02" pitchFamily="82" charset="0"/>
              </a:rPr>
              <a:t>con actividades livianas.</a:t>
            </a:r>
          </a:p>
          <a:p>
            <a:pPr algn="just"/>
            <a:r>
              <a:rPr lang="es-CL" sz="2600" dirty="0">
                <a:latin typeface="Gabriola" panose="04040605051002020D02" pitchFamily="82" charset="0"/>
              </a:rPr>
              <a:t>9. Dar obligaciones tales como: ayudar a poner cubiertos, y ordenar la mesa para cada comida.AR OBLIGACIONES TALES COMO: AYUDAR A PONER LOS CUBIERTOS , Y ORDENAR LA MESA PARA ALMORZAR.</a:t>
            </a:r>
          </a:p>
          <a:p>
            <a:pPr algn="just"/>
            <a:r>
              <a:rPr lang="es-CL" sz="2600" dirty="0">
                <a:latin typeface="Gabriola" panose="04040605051002020D02" pitchFamily="82" charset="0"/>
              </a:rPr>
              <a:t>10. Realizar actividades en familia: tiempo de regaloneo, juego libre, ver películas, cocinar en familia, bailar, realizar ejercicios, pintar, explorar el jardín, practicar la jardinería, realizar juego de roles, disfrutar con los juguetes, y muchas otras actividades más.</a:t>
            </a:r>
          </a:p>
          <a:p>
            <a:pPr algn="just"/>
            <a:r>
              <a:rPr lang="es-CL" sz="2600" dirty="0">
                <a:latin typeface="Gabriola" panose="04040605051002020D02" pitchFamily="82" charset="0"/>
              </a:rPr>
              <a:t>11. Conversar sobre las actividades realizadas en el día. </a:t>
            </a:r>
          </a:p>
          <a:p>
            <a:pPr algn="just"/>
            <a:r>
              <a:rPr lang="es-CL" sz="2600" dirty="0">
                <a:latin typeface="Gabriola" panose="04040605051002020D02" pitchFamily="82" charset="0"/>
              </a:rPr>
              <a:t>12. Leer un cuento.</a:t>
            </a:r>
          </a:p>
          <a:p>
            <a:pPr algn="just"/>
            <a:r>
              <a:rPr lang="es-CL" sz="2600" dirty="0">
                <a:latin typeface="Gabriola" panose="04040605051002020D02" pitchFamily="82" charset="0"/>
              </a:rPr>
              <a:t>13. Dormir a la misma hora. (8 horas mínimo para un </a:t>
            </a:r>
            <a:r>
              <a:rPr lang="es-CL" sz="2600" dirty="0" err="1">
                <a:latin typeface="Gabriola" panose="04040605051002020D02" pitchFamily="82" charset="0"/>
              </a:rPr>
              <a:t>niño.a</a:t>
            </a:r>
            <a:r>
              <a:rPr lang="es-CL" sz="2600" dirty="0">
                <a:latin typeface="Gabriola" panose="04040605051002020D02" pitchFamily="82" charset="0"/>
              </a:rPr>
              <a:t>)</a:t>
            </a:r>
          </a:p>
        </p:txBody>
      </p:sp>
      <p:pic>
        <p:nvPicPr>
          <p:cNvPr id="9" name="Picture 6" descr="Relojes Gifs Animados">
            <a:extLst>
              <a:ext uri="{FF2B5EF4-FFF2-40B4-BE49-F238E27FC236}">
                <a16:creationId xmlns:a16="http://schemas.microsoft.com/office/drawing/2014/main" xmlns="" id="{4B6233FA-9E4E-4DE9-B923-362F5489415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16"/>
            <a:ext cx="1724361" cy="20462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ágenes bonitas de buenas tardes animadas con movimiento">
            <a:extLst>
              <a:ext uri="{FF2B5EF4-FFF2-40B4-BE49-F238E27FC236}">
                <a16:creationId xmlns:a16="http://schemas.microsoft.com/office/drawing/2014/main" xmlns="" id="{A55BAC8D-E573-47C4-A5C1-085214BE78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32807" y="-15481"/>
            <a:ext cx="3151869" cy="2364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and video hosting by TinyPic | Gif, Gif animados, Niños">
            <a:extLst>
              <a:ext uri="{FF2B5EF4-FFF2-40B4-BE49-F238E27FC236}">
                <a16:creationId xmlns:a16="http://schemas.microsoft.com/office/drawing/2014/main" xmlns="" id="{4F0F192F-FAAA-4802-B961-37A0EFCE5F3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1671" y="670464"/>
            <a:ext cx="1450347" cy="14503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Niñas y Niños">
            <a:extLst>
              <a:ext uri="{FF2B5EF4-FFF2-40B4-BE49-F238E27FC236}">
                <a16:creationId xmlns:a16="http://schemas.microsoft.com/office/drawing/2014/main" xmlns="" id="{F8734CAA-6B25-4C70-8445-562B8A944B2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12717" y="15516"/>
            <a:ext cx="1596954" cy="15969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The Best Niño Bailando Gif Animado">
            <a:extLst>
              <a:ext uri="{FF2B5EF4-FFF2-40B4-BE49-F238E27FC236}">
                <a16:creationId xmlns:a16="http://schemas.microsoft.com/office/drawing/2014/main" xmlns="" id="{AD028926-A4F3-44D3-80AB-E082F8F6407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91822" y="-15481"/>
            <a:ext cx="1596954" cy="159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09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lanning de actividades diarias">
            <a:extLst>
              <a:ext uri="{FF2B5EF4-FFF2-40B4-BE49-F238E27FC236}">
                <a16:creationId xmlns:a16="http://schemas.microsoft.com/office/drawing/2014/main" xmlns="" id="{DC91B996-A4C9-4E7E-9C18-0A94492DA0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03" r="10695"/>
          <a:stretch/>
        </p:blipFill>
        <p:spPr bwMode="auto">
          <a:xfrm>
            <a:off x="5292080" y="1321789"/>
            <a:ext cx="3597404" cy="5458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xmlns="" id="{23FDE71E-3D7D-4F46-B6F4-AFF7EEE75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6" y="2397830"/>
            <a:ext cx="4281592" cy="285997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xmlns="" id="{440C5B00-0C7C-4446-A9DC-716B41B3E80B}"/>
              </a:ext>
            </a:extLst>
          </p:cNvPr>
          <p:cNvSpPr>
            <a:spLocks noGrp="1"/>
          </p:cNvSpPr>
          <p:nvPr>
            <p:ph type="title"/>
          </p:nvPr>
        </p:nvSpPr>
        <p:spPr>
          <a:xfrm>
            <a:off x="457200" y="274638"/>
            <a:ext cx="8229600" cy="778098"/>
          </a:xfrm>
        </p:spPr>
        <p:txBody>
          <a:bodyPr>
            <a:normAutofit/>
          </a:bodyPr>
          <a:lstStyle/>
          <a:p>
            <a:r>
              <a:rPr lang="es-CL" b="1" dirty="0">
                <a:latin typeface="Gabriola" panose="04040605051002020D02" pitchFamily="82" charset="0"/>
              </a:rPr>
              <a:t>EJEMPLOS DE CALENDARIOS DE RUTINAS</a:t>
            </a:r>
            <a:endParaRPr lang="es-CL" dirty="0"/>
          </a:p>
        </p:txBody>
      </p:sp>
      <p:sp>
        <p:nvSpPr>
          <p:cNvPr id="7" name="Título 1">
            <a:extLst>
              <a:ext uri="{FF2B5EF4-FFF2-40B4-BE49-F238E27FC236}">
                <a16:creationId xmlns:a16="http://schemas.microsoft.com/office/drawing/2014/main" xmlns="" id="{BB082F1D-D9AB-4C69-83A5-E4614A7A1522}"/>
              </a:ext>
            </a:extLst>
          </p:cNvPr>
          <p:cNvSpPr txBox="1">
            <a:spLocks/>
          </p:cNvSpPr>
          <p:nvPr/>
        </p:nvSpPr>
        <p:spPr>
          <a:xfrm>
            <a:off x="29859" y="1211151"/>
            <a:ext cx="5262221"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L" sz="2600" b="1" dirty="0">
                <a:latin typeface="Gabriola" panose="04040605051002020D02" pitchFamily="82" charset="0"/>
              </a:rPr>
              <a:t>Anímense en casa y confeccionen uno en familia</a:t>
            </a:r>
            <a:r>
              <a:rPr lang="es-CL" b="1" dirty="0">
                <a:latin typeface="Gabriola" panose="04040605051002020D02" pitchFamily="82" charset="0"/>
              </a:rPr>
              <a:t>.</a:t>
            </a:r>
            <a:endParaRPr lang="es-CL" dirty="0"/>
          </a:p>
        </p:txBody>
      </p:sp>
    </p:spTree>
    <p:extLst>
      <p:ext uri="{BB962C8B-B14F-4D97-AF65-F5344CB8AC3E}">
        <p14:creationId xmlns:p14="http://schemas.microsoft.com/office/powerpoint/2010/main" val="28785949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440C5B00-0C7C-4446-A9DC-716B41B3E80B}"/>
              </a:ext>
            </a:extLst>
          </p:cNvPr>
          <p:cNvSpPr>
            <a:spLocks noGrp="1"/>
          </p:cNvSpPr>
          <p:nvPr>
            <p:ph type="title"/>
          </p:nvPr>
        </p:nvSpPr>
        <p:spPr>
          <a:xfrm>
            <a:off x="457200" y="274638"/>
            <a:ext cx="8229600" cy="778098"/>
          </a:xfrm>
        </p:spPr>
        <p:txBody>
          <a:bodyPr>
            <a:normAutofit fontScale="90000"/>
          </a:bodyPr>
          <a:lstStyle/>
          <a:p>
            <a:r>
              <a:rPr lang="es-CL" b="1" dirty="0">
                <a:latin typeface="Gabriola" panose="04040605051002020D02" pitchFamily="82" charset="0"/>
              </a:rPr>
              <a:t>Consejos para realizar mis tareas del colegio en casa</a:t>
            </a:r>
            <a:endParaRPr lang="es-CL" dirty="0"/>
          </a:p>
        </p:txBody>
      </p:sp>
      <p:pic>
        <p:nvPicPr>
          <p:cNvPr id="8" name="Picture 4" descr="Guía para hacer las tareas de casa | Educacion">
            <a:extLst>
              <a:ext uri="{FF2B5EF4-FFF2-40B4-BE49-F238E27FC236}">
                <a16:creationId xmlns:a16="http://schemas.microsoft.com/office/drawing/2014/main" xmlns="" id="{C30B487D-DBAE-4CB6-BD1E-563554818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95"/>
          <a:stretch/>
        </p:blipFill>
        <p:spPr bwMode="auto">
          <a:xfrm>
            <a:off x="1547664" y="1014960"/>
            <a:ext cx="6397352" cy="571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615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440C5B00-0C7C-4446-A9DC-716B41B3E80B}"/>
              </a:ext>
            </a:extLst>
          </p:cNvPr>
          <p:cNvSpPr>
            <a:spLocks noGrp="1"/>
          </p:cNvSpPr>
          <p:nvPr>
            <p:ph type="title"/>
          </p:nvPr>
        </p:nvSpPr>
        <p:spPr>
          <a:xfrm>
            <a:off x="457200" y="274638"/>
            <a:ext cx="8229600" cy="778098"/>
          </a:xfrm>
        </p:spPr>
        <p:txBody>
          <a:bodyPr>
            <a:normAutofit fontScale="90000"/>
          </a:bodyPr>
          <a:lstStyle/>
          <a:p>
            <a:r>
              <a:rPr lang="es-CL" b="1" dirty="0">
                <a:latin typeface="Gabriola" panose="04040605051002020D02" pitchFamily="82" charset="0"/>
              </a:rPr>
              <a:t>Desconectarse de la tecnología nos hará conectarnos con nuestras familias y seres queridos</a:t>
            </a:r>
            <a:endParaRPr lang="es-CL" dirty="0"/>
          </a:p>
        </p:txBody>
      </p:sp>
      <p:pic>
        <p:nvPicPr>
          <p:cNvPr id="4" name="Picture 4">
            <a:extLst>
              <a:ext uri="{FF2B5EF4-FFF2-40B4-BE49-F238E27FC236}">
                <a16:creationId xmlns:a16="http://schemas.microsoft.com/office/drawing/2014/main" xmlns="" id="{F135A66C-1BAD-4C74-B61D-1D9AD19CB8C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8245" y="1377861"/>
            <a:ext cx="2973710" cy="297371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xmlns="" id="{9E3055C2-C728-45D3-931D-42E6AE54F156}"/>
              </a:ext>
            </a:extLst>
          </p:cNvPr>
          <p:cNvPicPr>
            <a:picLocks noChangeAspect="1"/>
          </p:cNvPicPr>
          <p:nvPr/>
        </p:nvPicPr>
        <p:blipFill>
          <a:blip r:embed="rId3"/>
          <a:stretch>
            <a:fillRect/>
          </a:stretch>
        </p:blipFill>
        <p:spPr>
          <a:xfrm>
            <a:off x="3735735" y="1377861"/>
            <a:ext cx="3328205" cy="1872208"/>
          </a:xfrm>
          <a:prstGeom prst="rect">
            <a:avLst/>
          </a:prstGeom>
        </p:spPr>
      </p:pic>
      <p:pic>
        <p:nvPicPr>
          <p:cNvPr id="7" name="Picture 2" descr="de amor (con imágenes) | Corazones en movimiento, Animes de amor ...">
            <a:extLst>
              <a:ext uri="{FF2B5EF4-FFF2-40B4-BE49-F238E27FC236}">
                <a16:creationId xmlns:a16="http://schemas.microsoft.com/office/drawing/2014/main" xmlns="" id="{3BB70F22-397C-467E-B921-D8E79FC7C2A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867953"/>
            <a:ext cx="1821582" cy="18215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as 76 mejores imágenes de Historia Familiar | Historia familiar ...">
            <a:extLst>
              <a:ext uri="{FF2B5EF4-FFF2-40B4-BE49-F238E27FC236}">
                <a16:creationId xmlns:a16="http://schemas.microsoft.com/office/drawing/2014/main" xmlns="" id="{9FDDE567-45BC-4CDE-9D87-3A87D8BAC525}"/>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1686" b="24927"/>
          <a:stretch/>
        </p:blipFill>
        <p:spPr bwMode="auto">
          <a:xfrm>
            <a:off x="3735735" y="3422672"/>
            <a:ext cx="5228753" cy="331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554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440C5B00-0C7C-4446-A9DC-716B41B3E80B}"/>
              </a:ext>
            </a:extLst>
          </p:cNvPr>
          <p:cNvSpPr>
            <a:spLocks noGrp="1"/>
          </p:cNvSpPr>
          <p:nvPr>
            <p:ph type="title"/>
          </p:nvPr>
        </p:nvSpPr>
        <p:spPr>
          <a:xfrm>
            <a:off x="457200" y="274638"/>
            <a:ext cx="8229600" cy="778098"/>
          </a:xfrm>
        </p:spPr>
        <p:txBody>
          <a:bodyPr>
            <a:normAutofit/>
          </a:bodyPr>
          <a:lstStyle/>
          <a:p>
            <a:r>
              <a:rPr lang="es-CL" b="1" dirty="0">
                <a:latin typeface="Gabriola" panose="04040605051002020D02" pitchFamily="82" charset="0"/>
              </a:rPr>
              <a:t>ACTÍVATE EN FAMILIA</a:t>
            </a:r>
            <a:endParaRPr lang="es-CL" dirty="0"/>
          </a:p>
        </p:txBody>
      </p:sp>
      <p:sp>
        <p:nvSpPr>
          <p:cNvPr id="9" name="Rectángulo 8">
            <a:extLst>
              <a:ext uri="{FF2B5EF4-FFF2-40B4-BE49-F238E27FC236}">
                <a16:creationId xmlns:a16="http://schemas.microsoft.com/office/drawing/2014/main" xmlns="" id="{928E629F-C2DE-4E1A-9FCC-F8136F159C85}"/>
              </a:ext>
            </a:extLst>
          </p:cNvPr>
          <p:cNvSpPr/>
          <p:nvPr/>
        </p:nvSpPr>
        <p:spPr>
          <a:xfrm>
            <a:off x="205807" y="1628800"/>
            <a:ext cx="8732386" cy="2246769"/>
          </a:xfrm>
          <a:prstGeom prst="rect">
            <a:avLst/>
          </a:prstGeom>
        </p:spPr>
        <p:txBody>
          <a:bodyPr wrap="square">
            <a:spAutoFit/>
          </a:bodyPr>
          <a:lstStyle/>
          <a:p>
            <a:pPr algn="ctr"/>
            <a:r>
              <a:rPr lang="es-CL" sz="2400" b="1" dirty="0">
                <a:latin typeface="Gabriola" panose="04040605051002020D02" pitchFamily="82" charset="0"/>
              </a:rPr>
              <a:t>“</a:t>
            </a:r>
            <a:r>
              <a:rPr lang="es-CL" sz="2800" b="1" dirty="0">
                <a:latin typeface="Gabriola" panose="04040605051002020D02" pitchFamily="82" charset="0"/>
              </a:rPr>
              <a:t>LAS PANTALLAS FOCALIZAN ENERGÍAS EXTREMAS MEDIANTE LA SOBREESTIMULACIÓN  Y AL MOMENTO DE LIBERAR DICHAS ENERGÍAS AL NO TENER UN APARATO TECNOLÓGICO  MUCHAS VECES LO VEREMOS MEDIANTE LA DEMOSTRACIÓN DE AGRESIVIDAD, IMPULSIVIDAD, ANSIEDAD, FRUSTRACIÓN, ENTRE OTROS.”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797152"/>
            <a:ext cx="1590651" cy="159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5963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99937"/>
            <a:ext cx="9178366" cy="1726322"/>
          </a:xfrm>
        </p:spPr>
        <p:txBody>
          <a:bodyPr>
            <a:normAutofit/>
          </a:bodyPr>
          <a:lstStyle/>
          <a:p>
            <a:pPr marL="0" indent="0" algn="ctr">
              <a:buNone/>
            </a:pPr>
            <a:r>
              <a:rPr lang="es-CL" sz="4400" b="1" u="sng" dirty="0">
                <a:latin typeface="Gabriola" panose="04040605051002020D02" pitchFamily="82" charset="0"/>
              </a:rPr>
              <a:t>QUEDARSE EN CASA ES LA MEJOR FORMA DE COMBATIR EL CORONAVIRUS</a:t>
            </a:r>
          </a:p>
        </p:txBody>
      </p:sp>
      <p:sp>
        <p:nvSpPr>
          <p:cNvPr id="4" name="3 Rectángulo"/>
          <p:cNvSpPr/>
          <p:nvPr/>
        </p:nvSpPr>
        <p:spPr>
          <a:xfrm>
            <a:off x="6228184" y="6177190"/>
            <a:ext cx="2797112" cy="369332"/>
          </a:xfrm>
          <a:prstGeom prst="rect">
            <a:avLst/>
          </a:prstGeom>
        </p:spPr>
        <p:txBody>
          <a:bodyPr wrap="none">
            <a:spAutoFit/>
          </a:bodyPr>
          <a:lstStyle/>
          <a:p>
            <a:r>
              <a:rPr lang="es-CL" b="1" i="1" dirty="0">
                <a:solidFill>
                  <a:srgbClr val="C00000"/>
                </a:solidFill>
              </a:rPr>
              <a:t>Equipo Convivencia Escolar</a:t>
            </a:r>
            <a:r>
              <a:rPr lang="es-CL" b="1" dirty="0">
                <a:solidFill>
                  <a:srgbClr val="C00000"/>
                </a:solidFill>
              </a:rPr>
              <a:t>.</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85" y="2420888"/>
            <a:ext cx="5000556" cy="2880320"/>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3837"/>
            <a:ext cx="552587" cy="7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0110" t="9627" r="9936" b="10290"/>
          <a:stretch/>
        </p:blipFill>
        <p:spPr bwMode="auto">
          <a:xfrm>
            <a:off x="8244408" y="332656"/>
            <a:ext cx="594875" cy="59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S U S A N A ❣️ (@susana_ibrahim) | Twitter">
            <a:extLst>
              <a:ext uri="{FF2B5EF4-FFF2-40B4-BE49-F238E27FC236}">
                <a16:creationId xmlns:a16="http://schemas.microsoft.com/office/drawing/2014/main" xmlns="" id="{0BFD8476-ED72-44DC-9333-006C70E1B4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73" t="25850" r="14300" b="29534"/>
          <a:stretch/>
        </p:blipFill>
        <p:spPr bwMode="auto">
          <a:xfrm>
            <a:off x="5651178" y="2420888"/>
            <a:ext cx="3360326" cy="288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513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1" y="1108311"/>
            <a:ext cx="8649909" cy="4552937"/>
          </a:xfrm>
        </p:spPr>
        <p:txBody>
          <a:bodyPr>
            <a:noAutofit/>
          </a:bodyPr>
          <a:lstStyle/>
          <a:p>
            <a:pPr marL="0" indent="0" algn="ctr">
              <a:buNone/>
            </a:pPr>
            <a:r>
              <a:rPr lang="es-CL" dirty="0"/>
              <a:t>TRABAJAMOS PARA ENTREGARLES LAS MEJORES HERRAMIENTAS.</a:t>
            </a:r>
          </a:p>
          <a:p>
            <a:pPr marL="0" indent="0" algn="ctr">
              <a:buNone/>
            </a:pPr>
            <a:endParaRPr lang="es-CL" dirty="0"/>
          </a:p>
          <a:p>
            <a:pPr marL="0" indent="0" algn="ctr">
              <a:buNone/>
            </a:pPr>
            <a:endParaRPr lang="es-CL" dirty="0"/>
          </a:p>
          <a:p>
            <a:pPr marL="0" indent="0" algn="ctr">
              <a:buNone/>
            </a:pPr>
            <a:endParaRPr lang="es-CL" dirty="0"/>
          </a:p>
          <a:p>
            <a:pPr marL="0" indent="0" algn="ctr">
              <a:buNone/>
            </a:pPr>
            <a:endParaRPr lang="es-CL" dirty="0"/>
          </a:p>
          <a:p>
            <a:pPr marL="0" indent="0" algn="ctr">
              <a:buNone/>
            </a:pPr>
            <a:endParaRPr lang="es-CL" dirty="0"/>
          </a:p>
          <a:p>
            <a:pPr marL="0" indent="0" algn="ctr">
              <a:buNone/>
            </a:pPr>
            <a:r>
              <a:rPr lang="es-CL" dirty="0" smtClean="0"/>
              <a:t>AHORA </a:t>
            </a:r>
            <a:r>
              <a:rPr lang="es-CL" dirty="0"/>
              <a:t>ES EL MOMENTO DE PRACTICAR.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37"/>
            <a:ext cx="552587" cy="7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110" t="9627" r="9936" b="10290"/>
          <a:stretch/>
        </p:blipFill>
        <p:spPr bwMode="auto">
          <a:xfrm>
            <a:off x="8244408" y="118700"/>
            <a:ext cx="807049" cy="81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228184" y="6381328"/>
            <a:ext cx="2823273" cy="369332"/>
          </a:xfrm>
          <a:prstGeom prst="rect">
            <a:avLst/>
          </a:prstGeom>
        </p:spPr>
        <p:txBody>
          <a:bodyPr wrap="none">
            <a:spAutoFit/>
          </a:bodyPr>
          <a:lstStyle/>
          <a:p>
            <a:r>
              <a:rPr lang="es-CL" b="1" i="1" dirty="0">
                <a:solidFill>
                  <a:srgbClr val="C00000"/>
                </a:solidFill>
              </a:rPr>
              <a:t>Equipo Convivencia Escolar</a:t>
            </a:r>
            <a:r>
              <a:rPr lang="es-CL" b="1" dirty="0">
                <a:solidFill>
                  <a:srgbClr val="C00000"/>
                </a:solidFill>
              </a:rPr>
              <a:t>.</a:t>
            </a:r>
          </a:p>
        </p:txBody>
      </p:sp>
      <p:pic>
        <p:nvPicPr>
          <p:cNvPr id="10242" name="Picture 2" descr="Te quiero mucho gif con movimiento - Imagui">
            <a:extLst>
              <a:ext uri="{FF2B5EF4-FFF2-40B4-BE49-F238E27FC236}">
                <a16:creationId xmlns:a16="http://schemas.microsoft.com/office/drawing/2014/main" xmlns="" id="{F2A5DE87-9F74-42BE-A467-84F9A627B87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45536" y="2437729"/>
            <a:ext cx="511785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36725" y="5060038"/>
            <a:ext cx="1314732" cy="132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2169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94667" y="-28278"/>
            <a:ext cx="7560840" cy="1615145"/>
          </a:xfrm>
        </p:spPr>
        <p:txBody>
          <a:bodyPr>
            <a:normAutofit/>
          </a:bodyPr>
          <a:lstStyle/>
          <a:p>
            <a:pPr marL="0" indent="0" algn="ctr">
              <a:buNone/>
            </a:pPr>
            <a:r>
              <a:rPr lang="es-CL" sz="3600" b="1" dirty="0">
                <a:latin typeface="Gabriola" panose="04040605051002020D02" pitchFamily="82" charset="0"/>
              </a:rPr>
              <a:t>         </a:t>
            </a:r>
            <a:r>
              <a:rPr lang="es-CL" sz="6000" b="1" dirty="0">
                <a:latin typeface="Gabriola" panose="04040605051002020D02" pitchFamily="82" charset="0"/>
              </a:rPr>
              <a:t>E</a:t>
            </a:r>
            <a:r>
              <a:rPr lang="es-CL" sz="3600" b="1" dirty="0">
                <a:latin typeface="Gabriola" panose="04040605051002020D02" pitchFamily="82" charset="0"/>
              </a:rPr>
              <a:t>s normal que nuestros niños y niñas se sientan inquietos y con muchas interrogantes. </a:t>
            </a:r>
          </a:p>
        </p:txBody>
      </p:sp>
      <p:sp>
        <p:nvSpPr>
          <p:cNvPr id="4" name="3 CuadroTexto"/>
          <p:cNvSpPr txBox="1"/>
          <p:nvPr/>
        </p:nvSpPr>
        <p:spPr>
          <a:xfrm>
            <a:off x="71754" y="1785005"/>
            <a:ext cx="9000492" cy="2554545"/>
          </a:xfrm>
          <a:prstGeom prst="rect">
            <a:avLst/>
          </a:prstGeom>
          <a:noFill/>
        </p:spPr>
        <p:txBody>
          <a:bodyPr wrap="square" rtlCol="0">
            <a:spAutoFit/>
          </a:bodyPr>
          <a:lstStyle/>
          <a:p>
            <a:pPr marL="285750" indent="-285750" algn="just">
              <a:buFont typeface="Wingdings" panose="05000000000000000000" pitchFamily="2" charset="2"/>
              <a:buChar char="v"/>
            </a:pPr>
            <a:r>
              <a:rPr lang="es-CL" sz="3200" b="1" u="sng" dirty="0">
                <a:latin typeface="Gabriola" panose="04040605051002020D02" pitchFamily="82" charset="0"/>
              </a:rPr>
              <a:t>Es importante: </a:t>
            </a:r>
            <a:r>
              <a:rPr lang="es-CL" sz="3200" dirty="0">
                <a:latin typeface="Gabriola" panose="04040605051002020D02" pitchFamily="82" charset="0"/>
              </a:rPr>
              <a:t>Responder claramente las preguntas que los inquietan. Ej.:¿Por qué no podemos salir? ¿Por qué no puedo ir al colegio?, entre  otras.</a:t>
            </a:r>
          </a:p>
          <a:p>
            <a:pPr marL="285750" indent="-285750" algn="just">
              <a:buFont typeface="Wingdings" panose="05000000000000000000" pitchFamily="2" charset="2"/>
              <a:buChar char="v"/>
            </a:pPr>
            <a:r>
              <a:rPr lang="es-CL" sz="3200" dirty="0">
                <a:latin typeface="Gabriola" panose="04040605051002020D02" pitchFamily="82" charset="0"/>
              </a:rPr>
              <a:t>Contener emocionalmente a niños.as y ancianos.</a:t>
            </a:r>
          </a:p>
          <a:p>
            <a:pPr marL="285750" indent="-285750" algn="just">
              <a:buFont typeface="Wingdings" panose="05000000000000000000" pitchFamily="2" charset="2"/>
              <a:buChar char="v"/>
            </a:pPr>
            <a:r>
              <a:rPr lang="es-CL" sz="3200" dirty="0">
                <a:latin typeface="Gabriola" panose="04040605051002020D02" pitchFamily="82" charset="0"/>
              </a:rPr>
              <a:t>Explicarles con palabras claras lo que ocurre a nivel mundial.</a:t>
            </a:r>
          </a:p>
        </p:txBody>
      </p:sp>
      <p:sp>
        <p:nvSpPr>
          <p:cNvPr id="5" name="4 CuadroTexto"/>
          <p:cNvSpPr txBox="1"/>
          <p:nvPr/>
        </p:nvSpPr>
        <p:spPr>
          <a:xfrm>
            <a:off x="5040052" y="6309320"/>
            <a:ext cx="3960440" cy="369332"/>
          </a:xfrm>
          <a:prstGeom prst="rect">
            <a:avLst/>
          </a:prstGeom>
          <a:noFill/>
        </p:spPr>
        <p:txBody>
          <a:bodyPr wrap="square" rtlCol="0">
            <a:spAutoFit/>
          </a:bodyPr>
          <a:lstStyle/>
          <a:p>
            <a:r>
              <a:rPr lang="es-CL" b="1" i="1" dirty="0">
                <a:solidFill>
                  <a:srgbClr val="C00000"/>
                </a:solidFill>
              </a:rPr>
              <a:t>#MECUIDOTECUIDONOSCUIDAMOS#</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37"/>
            <a:ext cx="552587" cy="7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110" t="9627" r="9936" b="10290"/>
          <a:stretch/>
        </p:blipFill>
        <p:spPr bwMode="auto">
          <a:xfrm>
            <a:off x="8244408" y="332656"/>
            <a:ext cx="594875" cy="59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recreto de Declaración de Cuarentena — Opalo Estudio">
            <a:extLst>
              <a:ext uri="{FF2B5EF4-FFF2-40B4-BE49-F238E27FC236}">
                <a16:creationId xmlns:a16="http://schemas.microsoft.com/office/drawing/2014/main" xmlns="" id="{83263F2F-6F15-47F2-AE03-960CF2DCCFD3}"/>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619" y="4949770"/>
            <a:ext cx="1544216" cy="1544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egunta GIFs | Tenor">
            <a:extLst>
              <a:ext uri="{FF2B5EF4-FFF2-40B4-BE49-F238E27FC236}">
                <a16:creationId xmlns:a16="http://schemas.microsoft.com/office/drawing/2014/main" xmlns="" id="{0BF771E4-577B-499D-88D1-7B461CD4158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4306927"/>
            <a:ext cx="209550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27113" y="4832144"/>
            <a:ext cx="1314732" cy="132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633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932529"/>
            <a:ext cx="9013820" cy="5746122"/>
          </a:xfrm>
        </p:spPr>
        <p:txBody>
          <a:bodyPr>
            <a:normAutofit fontScale="77500" lnSpcReduction="20000"/>
          </a:bodyPr>
          <a:lstStyle/>
          <a:p>
            <a:pPr algn="ctr"/>
            <a:r>
              <a:rPr lang="es-CL" sz="4000" b="1" dirty="0">
                <a:latin typeface="Gabriola" panose="04040605051002020D02" pitchFamily="82" charset="0"/>
              </a:rPr>
              <a:t>Es importante entender que como adultos estamos encargados de orientar a los más pequeños de nuestro hogar.</a:t>
            </a:r>
          </a:p>
          <a:p>
            <a:pPr marL="0" indent="0" algn="ctr">
              <a:buNone/>
            </a:pPr>
            <a:endParaRPr lang="es-CL" sz="4000" b="1" dirty="0">
              <a:latin typeface="Gabriola" panose="04040605051002020D02" pitchFamily="82" charset="0"/>
            </a:endParaRPr>
          </a:p>
          <a:p>
            <a:pPr algn="ctr"/>
            <a:endParaRPr lang="es-CL" sz="4000" b="1" dirty="0">
              <a:latin typeface="Gabriola" panose="04040605051002020D02" pitchFamily="82" charset="0"/>
            </a:endParaRPr>
          </a:p>
          <a:p>
            <a:pPr algn="ctr"/>
            <a:endParaRPr lang="es-CL" dirty="0"/>
          </a:p>
          <a:p>
            <a:pPr algn="ctr"/>
            <a:endParaRPr lang="es-CL" dirty="0"/>
          </a:p>
          <a:p>
            <a:pPr algn="ctr"/>
            <a:endParaRPr lang="es-CL" dirty="0"/>
          </a:p>
          <a:p>
            <a:pPr algn="ctr"/>
            <a:r>
              <a:rPr lang="es-CL" sz="4000" b="1" dirty="0">
                <a:latin typeface="Gabriola" panose="04040605051002020D02" pitchFamily="82" charset="0"/>
              </a:rPr>
              <a:t>Por eso se recomienda mantener una </a:t>
            </a:r>
            <a:r>
              <a:rPr lang="es-CL" sz="4000" b="1" u="sng" dirty="0">
                <a:latin typeface="Gabriola" panose="04040605051002020D02" pitchFamily="82" charset="0"/>
              </a:rPr>
              <a:t>RUTINA </a:t>
            </a:r>
            <a:r>
              <a:rPr lang="es-CL" sz="4000" b="1" dirty="0">
                <a:latin typeface="Gabriola" panose="04040605051002020D02" pitchFamily="82" charset="0"/>
              </a:rPr>
              <a:t> la cual debe ser clara y visible. </a:t>
            </a:r>
          </a:p>
          <a:p>
            <a:pPr algn="ctr"/>
            <a:r>
              <a:rPr lang="es-CL" sz="4000" b="1" dirty="0">
                <a:latin typeface="Gabriola" panose="04040605051002020D02" pitchFamily="82" charset="0"/>
              </a:rPr>
              <a:t>Las rutinas permiten  a los niños y niñas tener un ORDEN Y CLARIDAD en las  actividades que deben realizar a diario,  ayudando  a generar hábitos, establecer horarios, aportando seguridad en los pequeños.as.</a:t>
            </a:r>
          </a:p>
        </p:txBody>
      </p:sp>
      <p:sp>
        <p:nvSpPr>
          <p:cNvPr id="7" name="6 Rectángulo"/>
          <p:cNvSpPr/>
          <p:nvPr/>
        </p:nvSpPr>
        <p:spPr>
          <a:xfrm>
            <a:off x="6216708" y="6309320"/>
            <a:ext cx="2797112" cy="369332"/>
          </a:xfrm>
          <a:prstGeom prst="rect">
            <a:avLst/>
          </a:prstGeom>
        </p:spPr>
        <p:txBody>
          <a:bodyPr wrap="none">
            <a:spAutoFit/>
          </a:bodyPr>
          <a:lstStyle/>
          <a:p>
            <a:r>
              <a:rPr lang="es-CL" b="1" i="1" dirty="0">
                <a:solidFill>
                  <a:srgbClr val="C00000"/>
                </a:solidFill>
              </a:rPr>
              <a:t>Equipo Convivencia Escolar</a:t>
            </a:r>
            <a:r>
              <a:rPr lang="es-CL" b="1" dirty="0">
                <a:solidFill>
                  <a:srgbClr val="C00000"/>
                </a:solidFill>
              </a:rPr>
              <a: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37"/>
            <a:ext cx="552587" cy="7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110" t="9627" r="9936" b="10290"/>
          <a:stretch/>
        </p:blipFill>
        <p:spPr bwMode="auto">
          <a:xfrm>
            <a:off x="8244408" y="332656"/>
            <a:ext cx="594875" cy="59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La rutina diaria | •Anime• Amino">
            <a:extLst>
              <a:ext uri="{FF2B5EF4-FFF2-40B4-BE49-F238E27FC236}">
                <a16:creationId xmlns:a16="http://schemas.microsoft.com/office/drawing/2014/main" xmlns="" id="{311B68CC-0E01-432F-941A-A334FA8999E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30111" y="1717358"/>
            <a:ext cx="3953598"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957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 imagen puede contener: texto que dice &quot;&quot;Mami, por qué no podemos salir al parque?&quot; Porque te amo. Porque me amo. Porque debo protegerte. Porque así protegemos también al de al lado. Por tus abuelos, por tus compañeros, por por nuestros amigos y por los vecinos. Quedémonos en casa, que aquí estarás seguro y tranquilo. Si nos quedamos dentro, le daremos al mundo un respiro. No salgamos hoy, para que mañana llegue el alivio.&quot;">
            <a:extLst>
              <a:ext uri="{FF2B5EF4-FFF2-40B4-BE49-F238E27FC236}">
                <a16:creationId xmlns:a16="http://schemas.microsoft.com/office/drawing/2014/main" xmlns="" id="{DFB03FAD-0DD1-4BF1-852A-BF1FAFF4E2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25" y="224644"/>
            <a:ext cx="8544949"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606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80">
                                          <p:stCondLst>
                                            <p:cond delay="0"/>
                                          </p:stCondLst>
                                        </p:cTn>
                                        <p:tgtEl>
                                          <p:spTgt spid="5122"/>
                                        </p:tgtEl>
                                      </p:cBhvr>
                                    </p:animEffect>
                                    <p:anim calcmode="lin" valueType="num">
                                      <p:cBhvr>
                                        <p:cTn id="8"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2"/>
                                        </p:tgtEl>
                                      </p:cBhvr>
                                      <p:to x="100000" y="60000"/>
                                    </p:animScale>
                                    <p:animScale>
                                      <p:cBhvr>
                                        <p:cTn id="14" dur="166" decel="50000">
                                          <p:stCondLst>
                                            <p:cond delay="676"/>
                                          </p:stCondLst>
                                        </p:cTn>
                                        <p:tgtEl>
                                          <p:spTgt spid="5122"/>
                                        </p:tgtEl>
                                      </p:cBhvr>
                                      <p:to x="100000" y="100000"/>
                                    </p:animScale>
                                    <p:animScale>
                                      <p:cBhvr>
                                        <p:cTn id="15" dur="26">
                                          <p:stCondLst>
                                            <p:cond delay="1312"/>
                                          </p:stCondLst>
                                        </p:cTn>
                                        <p:tgtEl>
                                          <p:spTgt spid="5122"/>
                                        </p:tgtEl>
                                      </p:cBhvr>
                                      <p:to x="100000" y="80000"/>
                                    </p:animScale>
                                    <p:animScale>
                                      <p:cBhvr>
                                        <p:cTn id="16" dur="166" decel="50000">
                                          <p:stCondLst>
                                            <p:cond delay="1338"/>
                                          </p:stCondLst>
                                        </p:cTn>
                                        <p:tgtEl>
                                          <p:spTgt spid="5122"/>
                                        </p:tgtEl>
                                      </p:cBhvr>
                                      <p:to x="100000" y="100000"/>
                                    </p:animScale>
                                    <p:animScale>
                                      <p:cBhvr>
                                        <p:cTn id="17" dur="26">
                                          <p:stCondLst>
                                            <p:cond delay="1642"/>
                                          </p:stCondLst>
                                        </p:cTn>
                                        <p:tgtEl>
                                          <p:spTgt spid="5122"/>
                                        </p:tgtEl>
                                      </p:cBhvr>
                                      <p:to x="100000" y="90000"/>
                                    </p:animScale>
                                    <p:animScale>
                                      <p:cBhvr>
                                        <p:cTn id="18" dur="166" decel="50000">
                                          <p:stCondLst>
                                            <p:cond delay="1668"/>
                                          </p:stCondLst>
                                        </p:cTn>
                                        <p:tgtEl>
                                          <p:spTgt spid="5122"/>
                                        </p:tgtEl>
                                      </p:cBhvr>
                                      <p:to x="100000" y="100000"/>
                                    </p:animScale>
                                    <p:animScale>
                                      <p:cBhvr>
                                        <p:cTn id="19" dur="26">
                                          <p:stCondLst>
                                            <p:cond delay="1808"/>
                                          </p:stCondLst>
                                        </p:cTn>
                                        <p:tgtEl>
                                          <p:spTgt spid="5122"/>
                                        </p:tgtEl>
                                      </p:cBhvr>
                                      <p:to x="100000" y="95000"/>
                                    </p:animScale>
                                    <p:animScale>
                                      <p:cBhvr>
                                        <p:cTn id="20"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585" y="1782428"/>
            <a:ext cx="8885867" cy="4871735"/>
          </a:xfrm>
        </p:spPr>
        <p:txBody>
          <a:bodyPr>
            <a:normAutofit fontScale="85000" lnSpcReduction="20000"/>
          </a:bodyPr>
          <a:lstStyle/>
          <a:p>
            <a:pPr algn="just" fontAlgn="base"/>
            <a:r>
              <a:rPr lang="es-CL" dirty="0">
                <a:latin typeface="Gabriola" panose="04040605051002020D02" pitchFamily="82" charset="0"/>
              </a:rPr>
              <a:t>Organizar una rutina de trabajo.</a:t>
            </a:r>
          </a:p>
          <a:p>
            <a:pPr algn="just" fontAlgn="base"/>
            <a:r>
              <a:rPr lang="es-CL" dirty="0">
                <a:latin typeface="Gabriola" panose="04040605051002020D02" pitchFamily="82" charset="0"/>
              </a:rPr>
              <a:t>Mantener horarios de alimentación.</a:t>
            </a:r>
          </a:p>
          <a:p>
            <a:pPr algn="just" fontAlgn="base"/>
            <a:r>
              <a:rPr lang="es-CL" dirty="0">
                <a:latin typeface="Gabriola" panose="04040605051002020D02" pitchFamily="82" charset="0"/>
              </a:rPr>
              <a:t>Incorporar actividad física en la mañana o en la tarde.</a:t>
            </a:r>
          </a:p>
          <a:p>
            <a:pPr algn="just" fontAlgn="base"/>
            <a:r>
              <a:rPr lang="es-CL" dirty="0">
                <a:latin typeface="Gabriola" panose="04040605051002020D02" pitchFamily="82" charset="0"/>
              </a:rPr>
              <a:t>Comunicarse con familiares y amigos a través de la tecnología. (NO sobre utilizar la tecnología)</a:t>
            </a:r>
          </a:p>
          <a:p>
            <a:pPr algn="just" fontAlgn="base"/>
            <a:r>
              <a:rPr lang="es-CL" dirty="0">
                <a:latin typeface="Gabriola" panose="04040605051002020D02" pitchFamily="82" charset="0"/>
              </a:rPr>
              <a:t>Asimismo, agrega que cuando hay niños en el hogar, es importante que se definan espacios separados en que los adultos puedan trabajar concentrados, pero sin perder el control de las actividades de los niños.</a:t>
            </a:r>
          </a:p>
          <a:p>
            <a:pPr algn="just" fontAlgn="base"/>
            <a:r>
              <a:rPr lang="es-CL" dirty="0">
                <a:latin typeface="Gabriola" panose="04040605051002020D02" pitchFamily="82" charset="0"/>
              </a:rPr>
              <a:t>“La casa se tiene que reinventar con espacios más lúdicos para los niños y un lugar donde los adultos puedan trabajar. Un espacio para trabajar más tranquilo y privado para desarrollar sus actividades”.</a:t>
            </a:r>
          </a:p>
          <a:p>
            <a:pPr algn="just" fontAlgn="base"/>
            <a:r>
              <a:rPr lang="es-CL" dirty="0">
                <a:latin typeface="Gabriola" panose="04040605051002020D02" pitchFamily="82" charset="0"/>
              </a:rPr>
              <a:t>Organizar instancias de regaloneo o actividades </a:t>
            </a:r>
            <a:r>
              <a:rPr lang="es-CL" b="1" dirty="0">
                <a:latin typeface="Gabriola" panose="04040605051002020D02" pitchFamily="82" charset="0"/>
              </a:rPr>
              <a:t>FAMILIARES.</a:t>
            </a:r>
          </a:p>
          <a:p>
            <a:endParaRPr lang="es-CL" dirty="0">
              <a:latin typeface="Century" panose="02040604050505020304" pitchFamily="18" charset="0"/>
            </a:endParaRPr>
          </a:p>
        </p:txBody>
      </p:sp>
      <p:sp>
        <p:nvSpPr>
          <p:cNvPr id="4" name="3 Rectángulo"/>
          <p:cNvSpPr/>
          <p:nvPr/>
        </p:nvSpPr>
        <p:spPr>
          <a:xfrm>
            <a:off x="6156176" y="6237312"/>
            <a:ext cx="2797112" cy="369332"/>
          </a:xfrm>
          <a:prstGeom prst="rect">
            <a:avLst/>
          </a:prstGeom>
        </p:spPr>
        <p:txBody>
          <a:bodyPr wrap="none">
            <a:spAutoFit/>
          </a:bodyPr>
          <a:lstStyle/>
          <a:p>
            <a:r>
              <a:rPr lang="es-CL" b="1" i="1" dirty="0">
                <a:solidFill>
                  <a:srgbClr val="C00000"/>
                </a:solidFill>
              </a:rPr>
              <a:t>Equipo Convivencia Escolar</a:t>
            </a:r>
            <a:r>
              <a:rPr lang="es-CL" b="1" dirty="0">
                <a:solidFill>
                  <a:srgbClr val="C00000"/>
                </a:solidFill>
              </a:rPr>
              <a:t>.</a:t>
            </a:r>
          </a:p>
        </p:txBody>
      </p:sp>
      <p:sp>
        <p:nvSpPr>
          <p:cNvPr id="5" name="4 CuadroTexto"/>
          <p:cNvSpPr txBox="1"/>
          <p:nvPr/>
        </p:nvSpPr>
        <p:spPr>
          <a:xfrm>
            <a:off x="1218028" y="12183"/>
            <a:ext cx="6336704" cy="1323439"/>
          </a:xfrm>
          <a:prstGeom prst="rect">
            <a:avLst/>
          </a:prstGeom>
          <a:noFill/>
        </p:spPr>
        <p:txBody>
          <a:bodyPr wrap="square" rtlCol="0">
            <a:spAutoFit/>
          </a:bodyPr>
          <a:lstStyle/>
          <a:p>
            <a:pPr algn="ctr"/>
            <a:r>
              <a:rPr lang="es-CL" sz="4000" b="1" dirty="0">
                <a:latin typeface="Gabriola" panose="04040605051002020D02" pitchFamily="82" charset="0"/>
              </a:rPr>
              <a:t>¿CÓMO MANEJAR LA ANSIEDAD DE LOS ADULTOS EN CUARENTENA?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37"/>
            <a:ext cx="552587" cy="7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110" t="9627" r="9936" b="10290"/>
          <a:stretch/>
        </p:blipFill>
        <p:spPr bwMode="auto">
          <a:xfrm>
            <a:off x="8244408" y="332656"/>
            <a:ext cx="594875" cy="59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Piraguo » COCINILLAS">
            <a:extLst>
              <a:ext uri="{FF2B5EF4-FFF2-40B4-BE49-F238E27FC236}">
                <a16:creationId xmlns:a16="http://schemas.microsoft.com/office/drawing/2014/main" xmlns="" id="{9D577768-D266-44AE-B84E-B8187FAFA10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70433" y="1221455"/>
            <a:ext cx="2268850" cy="179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586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3399"/>
            </a:gs>
            <a:gs pos="25000">
              <a:srgbClr val="FF6633"/>
            </a:gs>
            <a:gs pos="60000">
              <a:srgbClr val="FFFF00"/>
            </a:gs>
            <a:gs pos="99000">
              <a:srgbClr val="01A78F"/>
            </a:gs>
            <a:gs pos="100000">
              <a:srgbClr val="3366F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560840" cy="1143000"/>
          </a:xfrm>
        </p:spPr>
        <p:txBody>
          <a:bodyPr>
            <a:normAutofit fontScale="90000"/>
          </a:bodyPr>
          <a:lstStyle/>
          <a:p>
            <a:r>
              <a:rPr lang="es-CL" b="1" dirty="0">
                <a:latin typeface="Gabriola" panose="04040605051002020D02" pitchFamily="82" charset="0"/>
              </a:rPr>
              <a:t>¿CÓMO MANEJAR LA ANSIEDAD DE LOS NIÑOS Y NIÑAS?</a:t>
            </a:r>
          </a:p>
        </p:txBody>
      </p:sp>
      <p:sp>
        <p:nvSpPr>
          <p:cNvPr id="3" name="2 Marcador de contenido"/>
          <p:cNvSpPr>
            <a:spLocks noGrp="1"/>
          </p:cNvSpPr>
          <p:nvPr>
            <p:ph idx="1"/>
          </p:nvPr>
        </p:nvSpPr>
        <p:spPr>
          <a:xfrm>
            <a:off x="24974" y="2611650"/>
            <a:ext cx="8606574" cy="3849841"/>
          </a:xfrm>
        </p:spPr>
        <p:txBody>
          <a:bodyPr>
            <a:normAutofit lnSpcReduction="10000"/>
          </a:bodyPr>
          <a:lstStyle/>
          <a:p>
            <a:pPr algn="just" fontAlgn="base"/>
            <a:r>
              <a:rPr lang="es-CL" sz="3600" dirty="0">
                <a:latin typeface="Gabriola" panose="04040605051002020D02" pitchFamily="82" charset="0"/>
              </a:rPr>
              <a:t>Realizar actividades cortas y bien estructuradas que permitan desarrollar la creatividad. </a:t>
            </a:r>
            <a:r>
              <a:rPr lang="es-CL" sz="3600" b="1" dirty="0">
                <a:latin typeface="Gabriola" panose="04040605051002020D02" pitchFamily="82" charset="0"/>
              </a:rPr>
              <a:t>(pintar, cocinar, tocar instrumentos, bailar, cantar, entre otras.)</a:t>
            </a:r>
          </a:p>
          <a:p>
            <a:pPr algn="just" fontAlgn="base"/>
            <a:r>
              <a:rPr lang="es-CL" sz="3600" dirty="0">
                <a:latin typeface="Gabriola" panose="04040605051002020D02" pitchFamily="82" charset="0"/>
              </a:rPr>
              <a:t>Mantener actividades dirigidas con estímulos durante la </a:t>
            </a:r>
            <a:r>
              <a:rPr lang="es-CL" sz="3600" b="1" u="sng" dirty="0">
                <a:latin typeface="Gabriola" panose="04040605051002020D02" pitchFamily="82" charset="0"/>
              </a:rPr>
              <a:t>mañana</a:t>
            </a:r>
            <a:r>
              <a:rPr lang="es-CL" sz="3600" dirty="0">
                <a:latin typeface="Gabriola" panose="04040605051002020D02" pitchFamily="82" charset="0"/>
              </a:rPr>
              <a:t> y espacios más libres para que jueguen en la tarde.</a:t>
            </a:r>
          </a:p>
          <a:p>
            <a:pPr algn="just" fontAlgn="base"/>
            <a:r>
              <a:rPr lang="es-CL" sz="3600" dirty="0">
                <a:latin typeface="Gabriola" panose="04040605051002020D02" pitchFamily="82" charset="0"/>
              </a:rPr>
              <a:t>Cocinar con ellos y potenciar la alimentación saludable.</a:t>
            </a:r>
          </a:p>
        </p:txBody>
      </p:sp>
      <p:sp>
        <p:nvSpPr>
          <p:cNvPr id="4" name="3 Rectángulo"/>
          <p:cNvSpPr/>
          <p:nvPr/>
        </p:nvSpPr>
        <p:spPr>
          <a:xfrm>
            <a:off x="6321914" y="6381328"/>
            <a:ext cx="2797112" cy="369332"/>
          </a:xfrm>
          <a:prstGeom prst="rect">
            <a:avLst/>
          </a:prstGeom>
        </p:spPr>
        <p:txBody>
          <a:bodyPr wrap="none">
            <a:spAutoFit/>
          </a:bodyPr>
          <a:lstStyle/>
          <a:p>
            <a:r>
              <a:rPr lang="es-CL" b="1" i="1" dirty="0">
                <a:solidFill>
                  <a:srgbClr val="C00000"/>
                </a:solidFill>
              </a:rPr>
              <a:t>Equipo Convivencia Escolar</a:t>
            </a:r>
            <a:r>
              <a:rPr lang="es-CL" b="1" dirty="0">
                <a:solidFill>
                  <a:srgbClr val="C00000"/>
                </a:solidFill>
              </a:rPr>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37"/>
            <a:ext cx="552587" cy="79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0110" t="9627" r="9936" b="10290"/>
          <a:stretch/>
        </p:blipFill>
        <p:spPr bwMode="auto">
          <a:xfrm>
            <a:off x="8244408" y="332656"/>
            <a:ext cx="594875" cy="59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Alarm Clock en 2020 | Reloj despertador, Fondos de pantalla de ...">
            <a:extLst>
              <a:ext uri="{FF2B5EF4-FFF2-40B4-BE49-F238E27FC236}">
                <a16:creationId xmlns:a16="http://schemas.microsoft.com/office/drawing/2014/main" xmlns="" id="{10EA7A76-62F5-4C8B-BF7E-468005BB41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38859" y="1254446"/>
            <a:ext cx="1809605" cy="1357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Fam Sticker for iOS &amp; Android | GIPHY">
            <a:extLst>
              <a:ext uri="{FF2B5EF4-FFF2-40B4-BE49-F238E27FC236}">
                <a16:creationId xmlns:a16="http://schemas.microsoft.com/office/drawing/2014/main" xmlns="" id="{E28F7C92-72A5-414A-9861-A30D631D650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8660" y="966233"/>
            <a:ext cx="2286000" cy="167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18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5D24333E-A58C-4851-AFB9-5D59FAE7EB7C}"/>
              </a:ext>
            </a:extLst>
          </p:cNvPr>
          <p:cNvSpPr/>
          <p:nvPr/>
        </p:nvSpPr>
        <p:spPr>
          <a:xfrm>
            <a:off x="174888" y="260648"/>
            <a:ext cx="8784976" cy="3662541"/>
          </a:xfrm>
          <a:prstGeom prst="rect">
            <a:avLst/>
          </a:prstGeom>
        </p:spPr>
        <p:txBody>
          <a:bodyPr wrap="square">
            <a:spAutoFit/>
          </a:bodyPr>
          <a:lstStyle/>
          <a:p>
            <a:pPr marL="342900" indent="-342900" algn="just" fontAlgn="base">
              <a:buFont typeface="Arial" panose="020B0604020202020204" pitchFamily="34" charset="0"/>
              <a:buChar char="•"/>
            </a:pPr>
            <a:r>
              <a:rPr lang="es-CL" sz="2800" dirty="0">
                <a:latin typeface="Gabriola" panose="04040605051002020D02" pitchFamily="82" charset="0"/>
              </a:rPr>
              <a:t>Enseñar el cuidado del medio ambiente, a través de la </a:t>
            </a:r>
            <a:r>
              <a:rPr lang="es-CL" sz="2800" b="1" dirty="0">
                <a:latin typeface="Gabriola" panose="04040605051002020D02" pitchFamily="82" charset="0"/>
              </a:rPr>
              <a:t>jardinería y exploración</a:t>
            </a:r>
            <a:r>
              <a:rPr lang="es-CL" sz="2800" dirty="0">
                <a:latin typeface="Gabriola" panose="04040605051002020D02" pitchFamily="82" charset="0"/>
              </a:rPr>
              <a:t>.</a:t>
            </a:r>
          </a:p>
          <a:p>
            <a:pPr marL="342900" indent="-342900" algn="just" fontAlgn="base">
              <a:buFont typeface="Arial" panose="020B0604020202020204" pitchFamily="34" charset="0"/>
              <a:buChar char="•"/>
            </a:pPr>
            <a:r>
              <a:rPr lang="es-CL" sz="2800" dirty="0">
                <a:latin typeface="Gabriola" panose="04040605051002020D02" pitchFamily="82" charset="0"/>
              </a:rPr>
              <a:t>Es importante darse espacios para la lectura de cuentos, poesías, libros, u otros., para conversar y hacer cosas que, usualmente, las personas dejan de lado por falta de tiempo.</a:t>
            </a:r>
          </a:p>
          <a:p>
            <a:pPr algn="just" fontAlgn="base"/>
            <a:endParaRPr lang="es-CL" sz="2800" dirty="0">
              <a:latin typeface="Gabriola" panose="04040605051002020D02" pitchFamily="82" charset="0"/>
            </a:endParaRPr>
          </a:p>
          <a:p>
            <a:pPr algn="ctr" fontAlgn="base"/>
            <a:r>
              <a:rPr lang="es-CL" sz="3200" b="1" i="1" dirty="0">
                <a:latin typeface="Gabriola" panose="04040605051002020D02" pitchFamily="82" charset="0"/>
              </a:rPr>
              <a:t>“Es bueno aprovechar la instancia para compartir y pasar tiempo en familia”</a:t>
            </a:r>
          </a:p>
        </p:txBody>
      </p:sp>
      <p:pic>
        <p:nvPicPr>
          <p:cNvPr id="5" name="Picture 4" descr="GIF ANIMADOS... : GIF ANIMADOS TRANSPARENTES DE FAMILIA">
            <a:extLst>
              <a:ext uri="{FF2B5EF4-FFF2-40B4-BE49-F238E27FC236}">
                <a16:creationId xmlns:a16="http://schemas.microsoft.com/office/drawing/2014/main" xmlns="" id="{71F0C939-BF39-4C13-83A8-837557228C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11462" y="3523521"/>
            <a:ext cx="2120446" cy="21204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familias animadas con abuelos - Buscar con Google | Caras ...">
            <a:extLst>
              <a:ext uri="{FF2B5EF4-FFF2-40B4-BE49-F238E27FC236}">
                <a16:creationId xmlns:a16="http://schemas.microsoft.com/office/drawing/2014/main" xmlns="" id="{AAA5BD5C-34BF-49D3-A4A5-F4EAF4FDF2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4136" y="3686127"/>
            <a:ext cx="1911350" cy="1795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raguo » COCINILLAS">
            <a:extLst>
              <a:ext uri="{FF2B5EF4-FFF2-40B4-BE49-F238E27FC236}">
                <a16:creationId xmlns:a16="http://schemas.microsoft.com/office/drawing/2014/main" xmlns="" id="{38BD57A7-C6D0-43CD-A710-73735C5089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9553" y="3861410"/>
            <a:ext cx="3795645" cy="299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803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309DA88-1840-422D-A804-5CA322A79FDC}"/>
              </a:ext>
            </a:extLst>
          </p:cNvPr>
          <p:cNvSpPr>
            <a:spLocks noGrp="1"/>
          </p:cNvSpPr>
          <p:nvPr>
            <p:ph type="title"/>
          </p:nvPr>
        </p:nvSpPr>
        <p:spPr/>
        <p:txBody>
          <a:bodyPr>
            <a:normAutofit/>
          </a:bodyPr>
          <a:lstStyle/>
          <a:p>
            <a:r>
              <a:rPr lang="es-CL" b="1" dirty="0">
                <a:latin typeface="Gabriola" panose="04040605051002020D02" pitchFamily="82" charset="0"/>
              </a:rPr>
              <a:t>CONVIVENCIA FAMILIAR EN CUARENTENA</a:t>
            </a:r>
            <a:endParaRPr lang="es-CL" dirty="0"/>
          </a:p>
        </p:txBody>
      </p:sp>
      <p:sp>
        <p:nvSpPr>
          <p:cNvPr id="3" name="Marcador de contenido 2">
            <a:extLst>
              <a:ext uri="{FF2B5EF4-FFF2-40B4-BE49-F238E27FC236}">
                <a16:creationId xmlns:a16="http://schemas.microsoft.com/office/drawing/2014/main" xmlns="" id="{FE99A635-EAAB-47BB-AC58-28D16FB47FFD}"/>
              </a:ext>
            </a:extLst>
          </p:cNvPr>
          <p:cNvSpPr>
            <a:spLocks noGrp="1"/>
          </p:cNvSpPr>
          <p:nvPr>
            <p:ph idx="1"/>
          </p:nvPr>
        </p:nvSpPr>
        <p:spPr/>
        <p:txBody>
          <a:bodyPr/>
          <a:lstStyle/>
          <a:p>
            <a:pPr algn="ctr" fontAlgn="base"/>
            <a:r>
              <a:rPr lang="es-CL" dirty="0">
                <a:latin typeface="Gabriola" panose="04040605051002020D02" pitchFamily="82" charset="0"/>
              </a:rPr>
              <a:t>Si tiene la posibilidad de acceder a internet, se le invita a observar el siguiente vídeo y considerar las recomendaciones dadas.</a:t>
            </a:r>
          </a:p>
        </p:txBody>
      </p:sp>
      <p:pic>
        <p:nvPicPr>
          <p:cNvPr id="4" name="Picture 2" descr="fuTUro - KleinRusso">
            <a:extLst>
              <a:ext uri="{FF2B5EF4-FFF2-40B4-BE49-F238E27FC236}">
                <a16:creationId xmlns:a16="http://schemas.microsoft.com/office/drawing/2014/main" xmlns="" id="{AB4B6DEA-B2CF-4816-A597-96A790F1564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40015"/>
            <a:ext cx="3043347" cy="304334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xmlns="" id="{BFB04FC4-FC22-4F5C-8304-D38152D9C7B7}"/>
              </a:ext>
            </a:extLst>
          </p:cNvPr>
          <p:cNvSpPr/>
          <p:nvPr/>
        </p:nvSpPr>
        <p:spPr>
          <a:xfrm>
            <a:off x="3402370" y="6060142"/>
            <a:ext cx="5741629" cy="523220"/>
          </a:xfrm>
          <a:prstGeom prst="rect">
            <a:avLst/>
          </a:prstGeom>
        </p:spPr>
        <p:txBody>
          <a:bodyPr wrap="square">
            <a:spAutoFit/>
          </a:bodyPr>
          <a:lstStyle/>
          <a:p>
            <a:pPr algn="r"/>
            <a:r>
              <a:rPr lang="es-CL" sz="2800" b="1" dirty="0">
                <a:solidFill>
                  <a:schemeClr val="tx2">
                    <a:lumMod val="50000"/>
                  </a:schemeClr>
                </a:solidFill>
                <a:latin typeface="Gabriola" panose="04040605051002020D02" pitchFamily="82" charset="0"/>
                <a:hlinkClick r:id="rId3">
                  <a:extLst>
                    <a:ext uri="{A12FA001-AC4F-418D-AE19-62706E023703}">
                      <ahyp:hlinkClr xmlns:ahyp="http://schemas.microsoft.com/office/drawing/2018/hyperlinkcolor" xmlns="" val="tx"/>
                    </a:ext>
                  </a:extLst>
                </a:hlinkClick>
              </a:rPr>
              <a:t>https://www.youtube.com/watch?v=4UDy_iPVqVA</a:t>
            </a:r>
            <a:endParaRPr lang="es-CL" sz="2800" b="1" dirty="0">
              <a:solidFill>
                <a:schemeClr val="tx2">
                  <a:lumMod val="50000"/>
                </a:schemeClr>
              </a:solidFill>
              <a:latin typeface="Gabriola" panose="04040605051002020D02" pitchFamily="82"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4221088"/>
            <a:ext cx="1314732" cy="132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0196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B3DE505-3F4E-4194-8B5C-231D52DB1FE7}"/>
              </a:ext>
            </a:extLst>
          </p:cNvPr>
          <p:cNvSpPr>
            <a:spLocks noGrp="1"/>
          </p:cNvSpPr>
          <p:nvPr>
            <p:ph type="title"/>
          </p:nvPr>
        </p:nvSpPr>
        <p:spPr>
          <a:xfrm>
            <a:off x="-238562" y="262405"/>
            <a:ext cx="5746666" cy="1143000"/>
          </a:xfrm>
        </p:spPr>
        <p:txBody>
          <a:bodyPr>
            <a:normAutofit fontScale="90000"/>
          </a:bodyPr>
          <a:lstStyle/>
          <a:p>
            <a:r>
              <a:rPr lang="es-CL" b="1" dirty="0">
                <a:latin typeface="Gabriola" panose="04040605051002020D02" pitchFamily="82" charset="0"/>
              </a:rPr>
              <a:t>¿CÓMO ARMAR UNA RUTINA?</a:t>
            </a:r>
            <a:endParaRPr lang="es-CL" dirty="0"/>
          </a:p>
        </p:txBody>
      </p:sp>
      <p:sp>
        <p:nvSpPr>
          <p:cNvPr id="5" name="Rectángulo 4">
            <a:extLst>
              <a:ext uri="{FF2B5EF4-FFF2-40B4-BE49-F238E27FC236}">
                <a16:creationId xmlns:a16="http://schemas.microsoft.com/office/drawing/2014/main" xmlns="" id="{1D4E83A6-E82B-405C-9C02-3B25CDF8F482}"/>
              </a:ext>
            </a:extLst>
          </p:cNvPr>
          <p:cNvSpPr/>
          <p:nvPr/>
        </p:nvSpPr>
        <p:spPr>
          <a:xfrm>
            <a:off x="287849" y="1231356"/>
            <a:ext cx="8136904" cy="4893647"/>
          </a:xfrm>
          <a:prstGeom prst="rect">
            <a:avLst/>
          </a:prstGeom>
        </p:spPr>
        <p:txBody>
          <a:bodyPr wrap="square">
            <a:spAutoFit/>
          </a:bodyPr>
          <a:lstStyle/>
          <a:p>
            <a:pPr algn="just"/>
            <a:r>
              <a:rPr lang="es-CL" sz="2600" dirty="0">
                <a:latin typeface="Gabriola" panose="04040605051002020D02" pitchFamily="82" charset="0"/>
              </a:rPr>
              <a:t>1. Mantener el mismo horario para levantarse y comenzar el día.</a:t>
            </a:r>
          </a:p>
          <a:p>
            <a:pPr algn="just"/>
            <a:r>
              <a:rPr lang="es-CL" sz="2600" dirty="0">
                <a:latin typeface="Gabriola" panose="04040605051002020D02" pitchFamily="82" charset="0"/>
              </a:rPr>
              <a:t>2. Armar un calendario de actividades diarias visible para todos los miembros de la familia y así orientar al </a:t>
            </a:r>
            <a:r>
              <a:rPr lang="es-CL" sz="2600" dirty="0" err="1">
                <a:latin typeface="Gabriola" panose="04040605051002020D02" pitchFamily="82" charset="0"/>
              </a:rPr>
              <a:t>niño.a</a:t>
            </a:r>
            <a:r>
              <a:rPr lang="es-CL" sz="2600" dirty="0">
                <a:latin typeface="Gabriola" panose="04040605051002020D02" pitchFamily="82" charset="0"/>
              </a:rPr>
              <a:t> en las actividades que debe realizar </a:t>
            </a:r>
          </a:p>
          <a:p>
            <a:pPr algn="just"/>
            <a:r>
              <a:rPr lang="es-CL" sz="2600" dirty="0">
                <a:latin typeface="Gabriola" panose="04040605051002020D02" pitchFamily="82" charset="0"/>
              </a:rPr>
              <a:t>a diario.</a:t>
            </a:r>
          </a:p>
          <a:p>
            <a:pPr algn="just"/>
            <a:r>
              <a:rPr lang="es-CL" sz="2600" dirty="0">
                <a:latin typeface="Gabriola" panose="04040605051002020D02" pitchFamily="82" charset="0"/>
              </a:rPr>
              <a:t>3. Tener los mismos horarios de alimentación. </a:t>
            </a:r>
          </a:p>
          <a:p>
            <a:pPr algn="just"/>
            <a:r>
              <a:rPr lang="es-CL" sz="2600" dirty="0">
                <a:latin typeface="Gabriola" panose="04040605051002020D02" pitchFamily="82" charset="0"/>
              </a:rPr>
              <a:t>4. Cumplir con los hábitos de aseo personal de manera habitual.</a:t>
            </a:r>
          </a:p>
          <a:p>
            <a:pPr algn="just"/>
            <a:r>
              <a:rPr lang="es-CL" sz="2600" dirty="0">
                <a:latin typeface="Gabriola" panose="04040605051002020D02" pitchFamily="82" charset="0"/>
              </a:rPr>
              <a:t>5. </a:t>
            </a:r>
            <a:r>
              <a:rPr lang="es-CL" sz="2600" b="1" u="sng" dirty="0">
                <a:latin typeface="Gabriola" panose="04040605051002020D02" pitchFamily="82" charset="0"/>
              </a:rPr>
              <a:t>DURANTE LA MAÑANA</a:t>
            </a:r>
            <a:r>
              <a:rPr lang="es-CL" sz="2600" dirty="0">
                <a:latin typeface="Gabriola" panose="04040605051002020D02" pitchFamily="82" charset="0"/>
              </a:rPr>
              <a:t> realizar las tareas del colegio. (se puede organizar por asignatura y realizar 1 0 2 actividades)</a:t>
            </a:r>
          </a:p>
          <a:p>
            <a:pPr algn="just"/>
            <a:r>
              <a:rPr lang="es-CL" sz="2600" dirty="0">
                <a:latin typeface="Gabriola" panose="04040605051002020D02" pitchFamily="82" charset="0"/>
              </a:rPr>
              <a:t>6. Hacer pausas activas durante la realización de tareas. (bailar, cantar, saltar, realizar ejercicios físicos en general, para luego retomar la actividad)</a:t>
            </a:r>
          </a:p>
          <a:p>
            <a:pPr algn="just"/>
            <a:r>
              <a:rPr lang="es-CL" sz="2600" dirty="0">
                <a:latin typeface="Gabriola" panose="04040605051002020D02" pitchFamily="82" charset="0"/>
              </a:rPr>
              <a:t>7. Revisión y corrección de la o las tareas realizadas.</a:t>
            </a:r>
          </a:p>
          <a:p>
            <a:pPr algn="just"/>
            <a:endParaRPr lang="es-CL" sz="2600" dirty="0">
              <a:latin typeface="Gabriola" panose="04040605051002020D02" pitchFamily="82" charset="0"/>
            </a:endParaRPr>
          </a:p>
        </p:txBody>
      </p:sp>
      <p:pic>
        <p:nvPicPr>
          <p:cNvPr id="6" name="Picture 20" descr="Pausa activa :: Portafolio0123">
            <a:extLst>
              <a:ext uri="{FF2B5EF4-FFF2-40B4-BE49-F238E27FC236}">
                <a16:creationId xmlns:a16="http://schemas.microsoft.com/office/drawing/2014/main" xmlns="" id="{1989B15A-E574-4857-B6F2-50D2A56FD5A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10444" y="5234418"/>
            <a:ext cx="2556702" cy="1623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de una escuela | Pendidikan, Sekolah">
            <a:extLst>
              <a:ext uri="{FF2B5EF4-FFF2-40B4-BE49-F238E27FC236}">
                <a16:creationId xmlns:a16="http://schemas.microsoft.com/office/drawing/2014/main" xmlns="" id="{1E37D1AB-8497-4ED1-B9B7-68168F238A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08972" y="2046242"/>
            <a:ext cx="1247179" cy="17307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enos Buscar Días Para Sticker GIF | Gfycat">
            <a:extLst>
              <a:ext uri="{FF2B5EF4-FFF2-40B4-BE49-F238E27FC236}">
                <a16:creationId xmlns:a16="http://schemas.microsoft.com/office/drawing/2014/main" xmlns="" id="{0B5B1DF5-9BB6-4E79-9DC8-1952B37807B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26332" y="-89461"/>
            <a:ext cx="3205233" cy="213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155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847</Words>
  <Application>Microsoft Office PowerPoint</Application>
  <PresentationFormat>Presentación en pantalla (4:3)</PresentationFormat>
  <Paragraphs>70</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¿CÓMO MANEJAR LA ANSIEDAD DE LOS NIÑOS Y NIÑAS?</vt:lpstr>
      <vt:lpstr>Presentación de PowerPoint</vt:lpstr>
      <vt:lpstr>CONVIVENCIA FAMILIAR EN CUARENTENA</vt:lpstr>
      <vt:lpstr>¿CÓMO ARMAR UNA RUTINA?</vt:lpstr>
      <vt:lpstr>Presentación de PowerPoint</vt:lpstr>
      <vt:lpstr>EJEMPLOS DE CALENDARIOS DE RUTINAS</vt:lpstr>
      <vt:lpstr>Consejos para realizar mis tareas del colegio en casa</vt:lpstr>
      <vt:lpstr>Desconectarse de la tecnología nos hará conectarnos con nuestras familias y seres queridos</vt:lpstr>
      <vt:lpstr>ACTÍVATE EN FAMILIA</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33</cp:revision>
  <dcterms:created xsi:type="dcterms:W3CDTF">2020-03-31T17:15:35Z</dcterms:created>
  <dcterms:modified xsi:type="dcterms:W3CDTF">2020-04-07T22:33:17Z</dcterms:modified>
</cp:coreProperties>
</file>