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38" r:id="rId2"/>
    <p:sldId id="268" r:id="rId3"/>
    <p:sldId id="276" r:id="rId4"/>
    <p:sldId id="277" r:id="rId5"/>
    <p:sldId id="1654" r:id="rId6"/>
    <p:sldId id="3052" r:id="rId7"/>
    <p:sldId id="3054" r:id="rId8"/>
    <p:sldId id="278" r:id="rId9"/>
    <p:sldId id="279" r:id="rId10"/>
    <p:sldId id="273" r:id="rId11"/>
    <p:sldId id="1653" r:id="rId12"/>
    <p:sldId id="3053" r:id="rId13"/>
    <p:sldId id="3055" r:id="rId14"/>
    <p:sldId id="27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7A0F11-9B36-4F2A-A667-17546944137E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D54EA7-3108-4B96-8098-075B20CBE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285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0C6A9-C721-F687-BBF1-6045A361C0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CAD0CE-EAE6-781D-6827-1B3CAD1D8E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D41F90-FF4B-50EF-60CE-E5651A380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BBFA0-6B7E-4020-81D3-ED34C75D5183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35E56C-75CC-A4AB-C038-53102131C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92C84D-80BE-A48C-587F-EB00869DF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276BE-8626-4D07-BF92-245DB862D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753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3502A-18C0-7F9B-5C63-2DB74C997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1ED2A3-B9E5-6B15-FEA8-CE1B91F781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90D79-4C1C-D12C-1811-A77141485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BBFA0-6B7E-4020-81D3-ED34C75D5183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7ED808-8F64-1300-E395-CA482D6E8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47C1B6-4489-32F1-87CE-87A226EF8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276BE-8626-4D07-BF92-245DB862D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108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346E15-9FC4-A2B4-891A-E530CD0A53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C4F878-E97A-D856-DD74-783008600B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73E37A-BD60-E919-DBC6-0C70B593D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BBFA0-6B7E-4020-81D3-ED34C75D5183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42971E-6D65-8B5F-2D32-065D41570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4A349-5907-5268-2BE7-D29AB4043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276BE-8626-4D07-BF92-245DB862D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3620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59200"/>
            <a:ext cx="10972080" cy="1084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520280"/>
            <a:ext cx="10972080" cy="3768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58363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Blue_Gradient_Background_H_B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60"/>
          <a:stretch/>
        </p:blipFill>
        <p:spPr>
          <a:xfrm>
            <a:off x="-21167" y="3"/>
            <a:ext cx="12269315" cy="6896100"/>
          </a:xfrm>
          <a:prstGeom prst="rect">
            <a:avLst/>
          </a:prstGeom>
        </p:spPr>
      </p:pic>
      <p:sp>
        <p:nvSpPr>
          <p:cNvPr id="4" name="Segnaposto testo 54"/>
          <p:cNvSpPr>
            <a:spLocks noGrp="1"/>
          </p:cNvSpPr>
          <p:nvPr>
            <p:ph type="body" sz="quarter" idx="28"/>
          </p:nvPr>
        </p:nvSpPr>
        <p:spPr>
          <a:xfrm>
            <a:off x="0" y="914405"/>
            <a:ext cx="12192000" cy="454239"/>
          </a:xfrm>
          <a:prstGeom prst="rect">
            <a:avLst/>
          </a:prstGeom>
        </p:spPr>
        <p:txBody>
          <a:bodyPr/>
          <a:lstStyle>
            <a:lvl1pPr algn="ctr">
              <a:buNone/>
              <a:defRPr sz="2400" b="1" cap="all" spc="300">
                <a:solidFill>
                  <a:srgbClr val="FFFFFF"/>
                </a:solidFill>
                <a:latin typeface="Georgia"/>
                <a:cs typeface="Georgia"/>
              </a:defRPr>
            </a:lvl1pPr>
            <a:lvl2pPr>
              <a:defRPr>
                <a:latin typeface="Verdana"/>
                <a:cs typeface="Verdana"/>
              </a:defRPr>
            </a:lvl2pPr>
            <a:lvl3pPr>
              <a:defRPr>
                <a:latin typeface="Verdana"/>
                <a:cs typeface="Verdana"/>
              </a:defRPr>
            </a:lvl3pPr>
            <a:lvl4pPr>
              <a:defRPr>
                <a:latin typeface="Verdana"/>
                <a:cs typeface="Verdana"/>
              </a:defRPr>
            </a:lvl4pPr>
            <a:lvl5pPr>
              <a:defRPr>
                <a:latin typeface="Verdana"/>
                <a:cs typeface="Verdana"/>
              </a:defRPr>
            </a:lvl5pPr>
          </a:lstStyle>
          <a:p>
            <a:pPr lvl="0"/>
            <a:r>
              <a:rPr lang="it-IT" dirty="0"/>
              <a:t>Fare clic per modificare gli stili </a:t>
            </a:r>
          </a:p>
          <a:p>
            <a:pPr lvl="0"/>
            <a:r>
              <a:rPr lang="it-IT" dirty="0"/>
              <a:t>del testo dello schema</a:t>
            </a:r>
          </a:p>
        </p:txBody>
      </p:sp>
      <p:sp>
        <p:nvSpPr>
          <p:cNvPr id="6" name="Segnaposto testo 54"/>
          <p:cNvSpPr>
            <a:spLocks noGrp="1"/>
          </p:cNvSpPr>
          <p:nvPr>
            <p:ph type="body" sz="quarter" idx="27"/>
          </p:nvPr>
        </p:nvSpPr>
        <p:spPr>
          <a:xfrm>
            <a:off x="0" y="2977243"/>
            <a:ext cx="12192000" cy="454239"/>
          </a:xfrm>
          <a:prstGeom prst="rect">
            <a:avLst/>
          </a:prstGeom>
        </p:spPr>
        <p:txBody>
          <a:bodyPr/>
          <a:lstStyle>
            <a:lvl1pPr algn="ctr">
              <a:buNone/>
              <a:defRPr sz="2000" b="1" cap="all" spc="300">
                <a:solidFill>
                  <a:srgbClr val="FFFFFF"/>
                </a:solidFill>
                <a:latin typeface="Georgia"/>
                <a:cs typeface="Georgia"/>
              </a:defRPr>
            </a:lvl1pPr>
            <a:lvl2pPr>
              <a:defRPr>
                <a:latin typeface="Verdana"/>
                <a:cs typeface="Verdana"/>
              </a:defRPr>
            </a:lvl2pPr>
            <a:lvl3pPr>
              <a:defRPr>
                <a:latin typeface="Verdana"/>
                <a:cs typeface="Verdana"/>
              </a:defRPr>
            </a:lvl3pPr>
            <a:lvl4pPr>
              <a:defRPr>
                <a:latin typeface="Verdana"/>
                <a:cs typeface="Verdana"/>
              </a:defRPr>
            </a:lvl4pPr>
            <a:lvl5pPr>
              <a:defRPr>
                <a:latin typeface="Verdana"/>
                <a:cs typeface="Verdana"/>
              </a:defRPr>
            </a:lvl5pPr>
          </a:lstStyle>
          <a:p>
            <a:pPr lvl="0"/>
            <a:r>
              <a:rPr lang="it-IT" dirty="0"/>
              <a:t>Fare clic per modificare gli stili </a:t>
            </a:r>
          </a:p>
          <a:p>
            <a:pPr lvl="0"/>
            <a:r>
              <a:rPr lang="it-IT" dirty="0"/>
              <a:t>del testo dello schema</a:t>
            </a:r>
          </a:p>
        </p:txBody>
      </p:sp>
      <p:sp>
        <p:nvSpPr>
          <p:cNvPr id="7" name="Segnaposto testo 36"/>
          <p:cNvSpPr>
            <a:spLocks noGrp="1"/>
          </p:cNvSpPr>
          <p:nvPr>
            <p:ph type="body" sz="quarter" idx="21"/>
          </p:nvPr>
        </p:nvSpPr>
        <p:spPr>
          <a:xfrm>
            <a:off x="0" y="4346502"/>
            <a:ext cx="12192000" cy="463551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buNone/>
              <a:defRPr sz="1400" i="1" kern="600" spc="300">
                <a:solidFill>
                  <a:srgbClr val="FFFFFF"/>
                </a:solidFill>
                <a:latin typeface="Georgia"/>
                <a:cs typeface="Georgia"/>
              </a:defRPr>
            </a:lvl1pPr>
            <a:lvl2pPr>
              <a:defRPr sz="1600" i="1">
                <a:latin typeface="Verdana"/>
                <a:cs typeface="Verdana"/>
              </a:defRPr>
            </a:lvl2pPr>
            <a:lvl3pPr>
              <a:defRPr sz="1600" i="1">
                <a:latin typeface="Verdana"/>
                <a:cs typeface="Verdana"/>
              </a:defRPr>
            </a:lvl3pPr>
            <a:lvl4pPr>
              <a:defRPr sz="1600" i="1">
                <a:latin typeface="Verdana"/>
                <a:cs typeface="Verdana"/>
              </a:defRPr>
            </a:lvl4pPr>
            <a:lvl5pPr>
              <a:defRPr sz="1600" i="1">
                <a:latin typeface="Verdana"/>
                <a:cs typeface="Verdana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pic>
        <p:nvPicPr>
          <p:cNvPr id="8" name="Immagine 7" descr="corp_msc_neg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852" y="5329928"/>
            <a:ext cx="2698749" cy="1135333"/>
          </a:xfrm>
          <a:prstGeom prst="rect">
            <a:avLst/>
          </a:prstGeom>
        </p:spPr>
      </p:pic>
      <p:pic>
        <p:nvPicPr>
          <p:cNvPr id="9" name="Immagine 8" descr="compass_rose_neg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848" y="1975230"/>
            <a:ext cx="781921" cy="781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406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C6A74-CEA7-C5CA-FD90-219AD4DD7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76C317-0950-40D8-73B5-6A71E2CCF3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F81B98-F4C1-CA95-1DAC-18DA980E0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BBFA0-6B7E-4020-81D3-ED34C75D5183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73288F-DBC1-E7EE-7789-6AD3E404C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5BE123-1D77-FD79-C62A-74BCA564E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276BE-8626-4D07-BF92-245DB862D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56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098E8-3DCD-0ECE-CF41-2EC1EEAEF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2A6C9D-DE83-4442-EB0A-54A2A1A763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26CCDF-1953-EE0C-02CA-7DB9619AE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BBFA0-6B7E-4020-81D3-ED34C75D5183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18A298-2BF3-9360-C5D7-E6443ADD4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233F1E-A5DB-E8AC-F1A8-3F3332DAD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276BE-8626-4D07-BF92-245DB862D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612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639BD-4712-B890-AFF5-9F553B2A2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CEB6A8-6EAC-9C0B-E593-32130429D4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2F12A2-DE2C-D4F7-01C0-F7F2F7FE44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D4728C-AAA3-6A3F-8F8A-70F837BCB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BBFA0-6B7E-4020-81D3-ED34C75D5183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429157-AA68-3C18-5E19-80E4986DB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70BA55-F525-C90A-3CC4-79904C185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276BE-8626-4D07-BF92-245DB862D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851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E59D1-2258-81E5-E837-0D8835AED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3C557-7126-8491-F397-C577D866A8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41D811-BC8E-FA36-2CB3-B48F5108F4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5BC57B-5B15-4156-84E9-537D47CB04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648DC5-674E-9E8C-6898-FBB7C466F1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6421EA-5737-60C7-C73A-FAE2E4DFE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BBFA0-6B7E-4020-81D3-ED34C75D5183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1E3A3A-93B2-3C9C-C95B-A1DC3D954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E919E8-4D73-2AE6-14DA-1BE8AB65B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276BE-8626-4D07-BF92-245DB862D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00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C7482-47EA-7601-D9C2-D27A08558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4AB932-D9E5-D512-C40E-E54095A98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BBFA0-6B7E-4020-81D3-ED34C75D5183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176390-DADB-D0C0-3CAF-10C120D98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261E5F-74C6-4F5A-34DE-32F73BC39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276BE-8626-4D07-BF92-245DB862D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168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25F45A-335E-70AE-1F16-1E4A9C1FD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BBFA0-6B7E-4020-81D3-ED34C75D5183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6E35F3-4507-61F7-F763-7EA59F304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5F8A6B-7726-9C90-9690-2E4FAEA3C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276BE-8626-4D07-BF92-245DB862D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505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7AB12-60D5-4638-F93B-457F93838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78BDD7-2D18-8799-E6AB-9731ECB1A1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C03FBB-70D6-0588-CF41-29E9EDFB37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AC9457-97CA-43A4-003B-B2FBF8620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BBFA0-6B7E-4020-81D3-ED34C75D5183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814369-FCC6-546F-711F-729FBA0AB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FFE447-9F4C-39C7-C7A2-69146BF7F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276BE-8626-4D07-BF92-245DB862D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954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A1ADD-033E-1924-F9C3-A50E19A17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42C83F-95E6-97D3-2018-6A0B46B4C1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BEAB71-08C4-CA38-E4FE-FA9082CFA4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DAAB3A-0437-E330-CE1C-1E6228149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BBFA0-6B7E-4020-81D3-ED34C75D5183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C008B3-A5F6-FF4A-366B-6407A4844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CCC755-EB21-FB02-58EC-AD7C9706B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276BE-8626-4D07-BF92-245DB862D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991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4BDC01-B9E1-5FFF-C6B0-5A2BC83E2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51D7D0-21E4-5EE3-5AAB-2EAA1A418C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767487-8D4B-4DC8-5D35-1C30DA0759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5BBFA0-6B7E-4020-81D3-ED34C75D5183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CD60C2-2A6C-11AC-60F4-39771DFB1E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539FB4-D7C7-9FFF-C522-0D01CDE975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8276BE-8626-4D07-BF92-245DB862D77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582AD4-D32A-5834-DDCD-59EE661DE7E2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0" y="6705600"/>
            <a:ext cx="1019239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Sensitivity: Internal</a:t>
            </a:r>
          </a:p>
        </p:txBody>
      </p:sp>
    </p:spTree>
    <p:extLst>
      <p:ext uri="{BB962C8B-B14F-4D97-AF65-F5344CB8AC3E}">
        <p14:creationId xmlns:p14="http://schemas.microsoft.com/office/powerpoint/2010/main" val="2567592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27"/>
          </p:nvPr>
        </p:nvSpPr>
        <p:spPr>
          <a:xfrm>
            <a:off x="-4" y="1042881"/>
            <a:ext cx="12192000" cy="1144619"/>
          </a:xfrm>
        </p:spPr>
        <p:txBody>
          <a:bodyPr>
            <a:noAutofit/>
          </a:bodyPr>
          <a:lstStyle/>
          <a:p>
            <a:r>
              <a:rPr lang="it-IT" sz="3200" dirty="0"/>
              <a:t>Msc cruises</a:t>
            </a:r>
          </a:p>
        </p:txBody>
      </p:sp>
      <p:sp>
        <p:nvSpPr>
          <p:cNvPr id="11" name="Segnaposto testo 2">
            <a:extLst>
              <a:ext uri="{FF2B5EF4-FFF2-40B4-BE49-F238E27FC236}">
                <a16:creationId xmlns:a16="http://schemas.microsoft.com/office/drawing/2014/main" id="{0E024928-B27A-4916-A57D-155EFEAB81EF}"/>
              </a:ext>
            </a:extLst>
          </p:cNvPr>
          <p:cNvSpPr txBox="1">
            <a:spLocks/>
          </p:cNvSpPr>
          <p:nvPr/>
        </p:nvSpPr>
        <p:spPr>
          <a:xfrm>
            <a:off x="17805" y="3289425"/>
            <a:ext cx="12192000" cy="11446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 cap="all" spc="300">
                <a:solidFill>
                  <a:srgbClr val="FFFFFF"/>
                </a:solidFill>
                <a:latin typeface="Georgia"/>
                <a:ea typeface="+mn-ea"/>
                <a:cs typeface="Georgia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3200" dirty="0"/>
              <a:t>SEMINAR@SEA</a:t>
            </a:r>
          </a:p>
        </p:txBody>
      </p:sp>
    </p:spTree>
    <p:extLst>
      <p:ext uri="{BB962C8B-B14F-4D97-AF65-F5344CB8AC3E}">
        <p14:creationId xmlns:p14="http://schemas.microsoft.com/office/powerpoint/2010/main" val="22754997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0" name="Freeform: Shape 5589"/>
          <p:cNvSpPr/>
          <p:nvPr/>
        </p:nvSpPr>
        <p:spPr>
          <a:xfrm>
            <a:off x="0" y="0"/>
            <a:ext cx="12192120" cy="6858360"/>
          </a:xfrm>
          <a:custGeom>
            <a:avLst/>
            <a:gdLst/>
            <a:ahLst/>
            <a:cxnLst/>
            <a:rect l="0" t="0" r="r" b="b"/>
            <a:pathLst>
              <a:path w="33868" h="19052">
                <a:moveTo>
                  <a:pt x="0" y="19051"/>
                </a:moveTo>
                <a:lnTo>
                  <a:pt x="33867" y="19051"/>
                </a:lnTo>
                <a:lnTo>
                  <a:pt x="33867" y="0"/>
                </a:lnTo>
                <a:lnTo>
                  <a:pt x="0" y="0"/>
                </a:lnTo>
                <a:lnTo>
                  <a:pt x="0" y="19051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</p:sp>
      <p:pic>
        <p:nvPicPr>
          <p:cNvPr id="5591" name="Picture 5590"/>
          <p:cNvPicPr/>
          <p:nvPr/>
        </p:nvPicPr>
        <p:blipFill>
          <a:blip r:embed="rId2"/>
          <a:stretch/>
        </p:blipFill>
        <p:spPr>
          <a:xfrm>
            <a:off x="5315040" y="1739880"/>
            <a:ext cx="4819320" cy="2057040"/>
          </a:xfrm>
          <a:prstGeom prst="rect">
            <a:avLst/>
          </a:prstGeom>
          <a:ln w="0">
            <a:noFill/>
          </a:ln>
        </p:spPr>
      </p:pic>
      <p:pic>
        <p:nvPicPr>
          <p:cNvPr id="5592" name="Picture 5591"/>
          <p:cNvPicPr/>
          <p:nvPr/>
        </p:nvPicPr>
        <p:blipFill>
          <a:blip r:embed="rId3"/>
          <a:stretch/>
        </p:blipFill>
        <p:spPr>
          <a:xfrm>
            <a:off x="520560" y="5734080"/>
            <a:ext cx="1701360" cy="850680"/>
          </a:xfrm>
          <a:prstGeom prst="rect">
            <a:avLst/>
          </a:prstGeom>
          <a:ln w="0">
            <a:noFill/>
          </a:ln>
        </p:spPr>
      </p:pic>
      <p:pic>
        <p:nvPicPr>
          <p:cNvPr id="5593" name="Picture 5592"/>
          <p:cNvPicPr/>
          <p:nvPr/>
        </p:nvPicPr>
        <p:blipFill>
          <a:blip r:embed="rId4"/>
          <a:stretch/>
        </p:blipFill>
        <p:spPr>
          <a:xfrm>
            <a:off x="0" y="0"/>
            <a:ext cx="7321320" cy="3964320"/>
          </a:xfrm>
          <a:prstGeom prst="rect">
            <a:avLst/>
          </a:prstGeom>
          <a:ln w="0">
            <a:noFill/>
          </a:ln>
        </p:spPr>
      </p:pic>
      <p:sp>
        <p:nvSpPr>
          <p:cNvPr id="5594" name="Freeform: Shape 5593"/>
          <p:cNvSpPr/>
          <p:nvPr/>
        </p:nvSpPr>
        <p:spPr>
          <a:xfrm>
            <a:off x="7289412" y="16871"/>
            <a:ext cx="4915080" cy="6858360"/>
          </a:xfrm>
          <a:custGeom>
            <a:avLst/>
            <a:gdLst/>
            <a:ahLst/>
            <a:cxnLst/>
            <a:rect l="0" t="0" r="r" b="b"/>
            <a:pathLst>
              <a:path w="13654" h="19052">
                <a:moveTo>
                  <a:pt x="0" y="19051"/>
                </a:moveTo>
                <a:lnTo>
                  <a:pt x="13653" y="19051"/>
                </a:lnTo>
                <a:lnTo>
                  <a:pt x="13653" y="0"/>
                </a:lnTo>
                <a:lnTo>
                  <a:pt x="0" y="0"/>
                </a:lnTo>
                <a:lnTo>
                  <a:pt x="0" y="19051"/>
                </a:lnTo>
                <a:close/>
              </a:path>
            </a:pathLst>
          </a:custGeom>
          <a:solidFill>
            <a:srgbClr val="011E41"/>
          </a:solidFill>
          <a:ln w="0"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5595" name="Freeform: Shape 5594"/>
          <p:cNvSpPr/>
          <p:nvPr/>
        </p:nvSpPr>
        <p:spPr>
          <a:xfrm>
            <a:off x="7277040" y="0"/>
            <a:ext cx="4921560" cy="6858360"/>
          </a:xfrm>
          <a:custGeom>
            <a:avLst/>
            <a:gdLst/>
            <a:ahLst/>
            <a:cxnLst/>
            <a:rect l="0" t="0" r="r" b="b"/>
            <a:pathLst>
              <a:path w="13672" h="19052">
                <a:moveTo>
                  <a:pt x="0" y="0"/>
                </a:moveTo>
                <a:lnTo>
                  <a:pt x="13671" y="0"/>
                </a:lnTo>
                <a:lnTo>
                  <a:pt x="13671" y="19051"/>
                </a:lnTo>
                <a:lnTo>
                  <a:pt x="0" y="19051"/>
                </a:lnTo>
                <a:lnTo>
                  <a:pt x="0" y="0"/>
                </a:lnTo>
                <a:close/>
              </a:path>
            </a:pathLst>
          </a:custGeom>
          <a:noFill/>
          <a:ln w="12600">
            <a:solidFill>
              <a:srgbClr val="00132D"/>
            </a:solidFill>
            <a:miter/>
          </a:ln>
        </p:spPr>
      </p:sp>
      <p:sp>
        <p:nvSpPr>
          <p:cNvPr id="5596" name="TextBox 5595"/>
          <p:cNvSpPr txBox="1"/>
          <p:nvPr/>
        </p:nvSpPr>
        <p:spPr>
          <a:xfrm>
            <a:off x="8615988" y="134641"/>
            <a:ext cx="2997000" cy="57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Autofit/>
          </a:bodyPr>
          <a:lstStyle/>
          <a:p>
            <a:endParaRPr lang="en-US" sz="4000" b="0" strike="noStrike" spc="-1" dirty="0">
              <a:latin typeface="Times New Roman"/>
            </a:endParaRPr>
          </a:p>
        </p:txBody>
      </p:sp>
      <p:sp>
        <p:nvSpPr>
          <p:cNvPr id="5597" name="TextBox 5596"/>
          <p:cNvSpPr txBox="1"/>
          <p:nvPr/>
        </p:nvSpPr>
        <p:spPr>
          <a:xfrm>
            <a:off x="8413740" y="252136"/>
            <a:ext cx="2262240" cy="57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Autofit/>
          </a:bodyPr>
          <a:lstStyle/>
          <a:p>
            <a:pPr algn="ctr"/>
            <a:r>
              <a:rPr lang="he-IL" sz="4000" b="0" strike="noStrike" spc="-1" dirty="0">
                <a:solidFill>
                  <a:schemeClr val="bg1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חוויה בינלאומית</a:t>
            </a:r>
            <a:endParaRPr lang="en-US" sz="4000" b="0" strike="noStrike" spc="-1" dirty="0">
              <a:solidFill>
                <a:schemeClr val="bg1"/>
              </a:solidFill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  <p:sp>
        <p:nvSpPr>
          <p:cNvPr id="5599" name="Straight Connector 5598"/>
          <p:cNvSpPr/>
          <p:nvPr/>
        </p:nvSpPr>
        <p:spPr>
          <a:xfrm flipH="1" flipV="1">
            <a:off x="7596836" y="984960"/>
            <a:ext cx="468488" cy="4680"/>
          </a:xfrm>
          <a:prstGeom prst="line">
            <a:avLst/>
          </a:prstGeom>
          <a:ln w="1584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 dirty="0"/>
          </a:p>
        </p:txBody>
      </p:sp>
      <p:sp>
        <p:nvSpPr>
          <p:cNvPr id="5600" name="Straight Connector 5599"/>
          <p:cNvSpPr/>
          <p:nvPr/>
        </p:nvSpPr>
        <p:spPr>
          <a:xfrm flipH="1">
            <a:off x="11255040" y="981000"/>
            <a:ext cx="383040" cy="0"/>
          </a:xfrm>
          <a:prstGeom prst="line">
            <a:avLst/>
          </a:prstGeom>
          <a:ln w="1584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601" name="TextBox 5600"/>
          <p:cNvSpPr txBox="1"/>
          <p:nvPr/>
        </p:nvSpPr>
        <p:spPr>
          <a:xfrm>
            <a:off x="6921308" y="1739160"/>
            <a:ext cx="5408570" cy="16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Autofit/>
          </a:bodyPr>
          <a:lstStyle/>
          <a:p>
            <a:pPr algn="ctr"/>
            <a:r>
              <a:rPr lang="he-IL" sz="1600" b="0" strike="noStrike" spc="-1" dirty="0">
                <a:solidFill>
                  <a:srgbClr val="FFFFFF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עם ניחוח ישראלי</a:t>
            </a:r>
            <a:endParaRPr lang="en-US" sz="1600" b="0" strike="noStrike" spc="-1" dirty="0"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  <p:sp>
        <p:nvSpPr>
          <p:cNvPr id="5602" name="TextBox 5601"/>
          <p:cNvSpPr txBox="1"/>
          <p:nvPr/>
        </p:nvSpPr>
        <p:spPr>
          <a:xfrm>
            <a:off x="7409955" y="2718872"/>
            <a:ext cx="4431275" cy="230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Autofit/>
          </a:bodyPr>
          <a:lstStyle/>
          <a:p>
            <a:pPr algn="r"/>
            <a:r>
              <a:rPr lang="he-IL" sz="2800" b="1" strike="noStrike" spc="-1" dirty="0">
                <a:solidFill>
                  <a:schemeClr val="bg1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מארחים ישראלים</a:t>
            </a:r>
            <a:endParaRPr lang="en-US" sz="2800" b="0" strike="noStrike" spc="-1" dirty="0">
              <a:solidFill>
                <a:schemeClr val="bg1"/>
              </a:solidFill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  <p:sp>
        <p:nvSpPr>
          <p:cNvPr id="5603" name="TextBox 5602"/>
          <p:cNvSpPr txBox="1"/>
          <p:nvPr/>
        </p:nvSpPr>
        <p:spPr>
          <a:xfrm>
            <a:off x="7614360" y="2636280"/>
            <a:ext cx="433440" cy="230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Autofit/>
          </a:bodyPr>
          <a:lstStyle/>
          <a:p>
            <a:endParaRPr lang="en-US" sz="1600" b="0" strike="noStrike" spc="-1" dirty="0">
              <a:latin typeface="Times New Roman"/>
            </a:endParaRPr>
          </a:p>
        </p:txBody>
      </p:sp>
      <p:sp>
        <p:nvSpPr>
          <p:cNvPr id="5604" name="TextBox 5603"/>
          <p:cNvSpPr txBox="1"/>
          <p:nvPr/>
        </p:nvSpPr>
        <p:spPr>
          <a:xfrm>
            <a:off x="7543603" y="3401076"/>
            <a:ext cx="4431274" cy="230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Autofit/>
          </a:bodyPr>
          <a:lstStyle/>
          <a:p>
            <a:pPr algn="r"/>
            <a:r>
              <a:rPr lang="he-IL" sz="2800" b="1" strike="noStrike" spc="-1" dirty="0">
                <a:solidFill>
                  <a:schemeClr val="bg1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מדריכי סיורים ישראלים</a:t>
            </a:r>
            <a:endParaRPr lang="en-US" sz="2800" b="0" strike="noStrike" spc="-1" dirty="0">
              <a:solidFill>
                <a:schemeClr val="bg1"/>
              </a:solidFill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  <p:sp>
        <p:nvSpPr>
          <p:cNvPr id="5605" name="TextBox 5604"/>
          <p:cNvSpPr txBox="1"/>
          <p:nvPr/>
        </p:nvSpPr>
        <p:spPr>
          <a:xfrm>
            <a:off x="7614360" y="3277440"/>
            <a:ext cx="2144880" cy="230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Autofit/>
          </a:bodyPr>
          <a:lstStyle/>
          <a:p>
            <a:endParaRPr lang="en-US" sz="1600" b="0" strike="noStrike" spc="-1" dirty="0">
              <a:latin typeface="Times New Roman"/>
            </a:endParaRPr>
          </a:p>
        </p:txBody>
      </p:sp>
      <p:sp>
        <p:nvSpPr>
          <p:cNvPr id="5606" name="TextBox 5605"/>
          <p:cNvSpPr txBox="1"/>
          <p:nvPr/>
        </p:nvSpPr>
        <p:spPr>
          <a:xfrm>
            <a:off x="7702140" y="3998506"/>
            <a:ext cx="4235760" cy="230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Autofit/>
          </a:bodyPr>
          <a:lstStyle/>
          <a:p>
            <a:pPr algn="r"/>
            <a:r>
              <a:rPr lang="he-IL" sz="2800" b="1" strike="noStrike" spc="-1" dirty="0">
                <a:solidFill>
                  <a:schemeClr val="bg1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אפשרות לאוכל כשר</a:t>
            </a:r>
            <a:endParaRPr lang="en-US" sz="2800" b="0" strike="noStrike" spc="-1" dirty="0">
              <a:solidFill>
                <a:schemeClr val="bg1"/>
              </a:solidFill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  <p:sp>
        <p:nvSpPr>
          <p:cNvPr id="5607" name="TextBox 5606"/>
          <p:cNvSpPr txBox="1"/>
          <p:nvPr/>
        </p:nvSpPr>
        <p:spPr>
          <a:xfrm>
            <a:off x="7614360" y="3918960"/>
            <a:ext cx="1460880" cy="230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Autofit/>
          </a:bodyPr>
          <a:lstStyle/>
          <a:p>
            <a:endParaRPr lang="en-US" sz="1600" b="0" strike="noStrike" spc="-1" dirty="0">
              <a:latin typeface="Times New Roman"/>
            </a:endParaRPr>
          </a:p>
        </p:txBody>
      </p:sp>
      <p:sp>
        <p:nvSpPr>
          <p:cNvPr id="5608" name="TextBox 5607"/>
          <p:cNvSpPr txBox="1"/>
          <p:nvPr/>
        </p:nvSpPr>
        <p:spPr>
          <a:xfrm>
            <a:off x="8256348" y="4650492"/>
            <a:ext cx="3716280" cy="230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Autofit/>
          </a:bodyPr>
          <a:lstStyle/>
          <a:p>
            <a:pPr algn="r"/>
            <a:r>
              <a:rPr lang="he-IL" sz="2800" b="1" strike="noStrike" spc="-1" dirty="0">
                <a:solidFill>
                  <a:schemeClr val="bg1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תפריטים בעברית</a:t>
            </a:r>
          </a:p>
          <a:p>
            <a:endParaRPr lang="he-IL" sz="1600" b="1" strike="noStrike" spc="-1" dirty="0">
              <a:solidFill>
                <a:srgbClr val="028EC3"/>
              </a:solidFill>
              <a:latin typeface="Georgia"/>
            </a:endParaRPr>
          </a:p>
          <a:p>
            <a:pPr algn="r"/>
            <a:r>
              <a:rPr lang="he-IL" sz="2800" b="1" spc="-1" dirty="0">
                <a:solidFill>
                  <a:schemeClr val="bg1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תוכנית יומית בעברית</a:t>
            </a:r>
            <a:endParaRPr lang="en-US" sz="2800" b="0" strike="noStrike" spc="-1" dirty="0">
              <a:solidFill>
                <a:schemeClr val="bg1"/>
              </a:solidFill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  <p:sp>
        <p:nvSpPr>
          <p:cNvPr id="5609" name="TextBox 5608"/>
          <p:cNvSpPr txBox="1"/>
          <p:nvPr/>
        </p:nvSpPr>
        <p:spPr>
          <a:xfrm>
            <a:off x="7614360" y="4560480"/>
            <a:ext cx="805320" cy="230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Autofit/>
          </a:bodyPr>
          <a:lstStyle/>
          <a:p>
            <a:pPr algn="just"/>
            <a:endParaRPr lang="en-US" sz="1600" b="0" strike="noStrike" spc="-1" dirty="0">
              <a:latin typeface="Times New Roman"/>
            </a:endParaRPr>
          </a:p>
        </p:txBody>
      </p:sp>
      <p:sp>
        <p:nvSpPr>
          <p:cNvPr id="5611" name="TextBox 5610"/>
          <p:cNvSpPr txBox="1"/>
          <p:nvPr/>
        </p:nvSpPr>
        <p:spPr>
          <a:xfrm>
            <a:off x="7614360" y="5201640"/>
            <a:ext cx="805320" cy="230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Autofit/>
          </a:bodyPr>
          <a:lstStyle/>
          <a:p>
            <a:endParaRPr lang="en-US" sz="1600" b="0" strike="noStrike" spc="-1" dirty="0">
              <a:latin typeface="Times New Roman"/>
            </a:endParaRPr>
          </a:p>
        </p:txBody>
      </p:sp>
      <p:sp>
        <p:nvSpPr>
          <p:cNvPr id="5614" name="TextBox 5613"/>
          <p:cNvSpPr txBox="1"/>
          <p:nvPr/>
        </p:nvSpPr>
        <p:spPr>
          <a:xfrm>
            <a:off x="7608259" y="5201304"/>
            <a:ext cx="3405240" cy="25267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Autofit/>
          </a:bodyPr>
          <a:lstStyle/>
          <a:p>
            <a:endParaRPr lang="en-US" sz="1600" b="0" strike="noStrike" spc="-1" dirty="0">
              <a:latin typeface="Times New Roman"/>
            </a:endParaRPr>
          </a:p>
        </p:txBody>
      </p:sp>
      <p:pic>
        <p:nvPicPr>
          <p:cNvPr id="5615" name="Picture 5614"/>
          <p:cNvPicPr/>
          <p:nvPr/>
        </p:nvPicPr>
        <p:blipFill>
          <a:blip r:embed="rId5"/>
          <a:stretch/>
        </p:blipFill>
        <p:spPr>
          <a:xfrm>
            <a:off x="0" y="4051440"/>
            <a:ext cx="2933280" cy="2803680"/>
          </a:xfrm>
          <a:prstGeom prst="rect">
            <a:avLst/>
          </a:prstGeom>
          <a:ln w="0">
            <a:noFill/>
          </a:ln>
        </p:spPr>
      </p:pic>
      <p:pic>
        <p:nvPicPr>
          <p:cNvPr id="5616" name="Picture 5615"/>
          <p:cNvPicPr/>
          <p:nvPr/>
        </p:nvPicPr>
        <p:blipFill>
          <a:blip r:embed="rId6"/>
          <a:stretch/>
        </p:blipFill>
        <p:spPr>
          <a:xfrm>
            <a:off x="3054240" y="4051440"/>
            <a:ext cx="4222440" cy="28062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0" name="Freeform: Shape 5589"/>
          <p:cNvSpPr/>
          <p:nvPr/>
        </p:nvSpPr>
        <p:spPr>
          <a:xfrm>
            <a:off x="0" y="0"/>
            <a:ext cx="12192120" cy="6858360"/>
          </a:xfrm>
          <a:custGeom>
            <a:avLst/>
            <a:gdLst/>
            <a:ahLst/>
            <a:cxnLst/>
            <a:rect l="0" t="0" r="r" b="b"/>
            <a:pathLst>
              <a:path w="33868" h="19052">
                <a:moveTo>
                  <a:pt x="0" y="19051"/>
                </a:moveTo>
                <a:lnTo>
                  <a:pt x="33867" y="19051"/>
                </a:lnTo>
                <a:lnTo>
                  <a:pt x="33867" y="0"/>
                </a:lnTo>
                <a:lnTo>
                  <a:pt x="0" y="0"/>
                </a:lnTo>
                <a:lnTo>
                  <a:pt x="0" y="19051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</p:sp>
      <p:pic>
        <p:nvPicPr>
          <p:cNvPr id="5591" name="Picture 5590"/>
          <p:cNvPicPr/>
          <p:nvPr/>
        </p:nvPicPr>
        <p:blipFill>
          <a:blip r:embed="rId2"/>
          <a:stretch/>
        </p:blipFill>
        <p:spPr>
          <a:xfrm>
            <a:off x="5315040" y="1739880"/>
            <a:ext cx="4819320" cy="2057040"/>
          </a:xfrm>
          <a:prstGeom prst="rect">
            <a:avLst/>
          </a:prstGeom>
          <a:ln w="0">
            <a:noFill/>
          </a:ln>
        </p:spPr>
      </p:pic>
      <p:pic>
        <p:nvPicPr>
          <p:cNvPr id="5592" name="Picture 5591"/>
          <p:cNvPicPr/>
          <p:nvPr/>
        </p:nvPicPr>
        <p:blipFill>
          <a:blip r:embed="rId3"/>
          <a:stretch/>
        </p:blipFill>
        <p:spPr>
          <a:xfrm>
            <a:off x="520560" y="5734080"/>
            <a:ext cx="1701360" cy="850680"/>
          </a:xfrm>
          <a:prstGeom prst="rect">
            <a:avLst/>
          </a:prstGeom>
          <a:ln w="0">
            <a:noFill/>
          </a:ln>
        </p:spPr>
      </p:pic>
      <p:sp>
        <p:nvSpPr>
          <p:cNvPr id="5594" name="Freeform: Shape 5593"/>
          <p:cNvSpPr/>
          <p:nvPr/>
        </p:nvSpPr>
        <p:spPr>
          <a:xfrm>
            <a:off x="7289412" y="16871"/>
            <a:ext cx="4915080" cy="6858360"/>
          </a:xfrm>
          <a:custGeom>
            <a:avLst/>
            <a:gdLst/>
            <a:ahLst/>
            <a:cxnLst/>
            <a:rect l="0" t="0" r="r" b="b"/>
            <a:pathLst>
              <a:path w="13654" h="19052">
                <a:moveTo>
                  <a:pt x="0" y="19051"/>
                </a:moveTo>
                <a:lnTo>
                  <a:pt x="13653" y="19051"/>
                </a:lnTo>
                <a:lnTo>
                  <a:pt x="13653" y="0"/>
                </a:lnTo>
                <a:lnTo>
                  <a:pt x="0" y="0"/>
                </a:lnTo>
                <a:lnTo>
                  <a:pt x="0" y="19051"/>
                </a:lnTo>
                <a:close/>
              </a:path>
            </a:pathLst>
          </a:custGeom>
          <a:solidFill>
            <a:srgbClr val="011E41"/>
          </a:solidFill>
          <a:ln w="0"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5595" name="Freeform: Shape 5594"/>
          <p:cNvSpPr/>
          <p:nvPr/>
        </p:nvSpPr>
        <p:spPr>
          <a:xfrm>
            <a:off x="7277040" y="0"/>
            <a:ext cx="4921560" cy="6858360"/>
          </a:xfrm>
          <a:custGeom>
            <a:avLst/>
            <a:gdLst/>
            <a:ahLst/>
            <a:cxnLst/>
            <a:rect l="0" t="0" r="r" b="b"/>
            <a:pathLst>
              <a:path w="13672" h="19052">
                <a:moveTo>
                  <a:pt x="0" y="0"/>
                </a:moveTo>
                <a:lnTo>
                  <a:pt x="13671" y="0"/>
                </a:lnTo>
                <a:lnTo>
                  <a:pt x="13671" y="19051"/>
                </a:lnTo>
                <a:lnTo>
                  <a:pt x="0" y="19051"/>
                </a:lnTo>
                <a:lnTo>
                  <a:pt x="0" y="0"/>
                </a:lnTo>
                <a:close/>
              </a:path>
            </a:pathLst>
          </a:custGeom>
          <a:noFill/>
          <a:ln w="12600">
            <a:solidFill>
              <a:srgbClr val="00132D"/>
            </a:solidFill>
            <a:miter/>
          </a:ln>
        </p:spPr>
      </p:sp>
      <p:sp>
        <p:nvSpPr>
          <p:cNvPr id="5596" name="TextBox 5595"/>
          <p:cNvSpPr txBox="1"/>
          <p:nvPr/>
        </p:nvSpPr>
        <p:spPr>
          <a:xfrm>
            <a:off x="8437050" y="302016"/>
            <a:ext cx="2997000" cy="57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Autofit/>
          </a:bodyPr>
          <a:lstStyle/>
          <a:p>
            <a:endParaRPr lang="en-US" sz="4000" b="0" strike="noStrike" spc="-1" dirty="0">
              <a:latin typeface="Times New Roman"/>
            </a:endParaRPr>
          </a:p>
        </p:txBody>
      </p:sp>
      <p:sp>
        <p:nvSpPr>
          <p:cNvPr id="5597" name="TextBox 5596"/>
          <p:cNvSpPr txBox="1"/>
          <p:nvPr/>
        </p:nvSpPr>
        <p:spPr>
          <a:xfrm>
            <a:off x="8631480" y="394740"/>
            <a:ext cx="2262240" cy="57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Autofit/>
          </a:bodyPr>
          <a:lstStyle/>
          <a:p>
            <a:pPr algn="ctr"/>
            <a:r>
              <a:rPr lang="he-IL" sz="4000" b="0" strike="noStrike" spc="-1" dirty="0">
                <a:solidFill>
                  <a:schemeClr val="bg1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אוכל כשר</a:t>
            </a:r>
            <a:endParaRPr lang="en-US" sz="4000" b="0" strike="noStrike" spc="-1" dirty="0">
              <a:solidFill>
                <a:schemeClr val="bg1"/>
              </a:solidFill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  <p:sp>
        <p:nvSpPr>
          <p:cNvPr id="5599" name="Straight Connector 5598"/>
          <p:cNvSpPr/>
          <p:nvPr/>
        </p:nvSpPr>
        <p:spPr>
          <a:xfrm flipH="1" flipV="1">
            <a:off x="7596836" y="984960"/>
            <a:ext cx="468488" cy="4680"/>
          </a:xfrm>
          <a:prstGeom prst="line">
            <a:avLst/>
          </a:prstGeom>
          <a:ln w="1584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 dirty="0"/>
          </a:p>
        </p:txBody>
      </p:sp>
      <p:sp>
        <p:nvSpPr>
          <p:cNvPr id="5600" name="Straight Connector 5599"/>
          <p:cNvSpPr/>
          <p:nvPr/>
        </p:nvSpPr>
        <p:spPr>
          <a:xfrm flipH="1">
            <a:off x="11255040" y="981000"/>
            <a:ext cx="383040" cy="0"/>
          </a:xfrm>
          <a:prstGeom prst="line">
            <a:avLst/>
          </a:prstGeom>
          <a:ln w="1584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603" name="TextBox 5602"/>
          <p:cNvSpPr txBox="1"/>
          <p:nvPr/>
        </p:nvSpPr>
        <p:spPr>
          <a:xfrm>
            <a:off x="7614360" y="2636280"/>
            <a:ext cx="433440" cy="230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Autofit/>
          </a:bodyPr>
          <a:lstStyle/>
          <a:p>
            <a:endParaRPr lang="en-US" sz="1600" b="0" strike="noStrike" spc="-1" dirty="0">
              <a:latin typeface="Times New Roman"/>
            </a:endParaRPr>
          </a:p>
        </p:txBody>
      </p:sp>
      <p:sp>
        <p:nvSpPr>
          <p:cNvPr id="5605" name="TextBox 5604"/>
          <p:cNvSpPr txBox="1"/>
          <p:nvPr/>
        </p:nvSpPr>
        <p:spPr>
          <a:xfrm>
            <a:off x="7614360" y="3277440"/>
            <a:ext cx="2144880" cy="230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Autofit/>
          </a:bodyPr>
          <a:lstStyle/>
          <a:p>
            <a:endParaRPr lang="en-US" sz="1600" b="0" strike="noStrike" spc="-1" dirty="0">
              <a:latin typeface="Times New Roman"/>
            </a:endParaRPr>
          </a:p>
        </p:txBody>
      </p:sp>
      <p:sp>
        <p:nvSpPr>
          <p:cNvPr id="5607" name="TextBox 5606"/>
          <p:cNvSpPr txBox="1"/>
          <p:nvPr/>
        </p:nvSpPr>
        <p:spPr>
          <a:xfrm>
            <a:off x="7614360" y="3918960"/>
            <a:ext cx="1460880" cy="230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Autofit/>
          </a:bodyPr>
          <a:lstStyle/>
          <a:p>
            <a:endParaRPr lang="en-US" sz="1600" b="0" strike="noStrike" spc="-1" dirty="0">
              <a:latin typeface="Times New Roman"/>
            </a:endParaRPr>
          </a:p>
        </p:txBody>
      </p:sp>
      <p:sp>
        <p:nvSpPr>
          <p:cNvPr id="5609" name="TextBox 5608"/>
          <p:cNvSpPr txBox="1"/>
          <p:nvPr/>
        </p:nvSpPr>
        <p:spPr>
          <a:xfrm>
            <a:off x="7614360" y="4560480"/>
            <a:ext cx="805320" cy="230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Autofit/>
          </a:bodyPr>
          <a:lstStyle/>
          <a:p>
            <a:pPr algn="just"/>
            <a:endParaRPr lang="en-US" sz="1600" b="0" strike="noStrike" spc="-1" dirty="0">
              <a:latin typeface="Times New Roman"/>
            </a:endParaRPr>
          </a:p>
        </p:txBody>
      </p:sp>
      <p:sp>
        <p:nvSpPr>
          <p:cNvPr id="5611" name="TextBox 5610"/>
          <p:cNvSpPr txBox="1"/>
          <p:nvPr/>
        </p:nvSpPr>
        <p:spPr>
          <a:xfrm>
            <a:off x="7614360" y="5201640"/>
            <a:ext cx="805320" cy="230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Autofit/>
          </a:bodyPr>
          <a:lstStyle/>
          <a:p>
            <a:endParaRPr lang="en-US" sz="1600" b="0" strike="noStrike" spc="-1" dirty="0">
              <a:latin typeface="Times New Roman"/>
            </a:endParaRPr>
          </a:p>
        </p:txBody>
      </p:sp>
      <p:sp>
        <p:nvSpPr>
          <p:cNvPr id="5614" name="TextBox 5613"/>
          <p:cNvSpPr txBox="1"/>
          <p:nvPr/>
        </p:nvSpPr>
        <p:spPr>
          <a:xfrm>
            <a:off x="7608259" y="5201304"/>
            <a:ext cx="3405240" cy="25267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Autofit/>
          </a:bodyPr>
          <a:lstStyle/>
          <a:p>
            <a:endParaRPr lang="en-US" sz="1600" b="0" strike="noStrike" spc="-1" dirty="0">
              <a:latin typeface="Times New Roman"/>
            </a:endParaRPr>
          </a:p>
        </p:txBody>
      </p:sp>
      <p:pic>
        <p:nvPicPr>
          <p:cNvPr id="5" name="Picture 4" descr="A collage of food&#10;&#10;Description automatically generated with low confidence">
            <a:extLst>
              <a:ext uri="{FF2B5EF4-FFF2-40B4-BE49-F238E27FC236}">
                <a16:creationId xmlns:a16="http://schemas.microsoft.com/office/drawing/2014/main" id="{1F1F8E2B-0B39-E884-8221-D829BF1567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51" y="4255515"/>
            <a:ext cx="6761615" cy="2755710"/>
          </a:xfrm>
          <a:prstGeom prst="rect">
            <a:avLst/>
          </a:prstGeom>
        </p:spPr>
      </p:pic>
      <p:pic>
        <p:nvPicPr>
          <p:cNvPr id="7" name="Picture 6" descr="A collage of food&#10;&#10;Description automatically generated with medium confidence">
            <a:extLst>
              <a:ext uri="{FF2B5EF4-FFF2-40B4-BE49-F238E27FC236}">
                <a16:creationId xmlns:a16="http://schemas.microsoft.com/office/drawing/2014/main" id="{3D56C492-59DA-E627-AF32-D360F608CB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67" y="1424297"/>
            <a:ext cx="6761615" cy="2729218"/>
          </a:xfrm>
          <a:prstGeom prst="rect">
            <a:avLst/>
          </a:prstGeom>
        </p:spPr>
      </p:pic>
      <p:pic>
        <p:nvPicPr>
          <p:cNvPr id="9" name="Picture 8" descr="Graphical user interface&#10;&#10;Description automatically generated">
            <a:extLst>
              <a:ext uri="{FF2B5EF4-FFF2-40B4-BE49-F238E27FC236}">
                <a16:creationId xmlns:a16="http://schemas.microsoft.com/office/drawing/2014/main" id="{621F7E2F-DABA-DD7B-6727-6A482BF883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75" y="42977"/>
            <a:ext cx="7003125" cy="1228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6169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0" name="Freeform: Shape 5589"/>
          <p:cNvSpPr/>
          <p:nvPr/>
        </p:nvSpPr>
        <p:spPr>
          <a:xfrm>
            <a:off x="0" y="0"/>
            <a:ext cx="12192120" cy="6858360"/>
          </a:xfrm>
          <a:custGeom>
            <a:avLst/>
            <a:gdLst/>
            <a:ahLst/>
            <a:cxnLst/>
            <a:rect l="0" t="0" r="r" b="b"/>
            <a:pathLst>
              <a:path w="33868" h="19052">
                <a:moveTo>
                  <a:pt x="0" y="19051"/>
                </a:moveTo>
                <a:lnTo>
                  <a:pt x="33867" y="19051"/>
                </a:lnTo>
                <a:lnTo>
                  <a:pt x="33867" y="0"/>
                </a:lnTo>
                <a:lnTo>
                  <a:pt x="0" y="0"/>
                </a:lnTo>
                <a:lnTo>
                  <a:pt x="0" y="19051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</p:sp>
      <p:pic>
        <p:nvPicPr>
          <p:cNvPr id="5591" name="Picture 5590"/>
          <p:cNvPicPr/>
          <p:nvPr/>
        </p:nvPicPr>
        <p:blipFill>
          <a:blip r:embed="rId2"/>
          <a:stretch/>
        </p:blipFill>
        <p:spPr>
          <a:xfrm>
            <a:off x="5315040" y="1739880"/>
            <a:ext cx="4819320" cy="2057040"/>
          </a:xfrm>
          <a:prstGeom prst="rect">
            <a:avLst/>
          </a:prstGeom>
          <a:ln w="0">
            <a:noFill/>
          </a:ln>
        </p:spPr>
      </p:pic>
      <p:pic>
        <p:nvPicPr>
          <p:cNvPr id="5592" name="Picture 5591"/>
          <p:cNvPicPr/>
          <p:nvPr/>
        </p:nvPicPr>
        <p:blipFill>
          <a:blip r:embed="rId3"/>
          <a:stretch/>
        </p:blipFill>
        <p:spPr>
          <a:xfrm>
            <a:off x="520560" y="5734080"/>
            <a:ext cx="1701360" cy="850680"/>
          </a:xfrm>
          <a:prstGeom prst="rect">
            <a:avLst/>
          </a:prstGeom>
          <a:ln w="0">
            <a:noFill/>
          </a:ln>
        </p:spPr>
      </p:pic>
      <p:sp>
        <p:nvSpPr>
          <p:cNvPr id="5594" name="Freeform: Shape 5593"/>
          <p:cNvSpPr/>
          <p:nvPr/>
        </p:nvSpPr>
        <p:spPr>
          <a:xfrm>
            <a:off x="7289412" y="16871"/>
            <a:ext cx="4915080" cy="6858360"/>
          </a:xfrm>
          <a:custGeom>
            <a:avLst/>
            <a:gdLst/>
            <a:ahLst/>
            <a:cxnLst/>
            <a:rect l="0" t="0" r="r" b="b"/>
            <a:pathLst>
              <a:path w="13654" h="19052">
                <a:moveTo>
                  <a:pt x="0" y="19051"/>
                </a:moveTo>
                <a:lnTo>
                  <a:pt x="13653" y="19051"/>
                </a:lnTo>
                <a:lnTo>
                  <a:pt x="13653" y="0"/>
                </a:lnTo>
                <a:lnTo>
                  <a:pt x="0" y="0"/>
                </a:lnTo>
                <a:lnTo>
                  <a:pt x="0" y="19051"/>
                </a:lnTo>
                <a:close/>
              </a:path>
            </a:pathLst>
          </a:custGeom>
          <a:solidFill>
            <a:srgbClr val="011E41"/>
          </a:solidFill>
          <a:ln w="0"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5595" name="Freeform: Shape 5594"/>
          <p:cNvSpPr/>
          <p:nvPr/>
        </p:nvSpPr>
        <p:spPr>
          <a:xfrm>
            <a:off x="7277040" y="0"/>
            <a:ext cx="4921560" cy="6858360"/>
          </a:xfrm>
          <a:custGeom>
            <a:avLst/>
            <a:gdLst/>
            <a:ahLst/>
            <a:cxnLst/>
            <a:rect l="0" t="0" r="r" b="b"/>
            <a:pathLst>
              <a:path w="13672" h="19052">
                <a:moveTo>
                  <a:pt x="0" y="0"/>
                </a:moveTo>
                <a:lnTo>
                  <a:pt x="13671" y="0"/>
                </a:lnTo>
                <a:lnTo>
                  <a:pt x="13671" y="19051"/>
                </a:lnTo>
                <a:lnTo>
                  <a:pt x="0" y="19051"/>
                </a:lnTo>
                <a:lnTo>
                  <a:pt x="0" y="0"/>
                </a:lnTo>
                <a:close/>
              </a:path>
            </a:pathLst>
          </a:custGeom>
          <a:noFill/>
          <a:ln w="12600">
            <a:solidFill>
              <a:srgbClr val="00132D"/>
            </a:solidFill>
            <a:miter/>
          </a:ln>
        </p:spPr>
      </p:sp>
      <p:sp>
        <p:nvSpPr>
          <p:cNvPr id="5596" name="TextBox 5595"/>
          <p:cNvSpPr txBox="1"/>
          <p:nvPr/>
        </p:nvSpPr>
        <p:spPr>
          <a:xfrm>
            <a:off x="8344800" y="455760"/>
            <a:ext cx="2997000" cy="57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Autofit/>
          </a:bodyPr>
          <a:lstStyle/>
          <a:p>
            <a:endParaRPr lang="en-US" sz="4000" b="0" strike="noStrike" spc="-1" dirty="0">
              <a:latin typeface="Times New Roman"/>
            </a:endParaRPr>
          </a:p>
        </p:txBody>
      </p:sp>
      <p:sp>
        <p:nvSpPr>
          <p:cNvPr id="5597" name="TextBox 5596"/>
          <p:cNvSpPr txBox="1"/>
          <p:nvPr/>
        </p:nvSpPr>
        <p:spPr>
          <a:xfrm>
            <a:off x="8372748" y="549360"/>
            <a:ext cx="2680898" cy="57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Autofit/>
          </a:bodyPr>
          <a:lstStyle/>
          <a:p>
            <a:pPr algn="ctr"/>
            <a:r>
              <a:rPr lang="he-IL" sz="4000" spc="-1" dirty="0">
                <a:solidFill>
                  <a:schemeClr val="bg1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דברים חשובים </a:t>
            </a:r>
            <a:endParaRPr lang="en-US" sz="4000" b="0" strike="noStrike" spc="-1" dirty="0">
              <a:solidFill>
                <a:schemeClr val="bg1"/>
              </a:solidFill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  <p:sp>
        <p:nvSpPr>
          <p:cNvPr id="5599" name="Straight Connector 5598"/>
          <p:cNvSpPr/>
          <p:nvPr/>
        </p:nvSpPr>
        <p:spPr>
          <a:xfrm flipH="1" flipV="1">
            <a:off x="7596836" y="984960"/>
            <a:ext cx="468488" cy="4680"/>
          </a:xfrm>
          <a:prstGeom prst="line">
            <a:avLst/>
          </a:prstGeom>
          <a:ln w="1584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 dirty="0"/>
          </a:p>
        </p:txBody>
      </p:sp>
      <p:sp>
        <p:nvSpPr>
          <p:cNvPr id="5600" name="Straight Connector 5599"/>
          <p:cNvSpPr/>
          <p:nvPr/>
        </p:nvSpPr>
        <p:spPr>
          <a:xfrm flipH="1">
            <a:off x="11255040" y="981000"/>
            <a:ext cx="383040" cy="0"/>
          </a:xfrm>
          <a:prstGeom prst="line">
            <a:avLst/>
          </a:prstGeom>
          <a:ln w="1584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603" name="TextBox 5602"/>
          <p:cNvSpPr txBox="1"/>
          <p:nvPr/>
        </p:nvSpPr>
        <p:spPr>
          <a:xfrm>
            <a:off x="7614360" y="2636280"/>
            <a:ext cx="433440" cy="230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Autofit/>
          </a:bodyPr>
          <a:lstStyle/>
          <a:p>
            <a:endParaRPr lang="en-US" sz="1600" b="0" strike="noStrike" spc="-1" dirty="0">
              <a:latin typeface="Times New Roman"/>
            </a:endParaRPr>
          </a:p>
        </p:txBody>
      </p:sp>
      <p:sp>
        <p:nvSpPr>
          <p:cNvPr id="5605" name="TextBox 5604"/>
          <p:cNvSpPr txBox="1"/>
          <p:nvPr/>
        </p:nvSpPr>
        <p:spPr>
          <a:xfrm>
            <a:off x="7614360" y="3277440"/>
            <a:ext cx="2144880" cy="230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Autofit/>
          </a:bodyPr>
          <a:lstStyle/>
          <a:p>
            <a:endParaRPr lang="en-US" sz="1600" b="0" strike="noStrike" spc="-1" dirty="0">
              <a:latin typeface="Times New Roman"/>
            </a:endParaRPr>
          </a:p>
        </p:txBody>
      </p:sp>
      <p:sp>
        <p:nvSpPr>
          <p:cNvPr id="5607" name="TextBox 5606"/>
          <p:cNvSpPr txBox="1"/>
          <p:nvPr/>
        </p:nvSpPr>
        <p:spPr>
          <a:xfrm>
            <a:off x="7614360" y="3918960"/>
            <a:ext cx="1460880" cy="230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Autofit/>
          </a:bodyPr>
          <a:lstStyle/>
          <a:p>
            <a:endParaRPr lang="en-US" sz="1600" b="0" strike="noStrike" spc="-1" dirty="0">
              <a:latin typeface="Times New Roman"/>
            </a:endParaRPr>
          </a:p>
        </p:txBody>
      </p:sp>
      <p:sp>
        <p:nvSpPr>
          <p:cNvPr id="5609" name="TextBox 5608"/>
          <p:cNvSpPr txBox="1"/>
          <p:nvPr/>
        </p:nvSpPr>
        <p:spPr>
          <a:xfrm>
            <a:off x="7614360" y="4560480"/>
            <a:ext cx="805320" cy="230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Autofit/>
          </a:bodyPr>
          <a:lstStyle/>
          <a:p>
            <a:pPr algn="just"/>
            <a:endParaRPr lang="en-US" sz="1600" b="0" strike="noStrike" spc="-1" dirty="0">
              <a:latin typeface="Times New Roman"/>
            </a:endParaRPr>
          </a:p>
        </p:txBody>
      </p:sp>
      <p:sp>
        <p:nvSpPr>
          <p:cNvPr id="5611" name="TextBox 5610"/>
          <p:cNvSpPr txBox="1"/>
          <p:nvPr/>
        </p:nvSpPr>
        <p:spPr>
          <a:xfrm>
            <a:off x="7614360" y="5201640"/>
            <a:ext cx="805320" cy="230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Autofit/>
          </a:bodyPr>
          <a:lstStyle/>
          <a:p>
            <a:endParaRPr lang="en-US" sz="1600" b="0" strike="noStrike" spc="-1" dirty="0">
              <a:latin typeface="Times New Roman"/>
            </a:endParaRPr>
          </a:p>
        </p:txBody>
      </p:sp>
      <p:sp>
        <p:nvSpPr>
          <p:cNvPr id="5614" name="TextBox 5613"/>
          <p:cNvSpPr txBox="1"/>
          <p:nvPr/>
        </p:nvSpPr>
        <p:spPr>
          <a:xfrm>
            <a:off x="7608259" y="5201304"/>
            <a:ext cx="3405240" cy="25267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Autofit/>
          </a:bodyPr>
          <a:lstStyle/>
          <a:p>
            <a:endParaRPr lang="en-US" sz="1600" b="0" strike="noStrike" spc="-1" dirty="0">
              <a:latin typeface="Times New Roman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C955A6-61D2-8F6E-59DB-26E0504A6492}"/>
              </a:ext>
            </a:extLst>
          </p:cNvPr>
          <p:cNvSpPr txBox="1"/>
          <p:nvPr/>
        </p:nvSpPr>
        <p:spPr>
          <a:xfrm>
            <a:off x="-299586" y="235551"/>
            <a:ext cx="78638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b="1" dirty="0">
                <a:latin typeface="FrankRuehl" panose="020E0503060101010101" pitchFamily="34" charset="-79"/>
                <a:ea typeface="Tahoma" panose="020B0604030504040204" pitchFamily="34" charset="0"/>
                <a:cs typeface="FrankRuehl" panose="020E0503060101010101" pitchFamily="34" charset="-79"/>
              </a:rPr>
              <a:t>חובה!</a:t>
            </a:r>
          </a:p>
          <a:p>
            <a:pPr algn="ctr"/>
            <a:endParaRPr lang="he-IL" dirty="0">
              <a:latin typeface="FrankRuehl" panose="020E0503060101010101" pitchFamily="34" charset="-79"/>
              <a:ea typeface="Tahoma" panose="020B0604030504040204" pitchFamily="34" charset="0"/>
              <a:cs typeface="FrankRuehl" panose="020E0503060101010101" pitchFamily="34" charset="-79"/>
            </a:endParaRPr>
          </a:p>
          <a:p>
            <a:pPr algn="ctr"/>
            <a:r>
              <a:rPr lang="he-IL" dirty="0">
                <a:latin typeface="FrankRuehl" panose="020E0503060101010101" pitchFamily="34" charset="-79"/>
                <a:ea typeface="Tahoma" panose="020B0604030504040204" pitchFamily="34" charset="0"/>
                <a:cs typeface="FrankRuehl" panose="020E0503060101010101" pitchFamily="34" charset="-79"/>
              </a:rPr>
              <a:t>המחיר אינו כולל דמי שירות (12 יורו לאדם ליום, ילד מתחת ל12- 7 יורו ליום)</a:t>
            </a:r>
          </a:p>
          <a:p>
            <a:pPr algn="ctr"/>
            <a:r>
              <a:rPr lang="he-IL" dirty="0">
                <a:latin typeface="FrankRuehl" panose="020E0503060101010101" pitchFamily="34" charset="-79"/>
                <a:ea typeface="Tahoma" panose="020B0604030504040204" pitchFamily="34" charset="0"/>
                <a:cs typeface="FrankRuehl" panose="020E0503060101010101" pitchFamily="34" charset="-79"/>
              </a:rPr>
              <a:t>אינו כולל סיורי חוף בהדרכה</a:t>
            </a:r>
          </a:p>
          <a:p>
            <a:pPr algn="ctr"/>
            <a:endParaRPr lang="he-IL" dirty="0">
              <a:latin typeface="FrankRuehl" panose="020E0503060101010101" pitchFamily="34" charset="-79"/>
              <a:ea typeface="Tahoma" panose="020B0604030504040204" pitchFamily="34" charset="0"/>
              <a:cs typeface="FrankRuehl" panose="020E0503060101010101" pitchFamily="34" charset="-79"/>
            </a:endParaRPr>
          </a:p>
          <a:p>
            <a:pPr algn="ctr" rtl="1"/>
            <a:r>
              <a:rPr lang="he-IL" b="1" dirty="0">
                <a:latin typeface="FrankRuehl" panose="020E0503060101010101" pitchFamily="34" charset="-79"/>
                <a:ea typeface="Tahoma" panose="020B0604030504040204" pitchFamily="34" charset="0"/>
                <a:cs typeface="FrankRuehl" panose="020E0503060101010101" pitchFamily="34" charset="-79"/>
              </a:rPr>
              <a:t>קישור בן הזמנות</a:t>
            </a:r>
          </a:p>
          <a:p>
            <a:pPr algn="ctr" rtl="1"/>
            <a:r>
              <a:rPr lang="he-IL" dirty="0">
                <a:latin typeface="FrankRuehl" panose="020E0503060101010101" pitchFamily="34" charset="-79"/>
                <a:ea typeface="Tahoma" panose="020B0604030504040204" pitchFamily="34" charset="0"/>
                <a:cs typeface="FrankRuehl" panose="020E0503060101010101" pitchFamily="34" charset="-79"/>
              </a:rPr>
              <a:t>על הסוכן לקשר בין שתי הזמנות ומעלה </a:t>
            </a:r>
          </a:p>
          <a:p>
            <a:pPr algn="ctr" rtl="1"/>
            <a:r>
              <a:rPr lang="en-US" dirty="0">
                <a:latin typeface="FrankRuehl" panose="020E0503060101010101" pitchFamily="34" charset="-79"/>
                <a:ea typeface="Tahoma" panose="020B0604030504040204" pitchFamily="34" charset="0"/>
                <a:cs typeface="FrankRuehl" panose="020E0503060101010101" pitchFamily="34" charset="-79"/>
              </a:rPr>
              <a:t>TRAVEL WITH</a:t>
            </a:r>
            <a:endParaRPr lang="he-IL" dirty="0">
              <a:latin typeface="FrankRuehl" panose="020E0503060101010101" pitchFamily="34" charset="-79"/>
              <a:ea typeface="Tahoma" panose="020B0604030504040204" pitchFamily="34" charset="0"/>
              <a:cs typeface="FrankRuehl" panose="020E0503060101010101" pitchFamily="34" charset="-79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F1AF74-C43B-B77A-90BB-BFFAA002B749}"/>
              </a:ext>
            </a:extLst>
          </p:cNvPr>
          <p:cNvSpPr txBox="1"/>
          <p:nvPr/>
        </p:nvSpPr>
        <p:spPr>
          <a:xfrm>
            <a:off x="-140628" y="3294006"/>
            <a:ext cx="7315200" cy="34163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r" rtl="1">
              <a:buFont typeface="Wingdings" panose="05000000000000000000" pitchFamily="2" charset="2"/>
              <a:buChar char="v"/>
            </a:pPr>
            <a:r>
              <a:rPr lang="he-IL" dirty="0">
                <a:latin typeface="FrankRuehl" panose="020E0503060101010101" pitchFamily="34" charset="-79"/>
                <a:ea typeface="Tahoma" panose="020B0604030504040204" pitchFamily="34" charset="0"/>
                <a:cs typeface="FrankRuehl" panose="020E0503060101010101" pitchFamily="34" charset="-79"/>
              </a:rPr>
              <a:t>אוכל כשר</a:t>
            </a:r>
          </a:p>
          <a:p>
            <a:pPr marL="285750" indent="-285750" algn="r" rtl="1">
              <a:buFont typeface="Wingdings" panose="05000000000000000000" pitchFamily="2" charset="2"/>
              <a:buChar char="v"/>
            </a:pPr>
            <a:r>
              <a:rPr lang="he-IL" dirty="0">
                <a:latin typeface="FrankRuehl" panose="020E0503060101010101" pitchFamily="34" charset="-79"/>
                <a:ea typeface="Tahoma" panose="020B0604030504040204" pitchFamily="34" charset="0"/>
                <a:cs typeface="FrankRuehl" panose="020E0503060101010101" pitchFamily="34" charset="-79"/>
              </a:rPr>
              <a:t>אוכל ללא גלוטן- אין בליריקה קלאס</a:t>
            </a:r>
          </a:p>
          <a:p>
            <a:pPr marL="285750" indent="-285750" algn="r" rtl="1">
              <a:buFont typeface="Wingdings" panose="05000000000000000000" pitchFamily="2" charset="2"/>
              <a:buChar char="v"/>
            </a:pPr>
            <a:r>
              <a:rPr lang="he-IL" dirty="0">
                <a:latin typeface="FrankRuehl" panose="020E0503060101010101" pitchFamily="34" charset="-79"/>
                <a:ea typeface="Tahoma" panose="020B0604030504040204" pitchFamily="34" charset="0"/>
                <a:cs typeface="FrankRuehl" panose="020E0503060101010101" pitchFamily="34" charset="-79"/>
              </a:rPr>
              <a:t>כיסא גלגלים</a:t>
            </a:r>
          </a:p>
          <a:p>
            <a:pPr marL="285750" indent="-285750" algn="r" rtl="1">
              <a:buFont typeface="Wingdings" panose="05000000000000000000" pitchFamily="2" charset="2"/>
              <a:buChar char="v"/>
            </a:pPr>
            <a:r>
              <a:rPr lang="he-IL" dirty="0">
                <a:latin typeface="FrankRuehl" panose="020E0503060101010101" pitchFamily="34" charset="-79"/>
                <a:ea typeface="Tahoma" panose="020B0604030504040204" pitchFamily="34" charset="0"/>
                <a:cs typeface="FrankRuehl" panose="020E0503060101010101" pitchFamily="34" charset="-79"/>
              </a:rPr>
              <a:t>עזרה בעלייה וירידה בכיסא גלגלים</a:t>
            </a:r>
          </a:p>
          <a:p>
            <a:pPr marL="285750" indent="-285750" algn="r" rtl="1">
              <a:buFont typeface="Wingdings" panose="05000000000000000000" pitchFamily="2" charset="2"/>
              <a:buChar char="v"/>
            </a:pPr>
            <a:r>
              <a:rPr lang="he-IL" dirty="0">
                <a:latin typeface="FrankRuehl" panose="020E0503060101010101" pitchFamily="34" charset="-79"/>
                <a:ea typeface="Tahoma" panose="020B0604030504040204" pitchFamily="34" charset="0"/>
                <a:cs typeface="FrankRuehl" panose="020E0503060101010101" pitchFamily="34" charset="-79"/>
              </a:rPr>
              <a:t>הריון – עד שבוע 24 ביום הירידה</a:t>
            </a:r>
          </a:p>
          <a:p>
            <a:pPr marL="285750" indent="-285750" algn="r" rtl="1">
              <a:buFont typeface="Wingdings" panose="05000000000000000000" pitchFamily="2" charset="2"/>
              <a:buChar char="v"/>
            </a:pPr>
            <a:r>
              <a:rPr lang="he-IL" dirty="0">
                <a:latin typeface="FrankRuehl" panose="020E0503060101010101" pitchFamily="34" charset="-79"/>
                <a:ea typeface="Tahoma" panose="020B0604030504040204" pitchFamily="34" charset="0"/>
                <a:cs typeface="FrankRuehl" panose="020E0503060101010101" pitchFamily="34" charset="-79"/>
              </a:rPr>
              <a:t>אלרגיות</a:t>
            </a:r>
          </a:p>
          <a:p>
            <a:pPr algn="r" rtl="1"/>
            <a:endParaRPr lang="he-IL" dirty="0">
              <a:latin typeface="FrankRuehl" panose="020E0503060101010101" pitchFamily="34" charset="-79"/>
              <a:ea typeface="Tahoma" panose="020B0604030504040204" pitchFamily="34" charset="0"/>
              <a:cs typeface="FrankRuehl" panose="020E0503060101010101" pitchFamily="34" charset="-79"/>
            </a:endParaRPr>
          </a:p>
          <a:p>
            <a:pPr algn="r" rtl="1"/>
            <a:endParaRPr lang="he-IL" dirty="0">
              <a:latin typeface="FrankRuehl" panose="020E0503060101010101" pitchFamily="34" charset="-79"/>
              <a:ea typeface="Tahoma" panose="020B0604030504040204" pitchFamily="34" charset="0"/>
              <a:cs typeface="FrankRuehl" panose="020E0503060101010101" pitchFamily="34" charset="-79"/>
            </a:endParaRPr>
          </a:p>
          <a:p>
            <a:pPr algn="ctr" rtl="1"/>
            <a:r>
              <a:rPr lang="he-IL" dirty="0">
                <a:latin typeface="FrankRuehl" panose="020E0503060101010101" pitchFamily="34" charset="-79"/>
                <a:ea typeface="Tahoma" panose="020B0604030504040204" pitchFamily="34" charset="0"/>
                <a:cs typeface="FrankRuehl" panose="020E0503060101010101" pitchFamily="34" charset="-79"/>
              </a:rPr>
              <a:t>יש למלא טופס שאותו אפשר להוריד ב</a:t>
            </a:r>
          </a:p>
          <a:p>
            <a:pPr algn="ctr" rtl="1"/>
            <a:r>
              <a:rPr lang="en-US" dirty="0">
                <a:latin typeface="FrankRuehl" panose="020E0503060101010101" pitchFamily="34" charset="-79"/>
                <a:ea typeface="Tahoma" panose="020B0604030504040204" pitchFamily="34" charset="0"/>
                <a:cs typeface="FrankRuehl" panose="020E0503060101010101" pitchFamily="34" charset="-79"/>
              </a:rPr>
              <a:t>MSC BOOK</a:t>
            </a:r>
          </a:p>
          <a:p>
            <a:pPr algn="ctr" rtl="1"/>
            <a:r>
              <a:rPr lang="en-US" dirty="0">
                <a:latin typeface="FrankRuehl" panose="020E0503060101010101" pitchFamily="34" charset="-79"/>
                <a:ea typeface="Tahoma" panose="020B0604030504040204" pitchFamily="34" charset="0"/>
                <a:cs typeface="FrankRuehl" panose="020E0503060101010101" pitchFamily="34" charset="-79"/>
              </a:rPr>
              <a:t> </a:t>
            </a:r>
            <a:r>
              <a:rPr lang="he-IL" dirty="0">
                <a:latin typeface="FrankRuehl" panose="020E0503060101010101" pitchFamily="34" charset="-79"/>
                <a:ea typeface="Tahoma" panose="020B0604030504040204" pitchFamily="34" charset="0"/>
                <a:cs typeface="FrankRuehl" panose="020E0503060101010101" pitchFamily="34" charset="-79"/>
              </a:rPr>
              <a:t> </a:t>
            </a:r>
          </a:p>
          <a:p>
            <a:pPr algn="ctr" rtl="1"/>
            <a:r>
              <a:rPr lang="he-IL" dirty="0">
                <a:latin typeface="FrankRuehl" panose="020E0503060101010101" pitchFamily="34" charset="-79"/>
                <a:ea typeface="Tahoma" panose="020B0604030504040204" pitchFamily="34" charset="0"/>
                <a:cs typeface="FrankRuehl" panose="020E0503060101010101" pitchFamily="34" charset="-79"/>
              </a:rPr>
              <a:t>ולשלוח לנציג המטפל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0B4199-27E0-E85E-E1D3-4EEF7A1D448C}"/>
              </a:ext>
            </a:extLst>
          </p:cNvPr>
          <p:cNvSpPr txBox="1"/>
          <p:nvPr/>
        </p:nvSpPr>
        <p:spPr>
          <a:xfrm>
            <a:off x="2986481" y="2728022"/>
            <a:ext cx="2051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b="1" dirty="0">
                <a:latin typeface="FrankRuehl" panose="020E0503060101010101" pitchFamily="34" charset="-79"/>
                <a:cs typeface="FrankRuehl" panose="020E0503060101010101" pitchFamily="34" charset="-79"/>
              </a:rPr>
              <a:t>צרכים מיוחדים</a:t>
            </a:r>
            <a:endParaRPr lang="en-US" b="1" dirty="0"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22845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0" name="Freeform: Shape 5589"/>
          <p:cNvSpPr/>
          <p:nvPr/>
        </p:nvSpPr>
        <p:spPr>
          <a:xfrm>
            <a:off x="0" y="0"/>
            <a:ext cx="12192120" cy="6858360"/>
          </a:xfrm>
          <a:custGeom>
            <a:avLst/>
            <a:gdLst/>
            <a:ahLst/>
            <a:cxnLst/>
            <a:rect l="0" t="0" r="r" b="b"/>
            <a:pathLst>
              <a:path w="33868" h="19052">
                <a:moveTo>
                  <a:pt x="0" y="19051"/>
                </a:moveTo>
                <a:lnTo>
                  <a:pt x="33867" y="19051"/>
                </a:lnTo>
                <a:lnTo>
                  <a:pt x="33867" y="0"/>
                </a:lnTo>
                <a:lnTo>
                  <a:pt x="0" y="0"/>
                </a:lnTo>
                <a:lnTo>
                  <a:pt x="0" y="19051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</p:sp>
      <p:pic>
        <p:nvPicPr>
          <p:cNvPr id="5592" name="Picture 5591"/>
          <p:cNvPicPr/>
          <p:nvPr/>
        </p:nvPicPr>
        <p:blipFill>
          <a:blip r:embed="rId2"/>
          <a:stretch/>
        </p:blipFill>
        <p:spPr>
          <a:xfrm>
            <a:off x="520560" y="5734080"/>
            <a:ext cx="1701360" cy="850680"/>
          </a:xfrm>
          <a:prstGeom prst="rect">
            <a:avLst/>
          </a:prstGeom>
          <a:ln w="0">
            <a:noFill/>
          </a:ln>
        </p:spPr>
      </p:pic>
      <p:sp>
        <p:nvSpPr>
          <p:cNvPr id="5594" name="Freeform: Shape 5593"/>
          <p:cNvSpPr/>
          <p:nvPr/>
        </p:nvSpPr>
        <p:spPr>
          <a:xfrm>
            <a:off x="7289412" y="16871"/>
            <a:ext cx="4915080" cy="6858360"/>
          </a:xfrm>
          <a:custGeom>
            <a:avLst/>
            <a:gdLst/>
            <a:ahLst/>
            <a:cxnLst/>
            <a:rect l="0" t="0" r="r" b="b"/>
            <a:pathLst>
              <a:path w="13654" h="19052">
                <a:moveTo>
                  <a:pt x="0" y="19051"/>
                </a:moveTo>
                <a:lnTo>
                  <a:pt x="13653" y="19051"/>
                </a:lnTo>
                <a:lnTo>
                  <a:pt x="13653" y="0"/>
                </a:lnTo>
                <a:lnTo>
                  <a:pt x="0" y="0"/>
                </a:lnTo>
                <a:lnTo>
                  <a:pt x="0" y="19051"/>
                </a:lnTo>
                <a:close/>
              </a:path>
            </a:pathLst>
          </a:custGeom>
          <a:solidFill>
            <a:srgbClr val="011E41"/>
          </a:solidFill>
          <a:ln w="0"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5595" name="Freeform: Shape 5594"/>
          <p:cNvSpPr/>
          <p:nvPr/>
        </p:nvSpPr>
        <p:spPr>
          <a:xfrm>
            <a:off x="7277040" y="0"/>
            <a:ext cx="4921560" cy="6858360"/>
          </a:xfrm>
          <a:custGeom>
            <a:avLst/>
            <a:gdLst/>
            <a:ahLst/>
            <a:cxnLst/>
            <a:rect l="0" t="0" r="r" b="b"/>
            <a:pathLst>
              <a:path w="13672" h="19052">
                <a:moveTo>
                  <a:pt x="0" y="0"/>
                </a:moveTo>
                <a:lnTo>
                  <a:pt x="13671" y="0"/>
                </a:lnTo>
                <a:lnTo>
                  <a:pt x="13671" y="19051"/>
                </a:lnTo>
                <a:lnTo>
                  <a:pt x="0" y="19051"/>
                </a:lnTo>
                <a:lnTo>
                  <a:pt x="0" y="0"/>
                </a:lnTo>
                <a:close/>
              </a:path>
            </a:pathLst>
          </a:custGeom>
          <a:noFill/>
          <a:ln w="12600">
            <a:solidFill>
              <a:srgbClr val="00132D"/>
            </a:solidFill>
            <a:miter/>
          </a:ln>
        </p:spPr>
      </p:sp>
      <p:sp>
        <p:nvSpPr>
          <p:cNvPr id="5596" name="TextBox 5595"/>
          <p:cNvSpPr txBox="1"/>
          <p:nvPr/>
        </p:nvSpPr>
        <p:spPr>
          <a:xfrm>
            <a:off x="8437050" y="302016"/>
            <a:ext cx="2997000" cy="57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Autofit/>
          </a:bodyPr>
          <a:lstStyle/>
          <a:p>
            <a:endParaRPr lang="en-US" sz="4000" b="0" strike="noStrike" spc="-1" dirty="0">
              <a:latin typeface="Times New Roman"/>
            </a:endParaRPr>
          </a:p>
        </p:txBody>
      </p:sp>
      <p:sp>
        <p:nvSpPr>
          <p:cNvPr id="5597" name="TextBox 5596"/>
          <p:cNvSpPr txBox="1"/>
          <p:nvPr/>
        </p:nvSpPr>
        <p:spPr>
          <a:xfrm>
            <a:off x="8631480" y="394740"/>
            <a:ext cx="2262240" cy="57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Autofit/>
          </a:bodyPr>
          <a:lstStyle/>
          <a:p>
            <a:pPr algn="ctr"/>
            <a:r>
              <a:rPr lang="he-IL" sz="4000" spc="-1" dirty="0">
                <a:solidFill>
                  <a:schemeClr val="bg1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ובנוסף..</a:t>
            </a:r>
            <a:endParaRPr lang="en-US" sz="4000" b="0" strike="noStrike" spc="-1" dirty="0">
              <a:solidFill>
                <a:schemeClr val="bg1"/>
              </a:solidFill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  <p:sp>
        <p:nvSpPr>
          <p:cNvPr id="5599" name="Straight Connector 5598"/>
          <p:cNvSpPr/>
          <p:nvPr/>
        </p:nvSpPr>
        <p:spPr>
          <a:xfrm flipH="1" flipV="1">
            <a:off x="7596836" y="984960"/>
            <a:ext cx="468488" cy="4680"/>
          </a:xfrm>
          <a:prstGeom prst="line">
            <a:avLst/>
          </a:prstGeom>
          <a:ln w="1584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 dirty="0"/>
          </a:p>
        </p:txBody>
      </p:sp>
      <p:sp>
        <p:nvSpPr>
          <p:cNvPr id="5600" name="Straight Connector 5599"/>
          <p:cNvSpPr/>
          <p:nvPr/>
        </p:nvSpPr>
        <p:spPr>
          <a:xfrm flipH="1">
            <a:off x="11255040" y="981000"/>
            <a:ext cx="383040" cy="0"/>
          </a:xfrm>
          <a:prstGeom prst="line">
            <a:avLst/>
          </a:prstGeom>
          <a:ln w="1584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603" name="TextBox 5602"/>
          <p:cNvSpPr txBox="1"/>
          <p:nvPr/>
        </p:nvSpPr>
        <p:spPr>
          <a:xfrm>
            <a:off x="7614360" y="2636280"/>
            <a:ext cx="433440" cy="230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Autofit/>
          </a:bodyPr>
          <a:lstStyle/>
          <a:p>
            <a:endParaRPr lang="en-US" sz="1600" b="0" strike="noStrike" spc="-1" dirty="0">
              <a:latin typeface="Times New Roman"/>
            </a:endParaRPr>
          </a:p>
        </p:txBody>
      </p:sp>
      <p:sp>
        <p:nvSpPr>
          <p:cNvPr id="5605" name="TextBox 5604"/>
          <p:cNvSpPr txBox="1"/>
          <p:nvPr/>
        </p:nvSpPr>
        <p:spPr>
          <a:xfrm>
            <a:off x="7614360" y="3277440"/>
            <a:ext cx="2144880" cy="230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Autofit/>
          </a:bodyPr>
          <a:lstStyle/>
          <a:p>
            <a:endParaRPr lang="en-US" sz="1600" b="0" strike="noStrike" spc="-1" dirty="0">
              <a:latin typeface="Times New Roman"/>
            </a:endParaRPr>
          </a:p>
        </p:txBody>
      </p:sp>
      <p:sp>
        <p:nvSpPr>
          <p:cNvPr id="5607" name="TextBox 5606"/>
          <p:cNvSpPr txBox="1"/>
          <p:nvPr/>
        </p:nvSpPr>
        <p:spPr>
          <a:xfrm>
            <a:off x="7614360" y="3918960"/>
            <a:ext cx="1460880" cy="230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Autofit/>
          </a:bodyPr>
          <a:lstStyle/>
          <a:p>
            <a:endParaRPr lang="en-US" sz="1600" b="0" strike="noStrike" spc="-1" dirty="0">
              <a:latin typeface="Times New Roman"/>
            </a:endParaRPr>
          </a:p>
        </p:txBody>
      </p:sp>
      <p:sp>
        <p:nvSpPr>
          <p:cNvPr id="5609" name="TextBox 5608"/>
          <p:cNvSpPr txBox="1"/>
          <p:nvPr/>
        </p:nvSpPr>
        <p:spPr>
          <a:xfrm>
            <a:off x="7614360" y="4560480"/>
            <a:ext cx="805320" cy="230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Autofit/>
          </a:bodyPr>
          <a:lstStyle/>
          <a:p>
            <a:pPr algn="just"/>
            <a:endParaRPr lang="en-US" sz="1600" b="0" strike="noStrike" spc="-1" dirty="0">
              <a:latin typeface="Times New Roman"/>
            </a:endParaRPr>
          </a:p>
        </p:txBody>
      </p:sp>
      <p:sp>
        <p:nvSpPr>
          <p:cNvPr id="5611" name="TextBox 5610"/>
          <p:cNvSpPr txBox="1"/>
          <p:nvPr/>
        </p:nvSpPr>
        <p:spPr>
          <a:xfrm>
            <a:off x="7614360" y="5201640"/>
            <a:ext cx="805320" cy="230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Autofit/>
          </a:bodyPr>
          <a:lstStyle/>
          <a:p>
            <a:endParaRPr lang="en-US" sz="1600" b="0" strike="noStrike" spc="-1" dirty="0">
              <a:latin typeface="Times New Roman"/>
            </a:endParaRPr>
          </a:p>
        </p:txBody>
      </p:sp>
      <p:sp>
        <p:nvSpPr>
          <p:cNvPr id="5614" name="TextBox 5613"/>
          <p:cNvSpPr txBox="1"/>
          <p:nvPr/>
        </p:nvSpPr>
        <p:spPr>
          <a:xfrm>
            <a:off x="7608259" y="5201304"/>
            <a:ext cx="3405240" cy="25267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Autofit/>
          </a:bodyPr>
          <a:lstStyle/>
          <a:p>
            <a:endParaRPr lang="en-US" sz="1600" b="0" strike="noStrike" spc="-1" dirty="0">
              <a:latin typeface="Times New Roman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05B606-5A4F-65E4-89EB-5E322F218A7B}"/>
              </a:ext>
            </a:extLst>
          </p:cNvPr>
          <p:cNvSpPr txBox="1"/>
          <p:nvPr/>
        </p:nvSpPr>
        <p:spPr>
          <a:xfrm>
            <a:off x="1258766" y="250976"/>
            <a:ext cx="544445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dirty="0">
                <a:latin typeface="FrankRuehl" panose="020E0503060101010101" pitchFamily="34" charset="-79"/>
                <a:cs typeface="FrankRuehl" panose="020E0503060101010101" pitchFamily="34" charset="-79"/>
              </a:rPr>
              <a:t>תנאי תשלום:</a:t>
            </a:r>
          </a:p>
          <a:p>
            <a:pPr algn="r" rtl="1"/>
            <a:r>
              <a:rPr lang="he-IL" dirty="0">
                <a:latin typeface="FrankRuehl" panose="020E0503060101010101" pitchFamily="34" charset="-79"/>
                <a:cs typeface="FrankRuehl" panose="020E0503060101010101" pitchFamily="34" charset="-79"/>
              </a:rPr>
              <a:t>מקדמה לחדר -500$ </a:t>
            </a:r>
          </a:p>
          <a:p>
            <a:pPr algn="r" rtl="1"/>
            <a:r>
              <a:rPr lang="he-IL" dirty="0">
                <a:latin typeface="FrankRuehl" panose="020E0503060101010101" pitchFamily="34" charset="-79"/>
                <a:cs typeface="FrankRuehl" panose="020E0503060101010101" pitchFamily="34" charset="-79"/>
              </a:rPr>
              <a:t>יתרת תשלום- 70 יום לפני היציאה</a:t>
            </a:r>
          </a:p>
          <a:p>
            <a:pPr algn="r" rtl="1"/>
            <a:r>
              <a:rPr lang="he-IL" dirty="0">
                <a:latin typeface="FrankRuehl" panose="020E0503060101010101" pitchFamily="34" charset="-79"/>
                <a:cs typeface="FrankRuehl" panose="020E0503060101010101" pitchFamily="34" charset="-79"/>
              </a:rPr>
              <a:t>לאחר כל אישור הזמנה תישלח חשבונית לתשלום (סוכן יפתח במערכת הפנימית אודיסאה/ גלבוע שובר או טרנזקציה אחת על סכום המקדמה לתשלום מיידי וטרנזקציה נוספת/ שובר נוסף על יתרת התשלום.</a:t>
            </a:r>
          </a:p>
          <a:p>
            <a:pPr algn="r" rtl="1"/>
            <a:endParaRPr lang="en-US" dirty="0"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4AC3B1-050B-368A-4ACA-E68A19571724}"/>
              </a:ext>
            </a:extLst>
          </p:cNvPr>
          <p:cNvSpPr txBox="1"/>
          <p:nvPr/>
        </p:nvSpPr>
        <p:spPr>
          <a:xfrm>
            <a:off x="1252286" y="2160395"/>
            <a:ext cx="5444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dirty="0">
                <a:latin typeface="FrankRuehl" panose="020E0503060101010101" pitchFamily="34" charset="-79"/>
                <a:cs typeface="FrankRuehl" panose="020E0503060101010101" pitchFamily="34" charset="-79"/>
              </a:rPr>
              <a:t>תנאי ביטול: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1EED306-1538-E59D-2710-BAF01A7A8A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4793" y="2494072"/>
            <a:ext cx="2876550" cy="13144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0B022F8-E1A8-43CD-C74D-7DBEC5C70C06}"/>
              </a:ext>
            </a:extLst>
          </p:cNvPr>
          <p:cNvSpPr txBox="1"/>
          <p:nvPr/>
        </p:nvSpPr>
        <p:spPr>
          <a:xfrm>
            <a:off x="1258765" y="3849494"/>
            <a:ext cx="5444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dirty="0">
                <a:latin typeface="FrankRuehl" panose="020E0503060101010101" pitchFamily="34" charset="-79"/>
                <a:cs typeface="FrankRuehl" panose="020E0503060101010101" pitchFamily="34" charset="-79"/>
              </a:rPr>
              <a:t>הגנת הצרכן :</a:t>
            </a:r>
          </a:p>
          <a:p>
            <a:pPr algn="r" rtl="1"/>
            <a:r>
              <a:rPr lang="he-IL" dirty="0">
                <a:latin typeface="FrankRuehl" panose="020E0503060101010101" pitchFamily="34" charset="-79"/>
                <a:cs typeface="FrankRuehl" panose="020E0503060101010101" pitchFamily="34" charset="-79"/>
              </a:rPr>
              <a:t>32$ לחדר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B623A82-9AD1-5103-2A7C-EE7263BB09CA}"/>
              </a:ext>
            </a:extLst>
          </p:cNvPr>
          <p:cNvSpPr txBox="1"/>
          <p:nvPr/>
        </p:nvSpPr>
        <p:spPr>
          <a:xfrm>
            <a:off x="1258765" y="4707596"/>
            <a:ext cx="5444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dirty="0">
                <a:latin typeface="FrankRuehl" panose="020E0503060101010101" pitchFamily="34" charset="-79"/>
                <a:cs typeface="FrankRuehl" panose="020E0503060101010101" pitchFamily="34" charset="-79"/>
              </a:rPr>
              <a:t>איש קשר:</a:t>
            </a:r>
          </a:p>
          <a:p>
            <a:pPr algn="r" rtl="1"/>
            <a:r>
              <a:rPr lang="en-US" dirty="0">
                <a:latin typeface="FrankRuehl" panose="020E0503060101010101" pitchFamily="34" charset="-79"/>
                <a:cs typeface="FrankRuehl" panose="020E0503060101010101" pitchFamily="34" charset="-79"/>
              </a:rPr>
              <a:t>il898-reservationsb2b.cruises@msc.com</a:t>
            </a:r>
            <a:endParaRPr lang="he-IL" dirty="0"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4773B5B-85A2-DD17-FA6A-FDBBA0709B34}"/>
              </a:ext>
            </a:extLst>
          </p:cNvPr>
          <p:cNvSpPr txBox="1"/>
          <p:nvPr/>
        </p:nvSpPr>
        <p:spPr>
          <a:xfrm>
            <a:off x="-453005" y="5738386"/>
            <a:ext cx="7348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dirty="0">
                <a:latin typeface="FrankRuehl" panose="020E0503060101010101" pitchFamily="34" charset="-79"/>
                <a:cs typeface="FrankRuehl" panose="020E0503060101010101" pitchFamily="34" charset="-79"/>
              </a:rPr>
              <a:t>הזמנה שלא באמצעות המערכת אלא טלפונית, ייגבו 80$ דמי טיפול</a:t>
            </a:r>
            <a:endParaRPr lang="en-US" dirty="0"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18652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3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0" name="Freeform: Shape 5659"/>
          <p:cNvSpPr/>
          <p:nvPr/>
        </p:nvSpPr>
        <p:spPr>
          <a:xfrm>
            <a:off x="0" y="0"/>
            <a:ext cx="12192120" cy="6858360"/>
          </a:xfrm>
          <a:custGeom>
            <a:avLst/>
            <a:gdLst/>
            <a:ahLst/>
            <a:cxnLst/>
            <a:rect l="0" t="0" r="r" b="b"/>
            <a:pathLst>
              <a:path w="33868" h="19052">
                <a:moveTo>
                  <a:pt x="0" y="19051"/>
                </a:moveTo>
                <a:lnTo>
                  <a:pt x="33867" y="19051"/>
                </a:lnTo>
                <a:lnTo>
                  <a:pt x="33867" y="0"/>
                </a:lnTo>
                <a:lnTo>
                  <a:pt x="0" y="0"/>
                </a:lnTo>
                <a:lnTo>
                  <a:pt x="0" y="19051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</p:sp>
      <p:pic>
        <p:nvPicPr>
          <p:cNvPr id="5661" name="Picture 5660"/>
          <p:cNvPicPr/>
          <p:nvPr/>
        </p:nvPicPr>
        <p:blipFill>
          <a:blip r:embed="rId2"/>
          <a:stretch/>
        </p:blipFill>
        <p:spPr>
          <a:xfrm>
            <a:off x="0" y="0"/>
            <a:ext cx="12191760" cy="6859800"/>
          </a:xfrm>
          <a:prstGeom prst="rect">
            <a:avLst/>
          </a:prstGeom>
          <a:ln w="0">
            <a:noFill/>
          </a:ln>
        </p:spPr>
      </p:pic>
      <p:sp>
        <p:nvSpPr>
          <p:cNvPr id="5662" name="Freeform: Shape 5661"/>
          <p:cNvSpPr/>
          <p:nvPr/>
        </p:nvSpPr>
        <p:spPr>
          <a:xfrm>
            <a:off x="0" y="1962000"/>
            <a:ext cx="12192120" cy="2984760"/>
          </a:xfrm>
          <a:custGeom>
            <a:avLst/>
            <a:gdLst/>
            <a:ahLst/>
            <a:cxnLst/>
            <a:rect l="0" t="0" r="r" b="b"/>
            <a:pathLst>
              <a:path w="33868" h="8292">
                <a:moveTo>
                  <a:pt x="0" y="8291"/>
                </a:moveTo>
                <a:lnTo>
                  <a:pt x="33867" y="8291"/>
                </a:lnTo>
                <a:lnTo>
                  <a:pt x="33867" y="0"/>
                </a:lnTo>
                <a:lnTo>
                  <a:pt x="0" y="0"/>
                </a:lnTo>
                <a:lnTo>
                  <a:pt x="0" y="8291"/>
                </a:lnTo>
                <a:close/>
              </a:path>
            </a:pathLst>
          </a:custGeom>
          <a:solidFill>
            <a:srgbClr val="012046"/>
          </a:solidFill>
          <a:ln w="0">
            <a:noFill/>
          </a:ln>
        </p:spPr>
      </p:sp>
      <p:pic>
        <p:nvPicPr>
          <p:cNvPr id="5663" name="Picture 5662"/>
          <p:cNvPicPr/>
          <p:nvPr/>
        </p:nvPicPr>
        <p:blipFill>
          <a:blip r:embed="rId3"/>
          <a:stretch/>
        </p:blipFill>
        <p:spPr>
          <a:xfrm>
            <a:off x="762120" y="2749680"/>
            <a:ext cx="3225600" cy="1358640"/>
          </a:xfrm>
          <a:prstGeom prst="rect">
            <a:avLst/>
          </a:prstGeom>
          <a:ln w="0">
            <a:noFill/>
          </a:ln>
        </p:spPr>
      </p:pic>
      <p:sp>
        <p:nvSpPr>
          <p:cNvPr id="5664" name="TextBox 5663"/>
          <p:cNvSpPr txBox="1"/>
          <p:nvPr/>
        </p:nvSpPr>
        <p:spPr>
          <a:xfrm>
            <a:off x="6719760" y="3021480"/>
            <a:ext cx="3812400" cy="69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4800" spc="-1" dirty="0">
                <a:solidFill>
                  <a:schemeClr val="bg1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MSC BOOK</a:t>
            </a:r>
            <a:endParaRPr lang="en-US" sz="4800" b="0" strike="noStrike" spc="-1" dirty="0">
              <a:solidFill>
                <a:schemeClr val="bg1"/>
              </a:solidFill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6" name="Freeform: Shape 5515"/>
          <p:cNvSpPr/>
          <p:nvPr/>
        </p:nvSpPr>
        <p:spPr>
          <a:xfrm>
            <a:off x="0" y="0"/>
            <a:ext cx="12192120" cy="6858360"/>
          </a:xfrm>
          <a:custGeom>
            <a:avLst/>
            <a:gdLst/>
            <a:ahLst/>
            <a:cxnLst/>
            <a:rect l="0" t="0" r="r" b="b"/>
            <a:pathLst>
              <a:path w="33868" h="19052">
                <a:moveTo>
                  <a:pt x="0" y="19051"/>
                </a:moveTo>
                <a:lnTo>
                  <a:pt x="33867" y="19051"/>
                </a:lnTo>
                <a:lnTo>
                  <a:pt x="33867" y="0"/>
                </a:lnTo>
                <a:lnTo>
                  <a:pt x="0" y="0"/>
                </a:lnTo>
                <a:lnTo>
                  <a:pt x="0" y="19051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</p:sp>
      <p:pic>
        <p:nvPicPr>
          <p:cNvPr id="5517" name="Picture 5516"/>
          <p:cNvPicPr/>
          <p:nvPr/>
        </p:nvPicPr>
        <p:blipFill>
          <a:blip r:embed="rId2"/>
          <a:stretch/>
        </p:blipFill>
        <p:spPr>
          <a:xfrm>
            <a:off x="0" y="2597040"/>
            <a:ext cx="10159560" cy="4260600"/>
          </a:xfrm>
          <a:prstGeom prst="rect">
            <a:avLst/>
          </a:prstGeom>
          <a:ln w="0">
            <a:noFill/>
          </a:ln>
        </p:spPr>
      </p:pic>
      <p:pic>
        <p:nvPicPr>
          <p:cNvPr id="5518" name="Picture 5517"/>
          <p:cNvPicPr/>
          <p:nvPr/>
        </p:nvPicPr>
        <p:blipFill>
          <a:blip r:embed="rId3"/>
          <a:stretch/>
        </p:blipFill>
        <p:spPr>
          <a:xfrm>
            <a:off x="0" y="0"/>
            <a:ext cx="8134200" cy="6872400"/>
          </a:xfrm>
          <a:prstGeom prst="rect">
            <a:avLst/>
          </a:prstGeom>
          <a:ln w="0">
            <a:noFill/>
          </a:ln>
        </p:spPr>
      </p:pic>
      <p:sp>
        <p:nvSpPr>
          <p:cNvPr id="5519" name="Freeform: Shape 5518"/>
          <p:cNvSpPr/>
          <p:nvPr/>
        </p:nvSpPr>
        <p:spPr>
          <a:xfrm>
            <a:off x="7823160" y="0"/>
            <a:ext cx="4368960" cy="6858360"/>
          </a:xfrm>
          <a:custGeom>
            <a:avLst/>
            <a:gdLst/>
            <a:ahLst/>
            <a:cxnLst/>
            <a:rect l="0" t="0" r="r" b="b"/>
            <a:pathLst>
              <a:path w="12137" h="19052">
                <a:moveTo>
                  <a:pt x="0" y="19051"/>
                </a:moveTo>
                <a:lnTo>
                  <a:pt x="12136" y="19051"/>
                </a:lnTo>
                <a:lnTo>
                  <a:pt x="12136" y="0"/>
                </a:lnTo>
                <a:lnTo>
                  <a:pt x="0" y="0"/>
                </a:lnTo>
                <a:lnTo>
                  <a:pt x="0" y="19051"/>
                </a:lnTo>
                <a:close/>
              </a:path>
            </a:pathLst>
          </a:custGeom>
          <a:solidFill>
            <a:srgbClr val="011E41"/>
          </a:solidFill>
          <a:ln w="0">
            <a:noFill/>
          </a:ln>
        </p:spPr>
      </p:sp>
      <p:sp>
        <p:nvSpPr>
          <p:cNvPr id="5520" name="Freeform: Shape 5519"/>
          <p:cNvSpPr/>
          <p:nvPr/>
        </p:nvSpPr>
        <p:spPr>
          <a:xfrm>
            <a:off x="7823160" y="0"/>
            <a:ext cx="4368960" cy="6870960"/>
          </a:xfrm>
          <a:custGeom>
            <a:avLst/>
            <a:gdLst/>
            <a:ahLst/>
            <a:cxnLst/>
            <a:rect l="0" t="0" r="r" b="b"/>
            <a:pathLst>
              <a:path w="12137" h="19087">
                <a:moveTo>
                  <a:pt x="0" y="0"/>
                </a:moveTo>
                <a:lnTo>
                  <a:pt x="12136" y="0"/>
                </a:lnTo>
                <a:lnTo>
                  <a:pt x="12136" y="19086"/>
                </a:lnTo>
                <a:lnTo>
                  <a:pt x="0" y="19086"/>
                </a:lnTo>
                <a:lnTo>
                  <a:pt x="0" y="0"/>
                </a:lnTo>
                <a:close/>
              </a:path>
            </a:pathLst>
          </a:custGeom>
          <a:noFill/>
          <a:ln w="12600">
            <a:solidFill>
              <a:srgbClr val="00132D"/>
            </a:solidFill>
            <a:miter/>
          </a:ln>
        </p:spPr>
      </p:sp>
      <p:sp>
        <p:nvSpPr>
          <p:cNvPr id="5521" name="TextBox 5520"/>
          <p:cNvSpPr txBox="1"/>
          <p:nvPr/>
        </p:nvSpPr>
        <p:spPr>
          <a:xfrm>
            <a:off x="8224200" y="87840"/>
            <a:ext cx="3208680" cy="57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4000" b="0" strike="noStrike" spc="-1" dirty="0">
                <a:solidFill>
                  <a:srgbClr val="FFFFFF"/>
                </a:solidFill>
                <a:latin typeface="Georgia"/>
              </a:rPr>
              <a:t>MSC MUSICA</a:t>
            </a:r>
            <a:endParaRPr lang="en-US" sz="4000" b="0" strike="noStrike" spc="-1" dirty="0">
              <a:latin typeface="Times New Roman"/>
            </a:endParaRPr>
          </a:p>
        </p:txBody>
      </p:sp>
      <p:sp>
        <p:nvSpPr>
          <p:cNvPr id="5522" name="TextBox 5521"/>
          <p:cNvSpPr txBox="1"/>
          <p:nvPr/>
        </p:nvSpPr>
        <p:spPr>
          <a:xfrm>
            <a:off x="9620200" y="1213920"/>
            <a:ext cx="1452960" cy="29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Autofit/>
          </a:bodyPr>
          <a:lstStyle/>
          <a:p>
            <a:r>
              <a:rPr lang="he-IL" sz="3200" b="0" strike="noStrike" spc="-1" dirty="0">
                <a:solidFill>
                  <a:srgbClr val="FFFFFF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חיפה</a:t>
            </a:r>
            <a:endParaRPr lang="en-US" sz="3200" b="0" strike="noStrike" spc="-1" dirty="0"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  <p:sp>
        <p:nvSpPr>
          <p:cNvPr id="5523" name="Straight Connector 5522"/>
          <p:cNvSpPr/>
          <p:nvPr/>
        </p:nvSpPr>
        <p:spPr>
          <a:xfrm flipH="1">
            <a:off x="8397720" y="1361880"/>
            <a:ext cx="383040" cy="0"/>
          </a:xfrm>
          <a:prstGeom prst="line">
            <a:avLst/>
          </a:prstGeom>
          <a:ln w="1584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524" name="Straight Connector 5523"/>
          <p:cNvSpPr/>
          <p:nvPr/>
        </p:nvSpPr>
        <p:spPr>
          <a:xfrm flipH="1">
            <a:off x="11306160" y="1361880"/>
            <a:ext cx="382680" cy="0"/>
          </a:xfrm>
          <a:prstGeom prst="line">
            <a:avLst/>
          </a:prstGeom>
          <a:ln w="1584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525" name="TextBox 5524"/>
          <p:cNvSpPr txBox="1"/>
          <p:nvPr/>
        </p:nvSpPr>
        <p:spPr>
          <a:xfrm>
            <a:off x="8477289" y="2299680"/>
            <a:ext cx="3538915" cy="57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Autofit/>
          </a:bodyPr>
          <a:lstStyle/>
          <a:p>
            <a:r>
              <a:rPr lang="he-IL" sz="4000" spc="-1" dirty="0">
                <a:solidFill>
                  <a:srgbClr val="FFFFFF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החל מאפריל 2023</a:t>
            </a:r>
            <a:endParaRPr lang="en-US" sz="4000" b="0" strike="noStrike" spc="-1" dirty="0"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  <p:sp>
        <p:nvSpPr>
          <p:cNvPr id="5527" name="TextBox 5526"/>
          <p:cNvSpPr txBox="1"/>
          <p:nvPr/>
        </p:nvSpPr>
        <p:spPr>
          <a:xfrm>
            <a:off x="8477289" y="2896200"/>
            <a:ext cx="2595871" cy="261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Autofit/>
          </a:bodyPr>
          <a:lstStyle/>
          <a:p>
            <a:endParaRPr lang="en-US" sz="1800" b="0" strike="noStrike" spc="-1" dirty="0"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  <p:pic>
        <p:nvPicPr>
          <p:cNvPr id="5529" name="Picture 5528"/>
          <p:cNvPicPr/>
          <p:nvPr/>
        </p:nvPicPr>
        <p:blipFill>
          <a:blip r:embed="rId4"/>
          <a:stretch/>
        </p:blipFill>
        <p:spPr>
          <a:xfrm>
            <a:off x="7823160" y="4038480"/>
            <a:ext cx="4387320" cy="28764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4F8CA4B2-8CC7-87EE-AD61-D5493F64617E}"/>
              </a:ext>
            </a:extLst>
          </p:cNvPr>
          <p:cNvSpPr/>
          <p:nvPr/>
        </p:nvSpPr>
        <p:spPr>
          <a:xfrm>
            <a:off x="7842120" y="-360"/>
            <a:ext cx="4349880" cy="6858360"/>
          </a:xfrm>
          <a:custGeom>
            <a:avLst/>
            <a:gdLst/>
            <a:ahLst/>
            <a:cxnLst/>
            <a:rect l="0" t="0" r="r" b="b"/>
            <a:pathLst>
              <a:path w="12084" h="19052">
                <a:moveTo>
                  <a:pt x="0" y="19051"/>
                </a:moveTo>
                <a:lnTo>
                  <a:pt x="12083" y="19051"/>
                </a:lnTo>
                <a:lnTo>
                  <a:pt x="12083" y="0"/>
                </a:lnTo>
                <a:lnTo>
                  <a:pt x="0" y="0"/>
                </a:lnTo>
                <a:lnTo>
                  <a:pt x="0" y="19051"/>
                </a:lnTo>
                <a:close/>
              </a:path>
            </a:pathLst>
          </a:custGeom>
          <a:solidFill>
            <a:srgbClr val="011E41"/>
          </a:solidFill>
          <a:ln w="0">
            <a:noFill/>
          </a:ln>
        </p:spPr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94ADB6-C0EB-3926-D961-7FAB86E520D0}"/>
              </a:ext>
            </a:extLst>
          </p:cNvPr>
          <p:cNvSpPr txBox="1"/>
          <p:nvPr/>
        </p:nvSpPr>
        <p:spPr>
          <a:xfrm>
            <a:off x="8398276" y="521108"/>
            <a:ext cx="30960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he-IL" sz="3600" dirty="0">
                <a:solidFill>
                  <a:schemeClr val="bg1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בידור סביב השעון</a:t>
            </a:r>
            <a:endParaRPr lang="en-GB" sz="3600" dirty="0">
              <a:solidFill>
                <a:schemeClr val="bg1"/>
              </a:solidFill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  <p:sp>
        <p:nvSpPr>
          <p:cNvPr id="7" name="Straight Connector 6">
            <a:extLst>
              <a:ext uri="{FF2B5EF4-FFF2-40B4-BE49-F238E27FC236}">
                <a16:creationId xmlns:a16="http://schemas.microsoft.com/office/drawing/2014/main" id="{D7BADC88-1B85-E41C-8BB1-EA18AAF372A7}"/>
              </a:ext>
            </a:extLst>
          </p:cNvPr>
          <p:cNvSpPr/>
          <p:nvPr/>
        </p:nvSpPr>
        <p:spPr>
          <a:xfrm flipH="1">
            <a:off x="8144637" y="886451"/>
            <a:ext cx="383040" cy="0"/>
          </a:xfrm>
          <a:prstGeom prst="line">
            <a:avLst/>
          </a:prstGeom>
          <a:ln w="1584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" name="Straight Connector 7">
            <a:extLst>
              <a:ext uri="{FF2B5EF4-FFF2-40B4-BE49-F238E27FC236}">
                <a16:creationId xmlns:a16="http://schemas.microsoft.com/office/drawing/2014/main" id="{0057D0D2-9A42-1DC6-4C3E-B44142A979E3}"/>
              </a:ext>
            </a:extLst>
          </p:cNvPr>
          <p:cNvSpPr/>
          <p:nvPr/>
        </p:nvSpPr>
        <p:spPr>
          <a:xfrm flipH="1">
            <a:off x="11494362" y="886451"/>
            <a:ext cx="383040" cy="0"/>
          </a:xfrm>
          <a:prstGeom prst="line">
            <a:avLst/>
          </a:prstGeom>
          <a:ln w="1584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608ABE-4BDC-574F-ABAA-923FFBD191B3}"/>
              </a:ext>
            </a:extLst>
          </p:cNvPr>
          <p:cNvSpPr txBox="1"/>
          <p:nvPr/>
        </p:nvSpPr>
        <p:spPr>
          <a:xfrm>
            <a:off x="7618594" y="1978515"/>
            <a:ext cx="4336887" cy="24886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r" rtl="1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he-IL" sz="1600" dirty="0">
                <a:solidFill>
                  <a:schemeClr val="bg1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תיאטרון מפואר עם מגוון הופעות חיות בכל ערב</a:t>
            </a:r>
          </a:p>
          <a:p>
            <a:pPr marL="285750" indent="-285750" algn="r" rtl="1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he-IL" sz="1600" dirty="0">
                <a:solidFill>
                  <a:schemeClr val="bg1"/>
                </a:solidFill>
                <a:effectLst/>
                <a:latin typeface="FrankRuehl" panose="020E0503060101010101" pitchFamily="34" charset="-79"/>
                <a:ea typeface="Calibri" panose="020F0502020204030204" pitchFamily="34" charset="0"/>
                <a:cs typeface="FrankRuehl" panose="020E0503060101010101" pitchFamily="34" charset="-79"/>
              </a:rPr>
              <a:t>מוזיקה חיה בברים ובלאונג</a:t>
            </a:r>
            <a:r>
              <a:rPr lang="en-US" sz="1600" dirty="0">
                <a:solidFill>
                  <a:schemeClr val="bg1"/>
                </a:solidFill>
                <a:effectLst/>
                <a:latin typeface="FrankRuehl" panose="020E0503060101010101" pitchFamily="34" charset="-79"/>
                <a:ea typeface="Calibri" panose="020F0502020204030204" pitchFamily="34" charset="0"/>
                <a:cs typeface="FrankRuehl" panose="020E0503060101010101" pitchFamily="34" charset="-79"/>
              </a:rPr>
              <a:t>'</a:t>
            </a:r>
            <a:r>
              <a:rPr lang="he-IL" sz="1600" dirty="0">
                <a:solidFill>
                  <a:schemeClr val="bg1"/>
                </a:solidFill>
                <a:effectLst/>
                <a:latin typeface="FrankRuehl" panose="020E0503060101010101" pitchFamily="34" charset="-79"/>
                <a:ea typeface="Calibri" panose="020F0502020204030204" pitchFamily="34" charset="0"/>
                <a:cs typeface="FrankRuehl" panose="020E0503060101010101" pitchFamily="34" charset="-79"/>
              </a:rPr>
              <a:t>ים</a:t>
            </a:r>
          </a:p>
          <a:p>
            <a:pPr marL="285750" indent="-285750" algn="r" rtl="1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he-IL" sz="1600" dirty="0">
                <a:solidFill>
                  <a:schemeClr val="bg1"/>
                </a:solidFill>
                <a:effectLst/>
                <a:latin typeface="FrankRuehl" panose="020E0503060101010101" pitchFamily="34" charset="-79"/>
                <a:ea typeface="Calibri" panose="020F0502020204030204" pitchFamily="34" charset="0"/>
                <a:cs typeface="FrankRuehl" panose="020E0503060101010101" pitchFamily="34" charset="-79"/>
              </a:rPr>
              <a:t> קזינו</a:t>
            </a:r>
            <a:endParaRPr lang="he-IL" sz="1600" dirty="0">
              <a:solidFill>
                <a:schemeClr val="bg1"/>
              </a:solidFill>
              <a:latin typeface="FrankRuehl" panose="020E0503060101010101" pitchFamily="34" charset="-79"/>
              <a:cs typeface="FrankRuehl" panose="020E0503060101010101" pitchFamily="34" charset="-79"/>
            </a:endParaRPr>
          </a:p>
          <a:p>
            <a:pPr marL="285750" indent="-285750" algn="r" rtl="1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he-IL" sz="1600" dirty="0">
                <a:solidFill>
                  <a:schemeClr val="bg1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מיני גולף באוויר הפתוח</a:t>
            </a:r>
          </a:p>
          <a:p>
            <a:pPr marL="285750" indent="-285750" algn="r" rtl="1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he-IL" sz="1600" dirty="0">
                <a:solidFill>
                  <a:schemeClr val="bg1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 חדר כשר וספא </a:t>
            </a:r>
            <a:endParaRPr lang="he-IL" dirty="0">
              <a:solidFill>
                <a:schemeClr val="bg1"/>
              </a:solidFill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  <p:pic>
        <p:nvPicPr>
          <p:cNvPr id="14" name="Picture 13" descr="A group of people on a stage&#10;&#10;Description automatically generated">
            <a:extLst>
              <a:ext uri="{FF2B5EF4-FFF2-40B4-BE49-F238E27FC236}">
                <a16:creationId xmlns:a16="http://schemas.microsoft.com/office/drawing/2014/main" id="{E23C408F-A05B-9D84-6091-ADCC51F472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7968" y="-360"/>
            <a:ext cx="8190088" cy="685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475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4F8CA4B2-8CC7-87EE-AD61-D5493F64617E}"/>
              </a:ext>
            </a:extLst>
          </p:cNvPr>
          <p:cNvSpPr/>
          <p:nvPr/>
        </p:nvSpPr>
        <p:spPr>
          <a:xfrm>
            <a:off x="7842117" y="-360"/>
            <a:ext cx="4349880" cy="6858360"/>
          </a:xfrm>
          <a:custGeom>
            <a:avLst/>
            <a:gdLst/>
            <a:ahLst/>
            <a:cxnLst/>
            <a:rect l="0" t="0" r="r" b="b"/>
            <a:pathLst>
              <a:path w="12084" h="19052">
                <a:moveTo>
                  <a:pt x="0" y="19051"/>
                </a:moveTo>
                <a:lnTo>
                  <a:pt x="12083" y="19051"/>
                </a:lnTo>
                <a:lnTo>
                  <a:pt x="12083" y="0"/>
                </a:lnTo>
                <a:lnTo>
                  <a:pt x="0" y="0"/>
                </a:lnTo>
                <a:lnTo>
                  <a:pt x="0" y="19051"/>
                </a:lnTo>
                <a:close/>
              </a:path>
            </a:pathLst>
          </a:custGeom>
          <a:solidFill>
            <a:srgbClr val="011E41"/>
          </a:solidFill>
          <a:ln w="0">
            <a:noFill/>
          </a:ln>
        </p:spPr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94ADB6-C0EB-3926-D961-7FAB86E520D0}"/>
              </a:ext>
            </a:extLst>
          </p:cNvPr>
          <p:cNvSpPr txBox="1"/>
          <p:nvPr/>
        </p:nvSpPr>
        <p:spPr>
          <a:xfrm>
            <a:off x="8469017" y="286286"/>
            <a:ext cx="309608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he-IL" sz="3600" dirty="0">
                <a:solidFill>
                  <a:schemeClr val="bg1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חוויה קולינרית ברמה עולמית</a:t>
            </a:r>
            <a:endParaRPr lang="en-GB" sz="3600" dirty="0">
              <a:solidFill>
                <a:schemeClr val="bg1"/>
              </a:solidFill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  <p:sp>
        <p:nvSpPr>
          <p:cNvPr id="7" name="Straight Connector 6">
            <a:extLst>
              <a:ext uri="{FF2B5EF4-FFF2-40B4-BE49-F238E27FC236}">
                <a16:creationId xmlns:a16="http://schemas.microsoft.com/office/drawing/2014/main" id="{D7BADC88-1B85-E41C-8BB1-EA18AAF372A7}"/>
              </a:ext>
            </a:extLst>
          </p:cNvPr>
          <p:cNvSpPr/>
          <p:nvPr/>
        </p:nvSpPr>
        <p:spPr>
          <a:xfrm flipH="1">
            <a:off x="8144637" y="886451"/>
            <a:ext cx="383040" cy="0"/>
          </a:xfrm>
          <a:prstGeom prst="line">
            <a:avLst/>
          </a:prstGeom>
          <a:ln w="1584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" name="Straight Connector 7">
            <a:extLst>
              <a:ext uri="{FF2B5EF4-FFF2-40B4-BE49-F238E27FC236}">
                <a16:creationId xmlns:a16="http://schemas.microsoft.com/office/drawing/2014/main" id="{0057D0D2-9A42-1DC6-4C3E-B44142A979E3}"/>
              </a:ext>
            </a:extLst>
          </p:cNvPr>
          <p:cNvSpPr/>
          <p:nvPr/>
        </p:nvSpPr>
        <p:spPr>
          <a:xfrm flipH="1">
            <a:off x="11494362" y="886451"/>
            <a:ext cx="383040" cy="0"/>
          </a:xfrm>
          <a:prstGeom prst="line">
            <a:avLst/>
          </a:prstGeom>
          <a:ln w="1584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8952D3-3060-B368-83CA-3C0E64FCEA86}"/>
              </a:ext>
            </a:extLst>
          </p:cNvPr>
          <p:cNvSpPr txBox="1"/>
          <p:nvPr/>
        </p:nvSpPr>
        <p:spPr>
          <a:xfrm>
            <a:off x="8346140" y="2170604"/>
            <a:ext cx="3845859" cy="379225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he-IL" dirty="0">
                <a:solidFill>
                  <a:schemeClr val="bg1"/>
                </a:solidFill>
                <a:latin typeface="FrankRuehl" panose="020E0503060101010101" pitchFamily="34" charset="-79"/>
                <a:ea typeface="Calibri" panose="020F0502020204030204" pitchFamily="34" charset="0"/>
                <a:cs typeface="FrankRuehl" panose="020E0503060101010101" pitchFamily="34" charset="-79"/>
              </a:rPr>
              <a:t>מחיר השייט כולל: </a:t>
            </a:r>
            <a:r>
              <a:rPr lang="he-IL" dirty="0">
                <a:solidFill>
                  <a:schemeClr val="bg1"/>
                </a:solidFill>
                <a:effectLst/>
                <a:latin typeface="FrankRuehl" panose="020E0503060101010101" pitchFamily="34" charset="-79"/>
                <a:ea typeface="Calibri" panose="020F0502020204030204" pitchFamily="34" charset="0"/>
                <a:cs typeface="FrankRuehl" panose="020E0503060101010101" pitchFamily="34" charset="-79"/>
              </a:rPr>
              <a:t>פנסיון מלא במסעדות האוניה, </a:t>
            </a:r>
            <a:r>
              <a:rPr lang="he-IL" dirty="0">
                <a:solidFill>
                  <a:schemeClr val="bg1"/>
                </a:solidFill>
                <a:effectLst/>
                <a:latin typeface="FrankRuehl" panose="020E0503060101010101" pitchFamily="34" charset="-79"/>
                <a:ea typeface="Times New Roman" panose="02020603050405020304" pitchFamily="18" charset="0"/>
                <a:cs typeface="FrankRuehl" panose="020E0503060101010101" pitchFamily="34" charset="-79"/>
              </a:rPr>
              <a:t>3 ארוחות ביום במסעדה הראשית, בהגשה עם מלצר אישי ובנוסף </a:t>
            </a:r>
            <a:r>
              <a:rPr lang="he-IL" dirty="0">
                <a:solidFill>
                  <a:schemeClr val="bg1"/>
                </a:solidFill>
                <a:effectLst/>
                <a:latin typeface="FrankRuehl" panose="020E0503060101010101" pitchFamily="34" charset="-79"/>
                <a:ea typeface="Calibri" panose="020F0502020204030204" pitchFamily="34" charset="0"/>
                <a:cs typeface="FrankRuehl" panose="020E0503060101010101" pitchFamily="34" charset="-79"/>
              </a:rPr>
              <a:t>בופה עשיר הפתוח ברוב שעות היממה</a:t>
            </a: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he-IL" dirty="0">
                <a:solidFill>
                  <a:schemeClr val="bg1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מבחר טרקלינים וברים לבילויי ערב מבדרים</a:t>
            </a:r>
            <a:endParaRPr lang="en-US" dirty="0">
              <a:solidFill>
                <a:schemeClr val="bg1"/>
              </a:solidFill>
              <a:latin typeface="FrankRuehl" panose="020E0503060101010101" pitchFamily="34" charset="-79"/>
              <a:cs typeface="FrankRuehl" panose="020E0503060101010101" pitchFamily="34" charset="-79"/>
            </a:endParaRP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he-IL" b="0" dirty="0">
                <a:solidFill>
                  <a:schemeClr val="bg1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*ניתן להזמין מראש ארוחות כשרות בחמגשיות לכל ימי ההפלגה ב</a:t>
            </a:r>
            <a:r>
              <a:rPr lang="en-US" b="0" dirty="0">
                <a:solidFill>
                  <a:schemeClr val="bg1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30</a:t>
            </a:r>
            <a:r>
              <a:rPr lang="he-IL" b="0" dirty="0">
                <a:solidFill>
                  <a:schemeClr val="bg1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$</a:t>
            </a:r>
            <a:r>
              <a:rPr lang="en-US" b="0" dirty="0">
                <a:solidFill>
                  <a:schemeClr val="bg1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 </a:t>
            </a:r>
            <a:r>
              <a:rPr lang="he-IL" b="0" dirty="0">
                <a:solidFill>
                  <a:schemeClr val="bg1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לאדם ללילה הכולל 3 ארוחות ביום.</a:t>
            </a:r>
            <a:endParaRPr lang="en-GB" b="0" dirty="0">
              <a:solidFill>
                <a:schemeClr val="bg1"/>
              </a:solidFill>
              <a:latin typeface="FrankRuehl" panose="020E0503060101010101" pitchFamily="34" charset="-79"/>
              <a:cs typeface="FrankRuehl" panose="020E0503060101010101" pitchFamily="34" charset="-79"/>
            </a:endParaRPr>
          </a:p>
          <a:p>
            <a:pPr algn="r" rtl="1">
              <a:lnSpc>
                <a:spcPct val="150000"/>
              </a:lnSpc>
            </a:pPr>
            <a:endParaRPr lang="he-IL" dirty="0">
              <a:solidFill>
                <a:schemeClr val="bg1"/>
              </a:solidFill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  <p:pic>
        <p:nvPicPr>
          <p:cNvPr id="5" name="Picture 4" descr="A picture containing text, area, furniture&#10;&#10;Description automatically generated">
            <a:extLst>
              <a:ext uri="{FF2B5EF4-FFF2-40B4-BE49-F238E27FC236}">
                <a16:creationId xmlns:a16="http://schemas.microsoft.com/office/drawing/2014/main" id="{16613037-530D-ED9F-918B-E9A66CB983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723" y="-39880"/>
            <a:ext cx="7876838" cy="7876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751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4F8CA4B2-8CC7-87EE-AD61-D5493F64617E}"/>
              </a:ext>
            </a:extLst>
          </p:cNvPr>
          <p:cNvSpPr/>
          <p:nvPr/>
        </p:nvSpPr>
        <p:spPr>
          <a:xfrm>
            <a:off x="7842117" y="-360"/>
            <a:ext cx="4349880" cy="6858360"/>
          </a:xfrm>
          <a:custGeom>
            <a:avLst/>
            <a:gdLst/>
            <a:ahLst/>
            <a:cxnLst/>
            <a:rect l="0" t="0" r="r" b="b"/>
            <a:pathLst>
              <a:path w="12084" h="19052">
                <a:moveTo>
                  <a:pt x="0" y="19051"/>
                </a:moveTo>
                <a:lnTo>
                  <a:pt x="12083" y="19051"/>
                </a:lnTo>
                <a:lnTo>
                  <a:pt x="12083" y="0"/>
                </a:lnTo>
                <a:lnTo>
                  <a:pt x="0" y="0"/>
                </a:lnTo>
                <a:lnTo>
                  <a:pt x="0" y="19051"/>
                </a:lnTo>
                <a:close/>
              </a:path>
            </a:pathLst>
          </a:custGeom>
          <a:solidFill>
            <a:srgbClr val="011E41"/>
          </a:solidFill>
          <a:ln w="0"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94ADB6-C0EB-3926-D961-7FAB86E520D0}"/>
              </a:ext>
            </a:extLst>
          </p:cNvPr>
          <p:cNvSpPr txBox="1"/>
          <p:nvPr/>
        </p:nvSpPr>
        <p:spPr>
          <a:xfrm>
            <a:off x="8469017" y="286286"/>
            <a:ext cx="30960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he-IL" sz="3600" dirty="0">
                <a:solidFill>
                  <a:schemeClr val="bg1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נוחות מירבית</a:t>
            </a:r>
            <a:endParaRPr lang="en-GB" sz="3600" dirty="0">
              <a:solidFill>
                <a:schemeClr val="bg1"/>
              </a:solidFill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  <p:sp>
        <p:nvSpPr>
          <p:cNvPr id="7" name="Straight Connector 6">
            <a:extLst>
              <a:ext uri="{FF2B5EF4-FFF2-40B4-BE49-F238E27FC236}">
                <a16:creationId xmlns:a16="http://schemas.microsoft.com/office/drawing/2014/main" id="{D7BADC88-1B85-E41C-8BB1-EA18AAF372A7}"/>
              </a:ext>
            </a:extLst>
          </p:cNvPr>
          <p:cNvSpPr/>
          <p:nvPr/>
        </p:nvSpPr>
        <p:spPr>
          <a:xfrm flipH="1">
            <a:off x="8144637" y="886451"/>
            <a:ext cx="383040" cy="0"/>
          </a:xfrm>
          <a:prstGeom prst="line">
            <a:avLst/>
          </a:prstGeom>
          <a:ln w="1584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" name="Straight Connector 7">
            <a:extLst>
              <a:ext uri="{FF2B5EF4-FFF2-40B4-BE49-F238E27FC236}">
                <a16:creationId xmlns:a16="http://schemas.microsoft.com/office/drawing/2014/main" id="{0057D0D2-9A42-1DC6-4C3E-B44142A979E3}"/>
              </a:ext>
            </a:extLst>
          </p:cNvPr>
          <p:cNvSpPr/>
          <p:nvPr/>
        </p:nvSpPr>
        <p:spPr>
          <a:xfrm flipH="1">
            <a:off x="11494362" y="886451"/>
            <a:ext cx="383040" cy="0"/>
          </a:xfrm>
          <a:prstGeom prst="line">
            <a:avLst/>
          </a:prstGeom>
          <a:ln w="1584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8952D3-3060-B368-83CA-3C0E64FCEA86}"/>
              </a:ext>
            </a:extLst>
          </p:cNvPr>
          <p:cNvSpPr txBox="1"/>
          <p:nvPr/>
        </p:nvSpPr>
        <p:spPr>
          <a:xfrm>
            <a:off x="8031543" y="1970261"/>
            <a:ext cx="3845859" cy="16680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r" rtl="1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he-IL" dirty="0">
                <a:solidFill>
                  <a:schemeClr val="bg1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מגוון חדרים (פנימי, חלון, מרפסת וסוויטה)</a:t>
            </a:r>
          </a:p>
          <a:p>
            <a:pPr marL="285750" indent="-285750" algn="r" rtl="1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he-IL" dirty="0">
                <a:solidFill>
                  <a:schemeClr val="bg1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חדרם לשלישיות ורביעיות</a:t>
            </a:r>
          </a:p>
          <a:p>
            <a:pPr marL="285750" indent="-285750" algn="r" rtl="1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he-IL" dirty="0">
                <a:solidFill>
                  <a:schemeClr val="bg1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קטגוריות מגוונות</a:t>
            </a:r>
          </a:p>
        </p:txBody>
      </p:sp>
      <p:pic>
        <p:nvPicPr>
          <p:cNvPr id="10" name="Picture 9" descr="A collage of photos of a bedroom&#10;&#10;Description automatically generated with low confidence">
            <a:extLst>
              <a:ext uri="{FF2B5EF4-FFF2-40B4-BE49-F238E27FC236}">
                <a16:creationId xmlns:a16="http://schemas.microsoft.com/office/drawing/2014/main" id="{344862F4-BD14-EA08-B55D-9D551F322C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7695" y="-841694"/>
            <a:ext cx="11520101" cy="896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661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4F8CA4B2-8CC7-87EE-AD61-D5493F64617E}"/>
              </a:ext>
            </a:extLst>
          </p:cNvPr>
          <p:cNvSpPr/>
          <p:nvPr/>
        </p:nvSpPr>
        <p:spPr>
          <a:xfrm>
            <a:off x="7842117" y="-360"/>
            <a:ext cx="4349880" cy="6858360"/>
          </a:xfrm>
          <a:custGeom>
            <a:avLst/>
            <a:gdLst/>
            <a:ahLst/>
            <a:cxnLst/>
            <a:rect l="0" t="0" r="r" b="b"/>
            <a:pathLst>
              <a:path w="12084" h="19052">
                <a:moveTo>
                  <a:pt x="0" y="19051"/>
                </a:moveTo>
                <a:lnTo>
                  <a:pt x="12083" y="19051"/>
                </a:lnTo>
                <a:lnTo>
                  <a:pt x="12083" y="0"/>
                </a:lnTo>
                <a:lnTo>
                  <a:pt x="0" y="0"/>
                </a:lnTo>
                <a:lnTo>
                  <a:pt x="0" y="19051"/>
                </a:lnTo>
                <a:close/>
              </a:path>
            </a:pathLst>
          </a:custGeom>
          <a:solidFill>
            <a:srgbClr val="011E41"/>
          </a:solidFill>
          <a:ln w="0"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94ADB6-C0EB-3926-D961-7FAB86E520D0}"/>
              </a:ext>
            </a:extLst>
          </p:cNvPr>
          <p:cNvSpPr txBox="1"/>
          <p:nvPr/>
        </p:nvSpPr>
        <p:spPr>
          <a:xfrm>
            <a:off x="8469017" y="286286"/>
            <a:ext cx="30960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he-IL" sz="3600" dirty="0">
                <a:solidFill>
                  <a:schemeClr val="bg1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נוחות מירבית</a:t>
            </a:r>
            <a:endParaRPr lang="en-GB" sz="3600" dirty="0">
              <a:solidFill>
                <a:schemeClr val="bg1"/>
              </a:solidFill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  <p:sp>
        <p:nvSpPr>
          <p:cNvPr id="7" name="Straight Connector 6">
            <a:extLst>
              <a:ext uri="{FF2B5EF4-FFF2-40B4-BE49-F238E27FC236}">
                <a16:creationId xmlns:a16="http://schemas.microsoft.com/office/drawing/2014/main" id="{D7BADC88-1B85-E41C-8BB1-EA18AAF372A7}"/>
              </a:ext>
            </a:extLst>
          </p:cNvPr>
          <p:cNvSpPr/>
          <p:nvPr/>
        </p:nvSpPr>
        <p:spPr>
          <a:xfrm flipH="1">
            <a:off x="8144637" y="886451"/>
            <a:ext cx="383040" cy="0"/>
          </a:xfrm>
          <a:prstGeom prst="line">
            <a:avLst/>
          </a:prstGeom>
          <a:ln w="1584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" name="Straight Connector 7">
            <a:extLst>
              <a:ext uri="{FF2B5EF4-FFF2-40B4-BE49-F238E27FC236}">
                <a16:creationId xmlns:a16="http://schemas.microsoft.com/office/drawing/2014/main" id="{0057D0D2-9A42-1DC6-4C3E-B44142A979E3}"/>
              </a:ext>
            </a:extLst>
          </p:cNvPr>
          <p:cNvSpPr/>
          <p:nvPr/>
        </p:nvSpPr>
        <p:spPr>
          <a:xfrm flipH="1">
            <a:off x="11494362" y="886451"/>
            <a:ext cx="383040" cy="0"/>
          </a:xfrm>
          <a:prstGeom prst="line">
            <a:avLst/>
          </a:prstGeom>
          <a:ln w="1584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8952D3-3060-B368-83CA-3C0E64FCEA86}"/>
              </a:ext>
            </a:extLst>
          </p:cNvPr>
          <p:cNvSpPr txBox="1"/>
          <p:nvPr/>
        </p:nvSpPr>
        <p:spPr>
          <a:xfrm>
            <a:off x="8031543" y="1970261"/>
            <a:ext cx="3845859" cy="16680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r" rtl="1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he-IL" dirty="0">
                <a:solidFill>
                  <a:schemeClr val="bg1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מגוון חדרים (פנימי, חלון, מרפסת וסוויטה)</a:t>
            </a:r>
          </a:p>
          <a:p>
            <a:pPr marL="285750" indent="-285750" algn="r" rtl="1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he-IL" dirty="0">
                <a:solidFill>
                  <a:schemeClr val="bg1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חדרים לשלישיות ורביעיות</a:t>
            </a:r>
          </a:p>
          <a:p>
            <a:pPr marL="285750" indent="-285750" algn="r" rtl="1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he-IL" dirty="0">
                <a:solidFill>
                  <a:schemeClr val="bg1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קטגוריות מגוונות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AF03FFB-F5AA-52BB-3CF4-0CB643C239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8964689"/>
              </p:ext>
            </p:extLst>
          </p:nvPr>
        </p:nvGraphicFramePr>
        <p:xfrm>
          <a:off x="626897" y="470903"/>
          <a:ext cx="6375401" cy="3619500"/>
        </p:xfrm>
        <a:graphic>
          <a:graphicData uri="http://schemas.openxmlformats.org/drawingml/2006/table">
            <a:tbl>
              <a:tblPr rtl="1"/>
              <a:tblGrid>
                <a:gridCol w="610208">
                  <a:extLst>
                    <a:ext uri="{9D8B030D-6E8A-4147-A177-3AD203B41FA5}">
                      <a16:colId xmlns:a16="http://schemas.microsoft.com/office/drawing/2014/main" val="2503631711"/>
                    </a:ext>
                  </a:extLst>
                </a:gridCol>
                <a:gridCol w="324173">
                  <a:extLst>
                    <a:ext uri="{9D8B030D-6E8A-4147-A177-3AD203B41FA5}">
                      <a16:colId xmlns:a16="http://schemas.microsoft.com/office/drawing/2014/main" val="1208385171"/>
                    </a:ext>
                  </a:extLst>
                </a:gridCol>
                <a:gridCol w="2046739">
                  <a:extLst>
                    <a:ext uri="{9D8B030D-6E8A-4147-A177-3AD203B41FA5}">
                      <a16:colId xmlns:a16="http://schemas.microsoft.com/office/drawing/2014/main" val="1620691994"/>
                    </a:ext>
                  </a:extLst>
                </a:gridCol>
                <a:gridCol w="1856049">
                  <a:extLst>
                    <a:ext uri="{9D8B030D-6E8A-4147-A177-3AD203B41FA5}">
                      <a16:colId xmlns:a16="http://schemas.microsoft.com/office/drawing/2014/main" val="1395846213"/>
                    </a:ext>
                  </a:extLst>
                </a:gridCol>
                <a:gridCol w="991588">
                  <a:extLst>
                    <a:ext uri="{9D8B030D-6E8A-4147-A177-3AD203B41FA5}">
                      <a16:colId xmlns:a16="http://schemas.microsoft.com/office/drawing/2014/main" val="2261597494"/>
                    </a:ext>
                  </a:extLst>
                </a:gridCol>
                <a:gridCol w="546644">
                  <a:extLst>
                    <a:ext uri="{9D8B030D-6E8A-4147-A177-3AD203B41FA5}">
                      <a16:colId xmlns:a16="http://schemas.microsoft.com/office/drawing/2014/main" val="3419942384"/>
                    </a:ext>
                  </a:extLst>
                </a:gridCol>
              </a:tblGrid>
              <a:tr h="190500">
                <a:tc gridSpan="2">
                  <a:txBody>
                    <a:bodyPr/>
                    <a:lstStyle/>
                    <a:p>
                      <a:pPr algn="r" rtl="0" fontAlgn="ctr"/>
                      <a:r>
                        <a:rPr lang="he-IL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חדרים פנימיים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e-IL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שם חדר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e-IL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גודל חדר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e-IL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מיקום חדר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e-IL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קטגוריה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4230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rtl="0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IB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e-I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פנימי בלה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e-I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חדר גרנטי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בלה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788009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rtl="0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IR1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e-I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פנימי דלוקס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e-I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דלוקס (14-17.99 מ"ר)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e-I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סיפון נמוך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e-I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פנטסטיקה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21972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rtl="0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IR2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e-I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פנימי דלוקס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e-I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דלוקס (14-17.99 מ"ר)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e-I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סיפון אמצעי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e-I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פנטסטיקה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631761"/>
                  </a:ext>
                </a:extLst>
              </a:tr>
              <a:tr h="190500">
                <a:tc gridSpan="2">
                  <a:txBody>
                    <a:bodyPr/>
                    <a:lstStyle/>
                    <a:p>
                      <a:pPr algn="r" rtl="0" fontAlgn="ctr"/>
                      <a:r>
                        <a:rPr lang="he-IL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חדרי חלון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e-IL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שם חדר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e-IL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גודל חדר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e-IL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מיקום חדר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e-IL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קטגוריה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57892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rtl="0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e-I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חלון בלה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e-I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חדר גרנטי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בלה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983448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rtl="0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e-I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חלון דלוקס עם נוף חסום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e-I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דלוקס (14-17.99 מ"ר) עם נוף חסום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e-I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פנטסטיקה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585614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rtl="0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e-I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חלון דלוקס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e-I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דלוקס (14-17.99 מ"ר)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e-I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סיפון נמוך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e-I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פנטסטיקה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383944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rtl="0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e-I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חלון דלוקס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e-I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דלוקס (14-17.99 מ"ר)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e-I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סיפון אמצעי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e-I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פנטסטיקה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4658209"/>
                  </a:ext>
                </a:extLst>
              </a:tr>
              <a:tr h="190500">
                <a:tc gridSpan="2">
                  <a:txBody>
                    <a:bodyPr/>
                    <a:lstStyle/>
                    <a:p>
                      <a:pPr algn="r" rtl="0" fontAlgn="ctr"/>
                      <a:r>
                        <a:rPr lang="he-IL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חדרי מרפסת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e-IL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שם חדר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e-IL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גודל חדר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e-IL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מיקום חדר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e-IL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קטגוריה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705778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rtl="0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BB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e-I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מרפסת בלה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e-I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חדר גרנטי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בלה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424983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rtl="0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BP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e-I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מרפסת דלוקס עם נוף חלקי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e-I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דלוקס (14-17.99 מ"ר) עם נוף חלקי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e-I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פנטסטיקה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9198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rtl="0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e-I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מרפסת דלוקס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e-I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דלוקס (14-17.99 מ"ר)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e-I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סיפון נמוך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e-I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פנטסטיקה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786697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rtl="0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e-I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מרפסת דלוקס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e-I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דלוקס (14-17.99 מ"ר)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e-I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סיפון אמצעי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e-I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פנטסטיקה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4793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rtl="0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e-I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מרפסת פרימיום עם נוף לים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e-I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פרימיום (18 מ"ר ומעלה) עם נוף לים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e-I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סיפון נמוך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e-I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פנטסטיקה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290803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rtl="0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e-I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מרפסת פרימיום עם נוף לים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e-I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פרימיום (18 מ"ר ומעלה) עם נוף לים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e-I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סיפון אמצעי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e-I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פנטסטיקה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6314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rtl="0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מרפסת אוראה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המיקומים הכי טובים באונייה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אוראה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3061258"/>
                  </a:ext>
                </a:extLst>
              </a:tr>
              <a:tr h="190500">
                <a:tc gridSpan="2">
                  <a:txBody>
                    <a:bodyPr/>
                    <a:lstStyle/>
                    <a:p>
                      <a:pPr algn="r" rtl="0" fontAlgn="ctr"/>
                      <a:r>
                        <a:rPr lang="he-IL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חדרי סוויטות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e-IL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שם חדר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e-IL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גודל חדר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e-IL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מיקום / תכונה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e-IL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קטגוריה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907962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rtl="0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SL1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e-I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סוויטה אוראה פרימיום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e-I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פרימיום (25-34 מ"ר)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e-I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סיפון נמוך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e-I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אוראה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946962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EC2FC66-55CC-3BAD-7725-0DAAB0616692}"/>
              </a:ext>
            </a:extLst>
          </p:cNvPr>
          <p:cNvSpPr txBox="1"/>
          <p:nvPr/>
        </p:nvSpPr>
        <p:spPr>
          <a:xfrm>
            <a:off x="3518262" y="4890782"/>
            <a:ext cx="3397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b="1" u="sng" dirty="0">
                <a:latin typeface="FrankRuehl" panose="020E0503060101010101" pitchFamily="34" charset="-79"/>
                <a:cs typeface="FrankRuehl" panose="020E0503060101010101" pitchFamily="34" charset="-79"/>
              </a:rPr>
              <a:t>חדרי שלישיות ורביעיות</a:t>
            </a:r>
            <a:endParaRPr lang="en-US" b="1" u="sng" dirty="0"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7B1174-4F15-F3A7-63AF-D0C530AEFB80}"/>
              </a:ext>
            </a:extLst>
          </p:cNvPr>
          <p:cNvSpPr txBox="1"/>
          <p:nvPr/>
        </p:nvSpPr>
        <p:spPr>
          <a:xfrm>
            <a:off x="2147581" y="5394445"/>
            <a:ext cx="4768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dirty="0">
                <a:latin typeface="FrankRuehl" panose="020E0503060101010101" pitchFamily="34" charset="-79"/>
                <a:cs typeface="FrankRuehl" panose="020E0503060101010101" pitchFamily="34" charset="-79"/>
              </a:rPr>
              <a:t>חדר פנימי/חלון: מיטות נוספות הן נשלפות מהתקרה</a:t>
            </a:r>
          </a:p>
          <a:p>
            <a:pPr algn="r"/>
            <a:r>
              <a:rPr lang="he-IL" dirty="0">
                <a:latin typeface="FrankRuehl" panose="020E0503060101010101" pitchFamily="34" charset="-79"/>
                <a:cs typeface="FrankRuehl" panose="020E0503060101010101" pitchFamily="34" charset="-79"/>
              </a:rPr>
              <a:t>חדר מרפסת: ספה נפתחת</a:t>
            </a:r>
            <a:endParaRPr lang="en-US" dirty="0"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29921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4F8CA4B2-8CC7-87EE-AD61-D5493F64617E}"/>
              </a:ext>
            </a:extLst>
          </p:cNvPr>
          <p:cNvSpPr/>
          <p:nvPr/>
        </p:nvSpPr>
        <p:spPr>
          <a:xfrm>
            <a:off x="7842117" y="-360"/>
            <a:ext cx="4349880" cy="6858360"/>
          </a:xfrm>
          <a:custGeom>
            <a:avLst/>
            <a:gdLst/>
            <a:ahLst/>
            <a:cxnLst/>
            <a:rect l="0" t="0" r="r" b="b"/>
            <a:pathLst>
              <a:path w="12084" h="19052">
                <a:moveTo>
                  <a:pt x="0" y="19051"/>
                </a:moveTo>
                <a:lnTo>
                  <a:pt x="12083" y="19051"/>
                </a:lnTo>
                <a:lnTo>
                  <a:pt x="12083" y="0"/>
                </a:lnTo>
                <a:lnTo>
                  <a:pt x="0" y="0"/>
                </a:lnTo>
                <a:lnTo>
                  <a:pt x="0" y="19051"/>
                </a:lnTo>
                <a:close/>
              </a:path>
            </a:pathLst>
          </a:custGeom>
          <a:solidFill>
            <a:srgbClr val="011E41"/>
          </a:solidFill>
          <a:ln w="0"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94ADB6-C0EB-3926-D961-7FAB86E520D0}"/>
              </a:ext>
            </a:extLst>
          </p:cNvPr>
          <p:cNvSpPr txBox="1"/>
          <p:nvPr/>
        </p:nvSpPr>
        <p:spPr>
          <a:xfrm>
            <a:off x="8469017" y="286286"/>
            <a:ext cx="30960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he-IL" sz="3600" dirty="0">
                <a:solidFill>
                  <a:schemeClr val="bg1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קטגוריות</a:t>
            </a:r>
            <a:endParaRPr lang="en-GB" sz="3600" dirty="0">
              <a:solidFill>
                <a:schemeClr val="bg1"/>
              </a:solidFill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  <p:sp>
        <p:nvSpPr>
          <p:cNvPr id="7" name="Straight Connector 6">
            <a:extLst>
              <a:ext uri="{FF2B5EF4-FFF2-40B4-BE49-F238E27FC236}">
                <a16:creationId xmlns:a16="http://schemas.microsoft.com/office/drawing/2014/main" id="{D7BADC88-1B85-E41C-8BB1-EA18AAF372A7}"/>
              </a:ext>
            </a:extLst>
          </p:cNvPr>
          <p:cNvSpPr/>
          <p:nvPr/>
        </p:nvSpPr>
        <p:spPr>
          <a:xfrm flipH="1">
            <a:off x="8144637" y="886451"/>
            <a:ext cx="383040" cy="0"/>
          </a:xfrm>
          <a:prstGeom prst="line">
            <a:avLst/>
          </a:prstGeom>
          <a:ln w="1584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" name="Straight Connector 7">
            <a:extLst>
              <a:ext uri="{FF2B5EF4-FFF2-40B4-BE49-F238E27FC236}">
                <a16:creationId xmlns:a16="http://schemas.microsoft.com/office/drawing/2014/main" id="{0057D0D2-9A42-1DC6-4C3E-B44142A979E3}"/>
              </a:ext>
            </a:extLst>
          </p:cNvPr>
          <p:cNvSpPr/>
          <p:nvPr/>
        </p:nvSpPr>
        <p:spPr>
          <a:xfrm flipH="1">
            <a:off x="11494362" y="886451"/>
            <a:ext cx="383040" cy="0"/>
          </a:xfrm>
          <a:prstGeom prst="line">
            <a:avLst/>
          </a:prstGeom>
          <a:ln w="1584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AFA08C-EE88-7BBA-6AB3-C9FD89002BA7}"/>
              </a:ext>
            </a:extLst>
          </p:cNvPr>
          <p:cNvSpPr txBox="1"/>
          <p:nvPr/>
        </p:nvSpPr>
        <p:spPr>
          <a:xfrm>
            <a:off x="324377" y="-387430"/>
            <a:ext cx="7203145" cy="76328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 rtl="1">
              <a:buNone/>
            </a:pPr>
            <a:endParaRPr lang="he-IL" sz="1400" dirty="0">
              <a:latin typeface="FrankRuehl" panose="020E0503060101010101" pitchFamily="34" charset="-79"/>
              <a:ea typeface="Tahoma" panose="020B0604030504040204" pitchFamily="34" charset="0"/>
              <a:cs typeface="FrankRuehl" panose="020E0503060101010101" pitchFamily="34" charset="-79"/>
            </a:endParaRPr>
          </a:p>
          <a:p>
            <a:pPr algn="r" rtl="1"/>
            <a:br>
              <a:rPr lang="he-IL" sz="1400" dirty="0">
                <a:latin typeface="FrankRuehl" panose="020E0503060101010101" pitchFamily="34" charset="-79"/>
                <a:ea typeface="Tahoma" panose="020B0604030504040204" pitchFamily="34" charset="0"/>
                <a:cs typeface="FrankRuehl" panose="020E0503060101010101" pitchFamily="34" charset="-79"/>
              </a:rPr>
            </a:br>
            <a:endParaRPr lang="he-IL" sz="1400" dirty="0">
              <a:latin typeface="FrankRuehl" panose="020E0503060101010101" pitchFamily="34" charset="-79"/>
              <a:ea typeface="Tahoma" panose="020B0604030504040204" pitchFamily="34" charset="0"/>
              <a:cs typeface="FrankRuehl" panose="020E0503060101010101" pitchFamily="34" charset="-79"/>
            </a:endParaRPr>
          </a:p>
          <a:p>
            <a:pPr marL="0" indent="0" algn="r" rtl="1">
              <a:buNone/>
            </a:pPr>
            <a:r>
              <a:rPr lang="he-IL" sz="1400" b="1" u="sng" dirty="0">
                <a:latin typeface="FrankRuehl" panose="020E0503060101010101" pitchFamily="34" charset="-79"/>
                <a:ea typeface="Tahoma" panose="020B0604030504040204" pitchFamily="34" charset="0"/>
                <a:cs typeface="FrankRuehl" panose="020E0503060101010101" pitchFamily="34" charset="-79"/>
              </a:rPr>
              <a:t>בלה</a:t>
            </a:r>
            <a:r>
              <a:rPr lang="he-IL" sz="1400" dirty="0">
                <a:latin typeface="FrankRuehl" panose="020E0503060101010101" pitchFamily="34" charset="-79"/>
                <a:ea typeface="Tahoma" panose="020B0604030504040204" pitchFamily="34" charset="0"/>
                <a:cs typeface="FrankRuehl" panose="020E0503060101010101" pitchFamily="34" charset="-79"/>
              </a:rPr>
              <a:t> </a:t>
            </a:r>
            <a:br>
              <a:rPr lang="he-IL" sz="1400" b="1" dirty="0">
                <a:latin typeface="FrankRuehl" panose="020E0503060101010101" pitchFamily="34" charset="-79"/>
                <a:ea typeface="Tahoma" panose="020B0604030504040204" pitchFamily="34" charset="0"/>
                <a:cs typeface="FrankRuehl" panose="020E0503060101010101" pitchFamily="34" charset="-79"/>
              </a:rPr>
            </a:br>
            <a:r>
              <a:rPr lang="he-IL" sz="1400" dirty="0">
                <a:latin typeface="FrankRuehl" panose="020E0503060101010101" pitchFamily="34" charset="-79"/>
                <a:ea typeface="Tahoma" panose="020B0604030504040204" pitchFamily="34" charset="0"/>
                <a:cs typeface="FrankRuehl" panose="020E0503060101010101" pitchFamily="34" charset="-79"/>
              </a:rPr>
              <a:t>הקטגוריה זמינה בחדרים :פנימי, חלון ומרפסת:</a:t>
            </a:r>
            <a:br>
              <a:rPr lang="he-IL" sz="1400" dirty="0">
                <a:latin typeface="FrankRuehl" panose="020E0503060101010101" pitchFamily="34" charset="-79"/>
                <a:ea typeface="Tahoma" panose="020B0604030504040204" pitchFamily="34" charset="0"/>
                <a:cs typeface="FrankRuehl" panose="020E0503060101010101" pitchFamily="34" charset="-79"/>
              </a:rPr>
            </a:br>
            <a:r>
              <a:rPr lang="he-IL" sz="1400" dirty="0">
                <a:latin typeface="FrankRuehl" panose="020E0503060101010101" pitchFamily="34" charset="-79"/>
                <a:ea typeface="Tahoma" panose="020B0604030504040204" pitchFamily="34" charset="0"/>
                <a:cs typeface="FrankRuehl" panose="020E0503060101010101" pitchFamily="34" charset="-79"/>
              </a:rPr>
              <a:t>בחירת חדרים – גרנטי בלבד</a:t>
            </a:r>
            <a:br>
              <a:rPr lang="he-IL" sz="1400" dirty="0">
                <a:latin typeface="FrankRuehl" panose="020E0503060101010101" pitchFamily="34" charset="-79"/>
                <a:ea typeface="Tahoma" panose="020B0604030504040204" pitchFamily="34" charset="0"/>
                <a:cs typeface="FrankRuehl" panose="020E0503060101010101" pitchFamily="34" charset="-79"/>
              </a:rPr>
            </a:br>
            <a:r>
              <a:rPr lang="he-IL" sz="1400" dirty="0">
                <a:latin typeface="FrankRuehl" panose="020E0503060101010101" pitchFamily="34" charset="-79"/>
                <a:ea typeface="Tahoma" panose="020B0604030504040204" pitchFamily="34" charset="0"/>
                <a:cs typeface="FrankRuehl" panose="020E0503060101010101" pitchFamily="34" charset="-79"/>
              </a:rPr>
              <a:t>בהזמנת חדרי בלה (גרנטי) מספר החדר המדוייק ניתן סמוך למועד השייט בלבד</a:t>
            </a:r>
            <a:br>
              <a:rPr lang="he-IL" sz="1400" dirty="0">
                <a:latin typeface="FrankRuehl" panose="020E0503060101010101" pitchFamily="34" charset="-79"/>
                <a:ea typeface="Tahoma" panose="020B0604030504040204" pitchFamily="34" charset="0"/>
                <a:cs typeface="FrankRuehl" panose="020E0503060101010101" pitchFamily="34" charset="-79"/>
              </a:rPr>
            </a:br>
            <a:r>
              <a:rPr lang="he-IL" sz="1400" dirty="0">
                <a:latin typeface="FrankRuehl" panose="020E0503060101010101" pitchFamily="34" charset="-79"/>
                <a:ea typeface="Tahoma" panose="020B0604030504040204" pitchFamily="34" charset="0"/>
                <a:cs typeface="FrankRuehl" panose="020E0503060101010101" pitchFamily="34" charset="-79"/>
              </a:rPr>
              <a:t>לא ניתן לבחור את החדר. מיקומו באניה של החדר בקטגוריה זו עלול להיות עם נוף מוסתר (חדר חלון) או עם נוף חלקי (חדרי מרפסת) שינוי שיט – בתוספת תשלום</a:t>
            </a:r>
            <a:br>
              <a:rPr lang="he-IL" sz="1400" dirty="0">
                <a:latin typeface="FrankRuehl" panose="020E0503060101010101" pitchFamily="34" charset="-79"/>
                <a:ea typeface="Tahoma" panose="020B0604030504040204" pitchFamily="34" charset="0"/>
                <a:cs typeface="FrankRuehl" panose="020E0503060101010101" pitchFamily="34" charset="-79"/>
              </a:rPr>
            </a:br>
            <a:r>
              <a:rPr lang="he-IL" sz="1400" b="1" u="sng" dirty="0">
                <a:latin typeface="FrankRuehl" panose="020E0503060101010101" pitchFamily="34" charset="-79"/>
                <a:ea typeface="Tahoma" panose="020B0604030504040204" pitchFamily="34" charset="0"/>
                <a:cs typeface="FrankRuehl" panose="020E0503060101010101" pitchFamily="34" charset="-79"/>
              </a:rPr>
              <a:t>פנטסטיקה</a:t>
            </a:r>
            <a:endParaRPr lang="en-US" sz="1400" b="1" u="sng" dirty="0">
              <a:latin typeface="FrankRuehl" panose="020E0503060101010101" pitchFamily="34" charset="-79"/>
              <a:ea typeface="Tahoma" panose="020B0604030504040204" pitchFamily="34" charset="0"/>
              <a:cs typeface="FrankRuehl" panose="020E0503060101010101" pitchFamily="34" charset="-79"/>
            </a:endParaRPr>
          </a:p>
          <a:p>
            <a:pPr marL="0" indent="0" algn="r" rtl="1">
              <a:buNone/>
            </a:pPr>
            <a:r>
              <a:rPr lang="he-IL" sz="1400" dirty="0">
                <a:latin typeface="FrankRuehl" panose="020E0503060101010101" pitchFamily="34" charset="-79"/>
                <a:ea typeface="Tahoma" panose="020B0604030504040204" pitchFamily="34" charset="0"/>
                <a:cs typeface="FrankRuehl" panose="020E0503060101010101" pitchFamily="34" charset="-79"/>
              </a:rPr>
              <a:t>הקטגוריה זמינה בחדרים פנימיים, עם חלון ומרפסות:</a:t>
            </a:r>
            <a:br>
              <a:rPr lang="he-IL" sz="1400" dirty="0">
                <a:latin typeface="FrankRuehl" panose="020E0503060101010101" pitchFamily="34" charset="-79"/>
                <a:ea typeface="Tahoma" panose="020B0604030504040204" pitchFamily="34" charset="0"/>
                <a:cs typeface="FrankRuehl" panose="020E0503060101010101" pitchFamily="34" charset="-79"/>
              </a:rPr>
            </a:br>
            <a:r>
              <a:rPr lang="he-IL" sz="1400" dirty="0">
                <a:latin typeface="FrankRuehl" panose="020E0503060101010101" pitchFamily="34" charset="-79"/>
                <a:ea typeface="Tahoma" panose="020B0604030504040204" pitchFamily="34" charset="0"/>
                <a:cs typeface="FrankRuehl" panose="020E0503060101010101" pitchFamily="34" charset="-79"/>
              </a:rPr>
              <a:t>כל ההטבות של בלה ובנוסף:</a:t>
            </a:r>
            <a:br>
              <a:rPr lang="he-IL" sz="1400" dirty="0">
                <a:latin typeface="FrankRuehl" panose="020E0503060101010101" pitchFamily="34" charset="-79"/>
                <a:ea typeface="Tahoma" panose="020B0604030504040204" pitchFamily="34" charset="0"/>
                <a:cs typeface="FrankRuehl" panose="020E0503060101010101" pitchFamily="34" charset="-79"/>
              </a:rPr>
            </a:br>
            <a:r>
              <a:rPr lang="he-IL" sz="1400" dirty="0">
                <a:latin typeface="FrankRuehl" panose="020E0503060101010101" pitchFamily="34" charset="-79"/>
                <a:ea typeface="Tahoma" panose="020B0604030504040204" pitchFamily="34" charset="0"/>
                <a:cs typeface="FrankRuehl" panose="020E0503060101010101" pitchFamily="34" charset="-79"/>
              </a:rPr>
              <a:t>בחירת חדרים – ניתן לבחור את מיקום, גודל וסיפון החדר *(ניתן לבחור חדר מסויים באניה)</a:t>
            </a:r>
            <a:br>
              <a:rPr lang="he-IL" sz="1400" dirty="0">
                <a:latin typeface="FrankRuehl" panose="020E0503060101010101" pitchFamily="34" charset="-79"/>
                <a:ea typeface="Tahoma" panose="020B0604030504040204" pitchFamily="34" charset="0"/>
                <a:cs typeface="FrankRuehl" panose="020E0503060101010101" pitchFamily="34" charset="-79"/>
              </a:rPr>
            </a:br>
            <a:r>
              <a:rPr lang="he-IL" sz="1400" dirty="0">
                <a:latin typeface="FrankRuehl" panose="020E0503060101010101" pitchFamily="34" charset="-79"/>
                <a:ea typeface="Tahoma" panose="020B0604030504040204" pitchFamily="34" charset="0"/>
                <a:cs typeface="FrankRuehl" panose="020E0503060101010101" pitchFamily="34" charset="-79"/>
              </a:rPr>
              <a:t>שינוי שיט אחד ללא תשלום</a:t>
            </a:r>
            <a:br>
              <a:rPr lang="he-IL" sz="1400" dirty="0">
                <a:latin typeface="FrankRuehl" panose="020E0503060101010101" pitchFamily="34" charset="-79"/>
                <a:ea typeface="Tahoma" panose="020B0604030504040204" pitchFamily="34" charset="0"/>
                <a:cs typeface="FrankRuehl" panose="020E0503060101010101" pitchFamily="34" charset="-79"/>
              </a:rPr>
            </a:br>
            <a:r>
              <a:rPr lang="he-IL" sz="1400" dirty="0">
                <a:latin typeface="FrankRuehl" panose="020E0503060101010101" pitchFamily="34" charset="-79"/>
                <a:ea typeface="Tahoma" panose="020B0604030504040204" pitchFamily="34" charset="0"/>
                <a:cs typeface="FrankRuehl" panose="020E0503060101010101" pitchFamily="34" charset="-79"/>
              </a:rPr>
              <a:t>ארוחת בוקר בחדר ללא תשלום</a:t>
            </a:r>
            <a:br>
              <a:rPr lang="he-IL" sz="1400" dirty="0">
                <a:latin typeface="FrankRuehl" panose="020E0503060101010101" pitchFamily="34" charset="-79"/>
                <a:ea typeface="Tahoma" panose="020B0604030504040204" pitchFamily="34" charset="0"/>
                <a:cs typeface="FrankRuehl" panose="020E0503060101010101" pitchFamily="34" charset="-79"/>
              </a:rPr>
            </a:br>
            <a:r>
              <a:rPr lang="he-IL" sz="1400" dirty="0">
                <a:latin typeface="FrankRuehl" panose="020E0503060101010101" pitchFamily="34" charset="-79"/>
                <a:ea typeface="Tahoma" panose="020B0604030504040204" pitchFamily="34" charset="0"/>
                <a:cs typeface="FrankRuehl" panose="020E0503060101010101" pitchFamily="34" charset="-79"/>
              </a:rPr>
              <a:t>עדיפות בבחירת מושבים בחדר האוכל בארוחת הערב</a:t>
            </a:r>
            <a:br>
              <a:rPr lang="he-IL" sz="1400" dirty="0">
                <a:latin typeface="FrankRuehl" panose="020E0503060101010101" pitchFamily="34" charset="-79"/>
                <a:ea typeface="Tahoma" panose="020B0604030504040204" pitchFamily="34" charset="0"/>
                <a:cs typeface="FrankRuehl" panose="020E0503060101010101" pitchFamily="34" charset="-79"/>
              </a:rPr>
            </a:br>
            <a:r>
              <a:rPr lang="he-IL" sz="1400" dirty="0">
                <a:latin typeface="FrankRuehl" panose="020E0503060101010101" pitchFamily="34" charset="-79"/>
                <a:ea typeface="Tahoma" panose="020B0604030504040204" pitchFamily="34" charset="0"/>
                <a:cs typeface="FrankRuehl" panose="020E0503060101010101" pitchFamily="34" charset="-79"/>
              </a:rPr>
              <a:t>הנחה על חבילת מסעדות נושא בהזמנה מראש</a:t>
            </a:r>
            <a:br>
              <a:rPr lang="he-IL" sz="1400" dirty="0">
                <a:latin typeface="FrankRuehl" panose="020E0503060101010101" pitchFamily="34" charset="-79"/>
                <a:ea typeface="Tahoma" panose="020B0604030504040204" pitchFamily="34" charset="0"/>
                <a:cs typeface="FrankRuehl" panose="020E0503060101010101" pitchFamily="34" charset="-79"/>
              </a:rPr>
            </a:br>
            <a:r>
              <a:rPr lang="he-IL" sz="1400" dirty="0">
                <a:latin typeface="FrankRuehl" panose="020E0503060101010101" pitchFamily="34" charset="-79"/>
                <a:ea typeface="Tahoma" panose="020B0604030504040204" pitchFamily="34" charset="0"/>
                <a:cs typeface="FrankRuehl" panose="020E0503060101010101" pitchFamily="34" charset="-79"/>
              </a:rPr>
              <a:t>*אם מסיבה כלשהי נצטרך לשנות את החדר (לא כולל חדרים המקושרים יחד),הלקוח יקבל חדר באותה רמה בדיוק או רמה משודרגת </a:t>
            </a:r>
          </a:p>
          <a:p>
            <a:pPr marL="0" indent="0" algn="r" rtl="1">
              <a:buNone/>
            </a:pPr>
            <a:r>
              <a:rPr lang="he-IL" sz="1400" b="1" u="sng" dirty="0">
                <a:latin typeface="FrankRuehl" panose="020E0503060101010101" pitchFamily="34" charset="-79"/>
                <a:ea typeface="Tahoma" panose="020B0604030504040204" pitchFamily="34" charset="0"/>
                <a:cs typeface="FrankRuehl" panose="020E0503060101010101" pitchFamily="34" charset="-79"/>
              </a:rPr>
              <a:t>אוריאה</a:t>
            </a:r>
          </a:p>
          <a:p>
            <a:pPr marL="0" indent="0" algn="r" rtl="1">
              <a:buNone/>
            </a:pPr>
            <a:r>
              <a:rPr lang="he-IL" sz="1400" b="0" i="0" dirty="0">
                <a:solidFill>
                  <a:srgbClr val="000000"/>
                </a:solidFill>
                <a:effectLst/>
                <a:latin typeface="FrankRuehl" panose="020E0503060101010101" pitchFamily="34" charset="-79"/>
                <a:ea typeface="Tahoma" panose="020B0604030504040204" pitchFamily="34" charset="0"/>
                <a:cs typeface="FrankRuehl" panose="020E0503060101010101" pitchFamily="34" charset="-79"/>
              </a:rPr>
              <a:t>הקטגוריה זמינה בחדי מרפסת וסוויטות בסיפונים הגבוהים:</a:t>
            </a:r>
            <a:br>
              <a:rPr lang="he-IL" sz="1400" b="0" i="0" dirty="0">
                <a:solidFill>
                  <a:srgbClr val="000000"/>
                </a:solidFill>
                <a:effectLst/>
                <a:latin typeface="FrankRuehl" panose="020E0503060101010101" pitchFamily="34" charset="-79"/>
                <a:ea typeface="Tahoma" panose="020B0604030504040204" pitchFamily="34" charset="0"/>
                <a:cs typeface="FrankRuehl" panose="020E0503060101010101" pitchFamily="34" charset="-79"/>
              </a:rPr>
            </a:br>
            <a:r>
              <a:rPr lang="he-IL" sz="1400" b="0" i="0" dirty="0">
                <a:solidFill>
                  <a:srgbClr val="000000"/>
                </a:solidFill>
                <a:effectLst/>
                <a:latin typeface="FrankRuehl" panose="020E0503060101010101" pitchFamily="34" charset="-79"/>
                <a:ea typeface="Tahoma" panose="020B0604030504040204" pitchFamily="34" charset="0"/>
                <a:cs typeface="FrankRuehl" panose="020E0503060101010101" pitchFamily="34" charset="-79"/>
              </a:rPr>
              <a:t>כל ההטבות של פנטסטיקה ובנוסף:</a:t>
            </a:r>
            <a:br>
              <a:rPr lang="he-IL" sz="1400" b="0" i="0" dirty="0">
                <a:solidFill>
                  <a:srgbClr val="000000"/>
                </a:solidFill>
                <a:effectLst/>
                <a:latin typeface="FrankRuehl" panose="020E0503060101010101" pitchFamily="34" charset="-79"/>
                <a:ea typeface="Tahoma" panose="020B0604030504040204" pitchFamily="34" charset="0"/>
                <a:cs typeface="FrankRuehl" panose="020E0503060101010101" pitchFamily="34" charset="-79"/>
              </a:rPr>
            </a:br>
            <a:r>
              <a:rPr lang="he-IL" sz="1400" b="0" i="0" dirty="0">
                <a:solidFill>
                  <a:srgbClr val="000000"/>
                </a:solidFill>
                <a:effectLst/>
                <a:latin typeface="FrankRuehl" panose="020E0503060101010101" pitchFamily="34" charset="-79"/>
                <a:ea typeface="Tahoma" panose="020B0604030504040204" pitchFamily="34" charset="0"/>
                <a:cs typeface="FrankRuehl" panose="020E0503060101010101" pitchFamily="34" charset="-79"/>
              </a:rPr>
              <a:t>שירות חדרים 24\7בחינם, תשלום על המנות בלבד.</a:t>
            </a:r>
            <a:br>
              <a:rPr lang="he-IL" sz="1400" b="0" i="0" dirty="0">
                <a:solidFill>
                  <a:srgbClr val="000000"/>
                </a:solidFill>
                <a:effectLst/>
                <a:latin typeface="FrankRuehl" panose="020E0503060101010101" pitchFamily="34" charset="-79"/>
                <a:ea typeface="Tahoma" panose="020B0604030504040204" pitchFamily="34" charset="0"/>
                <a:cs typeface="FrankRuehl" panose="020E0503060101010101" pitchFamily="34" charset="-79"/>
              </a:rPr>
            </a:br>
            <a:r>
              <a:rPr lang="he-IL" sz="1400" b="0" i="0" dirty="0">
                <a:solidFill>
                  <a:srgbClr val="000000"/>
                </a:solidFill>
                <a:effectLst/>
                <a:latin typeface="FrankRuehl" panose="020E0503060101010101" pitchFamily="34" charset="-79"/>
                <a:ea typeface="Tahoma" panose="020B0604030504040204" pitchFamily="34" charset="0"/>
                <a:cs typeface="FrankRuehl" panose="020E0503060101010101" pitchFamily="34" charset="-79"/>
              </a:rPr>
              <a:t>חבילת וולקם - בקבוק יין וקופסת שוקולדים מבית 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FrankRuehl" panose="020E0503060101010101" pitchFamily="34" charset="-79"/>
                <a:ea typeface="Tahoma" panose="020B0604030504040204" pitchFamily="34" charset="0"/>
                <a:cs typeface="FrankRuehl" panose="020E0503060101010101" pitchFamily="34" charset="-79"/>
              </a:rPr>
              <a:t>VENCHI</a:t>
            </a:r>
            <a:r>
              <a:rPr lang="he-IL" sz="1400" b="0" i="0" dirty="0">
                <a:solidFill>
                  <a:srgbClr val="000000"/>
                </a:solidFill>
                <a:effectLst/>
                <a:latin typeface="FrankRuehl" panose="020E0503060101010101" pitchFamily="34" charset="-79"/>
                <a:ea typeface="Tahoma" panose="020B0604030504040204" pitchFamily="34" charset="0"/>
                <a:cs typeface="FrankRuehl" panose="020E0503060101010101" pitchFamily="34" charset="-79"/>
              </a:rPr>
              <a:t>מתנה</a:t>
            </a:r>
            <a:br>
              <a:rPr lang="he-IL" sz="1400" b="0" i="0" dirty="0">
                <a:solidFill>
                  <a:srgbClr val="000000"/>
                </a:solidFill>
                <a:effectLst/>
                <a:latin typeface="FrankRuehl" panose="020E0503060101010101" pitchFamily="34" charset="-79"/>
                <a:ea typeface="Tahoma" panose="020B0604030504040204" pitchFamily="34" charset="0"/>
                <a:cs typeface="FrankRuehl" panose="020E0503060101010101" pitchFamily="34" charset="-79"/>
              </a:rPr>
            </a:br>
            <a:r>
              <a:rPr lang="he-IL" sz="1400" b="0" i="0" dirty="0">
                <a:solidFill>
                  <a:srgbClr val="000000"/>
                </a:solidFill>
                <a:effectLst/>
                <a:latin typeface="FrankRuehl" panose="020E0503060101010101" pitchFamily="34" charset="-79"/>
                <a:ea typeface="Tahoma" panose="020B0604030504040204" pitchFamily="34" charset="0"/>
                <a:cs typeface="FrankRuehl" panose="020E0503060101010101" pitchFamily="34" charset="-79"/>
              </a:rPr>
              <a:t>בחירת מושבים חופשית לארוחת הערב במסעדה / איזור המיועדים</a:t>
            </a:r>
            <a:br>
              <a:rPr lang="he-IL" sz="1400" b="0" i="0" dirty="0">
                <a:solidFill>
                  <a:srgbClr val="000000"/>
                </a:solidFill>
                <a:effectLst/>
                <a:latin typeface="FrankRuehl" panose="020E0503060101010101" pitchFamily="34" charset="-79"/>
                <a:ea typeface="Tahoma" panose="020B0604030504040204" pitchFamily="34" charset="0"/>
                <a:cs typeface="FrankRuehl" panose="020E0503060101010101" pitchFamily="34" charset="-79"/>
              </a:rPr>
            </a:br>
            <a:r>
              <a:rPr lang="he-IL" sz="1400" dirty="0">
                <a:solidFill>
                  <a:srgbClr val="000000"/>
                </a:solidFill>
                <a:latin typeface="FrankRuehl" panose="020E0503060101010101" pitchFamily="34" charset="-79"/>
                <a:ea typeface="Tahoma" panose="020B0604030504040204" pitchFamily="34" charset="0"/>
                <a:cs typeface="FrankRuehl" panose="020E0503060101010101" pitchFamily="34" charset="-79"/>
              </a:rPr>
              <a:t>כניסה </a:t>
            </a:r>
            <a:r>
              <a:rPr lang="he-IL" sz="1400" b="0" i="0" dirty="0">
                <a:solidFill>
                  <a:srgbClr val="000000"/>
                </a:solidFill>
                <a:effectLst/>
                <a:latin typeface="FrankRuehl" panose="020E0503060101010101" pitchFamily="34" charset="-79"/>
                <a:ea typeface="Tahoma" panose="020B0604030504040204" pitchFamily="34" charset="0"/>
                <a:cs typeface="FrankRuehl" panose="020E0503060101010101" pitchFamily="34" charset="-79"/>
              </a:rPr>
              <a:t>חופשית לסולריום בסיפון העליון</a:t>
            </a:r>
            <a:br>
              <a:rPr lang="he-IL" sz="1400" b="0" i="0" dirty="0">
                <a:solidFill>
                  <a:srgbClr val="000000"/>
                </a:solidFill>
                <a:effectLst/>
                <a:latin typeface="FrankRuehl" panose="020E0503060101010101" pitchFamily="34" charset="-79"/>
                <a:ea typeface="Tahoma" panose="020B0604030504040204" pitchFamily="34" charset="0"/>
                <a:cs typeface="FrankRuehl" panose="020E0503060101010101" pitchFamily="34" charset="-79"/>
              </a:rPr>
            </a:br>
            <a:r>
              <a:rPr lang="he-IL" sz="1400" b="0" i="0" dirty="0">
                <a:solidFill>
                  <a:srgbClr val="000000"/>
                </a:solidFill>
                <a:effectLst/>
                <a:latin typeface="FrankRuehl" panose="020E0503060101010101" pitchFamily="34" charset="-79"/>
                <a:ea typeface="Tahoma" panose="020B0604030504040204" pitchFamily="34" charset="0"/>
                <a:cs typeface="FrankRuehl" panose="020E0503060101010101" pitchFamily="34" charset="-79"/>
              </a:rPr>
              <a:t>קבלת חלוק וכפכפים</a:t>
            </a:r>
            <a:br>
              <a:rPr lang="he-IL" sz="1400" b="0" i="0" dirty="0">
                <a:solidFill>
                  <a:srgbClr val="000000"/>
                </a:solidFill>
                <a:effectLst/>
                <a:latin typeface="FrankRuehl" panose="020E0503060101010101" pitchFamily="34" charset="-79"/>
                <a:ea typeface="Tahoma" panose="020B0604030504040204" pitchFamily="34" charset="0"/>
                <a:cs typeface="FrankRuehl" panose="020E0503060101010101" pitchFamily="34" charset="-79"/>
              </a:rPr>
            </a:br>
            <a:r>
              <a:rPr lang="he-IL" sz="1400" b="0" i="0" dirty="0">
                <a:solidFill>
                  <a:srgbClr val="000000"/>
                </a:solidFill>
                <a:effectLst/>
                <a:latin typeface="FrankRuehl" panose="020E0503060101010101" pitchFamily="34" charset="-79"/>
                <a:ea typeface="Tahoma" panose="020B0604030504040204" pitchFamily="34" charset="0"/>
                <a:cs typeface="FrankRuehl" panose="020E0503060101010101" pitchFamily="34" charset="-79"/>
              </a:rPr>
              <a:t>אפשרות לבחירת סוג הכרית</a:t>
            </a:r>
            <a:br>
              <a:rPr lang="he-IL" sz="1400" b="0" i="0" dirty="0">
                <a:solidFill>
                  <a:srgbClr val="000000"/>
                </a:solidFill>
                <a:effectLst/>
                <a:latin typeface="FrankRuehl" panose="020E0503060101010101" pitchFamily="34" charset="-79"/>
                <a:ea typeface="Tahoma" panose="020B0604030504040204" pitchFamily="34" charset="0"/>
                <a:cs typeface="FrankRuehl" panose="020E0503060101010101" pitchFamily="34" charset="-79"/>
              </a:rPr>
            </a:br>
            <a:r>
              <a:rPr lang="he-IL" sz="1400" b="0" i="0" dirty="0">
                <a:solidFill>
                  <a:srgbClr val="000000"/>
                </a:solidFill>
                <a:effectLst/>
                <a:latin typeface="FrankRuehl" panose="020E0503060101010101" pitchFamily="34" charset="-79"/>
                <a:ea typeface="Tahoma" panose="020B0604030504040204" pitchFamily="34" charset="0"/>
                <a:cs typeface="FrankRuehl" panose="020E0503060101010101" pitchFamily="34" charset="-79"/>
              </a:rPr>
              <a:t>גישה למתחם התרמי בספא – ג'קוזי, בריכות מיוחדות, סאונה וכו'</a:t>
            </a:r>
            <a:br>
              <a:rPr lang="he-IL" sz="1400" b="0" i="0" dirty="0">
                <a:solidFill>
                  <a:srgbClr val="000000"/>
                </a:solidFill>
                <a:effectLst/>
                <a:latin typeface="FrankRuehl" panose="020E0503060101010101" pitchFamily="34" charset="-79"/>
                <a:ea typeface="Tahoma" panose="020B0604030504040204" pitchFamily="34" charset="0"/>
                <a:cs typeface="FrankRuehl" panose="020E0503060101010101" pitchFamily="34" charset="-79"/>
              </a:rPr>
            </a:br>
            <a:r>
              <a:rPr lang="he-IL" sz="1400" b="0" i="0" dirty="0">
                <a:solidFill>
                  <a:srgbClr val="000000"/>
                </a:solidFill>
                <a:effectLst/>
                <a:latin typeface="FrankRuehl" panose="020E0503060101010101" pitchFamily="34" charset="-79"/>
                <a:ea typeface="Tahoma" panose="020B0604030504040204" pitchFamily="34" charset="0"/>
                <a:cs typeface="FrankRuehl" panose="020E0503060101010101" pitchFamily="34" charset="-79"/>
              </a:rPr>
              <a:t>40% הנחה על חבילת ספא בהזמנה מראש</a:t>
            </a:r>
            <a:br>
              <a:rPr lang="he-IL" sz="1400" b="0" i="0" dirty="0">
                <a:solidFill>
                  <a:srgbClr val="000000"/>
                </a:solidFill>
                <a:effectLst/>
                <a:latin typeface="FrankRuehl" panose="020E0503060101010101" pitchFamily="34" charset="-79"/>
                <a:ea typeface="Tahoma" panose="020B0604030504040204" pitchFamily="34" charset="0"/>
                <a:cs typeface="FrankRuehl" panose="020E0503060101010101" pitchFamily="34" charset="-79"/>
              </a:rPr>
            </a:br>
            <a:r>
              <a:rPr lang="he-IL" sz="1400" b="0" i="0" dirty="0">
                <a:solidFill>
                  <a:srgbClr val="000000"/>
                </a:solidFill>
                <a:effectLst/>
                <a:latin typeface="FrankRuehl" panose="020E0503060101010101" pitchFamily="34" charset="-79"/>
                <a:ea typeface="Tahoma" panose="020B0604030504040204" pitchFamily="34" charset="0"/>
                <a:cs typeface="FrankRuehl" panose="020E0503060101010101" pitchFamily="34" charset="-79"/>
              </a:rPr>
              <a:t>10% הנחה על כל טיפולי הספא ברכישה על הסיפון</a:t>
            </a:r>
            <a:br>
              <a:rPr lang="he-IL" sz="1400" b="0" i="0" dirty="0">
                <a:solidFill>
                  <a:srgbClr val="000000"/>
                </a:solidFill>
                <a:effectLst/>
                <a:latin typeface="FrankRuehl" panose="020E0503060101010101" pitchFamily="34" charset="-79"/>
                <a:ea typeface="Tahoma" panose="020B0604030504040204" pitchFamily="34" charset="0"/>
                <a:cs typeface="FrankRuehl" panose="020E0503060101010101" pitchFamily="34" charset="-79"/>
              </a:rPr>
            </a:br>
            <a:r>
              <a:rPr lang="he-IL" sz="1400" b="0" i="0" dirty="0">
                <a:solidFill>
                  <a:srgbClr val="000000"/>
                </a:solidFill>
                <a:effectLst/>
                <a:latin typeface="FrankRuehl" panose="020E0503060101010101" pitchFamily="34" charset="-79"/>
                <a:ea typeface="Tahoma" panose="020B0604030504040204" pitchFamily="34" charset="0"/>
                <a:cs typeface="FrankRuehl" panose="020E0503060101010101" pitchFamily="34" charset="-79"/>
              </a:rPr>
              <a:t>עדיפות בעלייה לאוניה ובחלוקת הכבודה</a:t>
            </a:r>
            <a:endParaRPr lang="he-IL" sz="1400" dirty="0">
              <a:latin typeface="FrankRuehl" panose="020E0503060101010101" pitchFamily="34" charset="-79"/>
              <a:ea typeface="Tahoma" panose="020B0604030504040204" pitchFamily="34" charset="0"/>
              <a:cs typeface="FrankRuehl" panose="020E0503060101010101" pitchFamily="34" charset="-79"/>
            </a:endParaRPr>
          </a:p>
          <a:p>
            <a:pPr marL="0" indent="0" algn="r" rtl="1">
              <a:buNone/>
            </a:pPr>
            <a:endParaRPr lang="he-IL" sz="1400" dirty="0">
              <a:latin typeface="FrankRuehl" panose="020E0503060101010101" pitchFamily="34" charset="-79"/>
              <a:ea typeface="Tahoma" panose="020B0604030504040204" pitchFamily="34" charset="0"/>
              <a:cs typeface="FrankRuehl" panose="020E0503060101010101" pitchFamily="34" charset="-79"/>
            </a:endParaRPr>
          </a:p>
          <a:p>
            <a:pPr marL="0" indent="0" algn="r" rtl="1">
              <a:buNone/>
            </a:pPr>
            <a:br>
              <a:rPr lang="he-IL" sz="1400" dirty="0">
                <a:latin typeface="FrankRuehl" panose="020E0503060101010101" pitchFamily="34" charset="-79"/>
                <a:ea typeface="Tahoma" panose="020B0604030504040204" pitchFamily="34" charset="0"/>
                <a:cs typeface="FrankRuehl" panose="020E0503060101010101" pitchFamily="34" charset="-79"/>
              </a:rPr>
            </a:br>
            <a:endParaRPr lang="he-IL" sz="1400" dirty="0">
              <a:latin typeface="FrankRuehl" panose="020E0503060101010101" pitchFamily="34" charset="-79"/>
              <a:ea typeface="Tahoma" panose="020B0604030504040204" pitchFamily="34" charset="0"/>
              <a:cs typeface="FrankRuehl" panose="020E0503060101010101" pitchFamily="34" charset="-79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71C3BBF-2B55-85BA-74C0-670B6019B51C}"/>
              </a:ext>
            </a:extLst>
          </p:cNvPr>
          <p:cNvSpPr txBox="1"/>
          <p:nvPr/>
        </p:nvSpPr>
        <p:spPr>
          <a:xfrm>
            <a:off x="8070209" y="1921079"/>
            <a:ext cx="39931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1400" dirty="0">
                <a:solidFill>
                  <a:schemeClr val="bg1"/>
                </a:solidFill>
                <a:latin typeface="FrankRuehl" panose="020E0503060101010101" pitchFamily="34" charset="-79"/>
                <a:ea typeface="Tahoma" panose="020B0604030504040204" pitchFamily="34" charset="0"/>
                <a:cs typeface="FrankRuehl" panose="020E0503060101010101" pitchFamily="34" charset="-79"/>
              </a:rPr>
              <a:t>מה כלול בשייט :</a:t>
            </a:r>
            <a:br>
              <a:rPr lang="he-IL" sz="1400" dirty="0">
                <a:solidFill>
                  <a:schemeClr val="bg1"/>
                </a:solidFill>
                <a:latin typeface="FrankRuehl" panose="020E0503060101010101" pitchFamily="34" charset="-79"/>
                <a:ea typeface="Tahoma" panose="020B0604030504040204" pitchFamily="34" charset="0"/>
                <a:cs typeface="FrankRuehl" panose="020E0503060101010101" pitchFamily="34" charset="-79"/>
              </a:rPr>
            </a:br>
            <a:r>
              <a:rPr lang="he-IL" sz="1400" dirty="0">
                <a:solidFill>
                  <a:schemeClr val="bg1"/>
                </a:solidFill>
                <a:latin typeface="FrankRuehl" panose="020E0503060101010101" pitchFamily="34" charset="-79"/>
                <a:ea typeface="Tahoma" panose="020B0604030504040204" pitchFamily="34" charset="0"/>
                <a:cs typeface="FrankRuehl" panose="020E0503060101010101" pitchFamily="34" charset="-79"/>
              </a:rPr>
              <a:t>ארוחות שולחן פרטי עם מלצר אישי קבוע בופה, חופשי פתוח 20שעות ביום, בריכות, חדר כושר, בידור ילדים, פארקי מים, מועדוני ילדים לפי גילאים ( 5קבוצות גיל), הופעות תיאטרון שונות בכל ערב ועוד</a:t>
            </a:r>
            <a:endParaRPr lang="en-US" sz="1400" dirty="0">
              <a:solidFill>
                <a:schemeClr val="bg1"/>
              </a:solidFill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245131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4F8CA4B2-8CC7-87EE-AD61-D5493F64617E}"/>
              </a:ext>
            </a:extLst>
          </p:cNvPr>
          <p:cNvSpPr/>
          <p:nvPr/>
        </p:nvSpPr>
        <p:spPr>
          <a:xfrm>
            <a:off x="7842117" y="-360"/>
            <a:ext cx="4349880" cy="6858360"/>
          </a:xfrm>
          <a:custGeom>
            <a:avLst/>
            <a:gdLst/>
            <a:ahLst/>
            <a:cxnLst/>
            <a:rect l="0" t="0" r="r" b="b"/>
            <a:pathLst>
              <a:path w="12084" h="19052">
                <a:moveTo>
                  <a:pt x="0" y="19051"/>
                </a:moveTo>
                <a:lnTo>
                  <a:pt x="12083" y="19051"/>
                </a:lnTo>
                <a:lnTo>
                  <a:pt x="12083" y="0"/>
                </a:lnTo>
                <a:lnTo>
                  <a:pt x="0" y="0"/>
                </a:lnTo>
                <a:lnTo>
                  <a:pt x="0" y="19051"/>
                </a:lnTo>
                <a:close/>
              </a:path>
            </a:pathLst>
          </a:custGeom>
          <a:solidFill>
            <a:srgbClr val="011E41"/>
          </a:solidFill>
          <a:ln w="0"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94ADB6-C0EB-3926-D961-7FAB86E520D0}"/>
              </a:ext>
            </a:extLst>
          </p:cNvPr>
          <p:cNvSpPr txBox="1"/>
          <p:nvPr/>
        </p:nvSpPr>
        <p:spPr>
          <a:xfrm>
            <a:off x="8469017" y="286286"/>
            <a:ext cx="309608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he-IL" sz="3600" dirty="0">
                <a:solidFill>
                  <a:schemeClr val="bg1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פעילויות לילדים בכל הגילאים</a:t>
            </a:r>
            <a:endParaRPr lang="en-GB" sz="3600" dirty="0">
              <a:solidFill>
                <a:schemeClr val="bg1"/>
              </a:solidFill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  <p:sp>
        <p:nvSpPr>
          <p:cNvPr id="7" name="Straight Connector 6">
            <a:extLst>
              <a:ext uri="{FF2B5EF4-FFF2-40B4-BE49-F238E27FC236}">
                <a16:creationId xmlns:a16="http://schemas.microsoft.com/office/drawing/2014/main" id="{D7BADC88-1B85-E41C-8BB1-EA18AAF372A7}"/>
              </a:ext>
            </a:extLst>
          </p:cNvPr>
          <p:cNvSpPr/>
          <p:nvPr/>
        </p:nvSpPr>
        <p:spPr>
          <a:xfrm flipH="1">
            <a:off x="8144637" y="886451"/>
            <a:ext cx="383040" cy="0"/>
          </a:xfrm>
          <a:prstGeom prst="line">
            <a:avLst/>
          </a:prstGeom>
          <a:ln w="1584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" name="Straight Connector 7">
            <a:extLst>
              <a:ext uri="{FF2B5EF4-FFF2-40B4-BE49-F238E27FC236}">
                <a16:creationId xmlns:a16="http://schemas.microsoft.com/office/drawing/2014/main" id="{0057D0D2-9A42-1DC6-4C3E-B44142A979E3}"/>
              </a:ext>
            </a:extLst>
          </p:cNvPr>
          <p:cNvSpPr/>
          <p:nvPr/>
        </p:nvSpPr>
        <p:spPr>
          <a:xfrm flipH="1">
            <a:off x="11494362" y="886451"/>
            <a:ext cx="383040" cy="0"/>
          </a:xfrm>
          <a:prstGeom prst="line">
            <a:avLst/>
          </a:prstGeom>
          <a:ln w="1584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8952D3-3060-B368-83CA-3C0E64FCEA86}"/>
              </a:ext>
            </a:extLst>
          </p:cNvPr>
          <p:cNvSpPr txBox="1"/>
          <p:nvPr/>
        </p:nvSpPr>
        <p:spPr>
          <a:xfrm>
            <a:off x="8031543" y="1970261"/>
            <a:ext cx="3845859" cy="16680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r" rtl="1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he-IL" dirty="0">
                <a:solidFill>
                  <a:schemeClr val="bg1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מועדון פעוטות וחדר משחקים</a:t>
            </a:r>
          </a:p>
          <a:p>
            <a:pPr marL="285750" indent="-285750" algn="r" rtl="1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he-IL" dirty="0">
                <a:solidFill>
                  <a:schemeClr val="bg1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מועדון לילדים עם חדר לגו</a:t>
            </a:r>
          </a:p>
          <a:p>
            <a:pPr marL="285750" indent="-285750" algn="r" rtl="1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he-IL" dirty="0">
                <a:solidFill>
                  <a:schemeClr val="bg1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מועדוני נוער מרובי פעילויות</a:t>
            </a:r>
          </a:p>
        </p:txBody>
      </p:sp>
      <p:pic>
        <p:nvPicPr>
          <p:cNvPr id="5" name="Picture 4" descr="A picture containing text, area, furniture&#10;&#10;Description automatically generated">
            <a:extLst>
              <a:ext uri="{FF2B5EF4-FFF2-40B4-BE49-F238E27FC236}">
                <a16:creationId xmlns:a16="http://schemas.microsoft.com/office/drawing/2014/main" id="{16613037-530D-ED9F-918B-E9A66CB983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723" y="-39880"/>
            <a:ext cx="7876838" cy="7876838"/>
          </a:xfrm>
          <a:prstGeom prst="rect">
            <a:avLst/>
          </a:prstGeom>
        </p:spPr>
      </p:pic>
      <p:pic>
        <p:nvPicPr>
          <p:cNvPr id="9" name="Picture 8" descr="A picture containing text, indoor, toy, colorful&#10;&#10;Description automatically generated">
            <a:extLst>
              <a:ext uri="{FF2B5EF4-FFF2-40B4-BE49-F238E27FC236}">
                <a16:creationId xmlns:a16="http://schemas.microsoft.com/office/drawing/2014/main" id="{7E2183A7-E708-CD70-F878-3354ACFCE3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6279" y="-39880"/>
            <a:ext cx="9103109" cy="7080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923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4F8CA4B2-8CC7-87EE-AD61-D5493F64617E}"/>
              </a:ext>
            </a:extLst>
          </p:cNvPr>
          <p:cNvSpPr/>
          <p:nvPr/>
        </p:nvSpPr>
        <p:spPr>
          <a:xfrm>
            <a:off x="7842117" y="-360"/>
            <a:ext cx="4349880" cy="6858360"/>
          </a:xfrm>
          <a:custGeom>
            <a:avLst/>
            <a:gdLst/>
            <a:ahLst/>
            <a:cxnLst/>
            <a:rect l="0" t="0" r="r" b="b"/>
            <a:pathLst>
              <a:path w="12084" h="19052">
                <a:moveTo>
                  <a:pt x="0" y="19051"/>
                </a:moveTo>
                <a:lnTo>
                  <a:pt x="12083" y="19051"/>
                </a:lnTo>
                <a:lnTo>
                  <a:pt x="12083" y="0"/>
                </a:lnTo>
                <a:lnTo>
                  <a:pt x="0" y="0"/>
                </a:lnTo>
                <a:lnTo>
                  <a:pt x="0" y="19051"/>
                </a:lnTo>
                <a:close/>
              </a:path>
            </a:pathLst>
          </a:custGeom>
          <a:solidFill>
            <a:srgbClr val="011E41"/>
          </a:solidFill>
          <a:ln w="0"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94ADB6-C0EB-3926-D961-7FAB86E520D0}"/>
              </a:ext>
            </a:extLst>
          </p:cNvPr>
          <p:cNvSpPr txBox="1"/>
          <p:nvPr/>
        </p:nvSpPr>
        <p:spPr>
          <a:xfrm>
            <a:off x="8469014" y="458860"/>
            <a:ext cx="30960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he-IL" sz="3600" dirty="0">
                <a:solidFill>
                  <a:schemeClr val="bg1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עולם המים</a:t>
            </a:r>
            <a:endParaRPr lang="en-GB" sz="3600" dirty="0">
              <a:solidFill>
                <a:schemeClr val="bg1"/>
              </a:solidFill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  <p:sp>
        <p:nvSpPr>
          <p:cNvPr id="7" name="Straight Connector 6">
            <a:extLst>
              <a:ext uri="{FF2B5EF4-FFF2-40B4-BE49-F238E27FC236}">
                <a16:creationId xmlns:a16="http://schemas.microsoft.com/office/drawing/2014/main" id="{D7BADC88-1B85-E41C-8BB1-EA18AAF372A7}"/>
              </a:ext>
            </a:extLst>
          </p:cNvPr>
          <p:cNvSpPr/>
          <p:nvPr/>
        </p:nvSpPr>
        <p:spPr>
          <a:xfrm flipH="1">
            <a:off x="8144637" y="886451"/>
            <a:ext cx="383040" cy="0"/>
          </a:xfrm>
          <a:prstGeom prst="line">
            <a:avLst/>
          </a:prstGeom>
          <a:ln w="1584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" name="Straight Connector 7">
            <a:extLst>
              <a:ext uri="{FF2B5EF4-FFF2-40B4-BE49-F238E27FC236}">
                <a16:creationId xmlns:a16="http://schemas.microsoft.com/office/drawing/2014/main" id="{0057D0D2-9A42-1DC6-4C3E-B44142A979E3}"/>
              </a:ext>
            </a:extLst>
          </p:cNvPr>
          <p:cNvSpPr/>
          <p:nvPr/>
        </p:nvSpPr>
        <p:spPr>
          <a:xfrm flipH="1">
            <a:off x="11494362" y="886451"/>
            <a:ext cx="383040" cy="0"/>
          </a:xfrm>
          <a:prstGeom prst="line">
            <a:avLst/>
          </a:prstGeom>
          <a:ln w="1584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8952D3-3060-B368-83CA-3C0E64FCEA86}"/>
              </a:ext>
            </a:extLst>
          </p:cNvPr>
          <p:cNvSpPr txBox="1"/>
          <p:nvPr/>
        </p:nvSpPr>
        <p:spPr>
          <a:xfrm>
            <a:off x="8031543" y="1992002"/>
            <a:ext cx="3845859" cy="170046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r" rtl="1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he-IL" sz="2800" dirty="0">
                <a:solidFill>
                  <a:schemeClr val="bg1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שתי בריכות מים</a:t>
            </a:r>
          </a:p>
          <a:p>
            <a:pPr marL="285750" indent="-285750" algn="r" rtl="1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he-IL" sz="2800" dirty="0">
                <a:solidFill>
                  <a:schemeClr val="bg1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ארבע ג'קוזי חיצוני</a:t>
            </a:r>
          </a:p>
        </p:txBody>
      </p:sp>
      <p:pic>
        <p:nvPicPr>
          <p:cNvPr id="10" name="Picture 9" descr="A picture containing resort, several&#10;&#10;Description automatically generated">
            <a:extLst>
              <a:ext uri="{FF2B5EF4-FFF2-40B4-BE49-F238E27FC236}">
                <a16:creationId xmlns:a16="http://schemas.microsoft.com/office/drawing/2014/main" id="{64B3CD7E-28AF-2C0E-E2D3-0C6DAFE1BC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0192" y="-58379"/>
            <a:ext cx="8892488" cy="6916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7580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fc24caf1-31f7-40c1-bde0-ca915f0156e3}" enabled="1" method="Standard" siteId="{088e9b00-ffd0-458e-bfa1-acf4c596d3cb}" contentBits="2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869</Words>
  <Application>Microsoft Office PowerPoint</Application>
  <PresentationFormat>Widescreen</PresentationFormat>
  <Paragraphs>181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</vt:lpstr>
      <vt:lpstr>Calibri Light</vt:lpstr>
      <vt:lpstr>FrankRuehl</vt:lpstr>
      <vt:lpstr>Georgia</vt:lpstr>
      <vt:lpstr>Times New Roman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Batel Abas (MSC (Israel) Ltd. - Cruise Department)</dc:creator>
  <cp:lastModifiedBy>Tseela Shadmi</cp:lastModifiedBy>
  <cp:revision>5</cp:revision>
  <dcterms:created xsi:type="dcterms:W3CDTF">2023-02-07T04:46:05Z</dcterms:created>
  <dcterms:modified xsi:type="dcterms:W3CDTF">2023-03-03T05:46:33Z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FooterLocations">
    <vt:lpwstr>Office Theme:8</vt:lpwstr>
  </property>
  <property fmtid="{D5CDD505-2E9C-101B-9397-08002B2CF9AE}" pid="3" name="ClassificationContentMarkingFooterText">
    <vt:lpwstr>Sensitivity: Internal</vt:lpwstr>
  </property>
</Properties>
</file>