
<file path=[Content_Types].xml><?xml version="1.0" encoding="utf-8"?>
<Types xmlns="http://schemas.openxmlformats.org/package/2006/content-types">
  <Default Extension="emf" ContentType="image/x-emf"/>
  <Default Extension="jpeg" ContentType="image/jpeg"/>
  <Default Extension="pdf"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9" r:id="rId6"/>
    <p:sldId id="260" r:id="rId7"/>
    <p:sldId id="272" r:id="rId8"/>
    <p:sldId id="274" r:id="rId9"/>
    <p:sldId id="276" r:id="rId10"/>
    <p:sldId id="275" r:id="rId11"/>
    <p:sldId id="273" r:id="rId12"/>
    <p:sldId id="261" r:id="rId13"/>
    <p:sldId id="264" r:id="rId14"/>
    <p:sldId id="265" r:id="rId15"/>
    <p:sldId id="270" r:id="rId16"/>
    <p:sldId id="271" r:id="rId17"/>
    <p:sldId id="266" r:id="rId18"/>
    <p:sldId id="267" r:id="rId19"/>
    <p:sldId id="268" r:id="rId20"/>
    <p:sldId id="262" r:id="rId21"/>
    <p:sldId id="2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6337" autoAdjust="0"/>
  </p:normalViewPr>
  <p:slideViewPr>
    <p:cSldViewPr snapToGrid="0">
      <p:cViewPr varScale="1">
        <p:scale>
          <a:sx n="58" d="100"/>
          <a:sy n="58" d="100"/>
        </p:scale>
        <p:origin x="1194" y="66"/>
      </p:cViewPr>
      <p:guideLst/>
    </p:cSldViewPr>
  </p:slideViewPr>
  <p:outlineViewPr>
    <p:cViewPr>
      <p:scale>
        <a:sx n="33" d="100"/>
        <a:sy n="33" d="100"/>
      </p:scale>
      <p:origin x="0" y="-77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EC1C5-D6CC-43F2-A734-4658A9FE3184}" type="datetimeFigureOut">
              <a:rPr lang="en-US" smtClean="0"/>
              <a:t>7/24/2021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F4D5D-F794-469E-A479-17B2BB9F72C4}" type="slidenum">
              <a:rPr lang="en-US" smtClean="0"/>
              <a:t>‹#›</a:t>
            </a:fld>
            <a:endParaRPr lang="en-US"/>
          </a:p>
        </p:txBody>
      </p:sp>
    </p:spTree>
    <p:extLst>
      <p:ext uri="{BB962C8B-B14F-4D97-AF65-F5344CB8AC3E}">
        <p14:creationId xmlns:p14="http://schemas.microsoft.com/office/powerpoint/2010/main" val="147188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0738" y="1143000"/>
            <a:ext cx="2676525" cy="1504950"/>
          </a:xfrm>
        </p:spPr>
      </p:sp>
      <p:sp>
        <p:nvSpPr>
          <p:cNvPr id="3" name="Notes Placeholder 2"/>
          <p:cNvSpPr>
            <a:spLocks noGrp="1"/>
          </p:cNvSpPr>
          <p:nvPr>
            <p:ph type="body" idx="1"/>
          </p:nvPr>
        </p:nvSpPr>
        <p:spPr>
          <a:xfrm>
            <a:off x="685800" y="2952750"/>
            <a:ext cx="5486400" cy="4752975"/>
          </a:xfrm>
        </p:spPr>
        <p:txBody>
          <a:bodyPr/>
          <a:lstStyle/>
          <a:p>
            <a:r>
              <a:rPr lang="en-US" sz="1400" dirty="0"/>
              <a:t>Good day.  </a:t>
            </a:r>
          </a:p>
          <a:p>
            <a:r>
              <a:rPr lang="en-US" sz="1400" dirty="0"/>
              <a:t>My name is Tom Wickenden. </a:t>
            </a:r>
          </a:p>
          <a:p>
            <a:r>
              <a:rPr lang="en-US" sz="1400" dirty="0"/>
              <a:t> </a:t>
            </a:r>
          </a:p>
          <a:p>
            <a:r>
              <a:rPr lang="en-US" sz="1400" dirty="0"/>
              <a:t>This presentation is about name change, </a:t>
            </a:r>
          </a:p>
          <a:p>
            <a:r>
              <a:rPr lang="en-US" sz="1400" dirty="0"/>
              <a:t>specifically, about the construction of tribal identity through name change. </a:t>
            </a:r>
          </a:p>
          <a:p>
            <a:endParaRPr lang="en-US" sz="1400" dirty="0"/>
          </a:p>
          <a:p>
            <a:r>
              <a:rPr lang="en-US" sz="1400" dirty="0"/>
              <a:t>I’ll be describing a model for analyzing the process of name change </a:t>
            </a:r>
          </a:p>
          <a:p>
            <a:r>
              <a:rPr lang="en-US" sz="1400" dirty="0"/>
              <a:t>and applying</a:t>
            </a:r>
            <a:r>
              <a:rPr lang="en-US" sz="1400" baseline="0" dirty="0"/>
              <a:t> this model to an Anglo tribal group in medieval Britain.</a:t>
            </a:r>
          </a:p>
          <a:p>
            <a:r>
              <a:rPr lang="en-US" sz="1400" baseline="0" dirty="0"/>
              <a:t>The purpose is to better understand the origin of the tribe,</a:t>
            </a:r>
          </a:p>
          <a:p>
            <a:r>
              <a:rPr lang="en-US" sz="1400" baseline="0" dirty="0"/>
              <a:t>but the model should have broader applic</a:t>
            </a:r>
            <a:r>
              <a:rPr lang="en-US" sz="1400" dirty="0"/>
              <a:t>ability as well,</a:t>
            </a:r>
            <a:r>
              <a:rPr lang="en-US" sz="1400" baseline="0" dirty="0"/>
              <a:t> </a:t>
            </a:r>
          </a:p>
          <a:p>
            <a:r>
              <a:rPr lang="en-US" sz="1400" baseline="0" dirty="0"/>
              <a:t>both to other tribes, medieval as well as modern,</a:t>
            </a:r>
          </a:p>
          <a:p>
            <a:r>
              <a:rPr lang="en-US" sz="1400" baseline="0" dirty="0"/>
              <a:t> and to the process of identity construction in general. </a:t>
            </a:r>
            <a:endParaRPr lang="en-US" sz="1400" dirty="0"/>
          </a:p>
          <a:p>
            <a:r>
              <a:rPr lang="en-US" sz="1400" dirty="0"/>
              <a:t> </a:t>
            </a:r>
          </a:p>
        </p:txBody>
      </p:sp>
      <p:sp>
        <p:nvSpPr>
          <p:cNvPr id="4" name="Slide Number Placeholder 3"/>
          <p:cNvSpPr>
            <a:spLocks noGrp="1"/>
          </p:cNvSpPr>
          <p:nvPr>
            <p:ph type="sldNum" sz="quarter" idx="5"/>
          </p:nvPr>
        </p:nvSpPr>
        <p:spPr/>
        <p:txBody>
          <a:bodyPr/>
          <a:lstStyle/>
          <a:p>
            <a:fld id="{C6FF4D5D-F794-469E-A479-17B2BB9F72C4}" type="slidenum">
              <a:rPr lang="en-US" smtClean="0"/>
              <a:t>1</a:t>
            </a:fld>
            <a:endParaRPr lang="en-US"/>
          </a:p>
        </p:txBody>
      </p:sp>
    </p:spTree>
    <p:extLst>
      <p:ext uri="{BB962C8B-B14F-4D97-AF65-F5344CB8AC3E}">
        <p14:creationId xmlns:p14="http://schemas.microsoft.com/office/powerpoint/2010/main" val="275104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sz="1400" dirty="0"/>
              <a:t>The place names derived from </a:t>
            </a:r>
            <a:r>
              <a:rPr lang="en-US" sz="1400" i="1" dirty="0"/>
              <a:t>Wicken </a:t>
            </a:r>
            <a:r>
              <a:rPr lang="en-US" sz="1400" dirty="0"/>
              <a:t>align with the eastern, western, and southern borders of the Hwicce territory.</a:t>
            </a:r>
          </a:p>
          <a:p>
            <a:pPr marL="171450" indent="-171450">
              <a:buFont typeface="Wingdings" panose="05000000000000000000" pitchFamily="2" charset="2"/>
              <a:buChar char="v"/>
            </a:pPr>
            <a:endParaRPr lang="en-US" sz="1400" dirty="0"/>
          </a:p>
          <a:p>
            <a:pPr marL="171450" indent="-171450">
              <a:buFont typeface="Wingdings" panose="05000000000000000000" pitchFamily="2" charset="2"/>
              <a:buChar char="v"/>
            </a:pPr>
            <a:r>
              <a:rPr lang="en-US" sz="1400" dirty="0"/>
              <a:t>The name of the royal center of the Hwicce in the north-central part of the kingdom is also derived from the Wicken.</a:t>
            </a:r>
          </a:p>
          <a:p>
            <a:pPr marL="171450" indent="-171450">
              <a:buFont typeface="Wingdings" panose="05000000000000000000" pitchFamily="2" charset="2"/>
              <a:buChar char="v"/>
            </a:pPr>
            <a:endParaRPr lang="en-US" sz="1400" dirty="0"/>
          </a:p>
          <a:p>
            <a:pPr marL="171450" indent="-171450">
              <a:buFont typeface="Wingdings" panose="05000000000000000000" pitchFamily="2" charset="2"/>
              <a:buChar char="v"/>
            </a:pPr>
            <a:r>
              <a:rPr lang="en-US" sz="1400" dirty="0"/>
              <a:t>So How and Why did they change their name from Wicken to Hwicce?</a:t>
            </a:r>
          </a:p>
          <a:p>
            <a:pPr marL="171450" indent="-171450">
              <a:buFont typeface="Wingdings" panose="05000000000000000000" pitchFamily="2" charset="2"/>
              <a:buChar char="v"/>
            </a:pPr>
            <a:endParaRPr lang="en-US" sz="1400" dirty="0"/>
          </a:p>
          <a:p>
            <a:pPr marL="171450" indent="-171450">
              <a:buFont typeface="Wingdings" panose="05000000000000000000" pitchFamily="2" charset="2"/>
              <a:buChar char="v"/>
            </a:pPr>
            <a:r>
              <a:rPr lang="en-US" sz="1400" dirty="0"/>
              <a:t>We’ll turn to the model for an explanation.</a:t>
            </a:r>
          </a:p>
          <a:p>
            <a:endParaRPr lang="en-US" sz="1400"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11</a:t>
            </a:fld>
            <a:endParaRPr lang="en-US"/>
          </a:p>
        </p:txBody>
      </p:sp>
    </p:spTree>
    <p:extLst>
      <p:ext uri="{BB962C8B-B14F-4D97-AF65-F5344CB8AC3E}">
        <p14:creationId xmlns:p14="http://schemas.microsoft.com/office/powerpoint/2010/main" val="324871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general meaning  and the key criterion for applying each of the five stages in the model of ethnic identity development are as follows:</a:t>
            </a:r>
          </a:p>
          <a:p>
            <a:endParaRPr lang="en-US" dirty="0"/>
          </a:p>
          <a:p>
            <a:pPr marL="228600" indent="-228600">
              <a:buAutoNum type="arabicPeriod"/>
            </a:pPr>
            <a:r>
              <a:rPr lang="en-US" dirty="0"/>
              <a:t>PRE-ENCOUNTER – At the beginning of the process, the individuals in the group (</a:t>
            </a:r>
            <a:r>
              <a:rPr lang="en-US" b="1" dirty="0"/>
              <a:t>micro-level</a:t>
            </a:r>
            <a:r>
              <a:rPr lang="en-US" dirty="0"/>
              <a:t>) are unaware of any problem regarding their ethnic identity and therefore are disinterested in any changes.</a:t>
            </a:r>
          </a:p>
          <a:p>
            <a:pPr marL="228600" indent="-228600">
              <a:buAutoNum type="arabicPeriod"/>
            </a:pPr>
            <a:r>
              <a:rPr lang="en-US" dirty="0"/>
              <a:t>ENCOUNTER - At some point, the individuals encounter some kind of event that is traumatic for them. This trauma motivates them to become aware of ethnicity, and of the relevance of their ethnic identity to the traumatic event. Without trauma, there is no motivation for name change.</a:t>
            </a:r>
          </a:p>
          <a:p>
            <a:pPr marL="228600" indent="-228600">
              <a:buAutoNum type="arabicPeriod"/>
            </a:pPr>
            <a:r>
              <a:rPr lang="en-US" dirty="0"/>
              <a:t>IMMERSION/EMERSION – Following this event, the individuals begin to explore the nature of ethnicity.  These individuals, and particularly the group leaders immerse themselves in the issue, analyze their problem and discuss possible solutions to it with their immediate community (</a:t>
            </a:r>
            <a:r>
              <a:rPr lang="en-US" b="1" dirty="0"/>
              <a:t>meso level</a:t>
            </a:r>
            <a:r>
              <a:rPr lang="en-US" dirty="0"/>
              <a:t>).  They emerge from this process by embracing their ethnic in-group.</a:t>
            </a:r>
          </a:p>
          <a:p>
            <a:pPr marL="228600" indent="-228600">
              <a:buAutoNum type="arabicPeriod"/>
            </a:pPr>
            <a:r>
              <a:rPr lang="en-US" dirty="0"/>
              <a:t>INTERNALIZATION – The individuals and their immediate communities develop a strong sense of ethnic identity that is internalized, discussed within the joint tribal community, and shared with other tribal groups within the same territory (</a:t>
            </a:r>
            <a:r>
              <a:rPr lang="en-US" b="1" dirty="0"/>
              <a:t>macro</a:t>
            </a:r>
            <a:r>
              <a:rPr lang="en-US" b="0" dirty="0"/>
              <a:t>)</a:t>
            </a:r>
            <a:r>
              <a:rPr lang="en-US" dirty="0"/>
              <a:t>.</a:t>
            </a:r>
          </a:p>
          <a:p>
            <a:pPr marL="228600" indent="-228600">
              <a:buAutoNum type="arabicPeriod"/>
            </a:pPr>
            <a:r>
              <a:rPr lang="en-US" dirty="0"/>
              <a:t>COMMITMENT – The positive results of this strong ethnic identity leads the individuals, their immediate communities,  and the tribal group as a whole, with the support of others within the same community, polity or kingdom, to actively support this ethnic identity and to communicate the identity of their kingdom to the other kingdoms in the country (</a:t>
            </a:r>
            <a:r>
              <a:rPr lang="en-US" b="1" dirty="0"/>
              <a:t>global level</a:t>
            </a:r>
            <a:r>
              <a:rPr lang="en-US" dirty="0"/>
              <a:t>). </a:t>
            </a:r>
          </a:p>
        </p:txBody>
      </p:sp>
      <p:sp>
        <p:nvSpPr>
          <p:cNvPr id="4" name="Slide Number Placeholder 3"/>
          <p:cNvSpPr>
            <a:spLocks noGrp="1"/>
          </p:cNvSpPr>
          <p:nvPr>
            <p:ph type="sldNum" sz="quarter" idx="5"/>
          </p:nvPr>
        </p:nvSpPr>
        <p:spPr/>
        <p:txBody>
          <a:bodyPr/>
          <a:lstStyle/>
          <a:p>
            <a:fld id="{C6FF4D5D-F794-469E-A479-17B2BB9F72C4}" type="slidenum">
              <a:rPr lang="en-US" smtClean="0"/>
              <a:t>12</a:t>
            </a:fld>
            <a:endParaRPr lang="en-US"/>
          </a:p>
        </p:txBody>
      </p:sp>
    </p:spTree>
    <p:extLst>
      <p:ext uri="{BB962C8B-B14F-4D97-AF65-F5344CB8AC3E}">
        <p14:creationId xmlns:p14="http://schemas.microsoft.com/office/powerpoint/2010/main" val="129965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PRE-ENCOUNTER: We will now apply the different stages of the theoretical model to the example of the Wicingas, to see if the evidence supports the theory that the Wicingas changed their name to become the Hwicce.</a:t>
            </a:r>
          </a:p>
          <a:p>
            <a:endParaRPr lang="en-US" dirty="0"/>
          </a:p>
          <a:p>
            <a:r>
              <a:rPr lang="en-US" dirty="0"/>
              <a:t>The first stage is Pre-encounter.  This presupposes the next stage, Encounter, which for the Hwicce occurred in the Western Midlands. The encounter, defined as a traumatic event caused by or directly related to ethnicity, was qualitatively different from any incidents that may have occurred before that time, so the concept of pre-encounter clearly applies to the Wicingas. </a:t>
            </a:r>
          </a:p>
          <a:p>
            <a:endParaRPr lang="en-US" dirty="0"/>
          </a:p>
          <a:p>
            <a:r>
              <a:rPr lang="en-US" dirty="0"/>
              <a:t>Prior to reaching that territory, the Wicingas may have experienced some occasional problems with the pronunciation of their name, since the potential for confusion was created by other place names that sounded similar to the root word WIC-.  </a:t>
            </a:r>
          </a:p>
          <a:p>
            <a:pPr marL="171450" indent="-171450">
              <a:buFont typeface="Arial" panose="020B0604020202020204" pitchFamily="34" charset="0"/>
              <a:buChar char="•"/>
            </a:pPr>
            <a:r>
              <a:rPr lang="en-US" dirty="0"/>
              <a:t>One was WIC, a common appellation for a small village that was on or near the site of a Roman villa, called a vicus.  </a:t>
            </a:r>
          </a:p>
          <a:p>
            <a:pPr marL="171450" indent="-171450">
              <a:buFont typeface="Arial" panose="020B0604020202020204" pitchFamily="34" charset="0"/>
              <a:buChar char="•"/>
            </a:pPr>
            <a:r>
              <a:rPr lang="en-US" dirty="0"/>
              <a:t>Another was WYCH,  a name often applied to a small village that was near the site of a grove of </a:t>
            </a:r>
            <a:r>
              <a:rPr lang="en-US" dirty="0" err="1"/>
              <a:t>Wych</a:t>
            </a:r>
            <a:r>
              <a:rPr lang="en-US" dirty="0"/>
              <a:t> Elm trees. </a:t>
            </a:r>
          </a:p>
          <a:p>
            <a:endParaRPr lang="en-US" dirty="0"/>
          </a:p>
          <a:p>
            <a:r>
              <a:rPr lang="en-US" dirty="0"/>
              <a:t>Differential spellings of place names derived from the Wicingas appear to indicate that some attempts were made to disambiguate the name of the group and their settlement by modifying the pronunciation of their name.  Perhaps not on the Continent, but certainly on the Isle of Thanet and perhaps in the Weald of Kent, up in East Anglia, and as the Wicingas moved across the midlands.  </a:t>
            </a:r>
          </a:p>
          <a:p>
            <a:r>
              <a:rPr lang="en-US" dirty="0"/>
              <a:t>However, the confusion between homonyms occurred </a:t>
            </a:r>
          </a:p>
          <a:p>
            <a:pPr marL="171450" indent="-171450">
              <a:buFont typeface="Arial" panose="020B0604020202020204" pitchFamily="34" charset="0"/>
              <a:buChar char="•"/>
            </a:pPr>
            <a:r>
              <a:rPr lang="en-US" dirty="0"/>
              <a:t>only at a few locations </a:t>
            </a:r>
          </a:p>
          <a:p>
            <a:pPr marL="171450" indent="-171450">
              <a:buFont typeface="Arial" panose="020B0604020202020204" pitchFamily="34" charset="0"/>
              <a:buChar char="•"/>
            </a:pPr>
            <a:r>
              <a:rPr lang="en-US" dirty="0"/>
              <a:t>and only for a few groups of Wicingas </a:t>
            </a:r>
          </a:p>
          <a:p>
            <a:pPr marL="171450" indent="-171450">
              <a:buFont typeface="Arial" panose="020B0604020202020204" pitchFamily="34" charset="0"/>
              <a:buChar char="•"/>
            </a:pPr>
            <a:r>
              <a:rPr lang="en-US" dirty="0"/>
              <a:t>and because the context was not particularly politicized and may even have been welcoming, it appears that they could have been clarified simply by explanation, </a:t>
            </a:r>
          </a:p>
          <a:p>
            <a:pPr marL="0" indent="0">
              <a:buFont typeface="Arial" panose="020B0604020202020204" pitchFamily="34" charset="0"/>
              <a:buNone/>
            </a:pPr>
            <a:r>
              <a:rPr lang="en-US" dirty="0"/>
              <a:t>so while variant spellings of certain place names remain, the tribe is documented as Wicingas, indicating that permanent change to the name of the tribal group does not seem to have been necessary at this stage.  </a:t>
            </a:r>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13</a:t>
            </a:fld>
            <a:endParaRPr lang="en-US"/>
          </a:p>
        </p:txBody>
      </p:sp>
    </p:spTree>
    <p:extLst>
      <p:ext uri="{BB962C8B-B14F-4D97-AF65-F5344CB8AC3E}">
        <p14:creationId xmlns:p14="http://schemas.microsoft.com/office/powerpoint/2010/main" val="62542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ENCOUNTER – While place-name and documentary evidence exists to support the application of Stages 1 and 5, the evidence for Stages 2, 3 and 4 is more indirect and inferential.  The evidence for the encounter stage is as follows:</a:t>
            </a:r>
          </a:p>
          <a:p>
            <a:endParaRPr lang="en-US" dirty="0"/>
          </a:p>
          <a:p>
            <a:r>
              <a:rPr lang="en-US" b="1" dirty="0"/>
              <a:t>First</a:t>
            </a:r>
            <a:r>
              <a:rPr lang="en-US" dirty="0"/>
              <a:t>, each of the four major settlements of the Wicingas in the Western Midlands is located very close to several other settlements whose names derive from the homophones of </a:t>
            </a:r>
            <a:r>
              <a:rPr lang="en-US" i="1" dirty="0"/>
              <a:t>Wic</a:t>
            </a:r>
            <a:r>
              <a:rPr lang="en-US" dirty="0"/>
              <a:t>. This has never occurred during any of their other migrations. There are existing records of </a:t>
            </a:r>
            <a:r>
              <a:rPr lang="en-US" u="sng" dirty="0"/>
              <a:t>fourteen other wic-related places </a:t>
            </a:r>
            <a:r>
              <a:rPr lang="en-US" dirty="0"/>
              <a:t>in the area, four places surrounding each of three Wicingas settlements and two very close to the remaining one. </a:t>
            </a:r>
          </a:p>
          <a:p>
            <a:endParaRPr lang="en-US" dirty="0"/>
          </a:p>
          <a:p>
            <a:r>
              <a:rPr lang="en-US" dirty="0"/>
              <a:t>Since </a:t>
            </a:r>
            <a:r>
              <a:rPr lang="en-US" i="1" dirty="0" err="1"/>
              <a:t>wicing</a:t>
            </a:r>
            <a:r>
              <a:rPr lang="en-US" dirty="0"/>
              <a:t> , the nominative singular of Wicingas, was also a quite general term that might have been used colloquially to refer to the people living in a wic,  it would be natural for one local resident to ask of another, “Which </a:t>
            </a:r>
            <a:r>
              <a:rPr lang="en-US" dirty="0" err="1"/>
              <a:t>wicing</a:t>
            </a:r>
            <a:r>
              <a:rPr lang="en-US" dirty="0"/>
              <a:t> are you?” Or, perhaps, “Which wic are you from?”</a:t>
            </a:r>
          </a:p>
          <a:p>
            <a:endParaRPr lang="en-US" dirty="0"/>
          </a:p>
          <a:p>
            <a:r>
              <a:rPr lang="en-US" b="1" dirty="0"/>
              <a:t>Second</a:t>
            </a:r>
            <a:r>
              <a:rPr lang="en-US" dirty="0"/>
              <a:t>, the Wicingas had settled a territory in the Midlands as a staging area in preparation for moving into the of the Western Midlands, which was a demilitarized zone existing in a relative power vacuum created by the defeat of three kings of the Britons at the Battle of </a:t>
            </a:r>
            <a:r>
              <a:rPr lang="en-US" dirty="0" err="1"/>
              <a:t>Deorham</a:t>
            </a:r>
            <a:r>
              <a:rPr lang="en-US" dirty="0"/>
              <a:t> (</a:t>
            </a:r>
            <a:r>
              <a:rPr lang="en-US" dirty="0" err="1"/>
              <a:t>Dyrham</a:t>
            </a:r>
            <a:r>
              <a:rPr lang="en-US" dirty="0"/>
              <a:t>) in 577.  They may have coordinated with the Iclingas and planned to settle and establish control of these areas that become the Kingdoms of Hwicce and Mercia.  So the context was very fraught, and any questions or comments related to the identity of the tribal group which was seeking to establish control would obviously have been heavily politicized.  Any questions about their identity, whether intentional or not, would have been traumatic, as they raised the existential issues of why the Wicingas were there in the first place and what did they think they were doing?</a:t>
            </a:r>
          </a:p>
          <a:p>
            <a:endParaRPr lang="en-US" dirty="0"/>
          </a:p>
          <a:p>
            <a:endParaRPr lang="en-US" b="0" dirty="0"/>
          </a:p>
          <a:p>
            <a:endParaRPr lang="en-US" b="0" dirty="0"/>
          </a:p>
          <a:p>
            <a:endParaRPr lang="en-US" b="0"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C6FF4D5D-F794-469E-A479-17B2BB9F72C4}" type="slidenum">
              <a:rPr lang="en-US" smtClean="0"/>
              <a:t>14</a:t>
            </a:fld>
            <a:endParaRPr lang="en-US"/>
          </a:p>
        </p:txBody>
      </p:sp>
    </p:spTree>
    <p:extLst>
      <p:ext uri="{BB962C8B-B14F-4D97-AF65-F5344CB8AC3E}">
        <p14:creationId xmlns:p14="http://schemas.microsoft.com/office/powerpoint/2010/main" val="67769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example of the close encounter of the Wicingas with other Wicing.</a:t>
            </a:r>
          </a:p>
          <a:p>
            <a:endParaRPr lang="en-US" dirty="0"/>
          </a:p>
          <a:p>
            <a:r>
              <a:rPr lang="en-US" dirty="0"/>
              <a:t>The Wicingas settled </a:t>
            </a:r>
            <a:r>
              <a:rPr lang="en-US" dirty="0" err="1"/>
              <a:t>Wichenford</a:t>
            </a:r>
            <a:r>
              <a:rPr lang="en-US" dirty="0"/>
              <a:t> on the western boarder of the Western Midlands, just outside of Worcester.  The four other settlements whose names derive from homophones of Wic, are shown on this map.  </a:t>
            </a:r>
          </a:p>
          <a:p>
            <a:endParaRPr lang="en-US" dirty="0"/>
          </a:p>
          <a:p>
            <a:r>
              <a:rPr lang="en-US" dirty="0" err="1"/>
              <a:t>Upperwick</a:t>
            </a:r>
            <a:endParaRPr lang="en-US" dirty="0"/>
          </a:p>
          <a:p>
            <a:r>
              <a:rPr lang="en-US" dirty="0"/>
              <a:t>Powick</a:t>
            </a:r>
          </a:p>
          <a:p>
            <a:r>
              <a:rPr lang="en-US" dirty="0"/>
              <a:t>Rushwick, and</a:t>
            </a:r>
          </a:p>
          <a:p>
            <a:r>
              <a:rPr lang="en-US" dirty="0"/>
              <a:t>Knightwick.</a:t>
            </a:r>
          </a:p>
          <a:p>
            <a:endParaRPr lang="en-US" dirty="0"/>
          </a:p>
          <a:p>
            <a:r>
              <a:rPr lang="en-US" dirty="0"/>
              <a:t>They are all10 miles or less from </a:t>
            </a:r>
            <a:r>
              <a:rPr lang="en-US" dirty="0" err="1"/>
              <a:t>Wichenford</a:t>
            </a:r>
            <a:r>
              <a:rPr lang="en-US" dirty="0"/>
              <a:t>. </a:t>
            </a:r>
          </a:p>
        </p:txBody>
      </p:sp>
      <p:sp>
        <p:nvSpPr>
          <p:cNvPr id="4" name="Slide Number Placeholder 3"/>
          <p:cNvSpPr>
            <a:spLocks noGrp="1"/>
          </p:cNvSpPr>
          <p:nvPr>
            <p:ph type="sldNum" sz="quarter" idx="5"/>
          </p:nvPr>
        </p:nvSpPr>
        <p:spPr/>
        <p:txBody>
          <a:bodyPr/>
          <a:lstStyle/>
          <a:p>
            <a:fld id="{C6FF4D5D-F794-469E-A479-17B2BB9F72C4}" type="slidenum">
              <a:rPr lang="en-US" smtClean="0"/>
              <a:t>15</a:t>
            </a:fld>
            <a:endParaRPr lang="en-US"/>
          </a:p>
        </p:txBody>
      </p:sp>
    </p:spTree>
    <p:extLst>
      <p:ext uri="{BB962C8B-B14F-4D97-AF65-F5344CB8AC3E}">
        <p14:creationId xmlns:p14="http://schemas.microsoft.com/office/powerpoint/2010/main" val="393193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dirty="0"/>
              <a:t>The Wicingas would inevitably have encountered some resistance to their attempt to take control of processes such as collecting food rent or managing trade.  That resistance probably began with questions regarding their:</a:t>
            </a:r>
          </a:p>
          <a:p>
            <a:pPr marL="171450" indent="-171450">
              <a:buFont typeface="Arial" panose="020B0604020202020204" pitchFamily="34" charset="0"/>
              <a:buChar char="•"/>
            </a:pPr>
            <a:r>
              <a:rPr lang="en-US" b="0" dirty="0"/>
              <a:t>Identity - Which Wicing are you? </a:t>
            </a:r>
          </a:p>
          <a:p>
            <a:pPr marL="171450" indent="-171450">
              <a:buFont typeface="Arial" panose="020B0604020202020204" pitchFamily="34" charset="0"/>
              <a:buChar char="•"/>
            </a:pPr>
            <a:r>
              <a:rPr lang="en-US" b="0" dirty="0"/>
              <a:t>Origin - Which Wic are you from? </a:t>
            </a:r>
          </a:p>
          <a:p>
            <a:pPr marL="171450" indent="-171450">
              <a:buFont typeface="Arial" panose="020B0604020202020204" pitchFamily="34" charset="0"/>
              <a:buChar char="•"/>
            </a:pPr>
            <a:r>
              <a:rPr lang="en-US" b="0" dirty="0"/>
              <a:t>Authority/Status - What right do you have to control us when you are newcomers compared to all the other </a:t>
            </a:r>
            <a:r>
              <a:rPr lang="en-US" b="0" dirty="0" err="1"/>
              <a:t>wicing</a:t>
            </a:r>
            <a:r>
              <a:rPr lang="en-US" b="0" dirty="0"/>
              <a:t>?</a:t>
            </a:r>
          </a:p>
          <a:p>
            <a:pPr marL="171450" indent="-171450">
              <a:buFont typeface="Arial" panose="020B0604020202020204" pitchFamily="34" charset="0"/>
              <a:buChar char="•"/>
            </a:pPr>
            <a:r>
              <a:rPr lang="en-US" b="0" dirty="0"/>
              <a:t>Legitimacy – Who appointed you to be in control of us?</a:t>
            </a:r>
          </a:p>
          <a:p>
            <a:pPr marL="171450" indent="-171450">
              <a:buFont typeface="Arial" panose="020B0604020202020204" pitchFamily="34" charset="0"/>
              <a:buChar char="•"/>
            </a:pPr>
            <a:r>
              <a:rPr lang="en-US" b="0" dirty="0"/>
              <a:t>Power - What power do you have to control us when there are more </a:t>
            </a:r>
            <a:r>
              <a:rPr lang="en-US" b="0" dirty="0" err="1"/>
              <a:t>wicing</a:t>
            </a:r>
            <a:r>
              <a:rPr lang="en-US" b="0" dirty="0"/>
              <a:t> from other </a:t>
            </a:r>
            <a:r>
              <a:rPr lang="en-US" b="0" dirty="0" err="1"/>
              <a:t>wics</a:t>
            </a:r>
            <a:r>
              <a:rPr lang="en-US" b="0" dirty="0"/>
              <a:t> than there are Wicingas?</a:t>
            </a:r>
          </a:p>
          <a:p>
            <a:r>
              <a:rPr lang="en-US" b="0" dirty="0"/>
              <a:t>All these questions of identity, origin, authority, status, legitimacy, and power are raised and amplified by any confusion about who the Wicingas were. </a:t>
            </a:r>
          </a:p>
          <a:p>
            <a:endParaRPr lang="en-US" b="0" dirty="0"/>
          </a:p>
          <a:p>
            <a:r>
              <a:rPr lang="en-US" b="0" dirty="0"/>
              <a:t>This confusion would have been </a:t>
            </a:r>
            <a:r>
              <a:rPr lang="en-US" b="1" dirty="0"/>
              <a:t>existential,</a:t>
            </a:r>
            <a:r>
              <a:rPr lang="en-US" b="0" dirty="0"/>
              <a:t> because the ability of the Wicingas to remain in the area and to exercise control depends upon their ability to answer these questions.  </a:t>
            </a:r>
          </a:p>
          <a:p>
            <a:endParaRPr lang="en-US" b="0" dirty="0"/>
          </a:p>
          <a:p>
            <a:r>
              <a:rPr lang="en-US" b="0" dirty="0"/>
              <a:t>However, a clear, unambiguous identity, as signified by a distinctive name, would forestall many of these questions and therefore cut short the ability of the locals to undermine the progress of the Wicingas in taking control of the territory.  For this reason, the leaders in particular must have begun to consider how to disambiguate their name.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 this is WHY the Wicken might have changed the pronunciation of their name, WHY they would have modified their ethnic identity - to distinguish themselves from all the other </a:t>
            </a:r>
            <a:r>
              <a:rPr lang="en-US" b="0" dirty="0" err="1"/>
              <a:t>wics</a:t>
            </a:r>
            <a:r>
              <a:rPr lang="en-US" b="0" dirty="0"/>
              <a:t>.</a:t>
            </a:r>
          </a:p>
          <a:p>
            <a:r>
              <a:rPr lang="en-US" b="0" dirty="0"/>
              <a:t> </a:t>
            </a:r>
          </a:p>
          <a:p>
            <a:endParaRPr lang="en-US" b="0" dirty="0"/>
          </a:p>
          <a:p>
            <a:r>
              <a:rPr lang="en-US" b="0" dirty="0"/>
              <a:t>By changing the way their name was pronounced, a strategy that had been used successfully in the past, they could provide the needed clarity.  Moreover, by modifying each of the phonemes in the name, rather than by replacing them all with a completely different name, they could create a distinct ethnic identity through a pronunciation that differentiated their original name from its homonyms, on the one hand, while not completely entirely disowning that original name, on the other.</a:t>
            </a:r>
          </a:p>
          <a:p>
            <a:endParaRPr lang="en-US" b="0" dirty="0"/>
          </a:p>
          <a:p>
            <a:endParaRPr lang="en-US" b="0" dirty="0"/>
          </a:p>
          <a:p>
            <a:endParaRPr lang="en-US" b="0"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C6FF4D5D-F794-469E-A479-17B2BB9F72C4}" type="slidenum">
              <a:rPr lang="en-US" smtClean="0"/>
              <a:t>16</a:t>
            </a:fld>
            <a:endParaRPr lang="en-US"/>
          </a:p>
        </p:txBody>
      </p:sp>
    </p:spTree>
    <p:extLst>
      <p:ext uri="{BB962C8B-B14F-4D97-AF65-F5344CB8AC3E}">
        <p14:creationId xmlns:p14="http://schemas.microsoft.com/office/powerpoint/2010/main" val="301511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IMMERSION/EMERSION – </a:t>
            </a:r>
          </a:p>
          <a:p>
            <a:endParaRPr lang="en-US" dirty="0"/>
          </a:p>
          <a:p>
            <a:r>
              <a:rPr lang="en-US" dirty="0"/>
              <a:t>The homophonic clash encountered by the Wicingas in the Western Midlands was not an entirely new problem, but the political context made the consequences traumatic - far more severe than they had ever been before.</a:t>
            </a:r>
          </a:p>
          <a:p>
            <a:endParaRPr lang="en-US" dirty="0"/>
          </a:p>
          <a:p>
            <a:r>
              <a:rPr lang="en-US" dirty="0"/>
              <a:t>  There were several Wicingas communities which included the sphere of influence surrounding each of the major settlements at </a:t>
            </a:r>
            <a:r>
              <a:rPr lang="en-US" dirty="0" err="1"/>
              <a:t>Wichenford</a:t>
            </a:r>
            <a:r>
              <a:rPr lang="en-US" dirty="0"/>
              <a:t>, </a:t>
            </a:r>
            <a:r>
              <a:rPr lang="en-US" dirty="0" err="1"/>
              <a:t>Whichford</a:t>
            </a:r>
            <a:r>
              <a:rPr lang="en-US" dirty="0"/>
              <a:t>,  and </a:t>
            </a:r>
            <a:r>
              <a:rPr lang="en-US" dirty="0" err="1"/>
              <a:t>Wychbold</a:t>
            </a:r>
            <a:r>
              <a:rPr lang="en-US" dirty="0"/>
              <a:t>.  The only evidence that the </a:t>
            </a:r>
            <a:r>
              <a:rPr lang="en-US" dirty="0" err="1"/>
              <a:t>indivduals</a:t>
            </a:r>
            <a:r>
              <a:rPr lang="en-US" dirty="0"/>
              <a:t> within these communities began to explore solutions to the problem of tribal identity are the prior examples of Wicingas settlements whose names include minor alterations in spelling that may indicate minor differences in pronunciation.</a:t>
            </a:r>
          </a:p>
          <a:p>
            <a:endParaRPr lang="en-US" dirty="0"/>
          </a:p>
          <a:p>
            <a:r>
              <a:rPr lang="en-US" dirty="0"/>
              <a:t>At Wingham the place name may have been modified from </a:t>
            </a:r>
            <a:r>
              <a:rPr lang="en-US" dirty="0" err="1"/>
              <a:t>Wicham</a:t>
            </a:r>
            <a:r>
              <a:rPr lang="en-US" dirty="0"/>
              <a:t>, and at Witchford (and subsequent settlements at Witchley, Wychnor and </a:t>
            </a:r>
            <a:r>
              <a:rPr lang="en-US" dirty="0" err="1"/>
              <a:t>Wychbold</a:t>
            </a:r>
            <a:r>
              <a:rPr lang="en-US" dirty="0"/>
              <a:t>) the prefix Witch- or </a:t>
            </a:r>
            <a:r>
              <a:rPr lang="en-US" dirty="0" err="1"/>
              <a:t>Wych</a:t>
            </a:r>
            <a:r>
              <a:rPr lang="en-US" dirty="0"/>
              <a:t>- may have been modified slightly from Wic-.  However, despite this slight </a:t>
            </a:r>
            <a:r>
              <a:rPr lang="en-US" dirty="0" err="1"/>
              <a:t>palat-alization</a:t>
            </a:r>
            <a:r>
              <a:rPr lang="en-US" dirty="0"/>
              <a:t> of the ending, the words are all still fairly similar since they all begin with a voiced &lt;w&gt; sounding like the &lt;</a:t>
            </a:r>
            <a:r>
              <a:rPr lang="en-US" dirty="0" err="1"/>
              <a:t>uu</a:t>
            </a:r>
            <a:r>
              <a:rPr lang="en-US" dirty="0"/>
              <a:t>&gt; in vacuum, followed, presumably, by a long &lt;</a:t>
            </a:r>
            <a:r>
              <a:rPr lang="en-US" dirty="0" err="1"/>
              <a:t>i</a:t>
            </a:r>
            <a:r>
              <a:rPr lang="en-US" dirty="0"/>
              <a:t>&gt; sounding the </a:t>
            </a:r>
            <a:r>
              <a:rPr lang="en-US" dirty="0" err="1"/>
              <a:t>ee</a:t>
            </a:r>
            <a:r>
              <a:rPr lang="en-US" dirty="0"/>
              <a:t> in week.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Western Midlands, the Wicingas may have also considered modifying the pronunciation of each phoneme in their root name. </a:t>
            </a:r>
            <a:r>
              <a:rPr lang="en-US" sz="1800" dirty="0">
                <a:effectLst/>
                <a:latin typeface="Times New Roman" panose="02020603050405020304" pitchFamily="18" charset="0"/>
                <a:ea typeface="Times New Roman" panose="02020603050405020304" pitchFamily="18" charset="0"/>
              </a:rPr>
              <a:t>From a psycholinguistic perspective, the most prominent aspect of a word that sounded like </a:t>
            </a:r>
            <a:r>
              <a:rPr lang="en-US" sz="1800" i="1" dirty="0">
                <a:effectLst/>
                <a:latin typeface="Times New Roman" panose="02020603050405020304" pitchFamily="18" charset="0"/>
                <a:ea typeface="Times New Roman" panose="02020603050405020304" pitchFamily="18" charset="0"/>
              </a:rPr>
              <a:t>week</a:t>
            </a:r>
            <a:r>
              <a:rPr lang="en-US" sz="1800" dirty="0">
                <a:effectLst/>
                <a:latin typeface="Times New Roman" panose="02020603050405020304" pitchFamily="18" charset="0"/>
                <a:ea typeface="Times New Roman" panose="02020603050405020304" pitchFamily="18" charset="0"/>
              </a:rPr>
              <a:t> is the long vowel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which is very high on the sonority scale relative to the loudness of other sounds.  So, the most likely focus of the process probably would be a change to shorten or clip the vowel, which would then sound like the /</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in </a:t>
            </a:r>
            <a:r>
              <a:rPr lang="en-US" sz="1800" i="1" dirty="0">
                <a:effectLst/>
                <a:latin typeface="Times New Roman" panose="02020603050405020304" pitchFamily="18" charset="0"/>
                <a:ea typeface="Times New Roman" panose="02020603050405020304" pitchFamily="18" charset="0"/>
              </a:rPr>
              <a:t>sit</a:t>
            </a:r>
            <a:r>
              <a:rPr lang="en-US" sz="1800" dirty="0">
                <a:effectLst/>
                <a:latin typeface="Times New Roman" panose="02020603050405020304" pitchFamily="18" charset="0"/>
                <a:ea typeface="Times New Roman" panose="02020603050405020304" pitchFamily="18" charset="0"/>
              </a:rPr>
              <a:t> or </a:t>
            </a:r>
            <a:r>
              <a:rPr lang="en-US" sz="1800" i="1" dirty="0">
                <a:effectLst/>
                <a:latin typeface="Times New Roman" panose="02020603050405020304" pitchFamily="18" charset="0"/>
                <a:ea typeface="Times New Roman" panose="02020603050405020304" pitchFamily="18" charset="0"/>
              </a:rPr>
              <a:t>wick</a:t>
            </a:r>
            <a:r>
              <a:rPr lang="en-US" sz="1800" dirty="0">
                <a:effectLst/>
                <a:latin typeface="Times New Roman" panose="02020603050405020304" pitchFamily="18" charset="0"/>
                <a:ea typeface="Times New Roman" panose="02020603050405020304" pitchFamily="18" charset="0"/>
              </a:rPr>
              <a:t> rather than the /</a:t>
            </a:r>
            <a:r>
              <a:rPr lang="en-US" sz="1800" dirty="0">
                <a:solidFill>
                  <a:srgbClr val="202122"/>
                </a:solidFill>
                <a:effectLst/>
                <a:latin typeface="Times New Roman" panose="02020603050405020304" pitchFamily="18" charset="0"/>
                <a:ea typeface="Times New Roman" panose="02020603050405020304" pitchFamily="18" charset="0"/>
              </a:rPr>
              <a:t>ī</a:t>
            </a:r>
            <a:r>
              <a:rPr lang="en-US" sz="1800" dirty="0">
                <a:effectLst/>
                <a:latin typeface="Times New Roman" panose="02020603050405020304" pitchFamily="18" charset="0"/>
                <a:ea typeface="Times New Roman" panose="02020603050405020304" pitchFamily="18" charset="0"/>
              </a:rPr>
              <a:t>/ in </a:t>
            </a:r>
            <a:r>
              <a:rPr lang="en-US" sz="1800" i="1" dirty="0">
                <a:effectLst/>
                <a:latin typeface="Times New Roman" panose="02020603050405020304" pitchFamily="18" charset="0"/>
                <a:ea typeface="Times New Roman" panose="02020603050405020304" pitchFamily="18" charset="0"/>
              </a:rPr>
              <a:t>machine</a:t>
            </a:r>
            <a:r>
              <a:rPr lang="en-US" sz="1800" dirty="0">
                <a:effectLst/>
                <a:latin typeface="Times New Roman" panose="02020603050405020304" pitchFamily="18" charset="0"/>
                <a:ea typeface="Times New Roman" panose="02020603050405020304" pitchFamily="18" charset="0"/>
              </a:rPr>
              <a:t> or</a:t>
            </a:r>
            <a:r>
              <a:rPr lang="en-US" sz="1800" i="1" dirty="0">
                <a:effectLst/>
                <a:latin typeface="Times New Roman" panose="02020603050405020304" pitchFamily="18" charset="0"/>
                <a:ea typeface="Times New Roman" panose="02020603050405020304" pitchFamily="18" charset="0"/>
              </a:rPr>
              <a:t> marine</a:t>
            </a:r>
            <a:r>
              <a:rPr lang="en-US" sz="1800" dirty="0">
                <a:effectLst/>
                <a:latin typeface="Times New Roman" panose="02020603050405020304" pitchFamily="18" charset="0"/>
                <a:ea typeface="Times New Roman" panose="02020603050405020304" pitchFamily="18" charset="0"/>
              </a:rPr>
              <a:t>.  For various reasons, this change was quite common in Old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change would in turn have led through assimilation, both anticipatory and </a:t>
            </a:r>
            <a:r>
              <a:rPr lang="en-US" sz="1800" dirty="0">
                <a:solidFill>
                  <a:srgbClr val="202122"/>
                </a:solidFill>
                <a:effectLst/>
                <a:latin typeface="Times New Roman" panose="02020603050405020304" pitchFamily="18" charset="0"/>
                <a:ea typeface="Times New Roman" panose="02020603050405020304" pitchFamily="18" charset="0"/>
              </a:rPr>
              <a:t>preservative coarticulation, </a:t>
            </a:r>
            <a:r>
              <a:rPr lang="en-US" sz="1800" dirty="0">
                <a:effectLst/>
                <a:latin typeface="Times New Roman" panose="02020603050405020304" pitchFamily="18" charset="0"/>
                <a:ea typeface="Times New Roman" panose="02020603050405020304" pitchFamily="18" charset="0"/>
              </a:rPr>
              <a:t>to two other somewhat less noticeable changes – (1) the devoicing of the /w/ and (2) the doubling (gemination) of the /c/.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rPr>
              <a:t>As a result, the name would then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begin with an unvoiced /w/, </a:t>
            </a:r>
          </a:p>
          <a:p>
            <a:pPr marL="171450" indent="-171450">
              <a:buFont typeface="Arial" panose="020B0604020202020204" pitchFamily="34" charset="0"/>
              <a:buChar char="•"/>
            </a:pPr>
            <a:r>
              <a:rPr lang="en-US" dirty="0"/>
              <a:t>followed by a shortened the pronunciation of the /</a:t>
            </a:r>
            <a:r>
              <a:rPr lang="en-US" dirty="0" err="1"/>
              <a:t>i</a:t>
            </a:r>
            <a:r>
              <a:rPr lang="en-US" dirty="0"/>
              <a:t>/, and </a:t>
            </a:r>
          </a:p>
          <a:p>
            <a:pPr marL="171450" indent="-171450">
              <a:buFont typeface="Arial" panose="020B0604020202020204" pitchFamily="34" charset="0"/>
              <a:buChar char="•"/>
            </a:pPr>
            <a:r>
              <a:rPr lang="en-US" dirty="0"/>
              <a:t>Then followed by a slightly palatalized /c/.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Once the vowel was shortened, the other changes would have followed naturally, because according to </a:t>
            </a:r>
            <a:r>
              <a:rPr lang="en-US" sz="1800" dirty="0">
                <a:effectLst/>
                <a:latin typeface="Times New Roman" panose="02020603050405020304" pitchFamily="18" charset="0"/>
                <a:ea typeface="Times New Roman" panose="02020603050405020304" pitchFamily="18" charset="0"/>
              </a:rPr>
              <a:t>the Sonority Sequencing Principle, the sonority of both the preceding and following segments would also be lowered to preserve the phonotactic structure of the syllable.</a:t>
            </a:r>
            <a:endParaRPr lang="en-US" dirty="0"/>
          </a:p>
          <a:p>
            <a:pPr marL="0" indent="0">
              <a:buFont typeface="Arial" panose="020B0604020202020204" pitchFamily="34" charset="0"/>
              <a:buNone/>
            </a:pPr>
            <a:r>
              <a:rPr lang="en-US" dirty="0"/>
              <a:t>Without changing the basic phonemes of the name, these changes in pronunciation would have resulted in  a change in spelling from &lt;Wic&gt; to &lt;</a:t>
            </a:r>
            <a:r>
              <a:rPr lang="en-US" dirty="0" err="1"/>
              <a:t>Hwicc</a:t>
            </a:r>
            <a:r>
              <a:rPr lang="en-US" dirty="0"/>
              <a:t>&gt;. </a:t>
            </a:r>
          </a:p>
          <a:p>
            <a:endParaRPr lang="en-US" dirty="0"/>
          </a:p>
          <a:p>
            <a:r>
              <a:rPr lang="en-US" dirty="0"/>
              <a:t>Significantly, these changes would have modified the most prominent vocal aspects of their name, resulting in the clearest disambiguation.  There are analogues for each of these specific phonemic changes in Old English, so they would not have been too unusual.  Moreover, the modified pronunciation, especially of the /w/, would later become so standard across so many other words in the language, that the original pronunciation would be abandoned along with the resulting changes in spelling, which were thereby rendered unnecessary.  This linguistic change is now known as the Wine-to-Whine merger, since words spelled with a &lt;w&gt; that was unvoiced, would now sound like words that were once spelled with a &lt;</a:t>
            </a:r>
            <a:r>
              <a:rPr lang="en-US" dirty="0" err="1"/>
              <a:t>hw</a:t>
            </a:r>
            <a:r>
              <a:rPr lang="en-US" dirty="0"/>
              <a:t>&gt; (which later transitioned to &lt;</a:t>
            </a:r>
            <a:r>
              <a:rPr lang="en-US" dirty="0" err="1"/>
              <a:t>wh</a:t>
            </a:r>
            <a:r>
              <a:rPr lang="en-US" dirty="0"/>
              <a:t>&gt;).  So the Wic-to-Hwicce modification was perhaps an early example of (or a precursor to) the phonological change through which the voiced &lt;w&gt; was dropped from Old English, the transformation that became known as the Wine-to-Whine merger.</a:t>
            </a:r>
          </a:p>
          <a:p>
            <a:endParaRPr lang="en-US" dirty="0"/>
          </a:p>
          <a:p>
            <a:r>
              <a:rPr lang="en-US" dirty="0"/>
              <a:t>It is not unlikely that creative thinkers among the Wicingas, or perhaps the group leaders, who would have been most severely affected by the problem, shared this kind of change and suggested it as a modified ethnic identity for their community to adopt and for the individual members to embrace.  </a:t>
            </a:r>
          </a:p>
          <a:p>
            <a:endParaRPr lang="en-US" dirty="0"/>
          </a:p>
          <a:p>
            <a:r>
              <a:rPr lang="en-US" dirty="0"/>
              <a:t>This, then, is HOW the Wicken became the Hwicce.</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C6FF4D5D-F794-469E-A479-17B2BB9F72C4}" type="slidenum">
              <a:rPr lang="en-US" smtClean="0"/>
              <a:t>17</a:t>
            </a:fld>
            <a:endParaRPr lang="en-US"/>
          </a:p>
        </p:txBody>
      </p:sp>
    </p:spTree>
    <p:extLst>
      <p:ext uri="{BB962C8B-B14F-4D97-AF65-F5344CB8AC3E}">
        <p14:creationId xmlns:p14="http://schemas.microsoft.com/office/powerpoint/2010/main" val="140072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INTERNALIZATION</a:t>
            </a:r>
          </a:p>
          <a:p>
            <a:endParaRPr lang="en-US" dirty="0"/>
          </a:p>
          <a:p>
            <a:r>
              <a:rPr lang="en-US" dirty="0"/>
              <a:t>Although there is no direct evidence regarding the actual process of internalization, there is ample evidence that the name Hwicce began to be used by each of the Wicingas communities throughout the territory.  By inference, some such internalization process must have taken place at the individual, community, and tribal levels.</a:t>
            </a:r>
          </a:p>
          <a:p>
            <a:endParaRPr lang="en-US" dirty="0"/>
          </a:p>
          <a:p>
            <a:pPr marL="171450" marR="0" lvl="0" indent="-171450">
              <a:spcBef>
                <a:spcPts val="0"/>
              </a:spcBef>
              <a:spcAft>
                <a:spcPts val="0"/>
              </a:spcAft>
              <a:buFont typeface="Arial" panose="020B0604020202020204" pitchFamily="34" charset="0"/>
              <a:buChar char="•"/>
            </a:pPr>
            <a:r>
              <a:rPr lang="en-US" dirty="0"/>
              <a:t>For example, prominent landmarks were given names derived from Hwicce, including </a:t>
            </a:r>
            <a:r>
              <a:rPr lang="en-US" sz="1800" i="1" dirty="0" err="1">
                <a:solidFill>
                  <a:srgbClr val="000000"/>
                </a:solidFill>
                <a:effectLst/>
                <a:latin typeface="Times New Roman" panose="02020603050405020304" pitchFamily="18" charset="0"/>
                <a:ea typeface="Times New Roman" panose="02020603050405020304" pitchFamily="18" charset="0"/>
              </a:rPr>
              <a:t>Huiccewudu</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meaning "Wood of the Hwicce" and the source for the surviving toponym "Wychwood", and</a:t>
            </a:r>
            <a:endParaRPr lang="en-US" sz="1800" dirty="0">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i="1" dirty="0">
                <a:solidFill>
                  <a:srgbClr val="000000"/>
                </a:solidFill>
                <a:effectLst/>
                <a:latin typeface="Times New Roman" panose="02020603050405020304" pitchFamily="18" charset="0"/>
                <a:ea typeface="Times New Roman" panose="02020603050405020304" pitchFamily="18" charset="0"/>
              </a:rPr>
              <a:t>Mons </a:t>
            </a:r>
            <a:r>
              <a:rPr lang="en-US" sz="1800" i="1" dirty="0" err="1">
                <a:solidFill>
                  <a:srgbClr val="000000"/>
                </a:solidFill>
                <a:effectLst/>
                <a:latin typeface="Times New Roman" panose="02020603050405020304" pitchFamily="18" charset="0"/>
                <a:ea typeface="Times New Roman" panose="02020603050405020304" pitchFamily="18" charset="0"/>
              </a:rPr>
              <a:t>Hwicciorum</a:t>
            </a:r>
            <a:r>
              <a:rPr lang="en-US" sz="1800" dirty="0">
                <a:solidFill>
                  <a:srgbClr val="000000"/>
                </a:solidFill>
                <a:effectLst/>
                <a:latin typeface="Times New Roman" panose="02020603050405020304" pitchFamily="18" charset="0"/>
                <a:ea typeface="Times New Roman" panose="02020603050405020304" pitchFamily="18" charset="0"/>
              </a:rPr>
              <a:t>, in Latin, meaning "Hill of the Hwicce" and a location referred to in the </a:t>
            </a:r>
            <a:r>
              <a:rPr lang="en-US" sz="1800" i="1" dirty="0">
                <a:solidFill>
                  <a:srgbClr val="000000"/>
                </a:solidFill>
                <a:effectLst/>
                <a:latin typeface="Times New Roman" panose="02020603050405020304" pitchFamily="18" charset="0"/>
                <a:ea typeface="Times New Roman" panose="02020603050405020304" pitchFamily="18" charset="0"/>
              </a:rPr>
              <a:t>Anglo-Saxon Chronicle.</a:t>
            </a:r>
          </a:p>
          <a:p>
            <a:pPr marL="285750" marR="0" lvl="0" indent="-285750">
              <a:spcBef>
                <a:spcPts val="0"/>
              </a:spcBef>
              <a:spcAft>
                <a:spcPts val="0"/>
              </a:spcAft>
              <a:buFont typeface="Arial" panose="020B0604020202020204" pitchFamily="34" charset="0"/>
              <a:buChar char="•"/>
            </a:pP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Wychbury</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Hill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 site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Wychbury</a:t>
            </a:r>
            <a:r>
              <a:rPr lang="en-US" sz="1800" dirty="0">
                <a:effectLst/>
                <a:latin typeface="Calibri" panose="020F0502020204030204" pitchFamily="34" charset="0"/>
                <a:ea typeface="Calibri" panose="020F0502020204030204" pitchFamily="34" charset="0"/>
                <a:cs typeface="Times New Roman" panose="02020603050405020304" pitchFamily="18" charset="0"/>
              </a:rPr>
              <a:t> Ring and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Wychbury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Obelisch</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also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location whose name is thought to derive from Hwicce.</a:t>
            </a:r>
            <a:endParaRPr lang="en-US" sz="1800" i="1" dirty="0">
              <a:solidFill>
                <a:srgbClr val="000000"/>
              </a:solidFill>
              <a:effectLst/>
              <a:latin typeface="Times New Roman" panose="02020603050405020304" pitchFamily="18" charset="0"/>
              <a:ea typeface="Times New Roman" panose="02020603050405020304" pitchFamily="18" charset="0"/>
            </a:endParaRPr>
          </a:p>
          <a:p>
            <a:endParaRPr lang="en-US" dirty="0"/>
          </a:p>
          <a:p>
            <a:r>
              <a:rPr lang="en-US" dirty="0"/>
              <a:t>The different Wicingas communities in the Western Midlands had been established by kinship groups which had for generations been part of larger Wicingas territories in the East Midlands and in East Anglia. So, there were established ties between them which would have facilitated the spread of a new, more efficacious ethnic identity.  Moreover, leadership in this process most likely would have emerged from </a:t>
            </a:r>
            <a:r>
              <a:rPr lang="en-US" dirty="0" err="1"/>
              <a:t>Wychbold</a:t>
            </a:r>
            <a:r>
              <a:rPr lang="en-US" dirty="0"/>
              <a:t>, which was both a royal center and a center through which trade in commodities such as salt would have been controlled.  These established structures for decision-making and for communication make it highly likely that the construction of ethnic identity of the Hwicce was coordinated throughout the larger tribal organization.</a:t>
            </a:r>
          </a:p>
          <a:p>
            <a:endParaRPr lang="en-US" dirty="0"/>
          </a:p>
          <a:p>
            <a:r>
              <a:rPr lang="en-US" dirty="0"/>
              <a:t>Absent any evidence of major internal conflicts, it is also likely that non-Wicingas groups accepted the leadership of Hwicce. Moreover, since it provided them with protection from disturbances, they may also have been willing to identify themselves as members of the territory and then kingdom of the Hwicce.   Their adoption of this new tribal identity would have been facilitated by the fact that Hwicce could be viewed as a new pronunciation, not only of the root , singular form of Wicingas, but of the term Wic, an appellation for the settlements with which they all might identify.  Of course, their particular tribal identification and the place-names derived from those unique tribal names would remain unchanged, but at the larger, territorial level, they may have willingly joined in the newly constructed identity as Hwicce. </a:t>
            </a:r>
          </a:p>
          <a:p>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18</a:t>
            </a:fld>
            <a:endParaRPr lang="en-US"/>
          </a:p>
        </p:txBody>
      </p:sp>
    </p:spTree>
    <p:extLst>
      <p:ext uri="{BB962C8B-B14F-4D97-AF65-F5344CB8AC3E}">
        <p14:creationId xmlns:p14="http://schemas.microsoft.com/office/powerpoint/2010/main" val="240294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a:t>
            </a:r>
          </a:p>
          <a:p>
            <a:endParaRPr lang="en-US" dirty="0"/>
          </a:p>
          <a:p>
            <a:r>
              <a:rPr lang="en-US" dirty="0"/>
              <a:t>Evidence is available that leaders of other tribes and cultures began to refer to the territory by the name </a:t>
            </a:r>
          </a:p>
          <a:p>
            <a:r>
              <a:rPr lang="en-US" dirty="0"/>
              <a:t>Hwicce.  Perhaps the earliest example is when, around 600 AD, explicitly arranged and St. Augustine of Canterbury attended two meeting with religious leaders of the Britons at locations that bordered the territory of the Hwicce, presumably to be facilitated by the Hwiccian leaders. </a:t>
            </a:r>
          </a:p>
          <a:p>
            <a:endParaRPr lang="en-US" dirty="0"/>
          </a:p>
          <a:p>
            <a:r>
              <a:rPr lang="en-US" dirty="0"/>
              <a:t>Around 680 the Diocese of Worcester was established.  The early bishops of the diocese </a:t>
            </a:r>
            <a:r>
              <a:rPr lang="en-US" b="0" i="0" dirty="0">
                <a:solidFill>
                  <a:srgbClr val="202122"/>
                </a:solidFill>
                <a:effectLst/>
                <a:latin typeface="Arial" panose="020B0604020202020204" pitchFamily="34" charset="0"/>
              </a:rPr>
              <a:t>bore the title </a:t>
            </a:r>
            <a:r>
              <a:rPr lang="en-US" b="0" i="1" dirty="0" err="1">
                <a:solidFill>
                  <a:srgbClr val="202122"/>
                </a:solidFill>
                <a:effectLst/>
                <a:latin typeface="Arial" panose="020B0604020202020204" pitchFamily="34" charset="0"/>
              </a:rPr>
              <a:t>Episcopus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Hwicciorum</a:t>
            </a:r>
            <a:r>
              <a:rPr lang="en-US" dirty="0"/>
              <a:t> , indicating the overlap between the diocese and the territory of the Hwicce.</a:t>
            </a:r>
          </a:p>
          <a:p>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19</a:t>
            </a:fld>
            <a:endParaRPr lang="en-US"/>
          </a:p>
        </p:txBody>
      </p:sp>
    </p:spTree>
    <p:extLst>
      <p:ext uri="{BB962C8B-B14F-4D97-AF65-F5344CB8AC3E}">
        <p14:creationId xmlns:p14="http://schemas.microsoft.com/office/powerpoint/2010/main" val="296689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ample evidence that the model with its stages and levels </a:t>
            </a:r>
            <a:r>
              <a:rPr lang="en-US" b="1" dirty="0"/>
              <a:t>can be applied </a:t>
            </a:r>
            <a:r>
              <a:rPr lang="en-US" dirty="0"/>
              <a:t>to the process through which the name of the Wicingas tribe changed to that of the Hwicce.</a:t>
            </a:r>
          </a:p>
          <a:p>
            <a:endParaRPr lang="en-US" dirty="0"/>
          </a:p>
          <a:p>
            <a:r>
              <a:rPr lang="en-US" dirty="0"/>
              <a:t>One of the benefits of this model of identity construction is that it </a:t>
            </a:r>
            <a:r>
              <a:rPr lang="en-US" b="1" dirty="0"/>
              <a:t>focuses analysis </a:t>
            </a:r>
            <a:r>
              <a:rPr lang="en-US" dirty="0"/>
              <a:t>upon the various stages of a developmental process, which lead logically to the construction of a tribal identity.  It specifies the </a:t>
            </a:r>
            <a:r>
              <a:rPr lang="en-US" b="1" dirty="0"/>
              <a:t>specific criteria </a:t>
            </a:r>
            <a:r>
              <a:rPr lang="en-US" dirty="0"/>
              <a:t>that must be met for this developmental process to occur. It also provides a framework within which to </a:t>
            </a:r>
            <a:r>
              <a:rPr lang="en-US" b="1" dirty="0"/>
              <a:t>integrate</a:t>
            </a:r>
            <a:r>
              <a:rPr lang="en-US" dirty="0"/>
              <a:t> the psychological process taking place at the level of individuals (and individual leaders) with the political process taking place within each of the various tribal communities, among those communities at the tribal level, and between the Wicingas tribe and other tribes and ethnicities within the kingdom across </a:t>
            </a:r>
            <a:r>
              <a:rPr lang="en-US" dirty="0" err="1"/>
              <a:t>tand</a:t>
            </a:r>
            <a:r>
              <a:rPr lang="en-US" dirty="0"/>
              <a:t> across the country.</a:t>
            </a:r>
          </a:p>
          <a:p>
            <a:endParaRPr lang="en-US" dirty="0"/>
          </a:p>
          <a:p>
            <a:r>
              <a:rPr lang="en-US" dirty="0"/>
              <a:t>Another benefit is that it </a:t>
            </a:r>
            <a:r>
              <a:rPr lang="en-US" b="1" dirty="0"/>
              <a:t>allows for comparison </a:t>
            </a:r>
            <a:r>
              <a:rPr lang="en-US" dirty="0"/>
              <a:t>between identity formation and name changes for a medieval tribe ,trying to assert control over a multi-ethnic territory, and those of individuals, such as those studied by other researchers, as they acculturation within or assimilate into multi-racial or multi-national communities.</a:t>
            </a:r>
          </a:p>
          <a:p>
            <a:endParaRPr lang="en-US" dirty="0"/>
          </a:p>
          <a:p>
            <a:r>
              <a:rPr lang="en-US" dirty="0"/>
              <a:t>Finally, it helps to fill gaps in the direct evidence with potential and </a:t>
            </a:r>
            <a:r>
              <a:rPr lang="en-US" b="1" dirty="0"/>
              <a:t>plausible inferences </a:t>
            </a:r>
            <a:r>
              <a:rPr lang="en-US" dirty="0"/>
              <a:t>concerning any missing pieces of process. </a:t>
            </a:r>
          </a:p>
          <a:p>
            <a:endParaRPr lang="en-US" dirty="0"/>
          </a:p>
          <a:p>
            <a:r>
              <a:rPr lang="en-US" dirty="0"/>
              <a:t>Given the evidence pulled together within the framework of this model, it seems not only plausible but also highly probable that the Wicingas encountered an existential challenge to their ambition to control a territory.  The challenge arose from the homophonic clash between various toponyms surrounding each of the places in the Western Midlands where they settled.  As a result, they most likely built upon previous experiences in varying  the pronunciation of their name and developed a modification which maximized the differentiated phonology of the name, resulting in a new orthography.  Communication between individuals, leaders, communities and tribes led to internalization and active commitment at all levels to a strong ethnic identification as the Hwicce.  </a:t>
            </a:r>
          </a:p>
          <a:p>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20</a:t>
            </a:fld>
            <a:endParaRPr lang="en-US"/>
          </a:p>
        </p:txBody>
      </p:sp>
    </p:spTree>
    <p:extLst>
      <p:ext uri="{BB962C8B-B14F-4D97-AF65-F5344CB8AC3E}">
        <p14:creationId xmlns:p14="http://schemas.microsoft.com/office/powerpoint/2010/main" val="233051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a:t>
            </a:r>
            <a:r>
              <a:rPr lang="en-US" baseline="0" dirty="0"/>
              <a:t> be covering 5 topics in some detail. </a:t>
            </a:r>
          </a:p>
          <a:p>
            <a:endParaRPr lang="en-US" baseline="0" dirty="0"/>
          </a:p>
          <a:p>
            <a:pPr marL="0" indent="0">
              <a:buFont typeface="+mj-lt"/>
              <a:buNone/>
            </a:pPr>
            <a:r>
              <a:rPr lang="en-US" baseline="0" dirty="0"/>
              <a:t>1</a:t>
            </a:r>
            <a:r>
              <a:rPr lang="en-US" baseline="30000" dirty="0"/>
              <a:t>st.  </a:t>
            </a:r>
            <a:r>
              <a:rPr lang="en-US" baseline="0" dirty="0"/>
              <a:t>   The problem of  understanding the identity of a tribal group and how it is constructed, </a:t>
            </a:r>
          </a:p>
          <a:p>
            <a:pPr marL="0" indent="0">
              <a:buNone/>
            </a:pPr>
            <a:r>
              <a:rPr lang="en-US" baseline="0" dirty="0"/>
              <a:t>especially when it involves a change in the name of that group.</a:t>
            </a:r>
          </a:p>
          <a:p>
            <a:pPr marL="0" indent="0">
              <a:buFont typeface="+mj-lt"/>
              <a:buNone/>
            </a:pPr>
            <a:endParaRPr lang="en-US" baseline="0" dirty="0"/>
          </a:p>
          <a:p>
            <a:pPr marL="0" indent="0">
              <a:buFont typeface="+mj-lt"/>
              <a:buNone/>
            </a:pPr>
            <a:r>
              <a:rPr lang="en-US" baseline="0" dirty="0"/>
              <a:t>2</a:t>
            </a:r>
            <a:r>
              <a:rPr lang="en-US" baseline="30000" dirty="0"/>
              <a:t>nd</a:t>
            </a:r>
            <a:r>
              <a:rPr lang="en-US" baseline="0" dirty="0"/>
              <a:t>.   A theoretical model for addressing that problem – a model based on previous work by several others </a:t>
            </a:r>
          </a:p>
          <a:p>
            <a:pPr marL="0" indent="0">
              <a:buNone/>
            </a:pPr>
            <a:r>
              <a:rPr lang="en-US" baseline="0" dirty="0"/>
              <a:t>but adding to it a description of name change at various levels within and beyond that of a tribe.</a:t>
            </a:r>
          </a:p>
          <a:p>
            <a:pPr marL="228600" indent="-228600">
              <a:buAutoNum type="arabicPeriod"/>
            </a:pPr>
            <a:endParaRPr lang="en-US" baseline="0" dirty="0"/>
          </a:p>
          <a:p>
            <a:pPr marL="0" indent="0">
              <a:buFont typeface="+mj-lt"/>
              <a:buNone/>
            </a:pPr>
            <a:r>
              <a:rPr lang="en-US" baseline="0" dirty="0"/>
              <a:t>3</a:t>
            </a:r>
            <a:r>
              <a:rPr lang="en-US" baseline="30000" dirty="0"/>
              <a:t>rd</a:t>
            </a:r>
            <a:r>
              <a:rPr lang="en-US" baseline="0" dirty="0"/>
              <a:t>.    An application of this model to a tribe called Hwicce, who developed a kingdom in medieval Britain.</a:t>
            </a:r>
          </a:p>
          <a:p>
            <a:pPr marL="0" indent="0">
              <a:buFont typeface="+mj-lt"/>
              <a:buNone/>
            </a:pPr>
            <a:endParaRPr lang="en-US" baseline="0" dirty="0"/>
          </a:p>
          <a:p>
            <a:pPr marL="0" indent="0">
              <a:buNone/>
            </a:pPr>
            <a:r>
              <a:rPr lang="en-US" baseline="0" dirty="0"/>
              <a:t>4</a:t>
            </a:r>
            <a:r>
              <a:rPr lang="en-US" baseline="30000" dirty="0"/>
              <a:t>th</a:t>
            </a:r>
            <a:r>
              <a:rPr lang="en-US" baseline="0" dirty="0"/>
              <a:t>.   And we’ll conclude with an assessment of the applicability and utility of the model.</a:t>
            </a:r>
          </a:p>
          <a:p>
            <a:pPr marL="0" indent="0">
              <a:buNone/>
            </a:pPr>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2</a:t>
            </a:fld>
            <a:endParaRPr lang="en-US"/>
          </a:p>
        </p:txBody>
      </p:sp>
    </p:spTree>
    <p:extLst>
      <p:ext uri="{BB962C8B-B14F-4D97-AF65-F5344CB8AC3E}">
        <p14:creationId xmlns:p14="http://schemas.microsoft.com/office/powerpoint/2010/main" val="76352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welcome any comments you might have about this model and its application to the Hwicce.  Please feel free to email them to me at:</a:t>
            </a:r>
          </a:p>
          <a:p>
            <a:r>
              <a:rPr lang="en-US" dirty="0"/>
              <a:t>thwconsultingllc@gmail.com. </a:t>
            </a:r>
          </a:p>
          <a:p>
            <a:endParaRPr lang="en-US" dirty="0"/>
          </a:p>
          <a:p>
            <a:r>
              <a:rPr lang="en-US"/>
              <a:t>Thank you.</a:t>
            </a:r>
          </a:p>
        </p:txBody>
      </p:sp>
      <p:sp>
        <p:nvSpPr>
          <p:cNvPr id="4" name="Slide Number Placeholder 3"/>
          <p:cNvSpPr>
            <a:spLocks noGrp="1"/>
          </p:cNvSpPr>
          <p:nvPr>
            <p:ph type="sldNum" sz="quarter" idx="5"/>
          </p:nvPr>
        </p:nvSpPr>
        <p:spPr/>
        <p:txBody>
          <a:bodyPr/>
          <a:lstStyle/>
          <a:p>
            <a:fld id="{C6FF4D5D-F794-469E-A479-17B2BB9F72C4}" type="slidenum">
              <a:rPr lang="en-US" smtClean="0"/>
              <a:t>21</a:t>
            </a:fld>
            <a:endParaRPr lang="en-US"/>
          </a:p>
        </p:txBody>
      </p:sp>
    </p:spTree>
    <p:extLst>
      <p:ext uri="{BB962C8B-B14F-4D97-AF65-F5344CB8AC3E}">
        <p14:creationId xmlns:p14="http://schemas.microsoft.com/office/powerpoint/2010/main" val="21214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goes without saying that tribal names are important to the identity of a tribe.  The origin</a:t>
            </a:r>
            <a:r>
              <a:rPr lang="en-US" baseline="0" dirty="0"/>
              <a:t> and change of a name can reveal a great deal about the identity of the tribe and about the history of the period.</a:t>
            </a:r>
          </a:p>
          <a:p>
            <a:endParaRPr lang="en-US" baseline="0" dirty="0"/>
          </a:p>
          <a:p>
            <a:r>
              <a:rPr lang="en-US" baseline="0" dirty="0"/>
              <a:t>There is a large and growing body of research about the development of ethnic identity for an individual, especially within multi-cultural environments. However, not much is known about the construction and development of ethnic identity for a community, especially as it pertains to the origin and change of a tribal name.</a:t>
            </a:r>
          </a:p>
          <a:p>
            <a:endParaRPr lang="en-US" baseline="0" dirty="0"/>
          </a:p>
          <a:p>
            <a:r>
              <a:rPr lang="en-US" baseline="0" dirty="0"/>
              <a:t>There are also several models in the literature for analyzing changes in names – changes in </a:t>
            </a:r>
            <a:r>
              <a:rPr lang="en-US" u="sng" baseline="0" dirty="0"/>
              <a:t>personal </a:t>
            </a:r>
            <a:r>
              <a:rPr lang="en-US" baseline="0" dirty="0"/>
              <a:t>names and changes in </a:t>
            </a:r>
            <a:r>
              <a:rPr lang="en-US" u="sng" baseline="0" dirty="0"/>
              <a:t>place</a:t>
            </a:r>
            <a:r>
              <a:rPr lang="en-US" baseline="0" dirty="0"/>
              <a:t> names – but not changes in </a:t>
            </a:r>
            <a:r>
              <a:rPr lang="en-US" u="sng" baseline="0" dirty="0"/>
              <a:t>tribal</a:t>
            </a:r>
            <a:r>
              <a:rPr lang="en-US" baseline="0" dirty="0"/>
              <a:t> names.</a:t>
            </a:r>
          </a:p>
          <a:p>
            <a:endParaRPr lang="en-US" baseline="0" dirty="0"/>
          </a:p>
          <a:p>
            <a:r>
              <a:rPr lang="en-US" baseline="0" dirty="0"/>
              <a:t>This presentation will build upon these models and apply the result to the process of name change for a particular tribal group. </a:t>
            </a:r>
          </a:p>
          <a:p>
            <a:endParaRPr lang="en-US" baseline="0" dirty="0"/>
          </a:p>
          <a:p>
            <a:r>
              <a:rPr lang="en-US" baseline="0" dirty="0"/>
              <a:t> </a:t>
            </a:r>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3</a:t>
            </a:fld>
            <a:endParaRPr lang="en-US"/>
          </a:p>
        </p:txBody>
      </p:sp>
    </p:spTree>
    <p:extLst>
      <p:ext uri="{BB962C8B-B14F-4D97-AF65-F5344CB8AC3E}">
        <p14:creationId xmlns:p14="http://schemas.microsoft.com/office/powerpoint/2010/main" val="340299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Numerous researchers have for many years viewed identity development as a modality of sequenced stages.  </a:t>
            </a:r>
          </a:p>
          <a:p>
            <a:endParaRPr lang="en-US" baseline="0" dirty="0"/>
          </a:p>
          <a:p>
            <a:r>
              <a:rPr lang="en-US" baseline="0" dirty="0"/>
              <a:t>For example, William Cross, Jr., proposed a five-stage model for the </a:t>
            </a:r>
            <a:r>
              <a:rPr lang="en-US" b="1" baseline="0" dirty="0"/>
              <a:t>development of racial identity </a:t>
            </a:r>
            <a:r>
              <a:rPr lang="en-US" baseline="0" dirty="0"/>
              <a:t>within a multi-cultural society.  </a:t>
            </a:r>
          </a:p>
          <a:p>
            <a:r>
              <a:rPr lang="en-US" baseline="0" dirty="0"/>
              <a:t>Xing Xu has built on this work by focusing specifically on </a:t>
            </a:r>
            <a:r>
              <a:rPr lang="en-US" b="1" baseline="0" dirty="0"/>
              <a:t>personal name change </a:t>
            </a:r>
            <a:r>
              <a:rPr lang="en-US" baseline="0" dirty="0"/>
              <a:t>as a nexus for identity development within the process of assimilation</a:t>
            </a:r>
            <a:r>
              <a:rPr lang="en-US" dirty="0"/>
              <a:t>.  </a:t>
            </a:r>
          </a:p>
          <a:p>
            <a:endParaRPr lang="en-US" dirty="0"/>
          </a:p>
          <a:p>
            <a:r>
              <a:rPr lang="en-US" dirty="0" err="1"/>
              <a:t>Premsyl</a:t>
            </a:r>
            <a:r>
              <a:rPr lang="en-US" dirty="0"/>
              <a:t> Macha examined the differential </a:t>
            </a:r>
            <a:r>
              <a:rPr lang="en-US" b="1" dirty="0"/>
              <a:t>politicization of place names </a:t>
            </a:r>
            <a:r>
              <a:rPr lang="en-US" dirty="0"/>
              <a:t>and the relationship between toponomy and power, a subject that has become known as the “critical toponomies approach.”</a:t>
            </a:r>
          </a:p>
          <a:p>
            <a:endParaRPr lang="en-US" baseline="0" dirty="0"/>
          </a:p>
          <a:p>
            <a:r>
              <a:rPr lang="en-US" baseline="0" dirty="0"/>
              <a:t>Since the individuals upon whom Cross and Xu focused also make up these larger communities and groups, and </a:t>
            </a:r>
          </a:p>
          <a:p>
            <a:r>
              <a:rPr lang="en-US" baseline="0" dirty="0"/>
              <a:t>since these communities may give rise to the names of  larger places like the river upon which Macha focused but including territories and kingdoms, we propose to extend their work by</a:t>
            </a:r>
          </a:p>
          <a:p>
            <a:r>
              <a:rPr lang="en-US" baseline="0" dirty="0"/>
              <a:t>adding these  larger communities to the model of a sequence of stages through which individual ethnic identity is constructed.</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4</a:t>
            </a:fld>
            <a:endParaRPr lang="en-US"/>
          </a:p>
        </p:txBody>
      </p:sp>
    </p:spTree>
    <p:extLst>
      <p:ext uri="{BB962C8B-B14F-4D97-AF65-F5344CB8AC3E}">
        <p14:creationId xmlns:p14="http://schemas.microsoft.com/office/powerpoint/2010/main" val="283573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William Cross, Jr., proposed a five-stage model for the </a:t>
            </a:r>
            <a:r>
              <a:rPr lang="en-US" b="1" baseline="0" dirty="0"/>
              <a:t>development of racial identity </a:t>
            </a:r>
            <a:r>
              <a:rPr lang="en-US" baseline="0" dirty="0"/>
              <a:t>within a multi-cultural society.  </a:t>
            </a:r>
          </a:p>
          <a:p>
            <a:r>
              <a:rPr lang="en-US" baseline="0" dirty="0"/>
              <a:t>These five stages include those </a:t>
            </a:r>
            <a:r>
              <a:rPr lang="en-US" u="sng" baseline="0" dirty="0"/>
              <a:t>listed on the slide: READ</a:t>
            </a:r>
            <a:endParaRPr lang="en-US" baseline="0" dirty="0"/>
          </a:p>
          <a:p>
            <a:endParaRPr lang="en-US" dirty="0"/>
          </a:p>
          <a:p>
            <a:r>
              <a:rPr lang="en-US" dirty="0"/>
              <a:t>In this presentation, I will utilize and extend this theoretical framework by</a:t>
            </a:r>
            <a:r>
              <a:rPr lang="en-US" baseline="0" dirty="0"/>
              <a:t> explicitly incorporating different levels of community into the model.  These levels will be referred to as micro, meso, macro, and global.</a:t>
            </a:r>
          </a:p>
          <a:p>
            <a:r>
              <a:rPr lang="en-US" b="1" u="sng" baseline="0" dirty="0"/>
              <a:t>The micro level </a:t>
            </a:r>
            <a:r>
              <a:rPr lang="en-US" baseline="0" dirty="0"/>
              <a:t>involves </a:t>
            </a:r>
            <a:r>
              <a:rPr lang="en-US" u="sng" baseline="0" dirty="0"/>
              <a:t>individuals</a:t>
            </a:r>
            <a:r>
              <a:rPr lang="en-US" baseline="0" dirty="0"/>
              <a:t> and describes them in all stages of the model . </a:t>
            </a:r>
          </a:p>
          <a:p>
            <a:r>
              <a:rPr lang="en-US" baseline="0" dirty="0"/>
              <a:t>The concept of </a:t>
            </a:r>
            <a:r>
              <a:rPr lang="en-US" b="0" baseline="0" dirty="0"/>
              <a:t>kinship </a:t>
            </a:r>
            <a:r>
              <a:rPr lang="en-US" b="1" baseline="0" dirty="0"/>
              <a:t>group leader </a:t>
            </a:r>
            <a:r>
              <a:rPr lang="en-US" baseline="0" dirty="0"/>
              <a:t>is introduced to identify the specific individuals who, in a collective process such as establishing control, are involved in organizing and managing activities ,</a:t>
            </a:r>
          </a:p>
          <a:p>
            <a:r>
              <a:rPr lang="en-US" baseline="0" dirty="0"/>
              <a:t>such as extracting food rent, recruiting and training soldiers, constructing roads and communal facilities, and providing protection from aggression by other tribal groups.  These leaders are the individuals who are most exposed to the trauma and most actively involved in the communication process that results in the involvement of larger communities and, ultimately, in a tribal name change.</a:t>
            </a:r>
          </a:p>
          <a:p>
            <a:r>
              <a:rPr lang="en-US" b="1" u="sng" baseline="0" dirty="0"/>
              <a:t>The meso level </a:t>
            </a:r>
            <a:r>
              <a:rPr lang="en-US" baseline="0" dirty="0"/>
              <a:t>is reached in stage 3, as leaders explore the problem and share possible name changes within their immediate communities.</a:t>
            </a:r>
          </a:p>
          <a:p>
            <a:r>
              <a:rPr lang="en-US" b="1" u="sng" baseline="0" dirty="0"/>
              <a:t>The macro level </a:t>
            </a:r>
            <a:r>
              <a:rPr lang="en-US" baseline="0" dirty="0"/>
              <a:t>is reached in Stage 4, as leaders from one or more tribal communities share the name change with other communities across the territory and promote the name as an identifier not just for the members of a specific tribe, but for all the peoples within the territory, that is, for the polity known, say, as a kingdom. </a:t>
            </a:r>
          </a:p>
          <a:p>
            <a:r>
              <a:rPr lang="en-US" b="1" u="sng" baseline="0" dirty="0"/>
              <a:t>The global level </a:t>
            </a:r>
            <a:r>
              <a:rPr lang="en-US" baseline="0" dirty="0"/>
              <a:t>is reached in Stage 5, as leaders of the kingdom, with support from the peoples within the territory, promote the name of the Kingdom with leaders of other kingdoms across the country.</a:t>
            </a:r>
          </a:p>
          <a:p>
            <a:endParaRPr lang="en-US" baseline="0" dirty="0"/>
          </a:p>
          <a:p>
            <a:r>
              <a:rPr lang="en-US" baseline="0" dirty="0"/>
              <a:t>Since the individuals upon whom Cross and Xu focused include individual leaders and they also make up these larger communities and groups, and since these communities may give rise to the names of  larger places including territories and kingdoms, </a:t>
            </a:r>
          </a:p>
          <a:p>
            <a:r>
              <a:rPr lang="en-US" baseline="0" dirty="0"/>
              <a:t>adding these various levels to the model is a logical extension. It should be noted, however, that at each level, the </a:t>
            </a:r>
            <a:r>
              <a:rPr lang="en-US" b="1" i="0" u="sng" baseline="0" dirty="0"/>
              <a:t>locus </a:t>
            </a:r>
            <a:r>
              <a:rPr lang="en-US" baseline="0" dirty="0"/>
              <a:t>of ethnic identity has , shifted – from the individual at the micro level, to the immediate community at the meso level, to the larger tribal group at the macro level, to the country as a whole at the global level.  So an individual may participate in ethnic identities at multiple levels and even in different identities at different levels. Specifically, this implies that </a:t>
            </a:r>
            <a:r>
              <a:rPr lang="en-US" u="sng" baseline="0" dirty="0"/>
              <a:t>in general</a:t>
            </a:r>
            <a:r>
              <a:rPr lang="en-US" baseline="0" dirty="0"/>
              <a:t>, considering all the ways in which ethnicity may be manifest in a person, a particular individual may identify as a member or example of a particular ethnicity,  whereas an immediate community may be said to identify with that ethnicity if a majority of its individual members agree with this proposition.  The same can be said for the ethnic identity of the community as a whole, if a majority of its immediate communities agree, and finally, at the global level, if all or most of the tribal groups in a country agree, then a particular tribal group may be said to identify with that ethnicity.</a:t>
            </a:r>
          </a:p>
          <a:p>
            <a:endParaRPr lang="en-US" baseline="0" dirty="0"/>
          </a:p>
          <a:p>
            <a:r>
              <a:rPr lang="en-US" baseline="0" dirty="0"/>
              <a:t>Of course,  since the development of ethnic identity is an ongoing process, and since ethnicity itself is a constructed concept, the model depends upon the perspective of the observer, both in terms of how to describe a particular ethnicity and how and when to measure identification with that ethnicity.  Also, all the tools of the psychological and social sciences can be utilized with living individuals or existing groups.  However, this is obviously not possible with historical subjects, which is why the name used by a group and recorded either in a document or in the derivation of a place name is  such an important piece of evidence regarding ethnic identity.</a:t>
            </a:r>
          </a:p>
          <a:p>
            <a:endParaRPr lang="en-US" baseline="0" dirty="0"/>
          </a:p>
          <a:p>
            <a:r>
              <a:rPr lang="en-US" baseline="0" dirty="0"/>
              <a:t>The various stages and levels of this model will be described in more detail when they are applied to a  particular tribe known as the Hwicce.</a:t>
            </a:r>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5</a:t>
            </a:fld>
            <a:endParaRPr lang="en-US"/>
          </a:p>
        </p:txBody>
      </p:sp>
    </p:spTree>
    <p:extLst>
      <p:ext uri="{BB962C8B-B14F-4D97-AF65-F5344CB8AC3E}">
        <p14:creationId xmlns:p14="http://schemas.microsoft.com/office/powerpoint/2010/main" val="139031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will be applied to an Anglo kinship group known as the Hwicce. This tribal group established the Kingdom of Hwicce in the Western Midlands of medieval Britain.  </a:t>
            </a:r>
          </a:p>
          <a:p>
            <a:endParaRPr lang="en-US" dirty="0"/>
          </a:p>
          <a:p>
            <a:r>
              <a:rPr lang="en-US" dirty="0"/>
              <a:t>However, they appear to have burst suddenly upon the scene in the last quarter of the 6</a:t>
            </a:r>
            <a:r>
              <a:rPr lang="en-US" baseline="30000" dirty="0"/>
              <a:t>th</a:t>
            </a:r>
            <a:r>
              <a:rPr lang="en-US" dirty="0"/>
              <a:t> century, because little is known about their origin.</a:t>
            </a:r>
          </a:p>
          <a:p>
            <a:endParaRPr lang="en-US" dirty="0"/>
          </a:p>
          <a:p>
            <a:r>
              <a:rPr lang="en-US" dirty="0"/>
              <a:t>Most scholars believe that the Hwicce were an Anglo group who migrated  from the Continent and across Britain to the Western Midlands, but the identity and origin of this group has never been described.</a:t>
            </a:r>
          </a:p>
          <a:p>
            <a:endParaRPr lang="en-US" dirty="0"/>
          </a:p>
          <a:p>
            <a:r>
              <a:rPr lang="en-US" dirty="0"/>
              <a:t>There is one obscure Anglo group identified as </a:t>
            </a:r>
            <a:r>
              <a:rPr lang="en-US" i="1" dirty="0"/>
              <a:t>Wicingas </a:t>
            </a:r>
            <a:r>
              <a:rPr lang="en-US" dirty="0"/>
              <a:t>by </a:t>
            </a:r>
            <a:r>
              <a:rPr lang="en-US" dirty="0" err="1"/>
              <a:t>Eilert</a:t>
            </a:r>
            <a:r>
              <a:rPr lang="en-US" dirty="0"/>
              <a:t> Ekwall in his </a:t>
            </a:r>
            <a:r>
              <a:rPr lang="en-US" i="1" dirty="0"/>
              <a:t>Concise Oxford Dictionary of English Place-Names, </a:t>
            </a:r>
            <a:r>
              <a:rPr lang="en-US" i="0" dirty="0"/>
              <a:t>and there are other places in the Eastern Midlands whose names may also have derived from this tribal group</a:t>
            </a:r>
            <a:r>
              <a:rPr lang="en-US" i="1" dirty="0"/>
              <a:t>.</a:t>
            </a:r>
            <a:r>
              <a:rPr lang="en-US" dirty="0"/>
              <a:t> These places are located to the north and east of the Hwiccian territory, and because there are similar place names to be found in the Western Midlands, this tribal group appears to have moved into that territory.</a:t>
            </a:r>
          </a:p>
          <a:p>
            <a:endParaRPr lang="en-US" dirty="0"/>
          </a:p>
          <a:p>
            <a:r>
              <a:rPr lang="en-US" dirty="0"/>
              <a:t>The question, then, is whether the Wic-ingas could have changed their name to become the </a:t>
            </a:r>
            <a:r>
              <a:rPr lang="en-US" dirty="0" err="1"/>
              <a:t>Hwicc</a:t>
            </a:r>
            <a:r>
              <a:rPr lang="en-US" dirty="0"/>
              <a:t>-e.  And if so, why and how?</a:t>
            </a:r>
          </a:p>
          <a:p>
            <a:endParaRPr lang="en-US" dirty="0"/>
          </a:p>
          <a:p>
            <a:r>
              <a:rPr lang="en-US" dirty="0"/>
              <a:t>Perhaps our new model can help to answer these questions.</a:t>
            </a:r>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6</a:t>
            </a:fld>
            <a:endParaRPr lang="en-US"/>
          </a:p>
        </p:txBody>
      </p:sp>
    </p:spTree>
    <p:extLst>
      <p:ext uri="{BB962C8B-B14F-4D97-AF65-F5344CB8AC3E}">
        <p14:creationId xmlns:p14="http://schemas.microsoft.com/office/powerpoint/2010/main" val="9121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will be applied to an Anglo kinship group known as the Hwicce. This tribal group established the Kingdom of Hwicce in the Western Midlands of medieval Britain.  </a:t>
            </a:r>
          </a:p>
          <a:p>
            <a:endParaRPr lang="en-US" dirty="0"/>
          </a:p>
          <a:p>
            <a:r>
              <a:rPr lang="en-US" dirty="0"/>
              <a:t>However, they appear to have burst suddenly upon the scene in the last quarter of the 6</a:t>
            </a:r>
            <a:r>
              <a:rPr lang="en-US" baseline="30000" dirty="0"/>
              <a:t>th</a:t>
            </a:r>
            <a:r>
              <a:rPr lang="en-US" dirty="0"/>
              <a:t> century, because little is known about their origin.</a:t>
            </a:r>
          </a:p>
          <a:p>
            <a:endParaRPr lang="en-US" dirty="0"/>
          </a:p>
          <a:p>
            <a:r>
              <a:rPr lang="en-US" dirty="0"/>
              <a:t>Most scholars believe that the Hwicce were an Anglo group who migrated  from the Continent and across Britain to the Western Midlands, but the identity and origin of this group has never been described.</a:t>
            </a:r>
          </a:p>
          <a:p>
            <a:endParaRPr lang="en-US" dirty="0"/>
          </a:p>
          <a:p>
            <a:r>
              <a:rPr lang="en-US" dirty="0"/>
              <a:t>There is one obscure Anglo group identified as </a:t>
            </a:r>
            <a:r>
              <a:rPr lang="en-US" i="1" dirty="0"/>
              <a:t>Wicingas </a:t>
            </a:r>
            <a:r>
              <a:rPr lang="en-US" dirty="0"/>
              <a:t>by </a:t>
            </a:r>
            <a:r>
              <a:rPr lang="en-US" dirty="0" err="1"/>
              <a:t>Eilert</a:t>
            </a:r>
            <a:r>
              <a:rPr lang="en-US" dirty="0"/>
              <a:t> Ekwall in his </a:t>
            </a:r>
            <a:r>
              <a:rPr lang="en-US" i="1" dirty="0"/>
              <a:t>Concise Oxford Dictionary of English Place-Names, </a:t>
            </a:r>
            <a:r>
              <a:rPr lang="en-US" i="0" dirty="0"/>
              <a:t>and there are other places in the Eastern Midlands whose names may also have derived from this tribal group</a:t>
            </a:r>
            <a:r>
              <a:rPr lang="en-US" i="1" dirty="0"/>
              <a:t>.</a:t>
            </a:r>
            <a:r>
              <a:rPr lang="en-US" dirty="0"/>
              <a:t> These places are located to the north and east of the Hwiccian territory, and because there are similar place names to be found in the Western Midlands, this tribal group appears to have moved into that territory.</a:t>
            </a:r>
          </a:p>
          <a:p>
            <a:endParaRPr lang="en-US" dirty="0"/>
          </a:p>
          <a:p>
            <a:r>
              <a:rPr lang="en-US" dirty="0"/>
              <a:t>The question, then, is whether the Wic-ingas could have changed their name to become the </a:t>
            </a:r>
            <a:r>
              <a:rPr lang="en-US" dirty="0" err="1"/>
              <a:t>Hwicc</a:t>
            </a:r>
            <a:r>
              <a:rPr lang="en-US" dirty="0"/>
              <a:t>-e.  And if so, why and how?</a:t>
            </a:r>
          </a:p>
          <a:p>
            <a:endParaRPr lang="en-US" dirty="0"/>
          </a:p>
          <a:p>
            <a:r>
              <a:rPr lang="en-US" dirty="0"/>
              <a:t>Perhaps our new model can help to answer these questions.</a:t>
            </a:r>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8</a:t>
            </a:fld>
            <a:endParaRPr lang="en-US"/>
          </a:p>
        </p:txBody>
      </p:sp>
    </p:spTree>
    <p:extLst>
      <p:ext uri="{BB962C8B-B14F-4D97-AF65-F5344CB8AC3E}">
        <p14:creationId xmlns:p14="http://schemas.microsoft.com/office/powerpoint/2010/main" val="364331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sz="1400" dirty="0"/>
              <a:t>The Wicingas tribe was identified by </a:t>
            </a:r>
            <a:r>
              <a:rPr lang="en-US" sz="1400" dirty="0" err="1"/>
              <a:t>Eilert</a:t>
            </a:r>
            <a:r>
              <a:rPr lang="en-US" sz="1400" dirty="0"/>
              <a:t> Ekwall as the source for the place name Whissendine, one of several names close to Witchley in Rutland.</a:t>
            </a:r>
          </a:p>
          <a:p>
            <a:pPr marL="171450" indent="-171450">
              <a:buFont typeface="Wingdings" panose="05000000000000000000" pitchFamily="2" charset="2"/>
              <a:buChar char="v"/>
            </a:pPr>
            <a:endParaRPr lang="en-US" sz="1400" dirty="0"/>
          </a:p>
          <a:p>
            <a:pPr marL="171450" indent="-171450">
              <a:buFont typeface="Wingdings" panose="05000000000000000000" pitchFamily="2" charset="2"/>
              <a:buChar char="v"/>
            </a:pPr>
            <a:r>
              <a:rPr lang="en-US" sz="1400" dirty="0"/>
              <a:t>There are other place names derived from the name of the tribe that define territories in East Anglia, in Middle Anglia, and in the Western Midlands.</a:t>
            </a:r>
          </a:p>
        </p:txBody>
      </p:sp>
      <p:sp>
        <p:nvSpPr>
          <p:cNvPr id="4" name="Slide Number Placeholder 3"/>
          <p:cNvSpPr>
            <a:spLocks noGrp="1"/>
          </p:cNvSpPr>
          <p:nvPr>
            <p:ph type="sldNum" sz="quarter" idx="5"/>
          </p:nvPr>
        </p:nvSpPr>
        <p:spPr/>
        <p:txBody>
          <a:bodyPr/>
          <a:lstStyle/>
          <a:p>
            <a:fld id="{C6FF4D5D-F794-469E-A479-17B2BB9F72C4}" type="slidenum">
              <a:rPr lang="en-US" smtClean="0"/>
              <a:t>9</a:t>
            </a:fld>
            <a:endParaRPr lang="en-US"/>
          </a:p>
        </p:txBody>
      </p:sp>
    </p:spTree>
    <p:extLst>
      <p:ext uri="{BB962C8B-B14F-4D97-AF65-F5344CB8AC3E}">
        <p14:creationId xmlns:p14="http://schemas.microsoft.com/office/powerpoint/2010/main" val="32088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will be applied to an Anglo kinship group known as the Hwicce. This tribal group established the Kingdom of Hwicce in the Western Midlands of medieval Britain.  </a:t>
            </a:r>
          </a:p>
          <a:p>
            <a:endParaRPr lang="en-US" dirty="0"/>
          </a:p>
          <a:p>
            <a:r>
              <a:rPr lang="en-US" dirty="0"/>
              <a:t>However, they appear to have burst suddenly upon the scene in the last quarter of the 6</a:t>
            </a:r>
            <a:r>
              <a:rPr lang="en-US" baseline="30000" dirty="0"/>
              <a:t>th</a:t>
            </a:r>
            <a:r>
              <a:rPr lang="en-US" dirty="0"/>
              <a:t> century, because little is known about their origin.</a:t>
            </a:r>
          </a:p>
          <a:p>
            <a:endParaRPr lang="en-US" dirty="0"/>
          </a:p>
          <a:p>
            <a:r>
              <a:rPr lang="en-US" dirty="0"/>
              <a:t>Most scholars believe that the Hwicce were an Anglo group who migrated  from the Continent and across Britain to the Western Midlands, but the identity and origin of this group has never been described.</a:t>
            </a:r>
          </a:p>
          <a:p>
            <a:endParaRPr lang="en-US" dirty="0"/>
          </a:p>
          <a:p>
            <a:r>
              <a:rPr lang="en-US" dirty="0"/>
              <a:t>There is one obscure Anglo group identified as </a:t>
            </a:r>
            <a:r>
              <a:rPr lang="en-US" i="1" dirty="0"/>
              <a:t>Wicingas </a:t>
            </a:r>
            <a:r>
              <a:rPr lang="en-US" dirty="0"/>
              <a:t>by </a:t>
            </a:r>
            <a:r>
              <a:rPr lang="en-US" dirty="0" err="1"/>
              <a:t>Eilert</a:t>
            </a:r>
            <a:r>
              <a:rPr lang="en-US" dirty="0"/>
              <a:t> Ekwall in his </a:t>
            </a:r>
            <a:r>
              <a:rPr lang="en-US" i="1" dirty="0"/>
              <a:t>Concise Oxford Dictionary of English Place-Names, </a:t>
            </a:r>
            <a:r>
              <a:rPr lang="en-US" i="0" dirty="0"/>
              <a:t>and there are other places in the Eastern Midlands whose names may also have derived from this tribal group</a:t>
            </a:r>
            <a:r>
              <a:rPr lang="en-US" i="1" dirty="0"/>
              <a:t>.</a:t>
            </a:r>
            <a:r>
              <a:rPr lang="en-US" dirty="0"/>
              <a:t> These places are located to the north and east of the Hwiccian territory, and because there are similar place names to be found in the Western Midlands, this tribal group appears to have moved into that territory.</a:t>
            </a:r>
          </a:p>
          <a:p>
            <a:endParaRPr lang="en-US" dirty="0"/>
          </a:p>
          <a:p>
            <a:r>
              <a:rPr lang="en-US" dirty="0"/>
              <a:t>The question, then, is whether the Wic-ingas could have changed their name to become the </a:t>
            </a:r>
            <a:r>
              <a:rPr lang="en-US" dirty="0" err="1"/>
              <a:t>Hwicc</a:t>
            </a:r>
            <a:r>
              <a:rPr lang="en-US" dirty="0"/>
              <a:t>-e.  And if so, why and how?</a:t>
            </a:r>
          </a:p>
          <a:p>
            <a:endParaRPr lang="en-US" dirty="0"/>
          </a:p>
          <a:p>
            <a:r>
              <a:rPr lang="en-US" dirty="0"/>
              <a:t>Perhaps our new model can help to answer these questions.</a:t>
            </a:r>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FF4D5D-F794-469E-A479-17B2BB9F72C4}" type="slidenum">
              <a:rPr lang="en-US" smtClean="0"/>
              <a:t>10</a:t>
            </a:fld>
            <a:endParaRPr lang="en-US"/>
          </a:p>
        </p:txBody>
      </p:sp>
    </p:spTree>
    <p:extLst>
      <p:ext uri="{BB962C8B-B14F-4D97-AF65-F5344CB8AC3E}">
        <p14:creationId xmlns:p14="http://schemas.microsoft.com/office/powerpoint/2010/main" val="7309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7/24/2021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ser:TharkunCol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en.wikipedia.org/wik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72A5-53C1-4F03-B7AF-65ED6ABDFF4A}"/>
              </a:ext>
            </a:extLst>
          </p:cNvPr>
          <p:cNvSpPr>
            <a:spLocks noGrp="1"/>
          </p:cNvSpPr>
          <p:nvPr>
            <p:ph type="ctrTitle"/>
          </p:nvPr>
        </p:nvSpPr>
        <p:spPr>
          <a:xfrm>
            <a:off x="392112" y="457199"/>
            <a:ext cx="9932988" cy="2971801"/>
          </a:xfrm>
        </p:spPr>
        <p:txBody>
          <a:bodyPr/>
          <a:lstStyle/>
          <a:p>
            <a:pPr marL="0" marR="0">
              <a:spcBef>
                <a:spcPts val="0"/>
              </a:spcBef>
              <a:spcAft>
                <a:spcPts val="0"/>
              </a:spcAft>
            </a:pPr>
            <a:r>
              <a:rPr lang="en-GB" sz="3600" b="1" dirty="0">
                <a:effectLst/>
                <a:latin typeface="Times New Roman" panose="02020603050405020304" pitchFamily="18" charset="0"/>
                <a:ea typeface="Times New Roman" panose="02020603050405020304" pitchFamily="18" charset="0"/>
              </a:rPr>
              <a:t>Name Change</a:t>
            </a:r>
            <a:br>
              <a:rPr lang="en-GB" sz="3600" b="1" dirty="0">
                <a:effectLst/>
                <a:latin typeface="Times New Roman" panose="02020603050405020304" pitchFamily="18" charset="0"/>
                <a:ea typeface="Times New Roman" panose="02020603050405020304" pitchFamily="18" charset="0"/>
              </a:rPr>
            </a:br>
            <a:r>
              <a:rPr lang="en-GB" sz="3600" b="1" dirty="0">
                <a:effectLst/>
                <a:latin typeface="Times New Roman" panose="02020603050405020304" pitchFamily="18" charset="0"/>
                <a:ea typeface="Times New Roman" panose="02020603050405020304" pitchFamily="18" charset="0"/>
              </a:rPr>
              <a:t>and the </a:t>
            </a:r>
            <a:br>
              <a:rPr lang="en-GB" sz="3600" b="1" dirty="0">
                <a:effectLst/>
                <a:latin typeface="Times New Roman" panose="02020603050405020304" pitchFamily="18" charset="0"/>
                <a:ea typeface="Times New Roman" panose="02020603050405020304" pitchFamily="18" charset="0"/>
              </a:rPr>
            </a:br>
            <a:r>
              <a:rPr lang="en-GB" sz="3600" b="1" dirty="0">
                <a:effectLst/>
                <a:latin typeface="Times New Roman" panose="02020603050405020304" pitchFamily="18" charset="0"/>
                <a:ea typeface="Times New Roman" panose="02020603050405020304" pitchFamily="18" charset="0"/>
              </a:rPr>
              <a:t>Construction of Tribal Identity</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D527DFD6-6EAD-42E0-8F1E-742B89CD725A}"/>
              </a:ext>
            </a:extLst>
          </p:cNvPr>
          <p:cNvSpPr>
            <a:spLocks noGrp="1"/>
          </p:cNvSpPr>
          <p:nvPr>
            <p:ph type="subTitle" idx="1"/>
          </p:nvPr>
        </p:nvSpPr>
        <p:spPr>
          <a:xfrm>
            <a:off x="392112" y="3729567"/>
            <a:ext cx="6400800" cy="1947333"/>
          </a:xfrm>
        </p:spPr>
        <p:txBody>
          <a:bodyPr>
            <a:normAutofit lnSpcReduction="10000"/>
          </a:bodyPr>
          <a:lstStyle/>
          <a:p>
            <a:r>
              <a:rPr lang="en-GB" sz="2400" b="1" dirty="0">
                <a:solidFill>
                  <a:schemeClr val="tx1"/>
                </a:solidFill>
                <a:effectLst/>
                <a:latin typeface="Times New Roman" panose="02020603050405020304" pitchFamily="18" charset="0"/>
                <a:ea typeface="Times New Roman" panose="02020603050405020304" pitchFamily="18" charset="0"/>
              </a:rPr>
              <a:t>A Multi-Stage, Multi-Level Model</a:t>
            </a:r>
          </a:p>
          <a:p>
            <a:endParaRPr lang="en-GB" sz="2400" b="1" dirty="0">
              <a:latin typeface="Times New Roman" panose="02020603050405020304" pitchFamily="18" charset="0"/>
            </a:endParaRPr>
          </a:p>
          <a:p>
            <a:r>
              <a:rPr lang="en-GB" sz="2400" b="1" dirty="0">
                <a:latin typeface="Times New Roman" panose="02020603050405020304" pitchFamily="18" charset="0"/>
              </a:rPr>
              <a:t>Presentation by</a:t>
            </a:r>
          </a:p>
          <a:p>
            <a:r>
              <a:rPr lang="en-GB" sz="2400" b="1" dirty="0">
                <a:latin typeface="Times New Roman" panose="02020603050405020304" pitchFamily="18" charset="0"/>
              </a:rPr>
              <a:t>Thomas Wickenden, Ph.D.</a:t>
            </a:r>
            <a:endParaRPr lang="en-US" dirty="0"/>
          </a:p>
        </p:txBody>
      </p:sp>
    </p:spTree>
    <p:extLst>
      <p:ext uri="{BB962C8B-B14F-4D97-AF65-F5344CB8AC3E}">
        <p14:creationId xmlns:p14="http://schemas.microsoft.com/office/powerpoint/2010/main" val="7010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6EA17-6101-4D13-B650-178BC1A9B91D}"/>
              </a:ext>
            </a:extLst>
          </p:cNvPr>
          <p:cNvSpPr txBox="1"/>
          <p:nvPr/>
        </p:nvSpPr>
        <p:spPr>
          <a:xfrm>
            <a:off x="182879" y="304800"/>
            <a:ext cx="11469190" cy="6617196"/>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III.	APPLICATION TO THE HWICCE</a:t>
            </a:r>
          </a:p>
          <a:p>
            <a:endParaRPr lang="en-US" sz="1000" dirty="0"/>
          </a:p>
          <a:p>
            <a:pPr marL="1028700" marR="0" indent="-571500">
              <a:lnSpc>
                <a:spcPct val="150000"/>
              </a:lnSpc>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The Hwicce established a kingdom in medieval Britain.</a:t>
            </a:r>
          </a:p>
          <a:p>
            <a:pPr marL="1028700" marR="0" indent="-571500">
              <a:lnSpc>
                <a:spcPct val="150000"/>
              </a:lnSpc>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Little is known about the origin of the group.</a:t>
            </a:r>
            <a:endParaRPr lang="en-US" sz="3600"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Most scholars believe they were Anglo immigrants</a:t>
            </a:r>
            <a:endParaRPr lang="en-US" sz="3600"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The Wicingas were an Anglo group located in Rutland</a:t>
            </a:r>
            <a:endParaRPr lang="en-US" sz="3600"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b="1" dirty="0">
                <a:effectLst/>
                <a:latin typeface="Times New Roman" panose="02020603050405020304" pitchFamily="18" charset="0"/>
                <a:ea typeface="Times New Roman" panose="02020603050405020304" pitchFamily="18" charset="0"/>
              </a:rPr>
              <a:t>Could the Wic-ingas have changed their name to become the Hwicc-e?  If so, why </a:t>
            </a:r>
            <a:r>
              <a:rPr lang="de-DE" sz="3600" b="1" dirty="0">
                <a:latin typeface="Times New Roman" panose="02020603050405020304" pitchFamily="18" charset="0"/>
                <a:ea typeface="Times New Roman" panose="02020603050405020304" pitchFamily="18" charset="0"/>
              </a:rPr>
              <a:t>a</a:t>
            </a:r>
            <a:r>
              <a:rPr lang="de-DE" sz="3600" b="1" dirty="0">
                <a:effectLst/>
                <a:latin typeface="Times New Roman" panose="02020603050405020304" pitchFamily="18" charset="0"/>
                <a:ea typeface="Times New Roman" panose="02020603050405020304" pitchFamily="18" charset="0"/>
              </a:rPr>
              <a:t>nd how?</a:t>
            </a:r>
            <a:endParaRPr lang="en-US" sz="3600" b="1" dirty="0">
              <a:effectLst/>
              <a:latin typeface="Times New Roman" panose="02020603050405020304" pitchFamily="18" charset="0"/>
              <a:ea typeface="Times New Roman" panose="02020603050405020304" pitchFamily="18" charset="0"/>
            </a:endParaRPr>
          </a:p>
          <a:p>
            <a:endParaRPr lang="en-US" sz="3600" dirty="0"/>
          </a:p>
          <a:p>
            <a:endParaRPr lang="en-US" dirty="0"/>
          </a:p>
        </p:txBody>
      </p:sp>
    </p:spTree>
    <p:extLst>
      <p:ext uri="{BB962C8B-B14F-4D97-AF65-F5344CB8AC3E}">
        <p14:creationId xmlns:p14="http://schemas.microsoft.com/office/powerpoint/2010/main" val="119975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C38D951-9F8E-4CCC-B39C-D4CE6AEDDD0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427317" y="786117"/>
            <a:ext cx="5694468"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a:noFill/>
        </p:spPr>
      </p:pic>
    </p:spTree>
    <p:extLst>
      <p:ext uri="{BB962C8B-B14F-4D97-AF65-F5344CB8AC3E}">
        <p14:creationId xmlns:p14="http://schemas.microsoft.com/office/powerpoint/2010/main" val="252550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82943-0FC2-4203-898E-F842A08E8981}"/>
              </a:ext>
            </a:extLst>
          </p:cNvPr>
          <p:cNvSpPr txBox="1"/>
          <p:nvPr/>
        </p:nvSpPr>
        <p:spPr>
          <a:xfrm>
            <a:off x="0" y="0"/>
            <a:ext cx="12192000" cy="5293757"/>
          </a:xfrm>
          <a:prstGeom prst="rect">
            <a:avLst/>
          </a:prstGeom>
          <a:noFill/>
        </p:spPr>
        <p:txBody>
          <a:bodyPr wrap="square" rtlCol="0">
            <a:spAutoFit/>
          </a:bodyPr>
          <a:lstStyle/>
          <a:p>
            <a:pPr marL="0" marR="0" algn="ctr">
              <a:spcBef>
                <a:spcPts val="0"/>
              </a:spcBef>
              <a:spcAft>
                <a:spcPts val="0"/>
              </a:spcAft>
            </a:pPr>
            <a:r>
              <a:rPr lang="de-DE" sz="3600" dirty="0">
                <a:effectLst/>
                <a:latin typeface="Times New Roman" panose="02020603050405020304" pitchFamily="18" charset="0"/>
                <a:ea typeface="Times New Roman" panose="02020603050405020304" pitchFamily="18" charset="0"/>
              </a:rPr>
              <a:t> IV.	THE DEVELOPMENTAL STAGES OF ETHNIC IDENTITY</a:t>
            </a:r>
          </a:p>
          <a:p>
            <a:pPr marL="0" marR="0" algn="ctr">
              <a:spcBef>
                <a:spcPts val="0"/>
              </a:spcBef>
              <a:spcAft>
                <a:spcPts val="0"/>
              </a:spcAft>
            </a:pPr>
            <a:endParaRPr lang="de-DE" sz="1400" dirty="0">
              <a:effectLst/>
              <a:latin typeface="Times New Roman" panose="02020603050405020304" pitchFamily="18" charset="0"/>
              <a:ea typeface="Times New Roman" panose="02020603050405020304" pitchFamily="18" charset="0"/>
            </a:endParaRPr>
          </a:p>
          <a:p>
            <a:pPr marL="1028700" indent="-742950">
              <a:buFont typeface="+mj-lt"/>
              <a:buAutoNum type="arabicPeriod"/>
            </a:pPr>
            <a:r>
              <a:rPr lang="de-DE" sz="3600" b="1" dirty="0">
                <a:effectLst/>
                <a:latin typeface="Times New Roman" panose="02020603050405020304" pitchFamily="18" charset="0"/>
                <a:ea typeface="Times New Roman" panose="02020603050405020304" pitchFamily="18" charset="0"/>
              </a:rPr>
              <a:t>Pre-encounter</a:t>
            </a:r>
            <a:r>
              <a:rPr lang="de-DE" sz="3600" dirty="0">
                <a:effectLst/>
                <a:latin typeface="Times New Roman" panose="02020603050405020304" pitchFamily="18" charset="0"/>
                <a:ea typeface="Times New Roman" panose="02020603050405020304" pitchFamily="18" charset="0"/>
              </a:rPr>
              <a:t> (unaware and disinterested)</a:t>
            </a:r>
            <a:endParaRPr lang="en-US" sz="3600" dirty="0">
              <a:latin typeface="Times New Roman" panose="02020603050405020304" pitchFamily="18" charset="0"/>
              <a:ea typeface="Times New Roman" panose="02020603050405020304" pitchFamily="18" charset="0"/>
            </a:endParaRPr>
          </a:p>
          <a:p>
            <a:pPr marL="1028700" indent="-742950">
              <a:buFont typeface="+mj-lt"/>
              <a:buAutoNum type="arabicPeriod"/>
            </a:pPr>
            <a:r>
              <a:rPr lang="de-DE" sz="3600" b="1" dirty="0">
                <a:effectLst/>
                <a:latin typeface="Times New Roman" panose="02020603050405020304" pitchFamily="18" charset="0"/>
                <a:ea typeface="Times New Roman" panose="02020603050405020304" pitchFamily="18" charset="0"/>
              </a:rPr>
              <a:t>Encounter</a:t>
            </a:r>
            <a:r>
              <a:rPr lang="de-DE" sz="3600" dirty="0">
                <a:effectLst/>
                <a:latin typeface="Times New Roman" panose="02020603050405020304" pitchFamily="18" charset="0"/>
                <a:ea typeface="Times New Roman" panose="02020603050405020304" pitchFamily="18" charset="0"/>
              </a:rPr>
              <a:t> (traumatic event galvanizes ethnic     awareness)</a:t>
            </a:r>
          </a:p>
          <a:p>
            <a:pPr marL="1028700" indent="-742950">
              <a:buFont typeface="+mj-lt"/>
              <a:buAutoNum type="arabicPeriod"/>
            </a:pPr>
            <a:r>
              <a:rPr lang="de-DE" sz="3600" b="1" dirty="0">
                <a:effectLst/>
                <a:latin typeface="Times New Roman" panose="02020603050405020304" pitchFamily="18" charset="0"/>
                <a:ea typeface="Times New Roman" panose="02020603050405020304" pitchFamily="18" charset="0"/>
              </a:rPr>
              <a:t>Immersion/Emersion</a:t>
            </a:r>
            <a:r>
              <a:rPr lang="de-DE" sz="3600" dirty="0">
                <a:effectLst/>
                <a:latin typeface="Times New Roman" panose="02020603050405020304" pitchFamily="18" charset="0"/>
                <a:ea typeface="Times New Roman" panose="02020603050405020304" pitchFamily="18" charset="0"/>
              </a:rPr>
              <a:t> (explore ethnicity,embrace in-group) </a:t>
            </a:r>
          </a:p>
          <a:p>
            <a:pPr marL="1028700" indent="-742950">
              <a:buFont typeface="+mj-lt"/>
              <a:buAutoNum type="arabicPeriod"/>
            </a:pPr>
            <a:r>
              <a:rPr lang="de-DE" sz="3600" b="1" dirty="0">
                <a:effectLst/>
                <a:latin typeface="Times New Roman" panose="02020603050405020304" pitchFamily="18" charset="0"/>
                <a:ea typeface="Times New Roman" panose="02020603050405020304" pitchFamily="18" charset="0"/>
              </a:rPr>
              <a:t>Internalization</a:t>
            </a:r>
            <a:r>
              <a:rPr lang="de-DE" sz="3600" dirty="0">
                <a:effectLst/>
                <a:latin typeface="Times New Roman" panose="02020603050405020304" pitchFamily="18" charset="0"/>
                <a:ea typeface="Times New Roman" panose="02020603050405020304" pitchFamily="18" charset="0"/>
              </a:rPr>
              <a:t> (strong sense of ethnic identity)</a:t>
            </a:r>
            <a:endParaRPr lang="en-US" sz="3600" dirty="0">
              <a:latin typeface="Times New Roman" panose="02020603050405020304" pitchFamily="18" charset="0"/>
              <a:ea typeface="Times New Roman" panose="02020603050405020304" pitchFamily="18" charset="0"/>
            </a:endParaRPr>
          </a:p>
          <a:p>
            <a:pPr marL="1028700" indent="-742950">
              <a:buFont typeface="+mj-lt"/>
              <a:buAutoNum type="arabicPeriod"/>
            </a:pPr>
            <a:r>
              <a:rPr lang="de-DE" sz="3600" b="1" dirty="0">
                <a:effectLst/>
                <a:latin typeface="Times New Roman" panose="02020603050405020304" pitchFamily="18" charset="0"/>
                <a:ea typeface="Times New Roman" panose="02020603050405020304" pitchFamily="18" charset="0"/>
              </a:rPr>
              <a:t>Commitment</a:t>
            </a:r>
            <a:r>
              <a:rPr lang="de-DE" sz="3600" dirty="0">
                <a:effectLst/>
                <a:latin typeface="Times New Roman" panose="02020603050405020304" pitchFamily="18" charset="0"/>
                <a:ea typeface="Times New Roman" panose="02020603050405020304" pitchFamily="18" charset="0"/>
              </a:rPr>
              <a:t>: (Positive group esteem and joint    commitment to elevate ethnic status as a whole)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492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1CFAA-3726-4E4A-9DE4-23A3F0ECA024}"/>
              </a:ext>
            </a:extLst>
          </p:cNvPr>
          <p:cNvSpPr txBox="1"/>
          <p:nvPr/>
        </p:nvSpPr>
        <p:spPr>
          <a:xfrm>
            <a:off x="0" y="783771"/>
            <a:ext cx="11854543" cy="6278642"/>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STAGE 1.	PRE-ENCOUNTER</a:t>
            </a:r>
          </a:p>
          <a:p>
            <a:endParaRPr lang="en-US" sz="1000" dirty="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Some awareness of homophonic toponyms</a:t>
            </a:r>
          </a:p>
          <a:p>
            <a:pPr marL="914400" lvl="1" indent="-457200">
              <a:lnSpc>
                <a:spcPct val="150000"/>
              </a:lnSpc>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WIC, a village located near a Roman-era vicus</a:t>
            </a:r>
          </a:p>
          <a:p>
            <a:pPr marL="914400" lvl="1" indent="-457200">
              <a:lnSpc>
                <a:spcPct val="150000"/>
              </a:lnSpc>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WYCH, a village located near a grove of elm trees</a:t>
            </a:r>
          </a:p>
          <a:p>
            <a:pPr marL="457200" indent="-4572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Minor modification of tribal name at some sites</a:t>
            </a:r>
          </a:p>
          <a:p>
            <a:pPr marL="457200" indent="-4572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Confusion is incidental. It can be clarified by conversation</a:t>
            </a:r>
          </a:p>
          <a:p>
            <a:pPr marL="457200" indent="-4572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No permanent change in name of tribe</a:t>
            </a:r>
          </a:p>
          <a:p>
            <a:pPr marL="457200" indent="-457200">
              <a:buFont typeface="Wingdings" panose="05000000000000000000" pitchFamily="2" charset="2"/>
              <a:buChar char="q"/>
            </a:pPr>
            <a:endParaRPr lang="en-US" sz="3200" dirty="0"/>
          </a:p>
        </p:txBody>
      </p:sp>
    </p:spTree>
    <p:extLst>
      <p:ext uri="{BB962C8B-B14F-4D97-AF65-F5344CB8AC3E}">
        <p14:creationId xmlns:p14="http://schemas.microsoft.com/office/powerpoint/2010/main" val="363883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1CFAA-3726-4E4A-9DE4-23A3F0ECA024}"/>
              </a:ext>
            </a:extLst>
          </p:cNvPr>
          <p:cNvSpPr txBox="1"/>
          <p:nvPr/>
        </p:nvSpPr>
        <p:spPr>
          <a:xfrm>
            <a:off x="0" y="783771"/>
            <a:ext cx="12192000" cy="359374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STAGE 2.	ENCOUNTER</a:t>
            </a:r>
          </a:p>
          <a:p>
            <a:endParaRPr lang="en-US" sz="3600" dirty="0">
              <a:latin typeface="Times New Roman" panose="02020603050405020304" pitchFamily="18" charset="0"/>
              <a:cs typeface="Times New Roman" panose="02020603050405020304" pitchFamily="18" charset="0"/>
            </a:endParaRPr>
          </a:p>
          <a:p>
            <a:pPr marL="742950" indent="-7429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Multiple homophonic toponyms are found for places located near each Wicing settlement</a:t>
            </a:r>
          </a:p>
          <a:p>
            <a:pPr marL="742950" indent="-7429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The name is politicized as Wicingas begin to  take control </a:t>
            </a:r>
          </a:p>
        </p:txBody>
      </p:sp>
    </p:spTree>
    <p:extLst>
      <p:ext uri="{BB962C8B-B14F-4D97-AF65-F5344CB8AC3E}">
        <p14:creationId xmlns:p14="http://schemas.microsoft.com/office/powerpoint/2010/main" val="325095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3A922-8756-4226-B8CA-2D06015535A4}"/>
              </a:ext>
            </a:extLst>
          </p:cNvPr>
          <p:cNvPicPr>
            <a:picLocks noChangeAspect="1"/>
          </p:cNvPicPr>
          <p:nvPr/>
        </p:nvPicPr>
        <p:blipFill>
          <a:blip r:embed="rId3"/>
          <a:stretch>
            <a:fillRect/>
          </a:stretch>
        </p:blipFill>
        <p:spPr>
          <a:xfrm>
            <a:off x="5619750" y="2952750"/>
            <a:ext cx="952500" cy="952500"/>
          </a:xfrm>
          <a:prstGeom prst="rect">
            <a:avLst/>
          </a:prstGeom>
        </p:spPr>
      </p:pic>
      <p:pic>
        <p:nvPicPr>
          <p:cNvPr id="5" name="Picture 4">
            <a:extLst>
              <a:ext uri="{FF2B5EF4-FFF2-40B4-BE49-F238E27FC236}">
                <a16:creationId xmlns:a16="http://schemas.microsoft.com/office/drawing/2014/main" id="{030C507C-2517-4D0C-9A17-6B9424EAF270}"/>
              </a:ext>
            </a:extLst>
          </p:cNvPr>
          <p:cNvPicPr>
            <a:picLocks noChangeAspect="1"/>
          </p:cNvPicPr>
          <p:nvPr/>
        </p:nvPicPr>
        <p:blipFill>
          <a:blip r:embed="rId4"/>
          <a:stretch>
            <a:fillRect/>
          </a:stretch>
        </p:blipFill>
        <p:spPr>
          <a:xfrm>
            <a:off x="502920" y="1905000"/>
            <a:ext cx="11186160" cy="4678680"/>
          </a:xfrm>
          <a:prstGeom prst="rect">
            <a:avLst/>
          </a:prstGeom>
        </p:spPr>
      </p:pic>
      <p:sp>
        <p:nvSpPr>
          <p:cNvPr id="6" name="TextBox 5">
            <a:extLst>
              <a:ext uri="{FF2B5EF4-FFF2-40B4-BE49-F238E27FC236}">
                <a16:creationId xmlns:a16="http://schemas.microsoft.com/office/drawing/2014/main" id="{83C17DB5-74F4-45E1-9974-2086FFA33011}"/>
              </a:ext>
            </a:extLst>
          </p:cNvPr>
          <p:cNvSpPr txBox="1"/>
          <p:nvPr/>
        </p:nvSpPr>
        <p:spPr>
          <a:xfrm>
            <a:off x="762000" y="472440"/>
            <a:ext cx="10759440" cy="1200329"/>
          </a:xfrm>
          <a:prstGeom prst="rect">
            <a:avLst/>
          </a:prstGeom>
          <a:noFill/>
        </p:spPr>
        <p:txBody>
          <a:bodyPr wrap="square" rtlCol="0">
            <a:spAutoFit/>
          </a:bodyPr>
          <a:lstStyle/>
          <a:p>
            <a:r>
              <a:rPr lang="en-US" sz="3600" b="1" dirty="0">
                <a:solidFill>
                  <a:schemeClr val="bg1"/>
                </a:solidFill>
              </a:rPr>
              <a:t>AN EXAMPLE OF THE CLOSE ENCOUNTER OF WICINGAS WITH THOSE FROM OTHER WICS</a:t>
            </a:r>
          </a:p>
        </p:txBody>
      </p:sp>
    </p:spTree>
    <p:extLst>
      <p:ext uri="{BB962C8B-B14F-4D97-AF65-F5344CB8AC3E}">
        <p14:creationId xmlns:p14="http://schemas.microsoft.com/office/powerpoint/2010/main" val="52560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1CFAA-3726-4E4A-9DE4-23A3F0ECA024}"/>
              </a:ext>
            </a:extLst>
          </p:cNvPr>
          <p:cNvSpPr txBox="1"/>
          <p:nvPr/>
        </p:nvSpPr>
        <p:spPr>
          <a:xfrm>
            <a:off x="1" y="0"/>
            <a:ext cx="12191999" cy="6917728"/>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STAGE 2.	ENCOUNTER</a:t>
            </a:r>
          </a:p>
          <a:p>
            <a:endParaRPr lang="en-US" sz="3600" dirty="0">
              <a:latin typeface="Times New Roman" panose="02020603050405020304" pitchFamily="18" charset="0"/>
              <a:cs typeface="Times New Roman" panose="02020603050405020304" pitchFamily="18" charset="0"/>
            </a:endParaRPr>
          </a:p>
          <a:p>
            <a:pPr marL="742950" indent="-7429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Confusion is traumatic because it is existential.</a:t>
            </a:r>
          </a:p>
          <a:p>
            <a:pPr marL="742950" indent="-7429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The plan, the purpose, the peace, and perhaps even the safety of the Wicken hang in the balance. </a:t>
            </a:r>
          </a:p>
          <a:p>
            <a:pPr marL="742950" indent="-7429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It can NOT be clarified by conversation when it is exploited to undermine control.</a:t>
            </a:r>
          </a:p>
          <a:p>
            <a:pPr marL="742950" indent="-7429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New pronunciations are tried (at micro level) in order to disambiguate</a:t>
            </a:r>
          </a:p>
        </p:txBody>
      </p:sp>
    </p:spTree>
    <p:extLst>
      <p:ext uri="{BB962C8B-B14F-4D97-AF65-F5344CB8AC3E}">
        <p14:creationId xmlns:p14="http://schemas.microsoft.com/office/powerpoint/2010/main" val="221042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1CFAA-3726-4E4A-9DE4-23A3F0ECA024}"/>
              </a:ext>
            </a:extLst>
          </p:cNvPr>
          <p:cNvSpPr txBox="1"/>
          <p:nvPr/>
        </p:nvSpPr>
        <p:spPr>
          <a:xfrm>
            <a:off x="653142" y="783771"/>
            <a:ext cx="11538857" cy="4738413"/>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STAGE 3.	IMMERSION/EMERSION</a:t>
            </a:r>
          </a:p>
          <a:p>
            <a:pPr marL="457200" indent="-457200">
              <a:buFont typeface="Wingdings" panose="05000000000000000000" pitchFamily="2" charset="2"/>
              <a:buChar char="q"/>
            </a:pPr>
            <a:endParaRPr lang="en-US" sz="3200" dirty="0"/>
          </a:p>
          <a:p>
            <a:pPr marL="457200" indent="-457200">
              <a:lnSpc>
                <a:spcPct val="150000"/>
              </a:lnSpc>
              <a:buFont typeface="Wingdings" panose="05000000000000000000" pitchFamily="2" charset="2"/>
              <a:buChar char="q"/>
            </a:pPr>
            <a:r>
              <a:rPr lang="en-US" sz="3200" dirty="0"/>
              <a:t>Motivated by homophonic clash, leaders engage in struggle to assert their ethnic status</a:t>
            </a:r>
          </a:p>
          <a:p>
            <a:pPr marL="457200" indent="-457200">
              <a:lnSpc>
                <a:spcPct val="150000"/>
              </a:lnSpc>
              <a:buFont typeface="Wingdings" panose="05000000000000000000" pitchFamily="2" charset="2"/>
              <a:buChar char="q"/>
            </a:pPr>
            <a:r>
              <a:rPr lang="en-US" sz="3200" dirty="0"/>
              <a:t>Leaders explore new types of the tribal name change</a:t>
            </a:r>
          </a:p>
          <a:p>
            <a:pPr marL="457200" indent="-457200">
              <a:lnSpc>
                <a:spcPct val="150000"/>
              </a:lnSpc>
              <a:buFont typeface="Wingdings" panose="05000000000000000000" pitchFamily="2" charset="2"/>
              <a:buChar char="q"/>
            </a:pPr>
            <a:r>
              <a:rPr lang="en-US" sz="3200" dirty="0"/>
              <a:t>The most efficacious name is identified and shared within communities (at meso level)</a:t>
            </a:r>
          </a:p>
        </p:txBody>
      </p:sp>
    </p:spTree>
    <p:extLst>
      <p:ext uri="{BB962C8B-B14F-4D97-AF65-F5344CB8AC3E}">
        <p14:creationId xmlns:p14="http://schemas.microsoft.com/office/powerpoint/2010/main" val="309484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1CFAA-3726-4E4A-9DE4-23A3F0ECA024}"/>
              </a:ext>
            </a:extLst>
          </p:cNvPr>
          <p:cNvSpPr txBox="1"/>
          <p:nvPr/>
        </p:nvSpPr>
        <p:spPr>
          <a:xfrm>
            <a:off x="0" y="783771"/>
            <a:ext cx="12191999" cy="5477077"/>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STAGE 4.	INTERNALIZATION</a:t>
            </a:r>
          </a:p>
          <a:p>
            <a:pPr marL="457200" indent="-457200">
              <a:buFont typeface="Wingdings" panose="05000000000000000000" pitchFamily="2" charset="2"/>
              <a:buChar char="q"/>
            </a:pPr>
            <a:endParaRPr lang="en-US" sz="3200" dirty="0"/>
          </a:p>
          <a:p>
            <a:pPr marL="457200" indent="-457200">
              <a:lnSpc>
                <a:spcPct val="150000"/>
              </a:lnSpc>
              <a:buFont typeface="Wingdings" panose="05000000000000000000" pitchFamily="2" charset="2"/>
              <a:buChar char="q"/>
            </a:pPr>
            <a:r>
              <a:rPr lang="en-US" sz="3200" dirty="0"/>
              <a:t>Wicingas Leaders use name in promoting control</a:t>
            </a:r>
          </a:p>
          <a:p>
            <a:pPr marL="457200" indent="-457200">
              <a:lnSpc>
                <a:spcPct val="150000"/>
              </a:lnSpc>
              <a:buFont typeface="Wingdings" panose="05000000000000000000" pitchFamily="2" charset="2"/>
              <a:buChar char="q"/>
            </a:pPr>
            <a:r>
              <a:rPr lang="en-US" sz="3200" dirty="0"/>
              <a:t>Leaders share their success  among Wicingas communities</a:t>
            </a:r>
          </a:p>
          <a:p>
            <a:pPr marL="457200" indent="-457200">
              <a:lnSpc>
                <a:spcPct val="150000"/>
              </a:lnSpc>
              <a:buFont typeface="Wingdings" panose="05000000000000000000" pitchFamily="2" charset="2"/>
              <a:buChar char="q"/>
            </a:pPr>
            <a:r>
              <a:rPr lang="en-US" sz="3200" dirty="0"/>
              <a:t>Individuals internalize the new ethnic identity</a:t>
            </a:r>
          </a:p>
          <a:p>
            <a:pPr marL="457200" indent="-457200">
              <a:lnSpc>
                <a:spcPct val="150000"/>
              </a:lnSpc>
              <a:buFont typeface="Wingdings" panose="05000000000000000000" pitchFamily="2" charset="2"/>
              <a:buChar char="q"/>
            </a:pPr>
            <a:r>
              <a:rPr lang="en-US" sz="3200" dirty="0"/>
              <a:t>Wicingas communities develop strong  ethnic identity</a:t>
            </a:r>
          </a:p>
          <a:p>
            <a:pPr marL="457200" indent="-457200">
              <a:lnSpc>
                <a:spcPct val="150000"/>
              </a:lnSpc>
              <a:buFont typeface="Wingdings" panose="05000000000000000000" pitchFamily="2" charset="2"/>
              <a:buChar char="q"/>
            </a:pPr>
            <a:r>
              <a:rPr lang="en-US" sz="3200" dirty="0"/>
              <a:t>Wicingas tribe develops strong identity as Hwicce</a:t>
            </a:r>
          </a:p>
          <a:p>
            <a:pPr marL="457200" indent="-457200">
              <a:lnSpc>
                <a:spcPct val="150000"/>
              </a:lnSpc>
              <a:buFont typeface="Wingdings" panose="05000000000000000000" pitchFamily="2" charset="2"/>
              <a:buChar char="q"/>
            </a:pPr>
            <a:r>
              <a:rPr lang="en-US" sz="3200" dirty="0"/>
              <a:t>Other local tribal groups accept Hwiccian tribal identity </a:t>
            </a:r>
          </a:p>
        </p:txBody>
      </p:sp>
    </p:spTree>
    <p:extLst>
      <p:ext uri="{BB962C8B-B14F-4D97-AF65-F5344CB8AC3E}">
        <p14:creationId xmlns:p14="http://schemas.microsoft.com/office/powerpoint/2010/main" val="276284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1CFAA-3726-4E4A-9DE4-23A3F0ECA024}"/>
              </a:ext>
            </a:extLst>
          </p:cNvPr>
          <p:cNvSpPr txBox="1"/>
          <p:nvPr/>
        </p:nvSpPr>
        <p:spPr>
          <a:xfrm>
            <a:off x="653143" y="799011"/>
            <a:ext cx="11201400" cy="3108543"/>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STAGE 5.	COMMITMENT</a:t>
            </a:r>
          </a:p>
          <a:p>
            <a:pPr marL="457200" indent="-457200">
              <a:buFont typeface="Wingdings" panose="05000000000000000000" pitchFamily="2" charset="2"/>
              <a:buChar char="q"/>
            </a:pPr>
            <a:endParaRPr lang="en-US" sz="3200" dirty="0"/>
          </a:p>
          <a:p>
            <a:pPr marL="457200" indent="-457200">
              <a:buFont typeface="Wingdings" panose="05000000000000000000" pitchFamily="2" charset="2"/>
              <a:buChar char="q"/>
            </a:pPr>
            <a:r>
              <a:rPr lang="en-US" sz="3200" dirty="0"/>
              <a:t>Leaders promote new name outside of tribe (global level)</a:t>
            </a:r>
          </a:p>
          <a:p>
            <a:pPr marL="457200" indent="-457200">
              <a:buFont typeface="Wingdings" panose="05000000000000000000" pitchFamily="2" charset="2"/>
              <a:buChar char="q"/>
            </a:pPr>
            <a:r>
              <a:rPr lang="en-US" sz="3200" dirty="0"/>
              <a:t>Religious and other leaders begin to refer to the territory as Hwicce.</a:t>
            </a:r>
          </a:p>
        </p:txBody>
      </p:sp>
    </p:spTree>
    <p:extLst>
      <p:ext uri="{BB962C8B-B14F-4D97-AF65-F5344CB8AC3E}">
        <p14:creationId xmlns:p14="http://schemas.microsoft.com/office/powerpoint/2010/main" val="143418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C44999-8B64-4E71-91AD-C70E8BDA4D52}"/>
              </a:ext>
            </a:extLst>
          </p:cNvPr>
          <p:cNvSpPr txBox="1"/>
          <p:nvPr/>
        </p:nvSpPr>
        <p:spPr>
          <a:xfrm>
            <a:off x="452429" y="219243"/>
            <a:ext cx="9734698" cy="5588518"/>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NAME CHANGE AND THE CONSTRUCTION OF TRIBAL IDENTITY </a:t>
            </a:r>
          </a:p>
          <a:p>
            <a:pPr algn="ctr"/>
            <a:endParaRPr lang="en-US" sz="1400" dirty="0"/>
          </a:p>
          <a:p>
            <a:pPr algn="ctr"/>
            <a:r>
              <a:rPr lang="en-US" sz="4000" u="sng" dirty="0"/>
              <a:t>OUTLINE</a:t>
            </a:r>
          </a:p>
          <a:p>
            <a:endParaRPr lang="en-US" sz="1400" dirty="0"/>
          </a:p>
          <a:p>
            <a:pPr marL="742950" indent="-742950">
              <a:lnSpc>
                <a:spcPct val="150000"/>
              </a:lnSpc>
              <a:buFont typeface="+mj-lt"/>
              <a:buAutoNum type="arabicPeriod"/>
            </a:pPr>
            <a:r>
              <a:rPr lang="en-US" sz="3600" dirty="0"/>
              <a:t>Introduction to The Problem</a:t>
            </a:r>
          </a:p>
          <a:p>
            <a:pPr marL="742950" indent="-742950">
              <a:lnSpc>
                <a:spcPct val="150000"/>
              </a:lnSpc>
              <a:buFont typeface="+mj-lt"/>
              <a:buAutoNum type="arabicPeriod"/>
            </a:pPr>
            <a:r>
              <a:rPr lang="en-US" sz="3600" dirty="0"/>
              <a:t>A Theoretical Model</a:t>
            </a:r>
          </a:p>
          <a:p>
            <a:pPr marL="742950" indent="-742950">
              <a:lnSpc>
                <a:spcPct val="150000"/>
              </a:lnSpc>
              <a:buFont typeface="+mj-lt"/>
              <a:buAutoNum type="arabicPeriod"/>
            </a:pPr>
            <a:r>
              <a:rPr lang="en-US" sz="3600" dirty="0"/>
              <a:t>Application to the Hwicce</a:t>
            </a:r>
          </a:p>
          <a:p>
            <a:pPr marL="742950" indent="-742950">
              <a:lnSpc>
                <a:spcPct val="150000"/>
              </a:lnSpc>
              <a:buFont typeface="+mj-lt"/>
              <a:buAutoNum type="arabicPeriod"/>
            </a:pPr>
            <a:r>
              <a:rPr lang="en-US" sz="3600" dirty="0"/>
              <a:t>Assessment of the Model</a:t>
            </a:r>
          </a:p>
        </p:txBody>
      </p:sp>
    </p:spTree>
    <p:extLst>
      <p:ext uri="{BB962C8B-B14F-4D97-AF65-F5344CB8AC3E}">
        <p14:creationId xmlns:p14="http://schemas.microsoft.com/office/powerpoint/2010/main" val="1851480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7D651B-4270-402D-BE6B-B6E39438E1BD}"/>
              </a:ext>
            </a:extLst>
          </p:cNvPr>
          <p:cNvSpPr txBox="1"/>
          <p:nvPr/>
        </p:nvSpPr>
        <p:spPr>
          <a:xfrm>
            <a:off x="467833" y="606056"/>
            <a:ext cx="10504967" cy="5632311"/>
          </a:xfrm>
          <a:prstGeom prst="rect">
            <a:avLst/>
          </a:prstGeom>
          <a:noFill/>
        </p:spPr>
        <p:txBody>
          <a:bodyPr wrap="square" rtlCol="0">
            <a:spAutoFit/>
          </a:bodyPr>
          <a:lstStyle/>
          <a:p>
            <a:pPr marL="857250" indent="-857250" algn="ctr">
              <a:buAutoNum type="romanUcPeriod" startAt="5"/>
            </a:pPr>
            <a:r>
              <a:rPr lang="en-US" sz="3600" dirty="0">
                <a:latin typeface="Times New Roman" panose="02020603050405020304" pitchFamily="18" charset="0"/>
                <a:cs typeface="Times New Roman" panose="02020603050405020304" pitchFamily="18" charset="0"/>
              </a:rPr>
              <a:t>ASSESSMENT OF THE MODEL</a:t>
            </a:r>
          </a:p>
          <a:p>
            <a:pPr algn="ctr"/>
            <a:endParaRPr lang="en-US" sz="3600" dirty="0">
              <a:latin typeface="Times New Roman" panose="02020603050405020304" pitchFamily="18" charset="0"/>
              <a:cs typeface="Times New Roman" panose="02020603050405020304" pitchFamily="18" charset="0"/>
            </a:endParaRPr>
          </a:p>
          <a:p>
            <a:pPr marL="1028700" marR="0" indent="-571500">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Applicability of the model</a:t>
            </a:r>
          </a:p>
          <a:p>
            <a:pPr marL="1485900" lvl="1" indent="-571500">
              <a:buFont typeface="Arial" panose="020B0604020202020204" pitchFamily="34" charset="0"/>
              <a:buChar char="•"/>
            </a:pPr>
            <a:r>
              <a:rPr lang="de-DE" sz="3600" dirty="0">
                <a:effectLst/>
                <a:latin typeface="Times New Roman" panose="02020603050405020304" pitchFamily="18" charset="0"/>
                <a:ea typeface="Times New Roman" panose="02020603050405020304" pitchFamily="18" charset="0"/>
              </a:rPr>
              <a:t>Stages</a:t>
            </a:r>
          </a:p>
          <a:p>
            <a:pPr marL="1485900" lvl="1" indent="-571500">
              <a:buFont typeface="Arial" panose="020B0604020202020204" pitchFamily="34" charset="0"/>
              <a:buChar char="•"/>
            </a:pPr>
            <a:r>
              <a:rPr lang="de-DE" sz="3600" dirty="0">
                <a:latin typeface="Times New Roman" panose="02020603050405020304" pitchFamily="18" charset="0"/>
                <a:ea typeface="Times New Roman" panose="02020603050405020304" pitchFamily="18" charset="0"/>
              </a:rPr>
              <a:t>L</a:t>
            </a:r>
            <a:r>
              <a:rPr lang="de-DE" sz="3600" dirty="0">
                <a:effectLst/>
                <a:latin typeface="Times New Roman" panose="02020603050405020304" pitchFamily="18" charset="0"/>
                <a:ea typeface="Times New Roman" panose="02020603050405020304" pitchFamily="18" charset="0"/>
              </a:rPr>
              <a:t>evels</a:t>
            </a:r>
            <a:endParaRPr lang="en-US" sz="3600" dirty="0">
              <a:latin typeface="Times New Roman" panose="02020603050405020304" pitchFamily="18" charset="0"/>
              <a:ea typeface="Times New Roman" panose="02020603050405020304" pitchFamily="18" charset="0"/>
            </a:endParaRPr>
          </a:p>
          <a:p>
            <a:pPr marL="1028700" marR="0" indent="-571500">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Benefits of the model</a:t>
            </a:r>
          </a:p>
          <a:p>
            <a:pPr marL="1485900" lvl="1" indent="-571500">
              <a:buFont typeface="Arial" panose="020B0604020202020204" pitchFamily="34" charset="0"/>
              <a:buChar char="•"/>
            </a:pPr>
            <a:r>
              <a:rPr lang="de-DE" sz="3600" dirty="0">
                <a:latin typeface="Times New Roman" panose="02020603050405020304" pitchFamily="18" charset="0"/>
                <a:ea typeface="Times New Roman" panose="02020603050405020304" pitchFamily="18" charset="0"/>
              </a:rPr>
              <a:t>Analytical</a:t>
            </a:r>
            <a:endParaRPr lang="de-DE" sz="3600" dirty="0">
              <a:effectLst/>
              <a:latin typeface="Times New Roman" panose="02020603050405020304" pitchFamily="18" charset="0"/>
              <a:ea typeface="Times New Roman" panose="02020603050405020304" pitchFamily="18" charset="0"/>
            </a:endParaRPr>
          </a:p>
          <a:p>
            <a:pPr marL="1485900" lvl="1" indent="-571500">
              <a:buFont typeface="Arial" panose="020B0604020202020204" pitchFamily="34" charset="0"/>
              <a:buChar char="•"/>
            </a:pPr>
            <a:r>
              <a:rPr lang="de-DE" sz="3600" dirty="0">
                <a:latin typeface="Times New Roman" panose="02020603050405020304" pitchFamily="18" charset="0"/>
                <a:ea typeface="Times New Roman" panose="02020603050405020304" pitchFamily="18" charset="0"/>
              </a:rPr>
              <a:t>C</a:t>
            </a:r>
            <a:r>
              <a:rPr lang="de-DE" sz="3600" dirty="0">
                <a:effectLst/>
                <a:latin typeface="Times New Roman" panose="02020603050405020304" pitchFamily="18" charset="0"/>
                <a:ea typeface="Times New Roman" panose="02020603050405020304" pitchFamily="18" charset="0"/>
              </a:rPr>
              <a:t>omparative</a:t>
            </a:r>
          </a:p>
          <a:p>
            <a:pPr marL="1485900" lvl="1" indent="-571500">
              <a:buFont typeface="Arial" panose="020B0604020202020204" pitchFamily="34" charset="0"/>
              <a:buChar char="•"/>
            </a:pPr>
            <a:r>
              <a:rPr lang="de-DE" sz="3600" dirty="0">
                <a:effectLst/>
                <a:latin typeface="Times New Roman" panose="02020603050405020304" pitchFamily="18" charset="0"/>
                <a:ea typeface="Times New Roman" panose="02020603050405020304" pitchFamily="18" charset="0"/>
              </a:rPr>
              <a:t>Explanatory</a:t>
            </a:r>
            <a:endParaRPr lang="en-US" sz="3600" dirty="0">
              <a:effectLst/>
              <a:latin typeface="Times New Roman" panose="02020603050405020304" pitchFamily="18" charset="0"/>
              <a:ea typeface="Times New Roman" panose="02020603050405020304" pitchFamily="18" charset="0"/>
            </a:endParaRPr>
          </a:p>
          <a:p>
            <a:pPr marL="571500" indent="-571500">
              <a:buFont typeface="Wingdings" panose="05000000000000000000" pitchFamily="2" charset="2"/>
              <a:buChar char="v"/>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43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A414-F335-4134-86B5-CA8377C7312C}"/>
              </a:ext>
            </a:extLst>
          </p:cNvPr>
          <p:cNvSpPr>
            <a:spLocks noGrp="1"/>
          </p:cNvSpPr>
          <p:nvPr>
            <p:ph type="title"/>
          </p:nvPr>
        </p:nvSpPr>
        <p:spPr/>
        <p:txBody>
          <a:bodyPr>
            <a:normAutofit/>
          </a:bodyPr>
          <a:lstStyle/>
          <a:p>
            <a:pPr algn="ctr"/>
            <a:r>
              <a:rPr lang="en-GB" sz="3600" b="1" dirty="0">
                <a:effectLst/>
                <a:latin typeface="Times New Roman" panose="02020603050405020304" pitchFamily="18" charset="0"/>
                <a:ea typeface="Times New Roman" panose="02020603050405020304" pitchFamily="18" charset="0"/>
              </a:rPr>
              <a:t>Name Change and the </a:t>
            </a:r>
            <a:br>
              <a:rPr lang="en-GB" sz="3600" b="1" dirty="0">
                <a:effectLst/>
                <a:latin typeface="Times New Roman" panose="02020603050405020304" pitchFamily="18" charset="0"/>
                <a:ea typeface="Times New Roman" panose="02020603050405020304" pitchFamily="18" charset="0"/>
              </a:rPr>
            </a:br>
            <a:r>
              <a:rPr lang="en-GB" sz="3600" b="1" dirty="0">
                <a:effectLst/>
                <a:latin typeface="Times New Roman" panose="02020603050405020304" pitchFamily="18" charset="0"/>
                <a:ea typeface="Times New Roman" panose="02020603050405020304" pitchFamily="18" charset="0"/>
              </a:rPr>
              <a:t>Construction of Tribal Identity:</a:t>
            </a:r>
            <a:br>
              <a:rPr lang="en-GB" sz="3600" b="1" dirty="0">
                <a:effectLst/>
                <a:latin typeface="Times New Roman" panose="02020603050405020304" pitchFamily="18" charset="0"/>
                <a:ea typeface="Times New Roman" panose="02020603050405020304" pitchFamily="18" charset="0"/>
              </a:rPr>
            </a:br>
            <a:r>
              <a:rPr lang="en-GB" sz="2800" b="1" cap="none" dirty="0">
                <a:solidFill>
                  <a:schemeClr val="tx1"/>
                </a:solidFill>
                <a:effectLst/>
                <a:latin typeface="Times New Roman" panose="02020603050405020304" pitchFamily="18" charset="0"/>
                <a:ea typeface="Times New Roman" panose="02020603050405020304" pitchFamily="18" charset="0"/>
              </a:rPr>
              <a:t>A Multi-stage, Multi-level Model</a:t>
            </a:r>
            <a:br>
              <a:rPr lang="en-GB" sz="3600" b="1" dirty="0">
                <a:solidFill>
                  <a:schemeClr val="tx1"/>
                </a:solidFill>
                <a:effectLst/>
                <a:latin typeface="Times New Roman" panose="02020603050405020304" pitchFamily="18" charset="0"/>
                <a:ea typeface="Times New Roman" panose="02020603050405020304" pitchFamily="18" charset="0"/>
              </a:rPr>
            </a:br>
            <a:endParaRPr lang="en-US" sz="3600" dirty="0"/>
          </a:p>
        </p:txBody>
      </p:sp>
      <p:sp>
        <p:nvSpPr>
          <p:cNvPr id="3" name="Text Placeholder 2">
            <a:extLst>
              <a:ext uri="{FF2B5EF4-FFF2-40B4-BE49-F238E27FC236}">
                <a16:creationId xmlns:a16="http://schemas.microsoft.com/office/drawing/2014/main" id="{9842BE18-D428-42DA-BBDF-94A4DA908004}"/>
              </a:ext>
            </a:extLst>
          </p:cNvPr>
          <p:cNvSpPr>
            <a:spLocks noGrp="1"/>
          </p:cNvSpPr>
          <p:nvPr>
            <p:ph type="body" idx="1"/>
          </p:nvPr>
        </p:nvSpPr>
        <p:spPr/>
        <p:txBody>
          <a:bodyPr>
            <a:noAutofit/>
          </a:bodyPr>
          <a:lstStyle/>
          <a:p>
            <a:r>
              <a:rPr lang="en-US" sz="2800" b="1" dirty="0"/>
              <a:t>Thank you for listening and for any comments</a:t>
            </a:r>
          </a:p>
          <a:p>
            <a:endParaRPr lang="en-US" sz="2400" b="1" dirty="0"/>
          </a:p>
          <a:p>
            <a:r>
              <a:rPr lang="en-US" sz="2400" b="1" dirty="0"/>
              <a:t>Thomas Wickenden, Ph.D.</a:t>
            </a:r>
          </a:p>
          <a:p>
            <a:r>
              <a:rPr lang="en-US" sz="2400" b="1" dirty="0"/>
              <a:t>thwconsultingllc@gmail.com</a:t>
            </a:r>
          </a:p>
        </p:txBody>
      </p:sp>
    </p:spTree>
    <p:extLst>
      <p:ext uri="{BB962C8B-B14F-4D97-AF65-F5344CB8AC3E}">
        <p14:creationId xmlns:p14="http://schemas.microsoft.com/office/powerpoint/2010/main" val="175087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2BB778-D10F-4468-BCC9-D22515017800}"/>
              </a:ext>
            </a:extLst>
          </p:cNvPr>
          <p:cNvSpPr txBox="1"/>
          <p:nvPr/>
        </p:nvSpPr>
        <p:spPr>
          <a:xfrm>
            <a:off x="0" y="358877"/>
            <a:ext cx="12192000" cy="7509748"/>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I.	INTRODUCTION TO THE PROBLEM</a:t>
            </a:r>
          </a:p>
          <a:p>
            <a:pPr algn="ctr"/>
            <a:endParaRPr lang="en-US" sz="3600" dirty="0"/>
          </a:p>
          <a:p>
            <a:pPr marL="457200" indent="-457200">
              <a:lnSpc>
                <a:spcPct val="15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Tribal group names are important.</a:t>
            </a:r>
          </a:p>
          <a:p>
            <a:pPr marL="457200" indent="-457200">
              <a:lnSpc>
                <a:spcPct val="15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Their origins and changes are not well understood.</a:t>
            </a:r>
          </a:p>
          <a:p>
            <a:pPr marL="457200" indent="-457200">
              <a:lnSpc>
                <a:spcPct val="15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Models exist for analyzing personal and place-name changes.</a:t>
            </a:r>
          </a:p>
          <a:p>
            <a:pPr marL="457200" indent="-457200">
              <a:lnSpc>
                <a:spcPct val="15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We will apply these models to names of tribal groups.</a:t>
            </a:r>
          </a:p>
          <a:p>
            <a:pPr marL="457200" indent="-457200">
              <a:lnSpc>
                <a:spcPct val="15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The model will be tested against the Hwicce, a tribal group in medieval Britain.</a:t>
            </a:r>
          </a:p>
          <a:p>
            <a:pPr marL="342900" indent="-342900">
              <a:buAutoNum type="arabicPeriod"/>
            </a:pPr>
            <a:endParaRPr lang="en-US" sz="3200" dirty="0"/>
          </a:p>
          <a:p>
            <a:endParaRPr lang="en-US" sz="3600" dirty="0"/>
          </a:p>
          <a:p>
            <a:endParaRPr lang="en-US" dirty="0"/>
          </a:p>
        </p:txBody>
      </p:sp>
    </p:spTree>
    <p:extLst>
      <p:ext uri="{BB962C8B-B14F-4D97-AF65-F5344CB8AC3E}">
        <p14:creationId xmlns:p14="http://schemas.microsoft.com/office/powerpoint/2010/main" val="285860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98295-3078-4549-A262-788E41CC33F1}"/>
              </a:ext>
            </a:extLst>
          </p:cNvPr>
          <p:cNvSpPr txBox="1"/>
          <p:nvPr/>
        </p:nvSpPr>
        <p:spPr>
          <a:xfrm>
            <a:off x="468085" y="-14514"/>
            <a:ext cx="11255830" cy="7140416"/>
          </a:xfrm>
          <a:prstGeom prst="rect">
            <a:avLst/>
          </a:prstGeom>
          <a:noFill/>
        </p:spPr>
        <p:txBody>
          <a:bodyPr wrap="square" rtlCol="0">
            <a:spAutoFit/>
          </a:bodyPr>
          <a:lstStyle/>
          <a:p>
            <a:pPr marR="0" lvl="0" algn="ctr">
              <a:spcBef>
                <a:spcPts val="0"/>
              </a:spcBef>
              <a:spcAft>
                <a:spcPts val="0"/>
              </a:spcAft>
            </a:pPr>
            <a:r>
              <a:rPr lang="de-DE" sz="3600" dirty="0">
                <a:latin typeface="Times New Roman" panose="02020603050405020304" pitchFamily="18" charset="0"/>
                <a:ea typeface="Times New Roman" panose="02020603050405020304" pitchFamily="18" charset="0"/>
              </a:rPr>
              <a:t>II.1.	THE </a:t>
            </a:r>
            <a:r>
              <a:rPr lang="de-DE" sz="3600" dirty="0">
                <a:effectLst/>
                <a:latin typeface="Times New Roman" panose="02020603050405020304" pitchFamily="18" charset="0"/>
                <a:ea typeface="Times New Roman" panose="02020603050405020304" pitchFamily="18" charset="0"/>
              </a:rPr>
              <a:t>THEORETICAL MODEL</a:t>
            </a:r>
          </a:p>
          <a:p>
            <a:pPr marR="0" lvl="0" algn="ctr">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dirty="0">
                <a:latin typeface="Times New Roman" panose="02020603050405020304" pitchFamily="18" charset="0"/>
                <a:ea typeface="Times New Roman" panose="02020603050405020304" pitchFamily="18" charset="0"/>
              </a:rPr>
              <a:t>F</a:t>
            </a:r>
            <a:r>
              <a:rPr lang="de-DE" sz="3600" dirty="0">
                <a:effectLst/>
                <a:latin typeface="Times New Roman" panose="02020603050405020304" pitchFamily="18" charset="0"/>
                <a:ea typeface="Times New Roman" panose="02020603050405020304" pitchFamily="18" charset="0"/>
              </a:rPr>
              <a:t>ive stages of ethnic identity development (Cross) </a:t>
            </a:r>
            <a:endParaRPr lang="en-US" sz="3600"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dirty="0">
                <a:latin typeface="Times New Roman" panose="02020603050405020304" pitchFamily="18" charset="0"/>
                <a:ea typeface="Times New Roman" panose="02020603050405020304" pitchFamily="18" charset="0"/>
              </a:rPr>
              <a:t>Ethnic identity development through </a:t>
            </a:r>
            <a:r>
              <a:rPr lang="de-DE" sz="3600" dirty="0">
                <a:effectLst/>
                <a:latin typeface="Times New Roman" panose="02020603050405020304" pitchFamily="18" charset="0"/>
                <a:ea typeface="Times New Roman" panose="02020603050405020304" pitchFamily="18" charset="0"/>
              </a:rPr>
              <a:t>name change</a:t>
            </a:r>
            <a:r>
              <a:rPr lang="de-DE" sz="3600" dirty="0">
                <a:latin typeface="Times New Roman" panose="02020603050405020304" pitchFamily="18" charset="0"/>
                <a:ea typeface="Times New Roman" panose="02020603050405020304" pitchFamily="18" charset="0"/>
              </a:rPr>
              <a:t> </a:t>
            </a:r>
          </a:p>
          <a:p>
            <a:pPr marL="1485900" lvl="1" indent="-571500">
              <a:lnSpc>
                <a:spcPct val="150000"/>
              </a:lnSpc>
              <a:buFont typeface="Wingdings" panose="05000000000000000000" pitchFamily="2" charset="2"/>
              <a:buChar char="v"/>
            </a:pPr>
            <a:r>
              <a:rPr lang="de-DE" sz="3600" dirty="0">
                <a:latin typeface="Times New Roman" panose="02020603050405020304" pitchFamily="18" charset="0"/>
                <a:ea typeface="Times New Roman" panose="02020603050405020304" pitchFamily="18" charset="0"/>
              </a:rPr>
              <a:t>Change in a personal name (Xu)</a:t>
            </a:r>
          </a:p>
          <a:p>
            <a:pPr marL="1485900" lvl="1" indent="-571500">
              <a:lnSpc>
                <a:spcPct val="150000"/>
              </a:lnSpc>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Change of </a:t>
            </a:r>
            <a:r>
              <a:rPr lang="de-DE" sz="3600" dirty="0">
                <a:latin typeface="Times New Roman" panose="02020603050405020304" pitchFamily="18" charset="0"/>
                <a:ea typeface="Times New Roman" panose="02020603050405020304" pitchFamily="18" charset="0"/>
              </a:rPr>
              <a:t>a place name (Macha)</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de-DE" sz="2400" dirty="0">
              <a:latin typeface="Times New Roman" panose="02020603050405020304" pitchFamily="18" charset="0"/>
              <a:ea typeface="Times New Roman" panose="02020603050405020304" pitchFamily="18" charset="0"/>
            </a:endParaRPr>
          </a:p>
          <a:p>
            <a:pPr marL="914400" lvl="1" indent="-457200"/>
            <a:r>
              <a:rPr lang="de-DE" sz="2400" dirty="0">
                <a:effectLst/>
                <a:latin typeface="Times New Roman" panose="02020603050405020304" pitchFamily="18" charset="0"/>
                <a:ea typeface="Times New Roman" panose="02020603050405020304" pitchFamily="18" charset="0"/>
              </a:rPr>
              <a:t>Cross, Jr., William E. 1971. „</a:t>
            </a:r>
            <a:r>
              <a:rPr lang="de-DE" sz="2400" dirty="0">
                <a:latin typeface="Times New Roman" panose="02020603050405020304" pitchFamily="18" charset="0"/>
                <a:ea typeface="Times New Roman" panose="02020603050405020304" pitchFamily="18" charset="0"/>
              </a:rPr>
              <a:t>T</a:t>
            </a:r>
            <a:r>
              <a:rPr lang="de-DE" sz="2400" dirty="0">
                <a:effectLst/>
                <a:latin typeface="Times New Roman" panose="02020603050405020304" pitchFamily="18" charset="0"/>
                <a:ea typeface="Times New Roman" panose="02020603050405020304" pitchFamily="18" charset="0"/>
              </a:rPr>
              <a:t>he Negro-to-Black Conversion Experience.“ </a:t>
            </a:r>
            <a:r>
              <a:rPr lang="de-DE" sz="2400" i="1" dirty="0">
                <a:effectLst/>
                <a:latin typeface="Times New Roman" panose="02020603050405020304" pitchFamily="18" charset="0"/>
                <a:ea typeface="Times New Roman" panose="02020603050405020304" pitchFamily="18" charset="0"/>
              </a:rPr>
              <a:t>Black World </a:t>
            </a:r>
            <a:r>
              <a:rPr lang="de-DE" sz="2400" dirty="0">
                <a:effectLst/>
                <a:latin typeface="Times New Roman" panose="02020603050405020304" pitchFamily="18" charset="0"/>
                <a:ea typeface="Times New Roman" panose="02020603050405020304" pitchFamily="18" charset="0"/>
              </a:rPr>
              <a:t>20, no. 9:13-27.</a:t>
            </a:r>
          </a:p>
          <a:p>
            <a:pPr marL="914400" lvl="1" indent="-457200"/>
            <a:r>
              <a:rPr lang="de-DE" sz="2400" dirty="0">
                <a:latin typeface="Times New Roman" panose="02020603050405020304" pitchFamily="18" charset="0"/>
                <a:ea typeface="Times New Roman" panose="02020603050405020304" pitchFamily="18" charset="0"/>
              </a:rPr>
              <a:t>Xu, Xing. „Exploring the Logic of Name Changes and Identity Construction: A Reflective Self-Narration of Assimilation Expectations.“ </a:t>
            </a:r>
            <a:r>
              <a:rPr lang="de-DE" sz="2400" i="1" dirty="0">
                <a:latin typeface="Times New Roman" panose="02020603050405020304" pitchFamily="18" charset="0"/>
                <a:ea typeface="Times New Roman" panose="02020603050405020304" pitchFamily="18" charset="0"/>
              </a:rPr>
              <a:t>Names </a:t>
            </a:r>
            <a:r>
              <a:rPr lang="de-DE" sz="2400" dirty="0">
                <a:latin typeface="Times New Roman" panose="02020603050405020304" pitchFamily="18" charset="0"/>
                <a:ea typeface="Times New Roman" panose="02020603050405020304" pitchFamily="18" charset="0"/>
              </a:rPr>
              <a:t>68, no. 1: 32-41.</a:t>
            </a:r>
          </a:p>
          <a:p>
            <a:pPr marL="914400" lvl="1" indent="-457200"/>
            <a:r>
              <a:rPr lang="de-DE" sz="2400" dirty="0">
                <a:effectLst/>
                <a:latin typeface="Times New Roman" panose="02020603050405020304" pitchFamily="18" charset="0"/>
                <a:ea typeface="Times New Roman" panose="02020603050405020304" pitchFamily="18" charset="0"/>
              </a:rPr>
              <a:t>Premysl Macha. „The Symbolic Power of Place Names: The Case of the River Olse/Olza/tolza in Northeasern Czechia.“ </a:t>
            </a:r>
            <a:r>
              <a:rPr lang="de-DE" sz="2400" i="1" dirty="0">
                <a:effectLst/>
                <a:latin typeface="Times New Roman" panose="02020603050405020304" pitchFamily="18" charset="0"/>
                <a:ea typeface="Times New Roman" panose="02020603050405020304" pitchFamily="18" charset="0"/>
              </a:rPr>
              <a:t>Names</a:t>
            </a:r>
            <a:r>
              <a:rPr lang="de-DE" sz="2400" dirty="0">
                <a:effectLst/>
                <a:latin typeface="Times New Roman" panose="02020603050405020304" pitchFamily="18" charset="0"/>
                <a:ea typeface="Times New Roman" panose="02020603050405020304" pitchFamily="18" charset="0"/>
              </a:rPr>
              <a:t> 68, no. 3: 169-184.</a:t>
            </a:r>
          </a:p>
          <a:p>
            <a:pPr marL="914400" lvl="1" indent="-457200"/>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307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98295-3078-4549-A262-788E41CC33F1}"/>
              </a:ext>
            </a:extLst>
          </p:cNvPr>
          <p:cNvSpPr txBox="1"/>
          <p:nvPr/>
        </p:nvSpPr>
        <p:spPr>
          <a:xfrm>
            <a:off x="468085" y="-14514"/>
            <a:ext cx="11255830" cy="7062959"/>
          </a:xfrm>
          <a:prstGeom prst="rect">
            <a:avLst/>
          </a:prstGeom>
          <a:noFill/>
        </p:spPr>
        <p:txBody>
          <a:bodyPr wrap="square" rtlCol="0">
            <a:spAutoFit/>
          </a:bodyPr>
          <a:lstStyle/>
          <a:p>
            <a:pPr marR="0" lvl="0" algn="ctr">
              <a:spcBef>
                <a:spcPts val="0"/>
              </a:spcBef>
              <a:spcAft>
                <a:spcPts val="0"/>
              </a:spcAft>
            </a:pPr>
            <a:r>
              <a:rPr lang="de-DE" sz="3600" dirty="0">
                <a:latin typeface="Times New Roman" panose="02020603050405020304" pitchFamily="18" charset="0"/>
                <a:ea typeface="Times New Roman" panose="02020603050405020304" pitchFamily="18" charset="0"/>
              </a:rPr>
              <a:t>II.2.	THE </a:t>
            </a:r>
            <a:r>
              <a:rPr lang="de-DE" sz="3600" dirty="0">
                <a:effectLst/>
                <a:latin typeface="Times New Roman" panose="02020603050405020304" pitchFamily="18" charset="0"/>
                <a:ea typeface="Times New Roman" panose="02020603050405020304" pitchFamily="18" charset="0"/>
              </a:rPr>
              <a:t>THEORETICAL MODEL</a:t>
            </a:r>
          </a:p>
          <a:p>
            <a:pPr marR="0" lvl="0" algn="ctr">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p>
            <a:pPr marL="1028700" marR="0" indent="-571500">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Five stages of ethnic identity development</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Stage 1 – Pre-encounter</a:t>
            </a:r>
          </a:p>
          <a:p>
            <a:pPr marL="1485900" lvl="1" indent="-571500">
              <a:buFont typeface="Wingdings" panose="05000000000000000000" pitchFamily="2" charset="2"/>
              <a:buChar char="v"/>
            </a:pPr>
            <a:r>
              <a:rPr lang="de-DE" sz="3200" dirty="0">
                <a:effectLst/>
                <a:latin typeface="Times New Roman" panose="02020603050405020304" pitchFamily="18" charset="0"/>
                <a:ea typeface="Times New Roman" panose="02020603050405020304" pitchFamily="18" charset="0"/>
              </a:rPr>
              <a:t>Stage 2 – Encounter</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Stage 3 – Immersion/Emersion</a:t>
            </a:r>
          </a:p>
          <a:p>
            <a:pPr marL="1485900" lvl="1" indent="-571500">
              <a:buFont typeface="Wingdings" panose="05000000000000000000" pitchFamily="2" charset="2"/>
              <a:buChar char="v"/>
            </a:pPr>
            <a:r>
              <a:rPr lang="de-DE" sz="3200" dirty="0">
                <a:effectLst/>
                <a:latin typeface="Times New Roman" panose="02020603050405020304" pitchFamily="18" charset="0"/>
                <a:ea typeface="Times New Roman" panose="02020603050405020304" pitchFamily="18" charset="0"/>
              </a:rPr>
              <a:t>Stage 4 – Internalization</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Stage 5 – Commitment</a:t>
            </a:r>
          </a:p>
          <a:p>
            <a:pPr marL="914400" lvl="1"/>
            <a:endParaRPr lang="de-DE" sz="1000" dirty="0">
              <a:effectLst/>
              <a:latin typeface="Times New Roman" panose="02020603050405020304" pitchFamily="18" charset="0"/>
              <a:ea typeface="Times New Roman" panose="02020603050405020304" pitchFamily="18" charset="0"/>
            </a:endParaRPr>
          </a:p>
          <a:p>
            <a:pPr marL="1028700" marR="0" indent="-571500">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Expanding the model to include three higher levels</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Micro level (Stages 1 - 5) – The Individual</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Meso level (Stage 3 - 5) – The Immediate Community</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Macro level (Stage 4 - 5) – The Tribal Community</a:t>
            </a:r>
          </a:p>
          <a:p>
            <a:pPr marL="1485900" lvl="1" indent="-571500">
              <a:buFont typeface="Wingdings" panose="05000000000000000000" pitchFamily="2" charset="2"/>
              <a:buChar char="v"/>
            </a:pPr>
            <a:r>
              <a:rPr lang="de-DE" sz="3200" dirty="0">
                <a:latin typeface="Times New Roman" panose="02020603050405020304" pitchFamily="18" charset="0"/>
                <a:ea typeface="Times New Roman" panose="02020603050405020304" pitchFamily="18" charset="0"/>
              </a:rPr>
              <a:t>Global level (Stage 5) – All Tribal Communities</a:t>
            </a:r>
          </a:p>
          <a:p>
            <a:pPr marL="1485900" lvl="1" indent="-571500">
              <a:lnSpc>
                <a:spcPct val="150000"/>
              </a:lnSpc>
              <a:buFont typeface="Wingdings" panose="05000000000000000000" pitchFamily="2" charset="2"/>
              <a:buChar char="v"/>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889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6EA17-6101-4D13-B650-178BC1A9B91D}"/>
              </a:ext>
            </a:extLst>
          </p:cNvPr>
          <p:cNvSpPr txBox="1"/>
          <p:nvPr/>
        </p:nvSpPr>
        <p:spPr>
          <a:xfrm>
            <a:off x="182878" y="304800"/>
            <a:ext cx="12009122" cy="2462213"/>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III.	APPLICATION TO THE HWICCE</a:t>
            </a:r>
          </a:p>
          <a:p>
            <a:endParaRPr lang="en-US" sz="1000" dirty="0"/>
          </a:p>
          <a:p>
            <a:pPr marL="1028700" marR="0" indent="-571500">
              <a:lnSpc>
                <a:spcPct val="150000"/>
              </a:lnSpc>
              <a:spcBef>
                <a:spcPts val="0"/>
              </a:spcBef>
              <a:spcAft>
                <a:spcPts val="0"/>
              </a:spcAft>
              <a:buFont typeface="Wingdings" panose="05000000000000000000" pitchFamily="2" charset="2"/>
              <a:buChar char="v"/>
            </a:pPr>
            <a:r>
              <a:rPr lang="de-DE" sz="3600" b="1" dirty="0">
                <a:effectLst/>
                <a:latin typeface="Times New Roman" panose="02020603050405020304" pitchFamily="18" charset="0"/>
                <a:ea typeface="Times New Roman" panose="02020603050405020304" pitchFamily="18" charset="0"/>
              </a:rPr>
              <a:t>The Hwicce established a kingdom in medieval Britain</a:t>
            </a:r>
            <a:r>
              <a:rPr lang="de-DE" sz="3600" dirty="0">
                <a:effectLst/>
                <a:latin typeface="Times New Roman" panose="02020603050405020304" pitchFamily="18" charset="0"/>
                <a:ea typeface="Times New Roman" panose="02020603050405020304" pitchFamily="18" charset="0"/>
              </a:rPr>
              <a:t>.</a:t>
            </a:r>
          </a:p>
          <a:p>
            <a:endParaRPr lang="en-US" sz="3600" dirty="0"/>
          </a:p>
          <a:p>
            <a:endParaRPr lang="en-US" dirty="0"/>
          </a:p>
        </p:txBody>
      </p:sp>
    </p:spTree>
    <p:extLst>
      <p:ext uri="{BB962C8B-B14F-4D97-AF65-F5344CB8AC3E}">
        <p14:creationId xmlns:p14="http://schemas.microsoft.com/office/powerpoint/2010/main" val="221207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30" name="Group 84">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6" name="Straight Connector 85">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25" name="Picture 1">
            <a:extLst>
              <a:ext uri="{FF2B5EF4-FFF2-40B4-BE49-F238E27FC236}">
                <a16:creationId xmlns:a16="http://schemas.microsoft.com/office/drawing/2014/main" id="{F753D053-5172-45C9-A7B8-E98C37104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 r="-5" b="10214"/>
          <a:stretch/>
        </p:blipFill>
        <p:spPr bwMode="auto">
          <a:xfrm>
            <a:off x="532016" y="399012"/>
            <a:ext cx="5702530" cy="5918662"/>
          </a:xfrm>
          <a:custGeom>
            <a:avLst/>
            <a:gdLst/>
            <a:ahLst/>
            <a:cxnLst/>
            <a:rect l="l" t="t" r="r" b="b"/>
            <a:pathLst>
              <a:path w="3152439" h="3448851">
                <a:moveTo>
                  <a:pt x="409034" y="0"/>
                </a:moveTo>
                <a:lnTo>
                  <a:pt x="3152439" y="0"/>
                </a:lnTo>
                <a:lnTo>
                  <a:pt x="3152439" y="3032147"/>
                </a:lnTo>
                <a:lnTo>
                  <a:pt x="2735735" y="3448851"/>
                </a:lnTo>
                <a:lnTo>
                  <a:pt x="0" y="3448851"/>
                </a:lnTo>
                <a:lnTo>
                  <a:pt x="0" y="40903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79AA36E5-3FC7-45A9-9C4E-C8DFC6B918AC}"/>
              </a:ext>
            </a:extLst>
          </p:cNvPr>
          <p:cNvSpPr>
            <a:spLocks noChangeArrowheads="1"/>
          </p:cNvSpPr>
          <p:nvPr/>
        </p:nvSpPr>
        <p:spPr bwMode="auto">
          <a:xfrm>
            <a:off x="4314303" y="796350"/>
            <a:ext cx="6529117" cy="34488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5" eaLnBrk="1" hangingPunct="1">
              <a:spcBef>
                <a:spcPct val="20000"/>
              </a:spcBef>
              <a:spcAft>
                <a:spcPts val="600"/>
              </a:spcAft>
              <a:buClr>
                <a:schemeClr val="tx1"/>
              </a:buClr>
              <a:buSzPct val="80000"/>
            </a:pPr>
            <a:r>
              <a:rPr kumimoji="0" lang="en-US" altLang="en-US" sz="3200" b="1" i="0" u="none" strike="noStrike" normalizeH="0" baseline="0" dirty="0">
                <a:ln w="3175" cmpd="sng">
                  <a:noFill/>
                </a:ln>
                <a:solidFill>
                  <a:schemeClr val="bg2">
                    <a:lumMod val="75000"/>
                  </a:schemeClr>
                </a:solidFill>
                <a:latin typeface="+mn-lt"/>
              </a:rPr>
              <a:t>Figure 1.  Kingdom of Hwicce: 577–780</a:t>
            </a:r>
          </a:p>
          <a:p>
            <a:pPr marL="0" marR="0" lvl="0" indent="457200" eaLnBrk="1" fontAlgn="base" hangingPunct="1">
              <a:spcBef>
                <a:spcPct val="20000"/>
              </a:spcBef>
              <a:spcAft>
                <a:spcPts val="600"/>
              </a:spcAft>
              <a:buClr>
                <a:schemeClr val="tx1"/>
              </a:buClr>
              <a:buSzPct val="80000"/>
              <a:buFont typeface="Wingdings 3" panose="05040102010807070707" pitchFamily="18" charset="2"/>
              <a:buChar char=""/>
              <a:tabLst/>
            </a:pPr>
            <a:endParaRPr kumimoji="0" lang="en-US" altLang="en-US" b="0" i="0" u="none" strike="noStrike" normalizeH="0" baseline="0" dirty="0">
              <a:ln w="3175" cmpd="sng">
                <a:noFill/>
              </a:ln>
              <a:solidFill>
                <a:schemeClr val="bg2">
                  <a:lumMod val="75000"/>
                </a:schemeClr>
              </a:solidFill>
              <a:latin typeface="+mn-lt"/>
            </a:endParaRPr>
          </a:p>
        </p:txBody>
      </p:sp>
      <p:sp>
        <p:nvSpPr>
          <p:cNvPr id="3" name="Rectangle 3">
            <a:extLst>
              <a:ext uri="{FF2B5EF4-FFF2-40B4-BE49-F238E27FC236}">
                <a16:creationId xmlns:a16="http://schemas.microsoft.com/office/drawing/2014/main" id="{2DCF51D4-038D-428B-8491-3B2BD18B4740}"/>
              </a:ext>
            </a:extLst>
          </p:cNvPr>
          <p:cNvSpPr>
            <a:spLocks noChangeArrowheads="1"/>
          </p:cNvSpPr>
          <p:nvPr/>
        </p:nvSpPr>
        <p:spPr bwMode="auto">
          <a:xfrm>
            <a:off x="6573832" y="3146305"/>
            <a:ext cx="4420399" cy="8732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indent="1825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spcBef>
                <a:spcPct val="20000"/>
              </a:spcBef>
              <a:spcAft>
                <a:spcPts val="600"/>
              </a:spcAft>
              <a:buClr>
                <a:schemeClr val="tx1"/>
              </a:buClr>
              <a:buSzPct val="80000"/>
            </a:pPr>
            <a:r>
              <a:rPr kumimoji="0" lang="en-US" altLang="en-US" b="1" i="0" u="none" strike="noStrike" normalizeH="0" baseline="0" dirty="0">
                <a:ln>
                  <a:noFill/>
                </a:ln>
                <a:solidFill>
                  <a:schemeClr val="bg2">
                    <a:lumMod val="75000"/>
                  </a:schemeClr>
                </a:solidFill>
                <a:latin typeface="+mn-lt"/>
              </a:rPr>
              <a:t>Attribution: </a:t>
            </a:r>
            <a:r>
              <a:rPr kumimoji="0" lang="en-US" altLang="en-US" b="1" i="0" u="none" strike="noStrike" normalizeH="0" baseline="0" dirty="0">
                <a:ln>
                  <a:noFill/>
                </a:ln>
                <a:solidFill>
                  <a:schemeClr val="bg2">
                    <a:lumMod val="75000"/>
                  </a:schemeClr>
                </a:solidFill>
                <a:latin typeface="+mn-lt"/>
                <a:hlinkClick r:id="rId3" tooltip="wikipedia:User:TharkunColl"/>
              </a:rPr>
              <a:t>TharkunColl</a:t>
            </a:r>
            <a:r>
              <a:rPr kumimoji="0" lang="en-US" altLang="en-US" b="0" i="0" u="none" strike="noStrike" normalizeH="0" baseline="0" dirty="0">
                <a:ln>
                  <a:noFill/>
                </a:ln>
                <a:solidFill>
                  <a:schemeClr val="bg2">
                    <a:lumMod val="75000"/>
                  </a:schemeClr>
                </a:solidFill>
                <a:latin typeface="+mn-lt"/>
              </a:rPr>
              <a:t> at </a:t>
            </a:r>
            <a:r>
              <a:rPr kumimoji="0" lang="en-US" altLang="en-US" b="1" i="0" u="none" strike="noStrike" normalizeH="0" baseline="0" dirty="0">
                <a:ln>
                  <a:noFill/>
                </a:ln>
                <a:solidFill>
                  <a:schemeClr val="bg2">
                    <a:lumMod val="75000"/>
                  </a:schemeClr>
                </a:solidFill>
                <a:latin typeface="+mn-lt"/>
                <a:hlinkClick r:id="rId4" tooltip="wikipedia:"/>
              </a:rPr>
              <a:t>English Wikipedia</a:t>
            </a:r>
            <a:endParaRPr kumimoji="0" lang="en-US" altLang="en-US" b="0" i="0" u="none" strike="noStrike" normalizeH="0" baseline="0" dirty="0">
              <a:ln>
                <a:noFill/>
              </a:ln>
              <a:solidFill>
                <a:schemeClr val="bg2">
                  <a:lumMod val="75000"/>
                </a:schemeClr>
              </a:solidFill>
              <a:latin typeface="+mn-lt"/>
            </a:endParaRPr>
          </a:p>
        </p:txBody>
      </p:sp>
    </p:spTree>
    <p:extLst>
      <p:ext uri="{BB962C8B-B14F-4D97-AF65-F5344CB8AC3E}">
        <p14:creationId xmlns:p14="http://schemas.microsoft.com/office/powerpoint/2010/main" val="20536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6EA17-6101-4D13-B650-178BC1A9B91D}"/>
              </a:ext>
            </a:extLst>
          </p:cNvPr>
          <p:cNvSpPr txBox="1"/>
          <p:nvPr/>
        </p:nvSpPr>
        <p:spPr>
          <a:xfrm>
            <a:off x="182879" y="304800"/>
            <a:ext cx="11469190" cy="578619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III.	APPLICATION TO THE HWICCE</a:t>
            </a:r>
          </a:p>
          <a:p>
            <a:endParaRPr lang="en-US" sz="1000" dirty="0"/>
          </a:p>
          <a:p>
            <a:pPr marL="1028700" marR="0" indent="-571500">
              <a:lnSpc>
                <a:spcPct val="150000"/>
              </a:lnSpc>
              <a:spcBef>
                <a:spcPts val="0"/>
              </a:spcBef>
              <a:spcAft>
                <a:spcPts val="0"/>
              </a:spcAft>
              <a:buFont typeface="Wingdings" panose="05000000000000000000" pitchFamily="2" charset="2"/>
              <a:buChar char="v"/>
            </a:pPr>
            <a:r>
              <a:rPr lang="de-DE" sz="3600" dirty="0">
                <a:effectLst/>
                <a:latin typeface="Times New Roman" panose="02020603050405020304" pitchFamily="18" charset="0"/>
                <a:ea typeface="Times New Roman" panose="02020603050405020304" pitchFamily="18" charset="0"/>
              </a:rPr>
              <a:t>The Hwicce established a kingdom in medieval Britain.</a:t>
            </a:r>
          </a:p>
          <a:p>
            <a:pPr marL="1028700" marR="0" indent="-571500">
              <a:lnSpc>
                <a:spcPct val="150000"/>
              </a:lnSpc>
              <a:spcBef>
                <a:spcPts val="0"/>
              </a:spcBef>
              <a:spcAft>
                <a:spcPts val="0"/>
              </a:spcAft>
              <a:buFont typeface="Wingdings" panose="05000000000000000000" pitchFamily="2" charset="2"/>
              <a:buChar char="v"/>
            </a:pPr>
            <a:r>
              <a:rPr lang="de-DE" sz="3600" b="1" dirty="0">
                <a:effectLst/>
                <a:latin typeface="Times New Roman" panose="02020603050405020304" pitchFamily="18" charset="0"/>
                <a:ea typeface="Times New Roman" panose="02020603050405020304" pitchFamily="18" charset="0"/>
              </a:rPr>
              <a:t>Little is known about the origin of the group.</a:t>
            </a:r>
            <a:endParaRPr lang="en-US" sz="3600" b="1"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b="1" dirty="0">
                <a:effectLst/>
                <a:latin typeface="Times New Roman" panose="02020603050405020304" pitchFamily="18" charset="0"/>
                <a:ea typeface="Times New Roman" panose="02020603050405020304" pitchFamily="18" charset="0"/>
              </a:rPr>
              <a:t>Most scholars believe they were Anglo immigrants</a:t>
            </a:r>
            <a:endParaRPr lang="en-US" sz="3600" b="1" dirty="0">
              <a:effectLst/>
              <a:latin typeface="Times New Roman" panose="02020603050405020304" pitchFamily="18" charset="0"/>
              <a:ea typeface="Times New Roman" panose="02020603050405020304" pitchFamily="18" charset="0"/>
            </a:endParaRPr>
          </a:p>
          <a:p>
            <a:pPr marL="1028700" marR="0" indent="-571500">
              <a:lnSpc>
                <a:spcPct val="150000"/>
              </a:lnSpc>
              <a:spcBef>
                <a:spcPts val="0"/>
              </a:spcBef>
              <a:spcAft>
                <a:spcPts val="0"/>
              </a:spcAft>
              <a:buFont typeface="Wingdings" panose="05000000000000000000" pitchFamily="2" charset="2"/>
              <a:buChar char="v"/>
            </a:pPr>
            <a:r>
              <a:rPr lang="de-DE" sz="3600" b="1" dirty="0">
                <a:effectLst/>
                <a:latin typeface="Times New Roman" panose="02020603050405020304" pitchFamily="18" charset="0"/>
                <a:ea typeface="Times New Roman" panose="02020603050405020304" pitchFamily="18" charset="0"/>
              </a:rPr>
              <a:t>The Wicingas were an Anglo group </a:t>
            </a:r>
            <a:r>
              <a:rPr lang="de-DE" sz="3600" b="1" dirty="0">
                <a:latin typeface="Times New Roman" panose="02020603050405020304" pitchFamily="18" charset="0"/>
                <a:ea typeface="Times New Roman" panose="02020603050405020304" pitchFamily="18" charset="0"/>
              </a:rPr>
              <a:t>who migrated from East Anglia to the Western Midlands.</a:t>
            </a:r>
            <a:endParaRPr lang="en-US" sz="3600" b="1" dirty="0">
              <a:effectLst/>
              <a:latin typeface="Times New Roman" panose="02020603050405020304" pitchFamily="18" charset="0"/>
              <a:ea typeface="Times New Roman" panose="02020603050405020304" pitchFamily="18" charset="0"/>
            </a:endParaRPr>
          </a:p>
          <a:p>
            <a:endParaRPr lang="en-US" sz="3600" dirty="0"/>
          </a:p>
          <a:p>
            <a:endParaRPr lang="en-US" dirty="0"/>
          </a:p>
        </p:txBody>
      </p:sp>
    </p:spTree>
    <p:extLst>
      <p:ext uri="{BB962C8B-B14F-4D97-AF65-F5344CB8AC3E}">
        <p14:creationId xmlns:p14="http://schemas.microsoft.com/office/powerpoint/2010/main" val="395093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392160F-30B7-4465-8A19-68977E4AE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ADACC7F-8826-4F07-BA89-9F07E6F35B9F}"/>
              </a:ext>
            </a:extLst>
          </p:cNvPr>
          <p:cNvPicPr/>
          <p:nvPr/>
        </p:nvPicPr>
        <p:blipFill rotWithShape="1">
          <a:blip r:embed="rId3" cstate="print">
            <a:grayscl/>
            <a:extLst>
              <a:ext uri="{28A0092B-C50C-407E-A947-70E740481C1C}">
                <a14:useLocalDpi xmlns:a14="http://schemas.microsoft.com/office/drawing/2010/main" val="0"/>
              </a:ext>
            </a:extLst>
          </a:blip>
          <a:srcRect l="2669" r="-5" b="-5"/>
          <a:stretch/>
        </p:blipFill>
        <p:spPr bwMode="auto">
          <a:xfrm>
            <a:off x="20" y="200680"/>
            <a:ext cx="12191980" cy="6637862"/>
          </a:xfrm>
          <a:custGeom>
            <a:avLst/>
            <a:gdLst/>
            <a:ahLst/>
            <a:cxnLst/>
            <a:rect l="l" t="t" r="r" b="b"/>
            <a:pathLst>
              <a:path w="12192000" h="6858000">
                <a:moveTo>
                  <a:pt x="0" y="0"/>
                </a:moveTo>
                <a:lnTo>
                  <a:pt x="12192000" y="0"/>
                </a:lnTo>
                <a:lnTo>
                  <a:pt x="12192000" y="4360335"/>
                </a:lnTo>
                <a:lnTo>
                  <a:pt x="9607053" y="6858000"/>
                </a:lnTo>
                <a:lnTo>
                  <a:pt x="0" y="6858000"/>
                </a:lnTo>
                <a:close/>
              </a:path>
            </a:pathLst>
          </a:custGeom>
          <a:noFill/>
        </p:spPr>
      </p:pic>
      <p:grpSp>
        <p:nvGrpSpPr>
          <p:cNvPr id="16" name="Group 15">
            <a:extLst>
              <a:ext uri="{FF2B5EF4-FFF2-40B4-BE49-F238E27FC236}">
                <a16:creationId xmlns:a16="http://schemas.microsoft.com/office/drawing/2014/main" id="{9C1AEAC6-74C1-4404-A024-D1CE7E981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3629675"/>
            <a:ext cx="2981858" cy="3208867"/>
            <a:chOff x="9206969" y="2963333"/>
            <a:chExt cx="2981858" cy="3208867"/>
          </a:xfrm>
        </p:grpSpPr>
        <p:cxnSp>
          <p:nvCxnSpPr>
            <p:cNvPr id="17" name="Straight Connector 16">
              <a:extLst>
                <a:ext uri="{FF2B5EF4-FFF2-40B4-BE49-F238E27FC236}">
                  <a16:creationId xmlns:a16="http://schemas.microsoft.com/office/drawing/2014/main" id="{27A18122-B6D9-4581-A99D-EDA875C9C1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9EEB4CB-A704-4714-AFB5-3253600D0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8D76B5-3DFA-4E0E-9756-E751A6B0D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ABED0E1-D860-4493-B2D4-311F54DF96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A44A8A0-B44F-423F-9640-FA10CD18BF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124127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1363</TotalTime>
  <Words>5891</Words>
  <Application>Microsoft Office PowerPoint</Application>
  <PresentationFormat>Widescreen</PresentationFormat>
  <Paragraphs>382</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Times New Roman</vt:lpstr>
      <vt:lpstr>Wingdings</vt:lpstr>
      <vt:lpstr>Wingdings 3</vt:lpstr>
      <vt:lpstr>Slice</vt:lpstr>
      <vt:lpstr>Name Change and the  Construction of Tribal Identity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 Change and the  Construction of Tribal Identity: A Multi-stage, Multi-level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Change and the  Construction of Tribal Identity</dc:title>
  <dc:creator>Thomas Wickenden</dc:creator>
  <cp:lastModifiedBy>Thomas Wickenden</cp:lastModifiedBy>
  <cp:revision>180</cp:revision>
  <dcterms:created xsi:type="dcterms:W3CDTF">2021-07-09T18:06:09Z</dcterms:created>
  <dcterms:modified xsi:type="dcterms:W3CDTF">2021-07-24T18:15:30Z</dcterms:modified>
</cp:coreProperties>
</file>