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Override5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Override6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Override8.xml" ContentType="application/vnd.openxmlformats-officedocument.themeOverr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Override9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Override10.xml" ContentType="application/vnd.openxmlformats-officedocument.themeOverr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11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12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Override13.xml" ContentType="application/vnd.openxmlformats-officedocument.themeOverr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14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heme/themeOverride15.xml" ContentType="application/vnd.openxmlformats-officedocument.themeOverr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16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Override17.xml" ContentType="application/vnd.openxmlformats-officedocument.themeOverr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Override18.xml" ContentType="application/vnd.openxmlformats-officedocument.themeOverr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Override19.xml" ContentType="application/vnd.openxmlformats-officedocument.themeOverr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heme/themeOverride20.xml" ContentType="application/vnd.openxmlformats-officedocument.themeOverr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heme/themeOverride21.xml" ContentType="application/vnd.openxmlformats-officedocument.themeOverr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heme/themeOverride22.xml" ContentType="application/vnd.openxmlformats-officedocument.themeOverr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Override23.xml" ContentType="application/vnd.openxmlformats-officedocument.themeOverr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24.xml" ContentType="application/vnd.openxmlformats-officedocument.themeOverr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25.xml" ContentType="application/vnd.openxmlformats-officedocument.themeOverr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26.xml" ContentType="application/vnd.openxmlformats-officedocument.themeOverr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27.xml" ContentType="application/vnd.openxmlformats-officedocument.themeOverr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28.xml" ContentType="application/vnd.openxmlformats-officedocument.themeOverr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29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Override30.xml" ContentType="application/vnd.openxmlformats-officedocument.themeOverr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31.xml" ContentType="application/vnd.openxmlformats-officedocument.themeOverr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Override32.xml" ContentType="application/vnd.openxmlformats-officedocument.themeOverr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heme/themeOverride33.xml" ContentType="application/vnd.openxmlformats-officedocument.themeOverr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heme/themeOverride34.xml" ContentType="application/vnd.openxmlformats-officedocument.themeOverr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35.xml" ContentType="application/vnd.openxmlformats-officedocument.themeOverr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36.xml" ContentType="application/vnd.openxmlformats-officedocument.themeOverr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37.xml" ContentType="application/vnd.openxmlformats-officedocument.themeOverr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38.xml" ContentType="application/vnd.openxmlformats-officedocument.themeOverr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39.xml" ContentType="application/vnd.openxmlformats-officedocument.themeOverr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68" r:id="rId5"/>
    <p:sldId id="312" r:id="rId6"/>
    <p:sldId id="269" r:id="rId7"/>
    <p:sldId id="320" r:id="rId8"/>
    <p:sldId id="317" r:id="rId9"/>
    <p:sldId id="313" r:id="rId10"/>
    <p:sldId id="274" r:id="rId11"/>
    <p:sldId id="275" r:id="rId12"/>
    <p:sldId id="276" r:id="rId13"/>
    <p:sldId id="277" r:id="rId14"/>
    <p:sldId id="278" r:id="rId15"/>
    <p:sldId id="314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18" r:id="rId44"/>
    <p:sldId id="30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54933-1D60-8188-2EFB-C256E2BC7836}" name="TOURNAY Thibault" initials="TT" userId="S::tourth01@cfwb.be::ff8a7dbf-026f-45be-91d6-26d01db9809d" providerId="AD"/>
  <p188:author id="{F5505639-7065-B2C2-4965-BDFAD13D8A17}" name="BOUDERENGHIEN Laura" initials="LB" userId="S::boudla01@cfwb.be::7eed08e1-ea63-485f-b64d-191e394bca83" providerId="AD"/>
  <p188:author id="{BA250C74-7CBB-B6D5-39A5-AE6579D84099}" name="OLDENHOVE DE GUERTECHIN Marie-Anaïs" initials="MO" userId="S::oldema01@cfwb.be::1934e423-503c-4c4e-9a40-f2c323d6447d" providerId="AD"/>
  <p188:author id="{D3E1CE79-0470-055E-7479-6F867D2D405C}" name="INGELS Géraldine" initials="GI" userId="S::ingege01@cfwb.be::ef192a19-1418-4719-b99b-d7150b977067" providerId="AD"/>
  <p188:author id="{CBE921BA-15D5-13E2-8680-171986DCEAD6}" name="BROGNEZ Emma" initials="BE" userId="S::brogem01@cfwb.be::8ec59824-96ef-4efd-a746-a9595d9a86f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URICHON Anaïs" initials="GA" lastIdx="1" clrIdx="0">
    <p:extLst>
      <p:ext uri="{19B8F6BF-5375-455C-9EA6-DF929625EA0E}">
        <p15:presenceInfo xmlns:p15="http://schemas.microsoft.com/office/powerpoint/2012/main" userId="S-1-5-21-1759653605-1313832288-709122288-1103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68F"/>
    <a:srgbClr val="3B8CB3"/>
    <a:srgbClr val="285F7A"/>
    <a:srgbClr val="77B4D3"/>
    <a:srgbClr val="23536B"/>
    <a:srgbClr val="736E6E"/>
    <a:srgbClr val="E5954F"/>
    <a:srgbClr val="D96D6E"/>
    <a:srgbClr val="BF83B9"/>
    <a:srgbClr val="263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1" autoAdjust="0"/>
    <p:restoredTop sz="94694"/>
  </p:normalViewPr>
  <p:slideViewPr>
    <p:cSldViewPr snapToGrid="0">
      <p:cViewPr varScale="1">
        <p:scale>
          <a:sx n="77" d="100"/>
          <a:sy n="77" d="100"/>
        </p:scale>
        <p:origin x="3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C7CEB-1EAF-4152-A650-4B9BE414B6FD}" type="doc">
      <dgm:prSet loTypeId="urn:microsoft.com/office/officeart/2005/8/layout/matrix3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fr-BE"/>
        </a:p>
      </dgm:t>
    </dgm:pt>
    <dgm:pt modelId="{A81771EB-5FF2-4674-9B93-45E63ABB6647}">
      <dgm:prSet phldrT="[Texte]"/>
      <dgm:spPr>
        <a:solidFill>
          <a:srgbClr val="285F7A"/>
        </a:solidFill>
      </dgm:spPr>
      <dgm:t>
        <a:bodyPr/>
        <a:lstStyle/>
        <a:p>
          <a:r>
            <a:rPr lang="fr-FR" b="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Nouvelles conditions d’accès au statut d’école « présumée incomplète »</a:t>
          </a:r>
          <a:endParaRPr lang="fr-B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71C607B-B761-44B0-8B13-514E1E576C3F}" type="parTrans" cxnId="{C35EF1D7-66FE-4C0A-932B-69A6F2EE34F2}">
      <dgm:prSet/>
      <dgm:spPr/>
      <dgm:t>
        <a:bodyPr/>
        <a:lstStyle/>
        <a:p>
          <a:endParaRPr lang="fr-BE"/>
        </a:p>
      </dgm:t>
    </dgm:pt>
    <dgm:pt modelId="{FE1F1CC1-AA95-45B8-A32B-B3940899E44C}" type="sibTrans" cxnId="{C35EF1D7-66FE-4C0A-932B-69A6F2EE34F2}">
      <dgm:prSet/>
      <dgm:spPr/>
      <dgm:t>
        <a:bodyPr/>
        <a:lstStyle/>
        <a:p>
          <a:endParaRPr lang="fr-BE"/>
        </a:p>
      </dgm:t>
    </dgm:pt>
    <dgm:pt modelId="{6BB88EA6-2FE4-46A0-957A-AFB660BBA338}">
      <dgm:prSet phldrT="[Texte]"/>
      <dgm:spPr>
        <a:solidFill>
          <a:srgbClr val="3B8CB3"/>
        </a:solidFill>
      </dgm:spPr>
      <dgm:t>
        <a:bodyPr/>
        <a:lstStyle/>
        <a:p>
          <a:r>
            <a:rPr lang="fr-FR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Disparition des Instances Locales des Inscriptions (ILI)</a:t>
          </a:r>
          <a:endParaRPr lang="fr-BE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EA63797-1CD4-4771-8858-2BC41CF32987}" type="parTrans" cxnId="{994A7D1F-8A5A-4543-B31A-6EAD8DD85D74}">
      <dgm:prSet/>
      <dgm:spPr/>
      <dgm:t>
        <a:bodyPr/>
        <a:lstStyle/>
        <a:p>
          <a:endParaRPr lang="fr-BE"/>
        </a:p>
      </dgm:t>
    </dgm:pt>
    <dgm:pt modelId="{FCB2F207-EEB9-4D48-8BB3-49EC57B33E2D}" type="sibTrans" cxnId="{994A7D1F-8A5A-4543-B31A-6EAD8DD85D74}">
      <dgm:prSet/>
      <dgm:spPr/>
      <dgm:t>
        <a:bodyPr/>
        <a:lstStyle/>
        <a:p>
          <a:endParaRPr lang="fr-BE"/>
        </a:p>
      </dgm:t>
    </dgm:pt>
    <dgm:pt modelId="{32A64DBB-40AA-426D-8081-55D54718FB68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800" b="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Suppression du coefficient n°8</a:t>
          </a:r>
          <a:endParaRPr lang="fr-BE" sz="180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516712B-B3BB-4385-92BD-DA54CC91D892}" type="parTrans" cxnId="{043F9CFF-25A5-40E9-9B51-F9630B9A890F}">
      <dgm:prSet/>
      <dgm:spPr/>
      <dgm:t>
        <a:bodyPr/>
        <a:lstStyle/>
        <a:p>
          <a:endParaRPr lang="fr-BE"/>
        </a:p>
      </dgm:t>
    </dgm:pt>
    <dgm:pt modelId="{E85946E9-EA02-4FE9-838A-0C45AC560938}" type="sibTrans" cxnId="{043F9CFF-25A5-40E9-9B51-F9630B9A890F}">
      <dgm:prSet/>
      <dgm:spPr/>
      <dgm:t>
        <a:bodyPr/>
        <a:lstStyle/>
        <a:p>
          <a:endParaRPr lang="fr-BE"/>
        </a:p>
      </dgm:t>
    </dgm:pt>
    <dgm:pt modelId="{B039050B-4048-49D7-9F3D-68B11D047575}">
      <dgm:prSet phldrT="[Texte]" phldr="1"/>
      <dgm:spPr/>
      <dgm:t>
        <a:bodyPr/>
        <a:lstStyle/>
        <a:p>
          <a:endParaRPr lang="fr-BE"/>
        </a:p>
      </dgm:t>
    </dgm:pt>
    <dgm:pt modelId="{6A0BDB8E-D61F-437F-89A8-C8FE7C033A82}" type="parTrans" cxnId="{C01D79CA-3A21-4F06-8CD8-EB80CE343F7C}">
      <dgm:prSet/>
      <dgm:spPr/>
      <dgm:t>
        <a:bodyPr/>
        <a:lstStyle/>
        <a:p>
          <a:endParaRPr lang="fr-BE"/>
        </a:p>
      </dgm:t>
    </dgm:pt>
    <dgm:pt modelId="{D00161BA-F1EF-4695-9EAA-1C3AA0BEBD9B}" type="sibTrans" cxnId="{C01D79CA-3A21-4F06-8CD8-EB80CE343F7C}">
      <dgm:prSet/>
      <dgm:spPr/>
      <dgm:t>
        <a:bodyPr/>
        <a:lstStyle/>
        <a:p>
          <a:endParaRPr lang="fr-BE"/>
        </a:p>
      </dgm:t>
    </dgm:pt>
    <dgm:pt modelId="{DD4EB1C7-362E-4E67-9A31-D9202AEAECC6}">
      <dgm:prSet/>
      <dgm:spPr>
        <a:solidFill>
          <a:srgbClr val="43968F"/>
        </a:solidFill>
        <a:ln>
          <a:solidFill>
            <a:srgbClr val="43968F"/>
          </a:solidFill>
        </a:ln>
      </dgm:spPr>
      <dgm:t>
        <a:bodyPr/>
        <a:lstStyle/>
        <a:p>
          <a:r>
            <a:rPr lang="fr-FR" b="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Durcissement des sanctions dans les cas de fraude</a:t>
          </a:r>
          <a:endParaRPr lang="fr-BE" b="0" dirty="0">
            <a:latin typeface="Poppins" panose="00000500000000000000" pitchFamily="2" charset="0"/>
            <a:ea typeface="Roboto" panose="02000000000000000000" pitchFamily="2" charset="0"/>
            <a:cs typeface="Poppins" panose="00000500000000000000" pitchFamily="2" charset="0"/>
          </a:endParaRPr>
        </a:p>
      </dgm:t>
    </dgm:pt>
    <dgm:pt modelId="{99222519-6881-48A7-8EDA-27C069D49595}" type="parTrans" cxnId="{9CEFB801-C747-42A6-9B44-0A859B2A6F24}">
      <dgm:prSet/>
      <dgm:spPr/>
      <dgm:t>
        <a:bodyPr/>
        <a:lstStyle/>
        <a:p>
          <a:endParaRPr lang="fr-BE"/>
        </a:p>
      </dgm:t>
    </dgm:pt>
    <dgm:pt modelId="{0FCAB530-F28B-4ABB-8A0D-19507F5BEAC5}" type="sibTrans" cxnId="{9CEFB801-C747-42A6-9B44-0A859B2A6F24}">
      <dgm:prSet/>
      <dgm:spPr/>
      <dgm:t>
        <a:bodyPr/>
        <a:lstStyle/>
        <a:p>
          <a:endParaRPr lang="fr-BE"/>
        </a:p>
      </dgm:t>
    </dgm:pt>
    <dgm:pt modelId="{817A8E58-1593-4A2E-A18B-EB4C20937F5A}" type="pres">
      <dgm:prSet presAssocID="{9F9C7CEB-1EAF-4152-A650-4B9BE414B6FD}" presName="matrix" presStyleCnt="0">
        <dgm:presLayoutVars>
          <dgm:chMax val="1"/>
          <dgm:dir/>
          <dgm:resizeHandles val="exact"/>
        </dgm:presLayoutVars>
      </dgm:prSet>
      <dgm:spPr/>
    </dgm:pt>
    <dgm:pt modelId="{C018C0FC-AA7C-4A8B-B187-4BFB4268AE9D}" type="pres">
      <dgm:prSet presAssocID="{9F9C7CEB-1EAF-4152-A650-4B9BE414B6FD}" presName="diamond" presStyleLbl="bgShp" presStyleIdx="0" presStyleCnt="1"/>
      <dgm:spPr/>
    </dgm:pt>
    <dgm:pt modelId="{A15DF448-73E0-4E8F-9152-49781426D82D}" type="pres">
      <dgm:prSet presAssocID="{9F9C7CEB-1EAF-4152-A650-4B9BE414B6F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7B26C9D-F351-4FF6-BD01-DBB2E4DE9FE0}" type="pres">
      <dgm:prSet presAssocID="{9F9C7CEB-1EAF-4152-A650-4B9BE414B6F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C9B38A-CBE7-4EE9-AA0A-8613B76B6640}" type="pres">
      <dgm:prSet presAssocID="{9F9C7CEB-1EAF-4152-A650-4B9BE414B6F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1B6FF5-9F37-475C-99F6-A37E2C2D45A2}" type="pres">
      <dgm:prSet presAssocID="{9F9C7CEB-1EAF-4152-A650-4B9BE414B6F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EFB801-C747-42A6-9B44-0A859B2A6F24}" srcId="{9F9C7CEB-1EAF-4152-A650-4B9BE414B6FD}" destId="{DD4EB1C7-362E-4E67-9A31-D9202AEAECC6}" srcOrd="2" destOrd="0" parTransId="{99222519-6881-48A7-8EDA-27C069D49595}" sibTransId="{0FCAB530-F28B-4ABB-8A0D-19507F5BEAC5}"/>
    <dgm:cxn modelId="{C13B8F0B-0134-422A-94AD-237075587406}" type="presOf" srcId="{DD4EB1C7-362E-4E67-9A31-D9202AEAECC6}" destId="{E5C9B38A-CBE7-4EE9-AA0A-8613B76B6640}" srcOrd="0" destOrd="0" presId="urn:microsoft.com/office/officeart/2005/8/layout/matrix3"/>
    <dgm:cxn modelId="{994A7D1F-8A5A-4543-B31A-6EAD8DD85D74}" srcId="{9F9C7CEB-1EAF-4152-A650-4B9BE414B6FD}" destId="{6BB88EA6-2FE4-46A0-957A-AFB660BBA338}" srcOrd="1" destOrd="0" parTransId="{8EA63797-1CD4-4771-8858-2BC41CF32987}" sibTransId="{FCB2F207-EEB9-4D48-8BB3-49EC57B33E2D}"/>
    <dgm:cxn modelId="{FE0FEC34-F9FC-40B1-87FC-A8F08AF1B953}" type="presOf" srcId="{6BB88EA6-2FE4-46A0-957A-AFB660BBA338}" destId="{27B26C9D-F351-4FF6-BD01-DBB2E4DE9FE0}" srcOrd="0" destOrd="0" presId="urn:microsoft.com/office/officeart/2005/8/layout/matrix3"/>
    <dgm:cxn modelId="{5D03E394-15CB-489D-9155-5DECD1D38BFD}" type="presOf" srcId="{9F9C7CEB-1EAF-4152-A650-4B9BE414B6FD}" destId="{817A8E58-1593-4A2E-A18B-EB4C20937F5A}" srcOrd="0" destOrd="0" presId="urn:microsoft.com/office/officeart/2005/8/layout/matrix3"/>
    <dgm:cxn modelId="{C7B31DA1-2A81-4897-8019-BB911D31AC9F}" type="presOf" srcId="{32A64DBB-40AA-426D-8081-55D54718FB68}" destId="{4C1B6FF5-9F37-475C-99F6-A37E2C2D45A2}" srcOrd="0" destOrd="0" presId="urn:microsoft.com/office/officeart/2005/8/layout/matrix3"/>
    <dgm:cxn modelId="{5F7033AF-26BE-4CD1-97F6-0445BDC16249}" type="presOf" srcId="{A81771EB-5FF2-4674-9B93-45E63ABB6647}" destId="{A15DF448-73E0-4E8F-9152-49781426D82D}" srcOrd="0" destOrd="0" presId="urn:microsoft.com/office/officeart/2005/8/layout/matrix3"/>
    <dgm:cxn modelId="{C01D79CA-3A21-4F06-8CD8-EB80CE343F7C}" srcId="{9F9C7CEB-1EAF-4152-A650-4B9BE414B6FD}" destId="{B039050B-4048-49D7-9F3D-68B11D047575}" srcOrd="4" destOrd="0" parTransId="{6A0BDB8E-D61F-437F-89A8-C8FE7C033A82}" sibTransId="{D00161BA-F1EF-4695-9EAA-1C3AA0BEBD9B}"/>
    <dgm:cxn modelId="{C35EF1D7-66FE-4C0A-932B-69A6F2EE34F2}" srcId="{9F9C7CEB-1EAF-4152-A650-4B9BE414B6FD}" destId="{A81771EB-5FF2-4674-9B93-45E63ABB6647}" srcOrd="0" destOrd="0" parTransId="{671C607B-B761-44B0-8B13-514E1E576C3F}" sibTransId="{FE1F1CC1-AA95-45B8-A32B-B3940899E44C}"/>
    <dgm:cxn modelId="{043F9CFF-25A5-40E9-9B51-F9630B9A890F}" srcId="{9F9C7CEB-1EAF-4152-A650-4B9BE414B6FD}" destId="{32A64DBB-40AA-426D-8081-55D54718FB68}" srcOrd="3" destOrd="0" parTransId="{9516712B-B3BB-4385-92BD-DA54CC91D892}" sibTransId="{E85946E9-EA02-4FE9-838A-0C45AC560938}"/>
    <dgm:cxn modelId="{2E6F9BF3-F90D-413F-9440-CEDCBE3F48DB}" type="presParOf" srcId="{817A8E58-1593-4A2E-A18B-EB4C20937F5A}" destId="{C018C0FC-AA7C-4A8B-B187-4BFB4268AE9D}" srcOrd="0" destOrd="0" presId="urn:microsoft.com/office/officeart/2005/8/layout/matrix3"/>
    <dgm:cxn modelId="{1B5EAF26-3126-40E7-B8BC-48A53C60CEAA}" type="presParOf" srcId="{817A8E58-1593-4A2E-A18B-EB4C20937F5A}" destId="{A15DF448-73E0-4E8F-9152-49781426D82D}" srcOrd="1" destOrd="0" presId="urn:microsoft.com/office/officeart/2005/8/layout/matrix3"/>
    <dgm:cxn modelId="{F7B100A9-8F2B-4F91-B16A-FA85EE0D7D9A}" type="presParOf" srcId="{817A8E58-1593-4A2E-A18B-EB4C20937F5A}" destId="{27B26C9D-F351-4FF6-BD01-DBB2E4DE9FE0}" srcOrd="2" destOrd="0" presId="urn:microsoft.com/office/officeart/2005/8/layout/matrix3"/>
    <dgm:cxn modelId="{3547899E-E394-42D3-8990-BAEEBE3507BD}" type="presParOf" srcId="{817A8E58-1593-4A2E-A18B-EB4C20937F5A}" destId="{E5C9B38A-CBE7-4EE9-AA0A-8613B76B6640}" srcOrd="3" destOrd="0" presId="urn:microsoft.com/office/officeart/2005/8/layout/matrix3"/>
    <dgm:cxn modelId="{24EBB9C8-C010-425E-93D0-555452706580}" type="presParOf" srcId="{817A8E58-1593-4A2E-A18B-EB4C20937F5A}" destId="{4C1B6FF5-9F37-475C-99F6-A37E2C2D45A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18C0FC-AA7C-4A8B-B187-4BFB4268AE9D}">
      <dsp:nvSpPr>
        <dsp:cNvPr id="0" name=""/>
        <dsp:cNvSpPr/>
      </dsp:nvSpPr>
      <dsp:spPr>
        <a:xfrm>
          <a:off x="1466199" y="0"/>
          <a:ext cx="5481760" cy="5481760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5DF448-73E0-4E8F-9152-49781426D82D}">
      <dsp:nvSpPr>
        <dsp:cNvPr id="0" name=""/>
        <dsp:cNvSpPr/>
      </dsp:nvSpPr>
      <dsp:spPr>
        <a:xfrm>
          <a:off x="1986966" y="520767"/>
          <a:ext cx="2137886" cy="2137886"/>
        </a:xfrm>
        <a:prstGeom prst="roundRect">
          <a:avLst/>
        </a:prstGeom>
        <a:solidFill>
          <a:srgbClr val="285F7A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Nouvelles conditions d’accès au statut d’école « présumée incomplète »</a:t>
          </a:r>
          <a:endParaRPr lang="fr-BE" sz="17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091329" y="625130"/>
        <a:ext cx="1929160" cy="1929160"/>
      </dsp:txXfrm>
    </dsp:sp>
    <dsp:sp modelId="{27B26C9D-F351-4FF6-BD01-DBB2E4DE9FE0}">
      <dsp:nvSpPr>
        <dsp:cNvPr id="0" name=""/>
        <dsp:cNvSpPr/>
      </dsp:nvSpPr>
      <dsp:spPr>
        <a:xfrm>
          <a:off x="4289305" y="520767"/>
          <a:ext cx="2137886" cy="2137886"/>
        </a:xfrm>
        <a:prstGeom prst="roundRect">
          <a:avLst/>
        </a:prstGeom>
        <a:solidFill>
          <a:srgbClr val="3B8CB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Disparition des Instances Locales des Inscriptions (ILI)</a:t>
          </a:r>
          <a:endParaRPr lang="fr-BE" sz="17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393668" y="625130"/>
        <a:ext cx="1929160" cy="1929160"/>
      </dsp:txXfrm>
    </dsp:sp>
    <dsp:sp modelId="{E5C9B38A-CBE7-4EE9-AA0A-8613B76B6640}">
      <dsp:nvSpPr>
        <dsp:cNvPr id="0" name=""/>
        <dsp:cNvSpPr/>
      </dsp:nvSpPr>
      <dsp:spPr>
        <a:xfrm>
          <a:off x="1986966" y="2823106"/>
          <a:ext cx="2137886" cy="2137886"/>
        </a:xfrm>
        <a:prstGeom prst="roundRect">
          <a:avLst/>
        </a:prstGeom>
        <a:solidFill>
          <a:srgbClr val="43968F"/>
        </a:solidFill>
        <a:ln>
          <a:solidFill>
            <a:srgbClr val="43968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kern="120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Durcissement des sanctions dans les cas de fraude</a:t>
          </a:r>
          <a:endParaRPr lang="fr-BE" sz="1700" b="0" kern="1200" dirty="0">
            <a:latin typeface="Poppins" panose="00000500000000000000" pitchFamily="2" charset="0"/>
            <a:ea typeface="Roboto" panose="02000000000000000000" pitchFamily="2" charset="0"/>
            <a:cs typeface="Poppins" panose="00000500000000000000" pitchFamily="2" charset="0"/>
          </a:endParaRPr>
        </a:p>
      </dsp:txBody>
      <dsp:txXfrm>
        <a:off x="2091329" y="2927469"/>
        <a:ext cx="1929160" cy="1929160"/>
      </dsp:txXfrm>
    </dsp:sp>
    <dsp:sp modelId="{4C1B6FF5-9F37-475C-99F6-A37E2C2D45A2}">
      <dsp:nvSpPr>
        <dsp:cNvPr id="0" name=""/>
        <dsp:cNvSpPr/>
      </dsp:nvSpPr>
      <dsp:spPr>
        <a:xfrm>
          <a:off x="4289305" y="2823106"/>
          <a:ext cx="2137886" cy="2137886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effectLst/>
              <a:latin typeface="Poppins" panose="00000500000000000000" pitchFamily="2" charset="0"/>
              <a:ea typeface="Roboto" panose="02000000000000000000" pitchFamily="2" charset="0"/>
              <a:cs typeface="Poppins" panose="00000500000000000000" pitchFamily="2" charset="0"/>
            </a:rPr>
            <a:t>Suppression du coefficient n°8</a:t>
          </a:r>
          <a:endParaRPr lang="fr-BE" sz="1800" kern="120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393668" y="2927469"/>
        <a:ext cx="1929160" cy="1929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F763-A789-134D-A56B-213C7DD89FF3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8295-932B-0E41-9D34-C3A96BCE2D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16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8879B-DA90-40BA-BFAA-6B41654C031D}" type="slidenum">
              <a:rPr lang="fr-FR" altLang="fr-FR" smtClean="0">
                <a:latin typeface="Calibri" panose="020F0502020204030204" pitchFamily="34" charset="0"/>
              </a:rPr>
              <a:pPr/>
              <a:t>4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69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D7D39B-A377-45CE-8632-29AB8D0BB9F9}" type="slidenum">
              <a:rPr lang="fr-FR" altLang="fr-FR" smtClean="0">
                <a:latin typeface="Calibri" panose="020F0502020204030204" pitchFamily="34" charset="0"/>
              </a:rPr>
              <a:pPr/>
              <a:t>32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9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4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BCCCF-5A7B-4E5C-8131-16A64C0A5839}" type="slidenum">
              <a:rPr lang="fr-FR" altLang="fr-FR" smtClean="0">
                <a:latin typeface="Calibri" panose="020F0502020204030204" pitchFamily="34" charset="0"/>
              </a:rPr>
              <a:pPr/>
              <a:t>38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dirty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78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BCCCF-5A7B-4E5C-8131-16A64C0A5839}" type="slidenum">
              <a:rPr lang="fr-FR" altLang="fr-FR" smtClean="0">
                <a:latin typeface="Calibri" panose="020F0502020204030204" pitchFamily="34" charset="0"/>
              </a:rPr>
              <a:pPr/>
              <a:t>40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9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C8879B-DA90-40BA-BFAA-6B41654C031D}" type="slidenum">
              <a:rPr lang="fr-FR" altLang="fr-FR" smtClean="0">
                <a:latin typeface="Calibri" panose="020F0502020204030204" pitchFamily="34" charset="0"/>
              </a:rPr>
              <a:pPr/>
              <a:t>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9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BC4126-7FD8-4BB5-80B4-ABE126B70EF8}" type="slidenum">
              <a:rPr lang="fr-FR" altLang="fr-FR" smtClean="0">
                <a:latin typeface="Calibri" panose="020F0502020204030204" pitchFamily="34" charset="0"/>
              </a:rPr>
              <a:pPr/>
              <a:t>17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55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D7D39B-A377-45CE-8632-29AB8D0BB9F9}" type="slidenum">
              <a:rPr lang="fr-FR" altLang="fr-FR" smtClean="0">
                <a:latin typeface="Calibri" panose="020F0502020204030204" pitchFamily="34" charset="0"/>
              </a:rPr>
              <a:pPr/>
              <a:t>25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08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9E5DB49-7E17-4CA0-8DD3-858E6ED0CE50}" type="slidenum">
              <a:rPr lang="fr-FR" altLang="fr-FR" smtClean="0">
                <a:latin typeface="Calibri" panose="020F0502020204030204" pitchFamily="34" charset="0"/>
              </a:rPr>
              <a:pPr/>
              <a:t>26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02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50053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729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744A0C-A4F0-44D5-9AA6-7EE1285AEA26}" type="slidenum">
              <a:rPr lang="fr-FR" altLang="fr-FR" smtClean="0">
                <a:latin typeface="Calibri" panose="020F0502020204030204" pitchFamily="34" charset="0"/>
              </a:rPr>
              <a:pPr/>
              <a:t>29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4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/>
          </a:p>
        </p:txBody>
      </p:sp>
      <p:sp>
        <p:nvSpPr>
          <p:cNvPr id="737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172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3050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4375" indent="-2190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415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987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59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13175" indent="-21907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E0B793-1060-456C-B68B-8093CFB9FE7E}" type="slidenum">
              <a:rPr lang="fr-FR" altLang="fr-FR" smtClean="0">
                <a:latin typeface="Calibri" panose="020F0502020204030204" pitchFamily="34" charset="0"/>
              </a:rPr>
              <a:pPr/>
              <a:t>30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3C205-D190-A4F2-0875-46F6589AD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4F62B0-CD73-AA56-A0B2-29CAA8BE3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86272-119D-BD95-D86A-7A4F08D4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DC559-2CC9-F210-A49F-8EA28054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17730-F2E7-01A9-7A65-C617961AA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5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7EC8C-9634-E139-9C8A-7B6DABF9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17ED05-FF06-11E2-FFE5-EA5475E78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31DCFC-2384-2B7C-08D7-9FC776562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B599CB-5AE9-0655-6B13-B88C0E2C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E05CA3-2565-60D5-84E0-092BDED7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41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47B5BB6-E2CF-3D30-7651-3F6C6CAC5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A66F7E-D659-DD9A-830F-B750342C3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73AF4-AB10-7586-AB1D-756CDF0B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5A64D2-6EA6-A94C-0914-97793009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906258-6AA1-D5FE-3FFB-F7A9D85C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4909B8-23AD-5FA7-3F62-A0C62175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84D7D-5EC5-8469-53C2-D7BC5B5DE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5A165-B3C6-5FCD-0759-2785478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71C52-3E8E-56B5-E50F-572EF126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10DC37-149B-92F8-341A-67246603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35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1F49B-7A69-D209-0AD3-15F80C4B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B84B88-E801-06F7-B9F1-E218CE0B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8B3625-6212-8DDC-4016-98910593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ADD8E0-B672-CBFC-6B2E-2ADA9831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51DAD4-D9E6-258C-CC3B-9B295220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84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6BADB-1DDD-2EA3-C9CB-738793F4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A13DB3-CB42-EC16-A331-144244B88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14246C-D9D5-A08F-9D66-A84F884FF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B5BACF-4107-221D-9BA6-97BCF096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3D7834-0FEA-7ED9-B442-25759761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983F6-DAE9-C0C5-41CE-2F0C5A75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7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6251F-32B2-EB67-B408-473D32EB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24F7F33-52CB-DEDA-A5E4-7013E454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483DA-4609-478E-479B-EE1D0B5BC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6711D7C-1C31-D4A4-CC02-4D10C1166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534AEB-8D76-99B4-C414-B88FC7765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4CA2D0-8233-FBF5-B5A8-3A725457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CE8C738-5216-1C96-CFA0-A87CC222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E7A07D-1492-AD1E-73B2-FBF6B258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22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B371A5-4CDB-6C9B-C64E-878D678A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896049-8332-4D70-ED59-60169DE4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DE15E-38E1-B6B1-A564-9B1FD499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D65D59-E0EB-DF94-30BB-2CA7824B4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2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B9835E-9E82-0985-3C31-180E4078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058D41-ED74-7BD8-7C78-32EEE3CA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3A1C43-381D-C0FF-B9EB-734C14D1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99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BFBE3-CA0D-B84B-9219-06839E65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B6BA-8740-4139-DCE3-00E44432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945235-6EAE-5098-D134-C77C88BEF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8374D0-3346-8569-6619-15325935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EFBBEB-F74B-7157-263E-2466583D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F3D3F2-ED0C-EF3B-A579-7F9F5330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2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F279D-46B2-74A0-4A8A-6819F30B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7ED0FE-ED9C-076B-C153-FA462149E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097867-78DC-07DF-81D8-3E8FACAAD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2EFDA9-60DE-E020-31D1-816F27445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4DD21-C80C-0E50-D333-D579A5B8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529738-101C-F945-68D4-CE51039C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86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E95456-4E45-8AA7-692F-5F26D2538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7698BE-3014-9B8B-816D-7A6952CF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425BF2-A7E8-EA5C-4F09-EF94D59C9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AC6B-ED51-EC45-89CE-B6F528B21DB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F598F5-CC27-CC51-DAA4-F0B0D50C5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B49BAF-9011-0350-CDF1-44C097178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4D825-51C1-5F4F-B8FC-F8336A1A2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44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hemeOverride" Target="../theme/themeOverride8.xml"/><Relationship Id="rId6" Type="http://schemas.openxmlformats.org/officeDocument/2006/relationships/tags" Target="../tags/tag41.xml"/><Relationship Id="rId11" Type="http://schemas.openxmlformats.org/officeDocument/2006/relationships/image" Target="../media/image10.png"/><Relationship Id="rId5" Type="http://schemas.openxmlformats.org/officeDocument/2006/relationships/tags" Target="../tags/tag40.xml"/><Relationship Id="rId10" Type="http://schemas.openxmlformats.org/officeDocument/2006/relationships/image" Target="../media/image2.emf"/><Relationship Id="rId4" Type="http://schemas.openxmlformats.org/officeDocument/2006/relationships/tags" Target="../tags/tag39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hemeOverride" Target="../theme/themeOverride9.xml"/><Relationship Id="rId6" Type="http://schemas.openxmlformats.org/officeDocument/2006/relationships/tags" Target="../tags/tag46.xml"/><Relationship Id="rId11" Type="http://schemas.openxmlformats.org/officeDocument/2006/relationships/image" Target="../media/image2.emf"/><Relationship Id="rId5" Type="http://schemas.openxmlformats.org/officeDocument/2006/relationships/tags" Target="../tags/tag45.xml"/><Relationship Id="rId10" Type="http://schemas.openxmlformats.org/officeDocument/2006/relationships/image" Target="../media/image11.png"/><Relationship Id="rId4" Type="http://schemas.openxmlformats.org/officeDocument/2006/relationships/tags" Target="../tags/tag4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3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12.png"/><Relationship Id="rId2" Type="http://schemas.openxmlformats.org/officeDocument/2006/relationships/tags" Target="../tags/tag47.xml"/><Relationship Id="rId1" Type="http://schemas.openxmlformats.org/officeDocument/2006/relationships/themeOverride" Target="../theme/themeOverride10.xml"/><Relationship Id="rId6" Type="http://schemas.openxmlformats.org/officeDocument/2006/relationships/tags" Target="../tags/tag5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0" Type="http://schemas.openxmlformats.org/officeDocument/2006/relationships/image" Target="../media/image2.emf"/><Relationship Id="rId4" Type="http://schemas.openxmlformats.org/officeDocument/2006/relationships/tags" Target="../tags/tag49.xml"/><Relationship Id="rId9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15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14.png"/><Relationship Id="rId2" Type="http://schemas.openxmlformats.org/officeDocument/2006/relationships/tags" Target="../tags/tag53.xml"/><Relationship Id="rId1" Type="http://schemas.openxmlformats.org/officeDocument/2006/relationships/themeOverride" Target="../theme/themeOverride11.xml"/><Relationship Id="rId6" Type="http://schemas.openxmlformats.org/officeDocument/2006/relationships/tags" Target="../tags/tag57.xml"/><Relationship Id="rId11" Type="http://schemas.openxmlformats.org/officeDocument/2006/relationships/image" Target="../media/image4.jpg"/><Relationship Id="rId5" Type="http://schemas.openxmlformats.org/officeDocument/2006/relationships/tags" Target="../tags/tag5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6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hemeOverride" Target="../theme/themeOverride12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2.emf"/><Relationship Id="rId4" Type="http://schemas.openxmlformats.org/officeDocument/2006/relationships/tags" Target="../tags/tag63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hemeOverride" Target="../theme/themeOverride13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hemeOverride" Target="../theme/themeOverride14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.emf"/><Relationship Id="rId2" Type="http://schemas.openxmlformats.org/officeDocument/2006/relationships/tags" Target="../tags/tag76.xml"/><Relationship Id="rId1" Type="http://schemas.openxmlformats.org/officeDocument/2006/relationships/themeOverride" Target="../theme/themeOverride15.xml"/><Relationship Id="rId6" Type="http://schemas.openxmlformats.org/officeDocument/2006/relationships/tags" Target="../tags/tag80.xml"/><Relationship Id="rId11" Type="http://schemas.openxmlformats.org/officeDocument/2006/relationships/image" Target="../media/image16.png"/><Relationship Id="rId5" Type="http://schemas.openxmlformats.org/officeDocument/2006/relationships/tags" Target="../tags/tag79.xml"/><Relationship Id="rId10" Type="http://schemas.openxmlformats.org/officeDocument/2006/relationships/hyperlink" Target="http://www.ibz.rrn.fgov.be/fr/registre-national/mon-dossier/" TargetMode="External"/><Relationship Id="rId4" Type="http://schemas.openxmlformats.org/officeDocument/2006/relationships/tags" Target="../tags/tag78.xml"/><Relationship Id="rId9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hemeOverride" Target="../theme/themeOverride16.xml"/><Relationship Id="rId6" Type="http://schemas.openxmlformats.org/officeDocument/2006/relationships/tags" Target="../tags/tag85.xml"/><Relationship Id="rId11" Type="http://schemas.openxmlformats.org/officeDocument/2006/relationships/image" Target="../media/image2.emf"/><Relationship Id="rId5" Type="http://schemas.openxmlformats.org/officeDocument/2006/relationships/tags" Target="../tags/tag84.xml"/><Relationship Id="rId10" Type="http://schemas.openxmlformats.org/officeDocument/2006/relationships/image" Target="../media/image18.png"/><Relationship Id="rId4" Type="http://schemas.openxmlformats.org/officeDocument/2006/relationships/tags" Target="../tags/tag83.xml"/><Relationship Id="rId9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12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9.png"/><Relationship Id="rId2" Type="http://schemas.openxmlformats.org/officeDocument/2006/relationships/tags" Target="../tags/tag87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91.xml"/><Relationship Id="rId11" Type="http://schemas.openxmlformats.org/officeDocument/2006/relationships/image" Target="../media/image2.emf"/><Relationship Id="rId5" Type="http://schemas.openxmlformats.org/officeDocument/2006/relationships/tags" Target="../tags/tag90.xml"/><Relationship Id="rId10" Type="http://schemas.openxmlformats.org/officeDocument/2006/relationships/image" Target="../media/image4.jp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emf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hemeOverride" Target="../theme/themeOverride18.xml"/><Relationship Id="rId6" Type="http://schemas.openxmlformats.org/officeDocument/2006/relationships/tags" Target="../tags/tag98.xml"/><Relationship Id="rId11" Type="http://schemas.openxmlformats.org/officeDocument/2006/relationships/image" Target="../media/image2.emf"/><Relationship Id="rId5" Type="http://schemas.openxmlformats.org/officeDocument/2006/relationships/tags" Target="../tags/tag97.xml"/><Relationship Id="rId10" Type="http://schemas.openxmlformats.org/officeDocument/2006/relationships/image" Target="../media/image12.png"/><Relationship Id="rId4" Type="http://schemas.openxmlformats.org/officeDocument/2006/relationships/tags" Target="../tags/tag96.xml"/><Relationship Id="rId9" Type="http://schemas.openxmlformats.org/officeDocument/2006/relationships/hyperlink" Target="http://www.inscription.cfwb.be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0.xml"/><Relationship Id="rId7" Type="http://schemas.openxmlformats.org/officeDocument/2006/relationships/image" Target="../media/image4.jpg"/><Relationship Id="rId2" Type="http://schemas.openxmlformats.org/officeDocument/2006/relationships/tags" Target="../tags/tag99.xml"/><Relationship Id="rId1" Type="http://schemas.openxmlformats.org/officeDocument/2006/relationships/themeOverride" Target="../theme/themeOverride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04.xml"/><Relationship Id="rId7" Type="http://schemas.openxmlformats.org/officeDocument/2006/relationships/image" Target="../media/image4.jpg"/><Relationship Id="rId2" Type="http://schemas.openxmlformats.org/officeDocument/2006/relationships/tags" Target="../tags/tag103.xml"/><Relationship Id="rId1" Type="http://schemas.openxmlformats.org/officeDocument/2006/relationships/themeOverride" Target="../theme/themeOverride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2.emf"/><Relationship Id="rId2" Type="http://schemas.openxmlformats.org/officeDocument/2006/relationships/tags" Target="../tags/tag107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hemeOverride" Target="../theme/themeOverride22.xml"/><Relationship Id="rId6" Type="http://schemas.openxmlformats.org/officeDocument/2006/relationships/tags" Target="../tags/tag114.xml"/><Relationship Id="rId11" Type="http://schemas.openxmlformats.org/officeDocument/2006/relationships/image" Target="../media/image11.png"/><Relationship Id="rId5" Type="http://schemas.openxmlformats.org/officeDocument/2006/relationships/tags" Target="../tags/tag113.xml"/><Relationship Id="rId10" Type="http://schemas.openxmlformats.org/officeDocument/2006/relationships/image" Target="../media/image2.emf"/><Relationship Id="rId4" Type="http://schemas.openxmlformats.org/officeDocument/2006/relationships/tags" Target="../tags/tag112.xml"/><Relationship Id="rId9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17.xml"/><Relationship Id="rId7" Type="http://schemas.openxmlformats.org/officeDocument/2006/relationships/image" Target="../media/image4.jpg"/><Relationship Id="rId2" Type="http://schemas.openxmlformats.org/officeDocument/2006/relationships/tags" Target="../tags/tag116.xml"/><Relationship Id="rId1" Type="http://schemas.openxmlformats.org/officeDocument/2006/relationships/themeOverride" Target="../theme/themeOverride2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8.xml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2.emf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4.jpg"/><Relationship Id="rId2" Type="http://schemas.openxmlformats.org/officeDocument/2006/relationships/tags" Target="../tags/tag119.xml"/><Relationship Id="rId1" Type="http://schemas.openxmlformats.org/officeDocument/2006/relationships/themeOverride" Target="../theme/themeOverride24.xml"/><Relationship Id="rId6" Type="http://schemas.openxmlformats.org/officeDocument/2006/relationships/tags" Target="../tags/tag12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2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tags" Target="../tags/tag1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28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27.xml"/><Relationship Id="rId1" Type="http://schemas.openxmlformats.org/officeDocument/2006/relationships/themeOverride" Target="../theme/themeOverride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10" Type="http://schemas.openxmlformats.org/officeDocument/2006/relationships/image" Target="../media/image2.emf"/><Relationship Id="rId4" Type="http://schemas.openxmlformats.org/officeDocument/2006/relationships/tags" Target="../tags/tag129.xml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image" Target="../media/image21.png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image" Target="../media/image20.png"/><Relationship Id="rId17" Type="http://schemas.openxmlformats.org/officeDocument/2006/relationships/image" Target="../media/image2.emf"/><Relationship Id="rId2" Type="http://schemas.openxmlformats.org/officeDocument/2006/relationships/tags" Target="../tags/tag131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26.xml"/><Relationship Id="rId6" Type="http://schemas.openxmlformats.org/officeDocument/2006/relationships/tags" Target="../tags/tag135.xml"/><Relationship Id="rId11" Type="http://schemas.openxmlformats.org/officeDocument/2006/relationships/image" Target="../media/image4.jpg"/><Relationship Id="rId5" Type="http://schemas.openxmlformats.org/officeDocument/2006/relationships/tags" Target="../tags/tag134.xml"/><Relationship Id="rId15" Type="http://schemas.openxmlformats.org/officeDocument/2006/relationships/image" Target="../media/image22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133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3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38.xml"/><Relationship Id="rId1" Type="http://schemas.openxmlformats.org/officeDocument/2006/relationships/themeOverride" Target="../theme/themeOverride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10" Type="http://schemas.openxmlformats.org/officeDocument/2006/relationships/image" Target="../media/image2.emf"/><Relationship Id="rId4" Type="http://schemas.openxmlformats.org/officeDocument/2006/relationships/tags" Target="../tags/tag9.xml"/><Relationship Id="rId9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24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4.jpg"/><Relationship Id="rId2" Type="http://schemas.openxmlformats.org/officeDocument/2006/relationships/tags" Target="../tags/tag142.xml"/><Relationship Id="rId1" Type="http://schemas.openxmlformats.org/officeDocument/2006/relationships/themeOverride" Target="../theme/themeOverride28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14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.emf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52.xml"/><Relationship Id="rId1" Type="http://schemas.openxmlformats.org/officeDocument/2006/relationships/themeOverride" Target="../theme/themeOverride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57.xml"/><Relationship Id="rId7" Type="http://schemas.openxmlformats.org/officeDocument/2006/relationships/image" Target="../media/image4.jpg"/><Relationship Id="rId2" Type="http://schemas.openxmlformats.org/officeDocument/2006/relationships/tags" Target="../tags/tag156.xml"/><Relationship Id="rId1" Type="http://schemas.openxmlformats.org/officeDocument/2006/relationships/themeOverride" Target="../theme/themeOverride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9.xml"/><Relationship Id="rId4" Type="http://schemas.openxmlformats.org/officeDocument/2006/relationships/tags" Target="../tags/tag158.xml"/><Relationship Id="rId9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hemeOverride" Target="../theme/themeOverride32.xml"/><Relationship Id="rId6" Type="http://schemas.openxmlformats.org/officeDocument/2006/relationships/tags" Target="../tags/tag164.xml"/><Relationship Id="rId11" Type="http://schemas.openxmlformats.org/officeDocument/2006/relationships/image" Target="../media/image2.emf"/><Relationship Id="rId5" Type="http://schemas.openxmlformats.org/officeDocument/2006/relationships/tags" Target="../tags/tag163.xml"/><Relationship Id="rId10" Type="http://schemas.openxmlformats.org/officeDocument/2006/relationships/image" Target="../media/image24.png"/><Relationship Id="rId4" Type="http://schemas.openxmlformats.org/officeDocument/2006/relationships/tags" Target="../tags/tag162.xml"/><Relationship Id="rId9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6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hemeOverride" Target="../theme/themeOverride33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10" Type="http://schemas.openxmlformats.org/officeDocument/2006/relationships/image" Target="../media/image24.png"/><Relationship Id="rId4" Type="http://schemas.openxmlformats.org/officeDocument/2006/relationships/tags" Target="../tags/tag168.xml"/><Relationship Id="rId9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71.xml"/><Relationship Id="rId1" Type="http://schemas.openxmlformats.org/officeDocument/2006/relationships/themeOverride" Target="../theme/themeOverride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10" Type="http://schemas.openxmlformats.org/officeDocument/2006/relationships/image" Target="../media/image2.emf"/><Relationship Id="rId4" Type="http://schemas.openxmlformats.org/officeDocument/2006/relationships/tags" Target="../tags/tag173.xml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76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75.xml"/><Relationship Id="rId1" Type="http://schemas.openxmlformats.org/officeDocument/2006/relationships/themeOverride" Target="../theme/themeOverride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9" Type="http://schemas.openxmlformats.org/officeDocument/2006/relationships/image" Target="../media/image2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80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79.xml"/><Relationship Id="rId1" Type="http://schemas.openxmlformats.org/officeDocument/2006/relationships/themeOverride" Target="../theme/themeOverride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9" Type="http://schemas.openxmlformats.org/officeDocument/2006/relationships/image" Target="../media/image2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2" Type="http://schemas.openxmlformats.org/officeDocument/2006/relationships/tags" Target="../tags/tag183.xml"/><Relationship Id="rId1" Type="http://schemas.openxmlformats.org/officeDocument/2006/relationships/themeOverride" Target="../theme/themeOverride37.xml"/><Relationship Id="rId6" Type="http://schemas.openxmlformats.org/officeDocument/2006/relationships/tags" Target="../tags/tag187.xml"/><Relationship Id="rId11" Type="http://schemas.openxmlformats.org/officeDocument/2006/relationships/hyperlink" Target="mailto:inscription@cfwb.be" TargetMode="External"/><Relationship Id="rId5" Type="http://schemas.openxmlformats.org/officeDocument/2006/relationships/tags" Target="../tags/tag186.xml"/><Relationship Id="rId10" Type="http://schemas.openxmlformats.org/officeDocument/2006/relationships/image" Target="../media/image2.emf"/><Relationship Id="rId4" Type="http://schemas.openxmlformats.org/officeDocument/2006/relationships/tags" Target="../tags/tag185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jpeg"/><Relationship Id="rId3" Type="http://schemas.openxmlformats.org/officeDocument/2006/relationships/tags" Target="../tags/tag15.xml"/><Relationship Id="rId7" Type="http://schemas.openxmlformats.org/officeDocument/2006/relationships/image" Target="../media/image2.emf"/><Relationship Id="rId12" Type="http://schemas.microsoft.com/office/2007/relationships/diagramDrawing" Target="../diagrams/drawing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.xml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16.xml"/><Relationship Id="rId9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1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8.xml"/><Relationship Id="rId1" Type="http://schemas.openxmlformats.org/officeDocument/2006/relationships/themeOverride" Target="../theme/themeOverride38.xml"/><Relationship Id="rId6" Type="http://schemas.openxmlformats.org/officeDocument/2006/relationships/tags" Target="../tags/tag192.xml"/><Relationship Id="rId11" Type="http://schemas.openxmlformats.org/officeDocument/2006/relationships/image" Target="../media/image12.png"/><Relationship Id="rId5" Type="http://schemas.openxmlformats.org/officeDocument/2006/relationships/tags" Target="../tags/tag191.xml"/><Relationship Id="rId10" Type="http://schemas.openxmlformats.org/officeDocument/2006/relationships/image" Target="../media/image2.emf"/><Relationship Id="rId4" Type="http://schemas.openxmlformats.org/officeDocument/2006/relationships/tags" Target="../tags/tag190.xml"/><Relationship Id="rId9" Type="http://schemas.openxmlformats.org/officeDocument/2006/relationships/image" Target="../media/image4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3.xml"/><Relationship Id="rId1" Type="http://schemas.openxmlformats.org/officeDocument/2006/relationships/themeOverride" Target="../theme/themeOverride39.xml"/><Relationship Id="rId6" Type="http://schemas.openxmlformats.org/officeDocument/2006/relationships/tags" Target="../tags/tag197.xml"/><Relationship Id="rId11" Type="http://schemas.openxmlformats.org/officeDocument/2006/relationships/image" Target="../media/image6.png"/><Relationship Id="rId5" Type="http://schemas.openxmlformats.org/officeDocument/2006/relationships/tags" Target="../tags/tag196.xml"/><Relationship Id="rId10" Type="http://schemas.openxmlformats.org/officeDocument/2006/relationships/image" Target="../media/image2.emf"/><Relationship Id="rId4" Type="http://schemas.openxmlformats.org/officeDocument/2006/relationships/tags" Target="../tags/tag195.xml"/><Relationship Id="rId9" Type="http://schemas.openxmlformats.org/officeDocument/2006/relationships/hyperlink" Target="mailto:inscription@cfwb.b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18.xml"/><Relationship Id="rId7" Type="http://schemas.openxmlformats.org/officeDocument/2006/relationships/image" Target="../media/image4.jpg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cription.cfwb.be/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4.jpg"/><Relationship Id="rId2" Type="http://schemas.openxmlformats.org/officeDocument/2006/relationships/tags" Target="../tags/tag20.xml"/><Relationship Id="rId1" Type="http://schemas.openxmlformats.org/officeDocument/2006/relationships/themeOverride" Target="../theme/themeOverr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10" Type="http://schemas.openxmlformats.org/officeDocument/2006/relationships/image" Target="../media/image6.png"/><Relationship Id="rId4" Type="http://schemas.openxmlformats.org/officeDocument/2006/relationships/tags" Target="../tags/tag22.xml"/><Relationship Id="rId9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emf"/><Relationship Id="rId2" Type="http://schemas.openxmlformats.org/officeDocument/2006/relationships/tags" Target="../tags/tag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31.xml"/><Relationship Id="rId11" Type="http://schemas.openxmlformats.org/officeDocument/2006/relationships/image" Target="../media/image7.png"/><Relationship Id="rId5" Type="http://schemas.openxmlformats.org/officeDocument/2006/relationships/tags" Target="../tags/tag30.xml"/><Relationship Id="rId10" Type="http://schemas.openxmlformats.org/officeDocument/2006/relationships/image" Target="../media/image5.jpeg"/><Relationship Id="rId4" Type="http://schemas.openxmlformats.org/officeDocument/2006/relationships/tags" Target="../tags/tag29.xml"/><Relationship Id="rId9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36.xml"/><Relationship Id="rId11" Type="http://schemas.openxmlformats.org/officeDocument/2006/relationships/image" Target="../media/image9.png"/><Relationship Id="rId5" Type="http://schemas.openxmlformats.org/officeDocument/2006/relationships/tags" Target="../tags/tag35.xml"/><Relationship Id="rId10" Type="http://schemas.openxmlformats.org/officeDocument/2006/relationships/image" Target="../media/image2.emf"/><Relationship Id="rId4" Type="http://schemas.openxmlformats.org/officeDocument/2006/relationships/tags" Target="../tags/tag34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28BB061-5C67-5AA7-1FA0-1950787703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74473" y="5715007"/>
            <a:ext cx="1347758" cy="86497"/>
          </a:xfrm>
          <a:prstGeom prst="rect">
            <a:avLst/>
          </a:prstGeom>
          <a:solidFill>
            <a:srgbClr val="3B8C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B8CB3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4303D3A-A9D6-5AF2-B938-926391E657F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8933" y="197376"/>
            <a:ext cx="5336885" cy="112850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4316341-7B92-CAD9-84E6-D576DBC215D1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562589" y="3039554"/>
            <a:ext cx="8583828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  <a:spcAft>
                <a:spcPts val="600"/>
              </a:spcAft>
            </a:pPr>
            <a:r>
              <a:rPr lang="fr-BE" sz="5400" b="1" dirty="0">
                <a:solidFill>
                  <a:srgbClr val="202020"/>
                </a:solidFill>
                <a:latin typeface="Poppins SemiBold" pitchFamily="2" charset="77"/>
                <a:cs typeface="Poppins" pitchFamily="2" charset="77"/>
              </a:rPr>
              <a:t>Inscription </a:t>
            </a:r>
            <a:r>
              <a:rPr lang="fr-BE" sz="5400" dirty="0">
                <a:solidFill>
                  <a:srgbClr val="202020"/>
                </a:solidFill>
                <a:latin typeface="Poppins SemiBold" pitchFamily="2" charset="77"/>
                <a:cs typeface="Poppins" pitchFamily="2" charset="77"/>
              </a:rPr>
              <a:t>en</a:t>
            </a:r>
            <a:br>
              <a:rPr lang="fr-BE" sz="540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1</a:t>
            </a:r>
            <a:r>
              <a:rPr lang="fr-BE" sz="4400" b="0" i="0" baseline="3000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re</a:t>
            </a:r>
            <a: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  <a:t> année secondaire</a:t>
            </a:r>
            <a:br>
              <a:rPr lang="fr-BE" sz="4400" b="0" i="0" dirty="0">
                <a:solidFill>
                  <a:srgbClr val="202020"/>
                </a:solidFill>
                <a:effectLst/>
                <a:latin typeface="Poppins" pitchFamily="2" charset="77"/>
                <a:cs typeface="Poppins" pitchFamily="2" charset="77"/>
              </a:rPr>
            </a:br>
            <a:r>
              <a:rPr lang="fr-BE" sz="4400" dirty="0">
                <a:solidFill>
                  <a:srgbClr val="202020"/>
                </a:solidFill>
                <a:latin typeface="Poppins" pitchFamily="2" charset="77"/>
                <a:cs typeface="Poppins" pitchFamily="2" charset="77"/>
              </a:rPr>
              <a:t>pour l’année scolaire 2026-2027</a:t>
            </a:r>
            <a:endParaRPr lang="fr-FR" sz="5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706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1906" y="780839"/>
            <a:ext cx="8588188" cy="537377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sz="2100" b="1" dirty="0">
                <a:latin typeface="Poppins" panose="00000500000000000000" pitchFamily="2" charset="0"/>
                <a:cs typeface="Poppins" panose="00000500000000000000" pitchFamily="2" charset="0"/>
              </a:rPr>
              <a:t>Le domicile du 2</a:t>
            </a:r>
            <a:r>
              <a:rPr lang="fr-BE" sz="21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2100" b="1" dirty="0">
                <a:latin typeface="Poppins" panose="00000500000000000000" pitchFamily="2" charset="0"/>
                <a:cs typeface="Poppins" panose="00000500000000000000" pitchFamily="2" charset="0"/>
              </a:rPr>
              <a:t> parent </a:t>
            </a:r>
          </a:p>
          <a:p>
            <a:pPr marL="717550" indent="0">
              <a:spcBef>
                <a:spcPts val="0"/>
              </a:spcBef>
              <a:buNone/>
            </a:pPr>
            <a:endParaRPr lang="fr-BE" sz="2000" dirty="0"/>
          </a:p>
          <a:p>
            <a:pPr marL="0" indent="0" algn="just">
              <a:lnSpc>
                <a:spcPct val="160000"/>
              </a:lnSpc>
              <a:buNone/>
            </a:pP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les parents ne vivent pas ensemble (ex : séparation), </a:t>
            </a:r>
            <a:r>
              <a:rPr lang="fr-BE" sz="1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possibilité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 faire valoir le domicile du parent chez qui l’enfant n’est pas domicilié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cette adresse est alors </a:t>
            </a:r>
            <a:r>
              <a:rPr lang="fr-BE" sz="1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utilisée pour l’ensemble du calcul de l’indice composite </a:t>
            </a:r>
            <a:r>
              <a:rPr lang="fr-BE" sz="1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et la détermination de l’indice socio-économique de quartier (ISE).</a:t>
            </a: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fr-BE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2000" b="1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19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Preuve à fournir </a:t>
            </a:r>
            <a:r>
              <a:rPr lang="fr-BE" sz="19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: certificat de composition du ménage ou de résidence principale</a:t>
            </a:r>
            <a:endParaRPr lang="fr-BE" sz="1900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63" y="538554"/>
            <a:ext cx="988485" cy="98848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900310" y="2861309"/>
            <a:ext cx="6391380" cy="2591220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3038902" y="3894935"/>
            <a:ext cx="6191808" cy="621886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33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802686" y="779016"/>
            <a:ext cx="8586629" cy="53420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457200" lvl="1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fr-BE" sz="1800" b="1" dirty="0">
                <a:latin typeface="Poppins" panose="00000500000000000000" pitchFamily="2" charset="0"/>
                <a:cs typeface="Poppins" panose="00000500000000000000" pitchFamily="2" charset="0"/>
              </a:rPr>
              <a:t>Le domicile au moment de l’inscription dans l’école primaire actuellement fréquentée</a:t>
            </a:r>
          </a:p>
          <a:p>
            <a:pPr marL="0" indent="0" algn="just">
              <a:spcBef>
                <a:spcPts val="0"/>
              </a:spcBef>
              <a:buNone/>
            </a:pPr>
            <a:endParaRPr lang="fr-BE" sz="16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buNone/>
            </a:pPr>
            <a:r>
              <a:rPr lang="fr-BE" sz="16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Possibilité</a:t>
            </a:r>
            <a:r>
              <a:rPr lang="fr-BE" sz="16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de faire valoir le domicile au moment de l’inscription dans l’école primaire actuelle si l’adresse se situait à proximité  </a:t>
            </a:r>
            <a:r>
              <a:rPr lang="fr-BE" sz="16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ce domicile n’est pris en compte que pour le coefficient de proximité « domicile – école primaire »</a:t>
            </a:r>
          </a:p>
          <a:p>
            <a:pPr marL="0" indent="0" algn="just">
              <a:buNone/>
            </a:pPr>
            <a:endParaRPr lang="fr-BE" sz="2000" b="1" dirty="0">
              <a:solidFill>
                <a:srgbClr val="6AC491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rgbClr val="00B05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fr-BE" sz="16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Preuve à fournir </a:t>
            </a:r>
            <a:r>
              <a:rPr lang="fr-BE" sz="16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certificat de résidence avec historique</a:t>
            </a: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Le domicile du 2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parent et le domicile au moment de l’inscription dans l’école primaire actuelle peuvent être cumulés.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1262705" y="682139"/>
            <a:ext cx="1112223" cy="5493721"/>
            <a:chOff x="106017" y="-187672"/>
            <a:chExt cx="1112223" cy="6336976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17" y="-187672"/>
              <a:ext cx="988485" cy="988485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03" y="5271067"/>
              <a:ext cx="878237" cy="878237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51852" y="3088310"/>
            <a:ext cx="4888295" cy="1981833"/>
          </a:xfrm>
          <a:prstGeom prst="rect">
            <a:avLst/>
          </a:prstGeom>
        </p:spPr>
      </p:pic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3748584" y="4297544"/>
            <a:ext cx="4725381" cy="724832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1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538438" y="4621537"/>
            <a:ext cx="74439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b="1" dirty="0">
              <a:solidFill>
                <a:srgbClr val="C00000"/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BE" sz="1600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Une erreur peut avoir de lourdes conséquences en cas de classement</a:t>
            </a:r>
          </a:p>
          <a:p>
            <a:endParaRPr lang="fr-BE" dirty="0"/>
          </a:p>
        </p:txBody>
      </p:sp>
      <p:sp>
        <p:nvSpPr>
          <p:cNvPr id="5" name="ZoneTexte 4"/>
          <p:cNvSpPr txBox="1"/>
          <p:nvPr>
            <p:custDataLst>
              <p:tags r:id="rId3"/>
            </p:custDataLst>
          </p:nvPr>
        </p:nvSpPr>
        <p:spPr>
          <a:xfrm>
            <a:off x="1281272" y="1515834"/>
            <a:ext cx="9958256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Si l’invocation d’un autre domicile que le domicile actuel est possible, il est important de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procéder à une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simulation de l’indice composite</a:t>
            </a:r>
          </a:p>
          <a:p>
            <a:pPr algn="just">
              <a:lnSpc>
                <a:spcPct val="150000"/>
              </a:lnSpc>
            </a:pPr>
            <a:endParaRPr lang="fr-BE" b="1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algn="just"/>
            <a:endParaRPr lang="fr-BE" b="1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  <a:p>
            <a:pPr marL="0" lvl="1" algn="ctr"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Par téléphone au </a:t>
            </a:r>
            <a:r>
              <a:rPr lang="fr-BE" altLang="fr-FR" sz="2000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altLang="fr-FR" sz="20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sz="2000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(gratuit)</a:t>
            </a:r>
          </a:p>
          <a:p>
            <a:pPr marL="0" lvl="1" algn="ctr">
              <a:spcAft>
                <a:spcPts val="1200"/>
              </a:spcAft>
              <a:defRPr/>
            </a:pPr>
            <a:endParaRPr lang="fr-BE" altLang="fr-FR" sz="2000" dirty="0">
              <a:solidFill>
                <a:srgbClr val="44AA7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algn="ctr"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Sur le site : </a:t>
            </a:r>
            <a:r>
              <a:rPr lang="fr-BE" altLang="fr-FR" sz="2000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 </a:t>
            </a:r>
          </a:p>
          <a:p>
            <a:pPr algn="just"/>
            <a:endParaRPr lang="fr-BE" b="1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81" y="3634224"/>
            <a:ext cx="900661" cy="9006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86" y="4889795"/>
            <a:ext cx="406591" cy="35603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66" y="3031083"/>
            <a:ext cx="516489" cy="5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5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55114" y="1146502"/>
            <a:ext cx="5097667" cy="535781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La demande en immersion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2"/>
          <a:srcRect l="9434" t="27189" r="43832" b="68104"/>
          <a:stretch/>
        </p:blipFill>
        <p:spPr>
          <a:xfrm>
            <a:off x="1781697" y="2250341"/>
            <a:ext cx="7916057" cy="917443"/>
          </a:xfrm>
          <a:prstGeom prst="rect">
            <a:avLst/>
          </a:prstGeom>
        </p:spPr>
      </p:pic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568559" y="2205715"/>
            <a:ext cx="1129195" cy="917443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581074" y="3646589"/>
            <a:ext cx="955599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000" dirty="0">
                <a:sym typeface="Wingdings" panose="05000000000000000000" pitchFamily="2" charset="2"/>
              </a:rPr>
              <a:t>La demande d’immersion s’applique à </a:t>
            </a:r>
            <a:r>
              <a:rPr lang="fr-BE" sz="2000" b="1" dirty="0">
                <a:solidFill>
                  <a:srgbClr val="3B8CB3"/>
                </a:solidFill>
                <a:sym typeface="Wingdings" panose="05000000000000000000" pitchFamily="2" charset="2"/>
              </a:rPr>
              <a:t>l’ensemble</a:t>
            </a:r>
            <a:r>
              <a:rPr lang="fr-BE" sz="2000" dirty="0">
                <a:solidFill>
                  <a:srgbClr val="3B8CB3"/>
                </a:solidFill>
                <a:sym typeface="Wingdings" panose="05000000000000000000" pitchFamily="2" charset="2"/>
              </a:rPr>
              <a:t> </a:t>
            </a:r>
            <a:r>
              <a:rPr lang="fr-BE" sz="2000" dirty="0">
                <a:sym typeface="Wingdings" panose="05000000000000000000" pitchFamily="2" charset="2"/>
              </a:rPr>
              <a:t>des écoles visées qui organisent </a:t>
            </a:r>
            <a:r>
              <a:rPr lang="fr-BE" sz="2000" b="1" dirty="0">
                <a:solidFill>
                  <a:srgbClr val="3B8CB3"/>
                </a:solidFill>
                <a:sym typeface="Wingdings" panose="05000000000000000000" pitchFamily="2" charset="2"/>
              </a:rPr>
              <a:t>l’immersion</a:t>
            </a:r>
          </a:p>
          <a:p>
            <a:pPr algn="just">
              <a:spcAft>
                <a:spcPts val="600"/>
              </a:spcAft>
            </a:pPr>
            <a:endParaRPr lang="fr-BE" sz="2000" dirty="0">
              <a:solidFill>
                <a:schemeClr val="tx1">
                  <a:lumMod val="75000"/>
                  <a:lumOff val="25000"/>
                </a:schemeClr>
              </a:solidFill>
              <a:sym typeface="Wingdings" panose="05000000000000000000" pitchFamily="2" charset="2"/>
            </a:endParaRPr>
          </a:p>
          <a:p>
            <a:pPr algn="just"/>
            <a:r>
              <a:rPr lang="fr-BE" sz="2000" dirty="0">
                <a:sym typeface="Wingdings" panose="05000000000000000000" pitchFamily="2" charset="2"/>
              </a:rPr>
              <a:t>Possibilité d’en faire la demande même si l’école de 1</a:t>
            </a:r>
            <a:r>
              <a:rPr lang="fr-BE" sz="2000" baseline="30000" dirty="0">
                <a:sym typeface="Wingdings" panose="05000000000000000000" pitchFamily="2" charset="2"/>
              </a:rPr>
              <a:t>re</a:t>
            </a:r>
            <a:r>
              <a:rPr lang="fr-BE" sz="2000" dirty="0">
                <a:sym typeface="Wingdings" panose="05000000000000000000" pitchFamily="2" charset="2"/>
              </a:rPr>
              <a:t> préférence ne l’organise pas</a:t>
            </a:r>
          </a:p>
          <a:p>
            <a:pPr algn="just"/>
            <a:endParaRPr lang="fr-BE" sz="2000" dirty="0">
              <a:sym typeface="Wingdings" panose="05000000000000000000" pitchFamily="2" charset="2"/>
            </a:endParaRPr>
          </a:p>
          <a:p>
            <a:pPr algn="just"/>
            <a:r>
              <a:rPr lang="fr-BE" sz="2000" dirty="0">
                <a:sym typeface="Wingdings" panose="05000000000000000000" pitchFamily="2" charset="2"/>
              </a:rPr>
              <a:t>Impossibilité de récupérer ses listes d’attente dans les écoles de moindre préférence si l’élève a obtenu une place dans une école, mais pas dans la filière immersive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6" y="3820639"/>
            <a:ext cx="526141" cy="52614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4" y="4703845"/>
            <a:ext cx="526141" cy="526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C79B370-006A-FFBA-5709-806646B304E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3" y="5444161"/>
            <a:ext cx="526141" cy="52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27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284660" y="3430423"/>
            <a:ext cx="960743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BE" sz="400" b="1" dirty="0">
              <a:solidFill>
                <a:srgbClr val="00B050"/>
              </a:solidFill>
            </a:endParaRPr>
          </a:p>
          <a:p>
            <a:pPr marL="358775" lvl="1" indent="-358775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Pour les (demi-)frères/sœurs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: déclaration sur l’honneur que l’élève à inscrire a au moins un parent commun avec l’élève qui fréquente déjà l’école secondaire</a:t>
            </a:r>
          </a:p>
          <a:p>
            <a:pPr marL="358775" lvl="2" algn="just">
              <a:buClr>
                <a:srgbClr val="54B2BB"/>
              </a:buClr>
              <a:defRPr/>
            </a:pPr>
            <a:r>
              <a:rPr lang="fr-BE" sz="1400" b="1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→</a:t>
            </a:r>
            <a:r>
              <a:rPr lang="fr-BE" sz="1400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Cette déclaration est réalisée par la signature du FUI</a:t>
            </a:r>
          </a:p>
          <a:p>
            <a:pPr marL="1085850" lvl="2" indent="-2857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74650" lvl="1" indent="-3746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Recomposition familiale :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établir que l'un des parents de l’élève à inscrire a recomposé une famille avec l'un des parents de l’élève qui fréquente déjà l'école secondaire,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mariage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cohabitation légale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, soit par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domiciliation depuis au moins un an</a:t>
            </a:r>
            <a:r>
              <a:rPr lang="fr-BE" sz="1400" dirty="0">
                <a:solidFill>
                  <a:srgbClr val="285F7A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au dernier jour de la période d’inscription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  <a:defRPr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74650" lvl="1" indent="-374650" algn="just">
              <a:buClr>
                <a:srgbClr val="54B2BB"/>
              </a:buClr>
              <a:buFont typeface="Wingdings" panose="05000000000000000000" pitchFamily="2" charset="2"/>
              <a:buChar char="q"/>
              <a:defRPr/>
            </a:pP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</a:rPr>
              <a:t>Dans toute autre situation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: établir que l'élève à inscrire réside </a:t>
            </a:r>
            <a:r>
              <a:rPr lang="fr-BE" sz="1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depuis au moins un an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avec l’élève qui fréquente déjà l'école secondaire au dernier jour de la période d’inscription</a:t>
            </a:r>
          </a:p>
        </p:txBody>
      </p:sp>
      <p:grpSp>
        <p:nvGrpSpPr>
          <p:cNvPr id="13" name="Groupe 12"/>
          <p:cNvGrpSpPr/>
          <p:nvPr>
            <p:custDataLst>
              <p:tags r:id="rId3"/>
            </p:custDataLst>
          </p:nvPr>
        </p:nvGrpSpPr>
        <p:grpSpPr>
          <a:xfrm>
            <a:off x="1210229" y="1146333"/>
            <a:ext cx="10522653" cy="1477328"/>
            <a:chOff x="-756088" y="1434277"/>
            <a:chExt cx="9214248" cy="1477328"/>
          </a:xfrm>
        </p:grpSpPr>
        <p:sp>
          <p:nvSpPr>
            <p:cNvPr id="5" name="ZoneTexte 4"/>
            <p:cNvSpPr txBox="1"/>
            <p:nvPr/>
          </p:nvSpPr>
          <p:spPr>
            <a:xfrm>
              <a:off x="-756088" y="1434277"/>
              <a:ext cx="9214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Valables uniquement durant la période d’inscription et </a:t>
              </a:r>
            </a:p>
            <a:p>
              <a:pPr algn="ctr">
                <a:lnSpc>
                  <a:spcPct val="150000"/>
                </a:lnSpc>
              </a:pP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dans l’école secondaire de 1</a:t>
              </a:r>
              <a:r>
                <a:rPr lang="fr-BE" baseline="30000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</a:t>
              </a:r>
              <a:r>
                <a:rPr lang="fr-BE" dirty="0">
                  <a:solidFill>
                    <a:srgbClr val="C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préférence</a:t>
              </a:r>
            </a:p>
            <a:p>
              <a:pPr algn="just"/>
              <a:endParaRPr lang="fr-B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Elles sont au nombre de 5 et sont hiérarchisées comme suit :</a:t>
              </a: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083" y="1581513"/>
              <a:ext cx="439127" cy="410925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>
            <p:custDataLst>
              <p:tags r:id="rId4"/>
            </p:custDataLst>
          </p:nvPr>
        </p:nvGrpSpPr>
        <p:grpSpPr>
          <a:xfrm>
            <a:off x="1788442" y="2798548"/>
            <a:ext cx="8781750" cy="563777"/>
            <a:chOff x="385763" y="2865224"/>
            <a:chExt cx="8193024" cy="563777"/>
          </a:xfrm>
        </p:grpSpPr>
        <p:sp>
          <p:nvSpPr>
            <p:cNvPr id="7" name="Rectangle 6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91927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19480" y="2865225"/>
              <a:ext cx="4035965" cy="563775"/>
            </a:xfrm>
            <a:prstGeom prst="rect">
              <a:avLst/>
            </a:prstGeom>
            <a:solidFill>
              <a:srgbClr val="77B4D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fratrie » (au sens large)</a:t>
              </a: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5" name="Espace réservé du contenu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907347" y="765333"/>
            <a:ext cx="5097667" cy="53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Les priorités </a:t>
            </a:r>
          </a:p>
        </p:txBody>
      </p:sp>
    </p:spTree>
    <p:extLst>
      <p:ext uri="{BB962C8B-B14F-4D97-AF65-F5344CB8AC3E}">
        <p14:creationId xmlns:p14="http://schemas.microsoft.com/office/powerpoint/2010/main" val="347834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45736" y="1794083"/>
            <a:ext cx="8229600" cy="387827"/>
          </a:xfrm>
        </p:spPr>
        <p:txBody>
          <a:bodyPr/>
          <a:lstStyle/>
          <a:p>
            <a:pPr marL="0" indent="0"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Il s’agit des enfants qui sont « placés » sur base d’un jugement</a:t>
            </a:r>
          </a:p>
          <a:p>
            <a:pPr marL="0" indent="0" algn="ctr">
              <a:buNone/>
            </a:pPr>
            <a:endParaRPr lang="fr-BE" sz="1800" dirty="0"/>
          </a:p>
          <a:p>
            <a:pPr marL="0" indent="0">
              <a:buNone/>
            </a:pPr>
            <a:endParaRPr lang="fr-BE" sz="2000" dirty="0"/>
          </a:p>
          <a:p>
            <a:pPr algn="just">
              <a:buFont typeface="Courier New" panose="02070309020205020404" pitchFamily="49" charset="0"/>
              <a:buChar char="o"/>
            </a:pPr>
            <a:endParaRPr lang="fr-BE" sz="2000" dirty="0"/>
          </a:p>
          <a:p>
            <a:pPr marL="0" indent="0">
              <a:buNone/>
            </a:pPr>
            <a:endParaRPr lang="fr-BE" sz="9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fr-BE" sz="900" b="1" i="1" dirty="0">
              <a:solidFill>
                <a:srgbClr val="009AD0"/>
              </a:solidFill>
            </a:endParaRPr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b="1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>
              <a:buNone/>
            </a:pPr>
            <a:endParaRPr lang="fr-BE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2038925" y="998300"/>
            <a:ext cx="8443223" cy="563776"/>
            <a:chOff x="385763" y="2865224"/>
            <a:chExt cx="8193024" cy="563776"/>
          </a:xfrm>
        </p:grpSpPr>
        <p:sp>
          <p:nvSpPr>
            <p:cNvPr id="6" name="Rectangle 5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57200" y="2905780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19479" y="2865225"/>
              <a:ext cx="4758371" cy="563775"/>
            </a:xfrm>
            <a:prstGeom prst="rect">
              <a:avLst/>
            </a:prstGeom>
            <a:solidFill>
              <a:srgbClr val="F4C76C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enfant en situation précaire » </a:t>
              </a:r>
            </a:p>
          </p:txBody>
        </p:sp>
      </p:grpSp>
      <p:grpSp>
        <p:nvGrpSpPr>
          <p:cNvPr id="9" name="Groupe 8"/>
          <p:cNvGrpSpPr/>
          <p:nvPr>
            <p:custDataLst>
              <p:tags r:id="rId4"/>
            </p:custDataLst>
          </p:nvPr>
        </p:nvGrpSpPr>
        <p:grpSpPr>
          <a:xfrm>
            <a:off x="2050224" y="2413917"/>
            <a:ext cx="8443222" cy="563777"/>
            <a:chOff x="385763" y="2865224"/>
            <a:chExt cx="8193024" cy="563777"/>
          </a:xfrm>
        </p:grpSpPr>
        <p:sp>
          <p:nvSpPr>
            <p:cNvPr id="10" name="Rectangle 9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63697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  <a:endParaRPr lang="fr-B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19479" y="2865225"/>
              <a:ext cx="4831209" cy="563775"/>
            </a:xfrm>
            <a:prstGeom prst="rect">
              <a:avLst/>
            </a:prstGeom>
            <a:solidFill>
              <a:srgbClr val="75E1A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enfant à besoins spécifiques  » </a:t>
              </a:r>
            </a:p>
          </p:txBody>
        </p:sp>
      </p:grp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2016328" y="3123738"/>
            <a:ext cx="8465820" cy="2418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  <a:buFont typeface="Wingdings" panose="05000000000000000000" pitchFamily="2" charset="2"/>
              <a:buChar char="q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Soit </a:t>
            </a:r>
            <a:r>
              <a:rPr lang="fr-BE" sz="1600" b="1" dirty="0">
                <a:latin typeface="Poppins" panose="00000500000000000000" pitchFamily="2" charset="0"/>
                <a:cs typeface="Poppins" panose="00000500000000000000" pitchFamily="2" charset="0"/>
              </a:rPr>
              <a:t>intégration permanente totale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(enseignement spécialisé) prévue pour la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année secondaire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</a:pPr>
            <a:r>
              <a:rPr lang="fr-BE" sz="1600" b="1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           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P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roposition d’intégration</a:t>
            </a:r>
            <a:endParaRPr lang="fr-BE" sz="12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  <a:buFont typeface="Wingdings" panose="05000000000000000000" pitchFamily="2" charset="2"/>
              <a:buChar char="q"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Soit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besoins spécifiques fondés sur un handicap avéré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(nécessitant la mise en place d'aménagements spécifiques)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accord de la direction de l’école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75E1A3"/>
              </a:buClr>
            </a:pP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           </a:t>
            </a:r>
            <a:r>
              <a:rPr lang="fr-BE" sz="1600" b="1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fr-BE" sz="1600" dirty="0">
                <a:solidFill>
                  <a:srgbClr val="75E1A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Convention écrite conclue avec la direction de l’école secondaire  visée</a:t>
            </a:r>
            <a:endParaRPr lang="fr-BE" sz="16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08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118760" y="4559388"/>
            <a:ext cx="81375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L’un des parents travaille dans l’école secondaire de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préférence (tout type de personnel) et est rémunéré dans le cadre d’un statut ou d’un contrat de travail avec cette école</a:t>
            </a:r>
          </a:p>
        </p:txBody>
      </p:sp>
      <p:grpSp>
        <p:nvGrpSpPr>
          <p:cNvPr id="5" name="Groupe 4"/>
          <p:cNvGrpSpPr/>
          <p:nvPr>
            <p:custDataLst>
              <p:tags r:id="rId3"/>
            </p:custDataLst>
          </p:nvPr>
        </p:nvGrpSpPr>
        <p:grpSpPr>
          <a:xfrm>
            <a:off x="2022345" y="3745104"/>
            <a:ext cx="8487949" cy="563777"/>
            <a:chOff x="385763" y="2865224"/>
            <a:chExt cx="8193024" cy="563777"/>
          </a:xfrm>
        </p:grpSpPr>
        <p:sp>
          <p:nvSpPr>
            <p:cNvPr id="6" name="Rectangle 5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78828" y="2905781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5</a:t>
              </a:r>
              <a:endParaRPr lang="fr-B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19479" y="2865225"/>
              <a:ext cx="3429133" cy="563775"/>
            </a:xfrm>
            <a:prstGeom prst="rect">
              <a:avLst/>
            </a:prstGeom>
            <a:solidFill>
              <a:srgbClr val="ACDEC3"/>
            </a:solidFill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parent prestant » </a:t>
              </a:r>
            </a:p>
          </p:txBody>
        </p:sp>
      </p:grpSp>
      <p:grpSp>
        <p:nvGrpSpPr>
          <p:cNvPr id="9" name="Groupe 8"/>
          <p:cNvGrpSpPr/>
          <p:nvPr>
            <p:custDataLst>
              <p:tags r:id="rId4"/>
            </p:custDataLst>
          </p:nvPr>
        </p:nvGrpSpPr>
        <p:grpSpPr>
          <a:xfrm>
            <a:off x="1948336" y="1288189"/>
            <a:ext cx="8462801" cy="563776"/>
            <a:chOff x="385763" y="2865224"/>
            <a:chExt cx="8193024" cy="563776"/>
          </a:xfrm>
        </p:grpSpPr>
        <p:sp>
          <p:nvSpPr>
            <p:cNvPr id="10" name="Rectangle 9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57413" y="2894779"/>
              <a:ext cx="321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919480" y="2865225"/>
              <a:ext cx="2698752" cy="563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lIns="144000" tIns="36000" rIns="144000" bIns="0" rtlCol="0" anchor="ctr" anchorCtr="1">
              <a:norm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Priorité « interne » </a:t>
              </a:r>
            </a:p>
          </p:txBody>
        </p:sp>
      </p:grpSp>
      <p:sp>
        <p:nvSpPr>
          <p:cNvPr id="13" name="ZoneTexte 12"/>
          <p:cNvSpPr txBox="1"/>
          <p:nvPr>
            <p:custDataLst>
              <p:tags r:id="rId5"/>
            </p:custDataLst>
          </p:nvPr>
        </p:nvSpPr>
        <p:spPr>
          <a:xfrm>
            <a:off x="2022345" y="2160127"/>
            <a:ext cx="817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L’élève va fréquenter, en 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année secondaire, un internat appartenant au même pouvoir organisateur que l’école visée ou avec laquelle elle entretient une collaboration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1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19463" y="2336240"/>
            <a:ext cx="9553074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Toute situation pouvant influer sur un éventuel classement </a:t>
            </a:r>
          </a:p>
          <a:p>
            <a:pPr marL="0" indent="0" algn="ctr">
              <a:buNone/>
              <a:defRPr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(adresse(s) ou priorité) doit être établie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fr-FR" sz="1700" dirty="0"/>
          </a:p>
        </p:txBody>
      </p:sp>
      <p:sp>
        <p:nvSpPr>
          <p:cNvPr id="5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3278" y="1016215"/>
            <a:ext cx="7601552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Documents à fournir 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ZoneTexte 2"/>
          <p:cNvSpPr txBox="1"/>
          <p:nvPr>
            <p:custDataLst>
              <p:tags r:id="rId4"/>
            </p:custDataLst>
          </p:nvPr>
        </p:nvSpPr>
        <p:spPr>
          <a:xfrm>
            <a:off x="669158" y="4151231"/>
            <a:ext cx="8878432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endParaRPr lang="fr-BE" b="1" dirty="0">
              <a:solidFill>
                <a:prstClr val="black"/>
              </a:solidFill>
            </a:endParaRPr>
          </a:p>
          <a:p>
            <a:pPr marL="900000" algn="just">
              <a:defRPr/>
            </a:pP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Certains documents sont disponibles gratuitement sur l’application « Mon Dossier » du Service public fédéral Intérieur sur le site : </a:t>
            </a: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hlinkClick r:id="rId10"/>
              </a:rPr>
              <a:t>http://www.ibz.rrn.fgov.be/fr/registre-national/mon-dossier/</a:t>
            </a:r>
            <a:endParaRPr lang="fr-BE" dirty="0">
              <a:solidFill>
                <a:prstClr val="black"/>
              </a:solidFill>
              <a:latin typeface="+mj-lt"/>
            </a:endParaRPr>
          </a:p>
          <a:p>
            <a:pPr lvl="0" algn="ctr" eaLnBrk="1" hangingPunct="1">
              <a:defRPr/>
            </a:pPr>
            <a:endParaRPr lang="fr-FR" sz="1600" b="1" cap="small" dirty="0">
              <a:solidFill>
                <a:srgbClr val="54B2BB"/>
              </a:solidFill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90" y="4335770"/>
            <a:ext cx="1091944" cy="10774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4C255B-1EBF-ABC7-BEE0-F4FC24030B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76044" y="4067266"/>
            <a:ext cx="1635668" cy="16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498223" y="810094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Le volet confidentiel</a:t>
            </a:r>
            <a:endParaRPr lang="fr-BE" altLang="fr-FR" sz="4000" b="1" dirty="0">
              <a:latin typeface="Poppins"/>
            </a:endParaRPr>
          </a:p>
        </p:txBody>
      </p:sp>
      <p:sp>
        <p:nvSpPr>
          <p:cNvPr id="10" name="ZoneTexte 9"/>
          <p:cNvSpPr txBox="1"/>
          <p:nvPr>
            <p:custDataLst>
              <p:tags r:id="rId3"/>
            </p:custDataLst>
          </p:nvPr>
        </p:nvSpPr>
        <p:spPr>
          <a:xfrm>
            <a:off x="806027" y="702364"/>
            <a:ext cx="852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lang="fr-BE" sz="6000" b="1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9314">
            <a:off x="669697" y="3890573"/>
            <a:ext cx="1472480" cy="1472480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5"/>
            </p:custDataLst>
          </p:nvPr>
        </p:nvSpPr>
        <p:spPr>
          <a:xfrm>
            <a:off x="2277979" y="3997445"/>
            <a:ext cx="7636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fait de mentionner plusieurs choix d’écoles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 diminue pas la possibilité </a:t>
            </a: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qu’a un enfant d’obtenir sa 1</a:t>
            </a:r>
            <a:r>
              <a:rPr lang="fr-BE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</a:t>
            </a:r>
          </a:p>
          <a:p>
            <a:pPr algn="ctr"/>
            <a:endParaRPr lang="fr-BE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changement de réseau et la mention d’écoles relevant de réseaux différents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n’influent pas sur le classement</a:t>
            </a:r>
          </a:p>
          <a:p>
            <a:endParaRPr lang="fr-BE" dirty="0"/>
          </a:p>
        </p:txBody>
      </p:sp>
      <p:sp>
        <p:nvSpPr>
          <p:cNvPr id="2" name="ZoneTexte 1"/>
          <p:cNvSpPr txBox="1"/>
          <p:nvPr>
            <p:custDataLst>
              <p:tags r:id="rId6"/>
            </p:custDataLst>
          </p:nvPr>
        </p:nvSpPr>
        <p:spPr>
          <a:xfrm>
            <a:off x="790432" y="2214936"/>
            <a:ext cx="10611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Il permet de faire valoir jusqu’à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 autres écoles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par ordre de préférence</a:t>
            </a:r>
          </a:p>
          <a:p>
            <a:pPr lvl="0" algn="ctr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fr-B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ne doit pas être complété si l’école de 1</a:t>
            </a:r>
            <a:r>
              <a:rPr lang="fr-BE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 est </a:t>
            </a:r>
            <a:r>
              <a:rPr lang="fr-BE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présumée incomplète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9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684367" y="890009"/>
            <a:ext cx="11310425" cy="5355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Comment</a:t>
            </a:r>
            <a:r>
              <a:rPr lang="fr-FR" altLang="fr-FR" b="1" dirty="0">
                <a:latin typeface="Poppins"/>
                <a:ea typeface="+mj-ea"/>
              </a:rPr>
              <a:t> compléter le volet confidentiel ?</a:t>
            </a:r>
            <a:endParaRPr lang="fr-BE" altLang="fr-FR" b="1" dirty="0">
              <a:latin typeface="Poppins"/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715462" y="2488212"/>
            <a:ext cx="6521172" cy="12536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Accès à la plateforme via le site </a:t>
            </a:r>
            <a:r>
              <a:rPr lang="fr-BE" sz="1600" u="sng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</a:t>
            </a:r>
            <a:endParaRPr lang="fr-BE" sz="1600" dirty="0">
              <a:solidFill>
                <a:srgbClr val="3B8CB3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Utilisation du numéro de FUI et du code d’accès présents sur le volet confidentiel</a:t>
            </a:r>
            <a:endParaRPr lang="fr-BE" sz="2200" dirty="0"/>
          </a:p>
          <a:p>
            <a:pPr marL="0" indent="0" algn="just">
              <a:buNone/>
            </a:pPr>
            <a:endParaRPr lang="fr-BE" sz="2200" dirty="0"/>
          </a:p>
          <a:p>
            <a:pPr marL="0" indent="0" algn="just">
              <a:buNone/>
            </a:pPr>
            <a:endParaRPr lang="fr-BE" sz="2200" dirty="0"/>
          </a:p>
          <a:p>
            <a:pPr marL="0" indent="0" algn="just">
              <a:buNone/>
            </a:pPr>
            <a:endParaRPr lang="fr-BE" sz="1800" dirty="0"/>
          </a:p>
          <a:p>
            <a:pPr marL="457200" indent="-457200" algn="just">
              <a:buAutoNum type="arabicPeriod"/>
            </a:pPr>
            <a:endParaRPr lang="fr-BE" dirty="0"/>
          </a:p>
          <a:p>
            <a:endParaRPr lang="fr-BE" dirty="0"/>
          </a:p>
        </p:txBody>
      </p:sp>
      <p:grpSp>
        <p:nvGrpSpPr>
          <p:cNvPr id="8" name="Groupe 7"/>
          <p:cNvGrpSpPr/>
          <p:nvPr>
            <p:custDataLst>
              <p:tags r:id="rId4"/>
            </p:custDataLst>
          </p:nvPr>
        </p:nvGrpSpPr>
        <p:grpSpPr>
          <a:xfrm>
            <a:off x="1367402" y="1749693"/>
            <a:ext cx="9944357" cy="584775"/>
            <a:chOff x="385763" y="2845347"/>
            <a:chExt cx="8193024" cy="584775"/>
          </a:xfrm>
        </p:grpSpPr>
        <p:sp>
          <p:nvSpPr>
            <p:cNvPr id="9" name="Rectangle 8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85763" y="2845347"/>
              <a:ext cx="533715" cy="584775"/>
            </a:xfrm>
            <a:prstGeom prst="rect">
              <a:avLst/>
            </a:prstGeom>
            <a:solidFill>
              <a:srgbClr val="77B4D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1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919479" y="2865225"/>
              <a:ext cx="7537452" cy="563775"/>
            </a:xfrm>
            <a:prstGeom prst="rect">
              <a:avLst/>
            </a:prstGeom>
            <a:noFill/>
          </p:spPr>
          <p:txBody>
            <a:bodyPr wrap="square" lIns="144000" tIns="36000" rIns="144000" bIns="0" rtlCol="0" anchor="ctr" anchorCtr="1">
              <a:norm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 ligne via la plateforme « Mon Espace Inscription »</a:t>
              </a:r>
            </a:p>
          </p:txBody>
        </p:sp>
      </p:grpSp>
      <p:sp>
        <p:nvSpPr>
          <p:cNvPr id="13" name="ZoneTexte 12"/>
          <p:cNvSpPr txBox="1"/>
          <p:nvPr>
            <p:custDataLst>
              <p:tags r:id="rId5"/>
            </p:custDataLst>
          </p:nvPr>
        </p:nvSpPr>
        <p:spPr>
          <a:xfrm>
            <a:off x="1902444" y="3882793"/>
            <a:ext cx="937417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Avantages :</a:t>
            </a:r>
          </a:p>
          <a:p>
            <a:pPr marL="742950" lvl="1" indent="-285750" algn="just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Facilite l’encodage des écoles (insertion automatique des numéros FASE)</a:t>
            </a:r>
          </a:p>
          <a:p>
            <a:pPr marL="742950" lvl="1" indent="-285750" algn="just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Permet d’accéder à l’outil de simulation du calcul de l’indice composite</a:t>
            </a: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L’encodage en ligne du volet confidentiel doit être effectué avant le dépôt du volet général dans l’école secondaire de 1</a:t>
            </a:r>
            <a:r>
              <a:rPr lang="fr-FR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b="1" dirty="0">
                <a:latin typeface="Poppins" panose="00000500000000000000" pitchFamily="2" charset="0"/>
                <a:cs typeface="Poppins" panose="00000500000000000000" pitchFamily="2" charset="0"/>
              </a:rPr>
              <a:t> préférence et au plus tard le dernier jour de la période d’inscription à 12h</a:t>
            </a:r>
          </a:p>
          <a:p>
            <a:endParaRPr lang="fr-B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801950" y="2488212"/>
            <a:ext cx="2103302" cy="139458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27" y="5291332"/>
            <a:ext cx="368979" cy="36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B90D5CFB-435E-D643-990B-AA794A6E64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05858" y="504471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Quelques repères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B333169-3DD2-A360-3A49-B3946C5FF97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392510" y="2115532"/>
            <a:ext cx="10061940" cy="3538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Inscriptions en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1</a:t>
            </a:r>
            <a:r>
              <a:rPr lang="fr-BE" b="1" baseline="30000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année secondaire </a:t>
            </a: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uniquement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Utilisation du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Formulaire Unique d’Inscription (FUI)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Période d’inscription </a:t>
            </a:r>
            <a:r>
              <a:rPr lang="fr-BE" b="1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spécifique</a:t>
            </a:r>
          </a:p>
          <a:p>
            <a:pPr lvl="1" algn="just">
              <a:lnSpc>
                <a:spcPct val="250000"/>
              </a:lnSpc>
              <a:buFontTx/>
              <a:buChar char="-"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Classement </a:t>
            </a:r>
            <a:r>
              <a:rPr lang="fr-BE" b="1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pour départager les demandes si nécessaire</a:t>
            </a:r>
            <a:endParaRPr lang="fr-FR" b="1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5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97785" y="2015734"/>
            <a:ext cx="9331285" cy="322377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fr-BE" sz="1400" dirty="0"/>
          </a:p>
          <a:p>
            <a:pPr algn="just">
              <a:lnSpc>
                <a:spcPct val="160000"/>
              </a:lnSpc>
              <a:buClr>
                <a:srgbClr val="F0B53D"/>
              </a:buClr>
              <a:buFont typeface="Wingdings" panose="05000000000000000000" pitchFamily="2" charset="2"/>
              <a:buChar char="Ø"/>
            </a:pP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Remettre le volet confidentiel à l’école de 1</a:t>
            </a:r>
            <a:r>
              <a:rPr lang="fr-BE" sz="19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  <a:r>
              <a:rPr lang="fr-BE" sz="1900" b="1" dirty="0">
                <a:latin typeface="Poppins" panose="00000500000000000000" pitchFamily="2" charset="0"/>
                <a:cs typeface="Poppins" panose="00000500000000000000" pitchFamily="2" charset="0"/>
              </a:rPr>
              <a:t>sous enveloppe fermée</a:t>
            </a: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, en y indiquant le nom, le prénom et le numéro de FUI de l’enfant</a:t>
            </a:r>
          </a:p>
          <a:p>
            <a:pPr algn="just">
              <a:lnSpc>
                <a:spcPct val="170000"/>
              </a:lnSpc>
              <a:buClr>
                <a:srgbClr val="F0B53D"/>
              </a:buClr>
              <a:buFont typeface="Wingdings" panose="05000000000000000000" pitchFamily="2" charset="2"/>
              <a:buChar char="Ø"/>
            </a:pP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Indiquer les numéros FASE des écoles mentionnées. Ils sont disponibles sur le site 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www.inscription.cfwb.be</a:t>
            </a:r>
            <a:r>
              <a:rPr lang="fr-BE" sz="19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900" dirty="0">
                <a:latin typeface="Poppins" panose="00000500000000000000" pitchFamily="2" charset="0"/>
                <a:cs typeface="Poppins" panose="00000500000000000000" pitchFamily="2" charset="0"/>
              </a:rPr>
              <a:t>sur la page « Documents »</a:t>
            </a:r>
            <a:endParaRPr lang="fr-FR" sz="19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r-FR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08038" indent="0" algn="ctr">
              <a:lnSpc>
                <a:spcPct val="170000"/>
              </a:lnSpc>
              <a:spcBef>
                <a:spcPts val="1200"/>
              </a:spcBef>
              <a:buNone/>
            </a:pPr>
            <a:r>
              <a:rPr 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Dans tous les cas, le volet général doit être déposé dans l’école de                             1</a:t>
            </a:r>
            <a:r>
              <a:rPr lang="fr-FR" sz="2000" b="1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 préférence entre le 2 février et le 6 mars 2026</a:t>
            </a:r>
          </a:p>
          <a:p>
            <a:pPr marL="0" indent="0">
              <a:buNone/>
            </a:pPr>
            <a:endParaRPr lang="fr-FR" sz="2000" b="1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fr-FR" sz="2000" b="1" cap="all" dirty="0">
              <a:solidFill>
                <a:srgbClr val="C00000"/>
              </a:solidFill>
            </a:endParaRPr>
          </a:p>
        </p:txBody>
      </p:sp>
      <p:grpSp>
        <p:nvGrpSpPr>
          <p:cNvPr id="7" name="Groupe 6"/>
          <p:cNvGrpSpPr/>
          <p:nvPr>
            <p:custDataLst>
              <p:tags r:id="rId3"/>
            </p:custDataLst>
          </p:nvPr>
        </p:nvGrpSpPr>
        <p:grpSpPr>
          <a:xfrm>
            <a:off x="1371418" y="1124707"/>
            <a:ext cx="10020129" cy="615098"/>
            <a:chOff x="385763" y="2845347"/>
            <a:chExt cx="8193024" cy="584775"/>
          </a:xfrm>
        </p:grpSpPr>
        <p:sp>
          <p:nvSpPr>
            <p:cNvPr id="8" name="Rectangle 7"/>
            <p:cNvSpPr/>
            <p:nvPr/>
          </p:nvSpPr>
          <p:spPr>
            <a:xfrm>
              <a:off x="385763" y="2865224"/>
              <a:ext cx="8193024" cy="563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85763" y="2845347"/>
              <a:ext cx="533715" cy="584775"/>
            </a:xfrm>
            <a:prstGeom prst="rect">
              <a:avLst/>
            </a:prstGeom>
            <a:solidFill>
              <a:srgbClr val="F4C76C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2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19478" y="2865225"/>
              <a:ext cx="7575553" cy="563775"/>
            </a:xfrm>
            <a:prstGeom prst="rect">
              <a:avLst/>
            </a:prstGeom>
            <a:noFill/>
          </p:spPr>
          <p:txBody>
            <a:bodyPr wrap="square" lIns="144000" tIns="36000" rIns="144000" bIns="0" rtlCol="0" anchor="ctr" anchorCtr="1">
              <a:noAutofit/>
            </a:bodyPr>
            <a:lstStyle/>
            <a:p>
              <a:pPr algn="ctr"/>
              <a:r>
                <a:rPr lang="fr-BE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En version « papier »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39" y="4310047"/>
            <a:ext cx="526970" cy="526970"/>
          </a:xfrm>
          <a:prstGeom prst="rect">
            <a:avLst/>
          </a:prstGeom>
        </p:spPr>
      </p:pic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193200" y="5526236"/>
            <a:ext cx="103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cap="all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L’encodage en ligne du volet confidentiel ne suffit pas pour réaliser l’inscription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65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85646" y="2145722"/>
            <a:ext cx="9420708" cy="197734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Entre le lundi 2 février et le vendredi 6 mars 2026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dans l’école secondaire de son 1</a:t>
            </a:r>
            <a:r>
              <a:rPr lang="fr-BE" sz="2400" b="1" baseline="30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choix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endParaRPr lang="fr-BE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fr-B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n’y a pas de chronologie durant cette période</a:t>
            </a:r>
            <a:endParaRPr lang="fr-BE" sz="1800" dirty="0">
              <a:solidFill>
                <a:srgbClr val="008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1078" y="1063812"/>
            <a:ext cx="7775242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Où et quand s’inscrire ?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5"/>
            </p:custDataLst>
          </p:nvPr>
        </p:nvSpPr>
        <p:spPr>
          <a:xfrm>
            <a:off x="1818817" y="4497088"/>
            <a:ext cx="93898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Reprise des inscriptions le 20 avril 2026 (inscriptions dites « chronologiques »)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Réduction de la possibilité d’obtenir une place dans les écoles souhaitées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Perte de la possibilité d’invoquer une priorité  </a:t>
            </a:r>
          </a:p>
        </p:txBody>
      </p:sp>
    </p:spTree>
    <p:extLst>
      <p:ext uri="{BB962C8B-B14F-4D97-AF65-F5344CB8AC3E}">
        <p14:creationId xmlns:p14="http://schemas.microsoft.com/office/powerpoint/2010/main" val="3198744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1053" y="1051044"/>
            <a:ext cx="7030536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000" b="1" dirty="0">
                <a:latin typeface="Poppins" panose="00000500000000000000" pitchFamily="2" charset="0"/>
                <a:cs typeface="Poppins" panose="00000500000000000000" pitchFamily="2" charset="0"/>
              </a:rPr>
              <a:t>Comment s’inscrire ?</a:t>
            </a:r>
            <a:endParaRPr lang="fr-BE" altLang="fr-FR" sz="40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7DBAA80F-2655-6387-6F99-5267A7624BE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981131" y="1771356"/>
            <a:ext cx="10844630" cy="4341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Avec le Formulaire Unique d’Inscription (FUI)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18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Remise en main propre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18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Possibilité de mandater une personne majeure (modèle de procuration joint au document d’information qui accompagne le FUI)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fr-FR" sz="1800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BE" sz="2000" dirty="0">
              <a:solidFill>
                <a:srgbClr val="3B8CB3"/>
              </a:solidFill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Remise d’un accusé de réception 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(sauf si école présumée incomplète)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r-BE" sz="1800" dirty="0">
                <a:solidFill>
                  <a:srgbClr val="C0000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À vérifier attentivement, </a:t>
            </a:r>
            <a:r>
              <a:rPr lang="fr-BE" sz="1800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car il contient les informations qui serviront en cas de classement</a:t>
            </a:r>
            <a:endParaRPr lang="fr-FR" sz="1800" dirty="0"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</p:txBody>
      </p:sp>
      <p:sp>
        <p:nvSpPr>
          <p:cNvPr id="10" name="Flèche vers le bas 9"/>
          <p:cNvSpPr/>
          <p:nvPr>
            <p:custDataLst>
              <p:tags r:id="rId5"/>
            </p:custDataLst>
          </p:nvPr>
        </p:nvSpPr>
        <p:spPr>
          <a:xfrm>
            <a:off x="6105840" y="3878012"/>
            <a:ext cx="595212" cy="91983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628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6868" y="755713"/>
            <a:ext cx="10828289" cy="1325563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/>
              </a:rPr>
              <a:t>La clôture des inscriptions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73448" y="2704077"/>
            <a:ext cx="10385946" cy="266631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vendredi 6 mars 2026 en fin de journée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(à l’heure habituelle de fermeture de l’école)</a:t>
            </a:r>
          </a:p>
          <a:p>
            <a:pPr marL="0" indent="0" algn="ctr">
              <a:buNone/>
            </a:pPr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</a:pP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Plus aucune inscription ne pourra être enregistrée jusqu’au 20 avril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9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7304" y="1116333"/>
            <a:ext cx="1170267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Situation</a:t>
            </a:r>
            <a:r>
              <a:rPr lang="fr-BE" alt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fr-BE" altLang="fr-FR" sz="3600" b="1" dirty="0">
                <a:latin typeface="Poppins"/>
                <a:ea typeface="+mj-ea"/>
              </a:rPr>
              <a:t>à l’issue de la période d’inscription</a:t>
            </a:r>
          </a:p>
        </p:txBody>
      </p:sp>
      <p:sp>
        <p:nvSpPr>
          <p:cNvPr id="16" name="ZoneTexte 15"/>
          <p:cNvSpPr txBox="1"/>
          <p:nvPr>
            <p:custDataLst>
              <p:tags r:id="rId3"/>
            </p:custDataLst>
          </p:nvPr>
        </p:nvSpPr>
        <p:spPr>
          <a:xfrm>
            <a:off x="937304" y="2729350"/>
            <a:ext cx="946347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99EA7"/>
              </a:buClr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Deux cas de figure :</a:t>
            </a:r>
          </a:p>
          <a:p>
            <a:pPr marL="742950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Moins de demandes que de places disponibles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=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école incomplète</a:t>
            </a:r>
          </a:p>
          <a:p>
            <a:pPr marL="1101725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à"/>
            </a:pP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tous les élèves sont inscrits</a:t>
            </a:r>
          </a:p>
          <a:p>
            <a:pPr marL="1101725" lvl="1" indent="-285750" algn="just">
              <a:lnSpc>
                <a:spcPct val="150000"/>
              </a:lnSpc>
              <a:buClr>
                <a:srgbClr val="799EA7"/>
              </a:buClr>
              <a:buFont typeface="Wingdings" panose="05000000000000000000" pitchFamily="2" charset="2"/>
              <a:buChar char="à"/>
            </a:pPr>
            <a:endParaRPr lang="fr-BE" sz="11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Plus de demandes que de places disponibles  =</a:t>
            </a: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école complète</a:t>
            </a:r>
          </a:p>
          <a:p>
            <a:pPr marL="815975" lvl="1" algn="just">
              <a:lnSpc>
                <a:spcPct val="150000"/>
              </a:lnSpc>
              <a:buClr>
                <a:srgbClr val="799EA7"/>
              </a:buClr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</a:t>
            </a: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classement</a:t>
            </a:r>
          </a:p>
        </p:txBody>
      </p:sp>
      <p:sp>
        <p:nvSpPr>
          <p:cNvPr id="2" name="ZoneTexte 1"/>
          <p:cNvSpPr txBox="1"/>
          <p:nvPr>
            <p:custDataLst>
              <p:tags r:id="rId4"/>
            </p:custDataLst>
          </p:nvPr>
        </p:nvSpPr>
        <p:spPr>
          <a:xfrm>
            <a:off x="502920" y="5557001"/>
            <a:ext cx="1125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fr-BE" b="1" dirty="0">
                <a:solidFill>
                  <a:srgbClr val="C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écoles informent les parents par courrier ou par e-mail durant la semaine du 9 mars 2026</a:t>
            </a:r>
            <a:endParaRPr lang="fr-BE" dirty="0">
              <a:solidFill>
                <a:srgbClr val="C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8" name="ZoneTexte 17"/>
          <p:cNvSpPr txBox="1"/>
          <p:nvPr>
            <p:custDataLst>
              <p:tags r:id="rId6"/>
            </p:custDataLst>
          </p:nvPr>
        </p:nvSpPr>
        <p:spPr>
          <a:xfrm>
            <a:off x="2084790" y="2017644"/>
            <a:ext cx="834363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1" algn="ctr">
              <a:defRPr/>
            </a:pPr>
            <a:r>
              <a:rPr lang="fr-BE" sz="1600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écoles présumées incomplètes qui organisent de l’immersion informent les parents quant à l’obtention ou non d’une place dans cette filière </a:t>
            </a:r>
          </a:p>
        </p:txBody>
      </p:sp>
      <p:pic>
        <p:nvPicPr>
          <p:cNvPr id="19" name="Imag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90" y="2017644"/>
            <a:ext cx="582513" cy="5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0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979572" y="2118067"/>
            <a:ext cx="10183141" cy="35067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En cas de classement, un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indice composite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est calculé pour tous les élèves en demande dans l’école secondaire : </a:t>
            </a:r>
          </a:p>
          <a:p>
            <a:pPr lvl="1">
              <a:lnSpc>
                <a:spcPct val="150000"/>
              </a:lnSpc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Résultat de la multiplication de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 coefficients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correspondant à 7 critères différents</a:t>
            </a:r>
          </a:p>
          <a:p>
            <a:pPr lvl="1"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Classement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ordre décroissant</a:t>
            </a:r>
            <a:r>
              <a:rPr lang="fr-BE" sz="2000" b="1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indice composite</a:t>
            </a:r>
          </a:p>
          <a:p>
            <a:pPr lvl="1"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buClr>
                <a:srgbClr val="3B8CB3"/>
              </a:buClr>
              <a:buFont typeface="Wingdings" panose="05000000000000000000" pitchFamily="2" charset="2"/>
              <a:buChar char="Ø"/>
              <a:defRPr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60000"/>
              </a:lnSpc>
              <a:buClr>
                <a:srgbClr val="3B8CB3"/>
              </a:buClr>
              <a:buNone/>
              <a:defRPr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	A partir de 2026, suppression du coefficient relatif à la classe 	d’encadrement de l’école primaire (coefficient n° 8)</a:t>
            </a:r>
          </a:p>
        </p:txBody>
      </p:sp>
      <p:sp>
        <p:nvSpPr>
          <p:cNvPr id="8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79573" y="1076435"/>
            <a:ext cx="10828289" cy="839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000" b="1" dirty="0">
                <a:latin typeface="Poppins"/>
              </a:rPr>
              <a:t>Le processus de classement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BA96512-2321-8517-7773-17D52DEFCD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7760"/>
          <a:stretch/>
        </p:blipFill>
        <p:spPr bwMode="auto">
          <a:xfrm>
            <a:off x="914225" y="4631505"/>
            <a:ext cx="1002030" cy="857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434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02742" y="1898202"/>
            <a:ext cx="8229600" cy="46276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1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préférence</a:t>
            </a:r>
            <a:endParaRPr lang="fr-BE" sz="2000" dirty="0">
              <a:solidFill>
                <a:srgbClr val="008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  <a:defRPr/>
            </a:pP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79511832"/>
              </p:ext>
            </p:extLst>
          </p:nvPr>
        </p:nvGraphicFramePr>
        <p:xfrm>
          <a:off x="1977149" y="3909214"/>
          <a:ext cx="7244624" cy="4770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0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8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30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Proximité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et au-delà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1,23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1,17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1,05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75461" y="998780"/>
            <a:ext cx="9862505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Poppins"/>
                <a:ea typeface="+mj-ea"/>
              </a:rPr>
              <a:t>Le calcul de l’indice composite</a:t>
            </a:r>
          </a:p>
        </p:txBody>
      </p:sp>
      <p:sp>
        <p:nvSpPr>
          <p:cNvPr id="2" name="ZoneTexte 1"/>
          <p:cNvSpPr txBox="1"/>
          <p:nvPr>
            <p:custDataLst>
              <p:tags r:id="rId5"/>
            </p:custDataLst>
          </p:nvPr>
        </p:nvSpPr>
        <p:spPr>
          <a:xfrm>
            <a:off x="1902742" y="3315227"/>
            <a:ext cx="1016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2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le domicile et l’école primaire </a:t>
            </a:r>
          </a:p>
        </p:txBody>
      </p:sp>
      <p:sp>
        <p:nvSpPr>
          <p:cNvPr id="4" name="ZoneTexte 3"/>
          <p:cNvSpPr txBox="1"/>
          <p:nvPr>
            <p:custDataLst>
              <p:tags r:id="rId6"/>
            </p:custDataLst>
          </p:nvPr>
        </p:nvSpPr>
        <p:spPr>
          <a:xfrm>
            <a:off x="1902742" y="4659752"/>
            <a:ext cx="10411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3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le domicile et l’école secondaire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648108338"/>
              </p:ext>
            </p:extLst>
          </p:nvPr>
        </p:nvGraphicFramePr>
        <p:xfrm>
          <a:off x="1977149" y="2434153"/>
          <a:ext cx="7304397" cy="4980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32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8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Préférence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à 10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0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1,5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1,4</a:t>
                      </a:r>
                      <a:endParaRPr lang="fr-BE" sz="14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</a:t>
                      </a:r>
                      <a:endParaRPr lang="fr-BE" sz="14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1,2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516312811"/>
              </p:ext>
            </p:extLst>
          </p:nvPr>
        </p:nvGraphicFramePr>
        <p:xfrm>
          <a:off x="1977149" y="5176247"/>
          <a:ext cx="7339568" cy="4370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42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2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2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5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Proximité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b="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r>
                        <a:rPr lang="fr-FR" sz="1200" b="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re</a:t>
                      </a:r>
                      <a:endParaRPr lang="fr-BE" sz="1400" b="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2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3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4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5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endParaRPr lang="fr-BE" sz="14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6</a:t>
                      </a:r>
                      <a:r>
                        <a:rPr lang="fr-FR" sz="1200" kern="100" baseline="300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</a:t>
                      </a:r>
                      <a:r>
                        <a:rPr lang="fr-FR" sz="1200" kern="100" baseline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et au-delà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52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Coefficient </a:t>
                      </a:r>
                      <a:endParaRPr lang="fr-BE" sz="12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1,98</a:t>
                      </a:r>
                      <a:endParaRPr lang="fr-BE" sz="1200" kern="10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1,79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1,59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1,39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1,19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200" kern="10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Songti SC"/>
                          <a:cs typeface="Poppins" panose="00000500000000000000" pitchFamily="2" charset="0"/>
                        </a:rPr>
                        <a:t>1</a:t>
                      </a:r>
                      <a:endParaRPr lang="fr-BE" sz="1200" kern="100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ea typeface="Songti SC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6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04300" y="1700526"/>
            <a:ext cx="9552494" cy="43560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2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combien d’écoles primaires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du même réseau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sont plus proches du domicile que celle que l’enfant fréquente actuellement ?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3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combien d’écoles secondaires 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du même réseau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 sont plus proches du domicile que celle de 1</a:t>
            </a:r>
            <a:r>
              <a:rPr lang="fr-BE" sz="20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 préférence ?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fr-BE" sz="2000" b="1" dirty="0">
                <a:latin typeface="Poppins" panose="00000500000000000000" pitchFamily="2" charset="0"/>
                <a:cs typeface="Poppins" panose="00000500000000000000" pitchFamily="2" charset="0"/>
              </a:rPr>
              <a:t>Les distances sont calculées à vol d’oiseau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5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9" y="1054195"/>
            <a:ext cx="10943156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3600" dirty="0">
                <a:solidFill>
                  <a:srgbClr val="3B8CB3"/>
                </a:solidFill>
                <a:latin typeface="Poppins"/>
                <a:ea typeface="+mj-ea"/>
              </a:rPr>
              <a:t>Comment calcule-t-on les coefficients 2 et 3 ?</a:t>
            </a: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485" y="5301882"/>
            <a:ext cx="457982" cy="4579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8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09852" y="850347"/>
            <a:ext cx="6372296" cy="719919"/>
          </a:xfrm>
        </p:spPr>
        <p:txBody>
          <a:bodyPr>
            <a:noAutofit/>
          </a:bodyPr>
          <a:lstStyle/>
          <a:p>
            <a:r>
              <a:rPr lang="fr-BE" sz="4000" dirty="0">
                <a:solidFill>
                  <a:srgbClr val="3B8CB3"/>
                </a:solidFill>
                <a:latin typeface="Poppins"/>
              </a:rPr>
              <a:t>Le calcul de la proximité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711935" y="1903693"/>
            <a:ext cx="4993855" cy="38115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Légende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Domicile de référence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École primaire fréquentée ou école 	secondaire visée</a:t>
            </a:r>
          </a:p>
          <a:p>
            <a:pPr>
              <a:lnSpc>
                <a:spcPct val="150000"/>
              </a:lnSpc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	Écoles du même réseau plus proches</a:t>
            </a:r>
          </a:p>
          <a:p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fr-BE" i="1" dirty="0">
                <a:latin typeface="Poppins" panose="00000500000000000000" pitchFamily="2" charset="0"/>
                <a:cs typeface="Poppins" panose="00000500000000000000" pitchFamily="2" charset="0"/>
              </a:rPr>
              <a:t>Exemple : 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l’école primaire fréquentée ou l’école secondaire visée est la 5</a:t>
            </a:r>
            <a:r>
              <a:rPr lang="fr-BE" baseline="30000" dirty="0"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 école, du même réseau, la plus proche du domicile</a:t>
            </a: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2"/>
          <a:srcRect l="19637" t="30168" r="62577" b="20177"/>
          <a:stretch/>
        </p:blipFill>
        <p:spPr>
          <a:xfrm>
            <a:off x="1399393" y="1981340"/>
            <a:ext cx="4626514" cy="36562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663" b="57807" l="27797" r="28725">
                        <a14:foregroundMark x1="28073" y1="53082" x2="28073" y2="53082"/>
                        <a14:foregroundMark x1="28411" y1="53542" x2="28411" y2="53542"/>
                        <a14:foregroundMark x1="28438" y1="54002" x2="28438" y2="54002"/>
                        <a14:foregroundMark x1="28255" y1="54094" x2="28255" y2="54094"/>
                        <a14:foregroundMark x1="28307" y1="54278" x2="28307" y2="54278"/>
                        <a14:foregroundMark x1="28281" y1="54646" x2="28281" y2="54646"/>
                        <a14:backgroundMark x1="28021" y1="52070" x2="28021" y2="52070"/>
                        <a14:backgroundMark x1="28542" y1="52162" x2="28542" y2="52162"/>
                        <a14:backgroundMark x1="28516" y1="57130" x2="28516" y2="57130"/>
                        <a14:backgroundMark x1="28047" y1="56854" x2="28047" y2="56854"/>
                        <a14:backgroundMark x1="27865" y1="58326" x2="27865" y2="58326"/>
                        <a14:backgroundMark x1="28646" y1="58234" x2="28646" y2="58234"/>
                        <a14:backgroundMark x1="28802" y1="55658" x2="28802" y2="55658"/>
                        <a14:backgroundMark x1="27734" y1="55290" x2="27734" y2="55290"/>
                        <a14:backgroundMark x1="27969" y1="51150" x2="27969" y2="51150"/>
                        <a14:backgroundMark x1="28516" y1="51150" x2="28516" y2="51150"/>
                      </a14:backgroundRemoval>
                    </a14:imgEffect>
                  </a14:imgLayer>
                </a14:imgProps>
              </a:ext>
            </a:extLst>
          </a:blip>
          <a:srcRect l="27681" t="50895" r="71159" b="41425"/>
          <a:stretch/>
        </p:blipFill>
        <p:spPr>
          <a:xfrm>
            <a:off x="7318122" y="2375681"/>
            <a:ext cx="297793" cy="55836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70" b="67621" l="26901" r="28234">
                        <a14:foregroundMark x1="27161" y1="63109" x2="27161" y2="63109"/>
                        <a14:foregroundMark x1="27318" y1="62833" x2="27318" y2="62833"/>
                        <a14:foregroundMark x1="27656" y1="63293" x2="27656" y2="63293"/>
                        <a14:foregroundMark x1="27656" y1="64397" x2="27656" y2="64397"/>
                        <a14:foregroundMark x1="27474" y1="65225" x2="27474" y2="65225"/>
                        <a14:foregroundMark x1="27396" y1="65961" x2="27396" y2="65961"/>
                        <a14:foregroundMark x1="27422" y1="66421" x2="27422" y2="66421"/>
                        <a14:foregroundMark x1="27266" y1="65317" x2="27266" y2="65317"/>
                        <a14:foregroundMark x1="27109" y1="64489" x2="27109" y2="64489"/>
                        <a14:foregroundMark x1="27083" y1="63569" x2="27083" y2="63569"/>
                        <a14:foregroundMark x1="27422" y1="63845" x2="27422" y2="63845"/>
                        <a14:foregroundMark x1="27396" y1="64857" x2="27396" y2="64857"/>
                        <a14:backgroundMark x1="27760" y1="67157" x2="27760" y2="67157"/>
                        <a14:backgroundMark x1="27891" y1="65685" x2="27891" y2="65685"/>
                        <a14:backgroundMark x1="27917" y1="63017" x2="27917" y2="63017"/>
                        <a14:backgroundMark x1="26953" y1="62833" x2="26953" y2="62833"/>
                        <a14:backgroundMark x1="27005" y1="65593" x2="27005" y2="65593"/>
                        <a14:backgroundMark x1="27031" y1="66881" x2="27031" y2="66881"/>
                        <a14:backgroundMark x1="27969" y1="68077" x2="27969" y2="68077"/>
                        <a14:backgroundMark x1="28333" y1="66145" x2="28333" y2="66145"/>
                        <a14:backgroundMark x1="28307" y1="62557" x2="28307" y2="62557"/>
                        <a14:backgroundMark x1="27682" y1="62282" x2="27682" y2="62282"/>
                        <a14:backgroundMark x1="26797" y1="62190" x2="26797" y2="62190"/>
                        <a14:backgroundMark x1="26797" y1="65225" x2="26797" y2="65225"/>
                        <a14:backgroundMark x1="26771" y1="63753" x2="26771" y2="63753"/>
                        <a14:backgroundMark x1="27135" y1="66145" x2="27135" y2="66145"/>
                        <a14:backgroundMark x1="27422" y1="66329" x2="27422" y2="66329"/>
                        <a14:backgroundMark x1="27422" y1="66513" x2="27422" y2="66513"/>
                        <a14:backgroundMark x1="27448" y1="66053" x2="27448" y2="66053"/>
                      </a14:backgroundRemoval>
                    </a14:imgEffect>
                  </a14:imgLayer>
                </a14:imgProps>
              </a:ext>
            </a:extLst>
          </a:blip>
          <a:srcRect l="26734" t="61939" r="71599" b="31748"/>
          <a:stretch/>
        </p:blipFill>
        <p:spPr>
          <a:xfrm>
            <a:off x="7318122" y="3707129"/>
            <a:ext cx="450309" cy="48281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6525" b="71549" l="28744" r="29811">
                        <a14:backgroundMark x1="28854" y1="66973" x2="28854" y2="66973"/>
                        <a14:backgroundMark x1="29661" y1="66789" x2="29661" y2="66789"/>
                        <a14:backgroundMark x1="28880" y1="70561" x2="28880" y2="70561"/>
                        <a14:backgroundMark x1="29661" y1="70929" x2="29661" y2="70929"/>
                        <a14:backgroundMark x1="28932" y1="72033" x2="28932" y2="72033"/>
                        <a14:backgroundMark x1="29427" y1="71757" x2="29427" y2="71757"/>
                        <a14:backgroundMark x1="29896" y1="72033" x2="29896" y2="72033"/>
                        <a14:backgroundMark x1="29870" y1="67709" x2="29870" y2="67709"/>
                        <a14:backgroundMark x1="29714" y1="66145" x2="29714" y2="66145"/>
                        <a14:backgroundMark x1="28750" y1="66237" x2="28750" y2="66237"/>
                        <a14:backgroundMark x1="28646" y1="67433" x2="28646" y2="67433"/>
                        <a14:backgroundMark x1="28646" y1="70377" x2="28646" y2="70377"/>
                        <a14:backgroundMark x1="29688" y1="70193" x2="29688" y2="70193"/>
                        <a14:backgroundMark x1="29063" y1="66145" x2="29063" y2="66145"/>
                        <a14:backgroundMark x1="29063" y1="66789" x2="29063" y2="66789"/>
                        <a14:backgroundMark x1="29063" y1="70377" x2="29063" y2="70377"/>
                      </a14:backgroundRemoval>
                    </a14:imgEffect>
                  </a14:imgLayer>
                </a14:imgProps>
              </a:ext>
            </a:extLst>
          </a:blip>
          <a:srcRect l="28611" t="65897" r="70056" b="27823"/>
          <a:stretch/>
        </p:blipFill>
        <p:spPr>
          <a:xfrm>
            <a:off x="7304501" y="2934042"/>
            <a:ext cx="325037" cy="43338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864887"/>
              </p:ext>
            </p:extLst>
          </p:nvPr>
        </p:nvGraphicFramePr>
        <p:xfrm>
          <a:off x="2780521" y="1735933"/>
          <a:ext cx="6650006" cy="3444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8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8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0386">
                <a:tc gridSpan="7">
                  <a:txBody>
                    <a:bodyPr/>
                    <a:lstStyle/>
                    <a:p>
                      <a:pPr marL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Critère des 4 km rencontré </a:t>
                      </a:r>
                      <a:endParaRPr lang="fr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2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BE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Coefficient distance ES     →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1,98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1,19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4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Coefficient distance EP ↓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2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BE" sz="18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1,23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1,054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1,17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1,108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B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1,11</a:t>
                      </a:r>
                      <a:endParaRPr lang="fr-BE" sz="16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1,162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1,05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1,216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b="1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BE" sz="16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1,27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1,378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BE" sz="16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1,54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818817" y="5554421"/>
            <a:ext cx="867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fr-BE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notion de réseau n’intervient pas pour calculer ce coefficient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7" name="Espace réservé du contenu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70902" y="1051853"/>
            <a:ext cx="9269241" cy="46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4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la distance entre l’école primaire et l’école secondaire</a:t>
            </a:r>
          </a:p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4715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>
            <p:custDataLst>
              <p:tags r:id="rId2"/>
            </p:custDataLst>
          </p:nvPr>
        </p:nvSpPr>
        <p:spPr>
          <a:xfrm>
            <a:off x="1705971" y="3536170"/>
            <a:ext cx="3377486" cy="1363375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285F7A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Réception du FUI par les parents</a:t>
            </a:r>
          </a:p>
        </p:txBody>
      </p:sp>
      <p:sp>
        <p:nvSpPr>
          <p:cNvPr id="5" name="Forme libre 4"/>
          <p:cNvSpPr/>
          <p:nvPr>
            <p:custDataLst>
              <p:tags r:id="rId3"/>
            </p:custDataLst>
          </p:nvPr>
        </p:nvSpPr>
        <p:spPr>
          <a:xfrm>
            <a:off x="4694830" y="3536171"/>
            <a:ext cx="3075195" cy="1363374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3B8CB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... qui le complètent et le déposent dans l’école de 1</a:t>
            </a:r>
            <a:r>
              <a:rPr lang="fr-BE" sz="1400" baseline="30000" dirty="0">
                <a:latin typeface="Poppins" panose="00000500000000000000" pitchFamily="2" charset="0"/>
                <a:cs typeface="Poppins" panose="00000500000000000000" pitchFamily="2" charset="0"/>
              </a:rPr>
              <a:t>ère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</a:p>
        </p:txBody>
      </p:sp>
      <p:sp>
        <p:nvSpPr>
          <p:cNvPr id="6" name="Forme libre 5"/>
          <p:cNvSpPr/>
          <p:nvPr>
            <p:custDataLst>
              <p:tags r:id="rId4"/>
            </p:custDataLst>
          </p:nvPr>
        </p:nvSpPr>
        <p:spPr>
          <a:xfrm>
            <a:off x="7376615" y="3536171"/>
            <a:ext cx="3077531" cy="1363374"/>
          </a:xfrm>
          <a:custGeom>
            <a:avLst/>
            <a:gdLst>
              <a:gd name="connsiteX0" fmla="*/ 0 w 2982357"/>
              <a:gd name="connsiteY0" fmla="*/ 0 h 1192942"/>
              <a:gd name="connsiteX1" fmla="*/ 2385886 w 2982357"/>
              <a:gd name="connsiteY1" fmla="*/ 0 h 1192942"/>
              <a:gd name="connsiteX2" fmla="*/ 2982357 w 2982357"/>
              <a:gd name="connsiteY2" fmla="*/ 596471 h 1192942"/>
              <a:gd name="connsiteX3" fmla="*/ 2385886 w 2982357"/>
              <a:gd name="connsiteY3" fmla="*/ 1192942 h 1192942"/>
              <a:gd name="connsiteX4" fmla="*/ 0 w 2982357"/>
              <a:gd name="connsiteY4" fmla="*/ 1192942 h 1192942"/>
              <a:gd name="connsiteX5" fmla="*/ 596471 w 2982357"/>
              <a:gd name="connsiteY5" fmla="*/ 596471 h 1192942"/>
              <a:gd name="connsiteX6" fmla="*/ 0 w 2982357"/>
              <a:gd name="connsiteY6" fmla="*/ 0 h 119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2357" h="1192942">
                <a:moveTo>
                  <a:pt x="0" y="0"/>
                </a:moveTo>
                <a:lnTo>
                  <a:pt x="2385886" y="0"/>
                </a:lnTo>
                <a:lnTo>
                  <a:pt x="2982357" y="596471"/>
                </a:lnTo>
                <a:lnTo>
                  <a:pt x="2385886" y="1192942"/>
                </a:lnTo>
                <a:lnTo>
                  <a:pt x="0" y="1192942"/>
                </a:lnTo>
                <a:lnTo>
                  <a:pt x="596471" y="596471"/>
                </a:lnTo>
                <a:lnTo>
                  <a:pt x="0" y="0"/>
                </a:lnTo>
                <a:close/>
              </a:path>
            </a:pathLst>
          </a:custGeom>
          <a:solidFill>
            <a:srgbClr val="77B4D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0479" tIns="21336" rIns="617807" bIns="21336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</a:rPr>
              <a:t>... et qui sont informés de la situation d’inscription de leur enfant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005858" y="504471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 pitchFamily="2" charset="77"/>
                <a:cs typeface="Poppins" pitchFamily="2" charset="77"/>
              </a:rPr>
              <a:t>Le p</a:t>
            </a:r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rocessus d’inscription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677955" y="2305729"/>
            <a:ext cx="1083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Toute inscription s’effectue via le FUI qui identifie chaque enfant avec un numéro unique</a:t>
            </a:r>
          </a:p>
        </p:txBody>
      </p:sp>
    </p:spTree>
    <p:extLst>
      <p:ext uri="{BB962C8B-B14F-4D97-AF65-F5344CB8AC3E}">
        <p14:creationId xmlns:p14="http://schemas.microsoft.com/office/powerpoint/2010/main" val="147958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33788" y="855539"/>
            <a:ext cx="5458583" cy="43071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5</a:t>
            </a:r>
            <a:r>
              <a:rPr lang="fr-BE" sz="20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l’immersion</a:t>
            </a:r>
            <a:endParaRPr lang="fr-BE" sz="2000" dirty="0"/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1772560" y="2748347"/>
            <a:ext cx="9325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6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l’offre scolaire dans la commune de l’école primaire </a:t>
            </a:r>
          </a:p>
        </p:txBody>
      </p:sp>
      <p:grpSp>
        <p:nvGrpSpPr>
          <p:cNvPr id="16" name="Groupe 15"/>
          <p:cNvGrpSpPr/>
          <p:nvPr>
            <p:custDataLst>
              <p:tags r:id="rId4"/>
            </p:custDataLst>
          </p:nvPr>
        </p:nvGrpSpPr>
        <p:grpSpPr>
          <a:xfrm>
            <a:off x="1597310" y="3040647"/>
            <a:ext cx="9443727" cy="1670457"/>
            <a:chOff x="393660" y="3118065"/>
            <a:chExt cx="8242270" cy="1197638"/>
          </a:xfrm>
        </p:grpSpPr>
        <p:sp>
          <p:nvSpPr>
            <p:cNvPr id="15" name="ZoneTexte 14"/>
            <p:cNvSpPr txBox="1"/>
            <p:nvPr/>
          </p:nvSpPr>
          <p:spPr>
            <a:xfrm>
              <a:off x="393660" y="3234464"/>
              <a:ext cx="8242270" cy="108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563">
                <a:defRPr/>
              </a:pP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	1 ou 1,51</a:t>
              </a:r>
              <a:endParaRPr lang="fr-BE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182563" algn="just">
                <a:spcBef>
                  <a:spcPts val="1200"/>
                </a:spcBef>
                <a:defRPr/>
              </a:pPr>
              <a:r>
                <a:rPr lang="fr-B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 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il n’y a pas sur le territoire de la commune de l’école primaire au moins une école confessionnelle et une école non confessionnelle. En Région de Bruxelles-Capitale, comme 18 des 19 communes proposent une offre d’écoles secondaires complète, tous les élèves inscrits dans une école primaire obtiennent une valeur de « 1 » à ce coefficient.</a:t>
              </a:r>
              <a:endParaRPr lang="fr-B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B8CB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79" y="3118065"/>
              <a:ext cx="589792" cy="589792"/>
            </a:xfrm>
            <a:prstGeom prst="rect">
              <a:avLst/>
            </a:prstGeom>
          </p:spPr>
        </p:pic>
      </p:grpSp>
      <p:grpSp>
        <p:nvGrpSpPr>
          <p:cNvPr id="14" name="Groupe 13"/>
          <p:cNvGrpSpPr/>
          <p:nvPr>
            <p:custDataLst>
              <p:tags r:id="rId5"/>
            </p:custDataLst>
          </p:nvPr>
        </p:nvGrpSpPr>
        <p:grpSpPr>
          <a:xfrm>
            <a:off x="1829580" y="1175308"/>
            <a:ext cx="9211457" cy="1194630"/>
            <a:chOff x="733547" y="837686"/>
            <a:chExt cx="7635599" cy="119463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rgbClr val="3B8CB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93" y="837686"/>
              <a:ext cx="589792" cy="589792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33547" y="967409"/>
              <a:ext cx="7635599" cy="1064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5963" indent="-342900">
                <a:spcBef>
                  <a:spcPct val="20000"/>
                </a:spcBef>
                <a:defRPr/>
              </a:pP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	1 ou 1,18 </a:t>
              </a:r>
              <a:endParaRPr lang="fr-BE" sz="14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marL="342900" indent="-342900" algn="just">
                <a:spcBef>
                  <a:spcPts val="1200"/>
                </a:spcBef>
                <a:defRPr/>
              </a:pPr>
              <a:r>
                <a:rPr lang="fr-BE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Condition 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: l’élève suit un enseignement en immersion depuis la 3</a:t>
              </a:r>
              <a:r>
                <a:rPr lang="fr-BE" sz="1600" baseline="30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</a:t>
              </a: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primaire au</a:t>
              </a:r>
            </a:p>
            <a:p>
              <a:pPr marL="342900" indent="-342900" algn="just">
                <a:spcBef>
                  <a:spcPct val="20000"/>
                </a:spcBef>
                <a:defRPr/>
              </a:pPr>
              <a:r>
                <a:rPr lang="fr-BE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moins et souhaite poursuivre dans la même langue en secondaire.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8" name="Espace réservé du contenu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733788" y="4884558"/>
            <a:ext cx="8229600" cy="46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Coefficient 7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: les partenariats pédagogiques      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BE" sz="2400" dirty="0"/>
          </a:p>
        </p:txBody>
      </p:sp>
      <p:sp>
        <p:nvSpPr>
          <p:cNvPr id="21" name="ZoneTexte 20"/>
          <p:cNvSpPr txBox="1"/>
          <p:nvPr>
            <p:custDataLst>
              <p:tags r:id="rId8"/>
            </p:custDataLst>
          </p:nvPr>
        </p:nvSpPr>
        <p:spPr>
          <a:xfrm>
            <a:off x="1772562" y="5119237"/>
            <a:ext cx="7131325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cs typeface="Poppins" panose="00000500000000000000" pitchFamily="2" charset="0"/>
                <a:sym typeface="Wingdings" pitchFamily="2" charset="2"/>
              </a:rPr>
              <a:t>              </a:t>
            </a:r>
          </a:p>
          <a:p>
            <a:pPr lvl="0" eaLnBrk="1" hangingPunct="1">
              <a:spcBef>
                <a:spcPct val="20000"/>
              </a:spcBef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cs typeface="Poppins" panose="00000500000000000000" pitchFamily="2" charset="0"/>
                <a:sym typeface="Wingdings" pitchFamily="2" charset="2"/>
              </a:rPr>
              <a:t>	</a:t>
            </a:r>
            <a:r>
              <a:rPr lang="fr-BE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itchFamily="2" charset="2"/>
              </a:rPr>
              <a:t>1 ou 1,51</a:t>
            </a:r>
          </a:p>
          <a:p>
            <a:pPr lvl="0">
              <a:spcBef>
                <a:spcPts val="1200"/>
              </a:spcBef>
              <a:defRPr/>
            </a:pPr>
            <a:r>
              <a:rPr lang="fr-B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Remarque</a:t>
            </a:r>
            <a:r>
              <a:rPr lang="fr-BE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on ne peut pas cumuler les 1,51 des coefficients 6 et 7.</a:t>
            </a:r>
          </a:p>
        </p:txBody>
      </p:sp>
      <p:pic>
        <p:nvPicPr>
          <p:cNvPr id="22" name="Image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2" y="5293698"/>
            <a:ext cx="675765" cy="5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8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29320"/>
            <a:ext cx="10515600" cy="3599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Pour calculer l’indice composite, </a:t>
            </a: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multiplie </a:t>
            </a: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les 7 coefficients entre eux</a:t>
            </a: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Exemple</a:t>
            </a:r>
            <a:r>
              <a:rPr lang="fr-BE" sz="2400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: 1,5 X 1,23 X 1,19 X 1,27 X 1 X 1 X 1 = </a:t>
            </a:r>
            <a:r>
              <a:rPr lang="fr-BE" sz="2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2,7883485</a:t>
            </a: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  <a:defRPr/>
            </a:pPr>
            <a:endParaRPr lang="fr-BE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400" b="1" dirty="0">
                <a:solidFill>
                  <a:schemeClr val="bg2">
                    <a:lumMod val="2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 peut alors procéder au classement des élèves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23302" y="951818"/>
            <a:ext cx="7269820" cy="7078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BE" altLang="fr-FR" sz="4000" b="1" dirty="0">
                <a:latin typeface="Poppins"/>
                <a:ea typeface="+mj-ea"/>
              </a:rPr>
              <a:t>Les étapes du classement</a:t>
            </a:r>
          </a:p>
        </p:txBody>
      </p:sp>
      <p:grpSp>
        <p:nvGrpSpPr>
          <p:cNvPr id="9" name="Groupe 8"/>
          <p:cNvGrpSpPr/>
          <p:nvPr>
            <p:custDataLst>
              <p:tags r:id="rId3"/>
            </p:custDataLst>
          </p:nvPr>
        </p:nvGrpSpPr>
        <p:grpSpPr>
          <a:xfrm>
            <a:off x="1840465" y="1979476"/>
            <a:ext cx="9105038" cy="646331"/>
            <a:chOff x="364966" y="1397466"/>
            <a:chExt cx="8497094" cy="646331"/>
          </a:xfrm>
        </p:grpSpPr>
        <p:sp>
          <p:nvSpPr>
            <p:cNvPr id="7" name="ZoneTexte 6"/>
            <p:cNvSpPr txBox="1"/>
            <p:nvPr/>
          </p:nvSpPr>
          <p:spPr>
            <a:xfrm>
              <a:off x="819784" y="1467784"/>
              <a:ext cx="8042276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l’école </a:t>
              </a:r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(attribue 80% des places disponibles)</a:t>
              </a: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364966" y="1397466"/>
              <a:ext cx="556260" cy="646331"/>
              <a:chOff x="413862" y="514350"/>
              <a:chExt cx="556260" cy="646331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413862" y="514350"/>
                <a:ext cx="556260" cy="571500"/>
              </a:xfrm>
              <a:prstGeom prst="ellipse">
                <a:avLst/>
              </a:prstGeom>
              <a:solidFill>
                <a:srgbClr val="77B4D3"/>
              </a:solidFill>
              <a:ln>
                <a:solidFill>
                  <a:srgbClr val="3B8CB3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" name="ZoneTexte 3"/>
              <p:cNvSpPr txBox="1"/>
              <p:nvPr/>
            </p:nvSpPr>
            <p:spPr>
              <a:xfrm>
                <a:off x="515304" y="514350"/>
                <a:ext cx="3778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1</a:t>
                </a:r>
              </a:p>
            </p:txBody>
          </p:sp>
        </p:grpSp>
      </p:grp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823302" y="2707547"/>
            <a:ext cx="1019044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49,4%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places aux élèves prioritaires dans l’ordre des priorités (de la plus forte à la moins forte)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20,4%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des places disponibles aux élèves issus d’une école primaire ISEF (école moins favorisée)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le quota de 20,4%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d’élèves ISEF a été atteint, l’école attribue </a:t>
            </a:r>
            <a:r>
              <a:rPr lang="fr-BE" sz="1600" b="1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10,2%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places à des élèves NON-ISEF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des places aux élèves prioritaires qui n’auraient pas été repris parmi le solde de 49,4% ;</a:t>
            </a:r>
          </a:p>
          <a:p>
            <a:pPr marL="857250" lvl="1" indent="-457200" algn="just">
              <a:lnSpc>
                <a:spcPct val="150000"/>
              </a:lnSpc>
              <a:buClr>
                <a:srgbClr val="3B8CB3"/>
              </a:buClr>
              <a:buFont typeface="+mj-lt"/>
              <a:buAutoNum type="alphaLcPeriod" startAt="3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Attribution du solde des 80% des places, uniquement sur base de l’indice composite.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1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865613" y="3121574"/>
            <a:ext cx="8378886" cy="274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  <a:defRPr/>
            </a:pPr>
            <a:endParaRPr lang="fr-BE" sz="500" dirty="0">
              <a:solidFill>
                <a:prstClr val="black"/>
              </a:solidFill>
              <a:latin typeface="Calibri"/>
            </a:endParaRP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Complète, si possible, le solde de 20,4% d’élèves issus d’écoles primaires  ISEF ou le solde de 10,2% d’élèves non ISEF (uniquement avec des                      2</a:t>
            </a:r>
            <a:r>
              <a:rPr lang="fr-BE" sz="1600" baseline="30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préférences) ;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Uniquement dans les écoles correspondant à la 1</a:t>
            </a:r>
            <a:r>
              <a:rPr lang="fr-BE" sz="1600" baseline="30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préférence, attribue les places aux élèves prioritaires qui n’auraient pas obtenu de place à l’issue du classement de l’école ;</a:t>
            </a:r>
          </a:p>
          <a:p>
            <a:pPr marL="457200" indent="-457200" algn="just">
              <a:spcBef>
                <a:spcPct val="20000"/>
              </a:spcBef>
              <a:spcAft>
                <a:spcPts val="1800"/>
              </a:spcAft>
              <a:buClr>
                <a:srgbClr val="3B8CB3"/>
              </a:buClr>
              <a:buFont typeface="+mj-lt"/>
              <a:buAutoNum type="alphaLcPeriod"/>
              <a:defRPr/>
            </a:pPr>
            <a:r>
              <a:rPr lang="fr-BE" sz="16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Attribue le solde de 102% 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des places, uniquement sur base de l’indice composite.</a:t>
            </a:r>
            <a:endParaRPr lang="fr-BE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e 3"/>
          <p:cNvGrpSpPr/>
          <p:nvPr>
            <p:custDataLst>
              <p:tags r:id="rId3"/>
            </p:custDataLst>
          </p:nvPr>
        </p:nvGrpSpPr>
        <p:grpSpPr>
          <a:xfrm>
            <a:off x="1723820" y="932575"/>
            <a:ext cx="8573671" cy="880310"/>
            <a:chOff x="288389" y="1391013"/>
            <a:chExt cx="8573671" cy="880310"/>
          </a:xfrm>
        </p:grpSpPr>
        <p:sp>
          <p:nvSpPr>
            <p:cNvPr id="6" name="ZoneTexte 5"/>
            <p:cNvSpPr txBox="1"/>
            <p:nvPr/>
          </p:nvSpPr>
          <p:spPr>
            <a:xfrm>
              <a:off x="819784" y="1467784"/>
              <a:ext cx="8042276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la </a:t>
              </a:r>
              <a:r>
                <a:rPr lang="fr-BE" sz="2000" b="1" dirty="0" err="1">
                  <a:latin typeface="Poppins" panose="00000500000000000000" pitchFamily="2" charset="0"/>
                  <a:cs typeface="Poppins" panose="00000500000000000000" pitchFamily="2" charset="0"/>
                </a:rPr>
                <a:t>CoGI</a:t>
              </a:r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 </a:t>
              </a:r>
            </a:p>
            <a:p>
              <a:pPr algn="ctr"/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(complète jusqu’à 102% des places disponibles)</a:t>
              </a: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288389" y="1391013"/>
              <a:ext cx="872030" cy="880310"/>
              <a:chOff x="337285" y="507897"/>
              <a:chExt cx="872030" cy="880310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337285" y="507897"/>
                <a:ext cx="872030" cy="880310"/>
              </a:xfrm>
              <a:prstGeom prst="ellipse">
                <a:avLst/>
              </a:prstGeom>
              <a:solidFill>
                <a:srgbClr val="77B4D3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496647" y="600628"/>
                <a:ext cx="377824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sz="4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2" name="Groupe 1"/>
          <p:cNvGrpSpPr/>
          <p:nvPr>
            <p:custDataLst>
              <p:tags r:id="rId4"/>
            </p:custDataLst>
          </p:nvPr>
        </p:nvGrpSpPr>
        <p:grpSpPr>
          <a:xfrm>
            <a:off x="2159835" y="2014924"/>
            <a:ext cx="8245099" cy="775471"/>
            <a:chOff x="720722" y="1233324"/>
            <a:chExt cx="8245099" cy="775471"/>
          </a:xfrm>
        </p:grpSpPr>
        <p:sp>
          <p:nvSpPr>
            <p:cNvPr id="3" name="ZoneTexte 2"/>
            <p:cNvSpPr txBox="1"/>
            <p:nvPr/>
          </p:nvSpPr>
          <p:spPr>
            <a:xfrm>
              <a:off x="969717" y="1362464"/>
              <a:ext cx="7996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Concerne uniquement les élèves </a:t>
              </a:r>
              <a:r>
                <a:rPr lang="fr-BE" b="1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qui n’ont pas obtenu de place dans leur école de 1</a:t>
              </a:r>
              <a:r>
                <a:rPr lang="fr-BE" b="1" baseline="30000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re</a:t>
              </a:r>
              <a:r>
                <a:rPr lang="fr-BE" b="1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 préférence </a:t>
              </a:r>
              <a:r>
                <a:rPr lang="fr-BE" dirty="0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à la suite du classement de l’école</a:t>
              </a: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22" y="1233324"/>
              <a:ext cx="589792" cy="589792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9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7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130980"/>
              </p:ext>
            </p:extLst>
          </p:nvPr>
        </p:nvGraphicFramePr>
        <p:xfrm>
          <a:off x="6262544" y="539712"/>
          <a:ext cx="5364481" cy="5263998"/>
        </p:xfrm>
        <a:graphic>
          <a:graphicData uri="http://schemas.openxmlformats.org/drawingml/2006/table">
            <a:tbl>
              <a:tblPr firstRow="1" firstCol="1" bandRow="1"/>
              <a:tblGrid>
                <a:gridCol w="1258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8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PRENOM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ISEF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INDICE COMPOSITE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POSITION CLASSEMENT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Mathias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6,26153814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Alexandre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3,946897494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Besoins spécifiques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4,24463718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Leslie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Parent prestant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5,18738E+15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6,29068869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Hugo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5,079298541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5,89424121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5,436378998</a:t>
                      </a:r>
                      <a:endParaRPr lang="fr-BE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AA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Mélanie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5,12256024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Thomas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4,931865718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Clémentine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4,598731878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7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Lydia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4,305184873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Pascal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3,503955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2,9445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Pauline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2,798975962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Espace réservé du texte 1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32325" y="1543516"/>
            <a:ext cx="5438571" cy="46348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Légende : </a:t>
            </a:r>
          </a:p>
          <a:p>
            <a:pPr algn="just">
              <a:lnSpc>
                <a:spcPct val="150000"/>
              </a:lnSpc>
            </a:pPr>
            <a:endParaRPr lang="fr-BE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lnSpc>
                <a:spcPct val="150000"/>
              </a:lnSpc>
              <a:spcBef>
                <a:spcPts val="3600"/>
              </a:spcBef>
              <a:spcAft>
                <a:spcPts val="1200"/>
              </a:spcAft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Une école a déclaré 10 places disponibles et a reçu 15 demandes durant la période d’inscription : </a:t>
            </a:r>
          </a:p>
          <a:p>
            <a:pPr marL="285750" indent="-285750" algn="just"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L’école est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complète 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et doit recourir à un classement</a:t>
            </a:r>
            <a:endParaRPr lang="fr-BE" sz="1400" b="1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285750" indent="-285750" algn="just"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Elle attribue 80% des places disponibles =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8 places </a:t>
            </a:r>
          </a:p>
          <a:p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8 élèves obtiennent une place (en ordre utile)</a:t>
            </a:r>
          </a:p>
          <a:p>
            <a:pPr marL="742950" lvl="1" indent="-285750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7 élèves seront classés par la </a:t>
            </a:r>
            <a:r>
              <a:rPr lang="fr-BE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(en attente de classement)</a:t>
            </a:r>
            <a:endParaRPr lang="fr-BE" dirty="0">
              <a:sym typeface="Wingdings" panose="05000000000000000000" pitchFamily="2" charset="2"/>
            </a:endParaRPr>
          </a:p>
        </p:txBody>
      </p:sp>
      <p:grpSp>
        <p:nvGrpSpPr>
          <p:cNvPr id="6" name="Groupe 5"/>
          <p:cNvGrpSpPr/>
          <p:nvPr>
            <p:custDataLst>
              <p:tags r:id="rId4"/>
            </p:custDataLst>
          </p:nvPr>
        </p:nvGrpSpPr>
        <p:grpSpPr>
          <a:xfrm>
            <a:off x="532325" y="922885"/>
            <a:ext cx="4959325" cy="400110"/>
            <a:chOff x="-913831" y="847035"/>
            <a:chExt cx="4857586" cy="400110"/>
          </a:xfrm>
        </p:grpSpPr>
        <p:sp>
          <p:nvSpPr>
            <p:cNvPr id="7" name="ZoneTexte 6"/>
            <p:cNvSpPr txBox="1"/>
            <p:nvPr/>
          </p:nvSpPr>
          <p:spPr>
            <a:xfrm>
              <a:off x="-913830" y="847035"/>
              <a:ext cx="485758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l’école – exemple </a:t>
              </a:r>
            </a:p>
          </p:txBody>
        </p:sp>
        <p:sp>
          <p:nvSpPr>
            <p:cNvPr id="8" name="Triangle isocèle 7"/>
            <p:cNvSpPr/>
            <p:nvPr/>
          </p:nvSpPr>
          <p:spPr>
            <a:xfrm rot="5400000">
              <a:off x="-1021111" y="954317"/>
              <a:ext cx="400108" cy="185547"/>
            </a:xfrm>
            <a:prstGeom prst="triangle">
              <a:avLst/>
            </a:prstGeom>
            <a:solidFill>
              <a:srgbClr val="3B8C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10" name="Imag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969" y="4633488"/>
            <a:ext cx="614399" cy="614399"/>
          </a:xfrm>
          <a:prstGeom prst="rect">
            <a:avLst/>
          </a:prstGeom>
        </p:spPr>
      </p:pic>
      <p:grpSp>
        <p:nvGrpSpPr>
          <p:cNvPr id="16" name="Groupe 15"/>
          <p:cNvGrpSpPr/>
          <p:nvPr>
            <p:custDataLst>
              <p:tags r:id="rId6"/>
            </p:custDataLst>
          </p:nvPr>
        </p:nvGrpSpPr>
        <p:grpSpPr>
          <a:xfrm>
            <a:off x="1828769" y="1659399"/>
            <a:ext cx="2359183" cy="1321545"/>
            <a:chOff x="243246" y="4790177"/>
            <a:chExt cx="1183218" cy="2101687"/>
          </a:xfrm>
        </p:grpSpPr>
        <p:sp>
          <p:nvSpPr>
            <p:cNvPr id="12" name="ZoneTexte 11"/>
            <p:cNvSpPr txBox="1"/>
            <p:nvPr/>
          </p:nvSpPr>
          <p:spPr>
            <a:xfrm>
              <a:off x="243840" y="4790177"/>
              <a:ext cx="1182624" cy="7026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prioritaires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43840" y="5156546"/>
              <a:ext cx="1182624" cy="44420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ISEF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43246" y="5526711"/>
              <a:ext cx="1183218" cy="731624"/>
            </a:xfrm>
            <a:prstGeom prst="rect">
              <a:avLst/>
            </a:prstGeom>
            <a:solidFill>
              <a:srgbClr val="FFFF89"/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non-ISEF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43246" y="5913120"/>
              <a:ext cx="1183218" cy="9787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BE" sz="1100" dirty="0">
                  <a:latin typeface="Poppins" panose="00000500000000000000" pitchFamily="2" charset="0"/>
                  <a:cs typeface="Poppins" panose="00000500000000000000" pitchFamily="2" charset="0"/>
                </a:rPr>
                <a:t>Elèves classés uniquement sur l’indice composite</a:t>
              </a:r>
              <a:endParaRPr lang="fr-BE" sz="120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Espace réservé du contenu 7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4024868"/>
              </p:ext>
            </p:extLst>
          </p:nvPr>
        </p:nvGraphicFramePr>
        <p:xfrm>
          <a:off x="6191408" y="922885"/>
          <a:ext cx="5508000" cy="4891913"/>
        </p:xfrm>
        <a:graphic>
          <a:graphicData uri="http://schemas.openxmlformats.org/drawingml/2006/table">
            <a:tbl>
              <a:tblPr firstRow="1" firstCol="1" bandRow="1"/>
              <a:tblGrid>
                <a:gridCol w="76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6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28650" algn="l"/>
                        </a:tabLs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PRENOM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ISEF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PRIORITE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INDICE COMPOSITE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POSITION CLASSEMENT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Mathias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6,26153814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CLASSEMENT ECOLE </a:t>
                      </a: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Alexandre 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Fratrie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3,946897494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Besoins spécifiques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4,24463718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Leslie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Parent prestant 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5,18738E+15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Diane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6,29068869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OU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Hugo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oui</a:t>
                      </a:r>
                      <a:endParaRPr lang="fr-BE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5,079298541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Céline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5,89424121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Aucune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5,436378998</a:t>
                      </a:r>
                      <a:endParaRPr lang="fr-BE" sz="10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E0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Loubna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BE" sz="1000" b="1" kern="1200" baseline="300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 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5,6119590618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OU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5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CLASSEMENT COGI</a:t>
                      </a:r>
                    </a:p>
                  </a:txBody>
                  <a:tcPr marL="42296" marR="422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Mélanie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5,12256024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OU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Thomas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  <a:endParaRPr lang="fr-BE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4,931865718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1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Clémentine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4,598731878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2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Lydia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4,305184873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3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Pascal 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fr-BE" sz="1000" b="1" kern="1200" baseline="300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1000" b="1" kern="1200" dirty="0">
                          <a:solidFill>
                            <a:srgbClr val="3B8CB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 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3,503955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4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Marc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2,9445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5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Pauline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fr-BE" sz="1000" b="1" kern="1200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</a:t>
                      </a:r>
                      <a:r>
                        <a:rPr lang="fr-BE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préférence</a:t>
                      </a: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2,798975962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10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 6</a:t>
                      </a:r>
                      <a:endParaRPr lang="fr-BE" sz="10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96" marR="422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Espace réservé du text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9841" y="1543516"/>
            <a:ext cx="5463864" cy="351690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Rappel : l’école a déclaré 10 places disponibles et a reçu 15 demandes durant la période d’inscription (1</a:t>
            </a:r>
            <a:r>
              <a:rPr lang="fr-BE" sz="16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préférence) </a:t>
            </a:r>
            <a:r>
              <a:rPr lang="fr-BE" sz="1600" b="1" dirty="0">
                <a:latin typeface="Poppins"/>
                <a:cs typeface="Arial" panose="020B0604020202020204" pitchFamily="34" charset="0"/>
                <a:sym typeface="Wingdings" pitchFamily="2" charset="2"/>
              </a:rPr>
              <a:t>→</a:t>
            </a:r>
            <a:r>
              <a:rPr lang="fr-BE" sz="1600" dirty="0">
                <a:latin typeface="Poppins" panose="00000500000000000000" pitchFamily="2" charset="0"/>
                <a:cs typeface="Poppins" panose="00000500000000000000" pitchFamily="2" charset="0"/>
              </a:rPr>
              <a:t> école complète</a:t>
            </a: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L’école a attribué 80% des places disponibles = 8 places</a:t>
            </a:r>
          </a:p>
          <a:p>
            <a:pPr marL="285750" indent="-285750">
              <a:lnSpc>
                <a:spcPct val="150000"/>
              </a:lnSpc>
              <a:buFont typeface="Segoe UI Symbol" panose="020B0502040204020203" pitchFamily="34" charset="0"/>
              <a:buChar char="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La </a:t>
            </a:r>
            <a:r>
              <a:rPr lang="fr-BE" sz="1400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attribue 22% des places disponibles = </a:t>
            </a:r>
            <a:r>
              <a:rPr lang="fr-BE" sz="1400" b="1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 places</a:t>
            </a: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sz="14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 marL="685800" lvl="1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2 élèves obtiennent une place lors du classement de la </a:t>
            </a:r>
            <a:r>
              <a:rPr lang="fr-BE" sz="1400" dirty="0" err="1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CoGI</a:t>
            </a: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 (en ordre utile)</a:t>
            </a:r>
          </a:p>
          <a:p>
            <a:pPr marL="685800" lvl="1">
              <a:spcAft>
                <a:spcPts val="600"/>
              </a:spcAft>
              <a:buClr>
                <a:srgbClr val="3B8CB3"/>
              </a:buClr>
              <a:buFont typeface="Wingdings" panose="05000000000000000000" pitchFamily="2" charset="2"/>
              <a:buChar char="ü"/>
            </a:pPr>
            <a:r>
              <a:rPr lang="fr-BE" sz="1400" dirty="0"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Les autres élèves sont classés en liste d’attente</a:t>
            </a:r>
            <a:endParaRPr lang="fr-BE" sz="2000" dirty="0"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grpSp>
        <p:nvGrpSpPr>
          <p:cNvPr id="18" name="Groupe 17"/>
          <p:cNvGrpSpPr/>
          <p:nvPr>
            <p:custDataLst>
              <p:tags r:id="rId5"/>
            </p:custDataLst>
          </p:nvPr>
        </p:nvGrpSpPr>
        <p:grpSpPr>
          <a:xfrm>
            <a:off x="532325" y="922885"/>
            <a:ext cx="5572384" cy="400110"/>
            <a:chOff x="-913831" y="847035"/>
            <a:chExt cx="4857586" cy="400110"/>
          </a:xfrm>
        </p:grpSpPr>
        <p:sp>
          <p:nvSpPr>
            <p:cNvPr id="19" name="ZoneTexte 18"/>
            <p:cNvSpPr txBox="1"/>
            <p:nvPr/>
          </p:nvSpPr>
          <p:spPr>
            <a:xfrm>
              <a:off x="-913830" y="847035"/>
              <a:ext cx="4857585" cy="4001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179388"/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Le classement de la </a:t>
              </a:r>
              <a:r>
                <a:rPr lang="fr-BE" sz="2000" dirty="0" err="1">
                  <a:latin typeface="Poppins" panose="00000500000000000000" pitchFamily="2" charset="0"/>
                  <a:cs typeface="Poppins" panose="00000500000000000000" pitchFamily="2" charset="0"/>
                </a:rPr>
                <a:t>CoGI</a:t>
              </a:r>
              <a:r>
                <a:rPr lang="fr-BE" sz="2000" dirty="0">
                  <a:latin typeface="Poppins" panose="00000500000000000000" pitchFamily="2" charset="0"/>
                  <a:cs typeface="Poppins" panose="00000500000000000000" pitchFamily="2" charset="0"/>
                </a:rPr>
                <a:t> – exemple </a:t>
              </a:r>
            </a:p>
          </p:txBody>
        </p:sp>
        <p:sp>
          <p:nvSpPr>
            <p:cNvPr id="20" name="Triangle isocèle 19"/>
            <p:cNvSpPr/>
            <p:nvPr/>
          </p:nvSpPr>
          <p:spPr>
            <a:xfrm rot="5400000">
              <a:off x="-1021111" y="954317"/>
              <a:ext cx="400108" cy="185547"/>
            </a:xfrm>
            <a:prstGeom prst="triangle">
              <a:avLst/>
            </a:prstGeom>
            <a:solidFill>
              <a:srgbClr val="3B8CB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21" name="Imag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duotone>
              <a:prstClr val="black"/>
              <a:srgbClr val="3B8CB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969" y="3924078"/>
            <a:ext cx="614399" cy="6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7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38883" y="2956998"/>
            <a:ext cx="7769377" cy="31450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la fin du mois de mars </a:t>
            </a: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par courrier recommandé </a:t>
            </a: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OU</a:t>
            </a: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r>
              <a:rPr lang="fr-FR" sz="2400" dirty="0">
                <a:latin typeface="Poppins" panose="00000500000000000000" pitchFamily="2" charset="0"/>
                <a:cs typeface="Poppins" panose="00000500000000000000" pitchFamily="2" charset="0"/>
              </a:rPr>
              <a:t>par e-mail pour ceux qui en ont fait la demande</a:t>
            </a: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ctr">
              <a:lnSpc>
                <a:spcPct val="150000"/>
              </a:lnSpc>
              <a:buClr>
                <a:srgbClr val="008489"/>
              </a:buClr>
              <a:buNone/>
            </a:pPr>
            <a:endParaRPr lang="fr-FR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20" y="2956998"/>
            <a:ext cx="693147" cy="69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9" name="ZoneText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7304" y="1116333"/>
            <a:ext cx="1170267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Le classement de la </a:t>
            </a:r>
            <a:r>
              <a:rPr lang="fr-BE" altLang="fr-FR" sz="3600" b="1" dirty="0" err="1">
                <a:latin typeface="Poppins"/>
                <a:ea typeface="+mj-ea"/>
              </a:rPr>
              <a:t>CoGI</a:t>
            </a:r>
            <a:r>
              <a:rPr lang="fr-BE" altLang="fr-FR" sz="3600" b="1" dirty="0">
                <a:latin typeface="Poppins"/>
                <a:ea typeface="+mj-ea"/>
              </a:rPr>
              <a:t> –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0442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981200" y="2176633"/>
            <a:ext cx="8229600" cy="3183158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800"/>
              </a:spcAft>
              <a:buClr>
                <a:srgbClr val="3B8CB3"/>
              </a:buClr>
              <a:buFont typeface="+mj-lt"/>
              <a:buAutoNum type="arabicPeriod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obtient sa 1</a:t>
            </a:r>
            <a:r>
              <a:rPr lang="fr-FR" sz="1800" baseline="30000" dirty="0">
                <a:latin typeface="Poppins" panose="00000500000000000000" pitchFamily="2" charset="0"/>
                <a:cs typeface="Poppins" panose="00000500000000000000" pitchFamily="2" charset="0"/>
              </a:rPr>
              <a:t>re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préférence </a:t>
            </a:r>
            <a:r>
              <a:rPr lang="fr-FR" sz="1800" dirty="0">
                <a:solidFill>
                  <a:srgbClr val="0084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❶</a:t>
            </a:r>
          </a:p>
          <a:p>
            <a:pPr marL="457200" indent="-457200">
              <a:spcAft>
                <a:spcPts val="1800"/>
              </a:spcAft>
              <a:buClr>
                <a:srgbClr val="3B8CB3"/>
              </a:buClr>
              <a:buFont typeface="+mj-lt"/>
              <a:buAutoNum type="arabicPeriod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obtient une de ses préférences et est en liste d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attente dans une ou plusieurs écoles </a:t>
            </a:r>
          </a:p>
          <a:p>
            <a:pPr marL="536575" indent="0">
              <a:spcAft>
                <a:spcPts val="1800"/>
              </a:spcAft>
              <a:buClr>
                <a:srgbClr val="44AA70"/>
              </a:buClr>
              <a:buNone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ex. : ①②③④</a:t>
            </a:r>
            <a:r>
              <a:rPr lang="fr-FR" sz="1800" dirty="0">
                <a:solidFill>
                  <a:srgbClr val="00848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❺</a:t>
            </a:r>
          </a:p>
          <a:p>
            <a:pPr marL="457200" indent="-457200">
              <a:spcAft>
                <a:spcPts val="1800"/>
              </a:spcAft>
              <a:buClr>
                <a:srgbClr val="3B8CB3"/>
              </a:buClr>
              <a:buAutoNum type="arabicPeriod" startAt="3"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L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élève est en liste d</a:t>
            </a:r>
            <a:r>
              <a:rPr lang="fr-FR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’</a:t>
            </a: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attente dans toutes ses préférences  </a:t>
            </a:r>
          </a:p>
          <a:p>
            <a:pPr marL="0" indent="0">
              <a:spcAft>
                <a:spcPts val="1800"/>
              </a:spcAft>
              <a:buClr>
                <a:srgbClr val="44AA70"/>
              </a:buClr>
              <a:buNone/>
            </a:pPr>
            <a:r>
              <a:rPr 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      ex. : ①②③④⑤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8" name="ZoneText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9321" y="1177124"/>
            <a:ext cx="1170267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Après le classement de la </a:t>
            </a:r>
            <a:r>
              <a:rPr lang="fr-BE" altLang="fr-FR" b="1" dirty="0" err="1">
                <a:latin typeface="Poppins"/>
                <a:ea typeface="+mj-ea"/>
              </a:rPr>
              <a:t>CoGI</a:t>
            </a:r>
            <a:r>
              <a:rPr lang="fr-BE" altLang="fr-FR" b="1" dirty="0">
                <a:latin typeface="Poppins"/>
                <a:ea typeface="+mj-ea"/>
              </a:rPr>
              <a:t> – situations possibles</a:t>
            </a:r>
          </a:p>
        </p:txBody>
      </p:sp>
      <p:sp>
        <p:nvSpPr>
          <p:cNvPr id="4" name="Rectangle 3"/>
          <p:cNvSpPr/>
          <p:nvPr>
            <p:custDataLst>
              <p:tags r:id="rId5"/>
            </p:custDataLst>
          </p:nvPr>
        </p:nvSpPr>
        <p:spPr>
          <a:xfrm>
            <a:off x="937304" y="5481372"/>
            <a:ext cx="10556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buClr>
                <a:srgbClr val="44AA70"/>
              </a:buClr>
            </a:pP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En fonction de la situation d’inscription de l’élève, la </a:t>
            </a:r>
            <a:r>
              <a:rPr lang="fr-FR" sz="1600" dirty="0" err="1">
                <a:latin typeface="Poppins" panose="00000500000000000000" pitchFamily="2" charset="0"/>
                <a:cs typeface="Poppins" panose="00000500000000000000" pitchFamily="2" charset="0"/>
              </a:rPr>
              <a:t>CoGI</a:t>
            </a:r>
            <a:r>
              <a:rPr lang="fr-FR" sz="1600" dirty="0">
                <a:latin typeface="Poppins" panose="00000500000000000000" pitchFamily="2" charset="0"/>
                <a:cs typeface="Poppins" panose="00000500000000000000" pitchFamily="2" charset="0"/>
              </a:rPr>
              <a:t> communique aux parents les informations concernant la suite de la procédure.</a:t>
            </a:r>
            <a:endParaRPr lang="fr-FR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8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35109" y="1969825"/>
            <a:ext cx="5505387" cy="56238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BE" sz="24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À partir du lundi 20 avril 2026</a:t>
            </a:r>
          </a:p>
          <a:p>
            <a:pPr marL="0" indent="0">
              <a:buNone/>
              <a:defRPr/>
            </a:pPr>
            <a:endParaRPr lang="fr-BE" sz="2000" dirty="0"/>
          </a:p>
        </p:txBody>
      </p:sp>
      <p:sp>
        <p:nvSpPr>
          <p:cNvPr id="6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0511" y="997443"/>
            <a:ext cx="11431489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La reprise des inscriptions « chronologiques »</a:t>
            </a: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382286" y="2919822"/>
            <a:ext cx="92379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BE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ordre chronologique, à la suite des inscriptions enregistrées durant la période d’inscription et à la suite du classement de la </a:t>
            </a:r>
            <a:r>
              <a:rPr lang="fr-BE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CoGI</a:t>
            </a:r>
            <a:endParaRPr lang="fr-BE" b="1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Inscription réalisée avec le FUI, son duplicata ou le numéro de formulaire</a:t>
            </a: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Inscription chronologique = moindre préférence</a:t>
            </a:r>
          </a:p>
          <a:p>
            <a:pPr marL="357188" indent="-357188" algn="just">
              <a:buClr>
                <a:srgbClr val="E49E12"/>
              </a:buCl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Remise d’une attestation d’inscription ou de refus d’inscription</a:t>
            </a:r>
          </a:p>
          <a:p>
            <a:pPr marL="357188" indent="-357188" algn="just">
              <a:buClr>
                <a:srgbClr val="E49E12"/>
              </a:buCl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7188" indent="-357188" algn="just">
              <a:buClr>
                <a:srgbClr val="3B8CB3"/>
              </a:buClr>
              <a:buFont typeface="Wingdings" panose="05000000000000000000" pitchFamily="2" charset="2"/>
              <a:buChar char="ü"/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élève ne peut être inscrit en ordre utile que dans une seule école à la fois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8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2058154" y="2011690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sp>
        <p:nvSpPr>
          <p:cNvPr id="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3321" y="1080836"/>
            <a:ext cx="8713265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Evolution des listes d’attente 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993321" y="2045670"/>
            <a:ext cx="10505837" cy="41422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BE" sz="2900" b="1" dirty="0">
                <a:latin typeface="Poppins" panose="00000500000000000000" pitchFamily="2" charset="0"/>
                <a:cs typeface="Poppins" panose="00000500000000000000" pitchFamily="2" charset="0"/>
              </a:rPr>
              <a:t>Tant qu’il y a une liste d’attente, les mouvements sont possibles</a:t>
            </a:r>
          </a:p>
          <a:p>
            <a:pPr marL="0" indent="0">
              <a:buNone/>
            </a:pPr>
            <a:endParaRPr lang="fr-BE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Si une place se libère dans une école de meilleure préférence = </a:t>
            </a:r>
            <a:r>
              <a:rPr lang="fr-FR" sz="2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désinscription automatique </a:t>
            </a: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de l’école de moindre préférence où l’élève avait obtenu une place</a:t>
            </a:r>
          </a:p>
          <a:p>
            <a:pPr marL="0" indent="0">
              <a:spcBef>
                <a:spcPts val="0"/>
              </a:spcBef>
              <a:buNone/>
            </a:pPr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fr-FR" sz="29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 17 août au soir : </a:t>
            </a:r>
            <a:r>
              <a:rPr lang="fr-FR" sz="2900" dirty="0">
                <a:latin typeface="Poppins" panose="00000500000000000000" pitchFamily="2" charset="0"/>
                <a:cs typeface="Poppins" panose="00000500000000000000" pitchFamily="2" charset="0"/>
              </a:rPr>
              <a:t>suppression des listes d’attente pour les élèves qui ont obtenu une place dans une école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Suivi de l’évolution des listes d’attente :</a:t>
            </a:r>
          </a:p>
          <a:p>
            <a:pPr lvl="1">
              <a:lnSpc>
                <a:spcPct val="17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En ligne via la plateforme « Mon espace inscription » </a:t>
            </a:r>
          </a:p>
          <a:p>
            <a:pPr lvl="1">
              <a:lnSpc>
                <a:spcPct val="170000"/>
              </a:lnSpc>
              <a:buClr>
                <a:srgbClr val="3B8CB3"/>
              </a:buClr>
              <a:buFont typeface="Wingdings" panose="05000000000000000000" pitchFamily="2" charset="2"/>
              <a:buChar char="Ø"/>
            </a:pP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Par téléphone au </a:t>
            </a:r>
            <a:r>
              <a:rPr lang="fr-BE" sz="2900" dirty="0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</a:rPr>
              <a:t> ou par e-mail à l’adresse : </a:t>
            </a:r>
            <a:r>
              <a:rPr lang="fr-BE" sz="2900" dirty="0">
                <a:latin typeface="Poppins" panose="00000500000000000000" pitchFamily="2" charset="0"/>
                <a:cs typeface="Poppins" panose="00000500000000000000" pitchFamily="2" charset="0"/>
                <a:hlinkClick r:id="rId11"/>
              </a:rPr>
              <a:t>inscription@cfwb.be</a:t>
            </a:r>
            <a:endParaRPr lang="fr-BE" sz="29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49" y="1947243"/>
            <a:ext cx="446725" cy="4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14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7490" y="442324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       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4605" y="2375097"/>
            <a:ext cx="4923850" cy="3481668"/>
          </a:xfrm>
          <a:noFill/>
        </p:spPr>
        <p:txBody>
          <a:bodyPr>
            <a:normAutofit/>
          </a:bodyPr>
          <a:lstStyle/>
          <a:p>
            <a:pPr marL="1060450" indent="-3429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2000" dirty="0">
                <a:latin typeface="Poppins" panose="000005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Principales modifications décrétales relatives au processus d’inscription adoptées en octobre 2025 </a:t>
            </a:r>
            <a:endParaRPr lang="fr-BE" altLang="fr-FR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just" eaLnBrk="1" hangingPunct="1">
              <a:buNone/>
              <a:defRPr/>
            </a:pPr>
            <a:endParaRPr lang="fr-BE" alt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77B2273-F26B-47FB-AC29-EAE048BB8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253559"/>
              </p:ext>
            </p:extLst>
          </p:nvPr>
        </p:nvGraphicFramePr>
        <p:xfrm>
          <a:off x="4342997" y="1383291"/>
          <a:ext cx="8414158" cy="548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3B8D014F-4500-4ED7-8D62-51B98ABD0DC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206253" y="527405"/>
            <a:ext cx="10835244" cy="1678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000" b="1" dirty="0">
                <a:latin typeface="Poppins" pitchFamily="2" charset="77"/>
                <a:cs typeface="Poppins" pitchFamily="2" charset="77"/>
              </a:rPr>
              <a:t> Modifications décrétales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4BE71D5-3F20-422E-9E95-CC516CEE14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7760"/>
          <a:stretch/>
        </p:blipFill>
        <p:spPr bwMode="auto">
          <a:xfrm>
            <a:off x="10278071" y="188362"/>
            <a:ext cx="1574663" cy="1347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225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8992" y="1104243"/>
            <a:ext cx="12203723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b="1" dirty="0">
                <a:latin typeface="Poppins"/>
                <a:ea typeface="+mj-ea"/>
              </a:rPr>
              <a:t>Préparation de la rentrée scolaire</a:t>
            </a:r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008992" y="2112090"/>
            <a:ext cx="1000322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Compléter le dossier administratif de l’enfant auprès de l’école secondaire</a:t>
            </a:r>
          </a:p>
          <a:p>
            <a:pPr>
              <a:defRPr/>
            </a:pPr>
            <a:endParaRPr lang="fr-FR" altLang="fr-FR" b="1" dirty="0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defRPr/>
            </a:pPr>
            <a:endParaRPr lang="fr-FR" altLang="fr-FR" sz="1600" b="1" dirty="0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fr-FR" altLang="fr-FR" b="1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La communication de ce document auprès d’une école n’annule pas automatiquement les éventuelles listes d’attente  dans les autres écoles</a:t>
            </a:r>
            <a:endParaRPr lang="fr-FR" altLang="fr-FR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Aft>
                <a:spcPts val="1200"/>
              </a:spcAft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Deux possibilités 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Confirmer définitivement l’inscription en se désistant des listes d’attente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Conserver les listes d’attente dans les écoles de meilleure préférence jusqu’au 17 août 2026 au soir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2" y="2961861"/>
            <a:ext cx="610518" cy="6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9105" y="1083230"/>
            <a:ext cx="4790272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fr-BE" altLang="fr-FR" sz="3600" b="1" dirty="0">
                <a:latin typeface="Poppins"/>
                <a:ea typeface="+mj-ea"/>
              </a:rPr>
              <a:t>Des</a:t>
            </a:r>
            <a:r>
              <a:rPr lang="fr-BE" altLang="fr-FR" b="1" dirty="0">
                <a:latin typeface="Poppins"/>
                <a:ea typeface="+mj-ea"/>
              </a:rPr>
              <a:t> questions ?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1300655" y="2339027"/>
            <a:ext cx="10034752" cy="16619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fr-BE" altLang="fr-FR" sz="2000" dirty="0">
                <a:latin typeface="Poppins" panose="00000500000000000000" pitchFamily="2" charset="0"/>
                <a:cs typeface="Poppins" panose="00000500000000000000" pitchFamily="2" charset="0"/>
              </a:rPr>
              <a:t>Le service des inscriptions de la Fédération Wallonie-Bruxelles est disponible :</a:t>
            </a:r>
          </a:p>
          <a:p>
            <a:pPr marL="0" lvl="1" algn="ctr">
              <a:defRPr/>
            </a:pPr>
            <a:endParaRPr lang="fr-BE" altLang="fr-FR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par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téléphone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au </a:t>
            </a:r>
            <a:r>
              <a:rPr lang="fr-BE" altLang="fr-FR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0800/188.55</a:t>
            </a:r>
            <a:r>
              <a:rPr lang="fr-BE" altLang="fr-FR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dirty="0">
                <a:solidFill>
                  <a:srgbClr val="44AA7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(gratuit) 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ou par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e-mail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à l’adresse : 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inscription@cfwb.be</a:t>
            </a:r>
            <a:endParaRPr lang="fr-BE" altLang="fr-FR" u="sng" dirty="0">
              <a:solidFill>
                <a:schemeClr val="accent5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80" y="4318940"/>
            <a:ext cx="900661" cy="900661"/>
          </a:xfrm>
          <a:prstGeom prst="rect">
            <a:avLst/>
          </a:prstGeom>
        </p:spPr>
      </p:pic>
      <p:sp>
        <p:nvSpPr>
          <p:cNvPr id="17" name="Rectangle 16"/>
          <p:cNvSpPr/>
          <p:nvPr>
            <p:custDataLst>
              <p:tags r:id="rId6"/>
            </p:custDataLst>
          </p:nvPr>
        </p:nvSpPr>
        <p:spPr>
          <a:xfrm>
            <a:off x="2848037" y="4318940"/>
            <a:ext cx="69473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algn="just">
              <a:lnSpc>
                <a:spcPct val="150000"/>
              </a:lnSpc>
              <a:defRPr/>
            </a:pP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Le </a:t>
            </a:r>
            <a:r>
              <a:rPr lang="fr-BE" altLang="fr-FR" b="1" dirty="0">
                <a:latin typeface="Poppins" panose="00000500000000000000" pitchFamily="2" charset="0"/>
                <a:cs typeface="Poppins" panose="00000500000000000000" pitchFamily="2" charset="0"/>
              </a:rPr>
              <a:t>site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www.inscription.cfwb.be</a:t>
            </a:r>
            <a:r>
              <a:rPr lang="fr-BE" altLang="fr-FR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altLang="fr-FR" dirty="0">
                <a:latin typeface="Poppins" panose="00000500000000000000" pitchFamily="2" charset="0"/>
                <a:cs typeface="Poppins" panose="00000500000000000000" pitchFamily="2" charset="0"/>
              </a:rPr>
              <a:t>détaille la procédure et  met à disposition des outils pour rechercher une école, calculer l’indice composite, etc.</a:t>
            </a:r>
            <a:r>
              <a:rPr lang="fr-BE" altLang="fr-FR" u="sng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831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9E3E6BDA-644E-9217-0171-48CCB5B200A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05858" y="543885"/>
            <a:ext cx="10835244" cy="1678812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 pitchFamily="2" charset="77"/>
                <a:cs typeface="Poppins" pitchFamily="2" charset="77"/>
              </a:rPr>
              <a:t> </a:t>
            </a:r>
            <a:r>
              <a:rPr lang="fr-BE" sz="4000" b="1" i="0" dirty="0">
                <a:effectLst/>
                <a:latin typeface="Poppins" pitchFamily="2" charset="77"/>
                <a:cs typeface="Poppins" pitchFamily="2" charset="77"/>
              </a:rPr>
              <a:t>Avant la période d’inscription</a:t>
            </a:r>
            <a:endParaRPr lang="fr-FR" sz="4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089188" y="2285641"/>
            <a:ext cx="10668584" cy="3481668"/>
          </a:xfrm>
          <a:noFill/>
        </p:spPr>
        <p:txBody>
          <a:bodyPr>
            <a:normAutofit/>
          </a:bodyPr>
          <a:lstStyle/>
          <a:p>
            <a:pPr marL="1060450" indent="-342900" algn="just">
              <a:buFont typeface="Wingdings" panose="05000000000000000000" pitchFamily="2" charset="2"/>
              <a:buChar char="ü"/>
              <a:defRPr/>
            </a:pP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Recevoir le </a:t>
            </a:r>
            <a:r>
              <a:rPr lang="fr-BE" altLang="fr-FR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Formulaire Unique d’Inscription (FUI) </a:t>
            </a: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par l’école primaire</a:t>
            </a:r>
          </a:p>
          <a:p>
            <a:pPr marL="715963" indent="0" algn="just">
              <a:buNone/>
              <a:tabLst>
                <a:tab pos="630238" algn="l"/>
              </a:tabLst>
              <a:defRPr/>
            </a:pPr>
            <a:endParaRPr lang="fr-BE" alt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15963" indent="0" algn="just">
              <a:buNone/>
              <a:tabLst>
                <a:tab pos="630238" algn="l"/>
              </a:tabLst>
              <a:defRPr/>
            </a:pPr>
            <a:endParaRPr lang="fr-BE" altLang="fr-FR" sz="16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058863" indent="-342900" algn="just">
              <a:buFont typeface="Wingdings" panose="05000000000000000000" pitchFamily="2" charset="2"/>
              <a:buChar char="ü"/>
              <a:defRPr/>
            </a:pPr>
            <a:r>
              <a:rPr lang="fr-BE" altLang="fr-FR" sz="2000" b="1" dirty="0">
                <a:latin typeface="Poppins" panose="00000500000000000000" pitchFamily="2" charset="0"/>
                <a:cs typeface="Poppins" panose="00000500000000000000" pitchFamily="2" charset="0"/>
              </a:rPr>
              <a:t>Se renseigner sur les écoles secondaires et leurs projets</a:t>
            </a:r>
          </a:p>
          <a:p>
            <a:pPr marL="715963" indent="0" algn="just">
              <a:buNone/>
              <a:defRPr/>
            </a:pPr>
            <a:endParaRPr lang="fr-BE" altLang="fr-FR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27188" lvl="2" indent="-171450" algn="just">
              <a:buFont typeface="Courier New" panose="02070309020205020404" pitchFamily="49" charset="0"/>
              <a:buChar char="o"/>
              <a:defRPr/>
            </a:pPr>
            <a:r>
              <a:rPr lang="fr-BE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Site internet des écoles, Commissions zonales/décentralisées des inscriptions, etc.</a:t>
            </a:r>
          </a:p>
          <a:p>
            <a:pPr lvl="2" algn="just">
              <a:buFont typeface="Courier New" panose="02070309020205020404" pitchFamily="49" charset="0"/>
              <a:buChar char="o"/>
              <a:defRPr/>
            </a:pPr>
            <a:endParaRPr lang="fr-BE" altLang="fr-FR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627188" lvl="2" indent="-171450" algn="just">
              <a:buFont typeface="Courier New" panose="02070309020205020404" pitchFamily="49" charset="0"/>
              <a:buChar char="o"/>
              <a:defRPr/>
            </a:pPr>
            <a:r>
              <a:rPr lang="fr-BE" altLang="fr-FR" sz="1800" dirty="0">
                <a:latin typeface="Poppins" panose="00000500000000000000" pitchFamily="2" charset="0"/>
                <a:cs typeface="Poppins" panose="00000500000000000000" pitchFamily="2" charset="0"/>
              </a:rPr>
              <a:t> Eventuelles séances d’information organisées par les écoles secondaires</a:t>
            </a:r>
            <a:endParaRPr lang="fr-BE" altLang="fr-FR" sz="18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  <a:defRPr/>
            </a:pPr>
            <a:endParaRPr lang="fr-BE" altLang="fr-FR" sz="20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32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7DBAA80F-2655-6387-6F99-5267A7624BE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5805" y="2092722"/>
            <a:ext cx="10054761" cy="459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BE" sz="2000" dirty="0">
                <a:solidFill>
                  <a:srgbClr val="202020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Ecoles dans lesquelles les demandes d’inscription peuvent être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immédiatement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et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définitivement</a:t>
            </a: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validées dès le dépôt du FUI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BE" sz="20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Objectif 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sz="1600" dirty="0"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Rassurer plus rapidement les parents qui introduisent une demande d’inscription dans des écoles qui ne rencontrent habituellement pas de difficultés d’inscription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fr-BE" sz="1600" dirty="0">
              <a:solidFill>
                <a:srgbClr val="202020"/>
              </a:solidFill>
              <a:latin typeface="Poppins" panose="00000500000000000000" pitchFamily="2" charset="0"/>
              <a:ea typeface="Roboto" pitchFamily="2" charset="0"/>
              <a:cs typeface="Poppins" panose="00000500000000000000" pitchFamily="2" charset="0"/>
            </a:endParaRPr>
          </a:p>
          <a:p>
            <a:pPr marL="1828800" lvl="4" indent="0">
              <a:lnSpc>
                <a:spcPct val="150000"/>
              </a:lnSpc>
              <a:buNone/>
            </a:pP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Liste des écoles présumées incomplètes disponible sur le site </a:t>
            </a: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  <a:hlinkClick r:id="rId8"/>
              </a:rPr>
              <a:t>www.inscription.cfwb.be</a:t>
            </a:r>
            <a:r>
              <a:rPr lang="fr-BE" dirty="0">
                <a:solidFill>
                  <a:srgbClr val="3B8CB3"/>
                </a:solidFill>
                <a:latin typeface="Poppins" panose="00000500000000000000" pitchFamily="2" charset="0"/>
                <a:ea typeface="Roboto" pitchFamily="2" charset="0"/>
                <a:cs typeface="Poppins" panose="00000500000000000000" pitchFamily="2" charset="0"/>
              </a:rPr>
              <a:t> à partir du 19 janvier 2026</a:t>
            </a:r>
            <a:r>
              <a:rPr lang="fr-BE" sz="1000" dirty="0">
                <a:solidFill>
                  <a:srgbClr val="3B8CB3"/>
                </a:solidFill>
                <a:latin typeface="Roboto" pitchFamily="2" charset="0"/>
                <a:ea typeface="Roboto" pitchFamily="2" charset="0"/>
              </a:rPr>
              <a:t>	</a:t>
            </a:r>
            <a:endParaRPr lang="fr-FR" sz="1000" dirty="0">
              <a:solidFill>
                <a:srgbClr val="3B8CB3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0D5CFB-435E-D643-990B-AA794A6E641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5805" y="767159"/>
            <a:ext cx="9650977" cy="1325563"/>
          </a:xfrm>
        </p:spPr>
        <p:txBody>
          <a:bodyPr>
            <a:noAutofit/>
          </a:bodyPr>
          <a:lstStyle/>
          <a:p>
            <a:r>
              <a:rPr lang="fr-BE" sz="4000" b="1" dirty="0">
                <a:latin typeface="Poppins"/>
              </a:rPr>
              <a:t>Les écoles présumées incomplètes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43" y="4840013"/>
            <a:ext cx="1084810" cy="10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28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1102438" y="808995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Comment compléter le FUI ?</a:t>
            </a:r>
            <a:endParaRPr lang="fr-BE" altLang="fr-FR" sz="4000" b="1" dirty="0">
              <a:latin typeface="Poppins"/>
            </a:endParaRPr>
          </a:p>
        </p:txBody>
      </p:sp>
      <p:sp>
        <p:nvSpPr>
          <p:cNvPr id="9" name="ZoneTexte 8"/>
          <p:cNvSpPr txBox="1"/>
          <p:nvPr>
            <p:custDataLst>
              <p:tags r:id="rId3"/>
            </p:custDataLst>
          </p:nvPr>
        </p:nvSpPr>
        <p:spPr>
          <a:xfrm>
            <a:off x="1410000" y="2214759"/>
            <a:ext cx="9678806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>
                <a:latin typeface="Poppins" panose="00000500000000000000" pitchFamily="2" charset="0"/>
                <a:cs typeface="Poppins" panose="00000500000000000000" pitchFamily="2" charset="0"/>
              </a:rPr>
              <a:t>Le FUI comprend deux volets :</a:t>
            </a:r>
          </a:p>
          <a:p>
            <a:endParaRPr lang="fr-BE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457200" algn="just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volet général </a:t>
            </a:r>
            <a:r>
              <a:rPr lang="fr-BE" sz="20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qui comporte une série d’informations sur l’élève qui seront utilisées en cas de classement</a:t>
            </a:r>
          </a:p>
          <a:p>
            <a:pPr marL="457200" indent="-457200" algn="just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Un</a:t>
            </a:r>
            <a:r>
              <a:rPr lang="fr-BE" sz="2000" dirty="0">
                <a:solidFill>
                  <a:srgbClr val="54B2B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volet confidentiel </a:t>
            </a:r>
            <a:r>
              <a:rPr lang="fr-BE" sz="2000" dirty="0">
                <a:latin typeface="Poppins" panose="00000500000000000000" pitchFamily="2" charset="0"/>
                <a:cs typeface="Poppins" panose="00000500000000000000" pitchFamily="2" charset="0"/>
              </a:rPr>
              <a:t>qui permet de désigner jusqu’à 10 écoles secondaires (hiérarchisées par ordre de préférence)</a:t>
            </a:r>
            <a:endParaRPr lang="fr-BE" sz="2800" dirty="0">
              <a:latin typeface="+mj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00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095835" y="2969107"/>
            <a:ext cx="7829804" cy="2523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fr-BE" sz="2000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b="1" dirty="0">
                <a:solidFill>
                  <a:srgbClr val="3B8CB3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Les données de contact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fr-BE" sz="2000" b="1" dirty="0">
              <a:solidFill>
                <a:srgbClr val="1F497D">
                  <a:lumMod val="60000"/>
                  <a:lumOff val="4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fr-BE" dirty="0">
              <a:solidFill>
                <a:srgbClr val="6AC49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846528" y="660462"/>
            <a:ext cx="65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200" b="1" dirty="0">
                <a:solidFill>
                  <a:srgbClr val="3B8CB3"/>
                </a:solidFill>
              </a:rPr>
              <a:t>1</a:t>
            </a:r>
            <a:endParaRPr lang="fr-BE" sz="6000" b="1" dirty="0">
              <a:solidFill>
                <a:srgbClr val="3B8CB3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556307" y="1765508"/>
            <a:ext cx="10908861" cy="96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ct val="20000"/>
              </a:spcBef>
            </a:pP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Il reprend les coordonnées et les données qui serviront en cas de classement de l’école secondaire visée </a:t>
            </a:r>
            <a:r>
              <a:rPr lang="fr-BE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fr-B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i</a:t>
            </a:r>
            <a:r>
              <a:rPr lang="fr-BE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 est essentiel d’y être attentif</a:t>
            </a:r>
            <a:endParaRPr lang="fr-BE" sz="2000" dirty="0">
              <a:solidFill>
                <a:schemeClr val="tx1">
                  <a:lumMod val="85000"/>
                  <a:lumOff val="1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sp>
        <p:nvSpPr>
          <p:cNvPr id="11" name="ZoneTexte 3"/>
          <p:cNvSpPr txBox="1"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 bwMode="auto">
          <a:xfrm>
            <a:off x="1498223" y="810094"/>
            <a:ext cx="8158103" cy="1203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altLang="fr-FR" sz="4000" b="1" dirty="0">
                <a:latin typeface="Poppins"/>
              </a:rPr>
              <a:t>Le volet général</a:t>
            </a:r>
            <a:endParaRPr lang="fr-BE" altLang="fr-FR" sz="4000" b="1" dirty="0">
              <a:latin typeface="Poppi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1C01E01-8E41-8EC7-3313-E415D635F3E3}"/>
              </a:ext>
            </a:extLst>
          </p:cNvPr>
          <p:cNvSpPr txBox="1"/>
          <p:nvPr/>
        </p:nvSpPr>
        <p:spPr>
          <a:xfrm>
            <a:off x="1037603" y="5678574"/>
            <a:ext cx="11940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A partir de 2026, possibilité d’être informé uniquement par e-mail, et donc </a:t>
            </a: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</a:rPr>
              <a:t>plus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r-BE" b="1" dirty="0">
                <a:latin typeface="Poppins" panose="00000500000000000000" pitchFamily="2" charset="0"/>
                <a:cs typeface="Poppins" panose="00000500000000000000" pitchFamily="2" charset="0"/>
              </a:rPr>
              <a:t>rapidement</a:t>
            </a:r>
            <a:r>
              <a:rPr lang="fr-BE" dirty="0">
                <a:latin typeface="Poppins" panose="00000500000000000000" pitchFamily="2" charset="0"/>
                <a:cs typeface="Poppins" panose="00000500000000000000" pitchFamily="2" charset="0"/>
              </a:rPr>
              <a:t> !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E9AE8B-40B3-5B41-2BEB-AECDDF6828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" b="7760"/>
          <a:stretch/>
        </p:blipFill>
        <p:spPr bwMode="auto">
          <a:xfrm>
            <a:off x="65920" y="5429133"/>
            <a:ext cx="1002030" cy="85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106EEF-25E9-512C-4E73-E7420CA941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3040" y="3395393"/>
            <a:ext cx="6445920" cy="20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>
            <p:custDataLst>
              <p:tags r:id="rId2"/>
            </p:custDataLst>
          </p:nvPr>
        </p:nvGrpSpPr>
        <p:grpSpPr>
          <a:xfrm>
            <a:off x="1843090" y="702364"/>
            <a:ext cx="8561293" cy="5047536"/>
            <a:chOff x="281201" y="2283912"/>
            <a:chExt cx="8561293" cy="4713422"/>
          </a:xfrm>
        </p:grpSpPr>
        <p:sp>
          <p:nvSpPr>
            <p:cNvPr id="7" name="Rectangle 6"/>
            <p:cNvSpPr/>
            <p:nvPr/>
          </p:nvSpPr>
          <p:spPr>
            <a:xfrm>
              <a:off x="281201" y="2283912"/>
              <a:ext cx="8561293" cy="47134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fr-BE" sz="2400" b="1" dirty="0">
                  <a:solidFill>
                    <a:srgbClr val="3B8CB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Les domiciles </a:t>
              </a:r>
            </a:p>
            <a:p>
              <a:pPr algn="just"/>
              <a:endParaRPr lang="fr-BE" sz="2000" dirty="0"/>
            </a:p>
            <a:p>
              <a:pPr lvl="1" algn="just"/>
              <a:r>
                <a:rPr lang="fr-BE" sz="2000" b="1" dirty="0">
                  <a:latin typeface="Poppins" panose="00000500000000000000" pitchFamily="2" charset="0"/>
                  <a:cs typeface="Poppins" panose="00000500000000000000" pitchFamily="2" charset="0"/>
                </a:rPr>
                <a:t>Le domicile actuel de l’élève</a:t>
              </a:r>
            </a:p>
            <a:p>
              <a:pPr algn="just"/>
              <a:endParaRPr lang="fr-BE" dirty="0">
                <a:latin typeface="Poppins" panose="00000500000000000000" pitchFamily="2" charset="0"/>
                <a:cs typeface="Poppins" panose="00000500000000000000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fr-BE" dirty="0">
                  <a:latin typeface="Poppins" panose="00000500000000000000" pitchFamily="2" charset="0"/>
                  <a:cs typeface="Poppins" panose="00000500000000000000" pitchFamily="2" charset="0"/>
                </a:rPr>
                <a:t>Il s’agit du domicile de l’enfant </a:t>
              </a:r>
              <a:r>
                <a:rPr lang="fr-BE" b="1" dirty="0">
                  <a:solidFill>
                    <a:srgbClr val="3B8CB3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au moment de la période d’inscription </a:t>
              </a:r>
              <a:r>
                <a:rPr lang="fr-BE" dirty="0">
                  <a:latin typeface="Poppins" panose="00000500000000000000" pitchFamily="2" charset="0"/>
                  <a:cs typeface="Poppins" panose="00000500000000000000" pitchFamily="2" charset="0"/>
                </a:rPr>
                <a:t>et qui est préimprimé sur le FUI.</a:t>
              </a:r>
            </a:p>
            <a:p>
              <a:endPara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fr-BE" dirty="0"/>
            </a:p>
            <a:p>
              <a:endParaRPr lang="fr-BE" sz="2000" dirty="0"/>
            </a:p>
            <a:p>
              <a:endParaRPr lang="fr-BE" sz="2000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endParaRPr lang="fr-BE" dirty="0"/>
            </a:p>
            <a:p>
              <a:pPr algn="just"/>
              <a:endParaRPr lang="fr-BE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0153" y="5679401"/>
              <a:ext cx="8283387" cy="10454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BE" sz="1600" dirty="0">
                  <a:latin typeface="Poppins" panose="00000500000000000000" pitchFamily="2" charset="0"/>
                  <a:cs typeface="Poppins" panose="00000500000000000000" pitchFamily="2" charset="0"/>
                </a:rPr>
                <a:t>En cas de déménagement, il doit être modifié (pointillés) et un document prouvant le changement d’adresse doit être fourni lors de l’inscription </a:t>
              </a:r>
              <a:r>
                <a:rPr lang="fr-BE" sz="1600" dirty="0">
                  <a:solidFill>
                    <a:srgbClr val="00B05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(certificat de composition du ménage ou certificat de résidence principale).</a:t>
              </a:r>
            </a:p>
          </p:txBody>
        </p:sp>
      </p:grpSp>
      <p:pic>
        <p:nvPicPr>
          <p:cNvPr id="3" name="Imag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67952" y="2920089"/>
            <a:ext cx="7256096" cy="13607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F94BC8-D709-6D82-1794-4C7CFFB431B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9266" y="76651"/>
            <a:ext cx="2959102" cy="6257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74" y="1112218"/>
            <a:ext cx="988485" cy="988485"/>
          </a:xfrm>
          <a:prstGeom prst="rect">
            <a:avLst/>
          </a:prstGeom>
        </p:spPr>
      </p:pic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2542032" y="3813867"/>
            <a:ext cx="5813434" cy="398854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81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3F201094E93C4C8BC09238801340F6" ma:contentTypeVersion="11" ma:contentTypeDescription="Crée un document." ma:contentTypeScope="" ma:versionID="f0504b518aadd08482dbc467cb430dfd">
  <xsd:schema xmlns:xsd="http://www.w3.org/2001/XMLSchema" xmlns:xs="http://www.w3.org/2001/XMLSchema" xmlns:p="http://schemas.microsoft.com/office/2006/metadata/properties" xmlns:ns2="7564d7e6-00e8-4f2a-938f-1d9ac501b84f" xmlns:ns3="61a1688b-ef6f-490d-86b3-c87a6f6580cd" targetNamespace="http://schemas.microsoft.com/office/2006/metadata/properties" ma:root="true" ma:fieldsID="8d36b0ce70ff8b1789dce5ef702348bc" ns2:_="" ns3:_="">
    <xsd:import namespace="7564d7e6-00e8-4f2a-938f-1d9ac501b84f"/>
    <xsd:import namespace="61a1688b-ef6f-490d-86b3-c87a6f658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d7e6-00e8-4f2a-938f-1d9ac501b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f5648a96-cea2-4c1b-af13-24c66345d7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1688b-ef6f-490d-86b3-c87a6f6580c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ab102f5-0d71-420d-993f-1d71fd980b3b}" ma:internalName="TaxCatchAll" ma:showField="CatchAllData" ma:web="61a1688b-ef6f-490d-86b3-c87a6f658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a1688b-ef6f-490d-86b3-c87a6f6580cd" xsi:nil="true"/>
    <lcf76f155ced4ddcb4097134ff3c332f xmlns="7564d7e6-00e8-4f2a-938f-1d9ac501b8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829238-2A13-49C6-8672-ABF2C86240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957D84-BF09-4803-84D6-1E8061202E17}"/>
</file>

<file path=customXml/itemProps3.xml><?xml version="1.0" encoding="utf-8"?>
<ds:datastoreItem xmlns:ds="http://schemas.openxmlformats.org/officeDocument/2006/customXml" ds:itemID="{CDFD7756-ECF9-449A-8131-B8988EB1D919}">
  <ds:schemaRefs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ad2c34a-2848-4841-a056-96e612902d1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11459</TotalTime>
  <Words>3063</Words>
  <Application>Microsoft Office PowerPoint</Application>
  <PresentationFormat>Grand écran</PresentationFormat>
  <Paragraphs>624</Paragraphs>
  <Slides>41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Courier New</vt:lpstr>
      <vt:lpstr>Poppins</vt:lpstr>
      <vt:lpstr>Poppins SemiBold</vt:lpstr>
      <vt:lpstr>Roboto</vt:lpstr>
      <vt:lpstr>Segoe UI Symbol</vt:lpstr>
      <vt:lpstr>Times New Roman</vt:lpstr>
      <vt:lpstr>Wingdings</vt:lpstr>
      <vt:lpstr>Thème Office</vt:lpstr>
      <vt:lpstr>Inscription en 1re année secondaire pour l’année scolaire 2026-2027</vt:lpstr>
      <vt:lpstr>Quelques repères</vt:lpstr>
      <vt:lpstr>Le processus d’inscription</vt:lpstr>
      <vt:lpstr>       </vt:lpstr>
      <vt:lpstr> Avant la période d’inscription</vt:lpstr>
      <vt:lpstr>Les écoles présumées incomplètes</vt:lpstr>
      <vt:lpstr>Comment compléter le FUI ?</vt:lpstr>
      <vt:lpstr>Le volet général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volet confidentiel</vt:lpstr>
      <vt:lpstr>Comment compléter le volet confidentiel ?</vt:lpstr>
      <vt:lpstr>Présentation PowerPoint</vt:lpstr>
      <vt:lpstr>Présentation PowerPoint</vt:lpstr>
      <vt:lpstr>Présentation PowerPoint</vt:lpstr>
      <vt:lpstr>La clôture des inscriptions</vt:lpstr>
      <vt:lpstr>Présentation PowerPoint</vt:lpstr>
      <vt:lpstr>Présentation PowerPoint</vt:lpstr>
      <vt:lpstr>Présentation PowerPoint</vt:lpstr>
      <vt:lpstr>Présentation PowerPoint</vt:lpstr>
      <vt:lpstr>Le calcul de la proximité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powerpoint FW-B</dc:title>
  <dc:creator>BELLAIRE Delphine</dc:creator>
  <cp:lastModifiedBy>BROGNEZ Emma</cp:lastModifiedBy>
  <cp:revision>108</cp:revision>
  <dcterms:created xsi:type="dcterms:W3CDTF">2023-10-03T13:55:50Z</dcterms:created>
  <dcterms:modified xsi:type="dcterms:W3CDTF">2025-12-02T09:33:16Z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0x010100393F201094E93C4C8BC09238801340F6</vt:lpwstr>
  </property>
  <property fmtid="{D5CDD505-2E9C-101B-9397-08002B2CF9AE}" pid="3" name="Order">
    <vt:r8>131600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