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0"/>
  </p:notesMasterIdLst>
  <p:sldIdLst>
    <p:sldId id="284" r:id="rId3"/>
    <p:sldId id="273" r:id="rId4"/>
    <p:sldId id="259" r:id="rId5"/>
    <p:sldId id="269" r:id="rId6"/>
    <p:sldId id="257" r:id="rId7"/>
    <p:sldId id="258" r:id="rId8"/>
    <p:sldId id="28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D4717-E04C-4EEE-BF2F-A18B1DEB58FA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75CC8-F841-4E56-BBF4-2DAD9A8EA28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1476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30193B-564F-4854-8A52-728F3FB19C85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04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1221E5-7225-48EB-A4EE-420E7BFCF705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907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1221E5-7225-48EB-A4EE-420E7BFCF705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56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DC217-DF71-1A49-B3EA-559F1F43B0FF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822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el-GR" noProof="0" smtClean="0"/>
              <a:pPr rtl="0"/>
              <a:t>6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083057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305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Θέση εικόνας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τη φωτογραφία σας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80000"/>
              </a:lnSpc>
              <a:defRPr lang="en-ZA" sz="4000" b="1" spc="-300" dirty="0"/>
            </a:lvl1pPr>
          </a:lstStyle>
          <a:p>
            <a:pPr lvl="0" algn="r" rtl="0"/>
            <a:r>
              <a:rPr lang="el-GR" dirty="0"/>
              <a:t>Κάντε κλικ για να επεξεργαστείτε τον τίτλο της παρουσίασης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spc="-50" baseline="0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115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Θέση κειμένου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81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στηλώ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11" name="Θέση κειμένου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l-GR" dirty="0"/>
              <a:t>Προσθέστε υποσέλιδο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4841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στηλώ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13" name="Θέση κειμένου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15" name="Θέση κειμένου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17" name="Θέση κειμένου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el-GR" dirty="0"/>
              <a:t>Προσθέστε υποσέλιδο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539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48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dirty="0"/>
              <a:t>Προσθέστε υποσέλιδο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742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l-GR" noProof="0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l-GR" noProof="0"/>
              <a:t>Επεξεργασία στυλ κειμένου υποδείγματος</a:t>
            </a:r>
          </a:p>
          <a:p>
            <a:pPr lvl="1" rtl="0"/>
            <a:r>
              <a:rPr lang="el-GR" noProof="0"/>
              <a:t>Δεύτερου επιπέδου</a:t>
            </a:r>
          </a:p>
          <a:p>
            <a:pPr lvl="2" rtl="0"/>
            <a:r>
              <a:rPr lang="el-GR" noProof="0"/>
              <a:t>Τρίτου επιπέδου</a:t>
            </a:r>
          </a:p>
          <a:p>
            <a:pPr lvl="3" rtl="0"/>
            <a:r>
              <a:rPr lang="el-GR" noProof="0"/>
              <a:t>Τέταρτου επιπέδου</a:t>
            </a:r>
          </a:p>
          <a:p>
            <a:pPr lvl="4" rtl="0"/>
            <a:r>
              <a:rPr lang="el-GR" noProof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16F0EC-4FEE-4742-8716-024265C69F67}" type="datetime1">
              <a:rPr lang="el-GR" noProof="0" smtClean="0"/>
              <a:pPr rtl="0"/>
              <a:t>4/4/2024</a:t>
            </a:fld>
            <a:endParaRPr lang="el-GR" noProof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54672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Διαφάνεια τίτλου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429302" y="1600201"/>
            <a:ext cx="8331201" cy="2680127"/>
          </a:xfrm>
        </p:spPr>
        <p:txBody>
          <a:bodyPr rtlCol="0"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/>
              <a:t>Κάντε κλικ για να επεξεργαστείτε τον τίτλο υποδείγματος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429302" y="4344916"/>
            <a:ext cx="7518400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l-GR" noProof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00249" y="6356352"/>
            <a:ext cx="121920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1410D170-AF33-45A6-950B-F4069DD2FE34}" type="datetime1">
              <a:rPr lang="el-GR" noProof="0" smtClean="0"/>
              <a:pPr rtl="0"/>
              <a:t>4/4/2024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16301" y="6356352"/>
            <a:ext cx="39751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0288251" y="6356352"/>
            <a:ext cx="609600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  <p:pic>
        <p:nvPicPr>
          <p:cNvPr id="55" name="Εικόνα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8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Ορθογώνιο 35"/>
          <p:cNvSpPr/>
          <p:nvPr userDrawn="1"/>
        </p:nvSpPr>
        <p:spPr>
          <a:xfrm>
            <a:off x="11895662" y="0"/>
            <a:ext cx="304800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l-GR" sz="1800" noProof="0" dirty="0"/>
          </a:p>
        </p:txBody>
      </p:sp>
    </p:spTree>
    <p:extLst>
      <p:ext uri="{BB962C8B-B14F-4D97-AF65-F5344CB8AC3E}">
        <p14:creationId xmlns:p14="http://schemas.microsoft.com/office/powerpoint/2010/main" val="383109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07001E-1ABA-D657-5ED3-4C2CA93FD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EF0E3C5-6AFD-81E9-DDB8-2739F3AF2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52C7690-0B09-1B68-B16E-2DA22A4B0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BB97B5-2B06-802A-67C7-397A63E56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52C9916-4A05-377B-FFCC-49F68168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325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F7085A-3480-4A48-503B-C962C0DF0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6FA9C8-F7B5-5F93-DA62-924A0C6D7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6BE6DA-A5D8-0B57-4F85-D14796BF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D991BE7-22A1-D88C-7436-F529A2B7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929A6D-29F2-DFEC-4112-28B28657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81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FB523A-D509-9BFA-1C2A-13CBB00BD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EEB0012-709D-B01F-4BD8-BC5823C0F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C9EDF0-3436-2C65-A0E6-F85B6E615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F02336-B878-D371-769C-6B746708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6762F6-9FDE-DC62-6671-19DEC990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52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διαχωρισμού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Θέση εικόνας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</a:t>
            </a:r>
            <a:br>
              <a:rPr lang="el-GR" dirty="0"/>
            </a:br>
            <a:r>
              <a:rPr lang="el-GR" dirty="0"/>
              <a:t>τη φωτογραφία σας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4000" b="1" spc="-300" dirty="0"/>
            </a:lvl1pPr>
          </a:lstStyle>
          <a:p>
            <a:pPr lvl="0" algn="r" rtl="0"/>
            <a:r>
              <a:rPr lang="el-GR" dirty="0"/>
              <a:t>Κάντε κλικ για να επεξεργαστείτε το διαχωριστικό ενοτήτων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2679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86D656-1E14-615B-9EED-4BF2139F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50AB53-8F2A-24DD-AB5D-CEE29EBD8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C666A4A-CA94-90FB-9F0C-E35E71915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F42358-9E8A-D781-BBD6-A7E62A79F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001925-4C06-942A-DB7D-C2200703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9EDC85-C69C-04F5-E60A-9C75BED6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024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44C10F-E121-6560-D9E2-1AE61111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BD29AE7-D385-5059-2729-BE2A1F0A2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E78EB6C-7F53-446A-AEED-3A068F352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EDBDE5F-61E1-0CB7-B38A-59307BCD54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B21DB5A-25C7-4787-6515-19021C31F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F3102B8-093C-D4AD-E8E6-00D2FDD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7DB07BB-EBDC-0771-07C4-32D7B03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39BAAF3-A5A9-7AB3-A6D2-EA188060E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362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9ACF21-97DD-E04C-C118-00CB6D49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250813A-521B-29D3-8F2D-93737C07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5C8C523-EE58-E63B-A6E0-51D93C6E5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3BCE0AD-9025-2FC3-79EC-34740962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9754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7886935-076B-FE1C-B1D1-79622B215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6FE3142-E324-A55A-CF72-C2BEE3E9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8090585-AD3E-8C0D-58C7-EE25105A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4807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22D294-A8E3-7A86-A7AE-D9DE367C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598E6E-B4A0-042F-1CE6-D07768D68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2BF79AE-0CFB-71DC-B076-3A2ECA461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7330573-F74F-708C-8698-946B71360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621F507-81BD-9298-FDCA-9C801A44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150539-4980-6BA9-32DD-AF25E73D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85082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1AACE7-80C9-A31F-98A9-AD6E5D368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B2A4A06-8CE4-3E69-1D66-4CF5FB858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8C0E93A-BDE3-64A1-F5C7-D78FDD1E3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9D6C7A0-E273-1E9F-DF4B-08CFDA34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787666B-6A7A-3AA3-6622-6630A9AB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6515790-0146-9D3F-3E5D-41500842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870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8C90DF-453F-1320-3524-4AF9A837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1874062-3E6B-0EEA-9190-CAABA5386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399ADD5-7D88-B9B8-17B8-D49F3CFDA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B0927E-0C18-A3D9-89B8-E2F8FA60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616563-D8B1-AD36-6413-720D272D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6247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351913F-24B4-201F-EEDC-5805461E7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000460A-CF1A-1F08-5778-8E79CFEB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A3C8BA-F07A-475E-877D-7ED46658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92091C2-A351-8C57-BC4E-DF366705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4EE2DE5-96B1-9930-1E12-17BEF649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135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διαχωρισμού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Θέση εικόνας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</a:t>
            </a:r>
            <a:br>
              <a:rPr lang="el-GR" dirty="0"/>
            </a:br>
            <a:r>
              <a:rPr lang="el-GR" dirty="0"/>
              <a:t>τη φωτογραφία σας εδώ</a:t>
            </a:r>
          </a:p>
        </p:txBody>
      </p:sp>
      <p:sp>
        <p:nvSpPr>
          <p:cNvPr id="3" name="Τίτλος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defRPr sz="4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l-GR" dirty="0"/>
              <a:t>Κάντε κλικ για να επεξεργαστείτε το διαχωριστικό ενοτήτων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el-GR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273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άταξη εικόνας κειμένου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εικόνας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τη φωτογραφία σας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defRPr sz="4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Επεξεργασία τίτλου σελίδας</a:t>
            </a: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10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άταξη εικόνας κειμένου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εικόνας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τη φωτογραφία σας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lnSpc>
                <a:spcPct val="80000"/>
              </a:lnSpc>
              <a:defRPr sz="4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096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9" name="Υπότιτλος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Αριστερή θέση σύγκρισης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 spc="-4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12" name="Αριστερή θέση σύγκρισης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 spc="-40" baseline="0"/>
            </a:lvl1pPr>
          </a:lstStyle>
          <a:p>
            <a:pPr lvl="0" rtl="0"/>
            <a:r>
              <a:rPr lang="el-GR"/>
              <a:t>Στυλ κειμένου υποδείγματος</a:t>
            </a:r>
          </a:p>
        </p:txBody>
      </p:sp>
      <p:sp>
        <p:nvSpPr>
          <p:cNvPr id="8" name="Θέση κειμένου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78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εγάλη φωτογραφί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εικόνας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τη φωτογραφία σας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 dirty="0"/>
              <a:t>Εισαγάγετε τη λεζάντα σας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l-GR" dirty="0"/>
              <a:t>Προσθέστε υποσέλιδο</a:t>
            </a:r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413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υχαριστούμε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Θέση εικόνας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Εισαγάγετε ή μεταφέρετε και αποθέστε τη φωτογραφία σας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4000" b="1" spc="-300" dirty="0"/>
            </a:lvl1pPr>
          </a:lstStyle>
          <a:p>
            <a:pPr lvl="0" algn="r" rtl="0"/>
            <a:r>
              <a:rPr lang="el-GR" dirty="0"/>
              <a:t>Ευχαριστούμε</a:t>
            </a:r>
          </a:p>
        </p:txBody>
      </p:sp>
      <p:sp>
        <p:nvSpPr>
          <p:cNvPr id="9" name="Θέση κειμένου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Πλήρες όνομα</a:t>
            </a:r>
          </a:p>
        </p:txBody>
      </p:sp>
      <p:sp>
        <p:nvSpPr>
          <p:cNvPr id="10" name="Θέση κειμένου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Αριθμός τηλεφώνου</a:t>
            </a:r>
          </a:p>
        </p:txBody>
      </p:sp>
      <p:sp>
        <p:nvSpPr>
          <p:cNvPr id="11" name="Θέση κειμένου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lnSpc>
                <a:spcPct val="80000"/>
              </a:lnSpc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Email ή όνομα χρήστη μέσου κοινωνικής δικτύωσης</a:t>
            </a:r>
          </a:p>
        </p:txBody>
      </p:sp>
      <p:sp>
        <p:nvSpPr>
          <p:cNvPr id="12" name="Θέση κειμένου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Τοποθεσία Web εταιρείας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000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l-GR" dirty="0"/>
              <a:t>Υπότιτλος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l-GR"/>
              <a:t>Στυλ κειμένου υποδείγματος</a:t>
            </a:r>
          </a:p>
          <a:p>
            <a:pPr lvl="1" rtl="0"/>
            <a:r>
              <a:rPr lang="el-GR"/>
              <a:t>Δεύτερο επίπεδο</a:t>
            </a:r>
          </a:p>
          <a:p>
            <a:pPr lvl="2" rtl="0"/>
            <a:r>
              <a:rPr lang="el-GR"/>
              <a:t>Τρίτο επίπεδο</a:t>
            </a:r>
          </a:p>
          <a:p>
            <a:pPr lvl="3" rtl="0"/>
            <a:r>
              <a:rPr lang="el-GR"/>
              <a:t>Τέταρτο επίπεδο</a:t>
            </a:r>
          </a:p>
          <a:p>
            <a:pPr lvl="4" rtl="0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dirty="0"/>
              <a:t>Προσθήκη υποσέλιδου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014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31" name="Ελεύθερη σχεδίαση: Σχήμα 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el-GR" dirty="0"/>
              <a:t>Κάντε κλικ για να επεξεργαστείτε τη σελίδα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l-GR" dirty="0"/>
              <a:t>Επεξεργασία στυλ κειμένου υποδείγματος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l-GR" dirty="0"/>
              <a:t>Προσθέστε υποσέλιδο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4" name="Πλαίσιο κειμένου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30153"/>
            <a:ext cx="1053900" cy="365535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el-GR" sz="2500" b="1" i="0" spc="-10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el-GR" sz="1600" b="1" i="0" spc="-10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el-GR" sz="1600" b="1" i="0" spc="-100" baseline="0" dirty="0">
                <a:solidFill>
                  <a:schemeClr val="accent1"/>
                </a:solidFill>
                <a:latin typeface="+mj-lt"/>
              </a:rPr>
            </a:br>
            <a:r>
              <a:rPr lang="el-GR" sz="1200" b="0" i="0" spc="14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  <a:endParaRPr lang="el-GR" sz="1200" b="0" i="0" spc="14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sp>
        <p:nvSpPr>
          <p:cNvPr id="29" name="Ορθογώνιο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79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5FB8FE2-FBED-435E-9437-3C1B05146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951EB27-7E41-1BE0-A520-78401C82E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AFBBC1-B930-F087-EC07-613CE509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16A11-E1FB-4B7A-BB67-9B02D6F49122}" type="datetimeFigureOut">
              <a:rPr lang="el-GR" smtClean="0"/>
              <a:pPr/>
              <a:t>4/4/2024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CEE78-1241-B525-430B-FA313961A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3BD116D-D05A-EEBD-7517-FB9CD0B76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7288-2F62-4B66-8F98-6227306A0BC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148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l.wikipedia.org/w/index.php?title=%CE%A5%CF%80%CE%BF%CF%80%CE%BB%CE%B1%CF%83%CE%AF%CE%B1&amp;action=edit&amp;redlink=1" TargetMode="External"/><Relationship Id="rId5" Type="http://schemas.openxmlformats.org/officeDocument/2006/relationships/hyperlink" Target="https://el.wikipedia.org/wiki/%CE%9B%CF%8C%CF%81%CE%B4%CF%89%CF%83%CE%B7" TargetMode="External"/><Relationship Id="rId4" Type="http://schemas.openxmlformats.org/officeDocument/2006/relationships/hyperlink" Target="https://el.wikipedia.org/wiki/%CE%9A%CF%8D%CF%86%CF%89%CF%83%CE%B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3403" y="230730"/>
            <a:ext cx="4589479" cy="1183912"/>
          </a:xfrm>
        </p:spPr>
        <p:txBody>
          <a:bodyPr rtlCol="0"/>
          <a:lstStyle/>
          <a:p>
            <a:pPr rtl="0"/>
            <a:r>
              <a:rPr lang="en-US" dirty="0">
                <a:solidFill>
                  <a:schemeClr val="accent5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</a:t>
            </a:r>
            <a:r>
              <a:rPr lang="el-GR" dirty="0">
                <a:solidFill>
                  <a:schemeClr val="accent5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ΟΝΔΡΟΠΛΑΣΙΑ</a:t>
            </a:r>
          </a:p>
        </p:txBody>
      </p:sp>
      <p:sp>
        <p:nvSpPr>
          <p:cNvPr id="12" name="Ορθογώνιο 11" descr="Μπλοκ επισήμανσης αριστερά">
            <a:extLst>
              <a:ext uri="{FF2B5EF4-FFF2-40B4-BE49-F238E27FC236}">
                <a16:creationId xmlns:a16="http://schemas.microsoft.com/office/drawing/2014/main" id="{7F65E93D-09FF-42EE-B9DD-750638966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04636" y="674317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cxnSp>
        <p:nvCxnSpPr>
          <p:cNvPr id="11" name="Ευθεία γραμμή σύνδεσης 10" descr="Διαχωριστική γραμμή διαφάνειας">
            <a:extLst>
              <a:ext uri="{FF2B5EF4-FFF2-40B4-BE49-F238E27FC236}">
                <a16:creationId xmlns:a16="http://schemas.microsoft.com/office/drawing/2014/main" id="{5A563457-1EC8-4978-BCCB-AFD88C9E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096000" y="2363035"/>
            <a:ext cx="0" cy="241133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Ορθογώνιο 12" descr="Γραμμή επισήμανσης δεξιά&#10;">
            <a:extLst>
              <a:ext uri="{FF2B5EF4-FFF2-40B4-BE49-F238E27FC236}">
                <a16:creationId xmlns:a16="http://schemas.microsoft.com/office/drawing/2014/main" id="{A7CD04AE-9A8B-4DED-855D-F51B510D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88811" y="6365289"/>
            <a:ext cx="2403189" cy="49271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2E0684FC-C14A-12AE-2BF0-BD205789FC7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5" y="1"/>
            <a:ext cx="3275858" cy="1260629"/>
          </a:xfrm>
          <a:prstGeom prst="rect">
            <a:avLst/>
          </a:prstGeom>
        </p:spPr>
      </p:pic>
      <p:sp>
        <p:nvSpPr>
          <p:cNvPr id="15" name="Υπότιτλος 2">
            <a:extLst>
              <a:ext uri="{FF2B5EF4-FFF2-40B4-BE49-F238E27FC236}">
                <a16:creationId xmlns:a16="http://schemas.microsoft.com/office/drawing/2014/main" id="{462C6A40-FADE-B10E-C5C2-92E3BEF24C63}"/>
              </a:ext>
            </a:extLst>
          </p:cNvPr>
          <p:cNvSpPr txBox="1">
            <a:spLocks/>
          </p:cNvSpPr>
          <p:nvPr/>
        </p:nvSpPr>
        <p:spPr>
          <a:xfrm>
            <a:off x="-7695" y="1244000"/>
            <a:ext cx="3275859" cy="726843"/>
          </a:xfrm>
          <a:prstGeom prst="rect">
            <a:avLst/>
          </a:prstGeom>
          <a:ln>
            <a:solidFill>
              <a:srgbClr val="4472C4">
                <a:lumMod val="5000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Ορθοπαιδική</a:t>
            </a:r>
            <a:r>
              <a:rPr lang="el-GR" sz="1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  Κλινική. Κέντρο Εμπειρογνωμοσύνης για τα Σπάνια και Πολύπλοκα νοσήματα των Οστών (Κ.Ε.Σ.Ν.Ο)</a:t>
            </a:r>
            <a:endParaRPr lang="el-GR" sz="1200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5D71F4-FB12-6595-0A8A-0375E8160AA2}"/>
              </a:ext>
            </a:extLst>
          </p:cNvPr>
          <p:cNvSpPr txBox="1"/>
          <p:nvPr/>
        </p:nvSpPr>
        <p:spPr>
          <a:xfrm>
            <a:off x="304901" y="2283933"/>
            <a:ext cx="3599054" cy="2132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Euphemia" pitchFamily="34" charset="0"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0989B1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1.Τι είναι η  αχονδροπλασία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0989B1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Πρόκειται για μία </a:t>
            </a:r>
            <a:r>
              <a:rPr lang="el-GR" sz="1000" b="1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σκελετική δυσπλασία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που προκαλεί ανώμαλη αύξηση των επιφύσεων των</a:t>
            </a: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οστών και οδηγεί σε χαμηλό ανάστημα (&lt;147 εκατοστά) και δυσανάλογα κοντά άκρα σε</a:t>
            </a:r>
            <a:r>
              <a:rPr lang="en-US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σχέση με τον κορμό και το κεφάλι.</a:t>
            </a: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Η συγγενής αχονδροπλασία οφείλεται συνήθως σε μετάλλαξη του γονιδίου που</a:t>
            </a:r>
            <a:r>
              <a:rPr lang="en-US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ελέγχει τον υποδοχέα 3 του αυξητικού παράγοντα των ινοβλαστών (FGF R3).</a:t>
            </a:r>
            <a:endParaRPr lang="en-US" sz="1000" b="0" i="0" u="none" strike="noStrike" baseline="0" dirty="0">
              <a:solidFill>
                <a:schemeClr val="accent5">
                  <a:lumMod val="90000"/>
                  <a:lumOff val="10000"/>
                </a:schemeClr>
              </a:solidFill>
            </a:endParaRP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Κληρονομείται με τον αυτοσωμικό κυρίαρχο τύπο και εάν ο ένας</a:t>
            </a:r>
            <a:r>
              <a:rPr lang="en-US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γονέας είναι αχονδροπλασ</a:t>
            </a:r>
            <a:r>
              <a:rPr lang="el-GR" sz="100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τ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ικός η πιθανότητα να κληροδοτήσει την μετάλλαξη σε παιδί του</a:t>
            </a:r>
            <a:r>
              <a:rPr lang="en-US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είναι 50%. Η ομόζυγη αχονδροπλασία είναι θανατηφόρος κατάσταση.</a:t>
            </a:r>
            <a:endParaRPr kumimoji="0" lang="el-GR" sz="1000" b="1" i="0" u="sng" strike="noStrike" kern="1200" cap="none" spc="0" normalizeH="0" baseline="0" noProof="0" dirty="0">
              <a:ln>
                <a:noFill/>
              </a:ln>
              <a:solidFill>
                <a:schemeClr val="accent5">
                  <a:lumMod val="90000"/>
                  <a:lumOff val="10000"/>
                </a:schemeClr>
              </a:solidFill>
              <a:effectLst/>
              <a:uLnTx/>
              <a:uFillTx/>
              <a:ea typeface="+mn-ea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2B7A27-72F2-72FF-FE4A-02D31C85614C}"/>
              </a:ext>
            </a:extLst>
          </p:cNvPr>
          <p:cNvSpPr txBox="1"/>
          <p:nvPr/>
        </p:nvSpPr>
        <p:spPr>
          <a:xfrm>
            <a:off x="3684651" y="1335244"/>
            <a:ext cx="41480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2.Ποιά είναι η συχνότητα της νόσου και ποιους προσβάλλει;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Αφορά 1/25.000 των γεννήσεων παγκοσμίως.</a:t>
            </a:r>
            <a:r>
              <a:rPr lang="el-GR" sz="1000" b="0" i="0" dirty="0">
                <a:solidFill>
                  <a:srgbClr val="212529"/>
                </a:solidFill>
                <a:effectLst/>
                <a:latin typeface="Ubuntu" panose="020B0504030602030204" pitchFamily="34" charset="0"/>
              </a:rPr>
              <a:t> </a:t>
            </a: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Η πιθανότητα εμφάνισης είναι ίδια σε αγόρια και κορίτσια.</a:t>
            </a:r>
            <a:endParaRPr kumimoji="0" lang="el-GR" sz="1000" b="1" i="0" u="sng" strike="noStrike" kern="1200" cap="none" spc="0" normalizeH="0" baseline="0" noProof="0" dirty="0">
              <a:ln>
                <a:noFill/>
              </a:ln>
              <a:solidFill>
                <a:schemeClr val="accent5">
                  <a:lumMod val="90000"/>
                  <a:lumOff val="1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8DB511-2D28-1BE4-C2EB-461E4D674416}"/>
              </a:ext>
            </a:extLst>
          </p:cNvPr>
          <p:cNvSpPr txBox="1"/>
          <p:nvPr/>
        </p:nvSpPr>
        <p:spPr>
          <a:xfrm>
            <a:off x="8462217" y="1361376"/>
            <a:ext cx="366869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3.Ποιές είναι οι κλινικές εκδηλώσεις της νόσου</a:t>
            </a:r>
          </a:p>
          <a:p>
            <a:pPr algn="l"/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Τα κλινικά χαρακτηριστικά της αχονδροπλασίας :</a:t>
            </a:r>
          </a:p>
          <a:p>
            <a:pPr algn="l"/>
            <a:endParaRPr lang="el-GR" sz="1000" b="0" i="0" dirty="0">
              <a:solidFill>
                <a:schemeClr val="accent5">
                  <a:lumMod val="90000"/>
                  <a:lumOff val="10000"/>
                </a:schemeClr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Ασύμμετρο, μικρό ανάστημα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Μείωση του μεγέθους των άμεσων άκρων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Μικρά δάχτυλα χεριών και ποδιών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Μεγάλο κεφάλι με προεξέχον μέτωπο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u="none" strike="noStrike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  <a:hlinkClick r:id="rId4" tooltip="Κύφωση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Κύφωση</a:t>
            </a: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 ή </a:t>
            </a:r>
            <a:r>
              <a:rPr lang="el-GR" sz="1000" b="0" i="0" u="none" strike="noStrike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  <a:hlinkClick r:id="rId5" tooltip="Λόρδωση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Λόρδωση</a:t>
            </a:r>
            <a:endParaRPr lang="el-GR" sz="1000" b="0" i="0" dirty="0">
              <a:solidFill>
                <a:schemeClr val="accent5">
                  <a:lumMod val="90000"/>
                  <a:lumOff val="10000"/>
                </a:schemeClr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Παραμόρφωση ποδιών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Συχνές μολύνσεις των αυτιών και άπνοια κατά την διάρκεια του ύπνου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l-GR" sz="1000" b="0" i="0" u="none" strike="noStrike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  <a:hlinkClick r:id="rId6" tooltip="Υποπλασία (δεν έχει γραφτεί ακόμα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Υποπλασία</a:t>
            </a: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 του προσώπου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l-GR" sz="1000" b="0" i="0" dirty="0">
              <a:solidFill>
                <a:schemeClr val="accent5">
                  <a:lumMod val="90000"/>
                  <a:lumOff val="10000"/>
                </a:schemeClr>
              </a:solidFill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δηλαδή κοντά άκρα με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ριζομελική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κατανομή, μακρύς σχετικά κορμός, μεγάλο σχετικά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κεφάλι με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αποπλατυσμένο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μέτωπο και βάση της μύτης,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κυφωσκολίωση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, 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υπερελαστικότητα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1A0F49">
                  <a:lumMod val="90000"/>
                  <a:lumOff val="10000"/>
                </a:srgbClr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των αρθρώσεων, ραιβά γόνατα ή και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ποδοκνημικές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που μπορεί να οδηγήσουν σε πρώιμη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1A0F49">
                    <a:lumMod val="90000"/>
                    <a:lumOff val="10000"/>
                  </a:srgbClr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t>αρθρίτιδα και αρθραλγίες.</a:t>
            </a: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99E2F1-1435-C14B-6935-C00E05011F17}"/>
              </a:ext>
            </a:extLst>
          </p:cNvPr>
          <p:cNvSpPr txBox="1"/>
          <p:nvPr/>
        </p:nvSpPr>
        <p:spPr>
          <a:xfrm>
            <a:off x="505390" y="4824575"/>
            <a:ext cx="40336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4.Πώς γίνεται η διάγνωση της νόσου</a:t>
            </a:r>
            <a:endParaRPr kumimoji="0" lang="en-US" sz="1400" b="1" i="0" u="sng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Βασίζεται σε χαρακτηριστική </a:t>
            </a:r>
            <a:r>
              <a:rPr lang="el-GR" sz="1000" b="1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κλινική εικόνα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και </a:t>
            </a:r>
            <a:r>
              <a:rPr lang="el-GR" sz="1000" b="1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ακτινολογικά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ευρήματα.</a:t>
            </a:r>
          </a:p>
          <a:p>
            <a:pPr algn="l"/>
            <a:r>
              <a:rPr lang="el-GR" sz="1000" b="1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Γενετική Μοριακή διάγνωση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επιτυγχάνεται με την ανεύρεση της μετάλλαξης (FGF R3).</a:t>
            </a:r>
            <a:endParaRPr kumimoji="0" lang="el-GR" sz="1000" b="1" i="0" u="sng" strike="noStrike" kern="1200" cap="none" spc="0" normalizeH="0" baseline="0" noProof="0" dirty="0">
              <a:ln>
                <a:noFill/>
              </a:ln>
              <a:solidFill>
                <a:schemeClr val="accent5">
                  <a:lumMod val="90000"/>
                  <a:lumOff val="1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F2E455-BE0B-8AC5-A90C-8C699D179C13}"/>
              </a:ext>
            </a:extLst>
          </p:cNvPr>
          <p:cNvSpPr txBox="1"/>
          <p:nvPr/>
        </p:nvSpPr>
        <p:spPr>
          <a:xfrm>
            <a:off x="4533429" y="4033035"/>
            <a:ext cx="338461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5.Ποια  είναι η θεραπεία της νόσου</a:t>
            </a:r>
          </a:p>
          <a:p>
            <a:pPr algn="l"/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Η θεραπεία είναι κυρίως </a:t>
            </a:r>
            <a:r>
              <a:rPr lang="el-GR" sz="1000" b="1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χειρουργική </a:t>
            </a:r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και παρόλο που δεν χρειάζονται όλοι οι αχονδροπλαστικοί “θεραπεία”, βασικοί στόχοι αποτελούν,</a:t>
            </a: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• Η επίτευξη λειτουργικού ύψους (147 εκ για τα κορίτσια και 152εκ για τα αγόρια) με</a:t>
            </a:r>
            <a:r>
              <a:rPr lang="el-GR" sz="1000" b="0" i="0" u="none" strike="noStrike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1000" b="0" i="0" u="none" strike="noStrike">
                <a:solidFill>
                  <a:schemeClr val="accent5">
                    <a:lumMod val="90000"/>
                    <a:lumOff val="10000"/>
                  </a:schemeClr>
                </a:solidFill>
              </a:rPr>
              <a:t>επεμβάσεις επι</a:t>
            </a:r>
            <a:r>
              <a:rPr lang="el-GR" sz="1000">
                <a:solidFill>
                  <a:schemeClr val="accent5">
                    <a:lumMod val="90000"/>
                    <a:lumOff val="10000"/>
                  </a:schemeClr>
                </a:solidFill>
              </a:rPr>
              <a:t>μήκυνσης.</a:t>
            </a:r>
            <a:endParaRPr lang="el-GR" sz="1000" b="0" i="0" u="none" strike="noStrike" baseline="0" dirty="0">
              <a:solidFill>
                <a:schemeClr val="accent5">
                  <a:lumMod val="90000"/>
                  <a:lumOff val="10000"/>
                </a:schemeClr>
              </a:solidFill>
            </a:endParaRP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• Η διόρθωση των παραμορφώσεων των αρθρώσεων που προκαλούν ανώμαλη βάδιση και</a:t>
            </a: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μπορεί να οδηγήσουν σε πρώιμη αρθρίτιδα</a:t>
            </a:r>
          </a:p>
          <a:p>
            <a:pPr algn="l"/>
            <a:r>
              <a:rPr lang="el-GR" sz="1000" b="0" i="0" u="none" strike="noStrike" baseline="0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• Το λειτουργικό μήκος των βραχιονίων (αύξηση 10 εκ)</a:t>
            </a:r>
          </a:p>
          <a:p>
            <a:pPr algn="l"/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90000"/>
                    <a:lumOff val="10000"/>
                  </a:schemeClr>
                </a:solidFill>
                <a:effectLst/>
                <a:uLnTx/>
                <a:uFillTx/>
                <a:ea typeface="+mn-ea"/>
                <a:cs typeface="+mn-cs"/>
              </a:rPr>
              <a:t>• </a:t>
            </a: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Από τον Νοέμβριο του 2021 πήρε έγκριση η θεραπεία με C- </a:t>
            </a:r>
            <a:r>
              <a:rPr lang="el-GR" sz="1000" b="0" i="0" dirty="0" err="1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Νατριουρητικό</a:t>
            </a:r>
            <a:r>
              <a:rPr lang="el-GR" sz="1000" b="0" i="0" dirty="0">
                <a:solidFill>
                  <a:schemeClr val="accent5">
                    <a:lumMod val="90000"/>
                    <a:lumOff val="10000"/>
                  </a:schemeClr>
                </a:solidFill>
                <a:effectLst/>
              </a:rPr>
              <a:t> πεπτίδιο (CNP) με πολύ θετικά αποτελέσματα. Χορηγείται με τη μορφή ενέσεων και βελτιώνει σημαντικά το ρυθμό ανάπτυξης των παιδιών με αχονδροπλασία</a:t>
            </a:r>
            <a:r>
              <a:rPr lang="el-GR" sz="1000" b="0" i="0" dirty="0">
                <a:solidFill>
                  <a:srgbClr val="212529"/>
                </a:solidFill>
                <a:effectLst/>
                <a:latin typeface="Ubuntu" panose="020B0504030602030204" pitchFamily="34" charset="0"/>
              </a:rPr>
              <a:t>. </a:t>
            </a:r>
            <a:endParaRPr lang="el-GR" sz="1000" b="1" u="sng" dirty="0">
              <a:solidFill>
                <a:schemeClr val="accent5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EE165A6-80B7-2DE1-6433-A5DC65E33D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694" y="2235249"/>
            <a:ext cx="3384612" cy="16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>
          <a:xfrm>
            <a:off x="4038601" y="142082"/>
            <a:ext cx="6272425" cy="1239837"/>
          </a:xfrm>
        </p:spPr>
        <p:txBody>
          <a:bodyPr rtlCol="0">
            <a:normAutofit/>
          </a:bodyPr>
          <a:lstStyle/>
          <a:p>
            <a:r>
              <a:rPr lang="en-US" sz="3100" dirty="0">
                <a:solidFill>
                  <a:srgbClr val="0D3F63"/>
                </a:solidFill>
                <a:latin typeface="Agency FB" panose="020B0503020202020204" pitchFamily="34" charset="0"/>
              </a:rPr>
              <a:t>Fibular Hemimelia</a:t>
            </a:r>
            <a:r>
              <a:rPr lang="el-GR" sz="3100" dirty="0">
                <a:solidFill>
                  <a:srgbClr val="0D3F63"/>
                </a:solidFill>
                <a:latin typeface="athletics"/>
              </a:rPr>
              <a:t>. ΠΕΡΟΝΙΑΙΑ ΗΜΙΜΕΛΙΑ</a:t>
            </a:r>
            <a:br>
              <a:rPr lang="en-US" b="0" i="0" dirty="0">
                <a:solidFill>
                  <a:srgbClr val="0D3F63"/>
                </a:solidFill>
                <a:effectLst/>
                <a:latin typeface="athletics"/>
              </a:rPr>
            </a:br>
            <a:endParaRPr lang="el-GR" dirty="0"/>
          </a:p>
        </p:txBody>
      </p:sp>
      <p:sp>
        <p:nvSpPr>
          <p:cNvPr id="14" name="Θέση περιεχομένου 13"/>
          <p:cNvSpPr>
            <a:spLocks noGrp="1"/>
          </p:cNvSpPr>
          <p:nvPr>
            <p:ph idx="1"/>
          </p:nvPr>
        </p:nvSpPr>
        <p:spPr>
          <a:xfrm>
            <a:off x="239453" y="2387455"/>
            <a:ext cx="3276600" cy="2776358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el-GR" sz="1400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1.Τι είναι η  </a:t>
            </a:r>
            <a:r>
              <a:rPr lang="el-GR" sz="1400" b="1" u="sng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περονιαία</a:t>
            </a:r>
            <a:r>
              <a:rPr lang="el-GR" sz="1400" b="1" u="sng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100" b="1" u="sng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ημιμέλια</a:t>
            </a:r>
            <a:r>
              <a:rPr lang="el-GR" sz="1100" dirty="0" err="1"/>
              <a:t>Η</a:t>
            </a:r>
            <a:r>
              <a:rPr lang="el-GR" sz="1100" dirty="0"/>
              <a:t> </a:t>
            </a:r>
            <a:r>
              <a:rPr lang="el-GR" sz="1100" dirty="0" err="1"/>
              <a:t>ημιμελία</a:t>
            </a:r>
            <a:r>
              <a:rPr lang="el-GR" sz="1100" dirty="0"/>
              <a:t> της περόνης είναι μια σπάνια συγγενής δυσπλασία του κάτω άκρου. Είναι επίσης η πιο κοινή συγγενής ανεπάρκεια μακρών οστών. Υπάρχει ένα φάσμα της νόσου από την ήπια υποπλασία της περόνης έως την απλασία της περόνης. Η </a:t>
            </a:r>
            <a:r>
              <a:rPr lang="el-GR" sz="1100" dirty="0" err="1"/>
              <a:t>ημιμελία</a:t>
            </a:r>
            <a:r>
              <a:rPr lang="el-GR" sz="1100" dirty="0"/>
              <a:t> της περόνης μπορεί να είναι μια μεμονωμένη παραμόρφωση του κάτω ποδιού, αλλά συχνά σχετίζεται με εγγύς εστιακή μηριαία ανεπάρκεια, ανεπάρκειες της πλάγιας όψης του ποδιού ή αποτελεί μέρος ενός συνδρόμου δυσπλασίας. Η πιο συχνή σχετιζόμενη διαταραχή είναι η βράχυνση του μηριαίου οστού, που εντοπίζεται στο 60% των περιπτώσεων</a:t>
            </a:r>
            <a:endParaRPr lang="el-GR" sz="1100" b="1" u="sng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0EED93C-D56B-136F-7E64-BA76FAAC705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85" y="1"/>
            <a:ext cx="3275858" cy="1260629"/>
          </a:xfrm>
          <a:prstGeom prst="rect">
            <a:avLst/>
          </a:prstGeom>
        </p:spPr>
      </p:pic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D2F8F7B-8698-D664-D467-87CBA9F5F1BA}"/>
              </a:ext>
            </a:extLst>
          </p:cNvPr>
          <p:cNvSpPr txBox="1">
            <a:spLocks/>
          </p:cNvSpPr>
          <p:nvPr/>
        </p:nvSpPr>
        <p:spPr>
          <a:xfrm>
            <a:off x="-7695" y="1244000"/>
            <a:ext cx="3275859" cy="726843"/>
          </a:xfrm>
          <a:prstGeom prst="rect">
            <a:avLst/>
          </a:prstGeom>
          <a:ln>
            <a:solidFill>
              <a:srgbClr val="4472C4">
                <a:lumMod val="5000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Ορθοπαιδική</a:t>
            </a:r>
            <a:r>
              <a:rPr lang="el-GR" sz="1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 κλινική. Κέντρο Εμπειρογνωμοσύνης για τα Σπάνια και Πολύπλοκα νοσήματα των Οστών (Κ.Ε.Σ.Ν.Ο)</a:t>
            </a:r>
            <a:endParaRPr lang="el-GR" sz="1200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247DC6-CC2C-9AC2-A5AC-FF7C8E4C9779}"/>
              </a:ext>
            </a:extLst>
          </p:cNvPr>
          <p:cNvSpPr txBox="1"/>
          <p:nvPr/>
        </p:nvSpPr>
        <p:spPr>
          <a:xfrm>
            <a:off x="3657596" y="1039566"/>
            <a:ext cx="3817506" cy="240065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2.Ποιά είναι η συχνότητα της νόσου και ποιους προσβάλλει;</a:t>
            </a:r>
          </a:p>
          <a:p>
            <a:pPr>
              <a:defRPr/>
            </a:pP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0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ΓΕΝΕΤΙΚΗ ΠΡΟΔΙΑΘΕΣΗ</a:t>
            </a:r>
          </a:p>
          <a:p>
            <a:pPr>
              <a:defRPr/>
            </a:pPr>
            <a:r>
              <a:rPr lang="el-GR" sz="10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• ΣYXNOTHTA : 7.4-20 /1.000.000 ΓΕΝΝΗΣΕΙΣ</a:t>
            </a:r>
            <a:endParaRPr lang="en-US" sz="10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100" dirty="0"/>
              <a:t>Σύμφωνα με τα στοιχεία από τις ΗΠΑ, η συχνότητα της </a:t>
            </a:r>
            <a:r>
              <a:rPr lang="el-GR" sz="1100" dirty="0" err="1"/>
              <a:t>ημιμελίας</a:t>
            </a:r>
            <a:r>
              <a:rPr lang="el-GR" sz="1100" dirty="0"/>
              <a:t> της περόνης κυμαίνεται μεταξύ 7,4 και 20/1 000 </a:t>
            </a:r>
            <a:r>
              <a:rPr lang="el-GR" sz="1100" dirty="0" err="1"/>
              <a:t>000</a:t>
            </a:r>
            <a:r>
              <a:rPr lang="el-GR" sz="1100" dirty="0"/>
              <a:t> γεννήσεων. Δεν υπάρχουν γνωστοί γενετικοί ή περιβαλλοντικοί παράγοντες υπεύθυνοι για την ανάπτυξη αυτής της παθολογίας. Διπλάσια συχνότητα στα αγόρια από τα κορίτσια, η FH μπορεί να επηρεάσει ένα μόνο πόδι (συνηθέστερα το δεξί) ή να είναι </a:t>
            </a:r>
            <a:r>
              <a:rPr lang="el-GR" sz="1100" dirty="0" err="1"/>
              <a:t>αμφοτερόπλευρη</a:t>
            </a:r>
            <a:r>
              <a:rPr lang="el-GR" sz="1100" dirty="0"/>
              <a:t>.</a:t>
            </a:r>
            <a:endParaRPr lang="el-GR" sz="11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DB7E15-4233-7330-B65E-5A430C15B06D}"/>
              </a:ext>
            </a:extLst>
          </p:cNvPr>
          <p:cNvSpPr txBox="1"/>
          <p:nvPr/>
        </p:nvSpPr>
        <p:spPr>
          <a:xfrm>
            <a:off x="7765005" y="1006111"/>
            <a:ext cx="4198397" cy="32778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3.Ποιές είναι οι κλινικές εκδηλώσεις της νόσου</a:t>
            </a: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100" dirty="0"/>
              <a:t>Η παρουσία FH είναι συνήθως εμφανής κατά τη γέννηση. Υπάρχει μεταβλητός βαθμός βράχυνσης κάτω άκρων. Η βράχυνση μπορεί να παρατηρηθεί στο μηριαίο τμήμα, στο τμήμα της κνήμης ή και στα δύο. Η παραμόρφωση του ποδιού είναι επίσης εμφανής κατά τη γέννηση. Δεν υπάρχει άμεση συσχέτιση μεταξύ του βαθμού βράχυνσης της περόνης και της σοβαρότητας της ανωμαλίας του ποδιού." Η πλειονότητα των περιπτώσεων έχουν ή αναπτύσσουν πρόσθια </a:t>
            </a:r>
            <a:r>
              <a:rPr lang="el-GR" sz="1100" dirty="0" err="1"/>
              <a:t>κνημιαία</a:t>
            </a:r>
            <a:r>
              <a:rPr lang="el-GR" sz="1100" dirty="0"/>
              <a:t> κνήμη και το 50% αυτών των περιπτώσεων έχουν λακκάκι δέρματος στην κορυφή. Κατά τη φυσική εξέταση, το 60% των ασθενών θα έχουν ψηλαφητή οπίσθια διαμήκη ζώνη. Η έλλειψη κατάλληλης ανάπτυξης, η κάμψη της κνήμης και η αποσταθεροποίηση του ποδιού λόγω της </a:t>
            </a:r>
            <a:r>
              <a:rPr lang="el-GR" sz="1100" dirty="0" err="1"/>
              <a:t>ινο</a:t>
            </a:r>
            <a:r>
              <a:rPr lang="el-GR" sz="1100" dirty="0"/>
              <a:t>-χόνδρινης ταινίας μπορεί να οδηγήσουν σε σοβαρή παραμόρφωση του ποδιού και του ποδιού στη μεταγενέστερη παιδική ηλικία</a:t>
            </a:r>
            <a:r>
              <a:rPr lang="el-GR" sz="1400" dirty="0"/>
              <a:t>.</a:t>
            </a: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BA65DB-FF0F-69CC-C49F-E7671169ED5A}"/>
              </a:ext>
            </a:extLst>
          </p:cNvPr>
          <p:cNvSpPr txBox="1"/>
          <p:nvPr/>
        </p:nvSpPr>
        <p:spPr>
          <a:xfrm>
            <a:off x="1371600" y="5449103"/>
            <a:ext cx="3124200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4.Πώς γίνεται η διάγνωση της νόσου</a:t>
            </a:r>
          </a:p>
          <a:p>
            <a:pPr>
              <a:defRPr/>
            </a:pPr>
            <a:r>
              <a:rPr lang="el-GR" sz="14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Η διάγνωση είναι ΚΛΙΝΙΚΉ</a:t>
            </a:r>
          </a:p>
          <a:p>
            <a:pPr>
              <a:defRPr/>
            </a:pP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0A2B3C-D6BD-F1B5-0464-77A347E1A403}"/>
              </a:ext>
            </a:extLst>
          </p:cNvPr>
          <p:cNvSpPr txBox="1"/>
          <p:nvPr/>
        </p:nvSpPr>
        <p:spPr>
          <a:xfrm>
            <a:off x="4635289" y="4241315"/>
            <a:ext cx="6781800" cy="20467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5.Ποια  είναι η θεραπεία της νόσου</a:t>
            </a: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100" dirty="0"/>
              <a:t>Στόχος όλων των μορφών θεραπείας είναι η απόκτηση  λειτουργικού κάτω άκρου. Η θεραπεία που επιλέχθηκε για την </a:t>
            </a:r>
            <a:r>
              <a:rPr lang="el-GR" sz="1100" dirty="0" err="1"/>
              <a:t>ημιμελία</a:t>
            </a:r>
            <a:r>
              <a:rPr lang="el-GR" sz="1100" dirty="0"/>
              <a:t> της περόνης θα εξαρτηθεί από τη βαρύτητα της παραμόρφωση της περόνης και την παρουσία οποιασδήποτε σχετικής ανωμαλίας.</a:t>
            </a:r>
            <a:endParaRPr lang="en-US" sz="11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.</a:t>
            </a:r>
          </a:p>
          <a:p>
            <a:pPr>
              <a:defRPr/>
            </a:pP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Σταθεροποίηση της ποδοκνημικής , διόρθωση  της ανισοσκελίας και αξονικών παραμορφώσεων </a:t>
            </a:r>
          </a:p>
          <a:p>
            <a:pPr>
              <a:defRPr/>
            </a:pPr>
            <a:r>
              <a:rPr lang="el-GR" sz="10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ΣΥΝΤΗΡΗΤΙΚΗ ΑΓΩΓΗ :</a:t>
            </a:r>
            <a:endParaRPr lang="en-US" sz="10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000" dirty="0"/>
              <a:t>Παρατήρηση, ανύψωση παπουτσιών</a:t>
            </a:r>
            <a:r>
              <a:rPr lang="el-GR" sz="1000"/>
              <a:t>, στήριγμα</a:t>
            </a:r>
          </a:p>
          <a:p>
            <a:pPr>
              <a:defRPr/>
            </a:pPr>
            <a:r>
              <a:rPr lang="el-GR" sz="1000" b="1" u="sng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ΧΕΙΡΟΥΡΓΙΚΗ </a:t>
            </a:r>
            <a:r>
              <a:rPr lang="el-GR" sz="10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ΜΕΘΟΔΟΣ</a:t>
            </a: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: </a:t>
            </a:r>
          </a:p>
          <a:p>
            <a:pPr>
              <a:defRPr/>
            </a:pP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Κυκλικά πλαίσια </a:t>
            </a:r>
            <a:r>
              <a:rPr lang="el-GR" sz="1000" b="1" dirty="0" err="1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οστεοσύνθεσης</a:t>
            </a:r>
            <a:r>
              <a:rPr lang="en-US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 ilizarov  </a:t>
            </a: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ή νεότερης γενεάς </a:t>
            </a:r>
            <a:r>
              <a:rPr lang="en-US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Taylor spatial frame  /</a:t>
            </a: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Η</a:t>
            </a:r>
            <a:r>
              <a:rPr lang="en-US" sz="1000" b="1" dirty="0" err="1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exapod</a:t>
            </a:r>
            <a:endParaRPr lang="en-US" sz="10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 </a:t>
            </a:r>
            <a:r>
              <a:rPr lang="el-GR" sz="10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ΗΛΙΚΙΑ:  </a:t>
            </a:r>
            <a:r>
              <a:rPr lang="el-GR" sz="10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Οι πρώτες επεμβάσεις σταθεροποίησης της ΠΔΚ  ξεκινούν από την βρεφική ηλικία,οι επιμηκύνσεις γίνονται από την σχολική ηλικία και μετά.</a:t>
            </a:r>
          </a:p>
        </p:txBody>
      </p:sp>
    </p:spTree>
    <p:extLst>
      <p:ext uri="{BB962C8B-B14F-4D97-AF65-F5344CB8AC3E}">
        <p14:creationId xmlns:p14="http://schemas.microsoft.com/office/powerpoint/2010/main" val="21502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744074" y="5185117"/>
            <a:ext cx="4745782" cy="132221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el-GR" sz="16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5.Ποια  είναι η θεραπεία της νόσου</a:t>
            </a:r>
            <a:endParaRPr lang="en-US" sz="1600" b="1" u="sng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l-GR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θεραπεία προσαρμόζεται συνήθως στα συγκεκριμένα συμπτώματα. </a:t>
            </a:r>
          </a:p>
          <a:p>
            <a:pPr lvl="1"/>
            <a:r>
              <a:rPr lang="el-GR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Θεραπεία υποκατάστασης με αυξητική ορμόνη</a:t>
            </a:r>
          </a:p>
          <a:p>
            <a:pPr lvl="1"/>
            <a:r>
              <a:rPr lang="el-GR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Χειρουργική επέμβαση για καρδιολογικές ανωμαλίες</a:t>
            </a:r>
          </a:p>
          <a:p>
            <a:pPr lvl="1"/>
            <a:r>
              <a:rPr lang="el-GR" sz="10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Συνιστώνται οι απολύτως απαραίτητες επεμβάσεις κατά περίπτωση και σε στενή συνεργασία με το ΚΕΣΝΟ</a:t>
            </a:r>
          </a:p>
        </p:txBody>
      </p:sp>
      <p:pic>
        <p:nvPicPr>
          <p:cNvPr id="1026" name="Picture 2" descr="https://static.wixstatic.com/media/4a6bd1_92d402006fbf4d41a17b365f081979a2.jpg/v1/fill/w_605,h_292,al_c,lg_1,q_80,enc_auto/4a6bd1_92d402006fbf4d41a17b365f081979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8062" y="2626525"/>
            <a:ext cx="2244499" cy="2216874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43D890-8B15-E3ED-A76B-9F3CB9C3905C}"/>
              </a:ext>
            </a:extLst>
          </p:cNvPr>
          <p:cNvSpPr txBox="1"/>
          <p:nvPr/>
        </p:nvSpPr>
        <p:spPr>
          <a:xfrm>
            <a:off x="461639" y="2336393"/>
            <a:ext cx="3438117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b="1" u="sng" dirty="0">
                <a:solidFill>
                  <a:srgbClr val="0989B1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1.Τι είναι το σύνδρομο </a:t>
            </a:r>
            <a:r>
              <a:rPr lang="en-US" sz="1400" b="1" u="sng" dirty="0">
                <a:solidFill>
                  <a:srgbClr val="0989B1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Noonan</a:t>
            </a:r>
          </a:p>
          <a:p>
            <a:endParaRPr lang="en-US" sz="1400" b="1" u="sng" dirty="0">
              <a:solidFill>
                <a:srgbClr val="0989B1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Γενετική διαταραχή που επηρεάζει πολλά μέρη του σώματος</a:t>
            </a:r>
          </a:p>
          <a:p>
            <a:r>
              <a:rPr lang="el-GR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Γενετικές μεταλλάξεις (τουλάχιστον 4 γονίδια)</a:t>
            </a:r>
          </a:p>
          <a:p>
            <a:pPr lvl="1"/>
            <a:r>
              <a:rPr lang="en-US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PTPN11 (50%)</a:t>
            </a:r>
          </a:p>
          <a:p>
            <a:pPr lvl="1"/>
            <a:r>
              <a:rPr lang="en-US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SOS1 (10-15%)</a:t>
            </a:r>
          </a:p>
          <a:p>
            <a:pPr lvl="1"/>
            <a:r>
              <a:rPr lang="en-US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RAF1 (10%)</a:t>
            </a:r>
          </a:p>
          <a:p>
            <a:pPr lvl="1"/>
            <a:r>
              <a:rPr lang="en-US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RIT1 (10%)</a:t>
            </a:r>
          </a:p>
          <a:p>
            <a:r>
              <a:rPr lang="el-GR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Πλειονότητα των περιπτώσεων : περιστατικά που εμφανίζονται για πρώτη φορά (</a:t>
            </a:r>
            <a:r>
              <a:rPr lang="en-US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novo)</a:t>
            </a:r>
            <a:endParaRPr lang="el-GR" sz="1000" dirty="0">
              <a:solidFill>
                <a:srgbClr val="39639D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0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Ορισμένες περιπτώσεις : ύπαρξη κληρονομικότητας</a:t>
            </a:r>
          </a:p>
          <a:p>
            <a:endParaRPr lang="el-GR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486BEF-F62B-950D-C4CF-BC5DD85F7281}"/>
              </a:ext>
            </a:extLst>
          </p:cNvPr>
          <p:cNvSpPr txBox="1"/>
          <p:nvPr/>
        </p:nvSpPr>
        <p:spPr>
          <a:xfrm>
            <a:off x="4949146" y="1288033"/>
            <a:ext cx="4576664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2.Ποιά είναι η συχνότητα της νόσου και ποιους προσβάλλει;</a:t>
            </a: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r>
              <a:rPr lang="el-GR" sz="1100" dirty="0"/>
              <a:t>Υπολογίζεται ότι μεταξύ 1 στα 1.000 και 1 στα 2.500 παιδιά γεννιούνται με σύνδρομο </a:t>
            </a:r>
            <a:r>
              <a:rPr lang="el-GR" sz="1100" dirty="0" err="1"/>
              <a:t>Noonan</a:t>
            </a:r>
            <a:r>
              <a:rPr lang="el-GR" sz="1100" dirty="0"/>
              <a:t>. Επηρεάζει εξίσου και τα δύο φύλα και όλες τις εθνότητες.</a:t>
            </a:r>
            <a:endParaRPr lang="en-US" sz="11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D47FBC-070A-B41C-0921-3535D423203D}"/>
              </a:ext>
            </a:extLst>
          </p:cNvPr>
          <p:cNvSpPr txBox="1"/>
          <p:nvPr/>
        </p:nvSpPr>
        <p:spPr>
          <a:xfrm>
            <a:off x="7156595" y="2427853"/>
            <a:ext cx="411997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3.Ποιές είναι οι κλινικές εκδηλώσεις της νόσου</a:t>
            </a: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Πρόσωπο :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Μάτια πλατιά και κεκλιμένα (εμφανίζεται μυωπία &amp; στραβισμός)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Χαμηλά τοποθετημένα αυτιά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Κοντός λαιμός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Μικρό σαγόνι</a:t>
            </a: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Χαμηλό ανάστημα</a:t>
            </a: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Σκελετικές δυσπλασίες</a:t>
            </a: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Καρδιακές ανωμαλίες 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Υπερτροφική μυοκαρδιοπάθεια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Πνευμονική στένωση βαλβίδας</a:t>
            </a: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Αιμορραγική διάθεση</a:t>
            </a: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Νοητική υστέρηση ή καθυστέρηση στην ανάπτυξη</a:t>
            </a:r>
          </a:p>
          <a:p>
            <a:pPr>
              <a:defRPr/>
            </a:pP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08B61D-37D0-6DE5-EF0C-6199C564B60F}"/>
              </a:ext>
            </a:extLst>
          </p:cNvPr>
          <p:cNvSpPr txBox="1"/>
          <p:nvPr/>
        </p:nvSpPr>
        <p:spPr>
          <a:xfrm>
            <a:off x="2351584" y="5185117"/>
            <a:ext cx="309634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4.Πώς γίνεται η διάγνωση της νόσου</a:t>
            </a: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Διάγνωση : 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Κλινικά χαρακτηριστικά 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Ιατρικό ιστορικό </a:t>
            </a:r>
          </a:p>
          <a:p>
            <a:pPr lvl="1"/>
            <a:r>
              <a:rPr lang="el-GR" sz="1000" dirty="0">
                <a:solidFill>
                  <a:srgbClr val="39639D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Γενετικές εξετάσεις</a:t>
            </a:r>
          </a:p>
          <a:p>
            <a:pPr>
              <a:defRPr/>
            </a:pP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E4EEFDDF-E74D-1D4A-960D-E50565F2898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75858" cy="1260629"/>
          </a:xfrm>
          <a:prstGeom prst="rect">
            <a:avLst/>
          </a:prstGeom>
        </p:spPr>
      </p:pic>
      <p:sp>
        <p:nvSpPr>
          <p:cNvPr id="16" name="1 - Τίτλος">
            <a:extLst>
              <a:ext uri="{FF2B5EF4-FFF2-40B4-BE49-F238E27FC236}">
                <a16:creationId xmlns:a16="http://schemas.microsoft.com/office/drawing/2014/main" id="{72870CFF-A44E-860F-9742-215EFA29604C}"/>
              </a:ext>
            </a:extLst>
          </p:cNvPr>
          <p:cNvSpPr txBox="1">
            <a:spLocks/>
          </p:cNvSpPr>
          <p:nvPr/>
        </p:nvSpPr>
        <p:spPr>
          <a:xfrm>
            <a:off x="5258374" y="139721"/>
            <a:ext cx="3958208" cy="108946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l-GR" sz="32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Σύνδρομο </a:t>
            </a:r>
            <a:r>
              <a:rPr lang="en-US" sz="3200" dirty="0">
                <a:solidFill>
                  <a:srgbClr val="39639D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Noonan</a:t>
            </a:r>
            <a:endParaRPr lang="el-GR" sz="3200" dirty="0">
              <a:solidFill>
                <a:srgbClr val="39639D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Υπότιτλος 2">
            <a:extLst>
              <a:ext uri="{FF2B5EF4-FFF2-40B4-BE49-F238E27FC236}">
                <a16:creationId xmlns:a16="http://schemas.microsoft.com/office/drawing/2014/main" id="{921516D8-ADFF-C53F-6506-699B25F99A5C}"/>
              </a:ext>
            </a:extLst>
          </p:cNvPr>
          <p:cNvSpPr txBox="1">
            <a:spLocks/>
          </p:cNvSpPr>
          <p:nvPr/>
        </p:nvSpPr>
        <p:spPr>
          <a:xfrm>
            <a:off x="0" y="1260629"/>
            <a:ext cx="3275859" cy="726843"/>
          </a:xfrm>
          <a:prstGeom prst="rect">
            <a:avLst/>
          </a:prstGeom>
          <a:ln>
            <a:solidFill>
              <a:srgbClr val="4472C4">
                <a:lumMod val="5000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Ορθοπαιδική</a:t>
            </a:r>
            <a:r>
              <a:rPr lang="el-GR" sz="1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 κλινική. Κέντρο Εμπειρογνωμοσύνης για τα Σπάνια και Πολύπλοκα νοσήματα των Οστών (Κ.Ε.Σ.Ν.Ο)</a:t>
            </a:r>
            <a:endParaRPr lang="el-GR" sz="1200" b="1" dirty="0">
              <a:solidFill>
                <a:srgbClr val="4472C4">
                  <a:lumMod val="50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960097" y="507465"/>
            <a:ext cx="5228732" cy="635303"/>
          </a:xfrm>
        </p:spPr>
        <p:txBody>
          <a:bodyPr rtlCol="0"/>
          <a:lstStyle/>
          <a:p>
            <a:pPr rtl="0"/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X linked Hypophosphatemia</a:t>
            </a:r>
            <a:r>
              <a:rPr lang="el-GR" sz="3200" b="1" dirty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XLH)</a:t>
            </a:r>
            <a:endParaRPr lang="el-G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C3CCF91-BA8B-7755-F89F-3167092A73E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73" y="2"/>
            <a:ext cx="3275858" cy="1260629"/>
          </a:xfrm>
          <a:prstGeom prst="rect">
            <a:avLst/>
          </a:prstGeom>
        </p:spPr>
      </p:pic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B5E116B0-3720-C304-2879-C57564A6FD42}"/>
              </a:ext>
            </a:extLst>
          </p:cNvPr>
          <p:cNvSpPr txBox="1">
            <a:spLocks/>
          </p:cNvSpPr>
          <p:nvPr/>
        </p:nvSpPr>
        <p:spPr>
          <a:xfrm>
            <a:off x="-6107" y="1244001"/>
            <a:ext cx="3275859" cy="726843"/>
          </a:xfrm>
          <a:prstGeom prst="rect">
            <a:avLst/>
          </a:prstGeom>
          <a:ln>
            <a:solidFill>
              <a:srgbClr val="4472C4">
                <a:lumMod val="50000"/>
              </a:srgb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l-GR" sz="12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</a:rPr>
              <a:t>Ορθοπαιδική κλινική. Κέντρο Εμπειρογνωμοσύνης για τα Σπάνια και Πολύπλοκα Νοσήματα των Οστών (Κ.Ε.Σ.Ν.Ο)</a:t>
            </a:r>
            <a:endParaRPr lang="el-GR" sz="1200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655E6-B136-2B45-63DF-0A55A5C16C55}"/>
              </a:ext>
            </a:extLst>
          </p:cNvPr>
          <p:cNvSpPr txBox="1"/>
          <p:nvPr/>
        </p:nvSpPr>
        <p:spPr>
          <a:xfrm>
            <a:off x="3309411" y="390713"/>
            <a:ext cx="3555647" cy="20621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1.Τι είναι η </a:t>
            </a:r>
            <a:r>
              <a:rPr lang="en-US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φυλοσύνδετη </a:t>
            </a:r>
            <a:r>
              <a:rPr lang="el-GR" sz="1400" b="1" u="sng" dirty="0" err="1">
                <a:solidFill>
                  <a:srgbClr val="4472C4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Υποφωσφαταιμία</a:t>
            </a: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Γενετική διαταραχή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Μετάλλαξη στο γονίδιο </a:t>
            </a:r>
            <a:r>
              <a:rPr lang="en-US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PHEX </a:t>
            </a: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του Χ χρωμοσώματος</a:t>
            </a: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Φυλοσύνδετος τύπος κληρονομικότητας 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Άνδρες ασθενείς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Γυναίκες φορείς</a:t>
            </a: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Διαταραχή ομοιόστασης φωσφόρου</a:t>
            </a:r>
            <a:r>
              <a:rPr lang="en-US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 </a:t>
            </a: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στους </a:t>
            </a:r>
            <a:r>
              <a:rPr lang="el-GR" sz="1000" dirty="0" err="1">
                <a:solidFill>
                  <a:srgbClr val="4472C4">
                    <a:lumMod val="50000"/>
                  </a:srgbClr>
                </a:solidFill>
                <a:latin typeface="Calibri"/>
              </a:rPr>
              <a:t>νεφρούς</a:t>
            </a:r>
            <a:endParaRPr lang="el-GR" sz="10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Χαμηλά επίπεδα φωσφόρου στο αίμα</a:t>
            </a: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Σκελετικές ανωμαλίες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Ραχίτιδα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Οστεομαλακία</a:t>
            </a:r>
          </a:p>
          <a:p>
            <a:endParaRPr lang="el-GR" sz="14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C42579-00BC-C071-0411-D9A9D7855B22}"/>
              </a:ext>
            </a:extLst>
          </p:cNvPr>
          <p:cNvSpPr txBox="1"/>
          <p:nvPr/>
        </p:nvSpPr>
        <p:spPr>
          <a:xfrm>
            <a:off x="6941774" y="1235674"/>
            <a:ext cx="4968552" cy="123110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2.Ποιά είναι η συχνότητα της νόσου και ποιους προσβάλλει;</a:t>
            </a:r>
            <a:r>
              <a:rPr lang="el-GR" sz="1400" dirty="0"/>
              <a:t> Το </a:t>
            </a:r>
            <a:r>
              <a:rPr lang="el-GR" sz="1200" dirty="0"/>
              <a:t>XLH έχει εκτιμώμενη συχνότητα εμφάνισης ~ 1 στα 20.000–70.000, πληρώντας τον ορισμό της Ευρωπαϊκής Ένωσης για μια σπάνια ασθένεια (&lt; 1 το 2000) Σε παγκόσμιο επίπεδο, η επίπτωση της XLH υπολογίστηκε σε 3,9 ανά 100.000 γεννήσεις ζώντων. Υπάρχει περίπου 20-30 τοις εκατό πιθανότητα ένα άτομο να αναπτύξει XLH χωρίς οικογενειακό ιστορικό</a:t>
            </a:r>
            <a:endParaRPr lang="el-GR" sz="12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23F4D3-CAB5-681A-B57D-45582D3F8977}"/>
              </a:ext>
            </a:extLst>
          </p:cNvPr>
          <p:cNvSpPr txBox="1"/>
          <p:nvPr/>
        </p:nvSpPr>
        <p:spPr>
          <a:xfrm>
            <a:off x="2207568" y="2750196"/>
            <a:ext cx="3888432" cy="16004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3.Ποιές είναι οι κλινικές εκδηλώσεις της νόσου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Ραιβογονία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Κοντό ανάστημα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Οδοντικά προβλήματα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Πόνος στα οστά &amp; τις αρθρώσεις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Αυξημένος κίνδυνος καταγμάτων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Μυϊκή αδυναμία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Κόπωση</a:t>
            </a:r>
          </a:p>
          <a:p>
            <a:pPr>
              <a:defRPr/>
            </a:pP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D02115-40EC-A079-C107-13A22D4CF630}"/>
              </a:ext>
            </a:extLst>
          </p:cNvPr>
          <p:cNvSpPr txBox="1"/>
          <p:nvPr/>
        </p:nvSpPr>
        <p:spPr>
          <a:xfrm>
            <a:off x="6672064" y="3088750"/>
            <a:ext cx="423009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4.Πώς γίνεται η διάγνωση της νόσου</a:t>
            </a:r>
          </a:p>
          <a:p>
            <a:pPr>
              <a:defRPr/>
            </a:pPr>
            <a:r>
              <a:rPr lang="el-GR" sz="1400" dirty="0"/>
              <a:t>Η διάγνωση της XLH εδραιώνεται με </a:t>
            </a:r>
            <a:r>
              <a:rPr lang="el-GR" sz="1400" dirty="0" err="1"/>
              <a:t>υποφωσφαταιμία</a:t>
            </a:r>
            <a:r>
              <a:rPr lang="el-GR" sz="1400" dirty="0"/>
              <a:t> (χαμηλή συγκέντρωση φωσφορικών ορού), μειωμένη </a:t>
            </a:r>
            <a:r>
              <a:rPr lang="el-GR" sz="1400" dirty="0" err="1"/>
              <a:t>επαναρρόφηση</a:t>
            </a:r>
            <a:r>
              <a:rPr lang="el-GR" sz="1400" dirty="0"/>
              <a:t> φωσφορικών από τα νεφρά μέσω ειδικών υπολογισμών, αυξημένη αλκαλική </a:t>
            </a:r>
            <a:r>
              <a:rPr lang="el-GR" sz="1400" dirty="0" err="1"/>
              <a:t>φωσφατάση</a:t>
            </a:r>
            <a:r>
              <a:rPr lang="el-GR" sz="1400" dirty="0"/>
              <a:t> ή/και με ταυτοποίηση γενετικής αλλαγής PHEX.</a:t>
            </a: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D48B6C-0974-94F3-6DF6-008847DCA184}"/>
              </a:ext>
            </a:extLst>
          </p:cNvPr>
          <p:cNvSpPr txBox="1"/>
          <p:nvPr/>
        </p:nvSpPr>
        <p:spPr>
          <a:xfrm>
            <a:off x="2675072" y="4350634"/>
            <a:ext cx="2953424" cy="23698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5.Ποια  είναι η θεραπεία της νόσου</a:t>
            </a: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Δεν υπάρχει θεραπεία με σκοπό την ίαση</a:t>
            </a:r>
            <a:endParaRPr lang="en-US" sz="10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Στόχος :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Διαχείριση συμπτωμάτων</a:t>
            </a:r>
          </a:p>
          <a:p>
            <a:pPr lvl="1"/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Βελτίωση ποιότητας ζωής</a:t>
            </a: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Συμπληρώματα 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Φωσφόρου</a:t>
            </a:r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Βιταμίνη </a:t>
            </a:r>
            <a:r>
              <a:rPr lang="en-US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D</a:t>
            </a:r>
            <a:endParaRPr lang="el-GR" sz="10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Οδοντιατρικές επεμβάσεις</a:t>
            </a:r>
          </a:p>
          <a:p>
            <a:r>
              <a:rPr lang="el-GR" sz="1000">
                <a:solidFill>
                  <a:srgbClr val="4472C4">
                    <a:lumMod val="50000"/>
                  </a:srgbClr>
                </a:solidFill>
                <a:latin typeface="Calibri"/>
              </a:rPr>
              <a:t>Ορθοπαιδικές</a:t>
            </a:r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 επεμβάσεις</a:t>
            </a:r>
          </a:p>
          <a:p>
            <a:endParaRPr lang="el-GR" sz="10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  <a:p>
            <a:r>
              <a:rPr lang="el-GR" sz="10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ΑΝΑΓΚΑΙΑ η συνεργασία πολλών επαγγελματιών υγείας για την επίτευξη βέλτιστου αποτελέσματος</a:t>
            </a:r>
            <a:endParaRPr lang="en-US" sz="1000" dirty="0">
              <a:solidFill>
                <a:srgbClr val="4472C4">
                  <a:lumMod val="50000"/>
                </a:srgbClr>
              </a:solidFill>
              <a:latin typeface="Calibri"/>
            </a:endParaRPr>
          </a:p>
          <a:p>
            <a:pPr>
              <a:defRPr/>
            </a:pPr>
            <a:endParaRPr lang="en-US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F996B4-93CB-CF0E-3270-F23A19AC79C8}"/>
              </a:ext>
            </a:extLst>
          </p:cNvPr>
          <p:cNvSpPr txBox="1"/>
          <p:nvPr/>
        </p:nvSpPr>
        <p:spPr>
          <a:xfrm>
            <a:off x="7157740" y="4669967"/>
            <a:ext cx="3744416" cy="23852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6.Τι κάνουμε στο Κ.Ε.Σ.Ν.Ο</a:t>
            </a:r>
          </a:p>
          <a:p>
            <a:pPr marL="418338" lvl="1" indent="-17145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Γενετική Συμβουλευτική με πολυεπιστημονική ομάδα</a:t>
            </a:r>
          </a:p>
          <a:p>
            <a:pPr marL="246888" lvl="1">
              <a:spcBef>
                <a:spcPts val="1400"/>
              </a:spcBef>
            </a:pP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(</a:t>
            </a:r>
            <a:r>
              <a:rPr lang="el-GR" sz="1200" dirty="0" err="1">
                <a:solidFill>
                  <a:srgbClr val="4472C4">
                    <a:lumMod val="50000"/>
                  </a:srgbClr>
                </a:solidFill>
                <a:latin typeface="Calibri"/>
              </a:rPr>
              <a:t>Ορθοπαιδικός</a:t>
            </a: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, </a:t>
            </a:r>
            <a:r>
              <a:rPr lang="el-GR" sz="1200" dirty="0" err="1">
                <a:solidFill>
                  <a:srgbClr val="4472C4">
                    <a:lumMod val="50000"/>
                  </a:srgbClr>
                </a:solidFill>
                <a:latin typeface="Calibri"/>
              </a:rPr>
              <a:t>Παιδο</a:t>
            </a: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-</a:t>
            </a:r>
            <a:r>
              <a:rPr lang="el-GR" sz="1200" dirty="0" err="1">
                <a:solidFill>
                  <a:srgbClr val="4472C4">
                    <a:lumMod val="50000"/>
                  </a:srgbClr>
                </a:solidFill>
                <a:latin typeface="Calibri"/>
              </a:rPr>
              <a:t>ορθοπαιδικός</a:t>
            </a: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, Ενδοκρινολόγος, Γενετιστής)</a:t>
            </a:r>
          </a:p>
          <a:p>
            <a:pPr marL="418338" lvl="1" indent="-171450">
              <a:spcBef>
                <a:spcPts val="1400"/>
              </a:spcBef>
              <a:buFont typeface="Wingdings" panose="05000000000000000000" pitchFamily="2" charset="2"/>
              <a:buChar char="§"/>
            </a:pPr>
            <a:r>
              <a:rPr lang="el-GR" sz="1200" dirty="0">
                <a:solidFill>
                  <a:srgbClr val="4472C4">
                    <a:lumMod val="50000"/>
                  </a:srgbClr>
                </a:solidFill>
                <a:latin typeface="Calibri"/>
              </a:rPr>
              <a:t>Διορθωτικές οστεοτομίες &amp; στήριξη του σκέλους τόσο στην παιδική όσο και στην ενήλικη ζωή</a:t>
            </a:r>
          </a:p>
          <a:p>
            <a:pPr>
              <a:defRPr/>
            </a:pP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>
              <a:defRPr/>
            </a:pPr>
            <a:endParaRPr lang="el-GR" sz="1400" b="1" u="sng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285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extLst>
              <a:ext uri="{FF2B5EF4-FFF2-40B4-BE49-F238E27FC236}">
                <a16:creationId xmlns:a16="http://schemas.microsoft.com/office/drawing/2014/main" id="{5703FBFE-C24E-4748-F072-EBEAFC96A1F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" y="0"/>
            <a:ext cx="3275858" cy="1260629"/>
          </a:xfrm>
          <a:prstGeom prst="rect">
            <a:avLst/>
          </a:prstGeom>
        </p:spPr>
      </p:pic>
      <p:sp>
        <p:nvSpPr>
          <p:cNvPr id="12" name="Υπότιτλος 2">
            <a:extLst>
              <a:ext uri="{FF2B5EF4-FFF2-40B4-BE49-F238E27FC236}">
                <a16:creationId xmlns:a16="http://schemas.microsoft.com/office/drawing/2014/main" id="{F06AB39C-E7D0-1205-17A7-EF8FE47E1C5A}"/>
              </a:ext>
            </a:extLst>
          </p:cNvPr>
          <p:cNvSpPr txBox="1">
            <a:spLocks/>
          </p:cNvSpPr>
          <p:nvPr/>
        </p:nvSpPr>
        <p:spPr>
          <a:xfrm>
            <a:off x="-9283" y="1243999"/>
            <a:ext cx="3275859" cy="72684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68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Ορθοπαιδική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0068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Κλινική. Κέντρο Εμπειρογνωμοσύνης για τα Σπάνια και Πολύπλοκα νοσήματα των Οστών (Κ.Ε.Σ.Ν.Ο)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srgbClr val="0068FF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Τίτλος 1">
            <a:extLst>
              <a:ext uri="{FF2B5EF4-FFF2-40B4-BE49-F238E27FC236}">
                <a16:creationId xmlns:a16="http://schemas.microsoft.com/office/drawing/2014/main" id="{A36FCC8D-046C-0B5C-6808-B10162FB347D}"/>
              </a:ext>
            </a:extLst>
          </p:cNvPr>
          <p:cNvSpPr txBox="1">
            <a:spLocks/>
          </p:cNvSpPr>
          <p:nvPr/>
        </p:nvSpPr>
        <p:spPr>
          <a:xfrm>
            <a:off x="3413825" y="99657"/>
            <a:ext cx="4721797" cy="12606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Ατελής οστεογένεση </a:t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68FF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</a:b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68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(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8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osteogenesis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68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 </a:t>
            </a:r>
            <a:r>
              <a:rPr kumimoji="0" lang="el-G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68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imperfecta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68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)</a:t>
            </a:r>
          </a:p>
        </p:txBody>
      </p:sp>
      <p:sp>
        <p:nvSpPr>
          <p:cNvPr id="14" name="Θέση περιεχομένου 2">
            <a:extLst>
              <a:ext uri="{FF2B5EF4-FFF2-40B4-BE49-F238E27FC236}">
                <a16:creationId xmlns:a16="http://schemas.microsoft.com/office/drawing/2014/main" id="{0ADC6389-8348-46AC-146C-4E648B835A76}"/>
              </a:ext>
            </a:extLst>
          </p:cNvPr>
          <p:cNvSpPr txBox="1">
            <a:spLocks/>
          </p:cNvSpPr>
          <p:nvPr/>
        </p:nvSpPr>
        <p:spPr>
          <a:xfrm>
            <a:off x="153484" y="2221105"/>
            <a:ext cx="4102593" cy="1260629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2200" b="1" i="0" u="sng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1.Τι είναι η ατελής </a:t>
            </a:r>
            <a:r>
              <a:rPr kumimoji="0" lang="el-GR" sz="2200" b="1" i="0" u="sng" strike="noStrike" kern="1200" cap="none" spc="0" normalizeH="0" baseline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οστεογέννεση</a:t>
            </a:r>
            <a:endParaRPr kumimoji="0" lang="el-GR" sz="22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Η ατελής οστεογένεση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ή οστεοψαθύρωση (γνωστή ως 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Vrolik’s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l-GR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disease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)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είναι μια 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γενετική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νόσος που χαρακτηρίζεται από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εύθραυστα οστά και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οφείλεται σε γενετικές βλάβες που αφορούν κυρίως την παραγωγή ή στην ποιότητα του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κολλαγόνου τύπου 1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100" b="1" i="0" u="none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Θέση περιεχομένου 2">
            <a:extLst>
              <a:ext uri="{FF2B5EF4-FFF2-40B4-BE49-F238E27FC236}">
                <a16:creationId xmlns:a16="http://schemas.microsoft.com/office/drawing/2014/main" id="{591D6983-2694-98F8-DE58-9A35B790CF53}"/>
              </a:ext>
            </a:extLst>
          </p:cNvPr>
          <p:cNvSpPr txBox="1">
            <a:spLocks/>
          </p:cNvSpPr>
          <p:nvPr/>
        </p:nvSpPr>
        <p:spPr>
          <a:xfrm>
            <a:off x="164098" y="3648723"/>
            <a:ext cx="4266231" cy="29852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3000" b="1" i="0" u="sng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2.Ποιά είναι η συχνότητα της νόσου και ποιους προσβάλλει;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Σπάνια γενετική διαταραχή με Συχνότητα  1/20.000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19 τύποι ατελής οστεογένεσης (συχνότεροι οι τύποι </a:t>
            </a: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type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 I – IV)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Μέθοδος κληρονομικότητας : 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αυτοσωμική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επικρατούσα (90% των περιπτώσεων - ο ένας γονέας φέρει το μεταλλαγμένο γονίδιο) 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αυτοσωμική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υπολειπόμενη (και οι δύο γονείς φέρουν το μεταλλαγμένο γονίδιο) 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χ συνδεδεμένη υπολειπόμενη η οποία παρατηρείται στον σπάνιο τύπο Α.Ο. </a:t>
            </a: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type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XIX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Μετάλλαξη των γονιδίων COL1A1 &amp; COL1A2 (~90% των περιπτώσεων)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παρασκευή πρωτεϊνών σχετιζόμενες με τη δόμηση μορίων κολλαγόνου </a:t>
            </a:r>
            <a:r>
              <a:rPr kumimoji="0" lang="el-GR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type</a:t>
            </a: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1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Θέση περιεχομένου 2">
            <a:extLst>
              <a:ext uri="{FF2B5EF4-FFF2-40B4-BE49-F238E27FC236}">
                <a16:creationId xmlns:a16="http://schemas.microsoft.com/office/drawing/2014/main" id="{F7925648-A2E3-E87B-0BBD-57C18A48AF2F}"/>
              </a:ext>
            </a:extLst>
          </p:cNvPr>
          <p:cNvSpPr txBox="1">
            <a:spLocks/>
          </p:cNvSpPr>
          <p:nvPr/>
        </p:nvSpPr>
        <p:spPr>
          <a:xfrm>
            <a:off x="4637107" y="3010330"/>
            <a:ext cx="2809862" cy="3612423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4800" b="1" i="0" u="sng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3.Ποιές είναι οι κλινικές εκδηλώσεις της νόσου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48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Εύθρυπτα οστά, συχνά από ελάχιστη ή καμία προφανή αιτία 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Χαμηλό ανάστημα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Τριγωνικό πρόσωπο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Αναπνευστικά προβλήματα λόγω</a:t>
            </a:r>
            <a:r>
              <a:rPr kumimoji="0" lang="el-GR" sz="4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της παραμόρφωσης του </a:t>
            </a:r>
            <a:r>
              <a:rPr kumimoji="0" lang="el-GR" sz="4800" b="0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θωρακικου</a:t>
            </a:r>
            <a:r>
              <a:rPr kumimoji="0" lang="el-GR" sz="4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κλωβού</a:t>
            </a:r>
            <a:endParaRPr kumimoji="0" lang="el-GR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Απώλεια ακοής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Εύθραυστα δόντια (</a:t>
            </a:r>
            <a:r>
              <a:rPr kumimoji="0" lang="el-GR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dentinogenesis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l-GR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imperfecta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Σκολίωση, και γενικευμένη παραμόρφωση οστών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Μ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π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λέ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σκληρό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χιτών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α στα μάτια (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ανάλογα του τύπου)</a:t>
            </a:r>
            <a:endParaRPr kumimoji="0" lang="el-GR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1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Θέση περιεχομένου 2">
            <a:extLst>
              <a:ext uri="{FF2B5EF4-FFF2-40B4-BE49-F238E27FC236}">
                <a16:creationId xmlns:a16="http://schemas.microsoft.com/office/drawing/2014/main" id="{36E3B8A1-1AC2-6043-C4F0-B142439E7D40}"/>
              </a:ext>
            </a:extLst>
          </p:cNvPr>
          <p:cNvSpPr txBox="1">
            <a:spLocks/>
          </p:cNvSpPr>
          <p:nvPr/>
        </p:nvSpPr>
        <p:spPr>
          <a:xfrm>
            <a:off x="8353887" y="109844"/>
            <a:ext cx="3684629" cy="30716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1" i="0" u="sng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4.Πώς γίνεται η διάγνωση της νόσου</a:t>
            </a:r>
          </a:p>
          <a:p>
            <a:pPr marL="717750" marR="0" lvl="1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Προγεννητικός έλεγχος: Υπέρηχος ( U/S </a:t>
            </a:r>
            <a:r>
              <a:rPr kumimoji="0" lang="el-G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exam</a:t>
            </a: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)  - μπορούμε να διαπιστώσουμε σοβαρές μορφές της ατελούς οστεογένεσης κατά την διάρκεια της κύησης </a:t>
            </a:r>
          </a:p>
          <a:p>
            <a:pPr marL="660600" marR="0" lvl="2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0" i="1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Μεταγενέστερα (σε οποιαδήποτε φάση της ζωής):</a:t>
            </a:r>
          </a:p>
          <a:p>
            <a:pPr marL="717750" marR="0" lvl="1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Ιστορικό  πολλαπλών καταγμάτων &amp;     κλινική εξέταση ασθενούς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Ακτινολογικός έλεγχος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Εργαστηριακός έλεγχος - δείγματα από αίμα ή από ιστούς μπορούν να επιβεβαιώσουν την παρουσία του μεταλλαγμένου γονιδίου</a:t>
            </a:r>
          </a:p>
          <a:p>
            <a:pPr marL="4320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Γονιδιακός έλεγχος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(full genome sequencing)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1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Θέση περιεχομένου 2">
            <a:extLst>
              <a:ext uri="{FF2B5EF4-FFF2-40B4-BE49-F238E27FC236}">
                <a16:creationId xmlns:a16="http://schemas.microsoft.com/office/drawing/2014/main" id="{A455AD17-6AE4-759E-4F98-FC1F6620ED23}"/>
              </a:ext>
            </a:extLst>
          </p:cNvPr>
          <p:cNvSpPr txBox="1">
            <a:spLocks/>
          </p:cNvSpPr>
          <p:nvPr/>
        </p:nvSpPr>
        <p:spPr>
          <a:xfrm>
            <a:off x="7587845" y="3304713"/>
            <a:ext cx="4353017" cy="2419165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2500" b="1" i="0" u="sng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5.Ποια  είναι η θεραπεία της νόσου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Συντηρητική αντιμετώπιση</a:t>
            </a: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Ακινητοποίηση </a:t>
            </a:r>
            <a:r>
              <a:rPr kumimoji="0" lang="el-GR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πολυτραυματισμένων</a:t>
            </a: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 σκελών</a:t>
            </a: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Φυσικοθεραπείες</a:t>
            </a: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Ασκήσεις μυϊκής ενδυνάμωσης 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   Φαρμακευτική αγωγή </a:t>
            </a: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: </a:t>
            </a:r>
            <a:r>
              <a:rPr kumimoji="0" lang="el-GR" sz="2500" b="0" i="0" u="none" strike="noStrike" kern="1200" cap="none" spc="0" normalizeH="0" baseline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δισφωσφονικά</a:t>
            </a: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lt"/>
                <a:cs typeface="+mn-lt"/>
              </a:rPr>
              <a:t> φάρμακα (είτε ενδοφλέβια, είτε από το στόμα)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l-GR" sz="2500" b="1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Χειρουργική αντιμετώπιση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500" b="1" i="0" u="none" strike="noStrike" kern="1200" cap="none" spc="0" normalizeH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Μόνιμη </a:t>
            </a:r>
            <a:r>
              <a:rPr kumimoji="0" lang="el-GR" sz="2500" b="1" i="0" u="none" strike="noStrike" kern="1200" cap="none" spc="0" normalizeH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Οστεοσύνθεση</a:t>
            </a:r>
            <a:r>
              <a:rPr kumimoji="0" lang="el-GR" sz="2500" b="1" i="0" u="none" strike="noStrike" kern="1200" cap="none" spc="0" normalizeH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ή Διορθωτικές </a:t>
            </a:r>
            <a:r>
              <a:rPr kumimoji="0" lang="el-GR" sz="2500" b="1" i="0" u="none" strike="noStrike" kern="1200" cap="none" spc="0" normalizeH="0" noProof="0" dirty="0" err="1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Οστεοτομίες</a:t>
            </a:r>
            <a:r>
              <a:rPr kumimoji="0" lang="el-GR" sz="2500" b="1" i="0" u="none" strike="noStrike" kern="1200" cap="none" spc="0" normalizeH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για την αντιμετώπιση</a:t>
            </a:r>
            <a:endParaRPr kumimoji="0" lang="el-GR" sz="2500" b="1" i="0" u="none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πολλαπλών καταγμάτων στο ίδιο οστό</a:t>
            </a: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οστών με μη ομαλή ή επιθυμητή αποκατάσταση </a:t>
            </a:r>
          </a:p>
          <a:p>
            <a:pPr marL="4320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l-GR" sz="2500" b="0" i="0" u="none" strike="noStrike" kern="1200" cap="none" spc="0" normalizeH="0" baseline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Ακραίων</a:t>
            </a:r>
            <a:r>
              <a:rPr kumimoji="0" lang="el-GR" sz="2500" b="0" i="0" u="none" strike="noStrike" kern="1200" cap="none" spc="0" normalizeH="0" noProof="0" dirty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l-GR" sz="2500" b="0" i="0" u="none" strike="noStrike" kern="1200" cap="none" spc="0" normalizeH="0" baseline="0" noProof="0">
                <a:ln>
                  <a:noFill/>
                </a:ln>
                <a:solidFill>
                  <a:srgbClr val="63718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οστικών παραμορφώσεων</a:t>
            </a:r>
            <a:endParaRPr kumimoji="0" lang="el-GR" sz="2500" b="0" i="0" u="none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100" b="1" i="0" u="sng" strike="noStrike" kern="1200" cap="none" spc="0" normalizeH="0" baseline="0" noProof="0" dirty="0">
              <a:ln>
                <a:noFill/>
              </a:ln>
              <a:solidFill>
                <a:srgbClr val="63718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Εικόνα 2">
            <a:extLst>
              <a:ext uri="{FF2B5EF4-FFF2-40B4-BE49-F238E27FC236}">
                <a16:creationId xmlns:a16="http://schemas.microsoft.com/office/drawing/2014/main" id="{47BD7403-B890-67AB-BC10-EF36971AAE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008" y="1327334"/>
            <a:ext cx="3257905" cy="126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Ομάδα 25">
            <a:extLst>
              <a:ext uri="{FF2B5EF4-FFF2-40B4-BE49-F238E27FC236}">
                <a16:creationId xmlns:a16="http://schemas.microsoft.com/office/drawing/2014/main" id="{FAE49640-1F41-49EF-9DE6-5B8BD818E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36324" cy="7050231"/>
            <a:chOff x="9055676" y="0"/>
            <a:chExt cx="3136324" cy="7050231"/>
          </a:xfrm>
        </p:grpSpPr>
        <p:grpSp>
          <p:nvGrpSpPr>
            <p:cNvPr id="10" name="Ομάδα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Ορθογώνιο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/>
              </a:p>
            </p:txBody>
          </p:sp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/>
              </a:p>
            </p:txBody>
          </p:sp>
          <p:sp>
            <p:nvSpPr>
              <p:cNvPr id="6" name="Ορθογώνιο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/>
              </a:p>
            </p:txBody>
          </p:sp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/>
              </a:p>
            </p:txBody>
          </p:sp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/>
              </a:p>
            </p:txBody>
          </p:sp>
        </p:grpSp>
        <p:pic>
          <p:nvPicPr>
            <p:cNvPr id="12" name="Γραφικό 11" descr="Πουκάμισο">
              <a:extLst>
                <a:ext uri="{FF2B5EF4-FFF2-40B4-BE49-F238E27FC236}">
                  <a16:creationId xmlns:a16="http://schemas.microsoft.com/office/drawing/2014/main" id="{D0B86988-B817-439D-A6A5-180647268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0887424">
              <a:off x="9541289" y="4083626"/>
              <a:ext cx="1951759" cy="1951759"/>
            </a:xfrm>
            <a:prstGeom prst="rect">
              <a:avLst/>
            </a:prstGeom>
          </p:spPr>
        </p:pic>
        <p:pic>
          <p:nvPicPr>
            <p:cNvPr id="14" name="Γραφικό 13" descr="Γυαλιά">
              <a:extLst>
                <a:ext uri="{FF2B5EF4-FFF2-40B4-BE49-F238E27FC236}">
                  <a16:creationId xmlns:a16="http://schemas.microsoft.com/office/drawing/2014/main" id="{92AEA3DE-CFDD-499C-B6AD-99345EA1C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795024">
              <a:off x="11018693" y="3451676"/>
              <a:ext cx="1034563" cy="1034563"/>
            </a:xfrm>
            <a:prstGeom prst="rect">
              <a:avLst/>
            </a:prstGeom>
          </p:spPr>
        </p:pic>
        <p:pic>
          <p:nvPicPr>
            <p:cNvPr id="16" name="Γραφικό 15" descr="Μπότα">
              <a:extLst>
                <a:ext uri="{FF2B5EF4-FFF2-40B4-BE49-F238E27FC236}">
                  <a16:creationId xmlns:a16="http://schemas.microsoft.com/office/drawing/2014/main" id="{BDFF0140-1CC8-4F76-B83E-EFC26BF59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97835" y="5595504"/>
              <a:ext cx="1454727" cy="1454727"/>
            </a:xfrm>
            <a:prstGeom prst="rect">
              <a:avLst/>
            </a:prstGeom>
          </p:spPr>
        </p:pic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298" y="96966"/>
            <a:ext cx="5427514" cy="1027257"/>
          </a:xfrm>
        </p:spPr>
        <p:txBody>
          <a:bodyPr rtlCol="0">
            <a:noAutofit/>
          </a:bodyPr>
          <a:lstStyle/>
          <a:p>
            <a:pPr rtl="0"/>
            <a:r>
              <a:rPr lang="el-G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ΕΠΙΦΥΣΙΑΚΗ ΔΥΣΠΛΑΣΙΑ</a:t>
            </a:r>
            <a:br>
              <a:rPr lang="el-G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(Multiple epiphyseal dysplasia)</a:t>
            </a:r>
            <a:r>
              <a:rPr lang="en-US" sz="2000" b="0" i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(MED)</a:t>
            </a:r>
            <a:endParaRPr lang="el-GR" sz="20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Ορθογώνιο: Στρογγυλεμένες γωνίες 8">
            <a:extLst>
              <a:ext uri="{FF2B5EF4-FFF2-40B4-BE49-F238E27FC236}">
                <a16:creationId xmlns:a16="http://schemas.microsoft.com/office/drawing/2014/main" id="{5D83E472-316B-42B5-9901-2C007C5B7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794" y="2061134"/>
            <a:ext cx="3261973" cy="291631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l-GR" sz="1400" u="sng" dirty="0"/>
              <a:t>1.Τι είναι η </a:t>
            </a:r>
            <a:r>
              <a:rPr lang="el-GR" sz="1400" u="sng" dirty="0" err="1"/>
              <a:t>επιφυσιακή</a:t>
            </a:r>
            <a:r>
              <a:rPr lang="el-GR" sz="1400" u="sng" dirty="0"/>
              <a:t> δυσπλασία.</a:t>
            </a:r>
          </a:p>
          <a:p>
            <a:pPr rtl="0"/>
            <a:r>
              <a:rPr lang="el-GR" sz="1000" dirty="0"/>
              <a:t>Η πολλαπλή </a:t>
            </a:r>
            <a:r>
              <a:rPr lang="el-GR" sz="1000" dirty="0" err="1"/>
              <a:t>επιφυσιακή</a:t>
            </a:r>
            <a:r>
              <a:rPr lang="el-GR" sz="1000" dirty="0"/>
              <a:t> δυσπλασία (MED), η συχνότερη </a:t>
            </a:r>
            <a:r>
              <a:rPr lang="el-GR" sz="1000" dirty="0" err="1"/>
              <a:t>οστεοχονδροδυσπλασία</a:t>
            </a:r>
            <a:r>
              <a:rPr lang="el-GR" sz="1000" dirty="0"/>
              <a:t>, </a:t>
            </a:r>
            <a:r>
              <a:rPr lang="el-GR" sz="1000" dirty="0" err="1"/>
              <a:t>περιγράφηκε</a:t>
            </a:r>
            <a:r>
              <a:rPr lang="el-GR" sz="1000" dirty="0"/>
              <a:t> το 1947 από τον </a:t>
            </a:r>
            <a:r>
              <a:rPr lang="el-GR" sz="1000" dirty="0" err="1"/>
              <a:t>Fairbank</a:t>
            </a:r>
            <a:r>
              <a:rPr lang="el-GR" sz="1000" dirty="0"/>
              <a:t> . Είναι ένας τύπος </a:t>
            </a:r>
            <a:r>
              <a:rPr lang="el-GR" sz="1000" dirty="0" err="1"/>
              <a:t>βραχυσκελούς</a:t>
            </a:r>
            <a:r>
              <a:rPr lang="el-GR" sz="1000" dirty="0"/>
              <a:t> νανισμού χαρακτηριζόμενος από εξασθένηση της </a:t>
            </a:r>
            <a:r>
              <a:rPr lang="el-GR" sz="1000" dirty="0" err="1"/>
              <a:t>ενδοχόνδριας</a:t>
            </a:r>
            <a:r>
              <a:rPr lang="el-GR" sz="1000" dirty="0"/>
              <a:t> οστεοποίησης των επιφύσεων και πρόωρη εκφυλιστική αρθροπάθεια. Η πάθηση προκύπτει από πρόβλημα στην λεγόμενη πρωτεΐνη της ολιγομερούς μήτρας του χόνδρου (ονομάζεται και θρομβοσπονδίνη-5), η οποία συσσωρεύεται στον χόνδρο και προκαλεί την πρόωρη καταστροφή του. Η βασική ανωμαλία της MED είναι η διαταραχή της ανάπτυξης των κέντρων οστεοποίησης των επιφύσεων.  Η </a:t>
            </a:r>
            <a:r>
              <a:rPr lang="el-GR" sz="1000" dirty="0" err="1"/>
              <a:t>ενδοχόνδρια</a:t>
            </a:r>
            <a:r>
              <a:rPr lang="el-GR" sz="1000" dirty="0"/>
              <a:t> οστεοποίηση αποδιοργανώνεται, η αρχιτεκτονική των στηλών των </a:t>
            </a:r>
            <a:r>
              <a:rPr lang="el-GR" sz="1000" dirty="0" err="1"/>
              <a:t>χονδροκυττάρων</a:t>
            </a:r>
            <a:r>
              <a:rPr lang="el-GR" sz="1000" dirty="0"/>
              <a:t> διαταράσσεται και τα </a:t>
            </a:r>
            <a:r>
              <a:rPr lang="el-GR" sz="1000" dirty="0" err="1"/>
              <a:t>χονδροκύτταρα</a:t>
            </a:r>
            <a:r>
              <a:rPr lang="el-GR" sz="1000" dirty="0"/>
              <a:t> γίνονται ακανόνιστα και παρουσιάζουν περιοχές εκφύλισης.</a:t>
            </a:r>
          </a:p>
        </p:txBody>
      </p:sp>
      <p:sp>
        <p:nvSpPr>
          <p:cNvPr id="15" name="Ορθογώνιο: Στρογγυλεμένες γωνίες 14">
            <a:extLst>
              <a:ext uri="{FF2B5EF4-FFF2-40B4-BE49-F238E27FC236}">
                <a16:creationId xmlns:a16="http://schemas.microsoft.com/office/drawing/2014/main" id="{9463B806-86C1-44AC-8470-6E6761DC7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3047" y="3690608"/>
            <a:ext cx="8440159" cy="160410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u="sng" dirty="0">
                <a:solidFill>
                  <a:schemeClr val="accent1">
                    <a:lumMod val="50000"/>
                  </a:schemeClr>
                </a:solidFill>
              </a:rPr>
              <a:t>4.Πώς γίνεται η διάγνωση της νόσου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Η διάγνωση της επικρατούς MED γίνεται με βάση τα </a:t>
            </a:r>
            <a:r>
              <a:rPr lang="el-GR" sz="1000" b="1" dirty="0">
                <a:solidFill>
                  <a:schemeClr val="accent1">
                    <a:lumMod val="50000"/>
                  </a:schemeClr>
                </a:solidFill>
              </a:rPr>
              <a:t>κλινικά και ακτινολογικά ευρήματα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. Η σκέψη της πρέπει να μπαίνει σε παιδιά που παρουσιάζονται με: πόνο και δυσκαμψία στις αρθρώσεις των κάτω άκρων, κυρίως των ισχίων και των γονάτων,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κόπωση μετά από ασκήσεις, σχετική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βραχυσωμία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,κοντόχοντρα δάκτυλα και πόδια, καθυστέρηση της έναρξης της βάδισης και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νήσσειο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» βάδισμα, αλλά φυσιολογική νοημοσύνη.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Ακτινολογικά, η διάγνωση βασίζεται στην απεικόνιση των τυπικών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δυσπλαστικών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επιφυσιακών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ανωμαλιών, αν και σε ήπιες περιπτώσεις γίνεται δύσκολα, ακόμα και μετά από επισταμένη μελέτη του σκελετού. 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Η </a:t>
            </a:r>
            <a:r>
              <a:rPr lang="el-GR" sz="1000" b="1" dirty="0">
                <a:solidFill>
                  <a:schemeClr val="accent1">
                    <a:lumMod val="50000"/>
                  </a:schemeClr>
                </a:solidFill>
              </a:rPr>
              <a:t>πρώιμη διάγνωση 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της MED μπορεί να γίνει με την εκτίμηση του μήκους του καρπού ή της περιφερικής επίφυσης του μηριαίου, το οποίο είναι παθολογικό στο 60% περίπου των περιπτώσεων.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Οι μοριακές γενετικές εξετάσεις μπορεί να επιβεβαιώσουν την κλινική διάγνωση, αλλά και να θέσουν την διάγνωση προγεννητικά </a:t>
            </a:r>
          </a:p>
        </p:txBody>
      </p:sp>
      <p:sp>
        <p:nvSpPr>
          <p:cNvPr id="18" name="Ορθογώνιο: Στρογγυλεμένες γωνίες 17">
            <a:extLst>
              <a:ext uri="{FF2B5EF4-FFF2-40B4-BE49-F238E27FC236}">
                <a16:creationId xmlns:a16="http://schemas.microsoft.com/office/drawing/2014/main" id="{1EE42B7D-A1DC-4708-8147-D9D746BA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80354" y="1039117"/>
            <a:ext cx="4286145" cy="222904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el-GR" sz="1400" u="sng" dirty="0"/>
              <a:t>2.Ποιά είναι η συχνότητα της νόσου και ποιούς προσβάλλει;</a:t>
            </a:r>
          </a:p>
          <a:p>
            <a:pPr rtl="0"/>
            <a:r>
              <a:rPr lang="el-GR" sz="1000" dirty="0"/>
              <a:t>Η MED μεταβιβάζεται συνήθως ως </a:t>
            </a:r>
            <a:r>
              <a:rPr lang="el-GR" sz="1000" dirty="0" err="1"/>
              <a:t>αυτοσωμικός</a:t>
            </a:r>
            <a:r>
              <a:rPr lang="el-GR" sz="1000" dirty="0"/>
              <a:t> επικρατής και, σε σπάνιες περιπτώσεις, ως υπολειπόμενος χαρακτήρας με50% πιθανότητα μετάδοσης και συχνότητα 1 /10.000 γεννήσεις. </a:t>
            </a:r>
            <a:r>
              <a:rPr lang="el-GR" sz="1000" dirty="0" err="1"/>
              <a:t>Eίναι</a:t>
            </a:r>
            <a:r>
              <a:rPr lang="el-GR" sz="1000" dirty="0"/>
              <a:t> ετερογενές νόσημα, οφειλόμενο σε μεταλλάξεις διαφόρων γονιδίων όπως: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l-GR" sz="1000" dirty="0"/>
              <a:t>Το γονίδιο COMP, το οποίο κωδικοποιεί την </a:t>
            </a:r>
            <a:r>
              <a:rPr lang="el-GR" sz="1000" dirty="0" err="1"/>
              <a:t>ολιγομερική</a:t>
            </a:r>
            <a:r>
              <a:rPr lang="el-GR" sz="1000" dirty="0"/>
              <a:t> πρωτεΐνη της θεμέλιας ουσίας του χόνδρου (COMP)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l-GR" sz="1000" dirty="0"/>
              <a:t>Τα γονίδια COL9A1, COL9A2 και COL9A3, τα οποία κωδικοποιούν το κολλαγόνο τύπου ΙΧ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l-GR" sz="1000" dirty="0"/>
              <a:t>Το γονίδιο MATN3, το οποίο κωδικοποιεί την ματριλίνη-3 (MATN 3)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l-GR" sz="1000" dirty="0"/>
              <a:t>Το γονίδιο DTDST ή SLC26A2, το οποίο κωδικοποιεί τον θειικό μεταφορέα της </a:t>
            </a:r>
            <a:r>
              <a:rPr lang="el-GR" sz="1000" dirty="0" err="1"/>
              <a:t>διαστροφικής</a:t>
            </a:r>
            <a:r>
              <a:rPr lang="el-GR" sz="1000" dirty="0"/>
              <a:t> δυσπλασίας</a:t>
            </a:r>
          </a:p>
        </p:txBody>
      </p:sp>
      <p:sp>
        <p:nvSpPr>
          <p:cNvPr id="22" name="Ορθογώνιο: Στρογγυλεμένες γωνίες 21">
            <a:extLst>
              <a:ext uri="{FF2B5EF4-FFF2-40B4-BE49-F238E27FC236}">
                <a16:creationId xmlns:a16="http://schemas.microsoft.com/office/drawing/2014/main" id="{2DDD40F6-2362-4667-BF5E-80F684666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8407" y="5352408"/>
            <a:ext cx="7801472" cy="14547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u="sng" dirty="0">
                <a:solidFill>
                  <a:schemeClr val="accent1">
                    <a:lumMod val="50000"/>
                  </a:schemeClr>
                </a:solidFill>
              </a:rPr>
              <a:t>5.Ποια  είναι η θεραπεία της νόσου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u="sng" dirty="0">
                <a:solidFill>
                  <a:schemeClr val="accent1">
                    <a:lumMod val="50000"/>
                  </a:schemeClr>
                </a:solidFill>
              </a:rPr>
              <a:t>Συντηρητική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Ανάπαυση,Αποφυγή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αύξησης βάρους ΜΣΑΦ ή/και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αναλγητικά.Αποφυγή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ασκήσεων, αθλημάτων  και έντονων δραστηριοτήτων , Φυσιοθεραπεία και υδροθεραπεία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u="sng" dirty="0">
                <a:solidFill>
                  <a:schemeClr val="accent1">
                    <a:lumMod val="50000"/>
                  </a:schemeClr>
                </a:solidFill>
              </a:rPr>
              <a:t>Χειρουργική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Διόρθωση των παραμορφώσεων με ελάχιστα επεμβατικές μεθόδους πχ.οστεοτομίες,8 </a:t>
            </a:r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plates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(προσωρινή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επιφυσιόδεση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που εκμεταλλεύεται την ανάπτυξη του παιδιού και σε ηλικία τουλάχιστον 2 χρόνια πριν την σκελετική ωρίμανση (13 χρόνων  για τα κορίτσια και 15 για τα αγόρια).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Στην ενηλικίωση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αρθροπλαστικές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επί καταστροφής των αρθρώσεων ( γόνατα, ισχία).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Επεμβάσεις επιμήκυνσης επί </a:t>
            </a:r>
            <a:r>
              <a:rPr lang="el-GR" sz="1000">
                <a:solidFill>
                  <a:schemeClr val="accent1">
                    <a:lumMod val="50000"/>
                  </a:schemeClr>
                </a:solidFill>
              </a:rPr>
              <a:t>ανισοσκελιών</a:t>
            </a:r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Ορθογώνιο: Στρογγυλεμένες γωνίες 18">
            <a:extLst>
              <a:ext uri="{FF2B5EF4-FFF2-40B4-BE49-F238E27FC236}">
                <a16:creationId xmlns:a16="http://schemas.microsoft.com/office/drawing/2014/main" id="{86051D9B-1137-438D-A466-460D44ED3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1898" y="72772"/>
            <a:ext cx="3870664" cy="352282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400" b="1" u="sng" dirty="0">
                <a:solidFill>
                  <a:schemeClr val="accent1">
                    <a:lumMod val="50000"/>
                  </a:schemeClr>
                </a:solidFill>
              </a:rPr>
              <a:t>3.Ποιές είναι οι κλινικές εκδηλώσεις της νόσου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000" b="1" dirty="0" err="1">
                <a:solidFill>
                  <a:schemeClr val="accent1">
                    <a:lumMod val="50000"/>
                  </a:schemeClr>
                </a:solidFill>
              </a:rPr>
              <a:t>Ανω</a:t>
            </a:r>
            <a:r>
              <a:rPr lang="el-GR" sz="1000" b="1" dirty="0">
                <a:solidFill>
                  <a:schemeClr val="accent1">
                    <a:lumMod val="50000"/>
                  </a:schemeClr>
                </a:solidFill>
              </a:rPr>
              <a:t> άκρα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Βλαισότητα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ωλένης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Βράχυνση των φαλάγγων των χεριών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Βραχυσωμία</a:t>
            </a:r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Κοντόχοντρα μετακάρπια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000" b="1" dirty="0">
                <a:solidFill>
                  <a:schemeClr val="accent1">
                    <a:lumMod val="50000"/>
                  </a:schemeClr>
                </a:solidFill>
              </a:rPr>
              <a:t>Κάτω άκρα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Βλαισότητα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ραιβότητα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γονάτων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Βραχυμελία</a:t>
            </a:r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Γωνιώδεις παραμορφώσεις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Κοντόχοντρα μετατάρσια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Κόπωση μετά από παρατεταμένη βάδιση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Coxa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vara</a:t>
            </a:r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Νήσσειο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» βάδισμα ή/και ανώδυνη χωλότητα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Συγκάμψεις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των γονάτων</a:t>
            </a:r>
          </a:p>
          <a:p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Σχαλιδωτική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οστεοχονδρίτιδα</a:t>
            </a:r>
            <a:endParaRPr lang="el-GR" sz="1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Χρόνιο 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υπεξάρθρημα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l-GR" sz="1000" dirty="0" err="1">
                <a:solidFill>
                  <a:schemeClr val="accent1">
                    <a:lumMod val="50000"/>
                  </a:schemeClr>
                </a:solidFill>
              </a:rPr>
              <a:t>παρεκτόπιση</a:t>
            </a:r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 επιγονατίδας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000" b="1" dirty="0">
                <a:solidFill>
                  <a:schemeClr val="accent1">
                    <a:lumMod val="50000"/>
                  </a:schemeClr>
                </a:solidFill>
              </a:rPr>
              <a:t>Σπονδυλική στήλη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Οσφυαλγία</a:t>
            </a:r>
          </a:p>
          <a:p>
            <a:r>
              <a:rPr lang="el-GR" sz="1000" dirty="0">
                <a:solidFill>
                  <a:schemeClr val="accent1">
                    <a:lumMod val="50000"/>
                  </a:schemeClr>
                </a:solidFill>
              </a:rPr>
              <a:t>Σκολίωση</a:t>
            </a:r>
          </a:p>
        </p:txBody>
      </p:sp>
      <p:sp>
        <p:nvSpPr>
          <p:cNvPr id="24" name="Ορθογώνιο: Στρογγυλεμένες γωνίες 23">
            <a:extLst>
              <a:ext uri="{FF2B5EF4-FFF2-40B4-BE49-F238E27FC236}">
                <a16:creationId xmlns:a16="http://schemas.microsoft.com/office/drawing/2014/main" id="{EE47BD82-D8BD-4FB4-9086-D3AD4D447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28465" y="5389718"/>
            <a:ext cx="2268675" cy="1321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l-GR" sz="900" dirty="0"/>
              <a:t>ΠΡΟΓΝΩΣΗ</a:t>
            </a:r>
          </a:p>
          <a:p>
            <a:pPr algn="ctr" rtl="0"/>
            <a:r>
              <a:rPr lang="el-GR" sz="900" dirty="0"/>
              <a:t>Είναι σχετικά καλή. Μετά την εφηβεία, τα οστά σχηματίζονται ικανοποιητικά και οι αρθρώσεις συνήθως λειτουργούν φυσιολογικά, αν και μερικές φορές οι παραμορφώσεις επιμένουν και συνοδεύονται από δευτεροπαθείς εκφυλιστικές αλλοιώσεις</a:t>
            </a:r>
            <a:r>
              <a:rPr lang="el-GR" sz="800" dirty="0"/>
              <a:t>.</a:t>
            </a:r>
          </a:p>
          <a:p>
            <a:pPr algn="ctr" rtl="0"/>
            <a:endParaRPr lang="el-GR" dirty="0"/>
          </a:p>
        </p:txBody>
      </p: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29A63063-D5A9-C08C-AFEB-0303AD3D96C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-3" y="0"/>
            <a:ext cx="3275858" cy="1260629"/>
          </a:xfrm>
          <a:prstGeom prst="rect">
            <a:avLst/>
          </a:prstGeom>
        </p:spPr>
      </p:pic>
      <p:sp>
        <p:nvSpPr>
          <p:cNvPr id="29" name="Υπότιτλος 2">
            <a:extLst>
              <a:ext uri="{FF2B5EF4-FFF2-40B4-BE49-F238E27FC236}">
                <a16:creationId xmlns:a16="http://schemas.microsoft.com/office/drawing/2014/main" id="{63ABABCC-62F4-F590-A3A9-8FC5FAF6BA90}"/>
              </a:ext>
            </a:extLst>
          </p:cNvPr>
          <p:cNvSpPr txBox="1">
            <a:spLocks/>
          </p:cNvSpPr>
          <p:nvPr/>
        </p:nvSpPr>
        <p:spPr>
          <a:xfrm>
            <a:off x="-9283" y="1243999"/>
            <a:ext cx="3275859" cy="72684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Ορθοπαιδική</a:t>
            </a:r>
            <a:r>
              <a:rPr lang="el-GR" sz="1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 Κλινική. Κέντρο Εμπειρογνωμοσύνης για τα Σπάνια και Πολύπλοκα νοσήματα των Οστών (Κ.Ε.Σ.Ν.Ο)</a:t>
            </a:r>
            <a:endParaRPr lang="el-GR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Ομάδα 25">
            <a:extLst>
              <a:ext uri="{FF2B5EF4-FFF2-40B4-BE49-F238E27FC236}">
                <a16:creationId xmlns:a16="http://schemas.microsoft.com/office/drawing/2014/main" id="{FAE49640-1F41-49EF-9DE6-5B8BD818E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55676" y="0"/>
            <a:ext cx="3136324" cy="7050231"/>
            <a:chOff x="9055676" y="0"/>
            <a:chExt cx="3136324" cy="7050231"/>
          </a:xfrm>
        </p:grpSpPr>
        <p:grpSp>
          <p:nvGrpSpPr>
            <p:cNvPr id="10" name="Ομάδα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9055676" y="0"/>
              <a:ext cx="3136324" cy="6858000"/>
              <a:chOff x="9055676" y="0"/>
              <a:chExt cx="3136324" cy="6858000"/>
            </a:xfrm>
          </p:grpSpPr>
          <p:sp>
            <p:nvSpPr>
              <p:cNvPr id="4" name="Ορθογώνιο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>
                <a:off x="9221932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" name="Ορθογώνιο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>
                <a:off x="9055676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Ορθογώνιο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>
                <a:off x="9221932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" name="Ορθογώνιο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>
                <a:off x="9336233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Ορθογώνιο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>
                <a:off x="9336233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pic>
          <p:nvPicPr>
            <p:cNvPr id="12" name="Γραφικό 11" descr="Πουκάμισο">
              <a:extLst>
                <a:ext uri="{FF2B5EF4-FFF2-40B4-BE49-F238E27FC236}">
                  <a16:creationId xmlns:a16="http://schemas.microsoft.com/office/drawing/2014/main" id="{D0B86988-B817-439D-A6A5-180647268C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0887424">
              <a:off x="9541289" y="4083626"/>
              <a:ext cx="1951759" cy="1951759"/>
            </a:xfrm>
            <a:prstGeom prst="rect">
              <a:avLst/>
            </a:prstGeom>
          </p:spPr>
        </p:pic>
        <p:pic>
          <p:nvPicPr>
            <p:cNvPr id="14" name="Γραφικό 13" descr="Γυαλιά">
              <a:extLst>
                <a:ext uri="{FF2B5EF4-FFF2-40B4-BE49-F238E27FC236}">
                  <a16:creationId xmlns:a16="http://schemas.microsoft.com/office/drawing/2014/main" id="{92AEA3DE-CFDD-499C-B6AD-99345EA1C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795024">
              <a:off x="11018693" y="3451676"/>
              <a:ext cx="1034563" cy="1034563"/>
            </a:xfrm>
            <a:prstGeom prst="rect">
              <a:avLst/>
            </a:prstGeom>
          </p:spPr>
        </p:pic>
        <p:pic>
          <p:nvPicPr>
            <p:cNvPr id="16" name="Γραφικό 15" descr="Μπότα">
              <a:extLst>
                <a:ext uri="{FF2B5EF4-FFF2-40B4-BE49-F238E27FC236}">
                  <a16:creationId xmlns:a16="http://schemas.microsoft.com/office/drawing/2014/main" id="{BDFF0140-1CC8-4F76-B83E-EFC26BF59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697835" y="5595504"/>
              <a:ext cx="1454727" cy="1454727"/>
            </a:xfrm>
            <a:prstGeom prst="rect">
              <a:avLst/>
            </a:prstGeom>
          </p:spPr>
        </p:pic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298" y="96966"/>
            <a:ext cx="5427514" cy="1027257"/>
          </a:xfrm>
        </p:spPr>
        <p:txBody>
          <a:bodyPr rtlCol="0">
            <a:noAutofit/>
          </a:bodyPr>
          <a:lstStyle/>
          <a:p>
            <a:pPr rtl="0"/>
            <a:r>
              <a:rPr lang="el-G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ΕΠΙΦΥΣΙΑΚΗ ΔΥΣΠΛΑΣΙΑ</a:t>
            </a:r>
            <a:br>
              <a:rPr lang="el-GR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i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(Multiple epiphyseal dysplasia)</a:t>
            </a:r>
            <a:r>
              <a:rPr lang="en-US" sz="2000" b="0" i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(MED)</a:t>
            </a:r>
            <a:endParaRPr lang="el-GR" sz="2000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Ορθογώνιο: Στρογγυλεμένες γωνίες 8">
            <a:extLst>
              <a:ext uri="{FF2B5EF4-FFF2-40B4-BE49-F238E27FC236}">
                <a16:creationId xmlns:a16="http://schemas.microsoft.com/office/drawing/2014/main" id="{5D83E472-316B-42B5-9901-2C007C5B7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794" y="2061134"/>
            <a:ext cx="3261973" cy="291631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1.Τι είναι η </a:t>
            </a:r>
            <a:r>
              <a:rPr kumimoji="0" lang="el-GR" sz="1400" b="0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επιφυσιακή</a:t>
            </a:r>
            <a:r>
              <a:rPr kumimoji="0" lang="el-GR" sz="1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δυσπλασία.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πολλαπλή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επιφυσιακή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δυσπλασία (MED), η συχνότερη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οστεοχονδροδυσπλασία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περιγράφηκε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το 1947 από τον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Fairbank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. Είναι ένας τύπος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βραχυσκελούς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νανισμού χαρακτηριζόμενος από εξασθένηση της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ενδοχόνδριας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οστεοποίησης των επιφύσεων και πρόωρη εκφυλιστική αρθροπάθεια. Η πάθηση προκύπτει από πρόβλημα στην λεγόμενη πρωτεΐνη της ολιγομερούς μήτρας του χόνδρου (ονομάζεται και θρομβοσπονδίνη-5), η οποία συσσωρεύεται στον χόνδρο και προκαλεί την πρόωρη καταστροφή του. Η βασική ανωμαλία της MED είναι η διαταραχή της ανάπτυξης των κέντρων οστεοποίησης των επιφύσεων.  Η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ενδοχόνδρια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οστεοποίηση αποδιοργανώνεται, η αρχιτεκτονική των στηλών των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χονδροκυττάρων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διαταράσσεται και τα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χονδροκύτταρα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γίνονται ακανόνιστα και παρουσιάζουν περιοχές εκφύλισης.</a:t>
            </a:r>
          </a:p>
        </p:txBody>
      </p:sp>
      <p:sp>
        <p:nvSpPr>
          <p:cNvPr id="15" name="Ορθογώνιο: Στρογγυλεμένες γωνίες 14">
            <a:extLst>
              <a:ext uri="{FF2B5EF4-FFF2-40B4-BE49-F238E27FC236}">
                <a16:creationId xmlns:a16="http://schemas.microsoft.com/office/drawing/2014/main" id="{9463B806-86C1-44AC-8470-6E6761DC7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43047" y="3690608"/>
            <a:ext cx="8440159" cy="160410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4.Πώς γίνεται η διάγνωση της νόσου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διάγνωση της επικρατούς MED γίνεται με βάση τα </a:t>
            </a: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κλινικά και ακτινολογικά ευρήματα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Η σκέψη της πρέπει να μπαίνει σε παιδιά που παρουσιάζονται με: πόνο και δυσκαμψία στις αρθρώσεις των κάτω άκρων, κυρίως των ισχίων και των γονάτων,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κόπωση μετά από ασκήσεις, σχετική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βραχυσωμία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,κοντόχοντρα δάκτυλα και πόδια, καθυστέρηση της έναρξης της βάδισης και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νήσσειο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 βάδισμα, αλλά φυσιολογική νοημοσύνη.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Ακτινολογικά, η διάγνωση βασίζεται στην απεικόνιση των τυπικών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δυσπλαστικών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επιφυσιακών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ανωμαλιών, αν και σε ήπιες περιπτώσεις γίνεται δύσκολα, ακόμα και μετά από επισταμένη μελέτη του σκελετού.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</a:t>
            </a: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πρώιμη διάγνωση 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της MED μπορεί να γίνει με την εκτίμηση του μήκους του καρπού ή της περιφερικής επίφυσης του μηριαίου, το οποίο είναι παθολογικό στο 60% περίπου των περιπτώσεων.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Οι μοριακές γενετικές εξετάσεις μπορεί να επιβεβαιώσουν την κλινική διάγνωση, αλλά και να θέσουν την διάγνωση προγεννητικά </a:t>
            </a:r>
          </a:p>
        </p:txBody>
      </p:sp>
      <p:sp>
        <p:nvSpPr>
          <p:cNvPr id="18" name="Ορθογώνιο: Στρογγυλεμένες γωνίες 17">
            <a:extLst>
              <a:ext uri="{FF2B5EF4-FFF2-40B4-BE49-F238E27FC236}">
                <a16:creationId xmlns:a16="http://schemas.microsoft.com/office/drawing/2014/main" id="{1EE42B7D-A1DC-4708-8147-D9D746BA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480354" y="1039117"/>
            <a:ext cx="4286145" cy="222904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2.Ποιά είναι η συχνότητα της νόσου και ποιούς προσβάλλει;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MED μεταβιβάζεται συνήθως ως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αυτοσωμικός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επικρατής και, σε σπάνιες περιπτώσεις, ως υπολειπόμενος χαρακτήρας με50% πιθανότητα μετάδοσης και συχνότητα 1 /10.000 γεννήσεις.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Eίναι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ετερογενές νόσημα, οφειλόμενο σε μεταλλάξεις διαφόρων γονιδίων όπως: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Το γονίδιο COMP, το οποίο κωδικοποιεί την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ολιγομερική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πρωτεΐνη της θεμέλιας ουσίας του χόνδρου (COMP)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Τα γονίδια COL9A1, COL9A2 και COL9A3, τα οποία κωδικοποιούν το κολλαγόνο τύπου ΙΧ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Το γονίδιο MATN3, το οποίο κωδικοποιεί την ματριλίνη-3 (MATN 3)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Το γονίδιο DTDST ή SLC26A2, το οποίο κωδικοποιεί τον θειικό μεταφορέα της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διαστροφικής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δυσπλασίας</a:t>
            </a:r>
          </a:p>
        </p:txBody>
      </p:sp>
      <p:sp>
        <p:nvSpPr>
          <p:cNvPr id="22" name="Ορθογώνιο: Στρογγυλεμένες γωνίες 21">
            <a:extLst>
              <a:ext uri="{FF2B5EF4-FFF2-40B4-BE49-F238E27FC236}">
                <a16:creationId xmlns:a16="http://schemas.microsoft.com/office/drawing/2014/main" id="{2DDD40F6-2362-4667-BF5E-80F684666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8407" y="5352408"/>
            <a:ext cx="7801472" cy="14547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5.Ποια  είναι η θεραπεία της νόσου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Συντηρητική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Ανάπαυση,Αποφυγή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αύξησης βάρους ΜΣΑΦ ή/και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αναλγητικά.Αποφυγή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ασκήσεων, αθλημάτων  και έντονων δραστηριοτήτων , Φυσιοθεραπεία και υδροθεραπεία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Χειρουργική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Διόρθωση των παραμορφώσεων με ελάχιστα επεμβατικές μεθόδους πχ.οστεοτομίες,8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plates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(προσωρινή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επιφυσιόδεση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που εκμεταλλεύεται την ανάπτυξη του παιδιού και σε ηλικία τουλάχιστον 2 χρόνια πριν την σκελετική ωρίμανση (13 χρόνων  για τα κορίτσια και 15 για τα αγόρια).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Στην ενηλικίωση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αρθροπλαστικές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επί καταστροφής των αρθρώσεων ( γόνατα, ισχία).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Επεμβάσεις επιμήκυνσης επί </a:t>
            </a:r>
            <a:r>
              <a:rPr kumimoji="0" lang="el-GR" sz="1000" b="0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ανισοσκελιών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Ορθογώνιο: Στρογγυλεμένες γωνίες 18">
            <a:extLst>
              <a:ext uri="{FF2B5EF4-FFF2-40B4-BE49-F238E27FC236}">
                <a16:creationId xmlns:a16="http://schemas.microsoft.com/office/drawing/2014/main" id="{86051D9B-1137-438D-A466-460D44ED3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1898" y="72772"/>
            <a:ext cx="3870664" cy="352282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3.Ποιές είναι οι κλινικές εκδηλώσεις της νόσου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Ανω</a:t>
            </a: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άκρα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Βλαισότητα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ωλένης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Βράχυνση των φαλάγγων των χεριών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Βραχυσωμία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Κοντόχοντρα μετακάρπια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Κάτω άκρα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Βλαισότητα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ραιβότητα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γονάτων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Βραχυμελία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Γωνιώδεις παραμορφώσεις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Κοντόχοντρα μετατάρσια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Κόπωση μετά από παρατεταμένη βάδιση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Coxa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vara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Νήσσειο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 βάδισμα ή/και ανώδυνη χωλότητα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Συγκάμψεις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γονάτων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Σχαλιδωτική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οστεοχονδρίτιδα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Χρόνιο 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υπεξάρθρημα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l-GR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παρεκτόπιση</a:t>
            </a: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επιγονατίδας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Σπονδυλική στήλη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Οσφυαλγία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Σκολίωση</a:t>
            </a:r>
          </a:p>
        </p:txBody>
      </p:sp>
      <p:sp>
        <p:nvSpPr>
          <p:cNvPr id="24" name="Ορθογώνιο: Στρογγυλεμένες γωνίες 23">
            <a:extLst>
              <a:ext uri="{FF2B5EF4-FFF2-40B4-BE49-F238E27FC236}">
                <a16:creationId xmlns:a16="http://schemas.microsoft.com/office/drawing/2014/main" id="{EE47BD82-D8BD-4FB4-9086-D3AD4D447A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28465" y="5389718"/>
            <a:ext cx="2268675" cy="1321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ΠΡΟΓΝΩΣΗ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Είναι σχετικά καλή. Μετά την εφηβεία, τα οστά σχηματίζονται ικανοποιητικά και οι αρθρώσεις συνήθως λειτουργούν φυσιολογικά, αν και μερικές φορές οι παραμορφώσεις επιμένουν και συνοδεύονται από δευτεροπαθείς εκφυλιστικές αλλοιώσεις</a:t>
            </a:r>
            <a:r>
              <a:rPr kumimoji="0" lang="el-G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29A63063-D5A9-C08C-AFEB-0303AD3D96C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-3" y="0"/>
            <a:ext cx="3275858" cy="1260629"/>
          </a:xfrm>
          <a:prstGeom prst="rect">
            <a:avLst/>
          </a:prstGeom>
        </p:spPr>
      </p:pic>
      <p:sp>
        <p:nvSpPr>
          <p:cNvPr id="29" name="Υπότιτλος 2">
            <a:extLst>
              <a:ext uri="{FF2B5EF4-FFF2-40B4-BE49-F238E27FC236}">
                <a16:creationId xmlns:a16="http://schemas.microsoft.com/office/drawing/2014/main" id="{63ABABCC-62F4-F590-A3A9-8FC5FAF6BA90}"/>
              </a:ext>
            </a:extLst>
          </p:cNvPr>
          <p:cNvSpPr txBox="1">
            <a:spLocks/>
          </p:cNvSpPr>
          <p:nvPr/>
        </p:nvSpPr>
        <p:spPr>
          <a:xfrm>
            <a:off x="-9283" y="1243999"/>
            <a:ext cx="3275859" cy="72684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Ορθοπαιδική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Κλινική. Κέντρο Εμπειρογνωμοσύνης για τα Σπάνια και Πολύπλοκα νοσήματα των Οστών (Κ.Ε.Σ.Ν.Ο)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677518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9">
      <a:majorFont>
        <a:latin typeface="Corbel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934_TF16411250.potx" id="{3C0E6330-9B1A-4628-A4E7-3CF2811D1CCB}" vid="{3631A1C8-585C-495E-B6B7-243DB00EAD5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2968</Words>
  <Application>Microsoft Office PowerPoint</Application>
  <PresentationFormat>Ευρεία οθόνη</PresentationFormat>
  <Paragraphs>272</Paragraphs>
  <Slides>7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25" baseType="lpstr">
      <vt:lpstr>Agency FB</vt:lpstr>
      <vt:lpstr>Arial</vt:lpstr>
      <vt:lpstr>Arial</vt:lpstr>
      <vt:lpstr>athletics</vt:lpstr>
      <vt:lpstr>Calibri</vt:lpstr>
      <vt:lpstr>Calibri Light</vt:lpstr>
      <vt:lpstr>Candara</vt:lpstr>
      <vt:lpstr>Century Gothic</vt:lpstr>
      <vt:lpstr>Corbel</vt:lpstr>
      <vt:lpstr>Euphemia</vt:lpstr>
      <vt:lpstr>Franklin Gothic Book</vt:lpstr>
      <vt:lpstr>Lucida Sans Unicode</vt:lpstr>
      <vt:lpstr>Times New Roman</vt:lpstr>
      <vt:lpstr>TimesNewRomanPS-BoldMT</vt:lpstr>
      <vt:lpstr>Ubuntu</vt:lpstr>
      <vt:lpstr>Wingdings</vt:lpstr>
      <vt:lpstr>1_Θέμα του Office</vt:lpstr>
      <vt:lpstr>Θέμα του Office</vt:lpstr>
      <vt:lpstr>AXΟΝΔΡΟΠΛΑΣΙΑ</vt:lpstr>
      <vt:lpstr>Fibular Hemimelia. ΠΕΡΟΝΙΑΙΑ ΗΜΙΜΕΛΙΑ </vt:lpstr>
      <vt:lpstr>Παρουσίαση του PowerPoint</vt:lpstr>
      <vt:lpstr>X linked Hypophosphatemia (XLH)</vt:lpstr>
      <vt:lpstr>Παρουσίαση του PowerPoint</vt:lpstr>
      <vt:lpstr>ΕΠΙΦΥΣΙΑΚΗ ΔΥΣΠΛΑΣΙΑ (Multiple epiphyseal dysplasia) (MED)</vt:lpstr>
      <vt:lpstr>ΕΠΙΦΥΣΙΑΚΗ ΔΥΣΠΛΑΣΙΑ (Multiple epiphyseal dysplasia) (MED)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AXΟΝΔΡΟΠΛΑΣΙΑ</dc:title>
  <dc:creator>markos</dc:creator>
  <cp:lastModifiedBy>Ελληνική Ομοσπονδία Συλλόγων Σπανίων Νοσημάτων Παθήσεων</cp:lastModifiedBy>
  <cp:revision>5</cp:revision>
  <dcterms:created xsi:type="dcterms:W3CDTF">2024-03-19T20:20:06Z</dcterms:created>
  <dcterms:modified xsi:type="dcterms:W3CDTF">2024-04-04T14:27:00Z</dcterms:modified>
</cp:coreProperties>
</file>