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17"/>
  </p:notesMasterIdLst>
  <p:handoutMasterIdLst>
    <p:handoutMasterId r:id="rId18"/>
  </p:handoutMasterIdLst>
  <p:sldIdLst>
    <p:sldId id="286" r:id="rId2"/>
    <p:sldId id="300" r:id="rId3"/>
    <p:sldId id="439" r:id="rId4"/>
    <p:sldId id="441" r:id="rId5"/>
    <p:sldId id="448" r:id="rId6"/>
    <p:sldId id="457" r:id="rId7"/>
    <p:sldId id="456" r:id="rId8"/>
    <p:sldId id="444" r:id="rId9"/>
    <p:sldId id="465" r:id="rId10"/>
    <p:sldId id="486" r:id="rId11"/>
    <p:sldId id="453" r:id="rId12"/>
    <p:sldId id="476" r:id="rId13"/>
    <p:sldId id="451" r:id="rId14"/>
    <p:sldId id="469" r:id="rId15"/>
    <p:sldId id="472" r:id="rId16"/>
  </p:sldIdLst>
  <p:sldSz cx="9144000" cy="6858000" type="screen4x3"/>
  <p:notesSz cx="701675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59" autoAdjust="0"/>
    <p:restoredTop sz="86380" autoAdjust="0"/>
  </p:normalViewPr>
  <p:slideViewPr>
    <p:cSldViewPr>
      <p:cViewPr>
        <p:scale>
          <a:sx n="75" d="100"/>
          <a:sy n="75" d="100"/>
        </p:scale>
        <p:origin x="-222" y="462"/>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notesViewPr>
    <p:cSldViewPr>
      <p:cViewPr varScale="1">
        <p:scale>
          <a:sx n="52" d="100"/>
          <a:sy n="52" d="100"/>
        </p:scale>
        <p:origin x="-2892" y="-108"/>
      </p:cViewPr>
      <p:guideLst>
        <p:guide orient="horz" pos="2932"/>
        <p:guide pos="221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HWF\Facts&amp;Figures\Data%20HWF%20National\figures%20National%20E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HWF\Facts&amp;Figures\Data%20HWF%20National\figures%20National%20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8"/>
  <c:chart>
    <c:title>
      <c:tx>
        <c:rich>
          <a:bodyPr/>
          <a:lstStyle/>
          <a:p>
            <a:pPr>
              <a:defRPr lang="en-US"/>
            </a:pPr>
            <a:r>
              <a:rPr lang="en-US"/>
              <a:t>Water consumption</a:t>
            </a:r>
            <a:r>
              <a:rPr lang="en-US" baseline="0"/>
              <a:t> in Jordan by sector (2010)</a:t>
            </a:r>
            <a:endParaRPr lang="en-US"/>
          </a:p>
        </c:rich>
      </c:tx>
      <c:layout/>
    </c:title>
    <c:plotArea>
      <c:layout>
        <c:manualLayout>
          <c:layoutTarget val="inner"/>
          <c:xMode val="edge"/>
          <c:yMode val="edge"/>
          <c:x val="0.28774562554680666"/>
          <c:y val="0.25512331170110725"/>
          <c:w val="0.43006430446194238"/>
          <c:h val="0.71618876530218645"/>
        </c:manualLayout>
      </c:layout>
      <c:pieChart>
        <c:varyColors val="1"/>
        <c:ser>
          <c:idx val="0"/>
          <c:order val="0"/>
          <c:dPt>
            <c:idx val="1"/>
            <c:spPr>
              <a:solidFill>
                <a:srgbClr val="33CC33"/>
              </a:solidFill>
            </c:spPr>
          </c:dPt>
          <c:dPt>
            <c:idx val="2"/>
            <c:spPr>
              <a:solidFill>
                <a:srgbClr val="FFFF00"/>
              </a:solidFill>
            </c:spPr>
          </c:dPt>
          <c:dPt>
            <c:idx val="3"/>
            <c:spPr>
              <a:solidFill>
                <a:srgbClr val="FF0000"/>
              </a:solidFill>
            </c:spPr>
          </c:dPt>
          <c:dLbls>
            <c:dLbl>
              <c:idx val="0"/>
              <c:layout/>
              <c:tx>
                <c:rich>
                  <a:bodyPr/>
                  <a:lstStyle/>
                  <a:p>
                    <a:r>
                      <a:rPr lang="en-US"/>
                      <a:t>Municipal 
352</a:t>
                    </a:r>
                    <a:r>
                      <a:rPr lang="en-US" baseline="0"/>
                      <a:t> MCM</a:t>
                    </a:r>
                    <a:r>
                      <a:rPr lang="en-US"/>
                      <a:t>
39%</a:t>
                    </a:r>
                  </a:p>
                </c:rich>
              </c:tx>
              <c:showVal val="1"/>
              <c:showCatName val="1"/>
              <c:showPercent val="1"/>
            </c:dLbl>
            <c:dLbl>
              <c:idx val="1"/>
              <c:layout/>
              <c:tx>
                <c:rich>
                  <a:bodyPr/>
                  <a:lstStyle/>
                  <a:p>
                    <a:r>
                      <a:rPr lang="en-US"/>
                      <a:t>Livestock
7</a:t>
                    </a:r>
                    <a:r>
                      <a:rPr lang="en-US" baseline="0"/>
                      <a:t> MCM</a:t>
                    </a:r>
                    <a:r>
                      <a:rPr lang="en-US"/>
                      <a:t>
1%</a:t>
                    </a:r>
                  </a:p>
                </c:rich>
              </c:tx>
              <c:showVal val="1"/>
              <c:showCatName val="1"/>
              <c:showPercent val="1"/>
            </c:dLbl>
            <c:dLbl>
              <c:idx val="2"/>
              <c:layout>
                <c:manualLayout>
                  <c:x val="8.6056867891513941E-2"/>
                  <c:y val="-8.7264668954824421E-3"/>
                </c:manualLayout>
              </c:layout>
              <c:tx>
                <c:rich>
                  <a:bodyPr/>
                  <a:lstStyle/>
                  <a:p>
                    <a:r>
                      <a:rPr lang="en-US"/>
                      <a:t>Industrial
40.5</a:t>
                    </a:r>
                    <a:r>
                      <a:rPr lang="en-US" baseline="0"/>
                      <a:t> MCM</a:t>
                    </a:r>
                    <a:r>
                      <a:rPr lang="en-US"/>
                      <a:t>
4%</a:t>
                    </a:r>
                  </a:p>
                </c:rich>
              </c:tx>
              <c:showVal val="1"/>
              <c:showCatName val="1"/>
              <c:showPercent val="1"/>
            </c:dLbl>
            <c:dLbl>
              <c:idx val="3"/>
              <c:layout>
                <c:manualLayout>
                  <c:x val="0.17678302712160979"/>
                  <c:y val="-9.0299154124965683E-2"/>
                </c:manualLayout>
              </c:layout>
              <c:tx>
                <c:rich>
                  <a:bodyPr/>
                  <a:lstStyle/>
                  <a:p>
                    <a:r>
                      <a:rPr lang="en-US"/>
                      <a:t>Irrigation
501</a:t>
                    </a:r>
                    <a:r>
                      <a:rPr lang="en-US" baseline="0"/>
                      <a:t> MCM</a:t>
                    </a:r>
                    <a:r>
                      <a:rPr lang="en-US"/>
                      <a:t>
56%</a:t>
                    </a:r>
                  </a:p>
                </c:rich>
              </c:tx>
              <c:showVal val="1"/>
              <c:showCatName val="1"/>
              <c:showPercent val="1"/>
            </c:dLbl>
            <c:txPr>
              <a:bodyPr/>
              <a:lstStyle/>
              <a:p>
                <a:pPr>
                  <a:defRPr lang="en-US" sz="1100" b="1"/>
                </a:pPr>
                <a:endParaRPr lang="en-US"/>
              </a:p>
            </c:txPr>
            <c:showVal val="1"/>
            <c:showCatName val="1"/>
            <c:showPercent val="1"/>
            <c:showLeaderLines val="1"/>
          </c:dLbls>
          <c:cat>
            <c:strRef>
              <c:f>'water Resources&amp;Uses '!$A$22:$A$25</c:f>
              <c:strCache>
                <c:ptCount val="4"/>
                <c:pt idx="0">
                  <c:v>Municipal </c:v>
                </c:pt>
                <c:pt idx="1">
                  <c:v>Livestock</c:v>
                </c:pt>
                <c:pt idx="2">
                  <c:v>Industrial</c:v>
                </c:pt>
                <c:pt idx="3">
                  <c:v>Irrigation</c:v>
                </c:pt>
              </c:strCache>
            </c:strRef>
          </c:cat>
          <c:val>
            <c:numRef>
              <c:f>'water Resources&amp;Uses '!$B$22:$B$25</c:f>
              <c:numCache>
                <c:formatCode>General</c:formatCode>
                <c:ptCount val="4"/>
                <c:pt idx="0">
                  <c:v>351.69</c:v>
                </c:pt>
                <c:pt idx="1">
                  <c:v>7.31</c:v>
                </c:pt>
                <c:pt idx="2">
                  <c:v>40.453999999999994</c:v>
                </c:pt>
                <c:pt idx="3">
                  <c:v>501.25900000000001</c:v>
                </c:pt>
              </c:numCache>
            </c:numRef>
          </c:val>
        </c:ser>
        <c:dLbls>
          <c:showCatName val="1"/>
          <c:showPercent val="1"/>
        </c:dLbls>
        <c:firstSliceAng val="0"/>
      </c:pieChart>
    </c:plotArea>
    <c:plotVisOnly val="1"/>
  </c:chart>
  <c:spPr>
    <a:effectLst>
      <a:innerShdw blurRad="114300">
        <a:prstClr val="black"/>
      </a:innerShdw>
    </a:effectLst>
    <a:scene3d>
      <a:camera prst="orthographicFront"/>
      <a:lightRig rig="threePt" dir="t"/>
    </a:scene3d>
    <a:sp3d>
      <a:bevelT/>
    </a:sp3d>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26"/>
  <c:chart>
    <c:title>
      <c:layout/>
      <c:txPr>
        <a:bodyPr/>
        <a:lstStyle/>
        <a:p>
          <a:pPr>
            <a:defRPr lang="en-US"/>
          </a:pPr>
          <a:endParaRPr lang="en-US"/>
        </a:p>
      </c:txPr>
    </c:title>
    <c:view3D>
      <c:rotX val="30"/>
      <c:perspective val="30"/>
    </c:view3D>
    <c:plotArea>
      <c:layout>
        <c:manualLayout>
          <c:layoutTarget val="inner"/>
          <c:xMode val="edge"/>
          <c:yMode val="edge"/>
          <c:x val="8.3181321084864548E-2"/>
          <c:y val="0.31988522062575947"/>
          <c:w val="0.5589860017497813"/>
          <c:h val="0.5589098436280413"/>
        </c:manualLayout>
      </c:layout>
      <c:pie3DChart>
        <c:varyColors val="1"/>
        <c:ser>
          <c:idx val="0"/>
          <c:order val="0"/>
          <c:tx>
            <c:v>Water usages per resources in Jordan (2010)</c:v>
          </c:tx>
          <c:dPt>
            <c:idx val="1"/>
            <c:spPr>
              <a:solidFill>
                <a:schemeClr val="tx2">
                  <a:lumMod val="40000"/>
                  <a:lumOff val="60000"/>
                </a:schemeClr>
              </a:solidFill>
            </c:spPr>
          </c:dPt>
          <c:dPt>
            <c:idx val="2"/>
            <c:spPr>
              <a:solidFill>
                <a:srgbClr val="33CC33"/>
              </a:solidFill>
            </c:spPr>
          </c:dPt>
          <c:dPt>
            <c:idx val="3"/>
            <c:spPr>
              <a:solidFill>
                <a:srgbClr val="99FF66"/>
              </a:solidFill>
            </c:spPr>
          </c:dPt>
          <c:dPt>
            <c:idx val="4"/>
            <c:spPr>
              <a:solidFill>
                <a:schemeClr val="accent2">
                  <a:lumMod val="75000"/>
                </a:schemeClr>
              </a:solidFill>
            </c:spPr>
          </c:dPt>
          <c:dLbls>
            <c:dLbl>
              <c:idx val="0"/>
              <c:layout>
                <c:manualLayout>
                  <c:x val="-0.22458945756780527"/>
                  <c:y val="2.8224973692751003E-2"/>
                </c:manualLayout>
              </c:layout>
              <c:tx>
                <c:rich>
                  <a:bodyPr/>
                  <a:lstStyle/>
                  <a:p>
                    <a:r>
                      <a:rPr lang="en-US"/>
                      <a:t>Renewable groundwater
47.43%</a:t>
                    </a:r>
                  </a:p>
                </c:rich>
              </c:tx>
              <c:dLblPos val="bestFit"/>
              <c:showCatName val="1"/>
              <c:showPercent val="1"/>
            </c:dLbl>
            <c:dLbl>
              <c:idx val="1"/>
              <c:layout/>
              <c:tx>
                <c:rich>
                  <a:bodyPr/>
                  <a:lstStyle/>
                  <a:p>
                    <a:pPr>
                      <a:defRPr lang="en-US" sz="1100" b="1"/>
                    </a:pPr>
                    <a:r>
                      <a:rPr lang="en-US"/>
                      <a:t>Non-renewable groundwater
9.29%</a:t>
                    </a:r>
                  </a:p>
                </c:rich>
              </c:tx>
              <c:numFmt formatCode="0.00%" sourceLinked="0"/>
              <c:spPr>
                <a:noFill/>
                <a:scene3d>
                  <a:camera prst="orthographicFront"/>
                  <a:lightRig rig="threePt" dir="t"/>
                </a:scene3d>
                <a:sp3d>
                  <a:bevelT/>
                </a:sp3d>
              </c:spPr>
              <c:dLblPos val="bestFit"/>
              <c:showCatName val="1"/>
              <c:showPercent val="1"/>
            </c:dLbl>
            <c:dLbl>
              <c:idx val="2"/>
              <c:layout>
                <c:manualLayout>
                  <c:x val="9.5830825346360324E-2"/>
                  <c:y val="-0.10760418163765512"/>
                </c:manualLayout>
              </c:layout>
              <c:tx>
                <c:rich>
                  <a:bodyPr/>
                  <a:lstStyle/>
                  <a:p>
                    <a:r>
                      <a:rPr lang="en-US"/>
                      <a:t>Surface water in Jordan Valley
22.46%</a:t>
                    </a:r>
                  </a:p>
                </c:rich>
              </c:tx>
              <c:dLblPos val="bestFit"/>
              <c:showCatName val="1"/>
              <c:showPercent val="1"/>
            </c:dLbl>
            <c:dLbl>
              <c:idx val="3"/>
              <c:layout/>
              <c:tx>
                <c:rich>
                  <a:bodyPr/>
                  <a:lstStyle/>
                  <a:p>
                    <a:r>
                      <a:rPr lang="en-US"/>
                      <a:t>Surface water in the Highlands
9.38%</a:t>
                    </a:r>
                  </a:p>
                </c:rich>
              </c:tx>
              <c:dLblPos val="bestFit"/>
              <c:showCatName val="1"/>
              <c:showPercent val="1"/>
            </c:dLbl>
            <c:dLbl>
              <c:idx val="4"/>
              <c:layout>
                <c:manualLayout>
                  <c:x val="9.87535453141314E-2"/>
                  <c:y val="-3.8141928566977852E-2"/>
                </c:manualLayout>
              </c:layout>
              <c:dLblPos val="bestFit"/>
              <c:showCatName val="1"/>
              <c:showPercent val="1"/>
            </c:dLbl>
            <c:numFmt formatCode="0.00%" sourceLinked="0"/>
            <c:spPr>
              <a:scene3d>
                <a:camera prst="orthographicFront"/>
                <a:lightRig rig="threePt" dir="t"/>
              </a:scene3d>
              <a:sp3d>
                <a:bevelT/>
              </a:sp3d>
            </c:spPr>
            <c:txPr>
              <a:bodyPr/>
              <a:lstStyle/>
              <a:p>
                <a:pPr>
                  <a:defRPr lang="en-US" sz="1100" b="1"/>
                </a:pPr>
                <a:endParaRPr lang="en-US"/>
              </a:p>
            </c:txPr>
            <c:dLblPos val="bestFit"/>
            <c:showCatName val="1"/>
            <c:showPercent val="1"/>
            <c:showLeaderLines val="1"/>
          </c:dLbls>
          <c:cat>
            <c:strRef>
              <c:f>('water Resources&amp;Uses '!$B$71:$B$72,'water Resources&amp;Uses '!$B$74:$B$76)</c:f>
              <c:strCache>
                <c:ptCount val="5"/>
                <c:pt idx="0">
                  <c:v>Renewable</c:v>
                </c:pt>
                <c:pt idx="1">
                  <c:v>Non-renewable</c:v>
                </c:pt>
                <c:pt idx="2">
                  <c:v>Jordan Valley</c:v>
                </c:pt>
                <c:pt idx="3">
                  <c:v>Highlands</c:v>
                </c:pt>
                <c:pt idx="4">
                  <c:v>Treated wastewater</c:v>
                </c:pt>
              </c:strCache>
            </c:strRef>
          </c:cat>
          <c:val>
            <c:numRef>
              <c:f>('water Resources&amp;Uses '!$E$71:$E$72,'water Resources&amp;Uses '!$E$74:$E$76)</c:f>
              <c:numCache>
                <c:formatCode>0.00%</c:formatCode>
                <c:ptCount val="5"/>
                <c:pt idx="0">
                  <c:v>0.47427760007904984</c:v>
                </c:pt>
                <c:pt idx="1">
                  <c:v>9.2939704434153433E-2</c:v>
                </c:pt>
                <c:pt idx="2">
                  <c:v>0.22462093918928672</c:v>
                </c:pt>
                <c:pt idx="3">
                  <c:v>9.3814566904219965E-2</c:v>
                </c:pt>
                <c:pt idx="4">
                  <c:v>0.11434718939329144</c:v>
                </c:pt>
              </c:numCache>
            </c:numRef>
          </c:val>
        </c:ser>
        <c:dLbls>
          <c:showPercent val="1"/>
        </c:dLbls>
      </c:pie3DChart>
      <c:spPr>
        <a:scene3d>
          <a:camera prst="orthographicFront"/>
          <a:lightRig rig="threePt" dir="t"/>
        </a:scene3d>
        <a:sp3d>
          <a:bevelT/>
        </a:sp3d>
      </c:spPr>
    </c:plotArea>
    <c:legend>
      <c:legendPos val="r"/>
      <c:layout>
        <c:manualLayout>
          <c:xMode val="edge"/>
          <c:yMode val="edge"/>
          <c:x val="0.70868197725284365"/>
          <c:y val="0.24681644952486831"/>
          <c:w val="0.27465135608048979"/>
          <c:h val="0.75318355047513363"/>
        </c:manualLayout>
      </c:layout>
      <c:txPr>
        <a:bodyPr/>
        <a:lstStyle/>
        <a:p>
          <a:pPr>
            <a:defRPr lang="en-US"/>
          </a:pPr>
          <a:endParaRPr lang="en-US"/>
        </a:p>
      </c:txPr>
    </c:legend>
    <c:plotVisOnly val="1"/>
  </c:chart>
  <c:spPr>
    <a:effectLst>
      <a:innerShdw blurRad="114300">
        <a:prstClr val="black"/>
      </a:innerShdw>
    </a:effectLst>
    <a:scene3d>
      <a:camera prst="orthographicFront"/>
      <a:lightRig rig="threePt" dir="t"/>
    </a:scene3d>
    <a:sp3d>
      <a:bevelT/>
    </a:sp3d>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0.64461</cdr:x>
      <cdr:y>0.19592</cdr:y>
    </cdr:from>
    <cdr:to>
      <cdr:x>0.9902</cdr:x>
      <cdr:y>0.29796</cdr:y>
    </cdr:to>
    <cdr:sp macro="" textlink="">
      <cdr:nvSpPr>
        <cdr:cNvPr id="2" name="TextBox 1"/>
        <cdr:cNvSpPr txBox="1"/>
      </cdr:nvSpPr>
      <cdr:spPr>
        <a:xfrm xmlns:a="http://schemas.openxmlformats.org/drawingml/2006/main">
          <a:off x="2947148" y="537882"/>
          <a:ext cx="1580028" cy="28014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Groundwater (56.72%)</a:t>
          </a:r>
        </a:p>
        <a:p xmlns:a="http://schemas.openxmlformats.org/drawingml/2006/main">
          <a:endParaRPr lang="en-US" sz="1100"/>
        </a:p>
      </cdr:txBody>
    </cdr:sp>
  </cdr:relSizeAnchor>
  <cdr:relSizeAnchor xmlns:cdr="http://schemas.openxmlformats.org/drawingml/2006/chartDrawing">
    <cdr:from>
      <cdr:x>0.74755</cdr:x>
      <cdr:y>0.2449</cdr:y>
    </cdr:from>
    <cdr:to>
      <cdr:x>0.94755</cdr:x>
      <cdr:y>0.57796</cdr:y>
    </cdr:to>
    <cdr:sp macro="" textlink="">
      <cdr:nvSpPr>
        <cdr:cNvPr id="3" name="TextBox 2"/>
        <cdr:cNvSpPr txBox="1"/>
      </cdr:nvSpPr>
      <cdr:spPr>
        <a:xfrm xmlns:a="http://schemas.openxmlformats.org/drawingml/2006/main">
          <a:off x="3417794" y="67235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0.64951</cdr:x>
      <cdr:y>0.50612</cdr:y>
    </cdr:from>
    <cdr:to>
      <cdr:x>0.9951</cdr:x>
      <cdr:y>0.60816</cdr:y>
    </cdr:to>
    <cdr:sp macro="" textlink="">
      <cdr:nvSpPr>
        <cdr:cNvPr id="4" name="TextBox 1"/>
        <cdr:cNvSpPr txBox="1"/>
      </cdr:nvSpPr>
      <cdr:spPr>
        <a:xfrm xmlns:a="http://schemas.openxmlformats.org/drawingml/2006/main">
          <a:off x="2969559" y="1389529"/>
          <a:ext cx="1580028" cy="2801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Surface water (31.84%)</a:t>
          </a:r>
        </a:p>
        <a:p xmlns:a="http://schemas.openxmlformats.org/drawingml/2006/main">
          <a:endParaRPr lang="en-US" sz="1100"/>
        </a:p>
      </cdr:txBody>
    </cdr:sp>
  </cdr:relSizeAnchor>
  <cdr:relSizeAnchor xmlns:cdr="http://schemas.openxmlformats.org/drawingml/2006/chartDrawing">
    <cdr:from>
      <cdr:x>0.58088</cdr:x>
      <cdr:y>0.81224</cdr:y>
    </cdr:from>
    <cdr:to>
      <cdr:x>1</cdr:x>
      <cdr:y>0.91429</cdr:y>
    </cdr:to>
    <cdr:sp macro="" textlink="">
      <cdr:nvSpPr>
        <cdr:cNvPr id="5" name="TextBox 1"/>
        <cdr:cNvSpPr txBox="1"/>
      </cdr:nvSpPr>
      <cdr:spPr>
        <a:xfrm xmlns:a="http://schemas.openxmlformats.org/drawingml/2006/main">
          <a:off x="3070167" y="2594048"/>
          <a:ext cx="2118158" cy="325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Treated wastewater (11.43%)</a:t>
          </a: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r>
              <a:rPr lang="en-US" smtClean="0"/>
              <a:t>Water in Jordan: The way forward</a:t>
            </a:r>
            <a:endParaRPr 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atin typeface="Arial" charset="0"/>
                <a:cs typeface="Arial" charset="0"/>
              </a:defRPr>
            </a:lvl1pPr>
          </a:lstStyle>
          <a:p>
            <a:pPr>
              <a:defRPr/>
            </a:pPr>
            <a:r>
              <a:rPr lang="en-US" smtClean="0"/>
              <a:t>Water in Jordan: The way forward</a:t>
            </a:r>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atin typeface="Arial" charset="0"/>
                <a:cs typeface="Arial" charset="0"/>
              </a:defRPr>
            </a:lvl1pPr>
          </a:lstStyle>
          <a:p>
            <a:pPr>
              <a:defRPr/>
            </a:pPr>
            <a:fld id="{205DAEB2-13DA-4754-A91E-FC18EEFBB833}" type="datetimeFigureOut">
              <a:rPr lang="en-US"/>
              <a:pPr>
                <a:defRPr/>
              </a:pPr>
              <a:t>6/19/2012</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wrap="square" lIns="93287" tIns="46644" rIns="93287" bIns="46644" numCol="1" anchor="b" anchorCtr="0" compatLnSpc="1">
            <a:prstTxWarp prst="textNoShape">
              <a:avLst/>
            </a:prstTxWarp>
          </a:bodyPr>
          <a:lstStyle>
            <a:lvl1pPr algn="r">
              <a:defRPr sz="1200"/>
            </a:lvl1pPr>
          </a:lstStyle>
          <a:p>
            <a:pPr>
              <a:defRPr/>
            </a:pPr>
            <a:fld id="{D5BBA948-76E8-496A-8CD3-10355D4CD225}" type="slidenum">
              <a:rPr lang="ar-SA"/>
              <a:pPr>
                <a:defRPr/>
              </a:pPr>
              <a:t>‹#›</a:t>
            </a:fld>
            <a:endParaRPr 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1"/>
          </p:nvPr>
        </p:nvSpPr>
        <p:spPr/>
        <p:txBody>
          <a:bodyPr/>
          <a:lstStyle/>
          <a:p>
            <a:pPr>
              <a:defRPr/>
            </a:pPr>
            <a:r>
              <a:rPr lang="en-US" smtClean="0"/>
              <a:t>Water in Jordan: The way forward</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Introduction of water protection zones in the Land-use maps of relevant ministries and also in their regular planning procedures.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cs typeface="+mn-cs"/>
              </a:rPr>
              <a:t>Support for the National Water Master Plan.</a:t>
            </a: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002060"/>
                </a:solidFill>
                <a:latin typeface="Century Gothic" pitchFamily="34" charset="0"/>
                <a:ea typeface="ＭＳ Ｐゴシック" pitchFamily="34" charset="-128"/>
              </a:rPr>
              <a:t>In terms of water demand 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Promote </a:t>
            </a:r>
            <a:r>
              <a:rPr lang="en-US" sz="1200" b="1" dirty="0" smtClean="0">
                <a:solidFill>
                  <a:srgbClr val="002060"/>
                </a:solidFill>
                <a:latin typeface="Century Gothic" pitchFamily="34" charset="0"/>
                <a:ea typeface="ＭＳ Ｐゴシック" pitchFamily="34" charset="-128"/>
              </a:rPr>
              <a:t>irrigation efficiency at farm level </a:t>
            </a:r>
            <a:r>
              <a:rPr lang="en-US" sz="1200" dirty="0" smtClean="0">
                <a:solidFill>
                  <a:srgbClr val="002060"/>
                </a:solidFill>
                <a:latin typeface="Century Gothic" pitchFamily="34" charset="0"/>
                <a:ea typeface="ＭＳ Ｐゴシック" pitchFamily="34" charset="-128"/>
              </a:rPr>
              <a:t>(high value crops with market opportunities, efficient irrigation system, etc.)</a:t>
            </a: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Jordan</a:t>
            </a:r>
            <a:r>
              <a:rPr lang="en-US" baseline="0" dirty="0" smtClean="0"/>
              <a:t> is heavily dependant on groundwater resources (57% of supply)</a:t>
            </a:r>
          </a:p>
          <a:p>
            <a:r>
              <a:rPr lang="en-US" sz="1200" dirty="0" smtClean="0">
                <a:solidFill>
                  <a:srgbClr val="002060"/>
                </a:solidFill>
                <a:latin typeface="Century Gothic" pitchFamily="34" charset="0"/>
                <a:ea typeface="ＭＳ Ｐゴシック" pitchFamily="34" charset="-128"/>
              </a:rPr>
              <a:t>The water supply-demand deficit lies at 652 million cubic meters. </a:t>
            </a:r>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Climate change: </a:t>
            </a:r>
            <a:r>
              <a:rPr lang="en-GB" sz="1200" kern="1200" dirty="0" smtClean="0">
                <a:solidFill>
                  <a:schemeClr val="tx1"/>
                </a:solidFill>
                <a:latin typeface="+mn-lt"/>
                <a:ea typeface="+mn-ea"/>
                <a:cs typeface="+mn-cs"/>
              </a:rPr>
              <a:t>A temperature rise of 2</a:t>
            </a:r>
            <a:r>
              <a:rPr lang="en-GB" sz="1200" kern="1200" baseline="30000" dirty="0" smtClean="0">
                <a:solidFill>
                  <a:schemeClr val="tx1"/>
                </a:solidFill>
                <a:latin typeface="+mn-lt"/>
                <a:ea typeface="+mn-ea"/>
                <a:cs typeface="+mn-cs"/>
              </a:rPr>
              <a:t>o</a:t>
            </a:r>
            <a:r>
              <a:rPr lang="en-GB" sz="1200" kern="1200" dirty="0" smtClean="0">
                <a:solidFill>
                  <a:schemeClr val="tx1"/>
                </a:solidFill>
                <a:latin typeface="+mn-lt"/>
                <a:ea typeface="+mn-ea"/>
                <a:cs typeface="+mn-cs"/>
              </a:rPr>
              <a:t> C would increase irrigation demand by 18%, while a 10% reduction in precipitation is projected to increase irrigation demand by approximately 5%.</a:t>
            </a:r>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1" dirty="0" smtClean="0">
                <a:solidFill>
                  <a:srgbClr val="002060"/>
                </a:solidFill>
                <a:latin typeface="Century Gothic" pitchFamily="34" charset="0"/>
                <a:ea typeface="ＭＳ Ｐゴシック" pitchFamily="34" charset="-128"/>
              </a:rPr>
              <a:t>Exploitation of aquifers: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002060"/>
                </a:solidFill>
                <a:latin typeface="Century Gothic" pitchFamily="34" charset="0"/>
                <a:ea typeface="ＭＳ Ｐゴシック" pitchFamily="34" charset="-128"/>
              </a:rPr>
              <a:t>DISI:</a:t>
            </a:r>
          </a:p>
          <a:p>
            <a:pPr marL="0" marR="0" lvl="1" indent="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600" dirty="0" smtClean="0">
                <a:solidFill>
                  <a:srgbClr val="002060"/>
                </a:solidFill>
                <a:latin typeface="Century Gothic" pitchFamily="34" charset="0"/>
                <a:ea typeface="ＭＳ Ｐゴシック" pitchFamily="34" charset="-128"/>
              </a:rPr>
              <a:t>Transmission line length of 320 km to Amman.</a:t>
            </a:r>
          </a:p>
          <a:p>
            <a:pPr algn="just">
              <a:spcBef>
                <a:spcPts val="600"/>
              </a:spcBef>
              <a:buClr>
                <a:srgbClr val="C00000"/>
              </a:buClr>
              <a:buSzPct val="110000"/>
              <a:defRPr/>
            </a:pPr>
            <a:r>
              <a:rPr lang="en-GB" sz="1600" dirty="0" smtClean="0">
                <a:solidFill>
                  <a:srgbClr val="002060"/>
                </a:solidFill>
                <a:latin typeface="Century Gothic" pitchFamily="34" charset="0"/>
                <a:ea typeface="ＭＳ Ｐゴシック" pitchFamily="34" charset="-128"/>
              </a:rPr>
              <a:t>55 potable water production wells in the </a:t>
            </a:r>
            <a:r>
              <a:rPr lang="en-GB" sz="1600" dirty="0" err="1" smtClean="0">
                <a:solidFill>
                  <a:srgbClr val="002060"/>
                </a:solidFill>
                <a:latin typeface="Century Gothic" pitchFamily="34" charset="0"/>
                <a:ea typeface="ＭＳ Ｐゴシック" pitchFamily="34" charset="-128"/>
              </a:rPr>
              <a:t>Disi-Mudawarra</a:t>
            </a:r>
            <a:r>
              <a:rPr lang="en-GB" sz="1600" dirty="0" smtClean="0">
                <a:solidFill>
                  <a:srgbClr val="002060"/>
                </a:solidFill>
                <a:latin typeface="Century Gothic" pitchFamily="34" charset="0"/>
                <a:ea typeface="ＭＳ Ｐゴシック" pitchFamily="34" charset="-128"/>
              </a:rPr>
              <a:t> area in southern Jordan, near border with Saudi Arabia (fossil aquifer)</a:t>
            </a:r>
          </a:p>
          <a:p>
            <a:pPr marL="342900" lvl="1" indent="-342900" algn="just">
              <a:spcBef>
                <a:spcPts val="600"/>
              </a:spcBef>
              <a:buClr>
                <a:srgbClr val="C00000"/>
              </a:buClr>
              <a:buSzPct val="110000"/>
              <a:buFont typeface="Arial" pitchFamily="34" charset="0"/>
              <a:buNone/>
              <a:defRPr/>
            </a:pPr>
            <a:r>
              <a:rPr lang="en-GB" sz="1600" dirty="0" smtClean="0">
                <a:solidFill>
                  <a:srgbClr val="002060"/>
                </a:solidFill>
                <a:latin typeface="Century Gothic" pitchFamily="34" charset="0"/>
                <a:ea typeface="ＭＳ Ｐゴシック" pitchFamily="34" charset="-128"/>
              </a:rPr>
              <a:t>Total construction cost: US$ 1.1 billion with the support of DIWACO, EIB, AFD, OPIC, PROPARCO.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002060"/>
              </a:solidFill>
              <a:latin typeface="Century Gothic" pitchFamily="34" charset="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1" dirty="0" err="1" smtClean="0">
                <a:solidFill>
                  <a:srgbClr val="002060"/>
                </a:solidFill>
                <a:latin typeface="Century Gothic" pitchFamily="34" charset="0"/>
                <a:ea typeface="ＭＳ Ｐゴシック" pitchFamily="34" charset="-128"/>
              </a:rPr>
              <a:t>Transboundary</a:t>
            </a:r>
            <a:r>
              <a:rPr lang="en-US" sz="1600" b="1" dirty="0" smtClean="0">
                <a:solidFill>
                  <a:srgbClr val="002060"/>
                </a:solidFill>
                <a:latin typeface="Century Gothic" pitchFamily="34" charset="0"/>
                <a:ea typeface="ＭＳ Ｐゴシック" pitchFamily="34" charset="-128"/>
              </a:rPr>
              <a:t> water resources: </a:t>
            </a:r>
          </a:p>
          <a:p>
            <a:pPr algn="just">
              <a:spcBef>
                <a:spcPts val="600"/>
              </a:spcBef>
              <a:buClr>
                <a:srgbClr val="C00000"/>
              </a:buClr>
              <a:buSzPct val="110000"/>
              <a:defRPr/>
            </a:pPr>
            <a:r>
              <a:rPr lang="en-US" sz="1800" dirty="0" smtClean="0">
                <a:solidFill>
                  <a:srgbClr val="002060"/>
                </a:solidFill>
                <a:latin typeface="Century Gothic" pitchFamily="34" charset="0"/>
                <a:ea typeface="ＭＳ Ｐゴシック" pitchFamily="34" charset="-128"/>
              </a:rPr>
              <a:t>Water allocations can easily cause tensions between countries with shared water sources. However, efforts in the region show that water management can also provide potential for enhanced cooperation. </a:t>
            </a:r>
          </a:p>
          <a:p>
            <a:pPr algn="just">
              <a:spcBef>
                <a:spcPts val="600"/>
              </a:spcBef>
              <a:buClr>
                <a:srgbClr val="C00000"/>
              </a:buClr>
              <a:buSzPct val="110000"/>
              <a:defRPr/>
            </a:pPr>
            <a:r>
              <a:rPr lang="en-US" sz="1800" dirty="0" smtClean="0">
                <a:solidFill>
                  <a:srgbClr val="002060"/>
                </a:solidFill>
                <a:latin typeface="Century Gothic" pitchFamily="34" charset="0"/>
                <a:ea typeface="ＭＳ Ｐゴシック" pitchFamily="34" charset="-128"/>
              </a:rPr>
              <a:t>It is important to not only focus bilateral negotiations on water sharing rights but to shift cooperation to a general policy making related to common interests and needs in water resources management. </a:t>
            </a:r>
          </a:p>
          <a:p>
            <a:pPr algn="just">
              <a:spcBef>
                <a:spcPts val="600"/>
              </a:spcBef>
              <a:buClr>
                <a:srgbClr val="C00000"/>
              </a:buClr>
              <a:buSzPct val="110000"/>
              <a:defRPr/>
            </a:pPr>
            <a:r>
              <a:rPr lang="en-US" sz="1800" dirty="0" smtClean="0">
                <a:solidFill>
                  <a:srgbClr val="002060"/>
                </a:solidFill>
                <a:latin typeface="Century Gothic" pitchFamily="34" charset="0"/>
                <a:ea typeface="ＭＳ Ｐゴシック" pitchFamily="34" charset="-128"/>
              </a:rPr>
              <a:t>Examples of projects : regional sustainable management tools with </a:t>
            </a:r>
            <a:r>
              <a:rPr lang="en-US" sz="1800" dirty="0" err="1" smtClean="0">
                <a:solidFill>
                  <a:srgbClr val="002060"/>
                </a:solidFill>
                <a:latin typeface="Century Gothic" pitchFamily="34" charset="0"/>
                <a:ea typeface="ＭＳ Ｐゴシック" pitchFamily="34" charset="-128"/>
              </a:rPr>
              <a:t>Glowa</a:t>
            </a:r>
            <a:r>
              <a:rPr lang="en-US" sz="1800" dirty="0" smtClean="0">
                <a:solidFill>
                  <a:srgbClr val="002060"/>
                </a:solidFill>
                <a:latin typeface="Century Gothic" pitchFamily="34" charset="0"/>
                <a:ea typeface="ＭＳ Ｐゴシック" pitchFamily="34" charset="-128"/>
              </a:rPr>
              <a:t>, exchanges of water databases and projects with EXACT, work with local communities of the Jordan valley as Friends of the Earth Middle East, SWIM Project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002060"/>
              </a:solidFill>
              <a:latin typeface="Century Gothic" pitchFamily="34" charset="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002060"/>
              </a:solidFill>
              <a:latin typeface="Century Gothic" pitchFamily="34" charset="0"/>
              <a:ea typeface="ＭＳ Ｐゴシック"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2060"/>
                </a:solidFill>
                <a:latin typeface="Century Gothic" pitchFamily="34" charset="0"/>
                <a:ea typeface="ＭＳ Ｐゴシック" pitchFamily="34" charset="-128"/>
              </a:rPr>
              <a:t>Improvement of the performance of regional water authorities :</a:t>
            </a:r>
            <a:endParaRPr lang="en-US" sz="1200" dirty="0" smtClean="0">
              <a:solidFill>
                <a:srgbClr val="002060"/>
              </a:solidFill>
              <a:latin typeface="Century Gothic"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The Jordanian water sector is reliant on foreign investments to improve its dilapidated infrastructure.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002060"/>
                </a:solidFill>
                <a:latin typeface="Century Gothic" pitchFamily="34" charset="0"/>
                <a:ea typeface="ＭＳ Ｐゴシック" pitchFamily="34" charset="-128"/>
              </a:rPr>
              <a:t>The public companies are already in place; Aqaba Water Company (AWC), Amman Water Company (MIYAHUNA) and North Governorates Water Company (</a:t>
            </a:r>
            <a:r>
              <a:rPr lang="en-US" sz="1600" dirty="0" err="1" smtClean="0">
                <a:solidFill>
                  <a:srgbClr val="002060"/>
                </a:solidFill>
                <a:latin typeface="Century Gothic" pitchFamily="34" charset="0"/>
                <a:ea typeface="ＭＳ Ｐゴシック" pitchFamily="34" charset="-128"/>
              </a:rPr>
              <a:t>Yarmouk</a:t>
            </a:r>
            <a:r>
              <a:rPr lang="en-US" sz="1600" dirty="0" smtClean="0">
                <a:solidFill>
                  <a:srgbClr val="002060"/>
                </a:solidFill>
                <a:latin typeface="Century Gothic" pitchFamily="34" charset="0"/>
                <a:ea typeface="ＭＳ Ｐゴシック" pitchFamily="34" charset="-128"/>
              </a:rPr>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002060"/>
                </a:solidFill>
                <a:latin typeface="Century Gothic" pitchFamily="34" charset="0"/>
                <a:ea typeface="ＭＳ Ｐゴシック" pitchFamily="34" charset="-128"/>
              </a:rPr>
              <a:t>Other examples of impacts:</a:t>
            </a:r>
          </a:p>
          <a:p>
            <a:pPr marL="0" marR="0" lvl="1" indent="0" algn="l" defTabSz="914400" rtl="0" eaLnBrk="0" fontAlgn="base" latinLnBrk="0" hangingPunct="0">
              <a:lnSpc>
                <a:spcPct val="100000"/>
              </a:lnSpc>
              <a:spcBef>
                <a:spcPct val="30000"/>
              </a:spcBef>
              <a:spcAft>
                <a:spcPct val="0"/>
              </a:spcAft>
              <a:buClrTx/>
              <a:buSzTx/>
              <a:buFontTx/>
              <a:buChar char="-"/>
              <a:tabLst/>
              <a:defRPr/>
            </a:pPr>
            <a:r>
              <a:rPr lang="en-US" sz="1600" dirty="0" smtClean="0">
                <a:solidFill>
                  <a:srgbClr val="002060"/>
                </a:solidFill>
                <a:latin typeface="Century Gothic" pitchFamily="34" charset="0"/>
                <a:ea typeface="ＭＳ Ｐゴシック" pitchFamily="34" charset="-128"/>
              </a:rPr>
              <a:t> </a:t>
            </a:r>
            <a:r>
              <a:rPr lang="en-US" sz="1600" dirty="0" smtClean="0">
                <a:solidFill>
                  <a:srgbClr val="FF0000"/>
                </a:solidFill>
                <a:latin typeface="Century Gothic" pitchFamily="34" charset="0"/>
                <a:ea typeface="ＭＳ Ｐゴシック" pitchFamily="34" charset="-128"/>
              </a:rPr>
              <a:t>Reduction of operational water losses of 44% within a 4 year period in the Northern Governorates and 25% within a 3 year period in the </a:t>
            </a:r>
            <a:r>
              <a:rPr lang="en-US" sz="1600" dirty="0" err="1" smtClean="0">
                <a:solidFill>
                  <a:srgbClr val="FF0000"/>
                </a:solidFill>
                <a:latin typeface="Century Gothic" pitchFamily="34" charset="0"/>
                <a:ea typeface="ＭＳ Ｐゴシック" pitchFamily="34" charset="-128"/>
              </a:rPr>
              <a:t>Zarqa</a:t>
            </a:r>
            <a:r>
              <a:rPr lang="en-US" sz="1600" dirty="0" smtClean="0">
                <a:solidFill>
                  <a:srgbClr val="FF0000"/>
                </a:solidFill>
                <a:latin typeface="Century Gothic" pitchFamily="34" charset="0"/>
                <a:ea typeface="ＭＳ Ｐゴシック" pitchFamily="34" charset="-128"/>
              </a:rPr>
              <a:t> Governorate. </a:t>
            </a:r>
          </a:p>
          <a:p>
            <a:pPr marL="0" marR="0" lvl="1" indent="0" algn="l" defTabSz="914400" rtl="0" eaLnBrk="0" fontAlgn="base" latinLnBrk="0" hangingPunct="0">
              <a:lnSpc>
                <a:spcPct val="100000"/>
              </a:lnSpc>
              <a:spcBef>
                <a:spcPct val="30000"/>
              </a:spcBef>
              <a:spcAft>
                <a:spcPct val="0"/>
              </a:spcAft>
              <a:buClrTx/>
              <a:buSzTx/>
              <a:buFontTx/>
              <a:buChar char="-"/>
              <a:tabLst/>
              <a:defRPr/>
            </a:pPr>
            <a:r>
              <a:rPr lang="en-US" sz="1600" dirty="0" smtClean="0">
                <a:solidFill>
                  <a:srgbClr val="002060"/>
                </a:solidFill>
                <a:latin typeface="Century Gothic" pitchFamily="34" charset="0"/>
                <a:ea typeface="ＭＳ Ｐゴシック" pitchFamily="34" charset="-128"/>
              </a:rPr>
              <a:t>The Water Authority of Jordan now works via decentralized and commercially-run local water entities in 8 out of 12 governorates. </a:t>
            </a:r>
          </a:p>
          <a:p>
            <a:pPr marL="0" marR="0" lvl="1" indent="0" algn="l" defTabSz="914400" rtl="0" eaLnBrk="0" fontAlgn="base" latinLnBrk="0" hangingPunct="0">
              <a:lnSpc>
                <a:spcPct val="100000"/>
              </a:lnSpc>
              <a:spcBef>
                <a:spcPct val="30000"/>
              </a:spcBef>
              <a:spcAft>
                <a:spcPct val="0"/>
              </a:spcAft>
              <a:buClrTx/>
              <a:buSzTx/>
              <a:buFontTx/>
              <a:buChar char="-"/>
              <a:tabLst/>
              <a:defRPr/>
            </a:pPr>
            <a:r>
              <a:rPr lang="en-US" sz="1600" dirty="0" smtClean="0">
                <a:solidFill>
                  <a:srgbClr val="002060"/>
                </a:solidFill>
                <a:latin typeface="Century Gothic" pitchFamily="34" charset="0"/>
                <a:ea typeface="ＭＳ Ｐゴシック" pitchFamily="34" charset="-128"/>
              </a:rPr>
              <a:t> Customer care was improved, which is indicated by the 75% reduction in customer complaints in the pilot area of Al Koura. </a:t>
            </a:r>
          </a:p>
          <a:p>
            <a:endParaRPr lang="en-US" sz="1200" dirty="0" smtClean="0">
              <a:solidFill>
                <a:srgbClr val="002060"/>
              </a:solidFill>
              <a:latin typeface="Century Gothic" pitchFamily="34" charset="0"/>
              <a:ea typeface="ＭＳ Ｐゴシック" pitchFamily="34" charset="-128"/>
            </a:endParaRPr>
          </a:p>
          <a:p>
            <a:r>
              <a:rPr lang="en-US" sz="1200" b="1" dirty="0" smtClean="0">
                <a:solidFill>
                  <a:srgbClr val="002060"/>
                </a:solidFill>
                <a:latin typeface="Century Gothic" pitchFamily="34" charset="0"/>
                <a:ea typeface="ＭＳ Ｐゴシック" pitchFamily="34" charset="-128"/>
              </a:rPr>
              <a:t>Upgrading and restructuring of water networks and system </a:t>
            </a:r>
            <a:endParaRPr lang="en-US" sz="1200" dirty="0" smtClean="0">
              <a:solidFill>
                <a:srgbClr val="002060"/>
              </a:solidFill>
              <a:latin typeface="Century Gothic" pitchFamily="34" charset="0"/>
              <a:ea typeface="ＭＳ Ｐゴシック" pitchFamily="34" charset="-128"/>
            </a:endParaRPr>
          </a:p>
          <a:p>
            <a:r>
              <a:rPr lang="en-US" sz="1200" dirty="0" smtClean="0">
                <a:solidFill>
                  <a:srgbClr val="002060"/>
                </a:solidFill>
                <a:latin typeface="Century Gothic" pitchFamily="34" charset="0"/>
                <a:ea typeface="ＭＳ Ｐゴシック" pitchFamily="34" charset="-128"/>
              </a:rPr>
              <a:t>(</a:t>
            </a:r>
            <a:r>
              <a:rPr lang="en-US" sz="1200" dirty="0" err="1" smtClean="0">
                <a:solidFill>
                  <a:srgbClr val="002060"/>
                </a:solidFill>
                <a:latin typeface="Century Gothic" pitchFamily="34" charset="0"/>
                <a:ea typeface="ＭＳ Ｐゴシック" pitchFamily="34" charset="-128"/>
              </a:rPr>
              <a:t>Zarka</a:t>
            </a:r>
            <a:r>
              <a:rPr lang="en-US" sz="1200" dirty="0" smtClean="0">
                <a:solidFill>
                  <a:srgbClr val="002060"/>
                </a:solidFill>
                <a:latin typeface="Century Gothic" pitchFamily="34" charset="0"/>
                <a:ea typeface="ＭＳ Ｐゴシック" pitchFamily="34" charset="-128"/>
              </a:rPr>
              <a:t> and </a:t>
            </a:r>
            <a:r>
              <a:rPr lang="en-US" sz="1200" dirty="0" err="1" smtClean="0">
                <a:solidFill>
                  <a:srgbClr val="002060"/>
                </a:solidFill>
                <a:latin typeface="Century Gothic" pitchFamily="34" charset="0"/>
                <a:ea typeface="ＭＳ Ｐゴシック" pitchFamily="34" charset="-128"/>
              </a:rPr>
              <a:t>Rusaifeh</a:t>
            </a:r>
            <a:r>
              <a:rPr lang="en-US" sz="1200" dirty="0" smtClean="0">
                <a:solidFill>
                  <a:srgbClr val="002060"/>
                </a:solidFill>
                <a:latin typeface="Century Gothic" pitchFamily="34" charset="0"/>
                <a:ea typeface="ＭＳ Ｐゴシック" pitchFamily="34" charset="-128"/>
              </a:rPr>
              <a:t> with MCC, </a:t>
            </a:r>
            <a:r>
              <a:rPr lang="en-US" sz="1200" dirty="0" err="1" smtClean="0">
                <a:solidFill>
                  <a:srgbClr val="002060"/>
                </a:solidFill>
                <a:latin typeface="Century Gothic" pitchFamily="34" charset="0"/>
                <a:ea typeface="ＭＳ Ｐゴシック" pitchFamily="34" charset="-128"/>
              </a:rPr>
              <a:t>Ma’an</a:t>
            </a:r>
            <a:r>
              <a:rPr lang="en-US" sz="1200" dirty="0" smtClean="0">
                <a:solidFill>
                  <a:srgbClr val="002060"/>
                </a:solidFill>
                <a:latin typeface="Century Gothic" pitchFamily="34" charset="0"/>
                <a:ea typeface="ＭＳ Ｐゴシック" pitchFamily="34" charset="-128"/>
              </a:rPr>
              <a:t> with AFD, </a:t>
            </a:r>
            <a:r>
              <a:rPr lang="en-US" sz="1200" dirty="0" err="1" smtClean="0">
                <a:solidFill>
                  <a:srgbClr val="002060"/>
                </a:solidFill>
                <a:latin typeface="Century Gothic" pitchFamily="34" charset="0"/>
                <a:ea typeface="ＭＳ Ｐゴシック" pitchFamily="34" charset="-128"/>
              </a:rPr>
              <a:t>KfW</a:t>
            </a:r>
            <a:r>
              <a:rPr lang="en-US" sz="1200" dirty="0" smtClean="0">
                <a:solidFill>
                  <a:srgbClr val="002060"/>
                </a:solidFill>
                <a:latin typeface="Century Gothic" pitchFamily="34" charset="0"/>
                <a:ea typeface="ＭＳ Ｐゴシック" pitchFamily="34" charset="-128"/>
              </a:rPr>
              <a:t>, GAM and </a:t>
            </a:r>
            <a:r>
              <a:rPr lang="en-US" sz="1200" dirty="0" err="1" smtClean="0">
                <a:solidFill>
                  <a:srgbClr val="002060"/>
                </a:solidFill>
                <a:latin typeface="Century Gothic" pitchFamily="34" charset="0"/>
                <a:ea typeface="ＭＳ Ｐゴシック" pitchFamily="34" charset="-128"/>
              </a:rPr>
              <a:t>Zarka</a:t>
            </a:r>
            <a:r>
              <a:rPr lang="en-US" sz="1200" dirty="0" smtClean="0">
                <a:solidFill>
                  <a:srgbClr val="002060"/>
                </a:solidFill>
                <a:latin typeface="Century Gothic" pitchFamily="34" charset="0"/>
                <a:ea typeface="ＭＳ Ｐゴシック" pitchFamily="34" charset="-128"/>
              </a:rPr>
              <a:t> with JICA, etc.)</a:t>
            </a:r>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rgbClr val="002060"/>
                </a:solidFill>
                <a:latin typeface="Century Gothic" pitchFamily="34" charset="0"/>
                <a:ea typeface="ＭＳ Ｐゴシック" pitchFamily="34" charset="-128"/>
              </a:rPr>
              <a:t>Desalination of brackish groundwater: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from 3 main sources: Abu </a:t>
            </a:r>
            <a:r>
              <a:rPr lang="en-US" sz="1200" dirty="0" err="1" smtClean="0">
                <a:solidFill>
                  <a:srgbClr val="002060"/>
                </a:solidFill>
                <a:latin typeface="Century Gothic" pitchFamily="34" charset="0"/>
                <a:ea typeface="ＭＳ Ｐゴシック" pitchFamily="34" charset="-128"/>
              </a:rPr>
              <a:t>Zeighan</a:t>
            </a:r>
            <a:r>
              <a:rPr lang="en-US" sz="1200" dirty="0" smtClean="0">
                <a:solidFill>
                  <a:srgbClr val="002060"/>
                </a:solidFill>
                <a:latin typeface="Century Gothic" pitchFamily="34" charset="0"/>
                <a:ea typeface="ＭＳ Ｐゴシック" pitchFamily="34" charset="-128"/>
              </a:rPr>
              <a:t> in the Jordan Valley (10 MCM/y), Zara </a:t>
            </a:r>
            <a:r>
              <a:rPr lang="en-US" sz="1200" dirty="0" err="1" smtClean="0">
                <a:solidFill>
                  <a:srgbClr val="002060"/>
                </a:solidFill>
                <a:latin typeface="Century Gothic" pitchFamily="34" charset="0"/>
                <a:ea typeface="ＭＳ Ｐゴシック" pitchFamily="34" charset="-128"/>
              </a:rPr>
              <a:t>Ma’in</a:t>
            </a:r>
            <a:r>
              <a:rPr lang="en-US" sz="1200" dirty="0" smtClean="0">
                <a:solidFill>
                  <a:srgbClr val="002060"/>
                </a:solidFill>
                <a:latin typeface="Century Gothic" pitchFamily="34" charset="0"/>
                <a:ea typeface="ＭＳ Ｐゴシック" pitchFamily="34" charset="-128"/>
              </a:rPr>
              <a:t> with the support of USAID (50 MCM/y) and </a:t>
            </a:r>
            <a:r>
              <a:rPr lang="en-US" sz="1200" dirty="0" err="1" smtClean="0">
                <a:solidFill>
                  <a:srgbClr val="002060"/>
                </a:solidFill>
                <a:latin typeface="Century Gothic" pitchFamily="34" charset="0"/>
                <a:ea typeface="ＭＳ Ｐゴシック" pitchFamily="34" charset="-128"/>
              </a:rPr>
              <a:t>Mushtal</a:t>
            </a:r>
            <a:r>
              <a:rPr lang="en-US" sz="1200" dirty="0" smtClean="0">
                <a:solidFill>
                  <a:srgbClr val="002060"/>
                </a:solidFill>
                <a:latin typeface="Century Gothic" pitchFamily="34" charset="0"/>
                <a:ea typeface="ＭＳ Ｐゴシック" pitchFamily="34" charset="-128"/>
              </a:rPr>
              <a:t> </a:t>
            </a:r>
            <a:r>
              <a:rPr lang="en-US" sz="1200" dirty="0" err="1" smtClean="0">
                <a:solidFill>
                  <a:srgbClr val="002060"/>
                </a:solidFill>
                <a:latin typeface="Century Gothic" pitchFamily="34" charset="0"/>
                <a:ea typeface="ＭＳ Ｐゴシック" pitchFamily="34" charset="-128"/>
              </a:rPr>
              <a:t>Fasal</a:t>
            </a:r>
            <a:r>
              <a:rPr lang="en-US" sz="1200" dirty="0" smtClean="0">
                <a:solidFill>
                  <a:srgbClr val="002060"/>
                </a:solidFill>
                <a:latin typeface="Century Gothic" pitchFamily="34" charset="0"/>
                <a:ea typeface="ＭＳ Ｐゴシック" pitchFamily="34" charset="-128"/>
              </a:rPr>
              <a:t> (3 MCM/y).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A study carried out by JICA indicates that by the year 2040 up to 70 MCM/y could be developed in the central Jordan Valley.</a:t>
            </a:r>
          </a:p>
          <a:p>
            <a:endParaRPr lang="en-US" dirty="0" smtClean="0"/>
          </a:p>
          <a:p>
            <a:r>
              <a:rPr lang="en-US" sz="1200" b="1" dirty="0" smtClean="0">
                <a:solidFill>
                  <a:srgbClr val="002060"/>
                </a:solidFill>
                <a:latin typeface="Century Gothic" pitchFamily="34" charset="0"/>
                <a:ea typeface="ＭＳ Ｐゴシック" pitchFamily="34" charset="-128"/>
              </a:rPr>
              <a:t>Water reuse: </a:t>
            </a:r>
            <a:endParaRPr lang="en-US" dirty="0" smtClean="0"/>
          </a:p>
          <a:p>
            <a:pPr marL="0" marR="0" lvl="7" indent="0" algn="l" defTabSz="914400" rtl="0" eaLnBrk="0" fontAlgn="base" latinLnBrk="0" hangingPunct="0">
              <a:lnSpc>
                <a:spcPct val="100000"/>
              </a:lnSpc>
              <a:spcBef>
                <a:spcPct val="30000"/>
              </a:spcBef>
              <a:spcAft>
                <a:spcPct val="0"/>
              </a:spcAft>
              <a:buClrTx/>
              <a:buSzTx/>
              <a:buFontTx/>
              <a:buNone/>
              <a:tabLst/>
              <a:defRPr/>
            </a:pPr>
            <a:r>
              <a:rPr lang="en-US" sz="1600" dirty="0" smtClean="0">
                <a:solidFill>
                  <a:srgbClr val="002060"/>
                </a:solidFill>
                <a:latin typeface="Century Gothic" pitchFamily="34" charset="0"/>
                <a:ea typeface="ＭＳ Ｐゴシック" pitchFamily="34" charset="-128"/>
              </a:rPr>
              <a:t>In Jordan, the effluent from WWTP is blended with other water sources to provide water for industrial and irrigation (99%) uses, especially in the Jordan Valley (54% of the reuses treated wastewater).</a:t>
            </a:r>
          </a:p>
          <a:p>
            <a:r>
              <a:rPr lang="en-US" sz="1200" dirty="0" smtClean="0">
                <a:solidFill>
                  <a:srgbClr val="002060"/>
                </a:solidFill>
                <a:latin typeface="Century Gothic" pitchFamily="34" charset="0"/>
                <a:ea typeface="ＭＳ Ｐゴシック" pitchFamily="34" charset="-128"/>
              </a:rPr>
              <a:t>The As </a:t>
            </a:r>
            <a:r>
              <a:rPr lang="en-US" sz="1200" dirty="0" err="1" smtClean="0">
                <a:solidFill>
                  <a:srgbClr val="002060"/>
                </a:solidFill>
                <a:latin typeface="Century Gothic" pitchFamily="34" charset="0"/>
                <a:ea typeface="ＭＳ Ｐゴシック" pitchFamily="34" charset="-128"/>
              </a:rPr>
              <a:t>Samra</a:t>
            </a:r>
            <a:r>
              <a:rPr lang="en-US" sz="1200" baseline="0" dirty="0" smtClean="0">
                <a:solidFill>
                  <a:srgbClr val="002060"/>
                </a:solidFill>
                <a:latin typeface="Century Gothic" pitchFamily="34" charset="0"/>
                <a:ea typeface="ＭＳ Ｐゴシック" pitchFamily="34" charset="-128"/>
              </a:rPr>
              <a:t> </a:t>
            </a:r>
            <a:r>
              <a:rPr lang="en-US" sz="1200" dirty="0" smtClean="0">
                <a:solidFill>
                  <a:srgbClr val="002060"/>
                </a:solidFill>
                <a:latin typeface="Century Gothic" pitchFamily="34" charset="0"/>
                <a:ea typeface="ＭＳ Ｐゴシック" pitchFamily="34" charset="-128"/>
              </a:rPr>
              <a:t>plant is almost self-sufficient and requires very little power from the grid as it generates up to 95% of the WWTP electrical consumption from renewable energy sources (biogas from the sludge digesters).</a:t>
            </a:r>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cs typeface="Arial" pitchFamily="34" charset="0"/>
              </a:rPr>
              <a:t>Tools of the National Water Master Plan :</a:t>
            </a:r>
            <a:endParaRPr lang="en-US" sz="1200" dirty="0" smtClean="0">
              <a:solidFill>
                <a:srgbClr val="002060"/>
              </a:solidFill>
              <a:latin typeface="Century Gothic" pitchFamily="34" charset="0"/>
              <a:ea typeface="ＭＳ Ｐゴシック" pitchFamily="34" charset="-128"/>
            </a:endParaRPr>
          </a:p>
          <a:p>
            <a:r>
              <a:rPr lang="en-US" sz="1200" dirty="0" smtClean="0">
                <a:solidFill>
                  <a:srgbClr val="002060"/>
                </a:solidFill>
                <a:latin typeface="Century Gothic" pitchFamily="34" charset="0"/>
                <a:ea typeface="ＭＳ Ｐゴシック" pitchFamily="34" charset="-128"/>
              </a:rPr>
              <a:t>The Project Information System (PIS): provides user-friendly and platform independent access to relevant historical and topical data for Project Cycle Management (PCM) </a:t>
            </a:r>
          </a:p>
          <a:p>
            <a:r>
              <a:rPr lang="en-US" sz="1400" dirty="0" smtClean="0">
                <a:solidFill>
                  <a:srgbClr val="002060"/>
                </a:solidFill>
                <a:latin typeface="Century Gothic" pitchFamily="34" charset="0"/>
                <a:ea typeface="ＭＳ Ｐゴシック" pitchFamily="34" charset="-128"/>
                <a:cs typeface="+mn-cs"/>
              </a:rPr>
              <a:t>The Evaluation Tool for Investment Planning (ETIP) allows the MWI to prioritize projects and policies for effective water resource management.</a:t>
            </a:r>
          </a:p>
          <a:p>
            <a:r>
              <a:rPr lang="en-US" sz="1400" dirty="0" smtClean="0">
                <a:solidFill>
                  <a:srgbClr val="002060"/>
                </a:solidFill>
                <a:latin typeface="Century Gothic" pitchFamily="34" charset="0"/>
                <a:ea typeface="ＭＳ Ｐゴシック" pitchFamily="34" charset="-128"/>
                <a:cs typeface="+mn-cs"/>
              </a:rPr>
              <a:t>The Water Evaluation and Planning (WEAP) tool develop groundwater models and scenarios for strategic planning and decision-making.</a:t>
            </a:r>
          </a:p>
          <a:p>
            <a:r>
              <a:rPr lang="en-US" sz="1400" dirty="0" smtClean="0">
                <a:solidFill>
                  <a:srgbClr val="002060"/>
                </a:solidFill>
                <a:latin typeface="Century Gothic" pitchFamily="34" charset="0"/>
                <a:ea typeface="ＭＳ Ｐゴシック" pitchFamily="34" charset="-128"/>
                <a:cs typeface="+mn-cs"/>
              </a:rPr>
              <a:t>The Telemetric National Water Resources Observation Network allows for a regular and reliable data collection from climate stations and observatory wells.</a:t>
            </a:r>
            <a:endParaRPr lang="ar-JO" sz="1400" dirty="0" smtClean="0">
              <a:solidFill>
                <a:srgbClr val="002060"/>
              </a:solidFill>
              <a:latin typeface="Century Gothic" pitchFamily="34" charset="0"/>
              <a:ea typeface="ＭＳ Ｐゴシック" pitchFamily="34" charset="-128"/>
              <a:cs typeface="+mn-cs"/>
            </a:endParaRPr>
          </a:p>
          <a:p>
            <a:endParaRPr lang="en-US" dirty="0" smtClean="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solidFill>
                  <a:srgbClr val="002060"/>
                </a:solidFill>
                <a:latin typeface="Century Gothic" pitchFamily="34" charset="0"/>
                <a:ea typeface="ＭＳ Ｐゴシック" pitchFamily="34" charset="-128"/>
              </a:rPr>
              <a:t>Water demand management policy: </a:t>
            </a:r>
          </a:p>
          <a:p>
            <a:r>
              <a:rPr lang="en-US" sz="1200" dirty="0" smtClean="0">
                <a:solidFill>
                  <a:srgbClr val="002060"/>
                </a:solidFill>
                <a:latin typeface="Century Gothic" pitchFamily="34" charset="0"/>
                <a:ea typeface="ＭＳ Ｐゴシック" pitchFamily="34" charset="-128"/>
              </a:rPr>
              <a:t>Standards, Codes and Regulations : </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Development of Water Efficiency Standards,</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Update of the National Water and Sanitation Plumbing Code,</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Establishment of a testing lab.</a:t>
            </a:r>
          </a:p>
          <a:p>
            <a:pPr lvl="1" algn="just">
              <a:spcBef>
                <a:spcPts val="600"/>
              </a:spcBef>
              <a:buClr>
                <a:srgbClr val="C00000"/>
              </a:buClr>
              <a:buSzPct val="110000"/>
              <a:defRPr/>
            </a:pPr>
            <a:endParaRPr lang="en-US" sz="14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800" dirty="0" smtClean="0">
                <a:solidFill>
                  <a:srgbClr val="002060"/>
                </a:solidFill>
                <a:latin typeface="Century Gothic" pitchFamily="34" charset="0"/>
                <a:ea typeface="ＭＳ Ｐゴシック" pitchFamily="34" charset="-128"/>
              </a:rPr>
              <a:t>Tools and technologies were also </a:t>
            </a:r>
            <a:r>
              <a:rPr lang="en-US" sz="1800" dirty="0" err="1" smtClean="0">
                <a:solidFill>
                  <a:srgbClr val="002060"/>
                </a:solidFill>
                <a:latin typeface="Century Gothic" pitchFamily="34" charset="0"/>
                <a:ea typeface="ＭＳ Ｐゴシック" pitchFamily="34" charset="-128"/>
              </a:rPr>
              <a:t>developped</a:t>
            </a:r>
            <a:r>
              <a:rPr lang="en-US" sz="1800" dirty="0" smtClean="0">
                <a:solidFill>
                  <a:srgbClr val="002060"/>
                </a:solidFill>
                <a:latin typeface="Century Gothic" pitchFamily="34" charset="0"/>
                <a:ea typeface="ＭＳ Ｐゴシック" pitchFamily="34" charset="-128"/>
              </a:rPr>
              <a:t>:</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Water use audits and pilot programs,</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Best management practices guides,</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Water use efficient tracking tool with the water utilities,</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Water demand management database with the water utilities,</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Financial mechanism with the establishment of the first public-private partnership on promoting water use efficiency between a bank and a water utility</a:t>
            </a:r>
          </a:p>
          <a:p>
            <a:pPr lvl="1" algn="just">
              <a:spcBef>
                <a:spcPts val="600"/>
              </a:spcBef>
              <a:buClr>
                <a:srgbClr val="C00000"/>
              </a:buClr>
              <a:buSzPct val="110000"/>
              <a:defRPr/>
            </a:pPr>
            <a:r>
              <a:rPr lang="en-US" sz="1400" dirty="0" smtClean="0">
                <a:solidFill>
                  <a:srgbClr val="002060"/>
                </a:solidFill>
                <a:latin typeface="Century Gothic" pitchFamily="34" charset="0"/>
                <a:ea typeface="ＭＳ Ｐゴシック" pitchFamily="34" charset="-128"/>
              </a:rPr>
              <a:t> Enforcement of the Water Users Associations (WUA’s) in the Jordan Valley</a:t>
            </a:r>
          </a:p>
          <a:p>
            <a:pPr lvl="1" algn="just">
              <a:spcBef>
                <a:spcPts val="600"/>
              </a:spcBef>
              <a:buClr>
                <a:srgbClr val="C00000"/>
              </a:buClr>
              <a:buSzPct val="110000"/>
              <a:defRPr/>
            </a:pPr>
            <a:endParaRPr lang="en-US" sz="1400" dirty="0" smtClean="0">
              <a:solidFill>
                <a:srgbClr val="002060"/>
              </a:solidFill>
              <a:latin typeface="Century Gothic" pitchFamily="34" charset="0"/>
              <a:ea typeface="ＭＳ Ｐゴシック" pitchFamily="34" charset="-128"/>
            </a:endParaRPr>
          </a:p>
          <a:p>
            <a:pPr marL="0" marR="0" indent="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800" b="1" dirty="0" smtClean="0">
                <a:solidFill>
                  <a:srgbClr val="002060"/>
                </a:solidFill>
                <a:latin typeface="Century Gothic" pitchFamily="34" charset="0"/>
                <a:ea typeface="ＭＳ Ｐゴシック" pitchFamily="34" charset="-128"/>
              </a:rPr>
              <a:t>Rationale efficient </a:t>
            </a:r>
            <a:r>
              <a:rPr lang="en-US" sz="1800" b="1" dirty="0" err="1" smtClean="0">
                <a:solidFill>
                  <a:srgbClr val="002060"/>
                </a:solidFill>
                <a:latin typeface="Century Gothic" pitchFamily="34" charset="0"/>
                <a:ea typeface="ＭＳ Ｐゴシック" pitchFamily="34" charset="-128"/>
              </a:rPr>
              <a:t>practises</a:t>
            </a:r>
            <a:r>
              <a:rPr lang="en-US" sz="1800" b="1" dirty="0" smtClean="0">
                <a:solidFill>
                  <a:srgbClr val="002060"/>
                </a:solidFill>
                <a:latin typeface="Century Gothic" pitchFamily="34" charset="0"/>
                <a:ea typeface="ＭＳ Ｐゴシック" pitchFamily="34" charset="-128"/>
              </a:rPr>
              <a:t>:</a:t>
            </a:r>
          </a:p>
          <a:p>
            <a:pPr algn="just">
              <a:spcBef>
                <a:spcPts val="600"/>
              </a:spcBef>
              <a:buClr>
                <a:srgbClr val="C00000"/>
              </a:buClr>
              <a:buSzPct val="110000"/>
              <a:defRPr/>
            </a:pPr>
            <a:r>
              <a:rPr lang="en-GB" sz="1800" dirty="0" smtClean="0">
                <a:solidFill>
                  <a:srgbClr val="002060"/>
                </a:solidFill>
                <a:latin typeface="Century Gothic" pitchFamily="34" charset="0"/>
                <a:ea typeface="ＭＳ Ｐゴシック" pitchFamily="34" charset="-128"/>
              </a:rPr>
              <a:t>Reuse in several pilot projects (in mosques, in schools, at a </a:t>
            </a:r>
            <a:r>
              <a:rPr lang="en-GB" sz="1800" dirty="0" err="1" smtClean="0">
                <a:solidFill>
                  <a:srgbClr val="002060"/>
                </a:solidFill>
                <a:latin typeface="Century Gothic" pitchFamily="34" charset="0"/>
                <a:ea typeface="ＭＳ Ｐゴシック" pitchFamily="34" charset="-128"/>
              </a:rPr>
              <a:t>tourit</a:t>
            </a:r>
            <a:r>
              <a:rPr lang="en-GB" sz="1800" dirty="0" smtClean="0">
                <a:solidFill>
                  <a:srgbClr val="002060"/>
                </a:solidFill>
                <a:latin typeface="Century Gothic" pitchFamily="34" charset="0"/>
                <a:ea typeface="ＭＳ Ｐゴシック" pitchFamily="34" charset="-128"/>
              </a:rPr>
              <a:t> resort hotel at the Dead Sea through a private sector partnership) are underway and are showing promising and encouraging results. </a:t>
            </a:r>
          </a:p>
          <a:p>
            <a:pPr algn="just">
              <a:spcBef>
                <a:spcPts val="600"/>
              </a:spcBef>
              <a:buClr>
                <a:srgbClr val="C00000"/>
              </a:buClr>
              <a:buSzPct val="110000"/>
              <a:buNone/>
              <a:defRPr/>
            </a:pPr>
            <a:r>
              <a:rPr lang="en-US" sz="1800" dirty="0" smtClean="0">
                <a:solidFill>
                  <a:srgbClr val="002060"/>
                </a:solidFill>
                <a:latin typeface="Century Gothic" pitchFamily="34" charset="0"/>
                <a:ea typeface="ＭＳ Ｐゴシック" pitchFamily="34" charset="-128"/>
              </a:rPr>
              <a:t>Elaboration of a guideline for the safe and efficient use of </a:t>
            </a:r>
            <a:r>
              <a:rPr lang="en-US" sz="1800" dirty="0" err="1" smtClean="0">
                <a:solidFill>
                  <a:srgbClr val="002060"/>
                </a:solidFill>
                <a:latin typeface="Century Gothic" pitchFamily="34" charset="0"/>
                <a:ea typeface="ＭＳ Ｐゴシック" pitchFamily="34" charset="-128"/>
              </a:rPr>
              <a:t>greywater</a:t>
            </a:r>
            <a:r>
              <a:rPr lang="en-US" sz="1800" dirty="0" smtClean="0">
                <a:solidFill>
                  <a:srgbClr val="002060"/>
                </a:solidFill>
                <a:latin typeface="Century Gothic" pitchFamily="34" charset="0"/>
                <a:ea typeface="ＭＳ Ｐゴシック" pitchFamily="34" charset="-128"/>
              </a:rPr>
              <a:t> (mosques, hotels, schools). </a:t>
            </a:r>
            <a:r>
              <a:rPr lang="en-GB" sz="1800" dirty="0" smtClean="0">
                <a:solidFill>
                  <a:srgbClr val="002060"/>
                </a:solidFill>
                <a:latin typeface="Century Gothic" pitchFamily="34" charset="0"/>
                <a:ea typeface="ＭＳ Ｐゴシック" pitchFamily="34" charset="-128"/>
              </a:rPr>
              <a:t>A private sector partnership project at the hotel at the Dead Sea allowed the hotel to save up to 1/3 of its habitual water consumption.</a:t>
            </a:r>
            <a:r>
              <a:rPr lang="en-US" sz="1800" dirty="0" smtClean="0">
                <a:solidFill>
                  <a:srgbClr val="002060"/>
                </a:solidFill>
                <a:latin typeface="Century Gothic" pitchFamily="34" charset="0"/>
                <a:ea typeface="ＭＳ Ｐゴシック" pitchFamily="34" charset="-128"/>
              </a:rPr>
              <a:t> </a:t>
            </a:r>
          </a:p>
          <a:p>
            <a:pPr algn="just">
              <a:spcBef>
                <a:spcPts val="600"/>
              </a:spcBef>
              <a:buClr>
                <a:srgbClr val="C00000"/>
              </a:buClr>
              <a:buSzPct val="110000"/>
              <a:buNone/>
              <a:defRPr/>
            </a:pPr>
            <a:r>
              <a:rPr lang="en-US" sz="1800" dirty="0" smtClean="0">
                <a:solidFill>
                  <a:srgbClr val="002060"/>
                </a:solidFill>
                <a:latin typeface="Century Gothic" pitchFamily="34" charset="0"/>
                <a:ea typeface="ＭＳ Ｐゴシック" pitchFamily="34" charset="-128"/>
              </a:rPr>
              <a:t>	Reclaimed water for agriculture in the Jordan Valley with adapted crops with an elaboration of a guideline and a best practices manual with support of GIZ.</a:t>
            </a:r>
          </a:p>
          <a:p>
            <a:pPr marL="342900" lvl="7" indent="-342900" algn="just" eaLnBrk="0" fontAlgn="base" hangingPunct="0">
              <a:spcBef>
                <a:spcPts val="600"/>
              </a:spcBef>
              <a:spcAft>
                <a:spcPct val="0"/>
              </a:spcAft>
              <a:buClr>
                <a:srgbClr val="C00000"/>
              </a:buClr>
              <a:buSzPct val="110000"/>
              <a:defRPr/>
            </a:pPr>
            <a:r>
              <a:rPr lang="en-US" sz="1800" dirty="0" smtClean="0">
                <a:solidFill>
                  <a:srgbClr val="002060"/>
                </a:solidFill>
                <a:latin typeface="Century Gothic" pitchFamily="34" charset="0"/>
                <a:ea typeface="ＭＳ Ｐゴシック" pitchFamily="34" charset="-128"/>
              </a:rPr>
              <a:t>Regular training </a:t>
            </a:r>
            <a:r>
              <a:rPr lang="en-US" sz="1800" dirty="0" err="1" smtClean="0">
                <a:solidFill>
                  <a:srgbClr val="002060"/>
                </a:solidFill>
                <a:latin typeface="Century Gothic" pitchFamily="34" charset="0"/>
                <a:ea typeface="ＭＳ Ｐゴシック" pitchFamily="34" charset="-128"/>
              </a:rPr>
              <a:t>programmes</a:t>
            </a:r>
            <a:r>
              <a:rPr lang="en-US" sz="1800" dirty="0" smtClean="0">
                <a:solidFill>
                  <a:srgbClr val="002060"/>
                </a:solidFill>
                <a:latin typeface="Century Gothic" pitchFamily="34" charset="0"/>
                <a:ea typeface="ＭＳ Ｐゴシック" pitchFamily="34" charset="-128"/>
              </a:rPr>
              <a:t> and the elaboration of technical and comprehensive risk monitoring and management standards with the support of</a:t>
            </a:r>
            <a:r>
              <a:rPr lang="en-US" sz="1800" baseline="0" dirty="0" smtClean="0">
                <a:solidFill>
                  <a:srgbClr val="002060"/>
                </a:solidFill>
                <a:latin typeface="Century Gothic" pitchFamily="34" charset="0"/>
                <a:ea typeface="ＭＳ Ｐゴシック" pitchFamily="34" charset="-128"/>
              </a:rPr>
              <a:t> </a:t>
            </a:r>
            <a:r>
              <a:rPr lang="en-US" sz="1800" dirty="0" smtClean="0">
                <a:solidFill>
                  <a:srgbClr val="002060"/>
                </a:solidFill>
                <a:latin typeface="Century Gothic" pitchFamily="34" charset="0"/>
                <a:ea typeface="ＭＳ Ｐゴシック" pitchFamily="34" charset="-128"/>
              </a:rPr>
              <a:t>GIZ ensure the safe and efficient use of treated wastewater and brackish water for irrigation practices</a:t>
            </a:r>
            <a:r>
              <a:rPr lang="en-US" sz="1600" dirty="0" smtClean="0">
                <a:solidFill>
                  <a:srgbClr val="002060"/>
                </a:solidFill>
                <a:latin typeface="Century Gothic" pitchFamily="34" charset="0"/>
                <a:ea typeface="ＭＳ Ｐゴシック" pitchFamily="34" charset="-128"/>
              </a:rPr>
              <a:t>.</a:t>
            </a:r>
          </a:p>
          <a:p>
            <a:pPr marL="342900" lvl="7" indent="-342900" algn="just" eaLnBrk="0" fontAlgn="base" hangingPunct="0">
              <a:spcBef>
                <a:spcPts val="600"/>
              </a:spcBef>
              <a:spcAft>
                <a:spcPct val="0"/>
              </a:spcAft>
              <a:buClr>
                <a:srgbClr val="C00000"/>
              </a:buClr>
              <a:buSzPct val="110000"/>
              <a:defRPr/>
            </a:pPr>
            <a:r>
              <a:rPr lang="en-US" sz="1800" dirty="0" smtClean="0">
                <a:solidFill>
                  <a:srgbClr val="002060"/>
                </a:solidFill>
                <a:latin typeface="Century Gothic" pitchFamily="34" charset="0"/>
                <a:ea typeface="ＭＳ Ｐゴシック" pitchFamily="34" charset="-128"/>
              </a:rPr>
              <a:t>MWI is facing technical and financial challenges.</a:t>
            </a:r>
          </a:p>
          <a:p>
            <a:pPr marL="342900" lvl="7" indent="-342900" algn="just" eaLnBrk="0" fontAlgn="base" hangingPunct="0">
              <a:spcBef>
                <a:spcPts val="600"/>
              </a:spcBef>
              <a:spcAft>
                <a:spcPct val="0"/>
              </a:spcAft>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800" b="1" dirty="0" smtClean="0">
                <a:solidFill>
                  <a:srgbClr val="002060"/>
                </a:solidFill>
                <a:latin typeface="Century Gothic" pitchFamily="34" charset="0"/>
                <a:ea typeface="ＭＳ Ｐゴシック" pitchFamily="34" charset="-128"/>
              </a:rPr>
              <a:t>Heightened public awareness:</a:t>
            </a: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400" dirty="0" smtClean="0">
                <a:solidFill>
                  <a:srgbClr val="002060"/>
                </a:solidFill>
                <a:latin typeface="Century Gothic" pitchFamily="34" charset="0"/>
                <a:ea typeface="ＭＳ Ｐゴシック" pitchFamily="34" charset="-128"/>
              </a:rPr>
              <a:t>Newspapers: publish facts and figures on water, conduct a monthly competition through newspapers, etc.</a:t>
            </a: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400" dirty="0" smtClean="0">
                <a:solidFill>
                  <a:srgbClr val="002060"/>
                </a:solidFill>
                <a:latin typeface="Century Gothic" pitchFamily="34" charset="0"/>
                <a:ea typeface="ＭＳ Ｐゴシック" pitchFamily="34" charset="-128"/>
              </a:rPr>
              <a:t>Radios: organize discussions with experts, disseminate daily calls on water rationalization and means of rationalization, etc.</a:t>
            </a: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400" dirty="0" smtClean="0">
                <a:solidFill>
                  <a:srgbClr val="002060"/>
                </a:solidFill>
                <a:latin typeface="Century Gothic" pitchFamily="34" charset="0"/>
                <a:ea typeface="ＭＳ Ｐゴシック" pitchFamily="34" charset="-128"/>
              </a:rPr>
              <a:t>Television: conduct slogan concerning water saving disseminated through local TV’s, report on water, energy, etc.</a:t>
            </a: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400" dirty="0" smtClean="0">
                <a:solidFill>
                  <a:srgbClr val="002060"/>
                </a:solidFill>
                <a:latin typeface="Century Gothic" pitchFamily="34" charset="0"/>
                <a:ea typeface="ＭＳ Ｐゴシック" pitchFamily="34" charset="-128"/>
              </a:rPr>
              <a:t>Publications: development of student guide on water and energy issues distributed through water clubs in schools , reprinting water and Islam book, printing brochures in different languages spoken by foreign maids, etc.</a:t>
            </a:r>
          </a:p>
          <a:p>
            <a:pPr marL="342900" marR="0" lvl="7" indent="-342900" algn="just" defTabSz="914400" rtl="0" eaLnBrk="0" fontAlgn="base" latinLnBrk="0" hangingPunct="0">
              <a:lnSpc>
                <a:spcPct val="100000"/>
              </a:lnSpc>
              <a:spcBef>
                <a:spcPts val="600"/>
              </a:spcBef>
              <a:spcAft>
                <a:spcPct val="0"/>
              </a:spcAft>
              <a:buClr>
                <a:srgbClr val="C00000"/>
              </a:buClr>
              <a:buSzPct val="110000"/>
              <a:buFontTx/>
              <a:buNone/>
              <a:tabLst/>
              <a:defRPr/>
            </a:pPr>
            <a:r>
              <a:rPr lang="en-US" sz="1400" dirty="0" smtClean="0">
                <a:solidFill>
                  <a:srgbClr val="002060"/>
                </a:solidFill>
                <a:latin typeface="Century Gothic" pitchFamily="34" charset="0"/>
                <a:ea typeface="ＭＳ Ｐゴシック" pitchFamily="34" charset="-128"/>
              </a:rPr>
              <a:t>Lectures and seminars (in cooperation with Amman Trade Chamber): in Universities, targeting women, hotels managers, water clubs coordinators, chambers of Trade, etc. </a:t>
            </a:r>
            <a:endParaRPr lang="en-US" b="1" dirty="0" smtClean="0">
              <a:cs typeface="Arial" pitchFamily="34" charset="0"/>
            </a:endParaRPr>
          </a:p>
          <a:p>
            <a:pPr marL="342900" lvl="7" indent="-342900" algn="just" eaLnBrk="0" fontAlgn="base" hangingPunct="0">
              <a:spcBef>
                <a:spcPts val="600"/>
              </a:spcBef>
              <a:spcAft>
                <a:spcPct val="0"/>
              </a:spcAft>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lvl="1" algn="just">
              <a:spcBef>
                <a:spcPts val="600"/>
              </a:spcBef>
              <a:buClr>
                <a:srgbClr val="C00000"/>
              </a:buClr>
              <a:buSzPct val="110000"/>
              <a:defRPr/>
            </a:pPr>
            <a:endParaRPr lang="en-US" sz="1400" dirty="0" smtClean="0">
              <a:solidFill>
                <a:srgbClr val="002060"/>
              </a:solidFill>
              <a:latin typeface="Century Gothic" pitchFamily="34" charset="0"/>
              <a:ea typeface="ＭＳ Ｐゴシック"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rPr>
              <a:t>Introduction of water protection zones in the Land-use maps of relevant ministries and also in their regular planning procedures.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entury Gothic" pitchFamily="34" charset="0"/>
                <a:ea typeface="ＭＳ Ｐゴシック" pitchFamily="34" charset="-128"/>
                <a:cs typeface="+mn-cs"/>
              </a:rPr>
              <a:t>Support for the National Water Master Plan.</a:t>
            </a:r>
          </a:p>
          <a:p>
            <a:endParaRPr lang="en-US" dirty="0"/>
          </a:p>
        </p:txBody>
      </p:sp>
      <p:sp>
        <p:nvSpPr>
          <p:cNvPr id="4" name="Header Placeholder 3"/>
          <p:cNvSpPr>
            <a:spLocks noGrp="1"/>
          </p:cNvSpPr>
          <p:nvPr>
            <p:ph type="hdr" sz="quarter" idx="10"/>
          </p:nvPr>
        </p:nvSpPr>
        <p:spPr/>
        <p:txBody>
          <a:bodyPr/>
          <a:lstStyle/>
          <a:p>
            <a:pPr>
              <a:defRPr/>
            </a:pPr>
            <a:r>
              <a:rPr lang="en-US" smtClean="0"/>
              <a:t>Water in Jordan: The way forward</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479EE9-3166-4852-9821-6CC68EDABCD7}" type="datetime1">
              <a:rPr lang="en-US" smtClean="0"/>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3F2D6-12CE-46CD-B393-FD2B8E63CE1C}"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26421E-D208-43E8-997E-1FD8ED336E2C}" type="datetime1">
              <a:rPr lang="en-US" smtClean="0"/>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2F75C-D0BE-43F6-97A2-FCE9088E421D}"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BFE8A9-F032-49C0-985B-C6EEBD153B04}" type="datetime1">
              <a:rPr lang="en-US" smtClean="0"/>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DC5B2-9931-4991-B60B-CF5A13B629B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782450-132D-47AA-953A-8538AB8F392F}" type="datetime1">
              <a:rPr lang="en-US" smtClean="0"/>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41E1C8-7B18-47A9-9831-A410048EFD0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233867-6840-473B-8542-17F59A790044}" type="datetime1">
              <a:rPr lang="en-US" smtClean="0"/>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2E24F-A702-4EA4-837B-00961839F7B1}"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5C4082-AD1F-41B1-8DF2-DCFE94BDEFF4}" type="datetime1">
              <a:rPr lang="en-US" smtClean="0"/>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0E571-A589-44E6-AC0A-9B7A5AD3055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689C30-7BC4-4A2B-AD90-C758B0DE1CB5}" type="datetime1">
              <a:rPr lang="en-US" smtClean="0"/>
              <a:pPr>
                <a:defRPr/>
              </a:pPr>
              <a:t>6/19/2012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50A9D8-8975-47C2-8012-65BD3CDE681D}"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466E81-CC2D-47A2-A0FB-734CA7D3AE38}" type="datetime1">
              <a:rPr lang="en-US" smtClean="0"/>
              <a:pPr>
                <a:defRPr/>
              </a:pPr>
              <a:t>6/19/2012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2E9ABF-999F-492A-A009-2451219CB6B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37D732-D09C-4553-A29C-8A7BB27AF8E4}" type="datetime1">
              <a:rPr lang="en-US" smtClean="0"/>
              <a:pPr>
                <a:defRPr/>
              </a:pPr>
              <a:t>6/19/2012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7C8853-2E66-4F48-8241-69AAB698E0E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7B4781-E7EF-46AF-8328-DE7F43F86E2D}" type="datetime1">
              <a:rPr lang="en-US" smtClean="0"/>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0FBEBD-5F8B-4B51-BD90-0F8D512A821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1A1A69-3594-4C1A-A62B-332BB41771C3}" type="datetime1">
              <a:rPr lang="en-US" smtClean="0"/>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8300A-3764-401A-B7C1-D29C6A92C14A}"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19449D-71ED-49A2-95D6-893DAD890750}" type="datetime1">
              <a:rPr lang="en-US" smtClean="0"/>
              <a:pPr>
                <a:defRPr/>
              </a:pPr>
              <a:t>6/19/2012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A2E171F-5631-4900-BCE9-62507EBCC82A}" type="slidenum">
              <a:rPr lang="ar-SA"/>
              <a:pPr>
                <a:defRPr/>
              </a:pPr>
              <a:t>‹#›</a:t>
            </a:fld>
            <a:endParaRPr lang="en-US"/>
          </a:p>
        </p:txBody>
      </p:sp>
      <p:pic>
        <p:nvPicPr>
          <p:cNvPr id="12295" name="Picture 7" descr="ministry logo1"/>
          <p:cNvPicPr>
            <a:picLocks noChangeAspect="1" noChangeArrowheads="1"/>
          </p:cNvPicPr>
          <p:nvPr/>
        </p:nvPicPr>
        <p:blipFill>
          <a:blip r:embed="rId13" cstate="print"/>
          <a:srcRect/>
          <a:stretch>
            <a:fillRect/>
          </a:stretch>
        </p:blipFill>
        <p:spPr bwMode="auto">
          <a:xfrm>
            <a:off x="7986713" y="0"/>
            <a:ext cx="1157287"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371600"/>
            <a:ext cx="7848600" cy="2057400"/>
          </a:xfrm>
        </p:spPr>
        <p:txBody>
          <a:bodyPr/>
          <a:lstStyle/>
          <a:p>
            <a:r>
              <a:rPr lang="en-US" sz="3200" dirty="0" smtClean="0">
                <a:solidFill>
                  <a:srgbClr val="002060"/>
                </a:solidFill>
                <a:cs typeface="Times New Roman" pitchFamily="18" charset="0"/>
              </a:rPr>
              <a:t>Hashemite Kingdom of Jordan</a:t>
            </a:r>
            <a:br>
              <a:rPr lang="en-US" sz="3200" dirty="0" smtClean="0">
                <a:solidFill>
                  <a:srgbClr val="002060"/>
                </a:solidFill>
                <a:cs typeface="Times New Roman" pitchFamily="18" charset="0"/>
              </a:rPr>
            </a:br>
            <a:r>
              <a:rPr lang="en-US" sz="2800" dirty="0" smtClean="0">
                <a:solidFill>
                  <a:srgbClr val="002060"/>
                </a:solidFill>
                <a:cs typeface="Times New Roman" pitchFamily="18" charset="0"/>
              </a:rPr>
              <a:t>Ministry of Water and Irrigation</a:t>
            </a:r>
            <a:endParaRPr lang="en-US" sz="2800" dirty="0" smtClean="0">
              <a:solidFill>
                <a:srgbClr val="002060"/>
              </a:solidFill>
            </a:endParaRPr>
          </a:p>
        </p:txBody>
      </p:sp>
      <p:sp>
        <p:nvSpPr>
          <p:cNvPr id="14339" name="Subtitle 2"/>
          <p:cNvSpPr>
            <a:spLocks noGrp="1"/>
          </p:cNvSpPr>
          <p:nvPr>
            <p:ph type="subTitle" idx="1"/>
          </p:nvPr>
        </p:nvSpPr>
        <p:spPr>
          <a:xfrm>
            <a:off x="1219200" y="3429000"/>
            <a:ext cx="6705600" cy="2590800"/>
          </a:xfrm>
        </p:spPr>
        <p:txBody>
          <a:bodyPr/>
          <a:lstStyle/>
          <a:p>
            <a:pPr eaLnBrk="1" hangingPunct="1"/>
            <a:r>
              <a:rPr lang="en-US" dirty="0" smtClean="0">
                <a:solidFill>
                  <a:srgbClr val="002060"/>
                </a:solidFill>
                <a:cs typeface="Times New Roman" pitchFamily="18" charset="0"/>
              </a:rPr>
              <a:t>Water in Jordan: Water security and protection</a:t>
            </a:r>
          </a:p>
          <a:p>
            <a:pPr eaLnBrk="1" hangingPunct="1"/>
            <a:endParaRPr lang="en-US" sz="2000" dirty="0" smtClean="0">
              <a:solidFill>
                <a:srgbClr val="002060"/>
              </a:solidFill>
              <a:cs typeface="Times New Roman" pitchFamily="18" charset="0"/>
            </a:endParaRPr>
          </a:p>
          <a:p>
            <a:pPr eaLnBrk="1" hangingPunct="1"/>
            <a:r>
              <a:rPr lang="en-US" sz="2000" dirty="0" smtClean="0">
                <a:solidFill>
                  <a:srgbClr val="002060"/>
                </a:solidFill>
                <a:cs typeface="Times New Roman" pitchFamily="18" charset="0"/>
              </a:rPr>
              <a:t>Secretary General Assistant</a:t>
            </a:r>
          </a:p>
          <a:p>
            <a:pPr eaLnBrk="1" hangingPunct="1"/>
            <a:r>
              <a:rPr lang="en-US" sz="2000" dirty="0" smtClean="0">
                <a:solidFill>
                  <a:srgbClr val="002060"/>
                </a:solidFill>
                <a:cs typeface="Times New Roman" pitchFamily="18" charset="0"/>
              </a:rPr>
              <a:t>Ministry of Water </a:t>
            </a:r>
            <a:r>
              <a:rPr lang="en-US" sz="2000" smtClean="0">
                <a:solidFill>
                  <a:srgbClr val="002060"/>
                </a:solidFill>
                <a:cs typeface="Times New Roman" pitchFamily="18" charset="0"/>
              </a:rPr>
              <a:t>and Irrigation</a:t>
            </a:r>
            <a:endParaRPr lang="en-US" sz="2000" dirty="0" smtClean="0">
              <a:solidFill>
                <a:srgbClr val="002060"/>
              </a:solidFill>
              <a:cs typeface="Times New Roman" pitchFamily="18" charset="0"/>
            </a:endParaRPr>
          </a:p>
          <a:p>
            <a:pPr eaLnBrk="1" hangingPunct="1"/>
            <a:r>
              <a:rPr lang="en-US" sz="2000" dirty="0" smtClean="0">
                <a:solidFill>
                  <a:srgbClr val="002060"/>
                </a:solidFill>
                <a:cs typeface="Times New Roman" pitchFamily="18" charset="0"/>
              </a:rPr>
              <a:t> Eng. Ali </a:t>
            </a:r>
            <a:r>
              <a:rPr lang="en-US" sz="2000" dirty="0" err="1" smtClean="0">
                <a:solidFill>
                  <a:srgbClr val="002060"/>
                </a:solidFill>
                <a:cs typeface="Times New Roman" pitchFamily="18" charset="0"/>
              </a:rPr>
              <a:t>subah</a:t>
            </a:r>
            <a:endParaRPr lang="en-US" sz="2000" dirty="0" smtClean="0">
              <a:solidFill>
                <a:srgbClr val="002060"/>
              </a:solidFill>
              <a:cs typeface="Times New Roman" pitchFamily="18" charset="0"/>
            </a:endParaRPr>
          </a:p>
          <a:p>
            <a:pPr eaLnBrk="1" hangingPunct="1"/>
            <a:endParaRPr lang="en-US" sz="2000" dirty="0" smtClean="0">
              <a:solidFill>
                <a:srgbClr val="002060"/>
              </a:solidFill>
              <a:cs typeface="Times New Roman" pitchFamily="18" charset="0"/>
            </a:endParaRPr>
          </a:p>
          <a:p>
            <a:pPr eaLnBrk="1" hangingPunct="1"/>
            <a:r>
              <a:rPr lang="en-US" sz="2000" dirty="0" smtClean="0">
                <a:solidFill>
                  <a:srgbClr val="002060"/>
                </a:solidFill>
                <a:cs typeface="Times New Roman" pitchFamily="18" charset="0"/>
              </a:rPr>
              <a:t>June 2012</a:t>
            </a:r>
          </a:p>
        </p:txBody>
      </p:sp>
      <p:sp>
        <p:nvSpPr>
          <p:cNvPr id="5" name="TextBox 4"/>
          <p:cNvSpPr txBox="1"/>
          <p:nvPr/>
        </p:nvSpPr>
        <p:spPr>
          <a:xfrm>
            <a:off x="28194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26670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marL="0" algn="ctr" eaLnBrk="1" hangingPunct="1">
              <a:spcBef>
                <a:spcPts val="0"/>
              </a:spcBef>
              <a:buSzPct val="110000"/>
              <a:buNone/>
            </a:pPr>
            <a:r>
              <a:rPr lang="en-US" sz="2400" dirty="0" smtClean="0">
                <a:solidFill>
                  <a:srgbClr val="993300"/>
                </a:solidFill>
                <a:latin typeface="Century Gothic" pitchFamily="34" charset="0"/>
                <a:ea typeface="ＭＳ Ｐゴシック" pitchFamily="34" charset="-128"/>
              </a:rPr>
              <a:t>4. </a:t>
            </a:r>
            <a:r>
              <a:rPr lang="en-US" sz="2400" dirty="0" smtClean="0">
                <a:solidFill>
                  <a:srgbClr val="002060"/>
                </a:solidFill>
                <a:latin typeface="Century Gothic" pitchFamily="34" charset="0"/>
                <a:ea typeface="ＭＳ Ｐゴシック" pitchFamily="34" charset="-128"/>
              </a:rPr>
              <a:t>Long term water sharing agreements with full participation of all stakeholders are achieved.</a:t>
            </a:r>
          </a:p>
          <a:p>
            <a:pPr marL="0" eaLnBrk="1" hangingPunct="1">
              <a:spcBef>
                <a:spcPts val="0"/>
              </a:spcBef>
              <a:buSzPct val="110000"/>
              <a:buNone/>
            </a:pPr>
            <a:r>
              <a:rPr lang="ar-JO" sz="3600" b="1" dirty="0" smtClean="0"/>
              <a:t/>
            </a:r>
            <a:br>
              <a:rPr lang="ar-JO" sz="3600" b="1" dirty="0" smtClean="0"/>
            </a:br>
            <a:endParaRPr lang="en-US" sz="1600" dirty="0" smtClean="0">
              <a:solidFill>
                <a:srgbClr val="002060"/>
              </a:solidFill>
              <a:latin typeface="Century Gothic" pitchFamily="34" charset="0"/>
              <a:ea typeface="ＭＳ Ｐゴシック" pitchFamily="34" charset="-128"/>
            </a:endParaRPr>
          </a:p>
        </p:txBody>
      </p:sp>
      <p:sp>
        <p:nvSpPr>
          <p:cNvPr id="5" name="TextBox 4"/>
          <p:cNvSpPr txBox="1"/>
          <p:nvPr/>
        </p:nvSpPr>
        <p:spPr>
          <a:xfrm>
            <a:off x="25908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
        <p:nvSpPr>
          <p:cNvPr id="6" name="TextBox 5"/>
          <p:cNvSpPr txBox="1"/>
          <p:nvPr/>
        </p:nvSpPr>
        <p:spPr>
          <a:xfrm>
            <a:off x="304800" y="1447800"/>
            <a:ext cx="4724400" cy="4755148"/>
          </a:xfrm>
          <a:prstGeom prst="rect">
            <a:avLst/>
          </a:prstGeom>
          <a:noFill/>
        </p:spPr>
        <p:txBody>
          <a:bodyPr wrap="square" rtlCol="0">
            <a:spAutoFit/>
          </a:bodyPr>
          <a:lstStyle/>
          <a:p>
            <a:pPr marL="342900" indent="-342900" algn="just" eaLnBrk="0" hangingPunct="0">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cs typeface="+mn-cs"/>
            </a:endParaRPr>
          </a:p>
          <a:p>
            <a:pPr marL="342900" lvl="1" indent="-342900" algn="just">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rPr>
              <a:t>About 40% of water in Jordan comes from shared water resources.</a:t>
            </a:r>
          </a:p>
          <a:p>
            <a:pPr marL="342900" lvl="1" indent="-342900" algn="just">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endParaRPr>
          </a:p>
          <a:p>
            <a:pPr marL="342900" lvl="1" indent="-342900" algn="just">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rPr>
              <a:t>Jordan has embarked on </a:t>
            </a:r>
            <a:r>
              <a:rPr lang="en-US" sz="1600" b="1" dirty="0" err="1" smtClean="0">
                <a:solidFill>
                  <a:srgbClr val="002060"/>
                </a:solidFill>
                <a:latin typeface="Century Gothic" pitchFamily="34" charset="0"/>
                <a:ea typeface="ＭＳ Ｐゴシック" pitchFamily="34" charset="-128"/>
              </a:rPr>
              <a:t>transboundary</a:t>
            </a:r>
            <a:r>
              <a:rPr lang="en-US" sz="1600" b="1" dirty="0" smtClean="0">
                <a:solidFill>
                  <a:srgbClr val="002060"/>
                </a:solidFill>
                <a:latin typeface="Century Gothic" pitchFamily="34" charset="0"/>
                <a:ea typeface="ＭＳ Ｐゴシック" pitchFamily="34" charset="-128"/>
              </a:rPr>
              <a:t> water resources projects</a:t>
            </a:r>
            <a:r>
              <a:rPr lang="en-US" sz="1600" dirty="0" smtClean="0">
                <a:solidFill>
                  <a:srgbClr val="002060"/>
                </a:solidFill>
                <a:latin typeface="Century Gothic" pitchFamily="34" charset="0"/>
                <a:ea typeface="ＭＳ Ｐゴシック" pitchFamily="34" charset="-128"/>
              </a:rPr>
              <a:t> (RDSC, GLOWA, EXACT, etc.), together with its neighbors.</a:t>
            </a:r>
          </a:p>
          <a:p>
            <a:pPr marL="342900" lvl="1" indent="-342900" algn="just">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endParaRPr>
          </a:p>
          <a:p>
            <a:pPr marL="342900" lvl="1" indent="-342900" algn="just">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rPr>
              <a:t>Jordan has </a:t>
            </a:r>
            <a:r>
              <a:rPr lang="en-US" sz="1600" b="1" dirty="0" smtClean="0">
                <a:solidFill>
                  <a:srgbClr val="002060"/>
                </a:solidFill>
                <a:latin typeface="Century Gothic" pitchFamily="34" charset="0"/>
                <a:ea typeface="ＭＳ Ｐゴシック" pitchFamily="34" charset="-128"/>
              </a:rPr>
              <a:t>agreements on water sharing rights</a:t>
            </a:r>
            <a:r>
              <a:rPr lang="en-US" sz="1600" dirty="0" smtClean="0">
                <a:solidFill>
                  <a:srgbClr val="002060"/>
                </a:solidFill>
                <a:latin typeface="Century Gothic" pitchFamily="34" charset="0"/>
                <a:ea typeface="ＭＳ Ｐゴシック" pitchFamily="34" charset="-128"/>
              </a:rPr>
              <a:t> with Israel, Syria and a Memorandum of Understanding (</a:t>
            </a:r>
            <a:r>
              <a:rPr lang="en-US" sz="1600" dirty="0" err="1" smtClean="0">
                <a:solidFill>
                  <a:srgbClr val="002060"/>
                </a:solidFill>
                <a:latin typeface="Century Gothic" pitchFamily="34" charset="0"/>
                <a:ea typeface="ＭＳ Ｐゴシック" pitchFamily="34" charset="-128"/>
              </a:rPr>
              <a:t>MoU</a:t>
            </a:r>
            <a:r>
              <a:rPr lang="en-US" sz="1600" dirty="0" smtClean="0">
                <a:solidFill>
                  <a:srgbClr val="002060"/>
                </a:solidFill>
                <a:latin typeface="Century Gothic" pitchFamily="34" charset="0"/>
                <a:ea typeface="ＭＳ Ｐゴシック" pitchFamily="34" charset="-128"/>
              </a:rPr>
              <a:t>) with Saudi Arabia.</a:t>
            </a:r>
          </a:p>
          <a:p>
            <a:endParaRPr lang="en-US" dirty="0" smtClean="0"/>
          </a:p>
          <a:p>
            <a:pPr algn="just">
              <a:spcBef>
                <a:spcPts val="600"/>
              </a:spcBef>
              <a:buClr>
                <a:srgbClr val="C00000"/>
              </a:buClr>
              <a:buSzPct val="110000"/>
              <a:defRPr/>
            </a:pPr>
            <a:endParaRPr lang="en-US" sz="20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2000" dirty="0" smtClean="0">
              <a:solidFill>
                <a:srgbClr val="002060"/>
              </a:solidFill>
              <a:latin typeface="Century Gothic" pitchFamily="34" charset="0"/>
              <a:ea typeface="ＭＳ Ｐゴシック" pitchFamily="34" charset="-128"/>
            </a:endParaRPr>
          </a:p>
          <a:p>
            <a:endParaRPr lang="en-US" dirty="0"/>
          </a:p>
        </p:txBody>
      </p:sp>
      <p:pic>
        <p:nvPicPr>
          <p:cNvPr id="7" name="Content Placeholder 6" descr="Yarmooch.jpg"/>
          <p:cNvPicPr>
            <a:picLocks noChangeAspect="1"/>
          </p:cNvPicPr>
          <p:nvPr/>
        </p:nvPicPr>
        <p:blipFill>
          <a:blip r:embed="rId3" cstate="print"/>
          <a:srcRect/>
          <a:stretch>
            <a:fillRect/>
          </a:stretch>
        </p:blipFill>
        <p:spPr>
          <a:xfrm>
            <a:off x="1524000" y="4819650"/>
            <a:ext cx="2514600" cy="1885950"/>
          </a:xfrm>
          <a:prstGeom prst="rect">
            <a:avLst/>
          </a:prstGeom>
        </p:spPr>
      </p:pic>
      <p:pic>
        <p:nvPicPr>
          <p:cNvPr id="8" name="Content Placeholder 7" descr="jordanb.jpg"/>
          <p:cNvPicPr>
            <a:picLocks noChangeAspect="1"/>
          </p:cNvPicPr>
          <p:nvPr/>
        </p:nvPicPr>
        <p:blipFill>
          <a:blip r:embed="rId4" cstate="print"/>
          <a:srcRect/>
          <a:stretch>
            <a:fillRect/>
          </a:stretch>
        </p:blipFill>
        <p:spPr bwMode="auto">
          <a:xfrm>
            <a:off x="5266272" y="1981200"/>
            <a:ext cx="3563403" cy="418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26670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marL="0" algn="ctr" eaLnBrk="1" hangingPunct="1">
              <a:spcBef>
                <a:spcPts val="0"/>
              </a:spcBef>
              <a:buSzPct val="110000"/>
              <a:buNone/>
            </a:pPr>
            <a:r>
              <a:rPr lang="en-US" sz="2400" dirty="0" smtClean="0">
                <a:solidFill>
                  <a:srgbClr val="993300"/>
                </a:solidFill>
                <a:latin typeface="Century Gothic" pitchFamily="34" charset="0"/>
                <a:ea typeface="ＭＳ Ｐゴシック" pitchFamily="34" charset="-128"/>
              </a:rPr>
              <a:t>5. </a:t>
            </a:r>
            <a:r>
              <a:rPr lang="en-US" sz="2400" dirty="0" smtClean="0">
                <a:solidFill>
                  <a:srgbClr val="002060"/>
                </a:solidFill>
                <a:latin typeface="Century Gothic" pitchFamily="34" charset="0"/>
                <a:ea typeface="ＭＳ Ｐゴシック" pitchFamily="34" charset="-128"/>
              </a:rPr>
              <a:t>The environment is protected from pollution and degradation. </a:t>
            </a:r>
            <a:r>
              <a:rPr lang="ar-JO" sz="3600" b="1" dirty="0" smtClean="0"/>
              <a:t/>
            </a:r>
            <a:br>
              <a:rPr lang="ar-JO" sz="3600" b="1" dirty="0" smtClean="0"/>
            </a:br>
            <a:endParaRPr lang="en-US" sz="3600" b="1" dirty="0" smtClean="0"/>
          </a:p>
          <a:p>
            <a:pPr algn="ctr" eaLnBrk="1" hangingPunct="1">
              <a:lnSpc>
                <a:spcPct val="50000"/>
              </a:lnSpc>
              <a:spcBef>
                <a:spcPct val="50000"/>
              </a:spcBef>
              <a:buSzPct val="110000"/>
              <a:buNone/>
            </a:pPr>
            <a:endParaRPr lang="en-US" sz="1000" b="1" dirty="0" smtClean="0"/>
          </a:p>
          <a:p>
            <a:pPr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Implementation of </a:t>
            </a:r>
            <a:r>
              <a:rPr lang="en-US" sz="1600" b="1" dirty="0" smtClean="0">
                <a:solidFill>
                  <a:srgbClr val="002060"/>
                </a:solidFill>
                <a:latin typeface="Century Gothic" pitchFamily="34" charset="0"/>
                <a:ea typeface="ＭＳ Ｐゴシック" pitchFamily="34" charset="-128"/>
              </a:rPr>
              <a:t>water protection zones </a:t>
            </a:r>
            <a:r>
              <a:rPr lang="en-US" sz="1600" dirty="0" smtClean="0">
                <a:solidFill>
                  <a:srgbClr val="002060"/>
                </a:solidFill>
                <a:latin typeface="Century Gothic" pitchFamily="34" charset="0"/>
                <a:ea typeface="ＭＳ Ｐゴシック" pitchFamily="34" charset="-128"/>
              </a:rPr>
              <a:t>in cooperation with decision-makers and local stakeholders.</a:t>
            </a:r>
          </a:p>
        </p:txBody>
      </p:sp>
      <p:pic>
        <p:nvPicPr>
          <p:cNvPr id="4" name="Picture 3" descr="Project Areas_2"/>
          <p:cNvPicPr>
            <a:picLocks noChangeAspect="1" noChangeArrowheads="1"/>
          </p:cNvPicPr>
          <p:nvPr/>
        </p:nvPicPr>
        <p:blipFill>
          <a:blip r:embed="rId4" cstate="print"/>
          <a:srcRect/>
          <a:stretch>
            <a:fillRect/>
          </a:stretch>
        </p:blipFill>
        <p:spPr bwMode="auto">
          <a:xfrm>
            <a:off x="5181600" y="2895600"/>
            <a:ext cx="3962400" cy="3962400"/>
          </a:xfrm>
          <a:prstGeom prst="rect">
            <a:avLst/>
          </a:prstGeom>
          <a:noFill/>
          <a:ln w="9525">
            <a:noFill/>
            <a:miter lim="800000"/>
            <a:headEnd/>
            <a:tailEnd/>
          </a:ln>
        </p:spPr>
      </p:pic>
      <p:sp>
        <p:nvSpPr>
          <p:cNvPr id="5" name="TextBox 4"/>
          <p:cNvSpPr txBox="1"/>
          <p:nvPr/>
        </p:nvSpPr>
        <p:spPr>
          <a:xfrm>
            <a:off x="25908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
        <p:nvSpPr>
          <p:cNvPr id="6" name="TextBox 5"/>
          <p:cNvSpPr txBox="1"/>
          <p:nvPr/>
        </p:nvSpPr>
        <p:spPr>
          <a:xfrm>
            <a:off x="304800" y="2209800"/>
            <a:ext cx="4724400" cy="4555093"/>
          </a:xfrm>
          <a:prstGeom prst="rect">
            <a:avLst/>
          </a:prstGeom>
          <a:noFill/>
        </p:spPr>
        <p:txBody>
          <a:bodyPr wrap="square" rtlCol="0">
            <a:spAutoFit/>
          </a:bodyPr>
          <a:lstStyle/>
          <a:p>
            <a:pPr marL="342900" indent="-342900" algn="just" eaLnBrk="0" hangingPunct="0">
              <a:spcBef>
                <a:spcPts val="600"/>
              </a:spcBef>
              <a:buClr>
                <a:srgbClr val="C00000"/>
              </a:buClr>
              <a:buSzPct val="110000"/>
              <a:buFont typeface="Arial" pitchFamily="34" charset="0"/>
              <a:buChar char="•"/>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cs typeface="+mn-cs"/>
              </a:rPr>
              <a:t>Strengthen skills and know-how on water protection at household levels in cooperation with JOHUD and the </a:t>
            </a:r>
            <a:r>
              <a:rPr lang="en-US" sz="1600" b="1" dirty="0" smtClean="0">
                <a:solidFill>
                  <a:srgbClr val="002060"/>
                </a:solidFill>
                <a:latin typeface="Century Gothic" pitchFamily="34" charset="0"/>
                <a:ea typeface="ＭＳ Ｐゴシック" pitchFamily="34" charset="-128"/>
                <a:cs typeface="+mn-cs"/>
              </a:rPr>
              <a:t>Water Wise Women Initiative.</a:t>
            </a:r>
          </a:p>
          <a:p>
            <a:pPr marL="342900" indent="-342900" algn="just" eaLnBrk="0" hangingPunct="0">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cs typeface="+mn-cs"/>
              </a:rPr>
              <a:t>Control the protection areas with support from the </a:t>
            </a:r>
            <a:r>
              <a:rPr lang="en-US" sz="1600" b="1" dirty="0" smtClean="0">
                <a:solidFill>
                  <a:srgbClr val="002060"/>
                </a:solidFill>
                <a:latin typeface="Century Gothic" pitchFamily="34" charset="0"/>
                <a:ea typeface="ＭＳ Ｐゴシック" pitchFamily="34" charset="-128"/>
                <a:cs typeface="+mn-cs"/>
              </a:rPr>
              <a:t>Environmental Rangers</a:t>
            </a:r>
            <a:r>
              <a:rPr lang="en-US" sz="1600" dirty="0" smtClean="0">
                <a:solidFill>
                  <a:srgbClr val="002060"/>
                </a:solidFill>
                <a:latin typeface="Century Gothic" pitchFamily="34" charset="0"/>
                <a:ea typeface="ＭＳ Ｐゴシック" pitchFamily="34" charset="-128"/>
                <a:cs typeface="+mn-cs"/>
              </a:rPr>
              <a:t>.</a:t>
            </a:r>
          </a:p>
          <a:p>
            <a:pPr marL="342900" indent="-342900" algn="just" eaLnBrk="0" hangingPunct="0">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cs typeface="+mn-cs"/>
              </a:rPr>
              <a:t>Reach out to the population of Jordan via </a:t>
            </a:r>
            <a:r>
              <a:rPr lang="en-US" sz="1600" b="1" dirty="0" smtClean="0">
                <a:solidFill>
                  <a:srgbClr val="002060"/>
                </a:solidFill>
                <a:latin typeface="Century Gothic" pitchFamily="34" charset="0"/>
                <a:ea typeface="ＭＳ Ｐゴシック" pitchFamily="34" charset="-128"/>
                <a:cs typeface="+mn-cs"/>
              </a:rPr>
              <a:t>awareness campaigns</a:t>
            </a:r>
            <a:r>
              <a:rPr lang="en-US" sz="1600" dirty="0" smtClean="0">
                <a:solidFill>
                  <a:srgbClr val="002060"/>
                </a:solidFill>
                <a:latin typeface="Century Gothic" pitchFamily="34" charset="0"/>
                <a:ea typeface="ＭＳ Ｐゴシック" pitchFamily="34" charset="-128"/>
                <a:cs typeface="+mn-cs"/>
              </a:rPr>
              <a:t>.</a:t>
            </a:r>
            <a:endParaRPr lang="ar-JO" sz="1600" dirty="0" smtClean="0">
              <a:solidFill>
                <a:srgbClr val="002060"/>
              </a:solidFill>
              <a:latin typeface="Century Gothic" pitchFamily="34" charset="0"/>
              <a:ea typeface="ＭＳ Ｐゴシック" pitchFamily="34" charset="-128"/>
              <a:cs typeface="+mn-cs"/>
            </a:endParaRPr>
          </a:p>
          <a:p>
            <a:pPr algn="just">
              <a:spcBef>
                <a:spcPts val="600"/>
              </a:spcBef>
              <a:buClr>
                <a:srgbClr val="C00000"/>
              </a:buClr>
              <a:buSzPct val="110000"/>
              <a:defRPr/>
            </a:pPr>
            <a:endParaRPr lang="en-US" sz="20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2000" dirty="0" smtClean="0">
              <a:solidFill>
                <a:srgbClr val="002060"/>
              </a:solidFill>
              <a:latin typeface="Century Gothic" pitchFamily="34" charset="0"/>
              <a:ea typeface="ＭＳ Ｐゴシック" pitchFamily="34" charset="-128"/>
            </a:endParaRP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4"/>
          <p:cNvSpPr txBox="1">
            <a:spLocks noChangeArrowheads="1"/>
          </p:cNvSpPr>
          <p:nvPr/>
        </p:nvSpPr>
        <p:spPr bwMode="auto">
          <a:xfrm>
            <a:off x="571500" y="279747"/>
            <a:ext cx="7286625" cy="1015653"/>
          </a:xfrm>
          <a:prstGeom prst="rect">
            <a:avLst/>
          </a:prstGeom>
          <a:noFill/>
          <a:ln w="9525">
            <a:noFill/>
            <a:miter lim="800000"/>
            <a:headEnd/>
            <a:tailEnd/>
          </a:ln>
        </p:spPr>
        <p:txBody>
          <a:bodyPr lIns="91429" tIns="45715" rIns="91429" bIns="45715">
            <a:spAutoFit/>
          </a:bodyPr>
          <a:lstStyle/>
          <a:p>
            <a:pPr marL="342900" indent="-342900" hangingPunct="1"/>
            <a:endParaRPr lang="en-US" sz="2000" b="1" dirty="0" smtClean="0">
              <a:solidFill>
                <a:srgbClr val="002060"/>
              </a:solidFill>
              <a:latin typeface="Calibri" pitchFamily="34" charset="0"/>
              <a:cs typeface="Arial" pitchFamily="34" charset="0"/>
            </a:endParaRPr>
          </a:p>
          <a:p>
            <a:pPr marL="342900" indent="-342900" hangingPunct="1"/>
            <a:endParaRPr lang="en-US" sz="2000" b="1" dirty="0" smtClean="0">
              <a:solidFill>
                <a:srgbClr val="002060"/>
              </a:solidFill>
              <a:latin typeface="Calibri" pitchFamily="34" charset="0"/>
            </a:endParaRPr>
          </a:p>
          <a:p>
            <a:pPr marL="342900" indent="-342900" hangingPunct="1"/>
            <a:r>
              <a:rPr lang="en-US" sz="2000" b="1" dirty="0" smtClean="0">
                <a:solidFill>
                  <a:srgbClr val="002060"/>
                </a:solidFill>
                <a:latin typeface="Calibri" pitchFamily="34" charset="0"/>
                <a:cs typeface="Arial" pitchFamily="34" charset="0"/>
              </a:rPr>
              <a:t>		Protection </a:t>
            </a:r>
            <a:r>
              <a:rPr lang="en-US" sz="2000" b="1" dirty="0">
                <a:solidFill>
                  <a:srgbClr val="002060"/>
                </a:solidFill>
                <a:latin typeface="Calibri" pitchFamily="34" charset="0"/>
                <a:cs typeface="Arial" pitchFamily="34" charset="0"/>
              </a:rPr>
              <a:t>Zones</a:t>
            </a:r>
          </a:p>
        </p:txBody>
      </p:sp>
      <p:pic>
        <p:nvPicPr>
          <p:cNvPr id="19458" name="Picture 2" descr="D:\Project Areas\Protection_Locations_&amp;_WWWI_&amp;_Protection_zone_3.jpg"/>
          <p:cNvPicPr>
            <a:picLocks noChangeAspect="1" noChangeArrowheads="1"/>
          </p:cNvPicPr>
          <p:nvPr/>
        </p:nvPicPr>
        <p:blipFill>
          <a:blip r:embed="rId2" cstate="print"/>
          <a:srcRect/>
          <a:stretch>
            <a:fillRect/>
          </a:stretch>
        </p:blipFill>
        <p:spPr bwMode="auto">
          <a:xfrm>
            <a:off x="3505200" y="914400"/>
            <a:ext cx="4638675" cy="3282021"/>
          </a:xfrm>
          <a:prstGeom prst="rect">
            <a:avLst/>
          </a:prstGeom>
          <a:noFill/>
          <a:ln w="9525">
            <a:noFill/>
            <a:miter lim="800000"/>
            <a:headEnd/>
            <a:tailEnd/>
          </a:ln>
        </p:spPr>
      </p:pic>
      <p:pic>
        <p:nvPicPr>
          <p:cNvPr id="19459" name="Picture 15" descr="B signzone 1_250307"/>
          <p:cNvPicPr>
            <a:picLocks noChangeAspect="1" noChangeArrowheads="1"/>
          </p:cNvPicPr>
          <p:nvPr/>
        </p:nvPicPr>
        <p:blipFill>
          <a:blip r:embed="rId3" cstate="print"/>
          <a:srcRect/>
          <a:stretch>
            <a:fillRect/>
          </a:stretch>
        </p:blipFill>
        <p:spPr bwMode="auto">
          <a:xfrm>
            <a:off x="34925" y="1360488"/>
            <a:ext cx="2881313" cy="1951037"/>
          </a:xfrm>
          <a:prstGeom prst="rect">
            <a:avLst/>
          </a:prstGeom>
          <a:noFill/>
          <a:ln w="9525">
            <a:noFill/>
            <a:miter lim="800000"/>
            <a:headEnd/>
            <a:tailEnd/>
          </a:ln>
        </p:spPr>
      </p:pic>
      <p:pic>
        <p:nvPicPr>
          <p:cNvPr id="19460" name="Picture 4" descr="B signzone 2_250307"/>
          <p:cNvPicPr>
            <a:picLocks noChangeAspect="1" noChangeArrowheads="1"/>
          </p:cNvPicPr>
          <p:nvPr/>
        </p:nvPicPr>
        <p:blipFill>
          <a:blip r:embed="rId4" cstate="print"/>
          <a:srcRect/>
          <a:stretch>
            <a:fillRect/>
          </a:stretch>
        </p:blipFill>
        <p:spPr bwMode="auto">
          <a:xfrm>
            <a:off x="34925" y="3860800"/>
            <a:ext cx="2881313" cy="1920875"/>
          </a:xfrm>
          <a:prstGeom prst="rect">
            <a:avLst/>
          </a:prstGeom>
          <a:noFill/>
          <a:ln w="9525">
            <a:noFill/>
            <a:miter lim="800000"/>
            <a:headEnd/>
            <a:tailEnd/>
          </a:ln>
        </p:spPr>
      </p:pic>
      <p:sp>
        <p:nvSpPr>
          <p:cNvPr id="6" name="Rectangle 5"/>
          <p:cNvSpPr/>
          <p:nvPr/>
        </p:nvSpPr>
        <p:spPr>
          <a:xfrm>
            <a:off x="101600" y="990600"/>
            <a:ext cx="1152525" cy="350838"/>
          </a:xfrm>
          <a:prstGeom prst="rect">
            <a:avLst/>
          </a:prstGeom>
          <a:solidFill>
            <a:schemeClr val="bg1">
              <a:lumMod val="75000"/>
            </a:schemeClr>
          </a:solidFill>
        </p:spPr>
        <p:txBody>
          <a:bodyPr lIns="91429" tIns="45715" rIns="91429" bIns="45715">
            <a:spAutoFit/>
          </a:bodyPr>
          <a:lstStyle/>
          <a:p>
            <a:pPr defTabSz="449209">
              <a:buFont typeface="Times New Roman" pitchFamily="16" charset="0"/>
              <a:buNone/>
              <a:defRPr/>
            </a:pPr>
            <a:r>
              <a:rPr lang="en-US" dirty="0">
                <a:solidFill>
                  <a:schemeClr val="tx1"/>
                </a:solidFill>
                <a:latin typeface="+mn-lt"/>
                <a:ea typeface="SimSun" charset="-122"/>
              </a:rPr>
              <a:t>Zone 1:</a:t>
            </a:r>
          </a:p>
        </p:txBody>
      </p:sp>
      <p:sp>
        <p:nvSpPr>
          <p:cNvPr id="7" name="Rectangle 6"/>
          <p:cNvSpPr/>
          <p:nvPr/>
        </p:nvSpPr>
        <p:spPr>
          <a:xfrm>
            <a:off x="107950" y="3440113"/>
            <a:ext cx="1152525" cy="349250"/>
          </a:xfrm>
          <a:prstGeom prst="rect">
            <a:avLst/>
          </a:prstGeom>
          <a:solidFill>
            <a:schemeClr val="bg1">
              <a:lumMod val="75000"/>
            </a:schemeClr>
          </a:solidFill>
        </p:spPr>
        <p:txBody>
          <a:bodyPr lIns="91429" tIns="45715" rIns="91429" bIns="45715">
            <a:spAutoFit/>
          </a:bodyPr>
          <a:lstStyle/>
          <a:p>
            <a:pPr defTabSz="449209">
              <a:buFont typeface="Times New Roman" pitchFamily="16" charset="0"/>
              <a:buNone/>
              <a:defRPr/>
            </a:pPr>
            <a:r>
              <a:rPr lang="en-US" dirty="0">
                <a:solidFill>
                  <a:schemeClr val="tx1"/>
                </a:solidFill>
                <a:latin typeface="+mn-lt"/>
                <a:ea typeface="SimSun" charset="-122"/>
              </a:rPr>
              <a:t>Zone 2:</a:t>
            </a:r>
          </a:p>
        </p:txBody>
      </p:sp>
      <p:sp>
        <p:nvSpPr>
          <p:cNvPr id="19463" name="TextBox 1"/>
          <p:cNvSpPr txBox="1">
            <a:spLocks noChangeArrowheads="1"/>
          </p:cNvSpPr>
          <p:nvPr/>
        </p:nvSpPr>
        <p:spPr bwMode="auto">
          <a:xfrm>
            <a:off x="3059113" y="4076700"/>
            <a:ext cx="5999162" cy="1477328"/>
          </a:xfrm>
          <a:prstGeom prst="rect">
            <a:avLst/>
          </a:prstGeom>
          <a:noFill/>
          <a:ln w="9525">
            <a:noFill/>
            <a:miter lim="800000"/>
            <a:headEnd/>
            <a:tailEnd/>
          </a:ln>
        </p:spPr>
        <p:txBody>
          <a:bodyPr>
            <a:spAutoFit/>
          </a:bodyPr>
          <a:lstStyle/>
          <a:p>
            <a:r>
              <a:rPr lang="en-US" b="1" u="sng" dirty="0">
                <a:solidFill>
                  <a:srgbClr val="002060"/>
                </a:solidFill>
              </a:rPr>
              <a:t>Protection Zones delineated:</a:t>
            </a:r>
          </a:p>
          <a:p>
            <a:r>
              <a:rPr lang="en-US" u="sng" dirty="0" err="1">
                <a:solidFill>
                  <a:srgbClr val="002060"/>
                </a:solidFill>
              </a:rPr>
              <a:t>Wellfields</a:t>
            </a:r>
            <a:r>
              <a:rPr lang="en-US" dirty="0">
                <a:solidFill>
                  <a:srgbClr val="002060"/>
                </a:solidFill>
              </a:rPr>
              <a:t>: </a:t>
            </a:r>
            <a:r>
              <a:rPr lang="en-US" dirty="0" err="1">
                <a:solidFill>
                  <a:srgbClr val="002060"/>
                </a:solidFill>
              </a:rPr>
              <a:t>Hallabat</a:t>
            </a:r>
            <a:r>
              <a:rPr lang="en-US" dirty="0">
                <a:solidFill>
                  <a:srgbClr val="002060"/>
                </a:solidFill>
              </a:rPr>
              <a:t>, Corridor, </a:t>
            </a:r>
            <a:r>
              <a:rPr lang="en-US" dirty="0" err="1">
                <a:solidFill>
                  <a:srgbClr val="002060"/>
                </a:solidFill>
              </a:rPr>
              <a:t>Wellfields</a:t>
            </a:r>
            <a:r>
              <a:rPr lang="en-US" dirty="0">
                <a:solidFill>
                  <a:srgbClr val="002060"/>
                </a:solidFill>
              </a:rPr>
              <a:t> of </a:t>
            </a:r>
            <a:r>
              <a:rPr lang="en-US" dirty="0" err="1">
                <a:solidFill>
                  <a:srgbClr val="002060"/>
                </a:solidFill>
              </a:rPr>
              <a:t>Lajjoun</a:t>
            </a:r>
            <a:r>
              <a:rPr lang="en-US" dirty="0">
                <a:solidFill>
                  <a:srgbClr val="002060"/>
                </a:solidFill>
              </a:rPr>
              <a:t> area</a:t>
            </a:r>
          </a:p>
          <a:p>
            <a:r>
              <a:rPr lang="en-US" u="sng" dirty="0">
                <a:solidFill>
                  <a:srgbClr val="002060"/>
                </a:solidFill>
              </a:rPr>
              <a:t>Springs</a:t>
            </a:r>
            <a:r>
              <a:rPr lang="en-US" dirty="0">
                <a:solidFill>
                  <a:srgbClr val="002060"/>
                </a:solidFill>
              </a:rPr>
              <a:t>: </a:t>
            </a:r>
            <a:r>
              <a:rPr lang="en-US" dirty="0" err="1">
                <a:solidFill>
                  <a:srgbClr val="002060"/>
                </a:solidFill>
              </a:rPr>
              <a:t>Ain</a:t>
            </a:r>
            <a:r>
              <a:rPr lang="en-US" dirty="0">
                <a:solidFill>
                  <a:srgbClr val="002060"/>
                </a:solidFill>
              </a:rPr>
              <a:t> </a:t>
            </a:r>
            <a:r>
              <a:rPr lang="en-US" dirty="0" err="1">
                <a:solidFill>
                  <a:srgbClr val="002060"/>
                </a:solidFill>
              </a:rPr>
              <a:t>Rahoub</a:t>
            </a:r>
            <a:r>
              <a:rPr lang="en-US" dirty="0">
                <a:solidFill>
                  <a:srgbClr val="002060"/>
                </a:solidFill>
              </a:rPr>
              <a:t>, Pella, </a:t>
            </a:r>
            <a:r>
              <a:rPr lang="en-US" dirty="0" err="1">
                <a:solidFill>
                  <a:srgbClr val="002060"/>
                </a:solidFill>
              </a:rPr>
              <a:t>Wadi</a:t>
            </a:r>
            <a:r>
              <a:rPr lang="en-US" dirty="0">
                <a:solidFill>
                  <a:srgbClr val="002060"/>
                </a:solidFill>
              </a:rPr>
              <a:t> </a:t>
            </a:r>
            <a:r>
              <a:rPr lang="en-US" dirty="0" err="1">
                <a:solidFill>
                  <a:srgbClr val="002060"/>
                </a:solidFill>
              </a:rPr>
              <a:t>Shuayb</a:t>
            </a:r>
            <a:r>
              <a:rPr lang="en-US" dirty="0">
                <a:solidFill>
                  <a:srgbClr val="002060"/>
                </a:solidFill>
              </a:rPr>
              <a:t> Springs, 			</a:t>
            </a:r>
            <a:r>
              <a:rPr lang="en-US" dirty="0" err="1">
                <a:solidFill>
                  <a:srgbClr val="002060"/>
                </a:solidFill>
              </a:rPr>
              <a:t>Qunnayah</a:t>
            </a:r>
            <a:endParaRPr lang="en-US" dirty="0">
              <a:solidFill>
                <a:srgbClr val="002060"/>
              </a:solidFill>
            </a:endParaRPr>
          </a:p>
          <a:p>
            <a:r>
              <a:rPr lang="en-US" u="sng" dirty="0">
                <a:solidFill>
                  <a:srgbClr val="002060"/>
                </a:solidFill>
              </a:rPr>
              <a:t>Dams</a:t>
            </a:r>
            <a:r>
              <a:rPr lang="en-US" dirty="0">
                <a:solidFill>
                  <a:srgbClr val="002060"/>
                </a:solidFill>
              </a:rPr>
              <a:t>: </a:t>
            </a:r>
            <a:r>
              <a:rPr lang="en-US" dirty="0" err="1">
                <a:solidFill>
                  <a:srgbClr val="002060"/>
                </a:solidFill>
              </a:rPr>
              <a:t>Wala</a:t>
            </a:r>
            <a:r>
              <a:rPr lang="en-US" dirty="0">
                <a:solidFill>
                  <a:srgbClr val="002060"/>
                </a:solidFill>
              </a:rPr>
              <a:t> Dam, </a:t>
            </a:r>
            <a:r>
              <a:rPr lang="en-US" dirty="0" err="1">
                <a:solidFill>
                  <a:srgbClr val="002060"/>
                </a:solidFill>
              </a:rPr>
              <a:t>Mudjib</a:t>
            </a:r>
            <a:r>
              <a:rPr lang="en-US" dirty="0">
                <a:solidFill>
                  <a:srgbClr val="002060"/>
                </a:solidFill>
              </a:rPr>
              <a:t> Dam</a:t>
            </a:r>
          </a:p>
        </p:txBody>
      </p:sp>
      <p:sp>
        <p:nvSpPr>
          <p:cNvPr id="19464" name="TextBox 1"/>
          <p:cNvSpPr txBox="1">
            <a:spLocks noChangeArrowheads="1"/>
          </p:cNvSpPr>
          <p:nvPr/>
        </p:nvSpPr>
        <p:spPr bwMode="auto">
          <a:xfrm>
            <a:off x="3059113" y="5516563"/>
            <a:ext cx="5999162" cy="923330"/>
          </a:xfrm>
          <a:prstGeom prst="rect">
            <a:avLst/>
          </a:prstGeom>
          <a:noFill/>
          <a:ln w="9525">
            <a:noFill/>
            <a:miter lim="800000"/>
            <a:headEnd/>
            <a:tailEnd/>
          </a:ln>
        </p:spPr>
        <p:txBody>
          <a:bodyPr>
            <a:spAutoFit/>
          </a:bodyPr>
          <a:lstStyle/>
          <a:p>
            <a:r>
              <a:rPr lang="en-US" b="1" u="sng" dirty="0">
                <a:solidFill>
                  <a:srgbClr val="002060"/>
                </a:solidFill>
              </a:rPr>
              <a:t>Protection Zones in preparation:</a:t>
            </a:r>
          </a:p>
          <a:p>
            <a:r>
              <a:rPr lang="en-US" dirty="0">
                <a:solidFill>
                  <a:srgbClr val="002060"/>
                </a:solidFill>
              </a:rPr>
              <a:t>Al-</a:t>
            </a:r>
            <a:r>
              <a:rPr lang="en-US" dirty="0" err="1">
                <a:solidFill>
                  <a:srgbClr val="002060"/>
                </a:solidFill>
              </a:rPr>
              <a:t>Awsa</a:t>
            </a:r>
            <a:r>
              <a:rPr lang="en-US" dirty="0">
                <a:solidFill>
                  <a:srgbClr val="002060"/>
                </a:solidFill>
              </a:rPr>
              <a:t> </a:t>
            </a:r>
            <a:r>
              <a:rPr lang="en-US" dirty="0" err="1">
                <a:solidFill>
                  <a:srgbClr val="002060"/>
                </a:solidFill>
              </a:rPr>
              <a:t>wellfield</a:t>
            </a:r>
            <a:r>
              <a:rPr lang="en-US" dirty="0">
                <a:solidFill>
                  <a:srgbClr val="002060"/>
                </a:solidFill>
              </a:rPr>
              <a:t> (</a:t>
            </a:r>
            <a:r>
              <a:rPr lang="en-US" dirty="0" err="1">
                <a:solidFill>
                  <a:srgbClr val="002060"/>
                </a:solidFill>
              </a:rPr>
              <a:t>Azraq</a:t>
            </a:r>
            <a:r>
              <a:rPr lang="en-US" dirty="0">
                <a:solidFill>
                  <a:srgbClr val="002060"/>
                </a:solidFill>
              </a:rPr>
              <a:t>)</a:t>
            </a:r>
          </a:p>
          <a:p>
            <a:r>
              <a:rPr lang="en-US" dirty="0" err="1">
                <a:solidFill>
                  <a:srgbClr val="002060"/>
                </a:solidFill>
              </a:rPr>
              <a:t>Hidan</a:t>
            </a:r>
            <a:r>
              <a:rPr lang="en-US" dirty="0">
                <a:solidFill>
                  <a:srgbClr val="002060"/>
                </a:solidFill>
              </a:rPr>
              <a:t> </a:t>
            </a:r>
            <a:r>
              <a:rPr lang="en-US" dirty="0" err="1">
                <a:solidFill>
                  <a:srgbClr val="002060"/>
                </a:solidFill>
              </a:rPr>
              <a:t>wellfield</a:t>
            </a:r>
            <a:r>
              <a:rPr lang="en-US" dirty="0">
                <a:solidFill>
                  <a:srgbClr val="002060"/>
                </a:solidFill>
              </a:rPr>
              <a:t> (</a:t>
            </a:r>
            <a:r>
              <a:rPr lang="en-US" dirty="0" err="1">
                <a:solidFill>
                  <a:srgbClr val="002060"/>
                </a:solidFill>
              </a:rPr>
              <a:t>Wadi</a:t>
            </a:r>
            <a:r>
              <a:rPr lang="en-US" dirty="0">
                <a:solidFill>
                  <a:srgbClr val="002060"/>
                </a:solidFill>
              </a:rPr>
              <a:t> </a:t>
            </a:r>
            <a:r>
              <a:rPr lang="en-US" dirty="0" err="1">
                <a:solidFill>
                  <a:srgbClr val="002060"/>
                </a:solidFill>
              </a:rPr>
              <a:t>Wala</a:t>
            </a:r>
            <a:r>
              <a:rPr lang="en-US" dirty="0">
                <a:solidFill>
                  <a:srgbClr val="002060"/>
                </a:solidFill>
              </a:rPr>
              <a:t>)</a:t>
            </a:r>
          </a:p>
        </p:txBody>
      </p:sp>
      <p:sp>
        <p:nvSpPr>
          <p:cNvPr id="10" name="Rectangle 9"/>
          <p:cNvSpPr/>
          <p:nvPr/>
        </p:nvSpPr>
        <p:spPr>
          <a:xfrm>
            <a:off x="457200" y="83403"/>
            <a:ext cx="7772400" cy="830997"/>
          </a:xfrm>
          <a:prstGeom prst="rect">
            <a:avLst/>
          </a:prstGeom>
        </p:spPr>
        <p:txBody>
          <a:bodyPr wrap="square">
            <a:spAutoFit/>
          </a:bodyPr>
          <a:lstStyle/>
          <a:p>
            <a:r>
              <a:rPr lang="en-US" sz="2400" dirty="0" smtClean="0">
                <a:solidFill>
                  <a:srgbClr val="993300"/>
                </a:solidFill>
                <a:latin typeface="Century Gothic" pitchFamily="34" charset="0"/>
                <a:ea typeface="ＭＳ Ｐゴシック" pitchFamily="34" charset="-128"/>
              </a:rPr>
              <a:t>5. </a:t>
            </a:r>
            <a:r>
              <a:rPr lang="en-US" sz="2400" dirty="0" smtClean="0">
                <a:solidFill>
                  <a:srgbClr val="002060"/>
                </a:solidFill>
                <a:latin typeface="Century Gothic" pitchFamily="34" charset="0"/>
                <a:ea typeface="ＭＳ Ｐゴシック" pitchFamily="34" charset="-128"/>
              </a:rPr>
              <a:t>The environment is protected from pollution and </a:t>
            </a:r>
          </a:p>
          <a:p>
            <a:r>
              <a:rPr lang="en-US" sz="2400" dirty="0" smtClean="0">
                <a:solidFill>
                  <a:srgbClr val="002060"/>
                </a:solidFill>
                <a:latin typeface="Century Gothic" pitchFamily="34" charset="0"/>
                <a:ea typeface="ＭＳ Ｐゴシック" pitchFamily="34" charset="-128"/>
              </a:rPr>
              <a:t>degradation.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None/>
            </a:pPr>
            <a:r>
              <a:rPr lang="en-US" sz="3600" b="1" dirty="0" smtClean="0">
                <a:solidFill>
                  <a:srgbClr val="002060"/>
                </a:solidFill>
                <a:cs typeface="Arial" pitchFamily="34" charset="0"/>
              </a:rPr>
              <a:t>Next steps:</a:t>
            </a:r>
            <a:r>
              <a:rPr lang="ar-JO" sz="3600" b="1" dirty="0" smtClean="0">
                <a:solidFill>
                  <a:srgbClr val="002060"/>
                </a:solidFill>
              </a:rPr>
              <a:t> </a:t>
            </a:r>
            <a:r>
              <a:rPr lang="ar-JO" sz="3600" b="1" dirty="0" smtClean="0"/>
              <a:t/>
            </a:r>
            <a:br>
              <a:rPr lang="ar-JO" sz="3600" b="1" dirty="0" smtClean="0"/>
            </a:br>
            <a:endParaRPr lang="en-US" sz="3600" b="1" dirty="0" smtClean="0"/>
          </a:p>
          <a:p>
            <a:pPr marL="0" indent="0" algn="just">
              <a:spcBef>
                <a:spcPts val="600"/>
              </a:spcBef>
              <a:buClr>
                <a:srgbClr val="C00000"/>
              </a:buClr>
              <a:buSzPct val="110000"/>
              <a:buNone/>
              <a:defRPr/>
            </a:pPr>
            <a:r>
              <a:rPr lang="en-US" sz="1800" dirty="0" smtClean="0">
                <a:solidFill>
                  <a:srgbClr val="002060"/>
                </a:solidFill>
                <a:latin typeface="Century Gothic" pitchFamily="34" charset="0"/>
                <a:ea typeface="ＭＳ Ｐゴシック" pitchFamily="34" charset="-128"/>
              </a:rPr>
              <a:t>MWI will continue and strengthen actions in the field of:</a:t>
            </a:r>
          </a:p>
          <a:p>
            <a:pPr algn="just">
              <a:spcBef>
                <a:spcPts val="600"/>
              </a:spcBef>
              <a:buClr>
                <a:srgbClr val="C00000"/>
              </a:buClr>
              <a:buSzPct val="110000"/>
              <a:buNone/>
              <a:defRPr/>
            </a:pPr>
            <a:r>
              <a:rPr lang="en-US" sz="1800" dirty="0" smtClean="0">
                <a:solidFill>
                  <a:srgbClr val="002060"/>
                </a:solidFill>
                <a:latin typeface="Century Gothic" pitchFamily="34" charset="0"/>
                <a:ea typeface="ＭＳ Ｐゴシック" pitchFamily="34" charset="-128"/>
              </a:rPr>
              <a:t>1.   </a:t>
            </a:r>
            <a:r>
              <a:rPr lang="en-US" sz="1800" u="sng" dirty="0" smtClean="0">
                <a:solidFill>
                  <a:srgbClr val="002060"/>
                </a:solidFill>
                <a:latin typeface="Century Gothic" pitchFamily="34" charset="0"/>
                <a:ea typeface="ＭＳ Ｐゴシック" pitchFamily="34" charset="-128"/>
              </a:rPr>
              <a:t>Conventional water resources</a:t>
            </a:r>
            <a:r>
              <a:rPr lang="en-US" sz="1800" dirty="0" smtClean="0">
                <a:solidFill>
                  <a:srgbClr val="002060"/>
                </a:solidFill>
                <a:latin typeface="Century Gothic" pitchFamily="34" charset="0"/>
                <a:ea typeface="ＭＳ Ｐゴシック" pitchFamily="34" charset="-128"/>
              </a:rPr>
              <a:t>:</a:t>
            </a:r>
          </a:p>
          <a:p>
            <a:pPr algn="just">
              <a:spcBef>
                <a:spcPts val="600"/>
              </a:spcBef>
              <a:buClr>
                <a:srgbClr val="C00000"/>
              </a:buClr>
              <a:buSzPct val="110000"/>
              <a:defRPr/>
            </a:pPr>
            <a:r>
              <a:rPr lang="en-US" sz="1800" b="1" dirty="0" smtClean="0">
                <a:solidFill>
                  <a:srgbClr val="002060"/>
                </a:solidFill>
                <a:latin typeface="Century Gothic" pitchFamily="34" charset="0"/>
                <a:ea typeface="ＭＳ Ｐゴシック" pitchFamily="34" charset="-128"/>
              </a:rPr>
              <a:t>Upgrading networks </a:t>
            </a:r>
            <a:r>
              <a:rPr lang="en-US" sz="1800" dirty="0" smtClean="0">
                <a:solidFill>
                  <a:srgbClr val="002060"/>
                </a:solidFill>
                <a:latin typeface="Century Gothic" pitchFamily="34" charset="0"/>
                <a:ea typeface="ＭＳ Ｐゴシック" pitchFamily="34" charset="-128"/>
              </a:rPr>
              <a:t>to reduce non-revenue water and </a:t>
            </a:r>
            <a:r>
              <a:rPr lang="en-US" sz="1800" b="1" dirty="0" smtClean="0">
                <a:solidFill>
                  <a:srgbClr val="002060"/>
                </a:solidFill>
                <a:latin typeface="Century Gothic" pitchFamily="34" charset="0"/>
                <a:ea typeface="ＭＳ Ｐゴシック" pitchFamily="34" charset="-128"/>
              </a:rPr>
              <a:t>rehabilitation and expansion of sewage systems </a:t>
            </a:r>
            <a:r>
              <a:rPr lang="en-US" sz="1800" dirty="0" smtClean="0">
                <a:solidFill>
                  <a:srgbClr val="002060"/>
                </a:solidFill>
                <a:latin typeface="Century Gothic" pitchFamily="34" charset="0"/>
                <a:ea typeface="ＭＳ Ｐゴシック" pitchFamily="34" charset="-128"/>
              </a:rPr>
              <a:t>(63% of households are currently connected to the sewage system).</a:t>
            </a: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800" b="1" dirty="0" smtClean="0">
                <a:solidFill>
                  <a:srgbClr val="002060"/>
                </a:solidFill>
                <a:latin typeface="Century Gothic" pitchFamily="34" charset="0"/>
                <a:ea typeface="ＭＳ Ｐゴシック" pitchFamily="34" charset="-128"/>
              </a:rPr>
              <a:t>Enhancement of energy efficiency</a:t>
            </a:r>
            <a:r>
              <a:rPr lang="en-US" sz="1800" dirty="0" smtClean="0">
                <a:solidFill>
                  <a:srgbClr val="002060"/>
                </a:solidFill>
                <a:latin typeface="Century Gothic" pitchFamily="34" charset="0"/>
                <a:ea typeface="ＭＳ Ｐゴシック" pitchFamily="34" charset="-128"/>
              </a:rPr>
              <a:t> of water utilities and pumping stations and up-scaling nationwide Energy Contracts with PPP.</a:t>
            </a: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800" dirty="0" smtClean="0">
                <a:solidFill>
                  <a:srgbClr val="002060"/>
                </a:solidFill>
                <a:latin typeface="Century Gothic" pitchFamily="34" charset="0"/>
                <a:ea typeface="ＭＳ Ｐゴシック" pitchFamily="34" charset="-128"/>
              </a:rPr>
              <a:t>Development of </a:t>
            </a:r>
            <a:r>
              <a:rPr lang="en-US" sz="1800" b="1" dirty="0" smtClean="0">
                <a:solidFill>
                  <a:srgbClr val="002060"/>
                </a:solidFill>
                <a:latin typeface="Century Gothic" pitchFamily="34" charset="0"/>
                <a:ea typeface="ＭＳ Ｐゴシック" pitchFamily="34" charset="-128"/>
              </a:rPr>
              <a:t>water harvesting </a:t>
            </a:r>
            <a:r>
              <a:rPr lang="en-US" sz="1800" dirty="0" smtClean="0">
                <a:solidFill>
                  <a:srgbClr val="002060"/>
                </a:solidFill>
                <a:latin typeface="Century Gothic" pitchFamily="34" charset="0"/>
                <a:ea typeface="ＭＳ Ｐゴシック" pitchFamily="34" charset="-128"/>
              </a:rPr>
              <a:t>through recharging dams.</a:t>
            </a: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800" b="1" dirty="0" smtClean="0">
                <a:solidFill>
                  <a:srgbClr val="002060"/>
                </a:solidFill>
                <a:latin typeface="Century Gothic" pitchFamily="34" charset="0"/>
                <a:ea typeface="ＭＳ Ｐゴシック" pitchFamily="34" charset="-128"/>
              </a:rPr>
              <a:t>Regional cooperation </a:t>
            </a:r>
            <a:r>
              <a:rPr lang="en-US" sz="1800" dirty="0" smtClean="0">
                <a:solidFill>
                  <a:srgbClr val="002060"/>
                </a:solidFill>
                <a:latin typeface="Century Gothic" pitchFamily="34" charset="0"/>
                <a:ea typeface="ＭＳ Ｐゴシック" pitchFamily="34" charset="-128"/>
              </a:rPr>
              <a:t>for shared water resources. </a:t>
            </a:r>
            <a:endParaRPr lang="en-US" sz="180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800" b="1" dirty="0" smtClean="0">
                <a:solidFill>
                  <a:srgbClr val="002060"/>
                </a:solidFill>
                <a:latin typeface="Century Gothic" pitchFamily="34" charset="0"/>
                <a:ea typeface="ＭＳ Ｐゴシック" pitchFamily="34" charset="-128"/>
              </a:rPr>
              <a:t>Development of the protection </a:t>
            </a:r>
            <a:r>
              <a:rPr lang="en-US" sz="1800" dirty="0" smtClean="0">
                <a:solidFill>
                  <a:srgbClr val="002060"/>
                </a:solidFill>
                <a:latin typeface="Century Gothic" pitchFamily="34" charset="0"/>
                <a:ea typeface="ＭＳ Ｐゴシック" pitchFamily="34" charset="-128"/>
              </a:rPr>
              <a:t>of the water resources and catchment areas. </a:t>
            </a:r>
          </a:p>
        </p:txBody>
      </p:sp>
      <p:sp>
        <p:nvSpPr>
          <p:cNvPr id="4" name="TextBox 3"/>
          <p:cNvSpPr txBox="1"/>
          <p:nvPr/>
        </p:nvSpPr>
        <p:spPr>
          <a:xfrm>
            <a:off x="25908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None/>
            </a:pPr>
            <a:r>
              <a:rPr lang="en-US" b="1" dirty="0" smtClean="0">
                <a:solidFill>
                  <a:srgbClr val="002060"/>
                </a:solidFill>
                <a:cs typeface="Arial" pitchFamily="34" charset="0"/>
              </a:rPr>
              <a:t>Next steps:</a:t>
            </a:r>
            <a:r>
              <a:rPr lang="ar-JO" b="1" dirty="0" smtClean="0">
                <a:solidFill>
                  <a:srgbClr val="002060"/>
                </a:solidFill>
              </a:rPr>
              <a:t> </a:t>
            </a:r>
            <a:r>
              <a:rPr lang="ar-JO" sz="3600" b="1" dirty="0" smtClean="0"/>
              <a:t/>
            </a:r>
            <a:br>
              <a:rPr lang="ar-JO" sz="3600" b="1" dirty="0" smtClean="0"/>
            </a:br>
            <a:endParaRPr lang="ar-JO" sz="1800" b="1" dirty="0" smtClean="0"/>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2.   </a:t>
            </a:r>
            <a:r>
              <a:rPr lang="en-US" sz="1600" u="sng" dirty="0" smtClean="0">
                <a:solidFill>
                  <a:srgbClr val="002060"/>
                </a:solidFill>
                <a:latin typeface="Century Gothic" pitchFamily="34" charset="0"/>
                <a:ea typeface="ＭＳ Ｐゴシック" pitchFamily="34" charset="-128"/>
              </a:rPr>
              <a:t>Non-conventional water resources:</a:t>
            </a:r>
          </a:p>
          <a:p>
            <a:pPr marL="342900" lvl="7" indent="-342900" algn="just" eaLnBrk="0" fontAlgn="base" hangingPunct="0">
              <a:spcBef>
                <a:spcPts val="600"/>
              </a:spcBef>
              <a:spcAft>
                <a:spcPct val="0"/>
              </a:spcAft>
              <a:buClr>
                <a:srgbClr val="C00000"/>
              </a:buClr>
              <a:buSzPct val="110000"/>
              <a:defRPr/>
            </a:pPr>
            <a:r>
              <a:rPr lang="en-US" sz="1600" b="1" dirty="0" smtClean="0">
                <a:solidFill>
                  <a:srgbClr val="002060"/>
                </a:solidFill>
                <a:latin typeface="Century Gothic" pitchFamily="34" charset="0"/>
                <a:ea typeface="ＭＳ Ｐゴシック" pitchFamily="34" charset="-128"/>
              </a:rPr>
              <a:t>Development of desalination treatment plants using renewable energy </a:t>
            </a:r>
            <a:r>
              <a:rPr lang="en-US" sz="1600" dirty="0" smtClean="0">
                <a:solidFill>
                  <a:srgbClr val="002060"/>
                </a:solidFill>
                <a:latin typeface="Century Gothic" pitchFamily="34" charset="0"/>
                <a:ea typeface="ＭＳ Ｐゴシック" pitchFamily="34" charset="-128"/>
              </a:rPr>
              <a:t>with the priority of implementing the first phase of the </a:t>
            </a:r>
            <a:r>
              <a:rPr lang="en-US" sz="1600" b="1" dirty="0" smtClean="0">
                <a:solidFill>
                  <a:srgbClr val="002060"/>
                </a:solidFill>
                <a:latin typeface="Century Gothic" pitchFamily="34" charset="0"/>
                <a:ea typeface="ＭＳ Ｐゴシック" pitchFamily="34" charset="-128"/>
              </a:rPr>
              <a:t>Red-Dead Sea Conveyor Project</a:t>
            </a:r>
            <a:r>
              <a:rPr lang="en-US" sz="1600" dirty="0" smtClean="0">
                <a:solidFill>
                  <a:srgbClr val="002060"/>
                </a:solidFill>
                <a:latin typeface="Century Gothic" pitchFamily="34" charset="0"/>
                <a:ea typeface="ＭＳ Ｐゴシック" pitchFamily="34" charset="-128"/>
              </a:rPr>
              <a:t>.</a:t>
            </a:r>
          </a:p>
          <a:p>
            <a:pPr marL="342900" lvl="7" indent="-342900" algn="just" eaLnBrk="0" fontAlgn="base" hangingPunct="0">
              <a:spcBef>
                <a:spcPts val="600"/>
              </a:spcBef>
              <a:spcAft>
                <a:spcPct val="0"/>
              </a:spcAft>
              <a:buClr>
                <a:srgbClr val="C00000"/>
              </a:buClr>
              <a:buSzPct val="110000"/>
              <a:defRPr/>
            </a:pPr>
            <a:r>
              <a:rPr lang="en-US" sz="1600" b="1" dirty="0" smtClean="0">
                <a:solidFill>
                  <a:srgbClr val="002060"/>
                </a:solidFill>
                <a:latin typeface="Century Gothic" pitchFamily="34" charset="0"/>
                <a:ea typeface="ＭＳ Ｐゴシック" pitchFamily="34" charset="-128"/>
              </a:rPr>
              <a:t>Heighten wastewater treatment capacities, </a:t>
            </a:r>
            <a:r>
              <a:rPr lang="en-US" sz="1600" dirty="0" smtClean="0">
                <a:solidFill>
                  <a:srgbClr val="002060"/>
                </a:solidFill>
                <a:latin typeface="Century Gothic" pitchFamily="34" charset="0"/>
                <a:ea typeface="ＭＳ Ｐゴシック" pitchFamily="34" charset="-128"/>
              </a:rPr>
              <a:t>to reach the objective of 250 MCM/year of treated wastewater in 2025</a:t>
            </a:r>
            <a:r>
              <a:rPr lang="en-US" sz="1600" b="1" dirty="0" smtClean="0">
                <a:solidFill>
                  <a:srgbClr val="002060"/>
                </a:solidFill>
                <a:latin typeface="Century Gothic" pitchFamily="34" charset="0"/>
                <a:ea typeface="ＭＳ Ｐゴシック" pitchFamily="34" charset="-128"/>
              </a:rPr>
              <a:t>, </a:t>
            </a:r>
            <a:r>
              <a:rPr lang="en-US" sz="1600" dirty="0" smtClean="0">
                <a:solidFill>
                  <a:srgbClr val="002060"/>
                </a:solidFill>
                <a:latin typeface="Century Gothic" pitchFamily="34" charset="0"/>
                <a:ea typeface="ＭＳ Ｐゴシック" pitchFamily="34" charset="-128"/>
              </a:rPr>
              <a:t>and capture treated effluent for reuse. We seek further cooperation with the private sector world wide to be able to expand these best practices nationwide. </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3.   </a:t>
            </a:r>
            <a:r>
              <a:rPr lang="en-US" sz="1600" u="sng" dirty="0" smtClean="0">
                <a:solidFill>
                  <a:srgbClr val="002060"/>
                </a:solidFill>
                <a:latin typeface="Century Gothic" pitchFamily="34" charset="0"/>
                <a:ea typeface="ＭＳ Ｐゴシック" pitchFamily="34" charset="-128"/>
              </a:rPr>
              <a:t>Water demand management:</a:t>
            </a:r>
          </a:p>
          <a:p>
            <a:pPr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Continue to promote </a:t>
            </a:r>
            <a:r>
              <a:rPr lang="en-US" sz="1600" b="1" dirty="0" smtClean="0">
                <a:solidFill>
                  <a:srgbClr val="002060"/>
                </a:solidFill>
                <a:latin typeface="Century Gothic" pitchFamily="34" charset="0"/>
                <a:ea typeface="ＭＳ Ｐゴシック" pitchFamily="34" charset="-128"/>
              </a:rPr>
              <a:t>efficient water demand management </a:t>
            </a:r>
            <a:r>
              <a:rPr lang="en-US" sz="1600" dirty="0" smtClean="0">
                <a:solidFill>
                  <a:srgbClr val="002060"/>
                </a:solidFill>
                <a:latin typeface="Century Gothic" pitchFamily="34" charset="0"/>
                <a:ea typeface="ＭＳ Ｐゴシック" pitchFamily="34" charset="-128"/>
              </a:rPr>
              <a:t>and up-scaling best practices in all sectors (rainwater harvesting, </a:t>
            </a:r>
            <a:r>
              <a:rPr lang="en-US" sz="1600" dirty="0" err="1" smtClean="0">
                <a:solidFill>
                  <a:srgbClr val="002060"/>
                </a:solidFill>
                <a:latin typeface="Century Gothic" pitchFamily="34" charset="0"/>
                <a:ea typeface="ＭＳ Ｐゴシック" pitchFamily="34" charset="-128"/>
              </a:rPr>
              <a:t>greywater</a:t>
            </a:r>
            <a:r>
              <a:rPr lang="en-US" sz="1600" dirty="0" smtClean="0">
                <a:solidFill>
                  <a:srgbClr val="002060"/>
                </a:solidFill>
                <a:latin typeface="Century Gothic" pitchFamily="34" charset="0"/>
                <a:ea typeface="ＭＳ Ｐゴシック" pitchFamily="34" charset="-128"/>
              </a:rPr>
              <a:t>, reuse, irrigation efficiency at farm level, etc).</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Improve awareness </a:t>
            </a:r>
            <a:r>
              <a:rPr lang="en-US" sz="1600" dirty="0" smtClean="0">
                <a:solidFill>
                  <a:srgbClr val="002060"/>
                </a:solidFill>
                <a:latin typeface="Century Gothic" pitchFamily="34" charset="0"/>
                <a:ea typeface="ＭＳ Ｐゴシック" pitchFamily="34" charset="-128"/>
              </a:rPr>
              <a:t>of water scarcity and the importance of conserving and protecting our limited water resources.</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4.   </a:t>
            </a:r>
            <a:r>
              <a:rPr lang="en-US" sz="1600" u="sng" dirty="0" smtClean="0">
                <a:solidFill>
                  <a:srgbClr val="002060"/>
                </a:solidFill>
                <a:latin typeface="Century Gothic" pitchFamily="34" charset="0"/>
                <a:ea typeface="ＭＳ Ｐゴシック" pitchFamily="34" charset="-128"/>
              </a:rPr>
              <a:t>Strengthened water institutions</a:t>
            </a:r>
            <a:r>
              <a:rPr lang="en-US" sz="1600" dirty="0" smtClean="0">
                <a:solidFill>
                  <a:srgbClr val="002060"/>
                </a:solidFill>
                <a:latin typeface="Century Gothic" pitchFamily="34" charset="0"/>
                <a:ea typeface="ＭＳ Ｐゴシック" pitchFamily="34" charset="-128"/>
              </a:rPr>
              <a:t>:</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Updated strategy </a:t>
            </a:r>
            <a:r>
              <a:rPr lang="en-US" sz="1600" dirty="0" smtClean="0">
                <a:solidFill>
                  <a:srgbClr val="002060"/>
                </a:solidFill>
                <a:latin typeface="Century Gothic" pitchFamily="34" charset="0"/>
                <a:ea typeface="ＭＳ Ｐゴシック" pitchFamily="34" charset="-128"/>
              </a:rPr>
              <a:t>has to be endorsed by the Water Advisory Council and applied.</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Establishment of a reliable and dynamic databank </a:t>
            </a:r>
            <a:r>
              <a:rPr lang="en-US" sz="1600" dirty="0" smtClean="0">
                <a:solidFill>
                  <a:srgbClr val="002060"/>
                </a:solidFill>
                <a:latin typeface="Century Gothic" pitchFamily="34" charset="0"/>
                <a:ea typeface="ＭＳ Ｐゴシック" pitchFamily="34" charset="-128"/>
              </a:rPr>
              <a:t>helping the decision-making process through the automation of the water resources monitoring system.</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Improving local capacity building </a:t>
            </a:r>
            <a:r>
              <a:rPr lang="en-US" sz="1600" dirty="0" smtClean="0">
                <a:solidFill>
                  <a:srgbClr val="002060"/>
                </a:solidFill>
                <a:latin typeface="Century Gothic" pitchFamily="34" charset="0"/>
                <a:ea typeface="ＭＳ Ｐゴシック" pitchFamily="34" charset="-128"/>
              </a:rPr>
              <a:t>to enhance the quality of water planning (information base, modeling capability, etc.) and desalination techniques.</a:t>
            </a: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p:txBody>
      </p:sp>
      <p:sp>
        <p:nvSpPr>
          <p:cNvPr id="4" name="TextBox 3"/>
          <p:cNvSpPr txBox="1"/>
          <p:nvPr/>
        </p:nvSpPr>
        <p:spPr>
          <a:xfrm>
            <a:off x="28956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Font typeface="Arial" pitchFamily="34" charset="0"/>
              <a:buNone/>
            </a:pPr>
            <a:endParaRPr lang="ar-JO" sz="1000" b="1" dirty="0" smtClean="0"/>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AutoNum type="arabicPeriod" startAt="4"/>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AutoNum type="arabicPeriod" startAt="4"/>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ctr">
              <a:spcBef>
                <a:spcPts val="600"/>
              </a:spcBef>
              <a:buClr>
                <a:srgbClr val="C00000"/>
              </a:buClr>
              <a:buSzPct val="110000"/>
              <a:buNone/>
              <a:defRPr/>
            </a:pPr>
            <a:r>
              <a:rPr lang="en-US" dirty="0" smtClean="0">
                <a:solidFill>
                  <a:srgbClr val="002060"/>
                </a:solidFill>
                <a:latin typeface="Century Gothic" pitchFamily="34" charset="0"/>
                <a:ea typeface="ＭＳ Ｐゴシック" pitchFamily="34" charset="-128"/>
              </a:rPr>
              <a:t>Thanks you for your kind listening.</a:t>
            </a: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4" name="TextBox 3"/>
          <p:cNvSpPr txBox="1"/>
          <p:nvPr/>
        </p:nvSpPr>
        <p:spPr>
          <a:xfrm>
            <a:off x="27432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Font typeface="Arial" pitchFamily="34" charset="0"/>
              <a:buNone/>
            </a:pPr>
            <a:r>
              <a:rPr lang="en-US" b="1" dirty="0" smtClean="0">
                <a:solidFill>
                  <a:srgbClr val="002060"/>
                </a:solidFill>
                <a:cs typeface="Arial" pitchFamily="34" charset="0"/>
              </a:rPr>
              <a:t>Context:</a:t>
            </a:r>
            <a:r>
              <a:rPr lang="en-US" sz="3600" b="1" dirty="0" smtClean="0">
                <a:solidFill>
                  <a:srgbClr val="002060"/>
                </a:solidFill>
                <a:cs typeface="Arial" pitchFamily="34" charset="0"/>
              </a:rPr>
              <a:t> </a:t>
            </a:r>
            <a:r>
              <a:rPr lang="ar-JO" sz="3600" b="1" dirty="0" smtClean="0">
                <a:solidFill>
                  <a:srgbClr val="002060"/>
                </a:solidFill>
              </a:rPr>
              <a:t> </a:t>
            </a:r>
            <a:r>
              <a:rPr lang="ar-JO" sz="3600" b="1" dirty="0" smtClean="0"/>
              <a:t/>
            </a:r>
            <a:br>
              <a:rPr lang="ar-JO" sz="3600" b="1" dirty="0" smtClean="0"/>
            </a:br>
            <a:endParaRPr lang="ar-JO" sz="1000" b="1" dirty="0" smtClean="0"/>
          </a:p>
          <a:p>
            <a:pPr algn="just">
              <a:spcBef>
                <a:spcPts val="1200"/>
              </a:spcBef>
              <a:buClr>
                <a:srgbClr val="C00000"/>
              </a:buClr>
            </a:pPr>
            <a:r>
              <a:rPr lang="en-US" sz="1800" dirty="0" smtClean="0">
                <a:solidFill>
                  <a:srgbClr val="002060"/>
                </a:solidFill>
                <a:latin typeface="Century Gothic" pitchFamily="34" charset="0"/>
                <a:ea typeface="ＭＳ Ｐゴシック" pitchFamily="34" charset="-128"/>
              </a:rPr>
              <a:t>The UNDP Human Development report classifies Jordan as one of the 10 most water-poor countries in the world with an annual per capita water availability of 120 – 145 m3/per capita/year (far below the international water poverty line of 500 CM/a/cap).</a:t>
            </a:r>
          </a:p>
          <a:p>
            <a:pPr algn="just">
              <a:spcBef>
                <a:spcPts val="1200"/>
              </a:spcBef>
              <a:buClr>
                <a:srgbClr val="C00000"/>
              </a:buClr>
            </a:pPr>
            <a:r>
              <a:rPr lang="en-US" sz="1800" dirty="0" smtClean="0">
                <a:solidFill>
                  <a:srgbClr val="002060"/>
                </a:solidFill>
                <a:latin typeface="Century Gothic" pitchFamily="34" charset="0"/>
                <a:ea typeface="ＭＳ Ｐゴシック" pitchFamily="34" charset="-128"/>
              </a:rPr>
              <a:t>In 2010, water demand exceeded water supply by roughly 200%. 10 out of the 12 groundwater aquifers are over-exploited. </a:t>
            </a:r>
          </a:p>
          <a:p>
            <a:pPr algn="just">
              <a:spcBef>
                <a:spcPts val="1200"/>
              </a:spcBef>
              <a:buClr>
                <a:srgbClr val="C00000"/>
              </a:buClr>
            </a:pPr>
            <a:r>
              <a:rPr lang="en-US" sz="1800" dirty="0" smtClean="0">
                <a:solidFill>
                  <a:srgbClr val="002060"/>
                </a:solidFill>
                <a:latin typeface="Century Gothic" pitchFamily="34" charset="0"/>
                <a:ea typeface="ＭＳ Ｐゴシック" pitchFamily="34" charset="-128"/>
              </a:rPr>
              <a:t>Agriculture is the largest water consumer with 56% of the water use in Jordan in 2010.</a:t>
            </a:r>
          </a:p>
          <a:p>
            <a:pPr algn="just">
              <a:spcBef>
                <a:spcPts val="1200"/>
              </a:spcBef>
              <a:buClr>
                <a:srgbClr val="C00000"/>
              </a:buClr>
            </a:pPr>
            <a:endParaRPr lang="en-US" sz="1800" dirty="0" smtClean="0">
              <a:solidFill>
                <a:srgbClr val="002060"/>
              </a:solidFill>
              <a:latin typeface="Century Gothic" pitchFamily="34" charset="0"/>
              <a:ea typeface="ＭＳ Ｐゴシック" pitchFamily="34" charset="-128"/>
            </a:endParaRPr>
          </a:p>
          <a:p>
            <a:pPr lvl="2" rtl="1" eaLnBrk="1" hangingPunct="1">
              <a:lnSpc>
                <a:spcPct val="50000"/>
              </a:lnSpc>
              <a:spcBef>
                <a:spcPct val="50000"/>
              </a:spcBef>
              <a:buSzPct val="110000"/>
              <a:buFont typeface="Arial" pitchFamily="34" charset="0"/>
              <a:buNone/>
            </a:pPr>
            <a:r>
              <a:rPr lang="ar-SA" sz="1600" b="1" dirty="0" smtClean="0"/>
              <a:t/>
            </a:r>
            <a:br>
              <a:rPr lang="ar-SA" sz="1600" b="1" dirty="0" smtClean="0"/>
            </a:br>
            <a:r>
              <a:rPr lang="ar-SA" sz="1600" b="1" dirty="0" smtClean="0"/>
              <a:t> </a:t>
            </a:r>
            <a:endParaRPr lang="ar-JO" sz="1600" b="1" dirty="0" smtClean="0"/>
          </a:p>
          <a:p>
            <a:pPr algn="r" rtl="1" eaLnBrk="1" hangingPunct="1">
              <a:lnSpc>
                <a:spcPct val="60000"/>
              </a:lnSpc>
              <a:buFont typeface="Arial" pitchFamily="34" charset="0"/>
              <a:buNone/>
            </a:pPr>
            <a:r>
              <a:rPr lang="ar-JO" sz="900" dirty="0" smtClean="0"/>
              <a:t>    </a:t>
            </a:r>
            <a:endParaRPr lang="en-US" sz="900" dirty="0" smtClean="0"/>
          </a:p>
          <a:p>
            <a:pPr eaLnBrk="1" hangingPunct="1">
              <a:lnSpc>
                <a:spcPct val="60000"/>
              </a:lnSpc>
            </a:pPr>
            <a:endParaRPr lang="en-US" sz="900" dirty="0" smtClean="0"/>
          </a:p>
        </p:txBody>
      </p:sp>
      <p:sp>
        <p:nvSpPr>
          <p:cNvPr id="6" name="TextBox 5"/>
          <p:cNvSpPr txBox="1"/>
          <p:nvPr/>
        </p:nvSpPr>
        <p:spPr>
          <a:xfrm>
            <a:off x="28194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graphicFrame>
        <p:nvGraphicFramePr>
          <p:cNvPr id="7" name="Chart 6"/>
          <p:cNvGraphicFramePr/>
          <p:nvPr/>
        </p:nvGraphicFramePr>
        <p:xfrm>
          <a:off x="-533400" y="3899647"/>
          <a:ext cx="4572000" cy="2958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419600" y="3962400"/>
          <a:ext cx="4724400" cy="2895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Font typeface="Arial" pitchFamily="34" charset="0"/>
              <a:buNone/>
            </a:pPr>
            <a:r>
              <a:rPr lang="en-US" b="1" dirty="0" smtClean="0">
                <a:solidFill>
                  <a:srgbClr val="002060"/>
                </a:solidFill>
                <a:cs typeface="Arial" pitchFamily="34" charset="0"/>
              </a:rPr>
              <a:t>Challenges:</a:t>
            </a:r>
          </a:p>
          <a:p>
            <a:pPr algn="ctr" eaLnBrk="1" hangingPunct="1">
              <a:lnSpc>
                <a:spcPct val="50000"/>
              </a:lnSpc>
              <a:spcBef>
                <a:spcPct val="50000"/>
              </a:spcBef>
              <a:buSzPct val="110000"/>
              <a:buFont typeface="Arial" pitchFamily="34" charset="0"/>
              <a:buNone/>
            </a:pPr>
            <a:r>
              <a:rPr lang="en-US" sz="3600" b="1" dirty="0" smtClean="0">
                <a:cs typeface="Arial" pitchFamily="34" charset="0"/>
              </a:rPr>
              <a:t> </a:t>
            </a:r>
            <a:r>
              <a:rPr lang="ar-JO" sz="3600" b="1" dirty="0" smtClean="0"/>
              <a:t> </a:t>
            </a: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High population growth (2.5%/year) and large refugee influxes</a:t>
            </a:r>
            <a:r>
              <a:rPr lang="ar-JO" sz="1800" dirty="0" smtClean="0">
                <a:solidFill>
                  <a:srgbClr val="002060"/>
                </a:solidFill>
                <a:latin typeface="Century Gothic" pitchFamily="34" charset="0"/>
                <a:ea typeface="ＭＳ Ｐゴシック" pitchFamily="34" charset="-128"/>
              </a:rPr>
              <a:t>.</a:t>
            </a: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buNone/>
              <a:defRPr/>
            </a:pPr>
            <a:endParaRPr lang="fr-FR"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Rising water needs for expanding economic sectors, such as industry and tourism. By 2030, water demand will double and reach 1,550 MCM, 650 MCM more than currently funded supply.</a:t>
            </a:r>
          </a:p>
          <a:p>
            <a:pPr algn="just">
              <a:spcBef>
                <a:spcPts val="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Limited funding and private sector participation for the implementation of water projects </a:t>
            </a:r>
            <a:r>
              <a:rPr lang="ar-JO" sz="1800" dirty="0" smtClean="0">
                <a:solidFill>
                  <a:srgbClr val="002060"/>
                </a:solidFill>
                <a:latin typeface="Century Gothic" pitchFamily="34" charset="0"/>
                <a:ea typeface="ＭＳ Ｐゴシック" pitchFamily="34" charset="-128"/>
              </a:rPr>
              <a:t>.</a:t>
            </a: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buNone/>
              <a:defRPr/>
            </a:pPr>
            <a:endParaRPr lang="ar-JO"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Limited energy sources available for water projects and Jordan is highly dependent on foreign energy sources (96% of energy comes from imported oil and gas ). </a:t>
            </a:r>
          </a:p>
          <a:p>
            <a:pPr algn="just">
              <a:spcBef>
                <a:spcPts val="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Lack of coordination with neighboring countries regarding the management of water resources (surface and groundwater) </a:t>
            </a:r>
            <a:r>
              <a:rPr lang="ar-JO" sz="1800" dirty="0" smtClean="0">
                <a:solidFill>
                  <a:srgbClr val="002060"/>
                </a:solidFill>
                <a:latin typeface="Century Gothic" pitchFamily="34" charset="0"/>
                <a:ea typeface="ＭＳ Ｐゴシック" pitchFamily="34" charset="-128"/>
              </a:rPr>
              <a:t>.</a:t>
            </a: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0"/>
              </a:spcBef>
              <a:buClr>
                <a:srgbClr val="C00000"/>
              </a:buClr>
              <a:buSzPct val="110000"/>
              <a:defRPr/>
            </a:pPr>
            <a:r>
              <a:rPr lang="en-US" sz="1800" dirty="0" smtClean="0">
                <a:solidFill>
                  <a:srgbClr val="002060"/>
                </a:solidFill>
                <a:latin typeface="Century Gothic" pitchFamily="34" charset="0"/>
                <a:ea typeface="ＭＳ Ｐゴシック" pitchFamily="34" charset="-128"/>
              </a:rPr>
              <a:t>The impact of climate change will lead to precipitation variability and an increase of summer temperatures.</a:t>
            </a:r>
          </a:p>
          <a:p>
            <a:pPr eaLnBrk="1" hangingPunct="1">
              <a:lnSpc>
                <a:spcPct val="160000"/>
              </a:lnSpc>
              <a:spcBef>
                <a:spcPct val="50000"/>
              </a:spcBef>
              <a:buClr>
                <a:srgbClr val="CC0000"/>
              </a:buClr>
              <a:buSzPct val="110000"/>
              <a:buFont typeface="Wingdings" pitchFamily="2" charset="2"/>
              <a:buChar char="§"/>
              <a:defRPr/>
            </a:pPr>
            <a:endParaRPr lang="en-US" sz="1600" b="1" dirty="0" smtClean="0"/>
          </a:p>
          <a:p>
            <a:pPr eaLnBrk="1" hangingPunct="1">
              <a:lnSpc>
                <a:spcPct val="160000"/>
              </a:lnSpc>
              <a:spcBef>
                <a:spcPct val="50000"/>
              </a:spcBef>
              <a:buClr>
                <a:srgbClr val="CC0000"/>
              </a:buClr>
              <a:buSzPct val="110000"/>
              <a:buFont typeface="Wingdings" pitchFamily="2" charset="2"/>
              <a:buChar char="§"/>
              <a:defRPr/>
            </a:pPr>
            <a:endParaRPr lang="en-US" sz="1600" b="1" dirty="0" smtClean="0"/>
          </a:p>
          <a:p>
            <a:pPr>
              <a:buFont typeface="Arial" pitchFamily="34" charset="0"/>
              <a:buNone/>
            </a:pPr>
            <a:r>
              <a:rPr lang="en-US" sz="1600" b="1" dirty="0" smtClean="0"/>
              <a:t> </a:t>
            </a:r>
          </a:p>
          <a:p>
            <a:pPr eaLnBrk="1" hangingPunct="1">
              <a:lnSpc>
                <a:spcPct val="60000"/>
              </a:lnSpc>
            </a:pPr>
            <a:endParaRPr lang="en-US" sz="900" dirty="0" smtClean="0"/>
          </a:p>
        </p:txBody>
      </p:sp>
      <p:sp>
        <p:nvSpPr>
          <p:cNvPr id="4" name="TextBox 3"/>
          <p:cNvSpPr txBox="1"/>
          <p:nvPr/>
        </p:nvSpPr>
        <p:spPr>
          <a:xfrm>
            <a:off x="28194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324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lnSpc>
                <a:spcPct val="50000"/>
              </a:lnSpc>
              <a:spcBef>
                <a:spcPct val="50000"/>
              </a:spcBef>
              <a:buSzPct val="110000"/>
              <a:buNone/>
            </a:pPr>
            <a:r>
              <a:rPr lang="en-US" b="1" dirty="0" smtClean="0">
                <a:solidFill>
                  <a:srgbClr val="002060"/>
                </a:solidFill>
                <a:cs typeface="Arial" pitchFamily="34" charset="0"/>
              </a:rPr>
              <a:t>What is water security?</a:t>
            </a:r>
            <a:endParaRPr lang="en-US" sz="3600" b="1" dirty="0" smtClean="0">
              <a:solidFill>
                <a:srgbClr val="002060"/>
              </a:solidFill>
            </a:endParaRPr>
          </a:p>
          <a:p>
            <a:pPr algn="ctr" eaLnBrk="1" hangingPunct="1">
              <a:lnSpc>
                <a:spcPct val="50000"/>
              </a:lnSpc>
              <a:spcBef>
                <a:spcPct val="50000"/>
              </a:spcBef>
              <a:buSzPct val="110000"/>
              <a:buFont typeface="Arial" pitchFamily="34" charset="0"/>
              <a:buNone/>
            </a:pPr>
            <a:endParaRPr lang="ar-JO" sz="1000" b="1" dirty="0" smtClean="0"/>
          </a:p>
          <a:p>
            <a:pPr algn="just">
              <a:buClr>
                <a:srgbClr val="C00000"/>
              </a:buClr>
              <a:buSzPct val="110000"/>
              <a:buFont typeface="Arial" pitchFamily="34" charset="0"/>
              <a:buAutoNum type="arabicPeriod"/>
              <a:defRPr/>
            </a:pPr>
            <a:r>
              <a:rPr lang="en-US" sz="1800" dirty="0" smtClean="0">
                <a:solidFill>
                  <a:srgbClr val="002060"/>
                </a:solidFill>
                <a:latin typeface="Century Gothic" pitchFamily="34" charset="0"/>
                <a:ea typeface="ＭＳ Ｐゴシック" pitchFamily="34" charset="-128"/>
              </a:rPr>
              <a:t>Accessibility to water resources is ensured for today’s and future generations.</a:t>
            </a:r>
          </a:p>
          <a:p>
            <a:pPr algn="just">
              <a:buClr>
                <a:srgbClr val="C00000"/>
              </a:buClr>
              <a:buSzPct val="110000"/>
              <a:buFont typeface="Arial" pitchFamily="34" charset="0"/>
              <a:buAutoNum type="arabicPeriod"/>
              <a:defRPr/>
            </a:pPr>
            <a:endParaRPr lang="en-US" sz="1800" dirty="0" smtClean="0">
              <a:solidFill>
                <a:srgbClr val="002060"/>
              </a:solidFill>
              <a:latin typeface="Century Gothic" pitchFamily="34" charset="0"/>
              <a:ea typeface="ＭＳ Ｐゴシック" pitchFamily="34" charset="-128"/>
            </a:endParaRPr>
          </a:p>
          <a:p>
            <a:pPr algn="just">
              <a:buClr>
                <a:srgbClr val="C00000"/>
              </a:buClr>
              <a:buSzPct val="110000"/>
              <a:buFont typeface="Arial" pitchFamily="34" charset="0"/>
              <a:buAutoNum type="arabicPeriod"/>
              <a:defRPr/>
            </a:pPr>
            <a:r>
              <a:rPr lang="en-US" sz="1800" dirty="0" smtClean="0">
                <a:solidFill>
                  <a:srgbClr val="002060"/>
                </a:solidFill>
                <a:latin typeface="Century Gothic" pitchFamily="34" charset="0"/>
                <a:ea typeface="ＭＳ Ｐゴシック" pitchFamily="34" charset="-128"/>
              </a:rPr>
              <a:t>The quality and quantity of water resources is sufficient for the socio-economic development needs and future goals of the kingdom.</a:t>
            </a:r>
          </a:p>
          <a:p>
            <a:pPr algn="just">
              <a:buClr>
                <a:srgbClr val="C00000"/>
              </a:buClr>
              <a:buSzPct val="110000"/>
              <a:buFont typeface="Arial" pitchFamily="34" charset="0"/>
              <a:buAutoNum type="arabicPeriod"/>
              <a:defRPr/>
            </a:pPr>
            <a:endParaRPr lang="en-US" sz="1800" dirty="0" smtClean="0">
              <a:solidFill>
                <a:srgbClr val="002060"/>
              </a:solidFill>
              <a:latin typeface="Century Gothic" pitchFamily="34" charset="0"/>
              <a:ea typeface="ＭＳ Ｐゴシック" pitchFamily="34" charset="-128"/>
            </a:endParaRPr>
          </a:p>
          <a:p>
            <a:pPr algn="just">
              <a:buClr>
                <a:srgbClr val="C00000"/>
              </a:buClr>
              <a:buSzPct val="110000"/>
              <a:buFont typeface="Arial" pitchFamily="34" charset="0"/>
              <a:buAutoNum type="arabicPeriod"/>
              <a:defRPr/>
            </a:pPr>
            <a:r>
              <a:rPr lang="en-US" sz="1800" dirty="0" smtClean="0">
                <a:solidFill>
                  <a:srgbClr val="002060"/>
                </a:solidFill>
                <a:latin typeface="Century Gothic" pitchFamily="34" charset="0"/>
                <a:ea typeface="ＭＳ Ｐゴシック" pitchFamily="34" charset="-128"/>
              </a:rPr>
              <a:t>The allocation of water among sectors (such as irrigation, domestic water supply and sanitation, tourism, industry, environmental requirement etc.) is carried out taking into consideration hydrological, environmental and socio-economic factors.</a:t>
            </a:r>
          </a:p>
          <a:p>
            <a:pPr algn="just">
              <a:buClr>
                <a:srgbClr val="C00000"/>
              </a:buClr>
              <a:buSzPct val="110000"/>
              <a:buFont typeface="Arial" pitchFamily="34" charset="0"/>
              <a:buAutoNum type="arabicPeriod"/>
              <a:defRPr/>
            </a:pPr>
            <a:endParaRPr lang="en-US" sz="1800" dirty="0" smtClean="0">
              <a:solidFill>
                <a:srgbClr val="002060"/>
              </a:solidFill>
              <a:latin typeface="Century Gothic" pitchFamily="34" charset="0"/>
              <a:ea typeface="ＭＳ Ｐゴシック" pitchFamily="34" charset="-128"/>
            </a:endParaRPr>
          </a:p>
          <a:p>
            <a:pPr algn="just">
              <a:buClr>
                <a:srgbClr val="C00000"/>
              </a:buClr>
              <a:buSzPct val="110000"/>
              <a:buFont typeface="Arial" pitchFamily="34" charset="0"/>
              <a:buAutoNum type="arabicPeriod"/>
              <a:defRPr/>
            </a:pPr>
            <a:r>
              <a:rPr lang="en-US" sz="1800" dirty="0" smtClean="0">
                <a:solidFill>
                  <a:srgbClr val="002060"/>
                </a:solidFill>
                <a:latin typeface="Century Gothic" pitchFamily="34" charset="0"/>
                <a:ea typeface="ＭＳ Ｐゴシック" pitchFamily="34" charset="-128"/>
              </a:rPr>
              <a:t>Long term water sharing agreements with full participation of all stakeholders are achieved.</a:t>
            </a:r>
          </a:p>
          <a:p>
            <a:pPr algn="just">
              <a:buClr>
                <a:srgbClr val="C00000"/>
              </a:buClr>
              <a:buSzPct val="110000"/>
              <a:buFont typeface="Arial" pitchFamily="34" charset="0"/>
              <a:buAutoNum type="arabicPeriod"/>
              <a:defRPr/>
            </a:pPr>
            <a:endParaRPr lang="en-US" sz="1800" dirty="0" smtClean="0">
              <a:solidFill>
                <a:srgbClr val="002060"/>
              </a:solidFill>
              <a:latin typeface="Century Gothic" pitchFamily="34" charset="0"/>
              <a:ea typeface="ＭＳ Ｐゴシック" pitchFamily="34" charset="-128"/>
            </a:endParaRPr>
          </a:p>
          <a:p>
            <a:pPr algn="just">
              <a:buClr>
                <a:srgbClr val="C00000"/>
              </a:buClr>
              <a:buSzPct val="110000"/>
              <a:buFont typeface="Arial" pitchFamily="34" charset="0"/>
              <a:buAutoNum type="arabicPeriod"/>
              <a:defRPr/>
            </a:pPr>
            <a:r>
              <a:rPr lang="en-US" sz="1800" dirty="0" smtClean="0">
                <a:solidFill>
                  <a:srgbClr val="002060"/>
                </a:solidFill>
                <a:latin typeface="Century Gothic" pitchFamily="34" charset="0"/>
                <a:ea typeface="ＭＳ Ｐゴシック" pitchFamily="34" charset="-128"/>
              </a:rPr>
              <a:t>The environment is protected from pollution and degradation.</a:t>
            </a: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4" name="TextBox 3"/>
          <p:cNvSpPr txBox="1"/>
          <p:nvPr/>
        </p:nvSpPr>
        <p:spPr>
          <a:xfrm>
            <a:off x="28194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2400" y="381000"/>
            <a:ext cx="8839200" cy="30480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dirty="0" smtClean="0">
              <a:solidFill>
                <a:srgbClr val="002060"/>
              </a:solidFill>
              <a:latin typeface="Century Gothic" pitchFamily="34" charset="0"/>
              <a:ea typeface="ＭＳ Ｐゴシック" pitchFamily="34" charset="-128"/>
            </a:endParaRPr>
          </a:p>
          <a:p>
            <a:pPr algn="ctr" eaLnBrk="1" hangingPunct="1">
              <a:spcBef>
                <a:spcPts val="0"/>
              </a:spcBef>
              <a:buSzPct val="110000"/>
              <a:buNone/>
            </a:pPr>
            <a:r>
              <a:rPr lang="en-US" sz="2400" dirty="0" smtClean="0">
                <a:solidFill>
                  <a:srgbClr val="C00000"/>
                </a:solidFill>
                <a:latin typeface="Century Gothic" pitchFamily="34" charset="0"/>
                <a:ea typeface="ＭＳ Ｐゴシック" pitchFamily="34" charset="-128"/>
              </a:rPr>
              <a:t>1. </a:t>
            </a:r>
            <a:r>
              <a:rPr lang="en-US" sz="2400" dirty="0" smtClean="0">
                <a:solidFill>
                  <a:srgbClr val="002060"/>
                </a:solidFill>
                <a:latin typeface="Century Gothic" pitchFamily="34" charset="0"/>
                <a:ea typeface="ＭＳ Ｐゴシック" pitchFamily="34" charset="-128"/>
              </a:rPr>
              <a:t>Accessibility to water resources is ensured for today’s and future generations. </a:t>
            </a:r>
          </a:p>
          <a:p>
            <a:pPr algn="ctr" eaLnBrk="1" hangingPunct="1">
              <a:spcBef>
                <a:spcPts val="0"/>
              </a:spcBef>
              <a:buSzPct val="110000"/>
              <a:buNone/>
            </a:pPr>
            <a:r>
              <a:rPr lang="en-US" sz="2000" b="1" dirty="0" smtClean="0">
                <a:solidFill>
                  <a:srgbClr val="002060"/>
                </a:solidFill>
                <a:cs typeface="Arial" pitchFamily="34" charset="0"/>
              </a:rPr>
              <a:t>Conventional water resources:</a:t>
            </a:r>
          </a:p>
          <a:p>
            <a:pPr algn="ctr" eaLnBrk="1" hangingPunct="1">
              <a:lnSpc>
                <a:spcPct val="50000"/>
              </a:lnSpc>
              <a:spcBef>
                <a:spcPct val="50000"/>
              </a:spcBef>
              <a:buSzPct val="110000"/>
              <a:buNone/>
            </a:pPr>
            <a:endParaRPr lang="en-US" sz="2000" b="1" dirty="0" smtClean="0">
              <a:cs typeface="Arial" pitchFamily="34" charset="0"/>
            </a:endParaRPr>
          </a:p>
          <a:p>
            <a:pPr algn="ctr" eaLnBrk="1" hangingPunct="1">
              <a:lnSpc>
                <a:spcPct val="50000"/>
              </a:lnSpc>
              <a:spcBef>
                <a:spcPct val="50000"/>
              </a:spcBef>
              <a:buSzPct val="110000"/>
              <a:buNone/>
            </a:pPr>
            <a:endParaRPr lang="en-US" sz="2000" b="1" dirty="0" smtClean="0">
              <a:cs typeface="Arial" pitchFamily="34" charset="0"/>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6" name="TextBox 5"/>
          <p:cNvSpPr txBox="1"/>
          <p:nvPr/>
        </p:nvSpPr>
        <p:spPr>
          <a:xfrm>
            <a:off x="28956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pic>
        <p:nvPicPr>
          <p:cNvPr id="5" name="Picture 4" descr="deep aquifer potential.png"/>
          <p:cNvPicPr>
            <a:picLocks noChangeAspect="1"/>
          </p:cNvPicPr>
          <p:nvPr/>
        </p:nvPicPr>
        <p:blipFill>
          <a:blip r:embed="rId4" cstate="print"/>
          <a:stretch>
            <a:fillRect/>
          </a:stretch>
        </p:blipFill>
        <p:spPr>
          <a:xfrm>
            <a:off x="5589336" y="2227360"/>
            <a:ext cx="3554664" cy="3335240"/>
          </a:xfrm>
          <a:prstGeom prst="rect">
            <a:avLst/>
          </a:prstGeom>
        </p:spPr>
      </p:pic>
      <p:sp>
        <p:nvSpPr>
          <p:cNvPr id="7" name="TextBox 6"/>
          <p:cNvSpPr txBox="1"/>
          <p:nvPr/>
        </p:nvSpPr>
        <p:spPr>
          <a:xfrm>
            <a:off x="228600" y="1447800"/>
            <a:ext cx="5486400" cy="6386364"/>
          </a:xfrm>
          <a:prstGeom prst="rect">
            <a:avLst/>
          </a:prstGeom>
          <a:noFill/>
        </p:spPr>
        <p:txBody>
          <a:bodyPr wrap="square" rtlCol="0">
            <a:spAutoFit/>
          </a:bodyPr>
          <a:lstStyle/>
          <a:p>
            <a:pPr marL="342900" lvl="1" indent="-342900" algn="just">
              <a:spcBef>
                <a:spcPts val="600"/>
              </a:spcBef>
              <a:buClr>
                <a:srgbClr val="C00000"/>
              </a:buClr>
              <a:buSzPct val="110000"/>
              <a:buFont typeface="Arial" pitchFamily="34" charset="0"/>
              <a:buChar char="•"/>
              <a:defRPr/>
            </a:pPr>
            <a:r>
              <a:rPr lang="en-US" sz="1600" b="1" dirty="0" smtClean="0">
                <a:solidFill>
                  <a:srgbClr val="002060"/>
                </a:solidFill>
                <a:latin typeface="Century Gothic" pitchFamily="34" charset="0"/>
                <a:ea typeface="ＭＳ Ｐゴシック" pitchFamily="34" charset="-128"/>
              </a:rPr>
              <a:t>Surface:</a:t>
            </a:r>
          </a:p>
          <a:p>
            <a:pPr marL="342900" lvl="1" indent="-342900"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	</a:t>
            </a:r>
            <a:r>
              <a:rPr lang="en-US" sz="1600" dirty="0" smtClean="0">
                <a:solidFill>
                  <a:srgbClr val="002060"/>
                </a:solidFill>
                <a:latin typeface="Century Gothic" pitchFamily="34" charset="0"/>
                <a:ea typeface="ＭＳ Ｐゴシック" pitchFamily="34" charset="-128"/>
              </a:rPr>
              <a:t>Jordan is collecting 360 MCM/year of water flow through dams and ponds (360 and 30 MCM/year respectively) out of a potential 500 MCM/year of rainfall.</a:t>
            </a:r>
            <a:endParaRPr lang="en-US" sz="1600" b="1" dirty="0" smtClean="0">
              <a:solidFill>
                <a:srgbClr val="002060"/>
              </a:solidFill>
              <a:latin typeface="Century Gothic" pitchFamily="34" charset="0"/>
              <a:ea typeface="ＭＳ Ｐゴシック" pitchFamily="34" charset="-128"/>
            </a:endParaRPr>
          </a:p>
          <a:p>
            <a:pPr marL="342900" lvl="1" indent="-342900" algn="just">
              <a:spcBef>
                <a:spcPts val="600"/>
              </a:spcBef>
              <a:buClr>
                <a:srgbClr val="C00000"/>
              </a:buClr>
              <a:buSzPct val="110000"/>
              <a:buFont typeface="Arial" pitchFamily="34" charset="0"/>
              <a:buChar char="•"/>
              <a:defRPr/>
            </a:pPr>
            <a:r>
              <a:rPr lang="en-US" sz="1600" b="1" dirty="0" smtClean="0">
                <a:solidFill>
                  <a:srgbClr val="002060"/>
                </a:solidFill>
                <a:latin typeface="Century Gothic" pitchFamily="34" charset="0"/>
                <a:ea typeface="ＭＳ Ｐゴシック" pitchFamily="34" charset="-128"/>
              </a:rPr>
              <a:t>Exploitation of aquifers: </a:t>
            </a:r>
          </a:p>
          <a:p>
            <a:pPr marL="342900" lvl="1" indent="0"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DISI Project is being implemented on a BOT 25 years contract, and aims to pump 100 million cubic meters of water annually to Amman from 2013 .</a:t>
            </a:r>
          </a:p>
          <a:p>
            <a:pPr marL="342900" lvl="1" indent="0"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The potential of deep aquifers is being assessed.</a:t>
            </a:r>
          </a:p>
          <a:p>
            <a:pPr marL="342900" lvl="1" indent="-342900" algn="just">
              <a:spcBef>
                <a:spcPts val="600"/>
              </a:spcBef>
              <a:buClr>
                <a:srgbClr val="C00000"/>
              </a:buClr>
              <a:buSzPct val="110000"/>
              <a:buFont typeface="Arial" pitchFamily="34" charset="0"/>
              <a:buChar char="•"/>
              <a:defRPr/>
            </a:pPr>
            <a:r>
              <a:rPr lang="en-US" sz="1600" b="1" dirty="0" smtClean="0">
                <a:solidFill>
                  <a:srgbClr val="002060"/>
                </a:solidFill>
                <a:latin typeface="Century Gothic" pitchFamily="34" charset="0"/>
                <a:ea typeface="ＭＳ Ｐゴシック" pitchFamily="34" charset="-128"/>
              </a:rPr>
              <a:t>Red-Dead Sea Conveyance project (RDSC):</a:t>
            </a:r>
          </a:p>
          <a:p>
            <a:pPr marL="342900" lvl="1"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250 MCM of desalinated seawater are expected to be produced by the year 2020.</a:t>
            </a:r>
          </a:p>
          <a:p>
            <a:pPr marL="342900" lvl="1"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Feasibility Study &amp; the  Environmental and Social Assessment are finalized.</a:t>
            </a:r>
          </a:p>
          <a:p>
            <a:pPr marL="342900" lvl="1"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We are currently selecting the Project Master Developer.</a:t>
            </a:r>
          </a:p>
          <a:p>
            <a:pPr marL="342900" lvl="1" indent="0" algn="just">
              <a:spcBef>
                <a:spcPts val="600"/>
              </a:spcBef>
              <a:buClr>
                <a:srgbClr val="C00000"/>
              </a:buClr>
              <a:buSzPct val="110000"/>
              <a:buNone/>
              <a:defRPr/>
            </a:pPr>
            <a:endParaRPr lang="en-US" sz="1600" dirty="0" smtClean="0">
              <a:solidFill>
                <a:srgbClr val="002060"/>
              </a:solidFill>
              <a:latin typeface="Century Gothic" pitchFamily="34" charset="0"/>
              <a:ea typeface="ＭＳ Ｐゴシック" pitchFamily="34" charset="-128"/>
            </a:endParaRPr>
          </a:p>
          <a:p>
            <a:pPr marL="342900" lvl="1" indent="0" algn="just">
              <a:spcBef>
                <a:spcPts val="600"/>
              </a:spcBef>
              <a:buClr>
                <a:srgbClr val="C00000"/>
              </a:buClr>
              <a:buSzPct val="110000"/>
              <a:buNone/>
              <a:defRPr/>
            </a:pPr>
            <a:endParaRPr lang="en-US" sz="1600" dirty="0" smtClean="0">
              <a:solidFill>
                <a:srgbClr val="002060"/>
              </a:solidFill>
              <a:latin typeface="Century Gothic" pitchFamily="34" charset="0"/>
              <a:ea typeface="ＭＳ Ｐゴシック" pitchFamily="34" charset="-128"/>
            </a:endParaRPr>
          </a:p>
          <a:p>
            <a:pPr marL="342900" lvl="1" indent="0" algn="just">
              <a:spcBef>
                <a:spcPts val="600"/>
              </a:spcBef>
              <a:buClr>
                <a:srgbClr val="C00000"/>
              </a:buClr>
              <a:buSzPct val="110000"/>
              <a:buNone/>
              <a:defRPr/>
            </a:pPr>
            <a:endParaRPr lang="en-US" sz="1600" dirty="0" smtClean="0">
              <a:solidFill>
                <a:srgbClr val="002060"/>
              </a:solidFill>
              <a:latin typeface="Century Gothic" pitchFamily="34" charset="0"/>
              <a:ea typeface="ＭＳ Ｐゴシック" pitchFamily="34" charset="-128"/>
            </a:endParaRP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28194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marL="0" algn="ctr" eaLnBrk="1" hangingPunct="1">
              <a:spcBef>
                <a:spcPts val="0"/>
              </a:spcBef>
              <a:buSzPct val="110000"/>
              <a:buNone/>
            </a:pPr>
            <a:r>
              <a:rPr lang="en-US" sz="2400" dirty="0" smtClean="0">
                <a:solidFill>
                  <a:srgbClr val="C00000"/>
                </a:solidFill>
                <a:latin typeface="Century Gothic" pitchFamily="34" charset="0"/>
                <a:ea typeface="ＭＳ Ｐゴシック" pitchFamily="34" charset="-128"/>
              </a:rPr>
              <a:t>1. </a:t>
            </a:r>
            <a:r>
              <a:rPr lang="en-US" sz="2400" dirty="0" smtClean="0">
                <a:solidFill>
                  <a:srgbClr val="002060"/>
                </a:solidFill>
                <a:latin typeface="Century Gothic" pitchFamily="34" charset="0"/>
                <a:ea typeface="ＭＳ Ｐゴシック" pitchFamily="34" charset="-128"/>
              </a:rPr>
              <a:t>Accessibility to water resources is ensured for today’s and future generations. </a:t>
            </a:r>
          </a:p>
          <a:p>
            <a:pPr marL="0" algn="ctr" eaLnBrk="1" hangingPunct="1">
              <a:spcBef>
                <a:spcPts val="0"/>
              </a:spcBef>
              <a:buSzPct val="110000"/>
              <a:buNone/>
            </a:pPr>
            <a:r>
              <a:rPr lang="en-US" sz="2000" b="1" dirty="0" smtClean="0">
                <a:solidFill>
                  <a:srgbClr val="002060"/>
                </a:solidFill>
                <a:cs typeface="Arial" pitchFamily="34" charset="0"/>
              </a:rPr>
              <a:t>Improved Water services &amp; sanitation services:</a:t>
            </a:r>
          </a:p>
          <a:p>
            <a:pPr marL="0" algn="ctr" eaLnBrk="1" hangingPunct="1">
              <a:spcBef>
                <a:spcPts val="0"/>
              </a:spcBef>
              <a:buSzPct val="110000"/>
              <a:buNone/>
            </a:pPr>
            <a:endParaRPr lang="en-US" sz="800" b="1" dirty="0" smtClean="0"/>
          </a:p>
          <a:p>
            <a:pPr marL="342900" lvl="1" indent="-342900" algn="just">
              <a:spcBef>
                <a:spcPts val="600"/>
              </a:spcBef>
              <a:buClr>
                <a:srgbClr val="C00000"/>
              </a:buClr>
              <a:buSzPct val="110000"/>
              <a:buFont typeface="Arial" pitchFamily="34" charset="0"/>
              <a:buChar char="•"/>
              <a:defRPr/>
            </a:pPr>
            <a:r>
              <a:rPr lang="en-US" sz="1600" b="1" dirty="0" smtClean="0">
                <a:solidFill>
                  <a:srgbClr val="002060"/>
                </a:solidFill>
                <a:latin typeface="Century Gothic" pitchFamily="34" charset="0"/>
                <a:ea typeface="ＭＳ Ｐゴシック" pitchFamily="34" charset="-128"/>
              </a:rPr>
              <a:t>Improvement of the performance of regional water authorities </a:t>
            </a:r>
            <a:r>
              <a:rPr lang="en-US" sz="1600" dirty="0" smtClean="0">
                <a:solidFill>
                  <a:srgbClr val="002060"/>
                </a:solidFill>
                <a:latin typeface="Century Gothic" pitchFamily="34" charset="0"/>
                <a:ea typeface="ＭＳ Ｐゴシック" pitchFamily="34" charset="-128"/>
              </a:rPr>
              <a:t>by establishing public water companies for the management of water and wastewater services.</a:t>
            </a:r>
          </a:p>
          <a:p>
            <a:pPr marL="342900" lvl="1" indent="-342900"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Pursuing private sector partnerships through certain business units of the decentralized structures were outsourced to private companies. </a:t>
            </a:r>
          </a:p>
          <a:p>
            <a:pPr marL="342900" lvl="1" indent="-342900"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These actions have lead to the reduction of operational water losses, the  reduction of customer complaints and an increase in water supply efficiency for 80% of the population.</a:t>
            </a:r>
          </a:p>
          <a:p>
            <a:pPr marL="342900" lvl="1" indent="-342900"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Upgrading and restructuring of water networks and system </a:t>
            </a:r>
            <a:r>
              <a:rPr lang="en-US" sz="1600" dirty="0" smtClean="0">
                <a:solidFill>
                  <a:srgbClr val="002060"/>
                </a:solidFill>
                <a:latin typeface="Century Gothic" pitchFamily="34" charset="0"/>
                <a:ea typeface="ＭＳ Ｐゴシック" pitchFamily="34" charset="-128"/>
              </a:rPr>
              <a:t>in the big cities with the support of international donors. </a:t>
            </a:r>
            <a:endParaRPr lang="en-US" sz="1600" dirty="0" smtClean="0">
              <a:solidFill>
                <a:srgbClr val="FF000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600" dirty="0" smtClean="0">
              <a:solidFill>
                <a:srgbClr val="FF0000"/>
              </a:solidFill>
              <a:latin typeface="Century Gothic" pitchFamily="34" charset="0"/>
              <a:ea typeface="ＭＳ Ｐゴシック" pitchFamily="34" charset="-128"/>
            </a:endParaRP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Improving energy efficiency </a:t>
            </a:r>
            <a:r>
              <a:rPr lang="en-US" sz="1600" dirty="0" smtClean="0">
                <a:solidFill>
                  <a:srgbClr val="002060"/>
                </a:solidFill>
                <a:latin typeface="Century Gothic" pitchFamily="34" charset="0"/>
                <a:ea typeface="ＭＳ Ｐゴシック" pitchFamily="34" charset="-128"/>
              </a:rPr>
              <a:t>in the water sector with the support of GIZ and JICA: The Water Authority of Jordan is the largest electricity user in the country (18% of the national energy consumption). Based on a successful PPP to increase the energy efficiency of a pumping station, Energy Contracts are being commissioned to the private sector.</a:t>
            </a:r>
            <a:endParaRPr lang="en-US" sz="1600" dirty="0" smtClean="0">
              <a:solidFill>
                <a:srgbClr val="FF000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600" dirty="0" smtClean="0">
              <a:solidFill>
                <a:srgbClr val="FF0000"/>
              </a:solidFill>
              <a:latin typeface="Century Gothic" pitchFamily="34" charset="0"/>
              <a:ea typeface="ＭＳ Ｐゴシック" pitchFamily="34" charset="-128"/>
            </a:endParaRP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Rehabilitation and expansion of sewage networks.</a:t>
            </a:r>
            <a:endParaRPr lang="en-US" sz="16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ar-JO" sz="16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5" name="TextBox 4"/>
          <p:cNvSpPr txBox="1"/>
          <p:nvPr/>
        </p:nvSpPr>
        <p:spPr>
          <a:xfrm>
            <a:off x="29718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2400" y="304800"/>
            <a:ext cx="8839200" cy="4343400"/>
          </a:xfrm>
        </p:spPr>
        <p:txBody>
          <a:bodyPr/>
          <a:lstStyle/>
          <a:p>
            <a:pPr algn="ctr" eaLnBrk="1" hangingPunct="1">
              <a:spcBef>
                <a:spcPts val="0"/>
              </a:spcBef>
              <a:buSzPct val="110000"/>
              <a:buNone/>
            </a:pPr>
            <a:r>
              <a:rPr lang="ar-JO" sz="2400" dirty="0" smtClean="0">
                <a:solidFill>
                  <a:srgbClr val="002060"/>
                </a:solidFill>
              </a:rPr>
              <a:t>   </a:t>
            </a:r>
            <a:r>
              <a:rPr lang="en-US" sz="2400" dirty="0" smtClean="0">
                <a:solidFill>
                  <a:srgbClr val="002060"/>
                </a:solidFill>
              </a:rPr>
              <a:t> </a:t>
            </a:r>
            <a:r>
              <a:rPr lang="en-US" sz="2400" dirty="0" smtClean="0">
                <a:solidFill>
                  <a:srgbClr val="C00000"/>
                </a:solidFill>
              </a:rPr>
              <a:t>2. </a:t>
            </a:r>
            <a:r>
              <a:rPr lang="en-US" sz="2400" dirty="0" smtClean="0">
                <a:solidFill>
                  <a:srgbClr val="002060"/>
                </a:solidFill>
                <a:latin typeface="Century Gothic" pitchFamily="34" charset="0"/>
                <a:ea typeface="ＭＳ Ｐゴシック" pitchFamily="34" charset="-128"/>
              </a:rPr>
              <a:t>The quality and quantity of water resources is sufficient for the socio-economic development needs and future goals of the kingdom.</a:t>
            </a:r>
            <a:endParaRPr lang="en-US" sz="2400" b="1" dirty="0" smtClean="0">
              <a:cs typeface="Arial" pitchFamily="34" charset="0"/>
            </a:endParaRPr>
          </a:p>
          <a:p>
            <a:pPr algn="ctr" eaLnBrk="1" hangingPunct="1">
              <a:lnSpc>
                <a:spcPct val="50000"/>
              </a:lnSpc>
              <a:spcBef>
                <a:spcPct val="50000"/>
              </a:spcBef>
              <a:buSzPct val="110000"/>
              <a:buNone/>
            </a:pPr>
            <a:r>
              <a:rPr lang="en-US" sz="2000" b="1" dirty="0" smtClean="0">
                <a:solidFill>
                  <a:srgbClr val="002060"/>
                </a:solidFill>
                <a:cs typeface="Arial" pitchFamily="34" charset="0"/>
              </a:rPr>
              <a:t>Non-conventional water resources:</a:t>
            </a:r>
            <a:r>
              <a:rPr lang="en-US" sz="2000" b="1" dirty="0" smtClean="0">
                <a:cs typeface="Arial" pitchFamily="34" charset="0"/>
              </a:rPr>
              <a:t> </a:t>
            </a:r>
          </a:p>
          <a:p>
            <a:pPr algn="ctr" eaLnBrk="1" hangingPunct="1">
              <a:spcBef>
                <a:spcPts val="0"/>
              </a:spcBef>
              <a:buSzPct val="110000"/>
              <a:buNone/>
            </a:pPr>
            <a:endParaRPr lang="en-US" sz="800" b="1" dirty="0" smtClean="0"/>
          </a:p>
          <a:p>
            <a:pPr algn="just">
              <a:spcBef>
                <a:spcPts val="12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Desalination of brackish groundwater: </a:t>
            </a:r>
          </a:p>
          <a:p>
            <a:pPr algn="just">
              <a:spcBef>
                <a:spcPts val="1200"/>
              </a:spcBef>
              <a:buClr>
                <a:srgbClr val="C00000"/>
              </a:buClr>
              <a:buSzPct val="110000"/>
              <a:buNone/>
              <a:defRPr/>
            </a:pPr>
            <a:r>
              <a:rPr lang="en-US" sz="1600" b="1" dirty="0" smtClean="0">
                <a:solidFill>
                  <a:srgbClr val="002060"/>
                </a:solidFill>
                <a:latin typeface="Century Gothic" pitchFamily="34" charset="0"/>
                <a:ea typeface="ＭＳ Ｐゴシック" pitchFamily="34" charset="-128"/>
              </a:rPr>
              <a:t>	</a:t>
            </a:r>
            <a:r>
              <a:rPr lang="en-US" sz="1600" dirty="0" smtClean="0">
                <a:solidFill>
                  <a:srgbClr val="002060"/>
                </a:solidFill>
                <a:latin typeface="Century Gothic" pitchFamily="34" charset="0"/>
                <a:ea typeface="ＭＳ Ｐゴシック" pitchFamily="34" charset="-128"/>
              </a:rPr>
              <a:t>In 2010, Jordan’s desalination capacity stood at 86 MCM. Small scale desalination plants are currently being operated by the private sector, mainly for irrigation purposes.</a:t>
            </a:r>
          </a:p>
          <a:p>
            <a:pPr algn="just">
              <a:spcBef>
                <a:spcPts val="12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There is a scope for expansion of desalination practices. However, there are numerous technical and economic barriers.  </a:t>
            </a:r>
          </a:p>
          <a:p>
            <a:pPr algn="just">
              <a:spcBef>
                <a:spcPts val="12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Water reuse: </a:t>
            </a:r>
          </a:p>
          <a:p>
            <a:pPr marL="342900" lvl="7" indent="-342900" algn="just" eaLnBrk="0" fontAlgn="base" hangingPunct="0">
              <a:spcBef>
                <a:spcPts val="600"/>
              </a:spcBef>
              <a:spcAft>
                <a:spcPct val="0"/>
              </a:spcAft>
              <a:buClr>
                <a:srgbClr val="C00000"/>
              </a:buClr>
              <a:buSzPct val="110000"/>
              <a:buNone/>
              <a:defRPr/>
            </a:pPr>
            <a:r>
              <a:rPr lang="en-US" sz="1600" dirty="0" smtClean="0">
                <a:solidFill>
                  <a:srgbClr val="002060"/>
                </a:solidFill>
                <a:latin typeface="Century Gothic" pitchFamily="34" charset="0"/>
                <a:ea typeface="ＭＳ Ｐゴシック" pitchFamily="34" charset="-128"/>
              </a:rPr>
              <a:t>	Reclaimed water will be used for industry and agriculture in order to save freshwater for domestic uses.</a:t>
            </a:r>
          </a:p>
          <a:p>
            <a:pPr marL="342900" lvl="7" indent="-342900" algn="just" eaLnBrk="0" fontAlgn="base" hangingPunct="0">
              <a:spcBef>
                <a:spcPts val="600"/>
              </a:spcBef>
              <a:spcAft>
                <a:spcPct val="0"/>
              </a:spcAft>
              <a:buClr>
                <a:srgbClr val="C00000"/>
              </a:buClr>
              <a:buSzPct val="110000"/>
              <a:buNone/>
              <a:defRPr/>
            </a:pPr>
            <a:r>
              <a:rPr lang="en-US" sz="1600" dirty="0" smtClean="0">
                <a:solidFill>
                  <a:srgbClr val="002060"/>
                </a:solidFill>
                <a:latin typeface="Century Gothic" pitchFamily="34" charset="0"/>
                <a:ea typeface="ＭＳ Ｐゴシック" pitchFamily="34" charset="-128"/>
              </a:rPr>
              <a:t>	In 2010, 24 operational wastewater treatment plants (WWTP) were operational in Jordan, treating 110 MCM of water, of which 97 MCM/year are treated by the main WWTP (As </a:t>
            </a:r>
            <a:r>
              <a:rPr lang="en-US" sz="1600" dirty="0" err="1" smtClean="0">
                <a:solidFill>
                  <a:srgbClr val="002060"/>
                </a:solidFill>
                <a:latin typeface="Century Gothic" pitchFamily="34" charset="0"/>
                <a:ea typeface="ＭＳ Ｐゴシック" pitchFamily="34" charset="-128"/>
              </a:rPr>
              <a:t>Samra</a:t>
            </a:r>
            <a:r>
              <a:rPr lang="en-US" sz="1600" dirty="0" smtClean="0">
                <a:solidFill>
                  <a:srgbClr val="002060"/>
                </a:solidFill>
                <a:latin typeface="Century Gothic" pitchFamily="34" charset="0"/>
                <a:ea typeface="ＭＳ Ｐゴシック" pitchFamily="34" charset="-128"/>
              </a:rPr>
              <a:t>) which runs on a 25-year BOT contract. Its expansion by 45 MCM/y has been committed for 2015.</a:t>
            </a:r>
          </a:p>
          <a:p>
            <a:pPr marL="342900" lvl="7" indent="-342900" algn="just" eaLnBrk="0" fontAlgn="base" hangingPunct="0">
              <a:spcBef>
                <a:spcPts val="600"/>
              </a:spcBef>
              <a:spcAft>
                <a:spcPct val="0"/>
              </a:spcAft>
              <a:buClr>
                <a:srgbClr val="C00000"/>
              </a:buClr>
              <a:buSzPct val="110000"/>
              <a:buNone/>
              <a:defRPr/>
            </a:pPr>
            <a:r>
              <a:rPr lang="en-US" sz="1600" dirty="0" smtClean="0">
                <a:solidFill>
                  <a:srgbClr val="002060"/>
                </a:solidFill>
                <a:latin typeface="Century Gothic" pitchFamily="34" charset="0"/>
                <a:ea typeface="ＭＳ Ｐゴシック" pitchFamily="34" charset="-128"/>
              </a:rPr>
              <a:t>	Jordan is developing decentralized wastewater treatment plants for small communities.</a:t>
            </a:r>
          </a:p>
          <a:p>
            <a:pPr marL="342900" lvl="7" indent="-342900" algn="just" eaLnBrk="0" fontAlgn="base" hangingPunct="0">
              <a:spcBef>
                <a:spcPts val="600"/>
              </a:spcBef>
              <a:spcAft>
                <a:spcPct val="0"/>
              </a:spcAft>
              <a:buClr>
                <a:srgbClr val="C00000"/>
              </a:buClr>
              <a:buSzPct val="110000"/>
              <a:buNone/>
              <a:defRPr/>
            </a:pPr>
            <a:r>
              <a:rPr lang="en-US" sz="1600" dirty="0" smtClean="0">
                <a:solidFill>
                  <a:srgbClr val="002060"/>
                </a:solidFill>
                <a:latin typeface="Century Gothic" pitchFamily="34" charset="0"/>
                <a:ea typeface="ＭＳ Ｐゴシック" pitchFamily="34" charset="-128"/>
              </a:rPr>
              <a:t>	In the future, the construction of new WWTP should provide an additional 31 MCM of freshwater.</a:t>
            </a:r>
          </a:p>
          <a:p>
            <a:pPr marL="342900" lvl="7" indent="-342900" algn="just" eaLnBrk="0" fontAlgn="base" hangingPunct="0">
              <a:spcBef>
                <a:spcPts val="600"/>
              </a:spcBef>
              <a:spcAft>
                <a:spcPct val="0"/>
              </a:spcAft>
              <a:buClr>
                <a:srgbClr val="C00000"/>
              </a:buClr>
              <a:buSzPct val="110000"/>
              <a:buNone/>
              <a:defRPr/>
            </a:pPr>
            <a:r>
              <a:rPr lang="en-US" sz="1600" dirty="0" smtClean="0">
                <a:solidFill>
                  <a:srgbClr val="002060"/>
                </a:solidFill>
                <a:latin typeface="Century Gothic" pitchFamily="34" charset="0"/>
                <a:ea typeface="ＭＳ Ｐゴシック" pitchFamily="34" charset="-128"/>
              </a:rPr>
              <a:t>	</a:t>
            </a:r>
          </a:p>
          <a:p>
            <a:pPr algn="just">
              <a:spcBef>
                <a:spcPts val="600"/>
              </a:spcBef>
              <a:buClr>
                <a:srgbClr val="C00000"/>
              </a:buClr>
              <a:buSzPct val="110000"/>
              <a:defRPr/>
            </a:pPr>
            <a:endParaRPr lang="ar-JO" sz="16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defRPr/>
            </a:pP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6" name="TextBox 5"/>
          <p:cNvSpPr txBox="1"/>
          <p:nvPr/>
        </p:nvSpPr>
        <p:spPr>
          <a:xfrm>
            <a:off x="30480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28956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spcBef>
                <a:spcPts val="0"/>
              </a:spcBef>
              <a:buSzPct val="110000"/>
              <a:buNone/>
            </a:pPr>
            <a:endParaRPr lang="en-US" sz="2400" dirty="0" smtClean="0">
              <a:solidFill>
                <a:srgbClr val="002060"/>
              </a:solidFill>
              <a:latin typeface="Century Gothic" pitchFamily="34" charset="0"/>
              <a:ea typeface="ＭＳ Ｐゴシック" pitchFamily="34" charset="-128"/>
            </a:endParaRPr>
          </a:p>
          <a:p>
            <a:pPr algn="ctr" eaLnBrk="1" hangingPunct="1">
              <a:spcBef>
                <a:spcPts val="0"/>
              </a:spcBef>
              <a:buSzPct val="110000"/>
              <a:buNone/>
            </a:pPr>
            <a:r>
              <a:rPr lang="en-US" sz="2400" dirty="0" smtClean="0">
                <a:solidFill>
                  <a:srgbClr val="993300"/>
                </a:solidFill>
                <a:latin typeface="Century Gothic" pitchFamily="34" charset="0"/>
                <a:ea typeface="ＭＳ Ｐゴシック" pitchFamily="34" charset="-128"/>
              </a:rPr>
              <a:t>3. </a:t>
            </a:r>
            <a:r>
              <a:rPr lang="en-US" sz="2400" dirty="0" smtClean="0">
                <a:solidFill>
                  <a:srgbClr val="002060"/>
                </a:solidFill>
                <a:latin typeface="Century Gothic" pitchFamily="34" charset="0"/>
                <a:ea typeface="ＭＳ Ｐゴシック" pitchFamily="34" charset="-128"/>
              </a:rPr>
              <a:t>The allocation of water among sectors is carried out taking into consideration hydrological, environmental and socio-economic factors.</a:t>
            </a:r>
            <a:r>
              <a:rPr lang="ar-JO" sz="3600" b="1" dirty="0" smtClean="0"/>
              <a:t/>
            </a:r>
            <a:br>
              <a:rPr lang="ar-JO" sz="3600" b="1" dirty="0" smtClean="0"/>
            </a:br>
            <a:r>
              <a:rPr lang="en-US" sz="2000" b="1" dirty="0" smtClean="0">
                <a:solidFill>
                  <a:srgbClr val="002060"/>
                </a:solidFill>
                <a:cs typeface="Arial" pitchFamily="34" charset="0"/>
              </a:rPr>
              <a:t>Improve water governance</a:t>
            </a:r>
          </a:p>
          <a:p>
            <a:pPr algn="ctr" eaLnBrk="1" hangingPunct="1">
              <a:lnSpc>
                <a:spcPct val="50000"/>
              </a:lnSpc>
              <a:spcBef>
                <a:spcPct val="50000"/>
              </a:spcBef>
              <a:buSzPct val="110000"/>
              <a:buFont typeface="Arial" pitchFamily="34" charset="0"/>
              <a:buNone/>
            </a:pPr>
            <a:endParaRPr lang="ar-JO" sz="1000" b="1" dirty="0" smtClean="0"/>
          </a:p>
          <a:p>
            <a:pPr algn="just">
              <a:spcBef>
                <a:spcPts val="600"/>
              </a:spcBef>
              <a:buClr>
                <a:srgbClr val="C00000"/>
              </a:buClr>
              <a:buSzPct val="110000"/>
              <a:defRPr/>
            </a:pPr>
            <a:r>
              <a:rPr lang="en-US" sz="1600" dirty="0" smtClean="0">
                <a:solidFill>
                  <a:srgbClr val="002060"/>
                </a:solidFill>
                <a:latin typeface="Century Gothic" pitchFamily="34" charset="0"/>
                <a:ea typeface="ＭＳ Ｐゴシック" pitchFamily="34" charset="-128"/>
              </a:rPr>
              <a:t>Establishment of a multi-stakeholder Water Council headed by the Ministry of Water and Irrigation to increase accountability and transparency.</a:t>
            </a:r>
          </a:p>
          <a:p>
            <a:pPr algn="just">
              <a:spcBef>
                <a:spcPts val="600"/>
              </a:spcBef>
              <a:buClr>
                <a:srgbClr val="C00000"/>
              </a:buClr>
              <a:buSzPct val="110000"/>
              <a:buNone/>
              <a:defRPr/>
            </a:pPr>
            <a:endParaRPr lang="en-US" sz="16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600" dirty="0" smtClean="0">
              <a:solidFill>
                <a:srgbClr val="002060"/>
              </a:solidFill>
              <a:latin typeface="Century Gothic" pitchFamily="34" charset="0"/>
              <a:ea typeface="ＭＳ Ｐゴシック" pitchFamily="34" charset="-128"/>
            </a:endParaRPr>
          </a:p>
        </p:txBody>
      </p:sp>
      <p:sp>
        <p:nvSpPr>
          <p:cNvPr id="4" name="TextBox 3"/>
          <p:cNvSpPr txBox="1"/>
          <p:nvPr/>
        </p:nvSpPr>
        <p:spPr>
          <a:xfrm>
            <a:off x="25908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pic>
        <p:nvPicPr>
          <p:cNvPr id="6" name="Picture 5" descr="AllModels.jpg"/>
          <p:cNvPicPr>
            <a:picLocks noChangeAspect="1"/>
          </p:cNvPicPr>
          <p:nvPr/>
        </p:nvPicPr>
        <p:blipFill>
          <a:blip r:embed="rId4" cstate="print"/>
          <a:stretch>
            <a:fillRect/>
          </a:stretch>
        </p:blipFill>
        <p:spPr>
          <a:xfrm>
            <a:off x="5943600" y="2779058"/>
            <a:ext cx="3269673" cy="4231342"/>
          </a:xfrm>
          <a:prstGeom prst="rect">
            <a:avLst/>
          </a:prstGeom>
          <a:ln>
            <a:noFill/>
          </a:ln>
          <a:effectLst>
            <a:softEdge rad="112500"/>
          </a:effectLst>
        </p:spPr>
      </p:pic>
      <p:sp>
        <p:nvSpPr>
          <p:cNvPr id="7" name="TextBox 6"/>
          <p:cNvSpPr txBox="1"/>
          <p:nvPr/>
        </p:nvSpPr>
        <p:spPr>
          <a:xfrm>
            <a:off x="304800" y="2667000"/>
            <a:ext cx="5715000" cy="4078039"/>
          </a:xfrm>
          <a:prstGeom prst="rect">
            <a:avLst/>
          </a:prstGeom>
          <a:noFill/>
        </p:spPr>
        <p:txBody>
          <a:bodyPr wrap="square" rtlCol="0">
            <a:spAutoFit/>
          </a:bodyPr>
          <a:lstStyle/>
          <a:p>
            <a:pPr marL="342900" indent="-342900" algn="just" eaLnBrk="0" hangingPunct="0">
              <a:spcBef>
                <a:spcPts val="600"/>
              </a:spcBef>
              <a:buClr>
                <a:srgbClr val="C00000"/>
              </a:buClr>
              <a:buSzPct val="110000"/>
              <a:buFont typeface="Arial" pitchFamily="34" charset="0"/>
              <a:buChar char="•"/>
              <a:defRPr/>
            </a:pPr>
            <a:endParaRPr lang="en-US" sz="1600" b="1"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buFont typeface="Arial" pitchFamily="34" charset="0"/>
              <a:buChar char="•"/>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eaLnBrk="0" hangingPunct="0">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cs typeface="+mn-cs"/>
              </a:rPr>
              <a:t>Enhancement of policies and tools:</a:t>
            </a:r>
          </a:p>
          <a:p>
            <a:pPr marL="342900"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Improvement of long term planning and allocation of water resources through the update of the National Water Master Plan (NWMP) and the application of decision-support tools such as WEAP  (Water Evaluation and Planning Tool).	</a:t>
            </a:r>
          </a:p>
          <a:p>
            <a:pPr marL="342900" algn="just">
              <a:spcBef>
                <a:spcPts val="600"/>
              </a:spcBef>
              <a:buClr>
                <a:srgbClr val="C00000"/>
              </a:buClr>
              <a:buSzPct val="110000"/>
              <a:defRPr/>
            </a:pPr>
            <a:endParaRPr lang="en-US" sz="1600" dirty="0" smtClean="0">
              <a:solidFill>
                <a:srgbClr val="002060"/>
              </a:solidFill>
              <a:latin typeface="Century Gothic" pitchFamily="34" charset="0"/>
              <a:ea typeface="ＭＳ Ｐゴシック" pitchFamily="34" charset="-128"/>
              <a:cs typeface="+mn-cs"/>
            </a:endParaRPr>
          </a:p>
          <a:p>
            <a:pPr marL="342900" indent="-342900" algn="just">
              <a:spcBef>
                <a:spcPts val="600"/>
              </a:spcBef>
              <a:buClr>
                <a:srgbClr val="C00000"/>
              </a:buClr>
              <a:buSzPct val="110000"/>
              <a:buFont typeface="Arial" pitchFamily="34" charset="0"/>
              <a:buChar char="•"/>
              <a:defRPr/>
            </a:pPr>
            <a:r>
              <a:rPr lang="en-US" sz="1600" dirty="0" smtClean="0">
                <a:solidFill>
                  <a:srgbClr val="002060"/>
                </a:solidFill>
                <a:latin typeface="Century Gothic" pitchFamily="34" charset="0"/>
                <a:ea typeface="ＭＳ Ｐゴシック" pitchFamily="34" charset="-128"/>
                <a:cs typeface="+mn-cs"/>
              </a:rPr>
              <a:t>Water valuation study carried out in order to bridge the gap between expenditures and incomes.</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a:t>
            </a:r>
          </a:p>
          <a:p>
            <a:endParaRPr lang="en-US" sz="16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304800"/>
            <a:ext cx="8686800" cy="6553200"/>
          </a:xfrm>
        </p:spPr>
        <p:txBody>
          <a:bodyPr/>
          <a:lstStyle/>
          <a:p>
            <a:pPr lvl="2" algn="ctr" rtl="1" eaLnBrk="1" hangingPunct="1">
              <a:lnSpc>
                <a:spcPct val="50000"/>
              </a:lnSpc>
              <a:spcBef>
                <a:spcPct val="50000"/>
              </a:spcBef>
              <a:buSzPct val="110000"/>
              <a:buFont typeface="Arial" pitchFamily="34" charset="0"/>
              <a:buNone/>
            </a:pPr>
            <a:r>
              <a:rPr lang="ar-JO" sz="1400" dirty="0" smtClean="0"/>
              <a:t>   </a:t>
            </a:r>
            <a:endParaRPr lang="en-US" sz="1400" dirty="0" smtClean="0"/>
          </a:p>
          <a:p>
            <a:pPr algn="ctr" eaLnBrk="1" hangingPunct="1">
              <a:spcBef>
                <a:spcPts val="0"/>
              </a:spcBef>
              <a:buSzPct val="110000"/>
              <a:buNone/>
            </a:pPr>
            <a:r>
              <a:rPr lang="en-US" sz="2400" dirty="0" smtClean="0">
                <a:solidFill>
                  <a:srgbClr val="993300"/>
                </a:solidFill>
                <a:latin typeface="Century Gothic" pitchFamily="34" charset="0"/>
                <a:ea typeface="ＭＳ Ｐゴシック" pitchFamily="34" charset="-128"/>
              </a:rPr>
              <a:t>3. </a:t>
            </a:r>
            <a:r>
              <a:rPr lang="en-US" sz="2400" dirty="0" smtClean="0">
                <a:solidFill>
                  <a:srgbClr val="002060"/>
                </a:solidFill>
                <a:latin typeface="Century Gothic" pitchFamily="34" charset="0"/>
                <a:ea typeface="ＭＳ Ｐゴシック" pitchFamily="34" charset="-128"/>
              </a:rPr>
              <a:t>The allocation of water among sectors is carried out taking into consideration hydrological, environmental and socio-economic factors. </a:t>
            </a:r>
            <a:r>
              <a:rPr lang="en-US" sz="2400" b="1" dirty="0" smtClean="0">
                <a:cs typeface="Arial" pitchFamily="34" charset="0"/>
              </a:rPr>
              <a:t> </a:t>
            </a:r>
          </a:p>
          <a:p>
            <a:pPr algn="ctr" eaLnBrk="1" hangingPunct="1">
              <a:lnSpc>
                <a:spcPct val="50000"/>
              </a:lnSpc>
              <a:spcBef>
                <a:spcPct val="50000"/>
              </a:spcBef>
              <a:buSzPct val="110000"/>
              <a:buNone/>
            </a:pPr>
            <a:r>
              <a:rPr lang="en-US" sz="2000" b="1" dirty="0" smtClean="0">
                <a:solidFill>
                  <a:srgbClr val="002060"/>
                </a:solidFill>
                <a:cs typeface="Arial" pitchFamily="34" charset="0"/>
              </a:rPr>
              <a:t>Efficient water demand management</a:t>
            </a:r>
            <a:r>
              <a:rPr lang="ar-JO" sz="3600" b="1" dirty="0" smtClean="0"/>
              <a:t/>
            </a:r>
            <a:br>
              <a:rPr lang="ar-JO" sz="3600" b="1" dirty="0" smtClean="0"/>
            </a:br>
            <a:endParaRPr lang="en-US" sz="800" b="1" dirty="0" smtClean="0"/>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Participatory demand management:</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22 Water User Associations have been established, covering ca. 80% of the irrigated area in order to make irrigation water distribution more efficient.</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Development and implementation of an Action Plan for sustainable groundwater management together with all stakeholders, namely from the agricultural sector</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Water efficient practices:</a:t>
            </a:r>
          </a:p>
          <a:p>
            <a:pPr algn="just">
              <a:spcBef>
                <a:spcPts val="600"/>
              </a:spcBef>
              <a:spcAft>
                <a:spcPts val="600"/>
              </a:spcAft>
              <a:buClr>
                <a:srgbClr val="C00000"/>
              </a:buClr>
              <a:buSzPct val="110000"/>
              <a:buNone/>
              <a:defRPr/>
            </a:pPr>
            <a:r>
              <a:rPr lang="en-US" sz="1600" b="1" dirty="0" smtClean="0">
                <a:solidFill>
                  <a:srgbClr val="002060"/>
                </a:solidFill>
                <a:latin typeface="Century Gothic" pitchFamily="34" charset="0"/>
                <a:ea typeface="ＭＳ Ｐゴシック" pitchFamily="34" charset="-128"/>
              </a:rPr>
              <a:t>	</a:t>
            </a:r>
            <a:r>
              <a:rPr lang="en-US" sz="1600" dirty="0" smtClean="0">
                <a:solidFill>
                  <a:srgbClr val="002060"/>
                </a:solidFill>
                <a:latin typeface="Century Gothic" pitchFamily="34" charset="0"/>
                <a:ea typeface="ＭＳ Ｐゴシック" pitchFamily="34" charset="-128"/>
              </a:rPr>
              <a:t>Promotion of efficient water using practices in all sectors (households, irrigation, tourism, industry, hospital, offices) to reduce the gap between available water supply and water demand (rainwater harvesting, the reuse of </a:t>
            </a:r>
            <a:r>
              <a:rPr lang="en-US" sz="1600" dirty="0" err="1" smtClean="0">
                <a:solidFill>
                  <a:srgbClr val="002060"/>
                </a:solidFill>
                <a:latin typeface="Century Gothic" pitchFamily="34" charset="0"/>
                <a:ea typeface="ＭＳ Ｐゴシック" pitchFamily="34" charset="-128"/>
              </a:rPr>
              <a:t>greywater</a:t>
            </a:r>
            <a:r>
              <a:rPr lang="en-US" sz="1600" dirty="0" smtClean="0">
                <a:solidFill>
                  <a:srgbClr val="002060"/>
                </a:solidFill>
                <a:latin typeface="Century Gothic" pitchFamily="34" charset="0"/>
                <a:ea typeface="ＭＳ Ｐゴシック" pitchFamily="34" charset="-128"/>
              </a:rPr>
              <a:t>, assistance for low income consumers, training </a:t>
            </a:r>
            <a:r>
              <a:rPr lang="en-US" sz="1600" dirty="0" err="1" smtClean="0">
                <a:solidFill>
                  <a:srgbClr val="002060"/>
                </a:solidFill>
                <a:latin typeface="Century Gothic" pitchFamily="34" charset="0"/>
                <a:ea typeface="ＭＳ Ｐゴシック" pitchFamily="34" charset="-128"/>
              </a:rPr>
              <a:t>programmes</a:t>
            </a:r>
            <a:r>
              <a:rPr lang="en-US" sz="1600" dirty="0" smtClean="0">
                <a:solidFill>
                  <a:srgbClr val="002060"/>
                </a:solidFill>
                <a:latin typeface="Century Gothic" pitchFamily="34" charset="0"/>
                <a:ea typeface="ＭＳ Ｐゴシック" pitchFamily="34" charset="-128"/>
              </a:rPr>
              <a:t>, etc….).	</a:t>
            </a:r>
          </a:p>
          <a:p>
            <a:pPr algn="just">
              <a:spcBef>
                <a:spcPts val="600"/>
              </a:spcBef>
              <a:buClr>
                <a:srgbClr val="C00000"/>
              </a:buClr>
              <a:buSzPct val="110000"/>
              <a:defRPr/>
            </a:pPr>
            <a:r>
              <a:rPr lang="en-US" sz="1600" b="1" dirty="0" smtClean="0">
                <a:solidFill>
                  <a:srgbClr val="002060"/>
                </a:solidFill>
                <a:latin typeface="Century Gothic" pitchFamily="34" charset="0"/>
                <a:ea typeface="ＭＳ Ｐゴシック" pitchFamily="34" charset="-128"/>
              </a:rPr>
              <a:t>Heightened public awareness:</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Awareness campaigns with school students, women as main water users at household level, religious sector using media outlets (radios, TV, newspapers, publications, etc.) and ‘water clubs’ in schools.</a:t>
            </a:r>
          </a:p>
          <a:p>
            <a:pPr algn="just">
              <a:spcBef>
                <a:spcPts val="600"/>
              </a:spcBef>
              <a:buClr>
                <a:srgbClr val="C00000"/>
              </a:buClr>
              <a:buSzPct val="110000"/>
              <a:buNone/>
              <a:defRPr/>
            </a:pPr>
            <a:r>
              <a:rPr lang="en-US" sz="1600" dirty="0" smtClean="0">
                <a:solidFill>
                  <a:srgbClr val="002060"/>
                </a:solidFill>
                <a:latin typeface="Century Gothic" pitchFamily="34" charset="0"/>
                <a:ea typeface="ＭＳ Ｐゴシック" pitchFamily="34" charset="-128"/>
              </a:rPr>
              <a:t>	Promotion of water savings at the household level through the establishment of Water Wise Women groups.</a:t>
            </a:r>
          </a:p>
          <a:p>
            <a:pPr algn="just">
              <a:spcBef>
                <a:spcPts val="600"/>
              </a:spcBef>
              <a:buClr>
                <a:srgbClr val="C00000"/>
              </a:buClr>
              <a:buSzPct val="110000"/>
              <a:defRPr/>
            </a:pPr>
            <a:endParaRPr lang="en-US" sz="1600" b="1"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600" b="1"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r>
              <a:rPr lang="en-US" sz="1600" b="1" dirty="0" smtClean="0">
                <a:solidFill>
                  <a:srgbClr val="002060"/>
                </a:solidFill>
                <a:latin typeface="Century Gothic" pitchFamily="34" charset="0"/>
                <a:ea typeface="ＭＳ Ｐゴシック" pitchFamily="34" charset="-128"/>
              </a:rPr>
              <a:t>	</a:t>
            </a:r>
            <a:r>
              <a:rPr lang="en-US" sz="1600" dirty="0" smtClean="0">
                <a:solidFill>
                  <a:srgbClr val="002060"/>
                </a:solidFill>
                <a:latin typeface="Century Gothic" pitchFamily="34" charset="0"/>
                <a:ea typeface="ＭＳ Ｐゴシック" pitchFamily="34" charset="-128"/>
              </a:rPr>
              <a:t>	</a:t>
            </a:r>
          </a:p>
          <a:p>
            <a:pPr algn="just">
              <a:spcBef>
                <a:spcPts val="600"/>
              </a:spcBef>
              <a:buClr>
                <a:srgbClr val="C00000"/>
              </a:buClr>
              <a:buSzPct val="110000"/>
              <a:buFont typeface="Arial" pitchFamily="34" charset="0"/>
              <a:buNone/>
              <a:defRPr/>
            </a:pPr>
            <a:r>
              <a:rPr lang="en-US" sz="1600" b="1" dirty="0" smtClean="0">
                <a:solidFill>
                  <a:srgbClr val="002060"/>
                </a:solidFill>
                <a:latin typeface="Century Gothic" pitchFamily="34" charset="0"/>
                <a:ea typeface="ＭＳ Ｐゴシック" pitchFamily="34" charset="-128"/>
              </a:rPr>
              <a:t>	</a:t>
            </a:r>
            <a:endParaRPr lang="en-US" sz="1800" dirty="0" smtClean="0">
              <a:solidFill>
                <a:srgbClr val="002060"/>
              </a:solidFill>
              <a:latin typeface="Century Gothic" pitchFamily="34" charset="0"/>
              <a:ea typeface="ＭＳ Ｐゴシック" pitchFamily="34" charset="-128"/>
            </a:endParaRPr>
          </a:p>
          <a:p>
            <a:pPr algn="just">
              <a:spcBef>
                <a:spcPts val="600"/>
              </a:spcBef>
              <a:buClr>
                <a:srgbClr val="C00000"/>
              </a:buClr>
              <a:buSzPct val="110000"/>
              <a:buNone/>
              <a:defRPr/>
            </a:pPr>
            <a:endParaRPr lang="en-US" sz="1800" dirty="0" smtClean="0">
              <a:solidFill>
                <a:srgbClr val="002060"/>
              </a:solidFill>
              <a:latin typeface="Century Gothic" pitchFamily="34" charset="0"/>
              <a:ea typeface="ＭＳ Ｐゴシック" pitchFamily="34" charset="-128"/>
            </a:endParaRPr>
          </a:p>
        </p:txBody>
      </p:sp>
      <p:sp>
        <p:nvSpPr>
          <p:cNvPr id="4" name="TextBox 3"/>
          <p:cNvSpPr txBox="1"/>
          <p:nvPr/>
        </p:nvSpPr>
        <p:spPr>
          <a:xfrm>
            <a:off x="2895600" y="0"/>
            <a:ext cx="3886200" cy="369332"/>
          </a:xfrm>
          <a:prstGeom prst="rect">
            <a:avLst/>
          </a:prstGeom>
          <a:noFill/>
        </p:spPr>
        <p:txBody>
          <a:bodyPr wrap="square" rtlCol="0">
            <a:spAutoFit/>
          </a:bodyPr>
          <a:lstStyle/>
          <a:p>
            <a:pPr eaLnBrk="1" hangingPunct="1"/>
            <a:r>
              <a:rPr lang="en-US" dirty="0" smtClean="0">
                <a:solidFill>
                  <a:schemeClr val="bg1">
                    <a:lumMod val="65000"/>
                  </a:schemeClr>
                </a:solidFill>
                <a:cs typeface="Times New Roman" pitchFamily="18" charset="0"/>
              </a:rPr>
              <a:t>Water Security and Protection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6668</TotalTime>
  <Words>1741</Words>
  <Application>Microsoft Office PowerPoint</Application>
  <PresentationFormat>On-screen Show (4:3)</PresentationFormat>
  <Paragraphs>297</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Hashemite Kingdom of Jordan Ministry of Water and Irrigation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 </cp:lastModifiedBy>
  <cp:revision>831</cp:revision>
  <dcterms:created xsi:type="dcterms:W3CDTF">2006-08-16T00:00:00Z</dcterms:created>
  <dcterms:modified xsi:type="dcterms:W3CDTF">2012-06-19T08:58:50Z</dcterms:modified>
</cp:coreProperties>
</file>