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diagrams/drawing2.xml" ContentType="application/vnd.ms-office.drawingml.diagramDrawing+xml"/>
  <Override PartName="/ppt/theme/themeOverride7.xml" ContentType="application/vnd.openxmlformats-officedocument.themeOverr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theme/themeOverride5.xml" ContentType="application/vnd.openxmlformats-officedocument.themeOverride+xml"/>
  <Override PartName="/ppt/theme/themeOverride10.xml" ContentType="application/vnd.openxmlformats-officedocument.themeOverrid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heme/themeOverride3.xml" ContentType="application/vnd.openxmlformats-officedocument.themeOverride+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3.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diagrams/data3.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charts/chart1.xml" ContentType="application/vnd.openxmlformats-officedocument.drawingml.chart+xml"/>
  <Override PartName="/ppt/charts/chart2.xml" ContentType="application/vnd.openxmlformats-officedocument.drawingml.chart+xml"/>
  <Override PartName="/ppt/theme/themeOverride9.xml" ContentType="application/vnd.openxmlformats-officedocument.themeOverride+xml"/>
  <Override PartName="/ppt/diagrams/colors3.xml" ContentType="application/vnd.openxmlformats-officedocument.drawingml.diagramColors+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diagrams/colors2.xml" ContentType="application/vnd.openxmlformats-officedocument.drawingml.diagramColors+xml"/>
  <Override PartName="/ppt/theme/themeOverride8.xml" ContentType="application/vnd.openxmlformats-officedocument.themeOverride+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theme/themeOverride6.xml" ContentType="application/vnd.openxmlformats-officedocument.themeOverride+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Override PartName="/ppt/theme/themeOverride4.xml" ContentType="application/vnd.openxmlformats-officedocument.themeOverride+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theme/themeOverride2.xml" ContentType="application/vnd.openxmlformats-officedocument.themeOverr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Override PartName="/ppt/charts/chart6.xml" ContentType="application/vnd.openxmlformats-officedocument.drawingml.char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24"/>
  </p:notesMasterIdLst>
  <p:sldIdLst>
    <p:sldId id="256" r:id="rId2"/>
    <p:sldId id="380" r:id="rId3"/>
    <p:sldId id="377" r:id="rId4"/>
    <p:sldId id="378" r:id="rId5"/>
    <p:sldId id="375" r:id="rId6"/>
    <p:sldId id="383" r:id="rId7"/>
    <p:sldId id="376" r:id="rId8"/>
    <p:sldId id="372" r:id="rId9"/>
    <p:sldId id="381" r:id="rId10"/>
    <p:sldId id="388" r:id="rId11"/>
    <p:sldId id="344" r:id="rId12"/>
    <p:sldId id="308" r:id="rId13"/>
    <p:sldId id="371" r:id="rId14"/>
    <p:sldId id="390" r:id="rId15"/>
    <p:sldId id="333" r:id="rId16"/>
    <p:sldId id="272" r:id="rId17"/>
    <p:sldId id="330" r:id="rId18"/>
    <p:sldId id="331" r:id="rId19"/>
    <p:sldId id="387" r:id="rId20"/>
    <p:sldId id="363" r:id="rId21"/>
    <p:sldId id="391" r:id="rId22"/>
    <p:sldId id="343" r:id="rId2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501" autoAdjust="0"/>
    <p:restoredTop sz="94660"/>
  </p:normalViewPr>
  <p:slideViewPr>
    <p:cSldViewPr>
      <p:cViewPr varScale="1">
        <p:scale>
          <a:sx n="45" d="100"/>
          <a:sy n="45" d="100"/>
        </p:scale>
        <p:origin x="-1086"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oleObject" Target="file:///D:\PROJECTS\Assessment%20of%20CC%20impacts%20in%20ZRB\VOLUMETWO\TRENDS\Rainfall.xlsx" TargetMode="External"/><Relationship Id="rId1" Type="http://schemas.openxmlformats.org/officeDocument/2006/relationships/themeOverride" Target="../theme/themeOverride5.xml"/></Relationships>
</file>

<file path=ppt/charts/_rels/chart2.xml.rels><?xml version="1.0" encoding="UTF-8" standalone="yes"?>
<Relationships xmlns="http://schemas.openxmlformats.org/package/2006/relationships"><Relationship Id="rId2" Type="http://schemas.openxmlformats.org/officeDocument/2006/relationships/oleObject" Target="file:///D:\PROJECTS\Assessment%20of%20CC%20impacts%20in%20ZRB\VOLUMETWO\TRENDS\MWI%20RAINFALL%20TRENDS.xlsx" TargetMode="External"/><Relationship Id="rId1" Type="http://schemas.openxmlformats.org/officeDocument/2006/relationships/themeOverride" Target="../theme/themeOverride6.xml"/></Relationships>
</file>

<file path=ppt/charts/_rels/chart3.xml.rels><?xml version="1.0" encoding="UTF-8" standalone="yes"?>
<Relationships xmlns="http://schemas.openxmlformats.org/package/2006/relationships"><Relationship Id="rId2" Type="http://schemas.openxmlformats.org/officeDocument/2006/relationships/oleObject" Target="file:///D:\PROJECTS\Assessment%20of%20CC%20impacts%20in%20ZRB\VOLUMETWO\TRENDS\Max%20Temp.xlsx" TargetMode="External"/><Relationship Id="rId1" Type="http://schemas.openxmlformats.org/officeDocument/2006/relationships/themeOverride" Target="../theme/themeOverride7.xml"/></Relationships>
</file>

<file path=ppt/charts/_rels/chart4.xml.rels><?xml version="1.0" encoding="UTF-8" standalone="yes"?>
<Relationships xmlns="http://schemas.openxmlformats.org/package/2006/relationships"><Relationship Id="rId2" Type="http://schemas.openxmlformats.org/officeDocument/2006/relationships/oleObject" Target="file:///D:\PROJECTS\Assessment%20of%20CC%20impacts%20in%20ZRB\VOLUMETWO\TRENDS\AL0035_TEMPS.xlsx" TargetMode="External"/><Relationship Id="rId1" Type="http://schemas.openxmlformats.org/officeDocument/2006/relationships/themeOverride" Target="../theme/themeOverride8.xml"/></Relationships>
</file>

<file path=ppt/charts/_rels/chart5.xml.rels><?xml version="1.0" encoding="UTF-8" standalone="yes"?>
<Relationships xmlns="http://schemas.openxmlformats.org/package/2006/relationships"><Relationship Id="rId2" Type="http://schemas.openxmlformats.org/officeDocument/2006/relationships/oleObject" Target="file:///D:\PROJECTS\Assessment%20of%20CC%20impacts%20in%20ZRB\VOLUMETWO\TRENDS\Min%20Temp.xlsx" TargetMode="External"/><Relationship Id="rId1" Type="http://schemas.openxmlformats.org/officeDocument/2006/relationships/themeOverride" Target="../theme/themeOverride9.xml"/></Relationships>
</file>

<file path=ppt/charts/_rels/chart6.xml.rels><?xml version="1.0" encoding="UTF-8" standalone="yes"?>
<Relationships xmlns="http://schemas.openxmlformats.org/package/2006/relationships"><Relationship Id="rId2" Type="http://schemas.openxmlformats.org/officeDocument/2006/relationships/oleObject" Target="file:///D:\PROJECTS\Assessment%20of%20CC%20impacts%20in%20ZRB\VOLUMETWO\TRENDS\AL0035_TEMPS.xlsx" TargetMode="External"/><Relationship Id="rId1" Type="http://schemas.openxmlformats.org/officeDocument/2006/relationships/themeOverride" Target="../theme/themeOverride10.xm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GB"/>
  <c:clrMapOvr bg1="lt1" tx1="dk1" bg2="lt2" tx2="dk2" accent1="accent1" accent2="accent2" accent3="accent3" accent4="accent4" accent5="accent5" accent6="accent6" hlink="hlink" folHlink="folHlink"/>
  <c:chart>
    <c:title>
      <c:tx>
        <c:rich>
          <a:bodyPr/>
          <a:lstStyle/>
          <a:p>
            <a:pPr>
              <a:defRPr/>
            </a:pPr>
            <a:r>
              <a:rPr lang="en-US" sz="1400" baseline="0"/>
              <a:t>Wadi Dhulail</a:t>
            </a:r>
          </a:p>
        </c:rich>
      </c:tx>
    </c:title>
    <c:plotArea>
      <c:layout/>
      <c:lineChart>
        <c:grouping val="standard"/>
        <c:ser>
          <c:idx val="0"/>
          <c:order val="0"/>
          <c:marker>
            <c:symbol val="none"/>
          </c:marker>
          <c:trendline>
            <c:trendlineType val="linear"/>
          </c:trendline>
          <c:cat>
            <c:numRef>
              <c:f>JORDRF!$B$1:$B$46</c:f>
              <c:numCache>
                <c:formatCode>General</c:formatCode>
                <c:ptCount val="46"/>
                <c:pt idx="0">
                  <c:v>1965</c:v>
                </c:pt>
                <c:pt idx="1">
                  <c:v>1966</c:v>
                </c:pt>
                <c:pt idx="2">
                  <c:v>1967</c:v>
                </c:pt>
                <c:pt idx="3">
                  <c:v>1968</c:v>
                </c:pt>
                <c:pt idx="4">
                  <c:v>1969</c:v>
                </c:pt>
                <c:pt idx="5">
                  <c:v>1970</c:v>
                </c:pt>
                <c:pt idx="6">
                  <c:v>1971</c:v>
                </c:pt>
                <c:pt idx="7">
                  <c:v>1972</c:v>
                </c:pt>
                <c:pt idx="8">
                  <c:v>1973</c:v>
                </c:pt>
                <c:pt idx="9">
                  <c:v>1974</c:v>
                </c:pt>
                <c:pt idx="10">
                  <c:v>1975</c:v>
                </c:pt>
                <c:pt idx="11">
                  <c:v>1976</c:v>
                </c:pt>
                <c:pt idx="12">
                  <c:v>1977</c:v>
                </c:pt>
                <c:pt idx="13">
                  <c:v>1978</c:v>
                </c:pt>
                <c:pt idx="14">
                  <c:v>1979</c:v>
                </c:pt>
                <c:pt idx="15">
                  <c:v>1980</c:v>
                </c:pt>
                <c:pt idx="16">
                  <c:v>1981</c:v>
                </c:pt>
                <c:pt idx="17">
                  <c:v>1982</c:v>
                </c:pt>
                <c:pt idx="18">
                  <c:v>1983</c:v>
                </c:pt>
                <c:pt idx="19">
                  <c:v>1984</c:v>
                </c:pt>
                <c:pt idx="20">
                  <c:v>1985</c:v>
                </c:pt>
                <c:pt idx="21">
                  <c:v>1986</c:v>
                </c:pt>
                <c:pt idx="22">
                  <c:v>1987</c:v>
                </c:pt>
                <c:pt idx="23">
                  <c:v>1988</c:v>
                </c:pt>
                <c:pt idx="24">
                  <c:v>1989</c:v>
                </c:pt>
                <c:pt idx="25">
                  <c:v>1990</c:v>
                </c:pt>
                <c:pt idx="26">
                  <c:v>1991</c:v>
                </c:pt>
                <c:pt idx="27">
                  <c:v>1992</c:v>
                </c:pt>
                <c:pt idx="28">
                  <c:v>1993</c:v>
                </c:pt>
                <c:pt idx="29">
                  <c:v>1994</c:v>
                </c:pt>
                <c:pt idx="30">
                  <c:v>1995</c:v>
                </c:pt>
                <c:pt idx="31">
                  <c:v>1996</c:v>
                </c:pt>
                <c:pt idx="32">
                  <c:v>1997</c:v>
                </c:pt>
                <c:pt idx="33">
                  <c:v>1998</c:v>
                </c:pt>
                <c:pt idx="34">
                  <c:v>1999</c:v>
                </c:pt>
                <c:pt idx="35">
                  <c:v>2000</c:v>
                </c:pt>
                <c:pt idx="36">
                  <c:v>2001</c:v>
                </c:pt>
                <c:pt idx="37">
                  <c:v>2002</c:v>
                </c:pt>
                <c:pt idx="38">
                  <c:v>2003</c:v>
                </c:pt>
                <c:pt idx="39">
                  <c:v>2004</c:v>
                </c:pt>
                <c:pt idx="40">
                  <c:v>2005</c:v>
                </c:pt>
                <c:pt idx="41">
                  <c:v>2006</c:v>
                </c:pt>
                <c:pt idx="42">
                  <c:v>2007</c:v>
                </c:pt>
                <c:pt idx="43">
                  <c:v>2008</c:v>
                </c:pt>
                <c:pt idx="44">
                  <c:v>2009</c:v>
                </c:pt>
                <c:pt idx="45">
                  <c:v>2010</c:v>
                </c:pt>
              </c:numCache>
            </c:numRef>
          </c:cat>
          <c:val>
            <c:numRef>
              <c:f>JORDRF!$O$1:$O$46</c:f>
              <c:numCache>
                <c:formatCode>General</c:formatCode>
                <c:ptCount val="46"/>
                <c:pt idx="3" formatCode="0.0">
                  <c:v>163.30000000000001</c:v>
                </c:pt>
                <c:pt idx="4" formatCode="0.0">
                  <c:v>129.80000000000001</c:v>
                </c:pt>
                <c:pt idx="5" formatCode="0.0">
                  <c:v>106.39999999999999</c:v>
                </c:pt>
                <c:pt idx="6" formatCode="0.0">
                  <c:v>200.40000000000003</c:v>
                </c:pt>
                <c:pt idx="7" formatCode="0.0">
                  <c:v>154</c:v>
                </c:pt>
                <c:pt idx="8" formatCode="0.0">
                  <c:v>95.5</c:v>
                </c:pt>
                <c:pt idx="9" formatCode="0.0">
                  <c:v>221.5</c:v>
                </c:pt>
                <c:pt idx="10" formatCode="0.0">
                  <c:v>126.5</c:v>
                </c:pt>
                <c:pt idx="11" formatCode="0.0">
                  <c:v>117.70000000000002</c:v>
                </c:pt>
                <c:pt idx="12" formatCode="0.0">
                  <c:v>117.7</c:v>
                </c:pt>
                <c:pt idx="13" formatCode="0.0">
                  <c:v>74.399999999999991</c:v>
                </c:pt>
                <c:pt idx="14" formatCode="0.0">
                  <c:v>184.5</c:v>
                </c:pt>
                <c:pt idx="15" formatCode="0.0">
                  <c:v>233.5</c:v>
                </c:pt>
                <c:pt idx="16" formatCode="0.0">
                  <c:v>71.899999999999991</c:v>
                </c:pt>
                <c:pt idx="17" formatCode="0.0">
                  <c:v>198.10000000000002</c:v>
                </c:pt>
                <c:pt idx="18" formatCode="0.0">
                  <c:v>170.49999999999997</c:v>
                </c:pt>
                <c:pt idx="19" formatCode="0.0">
                  <c:v>147.69999999999999</c:v>
                </c:pt>
                <c:pt idx="20" formatCode="0.0">
                  <c:v>153.4</c:v>
                </c:pt>
                <c:pt idx="21" formatCode="0.0">
                  <c:v>162.50000000000003</c:v>
                </c:pt>
                <c:pt idx="22" formatCode="0.0">
                  <c:v>150.9</c:v>
                </c:pt>
                <c:pt idx="23" formatCode="0.0">
                  <c:v>271.89999999999969</c:v>
                </c:pt>
                <c:pt idx="24" formatCode="0.0">
                  <c:v>97.899999999999991</c:v>
                </c:pt>
                <c:pt idx="25" formatCode="0.0">
                  <c:v>120.8</c:v>
                </c:pt>
                <c:pt idx="26" formatCode="0.0">
                  <c:v>221.2</c:v>
                </c:pt>
                <c:pt idx="27" formatCode="0.0">
                  <c:v>197</c:v>
                </c:pt>
                <c:pt idx="28" formatCode="0.0">
                  <c:v>71</c:v>
                </c:pt>
                <c:pt idx="29" formatCode="0.0">
                  <c:v>212.4</c:v>
                </c:pt>
                <c:pt idx="30" formatCode="0.0">
                  <c:v>59.800000000000004</c:v>
                </c:pt>
                <c:pt idx="31" formatCode="0.0">
                  <c:v>149.79999999999998</c:v>
                </c:pt>
                <c:pt idx="32" formatCode="0.0">
                  <c:v>172.9</c:v>
                </c:pt>
                <c:pt idx="33" formatCode="0.0">
                  <c:v>103.9</c:v>
                </c:pt>
                <c:pt idx="34" formatCode="0.0">
                  <c:v>54.2</c:v>
                </c:pt>
                <c:pt idx="35" formatCode="0.0">
                  <c:v>145.5</c:v>
                </c:pt>
                <c:pt idx="36" formatCode="0.0">
                  <c:v>106.69999999999999</c:v>
                </c:pt>
                <c:pt idx="37" formatCode="0.0">
                  <c:v>149.40000000000003</c:v>
                </c:pt>
                <c:pt idx="38" formatCode="0.0">
                  <c:v>169.7</c:v>
                </c:pt>
                <c:pt idx="39" formatCode="0.0">
                  <c:v>91.399999999999991</c:v>
                </c:pt>
                <c:pt idx="40" formatCode="0.0">
                  <c:v>96.7</c:v>
                </c:pt>
                <c:pt idx="41" formatCode="0.0">
                  <c:v>97.5</c:v>
                </c:pt>
                <c:pt idx="42" formatCode="0.0">
                  <c:v>95.6</c:v>
                </c:pt>
                <c:pt idx="43" formatCode="0.0">
                  <c:v>87.6</c:v>
                </c:pt>
                <c:pt idx="44" formatCode="0.0">
                  <c:v>128.69999999999999</c:v>
                </c:pt>
              </c:numCache>
            </c:numRef>
          </c:val>
        </c:ser>
        <c:marker val="1"/>
        <c:axId val="66091264"/>
        <c:axId val="56902016"/>
      </c:lineChart>
      <c:catAx>
        <c:axId val="66091264"/>
        <c:scaling>
          <c:orientation val="minMax"/>
        </c:scaling>
        <c:axPos val="b"/>
        <c:numFmt formatCode="General" sourceLinked="1"/>
        <c:minorTickMark val="out"/>
        <c:tickLblPos val="nextTo"/>
        <c:txPr>
          <a:bodyPr rot="2700000"/>
          <a:lstStyle/>
          <a:p>
            <a:pPr>
              <a:defRPr/>
            </a:pPr>
            <a:endParaRPr lang="en-US"/>
          </a:p>
        </c:txPr>
        <c:crossAx val="56902016"/>
        <c:crosses val="autoZero"/>
        <c:lblAlgn val="ctr"/>
        <c:lblOffset val="0"/>
        <c:tickLblSkip val="5"/>
        <c:tickMarkSkip val="5"/>
      </c:catAx>
      <c:valAx>
        <c:axId val="56902016"/>
        <c:scaling>
          <c:orientation val="minMax"/>
          <c:max val="300"/>
          <c:min val="0"/>
        </c:scaling>
        <c:axPos val="l"/>
        <c:majorGridlines/>
        <c:title>
          <c:tx>
            <c:rich>
              <a:bodyPr/>
              <a:lstStyle/>
              <a:p>
                <a:pPr>
                  <a:defRPr/>
                </a:pPr>
                <a:r>
                  <a:rPr lang="en-US" sz="1000" b="1" i="0" baseline="0"/>
                  <a:t>Rainfall amount (mm)</a:t>
                </a:r>
              </a:p>
            </c:rich>
          </c:tx>
          <c:layout>
            <c:manualLayout>
              <c:xMode val="edge"/>
              <c:yMode val="edge"/>
              <c:x val="5.2925726521935904E-2"/>
              <c:y val="0.16363611111111259"/>
            </c:manualLayout>
          </c:layout>
        </c:title>
        <c:numFmt formatCode="General" sourceLinked="1"/>
        <c:minorTickMark val="out"/>
        <c:tickLblPos val="nextTo"/>
        <c:crossAx val="66091264"/>
        <c:crosses val="autoZero"/>
        <c:crossBetween val="between"/>
        <c:majorUnit val="50"/>
        <c:minorUnit val="50"/>
      </c:valAx>
    </c:plotArea>
    <c:plotVisOnly val="1"/>
  </c:chart>
  <c:externalData r:id="rId2"/>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GB"/>
  <c:clrMapOvr bg1="lt1" tx1="dk1" bg2="lt2" tx2="dk2" accent1="accent1" accent2="accent2" accent3="accent3" accent4="accent4" accent5="accent5" accent6="accent6" hlink="hlink" folHlink="folHlink"/>
  <c:chart>
    <c:title>
      <c:tx>
        <c:rich>
          <a:bodyPr/>
          <a:lstStyle/>
          <a:p>
            <a:pPr>
              <a:defRPr sz="1200" baseline="0"/>
            </a:pPr>
            <a:r>
              <a:rPr lang="en-US" sz="1400" b="1" i="0" u="none" strike="noStrike" baseline="0"/>
              <a:t>AL0035</a:t>
            </a:r>
            <a:endParaRPr lang="en-US" sz="1400" b="1" i="0" baseline="0"/>
          </a:p>
        </c:rich>
      </c:tx>
    </c:title>
    <c:plotArea>
      <c:layout/>
      <c:lineChart>
        <c:grouping val="standard"/>
        <c:ser>
          <c:idx val="0"/>
          <c:order val="0"/>
          <c:marker>
            <c:symbol val="none"/>
          </c:marker>
          <c:trendline>
            <c:trendlineType val="linear"/>
          </c:trendline>
          <c:cat>
            <c:numRef>
              <c:f>'AL0035'!$A$8:$A$53</c:f>
              <c:numCache>
                <c:formatCode>General</c:formatCode>
                <c:ptCount val="46"/>
                <c:pt idx="0">
                  <c:v>1965</c:v>
                </c:pt>
                <c:pt idx="1">
                  <c:v>1966</c:v>
                </c:pt>
                <c:pt idx="2">
                  <c:v>1967</c:v>
                </c:pt>
                <c:pt idx="3">
                  <c:v>1968</c:v>
                </c:pt>
                <c:pt idx="4">
                  <c:v>1969</c:v>
                </c:pt>
                <c:pt idx="5">
                  <c:v>1970</c:v>
                </c:pt>
                <c:pt idx="6">
                  <c:v>1971</c:v>
                </c:pt>
                <c:pt idx="7">
                  <c:v>1972</c:v>
                </c:pt>
                <c:pt idx="8">
                  <c:v>1973</c:v>
                </c:pt>
                <c:pt idx="9">
                  <c:v>1974</c:v>
                </c:pt>
                <c:pt idx="10">
                  <c:v>1975</c:v>
                </c:pt>
                <c:pt idx="11">
                  <c:v>1976</c:v>
                </c:pt>
                <c:pt idx="12">
                  <c:v>1977</c:v>
                </c:pt>
                <c:pt idx="13">
                  <c:v>1978</c:v>
                </c:pt>
                <c:pt idx="14">
                  <c:v>1979</c:v>
                </c:pt>
                <c:pt idx="15">
                  <c:v>1980</c:v>
                </c:pt>
                <c:pt idx="16">
                  <c:v>1981</c:v>
                </c:pt>
                <c:pt idx="17">
                  <c:v>1982</c:v>
                </c:pt>
                <c:pt idx="18">
                  <c:v>1983</c:v>
                </c:pt>
                <c:pt idx="19">
                  <c:v>1984</c:v>
                </c:pt>
                <c:pt idx="20">
                  <c:v>1985</c:v>
                </c:pt>
                <c:pt idx="21">
                  <c:v>1986</c:v>
                </c:pt>
                <c:pt idx="22">
                  <c:v>1987</c:v>
                </c:pt>
                <c:pt idx="23">
                  <c:v>1988</c:v>
                </c:pt>
                <c:pt idx="24">
                  <c:v>1989</c:v>
                </c:pt>
                <c:pt idx="25">
                  <c:v>1990</c:v>
                </c:pt>
                <c:pt idx="26">
                  <c:v>1991</c:v>
                </c:pt>
                <c:pt idx="27">
                  <c:v>1992</c:v>
                </c:pt>
                <c:pt idx="28">
                  <c:v>1993</c:v>
                </c:pt>
                <c:pt idx="29">
                  <c:v>1994</c:v>
                </c:pt>
                <c:pt idx="30">
                  <c:v>1995</c:v>
                </c:pt>
                <c:pt idx="31">
                  <c:v>1996</c:v>
                </c:pt>
                <c:pt idx="32">
                  <c:v>1997</c:v>
                </c:pt>
                <c:pt idx="33">
                  <c:v>1998</c:v>
                </c:pt>
                <c:pt idx="34">
                  <c:v>1999</c:v>
                </c:pt>
                <c:pt idx="35">
                  <c:v>2000</c:v>
                </c:pt>
                <c:pt idx="36">
                  <c:v>2001</c:v>
                </c:pt>
                <c:pt idx="37">
                  <c:v>2002</c:v>
                </c:pt>
                <c:pt idx="38">
                  <c:v>2003</c:v>
                </c:pt>
                <c:pt idx="39">
                  <c:v>2004</c:v>
                </c:pt>
                <c:pt idx="40">
                  <c:v>2005</c:v>
                </c:pt>
                <c:pt idx="41">
                  <c:v>2006</c:v>
                </c:pt>
                <c:pt idx="42">
                  <c:v>2007</c:v>
                </c:pt>
                <c:pt idx="43">
                  <c:v>2008</c:v>
                </c:pt>
                <c:pt idx="44">
                  <c:v>2009</c:v>
                </c:pt>
                <c:pt idx="45">
                  <c:v>2010</c:v>
                </c:pt>
              </c:numCache>
            </c:numRef>
          </c:cat>
          <c:val>
            <c:numRef>
              <c:f>'AL0035'!$N$8:$N$53</c:f>
              <c:numCache>
                <c:formatCode>General</c:formatCode>
                <c:ptCount val="46"/>
                <c:pt idx="0">
                  <c:v>291.49999999999869</c:v>
                </c:pt>
                <c:pt idx="1">
                  <c:v>306.20000000000005</c:v>
                </c:pt>
                <c:pt idx="2">
                  <c:v>423.09999999999923</c:v>
                </c:pt>
                <c:pt idx="3">
                  <c:v>309.60000000000002</c:v>
                </c:pt>
                <c:pt idx="4">
                  <c:v>348.39999999999969</c:v>
                </c:pt>
                <c:pt idx="5">
                  <c:v>196.79999999999998</c:v>
                </c:pt>
                <c:pt idx="6">
                  <c:v>300</c:v>
                </c:pt>
                <c:pt idx="7">
                  <c:v>216.10000000000002</c:v>
                </c:pt>
                <c:pt idx="8">
                  <c:v>274.60000000000002</c:v>
                </c:pt>
                <c:pt idx="9">
                  <c:v>497.59999999999923</c:v>
                </c:pt>
                <c:pt idx="10">
                  <c:v>282</c:v>
                </c:pt>
                <c:pt idx="11">
                  <c:v>239.6</c:v>
                </c:pt>
                <c:pt idx="12">
                  <c:v>335.19999999999993</c:v>
                </c:pt>
                <c:pt idx="13">
                  <c:v>269.7</c:v>
                </c:pt>
                <c:pt idx="14">
                  <c:v>453.19999999999993</c:v>
                </c:pt>
                <c:pt idx="15">
                  <c:v>431.20000000000005</c:v>
                </c:pt>
                <c:pt idx="16">
                  <c:v>189.60000000000002</c:v>
                </c:pt>
                <c:pt idx="17">
                  <c:v>403.29999999999899</c:v>
                </c:pt>
                <c:pt idx="18">
                  <c:v>442.70000000000005</c:v>
                </c:pt>
                <c:pt idx="19">
                  <c:v>380.2</c:v>
                </c:pt>
                <c:pt idx="20">
                  <c:v>326.8</c:v>
                </c:pt>
                <c:pt idx="21">
                  <c:v>432.8</c:v>
                </c:pt>
                <c:pt idx="22">
                  <c:v>312.7</c:v>
                </c:pt>
                <c:pt idx="23">
                  <c:v>479.1</c:v>
                </c:pt>
                <c:pt idx="24">
                  <c:v>236</c:v>
                </c:pt>
                <c:pt idx="25">
                  <c:v>236.29999999999995</c:v>
                </c:pt>
                <c:pt idx="26">
                  <c:v>517.1</c:v>
                </c:pt>
                <c:pt idx="27">
                  <c:v>719.1</c:v>
                </c:pt>
                <c:pt idx="28">
                  <c:v>207.3</c:v>
                </c:pt>
                <c:pt idx="29">
                  <c:v>502</c:v>
                </c:pt>
                <c:pt idx="30">
                  <c:v>176</c:v>
                </c:pt>
                <c:pt idx="31">
                  <c:v>302.09999999999923</c:v>
                </c:pt>
                <c:pt idx="32">
                  <c:v>383.5</c:v>
                </c:pt>
                <c:pt idx="33">
                  <c:v>199.4</c:v>
                </c:pt>
                <c:pt idx="34">
                  <c:v>181.8</c:v>
                </c:pt>
                <c:pt idx="35">
                  <c:v>324.89999999999969</c:v>
                </c:pt>
                <c:pt idx="36">
                  <c:v>270.39999999999969</c:v>
                </c:pt>
                <c:pt idx="37">
                  <c:v>458.59999999999923</c:v>
                </c:pt>
                <c:pt idx="38">
                  <c:v>483.70000000000005</c:v>
                </c:pt>
                <c:pt idx="39">
                  <c:v>258.09999999999923</c:v>
                </c:pt>
                <c:pt idx="40">
                  <c:v>317.60000000000002</c:v>
                </c:pt>
                <c:pt idx="41">
                  <c:v>207.79999999999998</c:v>
                </c:pt>
                <c:pt idx="42">
                  <c:v>360.8</c:v>
                </c:pt>
                <c:pt idx="43">
                  <c:v>202.2</c:v>
                </c:pt>
                <c:pt idx="44">
                  <c:v>433.5</c:v>
                </c:pt>
              </c:numCache>
            </c:numRef>
          </c:val>
        </c:ser>
        <c:marker val="1"/>
        <c:axId val="56936704"/>
        <c:axId val="56958976"/>
      </c:lineChart>
      <c:catAx>
        <c:axId val="56936704"/>
        <c:scaling>
          <c:orientation val="minMax"/>
        </c:scaling>
        <c:axPos val="b"/>
        <c:numFmt formatCode="General" sourceLinked="1"/>
        <c:minorTickMark val="out"/>
        <c:tickLblPos val="nextTo"/>
        <c:txPr>
          <a:bodyPr rot="2700000"/>
          <a:lstStyle/>
          <a:p>
            <a:pPr>
              <a:defRPr/>
            </a:pPr>
            <a:endParaRPr lang="en-US"/>
          </a:p>
        </c:txPr>
        <c:crossAx val="56958976"/>
        <c:crosses val="autoZero"/>
        <c:lblAlgn val="ctr"/>
        <c:lblOffset val="100"/>
        <c:tickLblSkip val="5"/>
        <c:tickMarkSkip val="5"/>
      </c:catAx>
      <c:valAx>
        <c:axId val="56958976"/>
        <c:scaling>
          <c:orientation val="minMax"/>
          <c:max val="800"/>
          <c:min val="0"/>
        </c:scaling>
        <c:axPos val="l"/>
        <c:majorGridlines/>
        <c:title>
          <c:tx>
            <c:rich>
              <a:bodyPr/>
              <a:lstStyle/>
              <a:p>
                <a:pPr>
                  <a:defRPr/>
                </a:pPr>
                <a:r>
                  <a:rPr lang="en-US"/>
                  <a:t>Rainfall Amount (mm)</a:t>
                </a:r>
              </a:p>
            </c:rich>
          </c:tx>
          <c:layout>
            <c:manualLayout>
              <c:xMode val="edge"/>
              <c:yMode val="edge"/>
              <c:x val="7.9062500000001187E-2"/>
              <c:y val="0.20511516759598244"/>
            </c:manualLayout>
          </c:layout>
        </c:title>
        <c:numFmt formatCode="General" sourceLinked="1"/>
        <c:minorTickMark val="out"/>
        <c:tickLblPos val="nextTo"/>
        <c:crossAx val="56936704"/>
        <c:crosses val="autoZero"/>
        <c:crossBetween val="between"/>
        <c:majorUnit val="200"/>
        <c:minorUnit val="100"/>
      </c:valAx>
    </c:plotArea>
    <c:plotVisOnly val="1"/>
  </c:chart>
  <c:externalData r:id="rId2"/>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GB"/>
  <c:clrMapOvr bg1="lt1" tx1="dk1" bg2="lt2" tx2="dk2" accent1="accent1" accent2="accent2" accent3="accent3" accent4="accent4" accent5="accent5" accent6="accent6" hlink="hlink" folHlink="folHlink"/>
  <c:chart>
    <c:title>
      <c:tx>
        <c:rich>
          <a:bodyPr/>
          <a:lstStyle/>
          <a:p>
            <a:pPr>
              <a:defRPr/>
            </a:pPr>
            <a:r>
              <a:rPr lang="en-US" sz="1400" b="1" i="0" baseline="0"/>
              <a:t>Wadi Dhulail</a:t>
            </a:r>
          </a:p>
        </c:rich>
      </c:tx>
    </c:title>
    <c:plotArea>
      <c:layout/>
      <c:lineChart>
        <c:grouping val="standard"/>
        <c:ser>
          <c:idx val="0"/>
          <c:order val="0"/>
          <c:tx>
            <c:strRef>
              <c:f>JORDTX!$O$1:$O$3</c:f>
              <c:strCache>
                <c:ptCount val="1"/>
                <c:pt idx="0">
                  <c:v>1965 1966 1967</c:v>
                </c:pt>
              </c:strCache>
            </c:strRef>
          </c:tx>
          <c:marker>
            <c:symbol val="none"/>
          </c:marker>
          <c:trendline>
            <c:trendlineType val="linear"/>
          </c:trendline>
          <c:cat>
            <c:numRef>
              <c:f>JORDTX!$B$1:$B$46</c:f>
              <c:numCache>
                <c:formatCode>General</c:formatCode>
                <c:ptCount val="46"/>
                <c:pt idx="0">
                  <c:v>1965</c:v>
                </c:pt>
                <c:pt idx="1">
                  <c:v>1966</c:v>
                </c:pt>
                <c:pt idx="2">
                  <c:v>1967</c:v>
                </c:pt>
                <c:pt idx="3">
                  <c:v>1968</c:v>
                </c:pt>
                <c:pt idx="4">
                  <c:v>1969</c:v>
                </c:pt>
                <c:pt idx="5">
                  <c:v>1970</c:v>
                </c:pt>
                <c:pt idx="6">
                  <c:v>1971</c:v>
                </c:pt>
                <c:pt idx="7">
                  <c:v>1972</c:v>
                </c:pt>
                <c:pt idx="8">
                  <c:v>1973</c:v>
                </c:pt>
                <c:pt idx="9">
                  <c:v>1974</c:v>
                </c:pt>
                <c:pt idx="10">
                  <c:v>1975</c:v>
                </c:pt>
                <c:pt idx="11">
                  <c:v>1976</c:v>
                </c:pt>
                <c:pt idx="12">
                  <c:v>1977</c:v>
                </c:pt>
                <c:pt idx="13">
                  <c:v>1978</c:v>
                </c:pt>
                <c:pt idx="14">
                  <c:v>1979</c:v>
                </c:pt>
                <c:pt idx="15">
                  <c:v>1980</c:v>
                </c:pt>
                <c:pt idx="16">
                  <c:v>1981</c:v>
                </c:pt>
                <c:pt idx="17">
                  <c:v>1982</c:v>
                </c:pt>
                <c:pt idx="18">
                  <c:v>1983</c:v>
                </c:pt>
                <c:pt idx="19">
                  <c:v>1984</c:v>
                </c:pt>
                <c:pt idx="20">
                  <c:v>1985</c:v>
                </c:pt>
                <c:pt idx="21">
                  <c:v>1986</c:v>
                </c:pt>
                <c:pt idx="22">
                  <c:v>1987</c:v>
                </c:pt>
                <c:pt idx="23">
                  <c:v>1988</c:v>
                </c:pt>
                <c:pt idx="24">
                  <c:v>1989</c:v>
                </c:pt>
                <c:pt idx="25">
                  <c:v>1990</c:v>
                </c:pt>
                <c:pt idx="26">
                  <c:v>1991</c:v>
                </c:pt>
                <c:pt idx="27">
                  <c:v>1992</c:v>
                </c:pt>
                <c:pt idx="28">
                  <c:v>1993</c:v>
                </c:pt>
                <c:pt idx="29">
                  <c:v>1994</c:v>
                </c:pt>
                <c:pt idx="30">
                  <c:v>1995</c:v>
                </c:pt>
                <c:pt idx="31">
                  <c:v>1996</c:v>
                </c:pt>
                <c:pt idx="32">
                  <c:v>1997</c:v>
                </c:pt>
                <c:pt idx="33">
                  <c:v>1998</c:v>
                </c:pt>
                <c:pt idx="34">
                  <c:v>1999</c:v>
                </c:pt>
                <c:pt idx="35">
                  <c:v>2000</c:v>
                </c:pt>
                <c:pt idx="36">
                  <c:v>2001</c:v>
                </c:pt>
                <c:pt idx="37">
                  <c:v>2002</c:v>
                </c:pt>
                <c:pt idx="38">
                  <c:v>2003</c:v>
                </c:pt>
                <c:pt idx="39">
                  <c:v>2004</c:v>
                </c:pt>
                <c:pt idx="40">
                  <c:v>2005</c:v>
                </c:pt>
                <c:pt idx="41">
                  <c:v>2006</c:v>
                </c:pt>
                <c:pt idx="42">
                  <c:v>2007</c:v>
                </c:pt>
                <c:pt idx="43">
                  <c:v>2008</c:v>
                </c:pt>
                <c:pt idx="44">
                  <c:v>2009</c:v>
                </c:pt>
                <c:pt idx="45">
                  <c:v>2010</c:v>
                </c:pt>
              </c:numCache>
            </c:numRef>
          </c:cat>
          <c:val>
            <c:numRef>
              <c:f>JORDTX!$O$1:$O$46</c:f>
              <c:numCache>
                <c:formatCode>General</c:formatCode>
                <c:ptCount val="46"/>
                <c:pt idx="3" formatCode="0.0">
                  <c:v>25.158333333332937</c:v>
                </c:pt>
                <c:pt idx="4" formatCode="0.0">
                  <c:v>25.566666666666666</c:v>
                </c:pt>
                <c:pt idx="5" formatCode="0.0">
                  <c:v>25.466666666666669</c:v>
                </c:pt>
                <c:pt idx="6" formatCode="0.0">
                  <c:v>24.458333333332785</c:v>
                </c:pt>
                <c:pt idx="7" formatCode="0.0">
                  <c:v>24.483333333332702</c:v>
                </c:pt>
                <c:pt idx="8" formatCode="0.0">
                  <c:v>25.241666666666671</c:v>
                </c:pt>
                <c:pt idx="9" formatCode="0.0">
                  <c:v>24.908333333332749</c:v>
                </c:pt>
                <c:pt idx="10" formatCode="0.0">
                  <c:v>24.849999999999987</c:v>
                </c:pt>
                <c:pt idx="11" formatCode="0.0">
                  <c:v>24.891666666666691</c:v>
                </c:pt>
                <c:pt idx="12" formatCode="0.0">
                  <c:v>25.533333333332937</c:v>
                </c:pt>
                <c:pt idx="13" formatCode="0.0">
                  <c:v>25.933333333332868</c:v>
                </c:pt>
                <c:pt idx="14" formatCode="0.0">
                  <c:v>26.025000000000006</c:v>
                </c:pt>
                <c:pt idx="15" formatCode="0.0">
                  <c:v>25.358333333332894</c:v>
                </c:pt>
                <c:pt idx="16" formatCode="0.0">
                  <c:v>25.541666666666671</c:v>
                </c:pt>
                <c:pt idx="17" formatCode="0.0">
                  <c:v>24.083333333332785</c:v>
                </c:pt>
                <c:pt idx="18" formatCode="0.0">
                  <c:v>24.474999999999987</c:v>
                </c:pt>
                <c:pt idx="19" formatCode="0.0">
                  <c:v>25.308333333332868</c:v>
                </c:pt>
                <c:pt idx="20" formatCode="0.0">
                  <c:v>25.791666666666668</c:v>
                </c:pt>
                <c:pt idx="21" formatCode="0.0">
                  <c:v>25.525000000000002</c:v>
                </c:pt>
                <c:pt idx="22" formatCode="0.0">
                  <c:v>25.71666666666669</c:v>
                </c:pt>
                <c:pt idx="23" formatCode="0.0">
                  <c:v>25.241666666666664</c:v>
                </c:pt>
                <c:pt idx="24" formatCode="0.0">
                  <c:v>25.849999999999987</c:v>
                </c:pt>
                <c:pt idx="25" formatCode="0.0">
                  <c:v>25.683333333332868</c:v>
                </c:pt>
                <c:pt idx="26" formatCode="0.0">
                  <c:v>25.316666666666691</c:v>
                </c:pt>
                <c:pt idx="27" formatCode="0.0">
                  <c:v>23.941666666666666</c:v>
                </c:pt>
                <c:pt idx="28" formatCode="0.0">
                  <c:v>25.841666666666665</c:v>
                </c:pt>
                <c:pt idx="29" formatCode="0.0">
                  <c:v>25.958333333332785</c:v>
                </c:pt>
                <c:pt idx="30" formatCode="0.0">
                  <c:v>26.033333333332944</c:v>
                </c:pt>
                <c:pt idx="31" formatCode="0.0">
                  <c:v>26.416666666666668</c:v>
                </c:pt>
                <c:pt idx="32" formatCode="0.0">
                  <c:v>25.175000000000001</c:v>
                </c:pt>
                <c:pt idx="33" formatCode="0.0">
                  <c:v>26.891666666666691</c:v>
                </c:pt>
                <c:pt idx="34" formatCode="0.0">
                  <c:v>26.924999999999986</c:v>
                </c:pt>
                <c:pt idx="35" formatCode="0.0">
                  <c:v>25.958333333332785</c:v>
                </c:pt>
                <c:pt idx="36" formatCode="0.0">
                  <c:v>26.508333333332818</c:v>
                </c:pt>
                <c:pt idx="37" formatCode="0.0">
                  <c:v>25.683333333332868</c:v>
                </c:pt>
                <c:pt idx="38" formatCode="0.0">
                  <c:v>25.483333333332709</c:v>
                </c:pt>
                <c:pt idx="39" formatCode="0.0">
                  <c:v>25.966666666666629</c:v>
                </c:pt>
                <c:pt idx="40" formatCode="0.0">
                  <c:v>25.933333333332868</c:v>
                </c:pt>
                <c:pt idx="41" formatCode="0.0">
                  <c:v>25.95</c:v>
                </c:pt>
                <c:pt idx="42" formatCode="0.0">
                  <c:v>26.491666666666664</c:v>
                </c:pt>
                <c:pt idx="43" formatCode="0.0">
                  <c:v>26.974999999999987</c:v>
                </c:pt>
                <c:pt idx="44" formatCode="0.0">
                  <c:v>26.358333333332894</c:v>
                </c:pt>
              </c:numCache>
            </c:numRef>
          </c:val>
        </c:ser>
        <c:marker val="1"/>
        <c:axId val="57001088"/>
        <c:axId val="57002624"/>
      </c:lineChart>
      <c:catAx>
        <c:axId val="57001088"/>
        <c:scaling>
          <c:orientation val="minMax"/>
        </c:scaling>
        <c:axPos val="b"/>
        <c:numFmt formatCode="General" sourceLinked="1"/>
        <c:minorTickMark val="out"/>
        <c:tickLblPos val="nextTo"/>
        <c:txPr>
          <a:bodyPr rot="2700000"/>
          <a:lstStyle/>
          <a:p>
            <a:pPr>
              <a:defRPr/>
            </a:pPr>
            <a:endParaRPr lang="en-US"/>
          </a:p>
        </c:txPr>
        <c:crossAx val="57002624"/>
        <c:crosses val="autoZero"/>
        <c:lblAlgn val="ctr"/>
        <c:lblOffset val="100"/>
        <c:tickLblSkip val="5"/>
        <c:tickMarkSkip val="5"/>
      </c:catAx>
      <c:valAx>
        <c:axId val="57002624"/>
        <c:scaling>
          <c:orientation val="minMax"/>
          <c:max val="28"/>
          <c:min val="23"/>
        </c:scaling>
        <c:axPos val="l"/>
        <c:majorGridlines/>
        <c:title>
          <c:tx>
            <c:rich>
              <a:bodyPr rot="-5400000" vert="horz"/>
              <a:lstStyle/>
              <a:p>
                <a:pPr>
                  <a:defRPr/>
                </a:pPr>
                <a:r>
                  <a:rPr lang="en-US" baseline="0"/>
                  <a:t>Max. Temperature (C)</a:t>
                </a:r>
              </a:p>
            </c:rich>
          </c:tx>
          <c:layout>
            <c:manualLayout>
              <c:xMode val="edge"/>
              <c:yMode val="edge"/>
              <c:x val="5.2916666666666834E-2"/>
              <c:y val="0.13696779077876894"/>
            </c:manualLayout>
          </c:layout>
        </c:title>
        <c:numFmt formatCode="General" sourceLinked="1"/>
        <c:minorTickMark val="out"/>
        <c:tickLblPos val="nextTo"/>
        <c:crossAx val="57001088"/>
        <c:crosses val="autoZero"/>
        <c:crossBetween val="between"/>
        <c:majorUnit val="1"/>
        <c:minorUnit val="0.5"/>
      </c:valAx>
      <c:spPr>
        <a:noFill/>
        <a:ln w="25400">
          <a:noFill/>
        </a:ln>
      </c:spPr>
    </c:plotArea>
    <c:plotVisOnly val="1"/>
  </c:chart>
  <c:externalData r:id="rId2"/>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GB"/>
  <c:clrMapOvr bg1="lt1" tx1="dk1" bg2="lt2" tx2="dk2" accent1="accent1" accent2="accent2" accent3="accent3" accent4="accent4" accent5="accent5" accent6="accent6" hlink="hlink" folHlink="folHlink"/>
  <c:chart>
    <c:title>
      <c:tx>
        <c:rich>
          <a:bodyPr/>
          <a:lstStyle/>
          <a:p>
            <a:pPr>
              <a:defRPr/>
            </a:pPr>
            <a:r>
              <a:rPr lang="en-US" sz="1400" baseline="0"/>
              <a:t>AL0035</a:t>
            </a:r>
          </a:p>
        </c:rich>
      </c:tx>
    </c:title>
    <c:plotArea>
      <c:layout/>
      <c:lineChart>
        <c:grouping val="standard"/>
        <c:ser>
          <c:idx val="0"/>
          <c:order val="0"/>
          <c:tx>
            <c:strRef>
              <c:f>Sheet1!$R$2:$R$3</c:f>
              <c:strCache>
                <c:ptCount val="1"/>
                <c:pt idx="0">
                  <c:v>1965 1966</c:v>
                </c:pt>
              </c:strCache>
            </c:strRef>
          </c:tx>
          <c:marker>
            <c:symbol val="none"/>
          </c:marker>
          <c:trendline>
            <c:trendlineType val="linear"/>
          </c:trendline>
          <c:cat>
            <c:numRef>
              <c:f>Sheet1!$E$2:$E$47</c:f>
              <c:numCache>
                <c:formatCode>General</c:formatCode>
                <c:ptCount val="46"/>
                <c:pt idx="0">
                  <c:v>1965</c:v>
                </c:pt>
                <c:pt idx="1">
                  <c:v>1966</c:v>
                </c:pt>
                <c:pt idx="2">
                  <c:v>1967</c:v>
                </c:pt>
                <c:pt idx="3">
                  <c:v>1968</c:v>
                </c:pt>
                <c:pt idx="4">
                  <c:v>1969</c:v>
                </c:pt>
                <c:pt idx="5">
                  <c:v>1970</c:v>
                </c:pt>
                <c:pt idx="6">
                  <c:v>1971</c:v>
                </c:pt>
                <c:pt idx="7">
                  <c:v>1972</c:v>
                </c:pt>
                <c:pt idx="8">
                  <c:v>1973</c:v>
                </c:pt>
                <c:pt idx="9">
                  <c:v>1974</c:v>
                </c:pt>
                <c:pt idx="10">
                  <c:v>1975</c:v>
                </c:pt>
                <c:pt idx="11">
                  <c:v>1976</c:v>
                </c:pt>
                <c:pt idx="12">
                  <c:v>1977</c:v>
                </c:pt>
                <c:pt idx="13">
                  <c:v>1978</c:v>
                </c:pt>
                <c:pt idx="14">
                  <c:v>1979</c:v>
                </c:pt>
                <c:pt idx="15">
                  <c:v>1980</c:v>
                </c:pt>
                <c:pt idx="16">
                  <c:v>1981</c:v>
                </c:pt>
                <c:pt idx="17">
                  <c:v>1982</c:v>
                </c:pt>
                <c:pt idx="18">
                  <c:v>1983</c:v>
                </c:pt>
                <c:pt idx="19">
                  <c:v>1984</c:v>
                </c:pt>
                <c:pt idx="20">
                  <c:v>1985</c:v>
                </c:pt>
                <c:pt idx="21">
                  <c:v>1986</c:v>
                </c:pt>
                <c:pt idx="22">
                  <c:v>1987</c:v>
                </c:pt>
                <c:pt idx="23">
                  <c:v>1988</c:v>
                </c:pt>
                <c:pt idx="24">
                  <c:v>1989</c:v>
                </c:pt>
                <c:pt idx="25">
                  <c:v>1990</c:v>
                </c:pt>
                <c:pt idx="26">
                  <c:v>1991</c:v>
                </c:pt>
                <c:pt idx="27">
                  <c:v>1992</c:v>
                </c:pt>
                <c:pt idx="28">
                  <c:v>1993</c:v>
                </c:pt>
                <c:pt idx="29">
                  <c:v>1994</c:v>
                </c:pt>
                <c:pt idx="30">
                  <c:v>1995</c:v>
                </c:pt>
                <c:pt idx="31">
                  <c:v>1996</c:v>
                </c:pt>
                <c:pt idx="32">
                  <c:v>1997</c:v>
                </c:pt>
                <c:pt idx="33">
                  <c:v>1998</c:v>
                </c:pt>
                <c:pt idx="34">
                  <c:v>1999</c:v>
                </c:pt>
                <c:pt idx="35">
                  <c:v>2000</c:v>
                </c:pt>
                <c:pt idx="36">
                  <c:v>2001</c:v>
                </c:pt>
                <c:pt idx="37">
                  <c:v>2002</c:v>
                </c:pt>
                <c:pt idx="38">
                  <c:v>2003</c:v>
                </c:pt>
                <c:pt idx="39">
                  <c:v>2004</c:v>
                </c:pt>
                <c:pt idx="40">
                  <c:v>2005</c:v>
                </c:pt>
                <c:pt idx="41">
                  <c:v>2006</c:v>
                </c:pt>
                <c:pt idx="42">
                  <c:v>2007</c:v>
                </c:pt>
                <c:pt idx="43">
                  <c:v>2008</c:v>
                </c:pt>
                <c:pt idx="44">
                  <c:v>2009</c:v>
                </c:pt>
                <c:pt idx="45">
                  <c:v>2010</c:v>
                </c:pt>
              </c:numCache>
            </c:numRef>
          </c:cat>
          <c:val>
            <c:numRef>
              <c:f>Sheet1!$R$2:$R$47</c:f>
              <c:numCache>
                <c:formatCode>General</c:formatCode>
                <c:ptCount val="46"/>
                <c:pt idx="2" formatCode="0.0">
                  <c:v>28.7</c:v>
                </c:pt>
                <c:pt idx="3" formatCode="0.0">
                  <c:v>31.658333333332969</c:v>
                </c:pt>
                <c:pt idx="4" formatCode="0.0">
                  <c:v>31.233333333332926</c:v>
                </c:pt>
                <c:pt idx="5" formatCode="0.0">
                  <c:v>29.974999999999987</c:v>
                </c:pt>
                <c:pt idx="6" formatCode="0.0">
                  <c:v>29.416666666666668</c:v>
                </c:pt>
                <c:pt idx="7" formatCode="0.0">
                  <c:v>28.333333333333005</c:v>
                </c:pt>
                <c:pt idx="8" formatCode="0.0">
                  <c:v>29.916666666666668</c:v>
                </c:pt>
                <c:pt idx="9" formatCode="0.0">
                  <c:v>28.916666666666668</c:v>
                </c:pt>
                <c:pt idx="10" formatCode="0.0">
                  <c:v>28.75</c:v>
                </c:pt>
                <c:pt idx="11" formatCode="0.0">
                  <c:v>28.25</c:v>
                </c:pt>
                <c:pt idx="12" formatCode="0.0">
                  <c:v>29.666666666666668</c:v>
                </c:pt>
                <c:pt idx="13" formatCode="0.0">
                  <c:v>29.666666666666668</c:v>
                </c:pt>
                <c:pt idx="14" formatCode="0.0">
                  <c:v>29.166666666666668</c:v>
                </c:pt>
                <c:pt idx="15" formatCode="0.0">
                  <c:v>28.583333333332824</c:v>
                </c:pt>
                <c:pt idx="16" formatCode="0.0">
                  <c:v>28.416666666666668</c:v>
                </c:pt>
                <c:pt idx="17" formatCode="0.0">
                  <c:v>26.833333333333005</c:v>
                </c:pt>
                <c:pt idx="18" formatCode="0.0">
                  <c:v>27.833333333333005</c:v>
                </c:pt>
                <c:pt idx="19" formatCode="0.0">
                  <c:v>26.583333333332824</c:v>
                </c:pt>
                <c:pt idx="20" formatCode="0.0">
                  <c:v>28.416666666666668</c:v>
                </c:pt>
                <c:pt idx="21" formatCode="0.0">
                  <c:v>28.75</c:v>
                </c:pt>
                <c:pt idx="22" formatCode="0.0">
                  <c:v>30.5</c:v>
                </c:pt>
                <c:pt idx="23" formatCode="0.0">
                  <c:v>30.416666666666668</c:v>
                </c:pt>
                <c:pt idx="24" formatCode="0.0">
                  <c:v>30.833333333333005</c:v>
                </c:pt>
                <c:pt idx="25" formatCode="0.0">
                  <c:v>30.416666666666668</c:v>
                </c:pt>
                <c:pt idx="26" formatCode="0.0">
                  <c:v>29.583333333332824</c:v>
                </c:pt>
                <c:pt idx="27" formatCode="0.0">
                  <c:v>29.666666666666668</c:v>
                </c:pt>
                <c:pt idx="28" formatCode="0.0">
                  <c:v>30.416666666666668</c:v>
                </c:pt>
                <c:pt idx="29" formatCode="0.0">
                  <c:v>31.666666666666668</c:v>
                </c:pt>
                <c:pt idx="30" formatCode="0.0">
                  <c:v>32</c:v>
                </c:pt>
                <c:pt idx="31" formatCode="0.0">
                  <c:v>31.583333333332824</c:v>
                </c:pt>
                <c:pt idx="32" formatCode="0.0">
                  <c:v>30</c:v>
                </c:pt>
                <c:pt idx="33" formatCode="0.0">
                  <c:v>31.083333333332824</c:v>
                </c:pt>
                <c:pt idx="34" formatCode="0.0">
                  <c:v>30.25</c:v>
                </c:pt>
                <c:pt idx="35" formatCode="0.0">
                  <c:v>30.166666666666668</c:v>
                </c:pt>
                <c:pt idx="36" formatCode="0.0">
                  <c:v>31.333333333333005</c:v>
                </c:pt>
                <c:pt idx="37" formatCode="0.0">
                  <c:v>30.25</c:v>
                </c:pt>
                <c:pt idx="38" formatCode="0.0">
                  <c:v>29.583333333332824</c:v>
                </c:pt>
                <c:pt idx="39" formatCode="0.0">
                  <c:v>30.583333333332824</c:v>
                </c:pt>
                <c:pt idx="40" formatCode="0.0">
                  <c:v>30.75</c:v>
                </c:pt>
                <c:pt idx="41" formatCode="0.0">
                  <c:v>29.916666666666668</c:v>
                </c:pt>
                <c:pt idx="42" formatCode="0.0">
                  <c:v>30.5</c:v>
                </c:pt>
                <c:pt idx="43" formatCode="0.0">
                  <c:v>30.25</c:v>
                </c:pt>
              </c:numCache>
            </c:numRef>
          </c:val>
        </c:ser>
        <c:marker val="1"/>
        <c:axId val="57180160"/>
        <c:axId val="57181696"/>
      </c:lineChart>
      <c:catAx>
        <c:axId val="57180160"/>
        <c:scaling>
          <c:orientation val="minMax"/>
        </c:scaling>
        <c:axPos val="b"/>
        <c:numFmt formatCode="General" sourceLinked="1"/>
        <c:minorTickMark val="out"/>
        <c:tickLblPos val="nextTo"/>
        <c:txPr>
          <a:bodyPr rot="2700000"/>
          <a:lstStyle/>
          <a:p>
            <a:pPr>
              <a:defRPr/>
            </a:pPr>
            <a:endParaRPr lang="en-US"/>
          </a:p>
        </c:txPr>
        <c:crossAx val="57181696"/>
        <c:crosses val="autoZero"/>
        <c:lblAlgn val="ctr"/>
        <c:lblOffset val="100"/>
        <c:tickLblSkip val="5"/>
        <c:tickMarkSkip val="5"/>
      </c:catAx>
      <c:valAx>
        <c:axId val="57181696"/>
        <c:scaling>
          <c:orientation val="minMax"/>
          <c:max val="33"/>
          <c:min val="26"/>
        </c:scaling>
        <c:axPos val="l"/>
        <c:majorGridlines/>
        <c:title>
          <c:tx>
            <c:rich>
              <a:bodyPr/>
              <a:lstStyle/>
              <a:p>
                <a:pPr>
                  <a:defRPr/>
                </a:pPr>
                <a:r>
                  <a:rPr lang="en-US"/>
                  <a:t>Max Temperature (C)</a:t>
                </a:r>
              </a:p>
            </c:rich>
          </c:tx>
          <c:layout>
            <c:manualLayout>
              <c:xMode val="edge"/>
              <c:yMode val="edge"/>
              <c:x val="5.2925722660080145E-2"/>
              <c:y val="9.628726885393768E-2"/>
            </c:manualLayout>
          </c:layout>
        </c:title>
        <c:numFmt formatCode="General" sourceLinked="1"/>
        <c:minorTickMark val="out"/>
        <c:tickLblPos val="nextTo"/>
        <c:crossAx val="57180160"/>
        <c:crosses val="autoZero"/>
        <c:crossBetween val="between"/>
        <c:majorUnit val="2"/>
        <c:minorUnit val="1"/>
      </c:valAx>
    </c:plotArea>
    <c:plotVisOnly val="1"/>
  </c:chart>
  <c:externalData r:id="rId2"/>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n-GB"/>
  <c:clrMapOvr bg1="lt1" tx1="dk1" bg2="lt2" tx2="dk2" accent1="accent1" accent2="accent2" accent3="accent3" accent4="accent4" accent5="accent5" accent6="accent6" hlink="hlink" folHlink="folHlink"/>
  <c:chart>
    <c:title>
      <c:tx>
        <c:rich>
          <a:bodyPr/>
          <a:lstStyle/>
          <a:p>
            <a:pPr>
              <a:defRPr/>
            </a:pPr>
            <a:r>
              <a:rPr lang="en-US" sz="1400" baseline="0"/>
              <a:t>Wadi Dhulail</a:t>
            </a:r>
          </a:p>
        </c:rich>
      </c:tx>
    </c:title>
    <c:plotArea>
      <c:layout>
        <c:manualLayout>
          <c:layoutTarget val="inner"/>
          <c:xMode val="edge"/>
          <c:yMode val="edge"/>
          <c:x val="0.20937656766391563"/>
          <c:y val="0.29630929630273189"/>
          <c:w val="0.69919574500944692"/>
          <c:h val="0.39523074094874178"/>
        </c:manualLayout>
      </c:layout>
      <c:lineChart>
        <c:grouping val="standard"/>
        <c:ser>
          <c:idx val="0"/>
          <c:order val="0"/>
          <c:tx>
            <c:strRef>
              <c:f>JORDTN!$O$1:$O$3</c:f>
              <c:strCache>
                <c:ptCount val="1"/>
                <c:pt idx="0">
                  <c:v>1965 1966 1967</c:v>
                </c:pt>
              </c:strCache>
            </c:strRef>
          </c:tx>
          <c:marker>
            <c:symbol val="none"/>
          </c:marker>
          <c:trendline>
            <c:trendlineType val="linear"/>
          </c:trendline>
          <c:cat>
            <c:numRef>
              <c:f>JORDTN!$B$1:$B$46</c:f>
              <c:numCache>
                <c:formatCode>General</c:formatCode>
                <c:ptCount val="46"/>
                <c:pt idx="0">
                  <c:v>1965</c:v>
                </c:pt>
                <c:pt idx="1">
                  <c:v>1966</c:v>
                </c:pt>
                <c:pt idx="2">
                  <c:v>1967</c:v>
                </c:pt>
                <c:pt idx="3">
                  <c:v>1968</c:v>
                </c:pt>
                <c:pt idx="4">
                  <c:v>1969</c:v>
                </c:pt>
                <c:pt idx="5">
                  <c:v>1970</c:v>
                </c:pt>
                <c:pt idx="6">
                  <c:v>1971</c:v>
                </c:pt>
                <c:pt idx="7">
                  <c:v>1972</c:v>
                </c:pt>
                <c:pt idx="8">
                  <c:v>1973</c:v>
                </c:pt>
                <c:pt idx="9">
                  <c:v>1974</c:v>
                </c:pt>
                <c:pt idx="10">
                  <c:v>1975</c:v>
                </c:pt>
                <c:pt idx="11">
                  <c:v>1976</c:v>
                </c:pt>
                <c:pt idx="12">
                  <c:v>1977</c:v>
                </c:pt>
                <c:pt idx="13">
                  <c:v>1978</c:v>
                </c:pt>
                <c:pt idx="14">
                  <c:v>1979</c:v>
                </c:pt>
                <c:pt idx="15">
                  <c:v>1980</c:v>
                </c:pt>
                <c:pt idx="16">
                  <c:v>1981</c:v>
                </c:pt>
                <c:pt idx="17">
                  <c:v>1982</c:v>
                </c:pt>
                <c:pt idx="18">
                  <c:v>1983</c:v>
                </c:pt>
                <c:pt idx="19">
                  <c:v>1984</c:v>
                </c:pt>
                <c:pt idx="20">
                  <c:v>1985</c:v>
                </c:pt>
                <c:pt idx="21">
                  <c:v>1986</c:v>
                </c:pt>
                <c:pt idx="22">
                  <c:v>1987</c:v>
                </c:pt>
                <c:pt idx="23">
                  <c:v>1988</c:v>
                </c:pt>
                <c:pt idx="24">
                  <c:v>1989</c:v>
                </c:pt>
                <c:pt idx="25">
                  <c:v>1990</c:v>
                </c:pt>
                <c:pt idx="26">
                  <c:v>1991</c:v>
                </c:pt>
                <c:pt idx="27">
                  <c:v>1992</c:v>
                </c:pt>
                <c:pt idx="28">
                  <c:v>1993</c:v>
                </c:pt>
                <c:pt idx="29">
                  <c:v>1994</c:v>
                </c:pt>
                <c:pt idx="30">
                  <c:v>1995</c:v>
                </c:pt>
                <c:pt idx="31">
                  <c:v>1996</c:v>
                </c:pt>
                <c:pt idx="32">
                  <c:v>1997</c:v>
                </c:pt>
                <c:pt idx="33">
                  <c:v>1998</c:v>
                </c:pt>
                <c:pt idx="34">
                  <c:v>1999</c:v>
                </c:pt>
                <c:pt idx="35">
                  <c:v>2000</c:v>
                </c:pt>
                <c:pt idx="36">
                  <c:v>2001</c:v>
                </c:pt>
                <c:pt idx="37">
                  <c:v>2002</c:v>
                </c:pt>
                <c:pt idx="38">
                  <c:v>2003</c:v>
                </c:pt>
                <c:pt idx="39">
                  <c:v>2004</c:v>
                </c:pt>
                <c:pt idx="40">
                  <c:v>2005</c:v>
                </c:pt>
                <c:pt idx="41">
                  <c:v>2006</c:v>
                </c:pt>
                <c:pt idx="42">
                  <c:v>2007</c:v>
                </c:pt>
                <c:pt idx="43">
                  <c:v>2008</c:v>
                </c:pt>
                <c:pt idx="44">
                  <c:v>2009</c:v>
                </c:pt>
                <c:pt idx="45">
                  <c:v>2010</c:v>
                </c:pt>
              </c:numCache>
            </c:numRef>
          </c:cat>
          <c:val>
            <c:numRef>
              <c:f>JORDTN!$O$1:$O$46</c:f>
              <c:numCache>
                <c:formatCode>General</c:formatCode>
                <c:ptCount val="46"/>
                <c:pt idx="3" formatCode="0.0">
                  <c:v>9.9750000000000068</c:v>
                </c:pt>
                <c:pt idx="4" formatCode="0.0">
                  <c:v>10.391666666666676</c:v>
                </c:pt>
                <c:pt idx="5" formatCode="0.0">
                  <c:v>9.5083333333333329</c:v>
                </c:pt>
                <c:pt idx="6" formatCode="0.0">
                  <c:v>9.5416666666666696</c:v>
                </c:pt>
                <c:pt idx="7" formatCode="0.0">
                  <c:v>9.0333333333333332</c:v>
                </c:pt>
                <c:pt idx="8" formatCode="0.0">
                  <c:v>8.9333333333333336</c:v>
                </c:pt>
                <c:pt idx="9" formatCode="0.0">
                  <c:v>9.25</c:v>
                </c:pt>
                <c:pt idx="10" formatCode="0.0">
                  <c:v>8.9250000000000025</c:v>
                </c:pt>
                <c:pt idx="11" formatCode="0.0">
                  <c:v>9.2833333333333332</c:v>
                </c:pt>
                <c:pt idx="12" formatCode="0.0">
                  <c:v>9.7083333333333339</c:v>
                </c:pt>
                <c:pt idx="13" formatCode="0.0">
                  <c:v>9.8416666666666668</c:v>
                </c:pt>
                <c:pt idx="14" formatCode="0.0">
                  <c:v>10.541666666666666</c:v>
                </c:pt>
                <c:pt idx="15" formatCode="0.0">
                  <c:v>9.6833333333333336</c:v>
                </c:pt>
                <c:pt idx="16" formatCode="0.0">
                  <c:v>9.9083333333333332</c:v>
                </c:pt>
                <c:pt idx="17" formatCode="0.0">
                  <c:v>9.4250000000000025</c:v>
                </c:pt>
                <c:pt idx="18" formatCode="0.0">
                  <c:v>9.3416666666666668</c:v>
                </c:pt>
                <c:pt idx="19" formatCode="0.0">
                  <c:v>9.3583333333333325</c:v>
                </c:pt>
                <c:pt idx="20" formatCode="0.0">
                  <c:v>9.7166666666666668</c:v>
                </c:pt>
                <c:pt idx="21" formatCode="0.0">
                  <c:v>10.041666666666666</c:v>
                </c:pt>
                <c:pt idx="22" formatCode="0.0">
                  <c:v>9.7249999999999996</c:v>
                </c:pt>
                <c:pt idx="23" formatCode="0.0">
                  <c:v>10.400000000000002</c:v>
                </c:pt>
                <c:pt idx="24" formatCode="0.0">
                  <c:v>9.3833333333333346</c:v>
                </c:pt>
                <c:pt idx="25" formatCode="0.0">
                  <c:v>9.8333333333333357</c:v>
                </c:pt>
                <c:pt idx="26" formatCode="0.0">
                  <c:v>10.200000000000001</c:v>
                </c:pt>
                <c:pt idx="27" formatCode="0.0">
                  <c:v>8.9833333333333325</c:v>
                </c:pt>
                <c:pt idx="28" formatCode="0.0">
                  <c:v>9.5666666666667268</c:v>
                </c:pt>
                <c:pt idx="29" formatCode="0.0">
                  <c:v>10.983333333333334</c:v>
                </c:pt>
                <c:pt idx="30" formatCode="0.0">
                  <c:v>9.8750000000000266</c:v>
                </c:pt>
                <c:pt idx="31" formatCode="0.0">
                  <c:v>10.8</c:v>
                </c:pt>
                <c:pt idx="32" formatCode="0.0">
                  <c:v>9.9583333333333357</c:v>
                </c:pt>
                <c:pt idx="33" formatCode="0.0">
                  <c:v>10.975000000000026</c:v>
                </c:pt>
                <c:pt idx="34" formatCode="0.0">
                  <c:v>10.275</c:v>
                </c:pt>
                <c:pt idx="35" formatCode="0.0">
                  <c:v>10.225000000000001</c:v>
                </c:pt>
                <c:pt idx="36" formatCode="0.0">
                  <c:v>10.666666666666726</c:v>
                </c:pt>
                <c:pt idx="37" formatCode="0.0">
                  <c:v>10.741666666666667</c:v>
                </c:pt>
                <c:pt idx="38" formatCode="0.0">
                  <c:v>10.758333333333333</c:v>
                </c:pt>
                <c:pt idx="39" formatCode="0.0">
                  <c:v>10.31666666666681</c:v>
                </c:pt>
                <c:pt idx="40" formatCode="0.0">
                  <c:v>10.21666666666667</c:v>
                </c:pt>
                <c:pt idx="41" formatCode="0.0">
                  <c:v>10.016666666666676</c:v>
                </c:pt>
                <c:pt idx="42" formatCode="0.0">
                  <c:v>10.691666666666666</c:v>
                </c:pt>
                <c:pt idx="43" formatCode="0.0">
                  <c:v>10.4</c:v>
                </c:pt>
                <c:pt idx="44" formatCode="0.0">
                  <c:v>10.608333333333333</c:v>
                </c:pt>
              </c:numCache>
            </c:numRef>
          </c:val>
        </c:ser>
        <c:marker val="1"/>
        <c:axId val="57203328"/>
        <c:axId val="57291136"/>
      </c:lineChart>
      <c:catAx>
        <c:axId val="57203328"/>
        <c:scaling>
          <c:orientation val="minMax"/>
        </c:scaling>
        <c:axPos val="b"/>
        <c:numFmt formatCode="General" sourceLinked="1"/>
        <c:minorTickMark val="out"/>
        <c:tickLblPos val="nextTo"/>
        <c:txPr>
          <a:bodyPr rot="2700000"/>
          <a:lstStyle/>
          <a:p>
            <a:pPr>
              <a:defRPr/>
            </a:pPr>
            <a:endParaRPr lang="en-US"/>
          </a:p>
        </c:txPr>
        <c:crossAx val="57291136"/>
        <c:crossesAt val="0"/>
        <c:auto val="1"/>
        <c:lblAlgn val="ctr"/>
        <c:lblOffset val="100"/>
        <c:tickLblSkip val="5"/>
        <c:tickMarkSkip val="5"/>
      </c:catAx>
      <c:valAx>
        <c:axId val="57291136"/>
        <c:scaling>
          <c:orientation val="minMax"/>
          <c:max val="12"/>
          <c:min val="8"/>
        </c:scaling>
        <c:axPos val="l"/>
        <c:majorGridlines/>
        <c:title>
          <c:tx>
            <c:rich>
              <a:bodyPr rot="-5400000" vert="horz"/>
              <a:lstStyle/>
              <a:p>
                <a:pPr>
                  <a:defRPr/>
                </a:pPr>
                <a:r>
                  <a:rPr lang="en-US"/>
                  <a:t>Min Temperature (C)</a:t>
                </a:r>
              </a:p>
            </c:rich>
          </c:tx>
          <c:layout>
            <c:manualLayout>
              <c:xMode val="edge"/>
              <c:yMode val="edge"/>
              <c:x val="5.2925726521935883E-2"/>
              <c:y val="0.12130277777777779"/>
            </c:manualLayout>
          </c:layout>
        </c:title>
        <c:numFmt formatCode="General" sourceLinked="1"/>
        <c:minorTickMark val="out"/>
        <c:tickLblPos val="nextTo"/>
        <c:crossAx val="57203328"/>
        <c:crosses val="autoZero"/>
        <c:crossBetween val="between"/>
        <c:majorUnit val="1"/>
        <c:minorUnit val="0.5"/>
      </c:valAx>
    </c:plotArea>
    <c:plotVisOnly val="1"/>
  </c:chart>
  <c:externalData r:id="rId2"/>
</c:chartSpace>
</file>

<file path=ppt/charts/chart6.xml><?xml version="1.0" encoding="utf-8"?>
<c:chartSpace xmlns:c="http://schemas.openxmlformats.org/drawingml/2006/chart" xmlns:a="http://schemas.openxmlformats.org/drawingml/2006/main" xmlns:r="http://schemas.openxmlformats.org/officeDocument/2006/relationships">
  <c:date1904 val="1"/>
  <c:lang val="en-GB"/>
  <c:clrMapOvr bg1="lt1" tx1="dk1" bg2="lt2" tx2="dk2" accent1="accent1" accent2="accent2" accent3="accent3" accent4="accent4" accent5="accent5" accent6="accent6" hlink="hlink" folHlink="folHlink"/>
  <c:chart>
    <c:title>
      <c:tx>
        <c:rich>
          <a:bodyPr/>
          <a:lstStyle/>
          <a:p>
            <a:pPr>
              <a:defRPr/>
            </a:pPr>
            <a:r>
              <a:rPr lang="en-US" sz="1400" baseline="0"/>
              <a:t>AL0035</a:t>
            </a:r>
          </a:p>
        </c:rich>
      </c:tx>
    </c:title>
    <c:plotArea>
      <c:layout/>
      <c:lineChart>
        <c:grouping val="standard"/>
        <c:ser>
          <c:idx val="0"/>
          <c:order val="0"/>
          <c:tx>
            <c:strRef>
              <c:f>Sheet1!$R$49</c:f>
              <c:strCache>
                <c:ptCount val="1"/>
              </c:strCache>
            </c:strRef>
          </c:tx>
          <c:marker>
            <c:symbol val="none"/>
          </c:marker>
          <c:trendline>
            <c:trendlineType val="linear"/>
          </c:trendline>
          <c:cat>
            <c:numRef>
              <c:f>Sheet1!$E$49:$E$94</c:f>
              <c:numCache>
                <c:formatCode>General</c:formatCode>
                <c:ptCount val="46"/>
                <c:pt idx="0">
                  <c:v>1965</c:v>
                </c:pt>
                <c:pt idx="1">
                  <c:v>1966</c:v>
                </c:pt>
                <c:pt idx="2">
                  <c:v>1967</c:v>
                </c:pt>
                <c:pt idx="3">
                  <c:v>1968</c:v>
                </c:pt>
                <c:pt idx="4">
                  <c:v>1969</c:v>
                </c:pt>
                <c:pt idx="5">
                  <c:v>1970</c:v>
                </c:pt>
                <c:pt idx="6">
                  <c:v>1971</c:v>
                </c:pt>
                <c:pt idx="7">
                  <c:v>1972</c:v>
                </c:pt>
                <c:pt idx="8">
                  <c:v>1973</c:v>
                </c:pt>
                <c:pt idx="9">
                  <c:v>1974</c:v>
                </c:pt>
                <c:pt idx="10">
                  <c:v>1975</c:v>
                </c:pt>
                <c:pt idx="11">
                  <c:v>1976</c:v>
                </c:pt>
                <c:pt idx="12">
                  <c:v>1977</c:v>
                </c:pt>
                <c:pt idx="13">
                  <c:v>1978</c:v>
                </c:pt>
                <c:pt idx="14">
                  <c:v>1979</c:v>
                </c:pt>
                <c:pt idx="15">
                  <c:v>1980</c:v>
                </c:pt>
                <c:pt idx="16">
                  <c:v>1981</c:v>
                </c:pt>
                <c:pt idx="17">
                  <c:v>1982</c:v>
                </c:pt>
                <c:pt idx="18">
                  <c:v>1983</c:v>
                </c:pt>
                <c:pt idx="19">
                  <c:v>1984</c:v>
                </c:pt>
                <c:pt idx="20">
                  <c:v>1985</c:v>
                </c:pt>
                <c:pt idx="21">
                  <c:v>1986</c:v>
                </c:pt>
                <c:pt idx="22">
                  <c:v>1987</c:v>
                </c:pt>
                <c:pt idx="23">
                  <c:v>1988</c:v>
                </c:pt>
                <c:pt idx="24">
                  <c:v>1989</c:v>
                </c:pt>
                <c:pt idx="25">
                  <c:v>1990</c:v>
                </c:pt>
                <c:pt idx="26">
                  <c:v>1991</c:v>
                </c:pt>
                <c:pt idx="27">
                  <c:v>1992</c:v>
                </c:pt>
                <c:pt idx="28">
                  <c:v>1993</c:v>
                </c:pt>
                <c:pt idx="29">
                  <c:v>1994</c:v>
                </c:pt>
                <c:pt idx="30">
                  <c:v>1995</c:v>
                </c:pt>
                <c:pt idx="31">
                  <c:v>1996</c:v>
                </c:pt>
                <c:pt idx="32">
                  <c:v>1997</c:v>
                </c:pt>
                <c:pt idx="33">
                  <c:v>1998</c:v>
                </c:pt>
                <c:pt idx="34">
                  <c:v>1999</c:v>
                </c:pt>
                <c:pt idx="35">
                  <c:v>2000</c:v>
                </c:pt>
                <c:pt idx="36">
                  <c:v>2001</c:v>
                </c:pt>
                <c:pt idx="37">
                  <c:v>2002</c:v>
                </c:pt>
                <c:pt idx="38">
                  <c:v>2003</c:v>
                </c:pt>
                <c:pt idx="39">
                  <c:v>2004</c:v>
                </c:pt>
                <c:pt idx="40">
                  <c:v>2005</c:v>
                </c:pt>
                <c:pt idx="41">
                  <c:v>2006</c:v>
                </c:pt>
                <c:pt idx="42">
                  <c:v>2007</c:v>
                </c:pt>
                <c:pt idx="43">
                  <c:v>2008</c:v>
                </c:pt>
                <c:pt idx="44">
                  <c:v>2009</c:v>
                </c:pt>
                <c:pt idx="45">
                  <c:v>2010</c:v>
                </c:pt>
              </c:numCache>
            </c:numRef>
          </c:cat>
          <c:val>
            <c:numRef>
              <c:f>Sheet1!$R$49:$R$94</c:f>
              <c:numCache>
                <c:formatCode>General</c:formatCode>
                <c:ptCount val="46"/>
                <c:pt idx="2" formatCode="0.0">
                  <c:v>15.483333333333334</c:v>
                </c:pt>
                <c:pt idx="3" formatCode="0.0">
                  <c:v>17.716666666666665</c:v>
                </c:pt>
                <c:pt idx="4" formatCode="0.0">
                  <c:v>18.258333333332864</c:v>
                </c:pt>
                <c:pt idx="5" formatCode="0.0">
                  <c:v>17.983333333332752</c:v>
                </c:pt>
                <c:pt idx="6" formatCode="0.0">
                  <c:v>18</c:v>
                </c:pt>
                <c:pt idx="7" formatCode="0.0">
                  <c:v>14.75</c:v>
                </c:pt>
                <c:pt idx="8" formatCode="0.0">
                  <c:v>14.75</c:v>
                </c:pt>
                <c:pt idx="9" formatCode="0.0">
                  <c:v>14.333333333333334</c:v>
                </c:pt>
                <c:pt idx="10" formatCode="0.0">
                  <c:v>14</c:v>
                </c:pt>
                <c:pt idx="11" formatCode="0.0">
                  <c:v>15.166666666666726</c:v>
                </c:pt>
                <c:pt idx="12" formatCode="0.0">
                  <c:v>15.583333333333334</c:v>
                </c:pt>
                <c:pt idx="13" formatCode="0.0">
                  <c:v>16.083333333332824</c:v>
                </c:pt>
                <c:pt idx="14" formatCode="0.0">
                  <c:v>15.75</c:v>
                </c:pt>
                <c:pt idx="15" formatCode="0.0">
                  <c:v>15.583333333333334</c:v>
                </c:pt>
                <c:pt idx="16" formatCode="0.0">
                  <c:v>15.916666666666726</c:v>
                </c:pt>
                <c:pt idx="17" formatCode="0.0">
                  <c:v>13.083333333333334</c:v>
                </c:pt>
                <c:pt idx="18" formatCode="0.0">
                  <c:v>13.833333333333334</c:v>
                </c:pt>
                <c:pt idx="19" formatCode="0.0">
                  <c:v>13.416666666666726</c:v>
                </c:pt>
                <c:pt idx="20" formatCode="0.0">
                  <c:v>15.916666666666726</c:v>
                </c:pt>
                <c:pt idx="21" formatCode="0.0">
                  <c:v>15.75</c:v>
                </c:pt>
                <c:pt idx="22" formatCode="0.0">
                  <c:v>17.833333333333005</c:v>
                </c:pt>
                <c:pt idx="23" formatCode="0.0">
                  <c:v>16.333333333333005</c:v>
                </c:pt>
                <c:pt idx="24" formatCode="0.0">
                  <c:v>17</c:v>
                </c:pt>
                <c:pt idx="25" formatCode="0.0">
                  <c:v>16.583333333332824</c:v>
                </c:pt>
                <c:pt idx="26" formatCode="0.0">
                  <c:v>15.416666666666726</c:v>
                </c:pt>
                <c:pt idx="27" formatCode="0.0">
                  <c:v>14.833333333333334</c:v>
                </c:pt>
                <c:pt idx="28" formatCode="0.0">
                  <c:v>14.25</c:v>
                </c:pt>
                <c:pt idx="29" formatCode="0.0">
                  <c:v>14.416666666666726</c:v>
                </c:pt>
                <c:pt idx="30" formatCode="0.0">
                  <c:v>14.916666666666726</c:v>
                </c:pt>
                <c:pt idx="31" formatCode="0.0">
                  <c:v>14.75</c:v>
                </c:pt>
                <c:pt idx="32" formatCode="0.0">
                  <c:v>17.5</c:v>
                </c:pt>
                <c:pt idx="33" formatCode="0.0">
                  <c:v>18.666666666666668</c:v>
                </c:pt>
                <c:pt idx="34" formatCode="0.0">
                  <c:v>18.166666666666668</c:v>
                </c:pt>
                <c:pt idx="35" formatCode="0.0">
                  <c:v>17.166666666666668</c:v>
                </c:pt>
                <c:pt idx="36" formatCode="0.0">
                  <c:v>21</c:v>
                </c:pt>
                <c:pt idx="37" formatCode="0.0">
                  <c:v>16.25</c:v>
                </c:pt>
                <c:pt idx="38" formatCode="0.0">
                  <c:v>16.083333333332824</c:v>
                </c:pt>
                <c:pt idx="39" formatCode="0.0">
                  <c:v>16.583333333332824</c:v>
                </c:pt>
                <c:pt idx="40" formatCode="0.0">
                  <c:v>16.083333333332824</c:v>
                </c:pt>
                <c:pt idx="41" formatCode="0.0">
                  <c:v>17.333333333333005</c:v>
                </c:pt>
                <c:pt idx="42" formatCode="0.0">
                  <c:v>18.75</c:v>
                </c:pt>
                <c:pt idx="43" formatCode="0.0">
                  <c:v>16.083333333332824</c:v>
                </c:pt>
              </c:numCache>
            </c:numRef>
          </c:val>
        </c:ser>
        <c:marker val="1"/>
        <c:axId val="57329152"/>
        <c:axId val="57330688"/>
      </c:lineChart>
      <c:catAx>
        <c:axId val="57329152"/>
        <c:scaling>
          <c:orientation val="minMax"/>
        </c:scaling>
        <c:axPos val="b"/>
        <c:numFmt formatCode="General" sourceLinked="1"/>
        <c:minorTickMark val="out"/>
        <c:tickLblPos val="nextTo"/>
        <c:txPr>
          <a:bodyPr rot="2700000"/>
          <a:lstStyle/>
          <a:p>
            <a:pPr>
              <a:defRPr/>
            </a:pPr>
            <a:endParaRPr lang="en-US"/>
          </a:p>
        </c:txPr>
        <c:crossAx val="57330688"/>
        <c:crosses val="autoZero"/>
        <c:lblAlgn val="ctr"/>
        <c:lblOffset val="100"/>
        <c:tickLblSkip val="5"/>
        <c:tickMarkSkip val="5"/>
      </c:catAx>
      <c:valAx>
        <c:axId val="57330688"/>
        <c:scaling>
          <c:orientation val="minMax"/>
          <c:max val="22"/>
          <c:min val="12"/>
        </c:scaling>
        <c:axPos val="l"/>
        <c:majorGridlines/>
        <c:title>
          <c:tx>
            <c:rich>
              <a:bodyPr/>
              <a:lstStyle/>
              <a:p>
                <a:pPr>
                  <a:defRPr/>
                </a:pPr>
                <a:r>
                  <a:rPr lang="en-US"/>
                  <a:t>Min Temperature (C)</a:t>
                </a:r>
              </a:p>
            </c:rich>
          </c:tx>
          <c:layout>
            <c:manualLayout>
              <c:xMode val="edge"/>
              <c:yMode val="edge"/>
              <c:x val="4.8515249311774457E-2"/>
              <c:y val="0.14871388888889156"/>
            </c:manualLayout>
          </c:layout>
        </c:title>
        <c:numFmt formatCode="General" sourceLinked="1"/>
        <c:minorTickMark val="out"/>
        <c:tickLblPos val="nextTo"/>
        <c:crossAx val="57329152"/>
        <c:crosses val="autoZero"/>
        <c:crossBetween val="between"/>
        <c:majorUnit val="2"/>
        <c:minorUnit val="1"/>
      </c:valAx>
    </c:plotArea>
    <c:plotVisOnly val="1"/>
  </c:chart>
  <c:externalData r:id="rId2"/>
</c:chartSpace>
</file>

<file path=ppt/diagrams/colors1.xml><?xml version="1.0" encoding="utf-8"?>
<dgm:colorsDef xmlns:dgm="http://schemas.openxmlformats.org/drawingml/2006/diagram" xmlns:a="http://schemas.openxmlformats.org/drawingml/2006/main" uniqueId="urn:microsoft.com/office/officeart/2005/8/colors/accent1_2#4">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5">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6">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30DD34F-8F8C-4E56-8A78-9A6C59D6EF76}" type="doc">
      <dgm:prSet loTypeId="urn:microsoft.com/office/officeart/2005/8/layout/list1" loCatId="list" qsTypeId="urn:microsoft.com/office/officeart/2005/8/quickstyle/simple1#4" qsCatId="simple" csTypeId="urn:microsoft.com/office/officeart/2005/8/colors/accent1_2#4" csCatId="accent1" phldr="1"/>
      <dgm:spPr/>
      <dgm:t>
        <a:bodyPr/>
        <a:lstStyle/>
        <a:p>
          <a:endParaRPr lang="en-US"/>
        </a:p>
      </dgm:t>
    </dgm:pt>
    <dgm:pt modelId="{8947D7BB-4366-4CB7-9358-6BBB9BCCF05D}">
      <dgm:prSet phldrT="[Text]" custT="1"/>
      <dgm:spPr/>
      <dgm:t>
        <a:bodyPr/>
        <a:lstStyle/>
        <a:p>
          <a:pPr algn="just"/>
          <a:r>
            <a:rPr lang="en-GB" sz="1400" dirty="0" smtClean="0"/>
            <a:t>Although Jordan does not contribute to more than 0.1% to the causes of global climate change, its effects on the country will be very severe. In fact, Jordan is particularly vulnerable given already scarce water resources and high levels of aridity</a:t>
          </a:r>
          <a:endParaRPr lang="en-US" sz="1400" dirty="0"/>
        </a:p>
      </dgm:t>
    </dgm:pt>
    <dgm:pt modelId="{6215C924-0685-4C96-B484-FBB2B743FD19}" type="parTrans" cxnId="{82094873-FE47-4F53-A265-0BBEE15D639C}">
      <dgm:prSet/>
      <dgm:spPr/>
      <dgm:t>
        <a:bodyPr/>
        <a:lstStyle/>
        <a:p>
          <a:endParaRPr lang="en-US"/>
        </a:p>
      </dgm:t>
    </dgm:pt>
    <dgm:pt modelId="{E71F3038-A373-4917-BD8D-CB836078B11D}" type="sibTrans" cxnId="{82094873-FE47-4F53-A265-0BBEE15D639C}">
      <dgm:prSet/>
      <dgm:spPr/>
      <dgm:t>
        <a:bodyPr/>
        <a:lstStyle/>
        <a:p>
          <a:endParaRPr lang="en-US"/>
        </a:p>
      </dgm:t>
    </dgm:pt>
    <dgm:pt modelId="{362F4C6D-0112-4041-952F-7849480C0ECA}">
      <dgm:prSet phldrT="[Text]" custT="1"/>
      <dgm:spPr/>
      <dgm:t>
        <a:bodyPr/>
        <a:lstStyle/>
        <a:p>
          <a:pPr algn="just"/>
          <a:r>
            <a:rPr lang="en-GB" sz="1400" dirty="0" smtClean="0"/>
            <a:t>Natural and physical systems in Jordan are already facing heavy pressures, and these will only be intensified as temperatures in Jordan get higher and/or precipitation gets lower.</a:t>
          </a:r>
          <a:endParaRPr lang="en-US" sz="1400" dirty="0"/>
        </a:p>
      </dgm:t>
    </dgm:pt>
    <dgm:pt modelId="{69077999-6230-4A25-B3EE-318B5EF89B0F}" type="parTrans" cxnId="{CCEC028B-7C22-466C-9734-3C30752F4221}">
      <dgm:prSet/>
      <dgm:spPr/>
      <dgm:t>
        <a:bodyPr/>
        <a:lstStyle/>
        <a:p>
          <a:endParaRPr lang="en-US"/>
        </a:p>
      </dgm:t>
    </dgm:pt>
    <dgm:pt modelId="{D0726645-38C3-45D7-85AB-EE7DD62F04EA}" type="sibTrans" cxnId="{CCEC028B-7C22-466C-9734-3C30752F4221}">
      <dgm:prSet/>
      <dgm:spPr/>
      <dgm:t>
        <a:bodyPr/>
        <a:lstStyle/>
        <a:p>
          <a:endParaRPr lang="en-US"/>
        </a:p>
      </dgm:t>
    </dgm:pt>
    <dgm:pt modelId="{3D9ABB6E-3FFA-469A-9C44-9B0D9CF37B0A}">
      <dgm:prSet phldrT="[Text]" custT="1"/>
      <dgm:spPr/>
      <dgm:t>
        <a:bodyPr/>
        <a:lstStyle/>
        <a:p>
          <a:pPr algn="just"/>
          <a:r>
            <a:rPr lang="en-US" sz="1400" dirty="0" smtClean="0"/>
            <a:t>The Jordan’s Second National Communication suggests that the rising temperatures will lead to a decrease in surface runoff. Climate Change </a:t>
          </a:r>
          <a:r>
            <a:rPr lang="en-GB" sz="1400" dirty="0" smtClean="0"/>
            <a:t>is likely to effect the occurrence and severity of droughts and flash floods. </a:t>
          </a:r>
          <a:endParaRPr lang="en-US" sz="1400" dirty="0"/>
        </a:p>
      </dgm:t>
    </dgm:pt>
    <dgm:pt modelId="{09BA5997-D292-4DC3-A6D4-FC75E330B7F4}" type="parTrans" cxnId="{DF444FEB-6049-4A90-8EC4-BDD9595D8064}">
      <dgm:prSet/>
      <dgm:spPr/>
      <dgm:t>
        <a:bodyPr/>
        <a:lstStyle/>
        <a:p>
          <a:endParaRPr lang="en-US"/>
        </a:p>
      </dgm:t>
    </dgm:pt>
    <dgm:pt modelId="{3A226AD9-23A4-4C1F-B7A6-0F5F89BF1463}" type="sibTrans" cxnId="{DF444FEB-6049-4A90-8EC4-BDD9595D8064}">
      <dgm:prSet/>
      <dgm:spPr/>
      <dgm:t>
        <a:bodyPr/>
        <a:lstStyle/>
        <a:p>
          <a:endParaRPr lang="en-US"/>
        </a:p>
      </dgm:t>
    </dgm:pt>
    <dgm:pt modelId="{FC6EB856-0917-484D-8943-874EBCD08765}" type="pres">
      <dgm:prSet presAssocID="{D30DD34F-8F8C-4E56-8A78-9A6C59D6EF76}" presName="linear" presStyleCnt="0">
        <dgm:presLayoutVars>
          <dgm:dir/>
          <dgm:animLvl val="lvl"/>
          <dgm:resizeHandles val="exact"/>
        </dgm:presLayoutVars>
      </dgm:prSet>
      <dgm:spPr/>
      <dgm:t>
        <a:bodyPr/>
        <a:lstStyle/>
        <a:p>
          <a:endParaRPr lang="en-US"/>
        </a:p>
      </dgm:t>
    </dgm:pt>
    <dgm:pt modelId="{1A65685C-C4DF-4097-ABEC-C059BCCA3093}" type="pres">
      <dgm:prSet presAssocID="{8947D7BB-4366-4CB7-9358-6BBB9BCCF05D}" presName="parentLin" presStyleCnt="0"/>
      <dgm:spPr/>
    </dgm:pt>
    <dgm:pt modelId="{6FA8E529-2EFE-4EC3-9B20-EE1DB3902C5D}" type="pres">
      <dgm:prSet presAssocID="{8947D7BB-4366-4CB7-9358-6BBB9BCCF05D}" presName="parentLeftMargin" presStyleLbl="node1" presStyleIdx="0" presStyleCnt="3"/>
      <dgm:spPr/>
      <dgm:t>
        <a:bodyPr/>
        <a:lstStyle/>
        <a:p>
          <a:endParaRPr lang="en-US"/>
        </a:p>
      </dgm:t>
    </dgm:pt>
    <dgm:pt modelId="{285EAE65-29C9-430B-B230-8135046B034C}" type="pres">
      <dgm:prSet presAssocID="{8947D7BB-4366-4CB7-9358-6BBB9BCCF05D}" presName="parentText" presStyleLbl="node1" presStyleIdx="0" presStyleCnt="3" custScaleY="191606" custLinFactNeighborX="-7407" custLinFactNeighborY="10378">
        <dgm:presLayoutVars>
          <dgm:chMax val="0"/>
          <dgm:bulletEnabled val="1"/>
        </dgm:presLayoutVars>
      </dgm:prSet>
      <dgm:spPr/>
      <dgm:t>
        <a:bodyPr/>
        <a:lstStyle/>
        <a:p>
          <a:endParaRPr lang="en-US"/>
        </a:p>
      </dgm:t>
    </dgm:pt>
    <dgm:pt modelId="{8411D26A-4D67-4C40-8B51-283AFB6C86D8}" type="pres">
      <dgm:prSet presAssocID="{8947D7BB-4366-4CB7-9358-6BBB9BCCF05D}" presName="negativeSpace" presStyleCnt="0"/>
      <dgm:spPr/>
    </dgm:pt>
    <dgm:pt modelId="{D94E7C0D-8A11-4A04-8947-387D8DEDF15B}" type="pres">
      <dgm:prSet presAssocID="{8947D7BB-4366-4CB7-9358-6BBB9BCCF05D}" presName="childText" presStyleLbl="conFgAcc1" presStyleIdx="0" presStyleCnt="3">
        <dgm:presLayoutVars>
          <dgm:bulletEnabled val="1"/>
        </dgm:presLayoutVars>
      </dgm:prSet>
      <dgm:spPr/>
    </dgm:pt>
    <dgm:pt modelId="{7520CE8A-6217-4CB0-B2CC-AE27EC9B5C1D}" type="pres">
      <dgm:prSet presAssocID="{E71F3038-A373-4917-BD8D-CB836078B11D}" presName="spaceBetweenRectangles" presStyleCnt="0"/>
      <dgm:spPr/>
    </dgm:pt>
    <dgm:pt modelId="{3715DF30-5B03-4F51-B7E2-74AC4CC06C28}" type="pres">
      <dgm:prSet presAssocID="{362F4C6D-0112-4041-952F-7849480C0ECA}" presName="parentLin" presStyleCnt="0"/>
      <dgm:spPr/>
    </dgm:pt>
    <dgm:pt modelId="{132DD893-2072-4000-B4EB-FC72227C4780}" type="pres">
      <dgm:prSet presAssocID="{362F4C6D-0112-4041-952F-7849480C0ECA}" presName="parentLeftMargin" presStyleLbl="node1" presStyleIdx="0" presStyleCnt="3"/>
      <dgm:spPr/>
      <dgm:t>
        <a:bodyPr/>
        <a:lstStyle/>
        <a:p>
          <a:endParaRPr lang="en-US"/>
        </a:p>
      </dgm:t>
    </dgm:pt>
    <dgm:pt modelId="{4361C503-00BF-4FEF-81C2-74FEA9803B91}" type="pres">
      <dgm:prSet presAssocID="{362F4C6D-0112-4041-952F-7849480C0ECA}" presName="parentText" presStyleLbl="node1" presStyleIdx="1" presStyleCnt="3" custScaleY="154395">
        <dgm:presLayoutVars>
          <dgm:chMax val="0"/>
          <dgm:bulletEnabled val="1"/>
        </dgm:presLayoutVars>
      </dgm:prSet>
      <dgm:spPr/>
      <dgm:t>
        <a:bodyPr/>
        <a:lstStyle/>
        <a:p>
          <a:endParaRPr lang="en-US"/>
        </a:p>
      </dgm:t>
    </dgm:pt>
    <dgm:pt modelId="{2317BA78-299B-4592-86A1-FF096971AEC8}" type="pres">
      <dgm:prSet presAssocID="{362F4C6D-0112-4041-952F-7849480C0ECA}" presName="negativeSpace" presStyleCnt="0"/>
      <dgm:spPr/>
    </dgm:pt>
    <dgm:pt modelId="{0AA6E6DA-CD1C-4BBA-8672-A8F3490130CC}" type="pres">
      <dgm:prSet presAssocID="{362F4C6D-0112-4041-952F-7849480C0ECA}" presName="childText" presStyleLbl="conFgAcc1" presStyleIdx="1" presStyleCnt="3">
        <dgm:presLayoutVars>
          <dgm:bulletEnabled val="1"/>
        </dgm:presLayoutVars>
      </dgm:prSet>
      <dgm:spPr/>
    </dgm:pt>
    <dgm:pt modelId="{F6E83D3B-26FE-420C-94BA-4FC94FF71546}" type="pres">
      <dgm:prSet presAssocID="{D0726645-38C3-45D7-85AB-EE7DD62F04EA}" presName="spaceBetweenRectangles" presStyleCnt="0"/>
      <dgm:spPr/>
    </dgm:pt>
    <dgm:pt modelId="{801CC983-37D0-476E-82F7-8A65D28C0572}" type="pres">
      <dgm:prSet presAssocID="{3D9ABB6E-3FFA-469A-9C44-9B0D9CF37B0A}" presName="parentLin" presStyleCnt="0"/>
      <dgm:spPr/>
    </dgm:pt>
    <dgm:pt modelId="{023ABFAF-8A91-4FA7-9469-9CBF3D329517}" type="pres">
      <dgm:prSet presAssocID="{3D9ABB6E-3FFA-469A-9C44-9B0D9CF37B0A}" presName="parentLeftMargin" presStyleLbl="node1" presStyleIdx="1" presStyleCnt="3"/>
      <dgm:spPr/>
      <dgm:t>
        <a:bodyPr/>
        <a:lstStyle/>
        <a:p>
          <a:endParaRPr lang="en-US"/>
        </a:p>
      </dgm:t>
    </dgm:pt>
    <dgm:pt modelId="{561DFE81-D31D-4B47-8193-6BEC7524749E}" type="pres">
      <dgm:prSet presAssocID="{3D9ABB6E-3FFA-469A-9C44-9B0D9CF37B0A}" presName="parentText" presStyleLbl="node1" presStyleIdx="2" presStyleCnt="3" custScaleY="178939">
        <dgm:presLayoutVars>
          <dgm:chMax val="0"/>
          <dgm:bulletEnabled val="1"/>
        </dgm:presLayoutVars>
      </dgm:prSet>
      <dgm:spPr/>
      <dgm:t>
        <a:bodyPr/>
        <a:lstStyle/>
        <a:p>
          <a:endParaRPr lang="en-US"/>
        </a:p>
      </dgm:t>
    </dgm:pt>
    <dgm:pt modelId="{B176E931-1637-4C6E-B99D-820765EDA03A}" type="pres">
      <dgm:prSet presAssocID="{3D9ABB6E-3FFA-469A-9C44-9B0D9CF37B0A}" presName="negativeSpace" presStyleCnt="0"/>
      <dgm:spPr/>
    </dgm:pt>
    <dgm:pt modelId="{71855CA6-4D45-45F1-A84D-331385773A53}" type="pres">
      <dgm:prSet presAssocID="{3D9ABB6E-3FFA-469A-9C44-9B0D9CF37B0A}" presName="childText" presStyleLbl="conFgAcc1" presStyleIdx="2" presStyleCnt="3" custScaleY="143198" custLinFactNeighborY="-39229">
        <dgm:presLayoutVars>
          <dgm:bulletEnabled val="1"/>
        </dgm:presLayoutVars>
      </dgm:prSet>
      <dgm:spPr/>
    </dgm:pt>
  </dgm:ptLst>
  <dgm:cxnLst>
    <dgm:cxn modelId="{55E1BF4C-BE97-4AAE-87DB-B9C6F202FC6B}" type="presOf" srcId="{3D9ABB6E-3FFA-469A-9C44-9B0D9CF37B0A}" destId="{561DFE81-D31D-4B47-8193-6BEC7524749E}" srcOrd="1" destOrd="0" presId="urn:microsoft.com/office/officeart/2005/8/layout/list1"/>
    <dgm:cxn modelId="{CCEC028B-7C22-466C-9734-3C30752F4221}" srcId="{D30DD34F-8F8C-4E56-8A78-9A6C59D6EF76}" destId="{362F4C6D-0112-4041-952F-7849480C0ECA}" srcOrd="1" destOrd="0" parTransId="{69077999-6230-4A25-B3EE-318B5EF89B0F}" sibTransId="{D0726645-38C3-45D7-85AB-EE7DD62F04EA}"/>
    <dgm:cxn modelId="{94C49D79-8BD3-4D52-B0DA-DA7B1427D502}" type="presOf" srcId="{3D9ABB6E-3FFA-469A-9C44-9B0D9CF37B0A}" destId="{023ABFAF-8A91-4FA7-9469-9CBF3D329517}" srcOrd="0" destOrd="0" presId="urn:microsoft.com/office/officeart/2005/8/layout/list1"/>
    <dgm:cxn modelId="{CD5E787C-4937-4352-B8C4-436E31C2BC96}" type="presOf" srcId="{D30DD34F-8F8C-4E56-8A78-9A6C59D6EF76}" destId="{FC6EB856-0917-484D-8943-874EBCD08765}" srcOrd="0" destOrd="0" presId="urn:microsoft.com/office/officeart/2005/8/layout/list1"/>
    <dgm:cxn modelId="{82094873-FE47-4F53-A265-0BBEE15D639C}" srcId="{D30DD34F-8F8C-4E56-8A78-9A6C59D6EF76}" destId="{8947D7BB-4366-4CB7-9358-6BBB9BCCF05D}" srcOrd="0" destOrd="0" parTransId="{6215C924-0685-4C96-B484-FBB2B743FD19}" sibTransId="{E71F3038-A373-4917-BD8D-CB836078B11D}"/>
    <dgm:cxn modelId="{7ED0A961-FC53-41E2-922E-8102216031E6}" type="presOf" srcId="{362F4C6D-0112-4041-952F-7849480C0ECA}" destId="{132DD893-2072-4000-B4EB-FC72227C4780}" srcOrd="0" destOrd="0" presId="urn:microsoft.com/office/officeart/2005/8/layout/list1"/>
    <dgm:cxn modelId="{362CD8E4-8F24-40E7-B56B-8CAAC29F4C5A}" type="presOf" srcId="{8947D7BB-4366-4CB7-9358-6BBB9BCCF05D}" destId="{285EAE65-29C9-430B-B230-8135046B034C}" srcOrd="1" destOrd="0" presId="urn:microsoft.com/office/officeart/2005/8/layout/list1"/>
    <dgm:cxn modelId="{6146C360-77DD-4BFC-A9C8-3362E419DD50}" type="presOf" srcId="{8947D7BB-4366-4CB7-9358-6BBB9BCCF05D}" destId="{6FA8E529-2EFE-4EC3-9B20-EE1DB3902C5D}" srcOrd="0" destOrd="0" presId="urn:microsoft.com/office/officeart/2005/8/layout/list1"/>
    <dgm:cxn modelId="{DF444FEB-6049-4A90-8EC4-BDD9595D8064}" srcId="{D30DD34F-8F8C-4E56-8A78-9A6C59D6EF76}" destId="{3D9ABB6E-3FFA-469A-9C44-9B0D9CF37B0A}" srcOrd="2" destOrd="0" parTransId="{09BA5997-D292-4DC3-A6D4-FC75E330B7F4}" sibTransId="{3A226AD9-23A4-4C1F-B7A6-0F5F89BF1463}"/>
    <dgm:cxn modelId="{D838EC10-78CE-4C36-806F-D564D7E42CED}" type="presOf" srcId="{362F4C6D-0112-4041-952F-7849480C0ECA}" destId="{4361C503-00BF-4FEF-81C2-74FEA9803B91}" srcOrd="1" destOrd="0" presId="urn:microsoft.com/office/officeart/2005/8/layout/list1"/>
    <dgm:cxn modelId="{795874C5-2171-481A-9629-AC2BE1A1CD60}" type="presParOf" srcId="{FC6EB856-0917-484D-8943-874EBCD08765}" destId="{1A65685C-C4DF-4097-ABEC-C059BCCA3093}" srcOrd="0" destOrd="0" presId="urn:microsoft.com/office/officeart/2005/8/layout/list1"/>
    <dgm:cxn modelId="{D99E9D6D-FE25-42D9-82C7-BCB8BB170DA2}" type="presParOf" srcId="{1A65685C-C4DF-4097-ABEC-C059BCCA3093}" destId="{6FA8E529-2EFE-4EC3-9B20-EE1DB3902C5D}" srcOrd="0" destOrd="0" presId="urn:microsoft.com/office/officeart/2005/8/layout/list1"/>
    <dgm:cxn modelId="{5ED69A05-62E5-4103-9FF6-B04CE38A9801}" type="presParOf" srcId="{1A65685C-C4DF-4097-ABEC-C059BCCA3093}" destId="{285EAE65-29C9-430B-B230-8135046B034C}" srcOrd="1" destOrd="0" presId="urn:microsoft.com/office/officeart/2005/8/layout/list1"/>
    <dgm:cxn modelId="{FE744886-ED20-47F4-9C8B-94F080AD2A1C}" type="presParOf" srcId="{FC6EB856-0917-484D-8943-874EBCD08765}" destId="{8411D26A-4D67-4C40-8B51-283AFB6C86D8}" srcOrd="1" destOrd="0" presId="urn:microsoft.com/office/officeart/2005/8/layout/list1"/>
    <dgm:cxn modelId="{A71403E7-EBA5-4AF8-8A89-A32FD1FFF44A}" type="presParOf" srcId="{FC6EB856-0917-484D-8943-874EBCD08765}" destId="{D94E7C0D-8A11-4A04-8947-387D8DEDF15B}" srcOrd="2" destOrd="0" presId="urn:microsoft.com/office/officeart/2005/8/layout/list1"/>
    <dgm:cxn modelId="{A3B41ABD-DF28-47DA-88E4-F098C31D2820}" type="presParOf" srcId="{FC6EB856-0917-484D-8943-874EBCD08765}" destId="{7520CE8A-6217-4CB0-B2CC-AE27EC9B5C1D}" srcOrd="3" destOrd="0" presId="urn:microsoft.com/office/officeart/2005/8/layout/list1"/>
    <dgm:cxn modelId="{033AA482-57F3-4422-BC20-33B026FC0FC6}" type="presParOf" srcId="{FC6EB856-0917-484D-8943-874EBCD08765}" destId="{3715DF30-5B03-4F51-B7E2-74AC4CC06C28}" srcOrd="4" destOrd="0" presId="urn:microsoft.com/office/officeart/2005/8/layout/list1"/>
    <dgm:cxn modelId="{CAAB86F4-FA83-473C-A15A-45D8BC04DD59}" type="presParOf" srcId="{3715DF30-5B03-4F51-B7E2-74AC4CC06C28}" destId="{132DD893-2072-4000-B4EB-FC72227C4780}" srcOrd="0" destOrd="0" presId="urn:microsoft.com/office/officeart/2005/8/layout/list1"/>
    <dgm:cxn modelId="{34E54F48-3795-4037-81EA-0E4092CF2086}" type="presParOf" srcId="{3715DF30-5B03-4F51-B7E2-74AC4CC06C28}" destId="{4361C503-00BF-4FEF-81C2-74FEA9803B91}" srcOrd="1" destOrd="0" presId="urn:microsoft.com/office/officeart/2005/8/layout/list1"/>
    <dgm:cxn modelId="{B42EB502-9219-45C1-8986-547E03F28663}" type="presParOf" srcId="{FC6EB856-0917-484D-8943-874EBCD08765}" destId="{2317BA78-299B-4592-86A1-FF096971AEC8}" srcOrd="5" destOrd="0" presId="urn:microsoft.com/office/officeart/2005/8/layout/list1"/>
    <dgm:cxn modelId="{558E03AD-337C-4FCA-B225-04EB2C899C63}" type="presParOf" srcId="{FC6EB856-0917-484D-8943-874EBCD08765}" destId="{0AA6E6DA-CD1C-4BBA-8672-A8F3490130CC}" srcOrd="6" destOrd="0" presId="urn:microsoft.com/office/officeart/2005/8/layout/list1"/>
    <dgm:cxn modelId="{B7E2038C-FB2E-4E53-9530-1B812C756EEE}" type="presParOf" srcId="{FC6EB856-0917-484D-8943-874EBCD08765}" destId="{F6E83D3B-26FE-420C-94BA-4FC94FF71546}" srcOrd="7" destOrd="0" presId="urn:microsoft.com/office/officeart/2005/8/layout/list1"/>
    <dgm:cxn modelId="{98CFA19F-F8CC-409C-9F09-3E126C3163C5}" type="presParOf" srcId="{FC6EB856-0917-484D-8943-874EBCD08765}" destId="{801CC983-37D0-476E-82F7-8A65D28C0572}" srcOrd="8" destOrd="0" presId="urn:microsoft.com/office/officeart/2005/8/layout/list1"/>
    <dgm:cxn modelId="{94049047-F7EE-4178-ABDD-B464AD14ADB5}" type="presParOf" srcId="{801CC983-37D0-476E-82F7-8A65D28C0572}" destId="{023ABFAF-8A91-4FA7-9469-9CBF3D329517}" srcOrd="0" destOrd="0" presId="urn:microsoft.com/office/officeart/2005/8/layout/list1"/>
    <dgm:cxn modelId="{21B9D082-6222-4508-B923-A5AAC615894C}" type="presParOf" srcId="{801CC983-37D0-476E-82F7-8A65D28C0572}" destId="{561DFE81-D31D-4B47-8193-6BEC7524749E}" srcOrd="1" destOrd="0" presId="urn:microsoft.com/office/officeart/2005/8/layout/list1"/>
    <dgm:cxn modelId="{90261A48-9B3A-4982-96BE-071EE90575B0}" type="presParOf" srcId="{FC6EB856-0917-484D-8943-874EBCD08765}" destId="{B176E931-1637-4C6E-B99D-820765EDA03A}" srcOrd="9" destOrd="0" presId="urn:microsoft.com/office/officeart/2005/8/layout/list1"/>
    <dgm:cxn modelId="{57ACB3D7-79E9-496C-8D95-64696B86833D}" type="presParOf" srcId="{FC6EB856-0917-484D-8943-874EBCD08765}" destId="{71855CA6-4D45-45F1-A84D-331385773A53}" srcOrd="10" destOrd="0" presId="urn:microsoft.com/office/officeart/2005/8/layout/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CDFD77D-F32E-46E7-90C9-83E63BC59536}" type="doc">
      <dgm:prSet loTypeId="urn:microsoft.com/office/officeart/2005/8/layout/target3" loCatId="list" qsTypeId="urn:microsoft.com/office/officeart/2005/8/quickstyle/simple1#5" qsCatId="simple" csTypeId="urn:microsoft.com/office/officeart/2005/8/colors/accent1_2#5" csCatId="accent1" phldr="1"/>
      <dgm:spPr/>
      <dgm:t>
        <a:bodyPr/>
        <a:lstStyle/>
        <a:p>
          <a:endParaRPr lang="en-US"/>
        </a:p>
      </dgm:t>
    </dgm:pt>
    <dgm:pt modelId="{376F8174-320C-4F7B-A9F1-149F1D23F2E6}">
      <dgm:prSet phldrT="[Text]"/>
      <dgm:spPr/>
      <dgm:t>
        <a:bodyPr/>
        <a:lstStyle/>
        <a:p>
          <a:pPr algn="just"/>
          <a:r>
            <a:rPr lang="en-US" b="1" dirty="0" smtClean="0">
              <a:latin typeface="Arial" pitchFamily="34" charset="0"/>
              <a:cs typeface="Arial" pitchFamily="34" charset="0"/>
            </a:rPr>
            <a:t>Jordan ratified the UNFCCC in 1993 and the Kyoto Protocol in 2003. It submitted its Initial National Communication to the UNFCCC in 1998</a:t>
          </a:r>
          <a:r>
            <a:rPr lang="en-US" dirty="0" smtClean="0">
              <a:latin typeface="Arial" pitchFamily="34" charset="0"/>
              <a:cs typeface="Arial" pitchFamily="34" charset="0"/>
            </a:rPr>
            <a:t>.</a:t>
          </a:r>
          <a:endParaRPr lang="en-US" dirty="0">
            <a:latin typeface="Arial" pitchFamily="34" charset="0"/>
            <a:cs typeface="Arial" pitchFamily="34" charset="0"/>
          </a:endParaRPr>
        </a:p>
      </dgm:t>
    </dgm:pt>
    <dgm:pt modelId="{115F52A0-E606-468E-BC0D-9E7D38696FB0}" type="parTrans" cxnId="{21F04D2B-3481-4932-B251-63B6DF9D4ED5}">
      <dgm:prSet/>
      <dgm:spPr/>
      <dgm:t>
        <a:bodyPr/>
        <a:lstStyle/>
        <a:p>
          <a:endParaRPr lang="en-US"/>
        </a:p>
      </dgm:t>
    </dgm:pt>
    <dgm:pt modelId="{B9345507-EFEE-4B4B-895D-1DDC33FEB853}" type="sibTrans" cxnId="{21F04D2B-3481-4932-B251-63B6DF9D4ED5}">
      <dgm:prSet/>
      <dgm:spPr/>
      <dgm:t>
        <a:bodyPr/>
        <a:lstStyle/>
        <a:p>
          <a:endParaRPr lang="en-US"/>
        </a:p>
      </dgm:t>
    </dgm:pt>
    <dgm:pt modelId="{9ECBC176-1E43-49F1-8E05-2D94BD7FE667}">
      <dgm:prSet/>
      <dgm:spPr/>
      <dgm:t>
        <a:bodyPr/>
        <a:lstStyle/>
        <a:p>
          <a:pPr algn="just" rtl="0"/>
          <a:r>
            <a:rPr lang="en-US" b="1" dirty="0" smtClean="0">
              <a:latin typeface="Arial" pitchFamily="34" charset="0"/>
              <a:cs typeface="Arial" pitchFamily="34" charset="0"/>
            </a:rPr>
            <a:t>Climate change committee reestablished in 2010. This committee includes representative from different governmental institutions, NGOs and academia with the mandate</a:t>
          </a:r>
          <a:endParaRPr lang="en-US" b="1" dirty="0">
            <a:latin typeface="Arial" pitchFamily="34" charset="0"/>
            <a:cs typeface="Arial" pitchFamily="34" charset="0"/>
          </a:endParaRPr>
        </a:p>
      </dgm:t>
    </dgm:pt>
    <dgm:pt modelId="{0A9FF1B7-0E0C-44DD-9025-323056B416ED}" type="sibTrans" cxnId="{02CBAC82-D6BF-49CE-BC73-66EDF1AC90DC}">
      <dgm:prSet/>
      <dgm:spPr/>
      <dgm:t>
        <a:bodyPr/>
        <a:lstStyle/>
        <a:p>
          <a:endParaRPr lang="en-US"/>
        </a:p>
      </dgm:t>
    </dgm:pt>
    <dgm:pt modelId="{A24A711A-C80F-449A-9461-43DF7FB5EDD4}" type="parTrans" cxnId="{02CBAC82-D6BF-49CE-BC73-66EDF1AC90DC}">
      <dgm:prSet/>
      <dgm:spPr/>
      <dgm:t>
        <a:bodyPr/>
        <a:lstStyle/>
        <a:p>
          <a:endParaRPr lang="en-US"/>
        </a:p>
      </dgm:t>
    </dgm:pt>
    <dgm:pt modelId="{97FD10F7-A398-4B0E-891D-135EF513D50B}">
      <dgm:prSet phldrT="[Text]"/>
      <dgm:spPr/>
      <dgm:t>
        <a:bodyPr/>
        <a:lstStyle/>
        <a:p>
          <a:pPr algn="just" rtl="0"/>
          <a:r>
            <a:rPr lang="en-US" b="1" dirty="0" smtClean="0">
              <a:latin typeface="Arial" pitchFamily="34" charset="0"/>
              <a:cs typeface="Arial" pitchFamily="34" charset="0"/>
            </a:rPr>
            <a:t>The Second National Communication to the UNFCCC</a:t>
          </a:r>
          <a:r>
            <a:rPr lang="en-US" b="1" i="1" dirty="0" smtClean="0">
              <a:latin typeface="Arial" pitchFamily="34" charset="0"/>
              <a:cs typeface="Arial" pitchFamily="34" charset="0"/>
            </a:rPr>
            <a:t> </a:t>
          </a:r>
          <a:r>
            <a:rPr lang="en-US" b="1" dirty="0" smtClean="0">
              <a:latin typeface="Arial" pitchFamily="34" charset="0"/>
              <a:cs typeface="Arial" pitchFamily="34" charset="0"/>
            </a:rPr>
            <a:t>was released by the Ministry of Environment (</a:t>
          </a:r>
          <a:r>
            <a:rPr lang="en-US" b="1" dirty="0" err="1" smtClean="0">
              <a:latin typeface="Arial" pitchFamily="34" charset="0"/>
              <a:cs typeface="Arial" pitchFamily="34" charset="0"/>
            </a:rPr>
            <a:t>MoEnv</a:t>
          </a:r>
          <a:r>
            <a:rPr lang="en-US" b="1" dirty="0" smtClean="0">
              <a:latin typeface="Arial" pitchFamily="34" charset="0"/>
              <a:cs typeface="Arial" pitchFamily="34" charset="0"/>
            </a:rPr>
            <a:t>) jointly with UNDP in 2009. The Third National Communication to the UNFCCC is currently under preparation.  </a:t>
          </a:r>
        </a:p>
      </dgm:t>
    </dgm:pt>
    <dgm:pt modelId="{F2716A8F-6FB7-424A-A61E-28423C595CEC}" type="sibTrans" cxnId="{60739472-D4EF-4A19-A1AE-0D660CA3335E}">
      <dgm:prSet/>
      <dgm:spPr/>
      <dgm:t>
        <a:bodyPr/>
        <a:lstStyle/>
        <a:p>
          <a:endParaRPr lang="en-US"/>
        </a:p>
      </dgm:t>
    </dgm:pt>
    <dgm:pt modelId="{A749E9EE-C997-4103-B024-4EB94690777D}" type="parTrans" cxnId="{60739472-D4EF-4A19-A1AE-0D660CA3335E}">
      <dgm:prSet/>
      <dgm:spPr/>
      <dgm:t>
        <a:bodyPr/>
        <a:lstStyle/>
        <a:p>
          <a:endParaRPr lang="en-US"/>
        </a:p>
      </dgm:t>
    </dgm:pt>
    <dgm:pt modelId="{9928DCCF-E095-46A6-A604-8940052BC6B5}" type="pres">
      <dgm:prSet presAssocID="{9CDFD77D-F32E-46E7-90C9-83E63BC59536}" presName="Name0" presStyleCnt="0">
        <dgm:presLayoutVars>
          <dgm:chMax val="7"/>
          <dgm:dir/>
          <dgm:animLvl val="lvl"/>
          <dgm:resizeHandles val="exact"/>
        </dgm:presLayoutVars>
      </dgm:prSet>
      <dgm:spPr/>
      <dgm:t>
        <a:bodyPr/>
        <a:lstStyle/>
        <a:p>
          <a:endParaRPr lang="en-US"/>
        </a:p>
      </dgm:t>
    </dgm:pt>
    <dgm:pt modelId="{D4161B91-778C-4399-B7F6-67F236907B86}" type="pres">
      <dgm:prSet presAssocID="{376F8174-320C-4F7B-A9F1-149F1D23F2E6}" presName="circle1" presStyleLbl="node1" presStyleIdx="0" presStyleCnt="3"/>
      <dgm:spPr/>
    </dgm:pt>
    <dgm:pt modelId="{70B35886-E983-4ED2-81E8-910E5480B2E9}" type="pres">
      <dgm:prSet presAssocID="{376F8174-320C-4F7B-A9F1-149F1D23F2E6}" presName="space" presStyleCnt="0"/>
      <dgm:spPr/>
    </dgm:pt>
    <dgm:pt modelId="{990402B5-9B31-4620-9D46-43BD909D68C8}" type="pres">
      <dgm:prSet presAssocID="{376F8174-320C-4F7B-A9F1-149F1D23F2E6}" presName="rect1" presStyleLbl="alignAcc1" presStyleIdx="0" presStyleCnt="3"/>
      <dgm:spPr/>
      <dgm:t>
        <a:bodyPr/>
        <a:lstStyle/>
        <a:p>
          <a:endParaRPr lang="en-US"/>
        </a:p>
      </dgm:t>
    </dgm:pt>
    <dgm:pt modelId="{DB4621E7-2DD1-41ED-8D89-D5E19891B250}" type="pres">
      <dgm:prSet presAssocID="{97FD10F7-A398-4B0E-891D-135EF513D50B}" presName="vertSpace2" presStyleLbl="node1" presStyleIdx="0" presStyleCnt="3"/>
      <dgm:spPr/>
    </dgm:pt>
    <dgm:pt modelId="{2F585033-C4B5-47E7-BE08-5ED4E99C993F}" type="pres">
      <dgm:prSet presAssocID="{97FD10F7-A398-4B0E-891D-135EF513D50B}" presName="circle2" presStyleLbl="node1" presStyleIdx="1" presStyleCnt="3"/>
      <dgm:spPr/>
    </dgm:pt>
    <dgm:pt modelId="{D61F7351-7B2B-4157-9084-94DCABAD8BE0}" type="pres">
      <dgm:prSet presAssocID="{97FD10F7-A398-4B0E-891D-135EF513D50B}" presName="rect2" presStyleLbl="alignAcc1" presStyleIdx="1" presStyleCnt="3"/>
      <dgm:spPr/>
      <dgm:t>
        <a:bodyPr/>
        <a:lstStyle/>
        <a:p>
          <a:endParaRPr lang="en-US"/>
        </a:p>
      </dgm:t>
    </dgm:pt>
    <dgm:pt modelId="{4B3C52F5-EC2E-4405-83E1-531774B30179}" type="pres">
      <dgm:prSet presAssocID="{9ECBC176-1E43-49F1-8E05-2D94BD7FE667}" presName="vertSpace3" presStyleLbl="node1" presStyleIdx="1" presStyleCnt="3"/>
      <dgm:spPr/>
    </dgm:pt>
    <dgm:pt modelId="{255604F3-3D65-42D3-8D34-CE62123C87CD}" type="pres">
      <dgm:prSet presAssocID="{9ECBC176-1E43-49F1-8E05-2D94BD7FE667}" presName="circle3" presStyleLbl="node1" presStyleIdx="2" presStyleCnt="3"/>
      <dgm:spPr/>
    </dgm:pt>
    <dgm:pt modelId="{A65E4A74-6EA1-4AC5-8794-D8C6DC31A2BD}" type="pres">
      <dgm:prSet presAssocID="{9ECBC176-1E43-49F1-8E05-2D94BD7FE667}" presName="rect3" presStyleLbl="alignAcc1" presStyleIdx="2" presStyleCnt="3" custLinFactNeighborX="1663" custLinFactNeighborY="8221"/>
      <dgm:spPr/>
      <dgm:t>
        <a:bodyPr/>
        <a:lstStyle/>
        <a:p>
          <a:endParaRPr lang="en-US"/>
        </a:p>
      </dgm:t>
    </dgm:pt>
    <dgm:pt modelId="{FEC8D82E-DAA4-4DA4-8072-BE26D4AF6F8A}" type="pres">
      <dgm:prSet presAssocID="{376F8174-320C-4F7B-A9F1-149F1D23F2E6}" presName="rect1ParTxNoCh" presStyleLbl="alignAcc1" presStyleIdx="2" presStyleCnt="3">
        <dgm:presLayoutVars>
          <dgm:chMax val="1"/>
          <dgm:bulletEnabled val="1"/>
        </dgm:presLayoutVars>
      </dgm:prSet>
      <dgm:spPr/>
      <dgm:t>
        <a:bodyPr/>
        <a:lstStyle/>
        <a:p>
          <a:endParaRPr lang="en-US"/>
        </a:p>
      </dgm:t>
    </dgm:pt>
    <dgm:pt modelId="{DE8FAAB4-98F4-4F16-B3DB-B79DE036F289}" type="pres">
      <dgm:prSet presAssocID="{97FD10F7-A398-4B0E-891D-135EF513D50B}" presName="rect2ParTxNoCh" presStyleLbl="alignAcc1" presStyleIdx="2" presStyleCnt="3">
        <dgm:presLayoutVars>
          <dgm:chMax val="1"/>
          <dgm:bulletEnabled val="1"/>
        </dgm:presLayoutVars>
      </dgm:prSet>
      <dgm:spPr/>
      <dgm:t>
        <a:bodyPr/>
        <a:lstStyle/>
        <a:p>
          <a:endParaRPr lang="en-US"/>
        </a:p>
      </dgm:t>
    </dgm:pt>
    <dgm:pt modelId="{A3C7C5EA-767F-4E19-B952-12D72EE32B1F}" type="pres">
      <dgm:prSet presAssocID="{9ECBC176-1E43-49F1-8E05-2D94BD7FE667}" presName="rect3ParTxNoCh" presStyleLbl="alignAcc1" presStyleIdx="2" presStyleCnt="3">
        <dgm:presLayoutVars>
          <dgm:chMax val="1"/>
          <dgm:bulletEnabled val="1"/>
        </dgm:presLayoutVars>
      </dgm:prSet>
      <dgm:spPr/>
      <dgm:t>
        <a:bodyPr/>
        <a:lstStyle/>
        <a:p>
          <a:endParaRPr lang="en-US"/>
        </a:p>
      </dgm:t>
    </dgm:pt>
  </dgm:ptLst>
  <dgm:cxnLst>
    <dgm:cxn modelId="{F2F83500-4C0E-4467-B7F3-D7627AA8D698}" type="presOf" srcId="{376F8174-320C-4F7B-A9F1-149F1D23F2E6}" destId="{990402B5-9B31-4620-9D46-43BD909D68C8}" srcOrd="0" destOrd="0" presId="urn:microsoft.com/office/officeart/2005/8/layout/target3"/>
    <dgm:cxn modelId="{4CCA6A45-FC48-4E33-98CE-8DCF7188565D}" type="presOf" srcId="{376F8174-320C-4F7B-A9F1-149F1D23F2E6}" destId="{FEC8D82E-DAA4-4DA4-8072-BE26D4AF6F8A}" srcOrd="1" destOrd="0" presId="urn:microsoft.com/office/officeart/2005/8/layout/target3"/>
    <dgm:cxn modelId="{EBDAA6A8-85CF-4697-8C06-CE93C64C1C92}" type="presOf" srcId="{9ECBC176-1E43-49F1-8E05-2D94BD7FE667}" destId="{A65E4A74-6EA1-4AC5-8794-D8C6DC31A2BD}" srcOrd="0" destOrd="0" presId="urn:microsoft.com/office/officeart/2005/8/layout/target3"/>
    <dgm:cxn modelId="{F01FC60C-EC5D-4DB6-BDCC-F552EAA75D68}" type="presOf" srcId="{9CDFD77D-F32E-46E7-90C9-83E63BC59536}" destId="{9928DCCF-E095-46A6-A604-8940052BC6B5}" srcOrd="0" destOrd="0" presId="urn:microsoft.com/office/officeart/2005/8/layout/target3"/>
    <dgm:cxn modelId="{DD7FC22A-0BA6-4666-9203-C0BA693E2313}" type="presOf" srcId="{97FD10F7-A398-4B0E-891D-135EF513D50B}" destId="{D61F7351-7B2B-4157-9084-94DCABAD8BE0}" srcOrd="0" destOrd="0" presId="urn:microsoft.com/office/officeart/2005/8/layout/target3"/>
    <dgm:cxn modelId="{477B9CC3-A7DC-46DB-A87B-020F517F60A7}" type="presOf" srcId="{97FD10F7-A398-4B0E-891D-135EF513D50B}" destId="{DE8FAAB4-98F4-4F16-B3DB-B79DE036F289}" srcOrd="1" destOrd="0" presId="urn:microsoft.com/office/officeart/2005/8/layout/target3"/>
    <dgm:cxn modelId="{21F04D2B-3481-4932-B251-63B6DF9D4ED5}" srcId="{9CDFD77D-F32E-46E7-90C9-83E63BC59536}" destId="{376F8174-320C-4F7B-A9F1-149F1D23F2E6}" srcOrd="0" destOrd="0" parTransId="{115F52A0-E606-468E-BC0D-9E7D38696FB0}" sibTransId="{B9345507-EFEE-4B4B-895D-1DDC33FEB853}"/>
    <dgm:cxn modelId="{5741E041-09FF-4E36-8B13-82459195CCAB}" type="presOf" srcId="{9ECBC176-1E43-49F1-8E05-2D94BD7FE667}" destId="{A3C7C5EA-767F-4E19-B952-12D72EE32B1F}" srcOrd="1" destOrd="0" presId="urn:microsoft.com/office/officeart/2005/8/layout/target3"/>
    <dgm:cxn modelId="{02CBAC82-D6BF-49CE-BC73-66EDF1AC90DC}" srcId="{9CDFD77D-F32E-46E7-90C9-83E63BC59536}" destId="{9ECBC176-1E43-49F1-8E05-2D94BD7FE667}" srcOrd="2" destOrd="0" parTransId="{A24A711A-C80F-449A-9461-43DF7FB5EDD4}" sibTransId="{0A9FF1B7-0E0C-44DD-9025-323056B416ED}"/>
    <dgm:cxn modelId="{60739472-D4EF-4A19-A1AE-0D660CA3335E}" srcId="{9CDFD77D-F32E-46E7-90C9-83E63BC59536}" destId="{97FD10F7-A398-4B0E-891D-135EF513D50B}" srcOrd="1" destOrd="0" parTransId="{A749E9EE-C997-4103-B024-4EB94690777D}" sibTransId="{F2716A8F-6FB7-424A-A61E-28423C595CEC}"/>
    <dgm:cxn modelId="{57F4884F-424F-438F-A340-5C4AEB31F038}" type="presParOf" srcId="{9928DCCF-E095-46A6-A604-8940052BC6B5}" destId="{D4161B91-778C-4399-B7F6-67F236907B86}" srcOrd="0" destOrd="0" presId="urn:microsoft.com/office/officeart/2005/8/layout/target3"/>
    <dgm:cxn modelId="{9060F6C1-33CB-45F7-83EE-429995681B19}" type="presParOf" srcId="{9928DCCF-E095-46A6-A604-8940052BC6B5}" destId="{70B35886-E983-4ED2-81E8-910E5480B2E9}" srcOrd="1" destOrd="0" presId="urn:microsoft.com/office/officeart/2005/8/layout/target3"/>
    <dgm:cxn modelId="{281C3B9E-94A1-4B08-958B-6662B4DE9C59}" type="presParOf" srcId="{9928DCCF-E095-46A6-A604-8940052BC6B5}" destId="{990402B5-9B31-4620-9D46-43BD909D68C8}" srcOrd="2" destOrd="0" presId="urn:microsoft.com/office/officeart/2005/8/layout/target3"/>
    <dgm:cxn modelId="{5DDC410C-D6D8-4AD9-A597-491E3F3E4F6E}" type="presParOf" srcId="{9928DCCF-E095-46A6-A604-8940052BC6B5}" destId="{DB4621E7-2DD1-41ED-8D89-D5E19891B250}" srcOrd="3" destOrd="0" presId="urn:microsoft.com/office/officeart/2005/8/layout/target3"/>
    <dgm:cxn modelId="{2DA5C395-C900-4429-9A63-02AE284CE7D0}" type="presParOf" srcId="{9928DCCF-E095-46A6-A604-8940052BC6B5}" destId="{2F585033-C4B5-47E7-BE08-5ED4E99C993F}" srcOrd="4" destOrd="0" presId="urn:microsoft.com/office/officeart/2005/8/layout/target3"/>
    <dgm:cxn modelId="{B773214F-1AE9-4680-B586-B3192F19CFBE}" type="presParOf" srcId="{9928DCCF-E095-46A6-A604-8940052BC6B5}" destId="{D61F7351-7B2B-4157-9084-94DCABAD8BE0}" srcOrd="5" destOrd="0" presId="urn:microsoft.com/office/officeart/2005/8/layout/target3"/>
    <dgm:cxn modelId="{F14E8BC1-349C-4676-88AE-40BFD2672B2A}" type="presParOf" srcId="{9928DCCF-E095-46A6-A604-8940052BC6B5}" destId="{4B3C52F5-EC2E-4405-83E1-531774B30179}" srcOrd="6" destOrd="0" presId="urn:microsoft.com/office/officeart/2005/8/layout/target3"/>
    <dgm:cxn modelId="{E59FE898-5A7F-4DD1-8164-1AB60BD94330}" type="presParOf" srcId="{9928DCCF-E095-46A6-A604-8940052BC6B5}" destId="{255604F3-3D65-42D3-8D34-CE62123C87CD}" srcOrd="7" destOrd="0" presId="urn:microsoft.com/office/officeart/2005/8/layout/target3"/>
    <dgm:cxn modelId="{917361FD-8084-4DF5-A4B2-FD2A3C572242}" type="presParOf" srcId="{9928DCCF-E095-46A6-A604-8940052BC6B5}" destId="{A65E4A74-6EA1-4AC5-8794-D8C6DC31A2BD}" srcOrd="8" destOrd="0" presId="urn:microsoft.com/office/officeart/2005/8/layout/target3"/>
    <dgm:cxn modelId="{70D5671F-DF3D-4655-AA47-E789BC5FC46D}" type="presParOf" srcId="{9928DCCF-E095-46A6-A604-8940052BC6B5}" destId="{FEC8D82E-DAA4-4DA4-8072-BE26D4AF6F8A}" srcOrd="9" destOrd="0" presId="urn:microsoft.com/office/officeart/2005/8/layout/target3"/>
    <dgm:cxn modelId="{41A95B4A-E5D8-4AA4-B0F1-1B2177C4B9B3}" type="presParOf" srcId="{9928DCCF-E095-46A6-A604-8940052BC6B5}" destId="{DE8FAAB4-98F4-4F16-B3DB-B79DE036F289}" srcOrd="10" destOrd="0" presId="urn:microsoft.com/office/officeart/2005/8/layout/target3"/>
    <dgm:cxn modelId="{615DE07E-D7CD-423B-8F8A-9814CD1A3054}" type="presParOf" srcId="{9928DCCF-E095-46A6-A604-8940052BC6B5}" destId="{A3C7C5EA-767F-4E19-B952-12D72EE32B1F}" srcOrd="11" destOrd="0" presId="urn:microsoft.com/office/officeart/2005/8/layout/target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FAF01C0-B75F-465E-92DC-EA66C03BE511}" type="doc">
      <dgm:prSet loTypeId="urn:microsoft.com/office/officeart/2005/8/layout/cycle2" loCatId="cycle" qsTypeId="urn:microsoft.com/office/officeart/2005/8/quickstyle/simple1#6" qsCatId="simple" csTypeId="urn:microsoft.com/office/officeart/2005/8/colors/accent1_2#6" csCatId="accent1" phldr="1"/>
      <dgm:spPr/>
      <dgm:t>
        <a:bodyPr/>
        <a:lstStyle/>
        <a:p>
          <a:endParaRPr lang="en-US"/>
        </a:p>
      </dgm:t>
    </dgm:pt>
    <dgm:pt modelId="{1893FA0D-992F-4251-AD5F-24A3A8F68A25}">
      <dgm:prSet phldrT="[Text]"/>
      <dgm:spPr/>
      <dgm:t>
        <a:bodyPr/>
        <a:lstStyle/>
        <a:p>
          <a:r>
            <a:rPr lang="en-US" dirty="0" smtClean="0">
              <a:latin typeface="Arial" pitchFamily="34" charset="0"/>
              <a:cs typeface="Arial" pitchFamily="34" charset="0"/>
            </a:rPr>
            <a:t>WATER SUPPLY</a:t>
          </a:r>
          <a:endParaRPr lang="en-US" dirty="0"/>
        </a:p>
      </dgm:t>
    </dgm:pt>
    <dgm:pt modelId="{A0FBDA1C-7149-4060-A47F-A0D1869189F4}" type="parTrans" cxnId="{819301B8-08B2-44D6-AB50-914D49274413}">
      <dgm:prSet/>
      <dgm:spPr/>
      <dgm:t>
        <a:bodyPr/>
        <a:lstStyle/>
        <a:p>
          <a:endParaRPr lang="en-US"/>
        </a:p>
      </dgm:t>
    </dgm:pt>
    <dgm:pt modelId="{FD658284-DC1F-43DA-88FC-451F34C0CD66}" type="sibTrans" cxnId="{819301B8-08B2-44D6-AB50-914D49274413}">
      <dgm:prSet/>
      <dgm:spPr/>
      <dgm:t>
        <a:bodyPr/>
        <a:lstStyle/>
        <a:p>
          <a:endParaRPr lang="en-US"/>
        </a:p>
      </dgm:t>
    </dgm:pt>
    <dgm:pt modelId="{F74A98C0-5D48-4AE9-BD02-9E71BD13029E}">
      <dgm:prSet phldrT="[Text]"/>
      <dgm:spPr/>
      <dgm:t>
        <a:bodyPr/>
        <a:lstStyle/>
        <a:p>
          <a:r>
            <a:rPr lang="en-US" dirty="0" smtClean="0">
              <a:latin typeface="Arial" pitchFamily="34" charset="0"/>
              <a:cs typeface="Arial" pitchFamily="34" charset="0"/>
            </a:rPr>
            <a:t>INSTITUTIONAL REFORM</a:t>
          </a:r>
          <a:endParaRPr lang="en-US" dirty="0"/>
        </a:p>
      </dgm:t>
    </dgm:pt>
    <dgm:pt modelId="{431B18A3-16C4-4091-9069-1595ADA02DCF}" type="parTrans" cxnId="{A8B76763-C917-4413-ACAA-D956B29C1C5A}">
      <dgm:prSet/>
      <dgm:spPr/>
      <dgm:t>
        <a:bodyPr/>
        <a:lstStyle/>
        <a:p>
          <a:endParaRPr lang="en-US"/>
        </a:p>
      </dgm:t>
    </dgm:pt>
    <dgm:pt modelId="{82E7604B-1D19-4BB5-B115-7CE6BD5158D7}" type="sibTrans" cxnId="{A8B76763-C917-4413-ACAA-D956B29C1C5A}">
      <dgm:prSet/>
      <dgm:spPr/>
      <dgm:t>
        <a:bodyPr/>
        <a:lstStyle/>
        <a:p>
          <a:endParaRPr lang="en-US"/>
        </a:p>
      </dgm:t>
    </dgm:pt>
    <dgm:pt modelId="{4DD28B40-5F5C-49C1-AD02-24BF782BADA8}">
      <dgm:prSet phldrT="[Text]"/>
      <dgm:spPr/>
      <dgm:t>
        <a:bodyPr/>
        <a:lstStyle/>
        <a:p>
          <a:r>
            <a:rPr lang="en-US" dirty="0" smtClean="0">
              <a:latin typeface="Arial" pitchFamily="34" charset="0"/>
              <a:cs typeface="Arial" pitchFamily="34" charset="0"/>
            </a:rPr>
            <a:t>ALTERNATIVE WATER RESOURCES</a:t>
          </a:r>
          <a:endParaRPr lang="en-US" dirty="0"/>
        </a:p>
      </dgm:t>
    </dgm:pt>
    <dgm:pt modelId="{40F127A9-BE3D-440D-97EF-C27AC7070941}" type="parTrans" cxnId="{D806E911-81E4-49DB-8952-3FB59C1FF927}">
      <dgm:prSet/>
      <dgm:spPr/>
      <dgm:t>
        <a:bodyPr/>
        <a:lstStyle/>
        <a:p>
          <a:endParaRPr lang="en-US"/>
        </a:p>
      </dgm:t>
    </dgm:pt>
    <dgm:pt modelId="{4F081FDB-9422-4102-AB3A-26B30F8CCD50}" type="sibTrans" cxnId="{D806E911-81E4-49DB-8952-3FB59C1FF927}">
      <dgm:prSet/>
      <dgm:spPr/>
      <dgm:t>
        <a:bodyPr/>
        <a:lstStyle/>
        <a:p>
          <a:endParaRPr lang="en-US"/>
        </a:p>
      </dgm:t>
    </dgm:pt>
    <dgm:pt modelId="{68E34060-1BB8-411B-8D4C-3A5D4E00EC18}">
      <dgm:prSet/>
      <dgm:spPr/>
      <dgm:t>
        <a:bodyPr/>
        <a:lstStyle/>
        <a:p>
          <a:r>
            <a:rPr lang="en-US" dirty="0" smtClean="0">
              <a:latin typeface="Arial" pitchFamily="34" charset="0"/>
              <a:cs typeface="Arial" pitchFamily="34" charset="0"/>
            </a:rPr>
            <a:t>WATER DEMAND</a:t>
          </a:r>
          <a:endParaRPr lang="en-US" dirty="0"/>
        </a:p>
      </dgm:t>
    </dgm:pt>
    <dgm:pt modelId="{B8FF5864-1B06-483E-8BA7-ED835CC736DC}" type="parTrans" cxnId="{B22752B2-BB79-4334-8E14-3D26CD340401}">
      <dgm:prSet/>
      <dgm:spPr/>
      <dgm:t>
        <a:bodyPr/>
        <a:lstStyle/>
        <a:p>
          <a:endParaRPr lang="en-US"/>
        </a:p>
      </dgm:t>
    </dgm:pt>
    <dgm:pt modelId="{37E21E63-5FC6-4DDC-B010-D4E7DFDE2EC4}" type="sibTrans" cxnId="{B22752B2-BB79-4334-8E14-3D26CD340401}">
      <dgm:prSet/>
      <dgm:spPr/>
      <dgm:t>
        <a:bodyPr/>
        <a:lstStyle/>
        <a:p>
          <a:endParaRPr lang="en-US"/>
        </a:p>
      </dgm:t>
    </dgm:pt>
    <dgm:pt modelId="{9C1A3B72-194F-4A4C-98A2-DE70967C53C5}">
      <dgm:prSet/>
      <dgm:spPr/>
      <dgm:t>
        <a:bodyPr/>
        <a:lstStyle/>
        <a:p>
          <a:r>
            <a:rPr lang="en-US" dirty="0" smtClean="0">
              <a:latin typeface="Arial" pitchFamily="34" charset="0"/>
              <a:cs typeface="Arial" pitchFamily="34" charset="0"/>
            </a:rPr>
            <a:t>WATER FOR IRRIGATION</a:t>
          </a:r>
          <a:endParaRPr lang="en-US" dirty="0"/>
        </a:p>
      </dgm:t>
    </dgm:pt>
    <dgm:pt modelId="{B5B19175-7EBD-4BD6-BAC1-794E1188CBFF}" type="parTrans" cxnId="{51382CB1-7175-496D-ACFF-3612AAD9D07C}">
      <dgm:prSet/>
      <dgm:spPr/>
      <dgm:t>
        <a:bodyPr/>
        <a:lstStyle/>
        <a:p>
          <a:endParaRPr lang="en-US"/>
        </a:p>
      </dgm:t>
    </dgm:pt>
    <dgm:pt modelId="{DA4BBE74-80B3-4897-8B6C-E425B5680073}" type="sibTrans" cxnId="{51382CB1-7175-496D-ACFF-3612AAD9D07C}">
      <dgm:prSet/>
      <dgm:spPr/>
      <dgm:t>
        <a:bodyPr/>
        <a:lstStyle/>
        <a:p>
          <a:endParaRPr lang="en-US"/>
        </a:p>
      </dgm:t>
    </dgm:pt>
    <dgm:pt modelId="{1F689158-8C34-486B-8531-0648EB1301F3}">
      <dgm:prSet/>
      <dgm:spPr/>
      <dgm:t>
        <a:bodyPr/>
        <a:lstStyle/>
        <a:p>
          <a:r>
            <a:rPr lang="en-US" dirty="0" smtClean="0">
              <a:latin typeface="Arial" pitchFamily="34" charset="0"/>
              <a:cs typeface="Arial" pitchFamily="34" charset="0"/>
            </a:rPr>
            <a:t>WASTEWATER</a:t>
          </a:r>
          <a:endParaRPr lang="en-US" dirty="0"/>
        </a:p>
      </dgm:t>
    </dgm:pt>
    <dgm:pt modelId="{60742AE4-B11D-4F9D-81A7-08469DBCFB7D}" type="parTrans" cxnId="{B96087C5-1060-40CE-A801-24E7872913B6}">
      <dgm:prSet/>
      <dgm:spPr/>
      <dgm:t>
        <a:bodyPr/>
        <a:lstStyle/>
        <a:p>
          <a:endParaRPr lang="en-US"/>
        </a:p>
      </dgm:t>
    </dgm:pt>
    <dgm:pt modelId="{DB4618C1-3107-4FE0-8FFD-0A6C5D567855}" type="sibTrans" cxnId="{B96087C5-1060-40CE-A801-24E7872913B6}">
      <dgm:prSet/>
      <dgm:spPr/>
      <dgm:t>
        <a:bodyPr/>
        <a:lstStyle/>
        <a:p>
          <a:endParaRPr lang="en-US"/>
        </a:p>
      </dgm:t>
    </dgm:pt>
    <dgm:pt modelId="{D65EA08C-739F-428A-AB86-CC1D4E082FDE}" type="pres">
      <dgm:prSet presAssocID="{5FAF01C0-B75F-465E-92DC-EA66C03BE511}" presName="cycle" presStyleCnt="0">
        <dgm:presLayoutVars>
          <dgm:dir/>
          <dgm:resizeHandles val="exact"/>
        </dgm:presLayoutVars>
      </dgm:prSet>
      <dgm:spPr/>
      <dgm:t>
        <a:bodyPr/>
        <a:lstStyle/>
        <a:p>
          <a:endParaRPr lang="en-US"/>
        </a:p>
      </dgm:t>
    </dgm:pt>
    <dgm:pt modelId="{D1E5BBE0-E033-4073-B78B-833575E04A98}" type="pres">
      <dgm:prSet presAssocID="{68E34060-1BB8-411B-8D4C-3A5D4E00EC18}" presName="node" presStyleLbl="node1" presStyleIdx="0" presStyleCnt="6">
        <dgm:presLayoutVars>
          <dgm:bulletEnabled val="1"/>
        </dgm:presLayoutVars>
      </dgm:prSet>
      <dgm:spPr/>
      <dgm:t>
        <a:bodyPr/>
        <a:lstStyle/>
        <a:p>
          <a:endParaRPr lang="en-US"/>
        </a:p>
      </dgm:t>
    </dgm:pt>
    <dgm:pt modelId="{925BF820-8F5D-4C0C-8426-362B8FAB2B77}" type="pres">
      <dgm:prSet presAssocID="{37E21E63-5FC6-4DDC-B010-D4E7DFDE2EC4}" presName="sibTrans" presStyleLbl="sibTrans2D1" presStyleIdx="0" presStyleCnt="6"/>
      <dgm:spPr/>
      <dgm:t>
        <a:bodyPr/>
        <a:lstStyle/>
        <a:p>
          <a:endParaRPr lang="en-US"/>
        </a:p>
      </dgm:t>
    </dgm:pt>
    <dgm:pt modelId="{69254818-B779-49FE-A519-DC0A4AD2333D}" type="pres">
      <dgm:prSet presAssocID="{37E21E63-5FC6-4DDC-B010-D4E7DFDE2EC4}" presName="connectorText" presStyleLbl="sibTrans2D1" presStyleIdx="0" presStyleCnt="6"/>
      <dgm:spPr/>
      <dgm:t>
        <a:bodyPr/>
        <a:lstStyle/>
        <a:p>
          <a:endParaRPr lang="en-US"/>
        </a:p>
      </dgm:t>
    </dgm:pt>
    <dgm:pt modelId="{BDB06610-8EB5-49EB-BAC3-9B0029EBD0C7}" type="pres">
      <dgm:prSet presAssocID="{1893FA0D-992F-4251-AD5F-24A3A8F68A25}" presName="node" presStyleLbl="node1" presStyleIdx="1" presStyleCnt="6">
        <dgm:presLayoutVars>
          <dgm:bulletEnabled val="1"/>
        </dgm:presLayoutVars>
      </dgm:prSet>
      <dgm:spPr/>
      <dgm:t>
        <a:bodyPr/>
        <a:lstStyle/>
        <a:p>
          <a:endParaRPr lang="en-US"/>
        </a:p>
      </dgm:t>
    </dgm:pt>
    <dgm:pt modelId="{752827B5-6673-4954-B8CA-3CB259E477C1}" type="pres">
      <dgm:prSet presAssocID="{FD658284-DC1F-43DA-88FC-451F34C0CD66}" presName="sibTrans" presStyleLbl="sibTrans2D1" presStyleIdx="1" presStyleCnt="6"/>
      <dgm:spPr/>
      <dgm:t>
        <a:bodyPr/>
        <a:lstStyle/>
        <a:p>
          <a:endParaRPr lang="en-US"/>
        </a:p>
      </dgm:t>
    </dgm:pt>
    <dgm:pt modelId="{F68B5E6B-F5DF-4E41-B8EF-74310592EB06}" type="pres">
      <dgm:prSet presAssocID="{FD658284-DC1F-43DA-88FC-451F34C0CD66}" presName="connectorText" presStyleLbl="sibTrans2D1" presStyleIdx="1" presStyleCnt="6"/>
      <dgm:spPr/>
      <dgm:t>
        <a:bodyPr/>
        <a:lstStyle/>
        <a:p>
          <a:endParaRPr lang="en-US"/>
        </a:p>
      </dgm:t>
    </dgm:pt>
    <dgm:pt modelId="{698F4ECA-2051-49C8-8E1A-C62F2A4895BC}" type="pres">
      <dgm:prSet presAssocID="{F74A98C0-5D48-4AE9-BD02-9E71BD13029E}" presName="node" presStyleLbl="node1" presStyleIdx="2" presStyleCnt="6">
        <dgm:presLayoutVars>
          <dgm:bulletEnabled val="1"/>
        </dgm:presLayoutVars>
      </dgm:prSet>
      <dgm:spPr/>
      <dgm:t>
        <a:bodyPr/>
        <a:lstStyle/>
        <a:p>
          <a:endParaRPr lang="en-US"/>
        </a:p>
      </dgm:t>
    </dgm:pt>
    <dgm:pt modelId="{C1C67D53-C68C-4A1C-A701-90E3D9DD96EA}" type="pres">
      <dgm:prSet presAssocID="{82E7604B-1D19-4BB5-B115-7CE6BD5158D7}" presName="sibTrans" presStyleLbl="sibTrans2D1" presStyleIdx="2" presStyleCnt="6"/>
      <dgm:spPr/>
      <dgm:t>
        <a:bodyPr/>
        <a:lstStyle/>
        <a:p>
          <a:endParaRPr lang="en-US"/>
        </a:p>
      </dgm:t>
    </dgm:pt>
    <dgm:pt modelId="{F344E192-2AC1-4371-865A-AC51A8D1B778}" type="pres">
      <dgm:prSet presAssocID="{82E7604B-1D19-4BB5-B115-7CE6BD5158D7}" presName="connectorText" presStyleLbl="sibTrans2D1" presStyleIdx="2" presStyleCnt="6"/>
      <dgm:spPr/>
      <dgm:t>
        <a:bodyPr/>
        <a:lstStyle/>
        <a:p>
          <a:endParaRPr lang="en-US"/>
        </a:p>
      </dgm:t>
    </dgm:pt>
    <dgm:pt modelId="{E46C361E-A3E4-4A3A-8088-EB6F0B3BE2D3}" type="pres">
      <dgm:prSet presAssocID="{9C1A3B72-194F-4A4C-98A2-DE70967C53C5}" presName="node" presStyleLbl="node1" presStyleIdx="3" presStyleCnt="6">
        <dgm:presLayoutVars>
          <dgm:bulletEnabled val="1"/>
        </dgm:presLayoutVars>
      </dgm:prSet>
      <dgm:spPr/>
      <dgm:t>
        <a:bodyPr/>
        <a:lstStyle/>
        <a:p>
          <a:endParaRPr lang="en-US"/>
        </a:p>
      </dgm:t>
    </dgm:pt>
    <dgm:pt modelId="{B4F27623-46F3-436F-9C9D-F04BCE3D2BE9}" type="pres">
      <dgm:prSet presAssocID="{DA4BBE74-80B3-4897-8B6C-E425B5680073}" presName="sibTrans" presStyleLbl="sibTrans2D1" presStyleIdx="3" presStyleCnt="6"/>
      <dgm:spPr/>
      <dgm:t>
        <a:bodyPr/>
        <a:lstStyle/>
        <a:p>
          <a:endParaRPr lang="en-US"/>
        </a:p>
      </dgm:t>
    </dgm:pt>
    <dgm:pt modelId="{973D48A3-CFBE-40F9-91EF-8455BEC75B39}" type="pres">
      <dgm:prSet presAssocID="{DA4BBE74-80B3-4897-8B6C-E425B5680073}" presName="connectorText" presStyleLbl="sibTrans2D1" presStyleIdx="3" presStyleCnt="6"/>
      <dgm:spPr/>
      <dgm:t>
        <a:bodyPr/>
        <a:lstStyle/>
        <a:p>
          <a:endParaRPr lang="en-US"/>
        </a:p>
      </dgm:t>
    </dgm:pt>
    <dgm:pt modelId="{5E07FE5F-7EFE-45C7-B1F7-65C3945FD03D}" type="pres">
      <dgm:prSet presAssocID="{4DD28B40-5F5C-49C1-AD02-24BF782BADA8}" presName="node" presStyleLbl="node1" presStyleIdx="4" presStyleCnt="6">
        <dgm:presLayoutVars>
          <dgm:bulletEnabled val="1"/>
        </dgm:presLayoutVars>
      </dgm:prSet>
      <dgm:spPr/>
      <dgm:t>
        <a:bodyPr/>
        <a:lstStyle/>
        <a:p>
          <a:endParaRPr lang="en-US"/>
        </a:p>
      </dgm:t>
    </dgm:pt>
    <dgm:pt modelId="{266065A1-8369-4BA8-BD4C-6921C2E8A64C}" type="pres">
      <dgm:prSet presAssocID="{4F081FDB-9422-4102-AB3A-26B30F8CCD50}" presName="sibTrans" presStyleLbl="sibTrans2D1" presStyleIdx="4" presStyleCnt="6"/>
      <dgm:spPr/>
      <dgm:t>
        <a:bodyPr/>
        <a:lstStyle/>
        <a:p>
          <a:endParaRPr lang="en-US"/>
        </a:p>
      </dgm:t>
    </dgm:pt>
    <dgm:pt modelId="{FA913567-335A-44B4-B470-EC06D4570920}" type="pres">
      <dgm:prSet presAssocID="{4F081FDB-9422-4102-AB3A-26B30F8CCD50}" presName="connectorText" presStyleLbl="sibTrans2D1" presStyleIdx="4" presStyleCnt="6"/>
      <dgm:spPr/>
      <dgm:t>
        <a:bodyPr/>
        <a:lstStyle/>
        <a:p>
          <a:endParaRPr lang="en-US"/>
        </a:p>
      </dgm:t>
    </dgm:pt>
    <dgm:pt modelId="{6EDF226A-410D-4FF9-BAD6-EF0493108A11}" type="pres">
      <dgm:prSet presAssocID="{1F689158-8C34-486B-8531-0648EB1301F3}" presName="node" presStyleLbl="node1" presStyleIdx="5" presStyleCnt="6">
        <dgm:presLayoutVars>
          <dgm:bulletEnabled val="1"/>
        </dgm:presLayoutVars>
      </dgm:prSet>
      <dgm:spPr/>
      <dgm:t>
        <a:bodyPr/>
        <a:lstStyle/>
        <a:p>
          <a:endParaRPr lang="en-US"/>
        </a:p>
      </dgm:t>
    </dgm:pt>
    <dgm:pt modelId="{7E757D33-039A-4E9C-BF32-6E5437D5DE2C}" type="pres">
      <dgm:prSet presAssocID="{DB4618C1-3107-4FE0-8FFD-0A6C5D567855}" presName="sibTrans" presStyleLbl="sibTrans2D1" presStyleIdx="5" presStyleCnt="6"/>
      <dgm:spPr/>
      <dgm:t>
        <a:bodyPr/>
        <a:lstStyle/>
        <a:p>
          <a:endParaRPr lang="en-US"/>
        </a:p>
      </dgm:t>
    </dgm:pt>
    <dgm:pt modelId="{4B207227-42BB-4EAA-9E88-D84B7935DD71}" type="pres">
      <dgm:prSet presAssocID="{DB4618C1-3107-4FE0-8FFD-0A6C5D567855}" presName="connectorText" presStyleLbl="sibTrans2D1" presStyleIdx="5" presStyleCnt="6"/>
      <dgm:spPr/>
      <dgm:t>
        <a:bodyPr/>
        <a:lstStyle/>
        <a:p>
          <a:endParaRPr lang="en-US"/>
        </a:p>
      </dgm:t>
    </dgm:pt>
  </dgm:ptLst>
  <dgm:cxnLst>
    <dgm:cxn modelId="{1CF55138-2953-43B8-B689-742C0BAB00C1}" type="presOf" srcId="{82E7604B-1D19-4BB5-B115-7CE6BD5158D7}" destId="{C1C67D53-C68C-4A1C-A701-90E3D9DD96EA}" srcOrd="0" destOrd="0" presId="urn:microsoft.com/office/officeart/2005/8/layout/cycle2"/>
    <dgm:cxn modelId="{D806E911-81E4-49DB-8952-3FB59C1FF927}" srcId="{5FAF01C0-B75F-465E-92DC-EA66C03BE511}" destId="{4DD28B40-5F5C-49C1-AD02-24BF782BADA8}" srcOrd="4" destOrd="0" parTransId="{40F127A9-BE3D-440D-97EF-C27AC7070941}" sibTransId="{4F081FDB-9422-4102-AB3A-26B30F8CCD50}"/>
    <dgm:cxn modelId="{63659541-C2DA-4A7A-AB26-079EC6F24C6E}" type="presOf" srcId="{FD658284-DC1F-43DA-88FC-451F34C0CD66}" destId="{752827B5-6673-4954-B8CA-3CB259E477C1}" srcOrd="0" destOrd="0" presId="urn:microsoft.com/office/officeart/2005/8/layout/cycle2"/>
    <dgm:cxn modelId="{1F12C6D2-31EB-4AFA-87B9-441EA5331327}" type="presOf" srcId="{DA4BBE74-80B3-4897-8B6C-E425B5680073}" destId="{973D48A3-CFBE-40F9-91EF-8455BEC75B39}" srcOrd="1" destOrd="0" presId="urn:microsoft.com/office/officeart/2005/8/layout/cycle2"/>
    <dgm:cxn modelId="{6EDB6D18-C2B7-42B8-B536-13C90F76C48F}" type="presOf" srcId="{82E7604B-1D19-4BB5-B115-7CE6BD5158D7}" destId="{F344E192-2AC1-4371-865A-AC51A8D1B778}" srcOrd="1" destOrd="0" presId="urn:microsoft.com/office/officeart/2005/8/layout/cycle2"/>
    <dgm:cxn modelId="{17526AE4-0CDC-4C0E-A574-98795D506CD7}" type="presOf" srcId="{1F689158-8C34-486B-8531-0648EB1301F3}" destId="{6EDF226A-410D-4FF9-BAD6-EF0493108A11}" srcOrd="0" destOrd="0" presId="urn:microsoft.com/office/officeart/2005/8/layout/cycle2"/>
    <dgm:cxn modelId="{4A58856A-B691-47E5-BE10-71CDE315A2E1}" type="presOf" srcId="{DA4BBE74-80B3-4897-8B6C-E425B5680073}" destId="{B4F27623-46F3-436F-9C9D-F04BCE3D2BE9}" srcOrd="0" destOrd="0" presId="urn:microsoft.com/office/officeart/2005/8/layout/cycle2"/>
    <dgm:cxn modelId="{4671B63F-76A4-46DD-8FD5-C72D13436F35}" type="presOf" srcId="{1893FA0D-992F-4251-AD5F-24A3A8F68A25}" destId="{BDB06610-8EB5-49EB-BAC3-9B0029EBD0C7}" srcOrd="0" destOrd="0" presId="urn:microsoft.com/office/officeart/2005/8/layout/cycle2"/>
    <dgm:cxn modelId="{7E853626-ADE5-4443-AF58-5BA011F63035}" type="presOf" srcId="{37E21E63-5FC6-4DDC-B010-D4E7DFDE2EC4}" destId="{925BF820-8F5D-4C0C-8426-362B8FAB2B77}" srcOrd="0" destOrd="0" presId="urn:microsoft.com/office/officeart/2005/8/layout/cycle2"/>
    <dgm:cxn modelId="{FBEFE98A-10C6-4D60-9CCB-A23D384717CA}" type="presOf" srcId="{DB4618C1-3107-4FE0-8FFD-0A6C5D567855}" destId="{4B207227-42BB-4EAA-9E88-D84B7935DD71}" srcOrd="1" destOrd="0" presId="urn:microsoft.com/office/officeart/2005/8/layout/cycle2"/>
    <dgm:cxn modelId="{E22FD739-1E03-4272-9285-E89620B1672A}" type="presOf" srcId="{4F081FDB-9422-4102-AB3A-26B30F8CCD50}" destId="{FA913567-335A-44B4-B470-EC06D4570920}" srcOrd="1" destOrd="0" presId="urn:microsoft.com/office/officeart/2005/8/layout/cycle2"/>
    <dgm:cxn modelId="{819301B8-08B2-44D6-AB50-914D49274413}" srcId="{5FAF01C0-B75F-465E-92DC-EA66C03BE511}" destId="{1893FA0D-992F-4251-AD5F-24A3A8F68A25}" srcOrd="1" destOrd="0" parTransId="{A0FBDA1C-7149-4060-A47F-A0D1869189F4}" sibTransId="{FD658284-DC1F-43DA-88FC-451F34C0CD66}"/>
    <dgm:cxn modelId="{C5BC669A-2F6D-4B6C-9FF5-EF8D4C3EE913}" type="presOf" srcId="{FD658284-DC1F-43DA-88FC-451F34C0CD66}" destId="{F68B5E6B-F5DF-4E41-B8EF-74310592EB06}" srcOrd="1" destOrd="0" presId="urn:microsoft.com/office/officeart/2005/8/layout/cycle2"/>
    <dgm:cxn modelId="{A811BD61-B72F-4A9E-8403-38C2DDA62A44}" type="presOf" srcId="{5FAF01C0-B75F-465E-92DC-EA66C03BE511}" destId="{D65EA08C-739F-428A-AB86-CC1D4E082FDE}" srcOrd="0" destOrd="0" presId="urn:microsoft.com/office/officeart/2005/8/layout/cycle2"/>
    <dgm:cxn modelId="{51382CB1-7175-496D-ACFF-3612AAD9D07C}" srcId="{5FAF01C0-B75F-465E-92DC-EA66C03BE511}" destId="{9C1A3B72-194F-4A4C-98A2-DE70967C53C5}" srcOrd="3" destOrd="0" parTransId="{B5B19175-7EBD-4BD6-BAC1-794E1188CBFF}" sibTransId="{DA4BBE74-80B3-4897-8B6C-E425B5680073}"/>
    <dgm:cxn modelId="{650E7194-06DB-4489-9B57-20E7C0CF24BD}" type="presOf" srcId="{4DD28B40-5F5C-49C1-AD02-24BF782BADA8}" destId="{5E07FE5F-7EFE-45C7-B1F7-65C3945FD03D}" srcOrd="0" destOrd="0" presId="urn:microsoft.com/office/officeart/2005/8/layout/cycle2"/>
    <dgm:cxn modelId="{B96087C5-1060-40CE-A801-24E7872913B6}" srcId="{5FAF01C0-B75F-465E-92DC-EA66C03BE511}" destId="{1F689158-8C34-486B-8531-0648EB1301F3}" srcOrd="5" destOrd="0" parTransId="{60742AE4-B11D-4F9D-81A7-08469DBCFB7D}" sibTransId="{DB4618C1-3107-4FE0-8FFD-0A6C5D567855}"/>
    <dgm:cxn modelId="{ABA07922-2304-4D40-B631-A833300F66A2}" type="presOf" srcId="{68E34060-1BB8-411B-8D4C-3A5D4E00EC18}" destId="{D1E5BBE0-E033-4073-B78B-833575E04A98}" srcOrd="0" destOrd="0" presId="urn:microsoft.com/office/officeart/2005/8/layout/cycle2"/>
    <dgm:cxn modelId="{B22752B2-BB79-4334-8E14-3D26CD340401}" srcId="{5FAF01C0-B75F-465E-92DC-EA66C03BE511}" destId="{68E34060-1BB8-411B-8D4C-3A5D4E00EC18}" srcOrd="0" destOrd="0" parTransId="{B8FF5864-1B06-483E-8BA7-ED835CC736DC}" sibTransId="{37E21E63-5FC6-4DDC-B010-D4E7DFDE2EC4}"/>
    <dgm:cxn modelId="{8D3EA1C2-CDB5-4846-BA4C-F90EAA2E627E}" type="presOf" srcId="{37E21E63-5FC6-4DDC-B010-D4E7DFDE2EC4}" destId="{69254818-B779-49FE-A519-DC0A4AD2333D}" srcOrd="1" destOrd="0" presId="urn:microsoft.com/office/officeart/2005/8/layout/cycle2"/>
    <dgm:cxn modelId="{F1F0D1AD-01BB-4DBE-A024-05D459DE5EFF}" type="presOf" srcId="{9C1A3B72-194F-4A4C-98A2-DE70967C53C5}" destId="{E46C361E-A3E4-4A3A-8088-EB6F0B3BE2D3}" srcOrd="0" destOrd="0" presId="urn:microsoft.com/office/officeart/2005/8/layout/cycle2"/>
    <dgm:cxn modelId="{015EAD17-63A8-499D-8B1B-3574939AB1AC}" type="presOf" srcId="{DB4618C1-3107-4FE0-8FFD-0A6C5D567855}" destId="{7E757D33-039A-4E9C-BF32-6E5437D5DE2C}" srcOrd="0" destOrd="0" presId="urn:microsoft.com/office/officeart/2005/8/layout/cycle2"/>
    <dgm:cxn modelId="{D51EA6AC-2793-49DE-8BAC-49BB2DCF69E9}" type="presOf" srcId="{4F081FDB-9422-4102-AB3A-26B30F8CCD50}" destId="{266065A1-8369-4BA8-BD4C-6921C2E8A64C}" srcOrd="0" destOrd="0" presId="urn:microsoft.com/office/officeart/2005/8/layout/cycle2"/>
    <dgm:cxn modelId="{A8B76763-C917-4413-ACAA-D956B29C1C5A}" srcId="{5FAF01C0-B75F-465E-92DC-EA66C03BE511}" destId="{F74A98C0-5D48-4AE9-BD02-9E71BD13029E}" srcOrd="2" destOrd="0" parTransId="{431B18A3-16C4-4091-9069-1595ADA02DCF}" sibTransId="{82E7604B-1D19-4BB5-B115-7CE6BD5158D7}"/>
    <dgm:cxn modelId="{CAF2C9C4-380A-4198-BF47-D8B45251AA23}" type="presOf" srcId="{F74A98C0-5D48-4AE9-BD02-9E71BD13029E}" destId="{698F4ECA-2051-49C8-8E1A-C62F2A4895BC}" srcOrd="0" destOrd="0" presId="urn:microsoft.com/office/officeart/2005/8/layout/cycle2"/>
    <dgm:cxn modelId="{C920918A-0208-4818-A62D-2DC8AB176B52}" type="presParOf" srcId="{D65EA08C-739F-428A-AB86-CC1D4E082FDE}" destId="{D1E5BBE0-E033-4073-B78B-833575E04A98}" srcOrd="0" destOrd="0" presId="urn:microsoft.com/office/officeart/2005/8/layout/cycle2"/>
    <dgm:cxn modelId="{B537F1D8-7BD3-4D75-A84E-93D5BF37C1C7}" type="presParOf" srcId="{D65EA08C-739F-428A-AB86-CC1D4E082FDE}" destId="{925BF820-8F5D-4C0C-8426-362B8FAB2B77}" srcOrd="1" destOrd="0" presId="urn:microsoft.com/office/officeart/2005/8/layout/cycle2"/>
    <dgm:cxn modelId="{D11B8196-0FC6-40B2-9D99-E63A245810B8}" type="presParOf" srcId="{925BF820-8F5D-4C0C-8426-362B8FAB2B77}" destId="{69254818-B779-49FE-A519-DC0A4AD2333D}" srcOrd="0" destOrd="0" presId="urn:microsoft.com/office/officeart/2005/8/layout/cycle2"/>
    <dgm:cxn modelId="{50EDA6E7-F70E-47BB-B4C9-9E6BE6536ECE}" type="presParOf" srcId="{D65EA08C-739F-428A-AB86-CC1D4E082FDE}" destId="{BDB06610-8EB5-49EB-BAC3-9B0029EBD0C7}" srcOrd="2" destOrd="0" presId="urn:microsoft.com/office/officeart/2005/8/layout/cycle2"/>
    <dgm:cxn modelId="{2FE56E06-45B7-442B-A5A7-3CBC2AF0F876}" type="presParOf" srcId="{D65EA08C-739F-428A-AB86-CC1D4E082FDE}" destId="{752827B5-6673-4954-B8CA-3CB259E477C1}" srcOrd="3" destOrd="0" presId="urn:microsoft.com/office/officeart/2005/8/layout/cycle2"/>
    <dgm:cxn modelId="{E6431F89-232A-4004-BD94-9A4BE284AE66}" type="presParOf" srcId="{752827B5-6673-4954-B8CA-3CB259E477C1}" destId="{F68B5E6B-F5DF-4E41-B8EF-74310592EB06}" srcOrd="0" destOrd="0" presId="urn:microsoft.com/office/officeart/2005/8/layout/cycle2"/>
    <dgm:cxn modelId="{52B0990A-7B24-41F7-ACE8-9C2D64875EA7}" type="presParOf" srcId="{D65EA08C-739F-428A-AB86-CC1D4E082FDE}" destId="{698F4ECA-2051-49C8-8E1A-C62F2A4895BC}" srcOrd="4" destOrd="0" presId="urn:microsoft.com/office/officeart/2005/8/layout/cycle2"/>
    <dgm:cxn modelId="{F891F6A0-A914-4C31-9256-2246D35E3263}" type="presParOf" srcId="{D65EA08C-739F-428A-AB86-CC1D4E082FDE}" destId="{C1C67D53-C68C-4A1C-A701-90E3D9DD96EA}" srcOrd="5" destOrd="0" presId="urn:microsoft.com/office/officeart/2005/8/layout/cycle2"/>
    <dgm:cxn modelId="{F47B2A79-26BB-4BAC-9AA9-79D183B5379D}" type="presParOf" srcId="{C1C67D53-C68C-4A1C-A701-90E3D9DD96EA}" destId="{F344E192-2AC1-4371-865A-AC51A8D1B778}" srcOrd="0" destOrd="0" presId="urn:microsoft.com/office/officeart/2005/8/layout/cycle2"/>
    <dgm:cxn modelId="{3C9541B7-C726-4D07-9D89-5CA04F660275}" type="presParOf" srcId="{D65EA08C-739F-428A-AB86-CC1D4E082FDE}" destId="{E46C361E-A3E4-4A3A-8088-EB6F0B3BE2D3}" srcOrd="6" destOrd="0" presId="urn:microsoft.com/office/officeart/2005/8/layout/cycle2"/>
    <dgm:cxn modelId="{652393C7-27E0-4B5E-89EB-DF8B28D5F5A7}" type="presParOf" srcId="{D65EA08C-739F-428A-AB86-CC1D4E082FDE}" destId="{B4F27623-46F3-436F-9C9D-F04BCE3D2BE9}" srcOrd="7" destOrd="0" presId="urn:microsoft.com/office/officeart/2005/8/layout/cycle2"/>
    <dgm:cxn modelId="{F7916492-E530-4EA0-9D6D-AAEC31DF3F4A}" type="presParOf" srcId="{B4F27623-46F3-436F-9C9D-F04BCE3D2BE9}" destId="{973D48A3-CFBE-40F9-91EF-8455BEC75B39}" srcOrd="0" destOrd="0" presId="urn:microsoft.com/office/officeart/2005/8/layout/cycle2"/>
    <dgm:cxn modelId="{94A19143-FEF2-4E87-AA8B-A9753527B50C}" type="presParOf" srcId="{D65EA08C-739F-428A-AB86-CC1D4E082FDE}" destId="{5E07FE5F-7EFE-45C7-B1F7-65C3945FD03D}" srcOrd="8" destOrd="0" presId="urn:microsoft.com/office/officeart/2005/8/layout/cycle2"/>
    <dgm:cxn modelId="{A885EDC8-BA80-4FBC-9C0F-1382B479CB8F}" type="presParOf" srcId="{D65EA08C-739F-428A-AB86-CC1D4E082FDE}" destId="{266065A1-8369-4BA8-BD4C-6921C2E8A64C}" srcOrd="9" destOrd="0" presId="urn:microsoft.com/office/officeart/2005/8/layout/cycle2"/>
    <dgm:cxn modelId="{51F05568-0F6C-485F-8B60-8D3D58CB887E}" type="presParOf" srcId="{266065A1-8369-4BA8-BD4C-6921C2E8A64C}" destId="{FA913567-335A-44B4-B470-EC06D4570920}" srcOrd="0" destOrd="0" presId="urn:microsoft.com/office/officeart/2005/8/layout/cycle2"/>
    <dgm:cxn modelId="{205C897D-10EB-4E9D-80D5-B85A510BE429}" type="presParOf" srcId="{D65EA08C-739F-428A-AB86-CC1D4E082FDE}" destId="{6EDF226A-410D-4FF9-BAD6-EF0493108A11}" srcOrd="10" destOrd="0" presId="urn:microsoft.com/office/officeart/2005/8/layout/cycle2"/>
    <dgm:cxn modelId="{037E2A2E-6E0B-4DAE-BF44-6C46D8D8D7A3}" type="presParOf" srcId="{D65EA08C-739F-428A-AB86-CC1D4E082FDE}" destId="{7E757D33-039A-4E9C-BF32-6E5437D5DE2C}" srcOrd="11" destOrd="0" presId="urn:microsoft.com/office/officeart/2005/8/layout/cycle2"/>
    <dgm:cxn modelId="{1E96C138-2DDB-4C24-A63F-6204E97844E8}" type="presParOf" srcId="{7E757D33-039A-4E9C-BF32-6E5437D5DE2C}" destId="{4B207227-42BB-4EAA-9E88-D84B7935DD71}" srcOrd="0" destOrd="0" presId="urn:microsoft.com/office/officeart/2005/8/layout/cycle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4">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5">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6">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26366D18-8905-4E77-BAC9-858CA76D70A8}" type="datetimeFigureOut">
              <a:rPr lang="en-US"/>
              <a:pPr>
                <a:defRPr/>
              </a:pPr>
              <a:t>6/20/2012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692CD5B4-4826-4C96-9D15-1F1FF5AF6C0E}"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fld id="{2E736161-23DB-4F93-8122-640B83FEFCA5}" type="slidenum">
              <a:rPr lang="en-US"/>
              <a:pPr/>
              <a:t>2</a:t>
            </a:fld>
            <a:endParaRPr lang="en-US"/>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p:spPr>
        <p:txBody>
          <a:bodyPr/>
          <a:lstStyle/>
          <a:p>
            <a:pPr eaLnBrk="1" hangingPunct="1"/>
            <a:endParaRPr lang="de-DE" sz="1400" b="1"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p>
            <a:fld id="{944450DD-C09F-4874-BB22-6EBB0AFC7680}" type="slidenum">
              <a:rPr lang="en-US"/>
              <a:pPr/>
              <a:t>8</a:t>
            </a:fld>
            <a:endParaRPr lang="en-US"/>
          </a:p>
        </p:txBody>
      </p:sp>
      <p:sp>
        <p:nvSpPr>
          <p:cNvPr id="20483" name="Rectangle 7"/>
          <p:cNvSpPr txBox="1">
            <a:spLocks noGrp="1" noChangeArrowheads="1"/>
          </p:cNvSpPr>
          <p:nvPr/>
        </p:nvSpPr>
        <p:spPr bwMode="auto">
          <a:xfrm>
            <a:off x="3886200" y="8688388"/>
            <a:ext cx="2971800" cy="455612"/>
          </a:xfrm>
          <a:prstGeom prst="rect">
            <a:avLst/>
          </a:prstGeom>
          <a:noFill/>
          <a:ln w="9525">
            <a:noFill/>
            <a:miter lim="800000"/>
            <a:headEnd/>
            <a:tailEnd/>
          </a:ln>
        </p:spPr>
        <p:txBody>
          <a:bodyPr lIns="18969" tIns="0" rIns="18969" bIns="0" anchor="b"/>
          <a:lstStyle/>
          <a:p>
            <a:pPr algn="r" defTabSz="911225" eaLnBrk="0" hangingPunct="0"/>
            <a:fld id="{321FE473-D222-4060-AAAA-CE4A300DE084}" type="slidenum">
              <a:rPr lang="de-DE" sz="1000">
                <a:solidFill>
                  <a:schemeClr val="tx1"/>
                </a:solidFill>
                <a:latin typeface="Times New Roman" pitchFamily="18" charset="0"/>
              </a:rPr>
              <a:pPr algn="r" defTabSz="911225" eaLnBrk="0" hangingPunct="0"/>
              <a:t>8</a:t>
            </a:fld>
            <a:endParaRPr lang="de-DE" sz="1000">
              <a:solidFill>
                <a:schemeClr val="tx1"/>
              </a:solidFill>
              <a:latin typeface="Times New Roman" pitchFamily="18" charset="0"/>
            </a:endParaRPr>
          </a:p>
        </p:txBody>
      </p:sp>
      <p:sp>
        <p:nvSpPr>
          <p:cNvPr id="20484" name="Rectangle 2"/>
          <p:cNvSpPr>
            <a:spLocks noGrp="1" noRot="1" noChangeAspect="1" noChangeArrowheads="1" noTextEdit="1"/>
          </p:cNvSpPr>
          <p:nvPr>
            <p:ph type="sldImg"/>
          </p:nvPr>
        </p:nvSpPr>
        <p:spPr>
          <a:xfrm>
            <a:off x="1157288" y="695325"/>
            <a:ext cx="4551362" cy="3413125"/>
          </a:xfrm>
          <a:ln/>
        </p:spPr>
      </p:sp>
      <p:sp>
        <p:nvSpPr>
          <p:cNvPr id="20485" name="Rectangle 3"/>
          <p:cNvSpPr>
            <a:spLocks noGrp="1" noChangeArrowheads="1"/>
          </p:cNvSpPr>
          <p:nvPr>
            <p:ph type="body" idx="1"/>
          </p:nvPr>
        </p:nvSpPr>
        <p:spPr>
          <a:xfrm>
            <a:off x="915988" y="4343400"/>
            <a:ext cx="5026025" cy="4114800"/>
          </a:xfrm>
          <a:noFill/>
          <a:ln/>
        </p:spPr>
        <p:txBody>
          <a:bodyPr lIns="91685" tIns="45844" rIns="91685" bIns="45844"/>
          <a:lstStyle/>
          <a:p>
            <a:pPr eaLnBrk="1" hangingPunct="1">
              <a:spcBef>
                <a:spcPct val="0"/>
              </a:spcBef>
            </a:pPr>
            <a:endParaRPr lang="de-DE" dirty="0"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hemeOverride" Target="../theme/themeOverride4.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ight Triangle 3"/>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grpSp>
        <p:nvGrpSpPr>
          <p:cNvPr id="5" name="Group 15"/>
          <p:cNvGrpSpPr>
            <a:grpSpLocks/>
          </p:cNvGrpSpPr>
          <p:nvPr/>
        </p:nvGrpSpPr>
        <p:grpSpPr bwMode="auto">
          <a:xfrm>
            <a:off x="-3175" y="4953000"/>
            <a:ext cx="9147175" cy="1911350"/>
            <a:chOff x="-3765" y="4832896"/>
            <a:chExt cx="9147765" cy="2032192"/>
          </a:xfrm>
        </p:grpSpPr>
        <p:sp>
          <p:nvSpPr>
            <p:cNvPr id="6" name="Freeform 5"/>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cs typeface="+mn-cs"/>
              </a:endParaRPr>
            </a:p>
          </p:txBody>
        </p:sp>
        <p:sp>
          <p:nvSpPr>
            <p:cNvPr id="7" name="Freeform 6"/>
            <p:cNvSpPr>
              <a:spLocks/>
            </p:cNvSpPr>
            <p:nvPr/>
          </p:nvSpPr>
          <p:spPr bwMode="auto">
            <a:xfrm>
              <a:off x="35926" y="5135025"/>
              <a:ext cx="9108074" cy="838869"/>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cs typeface="+mn-cs"/>
              </a:endParaRPr>
            </a:p>
          </p:txBody>
        </p:sp>
        <p:sp>
          <p:nvSpPr>
            <p:cNvPr id="8" name="Freeform 7"/>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cxnSp>
          <p:nvCxnSpPr>
            <p:cNvPr id="10" name="Straight Connector 9"/>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Title 8"/>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11" name="Date Placeholder 29"/>
          <p:cNvSpPr>
            <a:spLocks noGrp="1"/>
          </p:cNvSpPr>
          <p:nvPr>
            <p:ph type="dt" sz="half" idx="10"/>
          </p:nvPr>
        </p:nvSpPr>
        <p:spPr/>
        <p:txBody>
          <a:bodyPr/>
          <a:lstStyle>
            <a:lvl1pPr>
              <a:defRPr>
                <a:solidFill>
                  <a:srgbClr val="FFFFFF"/>
                </a:solidFill>
              </a:defRPr>
            </a:lvl1pPr>
            <a:extLst/>
          </a:lstStyle>
          <a:p>
            <a:pPr>
              <a:defRPr/>
            </a:pPr>
            <a:fld id="{C9AAFDAD-F8B8-446B-89B0-EB8B3B7BDAB7}" type="datetimeFigureOut">
              <a:rPr lang="en-US"/>
              <a:pPr>
                <a:defRPr/>
              </a:pPr>
              <a:t>6/20/2012</a:t>
            </a:fld>
            <a:endParaRPr lang="en-US"/>
          </a:p>
        </p:txBody>
      </p:sp>
      <p:sp>
        <p:nvSpPr>
          <p:cNvPr id="12" name="Footer Placeholder 18"/>
          <p:cNvSpPr>
            <a:spLocks noGrp="1"/>
          </p:cNvSpPr>
          <p:nvPr>
            <p:ph type="ftr" sz="quarter" idx="11"/>
          </p:nvPr>
        </p:nvSpPr>
        <p:spPr/>
        <p:txBody>
          <a:bodyPr/>
          <a:lstStyle>
            <a:lvl1pPr>
              <a:defRPr>
                <a:solidFill>
                  <a:schemeClr val="accent1">
                    <a:tint val="20000"/>
                  </a:schemeClr>
                </a:solidFill>
              </a:defRPr>
            </a:lvl1pPr>
            <a:extLst/>
          </a:lstStyle>
          <a:p>
            <a:pPr>
              <a:defRPr/>
            </a:pPr>
            <a:endParaRPr lang="en-US"/>
          </a:p>
        </p:txBody>
      </p:sp>
      <p:sp>
        <p:nvSpPr>
          <p:cNvPr id="13" name="Slide Number Placeholder 26"/>
          <p:cNvSpPr>
            <a:spLocks noGrp="1"/>
          </p:cNvSpPr>
          <p:nvPr>
            <p:ph type="sldNum" sz="quarter" idx="12"/>
          </p:nvPr>
        </p:nvSpPr>
        <p:spPr/>
        <p:txBody>
          <a:bodyPr/>
          <a:lstStyle>
            <a:lvl1pPr>
              <a:defRPr>
                <a:solidFill>
                  <a:srgbClr val="FFFFFF"/>
                </a:solidFill>
              </a:defRPr>
            </a:lvl1pPr>
            <a:extLst/>
          </a:lstStyle>
          <a:p>
            <a:pPr>
              <a:defRPr/>
            </a:pPr>
            <a:fld id="{C0909F46-3F70-4285-8763-EA0E1EBE4661}"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1EE5B3C4-0C02-4FDD-9B4B-47B21C0EC693}" type="datetimeFigureOut">
              <a:rPr lang="en-US"/>
              <a:pPr>
                <a:defRPr/>
              </a:pPr>
              <a:t>6/20/2012</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C7255E56-E8AC-4C6C-BE76-8B68649891A7}"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98637709-7482-4B66-B61E-845F6F7BAF56}" type="datetimeFigureOut">
              <a:rPr lang="en-US"/>
              <a:pPr>
                <a:defRPr/>
              </a:pPr>
              <a:t>6/20/2012</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60D65223-3D20-423F-A601-A1773F4ECE17}"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68313" y="260350"/>
            <a:ext cx="6840537" cy="995363"/>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68313" y="1614488"/>
            <a:ext cx="4027487" cy="23431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14488"/>
            <a:ext cx="4027488" cy="23431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8313" y="4110038"/>
            <a:ext cx="4027487" cy="23431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4110038"/>
            <a:ext cx="4027488" cy="23431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fld id="{2E70C6EF-AE12-4418-92BB-92163F553212}" type="slidenum">
              <a:rPr lang="de-DE"/>
              <a:pPr>
                <a:defRPr/>
              </a:pPr>
              <a:t>‹#›</a:t>
            </a:fld>
            <a:endParaRPr lang="de-D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rtlCol="0"/>
          <a:lstStyle>
            <a:extLst/>
          </a:lstStyle>
          <a:p>
            <a:r>
              <a:rPr lang="en-US" smtClean="0"/>
              <a:t>Click to edit Master title style</a:t>
            </a:r>
            <a:endParaRPr lang="en-US"/>
          </a:p>
        </p:txBody>
      </p:sp>
      <p:sp>
        <p:nvSpPr>
          <p:cNvPr id="4" name="Date Placeholder 9"/>
          <p:cNvSpPr>
            <a:spLocks noGrp="1"/>
          </p:cNvSpPr>
          <p:nvPr>
            <p:ph type="dt" sz="half" idx="10"/>
          </p:nvPr>
        </p:nvSpPr>
        <p:spPr/>
        <p:txBody>
          <a:bodyPr/>
          <a:lstStyle>
            <a:lvl1pPr>
              <a:defRPr/>
            </a:lvl1pPr>
          </a:lstStyle>
          <a:p>
            <a:pPr>
              <a:defRPr/>
            </a:pPr>
            <a:fld id="{9BEF4DC8-DEF0-4467-9A8A-47D9E161C85A}" type="datetimeFigureOut">
              <a:rPr lang="en-US"/>
              <a:pPr>
                <a:defRPr/>
              </a:pPr>
              <a:t>6/20/2012</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4E30C799-0FA1-43F9-B776-F65232DD7BF9}"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4" name="Chevron 3"/>
          <p:cNvSpPr/>
          <p:nvPr/>
        </p:nvSpPr>
        <p:spPr>
          <a:xfrm>
            <a:off x="3636963" y="3005138"/>
            <a:ext cx="18256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auto">
              <a:spcBef>
                <a:spcPts val="0"/>
              </a:spcBef>
              <a:spcAft>
                <a:spcPts val="0"/>
              </a:spcAft>
              <a:defRPr/>
            </a:pPr>
            <a:endParaRPr lang="en-US"/>
          </a:p>
        </p:txBody>
      </p:sp>
      <p:sp>
        <p:nvSpPr>
          <p:cNvPr id="5" name="Chevron 4"/>
          <p:cNvSpPr/>
          <p:nvPr/>
        </p:nvSpPr>
        <p:spPr>
          <a:xfrm>
            <a:off x="3449638" y="3005138"/>
            <a:ext cx="1841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auto">
              <a:spcBef>
                <a:spcPts val="0"/>
              </a:spcBef>
              <a:spcAft>
                <a:spcPts val="0"/>
              </a:spcAft>
              <a:defRPr/>
            </a:pPr>
            <a:endParaRPr lang="en-US"/>
          </a:p>
        </p:txBody>
      </p:sp>
      <p:sp>
        <p:nvSpPr>
          <p:cNvPr id="2" name="Title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3" name="Text Placeholder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extLst/>
          </a:lstStyle>
          <a:p>
            <a:pPr>
              <a:defRPr/>
            </a:pPr>
            <a:fld id="{1DB4D7FA-BA28-4F05-884D-131F7C0F96F5}" type="datetimeFigureOut">
              <a:rPr lang="en-US"/>
              <a:pPr>
                <a:defRPr/>
              </a:pPr>
              <a:t>6/20/2012</a:t>
            </a:fld>
            <a:endParaRPr lang="en-US"/>
          </a:p>
        </p:txBody>
      </p:sp>
      <p:sp>
        <p:nvSpPr>
          <p:cNvPr id="7" name="Footer Placeholder 4"/>
          <p:cNvSpPr>
            <a:spLocks noGrp="1"/>
          </p:cNvSpPr>
          <p:nvPr>
            <p:ph type="ftr" sz="quarter" idx="11"/>
          </p:nvPr>
        </p:nvSpPr>
        <p:spPr/>
        <p:txBody>
          <a:bodyPr/>
          <a:lstStyle>
            <a:lvl1pPr>
              <a:defRPr/>
            </a:lvl1pPr>
            <a:extLst/>
          </a:lstStyle>
          <a:p>
            <a:pPr>
              <a:defRPr/>
            </a:pPr>
            <a:endParaRPr lang="en-US"/>
          </a:p>
        </p:txBody>
      </p:sp>
      <p:sp>
        <p:nvSpPr>
          <p:cNvPr id="8" name="Slide Number Placeholder 5"/>
          <p:cNvSpPr>
            <a:spLocks noGrp="1"/>
          </p:cNvSpPr>
          <p:nvPr>
            <p:ph type="sldNum" sz="quarter" idx="12"/>
          </p:nvPr>
        </p:nvSpPr>
        <p:spPr/>
        <p:txBody>
          <a:bodyPr/>
          <a:lstStyle>
            <a:lvl1pPr>
              <a:defRPr/>
            </a:lvl1pPr>
            <a:extLst/>
          </a:lstStyle>
          <a:p>
            <a:pPr>
              <a:defRPr/>
            </a:pPr>
            <a:fld id="{B6E3AD05-838F-4617-A5C4-1F2EA86589C2}"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itle 7"/>
          <p:cNvSpPr>
            <a:spLocks noGrp="1"/>
          </p:cNvSpPr>
          <p:nvPr>
            <p:ph type="title"/>
          </p:nvPr>
        </p:nvSpPr>
        <p:spPr/>
        <p:txBody>
          <a:bodyPr rtlCol="0"/>
          <a:lstStyle>
            <a:extLst/>
          </a:lstStyle>
          <a:p>
            <a:r>
              <a:rPr lang="en-US" smtClean="0"/>
              <a:t>Click to edit Master title style</a:t>
            </a:r>
            <a:endParaRPr lang="en-US"/>
          </a:p>
        </p:txBody>
      </p:sp>
      <p:sp>
        <p:nvSpPr>
          <p:cNvPr id="5" name="Date Placeholder 4"/>
          <p:cNvSpPr>
            <a:spLocks noGrp="1"/>
          </p:cNvSpPr>
          <p:nvPr>
            <p:ph type="dt" sz="half" idx="10"/>
          </p:nvPr>
        </p:nvSpPr>
        <p:spPr/>
        <p:txBody>
          <a:bodyPr/>
          <a:lstStyle>
            <a:lvl1pPr>
              <a:defRPr/>
            </a:lvl1pPr>
            <a:extLst/>
          </a:lstStyle>
          <a:p>
            <a:pPr>
              <a:defRPr/>
            </a:pPr>
            <a:fld id="{E03D0723-D817-493A-8A71-175BDC0A6ACC}" type="datetimeFigureOut">
              <a:rPr lang="en-US"/>
              <a:pPr>
                <a:defRPr/>
              </a:pPr>
              <a:t>6/20/2012</a:t>
            </a:fld>
            <a:endParaRPr lang="en-US"/>
          </a:p>
        </p:txBody>
      </p:sp>
      <p:sp>
        <p:nvSpPr>
          <p:cNvPr id="6" name="Footer Placeholder 5"/>
          <p:cNvSpPr>
            <a:spLocks noGrp="1"/>
          </p:cNvSpPr>
          <p:nvPr>
            <p:ph type="ftr" sz="quarter" idx="11"/>
          </p:nvPr>
        </p:nvSpPr>
        <p:spPr/>
        <p:txBody>
          <a:bodyPr/>
          <a:lstStyle>
            <a:lvl1pPr>
              <a:defRPr/>
            </a:lvl1pPr>
            <a:extLst/>
          </a:lstStyle>
          <a:p>
            <a:pPr>
              <a:defRPr/>
            </a:pPr>
            <a:endParaRPr lang="en-US"/>
          </a:p>
        </p:txBody>
      </p:sp>
      <p:sp>
        <p:nvSpPr>
          <p:cNvPr id="7" name="Slide Number Placeholder 6"/>
          <p:cNvSpPr>
            <a:spLocks noGrp="1"/>
          </p:cNvSpPr>
          <p:nvPr>
            <p:ph type="sldNum" sz="quarter" idx="12"/>
          </p:nvPr>
        </p:nvSpPr>
        <p:spPr/>
        <p:txBody>
          <a:bodyPr/>
          <a:lstStyle>
            <a:lvl1pPr>
              <a:defRPr/>
            </a:lvl1pPr>
            <a:extLst/>
          </a:lstStyle>
          <a:p>
            <a:pPr>
              <a:defRPr/>
            </a:pPr>
            <a:fld id="{FE9781A6-38FA-4733-B89D-0862F4E7225A}"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extLst/>
          </a:lstStyle>
          <a:p>
            <a:r>
              <a:rPr lang="en-US" smtClean="0"/>
              <a:t>Click to edit Master title style</a:t>
            </a:r>
            <a:endParaRPr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extLst/>
          </a:lstStyle>
          <a:p>
            <a:pPr>
              <a:defRPr/>
            </a:pPr>
            <a:fld id="{E56B36DC-F915-4BEB-AB90-4A12869C77B1}" type="datetimeFigureOut">
              <a:rPr lang="en-US"/>
              <a:pPr>
                <a:defRPr/>
              </a:pPr>
              <a:t>6/20/2012</a:t>
            </a:fld>
            <a:endParaRPr lang="en-US"/>
          </a:p>
        </p:txBody>
      </p:sp>
      <p:sp>
        <p:nvSpPr>
          <p:cNvPr id="8" name="Footer Placeholder 7"/>
          <p:cNvSpPr>
            <a:spLocks noGrp="1"/>
          </p:cNvSpPr>
          <p:nvPr>
            <p:ph type="ftr" sz="quarter" idx="11"/>
          </p:nvPr>
        </p:nvSpPr>
        <p:spPr/>
        <p:txBody>
          <a:bodyPr/>
          <a:lstStyle>
            <a:lvl1pPr>
              <a:defRPr/>
            </a:lvl1pPr>
            <a:extLst/>
          </a:lstStyle>
          <a:p>
            <a:pPr>
              <a:defRPr/>
            </a:pPr>
            <a:endParaRPr lang="en-US"/>
          </a:p>
        </p:txBody>
      </p:sp>
      <p:sp>
        <p:nvSpPr>
          <p:cNvPr id="9" name="Slide Number Placeholder 8"/>
          <p:cNvSpPr>
            <a:spLocks noGrp="1"/>
          </p:cNvSpPr>
          <p:nvPr>
            <p:ph type="sldNum" sz="quarter" idx="12"/>
          </p:nvPr>
        </p:nvSpPr>
        <p:spPr/>
        <p:txBody>
          <a:bodyPr/>
          <a:lstStyle>
            <a:lvl1pPr>
              <a:defRPr/>
            </a:lvl1pPr>
            <a:extLst/>
          </a:lstStyle>
          <a:p>
            <a:pPr>
              <a:defRPr/>
            </a:pPr>
            <a:fld id="{760C26B5-9CAB-43B5-A13F-B187C6853D99}"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extLst/>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extLst/>
          </a:lstStyle>
          <a:p>
            <a:pPr>
              <a:defRPr/>
            </a:pPr>
            <a:fld id="{ACA41BEC-ECA8-4567-8F88-47B38F58F7DC}" type="datetimeFigureOut">
              <a:rPr lang="en-US"/>
              <a:pPr>
                <a:defRPr/>
              </a:pPr>
              <a:t>6/20/2012</a:t>
            </a:fld>
            <a:endParaRPr lang="en-US"/>
          </a:p>
        </p:txBody>
      </p:sp>
      <p:sp>
        <p:nvSpPr>
          <p:cNvPr id="4" name="Footer Placeholder 3"/>
          <p:cNvSpPr>
            <a:spLocks noGrp="1"/>
          </p:cNvSpPr>
          <p:nvPr>
            <p:ph type="ftr" sz="quarter" idx="11"/>
          </p:nvPr>
        </p:nvSpPr>
        <p:spPr/>
        <p:txBody>
          <a:bodyPr/>
          <a:lstStyle>
            <a:lvl1pPr>
              <a:defRPr/>
            </a:lvl1pPr>
            <a:extLst/>
          </a:lstStyle>
          <a:p>
            <a:pPr>
              <a:defRPr/>
            </a:pPr>
            <a:endParaRPr lang="en-US"/>
          </a:p>
        </p:txBody>
      </p:sp>
      <p:sp>
        <p:nvSpPr>
          <p:cNvPr id="5" name="Slide Number Placeholder 4"/>
          <p:cNvSpPr>
            <a:spLocks noGrp="1"/>
          </p:cNvSpPr>
          <p:nvPr>
            <p:ph type="sldNum" sz="quarter" idx="12"/>
          </p:nvPr>
        </p:nvSpPr>
        <p:spPr/>
        <p:txBody>
          <a:bodyPr/>
          <a:lstStyle>
            <a:lvl1pPr>
              <a:defRPr/>
            </a:lvl1pPr>
            <a:extLst/>
          </a:lstStyle>
          <a:p>
            <a:pPr>
              <a:defRPr/>
            </a:pPr>
            <a:fld id="{0EA745A7-B6EE-49A1-AA8D-735100F7418A}"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E231E56A-B640-4A85-9F3B-C75FF1232963}" type="datetimeFigureOut">
              <a:rPr lang="en-US"/>
              <a:pPr>
                <a:defRPr/>
              </a:pPr>
              <a:t>6/20/2012</a:t>
            </a:fld>
            <a:endParaRPr lang="en-US"/>
          </a:p>
        </p:txBody>
      </p:sp>
      <p:sp>
        <p:nvSpPr>
          <p:cNvPr id="3" name="Footer Placeholder 21"/>
          <p:cNvSpPr>
            <a:spLocks noGrp="1"/>
          </p:cNvSpPr>
          <p:nvPr>
            <p:ph type="ftr" sz="quarter" idx="11"/>
          </p:nvPr>
        </p:nvSpPr>
        <p:spPr/>
        <p:txBody>
          <a:bodyPr/>
          <a:lstStyle>
            <a:lvl1pPr>
              <a:defRPr/>
            </a:lvl1pPr>
          </a:lstStyle>
          <a:p>
            <a:pPr>
              <a:defRPr/>
            </a:pPr>
            <a:endParaRPr lang="en-US"/>
          </a:p>
        </p:txBody>
      </p:sp>
      <p:sp>
        <p:nvSpPr>
          <p:cNvPr id="4" name="Slide Number Placeholder 17"/>
          <p:cNvSpPr>
            <a:spLocks noGrp="1"/>
          </p:cNvSpPr>
          <p:nvPr>
            <p:ph type="sldNum" sz="quarter" idx="12"/>
          </p:nvPr>
        </p:nvSpPr>
        <p:spPr/>
        <p:txBody>
          <a:bodyPr/>
          <a:lstStyle>
            <a:lvl1pPr>
              <a:defRPr/>
            </a:lvl1pPr>
          </a:lstStyle>
          <a:p>
            <a:pPr>
              <a:defRPr/>
            </a:pPr>
            <a:fld id="{47B04E97-9554-4D73-AEAC-10170A2E17AB}"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en-US" smtClean="0"/>
              <a:t>Click to edit Master title style</a:t>
            </a:r>
            <a:endParaRPr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extLst/>
          </a:lstStyle>
          <a:p>
            <a:pPr>
              <a:defRPr/>
            </a:pPr>
            <a:fld id="{E90E74E8-72ED-4323-B3F1-299576C3784A}" type="datetimeFigureOut">
              <a:rPr lang="en-US"/>
              <a:pPr>
                <a:defRPr/>
              </a:pPr>
              <a:t>6/20/2012</a:t>
            </a:fld>
            <a:endParaRPr lang="en-US"/>
          </a:p>
        </p:txBody>
      </p:sp>
      <p:sp>
        <p:nvSpPr>
          <p:cNvPr id="6" name="Footer Placeholder 5"/>
          <p:cNvSpPr>
            <a:spLocks noGrp="1"/>
          </p:cNvSpPr>
          <p:nvPr>
            <p:ph type="ftr" sz="quarter" idx="11"/>
          </p:nvPr>
        </p:nvSpPr>
        <p:spPr/>
        <p:txBody>
          <a:bodyPr/>
          <a:lstStyle>
            <a:lvl1pPr>
              <a:defRPr/>
            </a:lvl1pPr>
            <a:extLst/>
          </a:lstStyle>
          <a:p>
            <a:pPr>
              <a:defRPr/>
            </a:pPr>
            <a:endParaRPr lang="en-US"/>
          </a:p>
        </p:txBody>
      </p:sp>
      <p:sp>
        <p:nvSpPr>
          <p:cNvPr id="7" name="Slide Number Placeholder 6"/>
          <p:cNvSpPr>
            <a:spLocks noGrp="1"/>
          </p:cNvSpPr>
          <p:nvPr>
            <p:ph type="sldNum" sz="quarter" idx="12"/>
          </p:nvPr>
        </p:nvSpPr>
        <p:spPr/>
        <p:txBody>
          <a:bodyPr/>
          <a:lstStyle>
            <a:lvl1pPr>
              <a:defRPr/>
            </a:lvl1pPr>
            <a:extLst/>
          </a:lstStyle>
          <a:p>
            <a:pPr>
              <a:defRPr/>
            </a:pPr>
            <a:fld id="{4F50247A-C8B1-42CC-8BD8-128E6C5217DA}"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5" name="Freeform 4"/>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cs typeface="+mn-cs"/>
            </a:endParaRPr>
          </a:p>
        </p:txBody>
      </p:sp>
      <p:sp>
        <p:nvSpPr>
          <p:cNvPr id="6" name="Freeform 5"/>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cs typeface="+mn-cs"/>
            </a:endParaRPr>
          </a:p>
        </p:txBody>
      </p:sp>
      <p:sp>
        <p:nvSpPr>
          <p:cNvPr id="7" name="Right Triangle 6"/>
          <p:cNvSpPr>
            <a:spLocks/>
          </p:cNvSpPr>
          <p:nvPr/>
        </p:nvSpPr>
        <p:spPr bwMode="auto">
          <a:xfrm>
            <a:off x="-6042" y="5791253"/>
            <a:ext cx="3402314" cy="1080868"/>
          </a:xfrm>
          <a:prstGeom prst="rtTriangle">
            <a:avLst/>
          </a:prstGeom>
          <a:blipFill>
            <a:blip r:embed="rId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cxnSp>
        <p:nvCxnSpPr>
          <p:cNvPr id="8" name="Straight Connector 7"/>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8"/>
          <p:cNvSpPr/>
          <p:nvPr/>
        </p:nvSpPr>
        <p:spPr>
          <a:xfrm>
            <a:off x="8664575"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auto">
              <a:spcBef>
                <a:spcPts val="0"/>
              </a:spcBef>
              <a:spcAft>
                <a:spcPts val="0"/>
              </a:spcAft>
              <a:defRPr/>
            </a:pPr>
            <a:endParaRPr lang="en-US"/>
          </a:p>
        </p:txBody>
      </p:sp>
      <p:sp>
        <p:nvSpPr>
          <p:cNvPr id="10" name="Chevron 9"/>
          <p:cNvSpPr/>
          <p:nvPr/>
        </p:nvSpPr>
        <p:spPr>
          <a:xfrm>
            <a:off x="8477250"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auto">
              <a:spcBef>
                <a:spcPts val="0"/>
              </a:spcBef>
              <a:spcAft>
                <a:spcPts val="0"/>
              </a:spcAft>
              <a:defRPr/>
            </a:pPr>
            <a:endParaRPr lang="en-US"/>
          </a:p>
        </p:txBody>
      </p:sp>
      <p:sp>
        <p:nvSpPr>
          <p:cNvPr id="4" name="Text Placeholder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en-US" noProof="0" smtClean="0"/>
              <a:t>Click icon to add picture</a:t>
            </a:r>
            <a:endParaRPr lang="en-US" noProof="0"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en-US" smtClean="0"/>
              <a:t>Click to edit Master title style</a:t>
            </a:r>
            <a:endParaRPr lang="en-US"/>
          </a:p>
        </p:txBody>
      </p:sp>
      <p:sp>
        <p:nvSpPr>
          <p:cNvPr id="11" name="Date Placeholder 4"/>
          <p:cNvSpPr>
            <a:spLocks noGrp="1"/>
          </p:cNvSpPr>
          <p:nvPr>
            <p:ph type="dt" sz="half" idx="10"/>
          </p:nvPr>
        </p:nvSpPr>
        <p:spPr/>
        <p:txBody>
          <a:bodyPr/>
          <a:lstStyle>
            <a:lvl1pPr>
              <a:defRPr>
                <a:solidFill>
                  <a:schemeClr val="tx1"/>
                </a:solidFill>
              </a:defRPr>
            </a:lvl1pPr>
            <a:extLst/>
          </a:lstStyle>
          <a:p>
            <a:pPr>
              <a:defRPr/>
            </a:pPr>
            <a:fld id="{A7BC3D87-F36B-4114-AEE8-73591C01D9BC}" type="datetimeFigureOut">
              <a:rPr lang="en-US"/>
              <a:pPr>
                <a:defRPr/>
              </a:pPr>
              <a:t>6/20/2012</a:t>
            </a:fld>
            <a:endParaRPr lang="en-US"/>
          </a:p>
        </p:txBody>
      </p:sp>
      <p:sp>
        <p:nvSpPr>
          <p:cNvPr id="12" name="Footer Placeholder 5"/>
          <p:cNvSpPr>
            <a:spLocks noGrp="1"/>
          </p:cNvSpPr>
          <p:nvPr>
            <p:ph type="ftr" sz="quarter" idx="11"/>
          </p:nvPr>
        </p:nvSpPr>
        <p:spPr/>
        <p:txBody>
          <a:bodyPr/>
          <a:lstStyle>
            <a:lvl1pPr>
              <a:defRPr>
                <a:solidFill>
                  <a:schemeClr val="tx1"/>
                </a:solidFill>
              </a:defRPr>
            </a:lvl1pPr>
            <a:extLst/>
          </a:lstStyle>
          <a:p>
            <a:pPr>
              <a:defRPr/>
            </a:pPr>
            <a:endParaRPr lang="en-US"/>
          </a:p>
        </p:txBody>
      </p:sp>
      <p:sp>
        <p:nvSpPr>
          <p:cNvPr id="13" name="Slide Number Placeholder 6"/>
          <p:cNvSpPr>
            <a:spLocks noGrp="1"/>
          </p:cNvSpPr>
          <p:nvPr>
            <p:ph type="sldNum" sz="quarter" idx="12"/>
          </p:nvPr>
        </p:nvSpPr>
        <p:spPr/>
        <p:txBody>
          <a:bodyPr/>
          <a:lstStyle>
            <a:lvl1pPr>
              <a:defRPr>
                <a:solidFill>
                  <a:schemeClr val="tx1"/>
                </a:solidFill>
              </a:defRPr>
            </a:lvl1pPr>
            <a:extLst/>
          </a:lstStyle>
          <a:p>
            <a:pPr>
              <a:defRPr/>
            </a:pPr>
            <a:fld id="{17985239-6323-4AB1-9C48-20B080259F3D}"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cs typeface="+mn-cs"/>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cs typeface="+mn-cs"/>
            </a:endParaRPr>
          </a:p>
        </p:txBody>
      </p:sp>
      <p:sp>
        <p:nvSpPr>
          <p:cNvPr id="14" name="Right Triangle 13"/>
          <p:cNvSpPr>
            <a:spLocks/>
          </p:cNvSpPr>
          <p:nvPr/>
        </p:nvSpPr>
        <p:spPr bwMode="auto">
          <a:xfrm>
            <a:off x="-6042" y="5791253"/>
            <a:ext cx="3402314" cy="1080868"/>
          </a:xfrm>
          <a:prstGeom prst="rtTriangle">
            <a:avLst/>
          </a:prstGeom>
          <a:blipFill>
            <a:blip r:embed="rId14"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lang="en-US" smtClean="0"/>
              <a:t>Click to edit Master title style</a:t>
            </a:r>
            <a:endParaRPr lang="en-US"/>
          </a:p>
        </p:txBody>
      </p:sp>
      <p:sp>
        <p:nvSpPr>
          <p:cNvPr id="1033"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a:solidFill>
                  <a:schemeClr val="tx1"/>
                </a:solidFill>
                <a:latin typeface="+mn-lt"/>
                <a:cs typeface="+mn-cs"/>
              </a:defRPr>
            </a:lvl1pPr>
            <a:extLst/>
          </a:lstStyle>
          <a:p>
            <a:pPr>
              <a:defRPr/>
            </a:pPr>
            <a:fld id="{D57A4827-69FA-4785-AC8B-F47B0E27AD2B}" type="datetimeFigureOut">
              <a:rPr lang="en-US"/>
              <a:pPr>
                <a:defRPr/>
              </a:pPr>
              <a:t>6/20/2012</a:t>
            </a:fld>
            <a:endParaRPr lang="en-US"/>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cs typeface="+mn-cs"/>
              </a:defRPr>
            </a:lvl1pPr>
            <a:extLst/>
          </a:lstStyle>
          <a:p>
            <a:pPr>
              <a:defRPr/>
            </a:pPr>
            <a:endParaRPr lang="en-US"/>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a:solidFill>
                  <a:schemeClr val="tx1"/>
                </a:solidFill>
                <a:latin typeface="+mn-lt"/>
                <a:cs typeface="+mn-cs"/>
              </a:defRPr>
            </a:lvl1pPr>
            <a:extLst/>
          </a:lstStyle>
          <a:p>
            <a:pPr>
              <a:defRPr/>
            </a:pPr>
            <a:fld id="{E3D73CD0-6DD1-4744-B2F6-E0A0CC5796C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21" r:id="rId1"/>
    <p:sldLayoutId id="2147483717" r:id="rId2"/>
    <p:sldLayoutId id="2147483722" r:id="rId3"/>
    <p:sldLayoutId id="2147483723" r:id="rId4"/>
    <p:sldLayoutId id="2147483724" r:id="rId5"/>
    <p:sldLayoutId id="2147483725" r:id="rId6"/>
    <p:sldLayoutId id="2147483718" r:id="rId7"/>
    <p:sldLayoutId id="2147483726" r:id="rId8"/>
    <p:sldLayoutId id="2147483727" r:id="rId9"/>
    <p:sldLayoutId id="2147483719" r:id="rId10"/>
    <p:sldLayoutId id="2147483720" r:id="rId11"/>
    <p:sldLayoutId id="2147483729" r:id="rId12"/>
  </p:sldLayoutIdLst>
  <p:txStyles>
    <p:title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itchFamily="34" charset="0"/>
        </a:defRPr>
      </a:lvl2pPr>
      <a:lvl3pPr algn="l" rtl="0" eaLnBrk="0" fontAlgn="base" hangingPunct="0">
        <a:spcBef>
          <a:spcPct val="0"/>
        </a:spcBef>
        <a:spcAft>
          <a:spcPct val="0"/>
        </a:spcAft>
        <a:defRPr sz="4100" b="1">
          <a:solidFill>
            <a:schemeClr val="tx2"/>
          </a:solidFill>
          <a:latin typeface="Lucida Sans Unicode" pitchFamily="34" charset="0"/>
        </a:defRPr>
      </a:lvl3pPr>
      <a:lvl4pPr algn="l" rtl="0" eaLnBrk="0" fontAlgn="base" hangingPunct="0">
        <a:spcBef>
          <a:spcPct val="0"/>
        </a:spcBef>
        <a:spcAft>
          <a:spcPct val="0"/>
        </a:spcAft>
        <a:defRPr sz="4100" b="1">
          <a:solidFill>
            <a:schemeClr val="tx2"/>
          </a:solidFill>
          <a:latin typeface="Lucida Sans Unicode" pitchFamily="34" charset="0"/>
        </a:defRPr>
      </a:lvl4pPr>
      <a:lvl5pPr algn="l" rtl="0" eaLnBrk="0" fontAlgn="base" hangingPunct="0">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p:titleStyle>
    <p:body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2.xml"/><Relationship Id="rId7" Type="http://schemas.openxmlformats.org/officeDocument/2006/relationships/chart" Target="../charts/chart6.xml"/><Relationship Id="rId2" Type="http://schemas.openxmlformats.org/officeDocument/2006/relationships/chart" Target="../charts/chart1.xml"/><Relationship Id="rId1" Type="http://schemas.openxmlformats.org/officeDocument/2006/relationships/slideLayout" Target="../slideLayouts/slideLayout7.xml"/><Relationship Id="rId6" Type="http://schemas.openxmlformats.org/officeDocument/2006/relationships/chart" Target="../charts/chart5.xml"/><Relationship Id="rId5" Type="http://schemas.openxmlformats.org/officeDocument/2006/relationships/chart" Target="../charts/chart4.xml"/><Relationship Id="rId4" Type="http://schemas.openxmlformats.org/officeDocument/2006/relationships/chart" Target="../charts/char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w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81000"/>
            <a:ext cx="7772400" cy="2895600"/>
          </a:xfrm>
        </p:spPr>
        <p:txBody>
          <a:bodyPr>
            <a:normAutofit fontScale="90000"/>
          </a:bodyPr>
          <a:lstStyle/>
          <a:p>
            <a:pPr eaLnBrk="1" fontAlgn="auto" hangingPunct="1">
              <a:spcAft>
                <a:spcPts val="0"/>
              </a:spcAft>
              <a:defRPr/>
            </a:pPr>
            <a:r>
              <a:rPr lang="en-US" dirty="0" smtClean="0">
                <a:latin typeface="Algerian" pitchFamily="82" charset="0"/>
              </a:rPr>
              <a:t/>
            </a:r>
            <a:br>
              <a:rPr lang="en-US" dirty="0" smtClean="0">
                <a:latin typeface="Algerian" pitchFamily="82" charset="0"/>
              </a:rPr>
            </a:br>
            <a:r>
              <a:rPr lang="en-US" dirty="0" smtClean="0">
                <a:latin typeface="Algerian" pitchFamily="82" charset="0"/>
              </a:rPr>
              <a:t/>
            </a:r>
            <a:br>
              <a:rPr lang="en-US" dirty="0" smtClean="0">
                <a:latin typeface="Algerian" pitchFamily="82" charset="0"/>
              </a:rPr>
            </a:br>
            <a:r>
              <a:rPr lang="en-US" dirty="0" smtClean="0">
                <a:latin typeface="Algerian" pitchFamily="82" charset="0"/>
              </a:rPr>
              <a:t/>
            </a:r>
            <a:br>
              <a:rPr lang="en-US" dirty="0" smtClean="0">
                <a:latin typeface="Algerian" pitchFamily="82" charset="0"/>
              </a:rPr>
            </a:br>
            <a:r>
              <a:rPr lang="en-US" dirty="0" smtClean="0">
                <a:latin typeface="Algerian" pitchFamily="82" charset="0"/>
              </a:rPr>
              <a:t/>
            </a:r>
            <a:br>
              <a:rPr lang="en-US" dirty="0" smtClean="0">
                <a:latin typeface="Algerian" pitchFamily="82" charset="0"/>
              </a:rPr>
            </a:br>
            <a:r>
              <a:rPr lang="en-US" dirty="0" smtClean="0">
                <a:latin typeface="Algerian" pitchFamily="82" charset="0"/>
              </a:rPr>
              <a:t/>
            </a:r>
            <a:br>
              <a:rPr lang="en-US" dirty="0" smtClean="0">
                <a:latin typeface="Algerian" pitchFamily="82" charset="0"/>
              </a:rPr>
            </a:br>
            <a:r>
              <a:rPr lang="en-US" dirty="0" smtClean="0">
                <a:latin typeface="Algerian" pitchFamily="82" charset="0"/>
              </a:rPr>
              <a:t/>
            </a:r>
            <a:br>
              <a:rPr lang="en-US" dirty="0" smtClean="0">
                <a:latin typeface="Algerian" pitchFamily="82" charset="0"/>
              </a:rPr>
            </a:br>
            <a:r>
              <a:rPr lang="en-US" dirty="0" smtClean="0">
                <a:latin typeface="Algerian" pitchFamily="82" charset="0"/>
              </a:rPr>
              <a:t/>
            </a:r>
            <a:br>
              <a:rPr lang="en-US" dirty="0" smtClean="0">
                <a:latin typeface="Algerian" pitchFamily="82" charset="0"/>
              </a:rPr>
            </a:br>
            <a:r>
              <a:rPr lang="en-US" dirty="0" smtClean="0">
                <a:latin typeface="Algerian" pitchFamily="82" charset="0"/>
              </a:rPr>
              <a:t/>
            </a:r>
            <a:br>
              <a:rPr lang="en-US" dirty="0" smtClean="0">
                <a:latin typeface="Algerian" pitchFamily="82" charset="0"/>
              </a:rPr>
            </a:br>
            <a:r>
              <a:rPr lang="en-US" dirty="0" smtClean="0">
                <a:latin typeface="Algerian" pitchFamily="82" charset="0"/>
              </a:rPr>
              <a:t/>
            </a:r>
            <a:br>
              <a:rPr lang="en-US" dirty="0" smtClean="0">
                <a:latin typeface="Algerian" pitchFamily="82" charset="0"/>
              </a:rPr>
            </a:br>
            <a:r>
              <a:rPr lang="en-US" dirty="0" smtClean="0">
                <a:latin typeface="Algerian" pitchFamily="82" charset="0"/>
              </a:rPr>
              <a:t/>
            </a:r>
            <a:br>
              <a:rPr lang="en-US" dirty="0" smtClean="0">
                <a:latin typeface="Algerian" pitchFamily="82" charset="0"/>
              </a:rPr>
            </a:br>
            <a:r>
              <a:rPr lang="en-US" dirty="0" smtClean="0">
                <a:latin typeface="Algerian" pitchFamily="82" charset="0"/>
              </a:rPr>
              <a:t/>
            </a:r>
            <a:br>
              <a:rPr lang="en-US" dirty="0" smtClean="0">
                <a:latin typeface="Algerian" pitchFamily="82" charset="0"/>
              </a:rPr>
            </a:br>
            <a:r>
              <a:rPr lang="en-US" dirty="0" smtClean="0">
                <a:latin typeface="Algerian" pitchFamily="82" charset="0"/>
              </a:rPr>
              <a:t>Environmental </a:t>
            </a:r>
            <a:r>
              <a:rPr lang="en-US" smtClean="0">
                <a:latin typeface="Algerian" pitchFamily="82" charset="0"/>
              </a:rPr>
              <a:t>Implications </a:t>
            </a:r>
            <a:r>
              <a:rPr lang="en-US" dirty="0" smtClean="0">
                <a:latin typeface="Algerian" pitchFamily="82" charset="0"/>
              </a:rPr>
              <a:t/>
            </a:r>
            <a:br>
              <a:rPr lang="en-US" dirty="0" smtClean="0">
                <a:latin typeface="Algerian" pitchFamily="82" charset="0"/>
              </a:rPr>
            </a:br>
            <a:r>
              <a:rPr lang="en-US" dirty="0" smtClean="0">
                <a:latin typeface="Algerian" pitchFamily="82" charset="0"/>
              </a:rPr>
              <a:t>of Climate change</a:t>
            </a:r>
            <a:endParaRPr lang="en-US" dirty="0"/>
          </a:p>
        </p:txBody>
      </p:sp>
      <p:sp>
        <p:nvSpPr>
          <p:cNvPr id="15362" name="Subtitle 2"/>
          <p:cNvSpPr>
            <a:spLocks noGrp="1"/>
          </p:cNvSpPr>
          <p:nvPr>
            <p:ph type="subTitle" idx="1"/>
          </p:nvPr>
        </p:nvSpPr>
        <p:spPr>
          <a:xfrm>
            <a:off x="685800" y="3581400"/>
            <a:ext cx="7772400" cy="1200150"/>
          </a:xfrm>
        </p:spPr>
        <p:txBody>
          <a:bodyPr/>
          <a:lstStyle/>
          <a:p>
            <a:pPr marR="0" algn="l" eaLnBrk="1" hangingPunct="1">
              <a:lnSpc>
                <a:spcPct val="80000"/>
              </a:lnSpc>
            </a:pPr>
            <a:endParaRPr lang="en-US" sz="1900" dirty="0" smtClean="0">
              <a:solidFill>
                <a:schemeClr val="tx1"/>
              </a:solidFill>
            </a:endParaRPr>
          </a:p>
          <a:p>
            <a:pPr marR="0" algn="l" eaLnBrk="1" hangingPunct="1">
              <a:lnSpc>
                <a:spcPct val="80000"/>
              </a:lnSpc>
            </a:pPr>
            <a:r>
              <a:rPr lang="en-US" sz="1900" dirty="0" err="1" smtClean="0">
                <a:solidFill>
                  <a:schemeClr val="tx1"/>
                </a:solidFill>
              </a:rPr>
              <a:t>Rania</a:t>
            </a:r>
            <a:r>
              <a:rPr lang="en-US" sz="1900" dirty="0" smtClean="0">
                <a:solidFill>
                  <a:schemeClr val="tx1"/>
                </a:solidFill>
              </a:rPr>
              <a:t> Abdel </a:t>
            </a:r>
            <a:r>
              <a:rPr lang="en-US" sz="1900" dirty="0" err="1" smtClean="0">
                <a:solidFill>
                  <a:schemeClr val="tx1"/>
                </a:solidFill>
              </a:rPr>
              <a:t>Khaleq</a:t>
            </a:r>
            <a:endParaRPr lang="en-US" sz="1900" dirty="0" smtClean="0">
              <a:solidFill>
                <a:schemeClr val="tx1"/>
              </a:solidFill>
            </a:endParaRPr>
          </a:p>
          <a:p>
            <a:pPr marR="0" algn="l" eaLnBrk="1" hangingPunct="1">
              <a:lnSpc>
                <a:spcPct val="80000"/>
              </a:lnSpc>
            </a:pPr>
            <a:r>
              <a:rPr lang="en-US" sz="1900" dirty="0" smtClean="0">
                <a:solidFill>
                  <a:schemeClr val="tx1"/>
                </a:solidFill>
              </a:rPr>
              <a:t>Director, Environment Directorate</a:t>
            </a:r>
          </a:p>
          <a:p>
            <a:pPr marR="0" algn="l" eaLnBrk="1" hangingPunct="1">
              <a:lnSpc>
                <a:spcPct val="80000"/>
              </a:lnSpc>
            </a:pPr>
            <a:r>
              <a:rPr lang="en-US" sz="1900" dirty="0" smtClean="0">
                <a:solidFill>
                  <a:schemeClr val="tx1"/>
                </a:solidFill>
              </a:rPr>
              <a:t>Ministry of Water and Irrigation, Jordan</a:t>
            </a:r>
          </a:p>
        </p:txBody>
      </p:sp>
      <p:sp>
        <p:nvSpPr>
          <p:cNvPr id="15364" name="TextBox 5"/>
          <p:cNvSpPr txBox="1">
            <a:spLocks noChangeArrowheads="1"/>
          </p:cNvSpPr>
          <p:nvPr/>
        </p:nvSpPr>
        <p:spPr bwMode="auto">
          <a:xfrm>
            <a:off x="1600200" y="5843588"/>
            <a:ext cx="6096000" cy="369887"/>
          </a:xfrm>
          <a:prstGeom prst="rect">
            <a:avLst/>
          </a:prstGeom>
          <a:noFill/>
          <a:ln w="9525">
            <a:noFill/>
            <a:miter lim="800000"/>
            <a:headEnd/>
            <a:tailEnd/>
          </a:ln>
        </p:spPr>
        <p:txBody>
          <a:bodyPr>
            <a:spAutoFit/>
          </a:bodyPr>
          <a:lstStyle/>
          <a:p>
            <a:pPr algn="ctr"/>
            <a:r>
              <a:rPr lang="en-US" dirty="0" smtClean="0">
                <a:latin typeface="Lucida Sans Unicode" pitchFamily="34" charset="0"/>
              </a:rPr>
              <a:t>18-22 June 2012</a:t>
            </a:r>
            <a:endParaRPr lang="en-US" dirty="0">
              <a:latin typeface="Lucida Sans Unicode" pitchFamily="34" charset="0"/>
            </a:endParaRPr>
          </a:p>
        </p:txBody>
      </p:sp>
      <p:sp>
        <p:nvSpPr>
          <p:cNvPr id="6" name="TextBox 5"/>
          <p:cNvSpPr txBox="1"/>
          <p:nvPr/>
        </p:nvSpPr>
        <p:spPr>
          <a:xfrm>
            <a:off x="457200" y="304800"/>
            <a:ext cx="7848600" cy="646331"/>
          </a:xfrm>
          <a:prstGeom prst="rect">
            <a:avLst/>
          </a:prstGeom>
          <a:noFill/>
        </p:spPr>
        <p:txBody>
          <a:bodyPr wrap="square" rtlCol="0">
            <a:spAutoFit/>
          </a:bodyPr>
          <a:lstStyle/>
          <a:p>
            <a:pPr algn="ctr"/>
            <a:r>
              <a:rPr lang="en-US" dirty="0" smtClean="0"/>
              <a:t>Participatory Workshop on Environment and Security Issues</a:t>
            </a:r>
          </a:p>
          <a:p>
            <a:pPr algn="ctr"/>
            <a:r>
              <a:rPr lang="en-US" dirty="0" smtClean="0"/>
              <a:t> in the Sothern Mediterranean Region </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just">
              <a:spcBef>
                <a:spcPct val="10000"/>
              </a:spcBef>
              <a:defRPr/>
            </a:pPr>
            <a:endParaRPr lang="de-DE" sz="1600" b="1" dirty="0" smtClean="0"/>
          </a:p>
          <a:p>
            <a:pPr marL="0" lvl="4" algn="just">
              <a:spcBef>
                <a:spcPct val="10000"/>
              </a:spcBef>
              <a:buFont typeface="Wingdings" pitchFamily="2" charset="2"/>
              <a:buChar char="Ø"/>
              <a:defRPr/>
            </a:pPr>
            <a:r>
              <a:rPr lang="en-US" sz="2000" dirty="0" smtClean="0">
                <a:latin typeface="Arial" charset="0"/>
                <a:cs typeface="Arial" charset="0"/>
              </a:rPr>
              <a:t>Jordan is one of the most water-scarce countries in the world</a:t>
            </a:r>
          </a:p>
          <a:p>
            <a:pPr marL="0" lvl="4" algn="just">
              <a:spcBef>
                <a:spcPct val="10000"/>
              </a:spcBef>
              <a:buFont typeface="Wingdings" pitchFamily="2" charset="2"/>
              <a:buChar char="Ø"/>
              <a:defRPr/>
            </a:pPr>
            <a:r>
              <a:rPr lang="en-US" sz="2000" dirty="0" smtClean="0">
                <a:latin typeface="Arial" charset="0"/>
                <a:cs typeface="Arial" charset="0"/>
              </a:rPr>
              <a:t>Almost all fresh water recourses have been tapped and the present water budget has a deficit of 20%, which is substituted by over pumping from the aquifers, causing negative impact on the environment and sustainability in the medium and long term</a:t>
            </a:r>
          </a:p>
          <a:p>
            <a:pPr marL="0" lvl="4" algn="just">
              <a:spcBef>
                <a:spcPct val="10000"/>
              </a:spcBef>
              <a:buFont typeface="Wingdings" pitchFamily="2" charset="2"/>
              <a:buChar char="Ø"/>
              <a:defRPr/>
            </a:pPr>
            <a:r>
              <a:rPr lang="en-US" sz="2000" dirty="0" smtClean="0">
                <a:latin typeface="Arial" charset="0"/>
                <a:cs typeface="Arial" charset="0"/>
              </a:rPr>
              <a:t>The problem severity will increase in parallel with the increase of population, living standards, economic development and potential impact of Global Warming.</a:t>
            </a:r>
            <a:endParaRPr lang="de-DE" sz="2000" dirty="0" smtClean="0">
              <a:latin typeface="Arial" charset="0"/>
              <a:cs typeface="Arial" charset="0"/>
            </a:endParaRPr>
          </a:p>
          <a:p>
            <a:pPr marL="0" lvl="4" algn="just">
              <a:spcBef>
                <a:spcPct val="10000"/>
              </a:spcBef>
              <a:buFont typeface="Wingdings" pitchFamily="2" charset="2"/>
              <a:buChar char="Ø"/>
              <a:defRPr/>
            </a:pPr>
            <a:r>
              <a:rPr lang="en-US" sz="2000" dirty="0" smtClean="0">
                <a:latin typeface="Arial" charset="0"/>
                <a:cs typeface="Arial" charset="0"/>
              </a:rPr>
              <a:t> </a:t>
            </a:r>
            <a:r>
              <a:rPr lang="en-GB" sz="2000" dirty="0" smtClean="0">
                <a:latin typeface="Arial" charset="0"/>
                <a:cs typeface="Arial" charset="0"/>
              </a:rPr>
              <a:t>Climate change is expected to primarily affect precipitation, temperature and potential </a:t>
            </a:r>
            <a:r>
              <a:rPr lang="en-GB" sz="2000" dirty="0" err="1" smtClean="0">
                <a:latin typeface="Arial" charset="0"/>
                <a:cs typeface="Arial" charset="0"/>
              </a:rPr>
              <a:t>evapotranspiration</a:t>
            </a:r>
            <a:r>
              <a:rPr lang="en-GB" sz="2000" dirty="0" smtClean="0">
                <a:latin typeface="Arial" charset="0"/>
                <a:cs typeface="Arial" charset="0"/>
              </a:rPr>
              <a:t>, and, thus, is likely to effect the occurrence and severity of droughts and flash flood resulting in severe economic and environmental conditions.</a:t>
            </a:r>
          </a:p>
          <a:p>
            <a:endParaRPr lang="en-US" sz="2000" dirty="0" smtClean="0">
              <a:latin typeface="Arial" charset="0"/>
              <a:cs typeface="Arial" charset="0"/>
            </a:endParaRPr>
          </a:p>
        </p:txBody>
      </p:sp>
      <p:sp>
        <p:nvSpPr>
          <p:cNvPr id="3" name="Title 2"/>
          <p:cNvSpPr>
            <a:spLocks noGrp="1"/>
          </p:cNvSpPr>
          <p:nvPr>
            <p:ph type="title"/>
          </p:nvPr>
        </p:nvSpPr>
        <p:spPr/>
        <p:txBody>
          <a:bodyPr>
            <a:noAutofit/>
          </a:bodyPr>
          <a:lstStyle/>
          <a:p>
            <a:pPr eaLnBrk="1" fontAlgn="auto" hangingPunct="1">
              <a:spcAft>
                <a:spcPts val="0"/>
              </a:spcAft>
              <a:defRPr/>
            </a:pPr>
            <a:r>
              <a:rPr lang="en-US" sz="2800" dirty="0" smtClean="0"/>
              <a:t>Climate Change Impact on </a:t>
            </a:r>
            <a:r>
              <a:rPr lang="en-US" sz="2800" dirty="0" err="1" smtClean="0"/>
              <a:t>JordonClimate</a:t>
            </a:r>
            <a:r>
              <a:rPr lang="en-US" sz="2800" dirty="0" smtClean="0"/>
              <a:t> Change Impact on Jordon</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457200" y="1481138"/>
          <a:ext cx="8229600" cy="45259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p:cNvSpPr>
            <a:spLocks noGrp="1"/>
          </p:cNvSpPr>
          <p:nvPr>
            <p:ph type="title"/>
          </p:nvPr>
        </p:nvSpPr>
        <p:spPr/>
        <p:txBody>
          <a:bodyPr>
            <a:normAutofit fontScale="90000"/>
          </a:bodyPr>
          <a:lstStyle/>
          <a:p>
            <a:pPr eaLnBrk="1" fontAlgn="auto" hangingPunct="1">
              <a:spcAft>
                <a:spcPts val="0"/>
              </a:spcAft>
              <a:defRPr/>
            </a:pPr>
            <a:r>
              <a:rPr lang="en-US" dirty="0" smtClean="0"/>
              <a:t>Climate Change Impact on Jordon</a:t>
            </a:r>
            <a:endParaRPr lang="en-US" dirty="0"/>
          </a:p>
        </p:txBody>
      </p:sp>
    </p:spTree>
  </p:cSld>
  <p:clrMapOvr>
    <a:masterClrMapping/>
  </p:clrMapOvr>
  <p:transition>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Chart 1"/>
          <p:cNvPicPr>
            <a:picLocks noGrp="1" noChangeArrowheads="1"/>
          </p:cNvPicPr>
          <p:nvPr>
            <p:ph type="subTitle" idx="1"/>
          </p:nvPr>
        </p:nvPicPr>
        <p:blipFill>
          <a:blip r:embed="rId2" cstate="print"/>
          <a:srcRect b="-53"/>
          <a:stretch>
            <a:fillRect/>
          </a:stretch>
        </p:blipFill>
        <p:spPr>
          <a:xfrm>
            <a:off x="228600" y="838200"/>
            <a:ext cx="8763000" cy="5013325"/>
          </a:xfrm>
        </p:spPr>
      </p:pic>
      <p:sp>
        <p:nvSpPr>
          <p:cNvPr id="18434" name="TextBox 2"/>
          <p:cNvSpPr txBox="1">
            <a:spLocks noChangeArrowheads="1"/>
          </p:cNvSpPr>
          <p:nvPr/>
        </p:nvSpPr>
        <p:spPr bwMode="auto">
          <a:xfrm>
            <a:off x="457200" y="5867400"/>
            <a:ext cx="7772400" cy="923925"/>
          </a:xfrm>
          <a:prstGeom prst="rect">
            <a:avLst/>
          </a:prstGeom>
          <a:noFill/>
          <a:ln w="9525">
            <a:noFill/>
            <a:miter lim="800000"/>
            <a:headEnd/>
            <a:tailEnd/>
          </a:ln>
        </p:spPr>
        <p:txBody>
          <a:bodyPr>
            <a:spAutoFit/>
          </a:bodyPr>
          <a:lstStyle/>
          <a:p>
            <a:r>
              <a:rPr lang="en-US">
                <a:latin typeface="Lucida Sans Unicode" pitchFamily="34" charset="0"/>
              </a:rPr>
              <a:t>Rain is the main water resource</a:t>
            </a:r>
          </a:p>
          <a:p>
            <a:r>
              <a:rPr lang="en-US"/>
              <a:t>Records also confirm the declining rainfall trend in the recent past.</a:t>
            </a:r>
          </a:p>
          <a:p>
            <a:endParaRPr lang="en-US">
              <a:latin typeface="Lucida Sans Unicode" pitchFamily="34" charset="0"/>
            </a:endParaRPr>
          </a:p>
        </p:txBody>
      </p:sp>
      <p:sp>
        <p:nvSpPr>
          <p:cNvPr id="18436" name="Line 5"/>
          <p:cNvSpPr>
            <a:spLocks noChangeShapeType="1"/>
          </p:cNvSpPr>
          <p:nvPr/>
        </p:nvSpPr>
        <p:spPr bwMode="auto">
          <a:xfrm flipH="1">
            <a:off x="4114800" y="6019800"/>
            <a:ext cx="838200" cy="0"/>
          </a:xfrm>
          <a:prstGeom prst="line">
            <a:avLst/>
          </a:prstGeom>
          <a:noFill/>
          <a:ln w="9525">
            <a:solidFill>
              <a:schemeClr val="tx1"/>
            </a:solidFill>
            <a:round/>
            <a:headEnd/>
            <a:tailEnd type="triangle" w="med" len="med"/>
          </a:ln>
        </p:spPr>
        <p:txBody>
          <a:bodyPr lIns="90000" tIns="46800" rIns="90000" bIns="46800" anchor="ctr"/>
          <a:lstStyle/>
          <a:p>
            <a:endParaRPr lang="de-DE"/>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fontScale="90000"/>
          </a:bodyPr>
          <a:lstStyle/>
          <a:p>
            <a:pPr eaLnBrk="1" hangingPunct="1"/>
            <a:r>
              <a:rPr lang="de-DE" dirty="0" smtClean="0"/>
              <a:t>Impacts of Climate change onWater Spplies</a:t>
            </a:r>
          </a:p>
        </p:txBody>
      </p:sp>
      <p:sp>
        <p:nvSpPr>
          <p:cNvPr id="161795" name="Rectangle 3"/>
          <p:cNvSpPr>
            <a:spLocks noChangeArrowheads="1"/>
          </p:cNvSpPr>
          <p:nvPr/>
        </p:nvSpPr>
        <p:spPr bwMode="auto">
          <a:xfrm>
            <a:off x="323850" y="3575050"/>
            <a:ext cx="1225550" cy="790575"/>
          </a:xfrm>
          <a:prstGeom prst="rect">
            <a:avLst/>
          </a:prstGeom>
          <a:solidFill>
            <a:schemeClr val="folHlink"/>
          </a:solidFill>
          <a:ln w="9525">
            <a:solidFill>
              <a:schemeClr val="tx1"/>
            </a:solidFill>
            <a:miter lim="800000"/>
            <a:headEnd/>
            <a:tailEnd/>
          </a:ln>
        </p:spPr>
        <p:txBody>
          <a:bodyPr wrap="none" anchor="ctr"/>
          <a:lstStyle/>
          <a:p>
            <a:r>
              <a:rPr lang="en-US" b="1" i="0">
                <a:solidFill>
                  <a:schemeClr val="tx1"/>
                </a:solidFill>
              </a:rPr>
              <a:t>Higher</a:t>
            </a:r>
          </a:p>
          <a:p>
            <a:r>
              <a:rPr lang="en-US" b="1" i="0">
                <a:solidFill>
                  <a:schemeClr val="tx1"/>
                </a:solidFill>
              </a:rPr>
              <a:t>temperatures</a:t>
            </a:r>
          </a:p>
        </p:txBody>
      </p:sp>
      <p:sp>
        <p:nvSpPr>
          <p:cNvPr id="161796" name="Rectangle 4"/>
          <p:cNvSpPr>
            <a:spLocks noChangeArrowheads="1"/>
          </p:cNvSpPr>
          <p:nvPr/>
        </p:nvSpPr>
        <p:spPr bwMode="auto">
          <a:xfrm>
            <a:off x="4787900" y="1992313"/>
            <a:ext cx="1225550" cy="790575"/>
          </a:xfrm>
          <a:prstGeom prst="rect">
            <a:avLst/>
          </a:prstGeom>
          <a:solidFill>
            <a:schemeClr val="accent2"/>
          </a:solidFill>
          <a:ln w="9525">
            <a:solidFill>
              <a:schemeClr val="tx1"/>
            </a:solidFill>
            <a:miter lim="800000"/>
            <a:headEnd/>
            <a:tailEnd/>
          </a:ln>
        </p:spPr>
        <p:txBody>
          <a:bodyPr wrap="none" anchor="ctr"/>
          <a:lstStyle/>
          <a:p>
            <a:r>
              <a:rPr lang="en-US" sz="1200" b="1" i="0">
                <a:solidFill>
                  <a:schemeClr val="tx1"/>
                </a:solidFill>
              </a:rPr>
              <a:t>Increasing</a:t>
            </a:r>
          </a:p>
          <a:p>
            <a:r>
              <a:rPr lang="en-US" sz="1200" b="1" i="0">
                <a:solidFill>
                  <a:schemeClr val="tx1"/>
                </a:solidFill>
              </a:rPr>
              <a:t>water demand</a:t>
            </a:r>
          </a:p>
        </p:txBody>
      </p:sp>
      <p:sp>
        <p:nvSpPr>
          <p:cNvPr id="161797" name="Rectangle 5"/>
          <p:cNvSpPr>
            <a:spLocks noChangeArrowheads="1"/>
          </p:cNvSpPr>
          <p:nvPr/>
        </p:nvSpPr>
        <p:spPr bwMode="auto">
          <a:xfrm>
            <a:off x="2414588" y="4149725"/>
            <a:ext cx="1225550" cy="790575"/>
          </a:xfrm>
          <a:prstGeom prst="rect">
            <a:avLst/>
          </a:prstGeom>
          <a:solidFill>
            <a:schemeClr val="tx2"/>
          </a:solidFill>
          <a:ln w="9525">
            <a:solidFill>
              <a:schemeClr val="tx1"/>
            </a:solidFill>
            <a:miter lim="800000"/>
            <a:headEnd/>
            <a:tailEnd/>
          </a:ln>
        </p:spPr>
        <p:txBody>
          <a:bodyPr wrap="none" anchor="ctr"/>
          <a:lstStyle/>
          <a:p>
            <a:r>
              <a:rPr lang="en-US" sz="1200" b="1" i="0">
                <a:solidFill>
                  <a:schemeClr val="tx1"/>
                </a:solidFill>
              </a:rPr>
              <a:t>Melting</a:t>
            </a:r>
          </a:p>
          <a:p>
            <a:r>
              <a:rPr lang="en-US" sz="1200" b="1" i="0">
                <a:solidFill>
                  <a:schemeClr val="tx1"/>
                </a:solidFill>
              </a:rPr>
              <a:t>ice and snow</a:t>
            </a:r>
          </a:p>
        </p:txBody>
      </p:sp>
      <p:sp>
        <p:nvSpPr>
          <p:cNvPr id="161798" name="Rectangle 6"/>
          <p:cNvSpPr>
            <a:spLocks noChangeArrowheads="1"/>
          </p:cNvSpPr>
          <p:nvPr/>
        </p:nvSpPr>
        <p:spPr bwMode="auto">
          <a:xfrm>
            <a:off x="4787900" y="2994025"/>
            <a:ext cx="1225550" cy="790575"/>
          </a:xfrm>
          <a:prstGeom prst="rect">
            <a:avLst/>
          </a:prstGeom>
          <a:solidFill>
            <a:schemeClr val="accent2"/>
          </a:solidFill>
          <a:ln w="9525">
            <a:solidFill>
              <a:schemeClr val="tx1"/>
            </a:solidFill>
            <a:miter lim="800000"/>
            <a:headEnd/>
            <a:tailEnd/>
          </a:ln>
        </p:spPr>
        <p:txBody>
          <a:bodyPr wrap="none" anchor="ctr"/>
          <a:lstStyle/>
          <a:p>
            <a:r>
              <a:rPr lang="en-US" sz="1200" b="1" i="0">
                <a:solidFill>
                  <a:schemeClr val="tx1"/>
                </a:solidFill>
              </a:rPr>
              <a:t>Less raw</a:t>
            </a:r>
          </a:p>
          <a:p>
            <a:r>
              <a:rPr lang="en-US" sz="1200" b="1" i="0">
                <a:solidFill>
                  <a:schemeClr val="tx1"/>
                </a:solidFill>
              </a:rPr>
              <a:t>water</a:t>
            </a:r>
          </a:p>
        </p:txBody>
      </p:sp>
      <p:sp>
        <p:nvSpPr>
          <p:cNvPr id="161799" name="Rectangle 7"/>
          <p:cNvSpPr>
            <a:spLocks noChangeArrowheads="1"/>
          </p:cNvSpPr>
          <p:nvPr/>
        </p:nvSpPr>
        <p:spPr bwMode="auto">
          <a:xfrm>
            <a:off x="2414588" y="3179763"/>
            <a:ext cx="1225550" cy="790575"/>
          </a:xfrm>
          <a:prstGeom prst="rect">
            <a:avLst/>
          </a:prstGeom>
          <a:solidFill>
            <a:schemeClr val="tx2"/>
          </a:solidFill>
          <a:ln w="9525">
            <a:solidFill>
              <a:schemeClr val="tx1"/>
            </a:solidFill>
            <a:miter lim="800000"/>
            <a:headEnd/>
            <a:tailEnd/>
          </a:ln>
        </p:spPr>
        <p:txBody>
          <a:bodyPr wrap="none" anchor="ctr"/>
          <a:lstStyle/>
          <a:p>
            <a:r>
              <a:rPr lang="en-US" sz="1200" b="1" i="0">
                <a:solidFill>
                  <a:schemeClr val="tx1"/>
                </a:solidFill>
              </a:rPr>
              <a:t>Increasing</a:t>
            </a:r>
          </a:p>
          <a:p>
            <a:r>
              <a:rPr lang="en-US" sz="1200" b="1" i="0">
                <a:solidFill>
                  <a:schemeClr val="tx1"/>
                </a:solidFill>
              </a:rPr>
              <a:t>evapo-</a:t>
            </a:r>
          </a:p>
          <a:p>
            <a:r>
              <a:rPr lang="en-US" sz="1200" b="1" i="0">
                <a:solidFill>
                  <a:schemeClr val="tx1"/>
                </a:solidFill>
              </a:rPr>
              <a:t>transpiration</a:t>
            </a:r>
          </a:p>
        </p:txBody>
      </p:sp>
      <p:sp>
        <p:nvSpPr>
          <p:cNvPr id="161800" name="Rectangle 8"/>
          <p:cNvSpPr>
            <a:spLocks noChangeArrowheads="1"/>
          </p:cNvSpPr>
          <p:nvPr/>
        </p:nvSpPr>
        <p:spPr bwMode="auto">
          <a:xfrm>
            <a:off x="4787900" y="4078288"/>
            <a:ext cx="1225550" cy="790575"/>
          </a:xfrm>
          <a:prstGeom prst="rect">
            <a:avLst/>
          </a:prstGeom>
          <a:solidFill>
            <a:schemeClr val="accent2"/>
          </a:solidFill>
          <a:ln w="9525">
            <a:solidFill>
              <a:schemeClr val="tx1"/>
            </a:solidFill>
            <a:miter lim="800000"/>
            <a:headEnd/>
            <a:tailEnd/>
          </a:ln>
        </p:spPr>
        <p:txBody>
          <a:bodyPr wrap="none" anchor="ctr"/>
          <a:lstStyle/>
          <a:p>
            <a:r>
              <a:rPr lang="en-US" sz="1200" b="1" i="0">
                <a:solidFill>
                  <a:schemeClr val="tx1"/>
                </a:solidFill>
              </a:rPr>
              <a:t>Seasonal</a:t>
            </a:r>
          </a:p>
          <a:p>
            <a:r>
              <a:rPr lang="en-US" sz="1200" b="1" i="0">
                <a:solidFill>
                  <a:schemeClr val="tx1"/>
                </a:solidFill>
              </a:rPr>
              <a:t>changes in raw</a:t>
            </a:r>
          </a:p>
          <a:p>
            <a:r>
              <a:rPr lang="en-US" sz="1200" b="1" i="0">
                <a:solidFill>
                  <a:schemeClr val="tx1"/>
                </a:solidFill>
              </a:rPr>
              <a:t>water</a:t>
            </a:r>
          </a:p>
          <a:p>
            <a:r>
              <a:rPr lang="en-US" sz="1200" b="1" i="0">
                <a:solidFill>
                  <a:schemeClr val="tx1"/>
                </a:solidFill>
              </a:rPr>
              <a:t>availability</a:t>
            </a:r>
          </a:p>
        </p:txBody>
      </p:sp>
      <p:sp>
        <p:nvSpPr>
          <p:cNvPr id="161801" name="Line 9"/>
          <p:cNvSpPr>
            <a:spLocks noChangeShapeType="1"/>
          </p:cNvSpPr>
          <p:nvPr/>
        </p:nvSpPr>
        <p:spPr bwMode="gray">
          <a:xfrm flipV="1">
            <a:off x="1262063" y="2349500"/>
            <a:ext cx="3240087" cy="1039813"/>
          </a:xfrm>
          <a:prstGeom prst="line">
            <a:avLst/>
          </a:prstGeom>
          <a:noFill/>
          <a:ln w="25400">
            <a:solidFill>
              <a:schemeClr val="tx1"/>
            </a:solidFill>
            <a:round/>
            <a:headEnd type="none" w="sm" len="sm"/>
            <a:tailEnd type="triangle" w="lg" len="med"/>
          </a:ln>
        </p:spPr>
        <p:txBody>
          <a:bodyPr anchor="ctr"/>
          <a:lstStyle/>
          <a:p>
            <a:endParaRPr lang="en-US"/>
          </a:p>
        </p:txBody>
      </p:sp>
      <p:sp>
        <p:nvSpPr>
          <p:cNvPr id="161802" name="Line 10"/>
          <p:cNvSpPr>
            <a:spLocks noChangeShapeType="1"/>
          </p:cNvSpPr>
          <p:nvPr/>
        </p:nvSpPr>
        <p:spPr bwMode="gray">
          <a:xfrm flipV="1">
            <a:off x="1692275" y="3500438"/>
            <a:ext cx="577850" cy="142875"/>
          </a:xfrm>
          <a:prstGeom prst="line">
            <a:avLst/>
          </a:prstGeom>
          <a:noFill/>
          <a:ln w="25400">
            <a:solidFill>
              <a:schemeClr val="tx1"/>
            </a:solidFill>
            <a:round/>
            <a:headEnd type="none" w="sm" len="sm"/>
            <a:tailEnd type="triangle" w="lg" len="med"/>
          </a:ln>
        </p:spPr>
        <p:txBody>
          <a:bodyPr anchor="ctr"/>
          <a:lstStyle/>
          <a:p>
            <a:endParaRPr lang="en-US"/>
          </a:p>
        </p:txBody>
      </p:sp>
      <p:sp>
        <p:nvSpPr>
          <p:cNvPr id="161803" name="Line 11"/>
          <p:cNvSpPr>
            <a:spLocks noChangeShapeType="1"/>
          </p:cNvSpPr>
          <p:nvPr/>
        </p:nvSpPr>
        <p:spPr bwMode="gray">
          <a:xfrm flipV="1">
            <a:off x="3781425" y="4365625"/>
            <a:ext cx="720725" cy="74613"/>
          </a:xfrm>
          <a:prstGeom prst="line">
            <a:avLst/>
          </a:prstGeom>
          <a:noFill/>
          <a:ln w="25400">
            <a:solidFill>
              <a:schemeClr val="tx1"/>
            </a:solidFill>
            <a:round/>
            <a:headEnd type="none" w="sm" len="sm"/>
            <a:tailEnd type="triangle" w="lg" len="med"/>
          </a:ln>
        </p:spPr>
        <p:txBody>
          <a:bodyPr anchor="ctr"/>
          <a:lstStyle/>
          <a:p>
            <a:endParaRPr lang="en-US"/>
          </a:p>
        </p:txBody>
      </p:sp>
      <p:sp>
        <p:nvSpPr>
          <p:cNvPr id="161804" name="Line 12"/>
          <p:cNvSpPr>
            <a:spLocks noChangeShapeType="1"/>
          </p:cNvSpPr>
          <p:nvPr/>
        </p:nvSpPr>
        <p:spPr bwMode="gray">
          <a:xfrm flipV="1">
            <a:off x="3781425" y="3389313"/>
            <a:ext cx="720725" cy="111125"/>
          </a:xfrm>
          <a:prstGeom prst="line">
            <a:avLst/>
          </a:prstGeom>
          <a:noFill/>
          <a:ln w="25400">
            <a:solidFill>
              <a:schemeClr val="tx1"/>
            </a:solidFill>
            <a:round/>
            <a:headEnd type="none" w="sm" len="sm"/>
            <a:tailEnd type="triangle" w="lg" len="med"/>
          </a:ln>
        </p:spPr>
        <p:txBody>
          <a:bodyPr anchor="ctr"/>
          <a:lstStyle/>
          <a:p>
            <a:endParaRPr lang="en-US"/>
          </a:p>
        </p:txBody>
      </p:sp>
      <p:sp>
        <p:nvSpPr>
          <p:cNvPr id="161805" name="Line 13"/>
          <p:cNvSpPr>
            <a:spLocks noChangeShapeType="1"/>
          </p:cNvSpPr>
          <p:nvPr/>
        </p:nvSpPr>
        <p:spPr bwMode="gray">
          <a:xfrm>
            <a:off x="3781425" y="5589588"/>
            <a:ext cx="720725" cy="71437"/>
          </a:xfrm>
          <a:prstGeom prst="line">
            <a:avLst/>
          </a:prstGeom>
          <a:noFill/>
          <a:ln w="25400">
            <a:solidFill>
              <a:schemeClr val="tx1"/>
            </a:solidFill>
            <a:round/>
            <a:headEnd type="none" w="sm" len="sm"/>
            <a:tailEnd type="triangle" w="lg" len="med"/>
          </a:ln>
        </p:spPr>
        <p:txBody>
          <a:bodyPr anchor="ctr"/>
          <a:lstStyle/>
          <a:p>
            <a:endParaRPr lang="en-US"/>
          </a:p>
        </p:txBody>
      </p:sp>
      <p:sp>
        <p:nvSpPr>
          <p:cNvPr id="161806" name="Rectangle 14"/>
          <p:cNvSpPr>
            <a:spLocks noChangeArrowheads="1"/>
          </p:cNvSpPr>
          <p:nvPr/>
        </p:nvSpPr>
        <p:spPr bwMode="auto">
          <a:xfrm>
            <a:off x="7562850" y="5194300"/>
            <a:ext cx="1225550" cy="790575"/>
          </a:xfrm>
          <a:prstGeom prst="rect">
            <a:avLst/>
          </a:prstGeom>
          <a:solidFill>
            <a:schemeClr val="accent1"/>
          </a:solidFill>
          <a:ln w="9525">
            <a:solidFill>
              <a:schemeClr val="tx1"/>
            </a:solidFill>
            <a:miter lim="800000"/>
            <a:headEnd/>
            <a:tailEnd/>
          </a:ln>
        </p:spPr>
        <p:txBody>
          <a:bodyPr wrap="none" anchor="ctr"/>
          <a:lstStyle/>
          <a:p>
            <a:r>
              <a:rPr lang="en-US" sz="1600" b="1" i="0">
                <a:solidFill>
                  <a:schemeClr val="tx1"/>
                </a:solidFill>
              </a:rPr>
              <a:t>Water</a:t>
            </a:r>
          </a:p>
          <a:p>
            <a:r>
              <a:rPr lang="en-US" sz="1600" b="1" i="0">
                <a:solidFill>
                  <a:schemeClr val="tx1"/>
                </a:solidFill>
              </a:rPr>
              <a:t>quality</a:t>
            </a:r>
          </a:p>
          <a:p>
            <a:r>
              <a:rPr lang="en-US" sz="1600" b="1" i="0">
                <a:solidFill>
                  <a:schemeClr val="tx1"/>
                </a:solidFill>
              </a:rPr>
              <a:t>threatened</a:t>
            </a:r>
          </a:p>
        </p:txBody>
      </p:sp>
      <p:sp>
        <p:nvSpPr>
          <p:cNvPr id="161807" name="Rectangle 15"/>
          <p:cNvSpPr>
            <a:spLocks noChangeArrowheads="1"/>
          </p:cNvSpPr>
          <p:nvPr/>
        </p:nvSpPr>
        <p:spPr bwMode="auto">
          <a:xfrm>
            <a:off x="7562850" y="2389188"/>
            <a:ext cx="1225550" cy="790575"/>
          </a:xfrm>
          <a:prstGeom prst="rect">
            <a:avLst/>
          </a:prstGeom>
          <a:solidFill>
            <a:schemeClr val="accent1"/>
          </a:solidFill>
          <a:ln w="9525">
            <a:solidFill>
              <a:schemeClr val="tx1"/>
            </a:solidFill>
            <a:miter lim="800000"/>
            <a:headEnd/>
            <a:tailEnd/>
          </a:ln>
        </p:spPr>
        <p:txBody>
          <a:bodyPr wrap="none" anchor="ctr"/>
          <a:lstStyle/>
          <a:p>
            <a:r>
              <a:rPr lang="en-US" sz="1600" b="1" i="0">
                <a:solidFill>
                  <a:schemeClr val="tx1"/>
                </a:solidFill>
              </a:rPr>
              <a:t>Less</a:t>
            </a:r>
          </a:p>
          <a:p>
            <a:r>
              <a:rPr lang="en-US" sz="1600" b="1" i="0">
                <a:solidFill>
                  <a:schemeClr val="tx1"/>
                </a:solidFill>
              </a:rPr>
              <a:t>water</a:t>
            </a:r>
          </a:p>
          <a:p>
            <a:r>
              <a:rPr lang="en-US" sz="1600" b="1" i="0">
                <a:solidFill>
                  <a:schemeClr val="tx1"/>
                </a:solidFill>
              </a:rPr>
              <a:t>quantity</a:t>
            </a:r>
          </a:p>
        </p:txBody>
      </p:sp>
      <p:sp>
        <p:nvSpPr>
          <p:cNvPr id="161808" name="Line 16"/>
          <p:cNvSpPr>
            <a:spLocks noChangeShapeType="1"/>
          </p:cNvSpPr>
          <p:nvPr/>
        </p:nvSpPr>
        <p:spPr bwMode="gray">
          <a:xfrm>
            <a:off x="6119813" y="2201863"/>
            <a:ext cx="1223962" cy="433387"/>
          </a:xfrm>
          <a:prstGeom prst="line">
            <a:avLst/>
          </a:prstGeom>
          <a:noFill/>
          <a:ln w="25400">
            <a:solidFill>
              <a:schemeClr val="tx1"/>
            </a:solidFill>
            <a:round/>
            <a:headEnd type="none" w="sm" len="sm"/>
            <a:tailEnd type="triangle" w="lg" len="med"/>
          </a:ln>
        </p:spPr>
        <p:txBody>
          <a:bodyPr anchor="ctr"/>
          <a:lstStyle/>
          <a:p>
            <a:endParaRPr lang="en-US"/>
          </a:p>
        </p:txBody>
      </p:sp>
      <p:sp>
        <p:nvSpPr>
          <p:cNvPr id="161809" name="Line 17"/>
          <p:cNvSpPr>
            <a:spLocks noChangeShapeType="1"/>
          </p:cNvSpPr>
          <p:nvPr/>
        </p:nvSpPr>
        <p:spPr bwMode="gray">
          <a:xfrm flipV="1">
            <a:off x="6121400" y="2919413"/>
            <a:ext cx="1222375" cy="292100"/>
          </a:xfrm>
          <a:prstGeom prst="line">
            <a:avLst/>
          </a:prstGeom>
          <a:noFill/>
          <a:ln w="25400">
            <a:solidFill>
              <a:schemeClr val="tx1"/>
            </a:solidFill>
            <a:round/>
            <a:headEnd type="none" w="sm" len="sm"/>
            <a:tailEnd type="triangle" w="lg" len="med"/>
          </a:ln>
        </p:spPr>
        <p:txBody>
          <a:bodyPr anchor="ctr"/>
          <a:lstStyle/>
          <a:p>
            <a:endParaRPr lang="en-US"/>
          </a:p>
        </p:txBody>
      </p:sp>
      <p:sp>
        <p:nvSpPr>
          <p:cNvPr id="161810" name="Line 18"/>
          <p:cNvSpPr>
            <a:spLocks noChangeShapeType="1"/>
          </p:cNvSpPr>
          <p:nvPr/>
        </p:nvSpPr>
        <p:spPr bwMode="gray">
          <a:xfrm flipV="1">
            <a:off x="6084888" y="3389313"/>
            <a:ext cx="1943100" cy="1192212"/>
          </a:xfrm>
          <a:prstGeom prst="line">
            <a:avLst/>
          </a:prstGeom>
          <a:noFill/>
          <a:ln w="25400">
            <a:solidFill>
              <a:schemeClr val="tx1"/>
            </a:solidFill>
            <a:round/>
            <a:headEnd type="none" w="sm" len="sm"/>
            <a:tailEnd type="triangle" w="lg" len="med"/>
          </a:ln>
        </p:spPr>
        <p:txBody>
          <a:bodyPr anchor="ctr"/>
          <a:lstStyle/>
          <a:p>
            <a:endParaRPr lang="en-US"/>
          </a:p>
        </p:txBody>
      </p:sp>
      <p:sp>
        <p:nvSpPr>
          <p:cNvPr id="161811" name="Line 19"/>
          <p:cNvSpPr>
            <a:spLocks noChangeShapeType="1"/>
          </p:cNvSpPr>
          <p:nvPr/>
        </p:nvSpPr>
        <p:spPr bwMode="gray">
          <a:xfrm flipV="1">
            <a:off x="6157913" y="5589588"/>
            <a:ext cx="1257300" cy="71437"/>
          </a:xfrm>
          <a:prstGeom prst="line">
            <a:avLst/>
          </a:prstGeom>
          <a:noFill/>
          <a:ln w="25400">
            <a:solidFill>
              <a:schemeClr val="tx1"/>
            </a:solidFill>
            <a:round/>
            <a:headEnd type="none" w="sm" len="sm"/>
            <a:tailEnd type="triangle" w="lg" len="med"/>
          </a:ln>
        </p:spPr>
        <p:txBody>
          <a:bodyPr anchor="ctr"/>
          <a:lstStyle/>
          <a:p>
            <a:endParaRPr lang="en-US"/>
          </a:p>
        </p:txBody>
      </p:sp>
      <p:sp>
        <p:nvSpPr>
          <p:cNvPr id="161814" name="Line 22"/>
          <p:cNvSpPr>
            <a:spLocks noChangeShapeType="1"/>
          </p:cNvSpPr>
          <p:nvPr/>
        </p:nvSpPr>
        <p:spPr bwMode="gray">
          <a:xfrm>
            <a:off x="1692275" y="4149725"/>
            <a:ext cx="577850" cy="215900"/>
          </a:xfrm>
          <a:prstGeom prst="line">
            <a:avLst/>
          </a:prstGeom>
          <a:noFill/>
          <a:ln w="25400">
            <a:solidFill>
              <a:schemeClr val="tx1"/>
            </a:solidFill>
            <a:round/>
            <a:headEnd type="none" w="sm" len="sm"/>
            <a:tailEnd type="triangle" w="lg" len="med"/>
          </a:ln>
        </p:spPr>
        <p:txBody>
          <a:bodyPr anchor="ctr"/>
          <a:lstStyle/>
          <a:p>
            <a:endParaRPr lang="en-US"/>
          </a:p>
        </p:txBody>
      </p:sp>
      <p:sp>
        <p:nvSpPr>
          <p:cNvPr id="161815" name="Rectangle 23"/>
          <p:cNvSpPr>
            <a:spLocks noChangeArrowheads="1"/>
          </p:cNvSpPr>
          <p:nvPr/>
        </p:nvSpPr>
        <p:spPr bwMode="auto">
          <a:xfrm>
            <a:off x="2414588" y="5229225"/>
            <a:ext cx="1225550" cy="790575"/>
          </a:xfrm>
          <a:prstGeom prst="rect">
            <a:avLst/>
          </a:prstGeom>
          <a:solidFill>
            <a:schemeClr val="tx2"/>
          </a:solidFill>
          <a:ln w="9525">
            <a:solidFill>
              <a:schemeClr val="tx1"/>
            </a:solidFill>
            <a:miter lim="800000"/>
            <a:headEnd/>
            <a:tailEnd/>
          </a:ln>
        </p:spPr>
        <p:txBody>
          <a:bodyPr wrap="none" anchor="ctr"/>
          <a:lstStyle/>
          <a:p>
            <a:r>
              <a:rPr lang="en-US" sz="1200" b="1" i="0">
                <a:solidFill>
                  <a:schemeClr val="tx1"/>
                </a:solidFill>
              </a:rPr>
              <a:t>Proliferation</a:t>
            </a:r>
          </a:p>
          <a:p>
            <a:r>
              <a:rPr lang="en-US" sz="1200" b="1" i="0">
                <a:solidFill>
                  <a:schemeClr val="tx1"/>
                </a:solidFill>
              </a:rPr>
              <a:t>of algae</a:t>
            </a:r>
          </a:p>
        </p:txBody>
      </p:sp>
      <p:sp>
        <p:nvSpPr>
          <p:cNvPr id="161816" name="Line 24"/>
          <p:cNvSpPr>
            <a:spLocks noChangeShapeType="1"/>
          </p:cNvSpPr>
          <p:nvPr/>
        </p:nvSpPr>
        <p:spPr bwMode="gray">
          <a:xfrm>
            <a:off x="1262063" y="4440238"/>
            <a:ext cx="1008062" cy="933450"/>
          </a:xfrm>
          <a:prstGeom prst="line">
            <a:avLst/>
          </a:prstGeom>
          <a:noFill/>
          <a:ln w="25400">
            <a:solidFill>
              <a:schemeClr val="tx1"/>
            </a:solidFill>
            <a:round/>
            <a:headEnd type="none" w="sm" len="sm"/>
            <a:tailEnd type="triangle" w="lg" len="med"/>
          </a:ln>
        </p:spPr>
        <p:txBody>
          <a:bodyPr anchor="ctr"/>
          <a:lstStyle/>
          <a:p>
            <a:endParaRPr lang="en-US"/>
          </a:p>
        </p:txBody>
      </p:sp>
      <p:sp>
        <p:nvSpPr>
          <p:cNvPr id="161817" name="Rectangle 25"/>
          <p:cNvSpPr>
            <a:spLocks noChangeArrowheads="1"/>
          </p:cNvSpPr>
          <p:nvPr/>
        </p:nvSpPr>
        <p:spPr bwMode="auto">
          <a:xfrm>
            <a:off x="4787900" y="5265738"/>
            <a:ext cx="1225550" cy="790575"/>
          </a:xfrm>
          <a:prstGeom prst="rect">
            <a:avLst/>
          </a:prstGeom>
          <a:solidFill>
            <a:schemeClr val="accent2"/>
          </a:solidFill>
          <a:ln w="9525">
            <a:solidFill>
              <a:schemeClr val="tx1"/>
            </a:solidFill>
            <a:miter lim="800000"/>
            <a:headEnd/>
            <a:tailEnd/>
          </a:ln>
        </p:spPr>
        <p:txBody>
          <a:bodyPr wrap="none" anchor="ctr"/>
          <a:lstStyle/>
          <a:p>
            <a:r>
              <a:rPr lang="en-US" sz="1200" b="1" i="0">
                <a:solidFill>
                  <a:schemeClr val="tx1"/>
                </a:solidFill>
              </a:rPr>
              <a:t>Raw water</a:t>
            </a:r>
          </a:p>
          <a:p>
            <a:r>
              <a:rPr lang="en-US" sz="1200" b="1" i="0">
                <a:solidFill>
                  <a:schemeClr val="tx1"/>
                </a:solidFill>
              </a:rPr>
              <a:t>quality</a:t>
            </a:r>
          </a:p>
          <a:p>
            <a:r>
              <a:rPr lang="en-US" sz="1200" b="1" i="0">
                <a:solidFill>
                  <a:schemeClr val="tx1"/>
                </a:solidFill>
              </a:rPr>
              <a:t>deteriorates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1795"/>
                                        </p:tgtEl>
                                        <p:attrNameLst>
                                          <p:attrName>style.visibility</p:attrName>
                                        </p:attrNameLst>
                                      </p:cBhvr>
                                      <p:to>
                                        <p:strVal val="visible"/>
                                      </p:to>
                                    </p:set>
                                    <p:animEffect transition="in" filter="blinds(horizontal)">
                                      <p:cBhvr>
                                        <p:cTn id="7" dur="500"/>
                                        <p:tgtEl>
                                          <p:spTgt spid="16179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61801"/>
                                        </p:tgtEl>
                                        <p:attrNameLst>
                                          <p:attrName>style.visibility</p:attrName>
                                        </p:attrNameLst>
                                      </p:cBhvr>
                                      <p:to>
                                        <p:strVal val="visible"/>
                                      </p:to>
                                    </p:set>
                                    <p:animEffect transition="in" filter="blinds(horizontal)">
                                      <p:cBhvr>
                                        <p:cTn id="12" dur="500"/>
                                        <p:tgtEl>
                                          <p:spTgt spid="161801"/>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161796"/>
                                        </p:tgtEl>
                                        <p:attrNameLst>
                                          <p:attrName>style.visibility</p:attrName>
                                        </p:attrNameLst>
                                      </p:cBhvr>
                                      <p:to>
                                        <p:strVal val="visible"/>
                                      </p:to>
                                    </p:set>
                                    <p:animEffect transition="in" filter="blinds(horizontal)">
                                      <p:cBhvr>
                                        <p:cTn id="15" dur="500"/>
                                        <p:tgtEl>
                                          <p:spTgt spid="161796"/>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161808"/>
                                        </p:tgtEl>
                                        <p:attrNameLst>
                                          <p:attrName>style.visibility</p:attrName>
                                        </p:attrNameLst>
                                      </p:cBhvr>
                                      <p:to>
                                        <p:strVal val="visible"/>
                                      </p:to>
                                    </p:set>
                                    <p:animEffect transition="in" filter="blinds(horizontal)">
                                      <p:cBhvr>
                                        <p:cTn id="20" dur="500"/>
                                        <p:tgtEl>
                                          <p:spTgt spid="161808"/>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161807"/>
                                        </p:tgtEl>
                                        <p:attrNameLst>
                                          <p:attrName>style.visibility</p:attrName>
                                        </p:attrNameLst>
                                      </p:cBhvr>
                                      <p:to>
                                        <p:strVal val="visible"/>
                                      </p:to>
                                    </p:set>
                                    <p:animEffect transition="in" filter="blinds(horizontal)">
                                      <p:cBhvr>
                                        <p:cTn id="23" dur="500"/>
                                        <p:tgtEl>
                                          <p:spTgt spid="161807"/>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161802"/>
                                        </p:tgtEl>
                                        <p:attrNameLst>
                                          <p:attrName>style.visibility</p:attrName>
                                        </p:attrNameLst>
                                      </p:cBhvr>
                                      <p:to>
                                        <p:strVal val="visible"/>
                                      </p:to>
                                    </p:set>
                                    <p:animEffect transition="in" filter="blinds(horizontal)">
                                      <p:cBhvr>
                                        <p:cTn id="28" dur="500"/>
                                        <p:tgtEl>
                                          <p:spTgt spid="161802"/>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161799"/>
                                        </p:tgtEl>
                                        <p:attrNameLst>
                                          <p:attrName>style.visibility</p:attrName>
                                        </p:attrNameLst>
                                      </p:cBhvr>
                                      <p:to>
                                        <p:strVal val="visible"/>
                                      </p:to>
                                    </p:set>
                                    <p:animEffect transition="in" filter="blinds(horizontal)">
                                      <p:cBhvr>
                                        <p:cTn id="31" dur="500"/>
                                        <p:tgtEl>
                                          <p:spTgt spid="161799"/>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grpId="0" nodeType="clickEffect">
                                  <p:stCondLst>
                                    <p:cond delay="0"/>
                                  </p:stCondLst>
                                  <p:childTnLst>
                                    <p:set>
                                      <p:cBhvr>
                                        <p:cTn id="35" dur="1" fill="hold">
                                          <p:stCondLst>
                                            <p:cond delay="0"/>
                                          </p:stCondLst>
                                        </p:cTn>
                                        <p:tgtEl>
                                          <p:spTgt spid="161804"/>
                                        </p:tgtEl>
                                        <p:attrNameLst>
                                          <p:attrName>style.visibility</p:attrName>
                                        </p:attrNameLst>
                                      </p:cBhvr>
                                      <p:to>
                                        <p:strVal val="visible"/>
                                      </p:to>
                                    </p:set>
                                    <p:animEffect transition="in" filter="blinds(horizontal)">
                                      <p:cBhvr>
                                        <p:cTn id="36" dur="500"/>
                                        <p:tgtEl>
                                          <p:spTgt spid="161804"/>
                                        </p:tgtEl>
                                      </p:cBhvr>
                                    </p:animEffect>
                                  </p:childTnLst>
                                </p:cTn>
                              </p:par>
                              <p:par>
                                <p:cTn id="37" presetID="3" presetClass="entr" presetSubtype="10" fill="hold" grpId="0" nodeType="withEffect">
                                  <p:stCondLst>
                                    <p:cond delay="0"/>
                                  </p:stCondLst>
                                  <p:childTnLst>
                                    <p:set>
                                      <p:cBhvr>
                                        <p:cTn id="38" dur="1" fill="hold">
                                          <p:stCondLst>
                                            <p:cond delay="0"/>
                                          </p:stCondLst>
                                        </p:cTn>
                                        <p:tgtEl>
                                          <p:spTgt spid="161798"/>
                                        </p:tgtEl>
                                        <p:attrNameLst>
                                          <p:attrName>style.visibility</p:attrName>
                                        </p:attrNameLst>
                                      </p:cBhvr>
                                      <p:to>
                                        <p:strVal val="visible"/>
                                      </p:to>
                                    </p:set>
                                    <p:animEffect transition="in" filter="blinds(horizontal)">
                                      <p:cBhvr>
                                        <p:cTn id="39" dur="500"/>
                                        <p:tgtEl>
                                          <p:spTgt spid="161798"/>
                                        </p:tgtEl>
                                      </p:cBhvr>
                                    </p:animEffect>
                                  </p:childTnLst>
                                </p:cTn>
                              </p:par>
                            </p:childTnLst>
                          </p:cTn>
                        </p:par>
                      </p:childTnLst>
                    </p:cTn>
                  </p:par>
                  <p:par>
                    <p:cTn id="40" fill="hold">
                      <p:stCondLst>
                        <p:cond delay="indefinite"/>
                      </p:stCondLst>
                      <p:childTnLst>
                        <p:par>
                          <p:cTn id="41" fill="hold">
                            <p:stCondLst>
                              <p:cond delay="0"/>
                            </p:stCondLst>
                            <p:childTnLst>
                              <p:par>
                                <p:cTn id="42" presetID="3" presetClass="entr" presetSubtype="10" fill="hold" grpId="0" nodeType="clickEffect">
                                  <p:stCondLst>
                                    <p:cond delay="0"/>
                                  </p:stCondLst>
                                  <p:childTnLst>
                                    <p:set>
                                      <p:cBhvr>
                                        <p:cTn id="43" dur="1" fill="hold">
                                          <p:stCondLst>
                                            <p:cond delay="0"/>
                                          </p:stCondLst>
                                        </p:cTn>
                                        <p:tgtEl>
                                          <p:spTgt spid="161809"/>
                                        </p:tgtEl>
                                        <p:attrNameLst>
                                          <p:attrName>style.visibility</p:attrName>
                                        </p:attrNameLst>
                                      </p:cBhvr>
                                      <p:to>
                                        <p:strVal val="visible"/>
                                      </p:to>
                                    </p:set>
                                    <p:animEffect transition="in" filter="blinds(horizontal)">
                                      <p:cBhvr>
                                        <p:cTn id="44" dur="500"/>
                                        <p:tgtEl>
                                          <p:spTgt spid="161809"/>
                                        </p:tgtEl>
                                      </p:cBhvr>
                                    </p:animEffect>
                                  </p:childTnLst>
                                </p:cTn>
                              </p:par>
                              <p:par>
                                <p:cTn id="45" presetID="6" presetClass="emph" presetSubtype="0" fill="hold" grpId="1" nodeType="withEffect">
                                  <p:stCondLst>
                                    <p:cond delay="0"/>
                                  </p:stCondLst>
                                  <p:childTnLst>
                                    <p:animScale>
                                      <p:cBhvr>
                                        <p:cTn id="46" dur="500" fill="hold"/>
                                        <p:tgtEl>
                                          <p:spTgt spid="161807"/>
                                        </p:tgtEl>
                                      </p:cBhvr>
                                      <p:by x="110000" y="110000"/>
                                    </p:animScale>
                                  </p:childTnLst>
                                </p:cTn>
                              </p:par>
                            </p:childTnLst>
                          </p:cTn>
                        </p:par>
                      </p:childTnLst>
                    </p:cTn>
                  </p:par>
                  <p:par>
                    <p:cTn id="47" fill="hold">
                      <p:stCondLst>
                        <p:cond delay="indefinite"/>
                      </p:stCondLst>
                      <p:childTnLst>
                        <p:par>
                          <p:cTn id="48" fill="hold">
                            <p:stCondLst>
                              <p:cond delay="0"/>
                            </p:stCondLst>
                            <p:childTnLst>
                              <p:par>
                                <p:cTn id="49" presetID="3" presetClass="entr" presetSubtype="10" fill="hold" grpId="0" nodeType="clickEffect">
                                  <p:stCondLst>
                                    <p:cond delay="0"/>
                                  </p:stCondLst>
                                  <p:childTnLst>
                                    <p:set>
                                      <p:cBhvr>
                                        <p:cTn id="50" dur="1" fill="hold">
                                          <p:stCondLst>
                                            <p:cond delay="0"/>
                                          </p:stCondLst>
                                        </p:cTn>
                                        <p:tgtEl>
                                          <p:spTgt spid="161814"/>
                                        </p:tgtEl>
                                        <p:attrNameLst>
                                          <p:attrName>style.visibility</p:attrName>
                                        </p:attrNameLst>
                                      </p:cBhvr>
                                      <p:to>
                                        <p:strVal val="visible"/>
                                      </p:to>
                                    </p:set>
                                    <p:animEffect transition="in" filter="blinds(horizontal)">
                                      <p:cBhvr>
                                        <p:cTn id="51" dur="500"/>
                                        <p:tgtEl>
                                          <p:spTgt spid="161814"/>
                                        </p:tgtEl>
                                      </p:cBhvr>
                                    </p:animEffect>
                                  </p:childTnLst>
                                </p:cTn>
                              </p:par>
                              <p:par>
                                <p:cTn id="52" presetID="3" presetClass="entr" presetSubtype="10" fill="hold" grpId="0" nodeType="withEffect">
                                  <p:stCondLst>
                                    <p:cond delay="0"/>
                                  </p:stCondLst>
                                  <p:childTnLst>
                                    <p:set>
                                      <p:cBhvr>
                                        <p:cTn id="53" dur="1" fill="hold">
                                          <p:stCondLst>
                                            <p:cond delay="0"/>
                                          </p:stCondLst>
                                        </p:cTn>
                                        <p:tgtEl>
                                          <p:spTgt spid="161797"/>
                                        </p:tgtEl>
                                        <p:attrNameLst>
                                          <p:attrName>style.visibility</p:attrName>
                                        </p:attrNameLst>
                                      </p:cBhvr>
                                      <p:to>
                                        <p:strVal val="visible"/>
                                      </p:to>
                                    </p:set>
                                    <p:animEffect transition="in" filter="blinds(horizontal)">
                                      <p:cBhvr>
                                        <p:cTn id="54" dur="500"/>
                                        <p:tgtEl>
                                          <p:spTgt spid="161797"/>
                                        </p:tgtEl>
                                      </p:cBhvr>
                                    </p:animEffect>
                                  </p:childTnLst>
                                </p:cTn>
                              </p:par>
                            </p:childTnLst>
                          </p:cTn>
                        </p:par>
                      </p:childTnLst>
                    </p:cTn>
                  </p:par>
                  <p:par>
                    <p:cTn id="55" fill="hold">
                      <p:stCondLst>
                        <p:cond delay="indefinite"/>
                      </p:stCondLst>
                      <p:childTnLst>
                        <p:par>
                          <p:cTn id="56" fill="hold">
                            <p:stCondLst>
                              <p:cond delay="0"/>
                            </p:stCondLst>
                            <p:childTnLst>
                              <p:par>
                                <p:cTn id="57" presetID="3" presetClass="entr" presetSubtype="10" fill="hold" grpId="0" nodeType="clickEffect">
                                  <p:stCondLst>
                                    <p:cond delay="0"/>
                                  </p:stCondLst>
                                  <p:childTnLst>
                                    <p:set>
                                      <p:cBhvr>
                                        <p:cTn id="58" dur="1" fill="hold">
                                          <p:stCondLst>
                                            <p:cond delay="0"/>
                                          </p:stCondLst>
                                        </p:cTn>
                                        <p:tgtEl>
                                          <p:spTgt spid="161803"/>
                                        </p:tgtEl>
                                        <p:attrNameLst>
                                          <p:attrName>style.visibility</p:attrName>
                                        </p:attrNameLst>
                                      </p:cBhvr>
                                      <p:to>
                                        <p:strVal val="visible"/>
                                      </p:to>
                                    </p:set>
                                    <p:animEffect transition="in" filter="blinds(horizontal)">
                                      <p:cBhvr>
                                        <p:cTn id="59" dur="500"/>
                                        <p:tgtEl>
                                          <p:spTgt spid="161803"/>
                                        </p:tgtEl>
                                      </p:cBhvr>
                                    </p:animEffect>
                                  </p:childTnLst>
                                </p:cTn>
                              </p:par>
                              <p:par>
                                <p:cTn id="60" presetID="3" presetClass="entr" presetSubtype="10" fill="hold" grpId="0" nodeType="withEffect">
                                  <p:stCondLst>
                                    <p:cond delay="0"/>
                                  </p:stCondLst>
                                  <p:childTnLst>
                                    <p:set>
                                      <p:cBhvr>
                                        <p:cTn id="61" dur="1" fill="hold">
                                          <p:stCondLst>
                                            <p:cond delay="0"/>
                                          </p:stCondLst>
                                        </p:cTn>
                                        <p:tgtEl>
                                          <p:spTgt spid="161800"/>
                                        </p:tgtEl>
                                        <p:attrNameLst>
                                          <p:attrName>style.visibility</p:attrName>
                                        </p:attrNameLst>
                                      </p:cBhvr>
                                      <p:to>
                                        <p:strVal val="visible"/>
                                      </p:to>
                                    </p:set>
                                    <p:animEffect transition="in" filter="blinds(horizontal)">
                                      <p:cBhvr>
                                        <p:cTn id="62" dur="500"/>
                                        <p:tgtEl>
                                          <p:spTgt spid="161800"/>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grpId="0" nodeType="clickEffect">
                                  <p:stCondLst>
                                    <p:cond delay="0"/>
                                  </p:stCondLst>
                                  <p:childTnLst>
                                    <p:set>
                                      <p:cBhvr>
                                        <p:cTn id="66" dur="1" fill="hold">
                                          <p:stCondLst>
                                            <p:cond delay="0"/>
                                          </p:stCondLst>
                                        </p:cTn>
                                        <p:tgtEl>
                                          <p:spTgt spid="161810"/>
                                        </p:tgtEl>
                                        <p:attrNameLst>
                                          <p:attrName>style.visibility</p:attrName>
                                        </p:attrNameLst>
                                      </p:cBhvr>
                                      <p:to>
                                        <p:strVal val="visible"/>
                                      </p:to>
                                    </p:set>
                                    <p:animEffect transition="in" filter="blinds(horizontal)">
                                      <p:cBhvr>
                                        <p:cTn id="67" dur="500"/>
                                        <p:tgtEl>
                                          <p:spTgt spid="161810"/>
                                        </p:tgtEl>
                                      </p:cBhvr>
                                    </p:animEffect>
                                  </p:childTnLst>
                                </p:cTn>
                              </p:par>
                              <p:par>
                                <p:cTn id="68" presetID="6" presetClass="emph" presetSubtype="0" fill="hold" grpId="2" nodeType="withEffect">
                                  <p:stCondLst>
                                    <p:cond delay="0"/>
                                  </p:stCondLst>
                                  <p:childTnLst>
                                    <p:animScale>
                                      <p:cBhvr>
                                        <p:cTn id="69" dur="500" fill="hold"/>
                                        <p:tgtEl>
                                          <p:spTgt spid="161807"/>
                                        </p:tgtEl>
                                      </p:cBhvr>
                                      <p:by x="120000" y="120000"/>
                                    </p:animScale>
                                  </p:childTnLst>
                                </p:cTn>
                              </p:par>
                            </p:childTnLst>
                          </p:cTn>
                        </p:par>
                      </p:childTnLst>
                    </p:cTn>
                  </p:par>
                  <p:par>
                    <p:cTn id="70" fill="hold">
                      <p:stCondLst>
                        <p:cond delay="indefinite"/>
                      </p:stCondLst>
                      <p:childTnLst>
                        <p:par>
                          <p:cTn id="71" fill="hold">
                            <p:stCondLst>
                              <p:cond delay="0"/>
                            </p:stCondLst>
                            <p:childTnLst>
                              <p:par>
                                <p:cTn id="72" presetID="3" presetClass="entr" presetSubtype="10" fill="hold" grpId="0" nodeType="clickEffect">
                                  <p:stCondLst>
                                    <p:cond delay="0"/>
                                  </p:stCondLst>
                                  <p:childTnLst>
                                    <p:set>
                                      <p:cBhvr>
                                        <p:cTn id="73" dur="1" fill="hold">
                                          <p:stCondLst>
                                            <p:cond delay="0"/>
                                          </p:stCondLst>
                                        </p:cTn>
                                        <p:tgtEl>
                                          <p:spTgt spid="161816"/>
                                        </p:tgtEl>
                                        <p:attrNameLst>
                                          <p:attrName>style.visibility</p:attrName>
                                        </p:attrNameLst>
                                      </p:cBhvr>
                                      <p:to>
                                        <p:strVal val="visible"/>
                                      </p:to>
                                    </p:set>
                                    <p:animEffect transition="in" filter="blinds(horizontal)">
                                      <p:cBhvr>
                                        <p:cTn id="74" dur="500"/>
                                        <p:tgtEl>
                                          <p:spTgt spid="161816"/>
                                        </p:tgtEl>
                                      </p:cBhvr>
                                    </p:animEffect>
                                  </p:childTnLst>
                                </p:cTn>
                              </p:par>
                              <p:par>
                                <p:cTn id="75" presetID="3" presetClass="entr" presetSubtype="10" fill="hold" grpId="0" nodeType="withEffect">
                                  <p:stCondLst>
                                    <p:cond delay="0"/>
                                  </p:stCondLst>
                                  <p:childTnLst>
                                    <p:set>
                                      <p:cBhvr>
                                        <p:cTn id="76" dur="1" fill="hold">
                                          <p:stCondLst>
                                            <p:cond delay="0"/>
                                          </p:stCondLst>
                                        </p:cTn>
                                        <p:tgtEl>
                                          <p:spTgt spid="161815"/>
                                        </p:tgtEl>
                                        <p:attrNameLst>
                                          <p:attrName>style.visibility</p:attrName>
                                        </p:attrNameLst>
                                      </p:cBhvr>
                                      <p:to>
                                        <p:strVal val="visible"/>
                                      </p:to>
                                    </p:set>
                                    <p:animEffect transition="in" filter="blinds(horizontal)">
                                      <p:cBhvr>
                                        <p:cTn id="77" dur="500"/>
                                        <p:tgtEl>
                                          <p:spTgt spid="161815"/>
                                        </p:tgtEl>
                                      </p:cBhvr>
                                    </p:animEffect>
                                  </p:childTnLst>
                                </p:cTn>
                              </p:par>
                            </p:childTnLst>
                          </p:cTn>
                        </p:par>
                      </p:childTnLst>
                    </p:cTn>
                  </p:par>
                  <p:par>
                    <p:cTn id="78" fill="hold">
                      <p:stCondLst>
                        <p:cond delay="indefinite"/>
                      </p:stCondLst>
                      <p:childTnLst>
                        <p:par>
                          <p:cTn id="79" fill="hold">
                            <p:stCondLst>
                              <p:cond delay="0"/>
                            </p:stCondLst>
                            <p:childTnLst>
                              <p:par>
                                <p:cTn id="80" presetID="3" presetClass="entr" presetSubtype="10" fill="hold" grpId="0" nodeType="clickEffect">
                                  <p:stCondLst>
                                    <p:cond delay="0"/>
                                  </p:stCondLst>
                                  <p:childTnLst>
                                    <p:set>
                                      <p:cBhvr>
                                        <p:cTn id="81" dur="1" fill="hold">
                                          <p:stCondLst>
                                            <p:cond delay="0"/>
                                          </p:stCondLst>
                                        </p:cTn>
                                        <p:tgtEl>
                                          <p:spTgt spid="161805"/>
                                        </p:tgtEl>
                                        <p:attrNameLst>
                                          <p:attrName>style.visibility</p:attrName>
                                        </p:attrNameLst>
                                      </p:cBhvr>
                                      <p:to>
                                        <p:strVal val="visible"/>
                                      </p:to>
                                    </p:set>
                                    <p:animEffect transition="in" filter="blinds(horizontal)">
                                      <p:cBhvr>
                                        <p:cTn id="82" dur="500"/>
                                        <p:tgtEl>
                                          <p:spTgt spid="161805"/>
                                        </p:tgtEl>
                                      </p:cBhvr>
                                    </p:animEffect>
                                  </p:childTnLst>
                                </p:cTn>
                              </p:par>
                              <p:par>
                                <p:cTn id="83" presetID="3" presetClass="entr" presetSubtype="10" fill="hold" grpId="0" nodeType="withEffect">
                                  <p:stCondLst>
                                    <p:cond delay="0"/>
                                  </p:stCondLst>
                                  <p:childTnLst>
                                    <p:set>
                                      <p:cBhvr>
                                        <p:cTn id="84" dur="1" fill="hold">
                                          <p:stCondLst>
                                            <p:cond delay="0"/>
                                          </p:stCondLst>
                                        </p:cTn>
                                        <p:tgtEl>
                                          <p:spTgt spid="161817"/>
                                        </p:tgtEl>
                                        <p:attrNameLst>
                                          <p:attrName>style.visibility</p:attrName>
                                        </p:attrNameLst>
                                      </p:cBhvr>
                                      <p:to>
                                        <p:strVal val="visible"/>
                                      </p:to>
                                    </p:set>
                                    <p:animEffect transition="in" filter="blinds(horizontal)">
                                      <p:cBhvr>
                                        <p:cTn id="85" dur="500"/>
                                        <p:tgtEl>
                                          <p:spTgt spid="161817"/>
                                        </p:tgtEl>
                                      </p:cBhvr>
                                    </p:animEffect>
                                  </p:childTnLst>
                                </p:cTn>
                              </p:par>
                            </p:childTnLst>
                          </p:cTn>
                        </p:par>
                      </p:childTnLst>
                    </p:cTn>
                  </p:par>
                  <p:par>
                    <p:cTn id="86" fill="hold">
                      <p:stCondLst>
                        <p:cond delay="indefinite"/>
                      </p:stCondLst>
                      <p:childTnLst>
                        <p:par>
                          <p:cTn id="87" fill="hold">
                            <p:stCondLst>
                              <p:cond delay="0"/>
                            </p:stCondLst>
                            <p:childTnLst>
                              <p:par>
                                <p:cTn id="88" presetID="3" presetClass="entr" presetSubtype="10" fill="hold" grpId="0" nodeType="clickEffect">
                                  <p:stCondLst>
                                    <p:cond delay="0"/>
                                  </p:stCondLst>
                                  <p:childTnLst>
                                    <p:set>
                                      <p:cBhvr>
                                        <p:cTn id="89" dur="1" fill="hold">
                                          <p:stCondLst>
                                            <p:cond delay="0"/>
                                          </p:stCondLst>
                                        </p:cTn>
                                        <p:tgtEl>
                                          <p:spTgt spid="161811"/>
                                        </p:tgtEl>
                                        <p:attrNameLst>
                                          <p:attrName>style.visibility</p:attrName>
                                        </p:attrNameLst>
                                      </p:cBhvr>
                                      <p:to>
                                        <p:strVal val="visible"/>
                                      </p:to>
                                    </p:set>
                                    <p:animEffect transition="in" filter="blinds(horizontal)">
                                      <p:cBhvr>
                                        <p:cTn id="90" dur="500"/>
                                        <p:tgtEl>
                                          <p:spTgt spid="161811"/>
                                        </p:tgtEl>
                                      </p:cBhvr>
                                    </p:animEffect>
                                  </p:childTnLst>
                                </p:cTn>
                              </p:par>
                              <p:par>
                                <p:cTn id="91" presetID="3" presetClass="entr" presetSubtype="10" fill="hold" grpId="0" nodeType="withEffect">
                                  <p:stCondLst>
                                    <p:cond delay="0"/>
                                  </p:stCondLst>
                                  <p:childTnLst>
                                    <p:set>
                                      <p:cBhvr>
                                        <p:cTn id="92" dur="1" fill="hold">
                                          <p:stCondLst>
                                            <p:cond delay="0"/>
                                          </p:stCondLst>
                                        </p:cTn>
                                        <p:tgtEl>
                                          <p:spTgt spid="161806"/>
                                        </p:tgtEl>
                                        <p:attrNameLst>
                                          <p:attrName>style.visibility</p:attrName>
                                        </p:attrNameLst>
                                      </p:cBhvr>
                                      <p:to>
                                        <p:strVal val="visible"/>
                                      </p:to>
                                    </p:set>
                                    <p:animEffect transition="in" filter="blinds(horizontal)">
                                      <p:cBhvr>
                                        <p:cTn id="93" dur="500"/>
                                        <p:tgtEl>
                                          <p:spTgt spid="161806"/>
                                        </p:tgtEl>
                                      </p:cBhvr>
                                    </p:animEffect>
                                  </p:childTnLst>
                                </p:cTn>
                              </p:par>
                            </p:childTnLst>
                          </p:cTn>
                        </p:par>
                      </p:childTnLst>
                    </p:cTn>
                  </p:par>
                  <p:par>
                    <p:cTn id="94" fill="hold">
                      <p:stCondLst>
                        <p:cond delay="indefinite"/>
                      </p:stCondLst>
                      <p:childTnLst>
                        <p:par>
                          <p:cTn id="95" fill="hold">
                            <p:stCondLst>
                              <p:cond delay="0"/>
                            </p:stCondLst>
                            <p:childTnLst>
                              <p:par>
                                <p:cTn id="96" presetID="6" presetClass="emph" presetSubtype="0" fill="hold" grpId="3" nodeType="clickEffect">
                                  <p:stCondLst>
                                    <p:cond delay="0"/>
                                  </p:stCondLst>
                                  <p:childTnLst>
                                    <p:animScale>
                                      <p:cBhvr>
                                        <p:cTn id="97" dur="500" fill="hold"/>
                                        <p:tgtEl>
                                          <p:spTgt spid="161807"/>
                                        </p:tgtEl>
                                      </p:cBhvr>
                                      <p:by x="80000" y="80000"/>
                                    </p:animScale>
                                  </p:childTnLst>
                                </p:cTn>
                              </p:par>
                            </p:childTnLst>
                          </p:cTn>
                        </p:par>
                      </p:childTnLst>
                    </p:cTn>
                  </p:par>
                  <p:par>
                    <p:cTn id="98" fill="hold">
                      <p:stCondLst>
                        <p:cond delay="indefinite"/>
                      </p:stCondLst>
                      <p:childTnLst>
                        <p:par>
                          <p:cTn id="99" fill="hold">
                            <p:stCondLst>
                              <p:cond delay="0"/>
                            </p:stCondLst>
                            <p:childTnLst>
                              <p:par>
                                <p:cTn id="100" presetID="6" presetClass="emph" presetSubtype="0" fill="hold" grpId="4" nodeType="clickEffect">
                                  <p:stCondLst>
                                    <p:cond delay="0"/>
                                  </p:stCondLst>
                                  <p:childTnLst>
                                    <p:animScale>
                                      <p:cBhvr>
                                        <p:cTn id="101" dur="500" fill="hold"/>
                                        <p:tgtEl>
                                          <p:spTgt spid="161807"/>
                                        </p:tgtEl>
                                      </p:cBhvr>
                                      <p:by x="80000" y="80000"/>
                                    </p:animScale>
                                  </p:childTnLst>
                                </p:cTn>
                              </p:par>
                            </p:childTnLst>
                          </p:cTn>
                        </p:par>
                      </p:childTnLst>
                    </p:cTn>
                  </p:par>
                  <p:par>
                    <p:cTn id="102" fill="hold">
                      <p:stCondLst>
                        <p:cond delay="indefinite"/>
                      </p:stCondLst>
                      <p:childTnLst>
                        <p:par>
                          <p:cTn id="103" fill="hold">
                            <p:stCondLst>
                              <p:cond delay="0"/>
                            </p:stCondLst>
                            <p:childTnLst>
                              <p:par>
                                <p:cTn id="104" presetID="6" presetClass="emph" presetSubtype="0" fill="hold" grpId="1" nodeType="clickEffect">
                                  <p:stCondLst>
                                    <p:cond delay="0"/>
                                  </p:stCondLst>
                                  <p:childTnLst>
                                    <p:animScale>
                                      <p:cBhvr>
                                        <p:cTn id="105" dur="500" fill="hold"/>
                                        <p:tgtEl>
                                          <p:spTgt spid="161806"/>
                                        </p:tgtEl>
                                      </p:cBhvr>
                                      <p:by x="70000" y="7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795" grpId="0" animBg="1"/>
      <p:bldP spid="161796" grpId="0" animBg="1"/>
      <p:bldP spid="161797" grpId="0" animBg="1"/>
      <p:bldP spid="161798" grpId="0" animBg="1"/>
      <p:bldP spid="161799" grpId="0" animBg="1"/>
      <p:bldP spid="161800" grpId="0" animBg="1"/>
      <p:bldP spid="161801" grpId="0" animBg="1"/>
      <p:bldP spid="161802" grpId="0" animBg="1"/>
      <p:bldP spid="161803" grpId="0" animBg="1"/>
      <p:bldP spid="161804" grpId="0" animBg="1"/>
      <p:bldP spid="161805" grpId="0" animBg="1"/>
      <p:bldP spid="161806" grpId="0" animBg="1"/>
      <p:bldP spid="161806" grpId="1" animBg="1"/>
      <p:bldP spid="161807" grpId="0" animBg="1"/>
      <p:bldP spid="161807" grpId="1" animBg="1"/>
      <p:bldP spid="161807" grpId="2" animBg="1"/>
      <p:bldP spid="161807" grpId="3" animBg="1"/>
      <p:bldP spid="161807" grpId="4" animBg="1"/>
      <p:bldP spid="161808" grpId="0" animBg="1"/>
      <p:bldP spid="161809" grpId="0" animBg="1"/>
      <p:bldP spid="161810" grpId="0" animBg="1"/>
      <p:bldP spid="161811" grpId="0" animBg="1"/>
      <p:bldP spid="161814" grpId="0" animBg="1"/>
      <p:bldP spid="161815" grpId="0" animBg="1"/>
      <p:bldP spid="161816" grpId="0" animBg="1"/>
      <p:bldP spid="16181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nvPr>
        </p:nvGraphicFramePr>
        <p:xfrm>
          <a:off x="457200" y="1481138"/>
          <a:ext cx="8229600" cy="45259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p:cNvSpPr>
            <a:spLocks noGrp="1"/>
          </p:cNvSpPr>
          <p:nvPr>
            <p:ph type="title"/>
          </p:nvPr>
        </p:nvSpPr>
        <p:spPr/>
        <p:txBody>
          <a:bodyPr/>
          <a:lstStyle/>
          <a:p>
            <a:pPr eaLnBrk="1" fontAlgn="auto" hangingPunct="1">
              <a:spcAft>
                <a:spcPts val="0"/>
              </a:spcAft>
              <a:defRPr/>
            </a:pPr>
            <a:r>
              <a:rPr lang="en-US" dirty="0" smtClean="0"/>
              <a:t>Activities in Jordon</a:t>
            </a:r>
            <a:endParaRPr lang="en-US" dirty="0"/>
          </a:p>
        </p:txBody>
      </p:sp>
    </p:spTree>
  </p:cSld>
  <p:clrMapOvr>
    <a:masterClrMapping/>
  </p:clrMapOvr>
  <p:transition>
    <p:pull di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7500" lnSpcReduction="20000"/>
          </a:bodyPr>
          <a:lstStyle/>
          <a:p>
            <a:pPr marL="365760" indent="-256032" algn="just" eaLnBrk="1" fontAlgn="auto" hangingPunct="1">
              <a:spcAft>
                <a:spcPts val="0"/>
              </a:spcAft>
              <a:buFont typeface="Wingdings 3"/>
              <a:buChar char=""/>
              <a:defRPr/>
            </a:pPr>
            <a:r>
              <a:rPr lang="en-US" sz="2900" b="1" dirty="0" smtClean="0"/>
              <a:t>Assessment of Direct and Indirect Impacts of Climate Change scenarios on water availability and quality in the </a:t>
            </a:r>
            <a:r>
              <a:rPr lang="en-US" sz="2900" b="1" dirty="0" err="1" smtClean="0"/>
              <a:t>Zarqa</a:t>
            </a:r>
            <a:r>
              <a:rPr lang="en-US" sz="2900" b="1" dirty="0" smtClean="0"/>
              <a:t> River Basin</a:t>
            </a:r>
          </a:p>
          <a:p>
            <a:pPr marL="365760" indent="-256032" algn="just" eaLnBrk="1" fontAlgn="auto" hangingPunct="1">
              <a:spcAft>
                <a:spcPts val="0"/>
              </a:spcAft>
              <a:buFont typeface="Wingdings 3"/>
              <a:buChar char=""/>
              <a:defRPr/>
            </a:pPr>
            <a:endParaRPr lang="en-US" sz="3500" dirty="0" smtClean="0">
              <a:latin typeface="Arial" pitchFamily="34" charset="0"/>
              <a:cs typeface="Arial" pitchFamily="34" charset="0"/>
            </a:endParaRPr>
          </a:p>
          <a:p>
            <a:pPr marL="365760" indent="-256032" algn="just" eaLnBrk="1" fontAlgn="auto" hangingPunct="1">
              <a:spcAft>
                <a:spcPts val="0"/>
              </a:spcAft>
              <a:buFont typeface="Wingdings 3"/>
              <a:buChar char=""/>
              <a:defRPr/>
            </a:pPr>
            <a:r>
              <a:rPr lang="en-US" sz="3500" dirty="0" smtClean="0">
                <a:latin typeface="Arial" pitchFamily="34" charset="0"/>
                <a:cs typeface="Arial" pitchFamily="34" charset="0"/>
              </a:rPr>
              <a:t>Precipitation, maximum temperature, minimum temperature and mean temperature time series at selected six climatic stations were examined.</a:t>
            </a:r>
          </a:p>
          <a:p>
            <a:pPr marL="365760" indent="-256032" algn="just" eaLnBrk="1" fontAlgn="auto" hangingPunct="1">
              <a:spcAft>
                <a:spcPts val="0"/>
              </a:spcAft>
              <a:buFont typeface="Wingdings 3"/>
              <a:buChar char=""/>
              <a:defRPr/>
            </a:pPr>
            <a:r>
              <a:rPr lang="en-US" sz="3500" dirty="0" smtClean="0">
                <a:latin typeface="Arial" pitchFamily="34" charset="0"/>
                <a:cs typeface="Arial" pitchFamily="34" charset="0"/>
              </a:rPr>
              <a:t>Trend analysis revealed obvious decreasing trends in the precipitation time series of most of the stations, the decrease in precipitation started in the decade 1970’s. While temperatures showed increasing trends, the minimum temperature has increased more than the maximum temperature.</a:t>
            </a:r>
          </a:p>
          <a:p>
            <a:pPr marL="365760" indent="-256032" eaLnBrk="1" fontAlgn="auto" hangingPunct="1">
              <a:spcAft>
                <a:spcPts val="0"/>
              </a:spcAft>
              <a:buFont typeface="Wingdings 3"/>
              <a:buChar char=""/>
              <a:defRPr/>
            </a:pPr>
            <a:endParaRPr lang="en-US" dirty="0"/>
          </a:p>
        </p:txBody>
      </p:sp>
      <p:sp>
        <p:nvSpPr>
          <p:cNvPr id="2" name="Title 1"/>
          <p:cNvSpPr>
            <a:spLocks noGrp="1"/>
          </p:cNvSpPr>
          <p:nvPr>
            <p:ph type="title"/>
          </p:nvPr>
        </p:nvSpPr>
        <p:spPr/>
        <p:txBody>
          <a:bodyPr>
            <a:normAutofit fontScale="90000"/>
          </a:bodyPr>
          <a:lstStyle/>
          <a:p>
            <a:pPr eaLnBrk="1" fontAlgn="auto" hangingPunct="1">
              <a:spcAft>
                <a:spcPts val="0"/>
              </a:spcAft>
              <a:defRPr/>
            </a:pPr>
            <a:r>
              <a:rPr lang="en-US" sz="3200" dirty="0" smtClean="0"/>
              <a:t>“Adaptation to Climate  Change to Sustain Jordan´s MDG achievements</a:t>
            </a:r>
            <a:r>
              <a:rPr lang="en-GB" sz="3200" dirty="0" smtClean="0"/>
              <a:t>” Project</a:t>
            </a:r>
            <a:endParaRPr lang="en-US" sz="3200" dirty="0"/>
          </a:p>
        </p:txBody>
      </p:sp>
      <p:sp>
        <p:nvSpPr>
          <p:cNvPr id="18436" name="Footer Placeholder 3"/>
          <p:cNvSpPr>
            <a:spLocks noGrp="1"/>
          </p:cNvSpPr>
          <p:nvPr>
            <p:ph type="ftr" sz="quarter" idx="11"/>
          </p:nvPr>
        </p:nvSpPr>
        <p:spPr bwMode="auto">
          <a:xfrm>
            <a:off x="533400" y="6408738"/>
            <a:ext cx="8001000" cy="365125"/>
          </a:xfrm>
          <a:ln>
            <a:miter lim="800000"/>
            <a:headEnd/>
            <a:tailEnd/>
          </a:ln>
        </p:spPr>
        <p:txBody>
          <a:bodyPr wrap="square" lIns="91440" tIns="45720" rIns="91440" bIns="45720" numCol="1" anchorCtr="0" compatLnSpc="1">
            <a:prstTxWarp prst="textNoShape">
              <a:avLst/>
            </a:prstTxWarp>
          </a:bodyPr>
          <a:lstStyle/>
          <a:p>
            <a:pPr algn="l" fontAlgn="base">
              <a:spcBef>
                <a:spcPct val="0"/>
              </a:spcBef>
              <a:spcAft>
                <a:spcPct val="0"/>
              </a:spcAft>
              <a:defRPr/>
            </a:pPr>
            <a:r>
              <a:rPr lang="en-US" sz="1400" b="1" dirty="0" smtClean="0"/>
              <a:t>Assessment of Direct and Indirect Impacts of Climate Change scenarios on water availability and quality in the </a:t>
            </a:r>
            <a:r>
              <a:rPr lang="en-US" sz="1400" b="1" dirty="0" err="1" smtClean="0"/>
              <a:t>Zarqa</a:t>
            </a:r>
            <a:r>
              <a:rPr lang="en-US" sz="1400" b="1" dirty="0" smtClean="0"/>
              <a:t> River Basin Report</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505" name="Group 8"/>
          <p:cNvGrpSpPr>
            <a:grpSpLocks/>
          </p:cNvGrpSpPr>
          <p:nvPr/>
        </p:nvGrpSpPr>
        <p:grpSpPr bwMode="auto">
          <a:xfrm>
            <a:off x="179388" y="44450"/>
            <a:ext cx="8785225" cy="2627313"/>
            <a:chOff x="179512" y="44624"/>
            <a:chExt cx="8784976" cy="2628071"/>
          </a:xfrm>
        </p:grpSpPr>
        <p:graphicFrame>
          <p:nvGraphicFramePr>
            <p:cNvPr id="2" name="Chart 1"/>
            <p:cNvGraphicFramePr/>
            <p:nvPr/>
          </p:nvGraphicFramePr>
          <p:xfrm>
            <a:off x="539552" y="620688"/>
            <a:ext cx="3600000" cy="1980000"/>
          </p:xfrm>
          <a:graphic>
            <a:graphicData uri="http://schemas.openxmlformats.org/drawingml/2006/chart">
              <c:chart xmlns:c="http://schemas.openxmlformats.org/drawingml/2006/chart" xmlns:r="http://schemas.openxmlformats.org/officeDocument/2006/relationships" r:id="rId2"/>
            </a:graphicData>
          </a:graphic>
        </p:graphicFrame>
        <p:sp>
          <p:nvSpPr>
            <p:cNvPr id="21513" name="TextBox 2"/>
            <p:cNvSpPr txBox="1">
              <a:spLocks noChangeArrowheads="1"/>
            </p:cNvSpPr>
            <p:nvPr/>
          </p:nvSpPr>
          <p:spPr bwMode="auto">
            <a:xfrm>
              <a:off x="179512" y="44624"/>
              <a:ext cx="8784976" cy="369354"/>
            </a:xfrm>
            <a:prstGeom prst="rect">
              <a:avLst/>
            </a:prstGeom>
            <a:noFill/>
            <a:ln w="9525">
              <a:noFill/>
              <a:miter lim="800000"/>
              <a:headEnd/>
              <a:tailEnd/>
            </a:ln>
          </p:spPr>
          <p:txBody>
            <a:bodyPr>
              <a:spAutoFit/>
            </a:bodyPr>
            <a:lstStyle/>
            <a:p>
              <a:pPr algn="ctr"/>
              <a:r>
                <a:rPr lang="en-US" b="1">
                  <a:solidFill>
                    <a:srgbClr val="331FAD"/>
                  </a:solidFill>
                </a:rPr>
                <a:t>PRECIPITATION TRENDS</a:t>
              </a:r>
            </a:p>
          </p:txBody>
        </p:sp>
        <p:graphicFrame>
          <p:nvGraphicFramePr>
            <p:cNvPr id="6" name="Chart 5"/>
            <p:cNvGraphicFramePr/>
            <p:nvPr/>
          </p:nvGraphicFramePr>
          <p:xfrm>
            <a:off x="4499992" y="692695"/>
            <a:ext cx="3600000" cy="1980000"/>
          </p:xfrm>
          <a:graphic>
            <a:graphicData uri="http://schemas.openxmlformats.org/drawingml/2006/chart">
              <c:chart xmlns:c="http://schemas.openxmlformats.org/drawingml/2006/chart" xmlns:r="http://schemas.openxmlformats.org/officeDocument/2006/relationships" r:id="rId3"/>
            </a:graphicData>
          </a:graphic>
        </p:graphicFrame>
      </p:grpSp>
      <p:graphicFrame>
        <p:nvGraphicFramePr>
          <p:cNvPr id="10" name="Chart 9"/>
          <p:cNvGraphicFramePr/>
          <p:nvPr/>
        </p:nvGraphicFramePr>
        <p:xfrm>
          <a:off x="533400" y="2743200"/>
          <a:ext cx="3600102" cy="199797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Chart 12"/>
          <p:cNvGraphicFramePr/>
          <p:nvPr/>
        </p:nvGraphicFramePr>
        <p:xfrm>
          <a:off x="4648200" y="2667000"/>
          <a:ext cx="3600102" cy="197997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4" name="Chart 13"/>
          <p:cNvGraphicFramePr/>
          <p:nvPr/>
        </p:nvGraphicFramePr>
        <p:xfrm>
          <a:off x="533400" y="4724400"/>
          <a:ext cx="3600102" cy="1980056"/>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5" name="Chart 14"/>
          <p:cNvGraphicFramePr/>
          <p:nvPr/>
        </p:nvGraphicFramePr>
        <p:xfrm>
          <a:off x="4648200" y="4724400"/>
          <a:ext cx="3600102" cy="1980056"/>
        </p:xfrm>
        <a:graphic>
          <a:graphicData uri="http://schemas.openxmlformats.org/drawingml/2006/chart">
            <c:chart xmlns:c="http://schemas.openxmlformats.org/drawingml/2006/chart" xmlns:r="http://schemas.openxmlformats.org/officeDocument/2006/relationships" r:id="rId7"/>
          </a:graphicData>
        </a:graphic>
      </p:graphicFrame>
      <p:sp>
        <p:nvSpPr>
          <p:cNvPr id="21510" name="Rectangle 15"/>
          <p:cNvSpPr>
            <a:spLocks noChangeArrowheads="1"/>
          </p:cNvSpPr>
          <p:nvPr/>
        </p:nvSpPr>
        <p:spPr bwMode="auto">
          <a:xfrm>
            <a:off x="2057400" y="2514600"/>
            <a:ext cx="4489450" cy="369888"/>
          </a:xfrm>
          <a:prstGeom prst="rect">
            <a:avLst/>
          </a:prstGeom>
          <a:noFill/>
          <a:ln w="9525">
            <a:noFill/>
            <a:miter lim="800000"/>
            <a:headEnd/>
            <a:tailEnd/>
          </a:ln>
        </p:spPr>
        <p:txBody>
          <a:bodyPr>
            <a:spAutoFit/>
          </a:bodyPr>
          <a:lstStyle/>
          <a:p>
            <a:pPr algn="ctr"/>
            <a:r>
              <a:rPr lang="en-US" b="1">
                <a:solidFill>
                  <a:srgbClr val="331FAD"/>
                </a:solidFill>
              </a:rPr>
              <a:t>MAXIMUM TEMPERATURE TRENDS</a:t>
            </a:r>
          </a:p>
        </p:txBody>
      </p:sp>
      <p:sp>
        <p:nvSpPr>
          <p:cNvPr id="21511" name="Rectangle 16"/>
          <p:cNvSpPr>
            <a:spLocks noChangeArrowheads="1"/>
          </p:cNvSpPr>
          <p:nvPr/>
        </p:nvSpPr>
        <p:spPr bwMode="auto">
          <a:xfrm>
            <a:off x="2743200" y="4495800"/>
            <a:ext cx="3883025" cy="369888"/>
          </a:xfrm>
          <a:prstGeom prst="rect">
            <a:avLst/>
          </a:prstGeom>
          <a:noFill/>
          <a:ln w="9525">
            <a:noFill/>
            <a:miter lim="800000"/>
            <a:headEnd/>
            <a:tailEnd/>
          </a:ln>
        </p:spPr>
        <p:txBody>
          <a:bodyPr wrap="none">
            <a:spAutoFit/>
          </a:bodyPr>
          <a:lstStyle/>
          <a:p>
            <a:pPr algn="ctr"/>
            <a:r>
              <a:rPr lang="en-US" b="1">
                <a:solidFill>
                  <a:srgbClr val="331FAD"/>
                </a:solidFill>
                <a:latin typeface="Lucida Sans Unicode" pitchFamily="34" charset="0"/>
              </a:rPr>
              <a:t>MINIMUM TEMPERATURE TRENDS</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10000"/>
          </a:bodyPr>
          <a:lstStyle/>
          <a:p>
            <a:pPr marL="365760" indent="-256032" eaLnBrk="1" fontAlgn="auto" hangingPunct="1">
              <a:spcAft>
                <a:spcPts val="0"/>
              </a:spcAft>
              <a:buFont typeface="Wingdings 3"/>
              <a:buNone/>
              <a:defRPr/>
            </a:pPr>
            <a:r>
              <a:rPr lang="en-GB" dirty="0" smtClean="0">
                <a:latin typeface="Arial" pitchFamily="34" charset="0"/>
                <a:cs typeface="Arial" pitchFamily="34" charset="0"/>
              </a:rPr>
              <a:t>The following important results were derived:</a:t>
            </a:r>
            <a:endParaRPr lang="en-US" dirty="0" smtClean="0">
              <a:latin typeface="Arial" pitchFamily="34" charset="0"/>
              <a:cs typeface="Arial" pitchFamily="34" charset="0"/>
            </a:endParaRPr>
          </a:p>
          <a:p>
            <a:pPr marL="365760" indent="-256032" algn="just" eaLnBrk="1" fontAlgn="auto" hangingPunct="1">
              <a:spcAft>
                <a:spcPts val="0"/>
              </a:spcAft>
              <a:buFont typeface="Wingdings 3"/>
              <a:buChar char=""/>
              <a:defRPr/>
            </a:pPr>
            <a:r>
              <a:rPr lang="en-US" dirty="0" smtClean="0">
                <a:latin typeface="Arial" pitchFamily="34" charset="0"/>
                <a:cs typeface="Arial" pitchFamily="34" charset="0"/>
              </a:rPr>
              <a:t>The maximum, minimum and mean temperatures reveal significant warming trends at most of the stations. The warming trends of minimum temperature are greater than that of maximum temperature. As a result the mean temperature shows warming trends in all stations. </a:t>
            </a:r>
          </a:p>
          <a:p>
            <a:pPr marL="365760" indent="-256032" algn="just" eaLnBrk="1" fontAlgn="auto" hangingPunct="1">
              <a:spcAft>
                <a:spcPts val="0"/>
              </a:spcAft>
              <a:buFont typeface="Wingdings 3"/>
              <a:buChar char=""/>
              <a:defRPr/>
            </a:pPr>
            <a:r>
              <a:rPr lang="en-US" dirty="0" smtClean="0">
                <a:latin typeface="Arial" pitchFamily="34" charset="0"/>
                <a:cs typeface="Arial" pitchFamily="34" charset="0"/>
              </a:rPr>
              <a:t>The temperature increase ranges from 1-4 °C.</a:t>
            </a:r>
          </a:p>
          <a:p>
            <a:pPr marL="365760" indent="-256032" algn="just" eaLnBrk="1" fontAlgn="auto" hangingPunct="1">
              <a:spcAft>
                <a:spcPts val="0"/>
              </a:spcAft>
              <a:buFont typeface="Wingdings 3"/>
              <a:buChar char=""/>
              <a:defRPr/>
            </a:pPr>
            <a:r>
              <a:rPr lang="en-US" dirty="0" smtClean="0">
                <a:latin typeface="Arial" pitchFamily="34" charset="0"/>
                <a:cs typeface="Arial" pitchFamily="34" charset="0"/>
              </a:rPr>
              <a:t>The temperature increase is greater in the winter months.</a:t>
            </a:r>
          </a:p>
          <a:p>
            <a:pPr marL="365760" indent="-256032" algn="just" eaLnBrk="1" fontAlgn="auto" hangingPunct="1">
              <a:spcAft>
                <a:spcPts val="0"/>
              </a:spcAft>
              <a:buFont typeface="Wingdings 3"/>
              <a:buChar char=""/>
              <a:defRPr/>
            </a:pPr>
            <a:r>
              <a:rPr lang="en-US" dirty="0" smtClean="0">
                <a:latin typeface="Arial" pitchFamily="34" charset="0"/>
                <a:cs typeface="Arial" pitchFamily="34" charset="0"/>
              </a:rPr>
              <a:t>The temperature increase is greater in the period 2060 – 2099.</a:t>
            </a:r>
          </a:p>
          <a:p>
            <a:pPr marL="365760" indent="-256032" algn="just" eaLnBrk="1" fontAlgn="auto" hangingPunct="1">
              <a:spcAft>
                <a:spcPts val="0"/>
              </a:spcAft>
              <a:buFont typeface="Wingdings 3"/>
              <a:buChar char=""/>
              <a:defRPr/>
            </a:pPr>
            <a:r>
              <a:rPr lang="en-US" dirty="0" smtClean="0">
                <a:latin typeface="Arial" pitchFamily="34" charset="0"/>
                <a:cs typeface="Arial" pitchFamily="34" charset="0"/>
              </a:rPr>
              <a:t> The precipitation climate change scenarios are highly variable. </a:t>
            </a:r>
          </a:p>
          <a:p>
            <a:pPr marL="365760" indent="-256032" eaLnBrk="1" fontAlgn="auto" hangingPunct="1">
              <a:spcAft>
                <a:spcPts val="0"/>
              </a:spcAft>
              <a:buFont typeface="Wingdings 3"/>
              <a:buChar char=""/>
              <a:defRPr/>
            </a:pPr>
            <a:endParaRPr lang="en-US" dirty="0">
              <a:latin typeface="Arial" pitchFamily="34" charset="0"/>
              <a:cs typeface="Arial" pitchFamily="34" charset="0"/>
            </a:endParaRPr>
          </a:p>
        </p:txBody>
      </p:sp>
      <p:sp>
        <p:nvSpPr>
          <p:cNvPr id="2" name="Title 1"/>
          <p:cNvSpPr>
            <a:spLocks noGrp="1"/>
          </p:cNvSpPr>
          <p:nvPr>
            <p:ph type="title"/>
          </p:nvPr>
        </p:nvSpPr>
        <p:spPr/>
        <p:txBody>
          <a:bodyPr>
            <a:normAutofit fontScale="90000"/>
          </a:bodyPr>
          <a:lstStyle/>
          <a:p>
            <a:pPr eaLnBrk="1" fontAlgn="auto" hangingPunct="1">
              <a:spcAft>
                <a:spcPts val="0"/>
              </a:spcAft>
              <a:defRPr/>
            </a:pPr>
            <a:r>
              <a:rPr lang="en-US" sz="4400" dirty="0" smtClean="0"/>
              <a:t>“</a:t>
            </a:r>
            <a:r>
              <a:rPr lang="en-US" sz="3600" dirty="0" smtClean="0"/>
              <a:t>Adaptation to Climate  Change to Sustain Jordan´s MDG achievements</a:t>
            </a:r>
            <a:r>
              <a:rPr lang="en-GB" sz="3600" dirty="0" smtClean="0"/>
              <a:t>”</a:t>
            </a:r>
            <a:endParaRPr lang="en-US" sz="3600" dirty="0"/>
          </a:p>
        </p:txBody>
      </p:sp>
      <p:sp>
        <p:nvSpPr>
          <p:cNvPr id="26628" name="Footer Placeholder 3"/>
          <p:cNvSpPr>
            <a:spLocks noGrp="1"/>
          </p:cNvSpPr>
          <p:nvPr>
            <p:ph type="ftr" sz="quarter" idx="11"/>
          </p:nvPr>
        </p:nvSpPr>
        <p:spPr bwMode="auto">
          <a:xfrm>
            <a:off x="990600" y="6324600"/>
            <a:ext cx="7772400" cy="533400"/>
          </a:xfrm>
          <a:ln>
            <a:miter lim="800000"/>
            <a:headEnd/>
            <a:tailEnd/>
          </a:ln>
        </p:spPr>
        <p:txBody>
          <a:bodyPr wrap="square" lIns="91440" tIns="45720" rIns="91440" bIns="45720" numCol="1" anchorCtr="0" compatLnSpc="1">
            <a:prstTxWarp prst="textNoShape">
              <a:avLst/>
            </a:prstTxWarp>
          </a:bodyPr>
          <a:lstStyle/>
          <a:p>
            <a:pPr algn="l" fontAlgn="base">
              <a:spcBef>
                <a:spcPct val="0"/>
              </a:spcBef>
              <a:spcAft>
                <a:spcPct val="0"/>
              </a:spcAft>
              <a:defRPr/>
            </a:pPr>
            <a:r>
              <a:rPr lang="en-US" sz="1400" b="1" dirty="0" smtClean="0"/>
              <a:t>Assessment of Direct and Indirect Impacts of Climate Change scenarios on water availability and quality in the </a:t>
            </a:r>
            <a:r>
              <a:rPr lang="en-US" sz="1400" b="1" dirty="0" err="1" smtClean="0"/>
              <a:t>Zarqa</a:t>
            </a:r>
            <a:r>
              <a:rPr lang="en-US" sz="1400" b="1" dirty="0" smtClean="0"/>
              <a:t> River Basin Report</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Content Placeholder 2"/>
          <p:cNvSpPr>
            <a:spLocks noGrp="1"/>
          </p:cNvSpPr>
          <p:nvPr>
            <p:ph idx="1"/>
          </p:nvPr>
        </p:nvSpPr>
        <p:spPr/>
        <p:txBody>
          <a:bodyPr/>
          <a:lstStyle/>
          <a:p>
            <a:pPr algn="just" eaLnBrk="1" hangingPunct="1"/>
            <a:r>
              <a:rPr lang="en-US" sz="2000" dirty="0" err="1" smtClean="0">
                <a:latin typeface="Arial" pitchFamily="34" charset="0"/>
                <a:cs typeface="Arial" pitchFamily="34" charset="0"/>
              </a:rPr>
              <a:t>ArcSWAT</a:t>
            </a:r>
            <a:r>
              <a:rPr lang="en-US" sz="2000" dirty="0" smtClean="0">
                <a:latin typeface="Arial" pitchFamily="34" charset="0"/>
                <a:cs typeface="Arial" pitchFamily="34" charset="0"/>
              </a:rPr>
              <a:t> was used as described earlier to build up the hydrological model for ZRB. The model was used to simulate surface runoff for the period 1970 -2009. The model perform well in simulating the surface runoff as indicated by the high coefficient of determination (R2 = 0.95) and the good agreement between the observed and simulated flow.  </a:t>
            </a:r>
          </a:p>
          <a:p>
            <a:pPr algn="just" eaLnBrk="1" hangingPunct="1"/>
            <a:r>
              <a:rPr lang="en-US" sz="2000" dirty="0" smtClean="0">
                <a:latin typeface="Arial" pitchFamily="34" charset="0"/>
                <a:cs typeface="Arial" pitchFamily="34" charset="0"/>
              </a:rPr>
              <a:t>HadCM3 downscaled scenarios A2 and B2 applied to show the impact of climate change on the surface runoff of ZRB. These scenarios were used as inputs of the SWAT to assess the impact of future climate changes on water availability at ZRB. The simulation was run from year 2011 until 2096. </a:t>
            </a:r>
          </a:p>
          <a:p>
            <a:pPr algn="just" eaLnBrk="1" hangingPunct="1"/>
            <a:r>
              <a:rPr lang="en-US" sz="2000" dirty="0" smtClean="0">
                <a:latin typeface="Arial" pitchFamily="34" charset="0"/>
                <a:cs typeface="Arial" pitchFamily="34" charset="0"/>
              </a:rPr>
              <a:t>One of the important results: The maximum peak flow will drop from about 50 m</a:t>
            </a:r>
            <a:r>
              <a:rPr lang="en-US" sz="2000" baseline="30000" dirty="0" smtClean="0">
                <a:latin typeface="Arial" pitchFamily="34" charset="0"/>
                <a:cs typeface="Arial" pitchFamily="34" charset="0"/>
              </a:rPr>
              <a:t>3</a:t>
            </a:r>
            <a:r>
              <a:rPr lang="en-US" sz="2000" dirty="0" smtClean="0">
                <a:latin typeface="Arial" pitchFamily="34" charset="0"/>
                <a:cs typeface="Arial" pitchFamily="34" charset="0"/>
              </a:rPr>
              <a:t>/s recorded in the baseline scenario to less than 35 m</a:t>
            </a:r>
            <a:r>
              <a:rPr lang="en-US" sz="2000" baseline="30000" dirty="0" smtClean="0">
                <a:latin typeface="Arial" pitchFamily="34" charset="0"/>
                <a:cs typeface="Arial" pitchFamily="34" charset="0"/>
              </a:rPr>
              <a:t>3</a:t>
            </a:r>
            <a:r>
              <a:rPr lang="en-US" sz="2000" dirty="0" smtClean="0">
                <a:latin typeface="Arial" pitchFamily="34" charset="0"/>
                <a:cs typeface="Arial" pitchFamily="34" charset="0"/>
              </a:rPr>
              <a:t>/s in the future scenarios.</a:t>
            </a:r>
          </a:p>
          <a:p>
            <a:pPr algn="just" eaLnBrk="1" hangingPunct="1"/>
            <a:endParaRPr lang="en-US" sz="1800" dirty="0" smtClean="0"/>
          </a:p>
        </p:txBody>
      </p:sp>
      <p:sp>
        <p:nvSpPr>
          <p:cNvPr id="2" name="Title 1"/>
          <p:cNvSpPr>
            <a:spLocks noGrp="1"/>
          </p:cNvSpPr>
          <p:nvPr>
            <p:ph type="title"/>
          </p:nvPr>
        </p:nvSpPr>
        <p:spPr>
          <a:xfrm>
            <a:off x="381000" y="304800"/>
            <a:ext cx="8229600" cy="1143000"/>
          </a:xfrm>
        </p:spPr>
        <p:txBody>
          <a:bodyPr>
            <a:noAutofit/>
          </a:bodyPr>
          <a:lstStyle/>
          <a:p>
            <a:pPr eaLnBrk="1" fontAlgn="auto" hangingPunct="1">
              <a:spcAft>
                <a:spcPts val="0"/>
              </a:spcAft>
              <a:defRPr/>
            </a:pPr>
            <a:r>
              <a:rPr lang="en-US" sz="3200" dirty="0" smtClean="0"/>
              <a:t>Impact of climate change on surface water availability</a:t>
            </a:r>
            <a:br>
              <a:rPr lang="en-US" sz="3200" dirty="0" smtClean="0"/>
            </a:br>
            <a:endParaRPr lang="en-US" sz="3200" dirty="0"/>
          </a:p>
        </p:txBody>
      </p:sp>
      <p:sp>
        <p:nvSpPr>
          <p:cNvPr id="23555" name="TextBox 3"/>
          <p:cNvSpPr txBox="1">
            <a:spLocks noChangeArrowheads="1"/>
          </p:cNvSpPr>
          <p:nvPr/>
        </p:nvSpPr>
        <p:spPr bwMode="auto">
          <a:xfrm>
            <a:off x="914400" y="6019800"/>
            <a:ext cx="7467600" cy="461963"/>
          </a:xfrm>
          <a:prstGeom prst="rect">
            <a:avLst/>
          </a:prstGeom>
          <a:noFill/>
          <a:ln w="9525">
            <a:noFill/>
            <a:miter lim="800000"/>
            <a:headEnd/>
            <a:tailEnd/>
          </a:ln>
        </p:spPr>
        <p:txBody>
          <a:bodyPr>
            <a:spAutoFit/>
          </a:bodyPr>
          <a:lstStyle/>
          <a:p>
            <a:r>
              <a:rPr lang="en-US" sz="1200" b="1"/>
              <a:t>Assessment of Direct and Indirect Impacts of Climate Change scenarios on water availability and quality in the Zarqa River Basin Report</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 A temperature rise of 2ºC would increase irrigation demand by 18%, while a 10% reduction in precipitation is projected to increase irrigation demand by approximately 5%.</a:t>
            </a:r>
          </a:p>
          <a:p>
            <a:r>
              <a:rPr lang="en-US" dirty="0" smtClean="0"/>
              <a:t>Water shortages may lead to increasing food prices and reduce </a:t>
            </a:r>
            <a:r>
              <a:rPr lang="en-US" dirty="0" err="1" smtClean="0"/>
              <a:t>th</a:t>
            </a:r>
            <a:r>
              <a:rPr lang="en-US" dirty="0" smtClean="0"/>
              <a:t> availability of fodder, due to increased production cost, with adverse economic consequences for farmers.</a:t>
            </a:r>
            <a:endParaRPr lang="en-US" dirty="0"/>
          </a:p>
        </p:txBody>
      </p:sp>
      <p:sp>
        <p:nvSpPr>
          <p:cNvPr id="3" name="Title 2"/>
          <p:cNvSpPr>
            <a:spLocks noGrp="1"/>
          </p:cNvSpPr>
          <p:nvPr>
            <p:ph type="title"/>
          </p:nvPr>
        </p:nvSpPr>
        <p:spPr/>
        <p:txBody>
          <a:bodyPr>
            <a:normAutofit fontScale="90000"/>
          </a:bodyPr>
          <a:lstStyle/>
          <a:p>
            <a:r>
              <a:rPr lang="en-US" dirty="0" smtClean="0"/>
              <a:t>Impacts on Irrigated Agriculture</a:t>
            </a:r>
            <a:br>
              <a:rPr lang="en-US" dirty="0" smtClean="0"/>
            </a:b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normAutofit/>
          </a:bodyPr>
          <a:lstStyle/>
          <a:p>
            <a:pPr eaLnBrk="1" hangingPunct="1"/>
            <a:r>
              <a:rPr lang="de-DE" dirty="0" smtClean="0"/>
              <a:t>Climate change in MENA </a:t>
            </a:r>
          </a:p>
        </p:txBody>
      </p:sp>
      <p:sp>
        <p:nvSpPr>
          <p:cNvPr id="7171" name="Rectangle 3"/>
          <p:cNvSpPr>
            <a:spLocks noGrp="1" noChangeArrowheads="1"/>
          </p:cNvSpPr>
          <p:nvPr>
            <p:ph type="body" idx="1"/>
          </p:nvPr>
        </p:nvSpPr>
        <p:spPr>
          <a:xfrm>
            <a:off x="457200" y="1295400"/>
            <a:ext cx="7696200" cy="5562600"/>
          </a:xfrm>
        </p:spPr>
        <p:txBody>
          <a:bodyPr/>
          <a:lstStyle/>
          <a:p>
            <a:pPr eaLnBrk="1" hangingPunct="1">
              <a:lnSpc>
                <a:spcPct val="90000"/>
              </a:lnSpc>
              <a:buFont typeface="Arial" charset="0"/>
              <a:buNone/>
            </a:pPr>
            <a:r>
              <a:rPr lang="de-DE" sz="2000" b="1" dirty="0" smtClean="0">
                <a:latin typeface="Arial" pitchFamily="34" charset="0"/>
                <a:cs typeface="Arial" pitchFamily="34" charset="0"/>
              </a:rPr>
              <a:t>The Situation  Today</a:t>
            </a:r>
          </a:p>
          <a:p>
            <a:pPr eaLnBrk="1" hangingPunct="1">
              <a:lnSpc>
                <a:spcPct val="90000"/>
              </a:lnSpc>
            </a:pPr>
            <a:r>
              <a:rPr lang="de-DE" sz="2000" dirty="0" smtClean="0">
                <a:latin typeface="Arial" pitchFamily="34" charset="0"/>
                <a:cs typeface="Arial" pitchFamily="34" charset="0"/>
              </a:rPr>
              <a:t>Extreme climate has shaped parts of the MENA region</a:t>
            </a:r>
          </a:p>
          <a:p>
            <a:pPr eaLnBrk="1" hangingPunct="1">
              <a:lnSpc>
                <a:spcPct val="90000"/>
              </a:lnSpc>
            </a:pPr>
            <a:r>
              <a:rPr lang="de-DE" sz="2000" dirty="0" smtClean="0">
                <a:latin typeface="Arial" pitchFamily="34" charset="0"/>
                <a:cs typeface="Arial" pitchFamily="34" charset="0"/>
              </a:rPr>
              <a:t>Most parts of the MENA region are located in arid to semi-arid areas</a:t>
            </a:r>
          </a:p>
          <a:p>
            <a:pPr eaLnBrk="1" hangingPunct="1">
              <a:lnSpc>
                <a:spcPct val="90000"/>
              </a:lnSpc>
            </a:pPr>
            <a:r>
              <a:rPr lang="de-DE" sz="2000" dirty="0" smtClean="0">
                <a:latin typeface="Arial" pitchFamily="34" charset="0"/>
                <a:cs typeface="Arial" pitchFamily="34" charset="0"/>
              </a:rPr>
              <a:t>High water scarcity, drought and desertification in many areas</a:t>
            </a:r>
          </a:p>
          <a:p>
            <a:pPr eaLnBrk="1" hangingPunct="1">
              <a:lnSpc>
                <a:spcPct val="90000"/>
              </a:lnSpc>
            </a:pPr>
            <a:r>
              <a:rPr lang="de-DE" sz="2000" dirty="0" smtClean="0">
                <a:latin typeface="Arial" pitchFamily="34" charset="0"/>
                <a:cs typeface="Arial" pitchFamily="34" charset="0"/>
              </a:rPr>
              <a:t>High Population growth increases the stress environment and water in particu</a:t>
            </a:r>
            <a:r>
              <a:rPr lang="de-DE" sz="2000" dirty="0" smtClean="0"/>
              <a:t>lar</a:t>
            </a:r>
          </a:p>
          <a:p>
            <a:pPr eaLnBrk="1" hangingPunct="1">
              <a:lnSpc>
                <a:spcPct val="90000"/>
              </a:lnSpc>
            </a:pPr>
            <a:endParaRPr lang="de-DE" sz="2000" dirty="0" smtClean="0"/>
          </a:p>
          <a:p>
            <a:pPr eaLnBrk="1" hangingPunct="1">
              <a:lnSpc>
                <a:spcPct val="90000"/>
              </a:lnSpc>
              <a:buFont typeface="Arial" charset="0"/>
              <a:buNone/>
            </a:pPr>
            <a:r>
              <a:rPr lang="de-DE" sz="2000" b="1" dirty="0" smtClean="0">
                <a:latin typeface="Arial" pitchFamily="34" charset="0"/>
                <a:cs typeface="Arial" pitchFamily="34" charset="0"/>
              </a:rPr>
              <a:t>Climate Change Impacts</a:t>
            </a:r>
          </a:p>
          <a:p>
            <a:pPr eaLnBrk="1" hangingPunct="1">
              <a:lnSpc>
                <a:spcPct val="90000"/>
              </a:lnSpc>
            </a:pPr>
            <a:r>
              <a:rPr lang="de-DE" sz="2000" dirty="0" smtClean="0">
                <a:latin typeface="Arial" pitchFamily="34" charset="0"/>
                <a:cs typeface="Arial" pitchFamily="34" charset="0"/>
              </a:rPr>
              <a:t>Increasing temperatures, more frequent and intense heat waves</a:t>
            </a:r>
          </a:p>
          <a:p>
            <a:pPr eaLnBrk="1" hangingPunct="1">
              <a:lnSpc>
                <a:spcPct val="90000"/>
              </a:lnSpc>
            </a:pPr>
            <a:r>
              <a:rPr lang="de-DE" sz="2000" dirty="0" smtClean="0">
                <a:latin typeface="Arial" pitchFamily="34" charset="0"/>
                <a:cs typeface="Arial" pitchFamily="34" charset="0"/>
              </a:rPr>
              <a:t>Changes in patterns volumes and precipitation intensity</a:t>
            </a:r>
          </a:p>
          <a:p>
            <a:pPr eaLnBrk="1" hangingPunct="1">
              <a:lnSpc>
                <a:spcPct val="90000"/>
              </a:lnSpc>
            </a:pPr>
            <a:r>
              <a:rPr lang="en-US" sz="2000" dirty="0" smtClean="0">
                <a:latin typeface="Arial" pitchFamily="34" charset="0"/>
                <a:cs typeface="Arial" pitchFamily="34" charset="0"/>
              </a:rPr>
              <a:t>More extremes floods and droughts</a:t>
            </a:r>
            <a:endParaRPr lang="de-DE" sz="2000" dirty="0" smtClean="0">
              <a:latin typeface="Arial" pitchFamily="34" charset="0"/>
              <a:cs typeface="Arial" pitchFamily="34" charset="0"/>
            </a:endParaRPr>
          </a:p>
          <a:p>
            <a:pPr eaLnBrk="1" hangingPunct="1">
              <a:lnSpc>
                <a:spcPct val="90000"/>
              </a:lnSpc>
            </a:pPr>
            <a:r>
              <a:rPr lang="de-DE" sz="2000" dirty="0" smtClean="0">
                <a:latin typeface="Arial" pitchFamily="34" charset="0"/>
                <a:cs typeface="Arial" pitchFamily="34" charset="0"/>
              </a:rPr>
              <a:t>Sea level rise</a:t>
            </a:r>
          </a:p>
          <a:p>
            <a:pPr eaLnBrk="1" hangingPunct="1">
              <a:lnSpc>
                <a:spcPct val="90000"/>
              </a:lnSpc>
              <a:buFont typeface="Arial" charset="0"/>
              <a:buNone/>
            </a:pPr>
            <a:endParaRPr lang="de-DE" sz="2000" b="1"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457200" y="1481138"/>
          <a:ext cx="8229600" cy="45259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p:cNvSpPr>
            <a:spLocks noGrp="1"/>
          </p:cNvSpPr>
          <p:nvPr>
            <p:ph type="title"/>
          </p:nvPr>
        </p:nvSpPr>
        <p:spPr/>
        <p:txBody>
          <a:bodyPr>
            <a:noAutofit/>
          </a:bodyPr>
          <a:lstStyle/>
          <a:p>
            <a:pPr eaLnBrk="1" hangingPunct="1">
              <a:defRPr/>
            </a:pPr>
            <a:r>
              <a:rPr lang="en-US" sz="2400" dirty="0" smtClean="0"/>
              <a:t>Jordan Water Strategy (2008-2022)</a:t>
            </a:r>
            <a:r>
              <a:rPr lang="en-US" sz="2400" dirty="0" smtClean="0">
                <a:latin typeface="Arial" pitchFamily="34" charset="0"/>
                <a:cs typeface="Arial" pitchFamily="34" charset="0"/>
              </a:rPr>
              <a:t/>
            </a:r>
            <a:br>
              <a:rPr lang="en-US" sz="2400" dirty="0" smtClean="0">
                <a:latin typeface="Arial" pitchFamily="34" charset="0"/>
                <a:cs typeface="Arial" pitchFamily="34" charset="0"/>
              </a:rPr>
            </a:br>
            <a:r>
              <a:rPr lang="en-US" sz="2400" dirty="0" smtClean="0">
                <a:latin typeface="Arial" pitchFamily="34" charset="0"/>
                <a:cs typeface="Arial" pitchFamily="34" charset="0"/>
              </a:rPr>
              <a:t> </a:t>
            </a:r>
            <a:r>
              <a:rPr lang="en-US" sz="2000" dirty="0" smtClean="0">
                <a:latin typeface="Arial" pitchFamily="34" charset="0"/>
                <a:cs typeface="Arial" pitchFamily="34" charset="0"/>
              </a:rPr>
              <a:t>The National Water Strategy “Water for Life 2008‐2022” was released in 2009 and runs along the following themes:</a:t>
            </a:r>
            <a:endParaRPr lang="en-US" sz="20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800" dirty="0" smtClean="0"/>
              <a:t>Jordan’s vision for a water strategy is one whereby 2022, we have</a:t>
            </a:r>
          </a:p>
          <a:p>
            <a:r>
              <a:rPr lang="en-US" sz="2800" dirty="0" smtClean="0"/>
              <a:t> </a:t>
            </a:r>
            <a:r>
              <a:rPr lang="en-US" sz="2800" b="1" dirty="0" smtClean="0"/>
              <a:t>“Though the impact of Climate Change yet is generally unknown, its assumed impacts will most probably put additional stress on the water resources”</a:t>
            </a:r>
          </a:p>
          <a:p>
            <a:r>
              <a:rPr lang="en-US" sz="2800" dirty="0" smtClean="0"/>
              <a:t>Preparedness and adaptation towards upcoming, mostly unknown challenges triggered by Climate Change</a:t>
            </a:r>
            <a:endParaRPr lang="en-US" sz="2800" b="1" dirty="0" smtClean="0"/>
          </a:p>
          <a:p>
            <a:endParaRPr lang="en-US" dirty="0"/>
          </a:p>
        </p:txBody>
      </p:sp>
      <p:sp>
        <p:nvSpPr>
          <p:cNvPr id="3" name="Title 2"/>
          <p:cNvSpPr>
            <a:spLocks noGrp="1"/>
          </p:cNvSpPr>
          <p:nvPr>
            <p:ph type="title"/>
          </p:nvPr>
        </p:nvSpPr>
        <p:spPr/>
        <p:txBody>
          <a:bodyPr>
            <a:normAutofit fontScale="90000"/>
          </a:bodyPr>
          <a:lstStyle/>
          <a:p>
            <a:r>
              <a:rPr lang="en-US" sz="4400" dirty="0" smtClean="0"/>
              <a:t>Jordan Water Strategy </a:t>
            </a:r>
            <a:br>
              <a:rPr lang="en-US" sz="4400" dirty="0" smtClean="0"/>
            </a:br>
            <a:r>
              <a:rPr lang="en-US" sz="4400" dirty="0" smtClean="0"/>
              <a:t>(2008-2022)</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Content Placeholder 1"/>
          <p:cNvSpPr>
            <a:spLocks noGrp="1"/>
          </p:cNvSpPr>
          <p:nvPr>
            <p:ph idx="1"/>
          </p:nvPr>
        </p:nvSpPr>
        <p:spPr/>
        <p:txBody>
          <a:bodyPr/>
          <a:lstStyle/>
          <a:p>
            <a:pPr algn="ctr" eaLnBrk="1" hangingPunct="1"/>
            <a:endParaRPr lang="en-US" smtClean="0"/>
          </a:p>
          <a:p>
            <a:pPr algn="ctr" eaLnBrk="1" hangingPunct="1"/>
            <a:endParaRPr lang="en-US" smtClean="0"/>
          </a:p>
          <a:p>
            <a:pPr algn="ctr" eaLnBrk="1" hangingPunct="1">
              <a:buFont typeface="Wingdings 3" pitchFamily="18" charset="2"/>
              <a:buNone/>
            </a:pPr>
            <a:r>
              <a:rPr lang="en-US" smtClean="0"/>
              <a:t>Thank you</a:t>
            </a:r>
          </a:p>
        </p:txBody>
      </p:sp>
      <p:sp>
        <p:nvSpPr>
          <p:cNvPr id="3" name="Title 2"/>
          <p:cNvSpPr>
            <a:spLocks noGrp="1"/>
          </p:cNvSpPr>
          <p:nvPr>
            <p:ph type="title"/>
          </p:nvPr>
        </p:nvSpPr>
        <p:spPr/>
        <p:txBody>
          <a:bodyPr/>
          <a:lstStyle/>
          <a:p>
            <a:pPr eaLnBrk="1" fontAlgn="auto" hangingPunct="1">
              <a:spcAft>
                <a:spcPts val="0"/>
              </a:spcAft>
              <a:defRPr/>
            </a:pPr>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3"/>
          <p:cNvPicPr>
            <a:picLocks noChangeAspect="1" noChangeArrowheads="1"/>
          </p:cNvPicPr>
          <p:nvPr/>
        </p:nvPicPr>
        <p:blipFill>
          <a:blip r:embed="rId2" cstate="print"/>
          <a:srcRect l="4041" t="4378" r="4041" b="6734"/>
          <a:stretch>
            <a:fillRect/>
          </a:stretch>
        </p:blipFill>
        <p:spPr bwMode="auto">
          <a:xfrm>
            <a:off x="685800" y="1054100"/>
            <a:ext cx="8001000" cy="5803900"/>
          </a:xfrm>
          <a:prstGeom prst="rect">
            <a:avLst/>
          </a:prstGeom>
          <a:noFill/>
          <a:ln w="9525">
            <a:solidFill>
              <a:srgbClr val="000000"/>
            </a:solidFill>
            <a:miter lim="800000"/>
            <a:headEnd/>
            <a:tailEnd/>
          </a:ln>
        </p:spPr>
      </p:pic>
      <p:sp>
        <p:nvSpPr>
          <p:cNvPr id="28675" name="Oval 5"/>
          <p:cNvSpPr>
            <a:spLocks noChangeArrowheads="1"/>
          </p:cNvSpPr>
          <p:nvPr/>
        </p:nvSpPr>
        <p:spPr bwMode="auto">
          <a:xfrm>
            <a:off x="6324600" y="1524000"/>
            <a:ext cx="914400" cy="622300"/>
          </a:xfrm>
          <a:prstGeom prst="ellipse">
            <a:avLst/>
          </a:prstGeom>
          <a:noFill/>
          <a:ln w="38100">
            <a:solidFill>
              <a:srgbClr val="FF0000"/>
            </a:solidFill>
            <a:round/>
            <a:headEnd/>
            <a:tailEnd/>
          </a:ln>
        </p:spPr>
        <p:txBody>
          <a:bodyPr wrap="none" anchor="ctr"/>
          <a:lstStyle/>
          <a:p>
            <a:endParaRPr lang="en-IE"/>
          </a:p>
        </p:txBody>
      </p:sp>
      <p:sp>
        <p:nvSpPr>
          <p:cNvPr id="686089" name="Rectangle 9"/>
          <p:cNvSpPr>
            <a:spLocks noChangeArrowheads="1"/>
          </p:cNvSpPr>
          <p:nvPr/>
        </p:nvSpPr>
        <p:spPr bwMode="auto">
          <a:xfrm>
            <a:off x="304800" y="76200"/>
            <a:ext cx="8686800" cy="914400"/>
          </a:xfrm>
          <a:prstGeom prst="rect">
            <a:avLst/>
          </a:prstGeom>
          <a:solidFill>
            <a:srgbClr val="FFFF66"/>
          </a:solidFill>
          <a:ln w="9525">
            <a:solidFill>
              <a:schemeClr val="tx1"/>
            </a:solidFill>
            <a:miter lim="800000"/>
            <a:headEnd/>
            <a:tailEnd/>
          </a:ln>
          <a:effectLst/>
        </p:spPr>
        <p:txBody>
          <a:bodyPr wrap="none" anchor="ctr"/>
          <a:lstStyle/>
          <a:p>
            <a:pPr algn="ctr">
              <a:defRPr/>
            </a:pPr>
            <a:r>
              <a:rPr lang="en-US" sz="3600">
                <a:solidFill>
                  <a:schemeClr val="accent2"/>
                </a:solidFill>
                <a:effectLst>
                  <a:outerShdw blurRad="38100" dist="38100" dir="2700000" algn="tl">
                    <a:srgbClr val="000000"/>
                  </a:outerShdw>
                </a:effectLst>
              </a:rPr>
              <a:t>Projected changes in the hydrologic cycle</a:t>
            </a:r>
            <a:endParaRPr lang="en-US" sz="3600">
              <a:solidFill>
                <a:srgbClr val="FF0000"/>
              </a:solidFill>
              <a:effectLst>
                <a:outerShdw blurRad="38100" dist="38100" dir="2700000" algn="tl">
                  <a:srgbClr val="000000"/>
                </a:outerShdw>
              </a:effectLst>
            </a:endParaRPr>
          </a:p>
        </p:txBody>
      </p:sp>
      <p:sp>
        <p:nvSpPr>
          <p:cNvPr id="28677" name="Oval 10"/>
          <p:cNvSpPr>
            <a:spLocks noChangeArrowheads="1"/>
          </p:cNvSpPr>
          <p:nvPr/>
        </p:nvSpPr>
        <p:spPr bwMode="auto">
          <a:xfrm>
            <a:off x="2438400" y="1524000"/>
            <a:ext cx="990600" cy="609600"/>
          </a:xfrm>
          <a:prstGeom prst="ellipse">
            <a:avLst/>
          </a:prstGeom>
          <a:noFill/>
          <a:ln w="38100">
            <a:solidFill>
              <a:srgbClr val="FF0000"/>
            </a:solidFill>
            <a:round/>
            <a:headEnd/>
            <a:tailEnd/>
          </a:ln>
        </p:spPr>
        <p:txBody>
          <a:bodyPr wrap="none" anchor="ctr"/>
          <a:lstStyle/>
          <a:p>
            <a:endParaRPr lang="en-IE"/>
          </a:p>
        </p:txBody>
      </p:sp>
      <p:sp>
        <p:nvSpPr>
          <p:cNvPr id="28678" name="Oval 11"/>
          <p:cNvSpPr>
            <a:spLocks noChangeArrowheads="1"/>
          </p:cNvSpPr>
          <p:nvPr/>
        </p:nvSpPr>
        <p:spPr bwMode="auto">
          <a:xfrm>
            <a:off x="2514600" y="4419600"/>
            <a:ext cx="762000" cy="609600"/>
          </a:xfrm>
          <a:prstGeom prst="ellipse">
            <a:avLst/>
          </a:prstGeom>
          <a:noFill/>
          <a:ln w="38100">
            <a:solidFill>
              <a:srgbClr val="FF0000"/>
            </a:solidFill>
            <a:round/>
            <a:headEnd/>
            <a:tailEnd/>
          </a:ln>
        </p:spPr>
        <p:txBody>
          <a:bodyPr wrap="none" anchor="ctr"/>
          <a:lstStyle/>
          <a:p>
            <a:endParaRPr lang="en-IE"/>
          </a:p>
        </p:txBody>
      </p:sp>
      <p:sp>
        <p:nvSpPr>
          <p:cNvPr id="28679" name="Oval 12"/>
          <p:cNvSpPr>
            <a:spLocks noChangeArrowheads="1"/>
          </p:cNvSpPr>
          <p:nvPr/>
        </p:nvSpPr>
        <p:spPr bwMode="auto">
          <a:xfrm>
            <a:off x="6400800" y="4419600"/>
            <a:ext cx="762000" cy="609600"/>
          </a:xfrm>
          <a:prstGeom prst="ellipse">
            <a:avLst/>
          </a:prstGeom>
          <a:noFill/>
          <a:ln w="38100">
            <a:solidFill>
              <a:srgbClr val="FF0000"/>
            </a:solidFill>
            <a:round/>
            <a:headEnd/>
            <a:tailEnd/>
          </a:ln>
        </p:spPr>
        <p:txBody>
          <a:bodyPr wrap="none" anchor="ctr"/>
          <a:lstStyle/>
          <a:p>
            <a:endParaRPr lang="en-IE"/>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7107" name="Rectangle 3"/>
          <p:cNvSpPr>
            <a:spLocks noChangeArrowheads="1"/>
          </p:cNvSpPr>
          <p:nvPr/>
        </p:nvSpPr>
        <p:spPr bwMode="auto">
          <a:xfrm>
            <a:off x="76200" y="76200"/>
            <a:ext cx="8991600" cy="914400"/>
          </a:xfrm>
          <a:prstGeom prst="rect">
            <a:avLst/>
          </a:prstGeom>
          <a:solidFill>
            <a:srgbClr val="FFFF66"/>
          </a:solidFill>
          <a:ln w="9525">
            <a:solidFill>
              <a:schemeClr val="tx1"/>
            </a:solidFill>
            <a:miter lim="800000"/>
            <a:headEnd/>
            <a:tailEnd/>
          </a:ln>
          <a:effectLst/>
        </p:spPr>
        <p:txBody>
          <a:bodyPr wrap="none" anchor="ctr"/>
          <a:lstStyle/>
          <a:p>
            <a:pPr algn="ctr">
              <a:defRPr/>
            </a:pPr>
            <a:r>
              <a:rPr lang="en-US" sz="4000" dirty="0">
                <a:solidFill>
                  <a:schemeClr val="accent2"/>
                </a:solidFill>
                <a:effectLst>
                  <a:outerShdw blurRad="38100" dist="38100" dir="2700000" algn="tl">
                    <a:srgbClr val="000000"/>
                  </a:outerShdw>
                </a:effectLst>
              </a:rPr>
              <a:t>Changes in extremes</a:t>
            </a:r>
            <a:endParaRPr lang="en-US" sz="4000" dirty="0">
              <a:solidFill>
                <a:srgbClr val="FF0000"/>
              </a:solidFill>
              <a:effectLst>
                <a:outerShdw blurRad="38100" dist="38100" dir="2700000" algn="tl">
                  <a:srgbClr val="000000"/>
                </a:outerShdw>
              </a:effectLst>
            </a:endParaRPr>
          </a:p>
        </p:txBody>
      </p:sp>
      <p:grpSp>
        <p:nvGrpSpPr>
          <p:cNvPr id="2" name="Group 5"/>
          <p:cNvGrpSpPr>
            <a:grpSpLocks/>
          </p:cNvGrpSpPr>
          <p:nvPr/>
        </p:nvGrpSpPr>
        <p:grpSpPr bwMode="auto">
          <a:xfrm>
            <a:off x="152400" y="1066800"/>
            <a:ext cx="4267200" cy="5726113"/>
            <a:chOff x="4495800" y="1066800"/>
            <a:chExt cx="4267200" cy="5726113"/>
          </a:xfrm>
        </p:grpSpPr>
        <p:pic>
          <p:nvPicPr>
            <p:cNvPr id="29703" name="Picture 2"/>
            <p:cNvPicPr>
              <a:picLocks noChangeAspect="1" noChangeArrowheads="1"/>
            </p:cNvPicPr>
            <p:nvPr/>
          </p:nvPicPr>
          <p:blipFill>
            <a:blip r:embed="rId2" cstate="print"/>
            <a:srcRect l="48296" t="2667" r="3999" b="12000"/>
            <a:stretch>
              <a:fillRect/>
            </a:stretch>
          </p:blipFill>
          <p:spPr bwMode="auto">
            <a:xfrm>
              <a:off x="4495800" y="1066800"/>
              <a:ext cx="4267200" cy="5726113"/>
            </a:xfrm>
            <a:prstGeom prst="rect">
              <a:avLst/>
            </a:prstGeom>
            <a:noFill/>
            <a:ln w="9525">
              <a:solidFill>
                <a:srgbClr val="000000"/>
              </a:solidFill>
              <a:miter lim="800000"/>
              <a:headEnd/>
              <a:tailEnd/>
            </a:ln>
          </p:spPr>
        </p:pic>
        <p:sp>
          <p:nvSpPr>
            <p:cNvPr id="29704" name="Oval 6"/>
            <p:cNvSpPr>
              <a:spLocks noChangeArrowheads="1"/>
            </p:cNvSpPr>
            <p:nvPr/>
          </p:nvSpPr>
          <p:spPr bwMode="auto">
            <a:xfrm>
              <a:off x="6400800" y="4419600"/>
              <a:ext cx="838200" cy="533400"/>
            </a:xfrm>
            <a:prstGeom prst="ellipse">
              <a:avLst/>
            </a:prstGeom>
            <a:noFill/>
            <a:ln w="38100">
              <a:solidFill>
                <a:srgbClr val="FF0000"/>
              </a:solidFill>
              <a:round/>
              <a:headEnd/>
              <a:tailEnd/>
            </a:ln>
          </p:spPr>
          <p:txBody>
            <a:bodyPr wrap="none" anchor="ctr"/>
            <a:lstStyle/>
            <a:p>
              <a:endParaRPr lang="en-IE"/>
            </a:p>
          </p:txBody>
        </p:sp>
        <p:sp>
          <p:nvSpPr>
            <p:cNvPr id="29705" name="Oval 12"/>
            <p:cNvSpPr>
              <a:spLocks noChangeArrowheads="1"/>
            </p:cNvSpPr>
            <p:nvPr/>
          </p:nvSpPr>
          <p:spPr bwMode="auto">
            <a:xfrm>
              <a:off x="6400800" y="1600200"/>
              <a:ext cx="838200" cy="533400"/>
            </a:xfrm>
            <a:prstGeom prst="ellipse">
              <a:avLst/>
            </a:prstGeom>
            <a:noFill/>
            <a:ln w="38100">
              <a:solidFill>
                <a:srgbClr val="FF0000"/>
              </a:solidFill>
              <a:round/>
              <a:headEnd/>
              <a:tailEnd/>
            </a:ln>
          </p:spPr>
          <p:txBody>
            <a:bodyPr wrap="none" anchor="ctr"/>
            <a:lstStyle/>
            <a:p>
              <a:endParaRPr lang="en-IE"/>
            </a:p>
          </p:txBody>
        </p:sp>
      </p:grpSp>
      <p:pic>
        <p:nvPicPr>
          <p:cNvPr id="29700" name="Picture 2"/>
          <p:cNvPicPr>
            <a:picLocks noChangeAspect="1" noChangeArrowheads="1"/>
          </p:cNvPicPr>
          <p:nvPr/>
        </p:nvPicPr>
        <p:blipFill>
          <a:blip r:embed="rId3" cstate="print"/>
          <a:srcRect l="46686" r="15306" b="34567"/>
          <a:stretch>
            <a:fillRect/>
          </a:stretch>
        </p:blipFill>
        <p:spPr bwMode="auto">
          <a:xfrm>
            <a:off x="4572000" y="1076325"/>
            <a:ext cx="4419600" cy="5705475"/>
          </a:xfrm>
          <a:prstGeom prst="rect">
            <a:avLst/>
          </a:prstGeom>
          <a:noFill/>
          <a:ln w="9525">
            <a:solidFill>
              <a:srgbClr val="000000"/>
            </a:solidFill>
            <a:miter lim="800000"/>
            <a:headEnd/>
            <a:tailEnd/>
          </a:ln>
        </p:spPr>
      </p:pic>
      <p:sp>
        <p:nvSpPr>
          <p:cNvPr id="29701" name="Oval 4"/>
          <p:cNvSpPr>
            <a:spLocks noChangeArrowheads="1"/>
          </p:cNvSpPr>
          <p:nvPr/>
        </p:nvSpPr>
        <p:spPr bwMode="auto">
          <a:xfrm>
            <a:off x="6553200" y="1676400"/>
            <a:ext cx="838200" cy="533400"/>
          </a:xfrm>
          <a:prstGeom prst="ellipse">
            <a:avLst/>
          </a:prstGeom>
          <a:noFill/>
          <a:ln w="38100">
            <a:solidFill>
              <a:srgbClr val="FF0000"/>
            </a:solidFill>
            <a:round/>
            <a:headEnd/>
            <a:tailEnd/>
          </a:ln>
        </p:spPr>
        <p:txBody>
          <a:bodyPr wrap="none" anchor="ctr"/>
          <a:lstStyle/>
          <a:p>
            <a:endParaRPr lang="en-IE"/>
          </a:p>
        </p:txBody>
      </p:sp>
      <p:sp>
        <p:nvSpPr>
          <p:cNvPr id="29702" name="Oval 4"/>
          <p:cNvSpPr>
            <a:spLocks noChangeArrowheads="1"/>
          </p:cNvSpPr>
          <p:nvPr/>
        </p:nvSpPr>
        <p:spPr bwMode="auto">
          <a:xfrm>
            <a:off x="6553200" y="4419600"/>
            <a:ext cx="838200" cy="533400"/>
          </a:xfrm>
          <a:prstGeom prst="ellipse">
            <a:avLst/>
          </a:prstGeom>
          <a:noFill/>
          <a:ln w="38100">
            <a:solidFill>
              <a:srgbClr val="FF0000"/>
            </a:solidFill>
            <a:round/>
            <a:headEnd/>
            <a:tailEnd/>
          </a:ln>
        </p:spPr>
        <p:txBody>
          <a:bodyPr wrap="none" anchor="ctr"/>
          <a:lstStyle/>
          <a:p>
            <a:endParaRPr lang="en-IE"/>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1143000"/>
          </a:xfrm>
        </p:spPr>
        <p:txBody>
          <a:bodyPr>
            <a:normAutofit fontScale="90000"/>
          </a:bodyPr>
          <a:lstStyle/>
          <a:p>
            <a:pPr eaLnBrk="1" fontAlgn="auto" hangingPunct="1">
              <a:spcAft>
                <a:spcPts val="0"/>
              </a:spcAft>
              <a:defRPr/>
            </a:pPr>
            <a:r>
              <a:rPr lang="en-US" dirty="0" smtClean="0"/>
              <a:t>Environmental Implications of Climate Change</a:t>
            </a:r>
            <a:endParaRPr lang="en-US" dirty="0"/>
          </a:p>
        </p:txBody>
      </p:sp>
      <p:sp>
        <p:nvSpPr>
          <p:cNvPr id="30723" name="Content Placeholder 2"/>
          <p:cNvSpPr>
            <a:spLocks noGrp="1"/>
          </p:cNvSpPr>
          <p:nvPr>
            <p:ph idx="1"/>
          </p:nvPr>
        </p:nvSpPr>
        <p:spPr/>
        <p:txBody>
          <a:bodyPr/>
          <a:lstStyle/>
          <a:p>
            <a:pPr algn="just" eaLnBrk="1" hangingPunct="1"/>
            <a:r>
              <a:rPr lang="en-US" dirty="0" smtClean="0">
                <a:latin typeface="Arial" pitchFamily="34" charset="0"/>
                <a:cs typeface="Arial" pitchFamily="34" charset="0"/>
              </a:rPr>
              <a:t>Temperature increases in MENA region is about 50 percent higher than global mean increases.  During the last 30 years, temperatures in the region have increased between 0.5 and 1.5 degrees </a:t>
            </a:r>
            <a:r>
              <a:rPr lang="en-US" dirty="0" err="1" smtClean="0">
                <a:latin typeface="Arial" pitchFamily="34" charset="0"/>
                <a:cs typeface="Arial" pitchFamily="34" charset="0"/>
              </a:rPr>
              <a:t>Celicius</a:t>
            </a:r>
            <a:r>
              <a:rPr lang="en-US" dirty="0" smtClean="0">
                <a:latin typeface="Arial" pitchFamily="34" charset="0"/>
                <a:cs typeface="Arial" pitchFamily="34" charset="0"/>
              </a:rPr>
              <a:t>.  Recent research shows that temperatures in the Arab region may increase by 6 degrees by the end of the century.  This will be approaching the limits of habitability of some areas.  By mid-century, water availability is predicted to decrease by 20-30 percent in most of MENA region</a:t>
            </a:r>
          </a:p>
        </p:txBody>
      </p:sp>
    </p:spTree>
  </p:cSld>
  <p:clrMapOvr>
    <a:masterClrMapping/>
  </p:clrMapOvr>
  <p:transition>
    <p:push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Content Placeholder 1"/>
          <p:cNvSpPr>
            <a:spLocks noGrp="1"/>
          </p:cNvSpPr>
          <p:nvPr>
            <p:ph idx="1"/>
          </p:nvPr>
        </p:nvSpPr>
        <p:spPr/>
        <p:txBody>
          <a:bodyPr/>
          <a:lstStyle/>
          <a:p>
            <a:pPr algn="just" eaLnBrk="1" hangingPunct="1"/>
            <a:r>
              <a:rPr lang="en-US" dirty="0" smtClean="0">
                <a:latin typeface="Arial" charset="0"/>
                <a:cs typeface="Arial" charset="0"/>
              </a:rPr>
              <a:t>As a consequence, drinking water will become scarce, long-term efforts to combat desertification will be endangered, and ecosystems will be permanently damaged or even destroyed</a:t>
            </a:r>
          </a:p>
          <a:p>
            <a:pPr algn="just" eaLnBrk="1" hangingPunct="1"/>
            <a:r>
              <a:rPr lang="en-US" dirty="0" smtClean="0">
                <a:latin typeface="Arial" charset="0"/>
                <a:cs typeface="Arial" charset="0"/>
              </a:rPr>
              <a:t>Storms and floods are spectacular consequence of climate change which are immediately apparent. However, it is the more gradual changes of temperature and precipitation patterns which will probably be more significant in the long run</a:t>
            </a:r>
          </a:p>
        </p:txBody>
      </p:sp>
      <p:sp>
        <p:nvSpPr>
          <p:cNvPr id="3" name="Title 2"/>
          <p:cNvSpPr>
            <a:spLocks noGrp="1"/>
          </p:cNvSpPr>
          <p:nvPr>
            <p:ph type="title"/>
          </p:nvPr>
        </p:nvSpPr>
        <p:spPr/>
        <p:txBody>
          <a:bodyPr>
            <a:normAutofit fontScale="90000"/>
          </a:bodyPr>
          <a:lstStyle/>
          <a:p>
            <a:pPr eaLnBrk="1" hangingPunct="1">
              <a:defRPr/>
            </a:pPr>
            <a:r>
              <a:rPr lang="en-US" dirty="0" smtClean="0"/>
              <a:t>Environmental Implications of Climate Change</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7239000" cy="1143000"/>
          </a:xfrm>
        </p:spPr>
        <p:txBody>
          <a:bodyPr>
            <a:normAutofit fontScale="90000"/>
          </a:bodyPr>
          <a:lstStyle/>
          <a:p>
            <a:pPr eaLnBrk="1" fontAlgn="auto" hangingPunct="1">
              <a:spcAft>
                <a:spcPts val="0"/>
              </a:spcAft>
              <a:defRPr/>
            </a:pPr>
            <a:r>
              <a:rPr lang="en-US" dirty="0" smtClean="0"/>
              <a:t>Environmental Implications of Climate Change</a:t>
            </a:r>
            <a:endParaRPr lang="en-US" dirty="0"/>
          </a:p>
        </p:txBody>
      </p:sp>
      <p:sp>
        <p:nvSpPr>
          <p:cNvPr id="31747" name="Content Placeholder 2"/>
          <p:cNvSpPr>
            <a:spLocks noGrp="1"/>
          </p:cNvSpPr>
          <p:nvPr>
            <p:ph idx="1"/>
          </p:nvPr>
        </p:nvSpPr>
        <p:spPr/>
        <p:txBody>
          <a:bodyPr/>
          <a:lstStyle/>
          <a:p>
            <a:pPr algn="just" eaLnBrk="1" hangingPunct="1"/>
            <a:r>
              <a:rPr lang="en-US" dirty="0" smtClean="0">
                <a:latin typeface="Arial" pitchFamily="34" charset="0"/>
                <a:cs typeface="Arial" pitchFamily="34" charset="0"/>
              </a:rPr>
              <a:t>Climate change impacts on agriculture in the region are projected to be particularly strong. </a:t>
            </a:r>
            <a:endParaRPr lang="ar-JO" dirty="0" smtClean="0">
              <a:latin typeface="Arial" pitchFamily="34" charset="0"/>
              <a:cs typeface="Arial" pitchFamily="34" charset="0"/>
            </a:endParaRPr>
          </a:p>
          <a:p>
            <a:pPr algn="just" eaLnBrk="1" hangingPunct="1"/>
            <a:r>
              <a:rPr lang="en-US" dirty="0" smtClean="0">
                <a:latin typeface="Arial" pitchFamily="34" charset="0"/>
                <a:cs typeface="Arial" pitchFamily="34" charset="0"/>
              </a:rPr>
              <a:t>A changing climate risks further depressing the agricultural sector’s economic performance through accelerated Desertification and yield reduction and increased volatility (especially in cereals), which threatens rural jobs, and increase the fiscal burden of government intervention</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AutoShape 2"/>
          <p:cNvSpPr>
            <a:spLocks noChangeArrowheads="1"/>
          </p:cNvSpPr>
          <p:nvPr/>
        </p:nvSpPr>
        <p:spPr bwMode="gray">
          <a:xfrm rot="10800000">
            <a:off x="2671763" y="2066925"/>
            <a:ext cx="1152525" cy="1073150"/>
          </a:xfrm>
          <a:custGeom>
            <a:avLst/>
            <a:gdLst>
              <a:gd name="T0" fmla="*/ 823255 w 21600"/>
              <a:gd name="T1" fmla="*/ 0 h 21600"/>
              <a:gd name="T2" fmla="*/ 493932 w 21600"/>
              <a:gd name="T3" fmla="*/ 357717 h 21600"/>
              <a:gd name="T4" fmla="*/ 0 w 21600"/>
              <a:gd name="T5" fmla="*/ 894341 h 21600"/>
              <a:gd name="T6" fmla="*/ 493932 w 21600"/>
              <a:gd name="T7" fmla="*/ 1073150 h 21600"/>
              <a:gd name="T8" fmla="*/ 987863 w 21600"/>
              <a:gd name="T9" fmla="*/ 745243 h 21600"/>
              <a:gd name="T10" fmla="*/ 1152525 w 21600"/>
              <a:gd name="T11" fmla="*/ 357717 h 21600"/>
              <a:gd name="T12" fmla="*/ 17694720 60000 65536"/>
              <a:gd name="T13" fmla="*/ 11796480 60000 65536"/>
              <a:gd name="T14" fmla="*/ 11796480 60000 65536"/>
              <a:gd name="T15" fmla="*/ 5898240 60000 65536"/>
              <a:gd name="T16" fmla="*/ 0 60000 65536"/>
              <a:gd name="T17" fmla="*/ 0 60000 65536"/>
              <a:gd name="T18" fmla="*/ 0 w 21600"/>
              <a:gd name="T19" fmla="*/ 14400 h 21600"/>
              <a:gd name="T20" fmla="*/ 18514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200"/>
                </a:lnTo>
                <a:lnTo>
                  <a:pt x="12343" y="7200"/>
                </a:lnTo>
                <a:lnTo>
                  <a:pt x="12343" y="14400"/>
                </a:lnTo>
                <a:lnTo>
                  <a:pt x="0" y="14400"/>
                </a:lnTo>
                <a:lnTo>
                  <a:pt x="0" y="21600"/>
                </a:lnTo>
                <a:lnTo>
                  <a:pt x="18514" y="21600"/>
                </a:lnTo>
                <a:lnTo>
                  <a:pt x="18514" y="7200"/>
                </a:lnTo>
                <a:lnTo>
                  <a:pt x="21600" y="7200"/>
                </a:lnTo>
                <a:close/>
              </a:path>
            </a:pathLst>
          </a:custGeom>
          <a:solidFill>
            <a:schemeClr val="accent1"/>
          </a:solidFill>
          <a:ln w="6350" algn="ctr">
            <a:solidFill>
              <a:schemeClr val="tx1"/>
            </a:solidFill>
            <a:miter lim="800000"/>
            <a:headEnd/>
            <a:tailEnd/>
          </a:ln>
        </p:spPr>
        <p:txBody>
          <a:bodyPr wrap="none" lIns="90000" tIns="46800" rIns="90000" bIns="46800" anchor="ctr"/>
          <a:lstStyle/>
          <a:p>
            <a:endParaRPr lang="en-US"/>
          </a:p>
        </p:txBody>
      </p:sp>
      <p:sp>
        <p:nvSpPr>
          <p:cNvPr id="165891" name="AutoShape 3"/>
          <p:cNvSpPr>
            <a:spLocks noChangeArrowheads="1"/>
          </p:cNvSpPr>
          <p:nvPr/>
        </p:nvSpPr>
        <p:spPr bwMode="gray">
          <a:xfrm rot="10800000" flipH="1">
            <a:off x="5148263" y="2066925"/>
            <a:ext cx="1152525" cy="1073150"/>
          </a:xfrm>
          <a:custGeom>
            <a:avLst/>
            <a:gdLst>
              <a:gd name="T0" fmla="*/ 823255 w 21600"/>
              <a:gd name="T1" fmla="*/ 0 h 21600"/>
              <a:gd name="T2" fmla="*/ 493932 w 21600"/>
              <a:gd name="T3" fmla="*/ 357717 h 21600"/>
              <a:gd name="T4" fmla="*/ 0 w 21600"/>
              <a:gd name="T5" fmla="*/ 894341 h 21600"/>
              <a:gd name="T6" fmla="*/ 493932 w 21600"/>
              <a:gd name="T7" fmla="*/ 1073150 h 21600"/>
              <a:gd name="T8" fmla="*/ 987863 w 21600"/>
              <a:gd name="T9" fmla="*/ 745243 h 21600"/>
              <a:gd name="T10" fmla="*/ 1152525 w 21600"/>
              <a:gd name="T11" fmla="*/ 357717 h 21600"/>
              <a:gd name="T12" fmla="*/ 17694720 60000 65536"/>
              <a:gd name="T13" fmla="*/ 11796480 60000 65536"/>
              <a:gd name="T14" fmla="*/ 11796480 60000 65536"/>
              <a:gd name="T15" fmla="*/ 5898240 60000 65536"/>
              <a:gd name="T16" fmla="*/ 0 60000 65536"/>
              <a:gd name="T17" fmla="*/ 0 60000 65536"/>
              <a:gd name="T18" fmla="*/ 0 w 21600"/>
              <a:gd name="T19" fmla="*/ 14400 h 21600"/>
              <a:gd name="T20" fmla="*/ 18514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200"/>
                </a:lnTo>
                <a:lnTo>
                  <a:pt x="12343" y="7200"/>
                </a:lnTo>
                <a:lnTo>
                  <a:pt x="12343" y="14400"/>
                </a:lnTo>
                <a:lnTo>
                  <a:pt x="0" y="14400"/>
                </a:lnTo>
                <a:lnTo>
                  <a:pt x="0" y="21600"/>
                </a:lnTo>
                <a:lnTo>
                  <a:pt x="18514" y="21600"/>
                </a:lnTo>
                <a:lnTo>
                  <a:pt x="18514" y="7200"/>
                </a:lnTo>
                <a:lnTo>
                  <a:pt x="21600" y="7200"/>
                </a:lnTo>
                <a:close/>
              </a:path>
            </a:pathLst>
          </a:custGeom>
          <a:solidFill>
            <a:schemeClr val="accent1"/>
          </a:solidFill>
          <a:ln w="6350" algn="ctr">
            <a:solidFill>
              <a:schemeClr val="tx1"/>
            </a:solidFill>
            <a:miter lim="800000"/>
            <a:headEnd/>
            <a:tailEnd/>
          </a:ln>
        </p:spPr>
        <p:txBody>
          <a:bodyPr wrap="none" lIns="90000" tIns="46800" rIns="90000" bIns="46800" anchor="ctr"/>
          <a:lstStyle/>
          <a:p>
            <a:endParaRPr lang="en-US"/>
          </a:p>
        </p:txBody>
      </p:sp>
      <p:sp>
        <p:nvSpPr>
          <p:cNvPr id="8196" name="Rectangle 2"/>
          <p:cNvSpPr>
            <a:spLocks noGrp="1" noChangeArrowheads="1"/>
          </p:cNvSpPr>
          <p:nvPr>
            <p:ph type="title" sz="quarter"/>
          </p:nvPr>
        </p:nvSpPr>
        <p:spPr/>
        <p:txBody>
          <a:bodyPr/>
          <a:lstStyle/>
          <a:p>
            <a:pPr eaLnBrk="1" hangingPunct="1"/>
            <a:r>
              <a:rPr lang="de-DE" sz="2100" smtClean="0"/>
              <a:t>What can we do about climate change?</a:t>
            </a:r>
          </a:p>
        </p:txBody>
      </p:sp>
      <p:sp>
        <p:nvSpPr>
          <p:cNvPr id="165893" name="Oval 5"/>
          <p:cNvSpPr>
            <a:spLocks noChangeArrowheads="1"/>
          </p:cNvSpPr>
          <p:nvPr/>
        </p:nvSpPr>
        <p:spPr bwMode="gray">
          <a:xfrm>
            <a:off x="3648075" y="1412875"/>
            <a:ext cx="1687513" cy="1655763"/>
          </a:xfrm>
          <a:prstGeom prst="ellipse">
            <a:avLst/>
          </a:prstGeom>
          <a:solidFill>
            <a:schemeClr val="accent1"/>
          </a:solidFill>
          <a:ln w="6350" algn="ctr">
            <a:solidFill>
              <a:schemeClr val="tx1"/>
            </a:solidFill>
            <a:round/>
            <a:headEnd type="none" w="sm" len="sm"/>
            <a:tailEnd type="none" w="sm" len="sm"/>
          </a:ln>
        </p:spPr>
        <p:txBody>
          <a:bodyPr wrap="none" lIns="0" tIns="0" rIns="0" bIns="0" anchor="ctr"/>
          <a:lstStyle/>
          <a:p>
            <a:r>
              <a:rPr lang="de-DE" sz="3200" b="1" i="0"/>
              <a:t>Climate</a:t>
            </a:r>
          </a:p>
          <a:p>
            <a:r>
              <a:rPr lang="de-DE" sz="3200" b="1" i="0"/>
              <a:t>change</a:t>
            </a:r>
          </a:p>
        </p:txBody>
      </p:sp>
      <p:sp>
        <p:nvSpPr>
          <p:cNvPr id="413704" name="Rectangle 8"/>
          <p:cNvSpPr>
            <a:spLocks noChangeArrowheads="1"/>
          </p:cNvSpPr>
          <p:nvPr/>
        </p:nvSpPr>
        <p:spPr bwMode="gray">
          <a:xfrm>
            <a:off x="395288" y="3284538"/>
            <a:ext cx="3816350" cy="3221037"/>
          </a:xfrm>
          <a:prstGeom prst="rect">
            <a:avLst/>
          </a:prstGeom>
          <a:solidFill>
            <a:schemeClr val="bg1"/>
          </a:solidFill>
          <a:ln w="6350" algn="ctr">
            <a:solidFill>
              <a:schemeClr val="tx1"/>
            </a:solidFill>
            <a:miter lim="800000"/>
            <a:headEnd type="none" w="sm" len="sm"/>
            <a:tailEnd type="none" w="sm" len="sm"/>
          </a:ln>
        </p:spPr>
        <p:txBody>
          <a:bodyPr/>
          <a:lstStyle/>
          <a:p>
            <a:pPr marL="266700" indent="-266700">
              <a:spcBef>
                <a:spcPct val="55000"/>
              </a:spcBef>
              <a:buSzPct val="90000"/>
              <a:buFont typeface="Arial" charset="0"/>
              <a:buNone/>
            </a:pPr>
            <a:r>
              <a:rPr lang="de-DE" sz="2400" b="1" i="0">
                <a:solidFill>
                  <a:schemeClr val="tx1"/>
                </a:solidFill>
              </a:rPr>
              <a:t>Mitigation</a:t>
            </a:r>
          </a:p>
          <a:p>
            <a:pPr marL="266700" indent="-266700" algn="l">
              <a:spcBef>
                <a:spcPct val="55000"/>
              </a:spcBef>
              <a:buSzPct val="90000"/>
              <a:buFont typeface="Arial" charset="0"/>
              <a:buChar char="●"/>
            </a:pPr>
            <a:r>
              <a:rPr lang="de-DE" sz="1700" i="0">
                <a:solidFill>
                  <a:schemeClr val="tx1"/>
                </a:solidFill>
              </a:rPr>
              <a:t>Reduction of Greenhouse Gases like CO</a:t>
            </a:r>
            <a:r>
              <a:rPr lang="de-DE" sz="1700" i="0" baseline="-25000">
                <a:solidFill>
                  <a:schemeClr val="tx1"/>
                </a:solidFill>
              </a:rPr>
              <a:t>2</a:t>
            </a:r>
            <a:r>
              <a:rPr lang="de-DE" sz="1700" i="0">
                <a:solidFill>
                  <a:schemeClr val="tx1"/>
                </a:solidFill>
              </a:rPr>
              <a:t> and CH</a:t>
            </a:r>
            <a:r>
              <a:rPr lang="de-DE" sz="1700" i="0" baseline="-25000">
                <a:solidFill>
                  <a:schemeClr val="tx1"/>
                </a:solidFill>
              </a:rPr>
              <a:t>4</a:t>
            </a:r>
          </a:p>
          <a:p>
            <a:pPr marL="266700" indent="-266700" algn="l">
              <a:spcBef>
                <a:spcPct val="55000"/>
              </a:spcBef>
              <a:buSzPct val="90000"/>
              <a:buFont typeface="Wingdings" pitchFamily="2" charset="2"/>
              <a:buChar char="à"/>
            </a:pPr>
            <a:r>
              <a:rPr lang="de-DE" sz="1700" b="1" i="0">
                <a:solidFill>
                  <a:schemeClr val="tx1"/>
                </a:solidFill>
              </a:rPr>
              <a:t>Objective: Reducing Climate change</a:t>
            </a:r>
          </a:p>
        </p:txBody>
      </p:sp>
      <p:sp>
        <p:nvSpPr>
          <p:cNvPr id="413705" name="Rectangle 9"/>
          <p:cNvSpPr>
            <a:spLocks noChangeArrowheads="1"/>
          </p:cNvSpPr>
          <p:nvPr/>
        </p:nvSpPr>
        <p:spPr bwMode="gray">
          <a:xfrm>
            <a:off x="4930775" y="3351213"/>
            <a:ext cx="3841750" cy="3154362"/>
          </a:xfrm>
          <a:prstGeom prst="rect">
            <a:avLst/>
          </a:prstGeom>
          <a:solidFill>
            <a:schemeClr val="bg1"/>
          </a:solidFill>
          <a:ln w="6350" algn="ctr">
            <a:solidFill>
              <a:schemeClr val="tx1"/>
            </a:solidFill>
            <a:miter lim="800000"/>
            <a:headEnd type="none" w="sm" len="sm"/>
            <a:tailEnd type="none" w="sm" len="sm"/>
          </a:ln>
        </p:spPr>
        <p:txBody>
          <a:bodyPr/>
          <a:lstStyle/>
          <a:p>
            <a:pPr marL="266700" indent="-266700">
              <a:spcBef>
                <a:spcPct val="55000"/>
              </a:spcBef>
              <a:buSzPct val="90000"/>
              <a:buFont typeface="Arial" charset="0"/>
              <a:buNone/>
            </a:pPr>
            <a:r>
              <a:rPr lang="de-DE" sz="2400" b="1" i="0">
                <a:solidFill>
                  <a:schemeClr val="tx1"/>
                </a:solidFill>
              </a:rPr>
              <a:t>Adaptation</a:t>
            </a:r>
          </a:p>
          <a:p>
            <a:pPr marL="266700" indent="-266700" algn="l">
              <a:spcBef>
                <a:spcPct val="55000"/>
              </a:spcBef>
              <a:buSzPct val="90000"/>
              <a:buFont typeface="Arial" charset="0"/>
              <a:buChar char="●"/>
            </a:pPr>
            <a:r>
              <a:rPr lang="de-DE" sz="1700" i="0">
                <a:solidFill>
                  <a:schemeClr val="tx1"/>
                </a:solidFill>
              </a:rPr>
              <a:t>Activities which reduce the vulnerability to Climate Change</a:t>
            </a:r>
          </a:p>
          <a:p>
            <a:pPr marL="266700" indent="-266700" algn="l">
              <a:spcBef>
                <a:spcPct val="55000"/>
              </a:spcBef>
              <a:buSzPct val="90000"/>
              <a:buFont typeface="Arial" charset="0"/>
              <a:buNone/>
            </a:pPr>
            <a:r>
              <a:rPr lang="de-DE" sz="1700" b="1" i="0">
                <a:solidFill>
                  <a:schemeClr val="tx1"/>
                </a:solidFill>
                <a:latin typeface="Wingdings" pitchFamily="2" charset="2"/>
                <a:sym typeface="Wingdings" pitchFamily="2" charset="2"/>
              </a:rPr>
              <a:t></a:t>
            </a:r>
            <a:r>
              <a:rPr lang="de-DE" sz="1700" b="1" i="0">
                <a:solidFill>
                  <a:schemeClr val="tx1"/>
                </a:solidFill>
                <a:sym typeface="Wingdings" pitchFamily="2" charset="2"/>
              </a:rPr>
              <a:t> Objective: Coping with the impacts of climate change</a:t>
            </a:r>
            <a:endParaRPr lang="de-DE" sz="1700" i="0">
              <a:solidFill>
                <a:schemeClr val="tx1"/>
              </a:solidFill>
              <a:sym typeface="Wingdings" pitchFamily="2" charset="2"/>
            </a:endParaRPr>
          </a:p>
        </p:txBody>
      </p:sp>
      <p:sp>
        <p:nvSpPr>
          <p:cNvPr id="165896" name="Rectangle 8"/>
          <p:cNvSpPr>
            <a:spLocks noChangeArrowheads="1"/>
          </p:cNvSpPr>
          <p:nvPr/>
        </p:nvSpPr>
        <p:spPr bwMode="gray">
          <a:xfrm>
            <a:off x="4930775" y="3370263"/>
            <a:ext cx="3841750" cy="3154362"/>
          </a:xfrm>
          <a:prstGeom prst="rect">
            <a:avLst/>
          </a:prstGeom>
          <a:noFill/>
          <a:ln w="57150" algn="ctr">
            <a:solidFill>
              <a:schemeClr val="hlink"/>
            </a:solidFill>
            <a:miter lim="800000"/>
            <a:headEnd type="none" w="sm" len="sm"/>
            <a:tailEnd type="none" w="sm" len="sm"/>
          </a:ln>
        </p:spPr>
        <p:txBody>
          <a:bodyPr wrap="none" anchor="ctr"/>
          <a:lstStyle/>
          <a:p>
            <a:endParaRPr lang="en-US"/>
          </a:p>
        </p:txBody>
      </p:sp>
      <p:pic>
        <p:nvPicPr>
          <p:cNvPr id="8201" name="Picture 10"/>
          <p:cNvPicPr>
            <a:picLocks noChangeAspect="1" noChangeArrowheads="1"/>
          </p:cNvPicPr>
          <p:nvPr/>
        </p:nvPicPr>
        <p:blipFill>
          <a:blip r:embed="rId3" cstate="print"/>
          <a:srcRect/>
          <a:stretch>
            <a:fillRect/>
          </a:stretch>
        </p:blipFill>
        <p:spPr bwMode="gray">
          <a:xfrm>
            <a:off x="549275" y="5084763"/>
            <a:ext cx="2078038" cy="1379537"/>
          </a:xfrm>
          <a:prstGeom prst="rect">
            <a:avLst/>
          </a:prstGeom>
          <a:noFill/>
          <a:ln w="25400" algn="ctr">
            <a:noFill/>
            <a:miter lim="800000"/>
            <a:headEnd type="none" w="sm" len="sm"/>
            <a:tailEnd type="none" w="lg" len="med"/>
          </a:ln>
        </p:spPr>
      </p:pic>
      <p:pic>
        <p:nvPicPr>
          <p:cNvPr id="8202" name="Picture 9"/>
          <p:cNvPicPr>
            <a:picLocks noChangeAspect="1" noChangeArrowheads="1"/>
          </p:cNvPicPr>
          <p:nvPr/>
        </p:nvPicPr>
        <p:blipFill>
          <a:blip r:embed="rId4" cstate="print"/>
          <a:srcRect/>
          <a:stretch>
            <a:fillRect/>
          </a:stretch>
        </p:blipFill>
        <p:spPr bwMode="gray">
          <a:xfrm>
            <a:off x="2124075" y="5013325"/>
            <a:ext cx="1936750" cy="1304925"/>
          </a:xfrm>
          <a:prstGeom prst="rect">
            <a:avLst/>
          </a:prstGeom>
          <a:noFill/>
          <a:ln w="25400" algn="ctr">
            <a:noFill/>
            <a:miter lim="800000"/>
            <a:headEnd type="none" w="sm" len="sm"/>
            <a:tailEnd type="none" w="lg" len="med"/>
          </a:ln>
        </p:spPr>
      </p:pic>
      <p:pic>
        <p:nvPicPr>
          <p:cNvPr id="8203" name="Picture 11"/>
          <p:cNvPicPr>
            <a:picLocks noChangeAspect="1" noChangeArrowheads="1"/>
          </p:cNvPicPr>
          <p:nvPr/>
        </p:nvPicPr>
        <p:blipFill>
          <a:blip r:embed="rId5" cstate="print"/>
          <a:srcRect/>
          <a:stretch>
            <a:fillRect/>
          </a:stretch>
        </p:blipFill>
        <p:spPr bwMode="gray">
          <a:xfrm>
            <a:off x="5219700" y="5300663"/>
            <a:ext cx="1724025" cy="1147762"/>
          </a:xfrm>
          <a:prstGeom prst="rect">
            <a:avLst/>
          </a:prstGeom>
          <a:noFill/>
          <a:ln w="25400" algn="ctr">
            <a:noFill/>
            <a:miter lim="800000"/>
            <a:headEnd type="none" w="sm" len="sm"/>
            <a:tailEnd type="none" w="lg" len="med"/>
          </a:ln>
        </p:spPr>
      </p:pic>
      <p:pic>
        <p:nvPicPr>
          <p:cNvPr id="8204" name="Picture 12"/>
          <p:cNvPicPr>
            <a:picLocks noChangeAspect="1" noChangeArrowheads="1"/>
          </p:cNvPicPr>
          <p:nvPr/>
        </p:nvPicPr>
        <p:blipFill>
          <a:blip r:embed="rId6" cstate="print"/>
          <a:srcRect/>
          <a:stretch>
            <a:fillRect/>
          </a:stretch>
        </p:blipFill>
        <p:spPr bwMode="gray">
          <a:xfrm>
            <a:off x="6767513" y="5216525"/>
            <a:ext cx="1655762" cy="1101725"/>
          </a:xfrm>
          <a:prstGeom prst="rect">
            <a:avLst/>
          </a:prstGeom>
          <a:noFill/>
          <a:ln w="25400" algn="ctr">
            <a:noFill/>
            <a:miter lim="800000"/>
            <a:headEnd type="none" w="sm" len="sm"/>
            <a:tailEnd type="none" w="lg" len="me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589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589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1370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589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1370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58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890" grpId="0" animBg="1"/>
      <p:bldP spid="165891" grpId="0" animBg="1"/>
      <p:bldP spid="165893" grpId="0" animBg="1"/>
      <p:bldP spid="413704" grpId="0" animBg="1"/>
      <p:bldP spid="413705" grpId="0" animBg="1"/>
      <p:bldP spid="16589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Content Placeholder 1"/>
          <p:cNvSpPr>
            <a:spLocks noGrp="1"/>
          </p:cNvSpPr>
          <p:nvPr>
            <p:ph idx="1"/>
          </p:nvPr>
        </p:nvSpPr>
        <p:spPr/>
        <p:txBody>
          <a:bodyPr/>
          <a:lstStyle/>
          <a:p>
            <a:pPr algn="just" eaLnBrk="1" hangingPunct="1"/>
            <a:r>
              <a:rPr lang="en-US" sz="2400" dirty="0" smtClean="0">
                <a:latin typeface="Arial" charset="0"/>
                <a:cs typeface="Arial" charset="0"/>
              </a:rPr>
              <a:t>The aim of adaptation measures is to limit the consequences and risks associated with climate change and also take advantage of any opportunities which present themselves. In essence, the primary concern is to protect the life and health of people, safeguard the economic and socio cultural basis of livelihoods as well as preserve the ability of ecosystems to function effectively, thereby contributing to sustainable and long term development. The diversity of the goals is matched by the diversity of concrete approaches and possibilities for adaptation.</a:t>
            </a:r>
          </a:p>
          <a:p>
            <a:pPr algn="just" eaLnBrk="1" hangingPunct="1"/>
            <a:endParaRPr lang="en-US" sz="2400" dirty="0" smtClean="0">
              <a:latin typeface="Arial" charset="0"/>
              <a:cs typeface="Arial" charset="0"/>
            </a:endParaRPr>
          </a:p>
          <a:p>
            <a:pPr algn="just" eaLnBrk="1" hangingPunct="1"/>
            <a:r>
              <a:rPr lang="en-US" sz="2400" dirty="0" smtClean="0">
                <a:latin typeface="Arial" charset="0"/>
                <a:cs typeface="Arial" charset="0"/>
              </a:rPr>
              <a:t> </a:t>
            </a:r>
            <a:endParaRPr lang="en-US" sz="2400" dirty="0" smtClean="0"/>
          </a:p>
          <a:p>
            <a:pPr eaLnBrk="1" hangingPunct="1"/>
            <a:endParaRPr lang="en-US" dirty="0" smtClean="0"/>
          </a:p>
        </p:txBody>
      </p:sp>
      <p:sp>
        <p:nvSpPr>
          <p:cNvPr id="3" name="Title 2"/>
          <p:cNvSpPr>
            <a:spLocks noGrp="1"/>
          </p:cNvSpPr>
          <p:nvPr>
            <p:ph type="title"/>
          </p:nvPr>
        </p:nvSpPr>
        <p:spPr/>
        <p:txBody>
          <a:bodyPr/>
          <a:lstStyle/>
          <a:p>
            <a:pPr eaLnBrk="1" hangingPunct="1">
              <a:defRPr/>
            </a:pPr>
            <a:r>
              <a:rPr lang="en-US" dirty="0" smtClean="0"/>
              <a:t>Climate Change Adaptation</a:t>
            </a:r>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Override10.xml.rels><?xml version="1.0" encoding="UTF-8" standalone="yes"?>
<Relationships xmlns="http://schemas.openxmlformats.org/package/2006/relationships"><Relationship Id="rId1" Type="http://schemas.openxmlformats.org/officeDocument/2006/relationships/image" Target="../media/image1.jpeg"/></Relationships>
</file>

<file path=ppt/theme/_rels/themeOverride5.xml.rels><?xml version="1.0" encoding="UTF-8" standalone="yes"?>
<Relationships xmlns="http://schemas.openxmlformats.org/package/2006/relationships"><Relationship Id="rId1" Type="http://schemas.openxmlformats.org/officeDocument/2006/relationships/image" Target="../media/image1.jpeg"/></Relationships>
</file>

<file path=ppt/theme/_rels/themeOverride6.xml.rels><?xml version="1.0" encoding="UTF-8" standalone="yes"?>
<Relationships xmlns="http://schemas.openxmlformats.org/package/2006/relationships"><Relationship Id="rId1" Type="http://schemas.openxmlformats.org/officeDocument/2006/relationships/image" Target="../media/image1.jpeg"/></Relationships>
</file>

<file path=ppt/theme/_rels/themeOverride7.xml.rels><?xml version="1.0" encoding="UTF-8" standalone="yes"?>
<Relationships xmlns="http://schemas.openxmlformats.org/package/2006/relationships"><Relationship Id="rId1" Type="http://schemas.openxmlformats.org/officeDocument/2006/relationships/image" Target="../media/image1.jpeg"/></Relationships>
</file>

<file path=ppt/theme/_rels/themeOverride8.xml.rels><?xml version="1.0" encoding="UTF-8" standalone="yes"?>
<Relationships xmlns="http://schemas.openxmlformats.org/package/2006/relationships"><Relationship Id="rId1" Type="http://schemas.openxmlformats.org/officeDocument/2006/relationships/image" Target="../media/image1.jpeg"/></Relationships>
</file>

<file path=ppt/theme/_rels/themeOverride9.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10.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Override>
</file>

<file path=ppt/theme/themeOverride2.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3.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4.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5.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Override>
</file>

<file path=ppt/theme/themeOverride6.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Override>
</file>

<file path=ppt/theme/themeOverride7.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Override>
</file>

<file path=ppt/theme/themeOverride8.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Override>
</file>

<file path=ppt/theme/themeOverride9.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Override>
</file>

<file path=docProps/app.xml><?xml version="1.0" encoding="utf-8"?>
<Properties xmlns="http://schemas.openxmlformats.org/officeDocument/2006/extended-properties" xmlns:vt="http://schemas.openxmlformats.org/officeDocument/2006/docPropsVTypes">
  <Template>Concourse</Template>
  <TotalTime>1414</TotalTime>
  <Words>1464</Words>
  <Application>Microsoft Office PowerPoint</Application>
  <PresentationFormat>On-screen Show (4:3)</PresentationFormat>
  <Paragraphs>140</Paragraphs>
  <Slides>22</Slides>
  <Notes>2</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Concourse</vt:lpstr>
      <vt:lpstr>           Environmental Implications  of Climate change</vt:lpstr>
      <vt:lpstr>Climate change in MENA </vt:lpstr>
      <vt:lpstr>Slide 3</vt:lpstr>
      <vt:lpstr>Slide 4</vt:lpstr>
      <vt:lpstr>Environmental Implications of Climate Change</vt:lpstr>
      <vt:lpstr>Environmental Implications of Climate Change</vt:lpstr>
      <vt:lpstr>Environmental Implications of Climate Change</vt:lpstr>
      <vt:lpstr>What can we do about climate change?</vt:lpstr>
      <vt:lpstr>Climate Change Adaptation</vt:lpstr>
      <vt:lpstr>Climate Change Impact on JordonClimate Change Impact on Jordon</vt:lpstr>
      <vt:lpstr>Climate Change Impact on Jordon</vt:lpstr>
      <vt:lpstr>Slide 12</vt:lpstr>
      <vt:lpstr>Impacts of Climate change onWater Spplies</vt:lpstr>
      <vt:lpstr>Activities in Jordon</vt:lpstr>
      <vt:lpstr>“Adaptation to Climate  Change to Sustain Jordan´s MDG achievements” Project</vt:lpstr>
      <vt:lpstr>Slide 16</vt:lpstr>
      <vt:lpstr>“Adaptation to Climate  Change to Sustain Jordan´s MDG achievements”</vt:lpstr>
      <vt:lpstr>Impact of climate change on surface water availability </vt:lpstr>
      <vt:lpstr>Impacts on Irrigated Agriculture </vt:lpstr>
      <vt:lpstr>Jordan Water Strategy (2008-2022)  The National Water Strategy “Water for Life 2008‐2022” was released in 2009 and runs along the following themes:</vt:lpstr>
      <vt:lpstr>Jordan Water Strategy  (2008-2022)</vt:lpstr>
      <vt:lpstr>Slide 22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HOME</dc:creator>
  <cp:lastModifiedBy> </cp:lastModifiedBy>
  <cp:revision>170</cp:revision>
  <dcterms:created xsi:type="dcterms:W3CDTF">2011-06-18T09:00:48Z</dcterms:created>
  <dcterms:modified xsi:type="dcterms:W3CDTF">2012-06-20T08:42:55Z</dcterms:modified>
</cp:coreProperties>
</file>