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9" r:id="rId2"/>
    <p:sldId id="272" r:id="rId3"/>
    <p:sldId id="274" r:id="rId4"/>
    <p:sldId id="277" r:id="rId5"/>
    <p:sldId id="278" r:id="rId6"/>
    <p:sldId id="257" r:id="rId7"/>
    <p:sldId id="279" r:id="rId8"/>
    <p:sldId id="280" r:id="rId9"/>
    <p:sldId id="282" r:id="rId10"/>
    <p:sldId id="284" r:id="rId11"/>
    <p:sldId id="28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5" d="100"/>
          <a:sy n="95" d="100"/>
        </p:scale>
        <p:origin x="-1404" y="-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D171B7-05B5-4953-9A8C-B139B65901A3}" type="datetimeFigureOut">
              <a:rPr lang="en-US" smtClean="0"/>
              <a:pPr/>
              <a:t>3/26/2020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0199B5-9270-4351-838B-558520E21688}" type="slidenum">
              <a:rPr lang="en-US" smtClean="0"/>
              <a:pPr/>
              <a:t>‹#›</a:t>
            </a:fld>
            <a:endParaRPr lang="en-US" dirty="0"/>
          </a:p>
        </p:txBody>
      </p:sp>
    </p:spTree>
    <p:extLst>
      <p:ext uri="{BB962C8B-B14F-4D97-AF65-F5344CB8AC3E}">
        <p14:creationId xmlns:p14="http://schemas.microsoft.com/office/powerpoint/2010/main" val="2470819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0199B5-9270-4351-838B-558520E21688}"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0199B5-9270-4351-838B-558520E21688}"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WWF’s Climate Change  Coordinator for LA recently observed that “climate change impacts are being felt across LA, ranging from drought in the Amazon to floods in Haiti, vanishing glaciers in the lower Andes to hurricanes  …..across the region, the capacity of natural ecosystems to act as buffers against extreme weather events is being undermined.Some of the greatest threats to the environment lie in deforestation, overfishing, water pollution,  mining, inadequate coastal development and chemical management. </a:t>
            </a:r>
            <a:endParaRPr lang="en-US" dirty="0"/>
          </a:p>
        </p:txBody>
      </p:sp>
      <p:sp>
        <p:nvSpPr>
          <p:cNvPr id="4" name="Slide Number Placeholder 3"/>
          <p:cNvSpPr>
            <a:spLocks noGrp="1"/>
          </p:cNvSpPr>
          <p:nvPr>
            <p:ph type="sldNum" sz="quarter" idx="10"/>
          </p:nvPr>
        </p:nvSpPr>
        <p:spPr/>
        <p:txBody>
          <a:bodyPr/>
          <a:lstStyle/>
          <a:p>
            <a:fld id="{EB0199B5-9270-4351-838B-558520E21688}" type="slidenum">
              <a:rPr lang="en-US" smtClean="0"/>
              <a:pPr/>
              <a:t>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0199B5-9270-4351-838B-558520E21688}"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B899F7-F130-402B-8338-E46439029F16}" type="datetime1">
              <a:rPr lang="en-US" smtClean="0"/>
              <a:pPr/>
              <a:t>3/26/2020</a:t>
            </a:fld>
            <a:endParaRPr lang="en-US" dirty="0"/>
          </a:p>
        </p:txBody>
      </p:sp>
      <p:sp>
        <p:nvSpPr>
          <p:cNvPr id="5" name="Footer Placeholder 4"/>
          <p:cNvSpPr>
            <a:spLocks noGrp="1"/>
          </p:cNvSpPr>
          <p:nvPr>
            <p:ph type="ftr" sz="quarter" idx="11"/>
          </p:nvPr>
        </p:nvSpPr>
        <p:spPr/>
        <p:txBody>
          <a:bodyPr/>
          <a:lstStyle/>
          <a:p>
            <a:r>
              <a:rPr lang="en-US" dirty="0" smtClean="0"/>
              <a:t>The Security dimensions of Climate Change</a:t>
            </a:r>
            <a:endParaRPr lang="en-US" dirty="0"/>
          </a:p>
        </p:txBody>
      </p:sp>
      <p:sp>
        <p:nvSpPr>
          <p:cNvPr id="6" name="Slide Number Placeholder 5"/>
          <p:cNvSpPr>
            <a:spLocks noGrp="1"/>
          </p:cNvSpPr>
          <p:nvPr>
            <p:ph type="sldNum" sz="quarter" idx="12"/>
          </p:nvPr>
        </p:nvSpPr>
        <p:spPr/>
        <p:txBody>
          <a:bodyPr/>
          <a:lstStyle/>
          <a:p>
            <a:fld id="{7CB0DA3E-9471-4216-AA40-CE4D284839C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542A85-9433-4F3C-86DB-DF5695093461}" type="datetime1">
              <a:rPr lang="en-US" smtClean="0"/>
              <a:pPr/>
              <a:t>3/26/2020</a:t>
            </a:fld>
            <a:endParaRPr lang="en-US" dirty="0"/>
          </a:p>
        </p:txBody>
      </p:sp>
      <p:sp>
        <p:nvSpPr>
          <p:cNvPr id="5" name="Footer Placeholder 4"/>
          <p:cNvSpPr>
            <a:spLocks noGrp="1"/>
          </p:cNvSpPr>
          <p:nvPr>
            <p:ph type="ftr" sz="quarter" idx="11"/>
          </p:nvPr>
        </p:nvSpPr>
        <p:spPr/>
        <p:txBody>
          <a:bodyPr/>
          <a:lstStyle/>
          <a:p>
            <a:r>
              <a:rPr lang="en-US" dirty="0" smtClean="0"/>
              <a:t>The Security dimensions of Climate Change</a:t>
            </a:r>
            <a:endParaRPr lang="en-US" dirty="0"/>
          </a:p>
        </p:txBody>
      </p:sp>
      <p:sp>
        <p:nvSpPr>
          <p:cNvPr id="6" name="Slide Number Placeholder 5"/>
          <p:cNvSpPr>
            <a:spLocks noGrp="1"/>
          </p:cNvSpPr>
          <p:nvPr>
            <p:ph type="sldNum" sz="quarter" idx="12"/>
          </p:nvPr>
        </p:nvSpPr>
        <p:spPr/>
        <p:txBody>
          <a:bodyPr/>
          <a:lstStyle/>
          <a:p>
            <a:fld id="{7CB0DA3E-9471-4216-AA40-CE4D284839C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E2D55E-1398-4195-8BF7-182ECCC6977E}" type="datetime1">
              <a:rPr lang="en-US" smtClean="0"/>
              <a:pPr/>
              <a:t>3/26/2020</a:t>
            </a:fld>
            <a:endParaRPr lang="en-US" dirty="0"/>
          </a:p>
        </p:txBody>
      </p:sp>
      <p:sp>
        <p:nvSpPr>
          <p:cNvPr id="5" name="Footer Placeholder 4"/>
          <p:cNvSpPr>
            <a:spLocks noGrp="1"/>
          </p:cNvSpPr>
          <p:nvPr>
            <p:ph type="ftr" sz="quarter" idx="11"/>
          </p:nvPr>
        </p:nvSpPr>
        <p:spPr/>
        <p:txBody>
          <a:bodyPr/>
          <a:lstStyle/>
          <a:p>
            <a:r>
              <a:rPr lang="en-US" dirty="0" smtClean="0"/>
              <a:t>The Security dimensions of Climate Change</a:t>
            </a:r>
            <a:endParaRPr lang="en-US" dirty="0"/>
          </a:p>
        </p:txBody>
      </p:sp>
      <p:sp>
        <p:nvSpPr>
          <p:cNvPr id="6" name="Slide Number Placeholder 5"/>
          <p:cNvSpPr>
            <a:spLocks noGrp="1"/>
          </p:cNvSpPr>
          <p:nvPr>
            <p:ph type="sldNum" sz="quarter" idx="12"/>
          </p:nvPr>
        </p:nvSpPr>
        <p:spPr/>
        <p:txBody>
          <a:bodyPr/>
          <a:lstStyle/>
          <a:p>
            <a:fld id="{7CB0DA3E-9471-4216-AA40-CE4D284839C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F5E548-4A76-4F63-AEDA-51A5D80BC6F9}" type="datetime1">
              <a:rPr lang="en-US" smtClean="0"/>
              <a:pPr/>
              <a:t>3/26/2020</a:t>
            </a:fld>
            <a:endParaRPr lang="en-US" dirty="0"/>
          </a:p>
        </p:txBody>
      </p:sp>
      <p:sp>
        <p:nvSpPr>
          <p:cNvPr id="5" name="Footer Placeholder 4"/>
          <p:cNvSpPr>
            <a:spLocks noGrp="1"/>
          </p:cNvSpPr>
          <p:nvPr>
            <p:ph type="ftr" sz="quarter" idx="11"/>
          </p:nvPr>
        </p:nvSpPr>
        <p:spPr/>
        <p:txBody>
          <a:bodyPr/>
          <a:lstStyle/>
          <a:p>
            <a:r>
              <a:rPr lang="en-US" dirty="0" smtClean="0"/>
              <a:t>The Security dimensions of Climate Change</a:t>
            </a:r>
            <a:endParaRPr lang="en-US" dirty="0"/>
          </a:p>
        </p:txBody>
      </p:sp>
      <p:sp>
        <p:nvSpPr>
          <p:cNvPr id="6" name="Slide Number Placeholder 5"/>
          <p:cNvSpPr>
            <a:spLocks noGrp="1"/>
          </p:cNvSpPr>
          <p:nvPr>
            <p:ph type="sldNum" sz="quarter" idx="12"/>
          </p:nvPr>
        </p:nvSpPr>
        <p:spPr/>
        <p:txBody>
          <a:bodyPr/>
          <a:lstStyle/>
          <a:p>
            <a:fld id="{7CB0DA3E-9471-4216-AA40-CE4D284839C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9FE223-D9A9-4D3D-81BA-40D0DC6708D1}" type="datetime1">
              <a:rPr lang="en-US" smtClean="0"/>
              <a:pPr/>
              <a:t>3/26/2020</a:t>
            </a:fld>
            <a:endParaRPr lang="en-US" dirty="0"/>
          </a:p>
        </p:txBody>
      </p:sp>
      <p:sp>
        <p:nvSpPr>
          <p:cNvPr id="5" name="Footer Placeholder 4"/>
          <p:cNvSpPr>
            <a:spLocks noGrp="1"/>
          </p:cNvSpPr>
          <p:nvPr>
            <p:ph type="ftr" sz="quarter" idx="11"/>
          </p:nvPr>
        </p:nvSpPr>
        <p:spPr/>
        <p:txBody>
          <a:bodyPr/>
          <a:lstStyle/>
          <a:p>
            <a:r>
              <a:rPr lang="en-US" dirty="0" smtClean="0"/>
              <a:t>The Security dimensions of Climate Change</a:t>
            </a:r>
            <a:endParaRPr lang="en-US" dirty="0"/>
          </a:p>
        </p:txBody>
      </p:sp>
      <p:sp>
        <p:nvSpPr>
          <p:cNvPr id="6" name="Slide Number Placeholder 5"/>
          <p:cNvSpPr>
            <a:spLocks noGrp="1"/>
          </p:cNvSpPr>
          <p:nvPr>
            <p:ph type="sldNum" sz="quarter" idx="12"/>
          </p:nvPr>
        </p:nvSpPr>
        <p:spPr/>
        <p:txBody>
          <a:bodyPr/>
          <a:lstStyle/>
          <a:p>
            <a:fld id="{7CB0DA3E-9471-4216-AA40-CE4D284839C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3F5290-8D49-435C-A130-03993F5EEEFF}" type="datetime1">
              <a:rPr lang="en-US" smtClean="0"/>
              <a:pPr/>
              <a:t>3/26/2020</a:t>
            </a:fld>
            <a:endParaRPr lang="en-US" dirty="0"/>
          </a:p>
        </p:txBody>
      </p:sp>
      <p:sp>
        <p:nvSpPr>
          <p:cNvPr id="6" name="Footer Placeholder 5"/>
          <p:cNvSpPr>
            <a:spLocks noGrp="1"/>
          </p:cNvSpPr>
          <p:nvPr>
            <p:ph type="ftr" sz="quarter" idx="11"/>
          </p:nvPr>
        </p:nvSpPr>
        <p:spPr/>
        <p:txBody>
          <a:bodyPr/>
          <a:lstStyle/>
          <a:p>
            <a:r>
              <a:rPr lang="en-US" dirty="0" smtClean="0"/>
              <a:t>The Security dimensions of Climate Change</a:t>
            </a:r>
            <a:endParaRPr lang="en-US" dirty="0"/>
          </a:p>
        </p:txBody>
      </p:sp>
      <p:sp>
        <p:nvSpPr>
          <p:cNvPr id="7" name="Slide Number Placeholder 6"/>
          <p:cNvSpPr>
            <a:spLocks noGrp="1"/>
          </p:cNvSpPr>
          <p:nvPr>
            <p:ph type="sldNum" sz="quarter" idx="12"/>
          </p:nvPr>
        </p:nvSpPr>
        <p:spPr/>
        <p:txBody>
          <a:bodyPr/>
          <a:lstStyle/>
          <a:p>
            <a:fld id="{7CB0DA3E-9471-4216-AA40-CE4D284839C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CDE335-5A81-4178-9E35-0145FF570A74}" type="datetime1">
              <a:rPr lang="en-US" smtClean="0"/>
              <a:pPr/>
              <a:t>3/26/2020</a:t>
            </a:fld>
            <a:endParaRPr lang="en-US" dirty="0"/>
          </a:p>
        </p:txBody>
      </p:sp>
      <p:sp>
        <p:nvSpPr>
          <p:cNvPr id="8" name="Footer Placeholder 7"/>
          <p:cNvSpPr>
            <a:spLocks noGrp="1"/>
          </p:cNvSpPr>
          <p:nvPr>
            <p:ph type="ftr" sz="quarter" idx="11"/>
          </p:nvPr>
        </p:nvSpPr>
        <p:spPr/>
        <p:txBody>
          <a:bodyPr/>
          <a:lstStyle/>
          <a:p>
            <a:r>
              <a:rPr lang="en-US" dirty="0" smtClean="0"/>
              <a:t>The Security dimensions of Climate Change</a:t>
            </a:r>
            <a:endParaRPr lang="en-US" dirty="0"/>
          </a:p>
        </p:txBody>
      </p:sp>
      <p:sp>
        <p:nvSpPr>
          <p:cNvPr id="9" name="Slide Number Placeholder 8"/>
          <p:cNvSpPr>
            <a:spLocks noGrp="1"/>
          </p:cNvSpPr>
          <p:nvPr>
            <p:ph type="sldNum" sz="quarter" idx="12"/>
          </p:nvPr>
        </p:nvSpPr>
        <p:spPr/>
        <p:txBody>
          <a:bodyPr/>
          <a:lstStyle/>
          <a:p>
            <a:fld id="{7CB0DA3E-9471-4216-AA40-CE4D284839C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8C8507-655E-4A6B-B486-7590D992FABD}" type="datetime1">
              <a:rPr lang="en-US" smtClean="0"/>
              <a:pPr/>
              <a:t>3/26/2020</a:t>
            </a:fld>
            <a:endParaRPr lang="en-US" dirty="0"/>
          </a:p>
        </p:txBody>
      </p:sp>
      <p:sp>
        <p:nvSpPr>
          <p:cNvPr id="4" name="Footer Placeholder 3"/>
          <p:cNvSpPr>
            <a:spLocks noGrp="1"/>
          </p:cNvSpPr>
          <p:nvPr>
            <p:ph type="ftr" sz="quarter" idx="11"/>
          </p:nvPr>
        </p:nvSpPr>
        <p:spPr/>
        <p:txBody>
          <a:bodyPr/>
          <a:lstStyle/>
          <a:p>
            <a:r>
              <a:rPr lang="en-US" dirty="0" smtClean="0"/>
              <a:t>The Security dimensions of Climate Change</a:t>
            </a:r>
            <a:endParaRPr lang="en-US" dirty="0"/>
          </a:p>
        </p:txBody>
      </p:sp>
      <p:sp>
        <p:nvSpPr>
          <p:cNvPr id="5" name="Slide Number Placeholder 4"/>
          <p:cNvSpPr>
            <a:spLocks noGrp="1"/>
          </p:cNvSpPr>
          <p:nvPr>
            <p:ph type="sldNum" sz="quarter" idx="12"/>
          </p:nvPr>
        </p:nvSpPr>
        <p:spPr/>
        <p:txBody>
          <a:bodyPr/>
          <a:lstStyle/>
          <a:p>
            <a:fld id="{7CB0DA3E-9471-4216-AA40-CE4D284839C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F00A2-23C8-49C1-AE39-E281DBDEA89F}" type="datetime1">
              <a:rPr lang="en-US" smtClean="0"/>
              <a:pPr/>
              <a:t>3/26/2020</a:t>
            </a:fld>
            <a:endParaRPr lang="en-US" dirty="0"/>
          </a:p>
        </p:txBody>
      </p:sp>
      <p:sp>
        <p:nvSpPr>
          <p:cNvPr id="3" name="Footer Placeholder 2"/>
          <p:cNvSpPr>
            <a:spLocks noGrp="1"/>
          </p:cNvSpPr>
          <p:nvPr>
            <p:ph type="ftr" sz="quarter" idx="11"/>
          </p:nvPr>
        </p:nvSpPr>
        <p:spPr/>
        <p:txBody>
          <a:bodyPr/>
          <a:lstStyle/>
          <a:p>
            <a:r>
              <a:rPr lang="en-US" dirty="0" smtClean="0"/>
              <a:t>The Security dimensions of Climate Change</a:t>
            </a:r>
            <a:endParaRPr lang="en-US" dirty="0"/>
          </a:p>
        </p:txBody>
      </p:sp>
      <p:sp>
        <p:nvSpPr>
          <p:cNvPr id="4" name="Slide Number Placeholder 3"/>
          <p:cNvSpPr>
            <a:spLocks noGrp="1"/>
          </p:cNvSpPr>
          <p:nvPr>
            <p:ph type="sldNum" sz="quarter" idx="12"/>
          </p:nvPr>
        </p:nvSpPr>
        <p:spPr/>
        <p:txBody>
          <a:bodyPr/>
          <a:lstStyle/>
          <a:p>
            <a:fld id="{7CB0DA3E-9471-4216-AA40-CE4D284839C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E562A0-07B4-45AE-A7A1-B14FE70B643F}" type="datetime1">
              <a:rPr lang="en-US" smtClean="0"/>
              <a:pPr/>
              <a:t>3/26/2020</a:t>
            </a:fld>
            <a:endParaRPr lang="en-US" dirty="0"/>
          </a:p>
        </p:txBody>
      </p:sp>
      <p:sp>
        <p:nvSpPr>
          <p:cNvPr id="6" name="Footer Placeholder 5"/>
          <p:cNvSpPr>
            <a:spLocks noGrp="1"/>
          </p:cNvSpPr>
          <p:nvPr>
            <p:ph type="ftr" sz="quarter" idx="11"/>
          </p:nvPr>
        </p:nvSpPr>
        <p:spPr/>
        <p:txBody>
          <a:bodyPr/>
          <a:lstStyle/>
          <a:p>
            <a:r>
              <a:rPr lang="en-US" dirty="0" smtClean="0"/>
              <a:t>The Security dimensions of Climate Change</a:t>
            </a:r>
            <a:endParaRPr lang="en-US" dirty="0"/>
          </a:p>
        </p:txBody>
      </p:sp>
      <p:sp>
        <p:nvSpPr>
          <p:cNvPr id="7" name="Slide Number Placeholder 6"/>
          <p:cNvSpPr>
            <a:spLocks noGrp="1"/>
          </p:cNvSpPr>
          <p:nvPr>
            <p:ph type="sldNum" sz="quarter" idx="12"/>
          </p:nvPr>
        </p:nvSpPr>
        <p:spPr/>
        <p:txBody>
          <a:bodyPr/>
          <a:lstStyle/>
          <a:p>
            <a:fld id="{7CB0DA3E-9471-4216-AA40-CE4D284839C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814A4D-2237-42F8-A917-B357BA3EFFAD}" type="datetime1">
              <a:rPr lang="en-US" smtClean="0"/>
              <a:pPr/>
              <a:t>3/26/2020</a:t>
            </a:fld>
            <a:endParaRPr lang="en-US" dirty="0"/>
          </a:p>
        </p:txBody>
      </p:sp>
      <p:sp>
        <p:nvSpPr>
          <p:cNvPr id="6" name="Footer Placeholder 5"/>
          <p:cNvSpPr>
            <a:spLocks noGrp="1"/>
          </p:cNvSpPr>
          <p:nvPr>
            <p:ph type="ftr" sz="quarter" idx="11"/>
          </p:nvPr>
        </p:nvSpPr>
        <p:spPr/>
        <p:txBody>
          <a:bodyPr/>
          <a:lstStyle/>
          <a:p>
            <a:r>
              <a:rPr lang="en-US" dirty="0" smtClean="0"/>
              <a:t>The Security dimensions of Climate Change</a:t>
            </a:r>
            <a:endParaRPr lang="en-US" dirty="0"/>
          </a:p>
        </p:txBody>
      </p:sp>
      <p:sp>
        <p:nvSpPr>
          <p:cNvPr id="7" name="Slide Number Placeholder 6"/>
          <p:cNvSpPr>
            <a:spLocks noGrp="1"/>
          </p:cNvSpPr>
          <p:nvPr>
            <p:ph type="sldNum" sz="quarter" idx="12"/>
          </p:nvPr>
        </p:nvSpPr>
        <p:spPr/>
        <p:txBody>
          <a:bodyPr/>
          <a:lstStyle/>
          <a:p>
            <a:fld id="{7CB0DA3E-9471-4216-AA40-CE4D284839C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68156-7B20-4A68-A165-DD42E461153A}" type="datetime1">
              <a:rPr lang="en-US" smtClean="0"/>
              <a:pPr/>
              <a:t>3/26/2020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The Security dimensions of Climate Change</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B0DA3E-9471-4216-AA40-CE4D284839C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ac.jpg"/>
          <p:cNvPicPr>
            <a:picLocks noChangeAspect="1"/>
          </p:cNvPicPr>
          <p:nvPr/>
        </p:nvPicPr>
        <p:blipFill>
          <a:blip r:embed="rId3"/>
          <a:stretch>
            <a:fillRect/>
          </a:stretch>
        </p:blipFill>
        <p:spPr>
          <a:xfrm>
            <a:off x="3200400" y="228600"/>
            <a:ext cx="5257800" cy="6402659"/>
          </a:xfrm>
          <a:prstGeom prst="rect">
            <a:avLst/>
          </a:prstGeom>
        </p:spPr>
      </p:pic>
      <p:sp>
        <p:nvSpPr>
          <p:cNvPr id="6" name="Content Placeholder 5"/>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endParaRPr lang="en-US" dirty="0"/>
          </a:p>
        </p:txBody>
      </p:sp>
      <p:sp>
        <p:nvSpPr>
          <p:cNvPr id="7" name="Text Placeholder 6"/>
          <p:cNvSpPr>
            <a:spLocks noGrp="1"/>
          </p:cNvSpPr>
          <p:nvPr>
            <p:ph type="body" sz="half" idx="2"/>
          </p:nvPr>
        </p:nvSpPr>
        <p:spPr>
          <a:xfrm>
            <a:off x="457200" y="152400"/>
            <a:ext cx="4114800" cy="6019800"/>
          </a:xfrm>
        </p:spPr>
        <p:txBody>
          <a:bodyPr>
            <a:normAutofit/>
          </a:bodyPr>
          <a:lstStyle/>
          <a:p>
            <a:endParaRPr lang="en-US" dirty="0" smtClean="0"/>
          </a:p>
          <a:p>
            <a:endParaRPr lang="en-US" dirty="0" smtClean="0"/>
          </a:p>
          <a:p>
            <a:pPr algn="ctr"/>
            <a:r>
              <a:rPr lang="en-US" sz="2400" b="1" dirty="0" smtClean="0"/>
              <a:t>THE SECURITY IMPLICATIONS OF CLIMATE CHANGE </a:t>
            </a:r>
          </a:p>
          <a:p>
            <a:pPr algn="ctr"/>
            <a:r>
              <a:rPr lang="en-US" dirty="0" smtClean="0"/>
              <a:t>With particular reference</a:t>
            </a:r>
          </a:p>
          <a:p>
            <a:pPr algn="ctr"/>
            <a:r>
              <a:rPr lang="en-US" dirty="0" smtClean="0"/>
              <a:t>to</a:t>
            </a:r>
          </a:p>
          <a:p>
            <a:pPr algn="ctr"/>
            <a:r>
              <a:rPr lang="en-US" sz="2000" b="1" dirty="0" smtClean="0"/>
              <a:t>THE CARIBBEAN AND SOUTH AMERICA</a:t>
            </a:r>
          </a:p>
          <a:p>
            <a:pPr algn="ctr"/>
            <a:endParaRPr lang="en-US" sz="2000" i="1" dirty="0" smtClean="0"/>
          </a:p>
          <a:p>
            <a:pPr algn="ctr"/>
            <a:r>
              <a:rPr lang="en-US" sz="2000" dirty="0" smtClean="0"/>
              <a:t>Major General (retd)</a:t>
            </a:r>
          </a:p>
          <a:p>
            <a:pPr algn="ctr"/>
            <a:r>
              <a:rPr lang="en-US" sz="2000" dirty="0" smtClean="0"/>
              <a:t>Joseph G Singh</a:t>
            </a:r>
          </a:p>
          <a:p>
            <a:pPr algn="ctr"/>
            <a:r>
              <a:rPr lang="en-US" sz="2000" b="1" dirty="0" smtClean="0"/>
              <a:t>(GUYANA)</a:t>
            </a:r>
          </a:p>
          <a:p>
            <a:pPr algn="ctr"/>
            <a:endParaRPr lang="en-US" sz="2000" b="1" dirty="0" smtClean="0"/>
          </a:p>
          <a:p>
            <a:pPr algn="ctr"/>
            <a:endParaRPr lang="en-US" sz="2000" b="1" dirty="0" smtClean="0"/>
          </a:p>
          <a:p>
            <a:pPr algn="ctr">
              <a:defRPr/>
            </a:pPr>
            <a:r>
              <a:rPr lang="en-GB" sz="1514" dirty="0" smtClean="0"/>
              <a:t>IES - Climate Change &amp; </a:t>
            </a:r>
            <a:r>
              <a:rPr lang="en-GB" sz="1514" smtClean="0"/>
              <a:t>Security at Copenhagen - II</a:t>
            </a:r>
          </a:p>
          <a:p>
            <a:pPr algn="ctr">
              <a:defRPr/>
            </a:pPr>
            <a:r>
              <a:rPr lang="en-GB" sz="1514" dirty="0" smtClean="0"/>
              <a:t>The Contribution of the Global Security Community to Success</a:t>
            </a:r>
          </a:p>
          <a:p>
            <a:pPr algn="ctr">
              <a:defRPr/>
            </a:pPr>
            <a:r>
              <a:rPr lang="en-GB" sz="1514" dirty="0" smtClean="0"/>
              <a:t>Brussels, 7 -8 October 2009</a:t>
            </a:r>
          </a:p>
          <a:p>
            <a:pPr algn="ctr"/>
            <a:endParaRPr lang="en-US" sz="2000" b="1" dirty="0" smtClean="0"/>
          </a:p>
          <a:p>
            <a:pPr algn="ctr"/>
            <a:endParaRPr lang="en-US" sz="2000" i="1" dirty="0" smtClean="0"/>
          </a:p>
          <a:p>
            <a:pPr algn="ctr"/>
            <a:endParaRPr lang="en-US" sz="2000" i="1" dirty="0" smtClean="0"/>
          </a:p>
          <a:p>
            <a:pPr algn="ctr"/>
            <a:endParaRPr lang="en-US" sz="2000" i="1" dirty="0"/>
          </a:p>
        </p:txBody>
      </p:sp>
      <p:sp>
        <p:nvSpPr>
          <p:cNvPr id="8" name="Slide Number Placeholder 7"/>
          <p:cNvSpPr>
            <a:spLocks noGrp="1"/>
          </p:cNvSpPr>
          <p:nvPr>
            <p:ph type="sldNum" sz="quarter" idx="12"/>
          </p:nvPr>
        </p:nvSpPr>
        <p:spPr/>
        <p:txBody>
          <a:bodyPr/>
          <a:lstStyle/>
          <a:p>
            <a:fld id="{7CB0DA3E-9471-4216-AA40-CE4D284839C0}" type="slidenum">
              <a:rPr lang="en-US" smtClean="0"/>
              <a:pPr/>
              <a:t>1</a:t>
            </a:fld>
            <a:endParaRPr lang="en-US" dirty="0"/>
          </a:p>
        </p:txBody>
      </p:sp>
      <p:sp>
        <p:nvSpPr>
          <p:cNvPr id="9" name="Footer Placeholder 8"/>
          <p:cNvSpPr>
            <a:spLocks noGrp="1"/>
          </p:cNvSpPr>
          <p:nvPr>
            <p:ph type="ftr" sz="quarter" idx="11"/>
          </p:nvPr>
        </p:nvSpPr>
        <p:spPr/>
        <p:txBody>
          <a:bodyPr/>
          <a:lstStyle/>
          <a:p>
            <a:r>
              <a:rPr lang="en-US" dirty="0" smtClean="0"/>
              <a:t>The Security dimensions of Climate Change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Opportunities that must be seized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Climate Change negotiations are vital-cannot be business as usual</a:t>
            </a:r>
          </a:p>
          <a:p>
            <a:r>
              <a:rPr lang="en-US" dirty="0" smtClean="0"/>
              <a:t>Aim must be to commit to an ambitious global climate agreement under the UN</a:t>
            </a:r>
          </a:p>
          <a:p>
            <a:r>
              <a:rPr lang="en-US" dirty="0" smtClean="0"/>
              <a:t>Early warning systems put in place for preparation and planning to respond to disasters</a:t>
            </a:r>
          </a:p>
          <a:p>
            <a:r>
              <a:rPr lang="en-US" dirty="0" smtClean="0"/>
              <a:t>Implement Mitigation and Adaptation measures, including by the Military, to address climate security</a:t>
            </a:r>
          </a:p>
          <a:p>
            <a:r>
              <a:rPr lang="en-US" dirty="0" smtClean="0"/>
              <a:t>International, regional and trans-boundary collaboration-satellite imagery, remote sensing and ground truthing </a:t>
            </a:r>
          </a:p>
          <a:p>
            <a:r>
              <a:rPr lang="en-US" dirty="0" smtClean="0"/>
              <a:t>Inter and Intra State Contingency planning, involving Civil Administrations and the Military, to deal with security implications of Climate Change. </a:t>
            </a:r>
          </a:p>
          <a:p>
            <a:r>
              <a:rPr lang="en-US" dirty="0" smtClean="0"/>
              <a:t>Transparent consultations with and involvement of communities in the processes</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The Security dimensions of Climate Change</a:t>
            </a:r>
            <a:endParaRPr lang="en-US" dirty="0"/>
          </a:p>
        </p:txBody>
      </p:sp>
      <p:sp>
        <p:nvSpPr>
          <p:cNvPr id="5" name="Slide Number Placeholder 4"/>
          <p:cNvSpPr>
            <a:spLocks noGrp="1"/>
          </p:cNvSpPr>
          <p:nvPr>
            <p:ph type="sldNum" sz="quarter" idx="12"/>
          </p:nvPr>
        </p:nvSpPr>
        <p:spPr/>
        <p:txBody>
          <a:bodyPr/>
          <a:lstStyle/>
          <a:p>
            <a:fld id="{7CB0DA3E-9471-4216-AA40-CE4D284839C0}"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4900" dirty="0" smtClean="0"/>
              <a:t>Conclusion</a:t>
            </a:r>
            <a:br>
              <a:rPr lang="en-US" sz="4900" dirty="0" smtClean="0"/>
            </a:br>
            <a:endParaRPr lang="en-US" sz="4900" dirty="0"/>
          </a:p>
        </p:txBody>
      </p:sp>
      <p:sp>
        <p:nvSpPr>
          <p:cNvPr id="3" name="Content Placeholder 2"/>
          <p:cNvSpPr>
            <a:spLocks noGrp="1"/>
          </p:cNvSpPr>
          <p:nvPr>
            <p:ph idx="1"/>
          </p:nvPr>
        </p:nvSpPr>
        <p:spPr/>
        <p:txBody>
          <a:bodyPr>
            <a:normAutofit fontScale="55000" lnSpcReduction="20000"/>
          </a:bodyPr>
          <a:lstStyle/>
          <a:p>
            <a:r>
              <a:rPr lang="en-US" dirty="0" smtClean="0"/>
              <a:t>The consequences of ‘business as usual’ in relation to Climate Change will have disastrous results on the Planet and on civilisation as we know it</a:t>
            </a:r>
          </a:p>
          <a:p>
            <a:r>
              <a:rPr lang="en-US" dirty="0" smtClean="0"/>
              <a:t>There is no place for intransigence, cynicism, and arrogance   </a:t>
            </a:r>
          </a:p>
          <a:p>
            <a:r>
              <a:rPr lang="en-US" dirty="0" smtClean="0"/>
              <a:t>The grave problems that confront us will generate issues that have widespread security implications if anticipatory action is not taken</a:t>
            </a:r>
          </a:p>
          <a:p>
            <a:r>
              <a:rPr lang="en-US" dirty="0" smtClean="0"/>
              <a:t>The International Community, Regional and National governments have a sacred responsibility to acknowledge the gravity of the situation and act collectively and in a sustained manner to mitigate and adapt in the face of Climate Change</a:t>
            </a:r>
          </a:p>
          <a:p>
            <a:r>
              <a:rPr lang="en-US" dirty="0" smtClean="0"/>
              <a:t>The Military has to display leadership in support of civilian administrations and  put in place institutional arrangements that would result in genuine collaboration, synergies and the achievement of deliverables, that are in consonance with peace building, peace enforcement and contingencies to deal with humanitarian disasters </a:t>
            </a:r>
          </a:p>
          <a:p>
            <a:r>
              <a:rPr lang="en-US" dirty="0" smtClean="0"/>
              <a:t>The Military has to put its own house in order to reduce its carbon emissions and boot print and play a leadership role in synergetic relationships to save the Planet and to influence the pursuit of sustainable development strategies that  are based on universally accepted environmental benchmarks</a:t>
            </a:r>
          </a:p>
          <a:p>
            <a:endParaRPr lang="en-US" dirty="0"/>
          </a:p>
        </p:txBody>
      </p:sp>
      <p:sp>
        <p:nvSpPr>
          <p:cNvPr id="4" name="Footer Placeholder 3"/>
          <p:cNvSpPr>
            <a:spLocks noGrp="1"/>
          </p:cNvSpPr>
          <p:nvPr>
            <p:ph type="ftr" sz="quarter" idx="11"/>
          </p:nvPr>
        </p:nvSpPr>
        <p:spPr/>
        <p:txBody>
          <a:bodyPr/>
          <a:lstStyle/>
          <a:p>
            <a:r>
              <a:rPr lang="en-US" dirty="0" smtClean="0"/>
              <a:t>The Security dimensions of Climate Change</a:t>
            </a:r>
            <a:endParaRPr lang="en-US" dirty="0"/>
          </a:p>
        </p:txBody>
      </p:sp>
      <p:sp>
        <p:nvSpPr>
          <p:cNvPr id="5" name="Slide Number Placeholder 4"/>
          <p:cNvSpPr>
            <a:spLocks noGrp="1"/>
          </p:cNvSpPr>
          <p:nvPr>
            <p:ph type="sldNum" sz="quarter" idx="12"/>
          </p:nvPr>
        </p:nvSpPr>
        <p:spPr/>
        <p:txBody>
          <a:bodyPr/>
          <a:lstStyle/>
          <a:p>
            <a:fld id="{7CB0DA3E-9471-4216-AA40-CE4D284839C0}" type="slidenum">
              <a:rPr lang="en-US" smtClean="0"/>
              <a:pPr/>
              <a:t>11</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447799"/>
          </a:xfrm>
        </p:spPr>
        <p:txBody>
          <a:bodyPr>
            <a:normAutofit/>
          </a:bodyPr>
          <a:lstStyle/>
          <a:p>
            <a:r>
              <a:rPr lang="en-US" sz="2400" b="1" i="1" dirty="0" smtClean="0"/>
              <a:t>There are several reasons why unmitigated Climate Change can be considered as potential sources of conflict and disruption of peace  </a:t>
            </a:r>
            <a:r>
              <a:rPr lang="en-US" sz="2400" dirty="0" smtClean="0">
                <a:solidFill>
                  <a:srgbClr val="92D050"/>
                </a:solidFill>
              </a:rPr>
              <a:t>(IGPCC)</a:t>
            </a:r>
            <a:endParaRPr lang="en-US" sz="2400" i="1" dirty="0">
              <a:solidFill>
                <a:srgbClr val="92D050"/>
              </a:solidFill>
            </a:endParaRPr>
          </a:p>
        </p:txBody>
      </p:sp>
      <p:sp>
        <p:nvSpPr>
          <p:cNvPr id="3" name="Subtitle 2"/>
          <p:cNvSpPr>
            <a:spLocks noGrp="1"/>
          </p:cNvSpPr>
          <p:nvPr>
            <p:ph type="subTitle" idx="1"/>
          </p:nvPr>
        </p:nvSpPr>
        <p:spPr>
          <a:xfrm>
            <a:off x="1371600" y="1905000"/>
            <a:ext cx="6400800" cy="3733800"/>
          </a:xfrm>
        </p:spPr>
        <p:txBody>
          <a:bodyPr>
            <a:noAutofit/>
          </a:bodyPr>
          <a:lstStyle/>
          <a:p>
            <a:pPr lvl="0" algn="l">
              <a:buFont typeface="Arial" pitchFamily="34" charset="0"/>
              <a:buChar char="•"/>
            </a:pPr>
            <a:r>
              <a:rPr lang="en-US" sz="2000" dirty="0" smtClean="0"/>
              <a:t>Several extreme events are becoming more frequent and more intense-including extreme precipitation events, heat waves, floods and droughts.</a:t>
            </a:r>
          </a:p>
          <a:p>
            <a:pPr lvl="0" algn="l">
              <a:buFont typeface="Arial" pitchFamily="34" charset="0"/>
              <a:buChar char="•"/>
            </a:pPr>
            <a:r>
              <a:rPr lang="en-US" sz="2000" dirty="0" smtClean="0"/>
              <a:t>Sea level rise which threatens several low lying islands as well as coastal areas</a:t>
            </a:r>
          </a:p>
          <a:p>
            <a:pPr lvl="0" algn="l">
              <a:buFont typeface="Arial" pitchFamily="34" charset="0"/>
              <a:buChar char="•"/>
            </a:pPr>
            <a:r>
              <a:rPr lang="en-US" sz="2000" dirty="0" smtClean="0"/>
              <a:t>Melting of glaciers across the globe and impacts on human health and biodiversity will become more serious over time.</a:t>
            </a:r>
          </a:p>
          <a:p>
            <a:pPr lvl="0" algn="l">
              <a:buFont typeface="Arial" pitchFamily="34" charset="0"/>
              <a:buChar char="•"/>
            </a:pPr>
            <a:r>
              <a:rPr lang="en-US" sz="2000" dirty="0" smtClean="0"/>
              <a:t>Irreversible changes such as threat to extinction of species-20 to 30 % were seen to face the threat of extinction with temperature increases of over 1.5 to 2.5˚</a:t>
            </a:r>
          </a:p>
          <a:p>
            <a:pPr lvl="0" algn="l">
              <a:buFont typeface="Arial" pitchFamily="34" charset="0"/>
              <a:buChar char="•"/>
            </a:pPr>
            <a:r>
              <a:rPr lang="en-US" sz="2000" dirty="0" smtClean="0"/>
              <a:t>Impacts on agriculture and decline in productivity </a:t>
            </a:r>
          </a:p>
          <a:p>
            <a:pPr algn="l"/>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676400"/>
          </a:xfrm>
        </p:spPr>
        <p:txBody>
          <a:bodyPr>
            <a:noAutofit/>
          </a:bodyPr>
          <a:lstStyle/>
          <a:p>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b="1" i="1" dirty="0" smtClean="0"/>
              <a:t>There are several reasons why unmitigated Climate Change can be considered as a potential source of conflict and disruption of peace </a:t>
            </a:r>
            <a:r>
              <a:rPr lang="en-US" sz="2400" dirty="0" smtClean="0"/>
              <a:t>(</a:t>
            </a:r>
            <a:r>
              <a:rPr lang="en-US" sz="2400" dirty="0" smtClean="0">
                <a:solidFill>
                  <a:srgbClr val="92D050"/>
                </a:solidFill>
              </a:rPr>
              <a:t>EU paper S113/08</a:t>
            </a:r>
            <a:r>
              <a:rPr lang="en-US" sz="2400" dirty="0" smtClean="0"/>
              <a:t>) </a:t>
            </a:r>
            <a:br>
              <a:rPr lang="en-US" sz="2400" dirty="0" smtClean="0"/>
            </a:br>
            <a:endParaRPr lang="en-US" sz="2400" dirty="0"/>
          </a:p>
        </p:txBody>
      </p:sp>
      <p:sp>
        <p:nvSpPr>
          <p:cNvPr id="3" name="Rectangle 2"/>
          <p:cNvSpPr/>
          <p:nvPr/>
        </p:nvSpPr>
        <p:spPr>
          <a:xfrm>
            <a:off x="2286000" y="1447800"/>
            <a:ext cx="4572000" cy="4893647"/>
          </a:xfrm>
          <a:prstGeom prst="rect">
            <a:avLst/>
          </a:prstGeom>
        </p:spPr>
        <p:txBody>
          <a:bodyPr wrap="square">
            <a:spAutoFit/>
          </a:bodyPr>
          <a:lstStyle/>
          <a:p>
            <a:pPr lvl="0">
              <a:buFont typeface="Arial" pitchFamily="34" charset="0"/>
              <a:buChar char="•"/>
            </a:pPr>
            <a:r>
              <a:rPr lang="en-US" sz="2400" dirty="0" smtClean="0"/>
              <a:t>Conflict over resources</a:t>
            </a:r>
          </a:p>
          <a:p>
            <a:pPr lvl="0">
              <a:buFont typeface="Arial" pitchFamily="34" charset="0"/>
              <a:buChar char="•"/>
            </a:pPr>
            <a:r>
              <a:rPr lang="en-US" sz="2400" dirty="0" smtClean="0"/>
              <a:t>Economic damage and risks to coastal cities     and critical infrastructure</a:t>
            </a:r>
          </a:p>
          <a:p>
            <a:pPr lvl="0">
              <a:buFont typeface="Arial" pitchFamily="34" charset="0"/>
              <a:buChar char="•"/>
            </a:pPr>
            <a:r>
              <a:rPr lang="en-US" sz="2400" dirty="0" smtClean="0"/>
              <a:t>Loss of territory and border disputes</a:t>
            </a:r>
          </a:p>
          <a:p>
            <a:pPr lvl="0">
              <a:buFont typeface="Arial" pitchFamily="34" charset="0"/>
              <a:buChar char="•"/>
            </a:pPr>
            <a:r>
              <a:rPr lang="en-US" sz="2400" dirty="0" smtClean="0"/>
              <a:t>Environmentally- induced migration</a:t>
            </a:r>
          </a:p>
          <a:p>
            <a:pPr lvl="0">
              <a:buFont typeface="Arial" pitchFamily="34" charset="0"/>
              <a:buChar char="•"/>
            </a:pPr>
            <a:r>
              <a:rPr lang="en-US" sz="2400" dirty="0" smtClean="0"/>
              <a:t>Situations of fragility and radicalization</a:t>
            </a:r>
          </a:p>
          <a:p>
            <a:pPr lvl="0">
              <a:buFont typeface="Arial" pitchFamily="34" charset="0"/>
              <a:buChar char="•"/>
            </a:pPr>
            <a:r>
              <a:rPr lang="en-US" sz="2400" dirty="0" smtClean="0"/>
              <a:t>Tension over energy supply</a:t>
            </a:r>
          </a:p>
          <a:p>
            <a:pPr lvl="0">
              <a:buFont typeface="Arial" pitchFamily="34" charset="0"/>
              <a:buChar char="•"/>
            </a:pPr>
            <a:r>
              <a:rPr lang="en-US" sz="2400" dirty="0" smtClean="0"/>
              <a:t>Pressure on international  governance </a:t>
            </a:r>
            <a:endParaRPr lang="en-US" sz="2400" dirty="0">
              <a:solidFill>
                <a:srgbClr val="92D050"/>
              </a:solidFill>
            </a:endParaRPr>
          </a:p>
        </p:txBody>
      </p:sp>
      <p:sp>
        <p:nvSpPr>
          <p:cNvPr id="4" name="Slide Number Placeholder 3"/>
          <p:cNvSpPr>
            <a:spLocks noGrp="1"/>
          </p:cNvSpPr>
          <p:nvPr>
            <p:ph type="sldNum" sz="quarter" idx="12"/>
          </p:nvPr>
        </p:nvSpPr>
        <p:spPr/>
        <p:txBody>
          <a:bodyPr/>
          <a:lstStyle/>
          <a:p>
            <a:fld id="{7CB0DA3E-9471-4216-AA40-CE4D284839C0}" type="slidenum">
              <a:rPr lang="en-US" smtClean="0"/>
              <a:pPr/>
              <a:t>3</a:t>
            </a:fld>
            <a:endParaRPr lang="en-US" dirty="0"/>
          </a:p>
        </p:txBody>
      </p:sp>
      <p:sp>
        <p:nvSpPr>
          <p:cNvPr id="5" name="Footer Placeholder 4"/>
          <p:cNvSpPr>
            <a:spLocks noGrp="1"/>
          </p:cNvSpPr>
          <p:nvPr>
            <p:ph type="ftr" sz="quarter" idx="11"/>
          </p:nvPr>
        </p:nvSpPr>
        <p:spPr/>
        <p:txBody>
          <a:bodyPr/>
          <a:lstStyle/>
          <a:p>
            <a:r>
              <a:rPr lang="en-US" dirty="0" smtClean="0"/>
              <a:t>The Security dimensions of Climate Change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Potential for Instability and Conflict</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Environmental issues, such as resource access and quality, are now recognised as a major variable in regional instability and conflict</a:t>
            </a:r>
          </a:p>
          <a:p>
            <a:r>
              <a:rPr lang="en-US" dirty="0" smtClean="0"/>
              <a:t>The can exacerbate tensions resulting from ethnic, religious and other local differences such as socio - economic disparities between urban and rural areas, rapid economic development and border disputes.</a:t>
            </a:r>
            <a:endParaRPr lang="en-US" dirty="0"/>
          </a:p>
        </p:txBody>
      </p:sp>
      <p:sp>
        <p:nvSpPr>
          <p:cNvPr id="5" name="Footer Placeholder 4"/>
          <p:cNvSpPr>
            <a:spLocks noGrp="1"/>
          </p:cNvSpPr>
          <p:nvPr>
            <p:ph type="ftr" sz="quarter" idx="11"/>
          </p:nvPr>
        </p:nvSpPr>
        <p:spPr/>
        <p:txBody>
          <a:bodyPr/>
          <a:lstStyle/>
          <a:p>
            <a:r>
              <a:rPr lang="en-US" dirty="0" smtClean="0"/>
              <a:t>The Security dimensions of Climate Change</a:t>
            </a:r>
            <a:endParaRPr lang="en-US" dirty="0"/>
          </a:p>
        </p:txBody>
      </p:sp>
      <p:sp>
        <p:nvSpPr>
          <p:cNvPr id="4" name="Slide Number Placeholder 3"/>
          <p:cNvSpPr>
            <a:spLocks noGrp="1"/>
          </p:cNvSpPr>
          <p:nvPr>
            <p:ph type="sldNum" sz="quarter" idx="12"/>
          </p:nvPr>
        </p:nvSpPr>
        <p:spPr/>
        <p:txBody>
          <a:bodyPr/>
          <a:lstStyle/>
          <a:p>
            <a:fld id="{7CB0DA3E-9471-4216-AA40-CE4D284839C0}"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Potential for Instability and Conflict</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All this means that human society could suffer serious consequences as a result of climate change which could only result in conflict over resources such as water and displacement of populations.</a:t>
            </a:r>
          </a:p>
          <a:p>
            <a:r>
              <a:rPr lang="en-US" dirty="0" smtClean="0"/>
              <a:t>The reconceptualisation of security has resulted in a widening of dimensions of security from the narrow political and  military focus towards an inclusion of economic, societal and environmental dimensions </a:t>
            </a:r>
          </a:p>
          <a:p>
            <a:r>
              <a:rPr lang="en-US" dirty="0" smtClean="0"/>
              <a:t>These are some of the reasons why Climate Change was put on the agenda of the UN Security Council in 2007</a:t>
            </a:r>
          </a:p>
          <a:p>
            <a:endParaRPr lang="en-US" dirty="0"/>
          </a:p>
        </p:txBody>
      </p:sp>
      <p:sp>
        <p:nvSpPr>
          <p:cNvPr id="5" name="Footer Placeholder 4"/>
          <p:cNvSpPr>
            <a:spLocks noGrp="1"/>
          </p:cNvSpPr>
          <p:nvPr>
            <p:ph type="ftr" sz="quarter" idx="11"/>
          </p:nvPr>
        </p:nvSpPr>
        <p:spPr/>
        <p:txBody>
          <a:bodyPr/>
          <a:lstStyle/>
          <a:p>
            <a:r>
              <a:rPr lang="en-US" dirty="0" smtClean="0"/>
              <a:t>The Security dimensions of Climate Change</a:t>
            </a:r>
            <a:endParaRPr lang="en-US" dirty="0"/>
          </a:p>
        </p:txBody>
      </p:sp>
      <p:sp>
        <p:nvSpPr>
          <p:cNvPr id="4" name="Slide Number Placeholder 3"/>
          <p:cNvSpPr>
            <a:spLocks noGrp="1"/>
          </p:cNvSpPr>
          <p:nvPr>
            <p:ph type="sldNum" sz="quarter" idx="12"/>
          </p:nvPr>
        </p:nvSpPr>
        <p:spPr/>
        <p:txBody>
          <a:bodyPr/>
          <a:lstStyle/>
          <a:p>
            <a:fld id="{7CB0DA3E-9471-4216-AA40-CE4D284839C0}"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Caribbean, Central and South America</a:t>
            </a:r>
            <a:endParaRPr lang="en-US" dirty="0"/>
          </a:p>
        </p:txBody>
      </p:sp>
      <p:pic>
        <p:nvPicPr>
          <p:cNvPr id="5" name="Content Placeholder 4" descr="CAmericaCaribbean_MAP.jpg"/>
          <p:cNvPicPr>
            <a:picLocks noGrp="1" noChangeAspect="1"/>
          </p:cNvPicPr>
          <p:nvPr>
            <p:ph idx="1"/>
          </p:nvPr>
        </p:nvPicPr>
        <p:blipFill>
          <a:blip r:embed="rId2"/>
          <a:stretch>
            <a:fillRect/>
          </a:stretch>
        </p:blipFill>
        <p:spPr>
          <a:xfrm>
            <a:off x="1600200" y="1676400"/>
            <a:ext cx="5851820" cy="4525963"/>
          </a:xfrm>
        </p:spPr>
      </p:pic>
      <p:sp>
        <p:nvSpPr>
          <p:cNvPr id="4" name="Slide Number Placeholder 3"/>
          <p:cNvSpPr>
            <a:spLocks noGrp="1"/>
          </p:cNvSpPr>
          <p:nvPr>
            <p:ph type="sldNum" sz="quarter" idx="12"/>
          </p:nvPr>
        </p:nvSpPr>
        <p:spPr/>
        <p:txBody>
          <a:bodyPr/>
          <a:lstStyle/>
          <a:p>
            <a:fld id="{7CB0DA3E-9471-4216-AA40-CE4D284839C0}" type="slidenum">
              <a:rPr lang="en-US" smtClean="0"/>
              <a:pPr/>
              <a:t>6</a:t>
            </a:fld>
            <a:endParaRPr lang="en-US" dirty="0"/>
          </a:p>
        </p:txBody>
      </p:sp>
      <p:sp>
        <p:nvSpPr>
          <p:cNvPr id="6" name="Footer Placeholder 5"/>
          <p:cNvSpPr>
            <a:spLocks noGrp="1"/>
          </p:cNvSpPr>
          <p:nvPr>
            <p:ph type="ftr" sz="quarter" idx="11"/>
          </p:nvPr>
        </p:nvSpPr>
        <p:spPr/>
        <p:txBody>
          <a:bodyPr/>
          <a:lstStyle/>
          <a:p>
            <a:r>
              <a:rPr lang="en-US" dirty="0" smtClean="0"/>
              <a:t>The Security dimensions of Climate Change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0"/>
            <a:ext cx="8763000" cy="1676400"/>
          </a:xfrm>
        </p:spPr>
        <p:txBody>
          <a:bodyPr>
            <a:normAutofit fontScale="90000"/>
          </a:bodyPr>
          <a:lstStyle/>
          <a:p>
            <a:r>
              <a:rPr lang="en-US" sz="4000" dirty="0" smtClean="0"/>
              <a:t/>
            </a:r>
            <a:br>
              <a:rPr lang="en-US" sz="4000" dirty="0" smtClean="0"/>
            </a:br>
            <a:r>
              <a:rPr lang="en-US" sz="3600" dirty="0" smtClean="0"/>
              <a:t>Assessment of Climate Change impacts for Caribbean  and  South America </a:t>
            </a:r>
            <a:br>
              <a:rPr lang="en-US" sz="3600" dirty="0" smtClean="0"/>
            </a:br>
            <a:r>
              <a:rPr lang="en-US" sz="3600" dirty="0" smtClean="0">
                <a:solidFill>
                  <a:srgbClr val="00B050"/>
                </a:solidFill>
              </a:rPr>
              <a:t>( European </a:t>
            </a:r>
            <a:r>
              <a:rPr lang="en-US" sz="3100" dirty="0" smtClean="0">
                <a:solidFill>
                  <a:srgbClr val="00B050"/>
                </a:solidFill>
              </a:rPr>
              <a:t>Council-S113/08</a:t>
            </a:r>
            <a:r>
              <a:rPr lang="en-US" sz="3600" dirty="0" smtClean="0">
                <a:solidFill>
                  <a:srgbClr val="00B050"/>
                </a:solidFill>
              </a:rPr>
              <a:t>)</a:t>
            </a:r>
            <a:r>
              <a:rPr lang="en-US" dirty="0" smtClean="0">
                <a:solidFill>
                  <a:srgbClr val="00B050"/>
                </a:solidFill>
              </a:rPr>
              <a:t/>
            </a:r>
            <a:br>
              <a:rPr lang="en-US" dirty="0" smtClean="0">
                <a:solidFill>
                  <a:srgbClr val="00B050"/>
                </a:solidFill>
              </a:rPr>
            </a:br>
            <a:endParaRPr lang="en-US" dirty="0">
              <a:solidFill>
                <a:srgbClr val="00B050"/>
              </a:solidFill>
            </a:endParaRPr>
          </a:p>
        </p:txBody>
      </p:sp>
      <p:sp>
        <p:nvSpPr>
          <p:cNvPr id="6" name="Content Placeholder 5"/>
          <p:cNvSpPr>
            <a:spLocks noGrp="1"/>
          </p:cNvSpPr>
          <p:nvPr>
            <p:ph idx="1"/>
          </p:nvPr>
        </p:nvSpPr>
        <p:spPr/>
        <p:txBody>
          <a:bodyPr>
            <a:normAutofit fontScale="77500" lnSpcReduction="20000"/>
          </a:bodyPr>
          <a:lstStyle/>
          <a:p>
            <a:r>
              <a:rPr lang="en-US" dirty="0" smtClean="0"/>
              <a:t>Changes in rainfall pattern </a:t>
            </a:r>
          </a:p>
          <a:p>
            <a:r>
              <a:rPr lang="en-US" dirty="0" smtClean="0"/>
              <a:t>Extreme events associated with El Niño cycle-major hurricanes</a:t>
            </a:r>
          </a:p>
          <a:p>
            <a:r>
              <a:rPr lang="en-US" dirty="0" smtClean="0"/>
              <a:t>Rising Sea levels and erosion of shorelines and beaches </a:t>
            </a:r>
          </a:p>
          <a:p>
            <a:r>
              <a:rPr lang="en-US" dirty="0" smtClean="0"/>
              <a:t>Increase in sea surface temperature-bleaching of coral reefs</a:t>
            </a:r>
          </a:p>
          <a:p>
            <a:r>
              <a:rPr lang="en-US" dirty="0" smtClean="0"/>
              <a:t>Salinisation and desertification of agricultural land</a:t>
            </a:r>
          </a:p>
          <a:p>
            <a:r>
              <a:rPr lang="en-US" dirty="0" smtClean="0"/>
              <a:t>Glacial melting in the Andes-in Chile, Bolivia and Peru</a:t>
            </a:r>
          </a:p>
          <a:p>
            <a:r>
              <a:rPr lang="en-US" dirty="0" smtClean="0"/>
              <a:t>Decreasing productivity of important crops and livestock</a:t>
            </a:r>
            <a:endParaRPr lang="en-US" dirty="0" smtClean="0">
              <a:solidFill>
                <a:srgbClr val="FF0000"/>
              </a:solidFill>
            </a:endParaRPr>
          </a:p>
          <a:p>
            <a:r>
              <a:rPr lang="en-US" dirty="0" smtClean="0"/>
              <a:t>Loss of biodiversity in South America-in particular, Amazonia, Mesoamerica –in particular, Belize (Barrier Reef) and Costa Rica (cloud forest)</a:t>
            </a:r>
          </a:p>
          <a:p>
            <a:pPr>
              <a:buNone/>
            </a:pPr>
            <a:endParaRPr lang="en-US" dirty="0"/>
          </a:p>
        </p:txBody>
      </p:sp>
      <p:sp>
        <p:nvSpPr>
          <p:cNvPr id="3" name="Footer Placeholder 2"/>
          <p:cNvSpPr>
            <a:spLocks noGrp="1"/>
          </p:cNvSpPr>
          <p:nvPr>
            <p:ph type="ftr" sz="quarter" idx="11"/>
          </p:nvPr>
        </p:nvSpPr>
        <p:spPr/>
        <p:txBody>
          <a:bodyPr/>
          <a:lstStyle/>
          <a:p>
            <a:r>
              <a:rPr lang="en-US" dirty="0" smtClean="0"/>
              <a:t>The Security dimensions of Climate Change</a:t>
            </a:r>
            <a:endParaRPr lang="en-US" dirty="0"/>
          </a:p>
        </p:txBody>
      </p:sp>
      <p:sp>
        <p:nvSpPr>
          <p:cNvPr id="4" name="Slide Number Placeholder 3"/>
          <p:cNvSpPr>
            <a:spLocks noGrp="1"/>
          </p:cNvSpPr>
          <p:nvPr>
            <p:ph type="sldNum" sz="quarter" idx="12"/>
          </p:nvPr>
        </p:nvSpPr>
        <p:spPr/>
        <p:txBody>
          <a:bodyPr/>
          <a:lstStyle/>
          <a:p>
            <a:fld id="{7CB0DA3E-9471-4216-AA40-CE4D284839C0}"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Implications of Climate Change Impacts : Caribbean and South America </a:t>
            </a:r>
            <a:r>
              <a:rPr lang="en-US" sz="3600" dirty="0" smtClean="0">
                <a:solidFill>
                  <a:srgbClr val="00B050"/>
                </a:solidFill>
              </a:rPr>
              <a:t>(S113/08)</a:t>
            </a:r>
            <a:r>
              <a:rPr lang="en-US" sz="3600" dirty="0" smtClean="0"/>
              <a:t> </a:t>
            </a:r>
            <a:endParaRPr lang="en-US" sz="3600" dirty="0"/>
          </a:p>
        </p:txBody>
      </p:sp>
      <p:sp>
        <p:nvSpPr>
          <p:cNvPr id="3" name="Content Placeholder 2"/>
          <p:cNvSpPr>
            <a:spLocks noGrp="1"/>
          </p:cNvSpPr>
          <p:nvPr>
            <p:ph idx="1"/>
          </p:nvPr>
        </p:nvSpPr>
        <p:spPr/>
        <p:txBody>
          <a:bodyPr>
            <a:normAutofit fontScale="70000" lnSpcReduction="20000"/>
          </a:bodyPr>
          <a:lstStyle/>
          <a:p>
            <a:r>
              <a:rPr lang="en-US" dirty="0" smtClean="0">
                <a:solidFill>
                  <a:srgbClr val="FF0000"/>
                </a:solidFill>
              </a:rPr>
              <a:t>Adverse effects on coral reefs and shifts in location of fish stocks</a:t>
            </a:r>
          </a:p>
          <a:p>
            <a:r>
              <a:rPr lang="en-US" dirty="0" smtClean="0">
                <a:solidFill>
                  <a:srgbClr val="FF0000"/>
                </a:solidFill>
              </a:rPr>
              <a:t>Decreasing productivity of important crops and livestock with dire consequences for food security</a:t>
            </a:r>
          </a:p>
          <a:p>
            <a:r>
              <a:rPr lang="en-US" dirty="0" smtClean="0">
                <a:solidFill>
                  <a:srgbClr val="FF0000"/>
                </a:solidFill>
              </a:rPr>
              <a:t>Loss of biodiversity (the region has half of the world’s plants and animal species) and destruction of freshwater, marine and forest habitats</a:t>
            </a:r>
          </a:p>
          <a:p>
            <a:r>
              <a:rPr lang="en-US" dirty="0" smtClean="0">
                <a:solidFill>
                  <a:srgbClr val="FF0000"/>
                </a:solidFill>
              </a:rPr>
              <a:t>Increasing incidence of diseases</a:t>
            </a:r>
          </a:p>
          <a:p>
            <a:r>
              <a:rPr lang="en-US" dirty="0" smtClean="0">
                <a:solidFill>
                  <a:srgbClr val="FF0000"/>
                </a:solidFill>
              </a:rPr>
              <a:t>Increased risk of flooding in low-lying areas</a:t>
            </a:r>
          </a:p>
          <a:p>
            <a:r>
              <a:rPr lang="en-US" dirty="0" smtClean="0">
                <a:solidFill>
                  <a:srgbClr val="FF0000"/>
                </a:solidFill>
              </a:rPr>
              <a:t>Restricted availability of water for human consumption, agriculture and energy generation</a:t>
            </a:r>
          </a:p>
          <a:p>
            <a:r>
              <a:rPr lang="en-US" dirty="0" smtClean="0">
                <a:solidFill>
                  <a:srgbClr val="FF0000"/>
                </a:solidFill>
              </a:rPr>
              <a:t>Damage to economic and social infra-structure</a:t>
            </a:r>
          </a:p>
          <a:p>
            <a:r>
              <a:rPr lang="en-US" dirty="0" smtClean="0">
                <a:solidFill>
                  <a:srgbClr val="FF0000"/>
                </a:solidFill>
              </a:rPr>
              <a:t>Increasing poverty, hunger and living standards </a:t>
            </a:r>
          </a:p>
          <a:p>
            <a:r>
              <a:rPr lang="en-US" dirty="0" smtClean="0">
                <a:solidFill>
                  <a:srgbClr val="FF0000"/>
                </a:solidFill>
              </a:rPr>
              <a:t>Social and political tensions in a region with often weak governance structures</a:t>
            </a:r>
          </a:p>
          <a:p>
            <a:endParaRPr lang="en-US" dirty="0" smtClean="0">
              <a:solidFill>
                <a:srgbClr val="FF0000"/>
              </a:solidFill>
            </a:endParaRPr>
          </a:p>
          <a:p>
            <a:endParaRPr lang="en-US" dirty="0" smtClean="0">
              <a:solidFill>
                <a:srgbClr val="FF0000"/>
              </a:solidFill>
            </a:endParaRPr>
          </a:p>
          <a:p>
            <a:endParaRPr lang="en-US" dirty="0">
              <a:solidFill>
                <a:srgbClr val="FF0000"/>
              </a:solidFill>
            </a:endParaRPr>
          </a:p>
        </p:txBody>
      </p:sp>
      <p:sp>
        <p:nvSpPr>
          <p:cNvPr id="4" name="Footer Placeholder 3"/>
          <p:cNvSpPr>
            <a:spLocks noGrp="1"/>
          </p:cNvSpPr>
          <p:nvPr>
            <p:ph type="ftr" sz="quarter" idx="11"/>
          </p:nvPr>
        </p:nvSpPr>
        <p:spPr/>
        <p:txBody>
          <a:bodyPr/>
          <a:lstStyle/>
          <a:p>
            <a:r>
              <a:rPr lang="en-US" dirty="0" smtClean="0"/>
              <a:t>The Security dimensions of Climate Change</a:t>
            </a:r>
            <a:endParaRPr lang="en-US" dirty="0"/>
          </a:p>
        </p:txBody>
      </p:sp>
      <p:sp>
        <p:nvSpPr>
          <p:cNvPr id="5" name="Slide Number Placeholder 4"/>
          <p:cNvSpPr>
            <a:spLocks noGrp="1"/>
          </p:cNvSpPr>
          <p:nvPr>
            <p:ph type="sldNum" sz="quarter" idx="12"/>
          </p:nvPr>
        </p:nvSpPr>
        <p:spPr/>
        <p:txBody>
          <a:bodyPr/>
          <a:lstStyle/>
          <a:p>
            <a:fld id="{7CB0DA3E-9471-4216-AA40-CE4D284839C0}"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Security Implications of Climate Change Impacts on the Caribbean and South America</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Conflict over resources-arable land, fish stocks, fresh water and other natural resources e.g. hydropower potential</a:t>
            </a:r>
          </a:p>
          <a:p>
            <a:r>
              <a:rPr lang="en-US" dirty="0" smtClean="0"/>
              <a:t>Border disputes</a:t>
            </a:r>
          </a:p>
          <a:p>
            <a:r>
              <a:rPr lang="en-US" dirty="0" smtClean="0"/>
              <a:t>Environmentally-induced cross border migration</a:t>
            </a:r>
          </a:p>
          <a:p>
            <a:r>
              <a:rPr lang="en-US" dirty="0" smtClean="0"/>
              <a:t>Humanitarian crises</a:t>
            </a:r>
          </a:p>
          <a:p>
            <a:r>
              <a:rPr lang="en-US" dirty="0" smtClean="0"/>
              <a:t>Frustration, Social unrest and Radicalisation</a:t>
            </a:r>
          </a:p>
          <a:p>
            <a:r>
              <a:rPr lang="en-US" dirty="0" smtClean="0"/>
              <a:t>Pressures on national, regional and international governance</a:t>
            </a:r>
            <a:endParaRPr lang="en-US" dirty="0"/>
          </a:p>
        </p:txBody>
      </p:sp>
      <p:sp>
        <p:nvSpPr>
          <p:cNvPr id="4" name="Footer Placeholder 3"/>
          <p:cNvSpPr>
            <a:spLocks noGrp="1"/>
          </p:cNvSpPr>
          <p:nvPr>
            <p:ph type="ftr" sz="quarter" idx="11"/>
          </p:nvPr>
        </p:nvSpPr>
        <p:spPr/>
        <p:txBody>
          <a:bodyPr/>
          <a:lstStyle/>
          <a:p>
            <a:r>
              <a:rPr lang="en-US" dirty="0" smtClean="0"/>
              <a:t>The Security dimensions of Climate Change</a:t>
            </a:r>
            <a:endParaRPr lang="en-US" dirty="0"/>
          </a:p>
        </p:txBody>
      </p:sp>
      <p:sp>
        <p:nvSpPr>
          <p:cNvPr id="5" name="Slide Number Placeholder 4"/>
          <p:cNvSpPr>
            <a:spLocks noGrp="1"/>
          </p:cNvSpPr>
          <p:nvPr>
            <p:ph type="sldNum" sz="quarter" idx="12"/>
          </p:nvPr>
        </p:nvSpPr>
        <p:spPr/>
        <p:txBody>
          <a:bodyPr/>
          <a:lstStyle/>
          <a:p>
            <a:fld id="{7CB0DA3E-9471-4216-AA40-CE4D284839C0}"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TotalTime>
  <Words>1038</Words>
  <Application>Microsoft Office PowerPoint</Application>
  <PresentationFormat>On-screen Show (4:3)</PresentationFormat>
  <Paragraphs>112</Paragraphs>
  <Slides>11</Slides>
  <Notes>4</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There are several reasons why unmitigated Climate Change can be considered as potential sources of conflict and disruption of peace  (IGPCC)</vt:lpstr>
      <vt:lpstr>   There are several reasons why unmitigated Climate Change can be considered as a potential source of conflict and disruption of peace (EU paper S113/08)  </vt:lpstr>
      <vt:lpstr>  Potential for Instability and Conflict  </vt:lpstr>
      <vt:lpstr>  Potential for Instability and Conflict  </vt:lpstr>
      <vt:lpstr>Caribbean, Central and South America</vt:lpstr>
      <vt:lpstr> Assessment of Climate Change impacts for Caribbean  and  South America  ( European Council-S113/08) </vt:lpstr>
      <vt:lpstr>Implications of Climate Change Impacts : Caribbean and South America (S113/08) </vt:lpstr>
      <vt:lpstr>Security Implications of Climate Change Impacts on the Caribbean and South America </vt:lpstr>
      <vt:lpstr>The Opportunities that must be seized</vt:lpstr>
      <vt:lpstr> Conclusion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RAK</dc:creator>
  <cp:lastModifiedBy>R.A. Kingham</cp:lastModifiedBy>
  <cp:revision>47</cp:revision>
  <dcterms:created xsi:type="dcterms:W3CDTF">2009-11-04T16:13:48Z</dcterms:created>
  <dcterms:modified xsi:type="dcterms:W3CDTF">2020-03-26T17:27:04Z</dcterms:modified>
</cp:coreProperties>
</file>