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5143500" cx="9144000"/>
  <p:notesSz cx="6858000" cy="9144000"/>
  <p:embeddedFontLst>
    <p:embeddedFont>
      <p:font typeface="Roboto"/>
      <p:regular r:id="rId27"/>
      <p:bold r:id="rId28"/>
      <p:italic r:id="rId29"/>
      <p:boldItalic r:id="rId30"/>
    </p:embeddedFont>
    <p:embeddedFont>
      <p:font typeface="Merriweather"/>
      <p:regular r:id="rId31"/>
      <p:bold r:id="rId32"/>
      <p:italic r:id="rId33"/>
      <p:boldItalic r:id="rId34"/>
    </p:embeddedFont>
    <p:embeddedFont>
      <p:font typeface="Comfortaa"/>
      <p:regular r:id="rId35"/>
      <p:bold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C34A609-9245-4331-99E7-1638138377CF}">
  <a:tblStyle styleId="{1C34A609-9245-4331-99E7-1638138377C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Roboto-bold.fntdata"/><Relationship Id="rId27" Type="http://schemas.openxmlformats.org/officeDocument/2006/relationships/font" Target="fonts/Robot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Robo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Merriweather-regular.fntdata"/><Relationship Id="rId30" Type="http://schemas.openxmlformats.org/officeDocument/2006/relationships/font" Target="fonts/Roboto-boldItalic.fntdata"/><Relationship Id="rId11" Type="http://schemas.openxmlformats.org/officeDocument/2006/relationships/slide" Target="slides/slide5.xml"/><Relationship Id="rId33" Type="http://schemas.openxmlformats.org/officeDocument/2006/relationships/font" Target="fonts/Merriweather-italic.fntdata"/><Relationship Id="rId10" Type="http://schemas.openxmlformats.org/officeDocument/2006/relationships/slide" Target="slides/slide4.xml"/><Relationship Id="rId32" Type="http://schemas.openxmlformats.org/officeDocument/2006/relationships/font" Target="fonts/Merriweather-bold.fntdata"/><Relationship Id="rId13" Type="http://schemas.openxmlformats.org/officeDocument/2006/relationships/slide" Target="slides/slide7.xml"/><Relationship Id="rId35" Type="http://schemas.openxmlformats.org/officeDocument/2006/relationships/font" Target="fonts/Comfortaa-regular.fntdata"/><Relationship Id="rId12" Type="http://schemas.openxmlformats.org/officeDocument/2006/relationships/slide" Target="slides/slide6.xml"/><Relationship Id="rId34" Type="http://schemas.openxmlformats.org/officeDocument/2006/relationships/font" Target="fonts/Merriweather-boldItalic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Comfortaa-bold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cdce8277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fcdce8277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b47e0ff92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b47e0ff92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fb47e0ff92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fb47e0ff92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fb47e0ff92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fb47e0ff92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cdce8277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fcdce8277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fcdce8277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fcdce8277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fb47e0ff9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fb47e0ff9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b47e0ff92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fb47e0ff92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cdce82777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fcdce82777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b47e0ff92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fb47e0ff92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b47e0ff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b47e0ff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b47e0ff92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fb47e0ff92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fcdce82777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fcdce82777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cdce82777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cdce82777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b47e0ff9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b47e0ff9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cdce82777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cdce82777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cdce82777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cdce82777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IAS- International Antiviral Society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0eb962e7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0eb962e7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cdce8277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cdce8277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clinicalinfo.hiv.gov/en/guidelines" TargetMode="External"/><Relationship Id="rId4" Type="http://schemas.openxmlformats.org/officeDocument/2006/relationships/hyperlink" Target="https://clinicalinfo.hiv.gov/en/guidelines" TargetMode="External"/><Relationship Id="rId9" Type="http://schemas.openxmlformats.org/officeDocument/2006/relationships/hyperlink" Target="https://www.who.int/health-topics/hiv-aids/#tab=tab_1" TargetMode="External"/><Relationship Id="rId5" Type="http://schemas.openxmlformats.org/officeDocument/2006/relationships/hyperlink" Target="https://clinicalinfo.hiv.gov/en/guidelines/adult-and-adolescent-arv/hhs-adults-and-adolescents-antiretroviral-guidelines-panel" TargetMode="External"/><Relationship Id="rId6" Type="http://schemas.openxmlformats.org/officeDocument/2006/relationships/hyperlink" Target="https://clinicalinfo.hiv.gov/en/guidelines/adult-and-adolescent-arv/hhs-adults-and-adolescents-antiretroviral-guidelines-panel" TargetMode="External"/><Relationship Id="rId7" Type="http://schemas.openxmlformats.org/officeDocument/2006/relationships/hyperlink" Target="https://clinicalinfo.hiv.gov/en/guidelines/adult-and-adolescent-arv/hhs-adults-and-adolescents-antiretroviral-guidelines-panel" TargetMode="External"/><Relationship Id="rId8" Type="http://schemas.openxmlformats.org/officeDocument/2006/relationships/hyperlink" Target="https://aidsinfo.nih.gov/guidelines/html/1/adult-and-adolescent-arv/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helpstoptheviruspro.com/hiv-treatment/hiv-drug-resistance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66"/>
              <a:t>RAPID INITIATION OF ANTIRETROVIRAL THERAPY IN AN HIV CLINIC-“Implementation Strategy ”.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194325" y="2753000"/>
            <a:ext cx="4989300" cy="8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Lucy Ogechi Efobi, DNP, APN, AAHIVS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American Academy of HIV Medicine- Specialist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Adjunct Clinical Instructor -Rutgers School of Nursing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LAB REQUIREMENT.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HIV-1/2 antigen/antibody assay (if not already done)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HIV quantitative viral load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Baseline HIV genotypic resistance profile (PR-RT resistance and integrase resistance)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Baseline CD4 cell count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HLA-B*5701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Testing for hepatitis A, B, and C viruses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Comprehensive metabolic panel (creatinine clearance, hepatic profile)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Sexually transmitted infection screening: urine, pharyngeal, and/or rectal + syphilis screening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Urinalysis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Pregnancy test for individuals of childbearing potential.</a:t>
            </a:r>
            <a:endParaRPr sz="17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48" name="Google Shape;14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25" y="1793300"/>
            <a:ext cx="3553450" cy="280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23"/>
          <p:cNvGraphicFramePr/>
          <p:nvPr/>
        </p:nvGraphicFramePr>
        <p:xfrm>
          <a:off x="60400" y="13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{1C34A609-9245-4331-99E7-1638138377CF}</a:tableStyleId>
              </a:tblPr>
              <a:tblGrid>
                <a:gridCol w="4383875"/>
                <a:gridCol w="4346525"/>
              </a:tblGrid>
              <a:tr h="264325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</a:rPr>
                        <a:t>Recommended Regimen for </a:t>
                      </a:r>
                      <a:r>
                        <a:rPr b="1" lang="en" sz="900">
                          <a:solidFill>
                            <a:srgbClr val="FFFFFF"/>
                          </a:solidFill>
                        </a:rPr>
                        <a:t>Rapid Stat ART</a:t>
                      </a:r>
                      <a:endParaRPr b="1" sz="900">
                        <a:solidFill>
                          <a:srgbClr val="FFFFFF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27BA0"/>
                    </a:solidFill>
                  </a:tcPr>
                </a:tc>
                <a:tc hMerge="1"/>
              </a:tr>
              <a:tr h="350175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Prescribe </a:t>
                      </a:r>
                      <a:r>
                        <a:rPr lang="en" sz="900" u="sng"/>
                        <a:t>ONE</a:t>
                      </a:r>
                      <a:r>
                        <a:rPr lang="en" sz="900"/>
                        <a:t> of the below medication regimens. Prescriptions usually 2 weeks on ART starter pack</a:t>
                      </a:r>
                      <a:endParaRPr sz="9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7536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Biktarvy</a:t>
                      </a:r>
                      <a:r>
                        <a:rPr lang="en" sz="1000"/>
                        <a:t> (Tenofovir alafenamide/</a:t>
                      </a:r>
                      <a:endParaRPr sz="1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emtricitabine/bictegravir</a:t>
                      </a:r>
                      <a:endParaRPr sz="1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(TAF 25 mg/FTC/BIC)</a:t>
                      </a:r>
                      <a:endParaRPr sz="1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 </a:t>
                      </a:r>
                      <a:endParaRPr sz="10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*Evidence rating: A1a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b="1" i="1" lang="en" sz="900"/>
                        <a:t>Single-tablet</a:t>
                      </a:r>
                      <a:r>
                        <a:rPr lang="en" sz="900"/>
                        <a:t>, taken once daily, w or w/o food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lang="en" sz="900"/>
                        <a:t>should not be used in patients with a creatinine clearance (CrCl) &lt;30 mL/min; re-evaluate after baseline laboratory testing results are available.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lang="en" sz="900"/>
                        <a:t>Magnesium- or aluminum-containing antacids may be taken 2 hours before or 6 hours after BIC; calcium-containing antacids or iron supplements may be taken simultaneously if taken with food.</a:t>
                      </a:r>
                      <a:endParaRPr sz="9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45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Dovato </a:t>
                      </a:r>
                      <a:r>
                        <a:rPr lang="en" sz="1000"/>
                        <a:t>(Dolutegravir/ Lamivudine </a:t>
                      </a:r>
                      <a:endParaRPr sz="10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(DTG 50mg/3TC300mg)</a:t>
                      </a:r>
                      <a:endParaRPr sz="1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*Evidence rating: A1a</a:t>
                      </a: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b="1" i="1" lang="en" sz="900"/>
                        <a:t>Single-tablet</a:t>
                      </a:r>
                      <a:r>
                        <a:rPr lang="en" sz="900"/>
                        <a:t>, taken once daily, w or w/o food</a:t>
                      </a:r>
                      <a:endParaRPr sz="900"/>
                    </a:p>
                    <a:p>
                      <a:pPr indent="-28575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" sz="900"/>
                        <a:t>Check Hep B status for starting Dovato</a:t>
                      </a:r>
                      <a:endParaRPr sz="900"/>
                    </a:p>
                    <a:p>
                      <a:pPr indent="-28575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Char char="●"/>
                      </a:pPr>
                      <a:r>
                        <a:rPr lang="en" sz="900"/>
                        <a:t>Dose adjustment with use of</a:t>
                      </a:r>
                      <a:r>
                        <a:rPr lang="en" sz="1000"/>
                        <a:t> </a:t>
                      </a:r>
                      <a:r>
                        <a:rPr lang="en" sz="900"/>
                        <a:t>carbamazepine or rifampin.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033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Tivicay + Descovy </a:t>
                      </a:r>
                      <a:r>
                        <a:rPr lang="en" sz="1200"/>
                        <a:t>(dolutegravir and Tenofovir alafenamide/Emtricitabine; DTG &amp; TAF 25mg/FTC)</a:t>
                      </a:r>
                      <a:endParaRPr sz="12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*Evidence rating: A1a</a:t>
                      </a:r>
                      <a:endParaRPr sz="12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b="1" i="1" lang="en" sz="900"/>
                        <a:t>Two pills</a:t>
                      </a:r>
                      <a:r>
                        <a:rPr lang="en" sz="900"/>
                        <a:t>, taken together once a day, w/ or w/o food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lang="en" sz="900"/>
                        <a:t>Should not be used in patients with CrCl &lt;30 mL/min; re-evaluate after baseline laboratory testing results are available.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●</a:t>
                      </a:r>
                      <a:r>
                        <a:rPr lang="en" sz="7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 </a:t>
                      </a:r>
                      <a:r>
                        <a:rPr lang="en" sz="900"/>
                        <a:t>Magnesium- or aluminum-containing antacids may be taken 2 hours before or 6 hours after DTG; calcium-containing antacids or iron supplements may be taken simultaneously if taken with food.</a:t>
                      </a:r>
                      <a:endParaRPr sz="900"/>
                    </a:p>
                    <a:p>
                      <a:pPr indent="0" lvl="0" marL="4572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</a:t>
            </a:r>
            <a:endParaRPr/>
          </a:p>
        </p:txBody>
      </p:sp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4745525" y="522450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Patient readiness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 Insurance ????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 Housing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*Unemployment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 Food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*Other health conditions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study 1</a:t>
            </a:r>
            <a:endParaRPr/>
          </a:p>
        </p:txBody>
      </p:sp>
      <p:sp>
        <p:nvSpPr>
          <p:cNvPr id="165" name="Google Shape;165;p25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OR NO START</a:t>
            </a:r>
            <a:endParaRPr/>
          </a:p>
        </p:txBody>
      </p:sp>
      <p:sp>
        <p:nvSpPr>
          <p:cNvPr id="166" name="Google Shape;166;p25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 26 years old MSM walked into your clinic for HIV testing. Patient report exposure to HIV with new  sexual partner. Denies any medical condition, however report treatment of syphilis a year before. Denies any allergies. No history of current medication. HIV rapid stat in the office was positive. Staff brought in patient to you for rapid stat or immediate ART.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What would  you do?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Patient Readiness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including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Mental health, Psychological/ psychosocial health, Support system etc)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Others.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study 2</a:t>
            </a:r>
            <a:endParaRPr/>
          </a:p>
        </p:txBody>
      </p:sp>
      <p:sp>
        <p:nvSpPr>
          <p:cNvPr id="172" name="Google Shape;172;p26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OR NOT START</a:t>
            </a:r>
            <a:endParaRPr/>
          </a:p>
        </p:txBody>
      </p:sp>
      <p:sp>
        <p:nvSpPr>
          <p:cNvPr id="173" name="Google Shape;173;p26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36 years old female arrived at your clinic for HIV testing. Patient report she is a sex walker, howeve, shared a needle with an HIV positive person a day before. Patient has a negative HIV result done a week ago from another HIV clinic. She is requesting HIV treatment because she is very certain about her current </a:t>
            </a: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exposure. Her rapid stat test result was negative. 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What would you do?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*Classic candidate for PEP and then PrEP.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*Pregnancy test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*Lab work</a:t>
            </a:r>
            <a:endParaRPr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study 3</a:t>
            </a:r>
            <a:endParaRPr/>
          </a:p>
        </p:txBody>
      </p:sp>
      <p:sp>
        <p:nvSpPr>
          <p:cNvPr id="179" name="Google Shape;179;p27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OR NO START</a:t>
            </a:r>
            <a:endParaRPr/>
          </a:p>
        </p:txBody>
      </p:sp>
      <p:sp>
        <p:nvSpPr>
          <p:cNvPr id="180" name="Google Shape;180;p27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48 years old AAM referred to your clinic for rapid stat HIV treatment by the CHW. Patient  tested positive for HIV at the mobile unit a day before. According to report, Patient denies any medical conditions, no report of previous medication including PrEP. Patient denies allergies. 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However, upon medical interview with the Provider, Patient report he was told by his medical provider that he had a kidney condition 2 years ago, although he stopped following with the provider and he is also unknown of the diagnosis.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What would you do?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Clinic Staff Roles</a:t>
            </a:r>
            <a:endParaRPr/>
          </a:p>
        </p:txBody>
      </p:sp>
      <p:sp>
        <p:nvSpPr>
          <p:cNvPr id="186" name="Google Shape;186;p28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Insurance: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○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Confirm medical insurance status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■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Uninsured → use starter packs/ samples + complete ADDP application.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■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Insured → Contact pharmacy to begin expedited prior authorization, or provide “starter pack” if available 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Additional Needs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If needed, refer to mental health, social work, HIV patient navigation, community case workers, substance use treatment, syringe exchange referral, etc.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7" name="Google Shape;187;p28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Once Rapid ART initiated: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i="1"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IF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rapid ART provider is not managing long-term follow up, schedule with new provider before Rapid ART prescription runs out (recommend 7 days)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○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Scheduled before pt leaves clinic during Rapid ART initiation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■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Visit can be in-person or TeleMedicine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48 hr check in by nursing, patient navigator, social worker, etc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○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Side Effects?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○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Psycho-social support needed?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○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Clarify any questions about Rapid ART/HIV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Adherence Supporting Strategies.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77"/>
              <a:t>By</a:t>
            </a:r>
            <a:endParaRPr sz="15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77"/>
              <a:t>The Provider</a:t>
            </a:r>
            <a:endParaRPr sz="15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77"/>
              <a:t>Clinic Nurse</a:t>
            </a:r>
            <a:endParaRPr sz="15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77"/>
              <a:t>MCM</a:t>
            </a:r>
            <a:endParaRPr sz="15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77"/>
              <a:t>CHW</a:t>
            </a:r>
            <a:endParaRPr sz="1577"/>
          </a:p>
        </p:txBody>
      </p:sp>
      <p:sp>
        <p:nvSpPr>
          <p:cNvPr id="193" name="Google Shape;193;p2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FOLLOW UP!!!</a:t>
            </a:r>
            <a:endParaRPr sz="37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*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Contact patient within 24 to 48 hours by phone or other preferred method.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Assess medication tolerance and adherence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If feasible schedule in-person visit with medical care provider within 7 days.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*Reinforce adherence.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</a:t>
            </a:r>
            <a:r>
              <a:rPr lang="en" sz="9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Follow-up every 2 weeks until virological suppressed, and then monthly for 2 months and then every 3 months.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*Adjust ART /Change or adjust initial ART regime based on initial lab results and resistance testing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3900"/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Care Continuum</a:t>
            </a:r>
            <a:endParaRPr/>
          </a:p>
        </p:txBody>
      </p:sp>
      <p:sp>
        <p:nvSpPr>
          <p:cNvPr id="199" name="Google Shape;199;p30"/>
          <p:cNvSpPr txBox="1"/>
          <p:nvPr/>
        </p:nvSpPr>
        <p:spPr>
          <a:xfrm>
            <a:off x="0" y="1400725"/>
            <a:ext cx="88323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1.</a:t>
            </a: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     </a:t>
            </a: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Complete lab every 3 Months (4 labs in a year) if CD4 &lt; 200, detectable viral load and abnormal lab results.</a:t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2.</a:t>
            </a: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     </a:t>
            </a: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In-office consultation every 3 Months (4 visits in a year) if CD4 &lt; 200, detectable viral load and abnormal lab results.</a:t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3.</a:t>
            </a: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     </a:t>
            </a: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Complete lab every 6 Months (2 labs in a year) if CD4 &gt;200, undetectable viral load and normal lab results.</a:t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685800" rtl="0" algn="l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4.</a:t>
            </a:r>
            <a:r>
              <a:rPr lang="en" sz="1200">
                <a:latin typeface="Comfortaa"/>
                <a:ea typeface="Comfortaa"/>
                <a:cs typeface="Comfortaa"/>
                <a:sym typeface="Comfortaa"/>
              </a:rPr>
              <a:t>     </a:t>
            </a:r>
            <a:r>
              <a:rPr lang="en" sz="1700">
                <a:latin typeface="Comfortaa"/>
                <a:ea typeface="Comfortaa"/>
                <a:cs typeface="Comfortaa"/>
                <a:sym typeface="Comfortaa"/>
              </a:rPr>
              <a:t>In-office or Telehealth visit every 4 months (3 visits in a year) - if CD4&gt; 200, undetectable viral load and normal lab results.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1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205" name="Google Shape;205;p3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-Promote Team effort in the clinic setting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-Staff Education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-Patient Education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-Encourage Partner testing and treatment especially in the presence of STI exposures.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-Encourage Adherence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-Promote the term -U=U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71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*IAS 2020 guideline for initiating Antiretroviral Therapy (ART) </a:t>
            </a:r>
            <a:endParaRPr sz="3371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71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 Steps to implement Rapid ART in an HIV Clinic.</a:t>
            </a:r>
            <a:endParaRPr sz="3371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71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*Experts Recommendations</a:t>
            </a:r>
            <a:endParaRPr sz="3371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371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1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6002E"/>
                </a:solidFill>
                <a:latin typeface="Arial"/>
                <a:ea typeface="Arial"/>
                <a:cs typeface="Arial"/>
                <a:sym typeface="Arial"/>
              </a:rPr>
              <a:t>Antiretroviral Drugs for Treatment and Prevention of HIV Infection in Adults</a:t>
            </a:r>
            <a:endParaRPr sz="2000">
              <a:solidFill>
                <a:srgbClr val="E6002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E6002E"/>
                </a:solidFill>
                <a:latin typeface="Arial"/>
                <a:ea typeface="Arial"/>
                <a:cs typeface="Arial"/>
                <a:sym typeface="Arial"/>
              </a:rPr>
              <a:t>2020 Recommendations of the International Antiviral Society–USA Panel</a:t>
            </a:r>
            <a:endParaRPr sz="2000">
              <a:solidFill>
                <a:srgbClr val="E6002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11" name="Google Shape;211;p32"/>
          <p:cNvSpPr txBox="1"/>
          <p:nvPr/>
        </p:nvSpPr>
        <p:spPr>
          <a:xfrm>
            <a:off x="311725" y="1338725"/>
            <a:ext cx="8636400" cy="40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Boyd MA, Boffito M, Castagna A, Estrada V. Rapid initiation of antiretroviral therapy at HIV diagnosis: definition, process, knowledge gaps. HIV Med. 2019 Mar;20 Suppl 1:3-11. doi: 10.1111/hiv.12708. PMID: 30724450.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Centers for Disease Control and Prevention (CDC). Data to Care: Using HIV Surveillance Data to Support the HIV Care Continuum.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Clinical guidelines. February, 2021. Retrieved from </a:t>
            </a:r>
            <a:r>
              <a:rPr lang="en" sz="1000"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HIV/AIDS Treatment Guidelines </a:t>
            </a:r>
            <a:r>
              <a:rPr lang="en" sz="1000"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Clinical Info</a:t>
            </a: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García-Deltoro M. Rapid Initiation of Antiretroviral Therapy after HIV Diagnosis. AIDS Rev. 2019;21(2):55-64. doi: 10.24875/AIDSRev.M19000027. PMID: 31332395.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Guidelines for the use of Antiretroviral Agents in Adults and Adolescents Living with HIV. February, 2021. Retrieved from </a:t>
            </a:r>
            <a:r>
              <a:rPr lang="en" sz="1000"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HHS Adults and Adolescents Antiretroviral Guidelines Panel Recommendation for the Long-Acting Injectable Antiretroviral Regimen of Cabotegravir and Rilpivirine | Adult and Adolescent ARV | </a:t>
            </a:r>
            <a:r>
              <a:rPr lang="en" sz="1000"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Clinical Info</a:t>
            </a:r>
            <a:r>
              <a:rPr lang="en" sz="1000"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 (hiv.gov)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Mateo-Urdiales A, Johnson S, Smith R, Nachega JB, Eshun-Wilson I. Rapid initiation of antiretroviral therapy for people living with HIV. Cochrane Database Syst Rev. 2019 Jun 17;6(6):CD012962. doi: 10.1002/14651858.CD012962.pub2. PMID: 31206168; PMCID: PMC6575156.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Panel on Antiretroviral Guidelines for Adults and Adolescents. Guidelines for the use of antiretroviral agents in HIV-1-infected adults and adolescents. Department of Health and Human Services. U.S. Department of Health and Human Services. Available at </a:t>
            </a:r>
            <a:r>
              <a:rPr lang="en" sz="1000"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https://aidsinfo.nih.gov/guidelines/html/1/adult-and-adolescent-arv/0</a:t>
            </a: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December 18, 2019.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World Health Organization (WHO). HIV/AIDS. World Health Organization (WHO). Available at </a:t>
            </a:r>
            <a:r>
              <a:rPr lang="en" sz="1000"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https://www.who.int/health-topics/hiv-aids/#tab=tab_1</a:t>
            </a:r>
            <a:r>
              <a:rPr lang="en" sz="10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0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9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Disclosure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44675" y="522450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No disclosures-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TERMS-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*Rapid Stat ART- refers to initiation of ART as soon as possible (within 7 days) after HIV diagnosis.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*Immediate ART OR Same day  ART can be used interchangeably- both refers to as starting ART on the day of diagnosis or immediately after diagnosis or at the first clinic visit after diagnosis.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*Rapid Stat ART would be more practical compare to immediate or same day ART initiation*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pus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Success of Antiviral Therapy Initiation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25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*Increase in survival - leading to PLWHIV living a near-normal lifespan.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*Viremia control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*Increase number of PLWHIV of over age 50.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0" name="Google Shape;90;p17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*Increase CD4 count - healthy immune system.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*Reduction in HIV - associated morbidity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*Prolonged duration of survival.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*Prevent HIV transmission - U=U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25" y="156875"/>
            <a:ext cx="8520600" cy="9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Rapid Stat ART- </a:t>
            </a:r>
            <a:r>
              <a:rPr lang="en"/>
              <a:t>Policies and Procedure in an HIV Clinic- considerations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PATIENT CONSIDERATIONS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Concomitant medications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Comorbidities and coinfections (especially in older patients)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Prior side effects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Baseline resistance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Inconsistent access to medication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Access/coverage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750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●"/>
            </a:pPr>
            <a:r>
              <a:rPr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Adherence potential today and over the course of the patient's lifetime</a:t>
            </a:r>
            <a:endParaRPr/>
          </a:p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TREATMENT CONSIDERATIONS</a:t>
            </a:r>
            <a:endParaRPr b="1" sz="14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Virologic efficacy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Barrier to resistance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Potential short- or long-term side effects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Pill size/burden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Dosing frequency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Drug-drug interactions and potential short- or long-term toxicities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Convenience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Food effects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-311150" lvl="0" marL="45720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omfortaa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Ability to use regardless of baseline viral load and CD4 count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Rapid Stat ART Eligibility - IAS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WHO IS ELIGIBLE 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NO previously treated HIV &amp;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Two positive HIV rapid tests -</a:t>
            </a:r>
            <a:r>
              <a:rPr b="1"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or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Positive 4th gen HIV test by blood -</a:t>
            </a:r>
            <a:r>
              <a:rPr b="1"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or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Detectable HIV RNA “viral load” -</a:t>
            </a:r>
            <a:r>
              <a:rPr b="1"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and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-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u="sng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&gt;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18 years of age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Medically &amp; psychologically stable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Substance use is </a:t>
            </a:r>
            <a:r>
              <a:rPr lang="en" u="sng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NOT</a:t>
            </a: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a contraindication to Rapid stat ART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(Those previously on PrEP are okay to start  on rapid ART, if concerns around resistance to PrEP, consider combo regimens)</a:t>
            </a:r>
            <a:endParaRPr/>
          </a:p>
        </p:txBody>
      </p:sp>
      <p:sp>
        <p:nvSpPr>
          <p:cNvPr id="104" name="Google Shape;104;p19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WHO IS NOT ELIGIBLE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Previously treated HIV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Known kidney failure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Confirmed pregnancy </a:t>
            </a:r>
            <a:endParaRPr sz="12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2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Appears medically or psychologically unstable: specifically signs of TB or cryptococcal meningitis. Rapid 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ART should be delayed in any person with signs or symptoms suggestive of meningitis, including headache, nausea or vomiting, light sensitivity, and changes in mental status (clinical discretion). 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●</a:t>
            </a:r>
            <a:r>
              <a:rPr lang="en" sz="10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      </a:t>
            </a: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Less than 18 yrs of age.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of Care Delivery- Eligibility</a:t>
            </a:r>
            <a:endParaRPr/>
          </a:p>
        </p:txBody>
      </p:sp>
      <p:sp>
        <p:nvSpPr>
          <p:cNvPr id="110" name="Google Shape;110;p20"/>
          <p:cNvSpPr/>
          <p:nvPr/>
        </p:nvSpPr>
        <p:spPr>
          <a:xfrm>
            <a:off x="1560150" y="183625"/>
            <a:ext cx="5073000" cy="460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34 years old MSM presence to the clinic for rapid HIV test</a:t>
            </a:r>
            <a:endParaRPr/>
          </a:p>
        </p:txBody>
      </p:sp>
      <p:cxnSp>
        <p:nvCxnSpPr>
          <p:cNvPr id="111" name="Google Shape;111;p20"/>
          <p:cNvCxnSpPr/>
          <p:nvPr/>
        </p:nvCxnSpPr>
        <p:spPr>
          <a:xfrm flipH="1">
            <a:off x="1761325" y="684450"/>
            <a:ext cx="976500" cy="63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2" name="Google Shape;112;p20"/>
          <p:cNvCxnSpPr/>
          <p:nvPr/>
        </p:nvCxnSpPr>
        <p:spPr>
          <a:xfrm>
            <a:off x="3402150" y="684450"/>
            <a:ext cx="704700" cy="64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3" name="Google Shape;113;p20"/>
          <p:cNvCxnSpPr/>
          <p:nvPr/>
        </p:nvCxnSpPr>
        <p:spPr>
          <a:xfrm>
            <a:off x="5505850" y="674400"/>
            <a:ext cx="1077000" cy="49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4" name="Google Shape;114;p20"/>
          <p:cNvSpPr/>
          <p:nvPr/>
        </p:nvSpPr>
        <p:spPr>
          <a:xfrm>
            <a:off x="311700" y="1366575"/>
            <a:ext cx="2048775" cy="493200"/>
          </a:xfrm>
          <a:prstGeom prst="flowChartOffpageConnec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r>
              <a:rPr lang="en"/>
              <a:t>Positive</a:t>
            </a:r>
            <a:r>
              <a:rPr lang="en"/>
              <a:t> </a:t>
            </a:r>
            <a:r>
              <a:rPr lang="en"/>
              <a:t>Rapid HIV Stat</a:t>
            </a:r>
            <a:r>
              <a:rPr lang="en"/>
              <a:t> </a:t>
            </a:r>
            <a:r>
              <a:rPr lang="en"/>
              <a:t>antibody</a:t>
            </a:r>
            <a:r>
              <a:rPr lang="en"/>
              <a:t> test</a:t>
            </a:r>
            <a:endParaRPr/>
          </a:p>
        </p:txBody>
      </p:sp>
      <p:sp>
        <p:nvSpPr>
          <p:cNvPr id="115" name="Google Shape;115;p20"/>
          <p:cNvSpPr/>
          <p:nvPr/>
        </p:nvSpPr>
        <p:spPr>
          <a:xfrm>
            <a:off x="2838475" y="1376475"/>
            <a:ext cx="2113775" cy="493200"/>
          </a:xfrm>
          <a:prstGeom prst="flowChartOffpageConnec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Positive Rapid Stat HIV antibody test</a:t>
            </a:r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6109800" y="1207775"/>
            <a:ext cx="1902375" cy="583900"/>
          </a:xfrm>
          <a:prstGeom prst="flowChartOffpageConnec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Negative Rapid Stat HIV antibody test</a:t>
            </a:r>
            <a:endParaRPr/>
          </a:p>
        </p:txBody>
      </p:sp>
      <p:cxnSp>
        <p:nvCxnSpPr>
          <p:cNvPr id="117" name="Google Shape;117;p20"/>
          <p:cNvCxnSpPr>
            <a:stCxn id="114" idx="2"/>
          </p:cNvCxnSpPr>
          <p:nvPr/>
        </p:nvCxnSpPr>
        <p:spPr>
          <a:xfrm flipH="1">
            <a:off x="233888" y="1859775"/>
            <a:ext cx="1102200" cy="72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Google Shape;118;p20"/>
          <p:cNvCxnSpPr/>
          <p:nvPr/>
        </p:nvCxnSpPr>
        <p:spPr>
          <a:xfrm flipH="1">
            <a:off x="3059950" y="1740075"/>
            <a:ext cx="795300" cy="6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9" name="Google Shape;119;p20"/>
          <p:cNvCxnSpPr/>
          <p:nvPr/>
        </p:nvCxnSpPr>
        <p:spPr>
          <a:xfrm>
            <a:off x="3975875" y="1869700"/>
            <a:ext cx="1056900" cy="51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0" name="Google Shape;120;p20"/>
          <p:cNvCxnSpPr>
            <a:stCxn id="116" idx="2"/>
          </p:cNvCxnSpPr>
          <p:nvPr/>
        </p:nvCxnSpPr>
        <p:spPr>
          <a:xfrm>
            <a:off x="7060988" y="1791675"/>
            <a:ext cx="906000" cy="54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1" name="Google Shape;121;p20"/>
          <p:cNvSpPr/>
          <p:nvPr/>
        </p:nvSpPr>
        <p:spPr>
          <a:xfrm>
            <a:off x="181175" y="2532425"/>
            <a:ext cx="1102200" cy="583900"/>
          </a:xfrm>
          <a:prstGeom prst="flowChartPunchedTap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 all </a:t>
            </a:r>
            <a:r>
              <a:rPr lang="en"/>
              <a:t>eligibility</a:t>
            </a:r>
            <a:r>
              <a:rPr lang="en"/>
              <a:t> </a:t>
            </a: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1650725" y="2394125"/>
            <a:ext cx="2113775" cy="634200"/>
          </a:xfrm>
          <a:prstGeom prst="flowChartPunchedTap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 all eligibility, however have kidney concerns.</a:t>
            </a:r>
            <a:endParaRPr/>
          </a:p>
        </p:txBody>
      </p:sp>
      <p:sp>
        <p:nvSpPr>
          <p:cNvPr id="123" name="Google Shape;123;p20"/>
          <p:cNvSpPr/>
          <p:nvPr/>
        </p:nvSpPr>
        <p:spPr>
          <a:xfrm>
            <a:off x="4079125" y="2375975"/>
            <a:ext cx="2423225" cy="543600"/>
          </a:xfrm>
          <a:prstGeom prst="flowChartPunchedTap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 all </a:t>
            </a:r>
            <a:r>
              <a:rPr lang="en"/>
              <a:t>eligibility</a:t>
            </a:r>
            <a:r>
              <a:rPr lang="en"/>
              <a:t>, however, client is not ready</a:t>
            </a:r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7005625" y="2389125"/>
            <a:ext cx="1741350" cy="727200"/>
          </a:xfrm>
          <a:prstGeom prst="flowChartPunchedTap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PEP or PrEP; if recommended</a:t>
            </a:r>
            <a:endParaRPr/>
          </a:p>
        </p:txBody>
      </p:sp>
      <p:cxnSp>
        <p:nvCxnSpPr>
          <p:cNvPr id="125" name="Google Shape;125;p20"/>
          <p:cNvCxnSpPr>
            <a:stCxn id="121" idx="2"/>
          </p:cNvCxnSpPr>
          <p:nvPr/>
        </p:nvCxnSpPr>
        <p:spPr>
          <a:xfrm>
            <a:off x="732275" y="3057935"/>
            <a:ext cx="2400" cy="49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6" name="Google Shape;126;p20"/>
          <p:cNvCxnSpPr>
            <a:stCxn id="122" idx="2"/>
          </p:cNvCxnSpPr>
          <p:nvPr/>
        </p:nvCxnSpPr>
        <p:spPr>
          <a:xfrm>
            <a:off x="2707613" y="2964905"/>
            <a:ext cx="12600" cy="32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7" name="Google Shape;127;p20"/>
          <p:cNvCxnSpPr/>
          <p:nvPr/>
        </p:nvCxnSpPr>
        <p:spPr>
          <a:xfrm>
            <a:off x="5095675" y="2870355"/>
            <a:ext cx="25200" cy="390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20"/>
          <p:cNvSpPr/>
          <p:nvPr/>
        </p:nvSpPr>
        <p:spPr>
          <a:xfrm>
            <a:off x="201300" y="3511175"/>
            <a:ext cx="1610400" cy="7272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Initiate Rapid ART using recommended regimen</a:t>
            </a:r>
            <a:endParaRPr/>
          </a:p>
        </p:txBody>
      </p:sp>
      <p:sp>
        <p:nvSpPr>
          <p:cNvPr id="129" name="Google Shape;129;p20"/>
          <p:cNvSpPr/>
          <p:nvPr/>
        </p:nvSpPr>
        <p:spPr>
          <a:xfrm>
            <a:off x="2068500" y="3272850"/>
            <a:ext cx="1902300" cy="390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Complete lab; RTC post lab.</a:t>
            </a:r>
            <a:endParaRPr/>
          </a:p>
        </p:txBody>
      </p:sp>
      <p:sp>
        <p:nvSpPr>
          <p:cNvPr id="130" name="Google Shape;130;p20"/>
          <p:cNvSpPr/>
          <p:nvPr/>
        </p:nvSpPr>
        <p:spPr>
          <a:xfrm>
            <a:off x="4428950" y="3258100"/>
            <a:ext cx="1811700" cy="390900"/>
          </a:xfrm>
          <a:prstGeom prst="flowChartAlternate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Complete lab; RTC post lab</a:t>
            </a:r>
            <a:endParaRPr/>
          </a:p>
        </p:txBody>
      </p:sp>
      <p:cxnSp>
        <p:nvCxnSpPr>
          <p:cNvPr id="131" name="Google Shape;131;p20"/>
          <p:cNvCxnSpPr/>
          <p:nvPr/>
        </p:nvCxnSpPr>
        <p:spPr>
          <a:xfrm>
            <a:off x="2902875" y="3649013"/>
            <a:ext cx="17400" cy="25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20"/>
          <p:cNvCxnSpPr>
            <a:stCxn id="130" idx="2"/>
          </p:cNvCxnSpPr>
          <p:nvPr/>
        </p:nvCxnSpPr>
        <p:spPr>
          <a:xfrm>
            <a:off x="5334800" y="3649000"/>
            <a:ext cx="9900" cy="20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3" name="Google Shape;133;p20"/>
          <p:cNvSpPr/>
          <p:nvPr/>
        </p:nvSpPr>
        <p:spPr>
          <a:xfrm>
            <a:off x="2068500" y="3892125"/>
            <a:ext cx="1741338" cy="390906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Evaluate and Start</a:t>
            </a:r>
            <a:endParaRPr/>
          </a:p>
        </p:txBody>
      </p:sp>
      <p:sp>
        <p:nvSpPr>
          <p:cNvPr id="134" name="Google Shape;134;p20"/>
          <p:cNvSpPr/>
          <p:nvPr/>
        </p:nvSpPr>
        <p:spPr>
          <a:xfrm>
            <a:off x="4257725" y="3865175"/>
            <a:ext cx="2949210" cy="390906"/>
          </a:xfrm>
          <a:prstGeom prst="flowChartTerminator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Follow up, evaluate, follow up; until client is ready.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RAPID ART CARE DELIVERY METHODS.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67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DELIVERY METHODS</a:t>
            </a:r>
            <a:endParaRPr b="1"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• ART starter pack (Clinic Provider and Clinic Nurse)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• Counseling (Clinic team and CHW)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• Discussion (Clinic Provider)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• Risk-reduction plan (Clinic team and CHW)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• Same-day appointments (Clinic Nurse and MCM)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*Insurance/ Ryan White / ADDP Application (MCM)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16727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• Transportation (Clinic Secretary) </a:t>
            </a:r>
            <a:endParaRPr sz="11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475" y="2135550"/>
            <a:ext cx="3783226" cy="246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