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4"/>
  </p:sldMasterIdLst>
  <p:sldIdLst>
    <p:sldId id="256" r:id="rId5"/>
    <p:sldId id="258" r:id="rId6"/>
    <p:sldId id="260" r:id="rId7"/>
    <p:sldId id="261" r:id="rId8"/>
    <p:sldId id="271" r:id="rId9"/>
    <p:sldId id="269" r:id="rId10"/>
    <p:sldId id="270" r:id="rId11"/>
    <p:sldId id="272" r:id="rId12"/>
    <p:sldId id="264" r:id="rId13"/>
    <p:sldId id="274"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8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25504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7265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28847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2762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6226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26330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71107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78111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74492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54098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7534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5/10/2024</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07035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5/10/2024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894492508"/>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45" r:id="rId6"/>
    <p:sldLayoutId id="2147483740" r:id="rId7"/>
    <p:sldLayoutId id="2147483741" r:id="rId8"/>
    <p:sldLayoutId id="2147483742" r:id="rId9"/>
    <p:sldLayoutId id="2147483743" r:id="rId10"/>
    <p:sldLayoutId id="2147483744" r:id="rId11"/>
    <p:sldLayoutId id="2147483746"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643468" y="1051272"/>
            <a:ext cx="4620584" cy="4567137"/>
          </a:xfrm>
        </p:spPr>
        <p:txBody>
          <a:bodyPr>
            <a:normAutofit/>
          </a:bodyPr>
          <a:lstStyle/>
          <a:p>
            <a:pPr algn="ctr"/>
            <a:r>
              <a:rPr lang="en-US" sz="4400" dirty="0">
                <a:latin typeface="Amasis MT Pro Black" panose="02040A04050005020304" pitchFamily="18" charset="0"/>
              </a:rPr>
              <a:t>One Year Consumer Feedback Presentation</a:t>
            </a:r>
            <a:br>
              <a:rPr lang="en-US" sz="4400" dirty="0">
                <a:latin typeface="Amasis MT Pro Black" panose="02040A04050005020304" pitchFamily="18" charset="0"/>
              </a:rPr>
            </a:br>
            <a:endParaRPr lang="en-US" sz="44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499903" y="5083428"/>
            <a:ext cx="4620584" cy="775494"/>
          </a:xfrm>
        </p:spPr>
        <p:txBody>
          <a:bodyPr>
            <a:normAutofit fontScale="92500" lnSpcReduction="20000"/>
          </a:bodyPr>
          <a:lstStyle/>
          <a:p>
            <a:pPr algn="ctr"/>
            <a:r>
              <a:rPr lang="en-US" sz="2000" dirty="0">
                <a:solidFill>
                  <a:schemeClr val="tx2"/>
                </a:solidFill>
                <a:latin typeface="Berlin Sans FB Demi" panose="020E0802020502020306" pitchFamily="34" charset="0"/>
              </a:rPr>
              <a:t>FY 23</a:t>
            </a:r>
          </a:p>
          <a:p>
            <a:pPr algn="ctr"/>
            <a:r>
              <a:rPr lang="en-US" sz="2400" dirty="0">
                <a:solidFill>
                  <a:schemeClr val="tx2"/>
                </a:solidFill>
                <a:latin typeface="Berlin Sans FB Demi" panose="020E0802020502020306" pitchFamily="34" charset="0"/>
              </a:rPr>
              <a:t>CIA Meetings </a:t>
            </a:r>
          </a:p>
          <a:p>
            <a:endParaRPr lang="en-US" dirty="0"/>
          </a:p>
        </p:txBody>
      </p:sp>
      <p:pic>
        <p:nvPicPr>
          <p:cNvPr id="16" name="Picture 3" descr="A colorful light bulb with business icons">
            <a:extLst>
              <a:ext uri="{FF2B5EF4-FFF2-40B4-BE49-F238E27FC236}">
                <a16:creationId xmlns:a16="http://schemas.microsoft.com/office/drawing/2014/main" id="{7D8224CC-04EE-F52E-115D-C181443C7FBB}"/>
              </a:ext>
            </a:extLst>
          </p:cNvPr>
          <p:cNvPicPr>
            <a:picLocks noChangeAspect="1"/>
          </p:cNvPicPr>
          <p:nvPr/>
        </p:nvPicPr>
        <p:blipFill rotWithShape="1">
          <a:blip r:embed="rId2"/>
          <a:srcRect l="15476" r="23662"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6" name="Picture 5" descr="A picture containing text, font, graphic design, graphics&#10;&#10;Description automatically generated">
            <a:extLst>
              <a:ext uri="{FF2B5EF4-FFF2-40B4-BE49-F238E27FC236}">
                <a16:creationId xmlns:a16="http://schemas.microsoft.com/office/drawing/2014/main" id="{051B3772-6F70-7C18-F2CF-B403864F85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742" y="187166"/>
            <a:ext cx="3495098" cy="2194084"/>
          </a:xfrm>
          <a:prstGeom prst="rect">
            <a:avLst/>
          </a:prstGeom>
        </p:spPr>
      </p:pic>
      <p:sp>
        <p:nvSpPr>
          <p:cNvPr id="4" name="TextBox 3">
            <a:extLst>
              <a:ext uri="{FF2B5EF4-FFF2-40B4-BE49-F238E27FC236}">
                <a16:creationId xmlns:a16="http://schemas.microsoft.com/office/drawing/2014/main" id="{BF415598-625B-9789-E82D-4A98A60F8107}"/>
              </a:ext>
            </a:extLst>
          </p:cNvPr>
          <p:cNvSpPr txBox="1"/>
          <p:nvPr/>
        </p:nvSpPr>
        <p:spPr>
          <a:xfrm>
            <a:off x="499903" y="6099435"/>
            <a:ext cx="5229410" cy="369332"/>
          </a:xfrm>
          <a:prstGeom prst="rect">
            <a:avLst/>
          </a:prstGeom>
          <a:noFill/>
        </p:spPr>
        <p:txBody>
          <a:bodyPr wrap="square" rtlCol="0">
            <a:spAutoFit/>
          </a:bodyPr>
          <a:lstStyle/>
          <a:p>
            <a:r>
              <a:rPr lang="en-US" dirty="0"/>
              <a:t>By: Richell Garcia, NEMA’s Support Staff</a:t>
            </a:r>
          </a:p>
        </p:txBody>
      </p:sp>
    </p:spTree>
    <p:extLst>
      <p:ext uri="{BB962C8B-B14F-4D97-AF65-F5344CB8AC3E}">
        <p14:creationId xmlns:p14="http://schemas.microsoft.com/office/powerpoint/2010/main" val="1889278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C93D702E-F4E0-47FC-A74C-ECD9647A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3045512" y="48074"/>
            <a:ext cx="10129713" cy="1367771"/>
          </a:xfrm>
        </p:spPr>
        <p:txBody>
          <a:bodyPr>
            <a:normAutofit/>
          </a:bodyPr>
          <a:lstStyle/>
          <a:p>
            <a:pPr algn="ctr"/>
            <a:r>
              <a:rPr lang="en-US" sz="3200" dirty="0">
                <a:latin typeface="Amasis MT Pro Black"/>
              </a:rPr>
              <a:t>2024</a:t>
            </a:r>
            <a:br>
              <a:rPr lang="en-US" sz="3700" dirty="0">
                <a:latin typeface="Amasis MT Pro Black" panose="02040A04050005020304" pitchFamily="18" charset="0"/>
              </a:rPr>
            </a:br>
            <a:endParaRPr lang="en-US" sz="37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4085898" y="1064651"/>
            <a:ext cx="7386524" cy="5745275"/>
          </a:xfrm>
        </p:spPr>
        <p:txBody>
          <a:bodyPr>
            <a:normAutofit/>
          </a:bodyPr>
          <a:lstStyle/>
          <a:p>
            <a:pPr algn="ctr"/>
            <a:r>
              <a:rPr lang="en-US" sz="2400" dirty="0">
                <a:solidFill>
                  <a:srgbClr val="FF0000"/>
                </a:solidFill>
                <a:latin typeface="Berlin Sans FB Demi" panose="020E0802020502020306" pitchFamily="34" charset="0"/>
              </a:rPr>
              <a:t>January 2024</a:t>
            </a:r>
          </a:p>
          <a:p>
            <a:pPr marL="742950" lvl="1" indent="-285750" algn="l">
              <a:buFont typeface="Arial" panose="020B0604020202020204" pitchFamily="34" charset="0"/>
              <a:buChar char="•"/>
            </a:pPr>
            <a:r>
              <a:rPr lang="en-US" sz="1800" b="1" dirty="0">
                <a:latin typeface="Tenorite" panose="00000500000000000000" pitchFamily="2" charset="0"/>
              </a:rPr>
              <a:t>13 attendees ; 13 Essex County</a:t>
            </a:r>
          </a:p>
          <a:p>
            <a:pPr marL="742950" lvl="1" indent="-285750" algn="l">
              <a:buFont typeface="Arial" panose="020B0604020202020204" pitchFamily="34" charset="0"/>
              <a:buChar char="•"/>
            </a:pPr>
            <a:r>
              <a:rPr lang="en-US" sz="1800" b="1" dirty="0">
                <a:latin typeface="Tenorite" panose="00000500000000000000" pitchFamily="2" charset="0"/>
              </a:rPr>
              <a:t>HRSA Consumer Meeting – Community members had the opportunity to provide feedback to HRSA. During this event consumers highlighted best practices and needs for improvement in HIV services within the EMA. </a:t>
            </a:r>
          </a:p>
          <a:p>
            <a:pPr lvl="1" algn="l"/>
            <a:endParaRPr lang="en-US" sz="2400" dirty="0">
              <a:latin typeface="Berlin Sans FB Demi" panose="020E0802020502020306" pitchFamily="34" charset="0"/>
            </a:endParaRPr>
          </a:p>
          <a:p>
            <a:pPr lvl="1"/>
            <a:r>
              <a:rPr lang="en-US" sz="2400" dirty="0">
                <a:solidFill>
                  <a:srgbClr val="FF0000"/>
                </a:solidFill>
                <a:latin typeface="Berlin Sans FB Demi" panose="020E0802020502020306" pitchFamily="34" charset="0"/>
              </a:rPr>
              <a:t>February 2024</a:t>
            </a:r>
            <a:endParaRPr lang="en-US" sz="2400" b="1" dirty="0">
              <a:solidFill>
                <a:srgbClr val="FF0000"/>
              </a:solidFill>
              <a:latin typeface="Tenorite" panose="00000500000000000000" pitchFamily="2" charset="0"/>
            </a:endParaRPr>
          </a:p>
          <a:p>
            <a:pPr lvl="1" algn="l"/>
            <a:r>
              <a:rPr lang="en-US" sz="1800" b="1" dirty="0">
                <a:latin typeface="Tenorite" panose="00000500000000000000" pitchFamily="2" charset="0"/>
              </a:rPr>
              <a:t>11 attendees; 8 Essex County , 3 Union County</a:t>
            </a:r>
          </a:p>
          <a:p>
            <a:pPr marL="742950" lvl="1" indent="-285750" algn="l">
              <a:buFont typeface="Arial" panose="020B0604020202020204" pitchFamily="34" charset="0"/>
              <a:buChar char="•"/>
            </a:pPr>
            <a:r>
              <a:rPr lang="en-US" sz="1800" b="1" dirty="0">
                <a:latin typeface="Tenorite" panose="00000500000000000000" pitchFamily="2" charset="0"/>
              </a:rPr>
              <a:t>During this meeting the Support Staff hosted the annual Committee Member Orientation. </a:t>
            </a:r>
          </a:p>
          <a:p>
            <a:pPr marL="742950" lvl="1" indent="-285750" algn="l">
              <a:buFont typeface="Arial" panose="020B0604020202020204" pitchFamily="34" charset="0"/>
              <a:buChar char="•"/>
            </a:pPr>
            <a:r>
              <a:rPr lang="en-US" sz="1800" b="1" dirty="0">
                <a:latin typeface="Tenorite" panose="00000500000000000000" pitchFamily="2" charset="0"/>
              </a:rPr>
              <a:t>The committee also worked on drafting the FY 24-25 Workplan.</a:t>
            </a:r>
          </a:p>
        </p:txBody>
      </p:sp>
      <p:cxnSp>
        <p:nvCxnSpPr>
          <p:cNvPr id="5" name="Straight Connector 4">
            <a:extLst>
              <a:ext uri="{FF2B5EF4-FFF2-40B4-BE49-F238E27FC236}">
                <a16:creationId xmlns:a16="http://schemas.microsoft.com/office/drawing/2014/main" id="{8EADFD7B-C695-6D2B-7BA2-E10F1EA8F307}"/>
              </a:ext>
            </a:extLst>
          </p:cNvPr>
          <p:cNvCxnSpPr>
            <a:cxnSpLocks/>
          </p:cNvCxnSpPr>
          <p:nvPr/>
        </p:nvCxnSpPr>
        <p:spPr>
          <a:xfrm flipV="1">
            <a:off x="5827587" y="902189"/>
            <a:ext cx="4557038" cy="11422"/>
          </a:xfrm>
          <a:prstGeom prst="line">
            <a:avLst/>
          </a:prstGeom>
        </p:spPr>
        <p:style>
          <a:lnRef idx="3">
            <a:schemeClr val="dk1"/>
          </a:lnRef>
          <a:fillRef idx="0">
            <a:schemeClr val="dk1"/>
          </a:fillRef>
          <a:effectRef idx="2">
            <a:schemeClr val="dk1"/>
          </a:effectRef>
          <a:fontRef idx="minor">
            <a:schemeClr val="tx1"/>
          </a:fontRef>
        </p:style>
      </p:cxnSp>
      <p:pic>
        <p:nvPicPr>
          <p:cNvPr id="6" name="Picture 3" descr="A colorful light bulb with business icons">
            <a:extLst>
              <a:ext uri="{FF2B5EF4-FFF2-40B4-BE49-F238E27FC236}">
                <a16:creationId xmlns:a16="http://schemas.microsoft.com/office/drawing/2014/main" id="{C4711DDB-7173-DF78-C656-CCFA01F72B1B}"/>
              </a:ext>
            </a:extLst>
          </p:cNvPr>
          <p:cNvPicPr>
            <a:picLocks noChangeAspect="1"/>
          </p:cNvPicPr>
          <p:nvPr/>
        </p:nvPicPr>
        <p:blipFill rotWithShape="1">
          <a:blip r:embed="rId2"/>
          <a:srcRect l="15476" r="23662" b="1"/>
          <a:stretch/>
        </p:blipFill>
        <p:spPr>
          <a:xfrm>
            <a:off x="-1469613" y="10"/>
            <a:ext cx="5555509"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476321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3622E-48E6-8F89-2FBA-6FF82E93A9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52E485-3C3A-D7AA-BA2E-32726982FB5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2335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5">
            <a:extLst>
              <a:ext uri="{FF2B5EF4-FFF2-40B4-BE49-F238E27FC236}">
                <a16:creationId xmlns:a16="http://schemas.microsoft.com/office/drawing/2014/main" id="{AD8D8703-9EB7-42BC-86DE-8F2C26612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descr="A colorful light bulb with business icons">
            <a:extLst>
              <a:ext uri="{FF2B5EF4-FFF2-40B4-BE49-F238E27FC236}">
                <a16:creationId xmlns:a16="http://schemas.microsoft.com/office/drawing/2014/main" id="{7D8224CC-04EE-F52E-115D-C181443C7FBB}"/>
              </a:ext>
            </a:extLst>
          </p:cNvPr>
          <p:cNvPicPr>
            <a:picLocks noChangeAspect="1"/>
          </p:cNvPicPr>
          <p:nvPr/>
        </p:nvPicPr>
        <p:blipFill rotWithShape="1">
          <a:blip r:embed="rId2"/>
          <a:srcRect t="17342" r="2" b="17345"/>
          <a:stretch/>
        </p:blipFill>
        <p:spPr>
          <a:xfrm>
            <a:off x="7772965" y="1"/>
            <a:ext cx="4387749" cy="2006082"/>
          </a:xfrm>
          <a:custGeom>
            <a:avLst/>
            <a:gdLst/>
            <a:ahLst/>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p:spPr>
      </p:pic>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836769" y="0"/>
            <a:ext cx="3183294" cy="1754376"/>
          </a:xfrm>
        </p:spPr>
        <p:txBody>
          <a:bodyPr>
            <a:normAutofit/>
          </a:bodyPr>
          <a:lstStyle/>
          <a:p>
            <a:r>
              <a:rPr lang="en-US" sz="3200" dirty="0">
                <a:latin typeface="Amasis MT Pro Black" panose="02040A04050005020304" pitchFamily="18" charset="0"/>
              </a:rPr>
              <a:t>March 2023</a:t>
            </a:r>
            <a:br>
              <a:rPr lang="en-US" sz="3700" dirty="0">
                <a:latin typeface="Amasis MT Pro Black" panose="02040A04050005020304" pitchFamily="18" charset="0"/>
              </a:rPr>
            </a:br>
            <a:endParaRPr lang="en-US" sz="37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1035698" y="1719352"/>
            <a:ext cx="10558894" cy="4601514"/>
          </a:xfrm>
        </p:spPr>
        <p:txBody>
          <a:bodyPr>
            <a:normAutofit/>
          </a:bodyPr>
          <a:lstStyle/>
          <a:p>
            <a:pPr algn="ctr">
              <a:lnSpc>
                <a:spcPct val="90000"/>
              </a:lnSpc>
            </a:pPr>
            <a:r>
              <a:rPr lang="en-US" sz="2000" dirty="0">
                <a:solidFill>
                  <a:srgbClr val="FF0000"/>
                </a:solidFill>
                <a:latin typeface="Berlin Sans FB Demi" panose="020E0802020502020306" pitchFamily="34" charset="0"/>
              </a:rPr>
              <a:t>12 Attendees, 10 from Essex County </a:t>
            </a:r>
          </a:p>
          <a:p>
            <a:pPr>
              <a:lnSpc>
                <a:spcPct val="90000"/>
              </a:lnSpc>
            </a:pPr>
            <a:r>
              <a:rPr lang="en-US" sz="1800" b="1" cap="none" dirty="0">
                <a:latin typeface="Tenorite" panose="00000500000000000000" pitchFamily="2" charset="0"/>
              </a:rPr>
              <a:t>Why is it important to get involved? </a:t>
            </a:r>
          </a:p>
          <a:p>
            <a:pPr marL="285750" indent="-285750">
              <a:lnSpc>
                <a:spcPct val="90000"/>
              </a:lnSpc>
              <a:buFont typeface="Arial" panose="020B0604020202020204" pitchFamily="34" charset="0"/>
              <a:buChar char="•"/>
            </a:pPr>
            <a:r>
              <a:rPr lang="en-US" sz="1600" cap="none" dirty="0">
                <a:latin typeface="Tenorite" panose="00000500000000000000" pitchFamily="2" charset="0"/>
              </a:rPr>
              <a:t>Poole asked participants why they got involved and if they think other people should get involved. Members held a discussion and shared stories about why consumer participation is important along with why they joined NEMA’s planning council and/or its subcommittees. </a:t>
            </a:r>
          </a:p>
          <a:p>
            <a:pPr marL="285750" indent="-285750">
              <a:lnSpc>
                <a:spcPct val="90000"/>
              </a:lnSpc>
              <a:buFont typeface="Arial" panose="020B0604020202020204" pitchFamily="34" charset="0"/>
              <a:buChar char="•"/>
            </a:pPr>
            <a:r>
              <a:rPr lang="en-US" sz="1600" cap="none" dirty="0">
                <a:latin typeface="Tenorite" panose="00000500000000000000" pitchFamily="2" charset="0"/>
              </a:rPr>
              <a:t>Toler shared that he got involved through an invitation to join a comprehensive planning committee meeting. </a:t>
            </a:r>
          </a:p>
          <a:p>
            <a:pPr marL="285750" indent="-285750">
              <a:lnSpc>
                <a:spcPct val="90000"/>
              </a:lnSpc>
              <a:buFont typeface="Arial" panose="020B0604020202020204" pitchFamily="34" charset="0"/>
              <a:buChar char="•"/>
            </a:pPr>
            <a:r>
              <a:rPr lang="en-US" sz="1600" cap="none" dirty="0">
                <a:latin typeface="Tenorite" panose="00000500000000000000" pitchFamily="2" charset="0"/>
              </a:rPr>
              <a:t>Poole added that another benefit of joining the NEMA planning council is to gain firsthand knowledge of what's going on with HRSA and the state on different funding that is available for different agencies. We also advocate and let the community know this information. </a:t>
            </a:r>
          </a:p>
          <a:p>
            <a:pPr marL="285750" indent="-285750">
              <a:lnSpc>
                <a:spcPct val="90000"/>
              </a:lnSpc>
              <a:buFont typeface="Arial" panose="020B0604020202020204" pitchFamily="34" charset="0"/>
              <a:buChar char="•"/>
            </a:pPr>
            <a:r>
              <a:rPr lang="en-US" sz="1600" cap="none" dirty="0">
                <a:latin typeface="Tenorite" panose="00000500000000000000" pitchFamily="2" charset="0"/>
              </a:rPr>
              <a:t>Johnson added that a benefit he got from NEMA’s pc and CIA committee is being able to share information about the Ryan White program to his peers in south jersey. He informs PLWHA about different ways they can get involved. </a:t>
            </a:r>
            <a:endParaRPr lang="en-US" sz="2000" cap="none" dirty="0">
              <a:latin typeface="Tenorite" panose="00000500000000000000" pitchFamily="2" charset="0"/>
            </a:endParaRPr>
          </a:p>
        </p:txBody>
      </p:sp>
      <p:cxnSp>
        <p:nvCxnSpPr>
          <p:cNvPr id="5" name="Straight Connector 4">
            <a:extLst>
              <a:ext uri="{FF2B5EF4-FFF2-40B4-BE49-F238E27FC236}">
                <a16:creationId xmlns:a16="http://schemas.microsoft.com/office/drawing/2014/main" id="{8EADFD7B-C695-6D2B-7BA2-E10F1EA8F307}"/>
              </a:ext>
            </a:extLst>
          </p:cNvPr>
          <p:cNvCxnSpPr>
            <a:cxnSpLocks/>
          </p:cNvCxnSpPr>
          <p:nvPr/>
        </p:nvCxnSpPr>
        <p:spPr>
          <a:xfrm>
            <a:off x="800224" y="1311402"/>
            <a:ext cx="2719724"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1578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C93D702E-F4E0-47FC-A74C-ECD9647A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5239547" y="126901"/>
            <a:ext cx="8850079" cy="1279112"/>
          </a:xfrm>
        </p:spPr>
        <p:txBody>
          <a:bodyPr>
            <a:normAutofit/>
          </a:bodyPr>
          <a:lstStyle/>
          <a:p>
            <a:pPr algn="ctr"/>
            <a:r>
              <a:rPr lang="en-US" sz="3200" dirty="0">
                <a:latin typeface="Amasis MT Pro Black"/>
              </a:rPr>
              <a:t>May 2023</a:t>
            </a:r>
            <a:br>
              <a:rPr lang="en-US" sz="3700" dirty="0">
                <a:latin typeface="Amasis MT Pro Black" panose="02040A04050005020304" pitchFamily="18" charset="0"/>
              </a:rPr>
            </a:br>
            <a:endParaRPr lang="en-US" sz="37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1124712" y="1318923"/>
            <a:ext cx="10360152" cy="5246465"/>
          </a:xfrm>
        </p:spPr>
        <p:txBody>
          <a:bodyPr>
            <a:normAutofit/>
          </a:bodyPr>
          <a:lstStyle/>
          <a:p>
            <a:pPr algn="r"/>
            <a:endParaRPr lang="en-US" sz="2000" dirty="0">
              <a:solidFill>
                <a:srgbClr val="FF0000"/>
              </a:solidFill>
              <a:latin typeface="Berlin Sans FB Demi" panose="020E0802020502020306" pitchFamily="34" charset="0"/>
            </a:endParaRPr>
          </a:p>
          <a:p>
            <a:pPr algn="r"/>
            <a:r>
              <a:rPr lang="en-US" sz="2000" dirty="0">
                <a:solidFill>
                  <a:srgbClr val="FF0000"/>
                </a:solidFill>
                <a:latin typeface="Berlin Sans FB Demi" panose="020E0802020502020306" pitchFamily="34" charset="0"/>
              </a:rPr>
              <a:t>12 Attendees, 10 from Essex County </a:t>
            </a:r>
          </a:p>
          <a:p>
            <a:endParaRPr lang="en-US" sz="1800" dirty="0">
              <a:latin typeface="Tenorite" panose="00000500000000000000" pitchFamily="2" charset="0"/>
            </a:endParaRPr>
          </a:p>
          <a:p>
            <a:r>
              <a:rPr lang="en-US" sz="1800" b="1" cap="none" dirty="0">
                <a:latin typeface="Tenorite" panose="00000500000000000000" pitchFamily="2" charset="0"/>
              </a:rPr>
              <a:t>Financial Foundation Workshop  </a:t>
            </a:r>
          </a:p>
          <a:p>
            <a:pPr marL="742950" lvl="1" indent="-285750" algn="l">
              <a:buFont typeface="Arial" panose="020B0604020202020204" pitchFamily="34" charset="0"/>
              <a:buChar char="•"/>
            </a:pPr>
            <a:r>
              <a:rPr lang="en-US" sz="1600" dirty="0">
                <a:latin typeface="Tenorite" panose="00000500000000000000" pitchFamily="2" charset="0"/>
              </a:rPr>
              <a:t>In honor of financial literacy month, state farm agent, Michelle Josias, joined the meeting to help educate members on areas that are key to understanding the basics of personal finances. Josias is the owner of a state farm in Maplewood and explained her mission is to protect and grow wealth in the community. </a:t>
            </a:r>
          </a:p>
          <a:p>
            <a:pPr marL="742950" lvl="1" indent="-285750" algn="l">
              <a:buFont typeface="Arial" panose="020B0604020202020204" pitchFamily="34" charset="0"/>
              <a:buChar char="•"/>
            </a:pPr>
            <a:r>
              <a:rPr lang="en-US" sz="1600" dirty="0">
                <a:latin typeface="Tenorite" panose="00000500000000000000" pitchFamily="2" charset="0"/>
              </a:rPr>
              <a:t>The workshop reviewed goal setting, finances, building a budget, saving money, managing debt, accountability and many other financial topics.</a:t>
            </a:r>
          </a:p>
          <a:p>
            <a:pPr marL="285750" indent="-285750">
              <a:buFont typeface="Arial" panose="020B0604020202020204" pitchFamily="34" charset="0"/>
              <a:buChar char="•"/>
            </a:pPr>
            <a:r>
              <a:rPr lang="en-US" sz="1600" cap="none" dirty="0">
                <a:latin typeface="Tenorite" panose="00000500000000000000" pitchFamily="2" charset="0"/>
              </a:rPr>
              <a:t>Aliya Roman, the Ryan white Part A project director, introduced the recipient’s office EHE coordinator </a:t>
            </a:r>
            <a:r>
              <a:rPr lang="en-US" sz="1600" cap="none" dirty="0" err="1">
                <a:latin typeface="Tenorite" panose="00000500000000000000" pitchFamily="2" charset="0"/>
              </a:rPr>
              <a:t>Liselle</a:t>
            </a:r>
            <a:r>
              <a:rPr lang="en-US" sz="1600" cap="none" dirty="0">
                <a:latin typeface="Tenorite" panose="00000500000000000000" pitchFamily="2" charset="0"/>
              </a:rPr>
              <a:t> Lewis and Quality Management specialist Ashley Bramble</a:t>
            </a:r>
            <a:endParaRPr lang="en-US" sz="2000" cap="none" dirty="0">
              <a:latin typeface="Tenorite" panose="00000500000000000000" pitchFamily="2" charset="0"/>
            </a:endParaRPr>
          </a:p>
          <a:p>
            <a:pPr marL="342900" indent="-342900">
              <a:buFont typeface="Arial" panose="020B0604020202020204" pitchFamily="34" charset="0"/>
              <a:buChar char="•"/>
            </a:pPr>
            <a:endParaRPr lang="en-US" sz="2000" dirty="0">
              <a:latin typeface="Tenorite" panose="00000500000000000000" pitchFamily="2" charset="0"/>
            </a:endParaRPr>
          </a:p>
        </p:txBody>
      </p:sp>
      <p:pic>
        <p:nvPicPr>
          <p:cNvPr id="16" name="Picture 3" descr="A colorful light bulb with business icons">
            <a:extLst>
              <a:ext uri="{FF2B5EF4-FFF2-40B4-BE49-F238E27FC236}">
                <a16:creationId xmlns:a16="http://schemas.microsoft.com/office/drawing/2014/main" id="{7D8224CC-04EE-F52E-115D-C181443C7FBB}"/>
              </a:ext>
            </a:extLst>
          </p:cNvPr>
          <p:cNvPicPr>
            <a:picLocks noChangeAspect="1"/>
          </p:cNvPicPr>
          <p:nvPr/>
        </p:nvPicPr>
        <p:blipFill rotWithShape="1">
          <a:blip r:embed="rId2"/>
          <a:srcRect t="26970" b="21097"/>
          <a:stretch/>
        </p:blipFill>
        <p:spPr>
          <a:xfrm>
            <a:off x="454217" y="4457"/>
            <a:ext cx="5813111" cy="2592436"/>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cxnSp>
        <p:nvCxnSpPr>
          <p:cNvPr id="5" name="Straight Connector 4">
            <a:extLst>
              <a:ext uri="{FF2B5EF4-FFF2-40B4-BE49-F238E27FC236}">
                <a16:creationId xmlns:a16="http://schemas.microsoft.com/office/drawing/2014/main" id="{8EADFD7B-C695-6D2B-7BA2-E10F1EA8F307}"/>
              </a:ext>
            </a:extLst>
          </p:cNvPr>
          <p:cNvCxnSpPr>
            <a:cxnSpLocks/>
          </p:cNvCxnSpPr>
          <p:nvPr/>
        </p:nvCxnSpPr>
        <p:spPr>
          <a:xfrm>
            <a:off x="8209893" y="930030"/>
            <a:ext cx="3008713"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8708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C93D702E-F4E0-47FC-A74C-ECD9647A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1220416" y="205538"/>
            <a:ext cx="9144000" cy="1152663"/>
          </a:xfrm>
        </p:spPr>
        <p:txBody>
          <a:bodyPr>
            <a:normAutofit/>
          </a:bodyPr>
          <a:lstStyle/>
          <a:p>
            <a:pPr algn="ctr"/>
            <a:r>
              <a:rPr lang="en-US" sz="3200" dirty="0">
                <a:latin typeface="Amasis MT Pro Black"/>
              </a:rPr>
              <a:t>July 2023</a:t>
            </a:r>
            <a:br>
              <a:rPr lang="en-US" sz="3700" dirty="0">
                <a:latin typeface="Amasis MT Pro Black" panose="02040A04050005020304" pitchFamily="18" charset="0"/>
              </a:rPr>
            </a:br>
            <a:endParaRPr lang="en-US" sz="37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886968" y="1601209"/>
            <a:ext cx="10661904" cy="5624036"/>
          </a:xfrm>
        </p:spPr>
        <p:txBody>
          <a:bodyPr>
            <a:normAutofit/>
          </a:bodyPr>
          <a:lstStyle/>
          <a:p>
            <a:pPr algn="ctr"/>
            <a:r>
              <a:rPr lang="en-US" sz="2000" dirty="0">
                <a:solidFill>
                  <a:srgbClr val="FF0000"/>
                </a:solidFill>
                <a:latin typeface="Berlin Sans FB Demi" panose="020E0802020502020306" pitchFamily="34" charset="0"/>
              </a:rPr>
              <a:t>17 Attendees, 6 from Essex County </a:t>
            </a:r>
            <a:endParaRPr lang="en-US" sz="2000" dirty="0">
              <a:latin typeface="Tenorite" panose="00000500000000000000" pitchFamily="2" charset="0"/>
            </a:endParaRPr>
          </a:p>
          <a:p>
            <a:r>
              <a:rPr lang="en-US" sz="1800" b="1" cap="none" dirty="0">
                <a:latin typeface="Tenorite" panose="00000500000000000000" pitchFamily="2" charset="0"/>
              </a:rPr>
              <a:t>Needs Assessment Findings:</a:t>
            </a:r>
          </a:p>
          <a:p>
            <a:pPr marL="342900" indent="-342900">
              <a:buFont typeface="Arial" panose="020B0604020202020204" pitchFamily="34" charset="0"/>
              <a:buChar char="•"/>
            </a:pPr>
            <a:r>
              <a:rPr lang="en-US" sz="1600" cap="none" dirty="0">
                <a:latin typeface="Tenorite" panose="00000500000000000000" pitchFamily="2" charset="0"/>
              </a:rPr>
              <a:t>The committee sent out the survey tool asking the agencies: when were the patients diagnosed and where they were diagnosed; what were some of the barriers; what were the steps that were involved in linking individuals to care; and any recommendations that the agencies had?</a:t>
            </a:r>
          </a:p>
          <a:p>
            <a:pPr marL="342900" indent="-342900">
              <a:buFont typeface="Arial" panose="020B0604020202020204" pitchFamily="34" charset="0"/>
              <a:buChar char="•"/>
            </a:pPr>
            <a:r>
              <a:rPr lang="en-US" sz="1600" cap="none" dirty="0" err="1">
                <a:latin typeface="Tenorite" panose="00000500000000000000" pitchFamily="2" charset="0"/>
              </a:rPr>
              <a:t>Postel</a:t>
            </a:r>
            <a:r>
              <a:rPr lang="en-US" sz="1600" cap="none" dirty="0">
                <a:latin typeface="Tenorite" panose="00000500000000000000" pitchFamily="2" charset="0"/>
              </a:rPr>
              <a:t> stated that linkage to care within 30 days of HIV diagnosis has been a top priority for the National HIV/AIDS strategy since 2016, it's been a performance measure for the HIV bureau since 2017</a:t>
            </a:r>
          </a:p>
          <a:p>
            <a:pPr marL="342900" indent="-342900">
              <a:buFont typeface="Arial" panose="020B0604020202020204" pitchFamily="34" charset="0"/>
              <a:buChar char="•"/>
            </a:pPr>
            <a:r>
              <a:rPr lang="en-US" sz="1600" cap="none" dirty="0">
                <a:latin typeface="Tenorite" panose="00000500000000000000" pitchFamily="2" charset="0"/>
              </a:rPr>
              <a:t>More than half, 56% of the cases were controllable. Some changes could have been made within the agencies to improve the link to care. This includes timely follow-up by the agencies so clients can be reminded to show up to or rescheduled appointments, etc. </a:t>
            </a:r>
          </a:p>
          <a:p>
            <a:pPr marL="342900" indent="-342900">
              <a:buFont typeface="Arial" panose="020B0604020202020204" pitchFamily="34" charset="0"/>
              <a:buChar char="•"/>
            </a:pPr>
            <a:r>
              <a:rPr lang="en-US" sz="1600" cap="none" dirty="0">
                <a:latin typeface="Tenorite" panose="00000500000000000000" pitchFamily="2" charset="0"/>
              </a:rPr>
              <a:t>Within the health care system, some clients were diagnosed in another part of the health care sector and aren’t linked to the HIV medical care provider. </a:t>
            </a:r>
          </a:p>
          <a:p>
            <a:pPr marL="342900" indent="-342900">
              <a:buFont typeface="Arial" panose="020B0604020202020204" pitchFamily="34" charset="0"/>
              <a:buChar char="•"/>
            </a:pPr>
            <a:r>
              <a:rPr lang="en-US" sz="1600" cap="none" dirty="0">
                <a:latin typeface="Tenorite" panose="00000500000000000000" pitchFamily="2" charset="0"/>
              </a:rPr>
              <a:t>The rec committee found that the clients had communication issues within the patient's own healthcare system.</a:t>
            </a:r>
          </a:p>
          <a:p>
            <a:pPr algn="ctr"/>
            <a:endParaRPr lang="en-US" dirty="0"/>
          </a:p>
        </p:txBody>
      </p:sp>
      <p:pic>
        <p:nvPicPr>
          <p:cNvPr id="16" name="Picture 3" descr="A colorful light bulb with business icons">
            <a:extLst>
              <a:ext uri="{FF2B5EF4-FFF2-40B4-BE49-F238E27FC236}">
                <a16:creationId xmlns:a16="http://schemas.microsoft.com/office/drawing/2014/main" id="{7D8224CC-04EE-F52E-115D-C181443C7FBB}"/>
              </a:ext>
            </a:extLst>
          </p:cNvPr>
          <p:cNvPicPr>
            <a:picLocks noChangeAspect="1"/>
          </p:cNvPicPr>
          <p:nvPr/>
        </p:nvPicPr>
        <p:blipFill rotWithShape="1">
          <a:blip r:embed="rId2"/>
          <a:srcRect t="26970" b="21097"/>
          <a:stretch/>
        </p:blipFill>
        <p:spPr>
          <a:xfrm>
            <a:off x="6094476" y="-5840"/>
            <a:ext cx="6217035" cy="179139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cxnSp>
        <p:nvCxnSpPr>
          <p:cNvPr id="5" name="Straight Connector 4">
            <a:extLst>
              <a:ext uri="{FF2B5EF4-FFF2-40B4-BE49-F238E27FC236}">
                <a16:creationId xmlns:a16="http://schemas.microsoft.com/office/drawing/2014/main" id="{8EADFD7B-C695-6D2B-7BA2-E10F1EA8F307}"/>
              </a:ext>
            </a:extLst>
          </p:cNvPr>
          <p:cNvCxnSpPr>
            <a:cxnSpLocks/>
          </p:cNvCxnSpPr>
          <p:nvPr/>
        </p:nvCxnSpPr>
        <p:spPr>
          <a:xfrm flipV="1">
            <a:off x="1819675" y="889857"/>
            <a:ext cx="3282659" cy="24559"/>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2483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C93D702E-F4E0-47FC-A74C-ECD9647A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1718582" y="3096073"/>
            <a:ext cx="9144000" cy="1152663"/>
          </a:xfrm>
        </p:spPr>
        <p:txBody>
          <a:bodyPr>
            <a:normAutofit/>
          </a:bodyPr>
          <a:lstStyle/>
          <a:p>
            <a:pPr algn="ctr"/>
            <a:r>
              <a:rPr lang="en-US" sz="3200" dirty="0">
                <a:latin typeface="Amasis MT Pro Black" panose="02040A04050005020304" pitchFamily="18" charset="0"/>
              </a:rPr>
              <a:t>August 2023</a:t>
            </a:r>
            <a:br>
              <a:rPr lang="en-US" sz="3700" dirty="0">
                <a:latin typeface="Amasis MT Pro Black" panose="02040A04050005020304" pitchFamily="18" charset="0"/>
              </a:rPr>
            </a:br>
            <a:endParaRPr lang="en-US" sz="37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183588" y="3962400"/>
            <a:ext cx="11615122" cy="2762865"/>
          </a:xfrm>
        </p:spPr>
        <p:txBody>
          <a:bodyPr>
            <a:normAutofit/>
          </a:bodyPr>
          <a:lstStyle/>
          <a:p>
            <a:pPr algn="ctr"/>
            <a:r>
              <a:rPr lang="en-US" sz="2000" dirty="0">
                <a:solidFill>
                  <a:srgbClr val="FF0000"/>
                </a:solidFill>
                <a:latin typeface="Berlin Sans FB Demi" panose="020E0802020502020306" pitchFamily="34" charset="0"/>
              </a:rPr>
              <a:t>16 Attendees, 11 from Essex County </a:t>
            </a:r>
          </a:p>
          <a:p>
            <a:pPr algn="l" rtl="0" fontAlgn="base"/>
            <a:r>
              <a:rPr lang="en-US" sz="1800" b="1" i="0" cap="none" dirty="0">
                <a:solidFill>
                  <a:srgbClr val="000000"/>
                </a:solidFill>
                <a:effectLst/>
                <a:highlight>
                  <a:srgbClr val="FFFFFF"/>
                </a:highlight>
                <a:latin typeface="Tenorite" panose="00000500000000000000" pitchFamily="2" charset="0"/>
              </a:rPr>
              <a:t>Overview of the </a:t>
            </a:r>
            <a:r>
              <a:rPr lang="en-US" sz="1800" b="1" cap="none" dirty="0">
                <a:solidFill>
                  <a:srgbClr val="000000"/>
                </a:solidFill>
                <a:highlight>
                  <a:srgbClr val="FFFFFF"/>
                </a:highlight>
                <a:latin typeface="Tenorite" panose="00000500000000000000" pitchFamily="2" charset="0"/>
              </a:rPr>
              <a:t>R</a:t>
            </a:r>
            <a:r>
              <a:rPr lang="en-US" sz="1800" b="1" i="0" cap="none" dirty="0">
                <a:solidFill>
                  <a:srgbClr val="000000"/>
                </a:solidFill>
                <a:effectLst/>
                <a:highlight>
                  <a:srgbClr val="FFFFFF"/>
                </a:highlight>
                <a:latin typeface="Tenorite" panose="00000500000000000000" pitchFamily="2" charset="0"/>
              </a:rPr>
              <a:t>yan </a:t>
            </a:r>
            <a:r>
              <a:rPr lang="en-US" sz="1800" b="1" cap="none" dirty="0">
                <a:solidFill>
                  <a:srgbClr val="000000"/>
                </a:solidFill>
                <a:highlight>
                  <a:srgbClr val="FFFFFF"/>
                </a:highlight>
                <a:latin typeface="Tenorite" panose="00000500000000000000" pitchFamily="2" charset="0"/>
              </a:rPr>
              <a:t>W</a:t>
            </a:r>
            <a:r>
              <a:rPr lang="en-US" sz="1800" b="1" i="0" cap="none" dirty="0">
                <a:solidFill>
                  <a:srgbClr val="000000"/>
                </a:solidFill>
                <a:effectLst/>
                <a:highlight>
                  <a:srgbClr val="FFFFFF"/>
                </a:highlight>
                <a:latin typeface="Tenorite" panose="00000500000000000000" pitchFamily="2" charset="0"/>
              </a:rPr>
              <a:t>hite </a:t>
            </a:r>
            <a:r>
              <a:rPr lang="en-US" sz="1800" b="1" cap="none" dirty="0">
                <a:solidFill>
                  <a:srgbClr val="000000"/>
                </a:solidFill>
                <a:highlight>
                  <a:srgbClr val="FFFFFF"/>
                </a:highlight>
                <a:latin typeface="Tenorite" panose="00000500000000000000" pitchFamily="2" charset="0"/>
              </a:rPr>
              <a:t>S</a:t>
            </a:r>
            <a:r>
              <a:rPr lang="en-US" sz="1800" b="1" i="0" cap="none" dirty="0">
                <a:solidFill>
                  <a:srgbClr val="000000"/>
                </a:solidFill>
                <a:effectLst/>
                <a:highlight>
                  <a:srgbClr val="FFFFFF"/>
                </a:highlight>
                <a:latin typeface="Tenorite" panose="00000500000000000000" pitchFamily="2" charset="0"/>
              </a:rPr>
              <a:t>ervice </a:t>
            </a:r>
            <a:r>
              <a:rPr lang="en-US" sz="1800" b="1" cap="none" dirty="0">
                <a:solidFill>
                  <a:srgbClr val="000000"/>
                </a:solidFill>
                <a:highlight>
                  <a:srgbClr val="FFFFFF"/>
                </a:highlight>
                <a:latin typeface="Tenorite" panose="00000500000000000000" pitchFamily="2" charset="0"/>
              </a:rPr>
              <a:t>S</a:t>
            </a:r>
            <a:r>
              <a:rPr lang="en-US" sz="1800" b="1" i="0" cap="none" dirty="0">
                <a:solidFill>
                  <a:srgbClr val="000000"/>
                </a:solidFill>
                <a:effectLst/>
                <a:highlight>
                  <a:srgbClr val="FFFFFF"/>
                </a:highlight>
                <a:latin typeface="Tenorite" panose="00000500000000000000" pitchFamily="2" charset="0"/>
              </a:rPr>
              <a:t>tandards </a:t>
            </a:r>
          </a:p>
          <a:p>
            <a:pPr marL="742950" lvl="1" indent="-285750" algn="l" fontAlgn="base">
              <a:buFont typeface="Arial" panose="020B0604020202020204" pitchFamily="34" charset="0"/>
              <a:buChar char="•"/>
            </a:pPr>
            <a:r>
              <a:rPr lang="en-US" sz="1600" b="0" i="0" dirty="0">
                <a:solidFill>
                  <a:srgbClr val="000000"/>
                </a:solidFill>
                <a:effectLst/>
                <a:highlight>
                  <a:srgbClr val="FFFFFF"/>
                </a:highlight>
                <a:latin typeface="Tenorite" panose="00000500000000000000" pitchFamily="2" charset="0"/>
              </a:rPr>
              <a:t>Morales gave a presentation to the committee regarding the Ryan White Service Standards. In this presentation she outlines what the service standards are, the importance of the Ryan White Service Standards, and why the committee should stay well-informed on the service standards. </a:t>
            </a:r>
          </a:p>
          <a:p>
            <a:endParaRPr lang="en-US" dirty="0">
              <a:latin typeface="Tenorite" panose="00000500000000000000" pitchFamily="2" charset="0"/>
            </a:endParaRPr>
          </a:p>
          <a:p>
            <a:pPr algn="ctr"/>
            <a:endParaRPr lang="en-US" dirty="0"/>
          </a:p>
        </p:txBody>
      </p:sp>
      <p:pic>
        <p:nvPicPr>
          <p:cNvPr id="16" name="Picture 3" descr="A colorful light bulb with business icons">
            <a:extLst>
              <a:ext uri="{FF2B5EF4-FFF2-40B4-BE49-F238E27FC236}">
                <a16:creationId xmlns:a16="http://schemas.microsoft.com/office/drawing/2014/main" id="{7D8224CC-04EE-F52E-115D-C181443C7FBB}"/>
              </a:ext>
            </a:extLst>
          </p:cNvPr>
          <p:cNvPicPr>
            <a:picLocks noChangeAspect="1"/>
          </p:cNvPicPr>
          <p:nvPr/>
        </p:nvPicPr>
        <p:blipFill rotWithShape="1">
          <a:blip r:embed="rId2"/>
          <a:srcRect t="26970" b="21097"/>
          <a:stretch/>
        </p:blipFill>
        <p:spPr>
          <a:xfrm>
            <a:off x="714376" y="10"/>
            <a:ext cx="10484412" cy="3302884"/>
          </a:xfrm>
          <a:custGeom>
            <a:avLst/>
            <a:gdLst/>
            <a:ahLst/>
            <a:cxnLst/>
            <a:rect l="l" t="t" r="r" b="b"/>
            <a:pathLst>
              <a:path w="10484412" h="3811404">
                <a:moveTo>
                  <a:pt x="0" y="3811403"/>
                </a:moveTo>
                <a:lnTo>
                  <a:pt x="10484412" y="3811403"/>
                </a:lnTo>
                <a:lnTo>
                  <a:pt x="10484412" y="3811404"/>
                </a:lnTo>
                <a:lnTo>
                  <a:pt x="0" y="3811404"/>
                </a:lnTo>
                <a:close/>
                <a:moveTo>
                  <a:pt x="181717" y="0"/>
                </a:moveTo>
                <a:lnTo>
                  <a:pt x="10224015" y="0"/>
                </a:lnTo>
                <a:cubicBezTo>
                  <a:pt x="10261561" y="45054"/>
                  <a:pt x="10301611" y="85103"/>
                  <a:pt x="10369193" y="110134"/>
                </a:cubicBezTo>
                <a:cubicBezTo>
                  <a:pt x="10321635" y="167704"/>
                  <a:pt x="10236530" y="182722"/>
                  <a:pt x="10173954" y="222771"/>
                </a:cubicBezTo>
                <a:cubicBezTo>
                  <a:pt x="10168948" y="255310"/>
                  <a:pt x="10269071" y="245298"/>
                  <a:pt x="10241537" y="317887"/>
                </a:cubicBezTo>
                <a:cubicBezTo>
                  <a:pt x="10206494" y="418008"/>
                  <a:pt x="10241537" y="528142"/>
                  <a:pt x="10071328" y="573196"/>
                </a:cubicBezTo>
                <a:cubicBezTo>
                  <a:pt x="10023770" y="668312"/>
                  <a:pt x="10008751" y="820997"/>
                  <a:pt x="10113880" y="913610"/>
                </a:cubicBezTo>
                <a:cubicBezTo>
                  <a:pt x="10271573" y="1048774"/>
                  <a:pt x="10244040" y="1138885"/>
                  <a:pt x="10036285" y="1216478"/>
                </a:cubicBezTo>
                <a:cubicBezTo>
                  <a:pt x="10011255" y="1226491"/>
                  <a:pt x="9978715" y="1231497"/>
                  <a:pt x="9966200" y="1256528"/>
                </a:cubicBezTo>
                <a:cubicBezTo>
                  <a:pt x="9986224" y="1289067"/>
                  <a:pt x="10031280" y="1281557"/>
                  <a:pt x="10063819" y="1289067"/>
                </a:cubicBezTo>
                <a:cubicBezTo>
                  <a:pt x="10211500" y="1324110"/>
                  <a:pt x="10214003" y="1324110"/>
                  <a:pt x="10176457" y="1441752"/>
                </a:cubicBezTo>
                <a:cubicBezTo>
                  <a:pt x="10163942" y="1476795"/>
                  <a:pt x="10188972" y="1491813"/>
                  <a:pt x="10211500" y="1511838"/>
                </a:cubicBezTo>
                <a:cubicBezTo>
                  <a:pt x="10296604" y="1591936"/>
                  <a:pt x="10296604" y="1594439"/>
                  <a:pt x="10206494" y="1664523"/>
                </a:cubicBezTo>
                <a:cubicBezTo>
                  <a:pt x="10181463" y="1684547"/>
                  <a:pt x="10163942" y="1704572"/>
                  <a:pt x="10151426" y="1732106"/>
                </a:cubicBezTo>
                <a:cubicBezTo>
                  <a:pt x="10128899" y="1782166"/>
                  <a:pt x="10128899" y="1822216"/>
                  <a:pt x="10208996" y="1847246"/>
                </a:cubicBezTo>
                <a:cubicBezTo>
                  <a:pt x="10266568" y="1864767"/>
                  <a:pt x="10296604" y="1884791"/>
                  <a:pt x="10299107" y="1939858"/>
                </a:cubicBezTo>
                <a:cubicBezTo>
                  <a:pt x="10299107" y="1987416"/>
                  <a:pt x="10306617" y="2017452"/>
                  <a:pt x="10244040" y="2037477"/>
                </a:cubicBezTo>
                <a:cubicBezTo>
                  <a:pt x="10193979" y="2054998"/>
                  <a:pt x="10178960" y="2090041"/>
                  <a:pt x="10183966" y="2130089"/>
                </a:cubicBezTo>
                <a:cubicBezTo>
                  <a:pt x="10193979" y="2230211"/>
                  <a:pt x="10126396" y="2287781"/>
                  <a:pt x="10013758" y="2335339"/>
                </a:cubicBezTo>
                <a:cubicBezTo>
                  <a:pt x="9908629" y="2377890"/>
                  <a:pt x="9813513" y="2437963"/>
                  <a:pt x="9715893" y="2493030"/>
                </a:cubicBezTo>
                <a:cubicBezTo>
                  <a:pt x="9605758" y="2553103"/>
                  <a:pt x="9480605" y="2590649"/>
                  <a:pt x="9347942" y="2623189"/>
                </a:cubicBezTo>
                <a:cubicBezTo>
                  <a:pt x="9370469" y="2665740"/>
                  <a:pt x="9453071" y="2640710"/>
                  <a:pt x="9460580" y="2700783"/>
                </a:cubicBezTo>
                <a:cubicBezTo>
                  <a:pt x="9255329" y="2753346"/>
                  <a:pt x="9060089" y="2833444"/>
                  <a:pt x="8827305" y="2855971"/>
                </a:cubicBezTo>
                <a:cubicBezTo>
                  <a:pt x="9015035" y="2843456"/>
                  <a:pt x="9182740" y="2908535"/>
                  <a:pt x="9360458" y="2926056"/>
                </a:cubicBezTo>
                <a:cubicBezTo>
                  <a:pt x="9377980" y="2961099"/>
                  <a:pt x="9337930" y="2951087"/>
                  <a:pt x="9322912" y="2958595"/>
                </a:cubicBezTo>
                <a:cubicBezTo>
                  <a:pt x="9307893" y="2963602"/>
                  <a:pt x="9287869" y="2966105"/>
                  <a:pt x="9285366" y="2991135"/>
                </a:cubicBezTo>
                <a:cubicBezTo>
                  <a:pt x="9370469" y="3023675"/>
                  <a:pt x="9478102" y="2998644"/>
                  <a:pt x="9565709" y="3033687"/>
                </a:cubicBezTo>
                <a:cubicBezTo>
                  <a:pt x="9543182" y="3083748"/>
                  <a:pt x="9468090" y="3056214"/>
                  <a:pt x="9435550" y="3096263"/>
                </a:cubicBezTo>
                <a:cubicBezTo>
                  <a:pt x="9518151" y="3101269"/>
                  <a:pt x="9593243" y="3103772"/>
                  <a:pt x="9668335" y="3113784"/>
                </a:cubicBezTo>
                <a:cubicBezTo>
                  <a:pt x="9725905" y="3121294"/>
                  <a:pt x="9740924" y="3163845"/>
                  <a:pt x="9700875" y="3193882"/>
                </a:cubicBezTo>
                <a:cubicBezTo>
                  <a:pt x="9665832" y="3221415"/>
                  <a:pt x="9613268" y="3223918"/>
                  <a:pt x="9565709" y="3236434"/>
                </a:cubicBezTo>
                <a:cubicBezTo>
                  <a:pt x="9232801" y="3319034"/>
                  <a:pt x="8882372" y="3351573"/>
                  <a:pt x="8529440" y="3364088"/>
                </a:cubicBezTo>
                <a:cubicBezTo>
                  <a:pt x="7961245" y="3386616"/>
                  <a:pt x="7393049" y="3394125"/>
                  <a:pt x="6827357" y="3419155"/>
                </a:cubicBezTo>
                <a:cubicBezTo>
                  <a:pt x="6481933" y="3434173"/>
                  <a:pt x="6136510" y="3456701"/>
                  <a:pt x="5788584" y="3456701"/>
                </a:cubicBezTo>
                <a:cubicBezTo>
                  <a:pt x="5415628" y="3456701"/>
                  <a:pt x="5042671" y="3464210"/>
                  <a:pt x="4669714" y="3411646"/>
                </a:cubicBezTo>
                <a:cubicBezTo>
                  <a:pt x="4479481" y="3384113"/>
                  <a:pt x="4279236" y="3396628"/>
                  <a:pt x="4086500" y="3376603"/>
                </a:cubicBezTo>
                <a:cubicBezTo>
                  <a:pt x="3793641" y="3346568"/>
                  <a:pt x="3500782" y="3306518"/>
                  <a:pt x="3210426" y="3256458"/>
                </a:cubicBezTo>
                <a:cubicBezTo>
                  <a:pt x="3117813" y="3241439"/>
                  <a:pt x="3007678" y="3231428"/>
                  <a:pt x="2937592" y="3166348"/>
                </a:cubicBezTo>
                <a:cubicBezTo>
                  <a:pt x="2824954" y="3211403"/>
                  <a:pt x="2757372" y="3131305"/>
                  <a:pt x="2669765" y="3106275"/>
                </a:cubicBezTo>
                <a:cubicBezTo>
                  <a:pt x="2634722" y="3096263"/>
                  <a:pt x="2592169" y="3081245"/>
                  <a:pt x="2597176" y="3048705"/>
                </a:cubicBezTo>
                <a:cubicBezTo>
                  <a:pt x="2604685" y="3006154"/>
                  <a:pt x="2654746" y="2978620"/>
                  <a:pt x="2702304" y="2986130"/>
                </a:cubicBezTo>
                <a:cubicBezTo>
                  <a:pt x="2849986" y="3011160"/>
                  <a:pt x="2985150" y="2948584"/>
                  <a:pt x="3137838" y="2956093"/>
                </a:cubicBezTo>
                <a:cubicBezTo>
                  <a:pt x="3005175" y="2933565"/>
                  <a:pt x="2872513" y="2908535"/>
                  <a:pt x="2739850" y="2886007"/>
                </a:cubicBezTo>
                <a:cubicBezTo>
                  <a:pt x="2940095" y="2863480"/>
                  <a:pt x="3132831" y="2896020"/>
                  <a:pt x="3328071" y="2913541"/>
                </a:cubicBezTo>
                <a:cubicBezTo>
                  <a:pt x="3390647" y="2921050"/>
                  <a:pt x="3485763" y="2968608"/>
                  <a:pt x="3503285" y="2898523"/>
                </a:cubicBezTo>
                <a:cubicBezTo>
                  <a:pt x="3513297" y="2850965"/>
                  <a:pt x="3410671" y="2850965"/>
                  <a:pt x="3350598" y="2838450"/>
                </a:cubicBezTo>
                <a:cubicBezTo>
                  <a:pt x="3090279" y="2785886"/>
                  <a:pt x="2824954" y="2758353"/>
                  <a:pt x="2562133" y="2725813"/>
                </a:cubicBezTo>
                <a:cubicBezTo>
                  <a:pt x="2537102" y="2723310"/>
                  <a:pt x="2504562" y="2725813"/>
                  <a:pt x="2487041" y="2715801"/>
                </a:cubicBezTo>
                <a:cubicBezTo>
                  <a:pt x="2354378" y="2633200"/>
                  <a:pt x="2184170" y="2608170"/>
                  <a:pt x="1998943" y="2548097"/>
                </a:cubicBezTo>
                <a:cubicBezTo>
                  <a:pt x="2116587" y="2515558"/>
                  <a:pt x="2196685" y="2575630"/>
                  <a:pt x="2294304" y="2560612"/>
                </a:cubicBezTo>
                <a:cubicBezTo>
                  <a:pt x="2196685" y="2498036"/>
                  <a:pt x="2079041" y="2488024"/>
                  <a:pt x="1978918" y="2455485"/>
                </a:cubicBezTo>
                <a:cubicBezTo>
                  <a:pt x="1906330" y="2430454"/>
                  <a:pt x="1635999" y="2357866"/>
                  <a:pt x="1595950" y="2335339"/>
                </a:cubicBezTo>
                <a:cubicBezTo>
                  <a:pt x="1473299" y="2267756"/>
                  <a:pt x="1315606" y="2237720"/>
                  <a:pt x="1215483" y="2145108"/>
                </a:cubicBezTo>
                <a:cubicBezTo>
                  <a:pt x="1145398" y="2080028"/>
                  <a:pt x="1025251" y="2095047"/>
                  <a:pt x="942649" y="2049992"/>
                </a:cubicBezTo>
                <a:cubicBezTo>
                  <a:pt x="912613" y="2004937"/>
                  <a:pt x="972686" y="1994925"/>
                  <a:pt x="992711" y="1969894"/>
                </a:cubicBezTo>
                <a:cubicBezTo>
                  <a:pt x="1020244" y="1939858"/>
                  <a:pt x="972686" y="1922337"/>
                  <a:pt x="960170" y="1884791"/>
                </a:cubicBezTo>
                <a:cubicBezTo>
                  <a:pt x="1117863" y="1922337"/>
                  <a:pt x="1268048" y="1944864"/>
                  <a:pt x="1448268" y="1957380"/>
                </a:cubicBezTo>
                <a:cubicBezTo>
                  <a:pt x="1390698" y="1897306"/>
                  <a:pt x="1318109" y="1927343"/>
                  <a:pt x="1270551" y="1904815"/>
                </a:cubicBezTo>
                <a:cubicBezTo>
                  <a:pt x="1238011" y="1889797"/>
                  <a:pt x="1190453" y="1884791"/>
                  <a:pt x="1200466" y="1849749"/>
                </a:cubicBezTo>
                <a:cubicBezTo>
                  <a:pt x="1207974" y="1822216"/>
                  <a:pt x="1248023" y="1824718"/>
                  <a:pt x="1278060" y="1827221"/>
                </a:cubicBezTo>
                <a:cubicBezTo>
                  <a:pt x="1393201" y="1834730"/>
                  <a:pt x="1503336" y="1834730"/>
                  <a:pt x="1615974" y="1764645"/>
                </a:cubicBezTo>
                <a:cubicBezTo>
                  <a:pt x="1338134" y="1669530"/>
                  <a:pt x="1015238" y="1717087"/>
                  <a:pt x="767434" y="1576917"/>
                </a:cubicBezTo>
                <a:cubicBezTo>
                  <a:pt x="802477" y="1531862"/>
                  <a:pt x="852539" y="1554390"/>
                  <a:pt x="890085" y="1559396"/>
                </a:cubicBezTo>
                <a:cubicBezTo>
                  <a:pt x="1132882" y="1591936"/>
                  <a:pt x="2003949" y="1514341"/>
                  <a:pt x="2129102" y="1556893"/>
                </a:cubicBezTo>
                <a:cubicBezTo>
                  <a:pt x="2204195" y="1584426"/>
                  <a:pt x="2286796" y="1594439"/>
                  <a:pt x="2369396" y="1576917"/>
                </a:cubicBezTo>
                <a:cubicBezTo>
                  <a:pt x="2469519" y="1554390"/>
                  <a:pt x="1881298" y="1519347"/>
                  <a:pt x="1746133" y="1421728"/>
                </a:cubicBezTo>
                <a:cubicBezTo>
                  <a:pt x="1678551" y="1374170"/>
                  <a:pt x="1082821" y="1146394"/>
                  <a:pt x="819999" y="1083817"/>
                </a:cubicBezTo>
                <a:cubicBezTo>
                  <a:pt x="857545" y="1041266"/>
                  <a:pt x="952662" y="1066296"/>
                  <a:pt x="940146" y="993707"/>
                </a:cubicBezTo>
                <a:cubicBezTo>
                  <a:pt x="794969" y="956162"/>
                  <a:pt x="627263" y="961168"/>
                  <a:pt x="459558" y="903598"/>
                </a:cubicBezTo>
                <a:cubicBezTo>
                  <a:pt x="537153" y="858543"/>
                  <a:pt x="622257" y="883573"/>
                  <a:pt x="699852" y="868556"/>
                </a:cubicBezTo>
                <a:cubicBezTo>
                  <a:pt x="657300" y="813489"/>
                  <a:pt x="582208" y="823500"/>
                  <a:pt x="522134" y="813489"/>
                </a:cubicBezTo>
                <a:cubicBezTo>
                  <a:pt x="464564" y="803476"/>
                  <a:pt x="349423" y="708360"/>
                  <a:pt x="374453" y="713367"/>
                </a:cubicBezTo>
                <a:cubicBezTo>
                  <a:pt x="607238" y="750912"/>
                  <a:pt x="842526" y="735895"/>
                  <a:pt x="1075312" y="773440"/>
                </a:cubicBezTo>
                <a:cubicBezTo>
                  <a:pt x="1152907" y="785955"/>
                  <a:pt x="1238011" y="810986"/>
                  <a:pt x="1275557" y="728385"/>
                </a:cubicBezTo>
                <a:cubicBezTo>
                  <a:pt x="1285569" y="703355"/>
                  <a:pt x="1278060" y="695846"/>
                  <a:pt x="1385692" y="725882"/>
                </a:cubicBezTo>
                <a:cubicBezTo>
                  <a:pt x="1425741" y="738397"/>
                  <a:pt x="1483311" y="750912"/>
                  <a:pt x="1525863" y="718373"/>
                </a:cubicBezTo>
                <a:cubicBezTo>
                  <a:pt x="1498330" y="678325"/>
                  <a:pt x="1445765" y="690839"/>
                  <a:pt x="1408219" y="680828"/>
                </a:cubicBezTo>
                <a:cubicBezTo>
                  <a:pt x="1305594" y="653294"/>
                  <a:pt x="922624" y="548166"/>
                  <a:pt x="825005" y="518129"/>
                </a:cubicBezTo>
                <a:cubicBezTo>
                  <a:pt x="619754" y="453051"/>
                  <a:pt x="492098" y="475578"/>
                  <a:pt x="286846" y="405492"/>
                </a:cubicBezTo>
                <a:cubicBezTo>
                  <a:pt x="356932" y="407995"/>
                  <a:pt x="336907" y="380462"/>
                  <a:pt x="406993" y="380462"/>
                </a:cubicBezTo>
                <a:cubicBezTo>
                  <a:pt x="437030" y="380462"/>
                  <a:pt x="472073" y="372954"/>
                  <a:pt x="472073" y="342917"/>
                </a:cubicBezTo>
                <a:cubicBezTo>
                  <a:pt x="472073" y="315384"/>
                  <a:pt x="104123" y="170207"/>
                  <a:pt x="156686" y="155188"/>
                </a:cubicBezTo>
                <a:cubicBezTo>
                  <a:pt x="301865" y="115140"/>
                  <a:pt x="667312" y="227777"/>
                  <a:pt x="579705" y="175213"/>
                </a:cubicBezTo>
                <a:cubicBezTo>
                  <a:pt x="447042" y="92613"/>
                  <a:pt x="427018" y="77594"/>
                  <a:pt x="326895" y="67583"/>
                </a:cubicBezTo>
                <a:cubicBezTo>
                  <a:pt x="296858" y="62576"/>
                  <a:pt x="244294" y="35043"/>
                  <a:pt x="181717" y="0"/>
                </a:cubicBezTo>
                <a:close/>
              </a:path>
            </a:pathLst>
          </a:custGeom>
        </p:spPr>
      </p:pic>
      <p:cxnSp>
        <p:nvCxnSpPr>
          <p:cNvPr id="5" name="Straight Connector 4">
            <a:extLst>
              <a:ext uri="{FF2B5EF4-FFF2-40B4-BE49-F238E27FC236}">
                <a16:creationId xmlns:a16="http://schemas.microsoft.com/office/drawing/2014/main" id="{8EADFD7B-C695-6D2B-7BA2-E10F1EA8F307}"/>
              </a:ext>
            </a:extLst>
          </p:cNvPr>
          <p:cNvCxnSpPr>
            <a:cxnSpLocks/>
          </p:cNvCxnSpPr>
          <p:nvPr/>
        </p:nvCxnSpPr>
        <p:spPr>
          <a:xfrm>
            <a:off x="4567140" y="3830654"/>
            <a:ext cx="3256384" cy="2799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8905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5">
            <a:extLst>
              <a:ext uri="{FF2B5EF4-FFF2-40B4-BE49-F238E27FC236}">
                <a16:creationId xmlns:a16="http://schemas.microsoft.com/office/drawing/2014/main" id="{AD8D8703-9EB7-42BC-86DE-8F2C26612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descr="A colorful light bulb with business icons">
            <a:extLst>
              <a:ext uri="{FF2B5EF4-FFF2-40B4-BE49-F238E27FC236}">
                <a16:creationId xmlns:a16="http://schemas.microsoft.com/office/drawing/2014/main" id="{7D8224CC-04EE-F52E-115D-C181443C7FBB}"/>
              </a:ext>
            </a:extLst>
          </p:cNvPr>
          <p:cNvPicPr>
            <a:picLocks noChangeAspect="1"/>
          </p:cNvPicPr>
          <p:nvPr/>
        </p:nvPicPr>
        <p:blipFill rotWithShape="1">
          <a:blip r:embed="rId2"/>
          <a:srcRect t="17342" r="2" b="17345"/>
          <a:stretch/>
        </p:blipFill>
        <p:spPr>
          <a:xfrm>
            <a:off x="7772965" y="1"/>
            <a:ext cx="4387749" cy="2006082"/>
          </a:xfrm>
          <a:custGeom>
            <a:avLst/>
            <a:gdLst/>
            <a:ahLst/>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p:spPr>
      </p:pic>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836769" y="0"/>
            <a:ext cx="3183294" cy="1754376"/>
          </a:xfrm>
        </p:spPr>
        <p:txBody>
          <a:bodyPr>
            <a:normAutofit/>
          </a:bodyPr>
          <a:lstStyle/>
          <a:p>
            <a:r>
              <a:rPr lang="en-US" sz="3200" dirty="0">
                <a:latin typeface="Amasis MT Pro Black" panose="02040A04050005020304" pitchFamily="18" charset="0"/>
              </a:rPr>
              <a:t>October 2023</a:t>
            </a:r>
            <a:br>
              <a:rPr lang="en-US" sz="3700" dirty="0">
                <a:latin typeface="Amasis MT Pro Black" panose="02040A04050005020304" pitchFamily="18" charset="0"/>
              </a:rPr>
            </a:br>
            <a:endParaRPr lang="en-US" sz="37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1035698" y="1719352"/>
            <a:ext cx="10558894" cy="4601514"/>
          </a:xfrm>
        </p:spPr>
        <p:txBody>
          <a:bodyPr>
            <a:normAutofit/>
          </a:bodyPr>
          <a:lstStyle/>
          <a:p>
            <a:pPr algn="ctr">
              <a:lnSpc>
                <a:spcPct val="90000"/>
              </a:lnSpc>
            </a:pPr>
            <a:r>
              <a:rPr lang="en-US" sz="2000" dirty="0">
                <a:solidFill>
                  <a:srgbClr val="FF0000"/>
                </a:solidFill>
                <a:latin typeface="Berlin Sans FB Demi" panose="020E0802020502020306" pitchFamily="34" charset="0"/>
              </a:rPr>
              <a:t>8 Attendees, 7 from Essex County </a:t>
            </a:r>
          </a:p>
          <a:p>
            <a:pPr>
              <a:lnSpc>
                <a:spcPct val="90000"/>
              </a:lnSpc>
            </a:pPr>
            <a:r>
              <a:rPr lang="en-US" sz="1800" b="1" cap="none" dirty="0">
                <a:latin typeface="Tenorite" panose="00000500000000000000" pitchFamily="2" charset="0"/>
              </a:rPr>
              <a:t>Prostate Cancer Workshop </a:t>
            </a:r>
          </a:p>
          <a:p>
            <a:pPr marL="285750" indent="-285750">
              <a:lnSpc>
                <a:spcPct val="90000"/>
              </a:lnSpc>
              <a:buFont typeface="Arial" panose="020B0604020202020204" pitchFamily="34" charset="0"/>
              <a:buChar char="•"/>
            </a:pPr>
            <a:r>
              <a:rPr lang="en-US" sz="1600" cap="none" dirty="0">
                <a:latin typeface="Tenorite" panose="00000500000000000000" pitchFamily="2" charset="0"/>
              </a:rPr>
              <a:t>The committee received a presentation from Ryan Moulton, cancer specialist at Rutgers Cancer Institute of NJ. </a:t>
            </a:r>
          </a:p>
          <a:p>
            <a:pPr marL="285750" indent="-285750">
              <a:lnSpc>
                <a:spcPct val="90000"/>
              </a:lnSpc>
              <a:buFont typeface="Arial" panose="020B0604020202020204" pitchFamily="34" charset="0"/>
              <a:buChar char="•"/>
            </a:pPr>
            <a:r>
              <a:rPr lang="en-US" sz="1600" cap="none" dirty="0">
                <a:latin typeface="Tenorite" panose="00000500000000000000" pitchFamily="2" charset="0"/>
              </a:rPr>
              <a:t>Moulton began the workshop by stating that the goal of the presentation is to educate men of the importance of prostate cancer screening, the signs and symptoms of prostate cancer, the benefits of early detection, and how the institution can assist with linkage to care needs. </a:t>
            </a:r>
          </a:p>
          <a:p>
            <a:pPr marL="285750" indent="-285750">
              <a:lnSpc>
                <a:spcPct val="90000"/>
              </a:lnSpc>
              <a:buFont typeface="Arial" panose="020B0604020202020204" pitchFamily="34" charset="0"/>
              <a:buChar char="•"/>
            </a:pPr>
            <a:r>
              <a:rPr lang="en-US" sz="1600" cap="none" dirty="0">
                <a:latin typeface="Tenorite" panose="00000500000000000000" pitchFamily="2" charset="0"/>
              </a:rPr>
              <a:t>Moulton mentioned the state of new jersey has one of the highest reported cases of prostate cancer in the united states. It is suggested that routine examinations could potentially lower the number of advanced prostate cancer cases reported. </a:t>
            </a:r>
            <a:endParaRPr lang="en-US" sz="2000" cap="none" dirty="0">
              <a:solidFill>
                <a:srgbClr val="FF0000"/>
              </a:solidFill>
              <a:latin typeface="Tenorite" panose="00000500000000000000" pitchFamily="2" charset="0"/>
            </a:endParaRPr>
          </a:p>
        </p:txBody>
      </p:sp>
      <p:cxnSp>
        <p:nvCxnSpPr>
          <p:cNvPr id="5" name="Straight Connector 4">
            <a:extLst>
              <a:ext uri="{FF2B5EF4-FFF2-40B4-BE49-F238E27FC236}">
                <a16:creationId xmlns:a16="http://schemas.microsoft.com/office/drawing/2014/main" id="{8EADFD7B-C695-6D2B-7BA2-E10F1EA8F307}"/>
              </a:ext>
            </a:extLst>
          </p:cNvPr>
          <p:cNvCxnSpPr>
            <a:cxnSpLocks/>
          </p:cNvCxnSpPr>
          <p:nvPr/>
        </p:nvCxnSpPr>
        <p:spPr>
          <a:xfrm>
            <a:off x="800224" y="1311402"/>
            <a:ext cx="2719724"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16761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5">
            <a:extLst>
              <a:ext uri="{FF2B5EF4-FFF2-40B4-BE49-F238E27FC236}">
                <a16:creationId xmlns:a16="http://schemas.microsoft.com/office/drawing/2014/main" id="{AD8D8703-9EB7-42BC-86DE-8F2C26612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descr="A colorful light bulb with business icons">
            <a:extLst>
              <a:ext uri="{FF2B5EF4-FFF2-40B4-BE49-F238E27FC236}">
                <a16:creationId xmlns:a16="http://schemas.microsoft.com/office/drawing/2014/main" id="{7D8224CC-04EE-F52E-115D-C181443C7FBB}"/>
              </a:ext>
            </a:extLst>
          </p:cNvPr>
          <p:cNvPicPr>
            <a:picLocks noChangeAspect="1"/>
          </p:cNvPicPr>
          <p:nvPr/>
        </p:nvPicPr>
        <p:blipFill rotWithShape="1">
          <a:blip r:embed="rId2"/>
          <a:srcRect t="17342" r="2" b="17345"/>
          <a:stretch/>
        </p:blipFill>
        <p:spPr>
          <a:xfrm>
            <a:off x="7772965" y="1"/>
            <a:ext cx="4387749" cy="2006082"/>
          </a:xfrm>
          <a:custGeom>
            <a:avLst/>
            <a:gdLst/>
            <a:ahLst/>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p:spPr>
      </p:pic>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836768" y="0"/>
            <a:ext cx="4137567" cy="1754376"/>
          </a:xfrm>
        </p:spPr>
        <p:txBody>
          <a:bodyPr>
            <a:normAutofit/>
          </a:bodyPr>
          <a:lstStyle/>
          <a:p>
            <a:r>
              <a:rPr lang="en-US" sz="3200" dirty="0">
                <a:latin typeface="Amasis MT Pro Black" panose="02040A04050005020304" pitchFamily="18" charset="0"/>
              </a:rPr>
              <a:t>November 2023</a:t>
            </a:r>
            <a:br>
              <a:rPr lang="en-US" sz="3700" dirty="0">
                <a:latin typeface="Amasis MT Pro Black" panose="02040A04050005020304" pitchFamily="18" charset="0"/>
              </a:rPr>
            </a:br>
            <a:endParaRPr lang="en-US" sz="37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1035698" y="1719352"/>
            <a:ext cx="10558894" cy="4601514"/>
          </a:xfrm>
        </p:spPr>
        <p:txBody>
          <a:bodyPr>
            <a:normAutofit/>
          </a:bodyPr>
          <a:lstStyle/>
          <a:p>
            <a:pPr algn="ctr">
              <a:lnSpc>
                <a:spcPct val="90000"/>
              </a:lnSpc>
            </a:pPr>
            <a:r>
              <a:rPr lang="en-US" sz="2000" dirty="0">
                <a:solidFill>
                  <a:srgbClr val="FF0000"/>
                </a:solidFill>
                <a:latin typeface="Berlin Sans FB Demi" panose="020E0802020502020306" pitchFamily="34" charset="0"/>
              </a:rPr>
              <a:t>8 Attendees, 7 from Essex County </a:t>
            </a:r>
          </a:p>
          <a:p>
            <a:pPr>
              <a:lnSpc>
                <a:spcPct val="90000"/>
              </a:lnSpc>
            </a:pPr>
            <a:r>
              <a:rPr lang="en-US" sz="1800" b="1" cap="none" dirty="0">
                <a:latin typeface="Tenorite" panose="00000500000000000000" pitchFamily="2" charset="0"/>
              </a:rPr>
              <a:t>Overview of the Needs Assessment findings:</a:t>
            </a:r>
          </a:p>
          <a:p>
            <a:pPr>
              <a:lnSpc>
                <a:spcPct val="90000"/>
              </a:lnSpc>
            </a:pPr>
            <a:r>
              <a:rPr lang="en-US" sz="1600" cap="none" dirty="0" err="1">
                <a:latin typeface="Tenorite" panose="00000500000000000000" pitchFamily="2" charset="0"/>
              </a:rPr>
              <a:t>Postel</a:t>
            </a:r>
            <a:r>
              <a:rPr lang="en-US" sz="1600" cap="none" dirty="0">
                <a:latin typeface="Tenorite" panose="00000500000000000000" pitchFamily="2" charset="0"/>
              </a:rPr>
              <a:t> states that linkage to care for individuals with HIV/AIDS is a federal priority, and that the federal government has established 3 requirements for all Ryan White agencies: </a:t>
            </a:r>
          </a:p>
          <a:p>
            <a:pPr marL="228600" indent="-228600">
              <a:lnSpc>
                <a:spcPct val="90000"/>
              </a:lnSpc>
              <a:buAutoNum type="arabicParenR"/>
            </a:pPr>
            <a:r>
              <a:rPr lang="en-US" sz="1600" cap="none" dirty="0">
                <a:latin typeface="Tenorite" panose="00000500000000000000" pitchFamily="2" charset="0"/>
              </a:rPr>
              <a:t>Clinical quality management: all EMA, TGA along with part A and part B agencies must track the number of clients that are newly diagnosed within a year and have received medical treatment. </a:t>
            </a:r>
          </a:p>
          <a:p>
            <a:pPr marL="228600" indent="-228600">
              <a:lnSpc>
                <a:spcPct val="90000"/>
              </a:lnSpc>
              <a:buAutoNum type="arabicParenR"/>
            </a:pPr>
            <a:r>
              <a:rPr lang="en-US" sz="1600" cap="none" dirty="0">
                <a:latin typeface="Tenorite" panose="00000500000000000000" pitchFamily="2" charset="0"/>
              </a:rPr>
              <a:t>2) adhering to the national HIV/AIDS strategy: reaching the goal of 95% of newly diagnosed individuals will be linked to medical care within 30 days. </a:t>
            </a:r>
          </a:p>
          <a:p>
            <a:pPr marL="228600" indent="-228600">
              <a:lnSpc>
                <a:spcPct val="90000"/>
              </a:lnSpc>
              <a:buAutoNum type="arabicParenR"/>
            </a:pPr>
            <a:r>
              <a:rPr lang="en-US" sz="1600" cap="none" dirty="0">
                <a:latin typeface="Tenorite" panose="00000500000000000000" pitchFamily="2" charset="0"/>
              </a:rPr>
              <a:t>3) yearly reports: agencies must provide yearly reports of the date diagnosed and the date of the first medical visit of all newly diagnosed with </a:t>
            </a:r>
            <a:r>
              <a:rPr lang="en-US" sz="1600" cap="none" dirty="0" err="1">
                <a:latin typeface="Tenorite" panose="00000500000000000000" pitchFamily="2" charset="0"/>
              </a:rPr>
              <a:t>hiv</a:t>
            </a:r>
            <a:r>
              <a:rPr lang="en-US" sz="1600" cap="none" dirty="0">
                <a:latin typeface="Tenorite" panose="00000500000000000000" pitchFamily="2" charset="0"/>
              </a:rPr>
              <a:t>/aids.</a:t>
            </a:r>
          </a:p>
        </p:txBody>
      </p:sp>
      <p:cxnSp>
        <p:nvCxnSpPr>
          <p:cNvPr id="5" name="Straight Connector 4">
            <a:extLst>
              <a:ext uri="{FF2B5EF4-FFF2-40B4-BE49-F238E27FC236}">
                <a16:creationId xmlns:a16="http://schemas.microsoft.com/office/drawing/2014/main" id="{8EADFD7B-C695-6D2B-7BA2-E10F1EA8F307}"/>
              </a:ext>
            </a:extLst>
          </p:cNvPr>
          <p:cNvCxnSpPr>
            <a:cxnSpLocks/>
          </p:cNvCxnSpPr>
          <p:nvPr/>
        </p:nvCxnSpPr>
        <p:spPr>
          <a:xfrm>
            <a:off x="800224" y="1311402"/>
            <a:ext cx="2719724"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84284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5">
            <a:extLst>
              <a:ext uri="{FF2B5EF4-FFF2-40B4-BE49-F238E27FC236}">
                <a16:creationId xmlns:a16="http://schemas.microsoft.com/office/drawing/2014/main" id="{AD8D8703-9EB7-42BC-86DE-8F2C26612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descr="A colorful light bulb with business icons">
            <a:extLst>
              <a:ext uri="{FF2B5EF4-FFF2-40B4-BE49-F238E27FC236}">
                <a16:creationId xmlns:a16="http://schemas.microsoft.com/office/drawing/2014/main" id="{7D8224CC-04EE-F52E-115D-C181443C7FBB}"/>
              </a:ext>
            </a:extLst>
          </p:cNvPr>
          <p:cNvPicPr>
            <a:picLocks noChangeAspect="1"/>
          </p:cNvPicPr>
          <p:nvPr/>
        </p:nvPicPr>
        <p:blipFill rotWithShape="1">
          <a:blip r:embed="rId2"/>
          <a:srcRect t="17342" r="2" b="17345"/>
          <a:stretch/>
        </p:blipFill>
        <p:spPr>
          <a:xfrm>
            <a:off x="7772965" y="1"/>
            <a:ext cx="4387749" cy="2006082"/>
          </a:xfrm>
          <a:custGeom>
            <a:avLst/>
            <a:gdLst/>
            <a:ahLst/>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p:spPr>
      </p:pic>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836768" y="0"/>
            <a:ext cx="4137567" cy="1754376"/>
          </a:xfrm>
        </p:spPr>
        <p:txBody>
          <a:bodyPr>
            <a:normAutofit/>
          </a:bodyPr>
          <a:lstStyle/>
          <a:p>
            <a:r>
              <a:rPr lang="en-US" sz="3200" dirty="0">
                <a:latin typeface="Amasis MT Pro Black" panose="02040A04050005020304" pitchFamily="18" charset="0"/>
              </a:rPr>
              <a:t>November 2023</a:t>
            </a:r>
            <a:br>
              <a:rPr lang="en-US" sz="3700" dirty="0">
                <a:latin typeface="Amasis MT Pro Black" panose="02040A04050005020304" pitchFamily="18" charset="0"/>
              </a:rPr>
            </a:br>
            <a:endParaRPr lang="en-US" sz="37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1035698" y="1719352"/>
            <a:ext cx="10558894" cy="4601514"/>
          </a:xfrm>
        </p:spPr>
        <p:txBody>
          <a:bodyPr>
            <a:normAutofit/>
          </a:bodyPr>
          <a:lstStyle/>
          <a:p>
            <a:pPr algn="ctr">
              <a:lnSpc>
                <a:spcPct val="90000"/>
              </a:lnSpc>
            </a:pPr>
            <a:r>
              <a:rPr lang="en-US" sz="2000" b="1" dirty="0">
                <a:solidFill>
                  <a:srgbClr val="FF0000"/>
                </a:solidFill>
                <a:latin typeface="Tenorite" panose="00000500000000000000" pitchFamily="2" charset="0"/>
              </a:rPr>
              <a:t>Continue</a:t>
            </a:r>
          </a:p>
          <a:p>
            <a:pPr>
              <a:lnSpc>
                <a:spcPct val="90000"/>
              </a:lnSpc>
            </a:pPr>
            <a:r>
              <a:rPr lang="en-US" sz="1800" b="1" cap="none" dirty="0">
                <a:latin typeface="Tenorite" panose="00000500000000000000" pitchFamily="2" charset="0"/>
              </a:rPr>
              <a:t>Overview of the needs assessment findings:</a:t>
            </a:r>
          </a:p>
          <a:p>
            <a:pPr marL="171450" indent="-171450">
              <a:lnSpc>
                <a:spcPct val="90000"/>
              </a:lnSpc>
              <a:buFont typeface="Arial" panose="020B0604020202020204" pitchFamily="34" charset="0"/>
              <a:buChar char="•"/>
            </a:pPr>
            <a:r>
              <a:rPr lang="en-US" sz="1600" cap="none" dirty="0" err="1">
                <a:latin typeface="Tenorite" panose="00000500000000000000" pitchFamily="2" charset="0"/>
              </a:rPr>
              <a:t>Postel</a:t>
            </a:r>
            <a:r>
              <a:rPr lang="en-US" sz="1600" cap="none" dirty="0">
                <a:latin typeface="Tenorite" panose="00000500000000000000" pitchFamily="2" charset="0"/>
              </a:rPr>
              <a:t> also discussed systemic barriers and client issues related to hospital and patient data, including cases where patients were not connected within the system. </a:t>
            </a:r>
            <a:r>
              <a:rPr lang="en-US" sz="1600" cap="none" dirty="0" err="1">
                <a:latin typeface="Tenorite" panose="00000500000000000000" pitchFamily="2" charset="0"/>
              </a:rPr>
              <a:t>Postel</a:t>
            </a:r>
            <a:r>
              <a:rPr lang="en-US" sz="1600" cap="none" dirty="0">
                <a:latin typeface="Tenorite" panose="00000500000000000000" pitchFamily="2" charset="0"/>
              </a:rPr>
              <a:t> explained that individuals with other health issues, family issues, or incarcerated, also influenced the percentage of linkage to care. </a:t>
            </a:r>
          </a:p>
          <a:p>
            <a:pPr marL="171450" indent="-171450">
              <a:lnSpc>
                <a:spcPct val="90000"/>
              </a:lnSpc>
              <a:buFont typeface="Arial" panose="020B0604020202020204" pitchFamily="34" charset="0"/>
              <a:buChar char="•"/>
            </a:pPr>
            <a:r>
              <a:rPr lang="en-US" sz="1600" cap="none" dirty="0" err="1">
                <a:latin typeface="Tenorite" panose="00000500000000000000" pitchFamily="2" charset="0"/>
              </a:rPr>
              <a:t>Postel</a:t>
            </a:r>
            <a:r>
              <a:rPr lang="en-US" sz="1600" cap="none" dirty="0">
                <a:latin typeface="Tenorite" panose="00000500000000000000" pitchFamily="2" charset="0"/>
              </a:rPr>
              <a:t> acknowledges that changes are necessary to ensure clients receive medical care promptly. </a:t>
            </a:r>
          </a:p>
          <a:p>
            <a:pPr marL="171450" indent="-171450">
              <a:lnSpc>
                <a:spcPct val="90000"/>
              </a:lnSpc>
              <a:buFont typeface="Arial" panose="020B0604020202020204" pitchFamily="34" charset="0"/>
              <a:buChar char="•"/>
            </a:pPr>
            <a:r>
              <a:rPr lang="en-US" sz="1600" cap="none" dirty="0">
                <a:latin typeface="Tenorite" panose="00000500000000000000" pitchFamily="2" charset="0"/>
              </a:rPr>
              <a:t>Suggested recommendations for improving linkage to care: </a:t>
            </a:r>
          </a:p>
          <a:p>
            <a:pPr marL="1085850" lvl="2" indent="-171450" algn="l">
              <a:lnSpc>
                <a:spcPct val="90000"/>
              </a:lnSpc>
              <a:buFont typeface="Arial" panose="020B0604020202020204" pitchFamily="34" charset="0"/>
              <a:buChar char="•"/>
            </a:pPr>
            <a:r>
              <a:rPr lang="en-US" sz="1600" dirty="0">
                <a:latin typeface="Tenorite" panose="00000500000000000000" pitchFamily="2" charset="0"/>
              </a:rPr>
              <a:t>A</a:t>
            </a:r>
            <a:r>
              <a:rPr lang="en-US" sz="1600" cap="none" dirty="0">
                <a:latin typeface="Tenorite" panose="00000500000000000000" pitchFamily="2" charset="0"/>
              </a:rPr>
              <a:t>gency follow up, </a:t>
            </a:r>
          </a:p>
          <a:p>
            <a:pPr marL="1085850" lvl="2" indent="-171450" algn="l">
              <a:lnSpc>
                <a:spcPct val="90000"/>
              </a:lnSpc>
              <a:buFont typeface="Arial" panose="020B0604020202020204" pitchFamily="34" charset="0"/>
              <a:buChar char="•"/>
            </a:pPr>
            <a:r>
              <a:rPr lang="en-US" sz="1600" dirty="0">
                <a:latin typeface="Tenorite" panose="00000500000000000000" pitchFamily="2" charset="0"/>
              </a:rPr>
              <a:t>F</a:t>
            </a:r>
            <a:r>
              <a:rPr lang="en-US" sz="1600" cap="none" dirty="0">
                <a:latin typeface="Tenorite" panose="00000500000000000000" pitchFamily="2" charset="0"/>
              </a:rPr>
              <a:t>ollowing agency specific protocols, </a:t>
            </a:r>
          </a:p>
          <a:p>
            <a:pPr marL="1085850" lvl="2" indent="-171450" algn="l">
              <a:lnSpc>
                <a:spcPct val="90000"/>
              </a:lnSpc>
              <a:buFont typeface="Arial" panose="020B0604020202020204" pitchFamily="34" charset="0"/>
              <a:buChar char="•"/>
            </a:pPr>
            <a:r>
              <a:rPr lang="en-US" sz="1600" dirty="0">
                <a:latin typeface="Tenorite" panose="00000500000000000000" pitchFamily="2" charset="0"/>
              </a:rPr>
              <a:t>T</a:t>
            </a:r>
            <a:r>
              <a:rPr lang="en-US" sz="1600" cap="none" dirty="0">
                <a:latin typeface="Tenorite" panose="00000500000000000000" pitchFamily="2" charset="0"/>
              </a:rPr>
              <a:t>raining opportunities within the health system, </a:t>
            </a:r>
          </a:p>
          <a:p>
            <a:pPr marL="1085850" lvl="2" indent="-171450" algn="l">
              <a:lnSpc>
                <a:spcPct val="90000"/>
              </a:lnSpc>
              <a:buFont typeface="Arial" panose="020B0604020202020204" pitchFamily="34" charset="0"/>
              <a:buChar char="•"/>
            </a:pPr>
            <a:r>
              <a:rPr lang="en-US" sz="1600" dirty="0">
                <a:latin typeface="Tenorite" panose="00000500000000000000" pitchFamily="2" charset="0"/>
              </a:rPr>
              <a:t>I</a:t>
            </a:r>
            <a:r>
              <a:rPr lang="en-US" sz="1600" cap="none" dirty="0">
                <a:latin typeface="Tenorite" panose="00000500000000000000" pitchFamily="2" charset="0"/>
              </a:rPr>
              <a:t>mproving EMA marketing campaigns, </a:t>
            </a:r>
          </a:p>
          <a:p>
            <a:pPr marL="1085850" lvl="2" indent="-171450" algn="l">
              <a:lnSpc>
                <a:spcPct val="90000"/>
              </a:lnSpc>
              <a:buFont typeface="Arial" panose="020B0604020202020204" pitchFamily="34" charset="0"/>
              <a:buChar char="•"/>
            </a:pPr>
            <a:r>
              <a:rPr lang="en-US" sz="1600" dirty="0">
                <a:latin typeface="Tenorite" panose="00000500000000000000" pitchFamily="2" charset="0"/>
              </a:rPr>
              <a:t>L</a:t>
            </a:r>
            <a:r>
              <a:rPr lang="en-US" sz="1600" cap="none" dirty="0">
                <a:latin typeface="Tenorite" panose="00000500000000000000" pitchFamily="2" charset="0"/>
              </a:rPr>
              <a:t>inking clients to care as soon as possible.</a:t>
            </a:r>
            <a:endParaRPr lang="en-US" sz="1600" b="1" cap="none" dirty="0">
              <a:latin typeface="Tenorite" panose="00000500000000000000" pitchFamily="2" charset="0"/>
            </a:endParaRPr>
          </a:p>
        </p:txBody>
      </p:sp>
      <p:cxnSp>
        <p:nvCxnSpPr>
          <p:cNvPr id="5" name="Straight Connector 4">
            <a:extLst>
              <a:ext uri="{FF2B5EF4-FFF2-40B4-BE49-F238E27FC236}">
                <a16:creationId xmlns:a16="http://schemas.microsoft.com/office/drawing/2014/main" id="{8EADFD7B-C695-6D2B-7BA2-E10F1EA8F307}"/>
              </a:ext>
            </a:extLst>
          </p:cNvPr>
          <p:cNvCxnSpPr>
            <a:cxnSpLocks/>
          </p:cNvCxnSpPr>
          <p:nvPr/>
        </p:nvCxnSpPr>
        <p:spPr>
          <a:xfrm>
            <a:off x="800224" y="1311402"/>
            <a:ext cx="2719724"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02929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C93D702E-F4E0-47FC-A74C-ECD9647A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64024-21C2-59F3-6F4A-E3A379E97B6D}"/>
              </a:ext>
            </a:extLst>
          </p:cNvPr>
          <p:cNvSpPr>
            <a:spLocks noGrp="1"/>
          </p:cNvSpPr>
          <p:nvPr>
            <p:ph type="ctrTitle"/>
          </p:nvPr>
        </p:nvSpPr>
        <p:spPr>
          <a:xfrm>
            <a:off x="3045512" y="48074"/>
            <a:ext cx="10129713" cy="1367771"/>
          </a:xfrm>
        </p:spPr>
        <p:txBody>
          <a:bodyPr>
            <a:normAutofit/>
          </a:bodyPr>
          <a:lstStyle/>
          <a:p>
            <a:pPr algn="ctr"/>
            <a:r>
              <a:rPr lang="en-US" sz="3200" dirty="0">
                <a:latin typeface="Amasis MT Pro Black"/>
              </a:rPr>
              <a:t>December 2023</a:t>
            </a:r>
            <a:br>
              <a:rPr lang="en-US" sz="3700" dirty="0">
                <a:latin typeface="Amasis MT Pro Black" panose="02040A04050005020304" pitchFamily="18" charset="0"/>
              </a:rPr>
            </a:br>
            <a:endParaRPr lang="en-US" sz="3700" dirty="0">
              <a:latin typeface="Amasis MT Pro Black" panose="02040A04050005020304" pitchFamily="18" charset="0"/>
            </a:endParaRPr>
          </a:p>
        </p:txBody>
      </p:sp>
      <p:sp>
        <p:nvSpPr>
          <p:cNvPr id="3" name="Subtitle 2">
            <a:extLst>
              <a:ext uri="{FF2B5EF4-FFF2-40B4-BE49-F238E27FC236}">
                <a16:creationId xmlns:a16="http://schemas.microsoft.com/office/drawing/2014/main" id="{35559F26-7F62-71CF-D184-1FCF85F8437D}"/>
              </a:ext>
            </a:extLst>
          </p:cNvPr>
          <p:cNvSpPr>
            <a:spLocks noGrp="1"/>
          </p:cNvSpPr>
          <p:nvPr>
            <p:ph type="subTitle" idx="1"/>
          </p:nvPr>
        </p:nvSpPr>
        <p:spPr>
          <a:xfrm>
            <a:off x="4085898" y="1064651"/>
            <a:ext cx="7386524" cy="5745275"/>
          </a:xfrm>
        </p:spPr>
        <p:txBody>
          <a:bodyPr>
            <a:normAutofit/>
          </a:bodyPr>
          <a:lstStyle/>
          <a:p>
            <a:pPr algn="ctr"/>
            <a:r>
              <a:rPr lang="en-US" sz="2000" dirty="0">
                <a:solidFill>
                  <a:srgbClr val="FF0000"/>
                </a:solidFill>
                <a:latin typeface="Berlin Sans FB Demi" panose="020E0802020502020306" pitchFamily="34" charset="0"/>
              </a:rPr>
              <a:t>4 Attendees, 3 from Essex County </a:t>
            </a:r>
          </a:p>
          <a:p>
            <a:pPr algn="ctr"/>
            <a:endParaRPr lang="en-US" sz="2400" dirty="0">
              <a:solidFill>
                <a:srgbClr val="FF0000"/>
              </a:solidFill>
              <a:latin typeface="Berlin Sans FB Demi" panose="020E0802020502020306" pitchFamily="34" charset="0"/>
            </a:endParaRPr>
          </a:p>
          <a:p>
            <a:r>
              <a:rPr lang="en-US" sz="1800" cap="none" dirty="0">
                <a:latin typeface="Tenorite" panose="00000500000000000000" pitchFamily="2" charset="0"/>
              </a:rPr>
              <a:t>       </a:t>
            </a:r>
            <a:r>
              <a:rPr lang="en-US" sz="1800" b="1" cap="none" dirty="0">
                <a:latin typeface="Tenorite" panose="00000500000000000000" pitchFamily="2" charset="0"/>
              </a:rPr>
              <a:t>EMA Wide Holiday Party </a:t>
            </a:r>
          </a:p>
          <a:p>
            <a:pPr marL="742950" lvl="1" indent="-285750" algn="l">
              <a:buFont typeface="Arial" panose="020B0604020202020204" pitchFamily="34" charset="0"/>
              <a:buChar char="•"/>
            </a:pPr>
            <a:r>
              <a:rPr lang="en-US" sz="1600" cap="none" dirty="0">
                <a:latin typeface="Tenorite" panose="00000500000000000000" pitchFamily="2" charset="0"/>
              </a:rPr>
              <a:t>In celebration of the holiday season, the CIA committee enjoyed a virtual holiday event. Attendees played a holiday trivia</a:t>
            </a:r>
          </a:p>
          <a:p>
            <a:pPr lvl="1" algn="l"/>
            <a:r>
              <a:rPr lang="en-US" sz="1800" b="1" dirty="0">
                <a:latin typeface="Tenorite" panose="00000500000000000000" pitchFamily="2" charset="0"/>
              </a:rPr>
              <a:t>Community Christmas Brunch</a:t>
            </a:r>
          </a:p>
          <a:p>
            <a:pPr marL="742950" lvl="1" indent="-285750" algn="l">
              <a:buFont typeface="Arial" panose="020B0604020202020204" pitchFamily="34" charset="0"/>
              <a:buChar char="•"/>
            </a:pPr>
            <a:r>
              <a:rPr lang="en-US" sz="1600" dirty="0">
                <a:latin typeface="Tenorite" panose="00000500000000000000" pitchFamily="2" charset="0"/>
              </a:rPr>
              <a:t>Event was on </a:t>
            </a:r>
            <a:r>
              <a:rPr lang="en-US" sz="1600" cap="none" dirty="0">
                <a:latin typeface="Tenorite" panose="00000500000000000000" pitchFamily="2" charset="0"/>
              </a:rPr>
              <a:t>December 24, 2024, at 11:00am, unity fellowship church        service, 45 commerce street, Newark, NJ. </a:t>
            </a:r>
          </a:p>
        </p:txBody>
      </p:sp>
      <p:cxnSp>
        <p:nvCxnSpPr>
          <p:cNvPr id="5" name="Straight Connector 4">
            <a:extLst>
              <a:ext uri="{FF2B5EF4-FFF2-40B4-BE49-F238E27FC236}">
                <a16:creationId xmlns:a16="http://schemas.microsoft.com/office/drawing/2014/main" id="{8EADFD7B-C695-6D2B-7BA2-E10F1EA8F307}"/>
              </a:ext>
            </a:extLst>
          </p:cNvPr>
          <p:cNvCxnSpPr>
            <a:cxnSpLocks/>
          </p:cNvCxnSpPr>
          <p:nvPr/>
        </p:nvCxnSpPr>
        <p:spPr>
          <a:xfrm flipV="1">
            <a:off x="5827587" y="902189"/>
            <a:ext cx="4557038" cy="11422"/>
          </a:xfrm>
          <a:prstGeom prst="line">
            <a:avLst/>
          </a:prstGeom>
        </p:spPr>
        <p:style>
          <a:lnRef idx="3">
            <a:schemeClr val="dk1"/>
          </a:lnRef>
          <a:fillRef idx="0">
            <a:schemeClr val="dk1"/>
          </a:fillRef>
          <a:effectRef idx="2">
            <a:schemeClr val="dk1"/>
          </a:effectRef>
          <a:fontRef idx="minor">
            <a:schemeClr val="tx1"/>
          </a:fontRef>
        </p:style>
      </p:cxnSp>
      <p:pic>
        <p:nvPicPr>
          <p:cNvPr id="6" name="Picture 3" descr="A colorful light bulb with business icons">
            <a:extLst>
              <a:ext uri="{FF2B5EF4-FFF2-40B4-BE49-F238E27FC236}">
                <a16:creationId xmlns:a16="http://schemas.microsoft.com/office/drawing/2014/main" id="{C4711DDB-7173-DF78-C656-CCFA01F72B1B}"/>
              </a:ext>
            </a:extLst>
          </p:cNvPr>
          <p:cNvPicPr>
            <a:picLocks noChangeAspect="1"/>
          </p:cNvPicPr>
          <p:nvPr/>
        </p:nvPicPr>
        <p:blipFill rotWithShape="1">
          <a:blip r:embed="rId2"/>
          <a:srcRect l="15476" r="23662" b="1"/>
          <a:stretch/>
        </p:blipFill>
        <p:spPr>
          <a:xfrm>
            <a:off x="-1469613" y="10"/>
            <a:ext cx="5555509"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228577705"/>
      </p:ext>
    </p:extLst>
  </p:cSld>
  <p:clrMapOvr>
    <a:masterClrMapping/>
  </p:clrMapOvr>
</p:sld>
</file>

<file path=ppt/theme/theme1.xml><?xml version="1.0" encoding="utf-8"?>
<a:theme xmlns:a="http://schemas.openxmlformats.org/drawingml/2006/main" name="BrushVTI">
  <a:themeElements>
    <a:clrScheme name="AnalogousFromRegularSeedRightStep">
      <a:dk1>
        <a:srgbClr val="000000"/>
      </a:dk1>
      <a:lt1>
        <a:srgbClr val="FFFFFF"/>
      </a:lt1>
      <a:dk2>
        <a:srgbClr val="412724"/>
      </a:dk2>
      <a:lt2>
        <a:srgbClr val="E2E8E4"/>
      </a:lt2>
      <a:accent1>
        <a:srgbClr val="D739AE"/>
      </a:accent1>
      <a:accent2>
        <a:srgbClr val="C5275A"/>
      </a:accent2>
      <a:accent3>
        <a:srgbClr val="D74839"/>
      </a:accent3>
      <a:accent4>
        <a:srgbClr val="C57827"/>
      </a:accent4>
      <a:accent5>
        <a:srgbClr val="B0A72F"/>
      </a:accent5>
      <a:accent6>
        <a:srgbClr val="81B223"/>
      </a:accent6>
      <a:hlink>
        <a:srgbClr val="31944B"/>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29B5D8C38DF94A85FC1D0C26503716" ma:contentTypeVersion="4" ma:contentTypeDescription="Create a new document." ma:contentTypeScope="" ma:versionID="4abbc993c45a4dd5fd0fc990a7056346">
  <xsd:schema xmlns:xsd="http://www.w3.org/2001/XMLSchema" xmlns:xs="http://www.w3.org/2001/XMLSchema" xmlns:p="http://schemas.microsoft.com/office/2006/metadata/properties" xmlns:ns3="145b5de3-8d9e-4f99-afbd-c83259d60fc3" targetNamespace="http://schemas.microsoft.com/office/2006/metadata/properties" ma:root="true" ma:fieldsID="c1a7bf17324ba3665ce682219e0a30e8" ns3:_="">
    <xsd:import namespace="145b5de3-8d9e-4f99-afbd-c83259d60fc3"/>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b5de3-8d9e-4f99-afbd-c83259d60f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B7F831-4ED6-4487-931A-D3E216F5E1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b5de3-8d9e-4f99-afbd-c83259d60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CC297F-C944-477D-B02E-840DB6486AEE}">
  <ds:schemaRefs>
    <ds:schemaRef ds:uri="http://www.w3.org/XML/1998/namespace"/>
    <ds:schemaRef ds:uri="http://purl.org/dc/elements/1.1/"/>
    <ds:schemaRef ds:uri="http://schemas.microsoft.com/office/2006/documentManagement/types"/>
    <ds:schemaRef ds:uri="145b5de3-8d9e-4f99-afbd-c83259d60fc3"/>
    <ds:schemaRef ds:uri="http://purl.org/dc/dcmitype/"/>
    <ds:schemaRef ds:uri="http://schemas.openxmlformats.org/package/2006/metadata/core-properties"/>
    <ds:schemaRef ds:uri="http://schemas.microsoft.com/office/2006/metadata/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8D5440D6-189F-49C7-B034-79F26650C3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675</TotalTime>
  <Words>1088</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Amasis MT Pro Black</vt:lpstr>
      <vt:lpstr>Arial</vt:lpstr>
      <vt:lpstr>Berlin Sans FB Demi</vt:lpstr>
      <vt:lpstr>Century Gothic</vt:lpstr>
      <vt:lpstr>Tenorite</vt:lpstr>
      <vt:lpstr>BrushVTI</vt:lpstr>
      <vt:lpstr>One Year Consumer Feedback Presentation </vt:lpstr>
      <vt:lpstr>March 2023 </vt:lpstr>
      <vt:lpstr>May 2023 </vt:lpstr>
      <vt:lpstr>July 2023 </vt:lpstr>
      <vt:lpstr>August 2023 </vt:lpstr>
      <vt:lpstr>October 2023 </vt:lpstr>
      <vt:lpstr>November 2023 </vt:lpstr>
      <vt:lpstr>November 2023 </vt:lpstr>
      <vt:lpstr>December 2023 </vt:lpstr>
      <vt:lpstr>2024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Year Consumer Feedback Presentation</dc:title>
  <dc:creator>Carla-Ann Alexander</dc:creator>
  <cp:lastModifiedBy>Roberto Benoit</cp:lastModifiedBy>
  <cp:revision>6</cp:revision>
  <dcterms:created xsi:type="dcterms:W3CDTF">2023-05-11T16:25:14Z</dcterms:created>
  <dcterms:modified xsi:type="dcterms:W3CDTF">2024-05-10T14:29:21Z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0x0101006C29B5D8C38DF94A85FC1D0C26503716</vt:lpwstr>
  </property>
</Properties>
</file>