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83" r:id="rId3"/>
    <p:sldId id="284" r:id="rId4"/>
    <p:sldId id="295" r:id="rId5"/>
    <p:sldId id="292" r:id="rId6"/>
    <p:sldId id="289" r:id="rId7"/>
    <p:sldId id="290" r:id="rId8"/>
    <p:sldId id="291" r:id="rId9"/>
    <p:sldId id="293" r:id="rId10"/>
    <p:sldId id="2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C419-5799-4667-B22E-8E69029C4B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D8B5C3F7-5F83-48F8-BFDC-11B903E152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763BFE9-FE14-4218-B4DF-A43EE5CE613E}"/>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8ABF09B4-861F-4A37-B5F0-37C04B1CCDA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62A959A-A84D-470E-BD3E-A5EC41B36C6F}"/>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3701761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4B63-B0CA-4791-A461-F238E5B3273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B7B1C641-77BA-4696-84A5-8CF3803B03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104953-48FB-4B6A-ABB6-26BB045487F5}"/>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E89C8A71-D6B0-4988-8ABC-214470A12FD8}"/>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5408236B-C03C-4EE1-BD6D-AB8B5E1C3A5D}"/>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4043748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D43B2-EA40-4A3B-A0EC-32D4E08DAD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4C3A952-A8E3-4828-A560-2667179654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7A62A06-CA49-4402-B1AB-022C9ACD6D07}"/>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FED3DE05-7C2B-482F-BFD6-1DC93BB014E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73DF2EF-4213-4478-9160-9BD6B7B8B4C5}"/>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2865372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1F3A3-12AF-487B-BB98-181DBA574AF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3670F7D2-866A-4C96-AC92-14F53152DE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694C78A-5BCD-4D03-82E7-39CF338EC651}"/>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3E1970BA-0728-436C-A010-934C5B2095D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8C36B7B-B9C1-465C-9589-26373BB71744}"/>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265191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7D02F-39AF-442D-857F-F3B86593D4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58BAE4B-4581-4FB9-8EC0-80437007DC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93D42B-B3FC-4176-B6F5-42C6292F8577}"/>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F035964B-5CDE-440D-8CF0-842D61C4FF3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7CF3064-8002-44D8-85DA-5194D38BB031}"/>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3023922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8379-5EE3-4F4C-9780-DDC5B688A276}"/>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52A6222B-3855-41E2-BB3F-8D99E69015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1B7C8FF-F7A2-405D-A6D9-E71362F8C2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189A2CA-297F-4D92-B07F-342C530C6C79}"/>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6" name="Footer Placeholder 5">
            <a:extLst>
              <a:ext uri="{FF2B5EF4-FFF2-40B4-BE49-F238E27FC236}">
                <a16:creationId xmlns:a16="http://schemas.microsoft.com/office/drawing/2014/main" id="{C9FF28AC-3C94-4F91-BECE-066A580B195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D63AB3EE-BDEC-4AA0-84F5-BAF6CB606F90}"/>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1106619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C21F-0234-4A97-A53D-5699667CADC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B1C7FB3-03EC-43DE-A6DB-07C911DC95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E4D924-3AD7-4631-AF18-661358FBD2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210388EA-9DAC-44A2-A566-6EC80AA654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1C227A-EA32-43BF-B717-7F8C82439A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3CCC9DB-8F6B-4C83-AA44-723854C60D49}"/>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8" name="Footer Placeholder 7">
            <a:extLst>
              <a:ext uri="{FF2B5EF4-FFF2-40B4-BE49-F238E27FC236}">
                <a16:creationId xmlns:a16="http://schemas.microsoft.com/office/drawing/2014/main" id="{5D9E7A9C-B57B-4C8D-928E-6CF3B36A76F5}"/>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02723823-65B8-4D26-BC40-96A382856C01}"/>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249953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6983-0968-41AB-9E1E-E6D2379EBEA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73C89E31-E256-48E8-B5BA-B45666268CA7}"/>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4" name="Footer Placeholder 3">
            <a:extLst>
              <a:ext uri="{FF2B5EF4-FFF2-40B4-BE49-F238E27FC236}">
                <a16:creationId xmlns:a16="http://schemas.microsoft.com/office/drawing/2014/main" id="{3CA36015-7E1D-4491-A739-C35AA920E7B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D0A43E00-4FB9-4EFB-80E7-89B9DC680368}"/>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366193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707FA5-A3F3-4B50-9030-BC1E62CAAB42}"/>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3" name="Footer Placeholder 2">
            <a:extLst>
              <a:ext uri="{FF2B5EF4-FFF2-40B4-BE49-F238E27FC236}">
                <a16:creationId xmlns:a16="http://schemas.microsoft.com/office/drawing/2014/main" id="{01EDEB19-17C5-4888-8CE0-73569F0346C9}"/>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3E984459-7BCA-4D36-89A6-02F88F718A80}"/>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2469586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81C0-420F-4776-AD7E-529A68E8A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C5E9CF98-D04B-4852-A2BF-E21642A81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37397FBC-7A41-4FB0-B115-D68241334A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8B3606-A821-4ACF-B2FF-F05D7821B290}"/>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6" name="Footer Placeholder 5">
            <a:extLst>
              <a:ext uri="{FF2B5EF4-FFF2-40B4-BE49-F238E27FC236}">
                <a16:creationId xmlns:a16="http://schemas.microsoft.com/office/drawing/2014/main" id="{94FD2684-ADE0-43A1-9E5F-F856DE9AB2E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24026A2-1021-4E8E-AA64-0F3EEEC17A6C}"/>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391517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4BFD-7AA9-4429-8D3C-EBD16E808A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F2F3564F-3DA7-43FD-8788-A07CA5302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75C7638-25B0-40A9-B684-98B6CFC39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960DBE-F83A-442E-A6F5-8FA46549449E}"/>
              </a:ext>
            </a:extLst>
          </p:cNvPr>
          <p:cNvSpPr>
            <a:spLocks noGrp="1"/>
          </p:cNvSpPr>
          <p:nvPr>
            <p:ph type="dt" sz="half" idx="10"/>
          </p:nvPr>
        </p:nvSpPr>
        <p:spPr/>
        <p:txBody>
          <a:bodyPr/>
          <a:lstStyle/>
          <a:p>
            <a:fld id="{3CABA4A3-4B67-46C4-A428-52232E194F9F}" type="datetimeFigureOut">
              <a:rPr lang="en-ZA" smtClean="0"/>
              <a:t>2021/04/22</a:t>
            </a:fld>
            <a:endParaRPr lang="en-ZA"/>
          </a:p>
        </p:txBody>
      </p:sp>
      <p:sp>
        <p:nvSpPr>
          <p:cNvPr id="6" name="Footer Placeholder 5">
            <a:extLst>
              <a:ext uri="{FF2B5EF4-FFF2-40B4-BE49-F238E27FC236}">
                <a16:creationId xmlns:a16="http://schemas.microsoft.com/office/drawing/2014/main" id="{2E079435-C12E-468D-968D-2F3EACBE9F0E}"/>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60F2AB91-D927-4FE2-9792-F3B2FA598377}"/>
              </a:ext>
            </a:extLst>
          </p:cNvPr>
          <p:cNvSpPr>
            <a:spLocks noGrp="1"/>
          </p:cNvSpPr>
          <p:nvPr>
            <p:ph type="sldNum" sz="quarter" idx="12"/>
          </p:nvPr>
        </p:nvSpPr>
        <p:spPr/>
        <p:txBody>
          <a:bodyPr/>
          <a:lstStyle/>
          <a:p>
            <a:fld id="{87396E7E-8C2D-449B-BEAE-7248BFA717BE}" type="slidenum">
              <a:rPr lang="en-ZA" smtClean="0"/>
              <a:t>‹#›</a:t>
            </a:fld>
            <a:endParaRPr lang="en-ZA"/>
          </a:p>
        </p:txBody>
      </p:sp>
    </p:spTree>
    <p:extLst>
      <p:ext uri="{BB962C8B-B14F-4D97-AF65-F5344CB8AC3E}">
        <p14:creationId xmlns:p14="http://schemas.microsoft.com/office/powerpoint/2010/main" val="231459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096B1F-2328-4AC9-AB8E-4CD4A654F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F5D3269-5536-4B48-A360-586AA155DA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555326C-804A-4BE1-A0EE-A4BB314FF7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ABA4A3-4B67-46C4-A428-52232E194F9F}" type="datetimeFigureOut">
              <a:rPr lang="en-ZA" smtClean="0"/>
              <a:t>2021/04/22</a:t>
            </a:fld>
            <a:endParaRPr lang="en-ZA"/>
          </a:p>
        </p:txBody>
      </p:sp>
      <p:sp>
        <p:nvSpPr>
          <p:cNvPr id="5" name="Footer Placeholder 4">
            <a:extLst>
              <a:ext uri="{FF2B5EF4-FFF2-40B4-BE49-F238E27FC236}">
                <a16:creationId xmlns:a16="http://schemas.microsoft.com/office/drawing/2014/main" id="{36E77B93-97BF-47B9-8830-977600546F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ABF551B-7185-4AC8-A0DE-39B2DEF067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96E7E-8C2D-449B-BEAE-7248BFA717BE}" type="slidenum">
              <a:rPr lang="en-ZA" smtClean="0"/>
              <a:t>‹#›</a:t>
            </a:fld>
            <a:endParaRPr lang="en-ZA"/>
          </a:p>
        </p:txBody>
      </p:sp>
    </p:spTree>
    <p:extLst>
      <p:ext uri="{BB962C8B-B14F-4D97-AF65-F5344CB8AC3E}">
        <p14:creationId xmlns:p14="http://schemas.microsoft.com/office/powerpoint/2010/main" val="1354329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biblehub.com/hebrew/157.htm" TargetMode="External"/><Relationship Id="rId3" Type="http://schemas.openxmlformats.org/officeDocument/2006/relationships/image" Target="../media/image2.png"/><Relationship Id="rId7" Type="http://schemas.openxmlformats.org/officeDocument/2006/relationships/hyperlink" Target="https://biblehub.com/hebrew/3956.htm"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biblehub.com/hebrew/3027.htm" TargetMode="External"/><Relationship Id="rId5" Type="http://schemas.openxmlformats.org/officeDocument/2006/relationships/hyperlink" Target="https://biblehub.com/hebrew/4194.htm" TargetMode="External"/><Relationship Id="rId10" Type="http://schemas.openxmlformats.org/officeDocument/2006/relationships/hyperlink" Target="https://biblehub.com/hebrew/6529.htm" TargetMode="External"/><Relationship Id="rId4" Type="http://schemas.openxmlformats.org/officeDocument/2006/relationships/hyperlink" Target="https://biblehub.com/hebrew/2416.htm" TargetMode="External"/><Relationship Id="rId9" Type="http://schemas.openxmlformats.org/officeDocument/2006/relationships/hyperlink" Target="https://biblehub.com/hebrew/398.ht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8A007C3-C060-44F7-A963-56E7432EEA80}"/>
              </a:ext>
            </a:extLst>
          </p:cNvPr>
          <p:cNvSpPr txBox="1">
            <a:spLocks/>
          </p:cNvSpPr>
          <p:nvPr/>
        </p:nvSpPr>
        <p:spPr>
          <a:xfrm>
            <a:off x="2847975" y="836612"/>
            <a:ext cx="3552825" cy="16684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6000" b="1" dirty="0">
                <a:solidFill>
                  <a:schemeClr val="bg1"/>
                </a:solidFill>
                <a:latin typeface="Modern Love" panose="020B0604020202020204" pitchFamily="82" charset="0"/>
              </a:rPr>
              <a:t>RESIDUE</a:t>
            </a:r>
          </a:p>
        </p:txBody>
      </p:sp>
    </p:spTree>
    <p:extLst>
      <p:ext uri="{BB962C8B-B14F-4D97-AF65-F5344CB8AC3E}">
        <p14:creationId xmlns:p14="http://schemas.microsoft.com/office/powerpoint/2010/main" val="1465641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sp>
        <p:nvSpPr>
          <p:cNvPr id="6" name="TextBox 5">
            <a:extLst>
              <a:ext uri="{FF2B5EF4-FFF2-40B4-BE49-F238E27FC236}">
                <a16:creationId xmlns:a16="http://schemas.microsoft.com/office/drawing/2014/main" id="{09965445-A4A0-48C8-BB9C-BCEB51019A96}"/>
              </a:ext>
            </a:extLst>
          </p:cNvPr>
          <p:cNvSpPr txBox="1"/>
          <p:nvPr/>
        </p:nvSpPr>
        <p:spPr>
          <a:xfrm>
            <a:off x="555652" y="550975"/>
            <a:ext cx="7399627" cy="5078313"/>
          </a:xfrm>
          <a:prstGeom prst="rect">
            <a:avLst/>
          </a:prstGeom>
          <a:noFill/>
        </p:spPr>
        <p:txBody>
          <a:bodyPr wrap="square">
            <a:spAutoFit/>
          </a:bodyPr>
          <a:lstStyle/>
          <a:p>
            <a:pPr algn="ctr"/>
            <a:r>
              <a:rPr lang="en-US" sz="3600" b="1" u="sng" dirty="0"/>
              <a:t>James 3</a:t>
            </a:r>
            <a:r>
              <a:rPr lang="en-US" sz="3600" b="1" i="0" u="sng" dirty="0">
                <a:effectLst/>
              </a:rPr>
              <a:t>:</a:t>
            </a:r>
          </a:p>
          <a:p>
            <a:pPr algn="ctr"/>
            <a:r>
              <a:rPr lang="en-US" sz="3600" b="1" i="0" baseline="30000" dirty="0">
                <a:solidFill>
                  <a:srgbClr val="000000"/>
                </a:solidFill>
                <a:effectLst/>
              </a:rPr>
              <a:t>10 </a:t>
            </a:r>
            <a:r>
              <a:rPr lang="en-US" sz="3600" b="0" i="0" dirty="0">
                <a:solidFill>
                  <a:srgbClr val="000000"/>
                </a:solidFill>
                <a:effectLst/>
              </a:rPr>
              <a:t>Out of the same mouth come praise and cursing. My brothers and sisters, this should not be. </a:t>
            </a:r>
            <a:r>
              <a:rPr lang="en-US" sz="3600" b="1" i="0" baseline="30000" dirty="0">
                <a:solidFill>
                  <a:srgbClr val="000000"/>
                </a:solidFill>
                <a:effectLst/>
              </a:rPr>
              <a:t>11 </a:t>
            </a:r>
            <a:r>
              <a:rPr lang="en-US" sz="3600" b="0" i="0" dirty="0">
                <a:solidFill>
                  <a:srgbClr val="000000"/>
                </a:solidFill>
                <a:effectLst/>
              </a:rPr>
              <a:t>Can both fresh water and salt water flow from the same spring? </a:t>
            </a:r>
            <a:r>
              <a:rPr lang="en-US" sz="3600" b="1" i="0" baseline="30000" dirty="0">
                <a:solidFill>
                  <a:srgbClr val="000000"/>
                </a:solidFill>
                <a:effectLst/>
              </a:rPr>
              <a:t>12 </a:t>
            </a:r>
            <a:r>
              <a:rPr lang="en-US" sz="3600" b="0" i="0" dirty="0">
                <a:solidFill>
                  <a:srgbClr val="000000"/>
                </a:solidFill>
                <a:effectLst/>
              </a:rPr>
              <a:t>My brothers and sisters, can a fig tree bear olives, or a grapevine bear figs? Neither can a salt spring produce fresh water.</a:t>
            </a:r>
            <a:endParaRPr lang="en-ZA" sz="3600" dirty="0"/>
          </a:p>
        </p:txBody>
      </p:sp>
    </p:spTree>
    <p:extLst>
      <p:ext uri="{BB962C8B-B14F-4D97-AF65-F5344CB8AC3E}">
        <p14:creationId xmlns:p14="http://schemas.microsoft.com/office/powerpoint/2010/main" val="106553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some water droplets on a leaf&#10;&#10;Description automatically generated with medium confidence">
            <a:extLst>
              <a:ext uri="{FF2B5EF4-FFF2-40B4-BE49-F238E27FC236}">
                <a16:creationId xmlns:a16="http://schemas.microsoft.com/office/drawing/2014/main" id="{02FB6539-6EC9-4CC4-A793-E402936DE191}"/>
              </a:ext>
            </a:extLst>
          </p:cNvPr>
          <p:cNvPicPr>
            <a:picLocks noChangeAspect="1"/>
          </p:cNvPicPr>
          <p:nvPr/>
        </p:nvPicPr>
        <p:blipFill rotWithShape="1">
          <a:blip r:embed="rId2">
            <a:extLst>
              <a:ext uri="{28A0092B-C50C-407E-A947-70E740481C1C}">
                <a14:useLocalDpi xmlns:a14="http://schemas.microsoft.com/office/drawing/2010/main" val="0"/>
              </a:ext>
            </a:extLst>
          </a:blip>
          <a:srcRect r="9127"/>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6" name="TextBox 15">
            <a:extLst>
              <a:ext uri="{FF2B5EF4-FFF2-40B4-BE49-F238E27FC236}">
                <a16:creationId xmlns:a16="http://schemas.microsoft.com/office/drawing/2014/main" id="{40AA7901-DC5D-496E-9764-AD1525CFB7DD}"/>
              </a:ext>
            </a:extLst>
          </p:cNvPr>
          <p:cNvSpPr txBox="1"/>
          <p:nvPr/>
        </p:nvSpPr>
        <p:spPr>
          <a:xfrm>
            <a:off x="188119" y="805160"/>
            <a:ext cx="3288506" cy="4832092"/>
          </a:xfrm>
          <a:prstGeom prst="rect">
            <a:avLst/>
          </a:prstGeom>
          <a:noFill/>
        </p:spPr>
        <p:txBody>
          <a:bodyPr wrap="square">
            <a:spAutoFit/>
          </a:bodyPr>
          <a:lstStyle/>
          <a:p>
            <a:pPr algn="ctr"/>
            <a:r>
              <a:rPr lang="en-US" sz="2800" b="1" i="0" u="sng" dirty="0">
                <a:solidFill>
                  <a:srgbClr val="252525"/>
                </a:solidFill>
                <a:effectLst/>
                <a:latin typeface="Raleway"/>
              </a:rPr>
              <a:t>Acts 15 v 17: </a:t>
            </a:r>
          </a:p>
          <a:p>
            <a:pPr algn="ctr"/>
            <a:endParaRPr lang="en-US" sz="2800" b="0" i="0" dirty="0">
              <a:solidFill>
                <a:srgbClr val="252525"/>
              </a:solidFill>
              <a:effectLst/>
              <a:latin typeface="Raleway"/>
            </a:endParaRPr>
          </a:p>
          <a:p>
            <a:pPr algn="ctr"/>
            <a:r>
              <a:rPr lang="en-US" sz="2800" b="0" i="0" dirty="0">
                <a:solidFill>
                  <a:srgbClr val="252525"/>
                </a:solidFill>
                <a:effectLst/>
                <a:latin typeface="Raleway"/>
              </a:rPr>
              <a:t>So that the </a:t>
            </a:r>
            <a:r>
              <a:rPr lang="en-US" sz="2800" b="0" i="0" u="sng" dirty="0">
                <a:solidFill>
                  <a:srgbClr val="252525"/>
                </a:solidFill>
                <a:effectLst/>
                <a:latin typeface="Modern Love" panose="04090805081005020601" pitchFamily="82" charset="0"/>
              </a:rPr>
              <a:t>residue</a:t>
            </a:r>
            <a:r>
              <a:rPr lang="en-US" sz="2800" b="0" i="0" dirty="0">
                <a:solidFill>
                  <a:srgbClr val="252525"/>
                </a:solidFill>
                <a:effectLst/>
                <a:latin typeface="Raleway"/>
              </a:rPr>
              <a:t> of mankind may seek the Lord, Even all the Gentiles who are called by My name, Says the Lord who does all these things.’</a:t>
            </a:r>
            <a:endParaRPr lang="en-ZA" sz="2800" dirty="0"/>
          </a:p>
        </p:txBody>
      </p:sp>
    </p:spTree>
    <p:extLst>
      <p:ext uri="{BB962C8B-B14F-4D97-AF65-F5344CB8AC3E}">
        <p14:creationId xmlns:p14="http://schemas.microsoft.com/office/powerpoint/2010/main" val="1357026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up of some water droplets on a leaf&#10;&#10;Description automatically generated with medium confidence">
            <a:extLst>
              <a:ext uri="{FF2B5EF4-FFF2-40B4-BE49-F238E27FC236}">
                <a16:creationId xmlns:a16="http://schemas.microsoft.com/office/drawing/2014/main" id="{02FB6539-6EC9-4CC4-A793-E402936DE191}"/>
              </a:ext>
            </a:extLst>
          </p:cNvPr>
          <p:cNvPicPr>
            <a:picLocks noChangeAspect="1"/>
          </p:cNvPicPr>
          <p:nvPr/>
        </p:nvPicPr>
        <p:blipFill rotWithShape="1">
          <a:blip r:embed="rId2">
            <a:extLst>
              <a:ext uri="{28A0092B-C50C-407E-A947-70E740481C1C}">
                <a14:useLocalDpi xmlns:a14="http://schemas.microsoft.com/office/drawing/2010/main" val="0"/>
              </a:ext>
            </a:extLst>
          </a:blip>
          <a:srcRect r="9127"/>
          <a:stretch/>
        </p:blipFill>
        <p:spPr>
          <a:xfrm>
            <a:off x="3882570" y="10"/>
            <a:ext cx="8309429" cy="685799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16" name="TextBox 15">
            <a:extLst>
              <a:ext uri="{FF2B5EF4-FFF2-40B4-BE49-F238E27FC236}">
                <a16:creationId xmlns:a16="http://schemas.microsoft.com/office/drawing/2014/main" id="{40AA7901-DC5D-496E-9764-AD1525CFB7DD}"/>
              </a:ext>
            </a:extLst>
          </p:cNvPr>
          <p:cNvSpPr txBox="1"/>
          <p:nvPr/>
        </p:nvSpPr>
        <p:spPr>
          <a:xfrm>
            <a:off x="188119" y="805160"/>
            <a:ext cx="3288506" cy="3970318"/>
          </a:xfrm>
          <a:prstGeom prst="rect">
            <a:avLst/>
          </a:prstGeom>
          <a:noFill/>
        </p:spPr>
        <p:txBody>
          <a:bodyPr wrap="square">
            <a:spAutoFit/>
          </a:bodyPr>
          <a:lstStyle/>
          <a:p>
            <a:pPr algn="ctr"/>
            <a:r>
              <a:rPr lang="en-US" sz="2800" b="1" i="0" u="sng" dirty="0">
                <a:effectLst/>
                <a:latin typeface="Raleway"/>
              </a:rPr>
              <a:t>Definition of Residue:</a:t>
            </a:r>
          </a:p>
          <a:p>
            <a:pPr algn="ctr"/>
            <a:r>
              <a:rPr lang="en-US" sz="2800" dirty="0">
                <a:latin typeface="Raleway"/>
              </a:rPr>
              <a:t>S</a:t>
            </a:r>
            <a:r>
              <a:rPr lang="en-US" sz="2800" b="0" i="0" dirty="0">
                <a:effectLst/>
                <a:latin typeface="Raleway"/>
              </a:rPr>
              <a:t>omething that remains after a part is taken, separated, or designated or after the completion of a process.</a:t>
            </a:r>
            <a:endParaRPr lang="en-ZA" sz="2800" dirty="0"/>
          </a:p>
        </p:txBody>
      </p:sp>
    </p:spTree>
    <p:extLst>
      <p:ext uri="{BB962C8B-B14F-4D97-AF65-F5344CB8AC3E}">
        <p14:creationId xmlns:p14="http://schemas.microsoft.com/office/powerpoint/2010/main" val="3286603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8A007C3-C060-44F7-A963-56E7432EEA80}"/>
              </a:ext>
            </a:extLst>
          </p:cNvPr>
          <p:cNvSpPr txBox="1">
            <a:spLocks/>
          </p:cNvSpPr>
          <p:nvPr/>
        </p:nvSpPr>
        <p:spPr>
          <a:xfrm>
            <a:off x="2857500" y="285750"/>
            <a:ext cx="6162675" cy="6286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6000" b="1" dirty="0">
                <a:solidFill>
                  <a:schemeClr val="bg1"/>
                </a:solidFill>
                <a:latin typeface="Modern Love" panose="020B0604020202020204" pitchFamily="82" charset="0"/>
              </a:rPr>
              <a:t>RESIDUE</a:t>
            </a:r>
          </a:p>
          <a:p>
            <a:pPr algn="ctr"/>
            <a:endParaRPr lang="en-ZA" sz="6000" b="1" dirty="0">
              <a:solidFill>
                <a:schemeClr val="bg1"/>
              </a:solidFill>
              <a:latin typeface="Modern Love" panose="020B0604020202020204" pitchFamily="82" charset="0"/>
            </a:endParaRPr>
          </a:p>
          <a:p>
            <a:pPr algn="ctr"/>
            <a:r>
              <a:rPr lang="en-ZA" sz="6000" b="1" dirty="0">
                <a:solidFill>
                  <a:schemeClr val="bg1"/>
                </a:solidFill>
                <a:latin typeface="Modern Love" panose="020B0604020202020204" pitchFamily="82" charset="0"/>
              </a:rPr>
              <a:t>OF</a:t>
            </a:r>
          </a:p>
          <a:p>
            <a:pPr algn="ctr"/>
            <a:endParaRPr lang="en-ZA" sz="6000" b="1" dirty="0">
              <a:solidFill>
                <a:schemeClr val="bg1"/>
              </a:solidFill>
              <a:latin typeface="Modern Love" panose="020B0604020202020204" pitchFamily="82" charset="0"/>
            </a:endParaRPr>
          </a:p>
          <a:p>
            <a:pPr algn="ctr"/>
            <a:r>
              <a:rPr lang="en-ZA" sz="6000" b="1" dirty="0">
                <a:solidFill>
                  <a:schemeClr val="bg1"/>
                </a:solidFill>
                <a:latin typeface="Modern Love" panose="020B0604020202020204" pitchFamily="82" charset="0"/>
              </a:rPr>
              <a:t>YOUR </a:t>
            </a:r>
          </a:p>
          <a:p>
            <a:pPr algn="ctr"/>
            <a:endParaRPr lang="en-ZA" sz="6000" b="1" dirty="0">
              <a:solidFill>
                <a:schemeClr val="bg1"/>
              </a:solidFill>
              <a:latin typeface="Modern Love" panose="020B0604020202020204" pitchFamily="82" charset="0"/>
            </a:endParaRPr>
          </a:p>
          <a:p>
            <a:pPr algn="ctr"/>
            <a:r>
              <a:rPr lang="en-ZA" sz="6000" b="1" dirty="0">
                <a:solidFill>
                  <a:schemeClr val="bg1"/>
                </a:solidFill>
                <a:latin typeface="Modern Love" panose="020B0604020202020204" pitchFamily="82" charset="0"/>
              </a:rPr>
              <a:t>SPEECH</a:t>
            </a:r>
          </a:p>
        </p:txBody>
      </p:sp>
    </p:spTree>
    <p:extLst>
      <p:ext uri="{BB962C8B-B14F-4D97-AF65-F5344CB8AC3E}">
        <p14:creationId xmlns:p14="http://schemas.microsoft.com/office/powerpoint/2010/main" val="66387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sp>
        <p:nvSpPr>
          <p:cNvPr id="6" name="TextBox 5">
            <a:extLst>
              <a:ext uri="{FF2B5EF4-FFF2-40B4-BE49-F238E27FC236}">
                <a16:creationId xmlns:a16="http://schemas.microsoft.com/office/drawing/2014/main" id="{09965445-A4A0-48C8-BB9C-BCEB51019A96}"/>
              </a:ext>
            </a:extLst>
          </p:cNvPr>
          <p:cNvSpPr txBox="1"/>
          <p:nvPr/>
        </p:nvSpPr>
        <p:spPr>
          <a:xfrm>
            <a:off x="555652" y="550975"/>
            <a:ext cx="7399627" cy="5016758"/>
          </a:xfrm>
          <a:prstGeom prst="rect">
            <a:avLst/>
          </a:prstGeom>
          <a:noFill/>
        </p:spPr>
        <p:txBody>
          <a:bodyPr wrap="square">
            <a:spAutoFit/>
          </a:bodyPr>
          <a:lstStyle/>
          <a:p>
            <a:pPr algn="ctr"/>
            <a:r>
              <a:rPr lang="en-US" sz="4000" b="1" i="0" dirty="0">
                <a:solidFill>
                  <a:srgbClr val="444444"/>
                </a:solidFill>
                <a:effectLst/>
                <a:latin typeface="Droid Serif"/>
              </a:rPr>
              <a:t>WE ARE PROMISED</a:t>
            </a:r>
          </a:p>
          <a:p>
            <a:pPr algn="ctr"/>
            <a:r>
              <a:rPr lang="en-US" sz="4000" b="0" i="0" dirty="0">
                <a:solidFill>
                  <a:srgbClr val="444444"/>
                </a:solidFill>
                <a:effectLst/>
                <a:latin typeface="Droid Serif"/>
              </a:rPr>
              <a:t>“the tongue of the wise promotes health,” that </a:t>
            </a:r>
          </a:p>
          <a:p>
            <a:pPr algn="ctr"/>
            <a:r>
              <a:rPr lang="en-US" sz="4000" b="0" i="0" dirty="0">
                <a:solidFill>
                  <a:srgbClr val="444444"/>
                </a:solidFill>
                <a:effectLst/>
                <a:latin typeface="Droid Serif"/>
              </a:rPr>
              <a:t>“whoever guards his mouth keeps his soul from troubles,” </a:t>
            </a:r>
          </a:p>
          <a:p>
            <a:pPr algn="ctr"/>
            <a:r>
              <a:rPr lang="en-US" sz="4000" b="0" i="0" dirty="0">
                <a:solidFill>
                  <a:srgbClr val="444444"/>
                </a:solidFill>
                <a:effectLst/>
                <a:latin typeface="Droid Serif"/>
              </a:rPr>
              <a:t>and that “those who deal truthfully are God’s delight” (Proverbs 12:18; 21:23; 12:22)</a:t>
            </a:r>
            <a:endParaRPr lang="en-ZA" sz="4000" dirty="0"/>
          </a:p>
        </p:txBody>
      </p:sp>
    </p:spTree>
    <p:extLst>
      <p:ext uri="{BB962C8B-B14F-4D97-AF65-F5344CB8AC3E}">
        <p14:creationId xmlns:p14="http://schemas.microsoft.com/office/powerpoint/2010/main" val="702436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pic>
        <p:nvPicPr>
          <p:cNvPr id="14" name="Picture 13">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6" name="TextBox 5">
            <a:extLst>
              <a:ext uri="{FF2B5EF4-FFF2-40B4-BE49-F238E27FC236}">
                <a16:creationId xmlns:a16="http://schemas.microsoft.com/office/drawing/2014/main" id="{09965445-A4A0-48C8-BB9C-BCEB51019A96}"/>
              </a:ext>
            </a:extLst>
          </p:cNvPr>
          <p:cNvSpPr txBox="1"/>
          <p:nvPr/>
        </p:nvSpPr>
        <p:spPr>
          <a:xfrm>
            <a:off x="555652" y="531925"/>
            <a:ext cx="7399627" cy="4401205"/>
          </a:xfrm>
          <a:prstGeom prst="rect">
            <a:avLst/>
          </a:prstGeom>
          <a:noFill/>
        </p:spPr>
        <p:txBody>
          <a:bodyPr wrap="square">
            <a:spAutoFit/>
          </a:bodyPr>
          <a:lstStyle/>
          <a:p>
            <a:pPr algn="ctr"/>
            <a:r>
              <a:rPr lang="en-US" sz="4000" b="1" i="0" u="sng" dirty="0">
                <a:effectLst/>
              </a:rPr>
              <a:t>Proverb 18 v 20 - 21:</a:t>
            </a:r>
          </a:p>
          <a:p>
            <a:pPr algn="ctr"/>
            <a:r>
              <a:rPr lang="en-US" sz="4000" b="1" i="0" dirty="0">
                <a:solidFill>
                  <a:srgbClr val="AA4400"/>
                </a:solidFill>
                <a:effectLst/>
              </a:rPr>
              <a:t>20 </a:t>
            </a:r>
            <a:r>
              <a:rPr lang="en-US" sz="4000" b="0" i="0" dirty="0">
                <a:solidFill>
                  <a:srgbClr val="001320"/>
                </a:solidFill>
                <a:effectLst/>
              </a:rPr>
              <a:t>From the fruit of his mouth a man’s belly is filled; with the harvest from his lips he is satisfied. </a:t>
            </a:r>
            <a:r>
              <a:rPr lang="en-US" sz="4000" b="1" i="0" dirty="0">
                <a:effectLst/>
              </a:rPr>
              <a:t>21</a:t>
            </a:r>
            <a:r>
              <a:rPr lang="en-US" sz="4000" b="0" i="0" strike="noStrike" dirty="0">
                <a:effectLst/>
                <a:hlinkClick r:id="rId4" tooltip="2416: wə·ḥay·yîm (Conj-w:: N-mp) -- Alive, raw, fresh, strong, life. From chayah; alive; hence, raw; fresh, strong; also life, whether literally or figuratively.">
                  <a:extLst>
                    <a:ext uri="{A12FA001-AC4F-418D-AE19-62706E023703}">
                      <ahyp:hlinkClr xmlns:ahyp="http://schemas.microsoft.com/office/drawing/2018/hyperlinkcolor" val="tx"/>
                    </a:ext>
                  </a:extLst>
                </a:hlinkClick>
              </a:rPr>
              <a:t>Life</a:t>
            </a:r>
            <a:r>
              <a:rPr lang="en-US" sz="4000" b="0" i="0" dirty="0">
                <a:effectLst/>
              </a:rPr>
              <a:t> </a:t>
            </a:r>
            <a:r>
              <a:rPr lang="en-US" sz="4000" b="0" i="0" strike="noStrike" dirty="0">
                <a:effectLst/>
                <a:hlinkClick r:id="rId5" tooltip="4194: mā·weṯ (N-ms) -- Death. From muwth; death; concretely, the dead, their place or state; figuratively, pestilence, ruin.">
                  <a:extLst>
                    <a:ext uri="{A12FA001-AC4F-418D-AE19-62706E023703}">
                      <ahyp:hlinkClr xmlns:ahyp="http://schemas.microsoft.com/office/drawing/2018/hyperlinkcolor" val="tx"/>
                    </a:ext>
                  </a:extLst>
                </a:hlinkClick>
              </a:rPr>
              <a:t>and death</a:t>
            </a:r>
            <a:r>
              <a:rPr lang="en-US" sz="4000" b="0" i="0" dirty="0">
                <a:effectLst/>
              </a:rPr>
              <a:t> </a:t>
            </a:r>
            <a:r>
              <a:rPr lang="en-US" sz="4000" b="0" i="0" strike="noStrike" dirty="0">
                <a:effectLst/>
                <a:hlinkClick r:id="rId6" tooltip="3027: bə·yaḏ- (Prep-b:: N-fsc) -- Hand (indicating power, means, direction, etc.)">
                  <a:extLst>
                    <a:ext uri="{A12FA001-AC4F-418D-AE19-62706E023703}">
                      <ahyp:hlinkClr xmlns:ahyp="http://schemas.microsoft.com/office/drawing/2018/hyperlinkcolor" val="tx"/>
                    </a:ext>
                  </a:extLst>
                </a:hlinkClick>
              </a:rPr>
              <a:t>are in the power</a:t>
            </a:r>
            <a:r>
              <a:rPr lang="en-US" sz="4000" b="0" i="0" dirty="0">
                <a:effectLst/>
              </a:rPr>
              <a:t> </a:t>
            </a:r>
            <a:r>
              <a:rPr lang="en-US" sz="4000" b="0" i="0" strike="noStrike" dirty="0">
                <a:effectLst/>
                <a:hlinkClick r:id="rId7" tooltip="3956: lā·šō·wn (N-cs) -- Tongue. Or lashon; also feminine lshonah; from lashan; the tongue, used literally, and figuratively.">
                  <a:extLst>
                    <a:ext uri="{A12FA001-AC4F-418D-AE19-62706E023703}">
                      <ahyp:hlinkClr xmlns:ahyp="http://schemas.microsoft.com/office/drawing/2018/hyperlinkcolor" val="tx"/>
                    </a:ext>
                  </a:extLst>
                </a:hlinkClick>
              </a:rPr>
              <a:t>of the tongue,</a:t>
            </a:r>
            <a:r>
              <a:rPr lang="en-US" sz="4000" b="0" i="0" dirty="0">
                <a:effectLst/>
              </a:rPr>
              <a:t> </a:t>
            </a:r>
            <a:r>
              <a:rPr lang="en-US" sz="4000" b="0" i="0" strike="noStrike" dirty="0">
                <a:effectLst/>
                <a:hlinkClick r:id="rId8" tooltip="157: wə·’ō·hă·ḇe·hā (Conj-w:: V-Qal-Prtcpl-mpc:: 3fs) -- To love. Or raheb; a primitive root; to have affection for.">
                  <a:extLst>
                    <a:ext uri="{A12FA001-AC4F-418D-AE19-62706E023703}">
                      <ahyp:hlinkClr xmlns:ahyp="http://schemas.microsoft.com/office/drawing/2018/hyperlinkcolor" val="tx"/>
                    </a:ext>
                  </a:extLst>
                </a:hlinkClick>
              </a:rPr>
              <a:t>and those who love it</a:t>
            </a:r>
            <a:r>
              <a:rPr lang="en-US" sz="4000" b="0" i="0" dirty="0">
                <a:effectLst/>
              </a:rPr>
              <a:t> </a:t>
            </a:r>
            <a:r>
              <a:rPr lang="en-US" sz="4000" b="0" i="0" strike="noStrike" dirty="0">
                <a:effectLst/>
                <a:hlinkClick r:id="rId9" tooltip="398: yō·ḵal (V-Qal-Imperf-3ms) -- To eat. A primitive root; to eat.">
                  <a:extLst>
                    <a:ext uri="{A12FA001-AC4F-418D-AE19-62706E023703}">
                      <ahyp:hlinkClr xmlns:ahyp="http://schemas.microsoft.com/office/drawing/2018/hyperlinkcolor" val="tx"/>
                    </a:ext>
                  </a:extLst>
                </a:hlinkClick>
              </a:rPr>
              <a:t>will eat</a:t>
            </a:r>
            <a:r>
              <a:rPr lang="en-US" sz="4000" b="0" i="0" dirty="0">
                <a:effectLst/>
              </a:rPr>
              <a:t> </a:t>
            </a:r>
            <a:r>
              <a:rPr lang="en-US" sz="4000" b="0" i="0" strike="noStrike" dirty="0">
                <a:effectLst/>
                <a:hlinkClick r:id="rId10" tooltip="6529: pir·yāh (N-msc:: 3fs) -- Fruit. From parah; fruit.">
                  <a:extLst>
                    <a:ext uri="{A12FA001-AC4F-418D-AE19-62706E023703}">
                      <ahyp:hlinkClr xmlns:ahyp="http://schemas.microsoft.com/office/drawing/2018/hyperlinkcolor" val="tx"/>
                    </a:ext>
                  </a:extLst>
                </a:hlinkClick>
              </a:rPr>
              <a:t>its fruit.</a:t>
            </a:r>
            <a:r>
              <a:rPr lang="en-US" sz="4000" b="0" i="0" dirty="0">
                <a:effectLst/>
              </a:rPr>
              <a:t> </a:t>
            </a:r>
            <a:endParaRPr lang="en-ZA" sz="4000" dirty="0"/>
          </a:p>
        </p:txBody>
      </p:sp>
    </p:spTree>
    <p:extLst>
      <p:ext uri="{BB962C8B-B14F-4D97-AF65-F5344CB8AC3E}">
        <p14:creationId xmlns:p14="http://schemas.microsoft.com/office/powerpoint/2010/main" val="313924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9965445-A4A0-48C8-BB9C-BCEB51019A96}"/>
              </a:ext>
            </a:extLst>
          </p:cNvPr>
          <p:cNvSpPr txBox="1"/>
          <p:nvPr/>
        </p:nvSpPr>
        <p:spPr>
          <a:xfrm>
            <a:off x="517552" y="169975"/>
            <a:ext cx="7399627" cy="6247864"/>
          </a:xfrm>
          <a:prstGeom prst="rect">
            <a:avLst/>
          </a:prstGeom>
          <a:noFill/>
        </p:spPr>
        <p:txBody>
          <a:bodyPr wrap="square">
            <a:spAutoFit/>
          </a:bodyPr>
          <a:lstStyle/>
          <a:p>
            <a:pPr algn="ctr"/>
            <a:r>
              <a:rPr lang="en-US" sz="4000" b="1" i="0" u="sng" dirty="0">
                <a:effectLst/>
              </a:rPr>
              <a:t>James 3:</a:t>
            </a:r>
          </a:p>
          <a:p>
            <a:pPr algn="ctr"/>
            <a:r>
              <a:rPr lang="en-US" sz="4000" b="1" i="0" baseline="30000" dirty="0">
                <a:solidFill>
                  <a:srgbClr val="000000"/>
                </a:solidFill>
                <a:effectLst/>
              </a:rPr>
              <a:t>3 </a:t>
            </a:r>
            <a:r>
              <a:rPr lang="en-US" sz="4000" b="0" i="0" dirty="0">
                <a:solidFill>
                  <a:srgbClr val="000000"/>
                </a:solidFill>
                <a:effectLst/>
              </a:rPr>
              <a:t>When we put bits into the mouths of horses to make them obey us, we can turn the whole animal. </a:t>
            </a:r>
            <a:r>
              <a:rPr lang="en-US" sz="4000" b="1" i="0" baseline="30000" dirty="0">
                <a:solidFill>
                  <a:srgbClr val="000000"/>
                </a:solidFill>
                <a:effectLst/>
              </a:rPr>
              <a:t>4 </a:t>
            </a:r>
            <a:r>
              <a:rPr lang="en-US" sz="4000" b="0" i="0" dirty="0">
                <a:solidFill>
                  <a:srgbClr val="000000"/>
                </a:solidFill>
                <a:effectLst/>
              </a:rPr>
              <a:t>Or take ships as an example. Although they are so large and are driven by strong winds, they are steered by a very small rudder wherever the pilot wants to go.</a:t>
            </a:r>
            <a:endParaRPr lang="en-ZA" sz="4000" dirty="0"/>
          </a:p>
        </p:txBody>
      </p:sp>
      <p:pic>
        <p:nvPicPr>
          <p:cNvPr id="8" name="Picture 7" descr="A close-up of some water droplets on a leaf&#10;&#10;Description automatically generated with medium confidence">
            <a:extLst>
              <a:ext uri="{FF2B5EF4-FFF2-40B4-BE49-F238E27FC236}">
                <a16:creationId xmlns:a16="http://schemas.microsoft.com/office/drawing/2014/main" id="{85420F96-AD0F-4C17-89E0-B38AED434178}"/>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spTree>
    <p:extLst>
      <p:ext uri="{BB962C8B-B14F-4D97-AF65-F5344CB8AC3E}">
        <p14:creationId xmlns:p14="http://schemas.microsoft.com/office/powerpoint/2010/main" val="28280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sp>
        <p:nvSpPr>
          <p:cNvPr id="6" name="TextBox 5">
            <a:extLst>
              <a:ext uri="{FF2B5EF4-FFF2-40B4-BE49-F238E27FC236}">
                <a16:creationId xmlns:a16="http://schemas.microsoft.com/office/drawing/2014/main" id="{09965445-A4A0-48C8-BB9C-BCEB51019A96}"/>
              </a:ext>
            </a:extLst>
          </p:cNvPr>
          <p:cNvSpPr txBox="1"/>
          <p:nvPr/>
        </p:nvSpPr>
        <p:spPr>
          <a:xfrm>
            <a:off x="555652" y="550975"/>
            <a:ext cx="7399627" cy="5632311"/>
          </a:xfrm>
          <a:prstGeom prst="rect">
            <a:avLst/>
          </a:prstGeom>
          <a:noFill/>
        </p:spPr>
        <p:txBody>
          <a:bodyPr wrap="square">
            <a:spAutoFit/>
          </a:bodyPr>
          <a:lstStyle/>
          <a:p>
            <a:pPr algn="ctr"/>
            <a:r>
              <a:rPr lang="en-US" sz="3600" b="1" u="sng" dirty="0"/>
              <a:t>James 3</a:t>
            </a:r>
            <a:r>
              <a:rPr lang="en-US" sz="3600" b="1" i="0" u="sng" dirty="0">
                <a:effectLst/>
              </a:rPr>
              <a:t>:</a:t>
            </a:r>
          </a:p>
          <a:p>
            <a:pPr algn="ctr"/>
            <a:r>
              <a:rPr lang="en-US" sz="3600" b="1" i="0" baseline="30000" dirty="0">
                <a:solidFill>
                  <a:srgbClr val="000000"/>
                </a:solidFill>
                <a:effectLst/>
              </a:rPr>
              <a:t>5 </a:t>
            </a:r>
            <a:r>
              <a:rPr lang="en-US" sz="3600" b="0" i="0" dirty="0">
                <a:solidFill>
                  <a:srgbClr val="000000"/>
                </a:solidFill>
                <a:effectLst/>
              </a:rPr>
              <a:t>Likewise, the tongue is a small part of the body, but it makes great boasts. Consider what a great forest is set on fire by a small spark. </a:t>
            </a:r>
            <a:r>
              <a:rPr lang="en-US" sz="3600" b="1" i="0" baseline="30000" dirty="0">
                <a:solidFill>
                  <a:srgbClr val="000000"/>
                </a:solidFill>
                <a:effectLst/>
              </a:rPr>
              <a:t>6 </a:t>
            </a:r>
            <a:r>
              <a:rPr lang="en-US" sz="3600" b="0" i="0" dirty="0">
                <a:solidFill>
                  <a:srgbClr val="000000"/>
                </a:solidFill>
                <a:effectLst/>
              </a:rPr>
              <a:t>The tongue also is a fire, a world of evil among the parts of the body. It corrupts the whole body, sets the whole course of one’s life on fire, and is itself set on fire by hell.</a:t>
            </a:r>
            <a:endParaRPr lang="en-ZA" sz="3600" dirty="0"/>
          </a:p>
        </p:txBody>
      </p:sp>
    </p:spTree>
    <p:extLst>
      <p:ext uri="{BB962C8B-B14F-4D97-AF65-F5344CB8AC3E}">
        <p14:creationId xmlns:p14="http://schemas.microsoft.com/office/powerpoint/2010/main" val="114188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some water droplets on a leaf&#10;&#10;Description automatically generated with medium confidence">
            <a:extLst>
              <a:ext uri="{FF2B5EF4-FFF2-40B4-BE49-F238E27FC236}">
                <a16:creationId xmlns:a16="http://schemas.microsoft.com/office/drawing/2014/main" id="{4455DB88-701D-4CBD-8837-B7F0CC67CFB9}"/>
              </a:ext>
            </a:extLst>
          </p:cNvPr>
          <p:cNvPicPr>
            <a:picLocks noChangeAspect="1"/>
          </p:cNvPicPr>
          <p:nvPr/>
        </p:nvPicPr>
        <p:blipFill rotWithShape="1">
          <a:blip r:embed="rId2">
            <a:extLst>
              <a:ext uri="{28A0092B-C50C-407E-A947-70E740481C1C}">
                <a14:useLocalDpi xmlns:a14="http://schemas.microsoft.com/office/drawing/2010/main" val="0"/>
              </a:ext>
            </a:extLst>
          </a:blip>
          <a:srcRect r="-1" b="2216"/>
          <a:stretch/>
        </p:blipFill>
        <p:spPr>
          <a:xfrm>
            <a:off x="8347842" y="1336261"/>
            <a:ext cx="3844158" cy="2819180"/>
          </a:xfrm>
          <a:prstGeom prst="rect">
            <a:avLst/>
          </a:prstGeom>
        </p:spPr>
      </p:pic>
      <p:sp>
        <p:nvSpPr>
          <p:cNvPr id="6" name="TextBox 5">
            <a:extLst>
              <a:ext uri="{FF2B5EF4-FFF2-40B4-BE49-F238E27FC236}">
                <a16:creationId xmlns:a16="http://schemas.microsoft.com/office/drawing/2014/main" id="{09965445-A4A0-48C8-BB9C-BCEB51019A96}"/>
              </a:ext>
            </a:extLst>
          </p:cNvPr>
          <p:cNvSpPr txBox="1"/>
          <p:nvPr/>
        </p:nvSpPr>
        <p:spPr>
          <a:xfrm>
            <a:off x="555652" y="550975"/>
            <a:ext cx="7399627" cy="5632311"/>
          </a:xfrm>
          <a:prstGeom prst="rect">
            <a:avLst/>
          </a:prstGeom>
          <a:noFill/>
        </p:spPr>
        <p:txBody>
          <a:bodyPr wrap="square">
            <a:spAutoFit/>
          </a:bodyPr>
          <a:lstStyle/>
          <a:p>
            <a:pPr algn="ctr"/>
            <a:r>
              <a:rPr lang="en-US" sz="3600" b="1" u="sng" dirty="0"/>
              <a:t>James 3</a:t>
            </a:r>
            <a:r>
              <a:rPr lang="en-US" sz="3600" b="1" i="0" u="sng" dirty="0">
                <a:effectLst/>
              </a:rPr>
              <a:t>:</a:t>
            </a:r>
          </a:p>
          <a:p>
            <a:pPr algn="ctr"/>
            <a:r>
              <a:rPr lang="en-US" sz="3600" b="1" i="0" baseline="30000" dirty="0">
                <a:solidFill>
                  <a:srgbClr val="000000"/>
                </a:solidFill>
                <a:effectLst/>
              </a:rPr>
              <a:t>7 </a:t>
            </a:r>
            <a:r>
              <a:rPr lang="en-US" sz="3600" b="0" i="0" dirty="0">
                <a:solidFill>
                  <a:srgbClr val="000000"/>
                </a:solidFill>
                <a:effectLst/>
              </a:rPr>
              <a:t>All kinds of animals, birds, reptiles and sea creatures are being tamed and have been tamed by mankind, </a:t>
            </a:r>
            <a:r>
              <a:rPr lang="en-US" sz="3600" b="1" i="0" baseline="30000" dirty="0">
                <a:solidFill>
                  <a:srgbClr val="000000"/>
                </a:solidFill>
                <a:effectLst/>
              </a:rPr>
              <a:t>8 </a:t>
            </a:r>
            <a:r>
              <a:rPr lang="en-US" sz="3600" b="0" i="0" dirty="0">
                <a:solidFill>
                  <a:srgbClr val="000000"/>
                </a:solidFill>
                <a:effectLst/>
              </a:rPr>
              <a:t>but no human being can tame the tongue. It is a restless evil, full of deadly poison. </a:t>
            </a:r>
            <a:r>
              <a:rPr lang="en-US" sz="3600" b="1" i="0" baseline="30000" dirty="0">
                <a:solidFill>
                  <a:srgbClr val="000000"/>
                </a:solidFill>
                <a:effectLst/>
              </a:rPr>
              <a:t>9 </a:t>
            </a:r>
            <a:r>
              <a:rPr lang="en-US" sz="3600" b="0" i="0" dirty="0">
                <a:solidFill>
                  <a:srgbClr val="000000"/>
                </a:solidFill>
                <a:effectLst/>
              </a:rPr>
              <a:t>With the tongue we praise our Lord and Father, and with it we curse human beings, who have been made in God’s likeness. </a:t>
            </a:r>
            <a:endParaRPr lang="en-ZA" sz="3600" dirty="0"/>
          </a:p>
        </p:txBody>
      </p:sp>
    </p:spTree>
    <p:extLst>
      <p:ext uri="{BB962C8B-B14F-4D97-AF65-F5344CB8AC3E}">
        <p14:creationId xmlns:p14="http://schemas.microsoft.com/office/powerpoint/2010/main" val="3306206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440</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Droid Serif</vt:lpstr>
      <vt:lpstr>Modern Love</vt:lpstr>
      <vt:lpstr>Raleway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OR   DEEPER</dc:title>
  <dc:creator>Alistair De Beer</dc:creator>
  <cp:lastModifiedBy>Alistair De Beer</cp:lastModifiedBy>
  <cp:revision>47</cp:revision>
  <dcterms:created xsi:type="dcterms:W3CDTF">2021-03-23T22:29:38Z</dcterms:created>
  <dcterms:modified xsi:type="dcterms:W3CDTF">2021-04-22T15:27:57Z</dcterms:modified>
</cp:coreProperties>
</file>