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00" r:id="rId43"/>
    <p:sldId id="301" r:id="rId44"/>
    <p:sldId id="297" r:id="rId45"/>
    <p:sldId id="298" r:id="rId46"/>
    <p:sldId id="29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7" autoAdjust="0"/>
    <p:restoredTop sz="94660"/>
  </p:normalViewPr>
  <p:slideViewPr>
    <p:cSldViewPr snapToGrid="0">
      <p:cViewPr varScale="1">
        <p:scale>
          <a:sx n="106" d="100"/>
          <a:sy n="106" d="100"/>
        </p:scale>
        <p:origin x="101" y="3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szmatg01\koffice\n17161\2015\African%20Countri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African</a:t>
            </a:r>
            <a:r>
              <a:rPr lang="en-US" baseline="0"/>
              <a:t> Population that can vote through internet &amp; SMS</a:t>
            </a: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Sheet1!$C$2</c:f>
              <c:strCache>
                <c:ptCount val="1"/>
                <c:pt idx="0">
                  <c:v>Population in 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Sheet1!$B$3:$B$60</c:f>
              <c:strCache>
                <c:ptCount val="58"/>
                <c:pt idx="0">
                  <c:v>Algeria</c:v>
                </c:pt>
                <c:pt idx="1">
                  <c:v>Angola</c:v>
                </c:pt>
                <c:pt idx="2">
                  <c:v>Benin</c:v>
                </c:pt>
                <c:pt idx="3">
                  <c:v>Botswana</c:v>
                </c:pt>
                <c:pt idx="4">
                  <c:v>Burkina Faso</c:v>
                </c:pt>
                <c:pt idx="5">
                  <c:v>Burundi</c:v>
                </c:pt>
                <c:pt idx="6">
                  <c:v>Cabo Verde</c:v>
                </c:pt>
                <c:pt idx="7">
                  <c:v>Cameroon</c:v>
                </c:pt>
                <c:pt idx="8">
                  <c:v>Central African Republic (CAR)</c:v>
                </c:pt>
                <c:pt idx="9">
                  <c:v>Chad</c:v>
                </c:pt>
                <c:pt idx="10">
                  <c:v>Comoros</c:v>
                </c:pt>
                <c:pt idx="11">
                  <c:v>Congo, Democratic Republic of the</c:v>
                </c:pt>
                <c:pt idx="12">
                  <c:v>Congo, Republic of the</c:v>
                </c:pt>
                <c:pt idx="13">
                  <c:v>Cote d'Ivoire</c:v>
                </c:pt>
                <c:pt idx="14">
                  <c:v>Djibouti</c:v>
                </c:pt>
                <c:pt idx="15">
                  <c:v>Egypt</c:v>
                </c:pt>
                <c:pt idx="16">
                  <c:v>Equatorial Guinea</c:v>
                </c:pt>
                <c:pt idx="17">
                  <c:v>Eritrea</c:v>
                </c:pt>
                <c:pt idx="18">
                  <c:v>Eswatini (formerly Swaziland)</c:v>
                </c:pt>
                <c:pt idx="19">
                  <c:v>Ethiopia</c:v>
                </c:pt>
                <c:pt idx="20">
                  <c:v>Gabon</c:v>
                </c:pt>
                <c:pt idx="21">
                  <c:v>Gambia</c:v>
                </c:pt>
                <c:pt idx="22">
                  <c:v>Ghana</c:v>
                </c:pt>
                <c:pt idx="23">
                  <c:v>Guinea</c:v>
                </c:pt>
                <c:pt idx="24">
                  <c:v>Guinea-Bissau</c:v>
                </c:pt>
                <c:pt idx="25">
                  <c:v>Kenya</c:v>
                </c:pt>
                <c:pt idx="26">
                  <c:v>Lesotho</c:v>
                </c:pt>
                <c:pt idx="27">
                  <c:v>Liberia</c:v>
                </c:pt>
                <c:pt idx="28">
                  <c:v>Libya</c:v>
                </c:pt>
                <c:pt idx="29">
                  <c:v>Madagascar</c:v>
                </c:pt>
                <c:pt idx="30">
                  <c:v>Malawi</c:v>
                </c:pt>
                <c:pt idx="31">
                  <c:v>Mali</c:v>
                </c:pt>
                <c:pt idx="32">
                  <c:v>Mauritania</c:v>
                </c:pt>
                <c:pt idx="33">
                  <c:v>Mauritius</c:v>
                </c:pt>
                <c:pt idx="34">
                  <c:v>Mayotte</c:v>
                </c:pt>
                <c:pt idx="35">
                  <c:v>Morocco</c:v>
                </c:pt>
                <c:pt idx="36">
                  <c:v>Mozambique</c:v>
                </c:pt>
                <c:pt idx="37">
                  <c:v>Namibia</c:v>
                </c:pt>
                <c:pt idx="38">
                  <c:v>Niger</c:v>
                </c:pt>
                <c:pt idx="39">
                  <c:v>Nigeria</c:v>
                </c:pt>
                <c:pt idx="40">
                  <c:v>Reunion</c:v>
                </c:pt>
                <c:pt idx="41">
                  <c:v>Rwanda</c:v>
                </c:pt>
                <c:pt idx="42">
                  <c:v>Saint Helena</c:v>
                </c:pt>
                <c:pt idx="43">
                  <c:v>Sao Tome and Principe</c:v>
                </c:pt>
                <c:pt idx="44">
                  <c:v>Senegal</c:v>
                </c:pt>
                <c:pt idx="45">
                  <c:v>Seychelles</c:v>
                </c:pt>
                <c:pt idx="46">
                  <c:v>Sierra Leone</c:v>
                </c:pt>
                <c:pt idx="47">
                  <c:v>Somalia</c:v>
                </c:pt>
                <c:pt idx="48">
                  <c:v>South Africa</c:v>
                </c:pt>
                <c:pt idx="49">
                  <c:v>South Sudan</c:v>
                </c:pt>
                <c:pt idx="50">
                  <c:v>Sudan</c:v>
                </c:pt>
                <c:pt idx="51">
                  <c:v>Tanzania</c:v>
                </c:pt>
                <c:pt idx="52">
                  <c:v>Togo</c:v>
                </c:pt>
                <c:pt idx="53">
                  <c:v>Tunisia</c:v>
                </c:pt>
                <c:pt idx="54">
                  <c:v>Uganda</c:v>
                </c:pt>
                <c:pt idx="55">
                  <c:v>Western Sahara</c:v>
                </c:pt>
                <c:pt idx="56">
                  <c:v>Zambia</c:v>
                </c:pt>
                <c:pt idx="57">
                  <c:v>Zimbabwe</c:v>
                </c:pt>
              </c:strCache>
            </c:strRef>
          </c:cat>
          <c:val>
            <c:numRef>
              <c:f>Sheet1!$C$3:$C$60</c:f>
              <c:numCache>
                <c:formatCode>#,##0</c:formatCode>
                <c:ptCount val="58"/>
                <c:pt idx="0">
                  <c:v>42627652</c:v>
                </c:pt>
                <c:pt idx="1">
                  <c:v>31709397</c:v>
                </c:pt>
                <c:pt idx="2">
                  <c:v>11777285</c:v>
                </c:pt>
                <c:pt idx="3">
                  <c:v>2371462</c:v>
                </c:pt>
                <c:pt idx="4">
                  <c:v>20277683</c:v>
                </c:pt>
                <c:pt idx="5">
                  <c:v>11543888</c:v>
                </c:pt>
                <c:pt idx="6">
                  <c:v>559817</c:v>
                </c:pt>
                <c:pt idx="7">
                  <c:v>25264265</c:v>
                </c:pt>
                <c:pt idx="8">
                  <c:v>4818955</c:v>
                </c:pt>
                <c:pt idx="9">
                  <c:v>15778877</c:v>
                </c:pt>
                <c:pt idx="10">
                  <c:v>849487</c:v>
                </c:pt>
                <c:pt idx="11">
                  <c:v>86517962</c:v>
                </c:pt>
                <c:pt idx="12">
                  <c:v>5531271</c:v>
                </c:pt>
                <c:pt idx="13">
                  <c:v>25483105</c:v>
                </c:pt>
                <c:pt idx="14">
                  <c:v>984599</c:v>
                </c:pt>
                <c:pt idx="15">
                  <c:v>101031602</c:v>
                </c:pt>
                <c:pt idx="16">
                  <c:v>1356542</c:v>
                </c:pt>
                <c:pt idx="17">
                  <c:v>3300327</c:v>
                </c:pt>
                <c:pt idx="18">
                  <c:v>1413632</c:v>
                </c:pt>
                <c:pt idx="19">
                  <c:v>109936178</c:v>
                </c:pt>
                <c:pt idx="20">
                  <c:v>2105919</c:v>
                </c:pt>
                <c:pt idx="21">
                  <c:v>2223131</c:v>
                </c:pt>
                <c:pt idx="22">
                  <c:v>30048461</c:v>
                </c:pt>
                <c:pt idx="23">
                  <c:v>13371653</c:v>
                </c:pt>
                <c:pt idx="24">
                  <c:v>1950164</c:v>
                </c:pt>
                <c:pt idx="25">
                  <c:v>52117944</c:v>
                </c:pt>
                <c:pt idx="26">
                  <c:v>2290420</c:v>
                </c:pt>
                <c:pt idx="27">
                  <c:v>4968200</c:v>
                </c:pt>
                <c:pt idx="28">
                  <c:v>6563708</c:v>
                </c:pt>
                <c:pt idx="29">
                  <c:v>26915436</c:v>
                </c:pt>
                <c:pt idx="30">
                  <c:v>19676219</c:v>
                </c:pt>
                <c:pt idx="31">
                  <c:v>19644483</c:v>
                </c:pt>
                <c:pt idx="32">
                  <c:v>4651865</c:v>
                </c:pt>
                <c:pt idx="33">
                  <c:v>1271136</c:v>
                </c:pt>
                <c:pt idx="34">
                  <c:v>265867</c:v>
                </c:pt>
                <c:pt idx="35">
                  <c:v>36601385</c:v>
                </c:pt>
                <c:pt idx="36">
                  <c:v>31341277</c:v>
                </c:pt>
                <c:pt idx="37">
                  <c:v>2637852</c:v>
                </c:pt>
                <c:pt idx="38">
                  <c:v>23109993</c:v>
                </c:pt>
                <c:pt idx="39">
                  <c:v>200572537</c:v>
                </c:pt>
                <c:pt idx="40">
                  <c:v>889432</c:v>
                </c:pt>
                <c:pt idx="41">
                  <c:v>12771963</c:v>
                </c:pt>
                <c:pt idx="42">
                  <c:v>4094</c:v>
                </c:pt>
                <c:pt idx="43">
                  <c:v>213030</c:v>
                </c:pt>
                <c:pt idx="44">
                  <c:v>16709382</c:v>
                </c:pt>
                <c:pt idx="45">
                  <c:v>95667</c:v>
                </c:pt>
                <c:pt idx="46">
                  <c:v>7870630</c:v>
                </c:pt>
                <c:pt idx="47">
                  <c:v>15601303</c:v>
                </c:pt>
                <c:pt idx="48">
                  <c:v>58014345</c:v>
                </c:pt>
                <c:pt idx="49">
                  <c:v>13236809</c:v>
                </c:pt>
                <c:pt idx="50">
                  <c:v>42437345</c:v>
                </c:pt>
                <c:pt idx="51">
                  <c:v>60773660</c:v>
                </c:pt>
                <c:pt idx="52">
                  <c:v>8171421</c:v>
                </c:pt>
                <c:pt idx="53">
                  <c:v>11773735</c:v>
                </c:pt>
                <c:pt idx="54">
                  <c:v>45601140</c:v>
                </c:pt>
                <c:pt idx="55">
                  <c:v>513000</c:v>
                </c:pt>
                <c:pt idx="56">
                  <c:v>18096902</c:v>
                </c:pt>
                <c:pt idx="57">
                  <c:v>17268153</c:v>
                </c:pt>
              </c:numCache>
            </c:numRef>
          </c:val>
          <c:extLst>
            <c:ext xmlns:c16="http://schemas.microsoft.com/office/drawing/2014/chart" uri="{C3380CC4-5D6E-409C-BE32-E72D297353CC}">
              <c16:uniqueId val="{00000000-92BE-40DE-B8E6-D4FC6D67BD33}"/>
            </c:ext>
          </c:extLst>
        </c:ser>
        <c:ser>
          <c:idx val="1"/>
          <c:order val="1"/>
          <c:tx>
            <c:strRef>
              <c:f>Sheet1!$D$2</c:f>
              <c:strCache>
                <c:ptCount val="1"/>
                <c:pt idx="0">
                  <c:v>Active in network</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Sheet1!$B$3:$B$60</c:f>
              <c:strCache>
                <c:ptCount val="58"/>
                <c:pt idx="0">
                  <c:v>Algeria</c:v>
                </c:pt>
                <c:pt idx="1">
                  <c:v>Angola</c:v>
                </c:pt>
                <c:pt idx="2">
                  <c:v>Benin</c:v>
                </c:pt>
                <c:pt idx="3">
                  <c:v>Botswana</c:v>
                </c:pt>
                <c:pt idx="4">
                  <c:v>Burkina Faso</c:v>
                </c:pt>
                <c:pt idx="5">
                  <c:v>Burundi</c:v>
                </c:pt>
                <c:pt idx="6">
                  <c:v>Cabo Verde</c:v>
                </c:pt>
                <c:pt idx="7">
                  <c:v>Cameroon</c:v>
                </c:pt>
                <c:pt idx="8">
                  <c:v>Central African Republic (CAR)</c:v>
                </c:pt>
                <c:pt idx="9">
                  <c:v>Chad</c:v>
                </c:pt>
                <c:pt idx="10">
                  <c:v>Comoros</c:v>
                </c:pt>
                <c:pt idx="11">
                  <c:v>Congo, Democratic Republic of the</c:v>
                </c:pt>
                <c:pt idx="12">
                  <c:v>Congo, Republic of the</c:v>
                </c:pt>
                <c:pt idx="13">
                  <c:v>Cote d'Ivoire</c:v>
                </c:pt>
                <c:pt idx="14">
                  <c:v>Djibouti</c:v>
                </c:pt>
                <c:pt idx="15">
                  <c:v>Egypt</c:v>
                </c:pt>
                <c:pt idx="16">
                  <c:v>Equatorial Guinea</c:v>
                </c:pt>
                <c:pt idx="17">
                  <c:v>Eritrea</c:v>
                </c:pt>
                <c:pt idx="18">
                  <c:v>Eswatini (formerly Swaziland)</c:v>
                </c:pt>
                <c:pt idx="19">
                  <c:v>Ethiopia</c:v>
                </c:pt>
                <c:pt idx="20">
                  <c:v>Gabon</c:v>
                </c:pt>
                <c:pt idx="21">
                  <c:v>Gambia</c:v>
                </c:pt>
                <c:pt idx="22">
                  <c:v>Ghana</c:v>
                </c:pt>
                <c:pt idx="23">
                  <c:v>Guinea</c:v>
                </c:pt>
                <c:pt idx="24">
                  <c:v>Guinea-Bissau</c:v>
                </c:pt>
                <c:pt idx="25">
                  <c:v>Kenya</c:v>
                </c:pt>
                <c:pt idx="26">
                  <c:v>Lesotho</c:v>
                </c:pt>
                <c:pt idx="27">
                  <c:v>Liberia</c:v>
                </c:pt>
                <c:pt idx="28">
                  <c:v>Libya</c:v>
                </c:pt>
                <c:pt idx="29">
                  <c:v>Madagascar</c:v>
                </c:pt>
                <c:pt idx="30">
                  <c:v>Malawi</c:v>
                </c:pt>
                <c:pt idx="31">
                  <c:v>Mali</c:v>
                </c:pt>
                <c:pt idx="32">
                  <c:v>Mauritania</c:v>
                </c:pt>
                <c:pt idx="33">
                  <c:v>Mauritius</c:v>
                </c:pt>
                <c:pt idx="34">
                  <c:v>Mayotte</c:v>
                </c:pt>
                <c:pt idx="35">
                  <c:v>Morocco</c:v>
                </c:pt>
                <c:pt idx="36">
                  <c:v>Mozambique</c:v>
                </c:pt>
                <c:pt idx="37">
                  <c:v>Namibia</c:v>
                </c:pt>
                <c:pt idx="38">
                  <c:v>Niger</c:v>
                </c:pt>
                <c:pt idx="39">
                  <c:v>Nigeria</c:v>
                </c:pt>
                <c:pt idx="40">
                  <c:v>Reunion</c:v>
                </c:pt>
                <c:pt idx="41">
                  <c:v>Rwanda</c:v>
                </c:pt>
                <c:pt idx="42">
                  <c:v>Saint Helena</c:v>
                </c:pt>
                <c:pt idx="43">
                  <c:v>Sao Tome and Principe</c:v>
                </c:pt>
                <c:pt idx="44">
                  <c:v>Senegal</c:v>
                </c:pt>
                <c:pt idx="45">
                  <c:v>Seychelles</c:v>
                </c:pt>
                <c:pt idx="46">
                  <c:v>Sierra Leone</c:v>
                </c:pt>
                <c:pt idx="47">
                  <c:v>Somalia</c:v>
                </c:pt>
                <c:pt idx="48">
                  <c:v>South Africa</c:v>
                </c:pt>
                <c:pt idx="49">
                  <c:v>South Sudan</c:v>
                </c:pt>
                <c:pt idx="50">
                  <c:v>Sudan</c:v>
                </c:pt>
                <c:pt idx="51">
                  <c:v>Tanzania</c:v>
                </c:pt>
                <c:pt idx="52">
                  <c:v>Togo</c:v>
                </c:pt>
                <c:pt idx="53">
                  <c:v>Tunisia</c:v>
                </c:pt>
                <c:pt idx="54">
                  <c:v>Uganda</c:v>
                </c:pt>
                <c:pt idx="55">
                  <c:v>Western Sahara</c:v>
                </c:pt>
                <c:pt idx="56">
                  <c:v>Zambia</c:v>
                </c:pt>
                <c:pt idx="57">
                  <c:v>Zimbabwe</c:v>
                </c:pt>
              </c:strCache>
            </c:strRef>
          </c:cat>
          <c:val>
            <c:numRef>
              <c:f>Sheet1!$D$3:$D$60</c:f>
              <c:numCache>
                <c:formatCode>#,##0</c:formatCode>
                <c:ptCount val="58"/>
                <c:pt idx="0">
                  <c:v>21000000</c:v>
                </c:pt>
                <c:pt idx="1">
                  <c:v>7078067</c:v>
                </c:pt>
                <c:pt idx="2">
                  <c:v>3801758</c:v>
                </c:pt>
                <c:pt idx="3">
                  <c:v>923528</c:v>
                </c:pt>
                <c:pt idx="4">
                  <c:v>3704265</c:v>
                </c:pt>
                <c:pt idx="5">
                  <c:v>617116</c:v>
                </c:pt>
                <c:pt idx="6" formatCode="General">
                  <c:v>0</c:v>
                </c:pt>
                <c:pt idx="7">
                  <c:v>6128422</c:v>
                </c:pt>
                <c:pt idx="8">
                  <c:v>256432</c:v>
                </c:pt>
                <c:pt idx="9">
                  <c:v>768274</c:v>
                </c:pt>
                <c:pt idx="10">
                  <c:v>130578</c:v>
                </c:pt>
                <c:pt idx="11">
                  <c:v>650000</c:v>
                </c:pt>
                <c:pt idx="12">
                  <c:v>5137271</c:v>
                </c:pt>
                <c:pt idx="13">
                  <c:v>6538355</c:v>
                </c:pt>
                <c:pt idx="14">
                  <c:v>180000</c:v>
                </c:pt>
                <c:pt idx="15">
                  <c:v>49231493</c:v>
                </c:pt>
                <c:pt idx="16">
                  <c:v>312704</c:v>
                </c:pt>
                <c:pt idx="17">
                  <c:v>71000</c:v>
                </c:pt>
                <c:pt idx="18">
                  <c:v>446051</c:v>
                </c:pt>
                <c:pt idx="19">
                  <c:v>16437811</c:v>
                </c:pt>
                <c:pt idx="20">
                  <c:v>985492</c:v>
                </c:pt>
                <c:pt idx="21">
                  <c:v>392277</c:v>
                </c:pt>
                <c:pt idx="22" formatCode="General">
                  <c:v>0</c:v>
                </c:pt>
                <c:pt idx="23">
                  <c:v>1602485</c:v>
                </c:pt>
                <c:pt idx="24" formatCode="General">
                  <c:v>0</c:v>
                </c:pt>
                <c:pt idx="25">
                  <c:v>43329434</c:v>
                </c:pt>
                <c:pt idx="26">
                  <c:v>627860</c:v>
                </c:pt>
                <c:pt idx="27" formatCode="General">
                  <c:v>0</c:v>
                </c:pt>
                <c:pt idx="28">
                  <c:v>3800000</c:v>
                </c:pt>
                <c:pt idx="29">
                  <c:v>1900000</c:v>
                </c:pt>
                <c:pt idx="30">
                  <c:v>1828503</c:v>
                </c:pt>
                <c:pt idx="31">
                  <c:v>12480176</c:v>
                </c:pt>
                <c:pt idx="32">
                  <c:v>810000</c:v>
                </c:pt>
                <c:pt idx="33">
                  <c:v>803896</c:v>
                </c:pt>
                <c:pt idx="34">
                  <c:v>107940</c:v>
                </c:pt>
                <c:pt idx="35">
                  <c:v>22567154</c:v>
                </c:pt>
                <c:pt idx="36">
                  <c:v>5279135</c:v>
                </c:pt>
                <c:pt idx="37">
                  <c:v>797027</c:v>
                </c:pt>
                <c:pt idx="38">
                  <c:v>951548</c:v>
                </c:pt>
                <c:pt idx="39" formatCode="General">
                  <c:v>0</c:v>
                </c:pt>
                <c:pt idx="40">
                  <c:v>480000</c:v>
                </c:pt>
                <c:pt idx="41">
                  <c:v>3724678</c:v>
                </c:pt>
                <c:pt idx="42" formatCode="General">
                  <c:v>0</c:v>
                </c:pt>
                <c:pt idx="43">
                  <c:v>57875</c:v>
                </c:pt>
                <c:pt idx="44">
                  <c:v>9749527</c:v>
                </c:pt>
                <c:pt idx="45">
                  <c:v>67119</c:v>
                </c:pt>
                <c:pt idx="46">
                  <c:v>902462</c:v>
                </c:pt>
                <c:pt idx="47">
                  <c:v>1200000</c:v>
                </c:pt>
                <c:pt idx="48">
                  <c:v>31185634</c:v>
                </c:pt>
                <c:pt idx="49">
                  <c:v>2229963</c:v>
                </c:pt>
                <c:pt idx="50">
                  <c:v>11816570</c:v>
                </c:pt>
                <c:pt idx="51">
                  <c:v>23000000</c:v>
                </c:pt>
                <c:pt idx="52">
                  <c:v>3687036</c:v>
                </c:pt>
                <c:pt idx="53">
                  <c:v>7898534</c:v>
                </c:pt>
                <c:pt idx="54">
                  <c:v>19000000</c:v>
                </c:pt>
                <c:pt idx="55">
                  <c:v>28000</c:v>
                </c:pt>
                <c:pt idx="56">
                  <c:v>7248773</c:v>
                </c:pt>
                <c:pt idx="57">
                  <c:v>6796314</c:v>
                </c:pt>
              </c:numCache>
            </c:numRef>
          </c:val>
          <c:extLst>
            <c:ext xmlns:c16="http://schemas.microsoft.com/office/drawing/2014/chart" uri="{C3380CC4-5D6E-409C-BE32-E72D297353CC}">
              <c16:uniqueId val="{00000001-92BE-40DE-B8E6-D4FC6D67BD33}"/>
            </c:ext>
          </c:extLst>
        </c:ser>
        <c:dLbls>
          <c:showLegendKey val="0"/>
          <c:showVal val="0"/>
          <c:showCatName val="0"/>
          <c:showSerName val="0"/>
          <c:showPercent val="0"/>
          <c:showBubbleSize val="0"/>
        </c:dLbls>
        <c:gapWidth val="100"/>
        <c:overlap val="-24"/>
        <c:axId val="1282230104"/>
        <c:axId val="1282230760"/>
      </c:barChart>
      <c:catAx>
        <c:axId val="128223010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282230760"/>
        <c:crosses val="autoZero"/>
        <c:auto val="1"/>
        <c:lblAlgn val="ctr"/>
        <c:lblOffset val="100"/>
        <c:noMultiLvlLbl val="0"/>
      </c:catAx>
      <c:valAx>
        <c:axId val="1282230760"/>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282230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Sheet2!$E$2</c:f>
              <c:strCache>
                <c:ptCount val="1"/>
                <c:pt idx="0">
                  <c:v>Total in Rands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Sheet2!$B$3:$D$15</c:f>
              <c:strCache>
                <c:ptCount val="13"/>
                <c:pt idx="0">
                  <c:v>Conservative  Total in 1 Month</c:v>
                </c:pt>
                <c:pt idx="1">
                  <c:v>Conservative  Total in 2 Month</c:v>
                </c:pt>
                <c:pt idx="2">
                  <c:v>Conservative  Total in 3 Month</c:v>
                </c:pt>
                <c:pt idx="3">
                  <c:v>Conservative  Total in 4 Month</c:v>
                </c:pt>
                <c:pt idx="4">
                  <c:v>Conservative  Total in 5 Month</c:v>
                </c:pt>
                <c:pt idx="5">
                  <c:v>Conservative  Total in 6 Month</c:v>
                </c:pt>
                <c:pt idx="6">
                  <c:v>Conservative  Total in 7 Month</c:v>
                </c:pt>
                <c:pt idx="7">
                  <c:v>Conservative  Total in 8 Month</c:v>
                </c:pt>
                <c:pt idx="8">
                  <c:v>Conservative  Total in 9 Month</c:v>
                </c:pt>
                <c:pt idx="9">
                  <c:v>Conservative  Total in 10 Month</c:v>
                </c:pt>
                <c:pt idx="10">
                  <c:v>Conservative  Total in 11 Month</c:v>
                </c:pt>
                <c:pt idx="11">
                  <c:v>Conservative  Total in 12 Month</c:v>
                </c:pt>
                <c:pt idx="12">
                  <c:v>Grand Total</c:v>
                </c:pt>
              </c:strCache>
            </c:strRef>
          </c:cat>
          <c:val>
            <c:numRef>
              <c:f>Sheet2!$E$3:$E$15</c:f>
              <c:numCache>
                <c:formatCode>#,##0</c:formatCode>
                <c:ptCount val="13"/>
                <c:pt idx="0">
                  <c:v>694293834</c:v>
                </c:pt>
                <c:pt idx="1">
                  <c:v>1388587668</c:v>
                </c:pt>
                <c:pt idx="2">
                  <c:v>2082881502</c:v>
                </c:pt>
                <c:pt idx="3">
                  <c:v>2777175336</c:v>
                </c:pt>
                <c:pt idx="4">
                  <c:v>3471469170</c:v>
                </c:pt>
                <c:pt idx="5">
                  <c:v>4165763004</c:v>
                </c:pt>
                <c:pt idx="6">
                  <c:v>4860056838</c:v>
                </c:pt>
                <c:pt idx="7">
                  <c:v>5554350672</c:v>
                </c:pt>
                <c:pt idx="8">
                  <c:v>6248644506</c:v>
                </c:pt>
                <c:pt idx="9">
                  <c:v>6942938340</c:v>
                </c:pt>
                <c:pt idx="10">
                  <c:v>7637232174</c:v>
                </c:pt>
                <c:pt idx="11">
                  <c:v>8331526008</c:v>
                </c:pt>
                <c:pt idx="12">
                  <c:v>54154919052</c:v>
                </c:pt>
              </c:numCache>
            </c:numRef>
          </c:val>
          <c:extLst>
            <c:ext xmlns:c16="http://schemas.microsoft.com/office/drawing/2014/chart" uri="{C3380CC4-5D6E-409C-BE32-E72D297353CC}">
              <c16:uniqueId val="{00000000-DE36-4943-8DA5-2F089388647C}"/>
            </c:ext>
          </c:extLst>
        </c:ser>
        <c:dLbls>
          <c:showLegendKey val="0"/>
          <c:showVal val="0"/>
          <c:showCatName val="0"/>
          <c:showSerName val="0"/>
          <c:showPercent val="0"/>
          <c:showBubbleSize val="0"/>
        </c:dLbls>
        <c:gapWidth val="100"/>
        <c:overlap val="-24"/>
        <c:axId val="1173079896"/>
        <c:axId val="1173082848"/>
      </c:barChart>
      <c:catAx>
        <c:axId val="117307989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73082848"/>
        <c:crosses val="autoZero"/>
        <c:auto val="1"/>
        <c:lblAlgn val="ctr"/>
        <c:lblOffset val="100"/>
        <c:noMultiLvlLbl val="0"/>
      </c:catAx>
      <c:valAx>
        <c:axId val="1173082848"/>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73079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Millions in Rands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Sheet3!$C$4</c:f>
              <c:strCache>
                <c:ptCount val="1"/>
                <c:pt idx="0">
                  <c:v>No: Ordinary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Sheet3!$D$3:$K$3</c:f>
              <c:strCache>
                <c:ptCount val="8"/>
                <c:pt idx="3">
                  <c:v>Ordinary Ticket Price</c:v>
                </c:pt>
                <c:pt idx="5">
                  <c:v>VIP Price</c:v>
                </c:pt>
                <c:pt idx="6">
                  <c:v>Couples</c:v>
                </c:pt>
                <c:pt idx="7">
                  <c:v>Totals</c:v>
                </c:pt>
              </c:strCache>
            </c:strRef>
          </c:cat>
          <c:val>
            <c:numRef>
              <c:f>Sheet3!$D$4:$K$4</c:f>
              <c:numCache>
                <c:formatCode>#,##0</c:formatCode>
                <c:ptCount val="8"/>
                <c:pt idx="1">
                  <c:v>50000</c:v>
                </c:pt>
                <c:pt idx="3">
                  <c:v>300</c:v>
                </c:pt>
                <c:pt idx="5">
                  <c:v>0</c:v>
                </c:pt>
                <c:pt idx="6">
                  <c:v>0</c:v>
                </c:pt>
                <c:pt idx="7">
                  <c:v>15000000</c:v>
                </c:pt>
              </c:numCache>
            </c:numRef>
          </c:val>
          <c:extLst>
            <c:ext xmlns:c16="http://schemas.microsoft.com/office/drawing/2014/chart" uri="{C3380CC4-5D6E-409C-BE32-E72D297353CC}">
              <c16:uniqueId val="{00000000-8469-4BD0-BBA8-0B1AA1A402A6}"/>
            </c:ext>
          </c:extLst>
        </c:ser>
        <c:ser>
          <c:idx val="1"/>
          <c:order val="1"/>
          <c:tx>
            <c:strRef>
              <c:f>Sheet3!$C$5</c:f>
              <c:strCache>
                <c:ptCount val="1"/>
                <c:pt idx="0">
                  <c:v>No: VIP</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Sheet3!$D$3:$K$3</c:f>
              <c:strCache>
                <c:ptCount val="8"/>
                <c:pt idx="3">
                  <c:v>Ordinary Ticket Price</c:v>
                </c:pt>
                <c:pt idx="5">
                  <c:v>VIP Price</c:v>
                </c:pt>
                <c:pt idx="6">
                  <c:v>Couples</c:v>
                </c:pt>
                <c:pt idx="7">
                  <c:v>Totals</c:v>
                </c:pt>
              </c:strCache>
            </c:strRef>
          </c:cat>
          <c:val>
            <c:numRef>
              <c:f>Sheet3!$D$5:$K$5</c:f>
              <c:numCache>
                <c:formatCode>#,##0</c:formatCode>
                <c:ptCount val="8"/>
                <c:pt idx="1">
                  <c:v>10000</c:v>
                </c:pt>
                <c:pt idx="3" formatCode="General">
                  <c:v>0</c:v>
                </c:pt>
                <c:pt idx="5" formatCode="General">
                  <c:v>500</c:v>
                </c:pt>
                <c:pt idx="6" formatCode="General">
                  <c:v>0</c:v>
                </c:pt>
                <c:pt idx="7">
                  <c:v>5000000</c:v>
                </c:pt>
              </c:numCache>
            </c:numRef>
          </c:val>
          <c:extLst>
            <c:ext xmlns:c16="http://schemas.microsoft.com/office/drawing/2014/chart" uri="{C3380CC4-5D6E-409C-BE32-E72D297353CC}">
              <c16:uniqueId val="{00000001-8469-4BD0-BBA8-0B1AA1A402A6}"/>
            </c:ext>
          </c:extLst>
        </c:ser>
        <c:ser>
          <c:idx val="2"/>
          <c:order val="2"/>
          <c:tx>
            <c:strRef>
              <c:f>Sheet3!$C$6</c:f>
              <c:strCache>
                <c:ptCount val="1"/>
                <c:pt idx="0">
                  <c:v>No: Couples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Sheet3!$D$3:$K$3</c:f>
              <c:strCache>
                <c:ptCount val="8"/>
                <c:pt idx="3">
                  <c:v>Ordinary Ticket Price</c:v>
                </c:pt>
                <c:pt idx="5">
                  <c:v>VIP Price</c:v>
                </c:pt>
                <c:pt idx="6">
                  <c:v>Couples</c:v>
                </c:pt>
                <c:pt idx="7">
                  <c:v>Totals</c:v>
                </c:pt>
              </c:strCache>
            </c:strRef>
          </c:cat>
          <c:val>
            <c:numRef>
              <c:f>Sheet3!$D$6:$K$6</c:f>
              <c:numCache>
                <c:formatCode>#,##0</c:formatCode>
                <c:ptCount val="8"/>
                <c:pt idx="1">
                  <c:v>4000</c:v>
                </c:pt>
                <c:pt idx="3" formatCode="General">
                  <c:v>0</c:v>
                </c:pt>
                <c:pt idx="5" formatCode="General">
                  <c:v>0</c:v>
                </c:pt>
                <c:pt idx="6" formatCode="General">
                  <c:v>450</c:v>
                </c:pt>
                <c:pt idx="7">
                  <c:v>1800000</c:v>
                </c:pt>
              </c:numCache>
            </c:numRef>
          </c:val>
          <c:extLst>
            <c:ext xmlns:c16="http://schemas.microsoft.com/office/drawing/2014/chart" uri="{C3380CC4-5D6E-409C-BE32-E72D297353CC}">
              <c16:uniqueId val="{00000002-8469-4BD0-BBA8-0B1AA1A402A6}"/>
            </c:ext>
          </c:extLst>
        </c:ser>
        <c:ser>
          <c:idx val="3"/>
          <c:order val="3"/>
          <c:tx>
            <c:strRef>
              <c:f>Sheet3!$C$7</c:f>
              <c:strCache>
                <c:ptCount val="1"/>
                <c:pt idx="0">
                  <c:v>Grand Total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Sheet3!$D$3:$K$3</c:f>
              <c:strCache>
                <c:ptCount val="8"/>
                <c:pt idx="3">
                  <c:v>Ordinary Ticket Price</c:v>
                </c:pt>
                <c:pt idx="5">
                  <c:v>VIP Price</c:v>
                </c:pt>
                <c:pt idx="6">
                  <c:v>Couples</c:v>
                </c:pt>
                <c:pt idx="7">
                  <c:v>Totals</c:v>
                </c:pt>
              </c:strCache>
            </c:strRef>
          </c:cat>
          <c:val>
            <c:numRef>
              <c:f>Sheet3!$D$7:$K$7</c:f>
              <c:numCache>
                <c:formatCode>General</c:formatCode>
                <c:ptCount val="8"/>
                <c:pt idx="7" formatCode="#,##0">
                  <c:v>21800000</c:v>
                </c:pt>
              </c:numCache>
            </c:numRef>
          </c:val>
          <c:extLst>
            <c:ext xmlns:c16="http://schemas.microsoft.com/office/drawing/2014/chart" uri="{C3380CC4-5D6E-409C-BE32-E72D297353CC}">
              <c16:uniqueId val="{00000003-8469-4BD0-BBA8-0B1AA1A402A6}"/>
            </c:ext>
          </c:extLst>
        </c:ser>
        <c:dLbls>
          <c:showLegendKey val="0"/>
          <c:showVal val="0"/>
          <c:showCatName val="0"/>
          <c:showSerName val="0"/>
          <c:showPercent val="0"/>
          <c:showBubbleSize val="0"/>
        </c:dLbls>
        <c:gapWidth val="100"/>
        <c:overlap val="-24"/>
        <c:axId val="826519520"/>
        <c:axId val="826516240"/>
      </c:barChart>
      <c:catAx>
        <c:axId val="8265195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826516240"/>
        <c:crosses val="autoZero"/>
        <c:auto val="1"/>
        <c:lblAlgn val="ctr"/>
        <c:lblOffset val="100"/>
        <c:noMultiLvlLbl val="0"/>
      </c:catAx>
      <c:valAx>
        <c:axId val="82651624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826519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Total</a:t>
            </a:r>
            <a:r>
              <a:rPr lang="en-US" baseline="0"/>
              <a:t> Earnings in the First Year</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2"/>
          <c:order val="2"/>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Sheet4!$B$3:$B$6</c:f>
              <c:strCache>
                <c:ptCount val="4"/>
                <c:pt idx="0">
                  <c:v>Votings Earning</c:v>
                </c:pt>
                <c:pt idx="1">
                  <c:v>Ticket Sales</c:v>
                </c:pt>
                <c:pt idx="2">
                  <c:v>Final Voting</c:v>
                </c:pt>
                <c:pt idx="3">
                  <c:v>Grand Total</c:v>
                </c:pt>
              </c:strCache>
            </c:strRef>
          </c:cat>
          <c:val>
            <c:numRef>
              <c:f>Sheet4!$E$3:$E$6</c:f>
              <c:numCache>
                <c:formatCode>#,##0</c:formatCode>
                <c:ptCount val="4"/>
                <c:pt idx="0">
                  <c:v>54154919052</c:v>
                </c:pt>
                <c:pt idx="1">
                  <c:v>21800000</c:v>
                </c:pt>
                <c:pt idx="2">
                  <c:v>526122805</c:v>
                </c:pt>
                <c:pt idx="3">
                  <c:v>54702841857</c:v>
                </c:pt>
              </c:numCache>
            </c:numRef>
          </c:val>
          <c:extLst>
            <c:ext xmlns:c16="http://schemas.microsoft.com/office/drawing/2014/chart" uri="{C3380CC4-5D6E-409C-BE32-E72D297353CC}">
              <c16:uniqueId val="{00000000-80E1-4A59-9021-B6FC6E0A0112}"/>
            </c:ext>
          </c:extLst>
        </c:ser>
        <c:dLbls>
          <c:dLblPos val="inEnd"/>
          <c:showLegendKey val="0"/>
          <c:showVal val="1"/>
          <c:showCatName val="0"/>
          <c:showSerName val="0"/>
          <c:showPercent val="0"/>
          <c:showBubbleSize val="0"/>
        </c:dLbls>
        <c:gapWidth val="65"/>
        <c:axId val="1169874224"/>
        <c:axId val="1169873568"/>
        <c:extLst>
          <c:ext xmlns:c15="http://schemas.microsoft.com/office/drawing/2012/chart" uri="{02D57815-91ED-43cb-92C2-25804820EDAC}">
            <c15:filteredBarSeries>
              <c15: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Sheet4!$B$3:$B$6</c15:sqref>
                        </c15:formulaRef>
                      </c:ext>
                    </c:extLst>
                    <c:strCache>
                      <c:ptCount val="4"/>
                      <c:pt idx="0">
                        <c:v>Votings Earning</c:v>
                      </c:pt>
                      <c:pt idx="1">
                        <c:v>Ticket Sales</c:v>
                      </c:pt>
                      <c:pt idx="2">
                        <c:v>Final Voting</c:v>
                      </c:pt>
                      <c:pt idx="3">
                        <c:v>Grand Total</c:v>
                      </c:pt>
                    </c:strCache>
                  </c:strRef>
                </c:cat>
                <c:val>
                  <c:numRef>
                    <c:extLst>
                      <c:ext uri="{02D57815-91ED-43cb-92C2-25804820EDAC}">
                        <c15:formulaRef>
                          <c15:sqref>Sheet4!$C$3:$C$6</c15:sqref>
                        </c15:formulaRef>
                      </c:ext>
                    </c:extLst>
                    <c:numCache>
                      <c:formatCode>General</c:formatCode>
                      <c:ptCount val="4"/>
                    </c:numCache>
                  </c:numRef>
                </c:val>
                <c:extLst>
                  <c:ext xmlns:c16="http://schemas.microsoft.com/office/drawing/2014/chart" uri="{C3380CC4-5D6E-409C-BE32-E72D297353CC}">
                    <c16:uniqueId val="{00000001-80E1-4A59-9021-B6FC6E0A0112}"/>
                  </c:ext>
                </c:extLst>
              </c15:ser>
            </c15:filteredBarSeries>
            <c15:filteredBarSeries>
              <c15:ser>
                <c:idx val="1"/>
                <c:order val="1"/>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Sheet4!$B$3:$B$6</c15:sqref>
                        </c15:formulaRef>
                      </c:ext>
                    </c:extLst>
                    <c:strCache>
                      <c:ptCount val="4"/>
                      <c:pt idx="0">
                        <c:v>Votings Earning</c:v>
                      </c:pt>
                      <c:pt idx="1">
                        <c:v>Ticket Sales</c:v>
                      </c:pt>
                      <c:pt idx="2">
                        <c:v>Final Voting</c:v>
                      </c:pt>
                      <c:pt idx="3">
                        <c:v>Grand Total</c:v>
                      </c:pt>
                    </c:strCache>
                  </c:strRef>
                </c:cat>
                <c:val>
                  <c:numRef>
                    <c:extLst xmlns:c15="http://schemas.microsoft.com/office/drawing/2012/chart">
                      <c:ext xmlns:c15="http://schemas.microsoft.com/office/drawing/2012/chart" uri="{02D57815-91ED-43cb-92C2-25804820EDAC}">
                        <c15:formulaRef>
                          <c15:sqref>Sheet4!$D$3:$D$6</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2-80E1-4A59-9021-B6FC6E0A0112}"/>
                  </c:ext>
                </c:extLst>
              </c15:ser>
            </c15:filteredBarSeries>
          </c:ext>
        </c:extLst>
      </c:barChart>
      <c:catAx>
        <c:axId val="11698742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169873568"/>
        <c:crosses val="autoZero"/>
        <c:auto val="1"/>
        <c:lblAlgn val="ctr"/>
        <c:lblOffset val="100"/>
        <c:noMultiLvlLbl val="0"/>
      </c:catAx>
      <c:valAx>
        <c:axId val="11698735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16987422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A1392-AEE7-484D-B4AD-B2AE94E4A4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FADB8A-6E87-4FE4-961A-1637968272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F802E5-BF5E-4D8C-A971-169972731D7F}"/>
              </a:ext>
            </a:extLst>
          </p:cNvPr>
          <p:cNvSpPr>
            <a:spLocks noGrp="1"/>
          </p:cNvSpPr>
          <p:nvPr>
            <p:ph type="dt" sz="half" idx="10"/>
          </p:nvPr>
        </p:nvSpPr>
        <p:spPr/>
        <p:txBody>
          <a:bodyPr/>
          <a:lstStyle/>
          <a:p>
            <a:fld id="{D7E9C403-AC68-4B65-8C88-C4BF8DF052B3}" type="datetimeFigureOut">
              <a:rPr lang="en-US" smtClean="0"/>
              <a:t>6/25/2022</a:t>
            </a:fld>
            <a:endParaRPr lang="en-US"/>
          </a:p>
        </p:txBody>
      </p:sp>
      <p:sp>
        <p:nvSpPr>
          <p:cNvPr id="5" name="Footer Placeholder 4">
            <a:extLst>
              <a:ext uri="{FF2B5EF4-FFF2-40B4-BE49-F238E27FC236}">
                <a16:creationId xmlns:a16="http://schemas.microsoft.com/office/drawing/2014/main" id="{5C9F88DF-1A75-4EDD-9AD7-2F30A19AEC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98560-9EB2-4790-BC80-8F845A04269F}"/>
              </a:ext>
            </a:extLst>
          </p:cNvPr>
          <p:cNvSpPr>
            <a:spLocks noGrp="1"/>
          </p:cNvSpPr>
          <p:nvPr>
            <p:ph type="sldNum" sz="quarter" idx="12"/>
          </p:nvPr>
        </p:nvSpPr>
        <p:spPr/>
        <p:txBody>
          <a:bodyPr/>
          <a:lstStyle/>
          <a:p>
            <a:fld id="{D026191E-CD58-41B4-886D-3578EB36E064}" type="slidenum">
              <a:rPr lang="en-US" smtClean="0"/>
              <a:t>‹#›</a:t>
            </a:fld>
            <a:endParaRPr lang="en-US"/>
          </a:p>
        </p:txBody>
      </p:sp>
    </p:spTree>
    <p:extLst>
      <p:ext uri="{BB962C8B-B14F-4D97-AF65-F5344CB8AC3E}">
        <p14:creationId xmlns:p14="http://schemas.microsoft.com/office/powerpoint/2010/main" val="3283333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46851-D041-4948-B769-5680722F9F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07B988-BAF9-4A95-85AD-D3FFF39B113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76104-59BB-4C47-AA4B-75168D68062B}"/>
              </a:ext>
            </a:extLst>
          </p:cNvPr>
          <p:cNvSpPr>
            <a:spLocks noGrp="1"/>
          </p:cNvSpPr>
          <p:nvPr>
            <p:ph type="dt" sz="half" idx="10"/>
          </p:nvPr>
        </p:nvSpPr>
        <p:spPr/>
        <p:txBody>
          <a:bodyPr/>
          <a:lstStyle/>
          <a:p>
            <a:fld id="{D7E9C403-AC68-4B65-8C88-C4BF8DF052B3}" type="datetimeFigureOut">
              <a:rPr lang="en-US" smtClean="0"/>
              <a:t>6/25/2022</a:t>
            </a:fld>
            <a:endParaRPr lang="en-US"/>
          </a:p>
        </p:txBody>
      </p:sp>
      <p:sp>
        <p:nvSpPr>
          <p:cNvPr id="5" name="Footer Placeholder 4">
            <a:extLst>
              <a:ext uri="{FF2B5EF4-FFF2-40B4-BE49-F238E27FC236}">
                <a16:creationId xmlns:a16="http://schemas.microsoft.com/office/drawing/2014/main" id="{3510943E-48AF-47FD-BB0C-5EBEEEFA7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806E0-1E92-48B1-BDD4-5148701EAA3D}"/>
              </a:ext>
            </a:extLst>
          </p:cNvPr>
          <p:cNvSpPr>
            <a:spLocks noGrp="1"/>
          </p:cNvSpPr>
          <p:nvPr>
            <p:ph type="sldNum" sz="quarter" idx="12"/>
          </p:nvPr>
        </p:nvSpPr>
        <p:spPr/>
        <p:txBody>
          <a:bodyPr/>
          <a:lstStyle/>
          <a:p>
            <a:fld id="{D026191E-CD58-41B4-886D-3578EB36E064}" type="slidenum">
              <a:rPr lang="en-US" smtClean="0"/>
              <a:t>‹#›</a:t>
            </a:fld>
            <a:endParaRPr lang="en-US"/>
          </a:p>
        </p:txBody>
      </p:sp>
    </p:spTree>
    <p:extLst>
      <p:ext uri="{BB962C8B-B14F-4D97-AF65-F5344CB8AC3E}">
        <p14:creationId xmlns:p14="http://schemas.microsoft.com/office/powerpoint/2010/main" val="21656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E613CC-470F-434E-BC66-6601737D21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F72F8A-AD39-4AFD-8E68-792012DA726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E47661-0D2C-44D4-A527-84E942E3A721}"/>
              </a:ext>
            </a:extLst>
          </p:cNvPr>
          <p:cNvSpPr>
            <a:spLocks noGrp="1"/>
          </p:cNvSpPr>
          <p:nvPr>
            <p:ph type="dt" sz="half" idx="10"/>
          </p:nvPr>
        </p:nvSpPr>
        <p:spPr/>
        <p:txBody>
          <a:bodyPr/>
          <a:lstStyle/>
          <a:p>
            <a:fld id="{D7E9C403-AC68-4B65-8C88-C4BF8DF052B3}" type="datetimeFigureOut">
              <a:rPr lang="en-US" smtClean="0"/>
              <a:t>6/25/2022</a:t>
            </a:fld>
            <a:endParaRPr lang="en-US"/>
          </a:p>
        </p:txBody>
      </p:sp>
      <p:sp>
        <p:nvSpPr>
          <p:cNvPr id="5" name="Footer Placeholder 4">
            <a:extLst>
              <a:ext uri="{FF2B5EF4-FFF2-40B4-BE49-F238E27FC236}">
                <a16:creationId xmlns:a16="http://schemas.microsoft.com/office/drawing/2014/main" id="{9881528C-8C58-4A7F-AC3E-4E1FBD338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BC696-FD07-4E41-8EBD-C47D34CFBE1E}"/>
              </a:ext>
            </a:extLst>
          </p:cNvPr>
          <p:cNvSpPr>
            <a:spLocks noGrp="1"/>
          </p:cNvSpPr>
          <p:nvPr>
            <p:ph type="sldNum" sz="quarter" idx="12"/>
          </p:nvPr>
        </p:nvSpPr>
        <p:spPr/>
        <p:txBody>
          <a:bodyPr/>
          <a:lstStyle/>
          <a:p>
            <a:fld id="{D026191E-CD58-41B4-886D-3578EB36E064}" type="slidenum">
              <a:rPr lang="en-US" smtClean="0"/>
              <a:t>‹#›</a:t>
            </a:fld>
            <a:endParaRPr lang="en-US"/>
          </a:p>
        </p:txBody>
      </p:sp>
    </p:spTree>
    <p:extLst>
      <p:ext uri="{BB962C8B-B14F-4D97-AF65-F5344CB8AC3E}">
        <p14:creationId xmlns:p14="http://schemas.microsoft.com/office/powerpoint/2010/main" val="612913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7C50A-7F96-4A58-84D0-144EF78BFF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51712E-9075-41D0-BB85-6384292E3D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82461C-3BDC-4020-8F72-6D66126CB863}"/>
              </a:ext>
            </a:extLst>
          </p:cNvPr>
          <p:cNvSpPr>
            <a:spLocks noGrp="1"/>
          </p:cNvSpPr>
          <p:nvPr>
            <p:ph type="dt" sz="half" idx="10"/>
          </p:nvPr>
        </p:nvSpPr>
        <p:spPr/>
        <p:txBody>
          <a:bodyPr/>
          <a:lstStyle/>
          <a:p>
            <a:fld id="{D7E9C403-AC68-4B65-8C88-C4BF8DF052B3}" type="datetimeFigureOut">
              <a:rPr lang="en-US" smtClean="0"/>
              <a:t>6/25/2022</a:t>
            </a:fld>
            <a:endParaRPr lang="en-US"/>
          </a:p>
        </p:txBody>
      </p:sp>
      <p:sp>
        <p:nvSpPr>
          <p:cNvPr id="5" name="Footer Placeholder 4">
            <a:extLst>
              <a:ext uri="{FF2B5EF4-FFF2-40B4-BE49-F238E27FC236}">
                <a16:creationId xmlns:a16="http://schemas.microsoft.com/office/drawing/2014/main" id="{5A67277D-2E91-4F98-AD9C-A2C8D88CB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B424DF-48C3-4DB7-8530-F7EB1B13457F}"/>
              </a:ext>
            </a:extLst>
          </p:cNvPr>
          <p:cNvSpPr>
            <a:spLocks noGrp="1"/>
          </p:cNvSpPr>
          <p:nvPr>
            <p:ph type="sldNum" sz="quarter" idx="12"/>
          </p:nvPr>
        </p:nvSpPr>
        <p:spPr/>
        <p:txBody>
          <a:bodyPr/>
          <a:lstStyle/>
          <a:p>
            <a:fld id="{D026191E-CD58-41B4-886D-3578EB36E064}" type="slidenum">
              <a:rPr lang="en-US" smtClean="0"/>
              <a:t>‹#›</a:t>
            </a:fld>
            <a:endParaRPr lang="en-US"/>
          </a:p>
        </p:txBody>
      </p:sp>
    </p:spTree>
    <p:extLst>
      <p:ext uri="{BB962C8B-B14F-4D97-AF65-F5344CB8AC3E}">
        <p14:creationId xmlns:p14="http://schemas.microsoft.com/office/powerpoint/2010/main" val="3910195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4440F-0326-4E9C-AA91-732DDC2789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0E4EE0-B33B-4916-BC8F-576D50149D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F95741-C6EF-490A-BDEC-04B76FF8EF2E}"/>
              </a:ext>
            </a:extLst>
          </p:cNvPr>
          <p:cNvSpPr>
            <a:spLocks noGrp="1"/>
          </p:cNvSpPr>
          <p:nvPr>
            <p:ph type="dt" sz="half" idx="10"/>
          </p:nvPr>
        </p:nvSpPr>
        <p:spPr/>
        <p:txBody>
          <a:bodyPr/>
          <a:lstStyle/>
          <a:p>
            <a:fld id="{D7E9C403-AC68-4B65-8C88-C4BF8DF052B3}" type="datetimeFigureOut">
              <a:rPr lang="en-US" smtClean="0"/>
              <a:t>6/25/2022</a:t>
            </a:fld>
            <a:endParaRPr lang="en-US"/>
          </a:p>
        </p:txBody>
      </p:sp>
      <p:sp>
        <p:nvSpPr>
          <p:cNvPr id="5" name="Footer Placeholder 4">
            <a:extLst>
              <a:ext uri="{FF2B5EF4-FFF2-40B4-BE49-F238E27FC236}">
                <a16:creationId xmlns:a16="http://schemas.microsoft.com/office/drawing/2014/main" id="{931A32E7-06EC-41E0-8775-25E68C588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8FC38-042E-4A50-96C9-815EBAE46CA2}"/>
              </a:ext>
            </a:extLst>
          </p:cNvPr>
          <p:cNvSpPr>
            <a:spLocks noGrp="1"/>
          </p:cNvSpPr>
          <p:nvPr>
            <p:ph type="sldNum" sz="quarter" idx="12"/>
          </p:nvPr>
        </p:nvSpPr>
        <p:spPr/>
        <p:txBody>
          <a:bodyPr/>
          <a:lstStyle/>
          <a:p>
            <a:fld id="{D026191E-CD58-41B4-886D-3578EB36E064}" type="slidenum">
              <a:rPr lang="en-US" smtClean="0"/>
              <a:t>‹#›</a:t>
            </a:fld>
            <a:endParaRPr lang="en-US"/>
          </a:p>
        </p:txBody>
      </p:sp>
    </p:spTree>
    <p:extLst>
      <p:ext uri="{BB962C8B-B14F-4D97-AF65-F5344CB8AC3E}">
        <p14:creationId xmlns:p14="http://schemas.microsoft.com/office/powerpoint/2010/main" val="212038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39DF-1735-4B87-B089-5C08AEE91D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F1538F-0BD1-43FB-B3CC-7E36E0EAF5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29D768-B3B8-4CA0-B9DE-029B7C6982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8428FE-A301-4728-A050-7CF979932917}"/>
              </a:ext>
            </a:extLst>
          </p:cNvPr>
          <p:cNvSpPr>
            <a:spLocks noGrp="1"/>
          </p:cNvSpPr>
          <p:nvPr>
            <p:ph type="dt" sz="half" idx="10"/>
          </p:nvPr>
        </p:nvSpPr>
        <p:spPr/>
        <p:txBody>
          <a:bodyPr/>
          <a:lstStyle/>
          <a:p>
            <a:fld id="{D7E9C403-AC68-4B65-8C88-C4BF8DF052B3}" type="datetimeFigureOut">
              <a:rPr lang="en-US" smtClean="0"/>
              <a:t>6/25/2022</a:t>
            </a:fld>
            <a:endParaRPr lang="en-US"/>
          </a:p>
        </p:txBody>
      </p:sp>
      <p:sp>
        <p:nvSpPr>
          <p:cNvPr id="6" name="Footer Placeholder 5">
            <a:extLst>
              <a:ext uri="{FF2B5EF4-FFF2-40B4-BE49-F238E27FC236}">
                <a16:creationId xmlns:a16="http://schemas.microsoft.com/office/drawing/2014/main" id="{17EC276B-8928-46EE-8820-6B711C452C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8AB54D-4542-437D-8495-71A526855DC3}"/>
              </a:ext>
            </a:extLst>
          </p:cNvPr>
          <p:cNvSpPr>
            <a:spLocks noGrp="1"/>
          </p:cNvSpPr>
          <p:nvPr>
            <p:ph type="sldNum" sz="quarter" idx="12"/>
          </p:nvPr>
        </p:nvSpPr>
        <p:spPr/>
        <p:txBody>
          <a:bodyPr/>
          <a:lstStyle/>
          <a:p>
            <a:fld id="{D026191E-CD58-41B4-886D-3578EB36E064}" type="slidenum">
              <a:rPr lang="en-US" smtClean="0"/>
              <a:t>‹#›</a:t>
            </a:fld>
            <a:endParaRPr lang="en-US"/>
          </a:p>
        </p:txBody>
      </p:sp>
    </p:spTree>
    <p:extLst>
      <p:ext uri="{BB962C8B-B14F-4D97-AF65-F5344CB8AC3E}">
        <p14:creationId xmlns:p14="http://schemas.microsoft.com/office/powerpoint/2010/main" val="35852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21571-BBEE-4426-816A-C939D11C61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A27E24-9A27-4A20-8882-8B030854C7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FCC9E5-0B55-4763-B84A-12515F78F0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152509-AF1F-43E0-8A7B-E97DDEBC3F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8C8E95E-648C-4A09-9E59-7BB2E07FFBC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094A87-5F0C-4CB2-AD94-8B7F2E1B8E91}"/>
              </a:ext>
            </a:extLst>
          </p:cNvPr>
          <p:cNvSpPr>
            <a:spLocks noGrp="1"/>
          </p:cNvSpPr>
          <p:nvPr>
            <p:ph type="dt" sz="half" idx="10"/>
          </p:nvPr>
        </p:nvSpPr>
        <p:spPr/>
        <p:txBody>
          <a:bodyPr/>
          <a:lstStyle/>
          <a:p>
            <a:fld id="{D7E9C403-AC68-4B65-8C88-C4BF8DF052B3}" type="datetimeFigureOut">
              <a:rPr lang="en-US" smtClean="0"/>
              <a:t>6/25/2022</a:t>
            </a:fld>
            <a:endParaRPr lang="en-US"/>
          </a:p>
        </p:txBody>
      </p:sp>
      <p:sp>
        <p:nvSpPr>
          <p:cNvPr id="8" name="Footer Placeholder 7">
            <a:extLst>
              <a:ext uri="{FF2B5EF4-FFF2-40B4-BE49-F238E27FC236}">
                <a16:creationId xmlns:a16="http://schemas.microsoft.com/office/drawing/2014/main" id="{3F878A45-21CD-45EE-A275-BF53E969B8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CBB572-C3DA-4A3A-BE87-54258EC11937}"/>
              </a:ext>
            </a:extLst>
          </p:cNvPr>
          <p:cNvSpPr>
            <a:spLocks noGrp="1"/>
          </p:cNvSpPr>
          <p:nvPr>
            <p:ph type="sldNum" sz="quarter" idx="12"/>
          </p:nvPr>
        </p:nvSpPr>
        <p:spPr/>
        <p:txBody>
          <a:bodyPr/>
          <a:lstStyle/>
          <a:p>
            <a:fld id="{D026191E-CD58-41B4-886D-3578EB36E064}" type="slidenum">
              <a:rPr lang="en-US" smtClean="0"/>
              <a:t>‹#›</a:t>
            </a:fld>
            <a:endParaRPr lang="en-US"/>
          </a:p>
        </p:txBody>
      </p:sp>
    </p:spTree>
    <p:extLst>
      <p:ext uri="{BB962C8B-B14F-4D97-AF65-F5344CB8AC3E}">
        <p14:creationId xmlns:p14="http://schemas.microsoft.com/office/powerpoint/2010/main" val="2782688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CC6FD-C4B0-427F-BC8D-ED08403C62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F55DAC-1A42-45C6-974F-9E6E0908AC8A}"/>
              </a:ext>
            </a:extLst>
          </p:cNvPr>
          <p:cNvSpPr>
            <a:spLocks noGrp="1"/>
          </p:cNvSpPr>
          <p:nvPr>
            <p:ph type="dt" sz="half" idx="10"/>
          </p:nvPr>
        </p:nvSpPr>
        <p:spPr/>
        <p:txBody>
          <a:bodyPr/>
          <a:lstStyle/>
          <a:p>
            <a:fld id="{D7E9C403-AC68-4B65-8C88-C4BF8DF052B3}" type="datetimeFigureOut">
              <a:rPr lang="en-US" smtClean="0"/>
              <a:t>6/25/2022</a:t>
            </a:fld>
            <a:endParaRPr lang="en-US"/>
          </a:p>
        </p:txBody>
      </p:sp>
      <p:sp>
        <p:nvSpPr>
          <p:cNvPr id="4" name="Footer Placeholder 3">
            <a:extLst>
              <a:ext uri="{FF2B5EF4-FFF2-40B4-BE49-F238E27FC236}">
                <a16:creationId xmlns:a16="http://schemas.microsoft.com/office/drawing/2014/main" id="{5EFCF621-5350-4842-B032-DF697FBD50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1AB6F9-735D-4880-B445-E5448807C480}"/>
              </a:ext>
            </a:extLst>
          </p:cNvPr>
          <p:cNvSpPr>
            <a:spLocks noGrp="1"/>
          </p:cNvSpPr>
          <p:nvPr>
            <p:ph type="sldNum" sz="quarter" idx="12"/>
          </p:nvPr>
        </p:nvSpPr>
        <p:spPr/>
        <p:txBody>
          <a:bodyPr/>
          <a:lstStyle/>
          <a:p>
            <a:fld id="{D026191E-CD58-41B4-886D-3578EB36E064}" type="slidenum">
              <a:rPr lang="en-US" smtClean="0"/>
              <a:t>‹#›</a:t>
            </a:fld>
            <a:endParaRPr lang="en-US"/>
          </a:p>
        </p:txBody>
      </p:sp>
    </p:spTree>
    <p:extLst>
      <p:ext uri="{BB962C8B-B14F-4D97-AF65-F5344CB8AC3E}">
        <p14:creationId xmlns:p14="http://schemas.microsoft.com/office/powerpoint/2010/main" val="312501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BE4ABA-39AD-4875-B17F-B1B5A2EF141A}"/>
              </a:ext>
            </a:extLst>
          </p:cNvPr>
          <p:cNvSpPr>
            <a:spLocks noGrp="1"/>
          </p:cNvSpPr>
          <p:nvPr>
            <p:ph type="dt" sz="half" idx="10"/>
          </p:nvPr>
        </p:nvSpPr>
        <p:spPr/>
        <p:txBody>
          <a:bodyPr/>
          <a:lstStyle/>
          <a:p>
            <a:fld id="{D7E9C403-AC68-4B65-8C88-C4BF8DF052B3}" type="datetimeFigureOut">
              <a:rPr lang="en-US" smtClean="0"/>
              <a:t>6/25/2022</a:t>
            </a:fld>
            <a:endParaRPr lang="en-US"/>
          </a:p>
        </p:txBody>
      </p:sp>
      <p:sp>
        <p:nvSpPr>
          <p:cNvPr id="3" name="Footer Placeholder 2">
            <a:extLst>
              <a:ext uri="{FF2B5EF4-FFF2-40B4-BE49-F238E27FC236}">
                <a16:creationId xmlns:a16="http://schemas.microsoft.com/office/drawing/2014/main" id="{44E1C5B0-70F8-47C7-8D04-1D5A6A6931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BD949E-9D38-4A0C-86E9-5E130F602E5E}"/>
              </a:ext>
            </a:extLst>
          </p:cNvPr>
          <p:cNvSpPr>
            <a:spLocks noGrp="1"/>
          </p:cNvSpPr>
          <p:nvPr>
            <p:ph type="sldNum" sz="quarter" idx="12"/>
          </p:nvPr>
        </p:nvSpPr>
        <p:spPr/>
        <p:txBody>
          <a:bodyPr/>
          <a:lstStyle/>
          <a:p>
            <a:fld id="{D026191E-CD58-41B4-886D-3578EB36E064}" type="slidenum">
              <a:rPr lang="en-US" smtClean="0"/>
              <a:t>‹#›</a:t>
            </a:fld>
            <a:endParaRPr lang="en-US"/>
          </a:p>
        </p:txBody>
      </p:sp>
    </p:spTree>
    <p:extLst>
      <p:ext uri="{BB962C8B-B14F-4D97-AF65-F5344CB8AC3E}">
        <p14:creationId xmlns:p14="http://schemas.microsoft.com/office/powerpoint/2010/main" val="27590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5BBD6-1743-434F-BF3E-1C5750759A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A84ED9-FE51-4230-87A9-5D0A32661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1CFC67-E85C-4A3B-A01A-310C948A2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E109C1-76AE-421A-9276-2D7351880096}"/>
              </a:ext>
            </a:extLst>
          </p:cNvPr>
          <p:cNvSpPr>
            <a:spLocks noGrp="1"/>
          </p:cNvSpPr>
          <p:nvPr>
            <p:ph type="dt" sz="half" idx="10"/>
          </p:nvPr>
        </p:nvSpPr>
        <p:spPr/>
        <p:txBody>
          <a:bodyPr/>
          <a:lstStyle/>
          <a:p>
            <a:fld id="{D7E9C403-AC68-4B65-8C88-C4BF8DF052B3}" type="datetimeFigureOut">
              <a:rPr lang="en-US" smtClean="0"/>
              <a:t>6/25/2022</a:t>
            </a:fld>
            <a:endParaRPr lang="en-US"/>
          </a:p>
        </p:txBody>
      </p:sp>
      <p:sp>
        <p:nvSpPr>
          <p:cNvPr id="6" name="Footer Placeholder 5">
            <a:extLst>
              <a:ext uri="{FF2B5EF4-FFF2-40B4-BE49-F238E27FC236}">
                <a16:creationId xmlns:a16="http://schemas.microsoft.com/office/drawing/2014/main" id="{F3F61CF3-C7F6-46E8-9555-C4EAF01A7D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DBB32-3304-41EC-B5FC-5274816A6151}"/>
              </a:ext>
            </a:extLst>
          </p:cNvPr>
          <p:cNvSpPr>
            <a:spLocks noGrp="1"/>
          </p:cNvSpPr>
          <p:nvPr>
            <p:ph type="sldNum" sz="quarter" idx="12"/>
          </p:nvPr>
        </p:nvSpPr>
        <p:spPr/>
        <p:txBody>
          <a:bodyPr/>
          <a:lstStyle/>
          <a:p>
            <a:fld id="{D026191E-CD58-41B4-886D-3578EB36E064}" type="slidenum">
              <a:rPr lang="en-US" smtClean="0"/>
              <a:t>‹#›</a:t>
            </a:fld>
            <a:endParaRPr lang="en-US"/>
          </a:p>
        </p:txBody>
      </p:sp>
    </p:spTree>
    <p:extLst>
      <p:ext uri="{BB962C8B-B14F-4D97-AF65-F5344CB8AC3E}">
        <p14:creationId xmlns:p14="http://schemas.microsoft.com/office/powerpoint/2010/main" val="42382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7DF5-CB91-4A7E-8163-CF50AA0DF6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65AF59-1FC7-4EBA-9738-453BF0532C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EEF6AD-A7D4-47F4-B24E-28A03EF020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5FEA65-DB25-49D7-92F4-222622F6EAF0}"/>
              </a:ext>
            </a:extLst>
          </p:cNvPr>
          <p:cNvSpPr>
            <a:spLocks noGrp="1"/>
          </p:cNvSpPr>
          <p:nvPr>
            <p:ph type="dt" sz="half" idx="10"/>
          </p:nvPr>
        </p:nvSpPr>
        <p:spPr/>
        <p:txBody>
          <a:bodyPr/>
          <a:lstStyle/>
          <a:p>
            <a:fld id="{D7E9C403-AC68-4B65-8C88-C4BF8DF052B3}" type="datetimeFigureOut">
              <a:rPr lang="en-US" smtClean="0"/>
              <a:t>6/25/2022</a:t>
            </a:fld>
            <a:endParaRPr lang="en-US"/>
          </a:p>
        </p:txBody>
      </p:sp>
      <p:sp>
        <p:nvSpPr>
          <p:cNvPr id="6" name="Footer Placeholder 5">
            <a:extLst>
              <a:ext uri="{FF2B5EF4-FFF2-40B4-BE49-F238E27FC236}">
                <a16:creationId xmlns:a16="http://schemas.microsoft.com/office/drawing/2014/main" id="{33155F5F-652A-48E3-B586-2A9FA76306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95BBDC-AF77-4E8F-978E-9B5041234E63}"/>
              </a:ext>
            </a:extLst>
          </p:cNvPr>
          <p:cNvSpPr>
            <a:spLocks noGrp="1"/>
          </p:cNvSpPr>
          <p:nvPr>
            <p:ph type="sldNum" sz="quarter" idx="12"/>
          </p:nvPr>
        </p:nvSpPr>
        <p:spPr/>
        <p:txBody>
          <a:bodyPr/>
          <a:lstStyle/>
          <a:p>
            <a:fld id="{D026191E-CD58-41B4-886D-3578EB36E064}" type="slidenum">
              <a:rPr lang="en-US" smtClean="0"/>
              <a:t>‹#›</a:t>
            </a:fld>
            <a:endParaRPr lang="en-US"/>
          </a:p>
        </p:txBody>
      </p:sp>
    </p:spTree>
    <p:extLst>
      <p:ext uri="{BB962C8B-B14F-4D97-AF65-F5344CB8AC3E}">
        <p14:creationId xmlns:p14="http://schemas.microsoft.com/office/powerpoint/2010/main" val="313324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A0977B-5F29-482D-BD1A-A70E2AF6CB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00B779-49C0-4BB8-9CE2-D9192DE7A7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E6EDA9-1EFC-480E-B0F4-A6A77C10B4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9C403-AC68-4B65-8C88-C4BF8DF052B3}" type="datetimeFigureOut">
              <a:rPr lang="en-US" smtClean="0"/>
              <a:t>6/25/2022</a:t>
            </a:fld>
            <a:endParaRPr lang="en-US"/>
          </a:p>
        </p:txBody>
      </p:sp>
      <p:sp>
        <p:nvSpPr>
          <p:cNvPr id="5" name="Footer Placeholder 4">
            <a:extLst>
              <a:ext uri="{FF2B5EF4-FFF2-40B4-BE49-F238E27FC236}">
                <a16:creationId xmlns:a16="http://schemas.microsoft.com/office/drawing/2014/main" id="{133605B8-A24B-411E-8206-66F8E5DF47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0E1F7B-BD8C-4E4D-970B-71A3B67D60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6191E-CD58-41B4-886D-3578EB36E064}" type="slidenum">
              <a:rPr lang="en-US" smtClean="0"/>
              <a:t>‹#›</a:t>
            </a:fld>
            <a:endParaRPr lang="en-US"/>
          </a:p>
        </p:txBody>
      </p:sp>
      <p:sp>
        <p:nvSpPr>
          <p:cNvPr id="8" name="MSIPCMContentMarking" descr="{&quot;HashCode&quot;:-628114645,&quot;Placement&quot;:&quot;Footer&quot;,&quot;Top&quot;:519.343,&quot;Left&quot;:420.7514,&quot;SlideWidth&quot;:960,&quot;SlideHeight&quot;:540}">
            <a:extLst>
              <a:ext uri="{FF2B5EF4-FFF2-40B4-BE49-F238E27FC236}">
                <a16:creationId xmlns:a16="http://schemas.microsoft.com/office/drawing/2014/main" id="{53ED81B8-4428-43CC-AAE4-8F5B5A91AEF4}"/>
              </a:ext>
            </a:extLst>
          </p:cNvPr>
          <p:cNvSpPr txBox="1"/>
          <p:nvPr userDrawn="1"/>
        </p:nvSpPr>
        <p:spPr>
          <a:xfrm>
            <a:off x="5343543" y="6595656"/>
            <a:ext cx="1504914" cy="262344"/>
          </a:xfrm>
          <a:prstGeom prst="rect">
            <a:avLst/>
          </a:prstGeom>
          <a:noFill/>
        </p:spPr>
        <p:txBody>
          <a:bodyPr vert="horz" wrap="square" lIns="0" tIns="0" rIns="0" bIns="0" rtlCol="0" anchor="ctr" anchorCtr="1">
            <a:spAutoFit/>
          </a:bodyPr>
          <a:lstStyle/>
          <a:p>
            <a:pPr algn="ctr">
              <a:spcBef>
                <a:spcPts val="0"/>
              </a:spcBef>
              <a:spcAft>
                <a:spcPts val="0"/>
              </a:spcAft>
            </a:pPr>
            <a:r>
              <a:rPr lang="en-ZA" sz="1000">
                <a:solidFill>
                  <a:srgbClr val="000000"/>
                </a:solidFill>
                <a:latin typeface="Calibri" panose="020F0502020204030204" pitchFamily="34" charset="0"/>
              </a:rPr>
              <a:t>Classified - Confidential</a:t>
            </a:r>
          </a:p>
        </p:txBody>
      </p:sp>
    </p:spTree>
    <p:extLst>
      <p:ext uri="{BB962C8B-B14F-4D97-AF65-F5344CB8AC3E}">
        <p14:creationId xmlns:p14="http://schemas.microsoft.com/office/powerpoint/2010/main" val="1619487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CB442A3-B167-4B9B-A47B-3FF703878D7B}"/>
              </a:ext>
            </a:extLst>
          </p:cNvPr>
          <p:cNvPicPr>
            <a:picLocks noChangeAspect="1"/>
          </p:cNvPicPr>
          <p:nvPr/>
        </p:nvPicPr>
        <p:blipFill>
          <a:blip r:embed="rId2"/>
          <a:stretch>
            <a:fillRect/>
          </a:stretch>
        </p:blipFill>
        <p:spPr>
          <a:xfrm>
            <a:off x="2206607" y="643467"/>
            <a:ext cx="7778785" cy="5571065"/>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548DC76-A34C-4DDC-BDA3-C66F46498AED}"/>
              </a:ext>
            </a:extLst>
          </p:cNvPr>
          <p:cNvPicPr>
            <a:picLocks noChangeAspect="1"/>
          </p:cNvPicPr>
          <p:nvPr/>
        </p:nvPicPr>
        <p:blipFill>
          <a:blip r:embed="rId3"/>
          <a:stretch>
            <a:fillRect/>
          </a:stretch>
        </p:blipFill>
        <p:spPr>
          <a:xfrm>
            <a:off x="10543097" y="156838"/>
            <a:ext cx="1267456" cy="1102093"/>
          </a:xfrm>
          <a:prstGeom prst="rect">
            <a:avLst/>
          </a:prstGeom>
        </p:spPr>
      </p:pic>
    </p:spTree>
    <p:extLst>
      <p:ext uri="{BB962C8B-B14F-4D97-AF65-F5344CB8AC3E}">
        <p14:creationId xmlns:p14="http://schemas.microsoft.com/office/powerpoint/2010/main" val="364909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Isosceles Triangle 2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6029B5E-7F73-43F3-95C9-ED1BF407D2DF}"/>
              </a:ext>
            </a:extLst>
          </p:cNvPr>
          <p:cNvPicPr>
            <a:picLocks noChangeAspect="1"/>
          </p:cNvPicPr>
          <p:nvPr/>
        </p:nvPicPr>
        <p:blipFill>
          <a:blip r:embed="rId2"/>
          <a:stretch>
            <a:fillRect/>
          </a:stretch>
        </p:blipFill>
        <p:spPr>
          <a:xfrm>
            <a:off x="1850606" y="643467"/>
            <a:ext cx="8490788" cy="5571065"/>
          </a:xfrm>
          <a:prstGeom prst="rect">
            <a:avLst/>
          </a:prstGeom>
          <a:ln>
            <a:noFill/>
          </a:ln>
        </p:spPr>
      </p:pic>
      <p:sp>
        <p:nvSpPr>
          <p:cNvPr id="28" name="Isosceles Triangle 2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2F6993F-0C28-40DD-84C9-4E38CE2C04E1}"/>
              </a:ext>
            </a:extLst>
          </p:cNvPr>
          <p:cNvPicPr>
            <a:picLocks noChangeAspect="1"/>
          </p:cNvPicPr>
          <p:nvPr/>
        </p:nvPicPr>
        <p:blipFill>
          <a:blip r:embed="rId3"/>
          <a:stretch>
            <a:fillRect/>
          </a:stretch>
        </p:blipFill>
        <p:spPr>
          <a:xfrm>
            <a:off x="10921341" y="480060"/>
            <a:ext cx="793647" cy="588719"/>
          </a:xfrm>
          <a:prstGeom prst="rect">
            <a:avLst/>
          </a:prstGeom>
        </p:spPr>
      </p:pic>
    </p:spTree>
    <p:extLst>
      <p:ext uri="{BB962C8B-B14F-4D97-AF65-F5344CB8AC3E}">
        <p14:creationId xmlns:p14="http://schemas.microsoft.com/office/powerpoint/2010/main" val="3736061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Isosceles Triangle 2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CA9AC78-D2BB-4622-BF07-2F8C558A442A}"/>
              </a:ext>
            </a:extLst>
          </p:cNvPr>
          <p:cNvPicPr>
            <a:picLocks noChangeAspect="1"/>
          </p:cNvPicPr>
          <p:nvPr/>
        </p:nvPicPr>
        <p:blipFill>
          <a:blip r:embed="rId2"/>
          <a:stretch>
            <a:fillRect/>
          </a:stretch>
        </p:blipFill>
        <p:spPr>
          <a:xfrm>
            <a:off x="2211119" y="643467"/>
            <a:ext cx="7769761" cy="5571065"/>
          </a:xfrm>
          <a:prstGeom prst="rect">
            <a:avLst/>
          </a:prstGeom>
          <a:ln>
            <a:noFill/>
          </a:ln>
        </p:spPr>
      </p:pic>
      <p:sp>
        <p:nvSpPr>
          <p:cNvPr id="28" name="Isosceles Triangle 2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6C3107-EA93-4140-8FDC-13F6CB7FCFD5}"/>
              </a:ext>
            </a:extLst>
          </p:cNvPr>
          <p:cNvPicPr>
            <a:picLocks noChangeAspect="1"/>
          </p:cNvPicPr>
          <p:nvPr/>
        </p:nvPicPr>
        <p:blipFill>
          <a:blip r:embed="rId3"/>
          <a:stretch>
            <a:fillRect/>
          </a:stretch>
        </p:blipFill>
        <p:spPr>
          <a:xfrm>
            <a:off x="11129845" y="493789"/>
            <a:ext cx="412971" cy="598741"/>
          </a:xfrm>
          <a:prstGeom prst="rect">
            <a:avLst/>
          </a:prstGeom>
        </p:spPr>
      </p:pic>
    </p:spTree>
    <p:extLst>
      <p:ext uri="{BB962C8B-B14F-4D97-AF65-F5344CB8AC3E}">
        <p14:creationId xmlns:p14="http://schemas.microsoft.com/office/powerpoint/2010/main" val="3904492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Isosceles Triangle 2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AD767A1-631C-475D-A00A-B493BCACD412}"/>
              </a:ext>
            </a:extLst>
          </p:cNvPr>
          <p:cNvPicPr>
            <a:picLocks noChangeAspect="1"/>
          </p:cNvPicPr>
          <p:nvPr/>
        </p:nvPicPr>
        <p:blipFill>
          <a:blip r:embed="rId2"/>
          <a:stretch>
            <a:fillRect/>
          </a:stretch>
        </p:blipFill>
        <p:spPr>
          <a:xfrm>
            <a:off x="2143253" y="643467"/>
            <a:ext cx="7905493" cy="5571065"/>
          </a:xfrm>
          <a:prstGeom prst="rect">
            <a:avLst/>
          </a:prstGeom>
          <a:ln>
            <a:noFill/>
          </a:ln>
        </p:spPr>
      </p:pic>
      <p:sp>
        <p:nvSpPr>
          <p:cNvPr id="28" name="Isosceles Triangle 2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5E673E3-840B-4707-8781-0A74DFFFD6F4}"/>
              </a:ext>
            </a:extLst>
          </p:cNvPr>
          <p:cNvPicPr>
            <a:picLocks noChangeAspect="1"/>
          </p:cNvPicPr>
          <p:nvPr/>
        </p:nvPicPr>
        <p:blipFill>
          <a:blip r:embed="rId3"/>
          <a:stretch>
            <a:fillRect/>
          </a:stretch>
        </p:blipFill>
        <p:spPr>
          <a:xfrm>
            <a:off x="10897591" y="633303"/>
            <a:ext cx="657100" cy="411726"/>
          </a:xfrm>
          <a:prstGeom prst="rect">
            <a:avLst/>
          </a:prstGeom>
        </p:spPr>
      </p:pic>
    </p:spTree>
    <p:extLst>
      <p:ext uri="{BB962C8B-B14F-4D97-AF65-F5344CB8AC3E}">
        <p14:creationId xmlns:p14="http://schemas.microsoft.com/office/powerpoint/2010/main" val="100898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Isosceles Triangle 3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C9BAA9F-F034-477B-A5C9-7EB6DA0F0D7A}"/>
              </a:ext>
            </a:extLst>
          </p:cNvPr>
          <p:cNvPicPr>
            <a:picLocks noChangeAspect="1"/>
          </p:cNvPicPr>
          <p:nvPr/>
        </p:nvPicPr>
        <p:blipFill>
          <a:blip r:embed="rId2"/>
          <a:stretch>
            <a:fillRect/>
          </a:stretch>
        </p:blipFill>
        <p:spPr>
          <a:xfrm>
            <a:off x="708665" y="643467"/>
            <a:ext cx="10774669" cy="5571065"/>
          </a:xfrm>
          <a:prstGeom prst="rect">
            <a:avLst/>
          </a:prstGeom>
          <a:ln>
            <a:noFill/>
          </a:ln>
        </p:spPr>
      </p:pic>
      <p:sp>
        <p:nvSpPr>
          <p:cNvPr id="38" name="Isosceles Triangle 3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725E436-9554-4B3D-8D87-A6773AD39358}"/>
              </a:ext>
            </a:extLst>
          </p:cNvPr>
          <p:cNvPicPr>
            <a:picLocks noChangeAspect="1"/>
          </p:cNvPicPr>
          <p:nvPr/>
        </p:nvPicPr>
        <p:blipFill>
          <a:blip r:embed="rId3"/>
          <a:stretch>
            <a:fillRect/>
          </a:stretch>
        </p:blipFill>
        <p:spPr>
          <a:xfrm>
            <a:off x="10818421" y="615917"/>
            <a:ext cx="669894" cy="585753"/>
          </a:xfrm>
          <a:prstGeom prst="rect">
            <a:avLst/>
          </a:prstGeom>
        </p:spPr>
      </p:pic>
    </p:spTree>
    <p:extLst>
      <p:ext uri="{BB962C8B-B14F-4D97-AF65-F5344CB8AC3E}">
        <p14:creationId xmlns:p14="http://schemas.microsoft.com/office/powerpoint/2010/main" val="2011367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Freeform: Shape 39">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4E45E314-9551-4906-A522-05966EE40473}"/>
              </a:ext>
            </a:extLst>
          </p:cNvPr>
          <p:cNvPicPr>
            <a:picLocks noChangeAspect="1"/>
          </p:cNvPicPr>
          <p:nvPr/>
        </p:nvPicPr>
        <p:blipFill>
          <a:blip r:embed="rId2"/>
          <a:stretch>
            <a:fillRect/>
          </a:stretch>
        </p:blipFill>
        <p:spPr>
          <a:xfrm>
            <a:off x="2416123" y="1112293"/>
            <a:ext cx="5298983" cy="4633414"/>
          </a:xfrm>
          <a:prstGeom prst="rect">
            <a:avLst/>
          </a:prstGeom>
        </p:spPr>
      </p:pic>
      <p:grpSp>
        <p:nvGrpSpPr>
          <p:cNvPr id="45" name="Group 41">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46"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4"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77363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Isosceles Triangle 4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2ED96BC-4544-41D9-9FD2-7D64BBCF37AF}"/>
              </a:ext>
            </a:extLst>
          </p:cNvPr>
          <p:cNvPicPr>
            <a:picLocks noChangeAspect="1"/>
          </p:cNvPicPr>
          <p:nvPr/>
        </p:nvPicPr>
        <p:blipFill>
          <a:blip r:embed="rId2"/>
          <a:stretch>
            <a:fillRect/>
          </a:stretch>
        </p:blipFill>
        <p:spPr>
          <a:xfrm>
            <a:off x="643467" y="886419"/>
            <a:ext cx="10905066" cy="5085160"/>
          </a:xfrm>
          <a:prstGeom prst="rect">
            <a:avLst/>
          </a:prstGeom>
          <a:ln>
            <a:noFill/>
          </a:ln>
        </p:spPr>
      </p:pic>
      <p:sp>
        <p:nvSpPr>
          <p:cNvPr id="52" name="Isosceles Triangle 5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C7525D3-E79A-4300-B511-5E787C16B6D3}"/>
              </a:ext>
            </a:extLst>
          </p:cNvPr>
          <p:cNvPicPr>
            <a:picLocks noChangeAspect="1"/>
          </p:cNvPicPr>
          <p:nvPr/>
        </p:nvPicPr>
        <p:blipFill>
          <a:blip r:embed="rId3"/>
          <a:stretch>
            <a:fillRect/>
          </a:stretch>
        </p:blipFill>
        <p:spPr>
          <a:xfrm>
            <a:off x="10344967" y="593766"/>
            <a:ext cx="1261981" cy="704718"/>
          </a:xfrm>
          <a:prstGeom prst="rect">
            <a:avLst/>
          </a:prstGeom>
        </p:spPr>
      </p:pic>
    </p:spTree>
    <p:extLst>
      <p:ext uri="{BB962C8B-B14F-4D97-AF65-F5344CB8AC3E}">
        <p14:creationId xmlns:p14="http://schemas.microsoft.com/office/powerpoint/2010/main" val="4108394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44">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46">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FAC8ACF-15BB-4281-ADAA-DDA9DFC89905}"/>
              </a:ext>
            </a:extLst>
          </p:cNvPr>
          <p:cNvPicPr>
            <a:picLocks noChangeAspect="1"/>
          </p:cNvPicPr>
          <p:nvPr/>
        </p:nvPicPr>
        <p:blipFill>
          <a:blip r:embed="rId2"/>
          <a:stretch>
            <a:fillRect/>
          </a:stretch>
        </p:blipFill>
        <p:spPr>
          <a:xfrm>
            <a:off x="6421035" y="1186267"/>
            <a:ext cx="5129784" cy="4485466"/>
          </a:xfrm>
          <a:prstGeom prst="rect">
            <a:avLst/>
          </a:prstGeom>
        </p:spPr>
      </p:pic>
      <p:sp>
        <p:nvSpPr>
          <p:cNvPr id="57" name="Rectangle 48">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8342BA4-6CE5-4FFD-9A34-C61EB73A268D}"/>
              </a:ext>
            </a:extLst>
          </p:cNvPr>
          <p:cNvPicPr>
            <a:picLocks noChangeAspect="1"/>
          </p:cNvPicPr>
          <p:nvPr/>
        </p:nvPicPr>
        <p:blipFill>
          <a:blip r:embed="rId3"/>
          <a:stretch>
            <a:fillRect/>
          </a:stretch>
        </p:blipFill>
        <p:spPr>
          <a:xfrm>
            <a:off x="641180" y="1186267"/>
            <a:ext cx="5129784" cy="4485466"/>
          </a:xfrm>
          <a:prstGeom prst="rect">
            <a:avLst/>
          </a:prstGeom>
        </p:spPr>
      </p:pic>
    </p:spTree>
    <p:extLst>
      <p:ext uri="{BB962C8B-B14F-4D97-AF65-F5344CB8AC3E}">
        <p14:creationId xmlns:p14="http://schemas.microsoft.com/office/powerpoint/2010/main" val="4116379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39">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1">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A93F2E-BD39-452D-869C-2842C0C14CEE}"/>
              </a:ext>
            </a:extLst>
          </p:cNvPr>
          <p:cNvPicPr>
            <a:picLocks noChangeAspect="1"/>
          </p:cNvPicPr>
          <p:nvPr/>
        </p:nvPicPr>
        <p:blipFill>
          <a:blip r:embed="rId2"/>
          <a:stretch>
            <a:fillRect/>
          </a:stretch>
        </p:blipFill>
        <p:spPr>
          <a:xfrm>
            <a:off x="946368" y="806754"/>
            <a:ext cx="5997196" cy="5243929"/>
          </a:xfrm>
          <a:prstGeom prst="rect">
            <a:avLst/>
          </a:prstGeom>
        </p:spPr>
      </p:pic>
      <p:sp>
        <p:nvSpPr>
          <p:cNvPr id="44" name="Rectangle 43">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27B6C94-C69A-468C-AE74-5A94D09EFF4C}"/>
              </a:ext>
            </a:extLst>
          </p:cNvPr>
          <p:cNvPicPr>
            <a:picLocks noChangeAspect="1"/>
          </p:cNvPicPr>
          <p:nvPr/>
        </p:nvPicPr>
        <p:blipFill>
          <a:blip r:embed="rId3"/>
          <a:stretch>
            <a:fillRect/>
          </a:stretch>
        </p:blipFill>
        <p:spPr>
          <a:xfrm>
            <a:off x="7883059" y="1222630"/>
            <a:ext cx="3502643" cy="2022776"/>
          </a:xfrm>
          <a:prstGeom prst="rect">
            <a:avLst/>
          </a:prstGeom>
        </p:spPr>
      </p:pic>
      <p:sp>
        <p:nvSpPr>
          <p:cNvPr id="51" name="Rectangle 45">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60FCF81-FA3C-4D00-BB33-9A5BC4BAA668}"/>
              </a:ext>
            </a:extLst>
          </p:cNvPr>
          <p:cNvPicPr>
            <a:picLocks noChangeAspect="1"/>
          </p:cNvPicPr>
          <p:nvPr/>
        </p:nvPicPr>
        <p:blipFill>
          <a:blip r:embed="rId4"/>
          <a:stretch>
            <a:fillRect/>
          </a:stretch>
        </p:blipFill>
        <p:spPr>
          <a:xfrm>
            <a:off x="7883059" y="5152698"/>
            <a:ext cx="3502643" cy="195789"/>
          </a:xfrm>
          <a:prstGeom prst="rect">
            <a:avLst/>
          </a:prstGeom>
        </p:spPr>
      </p:pic>
    </p:spTree>
    <p:extLst>
      <p:ext uri="{BB962C8B-B14F-4D97-AF65-F5344CB8AC3E}">
        <p14:creationId xmlns:p14="http://schemas.microsoft.com/office/powerpoint/2010/main" val="831551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14B8638-161B-4767-A7F8-25AD278DC675}"/>
              </a:ext>
            </a:extLst>
          </p:cNvPr>
          <p:cNvPicPr>
            <a:picLocks noChangeAspect="1"/>
          </p:cNvPicPr>
          <p:nvPr/>
        </p:nvPicPr>
        <p:blipFill>
          <a:blip r:embed="rId2"/>
          <a:stretch>
            <a:fillRect/>
          </a:stretch>
        </p:blipFill>
        <p:spPr>
          <a:xfrm>
            <a:off x="643467" y="1143000"/>
            <a:ext cx="5294716" cy="4572000"/>
          </a:xfrm>
          <a:prstGeom prst="rect">
            <a:avLst/>
          </a:prstGeom>
        </p:spPr>
      </p:pic>
      <p:cxnSp>
        <p:nvCxnSpPr>
          <p:cNvPr id="44" name="Straight Connector 4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AF19D99-0B45-4A45-B607-283179D0E959}"/>
              </a:ext>
            </a:extLst>
          </p:cNvPr>
          <p:cNvPicPr>
            <a:picLocks noChangeAspect="1"/>
          </p:cNvPicPr>
          <p:nvPr/>
        </p:nvPicPr>
        <p:blipFill>
          <a:blip r:embed="rId3"/>
          <a:stretch>
            <a:fillRect/>
          </a:stretch>
        </p:blipFill>
        <p:spPr>
          <a:xfrm>
            <a:off x="6253817" y="1114159"/>
            <a:ext cx="5294715" cy="4629681"/>
          </a:xfrm>
          <a:prstGeom prst="rect">
            <a:avLst/>
          </a:prstGeom>
        </p:spPr>
      </p:pic>
    </p:spTree>
    <p:extLst>
      <p:ext uri="{BB962C8B-B14F-4D97-AF65-F5344CB8AC3E}">
        <p14:creationId xmlns:p14="http://schemas.microsoft.com/office/powerpoint/2010/main" val="3511571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EC954B-F93E-4A8F-B7E8-D5F345CDAFF4}"/>
              </a:ext>
            </a:extLst>
          </p:cNvPr>
          <p:cNvPicPr>
            <a:picLocks noChangeAspect="1"/>
          </p:cNvPicPr>
          <p:nvPr/>
        </p:nvPicPr>
        <p:blipFill>
          <a:blip r:embed="rId2"/>
          <a:stretch>
            <a:fillRect/>
          </a:stretch>
        </p:blipFill>
        <p:spPr>
          <a:xfrm>
            <a:off x="1115615" y="1573887"/>
            <a:ext cx="4742993" cy="3710227"/>
          </a:xfrm>
          <a:prstGeom prst="rect">
            <a:avLst/>
          </a:prstGeom>
        </p:spPr>
      </p:pic>
      <p:cxnSp>
        <p:nvCxnSpPr>
          <p:cNvPr id="46" name="Straight Connector 39">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560CAD8-C211-445F-ABA5-03D639F74B41}"/>
              </a:ext>
            </a:extLst>
          </p:cNvPr>
          <p:cNvPicPr>
            <a:picLocks noChangeAspect="1"/>
          </p:cNvPicPr>
          <p:nvPr/>
        </p:nvPicPr>
        <p:blipFill>
          <a:blip r:embed="rId3"/>
          <a:stretch>
            <a:fillRect/>
          </a:stretch>
        </p:blipFill>
        <p:spPr>
          <a:xfrm>
            <a:off x="6343240" y="1358847"/>
            <a:ext cx="4728015" cy="4134160"/>
          </a:xfrm>
          <a:prstGeom prst="rect">
            <a:avLst/>
          </a:prstGeom>
        </p:spPr>
      </p:pic>
    </p:spTree>
    <p:extLst>
      <p:ext uri="{BB962C8B-B14F-4D97-AF65-F5344CB8AC3E}">
        <p14:creationId xmlns:p14="http://schemas.microsoft.com/office/powerpoint/2010/main" val="2424506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10">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9"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Rectangle 3">
            <a:extLst>
              <a:ext uri="{FF2B5EF4-FFF2-40B4-BE49-F238E27FC236}">
                <a16:creationId xmlns:a16="http://schemas.microsoft.com/office/drawing/2014/main" id="{142C3530-6FBE-4DE3-A03F-6D36EB1CE9C7}"/>
              </a:ext>
            </a:extLst>
          </p:cNvPr>
          <p:cNvSpPr/>
          <p:nvPr/>
        </p:nvSpPr>
        <p:spPr>
          <a:xfrm>
            <a:off x="4978708" y="885651"/>
            <a:ext cx="6525220" cy="461684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100" dirty="0">
                <a:effectLst/>
              </a:rPr>
              <a:t> </a:t>
            </a:r>
            <a:endParaRPr lang="en-US" sz="1100" dirty="0"/>
          </a:p>
          <a:p>
            <a:pPr indent="-228600">
              <a:lnSpc>
                <a:spcPct val="90000"/>
              </a:lnSpc>
              <a:spcAft>
                <a:spcPts val="600"/>
              </a:spcAft>
              <a:buFont typeface="Arial" panose="020B0604020202020204" pitchFamily="34" charset="0"/>
              <a:buChar char="•"/>
            </a:pPr>
            <a:r>
              <a:rPr lang="en-US" sz="1100" b="1" dirty="0"/>
              <a:t>Confidentiality Agreement</a:t>
            </a:r>
            <a:endParaRPr lang="en-US" sz="1100" dirty="0"/>
          </a:p>
          <a:p>
            <a:pPr indent="-228600">
              <a:lnSpc>
                <a:spcPct val="90000"/>
              </a:lnSpc>
              <a:spcAft>
                <a:spcPts val="600"/>
              </a:spcAft>
              <a:buFont typeface="Arial" panose="020B0604020202020204" pitchFamily="34" charset="0"/>
              <a:buChar char="•"/>
            </a:pPr>
            <a:r>
              <a:rPr lang="en-US" sz="1100" dirty="0"/>
              <a:t> </a:t>
            </a:r>
          </a:p>
          <a:p>
            <a:pPr indent="-228600">
              <a:lnSpc>
                <a:spcPct val="90000"/>
              </a:lnSpc>
              <a:spcAft>
                <a:spcPts val="600"/>
              </a:spcAft>
              <a:buFont typeface="Arial" panose="020B0604020202020204" pitchFamily="34" charset="0"/>
              <a:buChar char="•"/>
            </a:pPr>
            <a:r>
              <a:rPr lang="en-US" sz="1100" dirty="0"/>
              <a:t>The undersigned reader acknowledges that the information provided by N2S in this project plan is confidential; therefore, reader agrees not to disclose it without the express written permission of N2S. </a:t>
            </a:r>
          </a:p>
          <a:p>
            <a:pPr indent="-228600">
              <a:lnSpc>
                <a:spcPct val="90000"/>
              </a:lnSpc>
              <a:spcAft>
                <a:spcPts val="600"/>
              </a:spcAft>
              <a:buFont typeface="Arial" panose="020B0604020202020204" pitchFamily="34" charset="0"/>
              <a:buChar char="•"/>
            </a:pPr>
            <a:r>
              <a:rPr lang="en-US" sz="1100" dirty="0"/>
              <a:t>It is acknowledged by reader that information to be furnished in this project plan is in all respects confidential in nature, other than information which is in the public domain through other means and that any disclosure or use of same by reader, may cause serious harm or damage to N2S. </a:t>
            </a:r>
          </a:p>
          <a:p>
            <a:pPr indent="-228600">
              <a:lnSpc>
                <a:spcPct val="90000"/>
              </a:lnSpc>
              <a:spcAft>
                <a:spcPts val="600"/>
              </a:spcAft>
              <a:buFont typeface="Arial" panose="020B0604020202020204" pitchFamily="34" charset="0"/>
              <a:buChar char="•"/>
            </a:pPr>
            <a:r>
              <a:rPr lang="en-US" sz="1100" dirty="0"/>
              <a:t>Upon request, this document is to be immediately returned to N2S. </a:t>
            </a:r>
          </a:p>
          <a:p>
            <a:pPr indent="-228600">
              <a:lnSpc>
                <a:spcPct val="90000"/>
              </a:lnSpc>
              <a:spcAft>
                <a:spcPts val="600"/>
              </a:spcAft>
              <a:buFont typeface="Arial" panose="020B0604020202020204" pitchFamily="34" charset="0"/>
              <a:buChar char="•"/>
            </a:pPr>
            <a:r>
              <a:rPr lang="en-US" sz="1100" dirty="0"/>
              <a:t>___________________ </a:t>
            </a:r>
            <a:br>
              <a:rPr lang="en-US" sz="1100" dirty="0"/>
            </a:br>
            <a:r>
              <a:rPr lang="en-US" sz="1100" dirty="0"/>
              <a:t>Signature </a:t>
            </a:r>
          </a:p>
          <a:p>
            <a:pPr indent="-228600">
              <a:lnSpc>
                <a:spcPct val="90000"/>
              </a:lnSpc>
              <a:spcAft>
                <a:spcPts val="600"/>
              </a:spcAft>
              <a:buFont typeface="Arial" panose="020B0604020202020204" pitchFamily="34" charset="0"/>
              <a:buChar char="•"/>
            </a:pPr>
            <a:r>
              <a:rPr lang="en-US" sz="1100" dirty="0"/>
              <a:t>___________________</a:t>
            </a:r>
            <a:br>
              <a:rPr lang="en-US" sz="1100" dirty="0"/>
            </a:br>
            <a:r>
              <a:rPr lang="en-US" sz="1100" dirty="0"/>
              <a:t>Name (typed or printed) </a:t>
            </a:r>
          </a:p>
          <a:p>
            <a:pPr indent="-228600">
              <a:lnSpc>
                <a:spcPct val="90000"/>
              </a:lnSpc>
              <a:spcAft>
                <a:spcPts val="600"/>
              </a:spcAft>
              <a:buFont typeface="Arial" panose="020B0604020202020204" pitchFamily="34" charset="0"/>
              <a:buChar char="•"/>
            </a:pPr>
            <a:r>
              <a:rPr lang="en-US" sz="1100" dirty="0"/>
              <a:t>___________________</a:t>
            </a:r>
            <a:br>
              <a:rPr lang="en-US" sz="1100" dirty="0"/>
            </a:br>
            <a:r>
              <a:rPr lang="en-US" sz="1100" dirty="0"/>
              <a:t>Date </a:t>
            </a:r>
          </a:p>
          <a:p>
            <a:pPr indent="-228600">
              <a:lnSpc>
                <a:spcPct val="90000"/>
              </a:lnSpc>
              <a:spcAft>
                <a:spcPts val="600"/>
              </a:spcAft>
              <a:buFont typeface="Arial" panose="020B0604020202020204" pitchFamily="34" charset="0"/>
              <a:buChar char="•"/>
            </a:pPr>
            <a:r>
              <a:rPr lang="en-US" sz="1100" dirty="0"/>
              <a:t> </a:t>
            </a:r>
          </a:p>
          <a:p>
            <a:pPr indent="-228600">
              <a:lnSpc>
                <a:spcPct val="90000"/>
              </a:lnSpc>
              <a:spcAft>
                <a:spcPts val="600"/>
              </a:spcAft>
              <a:buFont typeface="Arial" panose="020B0604020202020204" pitchFamily="34" charset="0"/>
              <a:buChar char="•"/>
            </a:pPr>
            <a:r>
              <a:rPr lang="en-US" sz="1100" dirty="0"/>
              <a:t> </a:t>
            </a:r>
          </a:p>
          <a:p>
            <a:pPr indent="-228600">
              <a:lnSpc>
                <a:spcPct val="90000"/>
              </a:lnSpc>
              <a:spcAft>
                <a:spcPts val="600"/>
              </a:spcAft>
              <a:buFont typeface="Arial" panose="020B0604020202020204" pitchFamily="34" charset="0"/>
              <a:buChar char="•"/>
            </a:pPr>
            <a:r>
              <a:rPr lang="en-US" sz="1100" b="1" i="1" dirty="0"/>
              <a:t>This is a project plan. It does not imply an offering of securities.</a:t>
            </a:r>
            <a:endParaRPr lang="en-US" sz="1100" dirty="0"/>
          </a:p>
          <a:p>
            <a:pPr>
              <a:lnSpc>
                <a:spcPct val="90000"/>
              </a:lnSpc>
              <a:spcAft>
                <a:spcPts val="600"/>
              </a:spcAft>
            </a:pPr>
            <a:br>
              <a:rPr lang="en-US" sz="1100" b="1" i="1" dirty="0"/>
            </a:br>
            <a:endParaRPr lang="en-US" sz="1100" dirty="0"/>
          </a:p>
        </p:txBody>
      </p:sp>
      <p:pic>
        <p:nvPicPr>
          <p:cNvPr id="2" name="Picture 1">
            <a:extLst>
              <a:ext uri="{FF2B5EF4-FFF2-40B4-BE49-F238E27FC236}">
                <a16:creationId xmlns:a16="http://schemas.microsoft.com/office/drawing/2014/main" id="{F2050F45-E391-4C16-8FD4-1B395B96422B}"/>
              </a:ext>
            </a:extLst>
          </p:cNvPr>
          <p:cNvPicPr>
            <a:picLocks noChangeAspect="1"/>
          </p:cNvPicPr>
          <p:nvPr/>
        </p:nvPicPr>
        <p:blipFill>
          <a:blip r:embed="rId2"/>
          <a:stretch>
            <a:fillRect/>
          </a:stretch>
        </p:blipFill>
        <p:spPr>
          <a:xfrm>
            <a:off x="10701152" y="189409"/>
            <a:ext cx="1261981" cy="1103472"/>
          </a:xfrm>
          <a:prstGeom prst="rect">
            <a:avLst/>
          </a:prstGeom>
        </p:spPr>
      </p:pic>
    </p:spTree>
    <p:extLst>
      <p:ext uri="{BB962C8B-B14F-4D97-AF65-F5344CB8AC3E}">
        <p14:creationId xmlns:p14="http://schemas.microsoft.com/office/powerpoint/2010/main" val="172626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ECB16D7-1B6E-498F-BD45-6013D7A11138}"/>
              </a:ext>
            </a:extLst>
          </p:cNvPr>
          <p:cNvPicPr>
            <a:picLocks noChangeAspect="1"/>
          </p:cNvPicPr>
          <p:nvPr/>
        </p:nvPicPr>
        <p:blipFill>
          <a:blip r:embed="rId2"/>
          <a:stretch>
            <a:fillRect/>
          </a:stretch>
        </p:blipFill>
        <p:spPr>
          <a:xfrm>
            <a:off x="643467" y="1143000"/>
            <a:ext cx="5294716" cy="4572000"/>
          </a:xfrm>
          <a:prstGeom prst="rect">
            <a:avLst/>
          </a:prstGeom>
        </p:spPr>
      </p:pic>
      <p:cxnSp>
        <p:nvCxnSpPr>
          <p:cNvPr id="44" name="Straight Connector 4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9CE90F7-63B9-410F-AD1B-282A2618AF2A}"/>
              </a:ext>
            </a:extLst>
          </p:cNvPr>
          <p:cNvPicPr>
            <a:picLocks noChangeAspect="1"/>
          </p:cNvPicPr>
          <p:nvPr/>
        </p:nvPicPr>
        <p:blipFill>
          <a:blip r:embed="rId3"/>
          <a:stretch>
            <a:fillRect/>
          </a:stretch>
        </p:blipFill>
        <p:spPr>
          <a:xfrm>
            <a:off x="6253817" y="1114159"/>
            <a:ext cx="5294715" cy="4629681"/>
          </a:xfrm>
          <a:prstGeom prst="rect">
            <a:avLst/>
          </a:prstGeom>
        </p:spPr>
      </p:pic>
    </p:spTree>
    <p:extLst>
      <p:ext uri="{BB962C8B-B14F-4D97-AF65-F5344CB8AC3E}">
        <p14:creationId xmlns:p14="http://schemas.microsoft.com/office/powerpoint/2010/main" val="707389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Isosceles Triangle 4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A0817D8-DB2B-493E-B259-1FF6CFAB7ACA}"/>
              </a:ext>
            </a:extLst>
          </p:cNvPr>
          <p:cNvPicPr>
            <a:picLocks noChangeAspect="1"/>
          </p:cNvPicPr>
          <p:nvPr/>
        </p:nvPicPr>
        <p:blipFill>
          <a:blip r:embed="rId2"/>
          <a:stretch>
            <a:fillRect/>
          </a:stretch>
        </p:blipFill>
        <p:spPr>
          <a:xfrm>
            <a:off x="1574305" y="643467"/>
            <a:ext cx="9043389" cy="5571065"/>
          </a:xfrm>
          <a:prstGeom prst="rect">
            <a:avLst/>
          </a:prstGeom>
          <a:ln>
            <a:noFill/>
          </a:ln>
        </p:spPr>
      </p:pic>
      <p:sp>
        <p:nvSpPr>
          <p:cNvPr id="52" name="Isosceles Triangle 5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31B1B0F-B2FD-44F5-A506-26E6E6FC7BB3}"/>
              </a:ext>
            </a:extLst>
          </p:cNvPr>
          <p:cNvPicPr>
            <a:picLocks noChangeAspect="1"/>
          </p:cNvPicPr>
          <p:nvPr/>
        </p:nvPicPr>
        <p:blipFill>
          <a:blip r:embed="rId3"/>
          <a:stretch>
            <a:fillRect/>
          </a:stretch>
        </p:blipFill>
        <p:spPr>
          <a:xfrm>
            <a:off x="10493993" y="480060"/>
            <a:ext cx="1108200" cy="754974"/>
          </a:xfrm>
          <a:prstGeom prst="rect">
            <a:avLst/>
          </a:prstGeom>
        </p:spPr>
      </p:pic>
    </p:spTree>
    <p:extLst>
      <p:ext uri="{BB962C8B-B14F-4D97-AF65-F5344CB8AC3E}">
        <p14:creationId xmlns:p14="http://schemas.microsoft.com/office/powerpoint/2010/main" val="647918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7F6510-44F1-4E10-AEFE-B8779E3A6BF7}"/>
              </a:ext>
            </a:extLst>
          </p:cNvPr>
          <p:cNvPicPr>
            <a:picLocks noChangeAspect="1"/>
          </p:cNvPicPr>
          <p:nvPr/>
        </p:nvPicPr>
        <p:blipFill>
          <a:blip r:embed="rId2"/>
          <a:stretch>
            <a:fillRect/>
          </a:stretch>
        </p:blipFill>
        <p:spPr>
          <a:xfrm>
            <a:off x="1115615" y="1573887"/>
            <a:ext cx="4742993" cy="3710227"/>
          </a:xfrm>
          <a:prstGeom prst="rect">
            <a:avLst/>
          </a:prstGeom>
        </p:spPr>
      </p:pic>
      <p:cxnSp>
        <p:nvCxnSpPr>
          <p:cNvPr id="40" name="Straight Connector 39">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5809DD9-260C-46C2-8AA2-94765A2EB74D}"/>
              </a:ext>
            </a:extLst>
          </p:cNvPr>
          <p:cNvPicPr>
            <a:picLocks noChangeAspect="1"/>
          </p:cNvPicPr>
          <p:nvPr/>
        </p:nvPicPr>
        <p:blipFill>
          <a:blip r:embed="rId3"/>
          <a:stretch>
            <a:fillRect/>
          </a:stretch>
        </p:blipFill>
        <p:spPr>
          <a:xfrm>
            <a:off x="6343240" y="1358847"/>
            <a:ext cx="4728015" cy="4134160"/>
          </a:xfrm>
          <a:prstGeom prst="rect">
            <a:avLst/>
          </a:prstGeom>
        </p:spPr>
      </p:pic>
    </p:spTree>
    <p:extLst>
      <p:ext uri="{BB962C8B-B14F-4D97-AF65-F5344CB8AC3E}">
        <p14:creationId xmlns:p14="http://schemas.microsoft.com/office/powerpoint/2010/main" val="813504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5179CE6-A3D8-4767-BE8C-CB39370DD97A}"/>
              </a:ext>
            </a:extLst>
          </p:cNvPr>
          <p:cNvPicPr>
            <a:picLocks noChangeAspect="1"/>
          </p:cNvPicPr>
          <p:nvPr/>
        </p:nvPicPr>
        <p:blipFill>
          <a:blip r:embed="rId2"/>
          <a:stretch>
            <a:fillRect/>
          </a:stretch>
        </p:blipFill>
        <p:spPr>
          <a:xfrm>
            <a:off x="643467" y="1143000"/>
            <a:ext cx="5294716" cy="4572000"/>
          </a:xfrm>
          <a:prstGeom prst="rect">
            <a:avLst/>
          </a:prstGeom>
        </p:spPr>
      </p:pic>
      <p:cxnSp>
        <p:nvCxnSpPr>
          <p:cNvPr id="44" name="Straight Connector 4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73F07CC-58EC-4D9D-83D3-16C45FFD72A7}"/>
              </a:ext>
            </a:extLst>
          </p:cNvPr>
          <p:cNvPicPr>
            <a:picLocks noChangeAspect="1"/>
          </p:cNvPicPr>
          <p:nvPr/>
        </p:nvPicPr>
        <p:blipFill>
          <a:blip r:embed="rId3"/>
          <a:stretch>
            <a:fillRect/>
          </a:stretch>
        </p:blipFill>
        <p:spPr>
          <a:xfrm>
            <a:off x="6253817" y="1114159"/>
            <a:ext cx="5294715" cy="4629681"/>
          </a:xfrm>
          <a:prstGeom prst="rect">
            <a:avLst/>
          </a:prstGeom>
        </p:spPr>
      </p:pic>
    </p:spTree>
    <p:extLst>
      <p:ext uri="{BB962C8B-B14F-4D97-AF65-F5344CB8AC3E}">
        <p14:creationId xmlns:p14="http://schemas.microsoft.com/office/powerpoint/2010/main" val="1617926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51AAF8-4721-4BBE-8ED9-584746049009}"/>
              </a:ext>
            </a:extLst>
          </p:cNvPr>
          <p:cNvPicPr>
            <a:picLocks noChangeAspect="1"/>
          </p:cNvPicPr>
          <p:nvPr/>
        </p:nvPicPr>
        <p:blipFill>
          <a:blip r:embed="rId2"/>
          <a:stretch>
            <a:fillRect/>
          </a:stretch>
        </p:blipFill>
        <p:spPr>
          <a:xfrm>
            <a:off x="1115615" y="1573886"/>
            <a:ext cx="4742993" cy="3710227"/>
          </a:xfrm>
          <a:prstGeom prst="rect">
            <a:avLst/>
          </a:prstGeom>
        </p:spPr>
      </p:pic>
      <p:cxnSp>
        <p:nvCxnSpPr>
          <p:cNvPr id="40" name="Straight Connector 39">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7798608-8222-48DE-B65D-CD54F1C4B602}"/>
              </a:ext>
            </a:extLst>
          </p:cNvPr>
          <p:cNvPicPr>
            <a:picLocks noChangeAspect="1"/>
          </p:cNvPicPr>
          <p:nvPr/>
        </p:nvPicPr>
        <p:blipFill>
          <a:blip r:embed="rId3"/>
          <a:stretch>
            <a:fillRect/>
          </a:stretch>
        </p:blipFill>
        <p:spPr>
          <a:xfrm>
            <a:off x="6343240" y="1358847"/>
            <a:ext cx="4728015" cy="4134160"/>
          </a:xfrm>
          <a:prstGeom prst="rect">
            <a:avLst/>
          </a:prstGeom>
        </p:spPr>
      </p:pic>
    </p:spTree>
    <p:extLst>
      <p:ext uri="{BB962C8B-B14F-4D97-AF65-F5344CB8AC3E}">
        <p14:creationId xmlns:p14="http://schemas.microsoft.com/office/powerpoint/2010/main" val="1909443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C1F15A5-8DF9-49F7-A4DF-D00C7F5B7621}"/>
              </a:ext>
            </a:extLst>
          </p:cNvPr>
          <p:cNvPicPr>
            <a:picLocks noChangeAspect="1"/>
          </p:cNvPicPr>
          <p:nvPr/>
        </p:nvPicPr>
        <p:blipFill>
          <a:blip r:embed="rId2"/>
          <a:stretch>
            <a:fillRect/>
          </a:stretch>
        </p:blipFill>
        <p:spPr>
          <a:xfrm>
            <a:off x="643467" y="1143000"/>
            <a:ext cx="5294716" cy="4571999"/>
          </a:xfrm>
          <a:prstGeom prst="rect">
            <a:avLst/>
          </a:prstGeom>
        </p:spPr>
      </p:pic>
      <p:cxnSp>
        <p:nvCxnSpPr>
          <p:cNvPr id="44" name="Straight Connector 4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25B02E0-3D81-4288-8173-53001BEB9D17}"/>
              </a:ext>
            </a:extLst>
          </p:cNvPr>
          <p:cNvPicPr>
            <a:picLocks noChangeAspect="1"/>
          </p:cNvPicPr>
          <p:nvPr/>
        </p:nvPicPr>
        <p:blipFill>
          <a:blip r:embed="rId3"/>
          <a:stretch>
            <a:fillRect/>
          </a:stretch>
        </p:blipFill>
        <p:spPr>
          <a:xfrm>
            <a:off x="6253817" y="1114159"/>
            <a:ext cx="5294715" cy="4629681"/>
          </a:xfrm>
          <a:prstGeom prst="rect">
            <a:avLst/>
          </a:prstGeom>
        </p:spPr>
      </p:pic>
    </p:spTree>
    <p:extLst>
      <p:ext uri="{BB962C8B-B14F-4D97-AF65-F5344CB8AC3E}">
        <p14:creationId xmlns:p14="http://schemas.microsoft.com/office/powerpoint/2010/main" val="1711583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9E7484-CDDB-4B61-870B-F81DBED6BCCF}"/>
              </a:ext>
            </a:extLst>
          </p:cNvPr>
          <p:cNvPicPr>
            <a:picLocks noChangeAspect="1"/>
          </p:cNvPicPr>
          <p:nvPr/>
        </p:nvPicPr>
        <p:blipFill>
          <a:blip r:embed="rId2"/>
          <a:stretch>
            <a:fillRect/>
          </a:stretch>
        </p:blipFill>
        <p:spPr>
          <a:xfrm>
            <a:off x="1115615" y="1573887"/>
            <a:ext cx="4742993" cy="3710227"/>
          </a:xfrm>
          <a:prstGeom prst="rect">
            <a:avLst/>
          </a:prstGeom>
        </p:spPr>
      </p:pic>
      <p:cxnSp>
        <p:nvCxnSpPr>
          <p:cNvPr id="40" name="Straight Connector 39">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CBDA601-BD9E-4E4E-A2BC-0903F9D18F2F}"/>
              </a:ext>
            </a:extLst>
          </p:cNvPr>
          <p:cNvPicPr>
            <a:picLocks noChangeAspect="1"/>
          </p:cNvPicPr>
          <p:nvPr/>
        </p:nvPicPr>
        <p:blipFill>
          <a:blip r:embed="rId3"/>
          <a:stretch>
            <a:fillRect/>
          </a:stretch>
        </p:blipFill>
        <p:spPr>
          <a:xfrm>
            <a:off x="6343240" y="1358847"/>
            <a:ext cx="4728015" cy="4134160"/>
          </a:xfrm>
          <a:prstGeom prst="rect">
            <a:avLst/>
          </a:prstGeom>
        </p:spPr>
      </p:pic>
    </p:spTree>
    <p:extLst>
      <p:ext uri="{BB962C8B-B14F-4D97-AF65-F5344CB8AC3E}">
        <p14:creationId xmlns:p14="http://schemas.microsoft.com/office/powerpoint/2010/main" val="3629099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EC695B6-3BB2-4EAF-8B38-1827645096D6}"/>
              </a:ext>
            </a:extLst>
          </p:cNvPr>
          <p:cNvPicPr>
            <a:picLocks noChangeAspect="1"/>
          </p:cNvPicPr>
          <p:nvPr/>
        </p:nvPicPr>
        <p:blipFill>
          <a:blip r:embed="rId2"/>
          <a:stretch>
            <a:fillRect/>
          </a:stretch>
        </p:blipFill>
        <p:spPr>
          <a:xfrm>
            <a:off x="643467" y="1143000"/>
            <a:ext cx="5294716" cy="4572000"/>
          </a:xfrm>
          <a:prstGeom prst="rect">
            <a:avLst/>
          </a:prstGeom>
        </p:spPr>
      </p:pic>
      <p:cxnSp>
        <p:nvCxnSpPr>
          <p:cNvPr id="44" name="Straight Connector 4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5FDC88D-4714-41EC-8DDF-4CE5876F1814}"/>
              </a:ext>
            </a:extLst>
          </p:cNvPr>
          <p:cNvPicPr>
            <a:picLocks noChangeAspect="1"/>
          </p:cNvPicPr>
          <p:nvPr/>
        </p:nvPicPr>
        <p:blipFill>
          <a:blip r:embed="rId3"/>
          <a:stretch>
            <a:fillRect/>
          </a:stretch>
        </p:blipFill>
        <p:spPr>
          <a:xfrm>
            <a:off x="6253817" y="1114159"/>
            <a:ext cx="5294715" cy="4629681"/>
          </a:xfrm>
          <a:prstGeom prst="rect">
            <a:avLst/>
          </a:prstGeom>
        </p:spPr>
      </p:pic>
    </p:spTree>
    <p:extLst>
      <p:ext uri="{BB962C8B-B14F-4D97-AF65-F5344CB8AC3E}">
        <p14:creationId xmlns:p14="http://schemas.microsoft.com/office/powerpoint/2010/main" val="2431466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B61D44-1CD2-4F73-8157-7BF82F4D1BBB}"/>
              </a:ext>
            </a:extLst>
          </p:cNvPr>
          <p:cNvPicPr>
            <a:picLocks noChangeAspect="1"/>
          </p:cNvPicPr>
          <p:nvPr/>
        </p:nvPicPr>
        <p:blipFill>
          <a:blip r:embed="rId2"/>
          <a:stretch>
            <a:fillRect/>
          </a:stretch>
        </p:blipFill>
        <p:spPr>
          <a:xfrm>
            <a:off x="1115615" y="1573887"/>
            <a:ext cx="4742993" cy="3710227"/>
          </a:xfrm>
          <a:prstGeom prst="rect">
            <a:avLst/>
          </a:prstGeom>
        </p:spPr>
      </p:pic>
      <p:cxnSp>
        <p:nvCxnSpPr>
          <p:cNvPr id="40" name="Straight Connector 39">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E24C2DB-2B8A-4C65-B3E1-F16239D2A70B}"/>
              </a:ext>
            </a:extLst>
          </p:cNvPr>
          <p:cNvPicPr>
            <a:picLocks noChangeAspect="1"/>
          </p:cNvPicPr>
          <p:nvPr/>
        </p:nvPicPr>
        <p:blipFill>
          <a:blip r:embed="rId3"/>
          <a:stretch>
            <a:fillRect/>
          </a:stretch>
        </p:blipFill>
        <p:spPr>
          <a:xfrm>
            <a:off x="6343240" y="1358847"/>
            <a:ext cx="4728015" cy="4134160"/>
          </a:xfrm>
          <a:prstGeom prst="rect">
            <a:avLst/>
          </a:prstGeom>
        </p:spPr>
      </p:pic>
    </p:spTree>
    <p:extLst>
      <p:ext uri="{BB962C8B-B14F-4D97-AF65-F5344CB8AC3E}">
        <p14:creationId xmlns:p14="http://schemas.microsoft.com/office/powerpoint/2010/main" val="3362687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DA708E3-484C-4795-81A6-06A1125303DD}"/>
              </a:ext>
            </a:extLst>
          </p:cNvPr>
          <p:cNvPicPr>
            <a:picLocks noChangeAspect="1"/>
          </p:cNvPicPr>
          <p:nvPr/>
        </p:nvPicPr>
        <p:blipFill>
          <a:blip r:embed="rId2"/>
          <a:stretch>
            <a:fillRect/>
          </a:stretch>
        </p:blipFill>
        <p:spPr>
          <a:xfrm>
            <a:off x="643467" y="1143000"/>
            <a:ext cx="5294716" cy="4572000"/>
          </a:xfrm>
          <a:prstGeom prst="rect">
            <a:avLst/>
          </a:prstGeom>
        </p:spPr>
      </p:pic>
      <p:cxnSp>
        <p:nvCxnSpPr>
          <p:cNvPr id="44" name="Straight Connector 4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2EE65BC-E40B-450E-B8E1-6435AB8EBD89}"/>
              </a:ext>
            </a:extLst>
          </p:cNvPr>
          <p:cNvPicPr>
            <a:picLocks noChangeAspect="1"/>
          </p:cNvPicPr>
          <p:nvPr/>
        </p:nvPicPr>
        <p:blipFill>
          <a:blip r:embed="rId3"/>
          <a:stretch>
            <a:fillRect/>
          </a:stretch>
        </p:blipFill>
        <p:spPr>
          <a:xfrm>
            <a:off x="6253817" y="1114159"/>
            <a:ext cx="5294715" cy="4629681"/>
          </a:xfrm>
          <a:prstGeom prst="rect">
            <a:avLst/>
          </a:prstGeom>
        </p:spPr>
      </p:pic>
    </p:spTree>
    <p:extLst>
      <p:ext uri="{BB962C8B-B14F-4D97-AF65-F5344CB8AC3E}">
        <p14:creationId xmlns:p14="http://schemas.microsoft.com/office/powerpoint/2010/main" val="2989412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Isosceles Triangle 2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96855F4-5BCE-4662-95A2-6E38B4C0912F}"/>
              </a:ext>
            </a:extLst>
          </p:cNvPr>
          <p:cNvPicPr>
            <a:picLocks noChangeAspect="1"/>
          </p:cNvPicPr>
          <p:nvPr/>
        </p:nvPicPr>
        <p:blipFill>
          <a:blip r:embed="rId2"/>
          <a:stretch>
            <a:fillRect/>
          </a:stretch>
        </p:blipFill>
        <p:spPr>
          <a:xfrm>
            <a:off x="1627402" y="643467"/>
            <a:ext cx="8937195" cy="5571065"/>
          </a:xfrm>
          <a:prstGeom prst="rect">
            <a:avLst/>
          </a:prstGeom>
          <a:ln>
            <a:noFill/>
          </a:ln>
        </p:spPr>
      </p:pic>
      <p:sp>
        <p:nvSpPr>
          <p:cNvPr id="28" name="Isosceles Triangle 2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5F57588-D785-440C-86C0-566DC77B707F}"/>
              </a:ext>
            </a:extLst>
          </p:cNvPr>
          <p:cNvPicPr>
            <a:picLocks noChangeAspect="1"/>
          </p:cNvPicPr>
          <p:nvPr/>
        </p:nvPicPr>
        <p:blipFill>
          <a:blip r:embed="rId3"/>
          <a:stretch>
            <a:fillRect/>
          </a:stretch>
        </p:blipFill>
        <p:spPr>
          <a:xfrm>
            <a:off x="10949049" y="480060"/>
            <a:ext cx="765939" cy="669735"/>
          </a:xfrm>
          <a:prstGeom prst="rect">
            <a:avLst/>
          </a:prstGeom>
        </p:spPr>
      </p:pic>
    </p:spTree>
    <p:extLst>
      <p:ext uri="{BB962C8B-B14F-4D97-AF65-F5344CB8AC3E}">
        <p14:creationId xmlns:p14="http://schemas.microsoft.com/office/powerpoint/2010/main" val="1005455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E71379-A022-449E-90C4-7C8F36B623D1}"/>
              </a:ext>
            </a:extLst>
          </p:cNvPr>
          <p:cNvPicPr>
            <a:picLocks noChangeAspect="1"/>
          </p:cNvPicPr>
          <p:nvPr/>
        </p:nvPicPr>
        <p:blipFill>
          <a:blip r:embed="rId2"/>
          <a:stretch>
            <a:fillRect/>
          </a:stretch>
        </p:blipFill>
        <p:spPr>
          <a:xfrm>
            <a:off x="1115615" y="1573887"/>
            <a:ext cx="4742993" cy="3710227"/>
          </a:xfrm>
          <a:prstGeom prst="rect">
            <a:avLst/>
          </a:prstGeom>
        </p:spPr>
      </p:pic>
      <p:cxnSp>
        <p:nvCxnSpPr>
          <p:cNvPr id="40" name="Straight Connector 39">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133E795-1915-44BA-B4B9-0773F146BE8D}"/>
              </a:ext>
            </a:extLst>
          </p:cNvPr>
          <p:cNvPicPr>
            <a:picLocks noChangeAspect="1"/>
          </p:cNvPicPr>
          <p:nvPr/>
        </p:nvPicPr>
        <p:blipFill>
          <a:blip r:embed="rId3"/>
          <a:stretch>
            <a:fillRect/>
          </a:stretch>
        </p:blipFill>
        <p:spPr>
          <a:xfrm>
            <a:off x="6343240" y="1358847"/>
            <a:ext cx="4728015" cy="4134160"/>
          </a:xfrm>
          <a:prstGeom prst="rect">
            <a:avLst/>
          </a:prstGeom>
        </p:spPr>
      </p:pic>
    </p:spTree>
    <p:extLst>
      <p:ext uri="{BB962C8B-B14F-4D97-AF65-F5344CB8AC3E}">
        <p14:creationId xmlns:p14="http://schemas.microsoft.com/office/powerpoint/2010/main" val="1629863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Isosceles Triangle 4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26BCB67-483B-4B02-9971-7E49ED548C36}"/>
              </a:ext>
            </a:extLst>
          </p:cNvPr>
          <p:cNvPicPr>
            <a:picLocks noChangeAspect="1"/>
          </p:cNvPicPr>
          <p:nvPr/>
        </p:nvPicPr>
        <p:blipFill>
          <a:blip r:embed="rId2"/>
          <a:stretch>
            <a:fillRect/>
          </a:stretch>
        </p:blipFill>
        <p:spPr>
          <a:xfrm>
            <a:off x="2243300" y="643467"/>
            <a:ext cx="7705400" cy="5571065"/>
          </a:xfrm>
          <a:prstGeom prst="rect">
            <a:avLst/>
          </a:prstGeom>
          <a:ln>
            <a:noFill/>
          </a:ln>
        </p:spPr>
      </p:pic>
      <p:sp>
        <p:nvSpPr>
          <p:cNvPr id="52" name="Isosceles Triangle 5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497F823-7B53-46AC-87C8-D88323F80DE5}"/>
              </a:ext>
            </a:extLst>
          </p:cNvPr>
          <p:cNvPicPr>
            <a:picLocks noChangeAspect="1"/>
          </p:cNvPicPr>
          <p:nvPr/>
        </p:nvPicPr>
        <p:blipFill>
          <a:blip r:embed="rId3"/>
          <a:stretch>
            <a:fillRect/>
          </a:stretch>
        </p:blipFill>
        <p:spPr>
          <a:xfrm>
            <a:off x="10468841" y="468259"/>
            <a:ext cx="1261981" cy="564894"/>
          </a:xfrm>
          <a:prstGeom prst="rect">
            <a:avLst/>
          </a:prstGeom>
        </p:spPr>
      </p:pic>
    </p:spTree>
    <p:extLst>
      <p:ext uri="{BB962C8B-B14F-4D97-AF65-F5344CB8AC3E}">
        <p14:creationId xmlns:p14="http://schemas.microsoft.com/office/powerpoint/2010/main" val="3656332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7DE3FB-C0CF-414D-AFA6-27BA4910BCA1}"/>
              </a:ext>
            </a:extLst>
          </p:cNvPr>
          <p:cNvPicPr>
            <a:picLocks noChangeAspect="1"/>
          </p:cNvPicPr>
          <p:nvPr/>
        </p:nvPicPr>
        <p:blipFill>
          <a:blip r:embed="rId2"/>
          <a:stretch>
            <a:fillRect/>
          </a:stretch>
        </p:blipFill>
        <p:spPr>
          <a:xfrm>
            <a:off x="1115615" y="1573887"/>
            <a:ext cx="4742993" cy="3710227"/>
          </a:xfrm>
          <a:prstGeom prst="rect">
            <a:avLst/>
          </a:prstGeom>
        </p:spPr>
      </p:pic>
      <p:cxnSp>
        <p:nvCxnSpPr>
          <p:cNvPr id="40" name="Straight Connector 39">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F88B2C5-CADD-453B-B61D-D72E1E04A658}"/>
              </a:ext>
            </a:extLst>
          </p:cNvPr>
          <p:cNvPicPr>
            <a:picLocks noChangeAspect="1"/>
          </p:cNvPicPr>
          <p:nvPr/>
        </p:nvPicPr>
        <p:blipFill>
          <a:blip r:embed="rId3"/>
          <a:stretch>
            <a:fillRect/>
          </a:stretch>
        </p:blipFill>
        <p:spPr>
          <a:xfrm>
            <a:off x="6343240" y="1358847"/>
            <a:ext cx="4728015" cy="4134160"/>
          </a:xfrm>
          <a:prstGeom prst="rect">
            <a:avLst/>
          </a:prstGeom>
        </p:spPr>
      </p:pic>
    </p:spTree>
    <p:extLst>
      <p:ext uri="{BB962C8B-B14F-4D97-AF65-F5344CB8AC3E}">
        <p14:creationId xmlns:p14="http://schemas.microsoft.com/office/powerpoint/2010/main" val="6102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AC9BC79-BCD1-4674-B905-6C66CA8F332C}"/>
              </a:ext>
            </a:extLst>
          </p:cNvPr>
          <p:cNvPicPr>
            <a:picLocks noChangeAspect="1"/>
          </p:cNvPicPr>
          <p:nvPr/>
        </p:nvPicPr>
        <p:blipFill>
          <a:blip r:embed="rId2"/>
          <a:stretch>
            <a:fillRect/>
          </a:stretch>
        </p:blipFill>
        <p:spPr>
          <a:xfrm>
            <a:off x="643467" y="1143000"/>
            <a:ext cx="5294716" cy="4572000"/>
          </a:xfrm>
          <a:prstGeom prst="rect">
            <a:avLst/>
          </a:prstGeom>
        </p:spPr>
      </p:pic>
      <p:cxnSp>
        <p:nvCxnSpPr>
          <p:cNvPr id="44" name="Straight Connector 4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8F5A26A-E105-44A3-8B28-24D3695BD938}"/>
              </a:ext>
            </a:extLst>
          </p:cNvPr>
          <p:cNvPicPr>
            <a:picLocks noChangeAspect="1"/>
          </p:cNvPicPr>
          <p:nvPr/>
        </p:nvPicPr>
        <p:blipFill>
          <a:blip r:embed="rId3"/>
          <a:stretch>
            <a:fillRect/>
          </a:stretch>
        </p:blipFill>
        <p:spPr>
          <a:xfrm>
            <a:off x="6253817" y="1114159"/>
            <a:ext cx="5294715" cy="4629681"/>
          </a:xfrm>
          <a:prstGeom prst="rect">
            <a:avLst/>
          </a:prstGeom>
        </p:spPr>
      </p:pic>
    </p:spTree>
    <p:extLst>
      <p:ext uri="{BB962C8B-B14F-4D97-AF65-F5344CB8AC3E}">
        <p14:creationId xmlns:p14="http://schemas.microsoft.com/office/powerpoint/2010/main" val="4015278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6F4940-E989-49AE-B685-F39CD155BDAA}"/>
              </a:ext>
            </a:extLst>
          </p:cNvPr>
          <p:cNvPicPr>
            <a:picLocks noChangeAspect="1"/>
          </p:cNvPicPr>
          <p:nvPr/>
        </p:nvPicPr>
        <p:blipFill>
          <a:blip r:embed="rId2"/>
          <a:stretch>
            <a:fillRect/>
          </a:stretch>
        </p:blipFill>
        <p:spPr>
          <a:xfrm>
            <a:off x="1115615" y="1573886"/>
            <a:ext cx="4742993" cy="3710227"/>
          </a:xfrm>
          <a:prstGeom prst="rect">
            <a:avLst/>
          </a:prstGeom>
        </p:spPr>
      </p:pic>
      <p:cxnSp>
        <p:nvCxnSpPr>
          <p:cNvPr id="40" name="Straight Connector 39">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7E26344-42BB-4155-B14D-9EDE2AD45893}"/>
              </a:ext>
            </a:extLst>
          </p:cNvPr>
          <p:cNvPicPr>
            <a:picLocks noChangeAspect="1"/>
          </p:cNvPicPr>
          <p:nvPr/>
        </p:nvPicPr>
        <p:blipFill>
          <a:blip r:embed="rId3"/>
          <a:stretch>
            <a:fillRect/>
          </a:stretch>
        </p:blipFill>
        <p:spPr>
          <a:xfrm>
            <a:off x="6343240" y="1358847"/>
            <a:ext cx="4728015" cy="4134160"/>
          </a:xfrm>
          <a:prstGeom prst="rect">
            <a:avLst/>
          </a:prstGeom>
        </p:spPr>
      </p:pic>
    </p:spTree>
    <p:extLst>
      <p:ext uri="{BB962C8B-B14F-4D97-AF65-F5344CB8AC3E}">
        <p14:creationId xmlns:p14="http://schemas.microsoft.com/office/powerpoint/2010/main" val="1041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D3D21B4-EB4E-4BAF-B42F-61BD331E97D0}"/>
              </a:ext>
            </a:extLst>
          </p:cNvPr>
          <p:cNvPicPr>
            <a:picLocks noChangeAspect="1"/>
          </p:cNvPicPr>
          <p:nvPr/>
        </p:nvPicPr>
        <p:blipFill>
          <a:blip r:embed="rId2"/>
          <a:stretch>
            <a:fillRect/>
          </a:stretch>
        </p:blipFill>
        <p:spPr>
          <a:xfrm>
            <a:off x="643467" y="1143000"/>
            <a:ext cx="5294716" cy="4572000"/>
          </a:xfrm>
          <a:prstGeom prst="rect">
            <a:avLst/>
          </a:prstGeom>
        </p:spPr>
      </p:pic>
      <p:cxnSp>
        <p:nvCxnSpPr>
          <p:cNvPr id="44" name="Straight Connector 4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4388FD7-69D9-4651-833B-139514AB26F1}"/>
              </a:ext>
            </a:extLst>
          </p:cNvPr>
          <p:cNvPicPr>
            <a:picLocks noChangeAspect="1"/>
          </p:cNvPicPr>
          <p:nvPr/>
        </p:nvPicPr>
        <p:blipFill>
          <a:blip r:embed="rId3"/>
          <a:stretch>
            <a:fillRect/>
          </a:stretch>
        </p:blipFill>
        <p:spPr>
          <a:xfrm>
            <a:off x="6253817" y="1114159"/>
            <a:ext cx="5294715" cy="4629681"/>
          </a:xfrm>
          <a:prstGeom prst="rect">
            <a:avLst/>
          </a:prstGeom>
        </p:spPr>
      </p:pic>
    </p:spTree>
    <p:extLst>
      <p:ext uri="{BB962C8B-B14F-4D97-AF65-F5344CB8AC3E}">
        <p14:creationId xmlns:p14="http://schemas.microsoft.com/office/powerpoint/2010/main" val="2519521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Isosceles Triangle 4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13666FD-1573-48AA-BCE1-C707308F5D78}"/>
              </a:ext>
            </a:extLst>
          </p:cNvPr>
          <p:cNvPicPr>
            <a:picLocks noChangeAspect="1"/>
          </p:cNvPicPr>
          <p:nvPr/>
        </p:nvPicPr>
        <p:blipFill>
          <a:blip r:embed="rId2"/>
          <a:stretch>
            <a:fillRect/>
          </a:stretch>
        </p:blipFill>
        <p:spPr>
          <a:xfrm>
            <a:off x="643467" y="1723666"/>
            <a:ext cx="10905066" cy="3410667"/>
          </a:xfrm>
          <a:prstGeom prst="rect">
            <a:avLst/>
          </a:prstGeom>
          <a:ln>
            <a:noFill/>
          </a:ln>
        </p:spPr>
      </p:pic>
      <p:sp>
        <p:nvSpPr>
          <p:cNvPr id="52" name="Isosceles Triangle 5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FFD0515-0D12-4075-995D-4BABEF07DEE2}"/>
              </a:ext>
            </a:extLst>
          </p:cNvPr>
          <p:cNvPicPr>
            <a:picLocks noChangeAspect="1"/>
          </p:cNvPicPr>
          <p:nvPr/>
        </p:nvPicPr>
        <p:blipFill>
          <a:blip r:embed="rId3"/>
          <a:stretch>
            <a:fillRect/>
          </a:stretch>
        </p:blipFill>
        <p:spPr>
          <a:xfrm>
            <a:off x="10669088" y="656540"/>
            <a:ext cx="784281" cy="685773"/>
          </a:xfrm>
          <a:prstGeom prst="rect">
            <a:avLst/>
          </a:prstGeom>
        </p:spPr>
      </p:pic>
    </p:spTree>
    <p:extLst>
      <p:ext uri="{BB962C8B-B14F-4D97-AF65-F5344CB8AC3E}">
        <p14:creationId xmlns:p14="http://schemas.microsoft.com/office/powerpoint/2010/main" val="654213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FB87599-ADD7-43D7-BDFF-F3B0714839B4}"/>
              </a:ext>
            </a:extLst>
          </p:cNvPr>
          <p:cNvPicPr>
            <a:picLocks noChangeAspect="1"/>
          </p:cNvPicPr>
          <p:nvPr/>
        </p:nvPicPr>
        <p:blipFill>
          <a:blip r:embed="rId2"/>
          <a:stretch>
            <a:fillRect/>
          </a:stretch>
        </p:blipFill>
        <p:spPr>
          <a:xfrm>
            <a:off x="643467" y="1143000"/>
            <a:ext cx="5294716" cy="4572000"/>
          </a:xfrm>
          <a:prstGeom prst="rect">
            <a:avLst/>
          </a:prstGeom>
        </p:spPr>
      </p:pic>
      <p:cxnSp>
        <p:nvCxnSpPr>
          <p:cNvPr id="44" name="Straight Connector 4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81BFB26-57F2-4772-A050-A74701463C09}"/>
              </a:ext>
            </a:extLst>
          </p:cNvPr>
          <p:cNvPicPr>
            <a:picLocks noChangeAspect="1"/>
          </p:cNvPicPr>
          <p:nvPr/>
        </p:nvPicPr>
        <p:blipFill>
          <a:blip r:embed="rId3"/>
          <a:stretch>
            <a:fillRect/>
          </a:stretch>
        </p:blipFill>
        <p:spPr>
          <a:xfrm>
            <a:off x="6253817" y="1114159"/>
            <a:ext cx="5294715" cy="4629681"/>
          </a:xfrm>
          <a:prstGeom prst="rect">
            <a:avLst/>
          </a:prstGeom>
        </p:spPr>
      </p:pic>
    </p:spTree>
    <p:extLst>
      <p:ext uri="{BB962C8B-B14F-4D97-AF65-F5344CB8AC3E}">
        <p14:creationId xmlns:p14="http://schemas.microsoft.com/office/powerpoint/2010/main" val="4229211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743690-47C6-48F9-A09D-4BBCF33D83C8}"/>
              </a:ext>
            </a:extLst>
          </p:cNvPr>
          <p:cNvPicPr>
            <a:picLocks noChangeAspect="1"/>
          </p:cNvPicPr>
          <p:nvPr/>
        </p:nvPicPr>
        <p:blipFill>
          <a:blip r:embed="rId2"/>
          <a:stretch>
            <a:fillRect/>
          </a:stretch>
        </p:blipFill>
        <p:spPr>
          <a:xfrm>
            <a:off x="1115615" y="1573887"/>
            <a:ext cx="4742993" cy="3710227"/>
          </a:xfrm>
          <a:prstGeom prst="rect">
            <a:avLst/>
          </a:prstGeom>
        </p:spPr>
      </p:pic>
      <p:cxnSp>
        <p:nvCxnSpPr>
          <p:cNvPr id="40" name="Straight Connector 39">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C851038-8CC0-43E6-BCFF-0E1E3E67F833}"/>
              </a:ext>
            </a:extLst>
          </p:cNvPr>
          <p:cNvPicPr>
            <a:picLocks noChangeAspect="1"/>
          </p:cNvPicPr>
          <p:nvPr/>
        </p:nvPicPr>
        <p:blipFill>
          <a:blip r:embed="rId3"/>
          <a:stretch>
            <a:fillRect/>
          </a:stretch>
        </p:blipFill>
        <p:spPr>
          <a:xfrm>
            <a:off x="6343240" y="1358847"/>
            <a:ext cx="4728015" cy="4134160"/>
          </a:xfrm>
          <a:prstGeom prst="rect">
            <a:avLst/>
          </a:prstGeom>
        </p:spPr>
      </p:pic>
    </p:spTree>
    <p:extLst>
      <p:ext uri="{BB962C8B-B14F-4D97-AF65-F5344CB8AC3E}">
        <p14:creationId xmlns:p14="http://schemas.microsoft.com/office/powerpoint/2010/main" val="2226267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39">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1">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E90964E-E38F-4B89-9EFE-B7FCCAC411A8}"/>
              </a:ext>
            </a:extLst>
          </p:cNvPr>
          <p:cNvPicPr>
            <a:picLocks noChangeAspect="1"/>
          </p:cNvPicPr>
          <p:nvPr/>
        </p:nvPicPr>
        <p:blipFill>
          <a:blip r:embed="rId2"/>
          <a:stretch>
            <a:fillRect/>
          </a:stretch>
        </p:blipFill>
        <p:spPr>
          <a:xfrm>
            <a:off x="6421035" y="1186267"/>
            <a:ext cx="5129784" cy="4485466"/>
          </a:xfrm>
          <a:prstGeom prst="rect">
            <a:avLst/>
          </a:prstGeom>
        </p:spPr>
      </p:pic>
      <p:sp>
        <p:nvSpPr>
          <p:cNvPr id="48" name="Rectangle 43">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6DB412B-3833-42C3-BE5F-D72F0081EDF3}"/>
              </a:ext>
            </a:extLst>
          </p:cNvPr>
          <p:cNvPicPr>
            <a:picLocks noChangeAspect="1"/>
          </p:cNvPicPr>
          <p:nvPr/>
        </p:nvPicPr>
        <p:blipFill>
          <a:blip r:embed="rId3"/>
          <a:stretch>
            <a:fillRect/>
          </a:stretch>
        </p:blipFill>
        <p:spPr>
          <a:xfrm>
            <a:off x="641180" y="1044001"/>
            <a:ext cx="5129784" cy="4176000"/>
          </a:xfrm>
          <a:prstGeom prst="rect">
            <a:avLst/>
          </a:prstGeom>
        </p:spPr>
      </p:pic>
    </p:spTree>
    <p:extLst>
      <p:ext uri="{BB962C8B-B14F-4D97-AF65-F5344CB8AC3E}">
        <p14:creationId xmlns:p14="http://schemas.microsoft.com/office/powerpoint/2010/main" val="2190653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66F4DE-2508-4EFA-BB2E-A62914D1AC92}"/>
              </a:ext>
            </a:extLst>
          </p:cNvPr>
          <p:cNvPicPr>
            <a:picLocks noChangeAspect="1"/>
          </p:cNvPicPr>
          <p:nvPr/>
        </p:nvPicPr>
        <p:blipFill>
          <a:blip r:embed="rId2"/>
          <a:stretch>
            <a:fillRect/>
          </a:stretch>
        </p:blipFill>
        <p:spPr>
          <a:xfrm>
            <a:off x="1022015" y="1573887"/>
            <a:ext cx="4980384" cy="3710227"/>
          </a:xfrm>
          <a:prstGeom prst="rect">
            <a:avLst/>
          </a:prstGeom>
        </p:spPr>
      </p:pic>
      <p:cxnSp>
        <p:nvCxnSpPr>
          <p:cNvPr id="16" name="Straight Connector 15">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398FEE4-629B-432C-A24B-650CDC50E222}"/>
              </a:ext>
            </a:extLst>
          </p:cNvPr>
          <p:cNvPicPr>
            <a:picLocks noChangeAspect="1"/>
          </p:cNvPicPr>
          <p:nvPr/>
        </p:nvPicPr>
        <p:blipFill>
          <a:blip r:embed="rId3"/>
          <a:stretch>
            <a:fillRect/>
          </a:stretch>
        </p:blipFill>
        <p:spPr>
          <a:xfrm>
            <a:off x="6343240" y="1358847"/>
            <a:ext cx="4728015" cy="4134160"/>
          </a:xfrm>
          <a:prstGeom prst="rect">
            <a:avLst/>
          </a:prstGeom>
        </p:spPr>
      </p:pic>
    </p:spTree>
    <p:extLst>
      <p:ext uri="{BB962C8B-B14F-4D97-AF65-F5344CB8AC3E}">
        <p14:creationId xmlns:p14="http://schemas.microsoft.com/office/powerpoint/2010/main" val="3274989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Isosceles Triangle 4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9F60CAA-8592-44B1-801F-CDB3ED01072D}"/>
              </a:ext>
            </a:extLst>
          </p:cNvPr>
          <p:cNvPicPr>
            <a:picLocks noChangeAspect="1"/>
          </p:cNvPicPr>
          <p:nvPr/>
        </p:nvPicPr>
        <p:blipFill>
          <a:blip r:embed="rId2"/>
          <a:stretch>
            <a:fillRect/>
          </a:stretch>
        </p:blipFill>
        <p:spPr>
          <a:xfrm>
            <a:off x="2104621" y="643467"/>
            <a:ext cx="7982758" cy="5571065"/>
          </a:xfrm>
          <a:prstGeom prst="rect">
            <a:avLst/>
          </a:prstGeom>
          <a:ln>
            <a:noFill/>
          </a:ln>
        </p:spPr>
      </p:pic>
      <p:sp>
        <p:nvSpPr>
          <p:cNvPr id="52" name="Isosceles Triangle 5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D80EE-4D1F-422A-BB35-8E0E34602AF2}"/>
              </a:ext>
            </a:extLst>
          </p:cNvPr>
          <p:cNvPicPr>
            <a:picLocks noChangeAspect="1"/>
          </p:cNvPicPr>
          <p:nvPr/>
        </p:nvPicPr>
        <p:blipFill>
          <a:blip r:embed="rId3"/>
          <a:stretch>
            <a:fillRect/>
          </a:stretch>
        </p:blipFill>
        <p:spPr>
          <a:xfrm>
            <a:off x="10998467" y="480060"/>
            <a:ext cx="624599" cy="446216"/>
          </a:xfrm>
          <a:prstGeom prst="rect">
            <a:avLst/>
          </a:prstGeom>
        </p:spPr>
      </p:pic>
    </p:spTree>
    <p:extLst>
      <p:ext uri="{BB962C8B-B14F-4D97-AF65-F5344CB8AC3E}">
        <p14:creationId xmlns:p14="http://schemas.microsoft.com/office/powerpoint/2010/main" val="2894931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Isosceles Triangle 4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98A4426-A59B-4CD9-AA58-287AF0140159}"/>
              </a:ext>
            </a:extLst>
          </p:cNvPr>
          <p:cNvPicPr>
            <a:picLocks noChangeAspect="1"/>
          </p:cNvPicPr>
          <p:nvPr/>
        </p:nvPicPr>
        <p:blipFill>
          <a:blip r:embed="rId2"/>
          <a:stretch>
            <a:fillRect/>
          </a:stretch>
        </p:blipFill>
        <p:spPr>
          <a:xfrm>
            <a:off x="1133393" y="643467"/>
            <a:ext cx="9925213" cy="5571065"/>
          </a:xfrm>
          <a:prstGeom prst="rect">
            <a:avLst/>
          </a:prstGeom>
          <a:ln>
            <a:noFill/>
          </a:ln>
        </p:spPr>
      </p:pic>
      <p:sp>
        <p:nvSpPr>
          <p:cNvPr id="52" name="Isosceles Triangle 5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C04E513-90F9-4630-AA89-F3E712075489}"/>
              </a:ext>
            </a:extLst>
          </p:cNvPr>
          <p:cNvPicPr>
            <a:picLocks noChangeAspect="1"/>
          </p:cNvPicPr>
          <p:nvPr/>
        </p:nvPicPr>
        <p:blipFill>
          <a:blip r:embed="rId3"/>
          <a:stretch>
            <a:fillRect/>
          </a:stretch>
        </p:blipFill>
        <p:spPr>
          <a:xfrm>
            <a:off x="10759044" y="480059"/>
            <a:ext cx="955943" cy="731224"/>
          </a:xfrm>
          <a:prstGeom prst="rect">
            <a:avLst/>
          </a:prstGeom>
        </p:spPr>
      </p:pic>
    </p:spTree>
    <p:extLst>
      <p:ext uri="{BB962C8B-B14F-4D97-AF65-F5344CB8AC3E}">
        <p14:creationId xmlns:p14="http://schemas.microsoft.com/office/powerpoint/2010/main" val="3609785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8A47B83-156E-4AE5-A969-63D003835AC2}"/>
              </a:ext>
            </a:extLst>
          </p:cNvPr>
          <p:cNvGraphicFramePr>
            <a:graphicFrameLocks noGrp="1"/>
          </p:cNvGraphicFramePr>
          <p:nvPr>
            <p:extLst>
              <p:ext uri="{D42A27DB-BD31-4B8C-83A1-F6EECF244321}">
                <p14:modId xmlns:p14="http://schemas.microsoft.com/office/powerpoint/2010/main" val="2351733628"/>
              </p:ext>
            </p:extLst>
          </p:nvPr>
        </p:nvGraphicFramePr>
        <p:xfrm>
          <a:off x="1980000" y="712577"/>
          <a:ext cx="7668000" cy="4400347"/>
        </p:xfrm>
        <a:graphic>
          <a:graphicData uri="http://schemas.openxmlformats.org/drawingml/2006/table">
            <a:tbl>
              <a:tblPr>
                <a:tableStyleId>{5C22544A-7EE6-4342-B048-85BDC9FD1C3A}</a:tableStyleId>
              </a:tblPr>
              <a:tblGrid>
                <a:gridCol w="525807">
                  <a:extLst>
                    <a:ext uri="{9D8B030D-6E8A-4147-A177-3AD203B41FA5}">
                      <a16:colId xmlns:a16="http://schemas.microsoft.com/office/drawing/2014/main" val="217505329"/>
                    </a:ext>
                  </a:extLst>
                </a:gridCol>
                <a:gridCol w="2519485">
                  <a:extLst>
                    <a:ext uri="{9D8B030D-6E8A-4147-A177-3AD203B41FA5}">
                      <a16:colId xmlns:a16="http://schemas.microsoft.com/office/drawing/2014/main" val="4142112520"/>
                    </a:ext>
                  </a:extLst>
                </a:gridCol>
                <a:gridCol w="1259741">
                  <a:extLst>
                    <a:ext uri="{9D8B030D-6E8A-4147-A177-3AD203B41FA5}">
                      <a16:colId xmlns:a16="http://schemas.microsoft.com/office/drawing/2014/main" val="1390458449"/>
                    </a:ext>
                  </a:extLst>
                </a:gridCol>
                <a:gridCol w="1007794">
                  <a:extLst>
                    <a:ext uri="{9D8B030D-6E8A-4147-A177-3AD203B41FA5}">
                      <a16:colId xmlns:a16="http://schemas.microsoft.com/office/drawing/2014/main" val="4017187073"/>
                    </a:ext>
                  </a:extLst>
                </a:gridCol>
                <a:gridCol w="1183064">
                  <a:extLst>
                    <a:ext uri="{9D8B030D-6E8A-4147-A177-3AD203B41FA5}">
                      <a16:colId xmlns:a16="http://schemas.microsoft.com/office/drawing/2014/main" val="2641144560"/>
                    </a:ext>
                  </a:extLst>
                </a:gridCol>
                <a:gridCol w="1172109">
                  <a:extLst>
                    <a:ext uri="{9D8B030D-6E8A-4147-A177-3AD203B41FA5}">
                      <a16:colId xmlns:a16="http://schemas.microsoft.com/office/drawing/2014/main" val="2465378519"/>
                    </a:ext>
                  </a:extLst>
                </a:gridCol>
              </a:tblGrid>
              <a:tr h="87427">
                <a:tc>
                  <a:txBody>
                    <a:bodyPr/>
                    <a:lstStyle/>
                    <a:p>
                      <a:pPr algn="ctr" fontAlgn="ctr"/>
                      <a:r>
                        <a:rPr lang="en-ZA" sz="400" u="none" strike="noStrike">
                          <a:effectLst/>
                        </a:rPr>
                        <a:t>No:</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400" u="none" strike="noStrike">
                          <a:effectLst/>
                        </a:rPr>
                        <a:t>Country Name</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400" u="none" strike="noStrike">
                          <a:effectLst/>
                        </a:rPr>
                        <a:t>Population in 2019</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400" u="none" strike="noStrike">
                          <a:effectLst/>
                        </a:rPr>
                        <a:t>Active in network</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400" u="none" strike="noStrike">
                          <a:effectLst/>
                        </a:rPr>
                        <a:t>Voting once</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400" u="none" strike="noStrike">
                          <a:effectLst/>
                        </a:rPr>
                        <a:t>Total</a:t>
                      </a:r>
                      <a:endParaRPr lang="en-ZA" sz="400" b="0" i="0" u="none" strike="noStrike">
                        <a:solidFill>
                          <a:srgbClr val="004997"/>
                        </a:solidFill>
                        <a:effectLst/>
                        <a:latin typeface="Tahoma" panose="020B0604030504040204" pitchFamily="34" charset="0"/>
                      </a:endParaRPr>
                    </a:p>
                  </a:txBody>
                  <a:tcPr marL="0" marR="0" marT="0" marB="0" anchor="ctr"/>
                </a:tc>
                <a:extLst>
                  <a:ext uri="{0D108BD9-81ED-4DB2-BD59-A6C34878D82A}">
                    <a16:rowId xmlns:a16="http://schemas.microsoft.com/office/drawing/2014/main" val="3700139004"/>
                  </a:ext>
                </a:extLst>
              </a:tr>
              <a:tr h="44671">
                <a:tc>
                  <a:txBody>
                    <a:bodyPr/>
                    <a:lstStyle/>
                    <a:p>
                      <a:pPr algn="ctr" fontAlgn="ctr"/>
                      <a:r>
                        <a:rPr lang="en-ZA" sz="300" u="none" strike="noStrike">
                          <a:effectLst/>
                        </a:rPr>
                        <a:t>1</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Algeria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42 627 652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r" fontAlgn="b"/>
                      <a:r>
                        <a:rPr lang="en-ZA" sz="300" u="none" strike="noStrike">
                          <a:effectLst/>
                        </a:rPr>
                        <a:t>21 000 000</a:t>
                      </a:r>
                      <a:endParaRPr lang="en-ZA" sz="300" b="1" i="0" u="none" strike="noStrike">
                        <a:solidFill>
                          <a:srgbClr val="000099"/>
                        </a:solidFill>
                        <a:effectLst/>
                        <a:latin typeface="Arial" panose="020B0604020202020204" pitchFamily="34" charset="0"/>
                      </a:endParaRPr>
                    </a:p>
                  </a:txBody>
                  <a:tcPr marL="0" marR="0" marT="0" marB="0" anchor="b"/>
                </a:tc>
                <a:tc>
                  <a:txBody>
                    <a:bodyPr/>
                    <a:lstStyle/>
                    <a:p>
                      <a:pPr algn="ctr" fontAlgn="ctr"/>
                      <a:r>
                        <a:rPr lang="en-ZA" sz="300" u="none" strike="noStrike">
                          <a:effectLst/>
                        </a:rPr>
                        <a:t>31 500 000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31 500 000</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3751353606"/>
                  </a:ext>
                </a:extLst>
              </a:tr>
              <a:tr h="44671">
                <a:tc>
                  <a:txBody>
                    <a:bodyPr/>
                    <a:lstStyle/>
                    <a:p>
                      <a:pPr algn="ctr" fontAlgn="ctr"/>
                      <a:r>
                        <a:rPr lang="en-ZA" sz="300" u="none" strike="noStrike">
                          <a:effectLst/>
                        </a:rPr>
                        <a:t>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Angola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31 709 397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r" fontAlgn="b"/>
                      <a:r>
                        <a:rPr lang="en-ZA" sz="300" u="none" strike="noStrike">
                          <a:effectLst/>
                        </a:rPr>
                        <a:t>7 078 067</a:t>
                      </a:r>
                      <a:endParaRPr lang="en-ZA" sz="300" b="1" i="0" u="none" strike="noStrike">
                        <a:solidFill>
                          <a:srgbClr val="000099"/>
                        </a:solidFill>
                        <a:effectLst/>
                        <a:latin typeface="Arial" panose="020B0604020202020204" pitchFamily="34" charset="0"/>
                      </a:endParaRPr>
                    </a:p>
                  </a:txBody>
                  <a:tcPr marL="0" marR="0" marT="0" marB="0" anchor="b"/>
                </a:tc>
                <a:tc>
                  <a:txBody>
                    <a:bodyPr/>
                    <a:lstStyle/>
                    <a:p>
                      <a:pPr algn="ctr" fontAlgn="ctr"/>
                      <a:r>
                        <a:rPr lang="en-ZA" sz="300" u="none" strike="noStrike">
                          <a:effectLst/>
                        </a:rPr>
                        <a:t>10 617 101</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10 617 101</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3432599296"/>
                  </a:ext>
                </a:extLst>
              </a:tr>
              <a:tr h="44671">
                <a:tc>
                  <a:txBody>
                    <a:bodyPr/>
                    <a:lstStyle/>
                    <a:p>
                      <a:pPr algn="ctr" fontAlgn="ctr"/>
                      <a:r>
                        <a:rPr lang="en-ZA" sz="300" u="none" strike="noStrike">
                          <a:effectLst/>
                        </a:rPr>
                        <a:t>3</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Benin</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11 777 285</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3 801 758</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5 702 637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5 702 637</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831068176"/>
                  </a:ext>
                </a:extLst>
              </a:tr>
              <a:tr h="44671">
                <a:tc>
                  <a:txBody>
                    <a:bodyPr/>
                    <a:lstStyle/>
                    <a:p>
                      <a:pPr algn="ctr" fontAlgn="ctr"/>
                      <a:r>
                        <a:rPr lang="en-ZA" sz="300" u="none" strike="noStrike">
                          <a:effectLst/>
                        </a:rPr>
                        <a:t>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Botswana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2 371 462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923 528</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1 385 292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1 385 292</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3502501297"/>
                  </a:ext>
                </a:extLst>
              </a:tr>
              <a:tr h="44671">
                <a:tc>
                  <a:txBody>
                    <a:bodyPr/>
                    <a:lstStyle/>
                    <a:p>
                      <a:pPr algn="ctr" fontAlgn="ctr"/>
                      <a:r>
                        <a:rPr lang="en-ZA" sz="300" u="none" strike="noStrike">
                          <a:effectLst/>
                        </a:rPr>
                        <a:t>5</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Burkina Faso</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20 277 683</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3 704 265</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5 556 398</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5 556 398</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1867719020"/>
                  </a:ext>
                </a:extLst>
              </a:tr>
              <a:tr h="44671">
                <a:tc>
                  <a:txBody>
                    <a:bodyPr/>
                    <a:lstStyle/>
                    <a:p>
                      <a:pPr algn="ctr" fontAlgn="ctr"/>
                      <a:r>
                        <a:rPr lang="en-ZA" sz="300" u="none" strike="noStrike">
                          <a:effectLst/>
                        </a:rPr>
                        <a:t>6</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Burundi</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11 543 888</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617 116</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925 674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925 674</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1461238153"/>
                  </a:ext>
                </a:extLst>
              </a:tr>
              <a:tr h="44671">
                <a:tc>
                  <a:txBody>
                    <a:bodyPr/>
                    <a:lstStyle/>
                    <a:p>
                      <a:pPr algn="ctr" fontAlgn="ctr"/>
                      <a:r>
                        <a:rPr lang="en-ZA" sz="300" u="none" strike="noStrike">
                          <a:effectLst/>
                        </a:rPr>
                        <a:t>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Cabo Verde</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559 817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265,972 </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398 958</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398 958</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3208200687"/>
                  </a:ext>
                </a:extLst>
              </a:tr>
              <a:tr h="44671">
                <a:tc>
                  <a:txBody>
                    <a:bodyPr/>
                    <a:lstStyle/>
                    <a:p>
                      <a:pPr algn="ctr" fontAlgn="ctr"/>
                      <a:r>
                        <a:rPr lang="en-ZA" sz="300" u="none" strike="noStrike">
                          <a:effectLst/>
                        </a:rPr>
                        <a:t>8</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Cameroon</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25 264 265</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6 128 422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9 192 633</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9 192 633</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1142718521"/>
                  </a:ext>
                </a:extLst>
              </a:tr>
              <a:tr h="44671">
                <a:tc>
                  <a:txBody>
                    <a:bodyPr/>
                    <a:lstStyle/>
                    <a:p>
                      <a:pPr algn="ctr" fontAlgn="ctr"/>
                      <a:r>
                        <a:rPr lang="en-ZA" sz="300" u="none" strike="noStrike">
                          <a:effectLst/>
                        </a:rPr>
                        <a:t>9</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Central African Republic (CAR)</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4 818 955</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256 432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384 648</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384 648</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646874308"/>
                  </a:ext>
                </a:extLst>
              </a:tr>
              <a:tr h="44671">
                <a:tc>
                  <a:txBody>
                    <a:bodyPr/>
                    <a:lstStyle/>
                    <a:p>
                      <a:pPr algn="ctr" fontAlgn="ctr"/>
                      <a:r>
                        <a:rPr lang="en-ZA" sz="300" u="none" strike="noStrike">
                          <a:effectLst/>
                        </a:rPr>
                        <a:t>10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Chad</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15 778 877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768 274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1 152 411</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1 152 411</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4098835620"/>
                  </a:ext>
                </a:extLst>
              </a:tr>
              <a:tr h="44671">
                <a:tc>
                  <a:txBody>
                    <a:bodyPr/>
                    <a:lstStyle/>
                    <a:p>
                      <a:pPr algn="ctr" fontAlgn="ctr"/>
                      <a:r>
                        <a:rPr lang="en-ZA" sz="300" u="none" strike="noStrike">
                          <a:effectLst/>
                        </a:rPr>
                        <a:t>11</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Comoros</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849 487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130 578</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195 867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195 867</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3322942370"/>
                  </a:ext>
                </a:extLst>
              </a:tr>
              <a:tr h="44671">
                <a:tc>
                  <a:txBody>
                    <a:bodyPr/>
                    <a:lstStyle/>
                    <a:p>
                      <a:pPr algn="ctr" fontAlgn="ctr"/>
                      <a:r>
                        <a:rPr lang="en-ZA" sz="300" u="none" strike="noStrike">
                          <a:effectLst/>
                        </a:rPr>
                        <a:t>12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US" sz="400" u="none" strike="noStrike">
                          <a:effectLst/>
                        </a:rPr>
                        <a:t>Congo, Democratic Republic of the</a:t>
                      </a:r>
                      <a:endParaRPr lang="en-US"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86 517 962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650 000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975 000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975 000</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103988590"/>
                  </a:ext>
                </a:extLst>
              </a:tr>
              <a:tr h="44671">
                <a:tc>
                  <a:txBody>
                    <a:bodyPr/>
                    <a:lstStyle/>
                    <a:p>
                      <a:pPr algn="ctr" fontAlgn="ctr"/>
                      <a:r>
                        <a:rPr lang="en-ZA" sz="300" u="none" strike="noStrike">
                          <a:effectLst/>
                        </a:rPr>
                        <a:t>13</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Congo, Republic of the</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5 531 271</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5 137 271</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7 705 907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7 705 907</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3443562363"/>
                  </a:ext>
                </a:extLst>
              </a:tr>
              <a:tr h="44671">
                <a:tc>
                  <a:txBody>
                    <a:bodyPr/>
                    <a:lstStyle/>
                    <a:p>
                      <a:pPr algn="ctr" fontAlgn="ctr"/>
                      <a:r>
                        <a:rPr lang="en-ZA" sz="300" u="none" strike="noStrike">
                          <a:effectLst/>
                        </a:rPr>
                        <a:t>14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Cote d'Ivoire</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25 483 105</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6 538 355</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9 807 533</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9 807 533</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98654945"/>
                  </a:ext>
                </a:extLst>
              </a:tr>
              <a:tr h="44671">
                <a:tc>
                  <a:txBody>
                    <a:bodyPr/>
                    <a:lstStyle/>
                    <a:p>
                      <a:pPr algn="ctr" fontAlgn="ctr"/>
                      <a:r>
                        <a:rPr lang="en-ZA" sz="300" u="none" strike="noStrike">
                          <a:effectLst/>
                        </a:rPr>
                        <a:t>15</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Djibouti</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984 599</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180 000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270 000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270 000</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134706531"/>
                  </a:ext>
                </a:extLst>
              </a:tr>
              <a:tr h="44671">
                <a:tc>
                  <a:txBody>
                    <a:bodyPr/>
                    <a:lstStyle/>
                    <a:p>
                      <a:pPr algn="ctr" fontAlgn="ctr"/>
                      <a:r>
                        <a:rPr lang="en-ZA" sz="300" u="none" strike="noStrike">
                          <a:effectLst/>
                        </a:rPr>
                        <a:t>16</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Egypt</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101 031 602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49 231 493</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73 847 240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73 847 240</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21292790"/>
                  </a:ext>
                </a:extLst>
              </a:tr>
              <a:tr h="44671">
                <a:tc>
                  <a:txBody>
                    <a:bodyPr/>
                    <a:lstStyle/>
                    <a:p>
                      <a:pPr algn="ctr" fontAlgn="ctr"/>
                      <a:r>
                        <a:rPr lang="en-ZA" sz="300" u="none" strike="noStrike">
                          <a:effectLst/>
                        </a:rPr>
                        <a:t>17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Equatorial Guinea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1 356 542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312 704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469 056</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469 056</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345734906"/>
                  </a:ext>
                </a:extLst>
              </a:tr>
              <a:tr h="44671">
                <a:tc>
                  <a:txBody>
                    <a:bodyPr/>
                    <a:lstStyle/>
                    <a:p>
                      <a:pPr algn="ctr" fontAlgn="ctr"/>
                      <a:r>
                        <a:rPr lang="en-ZA" sz="300" u="none" strike="noStrike">
                          <a:effectLst/>
                        </a:rPr>
                        <a:t>18</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Eritrea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3 300 327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71 000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106 500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106 500</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3237305142"/>
                  </a:ext>
                </a:extLst>
              </a:tr>
              <a:tr h="44671">
                <a:tc>
                  <a:txBody>
                    <a:bodyPr/>
                    <a:lstStyle/>
                    <a:p>
                      <a:pPr algn="ctr" fontAlgn="ctr"/>
                      <a:r>
                        <a:rPr lang="en-ZA" sz="300" u="none" strike="noStrike">
                          <a:effectLst/>
                        </a:rPr>
                        <a:t>19</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Eswatini (formerly Swaziland)</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1 413 632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446 051</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669 077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669 077</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006582431"/>
                  </a:ext>
                </a:extLst>
              </a:tr>
              <a:tr h="44671">
                <a:tc>
                  <a:txBody>
                    <a:bodyPr/>
                    <a:lstStyle/>
                    <a:p>
                      <a:pPr algn="ctr" fontAlgn="ctr"/>
                      <a:r>
                        <a:rPr lang="en-ZA" sz="300" u="none" strike="noStrike">
                          <a:effectLst/>
                        </a:rPr>
                        <a:t>20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Ethiopia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109 936 178</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16 437 811</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24 656 717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24 656 717</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965954862"/>
                  </a:ext>
                </a:extLst>
              </a:tr>
              <a:tr h="44671">
                <a:tc>
                  <a:txBody>
                    <a:bodyPr/>
                    <a:lstStyle/>
                    <a:p>
                      <a:pPr algn="ctr" fontAlgn="ctr"/>
                      <a:r>
                        <a:rPr lang="en-ZA" sz="300" u="none" strike="noStrike">
                          <a:effectLst/>
                        </a:rPr>
                        <a:t>21</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Gabon</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2 105 919</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985 492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1 478 238</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1 478 238</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942186498"/>
                  </a:ext>
                </a:extLst>
              </a:tr>
              <a:tr h="44671">
                <a:tc>
                  <a:txBody>
                    <a:bodyPr/>
                    <a:lstStyle/>
                    <a:p>
                      <a:pPr algn="ctr" fontAlgn="ctr"/>
                      <a:r>
                        <a:rPr lang="en-ZA" sz="300" u="none" strike="noStrike">
                          <a:effectLst/>
                        </a:rPr>
                        <a:t>22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Gambia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2 223 131</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392 277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588 416</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588 416</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873086709"/>
                  </a:ext>
                </a:extLst>
              </a:tr>
              <a:tr h="44671">
                <a:tc>
                  <a:txBody>
                    <a:bodyPr/>
                    <a:lstStyle/>
                    <a:p>
                      <a:pPr algn="ctr" fontAlgn="ctr"/>
                      <a:r>
                        <a:rPr lang="en-ZA" sz="300" u="none" strike="noStrike">
                          <a:effectLst/>
                        </a:rPr>
                        <a:t>23</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Ghana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30 048 461</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10,110,000 </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15 165 000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15 165 000</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3072950458"/>
                  </a:ext>
                </a:extLst>
              </a:tr>
              <a:tr h="44671">
                <a:tc>
                  <a:txBody>
                    <a:bodyPr/>
                    <a:lstStyle/>
                    <a:p>
                      <a:pPr algn="ctr" fontAlgn="ctr"/>
                      <a:r>
                        <a:rPr lang="en-ZA" sz="300" u="none" strike="noStrike">
                          <a:effectLst/>
                        </a:rPr>
                        <a:t>24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Guinea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13 371 653</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1 602 485</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2 403 728</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2 403 728</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3130733858"/>
                  </a:ext>
                </a:extLst>
              </a:tr>
              <a:tr h="44671">
                <a:tc>
                  <a:txBody>
                    <a:bodyPr/>
                    <a:lstStyle/>
                    <a:p>
                      <a:pPr algn="ctr" fontAlgn="ctr"/>
                      <a:r>
                        <a:rPr lang="en-ZA" sz="300" u="none" strike="noStrike">
                          <a:effectLst/>
                        </a:rPr>
                        <a:t>25</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Guinea-Bissau</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1 950 164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120,000 </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180 000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180 000</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94711747"/>
                  </a:ext>
                </a:extLst>
              </a:tr>
              <a:tr h="44671">
                <a:tc>
                  <a:txBody>
                    <a:bodyPr/>
                    <a:lstStyle/>
                    <a:p>
                      <a:pPr algn="ctr" fontAlgn="ctr"/>
                      <a:r>
                        <a:rPr lang="en-ZA" sz="300" u="none" strike="noStrike">
                          <a:effectLst/>
                        </a:rPr>
                        <a:t>26</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Kenya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52 117 944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43 329 434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64 994 151</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64 994 151</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4096038547"/>
                  </a:ext>
                </a:extLst>
              </a:tr>
              <a:tr h="44671">
                <a:tc>
                  <a:txBody>
                    <a:bodyPr/>
                    <a:lstStyle/>
                    <a:p>
                      <a:pPr algn="ctr" fontAlgn="ctr"/>
                      <a:r>
                        <a:rPr lang="en-ZA" sz="300" u="none" strike="noStrike">
                          <a:effectLst/>
                        </a:rPr>
                        <a:t>27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Lesotho</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2 290 420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627 860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941 790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941 790</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16159922"/>
                  </a:ext>
                </a:extLst>
              </a:tr>
              <a:tr h="44671">
                <a:tc>
                  <a:txBody>
                    <a:bodyPr/>
                    <a:lstStyle/>
                    <a:p>
                      <a:pPr algn="ctr" fontAlgn="ctr"/>
                      <a:r>
                        <a:rPr lang="en-ZA" sz="300" u="none" strike="noStrike">
                          <a:effectLst/>
                        </a:rPr>
                        <a:t>28</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Liberia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4 968 200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4,028,418 </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6 042 627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6 042 627</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1296680718"/>
                  </a:ext>
                </a:extLst>
              </a:tr>
              <a:tr h="44671">
                <a:tc>
                  <a:txBody>
                    <a:bodyPr/>
                    <a:lstStyle/>
                    <a:p>
                      <a:pPr algn="ctr" fontAlgn="ctr"/>
                      <a:r>
                        <a:rPr lang="en-ZA" sz="300" u="none" strike="noStrike">
                          <a:effectLst/>
                        </a:rPr>
                        <a:t>29</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Libya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6 563 708</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3 800 000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5 700 000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5 700 000</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1292736860"/>
                  </a:ext>
                </a:extLst>
              </a:tr>
              <a:tr h="44671">
                <a:tc>
                  <a:txBody>
                    <a:bodyPr/>
                    <a:lstStyle/>
                    <a:p>
                      <a:pPr algn="ctr" fontAlgn="ctr"/>
                      <a:r>
                        <a:rPr lang="en-ZA" sz="300" u="none" strike="noStrike">
                          <a:effectLst/>
                        </a:rPr>
                        <a:t>30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Madagascar</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26 915 436</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1 900 000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2 850 000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2 850 000</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693821161"/>
                  </a:ext>
                </a:extLst>
              </a:tr>
              <a:tr h="44671">
                <a:tc>
                  <a:txBody>
                    <a:bodyPr/>
                    <a:lstStyle/>
                    <a:p>
                      <a:pPr algn="ctr" fontAlgn="ctr"/>
                      <a:r>
                        <a:rPr lang="en-ZA" sz="300" u="none" strike="noStrike">
                          <a:effectLst/>
                        </a:rPr>
                        <a:t>31</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Malawi</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19 676 219</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1 828 503</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2 742 755</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2 742 755</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1716400159"/>
                  </a:ext>
                </a:extLst>
              </a:tr>
              <a:tr h="44671">
                <a:tc>
                  <a:txBody>
                    <a:bodyPr/>
                    <a:lstStyle/>
                    <a:p>
                      <a:pPr algn="ctr" fontAlgn="ctr"/>
                      <a:r>
                        <a:rPr lang="en-ZA" sz="300" u="none" strike="noStrike">
                          <a:effectLst/>
                        </a:rPr>
                        <a:t>32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Mali</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19 644 483</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12 480 176</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18 720 264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18 720 264</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669998065"/>
                  </a:ext>
                </a:extLst>
              </a:tr>
              <a:tr h="44671">
                <a:tc>
                  <a:txBody>
                    <a:bodyPr/>
                    <a:lstStyle/>
                    <a:p>
                      <a:pPr algn="ctr" fontAlgn="ctr"/>
                      <a:r>
                        <a:rPr lang="en-ZA" sz="300" u="none" strike="noStrike">
                          <a:effectLst/>
                        </a:rPr>
                        <a:t>33</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Mauritania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4 651 865</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810 000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1 215 000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1 215 000</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1055729949"/>
                  </a:ext>
                </a:extLst>
              </a:tr>
              <a:tr h="44671">
                <a:tc>
                  <a:txBody>
                    <a:bodyPr/>
                    <a:lstStyle/>
                    <a:p>
                      <a:pPr algn="ctr" fontAlgn="ctr"/>
                      <a:r>
                        <a:rPr lang="en-ZA" sz="300" u="none" strike="noStrike">
                          <a:effectLst/>
                        </a:rPr>
                        <a:t>34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Mauritius</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1 271 136</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803 896</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1 205 844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1 205 844</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535905259"/>
                  </a:ext>
                </a:extLst>
              </a:tr>
              <a:tr h="44671">
                <a:tc>
                  <a:txBody>
                    <a:bodyPr/>
                    <a:lstStyle/>
                    <a:p>
                      <a:pPr algn="ctr" fontAlgn="ctr"/>
                      <a:r>
                        <a:rPr lang="en-ZA" sz="300" u="none" strike="noStrike">
                          <a:effectLst/>
                        </a:rPr>
                        <a:t>35</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Mayotte</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265 867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107 940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161 910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161 910</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757021194"/>
                  </a:ext>
                </a:extLst>
              </a:tr>
              <a:tr h="44671">
                <a:tc>
                  <a:txBody>
                    <a:bodyPr/>
                    <a:lstStyle/>
                    <a:p>
                      <a:pPr algn="ctr" fontAlgn="ctr"/>
                      <a:r>
                        <a:rPr lang="en-ZA" sz="300" u="none" strike="noStrike">
                          <a:effectLst/>
                        </a:rPr>
                        <a:t>36</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Morocco</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36 601 385</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22 567 154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33 850 731</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33 850 731</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687859044"/>
                  </a:ext>
                </a:extLst>
              </a:tr>
              <a:tr h="44671">
                <a:tc>
                  <a:txBody>
                    <a:bodyPr/>
                    <a:lstStyle/>
                    <a:p>
                      <a:pPr algn="ctr" fontAlgn="ctr"/>
                      <a:r>
                        <a:rPr lang="en-ZA" sz="300" u="none" strike="noStrike">
                          <a:effectLst/>
                        </a:rPr>
                        <a:t>37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Mozambique</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31 341 277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5 279 135</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7 918 703</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7 918 703</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932032582"/>
                  </a:ext>
                </a:extLst>
              </a:tr>
              <a:tr h="44671">
                <a:tc>
                  <a:txBody>
                    <a:bodyPr/>
                    <a:lstStyle/>
                    <a:p>
                      <a:pPr algn="ctr" fontAlgn="ctr"/>
                      <a:r>
                        <a:rPr lang="en-ZA" sz="300" u="none" strike="noStrike">
                          <a:effectLst/>
                        </a:rPr>
                        <a:t>38</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Namibia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2 637 852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797 027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1 195 541</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1 195 541</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1386181533"/>
                  </a:ext>
                </a:extLst>
              </a:tr>
              <a:tr h="44671">
                <a:tc>
                  <a:txBody>
                    <a:bodyPr/>
                    <a:lstStyle/>
                    <a:p>
                      <a:pPr algn="ctr" fontAlgn="ctr"/>
                      <a:r>
                        <a:rPr lang="en-ZA" sz="300" u="none" strike="noStrike">
                          <a:effectLst/>
                        </a:rPr>
                        <a:t>39</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Niger</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23 109 993</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951 548</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1 427 322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1 427 322</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4215764149"/>
                  </a:ext>
                </a:extLst>
              </a:tr>
              <a:tr h="44671">
                <a:tc>
                  <a:txBody>
                    <a:bodyPr/>
                    <a:lstStyle/>
                    <a:p>
                      <a:pPr algn="ctr" fontAlgn="ctr"/>
                      <a:r>
                        <a:rPr lang="en-ZA" sz="300" u="none" strike="noStrike">
                          <a:effectLst/>
                        </a:rPr>
                        <a:t>40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Nigeria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200 572 537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111,632,516 </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167 448 774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167 448 774</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3681285172"/>
                  </a:ext>
                </a:extLst>
              </a:tr>
              <a:tr h="44671">
                <a:tc>
                  <a:txBody>
                    <a:bodyPr/>
                    <a:lstStyle/>
                    <a:p>
                      <a:pPr algn="ctr" fontAlgn="ctr"/>
                      <a:r>
                        <a:rPr lang="en-ZA" sz="300" u="none" strike="noStrike">
                          <a:effectLst/>
                        </a:rPr>
                        <a:t>41</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Reunion</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889 432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480 000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720 000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720 000</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1074314703"/>
                  </a:ext>
                </a:extLst>
              </a:tr>
              <a:tr h="44671">
                <a:tc>
                  <a:txBody>
                    <a:bodyPr/>
                    <a:lstStyle/>
                    <a:p>
                      <a:pPr algn="ctr" fontAlgn="ctr"/>
                      <a:r>
                        <a:rPr lang="en-ZA" sz="300" u="none" strike="noStrike">
                          <a:effectLst/>
                        </a:rPr>
                        <a:t>42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Rwanda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12 771 963</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3 724 678</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5 587 017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5 587 017</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556535805"/>
                  </a:ext>
                </a:extLst>
              </a:tr>
              <a:tr h="44671">
                <a:tc>
                  <a:txBody>
                    <a:bodyPr/>
                    <a:lstStyle/>
                    <a:p>
                      <a:pPr algn="ctr" fontAlgn="ctr"/>
                      <a:r>
                        <a:rPr lang="en-ZA" sz="300" u="none" strike="noStrike">
                          <a:effectLst/>
                        </a:rPr>
                        <a:t>43</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Saint Helena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4 094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2,200 </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3 300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3 300</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3108721700"/>
                  </a:ext>
                </a:extLst>
              </a:tr>
              <a:tr h="44671">
                <a:tc>
                  <a:txBody>
                    <a:bodyPr/>
                    <a:lstStyle/>
                    <a:p>
                      <a:pPr algn="ctr" fontAlgn="ctr"/>
                      <a:r>
                        <a:rPr lang="en-ZA" sz="300" u="none" strike="noStrike">
                          <a:effectLst/>
                        </a:rPr>
                        <a:t>44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Sao Tome and Principe</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213 030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57 875</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86 813</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86 813</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1406512702"/>
                  </a:ext>
                </a:extLst>
              </a:tr>
              <a:tr h="44671">
                <a:tc>
                  <a:txBody>
                    <a:bodyPr/>
                    <a:lstStyle/>
                    <a:p>
                      <a:pPr algn="ctr" fontAlgn="ctr"/>
                      <a:r>
                        <a:rPr lang="en-ZA" sz="300" u="none" strike="noStrike">
                          <a:effectLst/>
                        </a:rPr>
                        <a:t>45</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Senegal</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16 709 382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l" fontAlgn="b"/>
                      <a:r>
                        <a:rPr lang="en-ZA" sz="300" u="none" strike="noStrike">
                          <a:effectLst/>
                        </a:rPr>
                        <a:t>9 749 527</a:t>
                      </a:r>
                      <a:endParaRPr lang="en-ZA" sz="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ZA" sz="300" u="none" strike="noStrike">
                          <a:effectLst/>
                        </a:rPr>
                        <a:t>14 624 291</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14 624 291</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142124782"/>
                  </a:ext>
                </a:extLst>
              </a:tr>
              <a:tr h="44671">
                <a:tc>
                  <a:txBody>
                    <a:bodyPr/>
                    <a:lstStyle/>
                    <a:p>
                      <a:pPr algn="ctr" fontAlgn="ctr"/>
                      <a:r>
                        <a:rPr lang="en-ZA" sz="300" u="none" strike="noStrike">
                          <a:effectLst/>
                        </a:rPr>
                        <a:t>46</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Seychelles</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95 667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67 119</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100 679</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100 679</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3741056078"/>
                  </a:ext>
                </a:extLst>
              </a:tr>
              <a:tr h="44671">
                <a:tc>
                  <a:txBody>
                    <a:bodyPr/>
                    <a:lstStyle/>
                    <a:p>
                      <a:pPr algn="ctr" fontAlgn="ctr"/>
                      <a:r>
                        <a:rPr lang="en-ZA" sz="300" u="none" strike="noStrike">
                          <a:effectLst/>
                        </a:rPr>
                        <a:t>47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Sierra Leone</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7 870 630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902 462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1 353 693</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1 353 693</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3829200428"/>
                  </a:ext>
                </a:extLst>
              </a:tr>
              <a:tr h="44671">
                <a:tc>
                  <a:txBody>
                    <a:bodyPr/>
                    <a:lstStyle/>
                    <a:p>
                      <a:pPr algn="ctr" fontAlgn="ctr"/>
                      <a:r>
                        <a:rPr lang="en-ZA" sz="300" u="none" strike="noStrike">
                          <a:effectLst/>
                        </a:rPr>
                        <a:t>48</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Somalia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15 601 303</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1 200 000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1 800 000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1 800 000</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263448547"/>
                  </a:ext>
                </a:extLst>
              </a:tr>
              <a:tr h="44671">
                <a:tc>
                  <a:txBody>
                    <a:bodyPr/>
                    <a:lstStyle/>
                    <a:p>
                      <a:pPr algn="ctr" fontAlgn="ctr"/>
                      <a:r>
                        <a:rPr lang="en-ZA" sz="300" u="none" strike="noStrike">
                          <a:effectLst/>
                        </a:rPr>
                        <a:t>49</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South Africa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58 014 345</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31 185 634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46 778 451</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46 778 451</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942758841"/>
                  </a:ext>
                </a:extLst>
              </a:tr>
              <a:tr h="44671">
                <a:tc>
                  <a:txBody>
                    <a:bodyPr/>
                    <a:lstStyle/>
                    <a:p>
                      <a:pPr algn="ctr" fontAlgn="ctr"/>
                      <a:r>
                        <a:rPr lang="en-ZA" sz="300" u="none" strike="noStrike">
                          <a:effectLst/>
                        </a:rPr>
                        <a:t>50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South Sudan</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13 236 809</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2 229 963</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3 344 945</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3 344 945</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1465683659"/>
                  </a:ext>
                </a:extLst>
              </a:tr>
              <a:tr h="44671">
                <a:tc>
                  <a:txBody>
                    <a:bodyPr/>
                    <a:lstStyle/>
                    <a:p>
                      <a:pPr algn="ctr" fontAlgn="ctr"/>
                      <a:r>
                        <a:rPr lang="en-ZA" sz="300" u="none" strike="noStrike">
                          <a:effectLst/>
                        </a:rPr>
                        <a:t>51</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Sudan</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42 437 345</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11 816 570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17 724 855</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17 724 855</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1897429579"/>
                  </a:ext>
                </a:extLst>
              </a:tr>
              <a:tr h="44671">
                <a:tc>
                  <a:txBody>
                    <a:bodyPr/>
                    <a:lstStyle/>
                    <a:p>
                      <a:pPr algn="ctr" fontAlgn="ctr"/>
                      <a:r>
                        <a:rPr lang="en-ZA" sz="300" u="none" strike="noStrike">
                          <a:effectLst/>
                        </a:rPr>
                        <a:t>52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Tanzania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60 773 660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23 000 000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34 500 000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34 500 000</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822449808"/>
                  </a:ext>
                </a:extLst>
              </a:tr>
              <a:tr h="44671">
                <a:tc>
                  <a:txBody>
                    <a:bodyPr/>
                    <a:lstStyle/>
                    <a:p>
                      <a:pPr algn="ctr" fontAlgn="ctr"/>
                      <a:r>
                        <a:rPr lang="en-ZA" sz="300" u="none" strike="noStrike">
                          <a:effectLst/>
                        </a:rPr>
                        <a:t>53</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Togo</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8 171 421</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3 687 036</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5 530 554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5 530 554</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705493194"/>
                  </a:ext>
                </a:extLst>
              </a:tr>
              <a:tr h="44671">
                <a:tc>
                  <a:txBody>
                    <a:bodyPr/>
                    <a:lstStyle/>
                    <a:p>
                      <a:pPr algn="ctr" fontAlgn="ctr"/>
                      <a:r>
                        <a:rPr lang="en-ZA" sz="300" u="none" strike="noStrike">
                          <a:effectLst/>
                        </a:rPr>
                        <a:t>54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Tunisia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11 773 735</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7 898 534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11 847 801</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11 847 801</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1182565816"/>
                  </a:ext>
                </a:extLst>
              </a:tr>
              <a:tr h="44671">
                <a:tc>
                  <a:txBody>
                    <a:bodyPr/>
                    <a:lstStyle/>
                    <a:p>
                      <a:pPr algn="ctr" fontAlgn="ctr"/>
                      <a:r>
                        <a:rPr lang="en-ZA" sz="300" u="none" strike="noStrike">
                          <a:effectLst/>
                        </a:rPr>
                        <a:t>55</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Uganda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45 601 140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19 000 000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28 500 000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28 500 000</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74466625"/>
                  </a:ext>
                </a:extLst>
              </a:tr>
              <a:tr h="44671">
                <a:tc>
                  <a:txBody>
                    <a:bodyPr/>
                    <a:lstStyle/>
                    <a:p>
                      <a:pPr algn="ctr" fontAlgn="ctr"/>
                      <a:r>
                        <a:rPr lang="en-ZA" sz="300" u="none" strike="noStrike">
                          <a:effectLst/>
                        </a:rPr>
                        <a:t>56</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Western Sahara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513 000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28 000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42 000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42 000</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1073132700"/>
                  </a:ext>
                </a:extLst>
              </a:tr>
              <a:tr h="44671">
                <a:tc>
                  <a:txBody>
                    <a:bodyPr/>
                    <a:lstStyle/>
                    <a:p>
                      <a:pPr algn="ctr" fontAlgn="ctr"/>
                      <a:r>
                        <a:rPr lang="en-ZA" sz="300" u="none" strike="noStrike">
                          <a:effectLst/>
                        </a:rPr>
                        <a:t>57</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Zambia</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18 096 902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7 248 773</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10 873 160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10 873 160</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1372935829"/>
                  </a:ext>
                </a:extLst>
              </a:tr>
              <a:tr h="44671">
                <a:tc>
                  <a:txBody>
                    <a:bodyPr/>
                    <a:lstStyle/>
                    <a:p>
                      <a:pPr algn="ctr" fontAlgn="ctr"/>
                      <a:r>
                        <a:rPr lang="en-ZA" sz="300" u="none" strike="noStrike">
                          <a:effectLst/>
                        </a:rPr>
                        <a:t>58</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400" u="none" strike="noStrike">
                          <a:effectLst/>
                        </a:rPr>
                        <a:t>Zimbabwe</a:t>
                      </a:r>
                      <a:endParaRPr lang="en-ZA" sz="400" b="0" i="0" u="none" strike="noStrike">
                        <a:solidFill>
                          <a:srgbClr val="004997"/>
                        </a:solidFill>
                        <a:effectLst/>
                        <a:latin typeface="Tahoma" panose="020B0604030504040204" pitchFamily="34" charset="0"/>
                      </a:endParaRPr>
                    </a:p>
                  </a:txBody>
                  <a:tcPr marL="0" marR="0" marT="0" marB="0" anchor="ctr"/>
                </a:tc>
                <a:tc>
                  <a:txBody>
                    <a:bodyPr/>
                    <a:lstStyle/>
                    <a:p>
                      <a:pPr algn="ctr" fontAlgn="ctr"/>
                      <a:r>
                        <a:rPr lang="en-ZA" sz="300" u="none" strike="noStrike">
                          <a:effectLst/>
                        </a:rPr>
                        <a:t>17 268 153</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6 796 314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10 194 471</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10 194 471</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463940920"/>
                  </a:ext>
                </a:extLst>
              </a:tr>
              <a:tr h="44671">
                <a:tc>
                  <a:txBody>
                    <a:bodyPr/>
                    <a:lstStyle/>
                    <a:p>
                      <a:pPr algn="l" fontAlgn="b"/>
                      <a:endParaRPr lang="en-ZA" sz="300" b="0" i="0" u="none" strike="noStrike">
                        <a:solidFill>
                          <a:srgbClr val="000000"/>
                        </a:solidFill>
                        <a:effectLst/>
                        <a:latin typeface="Calibri" panose="020F0502020204030204" pitchFamily="34" charset="0"/>
                      </a:endParaRPr>
                    </a:p>
                  </a:txBody>
                  <a:tcPr marL="0" marR="0" marT="0" marB="0" anchor="b"/>
                </a:tc>
                <a:tc gridSpan="3">
                  <a:txBody>
                    <a:bodyPr/>
                    <a:lstStyle/>
                    <a:p>
                      <a:pPr algn="ctr" fontAlgn="ctr"/>
                      <a:r>
                        <a:rPr lang="en-US" sz="400" u="none" strike="noStrike">
                          <a:effectLst/>
                        </a:rPr>
                        <a:t>Conservative  Total in 1 Month</a:t>
                      </a:r>
                      <a:endParaRPr lang="en-US" sz="400" b="0" i="0" u="none" strike="noStrike">
                        <a:solidFill>
                          <a:srgbClr val="004997"/>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a:txBody>
                    <a:bodyPr/>
                    <a:lstStyle/>
                    <a:p>
                      <a:pPr algn="ctr" fontAlgn="ctr"/>
                      <a:r>
                        <a:rPr lang="en-ZA" sz="300" u="none" strike="noStrike">
                          <a:effectLst/>
                        </a:rPr>
                        <a:t>694 293 834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694 293 834</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342838216"/>
                  </a:ext>
                </a:extLst>
              </a:tr>
              <a:tr h="44671">
                <a:tc>
                  <a:txBody>
                    <a:bodyPr/>
                    <a:lstStyle/>
                    <a:p>
                      <a:pPr algn="l" fontAlgn="b"/>
                      <a:endParaRPr lang="en-ZA" sz="300" b="0" i="0" u="none" strike="noStrike">
                        <a:solidFill>
                          <a:srgbClr val="000000"/>
                        </a:solidFill>
                        <a:effectLst/>
                        <a:latin typeface="Calibri" panose="020F0502020204030204" pitchFamily="34" charset="0"/>
                      </a:endParaRPr>
                    </a:p>
                  </a:txBody>
                  <a:tcPr marL="0" marR="0" marT="0" marB="0" anchor="b"/>
                </a:tc>
                <a:tc gridSpan="3">
                  <a:txBody>
                    <a:bodyPr/>
                    <a:lstStyle/>
                    <a:p>
                      <a:pPr algn="ctr" fontAlgn="ctr"/>
                      <a:r>
                        <a:rPr lang="en-US" sz="400" u="none" strike="noStrike">
                          <a:effectLst/>
                        </a:rPr>
                        <a:t>Conservative  Total in 2 Month</a:t>
                      </a:r>
                      <a:endParaRPr lang="en-US" sz="400" b="0" i="0" u="none" strike="noStrike">
                        <a:solidFill>
                          <a:srgbClr val="004997"/>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a:txBody>
                    <a:bodyPr/>
                    <a:lstStyle/>
                    <a:p>
                      <a:pPr algn="ctr" fontAlgn="ctr"/>
                      <a:r>
                        <a:rPr lang="en-ZA" sz="300" u="none" strike="noStrike">
                          <a:effectLst/>
                        </a:rPr>
                        <a:t>1 388 587 668</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1 388 587 668</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4129871977"/>
                  </a:ext>
                </a:extLst>
              </a:tr>
              <a:tr h="44671">
                <a:tc>
                  <a:txBody>
                    <a:bodyPr/>
                    <a:lstStyle/>
                    <a:p>
                      <a:pPr algn="l" fontAlgn="b"/>
                      <a:endParaRPr lang="en-ZA" sz="300" b="0" i="0" u="none" strike="noStrike">
                        <a:solidFill>
                          <a:srgbClr val="000000"/>
                        </a:solidFill>
                        <a:effectLst/>
                        <a:latin typeface="Calibri" panose="020F0502020204030204" pitchFamily="34" charset="0"/>
                      </a:endParaRPr>
                    </a:p>
                  </a:txBody>
                  <a:tcPr marL="0" marR="0" marT="0" marB="0" anchor="b"/>
                </a:tc>
                <a:tc gridSpan="3">
                  <a:txBody>
                    <a:bodyPr/>
                    <a:lstStyle/>
                    <a:p>
                      <a:pPr algn="ctr" fontAlgn="ctr"/>
                      <a:r>
                        <a:rPr lang="en-US" sz="400" u="none" strike="noStrike">
                          <a:effectLst/>
                        </a:rPr>
                        <a:t>Conservative  Total in 3 Month</a:t>
                      </a:r>
                      <a:endParaRPr lang="en-US" sz="400" b="0" i="0" u="none" strike="noStrike">
                        <a:solidFill>
                          <a:srgbClr val="004997"/>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a:txBody>
                    <a:bodyPr/>
                    <a:lstStyle/>
                    <a:p>
                      <a:pPr algn="ctr" fontAlgn="ctr"/>
                      <a:r>
                        <a:rPr lang="en-ZA" sz="300" u="none" strike="noStrike">
                          <a:effectLst/>
                        </a:rPr>
                        <a:t>2 082 881 502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2 082 881 502</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306458397"/>
                  </a:ext>
                </a:extLst>
              </a:tr>
              <a:tr h="44671">
                <a:tc>
                  <a:txBody>
                    <a:bodyPr/>
                    <a:lstStyle/>
                    <a:p>
                      <a:pPr algn="l" fontAlgn="b"/>
                      <a:endParaRPr lang="en-ZA" sz="300" b="0" i="0" u="none" strike="noStrike">
                        <a:solidFill>
                          <a:srgbClr val="000000"/>
                        </a:solidFill>
                        <a:effectLst/>
                        <a:latin typeface="Calibri" panose="020F0502020204030204" pitchFamily="34" charset="0"/>
                      </a:endParaRPr>
                    </a:p>
                  </a:txBody>
                  <a:tcPr marL="0" marR="0" marT="0" marB="0" anchor="b"/>
                </a:tc>
                <a:tc gridSpan="3">
                  <a:txBody>
                    <a:bodyPr/>
                    <a:lstStyle/>
                    <a:p>
                      <a:pPr algn="ctr" fontAlgn="ctr"/>
                      <a:r>
                        <a:rPr lang="en-US" sz="400" u="none" strike="noStrike">
                          <a:effectLst/>
                        </a:rPr>
                        <a:t>Conservative  Total in 4 Month</a:t>
                      </a:r>
                      <a:endParaRPr lang="en-US" sz="400" b="0" i="0" u="none" strike="noStrike">
                        <a:solidFill>
                          <a:srgbClr val="004997"/>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a:txBody>
                    <a:bodyPr/>
                    <a:lstStyle/>
                    <a:p>
                      <a:pPr algn="ctr" fontAlgn="ctr"/>
                      <a:r>
                        <a:rPr lang="en-ZA" sz="300" u="none" strike="noStrike">
                          <a:effectLst/>
                        </a:rPr>
                        <a:t>2 777 175 336</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2 777 175 336</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4054206462"/>
                  </a:ext>
                </a:extLst>
              </a:tr>
              <a:tr h="44671">
                <a:tc>
                  <a:txBody>
                    <a:bodyPr/>
                    <a:lstStyle/>
                    <a:p>
                      <a:pPr algn="l" fontAlgn="b"/>
                      <a:endParaRPr lang="en-ZA" sz="300" b="0" i="0" u="none" strike="noStrike">
                        <a:solidFill>
                          <a:srgbClr val="000000"/>
                        </a:solidFill>
                        <a:effectLst/>
                        <a:latin typeface="Calibri" panose="020F0502020204030204" pitchFamily="34" charset="0"/>
                      </a:endParaRPr>
                    </a:p>
                  </a:txBody>
                  <a:tcPr marL="0" marR="0" marT="0" marB="0" anchor="b"/>
                </a:tc>
                <a:tc gridSpan="3">
                  <a:txBody>
                    <a:bodyPr/>
                    <a:lstStyle/>
                    <a:p>
                      <a:pPr algn="ctr" fontAlgn="ctr"/>
                      <a:r>
                        <a:rPr lang="en-US" sz="400" u="none" strike="noStrike">
                          <a:effectLst/>
                        </a:rPr>
                        <a:t>Conservative  Total in 5 Month</a:t>
                      </a:r>
                      <a:endParaRPr lang="en-US" sz="400" b="0" i="0" u="none" strike="noStrike">
                        <a:solidFill>
                          <a:srgbClr val="004997"/>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a:txBody>
                    <a:bodyPr/>
                    <a:lstStyle/>
                    <a:p>
                      <a:pPr algn="ctr" fontAlgn="ctr"/>
                      <a:r>
                        <a:rPr lang="en-ZA" sz="300" u="none" strike="noStrike">
                          <a:effectLst/>
                        </a:rPr>
                        <a:t>3 471 469 170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3 471 469 170</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017635490"/>
                  </a:ext>
                </a:extLst>
              </a:tr>
              <a:tr h="44671">
                <a:tc>
                  <a:txBody>
                    <a:bodyPr/>
                    <a:lstStyle/>
                    <a:p>
                      <a:pPr algn="l" fontAlgn="b"/>
                      <a:endParaRPr lang="en-ZA" sz="300" b="0" i="0" u="none" strike="noStrike">
                        <a:solidFill>
                          <a:srgbClr val="000000"/>
                        </a:solidFill>
                        <a:effectLst/>
                        <a:latin typeface="Calibri" panose="020F0502020204030204" pitchFamily="34" charset="0"/>
                      </a:endParaRPr>
                    </a:p>
                  </a:txBody>
                  <a:tcPr marL="0" marR="0" marT="0" marB="0" anchor="b"/>
                </a:tc>
                <a:tc gridSpan="3">
                  <a:txBody>
                    <a:bodyPr/>
                    <a:lstStyle/>
                    <a:p>
                      <a:pPr algn="ctr" fontAlgn="ctr"/>
                      <a:r>
                        <a:rPr lang="en-US" sz="400" u="none" strike="noStrike">
                          <a:effectLst/>
                        </a:rPr>
                        <a:t>Conservative  Total in 6 Month</a:t>
                      </a:r>
                      <a:endParaRPr lang="en-US" sz="400" b="0" i="0" u="none" strike="noStrike">
                        <a:solidFill>
                          <a:srgbClr val="004997"/>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a:txBody>
                    <a:bodyPr/>
                    <a:lstStyle/>
                    <a:p>
                      <a:pPr algn="ctr" fontAlgn="ctr"/>
                      <a:r>
                        <a:rPr lang="en-ZA" sz="300" u="none" strike="noStrike">
                          <a:effectLst/>
                        </a:rPr>
                        <a:t>4 165 763 004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4 165 763 004</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1904432890"/>
                  </a:ext>
                </a:extLst>
              </a:tr>
              <a:tr h="44671">
                <a:tc>
                  <a:txBody>
                    <a:bodyPr/>
                    <a:lstStyle/>
                    <a:p>
                      <a:pPr algn="l" fontAlgn="b"/>
                      <a:endParaRPr lang="en-ZA" sz="300" b="0" i="0" u="none" strike="noStrike">
                        <a:solidFill>
                          <a:srgbClr val="000000"/>
                        </a:solidFill>
                        <a:effectLst/>
                        <a:latin typeface="Calibri" panose="020F0502020204030204" pitchFamily="34" charset="0"/>
                      </a:endParaRPr>
                    </a:p>
                  </a:txBody>
                  <a:tcPr marL="0" marR="0" marT="0" marB="0" anchor="b"/>
                </a:tc>
                <a:tc gridSpan="3">
                  <a:txBody>
                    <a:bodyPr/>
                    <a:lstStyle/>
                    <a:p>
                      <a:pPr algn="ctr" fontAlgn="ctr"/>
                      <a:r>
                        <a:rPr lang="en-US" sz="400" u="none" strike="noStrike">
                          <a:effectLst/>
                        </a:rPr>
                        <a:t>Conservative  Total in 7 Month</a:t>
                      </a:r>
                      <a:endParaRPr lang="en-US" sz="400" b="0" i="0" u="none" strike="noStrike">
                        <a:solidFill>
                          <a:srgbClr val="004997"/>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a:txBody>
                    <a:bodyPr/>
                    <a:lstStyle/>
                    <a:p>
                      <a:pPr algn="ctr" fontAlgn="ctr"/>
                      <a:r>
                        <a:rPr lang="en-ZA" sz="300" u="none" strike="noStrike">
                          <a:effectLst/>
                        </a:rPr>
                        <a:t>4 860 056 838</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4 860 056 838</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041447720"/>
                  </a:ext>
                </a:extLst>
              </a:tr>
              <a:tr h="44671">
                <a:tc>
                  <a:txBody>
                    <a:bodyPr/>
                    <a:lstStyle/>
                    <a:p>
                      <a:pPr algn="l" fontAlgn="b"/>
                      <a:endParaRPr lang="en-ZA" sz="300" b="0" i="0" u="none" strike="noStrike">
                        <a:solidFill>
                          <a:srgbClr val="000000"/>
                        </a:solidFill>
                        <a:effectLst/>
                        <a:latin typeface="Calibri" panose="020F0502020204030204" pitchFamily="34" charset="0"/>
                      </a:endParaRPr>
                    </a:p>
                  </a:txBody>
                  <a:tcPr marL="0" marR="0" marT="0" marB="0" anchor="b"/>
                </a:tc>
                <a:tc gridSpan="3">
                  <a:txBody>
                    <a:bodyPr/>
                    <a:lstStyle/>
                    <a:p>
                      <a:pPr algn="ctr" fontAlgn="ctr"/>
                      <a:r>
                        <a:rPr lang="en-US" sz="400" u="none" strike="noStrike">
                          <a:effectLst/>
                        </a:rPr>
                        <a:t>Conservative  Total in 8 Month</a:t>
                      </a:r>
                      <a:endParaRPr lang="en-US" sz="400" b="0" i="0" u="none" strike="noStrike">
                        <a:solidFill>
                          <a:srgbClr val="004997"/>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a:txBody>
                    <a:bodyPr/>
                    <a:lstStyle/>
                    <a:p>
                      <a:pPr algn="ctr" fontAlgn="ctr"/>
                      <a:r>
                        <a:rPr lang="en-ZA" sz="300" u="none" strike="noStrike">
                          <a:effectLst/>
                        </a:rPr>
                        <a:t>5 554 350 672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5 554 350 672</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702874907"/>
                  </a:ext>
                </a:extLst>
              </a:tr>
              <a:tr h="44671">
                <a:tc>
                  <a:txBody>
                    <a:bodyPr/>
                    <a:lstStyle/>
                    <a:p>
                      <a:pPr algn="l" fontAlgn="b"/>
                      <a:endParaRPr lang="en-ZA" sz="300" b="0" i="0" u="none" strike="noStrike">
                        <a:solidFill>
                          <a:srgbClr val="000000"/>
                        </a:solidFill>
                        <a:effectLst/>
                        <a:latin typeface="Calibri" panose="020F0502020204030204" pitchFamily="34" charset="0"/>
                      </a:endParaRPr>
                    </a:p>
                  </a:txBody>
                  <a:tcPr marL="0" marR="0" marT="0" marB="0" anchor="b"/>
                </a:tc>
                <a:tc gridSpan="3">
                  <a:txBody>
                    <a:bodyPr/>
                    <a:lstStyle/>
                    <a:p>
                      <a:pPr algn="ctr" fontAlgn="ctr"/>
                      <a:r>
                        <a:rPr lang="en-US" sz="400" u="none" strike="noStrike">
                          <a:effectLst/>
                        </a:rPr>
                        <a:t>Conservative  Total in 9 Month</a:t>
                      </a:r>
                      <a:endParaRPr lang="en-US" sz="400" b="0" i="0" u="none" strike="noStrike">
                        <a:solidFill>
                          <a:srgbClr val="004997"/>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a:txBody>
                    <a:bodyPr/>
                    <a:lstStyle/>
                    <a:p>
                      <a:pPr algn="ctr" fontAlgn="ctr"/>
                      <a:r>
                        <a:rPr lang="en-ZA" sz="300" u="none" strike="noStrike">
                          <a:effectLst/>
                        </a:rPr>
                        <a:t>6 248 644 506</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6 248 644 506</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3766656716"/>
                  </a:ext>
                </a:extLst>
              </a:tr>
              <a:tr h="44671">
                <a:tc>
                  <a:txBody>
                    <a:bodyPr/>
                    <a:lstStyle/>
                    <a:p>
                      <a:pPr algn="l" fontAlgn="b"/>
                      <a:endParaRPr lang="en-ZA" sz="300" b="0" i="0" u="none" strike="noStrike">
                        <a:solidFill>
                          <a:srgbClr val="000000"/>
                        </a:solidFill>
                        <a:effectLst/>
                        <a:latin typeface="Calibri" panose="020F0502020204030204" pitchFamily="34" charset="0"/>
                      </a:endParaRPr>
                    </a:p>
                  </a:txBody>
                  <a:tcPr marL="0" marR="0" marT="0" marB="0" anchor="b"/>
                </a:tc>
                <a:tc gridSpan="3">
                  <a:txBody>
                    <a:bodyPr/>
                    <a:lstStyle/>
                    <a:p>
                      <a:pPr algn="ctr" fontAlgn="ctr"/>
                      <a:r>
                        <a:rPr lang="en-US" sz="400" u="none" strike="noStrike">
                          <a:effectLst/>
                        </a:rPr>
                        <a:t>Conservative  Total in 10 Month</a:t>
                      </a:r>
                      <a:endParaRPr lang="en-US" sz="400" b="0" i="0" u="none" strike="noStrike">
                        <a:solidFill>
                          <a:srgbClr val="004997"/>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a:txBody>
                    <a:bodyPr/>
                    <a:lstStyle/>
                    <a:p>
                      <a:pPr algn="ctr" fontAlgn="ctr"/>
                      <a:r>
                        <a:rPr lang="en-ZA" sz="300" u="none" strike="noStrike">
                          <a:effectLst/>
                        </a:rPr>
                        <a:t>6 942 938 340</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6 942 938 340</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826141997"/>
                  </a:ext>
                </a:extLst>
              </a:tr>
              <a:tr h="44671">
                <a:tc>
                  <a:txBody>
                    <a:bodyPr/>
                    <a:lstStyle/>
                    <a:p>
                      <a:pPr algn="l" fontAlgn="b"/>
                      <a:endParaRPr lang="en-ZA" sz="300" b="0" i="0" u="none" strike="noStrike">
                        <a:solidFill>
                          <a:srgbClr val="000000"/>
                        </a:solidFill>
                        <a:effectLst/>
                        <a:latin typeface="Calibri" panose="020F0502020204030204" pitchFamily="34" charset="0"/>
                      </a:endParaRPr>
                    </a:p>
                  </a:txBody>
                  <a:tcPr marL="0" marR="0" marT="0" marB="0" anchor="b"/>
                </a:tc>
                <a:tc gridSpan="3">
                  <a:txBody>
                    <a:bodyPr/>
                    <a:lstStyle/>
                    <a:p>
                      <a:pPr algn="ctr" fontAlgn="ctr"/>
                      <a:r>
                        <a:rPr lang="en-US" sz="400" u="none" strike="noStrike">
                          <a:effectLst/>
                        </a:rPr>
                        <a:t>Conservative  Total in 11 Month</a:t>
                      </a:r>
                      <a:endParaRPr lang="en-US" sz="400" b="0" i="0" u="none" strike="noStrike">
                        <a:solidFill>
                          <a:srgbClr val="004997"/>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a:txBody>
                    <a:bodyPr/>
                    <a:lstStyle/>
                    <a:p>
                      <a:pPr algn="ctr" fontAlgn="ctr"/>
                      <a:r>
                        <a:rPr lang="en-ZA" sz="300" u="none" strike="noStrike">
                          <a:effectLst/>
                        </a:rPr>
                        <a:t>7 637 232 174</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7 637 232 174</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3978539868"/>
                  </a:ext>
                </a:extLst>
              </a:tr>
              <a:tr h="44962">
                <a:tc>
                  <a:txBody>
                    <a:bodyPr/>
                    <a:lstStyle/>
                    <a:p>
                      <a:pPr algn="l" fontAlgn="b"/>
                      <a:endParaRPr lang="en-ZA" sz="300" b="0" i="0" u="none" strike="noStrike">
                        <a:solidFill>
                          <a:srgbClr val="000000"/>
                        </a:solidFill>
                        <a:effectLst/>
                        <a:latin typeface="Calibri" panose="020F0502020204030204" pitchFamily="34" charset="0"/>
                      </a:endParaRPr>
                    </a:p>
                  </a:txBody>
                  <a:tcPr marL="0" marR="0" marT="0" marB="0" anchor="b"/>
                </a:tc>
                <a:tc gridSpan="3">
                  <a:txBody>
                    <a:bodyPr/>
                    <a:lstStyle/>
                    <a:p>
                      <a:pPr algn="ctr" fontAlgn="ctr"/>
                      <a:r>
                        <a:rPr lang="en-US" sz="400" u="none" strike="noStrike">
                          <a:effectLst/>
                        </a:rPr>
                        <a:t>Conservative  Total in 12 Month</a:t>
                      </a:r>
                      <a:endParaRPr lang="en-US" sz="400" b="0" i="0" u="none" strike="noStrike">
                        <a:solidFill>
                          <a:srgbClr val="004997"/>
                        </a:solidFill>
                        <a:effectLst/>
                        <a:latin typeface="Tahoma" panose="020B0604030504040204" pitchFamily="34" charset="0"/>
                      </a:endParaRPr>
                    </a:p>
                  </a:txBody>
                  <a:tcPr marL="0" marR="0" marT="0" marB="0" anchor="ctr"/>
                </a:tc>
                <a:tc hMerge="1">
                  <a:txBody>
                    <a:bodyPr/>
                    <a:lstStyle/>
                    <a:p>
                      <a:endParaRPr lang="en-ZA"/>
                    </a:p>
                  </a:txBody>
                  <a:tcPr/>
                </a:tc>
                <a:tc hMerge="1">
                  <a:txBody>
                    <a:bodyPr/>
                    <a:lstStyle/>
                    <a:p>
                      <a:endParaRPr lang="en-ZA"/>
                    </a:p>
                  </a:txBody>
                  <a:tcPr/>
                </a:tc>
                <a:tc>
                  <a:txBody>
                    <a:bodyPr/>
                    <a:lstStyle/>
                    <a:p>
                      <a:pPr algn="ctr" fontAlgn="ctr"/>
                      <a:r>
                        <a:rPr lang="en-ZA" sz="300" u="none" strike="noStrike">
                          <a:effectLst/>
                        </a:rPr>
                        <a:t>8 331 526 008</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a:effectLst/>
                        </a:rPr>
                        <a:t>8 331 526 008</a:t>
                      </a:r>
                      <a:endParaRPr lang="en-ZA" sz="300" b="1" i="0" u="none" strike="noStrike">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1141867757"/>
                  </a:ext>
                </a:extLst>
              </a:tr>
              <a:tr h="39967">
                <a:tc>
                  <a:txBody>
                    <a:bodyPr/>
                    <a:lstStyle/>
                    <a:p>
                      <a:pPr algn="l" fontAlgn="b"/>
                      <a:endParaRPr lang="en-ZA"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ZA"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ZA" sz="3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ZA" sz="3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ZA" sz="300" u="none" strike="noStrike">
                          <a:effectLst/>
                        </a:rPr>
                        <a:t>54 154 919 052</a:t>
                      </a:r>
                      <a:endParaRPr lang="en-ZA" sz="300" b="1" i="0" u="none" strike="noStrike">
                        <a:solidFill>
                          <a:srgbClr val="000099"/>
                        </a:solidFill>
                        <a:effectLst/>
                        <a:latin typeface="Arial" panose="020B0604020202020204" pitchFamily="34" charset="0"/>
                      </a:endParaRPr>
                    </a:p>
                  </a:txBody>
                  <a:tcPr marL="0" marR="0" marT="0" marB="0" anchor="ctr"/>
                </a:tc>
                <a:tc>
                  <a:txBody>
                    <a:bodyPr/>
                    <a:lstStyle/>
                    <a:p>
                      <a:pPr algn="ctr" fontAlgn="ctr"/>
                      <a:r>
                        <a:rPr lang="en-ZA" sz="300" u="none" strike="noStrike" dirty="0">
                          <a:effectLst/>
                        </a:rPr>
                        <a:t>54 154 919 052</a:t>
                      </a:r>
                      <a:endParaRPr lang="en-ZA" sz="300" b="1" i="0" u="none" strike="noStrike" dirty="0">
                        <a:solidFill>
                          <a:srgbClr val="000099"/>
                        </a:solidFill>
                        <a:effectLst/>
                        <a:latin typeface="Arial" panose="020B0604020202020204" pitchFamily="34" charset="0"/>
                      </a:endParaRPr>
                    </a:p>
                  </a:txBody>
                  <a:tcPr marL="0" marR="0" marT="0" marB="0" anchor="ctr"/>
                </a:tc>
                <a:extLst>
                  <a:ext uri="{0D108BD9-81ED-4DB2-BD59-A6C34878D82A}">
                    <a16:rowId xmlns:a16="http://schemas.microsoft.com/office/drawing/2014/main" val="2061751809"/>
                  </a:ext>
                </a:extLst>
              </a:tr>
            </a:tbl>
          </a:graphicData>
        </a:graphic>
      </p:graphicFrame>
      <p:sp>
        <p:nvSpPr>
          <p:cNvPr id="5" name="AutoShape 1" descr="spacer">
            <a:extLst>
              <a:ext uri="{FF2B5EF4-FFF2-40B4-BE49-F238E27FC236}">
                <a16:creationId xmlns:a16="http://schemas.microsoft.com/office/drawing/2014/main" id="{5BB33BA2-9609-412D-A018-9282CBDE1433}"/>
              </a:ext>
            </a:extLst>
          </p:cNvPr>
          <p:cNvSpPr>
            <a:spLocks noChangeAspect="1" noChangeArrowheads="1"/>
          </p:cNvSpPr>
          <p:nvPr/>
        </p:nvSpPr>
        <p:spPr bwMode="auto">
          <a:xfrm>
            <a:off x="9535334" y="12349163"/>
            <a:ext cx="918265" cy="285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ZA"/>
          </a:p>
        </p:txBody>
      </p:sp>
      <p:pic>
        <p:nvPicPr>
          <p:cNvPr id="6" name="Picture 5">
            <a:extLst>
              <a:ext uri="{FF2B5EF4-FFF2-40B4-BE49-F238E27FC236}">
                <a16:creationId xmlns:a16="http://schemas.microsoft.com/office/drawing/2014/main" id="{7E27CAA2-1918-4443-B3E2-A681FA3AC04A}"/>
              </a:ext>
            </a:extLst>
          </p:cNvPr>
          <p:cNvPicPr>
            <a:picLocks noChangeAspect="1"/>
          </p:cNvPicPr>
          <p:nvPr/>
        </p:nvPicPr>
        <p:blipFill>
          <a:blip r:embed="rId2"/>
          <a:stretch>
            <a:fillRect/>
          </a:stretch>
        </p:blipFill>
        <p:spPr>
          <a:xfrm>
            <a:off x="10989444" y="134459"/>
            <a:ext cx="955943" cy="731224"/>
          </a:xfrm>
          <a:prstGeom prst="rect">
            <a:avLst/>
          </a:prstGeom>
        </p:spPr>
      </p:pic>
    </p:spTree>
    <p:extLst>
      <p:ext uri="{BB962C8B-B14F-4D97-AF65-F5344CB8AC3E}">
        <p14:creationId xmlns:p14="http://schemas.microsoft.com/office/powerpoint/2010/main" val="338503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D9C2F5E-19D9-4D42-B14A-B3445ABBD857}"/>
              </a:ext>
            </a:extLst>
          </p:cNvPr>
          <p:cNvPicPr>
            <a:picLocks noChangeAspect="1"/>
          </p:cNvPicPr>
          <p:nvPr/>
        </p:nvPicPr>
        <p:blipFill>
          <a:blip r:embed="rId2"/>
          <a:stretch>
            <a:fillRect/>
          </a:stretch>
        </p:blipFill>
        <p:spPr>
          <a:xfrm>
            <a:off x="10989444" y="134459"/>
            <a:ext cx="955943" cy="731224"/>
          </a:xfrm>
          <a:prstGeom prst="rect">
            <a:avLst/>
          </a:prstGeom>
        </p:spPr>
      </p:pic>
      <p:graphicFrame>
        <p:nvGraphicFramePr>
          <p:cNvPr id="4" name="Chart 3">
            <a:extLst>
              <a:ext uri="{FF2B5EF4-FFF2-40B4-BE49-F238E27FC236}">
                <a16:creationId xmlns:a16="http://schemas.microsoft.com/office/drawing/2014/main" id="{C8BF08AF-D38A-473D-83AB-5F24922F434D}"/>
              </a:ext>
            </a:extLst>
          </p:cNvPr>
          <p:cNvGraphicFramePr>
            <a:graphicFrameLocks/>
          </p:cNvGraphicFramePr>
          <p:nvPr>
            <p:extLst>
              <p:ext uri="{D42A27DB-BD31-4B8C-83A1-F6EECF244321}">
                <p14:modId xmlns:p14="http://schemas.microsoft.com/office/powerpoint/2010/main" val="2188989891"/>
              </p:ext>
            </p:extLst>
          </p:nvPr>
        </p:nvGraphicFramePr>
        <p:xfrm>
          <a:off x="643467" y="643467"/>
          <a:ext cx="10905066" cy="55710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2273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57B996-E25C-4CA3-85AA-6FEF9AFDF681}"/>
              </a:ext>
            </a:extLst>
          </p:cNvPr>
          <p:cNvPicPr>
            <a:picLocks noChangeAspect="1"/>
          </p:cNvPicPr>
          <p:nvPr/>
        </p:nvPicPr>
        <p:blipFill>
          <a:blip r:embed="rId2"/>
          <a:stretch>
            <a:fillRect/>
          </a:stretch>
        </p:blipFill>
        <p:spPr>
          <a:xfrm>
            <a:off x="11057494" y="99059"/>
            <a:ext cx="955943" cy="731224"/>
          </a:xfrm>
          <a:prstGeom prst="rect">
            <a:avLst/>
          </a:prstGeom>
        </p:spPr>
      </p:pic>
      <p:graphicFrame>
        <p:nvGraphicFramePr>
          <p:cNvPr id="7" name="Table 6">
            <a:extLst>
              <a:ext uri="{FF2B5EF4-FFF2-40B4-BE49-F238E27FC236}">
                <a16:creationId xmlns:a16="http://schemas.microsoft.com/office/drawing/2014/main" id="{46ABB07F-ECCB-4E2B-8697-D9ABF3FE1410}"/>
              </a:ext>
            </a:extLst>
          </p:cNvPr>
          <p:cNvGraphicFramePr>
            <a:graphicFrameLocks noGrp="1"/>
          </p:cNvGraphicFramePr>
          <p:nvPr>
            <p:extLst>
              <p:ext uri="{D42A27DB-BD31-4B8C-83A1-F6EECF244321}">
                <p14:modId xmlns:p14="http://schemas.microsoft.com/office/powerpoint/2010/main" val="4195309129"/>
              </p:ext>
            </p:extLst>
          </p:nvPr>
        </p:nvGraphicFramePr>
        <p:xfrm>
          <a:off x="5659994" y="1396800"/>
          <a:ext cx="5397500" cy="3945595"/>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723397456"/>
                    </a:ext>
                  </a:extLst>
                </a:gridCol>
                <a:gridCol w="609600">
                  <a:extLst>
                    <a:ext uri="{9D8B030D-6E8A-4147-A177-3AD203B41FA5}">
                      <a16:colId xmlns:a16="http://schemas.microsoft.com/office/drawing/2014/main" val="995267603"/>
                    </a:ext>
                  </a:extLst>
                </a:gridCol>
                <a:gridCol w="1765300">
                  <a:extLst>
                    <a:ext uri="{9D8B030D-6E8A-4147-A177-3AD203B41FA5}">
                      <a16:colId xmlns:a16="http://schemas.microsoft.com/office/drawing/2014/main" val="3937333258"/>
                    </a:ext>
                  </a:extLst>
                </a:gridCol>
                <a:gridCol w="1206500">
                  <a:extLst>
                    <a:ext uri="{9D8B030D-6E8A-4147-A177-3AD203B41FA5}">
                      <a16:colId xmlns:a16="http://schemas.microsoft.com/office/drawing/2014/main" val="1950205543"/>
                    </a:ext>
                  </a:extLst>
                </a:gridCol>
                <a:gridCol w="1206500">
                  <a:extLst>
                    <a:ext uri="{9D8B030D-6E8A-4147-A177-3AD203B41FA5}">
                      <a16:colId xmlns:a16="http://schemas.microsoft.com/office/drawing/2014/main" val="12822057"/>
                    </a:ext>
                  </a:extLst>
                </a:gridCol>
              </a:tblGrid>
              <a:tr h="219812">
                <a:tc>
                  <a:txBody>
                    <a:bodyPr/>
                    <a:lstStyle/>
                    <a:p>
                      <a:pPr algn="l" fontAlgn="b"/>
                      <a:endParaRPr lang="en-ZA"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ZA" sz="1100" u="none" strike="noStrike">
                          <a:effectLst/>
                        </a:rPr>
                        <a:t>Total in Rands</a:t>
                      </a:r>
                      <a:endParaRPr lang="en-ZA" sz="11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Z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65166918"/>
                  </a:ext>
                </a:extLst>
              </a:tr>
              <a:tr h="277573">
                <a:tc gridSpan="3">
                  <a:txBody>
                    <a:bodyPr/>
                    <a:lstStyle/>
                    <a:p>
                      <a:pPr algn="ctr" fontAlgn="ctr"/>
                      <a:r>
                        <a:rPr lang="en-US" sz="1400" u="none" strike="noStrike">
                          <a:effectLst/>
                        </a:rPr>
                        <a:t>Conservative  Total in 1 Month</a:t>
                      </a:r>
                      <a:endParaRPr lang="en-US" sz="1400" b="0" i="0" u="none" strike="noStrike">
                        <a:solidFill>
                          <a:srgbClr val="004997"/>
                        </a:solidFill>
                        <a:effectLst/>
                        <a:latin typeface="Tahoma" panose="020B0604030504040204" pitchFamily="34" charset="0"/>
                      </a:endParaRPr>
                    </a:p>
                  </a:txBody>
                  <a:tcPr marL="6350" marR="6350" marT="6350" marB="0" anchor="ctr"/>
                </a:tc>
                <a:tc hMerge="1">
                  <a:txBody>
                    <a:bodyPr/>
                    <a:lstStyle/>
                    <a:p>
                      <a:endParaRPr lang="en-ZA"/>
                    </a:p>
                  </a:txBody>
                  <a:tcPr/>
                </a:tc>
                <a:tc hMerge="1">
                  <a:txBody>
                    <a:bodyPr/>
                    <a:lstStyle/>
                    <a:p>
                      <a:endParaRPr lang="en-ZA"/>
                    </a:p>
                  </a:txBody>
                  <a:tcPr/>
                </a:tc>
                <a:tc>
                  <a:txBody>
                    <a:bodyPr/>
                    <a:lstStyle/>
                    <a:p>
                      <a:pPr algn="ctr" fontAlgn="ctr"/>
                      <a:r>
                        <a:rPr lang="en-ZA" sz="1200" u="none" strike="noStrike">
                          <a:effectLst/>
                        </a:rPr>
                        <a:t>694 293 834</a:t>
                      </a:r>
                      <a:endParaRPr lang="en-ZA" sz="1200" b="1" i="0" u="none" strike="noStrike">
                        <a:solidFill>
                          <a:srgbClr val="000099"/>
                        </a:solidFill>
                        <a:effectLst/>
                        <a:latin typeface="Arial" panose="020B0604020202020204" pitchFamily="34" charset="0"/>
                      </a:endParaRPr>
                    </a:p>
                  </a:txBody>
                  <a:tcPr marL="6350" marR="6350" marT="6350" marB="0" anchor="ctr"/>
                </a:tc>
                <a:tc>
                  <a:txBody>
                    <a:bodyPr/>
                    <a:lstStyle/>
                    <a:p>
                      <a:pPr algn="ctr" fontAlgn="ctr"/>
                      <a:r>
                        <a:rPr lang="en-ZA" sz="1200" u="none" strike="noStrike">
                          <a:effectLst/>
                        </a:rPr>
                        <a:t>694 293 834</a:t>
                      </a:r>
                      <a:endParaRPr lang="en-ZA" sz="1200" b="1" i="0" u="none" strike="noStrike">
                        <a:solidFill>
                          <a:srgbClr val="000099"/>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980810464"/>
                  </a:ext>
                </a:extLst>
              </a:tr>
              <a:tr h="277573">
                <a:tc gridSpan="3">
                  <a:txBody>
                    <a:bodyPr/>
                    <a:lstStyle/>
                    <a:p>
                      <a:pPr algn="ctr" fontAlgn="ctr"/>
                      <a:r>
                        <a:rPr lang="en-US" sz="1400" u="none" strike="noStrike">
                          <a:effectLst/>
                        </a:rPr>
                        <a:t>Conservative  Total in 2 Month</a:t>
                      </a:r>
                      <a:endParaRPr lang="en-US" sz="1400" b="0" i="0" u="none" strike="noStrike">
                        <a:solidFill>
                          <a:srgbClr val="004997"/>
                        </a:solidFill>
                        <a:effectLst/>
                        <a:latin typeface="Tahoma" panose="020B0604030504040204" pitchFamily="34" charset="0"/>
                      </a:endParaRPr>
                    </a:p>
                  </a:txBody>
                  <a:tcPr marL="6350" marR="6350" marT="6350" marB="0" anchor="ctr"/>
                </a:tc>
                <a:tc hMerge="1">
                  <a:txBody>
                    <a:bodyPr/>
                    <a:lstStyle/>
                    <a:p>
                      <a:endParaRPr lang="en-ZA"/>
                    </a:p>
                  </a:txBody>
                  <a:tcPr/>
                </a:tc>
                <a:tc hMerge="1">
                  <a:txBody>
                    <a:bodyPr/>
                    <a:lstStyle/>
                    <a:p>
                      <a:endParaRPr lang="en-ZA"/>
                    </a:p>
                  </a:txBody>
                  <a:tcPr/>
                </a:tc>
                <a:tc>
                  <a:txBody>
                    <a:bodyPr/>
                    <a:lstStyle/>
                    <a:p>
                      <a:pPr algn="ctr" fontAlgn="ctr"/>
                      <a:r>
                        <a:rPr lang="en-ZA" sz="1200" u="none" strike="noStrike">
                          <a:effectLst/>
                        </a:rPr>
                        <a:t>1 388 587 668</a:t>
                      </a:r>
                      <a:endParaRPr lang="en-ZA" sz="1200" b="1" i="0" u="none" strike="noStrike">
                        <a:solidFill>
                          <a:srgbClr val="000099"/>
                        </a:solidFill>
                        <a:effectLst/>
                        <a:latin typeface="Arial" panose="020B0604020202020204" pitchFamily="34" charset="0"/>
                      </a:endParaRPr>
                    </a:p>
                  </a:txBody>
                  <a:tcPr marL="6350" marR="6350" marT="6350" marB="0" anchor="ctr"/>
                </a:tc>
                <a:tc>
                  <a:txBody>
                    <a:bodyPr/>
                    <a:lstStyle/>
                    <a:p>
                      <a:pPr algn="ctr" fontAlgn="ctr"/>
                      <a:r>
                        <a:rPr lang="en-ZA" sz="1200" u="none" strike="noStrike">
                          <a:effectLst/>
                        </a:rPr>
                        <a:t>1 388 587 668</a:t>
                      </a:r>
                      <a:endParaRPr lang="en-ZA" sz="1200" b="1" i="0" u="none" strike="noStrike">
                        <a:solidFill>
                          <a:srgbClr val="000099"/>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06179618"/>
                  </a:ext>
                </a:extLst>
              </a:tr>
              <a:tr h="277573">
                <a:tc gridSpan="3">
                  <a:txBody>
                    <a:bodyPr/>
                    <a:lstStyle/>
                    <a:p>
                      <a:pPr algn="ctr" fontAlgn="ctr"/>
                      <a:r>
                        <a:rPr lang="en-US" sz="1400" u="none" strike="noStrike">
                          <a:effectLst/>
                        </a:rPr>
                        <a:t>Conservative  Total in 3 Month</a:t>
                      </a:r>
                      <a:endParaRPr lang="en-US" sz="1400" b="0" i="0" u="none" strike="noStrike">
                        <a:solidFill>
                          <a:srgbClr val="004997"/>
                        </a:solidFill>
                        <a:effectLst/>
                        <a:latin typeface="Tahoma" panose="020B0604030504040204" pitchFamily="34" charset="0"/>
                      </a:endParaRPr>
                    </a:p>
                  </a:txBody>
                  <a:tcPr marL="6350" marR="6350" marT="6350" marB="0" anchor="ctr"/>
                </a:tc>
                <a:tc hMerge="1">
                  <a:txBody>
                    <a:bodyPr/>
                    <a:lstStyle/>
                    <a:p>
                      <a:endParaRPr lang="en-ZA"/>
                    </a:p>
                  </a:txBody>
                  <a:tcPr/>
                </a:tc>
                <a:tc hMerge="1">
                  <a:txBody>
                    <a:bodyPr/>
                    <a:lstStyle/>
                    <a:p>
                      <a:endParaRPr lang="en-ZA"/>
                    </a:p>
                  </a:txBody>
                  <a:tcPr/>
                </a:tc>
                <a:tc>
                  <a:txBody>
                    <a:bodyPr/>
                    <a:lstStyle/>
                    <a:p>
                      <a:pPr algn="ctr" fontAlgn="ctr"/>
                      <a:r>
                        <a:rPr lang="en-ZA" sz="1200" u="none" strike="noStrike">
                          <a:effectLst/>
                        </a:rPr>
                        <a:t>2 082 881 502</a:t>
                      </a:r>
                      <a:endParaRPr lang="en-ZA" sz="1200" b="1" i="0" u="none" strike="noStrike">
                        <a:solidFill>
                          <a:srgbClr val="000099"/>
                        </a:solidFill>
                        <a:effectLst/>
                        <a:latin typeface="Arial" panose="020B0604020202020204" pitchFamily="34" charset="0"/>
                      </a:endParaRPr>
                    </a:p>
                  </a:txBody>
                  <a:tcPr marL="6350" marR="6350" marT="6350" marB="0" anchor="ctr"/>
                </a:tc>
                <a:tc>
                  <a:txBody>
                    <a:bodyPr/>
                    <a:lstStyle/>
                    <a:p>
                      <a:pPr algn="ctr" fontAlgn="ctr"/>
                      <a:r>
                        <a:rPr lang="en-ZA" sz="1200" u="none" strike="noStrike">
                          <a:effectLst/>
                        </a:rPr>
                        <a:t>2 082 881 502</a:t>
                      </a:r>
                      <a:endParaRPr lang="en-ZA" sz="1200" b="1" i="0" u="none" strike="noStrike">
                        <a:solidFill>
                          <a:srgbClr val="000099"/>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895588530"/>
                  </a:ext>
                </a:extLst>
              </a:tr>
              <a:tr h="277573">
                <a:tc gridSpan="3">
                  <a:txBody>
                    <a:bodyPr/>
                    <a:lstStyle/>
                    <a:p>
                      <a:pPr algn="ctr" fontAlgn="ctr"/>
                      <a:r>
                        <a:rPr lang="en-US" sz="1400" u="none" strike="noStrike">
                          <a:effectLst/>
                        </a:rPr>
                        <a:t>Conservative  Total in 4 Month</a:t>
                      </a:r>
                      <a:endParaRPr lang="en-US" sz="1400" b="0" i="0" u="none" strike="noStrike">
                        <a:solidFill>
                          <a:srgbClr val="004997"/>
                        </a:solidFill>
                        <a:effectLst/>
                        <a:latin typeface="Tahoma" panose="020B0604030504040204" pitchFamily="34" charset="0"/>
                      </a:endParaRPr>
                    </a:p>
                  </a:txBody>
                  <a:tcPr marL="6350" marR="6350" marT="6350" marB="0" anchor="ctr"/>
                </a:tc>
                <a:tc hMerge="1">
                  <a:txBody>
                    <a:bodyPr/>
                    <a:lstStyle/>
                    <a:p>
                      <a:endParaRPr lang="en-ZA"/>
                    </a:p>
                  </a:txBody>
                  <a:tcPr/>
                </a:tc>
                <a:tc hMerge="1">
                  <a:txBody>
                    <a:bodyPr/>
                    <a:lstStyle/>
                    <a:p>
                      <a:endParaRPr lang="en-ZA"/>
                    </a:p>
                  </a:txBody>
                  <a:tcPr/>
                </a:tc>
                <a:tc>
                  <a:txBody>
                    <a:bodyPr/>
                    <a:lstStyle/>
                    <a:p>
                      <a:pPr algn="ctr" fontAlgn="ctr"/>
                      <a:r>
                        <a:rPr lang="en-ZA" sz="1200" u="none" strike="noStrike">
                          <a:effectLst/>
                        </a:rPr>
                        <a:t>2 777 175 336</a:t>
                      </a:r>
                      <a:endParaRPr lang="en-ZA" sz="1200" b="1" i="0" u="none" strike="noStrike">
                        <a:solidFill>
                          <a:srgbClr val="000099"/>
                        </a:solidFill>
                        <a:effectLst/>
                        <a:latin typeface="Arial" panose="020B0604020202020204" pitchFamily="34" charset="0"/>
                      </a:endParaRPr>
                    </a:p>
                  </a:txBody>
                  <a:tcPr marL="6350" marR="6350" marT="6350" marB="0" anchor="ctr"/>
                </a:tc>
                <a:tc>
                  <a:txBody>
                    <a:bodyPr/>
                    <a:lstStyle/>
                    <a:p>
                      <a:pPr algn="ctr" fontAlgn="ctr"/>
                      <a:r>
                        <a:rPr lang="en-ZA" sz="1200" u="none" strike="noStrike">
                          <a:effectLst/>
                        </a:rPr>
                        <a:t>2 777 175 336</a:t>
                      </a:r>
                      <a:endParaRPr lang="en-ZA" sz="1200" b="1" i="0" u="none" strike="noStrike">
                        <a:solidFill>
                          <a:srgbClr val="000099"/>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054139384"/>
                  </a:ext>
                </a:extLst>
              </a:tr>
              <a:tr h="277573">
                <a:tc gridSpan="3">
                  <a:txBody>
                    <a:bodyPr/>
                    <a:lstStyle/>
                    <a:p>
                      <a:pPr algn="ctr" fontAlgn="ctr"/>
                      <a:r>
                        <a:rPr lang="en-US" sz="1400" u="none" strike="noStrike">
                          <a:effectLst/>
                        </a:rPr>
                        <a:t>Conservative  Total in 5 Month</a:t>
                      </a:r>
                      <a:endParaRPr lang="en-US" sz="1400" b="0" i="0" u="none" strike="noStrike">
                        <a:solidFill>
                          <a:srgbClr val="004997"/>
                        </a:solidFill>
                        <a:effectLst/>
                        <a:latin typeface="Tahoma" panose="020B0604030504040204" pitchFamily="34" charset="0"/>
                      </a:endParaRPr>
                    </a:p>
                  </a:txBody>
                  <a:tcPr marL="6350" marR="6350" marT="6350" marB="0" anchor="ctr"/>
                </a:tc>
                <a:tc hMerge="1">
                  <a:txBody>
                    <a:bodyPr/>
                    <a:lstStyle/>
                    <a:p>
                      <a:endParaRPr lang="en-ZA"/>
                    </a:p>
                  </a:txBody>
                  <a:tcPr/>
                </a:tc>
                <a:tc hMerge="1">
                  <a:txBody>
                    <a:bodyPr/>
                    <a:lstStyle/>
                    <a:p>
                      <a:endParaRPr lang="en-ZA"/>
                    </a:p>
                  </a:txBody>
                  <a:tcPr/>
                </a:tc>
                <a:tc>
                  <a:txBody>
                    <a:bodyPr/>
                    <a:lstStyle/>
                    <a:p>
                      <a:pPr algn="ctr" fontAlgn="ctr"/>
                      <a:r>
                        <a:rPr lang="en-ZA" sz="1200" u="none" strike="noStrike">
                          <a:effectLst/>
                        </a:rPr>
                        <a:t>3 471 469 170</a:t>
                      </a:r>
                      <a:endParaRPr lang="en-ZA" sz="1200" b="1" i="0" u="none" strike="noStrike">
                        <a:solidFill>
                          <a:srgbClr val="000099"/>
                        </a:solidFill>
                        <a:effectLst/>
                        <a:latin typeface="Arial" panose="020B0604020202020204" pitchFamily="34" charset="0"/>
                      </a:endParaRPr>
                    </a:p>
                  </a:txBody>
                  <a:tcPr marL="6350" marR="6350" marT="6350" marB="0" anchor="ctr"/>
                </a:tc>
                <a:tc>
                  <a:txBody>
                    <a:bodyPr/>
                    <a:lstStyle/>
                    <a:p>
                      <a:pPr algn="ctr" fontAlgn="ctr"/>
                      <a:r>
                        <a:rPr lang="en-ZA" sz="1200" u="none" strike="noStrike">
                          <a:effectLst/>
                        </a:rPr>
                        <a:t>3 471 469 170</a:t>
                      </a:r>
                      <a:endParaRPr lang="en-ZA" sz="1200" b="1" i="0" u="none" strike="noStrike">
                        <a:solidFill>
                          <a:srgbClr val="000099"/>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169133303"/>
                  </a:ext>
                </a:extLst>
              </a:tr>
              <a:tr h="277573">
                <a:tc gridSpan="3">
                  <a:txBody>
                    <a:bodyPr/>
                    <a:lstStyle/>
                    <a:p>
                      <a:pPr algn="ctr" fontAlgn="ctr"/>
                      <a:r>
                        <a:rPr lang="en-US" sz="1400" u="none" strike="noStrike">
                          <a:effectLst/>
                        </a:rPr>
                        <a:t>Conservative  Total in 6 Month</a:t>
                      </a:r>
                      <a:endParaRPr lang="en-US" sz="1400" b="0" i="0" u="none" strike="noStrike">
                        <a:solidFill>
                          <a:srgbClr val="004997"/>
                        </a:solidFill>
                        <a:effectLst/>
                        <a:latin typeface="Tahoma" panose="020B0604030504040204" pitchFamily="34" charset="0"/>
                      </a:endParaRPr>
                    </a:p>
                  </a:txBody>
                  <a:tcPr marL="6350" marR="6350" marT="6350" marB="0" anchor="ctr"/>
                </a:tc>
                <a:tc hMerge="1">
                  <a:txBody>
                    <a:bodyPr/>
                    <a:lstStyle/>
                    <a:p>
                      <a:endParaRPr lang="en-ZA"/>
                    </a:p>
                  </a:txBody>
                  <a:tcPr/>
                </a:tc>
                <a:tc hMerge="1">
                  <a:txBody>
                    <a:bodyPr/>
                    <a:lstStyle/>
                    <a:p>
                      <a:endParaRPr lang="en-ZA"/>
                    </a:p>
                  </a:txBody>
                  <a:tcPr/>
                </a:tc>
                <a:tc>
                  <a:txBody>
                    <a:bodyPr/>
                    <a:lstStyle/>
                    <a:p>
                      <a:pPr algn="ctr" fontAlgn="ctr"/>
                      <a:r>
                        <a:rPr lang="en-ZA" sz="1200" u="none" strike="noStrike">
                          <a:effectLst/>
                        </a:rPr>
                        <a:t>4 165 763 004</a:t>
                      </a:r>
                      <a:endParaRPr lang="en-ZA" sz="1200" b="1" i="0" u="none" strike="noStrike">
                        <a:solidFill>
                          <a:srgbClr val="000099"/>
                        </a:solidFill>
                        <a:effectLst/>
                        <a:latin typeface="Arial" panose="020B0604020202020204" pitchFamily="34" charset="0"/>
                      </a:endParaRPr>
                    </a:p>
                  </a:txBody>
                  <a:tcPr marL="6350" marR="6350" marT="6350" marB="0" anchor="ctr"/>
                </a:tc>
                <a:tc>
                  <a:txBody>
                    <a:bodyPr/>
                    <a:lstStyle/>
                    <a:p>
                      <a:pPr algn="ctr" fontAlgn="ctr"/>
                      <a:r>
                        <a:rPr lang="en-ZA" sz="1200" u="none" strike="noStrike">
                          <a:effectLst/>
                        </a:rPr>
                        <a:t>4 165 763 004</a:t>
                      </a:r>
                      <a:endParaRPr lang="en-ZA" sz="1200" b="1" i="0" u="none" strike="noStrike">
                        <a:solidFill>
                          <a:srgbClr val="000099"/>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78575509"/>
                  </a:ext>
                </a:extLst>
              </a:tr>
              <a:tr h="277573">
                <a:tc gridSpan="3">
                  <a:txBody>
                    <a:bodyPr/>
                    <a:lstStyle/>
                    <a:p>
                      <a:pPr algn="ctr" fontAlgn="ctr"/>
                      <a:r>
                        <a:rPr lang="en-US" sz="1400" u="none" strike="noStrike">
                          <a:effectLst/>
                        </a:rPr>
                        <a:t>Conservative  Total in 7 Month</a:t>
                      </a:r>
                      <a:endParaRPr lang="en-US" sz="1400" b="0" i="0" u="none" strike="noStrike">
                        <a:solidFill>
                          <a:srgbClr val="004997"/>
                        </a:solidFill>
                        <a:effectLst/>
                        <a:latin typeface="Tahoma" panose="020B0604030504040204" pitchFamily="34" charset="0"/>
                      </a:endParaRPr>
                    </a:p>
                  </a:txBody>
                  <a:tcPr marL="6350" marR="6350" marT="6350" marB="0" anchor="ctr"/>
                </a:tc>
                <a:tc hMerge="1">
                  <a:txBody>
                    <a:bodyPr/>
                    <a:lstStyle/>
                    <a:p>
                      <a:endParaRPr lang="en-ZA"/>
                    </a:p>
                  </a:txBody>
                  <a:tcPr/>
                </a:tc>
                <a:tc hMerge="1">
                  <a:txBody>
                    <a:bodyPr/>
                    <a:lstStyle/>
                    <a:p>
                      <a:endParaRPr lang="en-ZA"/>
                    </a:p>
                  </a:txBody>
                  <a:tcPr/>
                </a:tc>
                <a:tc>
                  <a:txBody>
                    <a:bodyPr/>
                    <a:lstStyle/>
                    <a:p>
                      <a:pPr algn="ctr" fontAlgn="ctr"/>
                      <a:r>
                        <a:rPr lang="en-ZA" sz="1200" u="none" strike="noStrike">
                          <a:effectLst/>
                        </a:rPr>
                        <a:t>4 860 056 838</a:t>
                      </a:r>
                      <a:endParaRPr lang="en-ZA" sz="1200" b="1" i="0" u="none" strike="noStrike">
                        <a:solidFill>
                          <a:srgbClr val="000099"/>
                        </a:solidFill>
                        <a:effectLst/>
                        <a:latin typeface="Arial" panose="020B0604020202020204" pitchFamily="34" charset="0"/>
                      </a:endParaRPr>
                    </a:p>
                  </a:txBody>
                  <a:tcPr marL="6350" marR="6350" marT="6350" marB="0" anchor="ctr"/>
                </a:tc>
                <a:tc>
                  <a:txBody>
                    <a:bodyPr/>
                    <a:lstStyle/>
                    <a:p>
                      <a:pPr algn="ctr" fontAlgn="ctr"/>
                      <a:r>
                        <a:rPr lang="en-ZA" sz="1200" u="none" strike="noStrike">
                          <a:effectLst/>
                        </a:rPr>
                        <a:t>4 860 056 838</a:t>
                      </a:r>
                      <a:endParaRPr lang="en-ZA" sz="1200" b="1" i="0" u="none" strike="noStrike">
                        <a:solidFill>
                          <a:srgbClr val="000099"/>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371538622"/>
                  </a:ext>
                </a:extLst>
              </a:tr>
              <a:tr h="277573">
                <a:tc gridSpan="3">
                  <a:txBody>
                    <a:bodyPr/>
                    <a:lstStyle/>
                    <a:p>
                      <a:pPr algn="ctr" fontAlgn="ctr"/>
                      <a:r>
                        <a:rPr lang="en-US" sz="1400" u="none" strike="noStrike" dirty="0">
                          <a:effectLst/>
                        </a:rPr>
                        <a:t>Conservative  Total in 8 Month</a:t>
                      </a:r>
                      <a:endParaRPr lang="en-US" sz="1400" b="0" i="0" u="none" strike="noStrike" dirty="0">
                        <a:solidFill>
                          <a:srgbClr val="004997"/>
                        </a:solidFill>
                        <a:effectLst/>
                        <a:latin typeface="Tahoma" panose="020B0604030504040204" pitchFamily="34" charset="0"/>
                      </a:endParaRPr>
                    </a:p>
                  </a:txBody>
                  <a:tcPr marL="6350" marR="6350" marT="6350" marB="0" anchor="ctr"/>
                </a:tc>
                <a:tc hMerge="1">
                  <a:txBody>
                    <a:bodyPr/>
                    <a:lstStyle/>
                    <a:p>
                      <a:endParaRPr lang="en-ZA"/>
                    </a:p>
                  </a:txBody>
                  <a:tcPr/>
                </a:tc>
                <a:tc hMerge="1">
                  <a:txBody>
                    <a:bodyPr/>
                    <a:lstStyle/>
                    <a:p>
                      <a:endParaRPr lang="en-ZA"/>
                    </a:p>
                  </a:txBody>
                  <a:tcPr/>
                </a:tc>
                <a:tc>
                  <a:txBody>
                    <a:bodyPr/>
                    <a:lstStyle/>
                    <a:p>
                      <a:pPr algn="ctr" fontAlgn="ctr"/>
                      <a:r>
                        <a:rPr lang="en-ZA" sz="1200" u="none" strike="noStrike">
                          <a:effectLst/>
                        </a:rPr>
                        <a:t>5 554 350 672</a:t>
                      </a:r>
                      <a:endParaRPr lang="en-ZA" sz="1200" b="1" i="0" u="none" strike="noStrike">
                        <a:solidFill>
                          <a:srgbClr val="000099"/>
                        </a:solidFill>
                        <a:effectLst/>
                        <a:latin typeface="Arial" panose="020B0604020202020204" pitchFamily="34" charset="0"/>
                      </a:endParaRPr>
                    </a:p>
                  </a:txBody>
                  <a:tcPr marL="6350" marR="6350" marT="6350" marB="0" anchor="ctr"/>
                </a:tc>
                <a:tc>
                  <a:txBody>
                    <a:bodyPr/>
                    <a:lstStyle/>
                    <a:p>
                      <a:pPr algn="ctr" fontAlgn="ctr"/>
                      <a:r>
                        <a:rPr lang="en-ZA" sz="1200" u="none" strike="noStrike">
                          <a:effectLst/>
                        </a:rPr>
                        <a:t>5 554 350 672</a:t>
                      </a:r>
                      <a:endParaRPr lang="en-ZA" sz="1200" b="1" i="0" u="none" strike="noStrike">
                        <a:solidFill>
                          <a:srgbClr val="000099"/>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67788163"/>
                  </a:ext>
                </a:extLst>
              </a:tr>
              <a:tr h="277573">
                <a:tc gridSpan="3">
                  <a:txBody>
                    <a:bodyPr/>
                    <a:lstStyle/>
                    <a:p>
                      <a:pPr algn="ctr" fontAlgn="ctr"/>
                      <a:r>
                        <a:rPr lang="en-US" sz="1400" u="none" strike="noStrike">
                          <a:effectLst/>
                        </a:rPr>
                        <a:t>Conservative  Total in 9 Month</a:t>
                      </a:r>
                      <a:endParaRPr lang="en-US" sz="1400" b="0" i="0" u="none" strike="noStrike">
                        <a:solidFill>
                          <a:srgbClr val="004997"/>
                        </a:solidFill>
                        <a:effectLst/>
                        <a:latin typeface="Tahoma" panose="020B0604030504040204" pitchFamily="34" charset="0"/>
                      </a:endParaRPr>
                    </a:p>
                  </a:txBody>
                  <a:tcPr marL="6350" marR="6350" marT="6350" marB="0" anchor="ctr"/>
                </a:tc>
                <a:tc hMerge="1">
                  <a:txBody>
                    <a:bodyPr/>
                    <a:lstStyle/>
                    <a:p>
                      <a:endParaRPr lang="en-ZA"/>
                    </a:p>
                  </a:txBody>
                  <a:tcPr/>
                </a:tc>
                <a:tc hMerge="1">
                  <a:txBody>
                    <a:bodyPr/>
                    <a:lstStyle/>
                    <a:p>
                      <a:endParaRPr lang="en-ZA"/>
                    </a:p>
                  </a:txBody>
                  <a:tcPr/>
                </a:tc>
                <a:tc>
                  <a:txBody>
                    <a:bodyPr/>
                    <a:lstStyle/>
                    <a:p>
                      <a:pPr algn="ctr" fontAlgn="ctr"/>
                      <a:r>
                        <a:rPr lang="en-ZA" sz="1200" u="none" strike="noStrike">
                          <a:effectLst/>
                        </a:rPr>
                        <a:t>6 248 644 506</a:t>
                      </a:r>
                      <a:endParaRPr lang="en-ZA" sz="1200" b="1" i="0" u="none" strike="noStrike">
                        <a:solidFill>
                          <a:srgbClr val="000099"/>
                        </a:solidFill>
                        <a:effectLst/>
                        <a:latin typeface="Arial" panose="020B0604020202020204" pitchFamily="34" charset="0"/>
                      </a:endParaRPr>
                    </a:p>
                  </a:txBody>
                  <a:tcPr marL="6350" marR="6350" marT="6350" marB="0" anchor="ctr"/>
                </a:tc>
                <a:tc>
                  <a:txBody>
                    <a:bodyPr/>
                    <a:lstStyle/>
                    <a:p>
                      <a:pPr algn="ctr" fontAlgn="ctr"/>
                      <a:r>
                        <a:rPr lang="en-ZA" sz="1200" u="none" strike="noStrike">
                          <a:effectLst/>
                        </a:rPr>
                        <a:t>6 248 644 506</a:t>
                      </a:r>
                      <a:endParaRPr lang="en-ZA" sz="1200" b="1" i="0" u="none" strike="noStrike">
                        <a:solidFill>
                          <a:srgbClr val="000099"/>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437334817"/>
                  </a:ext>
                </a:extLst>
              </a:tr>
              <a:tr h="277573">
                <a:tc gridSpan="3">
                  <a:txBody>
                    <a:bodyPr/>
                    <a:lstStyle/>
                    <a:p>
                      <a:pPr algn="ctr" fontAlgn="ctr"/>
                      <a:r>
                        <a:rPr lang="en-US" sz="1400" u="none" strike="noStrike" dirty="0">
                          <a:effectLst/>
                        </a:rPr>
                        <a:t>Conservative  Total in 10 Month</a:t>
                      </a:r>
                      <a:endParaRPr lang="en-US" sz="1400" b="0" i="0" u="none" strike="noStrike" dirty="0">
                        <a:solidFill>
                          <a:srgbClr val="004997"/>
                        </a:solidFill>
                        <a:effectLst/>
                        <a:latin typeface="Tahoma" panose="020B0604030504040204" pitchFamily="34" charset="0"/>
                      </a:endParaRPr>
                    </a:p>
                  </a:txBody>
                  <a:tcPr marL="6350" marR="6350" marT="6350" marB="0" anchor="ctr"/>
                </a:tc>
                <a:tc hMerge="1">
                  <a:txBody>
                    <a:bodyPr/>
                    <a:lstStyle/>
                    <a:p>
                      <a:endParaRPr lang="en-ZA"/>
                    </a:p>
                  </a:txBody>
                  <a:tcPr/>
                </a:tc>
                <a:tc hMerge="1">
                  <a:txBody>
                    <a:bodyPr/>
                    <a:lstStyle/>
                    <a:p>
                      <a:endParaRPr lang="en-ZA"/>
                    </a:p>
                  </a:txBody>
                  <a:tcPr/>
                </a:tc>
                <a:tc>
                  <a:txBody>
                    <a:bodyPr/>
                    <a:lstStyle/>
                    <a:p>
                      <a:pPr algn="ctr" fontAlgn="ctr"/>
                      <a:r>
                        <a:rPr lang="en-ZA" sz="1200" u="none" strike="noStrike">
                          <a:effectLst/>
                        </a:rPr>
                        <a:t>6 942 938 340</a:t>
                      </a:r>
                      <a:endParaRPr lang="en-ZA" sz="1200" b="1" i="0" u="none" strike="noStrike">
                        <a:solidFill>
                          <a:srgbClr val="000099"/>
                        </a:solidFill>
                        <a:effectLst/>
                        <a:latin typeface="Arial" panose="020B0604020202020204" pitchFamily="34" charset="0"/>
                      </a:endParaRPr>
                    </a:p>
                  </a:txBody>
                  <a:tcPr marL="6350" marR="6350" marT="6350" marB="0" anchor="ctr"/>
                </a:tc>
                <a:tc>
                  <a:txBody>
                    <a:bodyPr/>
                    <a:lstStyle/>
                    <a:p>
                      <a:pPr algn="ctr" fontAlgn="ctr"/>
                      <a:r>
                        <a:rPr lang="en-ZA" sz="1200" u="none" strike="noStrike">
                          <a:effectLst/>
                        </a:rPr>
                        <a:t>6 942 938 340</a:t>
                      </a:r>
                      <a:endParaRPr lang="en-ZA" sz="1200" b="1" i="0" u="none" strike="noStrike">
                        <a:solidFill>
                          <a:srgbClr val="000099"/>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527584139"/>
                  </a:ext>
                </a:extLst>
              </a:tr>
              <a:tr h="277573">
                <a:tc gridSpan="3">
                  <a:txBody>
                    <a:bodyPr/>
                    <a:lstStyle/>
                    <a:p>
                      <a:pPr algn="ctr" fontAlgn="ctr"/>
                      <a:r>
                        <a:rPr lang="en-US" sz="1400" u="none" strike="noStrike">
                          <a:effectLst/>
                        </a:rPr>
                        <a:t>Conservative  Total in 11 Month</a:t>
                      </a:r>
                      <a:endParaRPr lang="en-US" sz="1400" b="0" i="0" u="none" strike="noStrike">
                        <a:solidFill>
                          <a:srgbClr val="004997"/>
                        </a:solidFill>
                        <a:effectLst/>
                        <a:latin typeface="Tahoma" panose="020B0604030504040204" pitchFamily="34" charset="0"/>
                      </a:endParaRPr>
                    </a:p>
                  </a:txBody>
                  <a:tcPr marL="6350" marR="6350" marT="6350" marB="0" anchor="ctr"/>
                </a:tc>
                <a:tc hMerge="1">
                  <a:txBody>
                    <a:bodyPr/>
                    <a:lstStyle/>
                    <a:p>
                      <a:endParaRPr lang="en-ZA"/>
                    </a:p>
                  </a:txBody>
                  <a:tcPr/>
                </a:tc>
                <a:tc hMerge="1">
                  <a:txBody>
                    <a:bodyPr/>
                    <a:lstStyle/>
                    <a:p>
                      <a:endParaRPr lang="en-ZA"/>
                    </a:p>
                  </a:txBody>
                  <a:tcPr/>
                </a:tc>
                <a:tc>
                  <a:txBody>
                    <a:bodyPr/>
                    <a:lstStyle/>
                    <a:p>
                      <a:pPr algn="ctr" fontAlgn="ctr"/>
                      <a:r>
                        <a:rPr lang="en-ZA" sz="1200" u="none" strike="noStrike">
                          <a:effectLst/>
                        </a:rPr>
                        <a:t>7 637 232 174</a:t>
                      </a:r>
                      <a:endParaRPr lang="en-ZA" sz="1200" b="1" i="0" u="none" strike="noStrike">
                        <a:solidFill>
                          <a:srgbClr val="000099"/>
                        </a:solidFill>
                        <a:effectLst/>
                        <a:latin typeface="Arial" panose="020B0604020202020204" pitchFamily="34" charset="0"/>
                      </a:endParaRPr>
                    </a:p>
                  </a:txBody>
                  <a:tcPr marL="6350" marR="6350" marT="6350" marB="0" anchor="ctr"/>
                </a:tc>
                <a:tc>
                  <a:txBody>
                    <a:bodyPr/>
                    <a:lstStyle/>
                    <a:p>
                      <a:pPr algn="ctr" fontAlgn="ctr"/>
                      <a:r>
                        <a:rPr lang="en-ZA" sz="1200" u="none" strike="noStrike">
                          <a:effectLst/>
                        </a:rPr>
                        <a:t>7 637 232 174</a:t>
                      </a:r>
                      <a:endParaRPr lang="en-ZA" sz="1200" b="1" i="0" u="none" strike="noStrike">
                        <a:solidFill>
                          <a:srgbClr val="000099"/>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605146075"/>
                  </a:ext>
                </a:extLst>
              </a:tr>
              <a:tr h="277573">
                <a:tc gridSpan="3">
                  <a:txBody>
                    <a:bodyPr/>
                    <a:lstStyle/>
                    <a:p>
                      <a:pPr algn="ctr" fontAlgn="ctr"/>
                      <a:r>
                        <a:rPr lang="en-US" sz="1400" u="none" strike="noStrike">
                          <a:effectLst/>
                        </a:rPr>
                        <a:t>Conservative  Total in 12 Month</a:t>
                      </a:r>
                      <a:endParaRPr lang="en-US" sz="1400" b="0" i="0" u="none" strike="noStrike">
                        <a:solidFill>
                          <a:srgbClr val="004997"/>
                        </a:solidFill>
                        <a:effectLst/>
                        <a:latin typeface="Tahoma" panose="020B0604030504040204" pitchFamily="34" charset="0"/>
                      </a:endParaRPr>
                    </a:p>
                  </a:txBody>
                  <a:tcPr marL="6350" marR="6350" marT="6350" marB="0" anchor="ctr"/>
                </a:tc>
                <a:tc hMerge="1">
                  <a:txBody>
                    <a:bodyPr/>
                    <a:lstStyle/>
                    <a:p>
                      <a:endParaRPr lang="en-ZA"/>
                    </a:p>
                  </a:txBody>
                  <a:tcPr/>
                </a:tc>
                <a:tc hMerge="1">
                  <a:txBody>
                    <a:bodyPr/>
                    <a:lstStyle/>
                    <a:p>
                      <a:endParaRPr lang="en-ZA"/>
                    </a:p>
                  </a:txBody>
                  <a:tcPr/>
                </a:tc>
                <a:tc>
                  <a:txBody>
                    <a:bodyPr/>
                    <a:lstStyle/>
                    <a:p>
                      <a:pPr algn="ctr" fontAlgn="ctr"/>
                      <a:r>
                        <a:rPr lang="en-ZA" sz="1200" u="none" strike="noStrike">
                          <a:effectLst/>
                        </a:rPr>
                        <a:t>8 331 526 008</a:t>
                      </a:r>
                      <a:endParaRPr lang="en-ZA" sz="1200" b="1" i="0" u="none" strike="noStrike">
                        <a:solidFill>
                          <a:srgbClr val="000099"/>
                        </a:solidFill>
                        <a:effectLst/>
                        <a:latin typeface="Arial" panose="020B0604020202020204" pitchFamily="34" charset="0"/>
                      </a:endParaRPr>
                    </a:p>
                  </a:txBody>
                  <a:tcPr marL="6350" marR="6350" marT="6350" marB="0" anchor="ctr"/>
                </a:tc>
                <a:tc>
                  <a:txBody>
                    <a:bodyPr/>
                    <a:lstStyle/>
                    <a:p>
                      <a:pPr algn="ctr" fontAlgn="ctr"/>
                      <a:r>
                        <a:rPr lang="en-ZA" sz="1200" u="none" strike="noStrike">
                          <a:effectLst/>
                        </a:rPr>
                        <a:t>8 331 526 008</a:t>
                      </a:r>
                      <a:endParaRPr lang="en-ZA" sz="1200" b="1" i="0" u="none" strike="noStrike">
                        <a:solidFill>
                          <a:srgbClr val="000099"/>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671093095"/>
                  </a:ext>
                </a:extLst>
              </a:tr>
              <a:tr h="394907">
                <a:tc gridSpan="3">
                  <a:txBody>
                    <a:bodyPr/>
                    <a:lstStyle/>
                    <a:p>
                      <a:pPr algn="ctr" fontAlgn="b"/>
                      <a:r>
                        <a:rPr lang="en-ZA" sz="1800" u="none" strike="noStrike">
                          <a:effectLst/>
                        </a:rPr>
                        <a:t>Grand Total</a:t>
                      </a:r>
                      <a:endParaRPr lang="en-ZA" sz="1800" b="0" i="0" u="none" strike="noStrike">
                        <a:solidFill>
                          <a:srgbClr val="000000"/>
                        </a:solidFill>
                        <a:effectLst/>
                        <a:latin typeface="Calibri" panose="020F0502020204030204" pitchFamily="34" charset="0"/>
                      </a:endParaRPr>
                    </a:p>
                  </a:txBody>
                  <a:tcPr marL="6350" marR="6350" marT="6350" marB="0" anchor="b"/>
                </a:tc>
                <a:tc hMerge="1">
                  <a:txBody>
                    <a:bodyPr/>
                    <a:lstStyle/>
                    <a:p>
                      <a:endParaRPr lang="en-ZA"/>
                    </a:p>
                  </a:txBody>
                  <a:tcPr/>
                </a:tc>
                <a:tc hMerge="1">
                  <a:txBody>
                    <a:bodyPr/>
                    <a:lstStyle/>
                    <a:p>
                      <a:endParaRPr lang="en-ZA"/>
                    </a:p>
                  </a:txBody>
                  <a:tcPr/>
                </a:tc>
                <a:tc>
                  <a:txBody>
                    <a:bodyPr/>
                    <a:lstStyle/>
                    <a:p>
                      <a:pPr algn="ctr" fontAlgn="ctr"/>
                      <a:r>
                        <a:rPr lang="en-ZA" sz="1200" u="none" strike="noStrike">
                          <a:effectLst/>
                        </a:rPr>
                        <a:t>54 154 919 052</a:t>
                      </a:r>
                      <a:endParaRPr lang="en-ZA" sz="1200" b="1" i="0" u="none" strike="noStrike">
                        <a:solidFill>
                          <a:srgbClr val="000099"/>
                        </a:solidFill>
                        <a:effectLst/>
                        <a:latin typeface="Arial" panose="020B0604020202020204" pitchFamily="34" charset="0"/>
                      </a:endParaRPr>
                    </a:p>
                  </a:txBody>
                  <a:tcPr marL="6350" marR="6350" marT="6350" marB="0" anchor="ctr"/>
                </a:tc>
                <a:tc>
                  <a:txBody>
                    <a:bodyPr/>
                    <a:lstStyle/>
                    <a:p>
                      <a:pPr algn="ctr" fontAlgn="ctr"/>
                      <a:r>
                        <a:rPr lang="en-ZA" sz="1200" u="none" strike="noStrike" dirty="0">
                          <a:effectLst/>
                        </a:rPr>
                        <a:t>54 154 919 052</a:t>
                      </a:r>
                      <a:endParaRPr lang="en-ZA" sz="1200" b="1" i="0" u="none" strike="noStrike" dirty="0">
                        <a:solidFill>
                          <a:srgbClr val="000099"/>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621615518"/>
                  </a:ext>
                </a:extLst>
              </a:tr>
            </a:tbl>
          </a:graphicData>
        </a:graphic>
      </p:graphicFrame>
      <p:graphicFrame>
        <p:nvGraphicFramePr>
          <p:cNvPr id="8" name="Chart 7">
            <a:extLst>
              <a:ext uri="{FF2B5EF4-FFF2-40B4-BE49-F238E27FC236}">
                <a16:creationId xmlns:a16="http://schemas.microsoft.com/office/drawing/2014/main" id="{150CE22F-E0A9-4BE7-AAAA-1165E90921EE}"/>
              </a:ext>
            </a:extLst>
          </p:cNvPr>
          <p:cNvGraphicFramePr>
            <a:graphicFrameLocks/>
          </p:cNvGraphicFramePr>
          <p:nvPr>
            <p:extLst>
              <p:ext uri="{D42A27DB-BD31-4B8C-83A1-F6EECF244321}">
                <p14:modId xmlns:p14="http://schemas.microsoft.com/office/powerpoint/2010/main" val="2613588102"/>
              </p:ext>
            </p:extLst>
          </p:nvPr>
        </p:nvGraphicFramePr>
        <p:xfrm>
          <a:off x="265034" y="1396801"/>
          <a:ext cx="5394960" cy="3945594"/>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a:extLst>
              <a:ext uri="{FF2B5EF4-FFF2-40B4-BE49-F238E27FC236}">
                <a16:creationId xmlns:a16="http://schemas.microsoft.com/office/drawing/2014/main" id="{F33D8528-4CC2-44A8-99D7-A9155F3AFB1D}"/>
              </a:ext>
            </a:extLst>
          </p:cNvPr>
          <p:cNvSpPr/>
          <p:nvPr/>
        </p:nvSpPr>
        <p:spPr>
          <a:xfrm>
            <a:off x="3304144" y="199142"/>
            <a:ext cx="5054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Total collection from voting in all African countries each month</a:t>
            </a:r>
          </a:p>
        </p:txBody>
      </p:sp>
    </p:spTree>
    <p:extLst>
      <p:ext uri="{BB962C8B-B14F-4D97-AF65-F5344CB8AC3E}">
        <p14:creationId xmlns:p14="http://schemas.microsoft.com/office/powerpoint/2010/main" val="1396991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E2512E1-B4D4-40D4-AC1C-E61581B2D8A9}"/>
              </a:ext>
            </a:extLst>
          </p:cNvPr>
          <p:cNvGraphicFramePr>
            <a:graphicFrameLocks noGrp="1"/>
          </p:cNvGraphicFramePr>
          <p:nvPr>
            <p:extLst>
              <p:ext uri="{D42A27DB-BD31-4B8C-83A1-F6EECF244321}">
                <p14:modId xmlns:p14="http://schemas.microsoft.com/office/powerpoint/2010/main" val="2536853321"/>
              </p:ext>
            </p:extLst>
          </p:nvPr>
        </p:nvGraphicFramePr>
        <p:xfrm>
          <a:off x="5714449" y="1622429"/>
          <a:ext cx="5702302" cy="4245571"/>
        </p:xfrm>
        <a:graphic>
          <a:graphicData uri="http://schemas.openxmlformats.org/drawingml/2006/table">
            <a:tbl>
              <a:tblPr>
                <a:tableStyleId>{5C22544A-7EE6-4342-B048-85BDC9FD1C3A}</a:tableStyleId>
              </a:tblPr>
              <a:tblGrid>
                <a:gridCol w="1220560">
                  <a:extLst>
                    <a:ext uri="{9D8B030D-6E8A-4147-A177-3AD203B41FA5}">
                      <a16:colId xmlns:a16="http://schemas.microsoft.com/office/drawing/2014/main" val="953307963"/>
                    </a:ext>
                  </a:extLst>
                </a:gridCol>
                <a:gridCol w="610280">
                  <a:extLst>
                    <a:ext uri="{9D8B030D-6E8A-4147-A177-3AD203B41FA5}">
                      <a16:colId xmlns:a16="http://schemas.microsoft.com/office/drawing/2014/main" val="3176803853"/>
                    </a:ext>
                  </a:extLst>
                </a:gridCol>
                <a:gridCol w="610280">
                  <a:extLst>
                    <a:ext uri="{9D8B030D-6E8A-4147-A177-3AD203B41FA5}">
                      <a16:colId xmlns:a16="http://schemas.microsoft.com/office/drawing/2014/main" val="416858282"/>
                    </a:ext>
                  </a:extLst>
                </a:gridCol>
                <a:gridCol w="715171">
                  <a:extLst>
                    <a:ext uri="{9D8B030D-6E8A-4147-A177-3AD203B41FA5}">
                      <a16:colId xmlns:a16="http://schemas.microsoft.com/office/drawing/2014/main" val="2286247454"/>
                    </a:ext>
                  </a:extLst>
                </a:gridCol>
                <a:gridCol w="610280">
                  <a:extLst>
                    <a:ext uri="{9D8B030D-6E8A-4147-A177-3AD203B41FA5}">
                      <a16:colId xmlns:a16="http://schemas.microsoft.com/office/drawing/2014/main" val="2555742425"/>
                    </a:ext>
                  </a:extLst>
                </a:gridCol>
                <a:gridCol w="610280">
                  <a:extLst>
                    <a:ext uri="{9D8B030D-6E8A-4147-A177-3AD203B41FA5}">
                      <a16:colId xmlns:a16="http://schemas.microsoft.com/office/drawing/2014/main" val="328773141"/>
                    </a:ext>
                  </a:extLst>
                </a:gridCol>
                <a:gridCol w="610280">
                  <a:extLst>
                    <a:ext uri="{9D8B030D-6E8A-4147-A177-3AD203B41FA5}">
                      <a16:colId xmlns:a16="http://schemas.microsoft.com/office/drawing/2014/main" val="4132541664"/>
                    </a:ext>
                  </a:extLst>
                </a:gridCol>
                <a:gridCol w="715171">
                  <a:extLst>
                    <a:ext uri="{9D8B030D-6E8A-4147-A177-3AD203B41FA5}">
                      <a16:colId xmlns:a16="http://schemas.microsoft.com/office/drawing/2014/main" val="4967977"/>
                    </a:ext>
                  </a:extLst>
                </a:gridCol>
              </a:tblGrid>
              <a:tr h="841897">
                <a:tc gridSpan="8">
                  <a:txBody>
                    <a:bodyPr/>
                    <a:lstStyle/>
                    <a:p>
                      <a:pPr algn="ctr" fontAlgn="t"/>
                      <a:r>
                        <a:rPr lang="en-US" sz="1600" u="none" strike="noStrike">
                          <a:effectLst/>
                        </a:rPr>
                        <a:t>Ticket sales at the stadium</a:t>
                      </a:r>
                      <a:endParaRPr lang="en-US" sz="1600" b="1" i="0" u="none" strike="noStrike">
                        <a:solidFill>
                          <a:srgbClr val="000000"/>
                        </a:solidFill>
                        <a:effectLst/>
                        <a:latin typeface="Calibri" panose="020F0502020204030204" pitchFamily="34" charset="0"/>
                      </a:endParaRPr>
                    </a:p>
                  </a:txBody>
                  <a:tcPr marL="6350" marR="6350" marT="635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743198002"/>
                  </a:ext>
                </a:extLst>
              </a:tr>
              <a:tr h="1078430">
                <a:tc gridSpan="2">
                  <a:txBody>
                    <a:bodyPr/>
                    <a:lstStyle/>
                    <a:p>
                      <a:pPr algn="ctr" fontAlgn="t"/>
                      <a:r>
                        <a:rPr lang="en-ZA" sz="1100" u="none" strike="noStrike">
                          <a:effectLst/>
                        </a:rPr>
                        <a:t>Composition</a:t>
                      </a:r>
                      <a:endParaRPr lang="en-ZA" sz="1100" b="0" i="0" u="none" strike="noStrike">
                        <a:solidFill>
                          <a:srgbClr val="000000"/>
                        </a:solidFill>
                        <a:effectLst/>
                        <a:latin typeface="Calibri" panose="020F0502020204030204" pitchFamily="34" charset="0"/>
                      </a:endParaRPr>
                    </a:p>
                  </a:txBody>
                  <a:tcPr marL="6350" marR="6350" marT="6350" marB="0"/>
                </a:tc>
                <a:tc hMerge="1">
                  <a:txBody>
                    <a:bodyPr/>
                    <a:lstStyle/>
                    <a:p>
                      <a:endParaRPr lang="en-ZA"/>
                    </a:p>
                  </a:txBody>
                  <a:tcPr/>
                </a:tc>
                <a:tc>
                  <a:txBody>
                    <a:bodyPr/>
                    <a:lstStyle/>
                    <a:p>
                      <a:pPr algn="ctr" fontAlgn="t"/>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Ordinary Ticket Price</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VIP Price</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Couples</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Totals</a:t>
                      </a:r>
                      <a:endParaRPr lang="en-ZA" sz="11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207706678"/>
                  </a:ext>
                </a:extLst>
              </a:tr>
              <a:tr h="581311">
                <a:tc>
                  <a:txBody>
                    <a:bodyPr/>
                    <a:lstStyle/>
                    <a:p>
                      <a:pPr algn="ctr" fontAlgn="t"/>
                      <a:r>
                        <a:rPr lang="en-ZA" sz="1100" u="none" strike="noStrike">
                          <a:effectLst/>
                        </a:rPr>
                        <a:t>No: Ordinary</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50 000</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300</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15 000 000</a:t>
                      </a:r>
                      <a:endParaRPr lang="en-ZA" sz="11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918141215"/>
                  </a:ext>
                </a:extLst>
              </a:tr>
              <a:tr h="581311">
                <a:tc>
                  <a:txBody>
                    <a:bodyPr/>
                    <a:lstStyle/>
                    <a:p>
                      <a:pPr algn="ctr" fontAlgn="t"/>
                      <a:r>
                        <a:rPr lang="en-ZA" sz="1100" u="none" strike="noStrike">
                          <a:effectLst/>
                        </a:rPr>
                        <a:t>No: VIP</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10 000</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500</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5 000 000</a:t>
                      </a:r>
                      <a:endParaRPr lang="en-ZA" sz="11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266172889"/>
                  </a:ext>
                </a:extLst>
              </a:tr>
              <a:tr h="581311">
                <a:tc>
                  <a:txBody>
                    <a:bodyPr/>
                    <a:lstStyle/>
                    <a:p>
                      <a:pPr algn="ctr" fontAlgn="t"/>
                      <a:r>
                        <a:rPr lang="en-ZA" sz="1100" u="none" strike="noStrike">
                          <a:effectLst/>
                        </a:rPr>
                        <a:t>No: Couples</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4 000</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0</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450</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1 800 000</a:t>
                      </a:r>
                      <a:endParaRPr lang="en-ZA" sz="1100" b="0" i="0" u="none" strike="noStrike">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792815240"/>
                  </a:ext>
                </a:extLst>
              </a:tr>
              <a:tr h="581311">
                <a:tc>
                  <a:txBody>
                    <a:bodyPr/>
                    <a:lstStyle/>
                    <a:p>
                      <a:pPr algn="ctr" fontAlgn="t"/>
                      <a:r>
                        <a:rPr lang="en-ZA" sz="1100" u="none" strike="noStrike">
                          <a:effectLst/>
                        </a:rPr>
                        <a:t>Grand Total</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6350" marR="6350" marT="6350" marB="0"/>
                </a:tc>
                <a:tc>
                  <a:txBody>
                    <a:bodyPr/>
                    <a:lstStyle/>
                    <a:p>
                      <a:pPr algn="ctr" fontAlgn="t"/>
                      <a:r>
                        <a:rPr lang="en-ZA" sz="1100" u="none" strike="noStrike" dirty="0">
                          <a:effectLst/>
                        </a:rPr>
                        <a:t>21 800 000</a:t>
                      </a:r>
                      <a:endParaRPr lang="en-ZA" sz="11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063747358"/>
                  </a:ext>
                </a:extLst>
              </a:tr>
            </a:tbl>
          </a:graphicData>
        </a:graphic>
      </p:graphicFrame>
      <p:graphicFrame>
        <p:nvGraphicFramePr>
          <p:cNvPr id="5" name="Chart 4">
            <a:extLst>
              <a:ext uri="{FF2B5EF4-FFF2-40B4-BE49-F238E27FC236}">
                <a16:creationId xmlns:a16="http://schemas.microsoft.com/office/drawing/2014/main" id="{18D624C9-F602-4076-89CF-17FC95A0066E}"/>
              </a:ext>
            </a:extLst>
          </p:cNvPr>
          <p:cNvGraphicFramePr>
            <a:graphicFrameLocks/>
          </p:cNvGraphicFramePr>
          <p:nvPr>
            <p:extLst>
              <p:ext uri="{D42A27DB-BD31-4B8C-83A1-F6EECF244321}">
                <p14:modId xmlns:p14="http://schemas.microsoft.com/office/powerpoint/2010/main" val="2266078845"/>
              </p:ext>
            </p:extLst>
          </p:nvPr>
        </p:nvGraphicFramePr>
        <p:xfrm>
          <a:off x="503015" y="1622428"/>
          <a:ext cx="5211434" cy="4245571"/>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DD96C77A-288C-4EF2-BDE3-ED842929FD13}"/>
              </a:ext>
            </a:extLst>
          </p:cNvPr>
          <p:cNvPicPr>
            <a:picLocks noChangeAspect="1"/>
          </p:cNvPicPr>
          <p:nvPr/>
        </p:nvPicPr>
        <p:blipFill>
          <a:blip r:embed="rId3"/>
          <a:stretch>
            <a:fillRect/>
          </a:stretch>
        </p:blipFill>
        <p:spPr>
          <a:xfrm>
            <a:off x="11057494" y="99059"/>
            <a:ext cx="955943" cy="731224"/>
          </a:xfrm>
          <a:prstGeom prst="rect">
            <a:avLst/>
          </a:prstGeom>
        </p:spPr>
      </p:pic>
      <p:sp>
        <p:nvSpPr>
          <p:cNvPr id="7" name="Oval 6">
            <a:extLst>
              <a:ext uri="{FF2B5EF4-FFF2-40B4-BE49-F238E27FC236}">
                <a16:creationId xmlns:a16="http://schemas.microsoft.com/office/drawing/2014/main" id="{81E351BB-26E0-420B-8D6A-41C5744A20D6}"/>
              </a:ext>
            </a:extLst>
          </p:cNvPr>
          <p:cNvSpPr/>
          <p:nvPr/>
        </p:nvSpPr>
        <p:spPr>
          <a:xfrm>
            <a:off x="1117600" y="302401"/>
            <a:ext cx="8314400" cy="117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Ticket sales at the stadium</a:t>
            </a:r>
          </a:p>
        </p:txBody>
      </p:sp>
    </p:spTree>
    <p:extLst>
      <p:ext uri="{BB962C8B-B14F-4D97-AF65-F5344CB8AC3E}">
        <p14:creationId xmlns:p14="http://schemas.microsoft.com/office/powerpoint/2010/main" val="691138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D1CF320-6F46-48B4-AE13-FD9EB96232BB}"/>
              </a:ext>
            </a:extLst>
          </p:cNvPr>
          <p:cNvGraphicFramePr>
            <a:graphicFrameLocks noGrp="1"/>
          </p:cNvGraphicFramePr>
          <p:nvPr>
            <p:extLst>
              <p:ext uri="{D42A27DB-BD31-4B8C-83A1-F6EECF244321}">
                <p14:modId xmlns:p14="http://schemas.microsoft.com/office/powerpoint/2010/main" val="1210350369"/>
              </p:ext>
            </p:extLst>
          </p:nvPr>
        </p:nvGraphicFramePr>
        <p:xfrm>
          <a:off x="7297400" y="1373717"/>
          <a:ext cx="2997200" cy="4314280"/>
        </p:xfrm>
        <a:graphic>
          <a:graphicData uri="http://schemas.openxmlformats.org/drawingml/2006/table">
            <a:tbl>
              <a:tblPr>
                <a:tableStyleId>{5C22544A-7EE6-4342-B048-85BDC9FD1C3A}</a:tableStyleId>
              </a:tblPr>
              <a:tblGrid>
                <a:gridCol w="1217910">
                  <a:extLst>
                    <a:ext uri="{9D8B030D-6E8A-4147-A177-3AD203B41FA5}">
                      <a16:colId xmlns:a16="http://schemas.microsoft.com/office/drawing/2014/main" val="2079559182"/>
                    </a:ext>
                  </a:extLst>
                </a:gridCol>
                <a:gridCol w="608955">
                  <a:extLst>
                    <a:ext uri="{9D8B030D-6E8A-4147-A177-3AD203B41FA5}">
                      <a16:colId xmlns:a16="http://schemas.microsoft.com/office/drawing/2014/main" val="3037435203"/>
                    </a:ext>
                  </a:extLst>
                </a:gridCol>
                <a:gridCol w="1170335">
                  <a:extLst>
                    <a:ext uri="{9D8B030D-6E8A-4147-A177-3AD203B41FA5}">
                      <a16:colId xmlns:a16="http://schemas.microsoft.com/office/drawing/2014/main" val="542685375"/>
                    </a:ext>
                  </a:extLst>
                </a:gridCol>
              </a:tblGrid>
              <a:tr h="862856">
                <a:tc gridSpan="3">
                  <a:txBody>
                    <a:bodyPr/>
                    <a:lstStyle/>
                    <a:p>
                      <a:pPr algn="ctr" fontAlgn="b"/>
                      <a:r>
                        <a:rPr lang="en-US" sz="1100" u="none" strike="noStrike">
                          <a:effectLst/>
                        </a:rPr>
                        <a:t>Total Earnings in the first year</a:t>
                      </a:r>
                      <a:endParaRPr lang="en-US" sz="1100" b="0" i="0" u="none" strike="noStrike">
                        <a:solidFill>
                          <a:srgbClr val="000000"/>
                        </a:solidFill>
                        <a:effectLst/>
                        <a:latin typeface="Calibri" panose="020F0502020204030204" pitchFamily="34" charset="0"/>
                      </a:endParaRPr>
                    </a:p>
                  </a:txBody>
                  <a:tcPr marL="6350" marR="6350" marT="6350" marB="0" anchor="b"/>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48898576"/>
                  </a:ext>
                </a:extLst>
              </a:tr>
              <a:tr h="862856">
                <a:tc>
                  <a:txBody>
                    <a:bodyPr/>
                    <a:lstStyle/>
                    <a:p>
                      <a:pPr algn="ctr" fontAlgn="b"/>
                      <a:r>
                        <a:rPr lang="en-ZA" sz="1100" u="none" strike="noStrike">
                          <a:effectLst/>
                        </a:rPr>
                        <a:t>Votings Earning</a:t>
                      </a:r>
                      <a:endParaRPr lang="en-ZA"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ZA" sz="1100" u="none" strike="noStrike">
                          <a:effectLst/>
                        </a:rPr>
                        <a:t>54 154 919 052</a:t>
                      </a:r>
                      <a:endParaRPr lang="en-Z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94075702"/>
                  </a:ext>
                </a:extLst>
              </a:tr>
              <a:tr h="862856">
                <a:tc>
                  <a:txBody>
                    <a:bodyPr/>
                    <a:lstStyle/>
                    <a:p>
                      <a:pPr algn="ctr" fontAlgn="b"/>
                      <a:r>
                        <a:rPr lang="en-ZA" sz="1100" u="none" strike="noStrike">
                          <a:effectLst/>
                        </a:rPr>
                        <a:t>Ticket Sales</a:t>
                      </a:r>
                      <a:endParaRPr lang="en-ZA"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ZA" sz="1100" u="none" strike="noStrike">
                          <a:effectLst/>
                        </a:rPr>
                        <a:t>21 800 000</a:t>
                      </a:r>
                      <a:endParaRPr lang="en-Z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36191053"/>
                  </a:ext>
                </a:extLst>
              </a:tr>
              <a:tr h="862856">
                <a:tc>
                  <a:txBody>
                    <a:bodyPr/>
                    <a:lstStyle/>
                    <a:p>
                      <a:pPr algn="ctr" fontAlgn="b"/>
                      <a:r>
                        <a:rPr lang="en-ZA" sz="1100" u="none" strike="noStrike">
                          <a:effectLst/>
                        </a:rPr>
                        <a:t>Final Voting</a:t>
                      </a:r>
                      <a:endParaRPr lang="en-ZA"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100" u="none" strike="noStrike">
                          <a:effectLst/>
                        </a:rPr>
                        <a:t>526 122 805</a:t>
                      </a:r>
                      <a:endParaRPr lang="en-Z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71040910"/>
                  </a:ext>
                </a:extLst>
              </a:tr>
              <a:tr h="862856">
                <a:tc>
                  <a:txBody>
                    <a:bodyPr/>
                    <a:lstStyle/>
                    <a:p>
                      <a:pPr algn="ctr" fontAlgn="b"/>
                      <a:r>
                        <a:rPr lang="en-ZA" sz="1100" u="none" strike="noStrike">
                          <a:effectLst/>
                        </a:rPr>
                        <a:t>Grand Total</a:t>
                      </a:r>
                      <a:endParaRPr lang="en-ZA"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ZA" sz="1100" u="none" strike="noStrike" dirty="0">
                          <a:effectLst/>
                        </a:rPr>
                        <a:t>54 702 841 857</a:t>
                      </a:r>
                      <a:endParaRPr lang="en-ZA"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46130101"/>
                  </a:ext>
                </a:extLst>
              </a:tr>
            </a:tbl>
          </a:graphicData>
        </a:graphic>
      </p:graphicFrame>
      <p:graphicFrame>
        <p:nvGraphicFramePr>
          <p:cNvPr id="5" name="Chart 4">
            <a:extLst>
              <a:ext uri="{FF2B5EF4-FFF2-40B4-BE49-F238E27FC236}">
                <a16:creationId xmlns:a16="http://schemas.microsoft.com/office/drawing/2014/main" id="{22F46214-0D26-46F1-A4E1-55AA484823B8}"/>
              </a:ext>
            </a:extLst>
          </p:cNvPr>
          <p:cNvGraphicFramePr>
            <a:graphicFrameLocks/>
          </p:cNvGraphicFramePr>
          <p:nvPr>
            <p:extLst>
              <p:ext uri="{D42A27DB-BD31-4B8C-83A1-F6EECF244321}">
                <p14:modId xmlns:p14="http://schemas.microsoft.com/office/powerpoint/2010/main" val="74095296"/>
              </p:ext>
            </p:extLst>
          </p:nvPr>
        </p:nvGraphicFramePr>
        <p:xfrm>
          <a:off x="639107" y="1373718"/>
          <a:ext cx="6658293" cy="4314281"/>
        </p:xfrm>
        <a:graphic>
          <a:graphicData uri="http://schemas.openxmlformats.org/drawingml/2006/chart">
            <c:chart xmlns:c="http://schemas.openxmlformats.org/drawingml/2006/chart" xmlns:r="http://schemas.openxmlformats.org/officeDocument/2006/relationships" r:id="rId2"/>
          </a:graphicData>
        </a:graphic>
      </p:graphicFrame>
      <p:sp>
        <p:nvSpPr>
          <p:cNvPr id="6" name="Oval 5">
            <a:extLst>
              <a:ext uri="{FF2B5EF4-FFF2-40B4-BE49-F238E27FC236}">
                <a16:creationId xmlns:a16="http://schemas.microsoft.com/office/drawing/2014/main" id="{CDAAEDDC-76EF-42F5-81D5-1ACB671F3106}"/>
              </a:ext>
            </a:extLst>
          </p:cNvPr>
          <p:cNvSpPr/>
          <p:nvPr/>
        </p:nvSpPr>
        <p:spPr>
          <a:xfrm>
            <a:off x="2603500" y="88900"/>
            <a:ext cx="6407150" cy="984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First year total earnings</a:t>
            </a:r>
          </a:p>
        </p:txBody>
      </p:sp>
      <p:pic>
        <p:nvPicPr>
          <p:cNvPr id="7" name="Picture 6">
            <a:extLst>
              <a:ext uri="{FF2B5EF4-FFF2-40B4-BE49-F238E27FC236}">
                <a16:creationId xmlns:a16="http://schemas.microsoft.com/office/drawing/2014/main" id="{91320FB5-27C6-4048-81F4-DEFF6E87A26B}"/>
              </a:ext>
            </a:extLst>
          </p:cNvPr>
          <p:cNvPicPr>
            <a:picLocks noChangeAspect="1"/>
          </p:cNvPicPr>
          <p:nvPr/>
        </p:nvPicPr>
        <p:blipFill>
          <a:blip r:embed="rId3"/>
          <a:stretch>
            <a:fillRect/>
          </a:stretch>
        </p:blipFill>
        <p:spPr>
          <a:xfrm>
            <a:off x="11057494" y="99059"/>
            <a:ext cx="955943" cy="731224"/>
          </a:xfrm>
          <a:prstGeom prst="rect">
            <a:avLst/>
          </a:prstGeom>
        </p:spPr>
      </p:pic>
    </p:spTree>
    <p:extLst>
      <p:ext uri="{BB962C8B-B14F-4D97-AF65-F5344CB8AC3E}">
        <p14:creationId xmlns:p14="http://schemas.microsoft.com/office/powerpoint/2010/main" val="345898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F889ECD-61C6-429D-9C5B-57473CE780C5}"/>
              </a:ext>
            </a:extLst>
          </p:cNvPr>
          <p:cNvPicPr>
            <a:picLocks noChangeAspect="1"/>
          </p:cNvPicPr>
          <p:nvPr/>
        </p:nvPicPr>
        <p:blipFill>
          <a:blip r:embed="rId2"/>
          <a:stretch>
            <a:fillRect/>
          </a:stretch>
        </p:blipFill>
        <p:spPr>
          <a:xfrm>
            <a:off x="643467" y="1143000"/>
            <a:ext cx="5294716" cy="4572000"/>
          </a:xfrm>
          <a:prstGeom prst="rect">
            <a:avLst/>
          </a:prstGeom>
        </p:spPr>
      </p:pic>
      <p:cxnSp>
        <p:nvCxnSpPr>
          <p:cNvPr id="20" name="Straight Connector 19">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04C43E0-E985-4826-B8C2-F4E5A6EDFE24}"/>
              </a:ext>
            </a:extLst>
          </p:cNvPr>
          <p:cNvPicPr>
            <a:picLocks noChangeAspect="1"/>
          </p:cNvPicPr>
          <p:nvPr/>
        </p:nvPicPr>
        <p:blipFill>
          <a:blip r:embed="rId3"/>
          <a:stretch>
            <a:fillRect/>
          </a:stretch>
        </p:blipFill>
        <p:spPr>
          <a:xfrm>
            <a:off x="6253817" y="1114159"/>
            <a:ext cx="5294715" cy="4629681"/>
          </a:xfrm>
          <a:prstGeom prst="rect">
            <a:avLst/>
          </a:prstGeom>
        </p:spPr>
      </p:pic>
    </p:spTree>
    <p:extLst>
      <p:ext uri="{BB962C8B-B14F-4D97-AF65-F5344CB8AC3E}">
        <p14:creationId xmlns:p14="http://schemas.microsoft.com/office/powerpoint/2010/main" val="310642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Isosceles Triangle 2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505E6B0-4CD4-4897-8CFB-6EE512319754}"/>
              </a:ext>
            </a:extLst>
          </p:cNvPr>
          <p:cNvPicPr>
            <a:picLocks noChangeAspect="1"/>
          </p:cNvPicPr>
          <p:nvPr/>
        </p:nvPicPr>
        <p:blipFill>
          <a:blip r:embed="rId2"/>
          <a:stretch>
            <a:fillRect/>
          </a:stretch>
        </p:blipFill>
        <p:spPr>
          <a:xfrm>
            <a:off x="1957632" y="643467"/>
            <a:ext cx="8276735" cy="5571065"/>
          </a:xfrm>
          <a:prstGeom prst="rect">
            <a:avLst/>
          </a:prstGeom>
          <a:ln>
            <a:noFill/>
          </a:ln>
        </p:spPr>
      </p:pic>
      <p:sp>
        <p:nvSpPr>
          <p:cNvPr id="28" name="Isosceles Triangle 2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BA21EFA-E57A-46E3-819A-961894206D94}"/>
              </a:ext>
            </a:extLst>
          </p:cNvPr>
          <p:cNvPicPr>
            <a:picLocks noChangeAspect="1"/>
          </p:cNvPicPr>
          <p:nvPr/>
        </p:nvPicPr>
        <p:blipFill>
          <a:blip r:embed="rId3"/>
          <a:stretch>
            <a:fillRect/>
          </a:stretch>
        </p:blipFill>
        <p:spPr>
          <a:xfrm>
            <a:off x="10592790" y="480060"/>
            <a:ext cx="879774" cy="769271"/>
          </a:xfrm>
          <a:prstGeom prst="rect">
            <a:avLst/>
          </a:prstGeom>
        </p:spPr>
      </p:pic>
    </p:spTree>
    <p:extLst>
      <p:ext uri="{BB962C8B-B14F-4D97-AF65-F5344CB8AC3E}">
        <p14:creationId xmlns:p14="http://schemas.microsoft.com/office/powerpoint/2010/main" val="949433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2C4583-F11A-4F03-A504-4F329C877155}"/>
              </a:ext>
            </a:extLst>
          </p:cNvPr>
          <p:cNvPicPr>
            <a:picLocks noChangeAspect="1"/>
          </p:cNvPicPr>
          <p:nvPr/>
        </p:nvPicPr>
        <p:blipFill>
          <a:blip r:embed="rId2"/>
          <a:stretch>
            <a:fillRect/>
          </a:stretch>
        </p:blipFill>
        <p:spPr>
          <a:xfrm>
            <a:off x="540003" y="1573888"/>
            <a:ext cx="5318606" cy="3710226"/>
          </a:xfrm>
          <a:prstGeom prst="rect">
            <a:avLst/>
          </a:prstGeom>
        </p:spPr>
      </p:pic>
      <p:cxnSp>
        <p:nvCxnSpPr>
          <p:cNvPr id="20" name="Straight Connector 15">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95ED19A-ED0E-43A0-82A5-EE3C040E7707}"/>
              </a:ext>
            </a:extLst>
          </p:cNvPr>
          <p:cNvPicPr>
            <a:picLocks noChangeAspect="1"/>
          </p:cNvPicPr>
          <p:nvPr/>
        </p:nvPicPr>
        <p:blipFill>
          <a:blip r:embed="rId3"/>
          <a:stretch>
            <a:fillRect/>
          </a:stretch>
        </p:blipFill>
        <p:spPr>
          <a:xfrm>
            <a:off x="6343240" y="1358847"/>
            <a:ext cx="4728015" cy="4134160"/>
          </a:xfrm>
          <a:prstGeom prst="rect">
            <a:avLst/>
          </a:prstGeom>
        </p:spPr>
      </p:pic>
    </p:spTree>
    <p:extLst>
      <p:ext uri="{BB962C8B-B14F-4D97-AF65-F5344CB8AC3E}">
        <p14:creationId xmlns:p14="http://schemas.microsoft.com/office/powerpoint/2010/main" val="2083073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F580E3D-7626-41F4-B3B1-6F7AC2B7E84D}"/>
              </a:ext>
            </a:extLst>
          </p:cNvPr>
          <p:cNvPicPr>
            <a:picLocks noChangeAspect="1"/>
          </p:cNvPicPr>
          <p:nvPr/>
        </p:nvPicPr>
        <p:blipFill>
          <a:blip r:embed="rId2"/>
          <a:stretch>
            <a:fillRect/>
          </a:stretch>
        </p:blipFill>
        <p:spPr>
          <a:xfrm>
            <a:off x="643467" y="1143000"/>
            <a:ext cx="5294716" cy="4572000"/>
          </a:xfrm>
          <a:prstGeom prst="rect">
            <a:avLst/>
          </a:prstGeom>
        </p:spPr>
      </p:pic>
      <p:cxnSp>
        <p:nvCxnSpPr>
          <p:cNvPr id="20" name="Straight Connector 19">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F752979-C919-47FF-A7D7-A4EF4682E794}"/>
              </a:ext>
            </a:extLst>
          </p:cNvPr>
          <p:cNvPicPr>
            <a:picLocks noChangeAspect="1"/>
          </p:cNvPicPr>
          <p:nvPr/>
        </p:nvPicPr>
        <p:blipFill>
          <a:blip r:embed="rId3"/>
          <a:stretch>
            <a:fillRect/>
          </a:stretch>
        </p:blipFill>
        <p:spPr>
          <a:xfrm>
            <a:off x="6253817" y="1114159"/>
            <a:ext cx="5294715" cy="4629681"/>
          </a:xfrm>
          <a:prstGeom prst="rect">
            <a:avLst/>
          </a:prstGeom>
        </p:spPr>
      </p:pic>
    </p:spTree>
    <p:extLst>
      <p:ext uri="{BB962C8B-B14F-4D97-AF65-F5344CB8AC3E}">
        <p14:creationId xmlns:p14="http://schemas.microsoft.com/office/powerpoint/2010/main" val="416638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B2631CC-F4A1-4F6A-A156-DA0DEA05825C}"/>
              </a:ext>
            </a:extLst>
          </p:cNvPr>
          <p:cNvPicPr>
            <a:picLocks noChangeAspect="1"/>
          </p:cNvPicPr>
          <p:nvPr/>
        </p:nvPicPr>
        <p:blipFill>
          <a:blip r:embed="rId2"/>
          <a:stretch>
            <a:fillRect/>
          </a:stretch>
        </p:blipFill>
        <p:spPr>
          <a:xfrm>
            <a:off x="643467" y="1143000"/>
            <a:ext cx="5294716" cy="4571999"/>
          </a:xfrm>
          <a:prstGeom prst="rect">
            <a:avLst/>
          </a:prstGeom>
        </p:spPr>
      </p:pic>
      <p:cxnSp>
        <p:nvCxnSpPr>
          <p:cNvPr id="20" name="Straight Connector 19">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1FCB26E-D693-4B97-8518-4A2E060BBB61}"/>
              </a:ext>
            </a:extLst>
          </p:cNvPr>
          <p:cNvPicPr>
            <a:picLocks noChangeAspect="1"/>
          </p:cNvPicPr>
          <p:nvPr/>
        </p:nvPicPr>
        <p:blipFill>
          <a:blip r:embed="rId3"/>
          <a:stretch>
            <a:fillRect/>
          </a:stretch>
        </p:blipFill>
        <p:spPr>
          <a:xfrm>
            <a:off x="6253817" y="1114159"/>
            <a:ext cx="5294715" cy="4629681"/>
          </a:xfrm>
          <a:prstGeom prst="rect">
            <a:avLst/>
          </a:prstGeom>
        </p:spPr>
      </p:pic>
    </p:spTree>
    <p:extLst>
      <p:ext uri="{BB962C8B-B14F-4D97-AF65-F5344CB8AC3E}">
        <p14:creationId xmlns:p14="http://schemas.microsoft.com/office/powerpoint/2010/main" val="1389871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2418</TotalTime>
  <Words>1377</Words>
  <Application>Microsoft Office PowerPoint</Application>
  <PresentationFormat>Widescreen</PresentationFormat>
  <Paragraphs>505</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Nhlanhla Dlamini</dc:creator>
  <cp:lastModifiedBy>Nhlanhla Dlamini</cp:lastModifiedBy>
  <cp:revision>20</cp:revision>
  <dcterms:created xsi:type="dcterms:W3CDTF">2019-06-10T09:21:52Z</dcterms:created>
  <dcterms:modified xsi:type="dcterms:W3CDTF">2022-06-25T09:05:14Z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02bf62-88e6-456d-b298-e2abb13de1ea_Enabled">
    <vt:lpwstr>true</vt:lpwstr>
  </property>
  <property fmtid="{D5CDD505-2E9C-101B-9397-08002B2CF9AE}" pid="3" name="MSIP_Label_0702bf62-88e6-456d-b298-e2abb13de1ea_SetDate">
    <vt:lpwstr>2022-06-25T09:05:14Z</vt:lpwstr>
  </property>
  <property fmtid="{D5CDD505-2E9C-101B-9397-08002B2CF9AE}" pid="4" name="MSIP_Label_0702bf62-88e6-456d-b298-e2abb13de1ea_Method">
    <vt:lpwstr>Standard</vt:lpwstr>
  </property>
  <property fmtid="{D5CDD505-2E9C-101B-9397-08002B2CF9AE}" pid="5" name="MSIP_Label_0702bf62-88e6-456d-b298-e2abb13de1ea_Name">
    <vt:lpwstr>0702bf62-88e6-456d-b298-e2abb13de1ea</vt:lpwstr>
  </property>
  <property fmtid="{D5CDD505-2E9C-101B-9397-08002B2CF9AE}" pid="6" name="MSIP_Label_0702bf62-88e6-456d-b298-e2abb13de1ea_SiteId">
    <vt:lpwstr>548d26ab-8caa-49e1-97c2-a1b1a06cc39c</vt:lpwstr>
  </property>
  <property fmtid="{D5CDD505-2E9C-101B-9397-08002B2CF9AE}" pid="7" name="MSIP_Label_0702bf62-88e6-456d-b298-e2abb13de1ea_ActionId">
    <vt:lpwstr>12d127e2-ed15-479a-8f46-7454e35f200b</vt:lpwstr>
  </property>
  <property fmtid="{D5CDD505-2E9C-101B-9397-08002B2CF9AE}" pid="8" name="MSIP_Label_0702bf62-88e6-456d-b298-e2abb13de1ea_ContentBits">
    <vt:lpwstr>2</vt:lpwstr>
  </property>
</Properties>
</file>