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3" r:id="rId1"/>
  </p:sldMasterIdLst>
  <p:notesMasterIdLst>
    <p:notesMasterId r:id="rId29"/>
  </p:notesMasterIdLst>
  <p:handoutMasterIdLst>
    <p:handoutMasterId r:id="rId30"/>
  </p:handoutMasterIdLst>
  <p:sldIdLst>
    <p:sldId id="256" r:id="rId2"/>
    <p:sldId id="367" r:id="rId3"/>
    <p:sldId id="419" r:id="rId4"/>
    <p:sldId id="420" r:id="rId5"/>
    <p:sldId id="368" r:id="rId6"/>
    <p:sldId id="406" r:id="rId7"/>
    <p:sldId id="407" r:id="rId8"/>
    <p:sldId id="408" r:id="rId9"/>
    <p:sldId id="409" r:id="rId10"/>
    <p:sldId id="390" r:id="rId11"/>
    <p:sldId id="391" r:id="rId12"/>
    <p:sldId id="392" r:id="rId13"/>
    <p:sldId id="410" r:id="rId14"/>
    <p:sldId id="411" r:id="rId15"/>
    <p:sldId id="401" r:id="rId16"/>
    <p:sldId id="395" r:id="rId17"/>
    <p:sldId id="412" r:id="rId18"/>
    <p:sldId id="400" r:id="rId19"/>
    <p:sldId id="405" r:id="rId20"/>
    <p:sldId id="413" r:id="rId21"/>
    <p:sldId id="414" r:id="rId22"/>
    <p:sldId id="415" r:id="rId23"/>
    <p:sldId id="416" r:id="rId24"/>
    <p:sldId id="417" r:id="rId25"/>
    <p:sldId id="418" r:id="rId26"/>
    <p:sldId id="389" r:id="rId27"/>
    <p:sldId id="261"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Wingdings 2" panose="05020102010507070707" pitchFamily="18" charset="2"/>
      <p:regular r:id="rId39"/>
    </p:embeddedFont>
  </p:embeddedFontLst>
  <p:defaultTextStyle>
    <a:defPPr>
      <a:defRPr lang="en-AU"/>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60">
          <p15:clr>
            <a:srgbClr val="A4A3A4"/>
          </p15:clr>
        </p15:guide>
        <p15:guide id="2" orient="horz" pos="480">
          <p15:clr>
            <a:srgbClr val="A4A3A4"/>
          </p15:clr>
        </p15:guide>
        <p15:guide id="3" orient="horz" pos="4080">
          <p15:clr>
            <a:srgbClr val="A4A3A4"/>
          </p15:clr>
        </p15:guide>
        <p15:guide id="4" orient="horz" pos="720">
          <p15:clr>
            <a:srgbClr val="A4A3A4"/>
          </p15:clr>
        </p15:guide>
        <p15:guide id="5" pos="2880">
          <p15:clr>
            <a:srgbClr val="A4A3A4"/>
          </p15:clr>
        </p15:guide>
        <p15:guide id="6" pos="5088">
          <p15:clr>
            <a:srgbClr val="A4A3A4"/>
          </p15:clr>
        </p15:guide>
        <p15:guide id="7" pos="5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8C"/>
    <a:srgbClr val="0000CC"/>
    <a:srgbClr val="FFFFFF"/>
    <a:srgbClr val="C0C0C0"/>
    <a:srgbClr val="66FF33"/>
    <a:srgbClr val="FF99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4" autoAdjust="0"/>
    <p:restoredTop sz="99554" autoAdjust="0"/>
  </p:normalViewPr>
  <p:slideViewPr>
    <p:cSldViewPr>
      <p:cViewPr varScale="1">
        <p:scale>
          <a:sx n="113" d="100"/>
          <a:sy n="113" d="100"/>
        </p:scale>
        <p:origin x="1098" y="102"/>
      </p:cViewPr>
      <p:guideLst>
        <p:guide orient="horz" pos="3360"/>
        <p:guide orient="horz" pos="480"/>
        <p:guide orient="horz" pos="4080"/>
        <p:guide orient="horz" pos="720"/>
        <p:guide pos="2880"/>
        <p:guide pos="5088"/>
        <p:guide pos="57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96"/>
    </p:cViewPr>
  </p:sorterViewPr>
  <p:notesViewPr>
    <p:cSldViewPr>
      <p:cViewPr varScale="1">
        <p:scale>
          <a:sx n="43" d="100"/>
          <a:sy n="43" d="100"/>
        </p:scale>
        <p:origin x="-14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4096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4096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4096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AB159A-9F05-404F-9282-FA3AB031964A}" type="slidenum">
              <a:rPr lang="en-AU" altLang="en-US"/>
              <a:pPr/>
              <a:t>‹#›</a:t>
            </a:fld>
            <a:endParaRPr lang="en-AU" altLang="en-US"/>
          </a:p>
        </p:txBody>
      </p:sp>
    </p:spTree>
    <p:extLst>
      <p:ext uri="{BB962C8B-B14F-4D97-AF65-F5344CB8AC3E}">
        <p14:creationId xmlns:p14="http://schemas.microsoft.com/office/powerpoint/2010/main" val="2496747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829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29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829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9CC69E-9965-4A8C-96C2-C62BA4C2A4D4}" type="slidenum">
              <a:rPr lang="en-AU" altLang="en-US"/>
              <a:pPr/>
              <a:t>‹#›</a:t>
            </a:fld>
            <a:endParaRPr lang="en-AU" altLang="en-US"/>
          </a:p>
        </p:txBody>
      </p:sp>
    </p:spTree>
    <p:extLst>
      <p:ext uri="{BB962C8B-B14F-4D97-AF65-F5344CB8AC3E}">
        <p14:creationId xmlns:p14="http://schemas.microsoft.com/office/powerpoint/2010/main" val="1141436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endParaRPr lang="en-US" alt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lt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FC9A3DE7-DC48-47B7-8B90-EB9B06E088E7}" type="slidenum">
              <a:rPr lang="en-AU" altLang="en-US"/>
              <a:pPr/>
              <a:t>‹#›</a:t>
            </a:fld>
            <a:endParaRPr lang="en-AU" altLang="en-US"/>
          </a:p>
        </p:txBody>
      </p:sp>
    </p:spTree>
    <p:extLst>
      <p:ext uri="{BB962C8B-B14F-4D97-AF65-F5344CB8AC3E}">
        <p14:creationId xmlns:p14="http://schemas.microsoft.com/office/powerpoint/2010/main" val="21554209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fld id="{546A58B0-0BAE-433B-A12E-C09774FC5C4F}" type="slidenum">
              <a:rPr lang="en-AU" altLang="en-US"/>
              <a:pPr/>
              <a:t>‹#›</a:t>
            </a:fld>
            <a:endParaRPr lang="en-AU" altLang="en-US"/>
          </a:p>
        </p:txBody>
      </p:sp>
    </p:spTree>
    <p:extLst>
      <p:ext uri="{BB962C8B-B14F-4D97-AF65-F5344CB8AC3E}">
        <p14:creationId xmlns:p14="http://schemas.microsoft.com/office/powerpoint/2010/main" val="328524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fld id="{A5711420-17A4-44FF-89A2-2888D207807A}" type="slidenum">
              <a:rPr lang="en-AU" altLang="en-US"/>
              <a:pPr/>
              <a:t>‹#›</a:t>
            </a:fld>
            <a:endParaRPr lang="en-AU" altLang="en-US"/>
          </a:p>
        </p:txBody>
      </p:sp>
    </p:spTree>
    <p:extLst>
      <p:ext uri="{BB962C8B-B14F-4D97-AF65-F5344CB8AC3E}">
        <p14:creationId xmlns:p14="http://schemas.microsoft.com/office/powerpoint/2010/main" val="104435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fld id="{86750CDC-BBD8-4C60-BF93-4461C73F5FE8}" type="slidenum">
              <a:rPr lang="en-AU" altLang="en-US"/>
              <a:pPr/>
              <a:t>‹#›</a:t>
            </a:fld>
            <a:endParaRPr lang="en-AU" altLang="en-US"/>
          </a:p>
        </p:txBody>
      </p:sp>
    </p:spTree>
    <p:extLst>
      <p:ext uri="{BB962C8B-B14F-4D97-AF65-F5344CB8AC3E}">
        <p14:creationId xmlns:p14="http://schemas.microsoft.com/office/powerpoint/2010/main" val="286082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10B1C9FA-1DA6-430E-81DD-C181B0A3901A}" type="slidenum">
              <a:rPr lang="en-AU" altLang="en-US"/>
              <a:pPr/>
              <a:t>‹#›</a:t>
            </a:fld>
            <a:endParaRPr lang="en-AU" altLang="en-US"/>
          </a:p>
        </p:txBody>
      </p:sp>
    </p:spTree>
    <p:extLst>
      <p:ext uri="{BB962C8B-B14F-4D97-AF65-F5344CB8AC3E}">
        <p14:creationId xmlns:p14="http://schemas.microsoft.com/office/powerpoint/2010/main" val="14258391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fld id="{4FF462CA-7537-4C7F-A919-BB8C25AD8F3C}" type="slidenum">
              <a:rPr lang="en-AU" altLang="en-US"/>
              <a:pPr/>
              <a:t>‹#›</a:t>
            </a:fld>
            <a:endParaRPr lang="en-AU" altLang="en-US"/>
          </a:p>
        </p:txBody>
      </p:sp>
    </p:spTree>
    <p:extLst>
      <p:ext uri="{BB962C8B-B14F-4D97-AF65-F5344CB8AC3E}">
        <p14:creationId xmlns:p14="http://schemas.microsoft.com/office/powerpoint/2010/main" val="164068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ltLang="en-US"/>
          </a:p>
        </p:txBody>
      </p:sp>
      <p:sp>
        <p:nvSpPr>
          <p:cNvPr id="8" name="Footer Placeholder 21"/>
          <p:cNvSpPr>
            <a:spLocks noGrp="1"/>
          </p:cNvSpPr>
          <p:nvPr>
            <p:ph type="ftr" sz="quarter" idx="11"/>
          </p:nvPr>
        </p:nvSpPr>
        <p:spPr/>
        <p:txBody>
          <a:bodyPr/>
          <a:lstStyle>
            <a:lvl1pPr>
              <a:defRPr/>
            </a:lvl1pPr>
          </a:lstStyle>
          <a:p>
            <a:pPr>
              <a:defRPr/>
            </a:pPr>
            <a:endParaRPr lang="en-US" altLang="en-US"/>
          </a:p>
        </p:txBody>
      </p:sp>
      <p:sp>
        <p:nvSpPr>
          <p:cNvPr id="9" name="Slide Number Placeholder 17"/>
          <p:cNvSpPr>
            <a:spLocks noGrp="1"/>
          </p:cNvSpPr>
          <p:nvPr>
            <p:ph type="sldNum" sz="quarter" idx="12"/>
          </p:nvPr>
        </p:nvSpPr>
        <p:spPr/>
        <p:txBody>
          <a:bodyPr/>
          <a:lstStyle>
            <a:lvl1pPr>
              <a:defRPr/>
            </a:lvl1pPr>
          </a:lstStyle>
          <a:p>
            <a:fld id="{A9676985-A7EF-4B3E-9B99-5EF8E8B3DCB5}" type="slidenum">
              <a:rPr lang="en-AU" altLang="en-US"/>
              <a:pPr/>
              <a:t>‹#›</a:t>
            </a:fld>
            <a:endParaRPr lang="en-AU" altLang="en-US"/>
          </a:p>
        </p:txBody>
      </p:sp>
    </p:spTree>
    <p:extLst>
      <p:ext uri="{BB962C8B-B14F-4D97-AF65-F5344CB8AC3E}">
        <p14:creationId xmlns:p14="http://schemas.microsoft.com/office/powerpoint/2010/main" val="338015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a:p>
        </p:txBody>
      </p:sp>
      <p:sp>
        <p:nvSpPr>
          <p:cNvPr id="4" name="Footer Placeholder 21"/>
          <p:cNvSpPr>
            <a:spLocks noGrp="1"/>
          </p:cNvSpPr>
          <p:nvPr>
            <p:ph type="ftr" sz="quarter" idx="11"/>
          </p:nvPr>
        </p:nvSpPr>
        <p:spPr/>
        <p:txBody>
          <a:bodyPr/>
          <a:lstStyle>
            <a:lvl1pPr>
              <a:defRPr/>
            </a:lvl1pPr>
          </a:lstStyle>
          <a:p>
            <a:pPr>
              <a:defRPr/>
            </a:pPr>
            <a:endParaRPr lang="en-US" altLang="en-US"/>
          </a:p>
        </p:txBody>
      </p:sp>
      <p:sp>
        <p:nvSpPr>
          <p:cNvPr id="5" name="Slide Number Placeholder 17"/>
          <p:cNvSpPr>
            <a:spLocks noGrp="1"/>
          </p:cNvSpPr>
          <p:nvPr>
            <p:ph type="sldNum" sz="quarter" idx="12"/>
          </p:nvPr>
        </p:nvSpPr>
        <p:spPr/>
        <p:txBody>
          <a:bodyPr/>
          <a:lstStyle>
            <a:lvl1pPr>
              <a:defRPr/>
            </a:lvl1pPr>
          </a:lstStyle>
          <a:p>
            <a:fld id="{3A3D8FD2-E991-4569-A610-73A3B8F00E2B}" type="slidenum">
              <a:rPr lang="en-AU" altLang="en-US"/>
              <a:pPr/>
              <a:t>‹#›</a:t>
            </a:fld>
            <a:endParaRPr lang="en-AU" altLang="en-US"/>
          </a:p>
        </p:txBody>
      </p:sp>
    </p:spTree>
    <p:extLst>
      <p:ext uri="{BB962C8B-B14F-4D97-AF65-F5344CB8AC3E}">
        <p14:creationId xmlns:p14="http://schemas.microsoft.com/office/powerpoint/2010/main" val="263330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US" altLang="en-US"/>
          </a:p>
        </p:txBody>
      </p:sp>
      <p:sp>
        <p:nvSpPr>
          <p:cNvPr id="4" name="Slide Number Placeholder 17"/>
          <p:cNvSpPr>
            <a:spLocks noGrp="1"/>
          </p:cNvSpPr>
          <p:nvPr>
            <p:ph type="sldNum" sz="quarter" idx="12"/>
          </p:nvPr>
        </p:nvSpPr>
        <p:spPr/>
        <p:txBody>
          <a:bodyPr/>
          <a:lstStyle>
            <a:lvl1pPr>
              <a:defRPr/>
            </a:lvl1pPr>
          </a:lstStyle>
          <a:p>
            <a:fld id="{08B920F3-AA2C-4753-930E-AEB732BE7670}" type="slidenum">
              <a:rPr lang="en-AU" altLang="en-US"/>
              <a:pPr/>
              <a:t>‹#›</a:t>
            </a:fld>
            <a:endParaRPr lang="en-AU" altLang="en-US"/>
          </a:p>
        </p:txBody>
      </p:sp>
    </p:spTree>
    <p:extLst>
      <p:ext uri="{BB962C8B-B14F-4D97-AF65-F5344CB8AC3E}">
        <p14:creationId xmlns:p14="http://schemas.microsoft.com/office/powerpoint/2010/main" val="57315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fld id="{87FA5529-36EB-49F6-87C5-FC80EA704814}" type="slidenum">
              <a:rPr lang="en-AU" altLang="en-US"/>
              <a:pPr/>
              <a:t>‹#›</a:t>
            </a:fld>
            <a:endParaRPr lang="en-AU" altLang="en-US"/>
          </a:p>
        </p:txBody>
      </p:sp>
    </p:spTree>
    <p:extLst>
      <p:ext uri="{BB962C8B-B14F-4D97-AF65-F5344CB8AC3E}">
        <p14:creationId xmlns:p14="http://schemas.microsoft.com/office/powerpoint/2010/main" val="185553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defRPr/>
            </a:pPr>
            <a:endParaRPr lang="en-US" altLang="en-US" smtClean="0">
              <a:solidFill>
                <a:srgbClr val="FFFFFF"/>
              </a:solidFill>
              <a:latin typeface="Constantia" pitchFamily="18"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9D82A55A-5032-4181-BECA-69FAA518B584}" type="slidenum">
              <a:rPr lang="en-AU" altLang="en-US"/>
              <a:pPr/>
              <a:t>‹#›</a:t>
            </a:fld>
            <a:endParaRPr lang="en-AU" altLang="en-US"/>
          </a:p>
        </p:txBody>
      </p:sp>
    </p:spTree>
    <p:extLst>
      <p:ext uri="{BB962C8B-B14F-4D97-AF65-F5344CB8AC3E}">
        <p14:creationId xmlns:p14="http://schemas.microsoft.com/office/powerpoint/2010/main" val="404234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charset="0"/>
              </a:defRPr>
            </a:lvl1pPr>
          </a:lstStyle>
          <a:p>
            <a:pPr>
              <a:defRPr/>
            </a:pPr>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charset="0"/>
              </a:defRPr>
            </a:lvl1pPr>
          </a:lstStyle>
          <a:p>
            <a:pPr>
              <a:defRPr/>
            </a:pPr>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78EDCF2C-7173-4DF9-8233-7A3965FC294A}" type="slidenum">
              <a:rPr lang="en-AU" altLang="en-US"/>
              <a:pPr/>
              <a:t>‹#›</a:t>
            </a:fld>
            <a:endParaRPr lang="en-AU"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en-US" altLang="en-US" smtClean="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en-US" altLang="en-US" smtClean="0"/>
            </a:p>
          </p:txBody>
        </p:sp>
      </p:grpSp>
      <p:sp>
        <p:nvSpPr>
          <p:cNvPr id="1034" name="Text Box 40"/>
          <p:cNvSpPr txBox="1">
            <a:spLocks noChangeArrowheads="1"/>
          </p:cNvSpPr>
          <p:nvPr userDrawn="1"/>
        </p:nvSpPr>
        <p:spPr bwMode="auto">
          <a:xfrm>
            <a:off x="8067675" y="6143625"/>
            <a:ext cx="857250" cy="314325"/>
          </a:xfrm>
          <a:prstGeom prst="rect">
            <a:avLst/>
          </a:prstGeom>
          <a:solidFill>
            <a:srgbClr val="FF9933"/>
          </a:solidFill>
          <a:ln w="9525">
            <a:solidFill>
              <a:schemeClr val="tx1"/>
            </a:solidFill>
            <a:miter lim="800000"/>
            <a:headEnd/>
            <a:tailEnd/>
          </a:ln>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en-US" altLang="en-US" sz="1400" b="1" smtClean="0">
                <a:solidFill>
                  <a:schemeClr val="bg2"/>
                </a:solidFill>
              </a:rPr>
              <a:t>Click</a:t>
            </a:r>
            <a:endParaRPr lang="en-AU" altLang="en-US" sz="1400" b="1" smtClean="0">
              <a:solidFill>
                <a:schemeClr val="bg2"/>
              </a:solidFill>
            </a:endParaRPr>
          </a:p>
        </p:txBody>
      </p:sp>
      <p:sp>
        <p:nvSpPr>
          <p:cNvPr id="1035" name="Rectangle 41"/>
          <p:cNvSpPr>
            <a:spLocks noChangeArrowheads="1"/>
          </p:cNvSpPr>
          <p:nvPr userDrawn="1"/>
        </p:nvSpPr>
        <p:spPr bwMode="auto">
          <a:xfrm>
            <a:off x="-3175" y="5867400"/>
            <a:ext cx="8493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spcBef>
                <a:spcPct val="50000"/>
              </a:spcBef>
            </a:pPr>
            <a:fld id="{0A84DF1F-003D-4484-B1C5-032F005E0E9B}" type="slidenum">
              <a:rPr lang="en-AU" altLang="en-US" sz="1400"/>
              <a:pPr algn="ctr" eaLnBrk="1" hangingPunct="1">
                <a:lnSpc>
                  <a:spcPct val="80000"/>
                </a:lnSpc>
                <a:spcBef>
                  <a:spcPct val="50000"/>
                </a:spcBef>
              </a:pPr>
              <a:t>‹#›</a:t>
            </a:fld>
            <a:r>
              <a:rPr lang="en-US" altLang="en-US" sz="1400"/>
              <a:t> of 25</a:t>
            </a:r>
            <a:endParaRPr lang="en-AU" altLang="en-US" sz="1400"/>
          </a:p>
        </p:txBody>
      </p:sp>
      <p:sp>
        <p:nvSpPr>
          <p:cNvPr id="1036" name="AutoShape 43">
            <a:hlinkClick r:id="" action="ppaction://hlinkshowjump?jump=endshow" highlightClick="1"/>
          </p:cNvPr>
          <p:cNvSpPr>
            <a:spLocks noChangeArrowheads="1"/>
          </p:cNvSpPr>
          <p:nvPr userDrawn="1"/>
        </p:nvSpPr>
        <p:spPr bwMode="auto">
          <a:xfrm>
            <a:off x="152400" y="6200775"/>
            <a:ext cx="990600" cy="276225"/>
          </a:xfrm>
          <a:prstGeom prst="actionButtonBlank">
            <a:avLst/>
          </a:prstGeom>
          <a:solidFill>
            <a:srgbClr val="3366FF"/>
          </a:solidFill>
          <a:ln w="9525">
            <a:solidFill>
              <a:srgbClr val="3366FF"/>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defRPr/>
            </a:pPr>
            <a:r>
              <a:rPr lang="en-US" altLang="en-US" b="1" smtClean="0">
                <a:solidFill>
                  <a:schemeClr val="tx2"/>
                </a:solidFill>
              </a:rPr>
              <a:t>Exit</a:t>
            </a:r>
            <a:endParaRPr lang="en-AU" altLang="en-US" b="1" smtClean="0">
              <a:solidFill>
                <a:schemeClr val="tx2"/>
              </a:solidFill>
            </a:endParaRPr>
          </a:p>
        </p:txBody>
      </p:sp>
    </p:spTree>
  </p:cSld>
  <p:clrMap bg1="lt1" tx1="dk1" bg2="lt2" tx2="dk2" accent1="accent1" accent2="accent2" accent3="accent3" accent4="accent4" accent5="accent5" accent6="accent6" hlink="hlink" folHlink="folHlink"/>
  <p:sldLayoutIdLst>
    <p:sldLayoutId id="2147483992" r:id="rId1"/>
    <p:sldLayoutId id="2147483984" r:id="rId2"/>
    <p:sldLayoutId id="2147483993" r:id="rId3"/>
    <p:sldLayoutId id="2147483985" r:id="rId4"/>
    <p:sldLayoutId id="2147483986" r:id="rId5"/>
    <p:sldLayoutId id="2147483987" r:id="rId6"/>
    <p:sldLayoutId id="2147483988" r:id="rId7"/>
    <p:sldLayoutId id="2147483989" r:id="rId8"/>
    <p:sldLayoutId id="2147483994" r:id="rId9"/>
    <p:sldLayoutId id="2147483990" r:id="rId10"/>
    <p:sldLayoutId id="2147483991" r:id="rId11"/>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1888828" y="2204864"/>
            <a:ext cx="6097488" cy="686544"/>
          </a:xfrm>
          <a:extLst/>
        </p:spPr>
        <p:txBody>
          <a:bodyPr/>
          <a:lstStyle/>
          <a:p>
            <a:pPr algn="ctr" eaLnBrk="1" fontAlgn="auto" hangingPunct="1">
              <a:spcAft>
                <a:spcPts val="0"/>
              </a:spcAft>
              <a:defRPr/>
            </a:pPr>
            <a:r>
              <a:rPr lang="en-US" altLang="en-US" sz="3200" dirty="0" smtClean="0"/>
              <a:t>E101A  Topic1</a:t>
            </a:r>
            <a:endParaRPr lang="en-AU" altLang="en-US" sz="3200" dirty="0" smtClean="0"/>
          </a:p>
        </p:txBody>
      </p:sp>
      <p:sp>
        <p:nvSpPr>
          <p:cNvPr id="5123" name="Text Box 1028"/>
          <p:cNvSpPr txBox="1">
            <a:spLocks noChangeArrowheads="1"/>
          </p:cNvSpPr>
          <p:nvPr/>
        </p:nvSpPr>
        <p:spPr bwMode="auto">
          <a:xfrm>
            <a:off x="6084888" y="6197600"/>
            <a:ext cx="188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600">
                <a:solidFill>
                  <a:schemeClr val="accent1"/>
                </a:solidFill>
                <a:latin typeface="Arial" panose="020B0604020202020204" pitchFamily="34" charset="0"/>
              </a:rPr>
              <a:t>10 February 2016</a:t>
            </a:r>
            <a:endParaRPr lang="en-AU" altLang="en-US" sz="1600">
              <a:solidFill>
                <a:schemeClr val="accent1"/>
              </a:solidFill>
              <a:latin typeface="Arial" panose="020B0604020202020204" pitchFamily="34" charset="0"/>
            </a:endParaRPr>
          </a:p>
        </p:txBody>
      </p:sp>
      <p:sp>
        <p:nvSpPr>
          <p:cNvPr id="5124" name="Text Box 1029"/>
          <p:cNvSpPr txBox="1">
            <a:spLocks noChangeArrowheads="1"/>
          </p:cNvSpPr>
          <p:nvPr/>
        </p:nvSpPr>
        <p:spPr bwMode="auto">
          <a:xfrm>
            <a:off x="1676400" y="49530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FFFF66"/>
                </a:solidFill>
                <a:latin typeface="Arial" panose="020B0604020202020204" pitchFamily="34" charset="0"/>
              </a:rPr>
              <a:t>Click the left mouse button for each slide</a:t>
            </a:r>
            <a:endParaRPr lang="en-AU" altLang="en-US" sz="2400">
              <a:solidFill>
                <a:srgbClr val="FFFF66"/>
              </a:solidFill>
              <a:latin typeface="Arial" panose="020B0604020202020204" pitchFamily="34" charset="0"/>
            </a:endParaRPr>
          </a:p>
        </p:txBody>
      </p:sp>
      <p:sp>
        <p:nvSpPr>
          <p:cNvPr id="5125" name="Text Box 1030"/>
          <p:cNvSpPr txBox="1">
            <a:spLocks noChangeArrowheads="1"/>
          </p:cNvSpPr>
          <p:nvPr/>
        </p:nvSpPr>
        <p:spPr bwMode="auto">
          <a:xfrm>
            <a:off x="1562100" y="5562600"/>
            <a:ext cx="601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1600">
                <a:solidFill>
                  <a:schemeClr val="tx2"/>
                </a:solidFill>
                <a:latin typeface="Arial" panose="020B0604020202020204" pitchFamily="34" charset="0"/>
              </a:rPr>
              <a:t>(Or press the SPACEBAR or ENTER  key)</a:t>
            </a:r>
            <a:endParaRPr lang="en-AU" altLang="en-US" sz="1600">
              <a:solidFill>
                <a:schemeClr val="tx2"/>
              </a:solidFill>
              <a:latin typeface="Arial" panose="020B0604020202020204" pitchFamily="34" charset="0"/>
            </a:endParaRPr>
          </a:p>
        </p:txBody>
      </p:sp>
      <p:sp>
        <p:nvSpPr>
          <p:cNvPr id="5126" name="Text Box 1032"/>
          <p:cNvSpPr txBox="1">
            <a:spLocks noChangeArrowheads="1"/>
          </p:cNvSpPr>
          <p:nvPr/>
        </p:nvSpPr>
        <p:spPr bwMode="auto">
          <a:xfrm>
            <a:off x="304800" y="6165850"/>
            <a:ext cx="448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600">
                <a:solidFill>
                  <a:schemeClr val="accent1"/>
                </a:solidFill>
                <a:latin typeface="Arial" panose="020B0604020202020204" pitchFamily="34" charset="0"/>
              </a:rPr>
              <a:t>E101A  Portfolio of Evidence Topic 1.pps  Version 1</a:t>
            </a:r>
            <a:endParaRPr lang="en-AU" altLang="en-US" sz="1600">
              <a:solidFill>
                <a:schemeClr val="accent1"/>
              </a:solidFill>
              <a:latin typeface="Arial" panose="020B0604020202020204" pitchFamily="34" charset="0"/>
            </a:endParaRPr>
          </a:p>
        </p:txBody>
      </p:sp>
      <p:sp>
        <p:nvSpPr>
          <p:cNvPr id="27657" name="Text Box 1033"/>
          <p:cNvSpPr txBox="1">
            <a:spLocks noChangeArrowheads="1"/>
          </p:cNvSpPr>
          <p:nvPr/>
        </p:nvSpPr>
        <p:spPr bwMode="auto">
          <a:xfrm>
            <a:off x="1403350" y="3505200"/>
            <a:ext cx="7056438" cy="1016000"/>
          </a:xfrm>
          <a:prstGeom prst="rect">
            <a:avLst/>
          </a:prstGeom>
          <a:noFill/>
          <a:ln w="9525">
            <a:noFill/>
            <a:miter lim="800000"/>
            <a:headEnd/>
            <a:tailEnd/>
          </a:ln>
          <a:effectLst/>
        </p:spPr>
        <p:txBody>
          <a:bodyPr>
            <a:spAutoFit/>
          </a:bodyPr>
          <a:lstStyle/>
          <a:p>
            <a:pPr>
              <a:spcBef>
                <a:spcPct val="20000"/>
              </a:spcBef>
              <a:buClr>
                <a:schemeClr val="tx2"/>
              </a:buClr>
              <a:buSzPct val="75000"/>
              <a:buFont typeface="Wingdings" pitchFamily="2" charset="2"/>
              <a:buNone/>
              <a:defRPr/>
            </a:pPr>
            <a:r>
              <a:rPr lang="en-US" dirty="0">
                <a:solidFill>
                  <a:srgbClr val="FFFFFF"/>
                </a:solidFill>
                <a:effectLst>
                  <a:outerShdw blurRad="38100" dist="38100" dir="2700000" algn="tl">
                    <a:srgbClr val="000000"/>
                  </a:outerShdw>
                </a:effectLst>
                <a:latin typeface="Arial" charset="0"/>
              </a:rPr>
              <a:t>The purpose of this presentation is to provide you with the opportunity to answer questions from  Topic1 of the UEENEEE101A  Portfolio</a:t>
            </a:r>
          </a:p>
        </p:txBody>
      </p:sp>
      <p:sp>
        <p:nvSpPr>
          <p:cNvPr id="5128" name="Text Box 1038"/>
          <p:cNvSpPr txBox="1">
            <a:spLocks noChangeArrowheads="1"/>
          </p:cNvSpPr>
          <p:nvPr/>
        </p:nvSpPr>
        <p:spPr bwMode="auto">
          <a:xfrm>
            <a:off x="5391150" y="234950"/>
            <a:ext cx="3524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1600">
                <a:solidFill>
                  <a:schemeClr val="accent1"/>
                </a:solidFill>
                <a:latin typeface="Arial" panose="020B0604020202020204" pitchFamily="34" charset="0"/>
              </a:rPr>
              <a:t>Electrical Trades</a:t>
            </a:r>
            <a:endParaRPr lang="en-AU" altLang="en-US" sz="1600">
              <a:solidFill>
                <a:schemeClr val="accent1"/>
              </a:solidFill>
              <a:latin typeface="Arial" panose="020B0604020202020204" pitchFamily="34" charset="0"/>
            </a:endParaRPr>
          </a:p>
        </p:txBody>
      </p:sp>
      <p:sp>
        <p:nvSpPr>
          <p:cNvPr id="5129" name="Text Box 1042"/>
          <p:cNvSpPr txBox="1">
            <a:spLocks noChangeArrowheads="1"/>
          </p:cNvSpPr>
          <p:nvPr/>
        </p:nvSpPr>
        <p:spPr bwMode="auto">
          <a:xfrm>
            <a:off x="1547813" y="981075"/>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400">
                <a:solidFill>
                  <a:srgbClr val="FFFF66"/>
                </a:solidFill>
                <a:latin typeface="Arial" panose="020B0604020202020204" pitchFamily="34" charset="0"/>
              </a:rPr>
              <a:t>Apply OSH regulations, codes and practices in the Workplace</a:t>
            </a:r>
            <a:endParaRPr lang="en-AU" altLang="en-US" sz="2400">
              <a:solidFill>
                <a:srgbClr val="FFFF66"/>
              </a:solidFill>
              <a:latin typeface="Arial" panose="020B0604020202020204" pitchFamily="34" charset="0"/>
            </a:endParaRPr>
          </a:p>
        </p:txBody>
      </p:sp>
      <p:pic>
        <p:nvPicPr>
          <p:cNvPr id="5130" name="Picture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11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2291"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64196"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64197" name="Text Box 5"/>
          <p:cNvSpPr txBox="1">
            <a:spLocks noChangeArrowheads="1"/>
          </p:cNvSpPr>
          <p:nvPr/>
        </p:nvSpPr>
        <p:spPr bwMode="auto">
          <a:xfrm>
            <a:off x="990600" y="4343400"/>
            <a:ext cx="7086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It means that a person or employer has a legal responsibility to take reasonable care in matters relating to safety and health. </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OS&amp;H Act </a:t>
            </a:r>
            <a:r>
              <a:rPr lang="en-US" altLang="en-US" sz="2000">
                <a:latin typeface="Arial" panose="020B0604020202020204" pitchFamily="34" charset="0"/>
                <a:cs typeface="Times New Roman" panose="02020603050405020304" pitchFamily="18" charset="0"/>
              </a:rPr>
              <a:t>  </a:t>
            </a:r>
            <a:r>
              <a:rPr lang="en-AU" altLang="en-US" sz="2000">
                <a:latin typeface="Arial" panose="020B0604020202020204" pitchFamily="34" charset="0"/>
                <a:cs typeface="Times New Roman" panose="02020603050405020304" pitchFamily="18" charset="0"/>
              </a:rPr>
              <a:t>- paragraphs 19 &amp; 20 </a:t>
            </a:r>
            <a:r>
              <a:rPr lang="en-AU" altLang="en-US" sz="2000">
                <a:latin typeface="Arial" panose="020B0604020202020204" pitchFamily="34" charset="0"/>
                <a:cs typeface="Courier New" panose="02070309020205020404" pitchFamily="49" charset="0"/>
              </a:rPr>
              <a:t> </a:t>
            </a:r>
          </a:p>
        </p:txBody>
      </p:sp>
      <p:sp>
        <p:nvSpPr>
          <p:cNvPr id="264198" name="Text Box 6"/>
          <p:cNvSpPr txBox="1">
            <a:spLocks noChangeArrowheads="1"/>
          </p:cNvSpPr>
          <p:nvPr/>
        </p:nvSpPr>
        <p:spPr bwMode="auto">
          <a:xfrm>
            <a:off x="1041400" y="981075"/>
            <a:ext cx="8101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Arial" panose="020B0604020202020204" pitchFamily="34" charset="0"/>
              </a:rPr>
              <a:t>6. </a:t>
            </a:r>
            <a:r>
              <a:rPr lang="en-US" altLang="en-US" sz="2400">
                <a:solidFill>
                  <a:srgbClr val="7030A0"/>
                </a:solidFill>
                <a:latin typeface="Arial" panose="020B0604020202020204" pitchFamily="34" charset="0"/>
                <a:cs typeface="Arial" panose="020B0604020202020204" pitchFamily="34" charset="0"/>
              </a:rPr>
              <a:t>  </a:t>
            </a:r>
            <a:r>
              <a:rPr lang="en-AU" altLang="en-US" sz="2400">
                <a:solidFill>
                  <a:srgbClr val="7030A0"/>
                </a:solidFill>
                <a:latin typeface="Arial" panose="020B0604020202020204" pitchFamily="34" charset="0"/>
                <a:cs typeface="Arial" panose="020B0604020202020204" pitchFamily="34" charset="0"/>
              </a:rPr>
              <a:t> </a:t>
            </a:r>
            <a:r>
              <a:rPr lang="en-AU" altLang="en-US" sz="2400">
                <a:solidFill>
                  <a:srgbClr val="7030A0"/>
                </a:solidFill>
                <a:latin typeface="Arial" panose="020B0604020202020204" pitchFamily="34" charset="0"/>
                <a:cs typeface="Times New Roman" panose="02020603050405020304" pitchFamily="18" charset="0"/>
              </a:rPr>
              <a:t>What is meant by the term 'duty of care' in relation to Occupational Safety and Health?</a:t>
            </a:r>
            <a:r>
              <a:rPr lang="en-AU" altLang="en-US" sz="2400">
                <a:solidFill>
                  <a:srgbClr val="7030A0"/>
                </a:solidFill>
                <a:latin typeface="Arial" panose="020B0604020202020204" pitchFamily="34" charset="0"/>
                <a:cs typeface="Arial" panose="020B0604020202020204" pitchFamily="34" charset="0"/>
              </a:rPr>
              <a:t> </a:t>
            </a:r>
          </a:p>
        </p:txBody>
      </p:sp>
      <p:sp>
        <p:nvSpPr>
          <p:cNvPr id="264199" name="Text Box 7"/>
          <p:cNvSpPr txBox="1">
            <a:spLocks noChangeArrowheads="1"/>
          </p:cNvSpPr>
          <p:nvPr/>
        </p:nvSpPr>
        <p:spPr bwMode="auto">
          <a:xfrm>
            <a:off x="952500" y="3810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4198"/>
                                        </p:tgtEl>
                                        <p:attrNameLst>
                                          <p:attrName>style.visibility</p:attrName>
                                        </p:attrNameLst>
                                      </p:cBhvr>
                                      <p:to>
                                        <p:strVal val="visible"/>
                                      </p:to>
                                    </p:set>
                                    <p:anim calcmode="lin" valueType="num">
                                      <p:cBhvr>
                                        <p:cTn id="7" dur="500" fill="hold"/>
                                        <p:tgtEl>
                                          <p:spTgt spid="264198"/>
                                        </p:tgtEl>
                                        <p:attrNameLst>
                                          <p:attrName>ppt_w</p:attrName>
                                        </p:attrNameLst>
                                      </p:cBhvr>
                                      <p:tavLst>
                                        <p:tav tm="0">
                                          <p:val>
                                            <p:fltVal val="0"/>
                                          </p:val>
                                        </p:tav>
                                        <p:tav tm="100000">
                                          <p:val>
                                            <p:strVal val="#ppt_w"/>
                                          </p:val>
                                        </p:tav>
                                      </p:tavLst>
                                    </p:anim>
                                    <p:anim calcmode="lin" valueType="num">
                                      <p:cBhvr>
                                        <p:cTn id="8" dur="500" fill="hold"/>
                                        <p:tgtEl>
                                          <p:spTgt spid="2641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4199"/>
                                        </p:tgtEl>
                                        <p:attrNameLst>
                                          <p:attrName>style.visibility</p:attrName>
                                        </p:attrNameLst>
                                      </p:cBhvr>
                                      <p:to>
                                        <p:strVal val="visible"/>
                                      </p:to>
                                    </p:set>
                                    <p:animEffect transition="in" filter="checkerboard(across)">
                                      <p:cBhvr>
                                        <p:cTn id="13" dur="500"/>
                                        <p:tgtEl>
                                          <p:spTgt spid="264199"/>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64197"/>
                                        </p:tgtEl>
                                        <p:attrNameLst>
                                          <p:attrName>style.visibility</p:attrName>
                                        </p:attrNameLst>
                                      </p:cBhvr>
                                      <p:to>
                                        <p:strVal val="visible"/>
                                      </p:to>
                                    </p:set>
                                    <p:animEffect transition="in" filter="checkerboard(across)">
                                      <p:cBhvr>
                                        <p:cTn id="17" dur="500"/>
                                        <p:tgtEl>
                                          <p:spTgt spid="264197"/>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64196"/>
                                        </p:tgtEl>
                                        <p:attrNameLst>
                                          <p:attrName>style.visibility</p:attrName>
                                        </p:attrNameLst>
                                      </p:cBhvr>
                                      <p:to>
                                        <p:strVal val="visible"/>
                                      </p:to>
                                    </p:set>
                                    <p:anim calcmode="lin" valueType="num">
                                      <p:cBhvr>
                                        <p:cTn id="21" dur="500" fill="hold"/>
                                        <p:tgtEl>
                                          <p:spTgt spid="264196"/>
                                        </p:tgtEl>
                                        <p:attrNameLst>
                                          <p:attrName>ppt_w</p:attrName>
                                        </p:attrNameLst>
                                      </p:cBhvr>
                                      <p:tavLst>
                                        <p:tav tm="0">
                                          <p:val>
                                            <p:fltVal val="0"/>
                                          </p:val>
                                        </p:tav>
                                        <p:tav tm="100000">
                                          <p:val>
                                            <p:strVal val="#ppt_w"/>
                                          </p:val>
                                        </p:tav>
                                      </p:tavLst>
                                    </p:anim>
                                    <p:anim calcmode="lin" valueType="num">
                                      <p:cBhvr>
                                        <p:cTn id="22" dur="500" fill="hold"/>
                                        <p:tgtEl>
                                          <p:spTgt spid="264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autoUpdateAnimBg="0"/>
      <p:bldP spid="264197" grpId="0" autoUpdateAnimBg="0"/>
      <p:bldP spid="264198" grpId="0" autoUpdateAnimBg="0"/>
      <p:bldP spid="26419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3315"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65220"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65221" name="Text Box 5"/>
          <p:cNvSpPr txBox="1">
            <a:spLocks noChangeArrowheads="1"/>
          </p:cNvSpPr>
          <p:nvPr/>
        </p:nvSpPr>
        <p:spPr bwMode="auto">
          <a:xfrm>
            <a:off x="611188" y="2708275"/>
            <a:ext cx="70866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42900" indent="-342900" eaLnBrk="1" hangingPunct="1">
              <a:spcBef>
                <a:spcPct val="50000"/>
              </a:spcBef>
              <a:buClrTx/>
              <a:buSzTx/>
              <a:defRPr/>
            </a:pPr>
            <a:r>
              <a:rPr lang="en-AU" altLang="en-US" sz="2000" dirty="0" smtClean="0">
                <a:latin typeface="Arial" charset="0"/>
                <a:cs typeface="Times New Roman" pitchFamily="18" charset="0"/>
              </a:rPr>
              <a:t>Workplace without hazards;</a:t>
            </a:r>
          </a:p>
          <a:p>
            <a:pPr marL="342900" indent="-342900" eaLnBrk="1" hangingPunct="1">
              <a:spcBef>
                <a:spcPct val="50000"/>
              </a:spcBef>
              <a:buClrTx/>
              <a:buSzTx/>
              <a:defRPr/>
            </a:pPr>
            <a:r>
              <a:rPr lang="en-AU" altLang="en-US" sz="2000" dirty="0" smtClean="0">
                <a:latin typeface="Arial" charset="0"/>
                <a:cs typeface="Times New Roman" pitchFamily="18" charset="0"/>
              </a:rPr>
              <a:t> provide information and training; </a:t>
            </a:r>
          </a:p>
          <a:p>
            <a:pPr marL="342900" indent="-342900" eaLnBrk="1" hangingPunct="1">
              <a:spcBef>
                <a:spcPct val="50000"/>
              </a:spcBef>
              <a:buClrTx/>
              <a:buSzTx/>
              <a:defRPr/>
            </a:pPr>
            <a:r>
              <a:rPr lang="en-AU" altLang="en-US" sz="2000" dirty="0" smtClean="0">
                <a:latin typeface="Arial" charset="0"/>
                <a:cs typeface="Times New Roman" pitchFamily="18" charset="0"/>
              </a:rPr>
              <a:t>consult safety representatives;</a:t>
            </a:r>
          </a:p>
          <a:p>
            <a:pPr marL="342900" indent="-342900" eaLnBrk="1" hangingPunct="1">
              <a:spcBef>
                <a:spcPct val="50000"/>
              </a:spcBef>
              <a:buClrTx/>
              <a:buSzTx/>
              <a:defRPr/>
            </a:pPr>
            <a:r>
              <a:rPr lang="en-AU" altLang="en-US" sz="2000" dirty="0" smtClean="0">
                <a:latin typeface="Arial" charset="0"/>
                <a:cs typeface="Times New Roman" pitchFamily="18" charset="0"/>
              </a:rPr>
              <a:t> provide protective materials; </a:t>
            </a:r>
          </a:p>
          <a:p>
            <a:pPr marL="342900" indent="-342900" eaLnBrk="1" hangingPunct="1">
              <a:spcBef>
                <a:spcPct val="50000"/>
              </a:spcBef>
              <a:buClrTx/>
              <a:buSzTx/>
              <a:defRPr/>
            </a:pPr>
            <a:r>
              <a:rPr lang="en-AU" altLang="en-US" sz="2000" dirty="0" smtClean="0">
                <a:latin typeface="Arial" charset="0"/>
                <a:cs typeface="Times New Roman" pitchFamily="18" charset="0"/>
              </a:rPr>
              <a:t>use safe processes. </a:t>
            </a:r>
          </a:p>
          <a:p>
            <a:pPr eaLnBrk="1" hangingPunct="1">
              <a:spcBef>
                <a:spcPct val="50000"/>
              </a:spcBef>
              <a:buClrTx/>
              <a:buSzTx/>
              <a:buFontTx/>
              <a:buNone/>
              <a:defRPr/>
            </a:pPr>
            <a:r>
              <a:rPr lang="en-AU" altLang="en-US" sz="2000" dirty="0" smtClean="0">
                <a:latin typeface="Arial" charset="0"/>
                <a:cs typeface="Times New Roman" pitchFamily="18" charset="0"/>
              </a:rPr>
              <a:t>OS&amp;H Act </a:t>
            </a:r>
            <a:r>
              <a:rPr lang="en-US" altLang="en-US" sz="2000" dirty="0" smtClean="0">
                <a:latin typeface="Arial" charset="0"/>
                <a:cs typeface="Times New Roman" pitchFamily="18" charset="0"/>
              </a:rPr>
              <a:t> </a:t>
            </a:r>
            <a:r>
              <a:rPr lang="en-AU" altLang="en-US" sz="2000" dirty="0" smtClean="0">
                <a:latin typeface="Arial" charset="0"/>
                <a:cs typeface="Times New Roman" pitchFamily="18" charset="0"/>
              </a:rPr>
              <a:t>- paragraph 19</a:t>
            </a:r>
            <a:r>
              <a:rPr lang="en-AU" altLang="en-US" sz="2000" dirty="0" smtClean="0">
                <a:latin typeface="Arial" charset="0"/>
                <a:cs typeface="Courier New" pitchFamily="49" charset="0"/>
              </a:rPr>
              <a:t> </a:t>
            </a:r>
          </a:p>
        </p:txBody>
      </p:sp>
      <p:sp>
        <p:nvSpPr>
          <p:cNvPr id="265222" name="Text Box 6"/>
          <p:cNvSpPr txBox="1">
            <a:spLocks noChangeArrowheads="1"/>
          </p:cNvSpPr>
          <p:nvPr/>
        </p:nvSpPr>
        <p:spPr bwMode="auto">
          <a:xfrm>
            <a:off x="468313" y="908050"/>
            <a:ext cx="85010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7.   </a:t>
            </a:r>
            <a:r>
              <a:rPr lang="en-AU" altLang="en-US" sz="2400">
                <a:solidFill>
                  <a:srgbClr val="7030A0"/>
                </a:solidFill>
                <a:latin typeface="Arial" panose="020B0604020202020204" pitchFamily="34" charset="0"/>
                <a:cs typeface="Times New Roman" panose="02020603050405020304" pitchFamily="18" charset="0"/>
              </a:rPr>
              <a:t>List FOUR 'duties of care' which are the responsibility of the employer in relation to Occupational Safety and Health? State the clause number.</a:t>
            </a:r>
            <a:r>
              <a:rPr lang="en-AU" altLang="en-US" sz="2400">
                <a:solidFill>
                  <a:srgbClr val="7030A0"/>
                </a:solidFill>
                <a:latin typeface="Arial" panose="020B0604020202020204" pitchFamily="34" charset="0"/>
                <a:cs typeface="Arial" panose="020B0604020202020204" pitchFamily="34" charset="0"/>
              </a:rPr>
              <a:t> </a:t>
            </a:r>
          </a:p>
        </p:txBody>
      </p:sp>
      <p:sp>
        <p:nvSpPr>
          <p:cNvPr id="265223" name="Text Box 7"/>
          <p:cNvSpPr txBox="1">
            <a:spLocks noChangeArrowheads="1"/>
          </p:cNvSpPr>
          <p:nvPr/>
        </p:nvSpPr>
        <p:spPr bwMode="auto">
          <a:xfrm>
            <a:off x="755650" y="22050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p:cTn id="7" dur="500" fill="hold"/>
                                        <p:tgtEl>
                                          <p:spTgt spid="265222"/>
                                        </p:tgtEl>
                                        <p:attrNameLst>
                                          <p:attrName>ppt_w</p:attrName>
                                        </p:attrNameLst>
                                      </p:cBhvr>
                                      <p:tavLst>
                                        <p:tav tm="0">
                                          <p:val>
                                            <p:fltVal val="0"/>
                                          </p:val>
                                        </p:tav>
                                        <p:tav tm="100000">
                                          <p:val>
                                            <p:strVal val="#ppt_w"/>
                                          </p:val>
                                        </p:tav>
                                      </p:tavLst>
                                    </p:anim>
                                    <p:anim calcmode="lin" valueType="num">
                                      <p:cBhvr>
                                        <p:cTn id="8" dur="500" fill="hold"/>
                                        <p:tgtEl>
                                          <p:spTgt spid="2652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5223"/>
                                        </p:tgtEl>
                                        <p:attrNameLst>
                                          <p:attrName>style.visibility</p:attrName>
                                        </p:attrNameLst>
                                      </p:cBhvr>
                                      <p:to>
                                        <p:strVal val="visible"/>
                                      </p:to>
                                    </p:set>
                                    <p:animEffect transition="in" filter="checkerboard(across)">
                                      <p:cBhvr>
                                        <p:cTn id="13" dur="500"/>
                                        <p:tgtEl>
                                          <p:spTgt spid="265223"/>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65221"/>
                                        </p:tgtEl>
                                        <p:attrNameLst>
                                          <p:attrName>style.visibility</p:attrName>
                                        </p:attrNameLst>
                                      </p:cBhvr>
                                      <p:to>
                                        <p:strVal val="visible"/>
                                      </p:to>
                                    </p:set>
                                    <p:animEffect transition="in" filter="checkerboard(across)">
                                      <p:cBhvr>
                                        <p:cTn id="17" dur="500"/>
                                        <p:tgtEl>
                                          <p:spTgt spid="265221"/>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65220"/>
                                        </p:tgtEl>
                                        <p:attrNameLst>
                                          <p:attrName>style.visibility</p:attrName>
                                        </p:attrNameLst>
                                      </p:cBhvr>
                                      <p:to>
                                        <p:strVal val="visible"/>
                                      </p:to>
                                    </p:set>
                                    <p:anim calcmode="lin" valueType="num">
                                      <p:cBhvr>
                                        <p:cTn id="21" dur="500" fill="hold"/>
                                        <p:tgtEl>
                                          <p:spTgt spid="265220"/>
                                        </p:tgtEl>
                                        <p:attrNameLst>
                                          <p:attrName>ppt_w</p:attrName>
                                        </p:attrNameLst>
                                      </p:cBhvr>
                                      <p:tavLst>
                                        <p:tav tm="0">
                                          <p:val>
                                            <p:fltVal val="0"/>
                                          </p:val>
                                        </p:tav>
                                        <p:tav tm="100000">
                                          <p:val>
                                            <p:strVal val="#ppt_w"/>
                                          </p:val>
                                        </p:tav>
                                      </p:tavLst>
                                    </p:anim>
                                    <p:anim calcmode="lin" valueType="num">
                                      <p:cBhvr>
                                        <p:cTn id="22" dur="500" fill="hold"/>
                                        <p:tgtEl>
                                          <p:spTgt spid="265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autoUpdateAnimBg="0"/>
      <p:bldP spid="265221" grpId="0" autoUpdateAnimBg="0"/>
      <p:bldP spid="265222" grpId="0" autoUpdateAnimBg="0"/>
      <p:bldP spid="26522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4339"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66244"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66245" name="Text Box 5"/>
          <p:cNvSpPr txBox="1">
            <a:spLocks noChangeArrowheads="1"/>
          </p:cNvSpPr>
          <p:nvPr/>
        </p:nvSpPr>
        <p:spPr bwMode="auto">
          <a:xfrm>
            <a:off x="644525" y="2428875"/>
            <a:ext cx="70866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342900" indent="-342900" eaLnBrk="1" hangingPunct="1">
              <a:spcBef>
                <a:spcPct val="50000"/>
              </a:spcBef>
              <a:buClrTx/>
              <a:buSzTx/>
              <a:defRPr/>
            </a:pPr>
            <a:r>
              <a:rPr lang="en-AU" altLang="en-US" sz="2000" dirty="0" smtClean="0">
                <a:latin typeface="Arial" charset="0"/>
                <a:cs typeface="Times New Roman" pitchFamily="18" charset="0"/>
              </a:rPr>
              <a:t>Take reasonable care; </a:t>
            </a:r>
          </a:p>
          <a:p>
            <a:pPr marL="342900" indent="-342900" eaLnBrk="1" hangingPunct="1">
              <a:spcBef>
                <a:spcPct val="50000"/>
              </a:spcBef>
              <a:buClrTx/>
              <a:buSzTx/>
              <a:defRPr/>
            </a:pPr>
            <a:r>
              <a:rPr lang="en-AU" altLang="en-US" sz="2000" dirty="0" smtClean="0">
                <a:latin typeface="Arial" charset="0"/>
                <a:cs typeface="Times New Roman" pitchFamily="18" charset="0"/>
              </a:rPr>
              <a:t>Avoid adversely affecting others;</a:t>
            </a:r>
          </a:p>
          <a:p>
            <a:pPr marL="342900" indent="-342900" eaLnBrk="1" hangingPunct="1">
              <a:spcBef>
                <a:spcPct val="50000"/>
              </a:spcBef>
              <a:buClrTx/>
              <a:buSzTx/>
              <a:defRPr/>
            </a:pPr>
            <a:r>
              <a:rPr lang="en-AU" altLang="en-US" sz="2000" dirty="0" smtClean="0">
                <a:latin typeface="Arial" charset="0"/>
                <a:cs typeface="Times New Roman" pitchFamily="18" charset="0"/>
              </a:rPr>
              <a:t> Comply with instructions; </a:t>
            </a:r>
          </a:p>
          <a:p>
            <a:pPr marL="342900" indent="-342900" eaLnBrk="1" hangingPunct="1">
              <a:spcBef>
                <a:spcPct val="50000"/>
              </a:spcBef>
              <a:buClrTx/>
              <a:buSzTx/>
              <a:defRPr/>
            </a:pPr>
            <a:r>
              <a:rPr lang="en-AU" altLang="en-US" sz="2000" dirty="0" smtClean="0">
                <a:latin typeface="Arial" charset="0"/>
                <a:cs typeface="Times New Roman" pitchFamily="18" charset="0"/>
              </a:rPr>
              <a:t>Use protective equipment; </a:t>
            </a:r>
          </a:p>
          <a:p>
            <a:pPr marL="342900" indent="-342900" eaLnBrk="1" hangingPunct="1">
              <a:spcBef>
                <a:spcPct val="50000"/>
              </a:spcBef>
              <a:buClrTx/>
              <a:buSzTx/>
              <a:defRPr/>
            </a:pPr>
            <a:r>
              <a:rPr lang="en-AU" altLang="en-US" sz="2000" dirty="0" smtClean="0">
                <a:latin typeface="Arial" charset="0"/>
                <a:cs typeface="Times New Roman" pitchFamily="18" charset="0"/>
              </a:rPr>
              <a:t>Do not damage safety equipment; </a:t>
            </a:r>
          </a:p>
          <a:p>
            <a:pPr marL="342900" indent="-342900" eaLnBrk="1" hangingPunct="1">
              <a:spcBef>
                <a:spcPct val="50000"/>
              </a:spcBef>
              <a:buClrTx/>
              <a:buSzTx/>
              <a:defRPr/>
            </a:pPr>
            <a:r>
              <a:rPr lang="en-AU" altLang="en-US" sz="2000" dirty="0" smtClean="0">
                <a:latin typeface="Arial" charset="0"/>
                <a:cs typeface="Times New Roman" pitchFamily="18" charset="0"/>
              </a:rPr>
              <a:t>Report unsafe conditions; </a:t>
            </a:r>
          </a:p>
          <a:p>
            <a:pPr marL="342900" indent="-342900" eaLnBrk="1" hangingPunct="1">
              <a:spcBef>
                <a:spcPct val="50000"/>
              </a:spcBef>
              <a:buClrTx/>
              <a:buSzTx/>
              <a:defRPr/>
            </a:pPr>
            <a:r>
              <a:rPr lang="en-AU" altLang="en-US" sz="2000" dirty="0" smtClean="0">
                <a:latin typeface="Arial" charset="0"/>
                <a:cs typeface="Times New Roman" pitchFamily="18" charset="0"/>
              </a:rPr>
              <a:t>Report injuries. </a:t>
            </a:r>
          </a:p>
          <a:p>
            <a:pPr eaLnBrk="1" hangingPunct="1">
              <a:spcBef>
                <a:spcPct val="50000"/>
              </a:spcBef>
              <a:buClrTx/>
              <a:buSzTx/>
              <a:buFontTx/>
              <a:buNone/>
              <a:defRPr/>
            </a:pPr>
            <a:r>
              <a:rPr lang="en-AU" altLang="en-US" sz="2000" dirty="0" smtClean="0">
                <a:latin typeface="Arial" charset="0"/>
                <a:cs typeface="Times New Roman" pitchFamily="18" charset="0"/>
              </a:rPr>
              <a:t>		OS&amp;H Act </a:t>
            </a:r>
            <a:r>
              <a:rPr lang="en-US" altLang="en-US" sz="2000" dirty="0" smtClean="0">
                <a:latin typeface="Arial" charset="0"/>
                <a:cs typeface="Times New Roman" pitchFamily="18" charset="0"/>
              </a:rPr>
              <a:t> - </a:t>
            </a:r>
            <a:r>
              <a:rPr lang="en-AU" altLang="en-US" sz="2000" dirty="0" smtClean="0">
                <a:latin typeface="Arial" charset="0"/>
                <a:cs typeface="Times New Roman" pitchFamily="18" charset="0"/>
              </a:rPr>
              <a:t>paragraph 20</a:t>
            </a:r>
            <a:r>
              <a:rPr lang="en-AU" altLang="en-US" sz="2000" dirty="0" smtClean="0">
                <a:latin typeface="Arial" charset="0"/>
                <a:cs typeface="Courier New" pitchFamily="49" charset="0"/>
              </a:rPr>
              <a:t> </a:t>
            </a:r>
          </a:p>
        </p:txBody>
      </p:sp>
      <p:sp>
        <p:nvSpPr>
          <p:cNvPr id="266246" name="Text Box 6"/>
          <p:cNvSpPr txBox="1">
            <a:spLocks noChangeArrowheads="1"/>
          </p:cNvSpPr>
          <p:nvPr/>
        </p:nvSpPr>
        <p:spPr bwMode="auto">
          <a:xfrm>
            <a:off x="644525" y="908050"/>
            <a:ext cx="78549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Arial" panose="020B0604020202020204" pitchFamily="34" charset="0"/>
              </a:rPr>
              <a:t>8.   </a:t>
            </a:r>
            <a:r>
              <a:rPr lang="en-AU" altLang="en-US" sz="2400">
                <a:solidFill>
                  <a:srgbClr val="7030A0"/>
                </a:solidFill>
                <a:latin typeface="Arial" panose="020B0604020202020204" pitchFamily="34" charset="0"/>
                <a:cs typeface="Arial" panose="020B0604020202020204" pitchFamily="34" charset="0"/>
              </a:rPr>
              <a:t> </a:t>
            </a:r>
            <a:r>
              <a:rPr lang="en-AU" altLang="en-US" sz="2400">
                <a:solidFill>
                  <a:srgbClr val="7030A0"/>
                </a:solidFill>
                <a:latin typeface="Arial" panose="020B0604020202020204" pitchFamily="34" charset="0"/>
                <a:cs typeface="Times New Roman" panose="02020603050405020304" pitchFamily="18" charset="0"/>
              </a:rPr>
              <a:t>  List FOUR 'duties of care' which are the responsibility of the employee in relation to Occupational Safety and Health? State the clause number.</a:t>
            </a:r>
            <a:r>
              <a:rPr lang="en-AU" altLang="en-US" sz="2400">
                <a:solidFill>
                  <a:srgbClr val="7030A0"/>
                </a:solidFill>
                <a:latin typeface="Arial" panose="020B0604020202020204" pitchFamily="34" charset="0"/>
                <a:cs typeface="Arial" panose="020B0604020202020204" pitchFamily="34" charset="0"/>
              </a:rPr>
              <a:t> </a:t>
            </a:r>
          </a:p>
        </p:txBody>
      </p:sp>
      <p:sp>
        <p:nvSpPr>
          <p:cNvPr id="266247" name="Text Box 7"/>
          <p:cNvSpPr txBox="1">
            <a:spLocks noChangeArrowheads="1"/>
          </p:cNvSpPr>
          <p:nvPr/>
        </p:nvSpPr>
        <p:spPr bwMode="auto">
          <a:xfrm>
            <a:off x="644525" y="208438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6246"/>
                                        </p:tgtEl>
                                        <p:attrNameLst>
                                          <p:attrName>style.visibility</p:attrName>
                                        </p:attrNameLst>
                                      </p:cBhvr>
                                      <p:to>
                                        <p:strVal val="visible"/>
                                      </p:to>
                                    </p:set>
                                    <p:anim calcmode="lin" valueType="num">
                                      <p:cBhvr>
                                        <p:cTn id="7" dur="500" fill="hold"/>
                                        <p:tgtEl>
                                          <p:spTgt spid="266246"/>
                                        </p:tgtEl>
                                        <p:attrNameLst>
                                          <p:attrName>ppt_w</p:attrName>
                                        </p:attrNameLst>
                                      </p:cBhvr>
                                      <p:tavLst>
                                        <p:tav tm="0">
                                          <p:val>
                                            <p:fltVal val="0"/>
                                          </p:val>
                                        </p:tav>
                                        <p:tav tm="100000">
                                          <p:val>
                                            <p:strVal val="#ppt_w"/>
                                          </p:val>
                                        </p:tav>
                                      </p:tavLst>
                                    </p:anim>
                                    <p:anim calcmode="lin" valueType="num">
                                      <p:cBhvr>
                                        <p:cTn id="8" dur="500" fill="hold"/>
                                        <p:tgtEl>
                                          <p:spTgt spid="2662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247"/>
                                        </p:tgtEl>
                                        <p:attrNameLst>
                                          <p:attrName>style.visibility</p:attrName>
                                        </p:attrNameLst>
                                      </p:cBhvr>
                                      <p:to>
                                        <p:strVal val="visible"/>
                                      </p:to>
                                    </p:set>
                                    <p:animEffect transition="in" filter="checkerboard(across)">
                                      <p:cBhvr>
                                        <p:cTn id="13" dur="500"/>
                                        <p:tgtEl>
                                          <p:spTgt spid="266247"/>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66245"/>
                                        </p:tgtEl>
                                        <p:attrNameLst>
                                          <p:attrName>style.visibility</p:attrName>
                                        </p:attrNameLst>
                                      </p:cBhvr>
                                      <p:to>
                                        <p:strVal val="visible"/>
                                      </p:to>
                                    </p:set>
                                    <p:animEffect transition="in" filter="checkerboard(across)">
                                      <p:cBhvr>
                                        <p:cTn id="17" dur="500"/>
                                        <p:tgtEl>
                                          <p:spTgt spid="266245"/>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66244"/>
                                        </p:tgtEl>
                                        <p:attrNameLst>
                                          <p:attrName>style.visibility</p:attrName>
                                        </p:attrNameLst>
                                      </p:cBhvr>
                                      <p:to>
                                        <p:strVal val="visible"/>
                                      </p:to>
                                    </p:set>
                                    <p:anim calcmode="lin" valueType="num">
                                      <p:cBhvr>
                                        <p:cTn id="21" dur="500" fill="hold"/>
                                        <p:tgtEl>
                                          <p:spTgt spid="266244"/>
                                        </p:tgtEl>
                                        <p:attrNameLst>
                                          <p:attrName>ppt_w</p:attrName>
                                        </p:attrNameLst>
                                      </p:cBhvr>
                                      <p:tavLst>
                                        <p:tav tm="0">
                                          <p:val>
                                            <p:fltVal val="0"/>
                                          </p:val>
                                        </p:tav>
                                        <p:tav tm="100000">
                                          <p:val>
                                            <p:strVal val="#ppt_w"/>
                                          </p:val>
                                        </p:tav>
                                      </p:tavLst>
                                    </p:anim>
                                    <p:anim calcmode="lin" valueType="num">
                                      <p:cBhvr>
                                        <p:cTn id="22" dur="500" fill="hold"/>
                                        <p:tgtEl>
                                          <p:spTgt spid="266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autoUpdateAnimBg="0"/>
      <p:bldP spid="266245" grpId="0" autoUpdateAnimBg="0"/>
      <p:bldP spid="266246" grpId="0" autoUpdateAnimBg="0"/>
      <p:bldP spid="26624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5363"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66244"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66245" name="Text Box 5"/>
          <p:cNvSpPr txBox="1">
            <a:spLocks noChangeArrowheads="1"/>
          </p:cNvSpPr>
          <p:nvPr/>
        </p:nvSpPr>
        <p:spPr bwMode="auto">
          <a:xfrm>
            <a:off x="827088" y="3573463"/>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You! </a:t>
            </a:r>
            <a:endParaRPr lang="en-AU" altLang="en-US" sz="2000">
              <a:latin typeface="Arial" panose="020B0604020202020204" pitchFamily="34" charset="0"/>
              <a:cs typeface="Courier New" panose="02070309020205020404" pitchFamily="49" charset="0"/>
            </a:endParaRPr>
          </a:p>
        </p:txBody>
      </p:sp>
      <p:sp>
        <p:nvSpPr>
          <p:cNvPr id="266246" name="Text Box 6"/>
          <p:cNvSpPr txBox="1">
            <a:spLocks noChangeArrowheads="1"/>
          </p:cNvSpPr>
          <p:nvPr/>
        </p:nvSpPr>
        <p:spPr bwMode="auto">
          <a:xfrm>
            <a:off x="644525" y="908050"/>
            <a:ext cx="7854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Arial" panose="020B0604020202020204" pitchFamily="34" charset="0"/>
              </a:rPr>
              <a:t>9.   </a:t>
            </a:r>
            <a:r>
              <a:rPr lang="en-AU" altLang="en-US" sz="2400">
                <a:solidFill>
                  <a:srgbClr val="7030A0"/>
                </a:solidFill>
                <a:latin typeface="Arial" panose="020B0604020202020204" pitchFamily="34" charset="0"/>
                <a:cs typeface="Arial" panose="020B0604020202020204" pitchFamily="34" charset="0"/>
              </a:rPr>
              <a:t> </a:t>
            </a:r>
            <a:r>
              <a:rPr lang="en-AU" altLang="en-US" sz="2400">
                <a:solidFill>
                  <a:srgbClr val="7030A0"/>
                </a:solidFill>
                <a:latin typeface="Arial" panose="020B0604020202020204" pitchFamily="34" charset="0"/>
                <a:cs typeface="Times New Roman" panose="02020603050405020304" pitchFamily="18" charset="0"/>
              </a:rPr>
              <a:t>  The primary responsibility for safety in the workplace rests with?</a:t>
            </a:r>
            <a:r>
              <a:rPr lang="en-AU" altLang="en-US" sz="2400">
                <a:solidFill>
                  <a:srgbClr val="7030A0"/>
                </a:solidFill>
                <a:latin typeface="Arial" panose="020B0604020202020204" pitchFamily="34" charset="0"/>
                <a:cs typeface="Arial" panose="020B0604020202020204" pitchFamily="34" charset="0"/>
              </a:rPr>
              <a:t> </a:t>
            </a:r>
          </a:p>
        </p:txBody>
      </p:sp>
      <p:sp>
        <p:nvSpPr>
          <p:cNvPr id="266247" name="Text Box 7"/>
          <p:cNvSpPr txBox="1">
            <a:spLocks noChangeArrowheads="1"/>
          </p:cNvSpPr>
          <p:nvPr/>
        </p:nvSpPr>
        <p:spPr bwMode="auto">
          <a:xfrm>
            <a:off x="827088" y="2924175"/>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pic>
        <p:nvPicPr>
          <p:cNvPr id="8" name="Picture 7" descr="angry-man-pointin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2060575"/>
            <a:ext cx="44910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6246"/>
                                        </p:tgtEl>
                                        <p:attrNameLst>
                                          <p:attrName>style.visibility</p:attrName>
                                        </p:attrNameLst>
                                      </p:cBhvr>
                                      <p:to>
                                        <p:strVal val="visible"/>
                                      </p:to>
                                    </p:set>
                                    <p:anim calcmode="lin" valueType="num">
                                      <p:cBhvr>
                                        <p:cTn id="7" dur="500" fill="hold"/>
                                        <p:tgtEl>
                                          <p:spTgt spid="266246"/>
                                        </p:tgtEl>
                                        <p:attrNameLst>
                                          <p:attrName>ppt_w</p:attrName>
                                        </p:attrNameLst>
                                      </p:cBhvr>
                                      <p:tavLst>
                                        <p:tav tm="0">
                                          <p:val>
                                            <p:fltVal val="0"/>
                                          </p:val>
                                        </p:tav>
                                        <p:tav tm="100000">
                                          <p:val>
                                            <p:strVal val="#ppt_w"/>
                                          </p:val>
                                        </p:tav>
                                      </p:tavLst>
                                    </p:anim>
                                    <p:anim calcmode="lin" valueType="num">
                                      <p:cBhvr>
                                        <p:cTn id="8" dur="500" fill="hold"/>
                                        <p:tgtEl>
                                          <p:spTgt spid="2662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247"/>
                                        </p:tgtEl>
                                        <p:attrNameLst>
                                          <p:attrName>style.visibility</p:attrName>
                                        </p:attrNameLst>
                                      </p:cBhvr>
                                      <p:to>
                                        <p:strVal val="visible"/>
                                      </p:to>
                                    </p:set>
                                    <p:animEffect transition="in" filter="checkerboard(across)">
                                      <p:cBhvr>
                                        <p:cTn id="13" dur="500"/>
                                        <p:tgtEl>
                                          <p:spTgt spid="266247"/>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66245"/>
                                        </p:tgtEl>
                                        <p:attrNameLst>
                                          <p:attrName>style.visibility</p:attrName>
                                        </p:attrNameLst>
                                      </p:cBhvr>
                                      <p:to>
                                        <p:strVal val="visible"/>
                                      </p:to>
                                    </p:set>
                                    <p:animEffect transition="in" filter="checkerboard(across)">
                                      <p:cBhvr>
                                        <p:cTn id="17" dur="500"/>
                                        <p:tgtEl>
                                          <p:spTgt spid="266245"/>
                                        </p:tgtEl>
                                      </p:cBhvr>
                                    </p:animEffect>
                                  </p:childTnLst>
                                </p:cTn>
                              </p:par>
                            </p:childTnLst>
                          </p:cTn>
                        </p:par>
                        <p:par>
                          <p:cTn id="18" fill="hold" nodeType="afterGroup">
                            <p:stCondLst>
                              <p:cond delay="1000"/>
                            </p:stCondLst>
                            <p:childTnLst>
                              <p:par>
                                <p:cTn id="19" presetID="2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266244"/>
                                        </p:tgtEl>
                                        <p:attrNameLst>
                                          <p:attrName>style.visibility</p:attrName>
                                        </p:attrNameLst>
                                      </p:cBhvr>
                                      <p:to>
                                        <p:strVal val="visible"/>
                                      </p:to>
                                    </p:set>
                                    <p:anim calcmode="lin" valueType="num">
                                      <p:cBhvr>
                                        <p:cTn id="26" dur="500" fill="hold"/>
                                        <p:tgtEl>
                                          <p:spTgt spid="266244"/>
                                        </p:tgtEl>
                                        <p:attrNameLst>
                                          <p:attrName>ppt_w</p:attrName>
                                        </p:attrNameLst>
                                      </p:cBhvr>
                                      <p:tavLst>
                                        <p:tav tm="0">
                                          <p:val>
                                            <p:fltVal val="0"/>
                                          </p:val>
                                        </p:tav>
                                        <p:tav tm="100000">
                                          <p:val>
                                            <p:strVal val="#ppt_w"/>
                                          </p:val>
                                        </p:tav>
                                      </p:tavLst>
                                    </p:anim>
                                    <p:anim calcmode="lin" valueType="num">
                                      <p:cBhvr>
                                        <p:cTn id="27" dur="500" fill="hold"/>
                                        <p:tgtEl>
                                          <p:spTgt spid="266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autoUpdateAnimBg="0"/>
      <p:bldP spid="266245" grpId="0" autoUpdateAnimBg="0"/>
      <p:bldP spid="266246" grpId="0" autoUpdateAnimBg="0"/>
      <p:bldP spid="2662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6387"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02084"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02085" name="Text Box 5"/>
          <p:cNvSpPr txBox="1">
            <a:spLocks noChangeArrowheads="1"/>
          </p:cNvSpPr>
          <p:nvPr/>
        </p:nvSpPr>
        <p:spPr bwMode="auto">
          <a:xfrm>
            <a:off x="942975" y="2852738"/>
            <a:ext cx="74199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 An individual should:</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Take reasonable care to ensure their own safety and the safety of others</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Follow instructions, use protective equipment properly, look after protective equipment and report hazards in a timely way</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Cooperate with employer with regard to OS&amp;H</a:t>
            </a:r>
          </a:p>
          <a:p>
            <a:pPr eaLnBrk="1" hangingPunct="1">
              <a:spcBef>
                <a:spcPct val="50000"/>
              </a:spcBef>
              <a:buClrTx/>
              <a:buSzTx/>
              <a:buFont typeface="Arial" panose="020B0604020202020204" pitchFamily="34" charset="0"/>
              <a:buChar char="•"/>
            </a:pPr>
            <a:endParaRPr lang="en-AU" altLang="en-US" sz="2000">
              <a:latin typeface="Arial" panose="020B0604020202020204" pitchFamily="34" charset="0"/>
              <a:cs typeface="Times New Roman" panose="02020603050405020304" pitchFamily="18" charset="0"/>
            </a:endParaRP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 OS&amp;H Act  - paragraph 20. </a:t>
            </a:r>
          </a:p>
        </p:txBody>
      </p:sp>
      <p:sp>
        <p:nvSpPr>
          <p:cNvPr id="302086" name="Text Box 6"/>
          <p:cNvSpPr txBox="1">
            <a:spLocks noChangeArrowheads="1"/>
          </p:cNvSpPr>
          <p:nvPr/>
        </p:nvSpPr>
        <p:spPr bwMode="auto">
          <a:xfrm>
            <a:off x="1028700" y="1143000"/>
            <a:ext cx="7581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Times New Roman" panose="02020603050405020304" pitchFamily="18" charset="0"/>
              </a:rPr>
              <a:t>10.   List the three responsibilities of an individual. State the clause number.</a:t>
            </a:r>
            <a:r>
              <a:rPr lang="en-AU" altLang="en-US" sz="2400">
                <a:solidFill>
                  <a:srgbClr val="7030A0"/>
                </a:solidFill>
                <a:latin typeface="Arial" panose="020B0604020202020204" pitchFamily="34" charset="0"/>
                <a:cs typeface="Arial" panose="020B0604020202020204" pitchFamily="34" charset="0"/>
              </a:rPr>
              <a:t> </a:t>
            </a:r>
          </a:p>
        </p:txBody>
      </p:sp>
      <p:sp>
        <p:nvSpPr>
          <p:cNvPr id="302087" name="Text Box 7"/>
          <p:cNvSpPr txBox="1">
            <a:spLocks noChangeArrowheads="1"/>
          </p:cNvSpPr>
          <p:nvPr/>
        </p:nvSpPr>
        <p:spPr bwMode="auto">
          <a:xfrm>
            <a:off x="952500" y="24209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2086"/>
                                        </p:tgtEl>
                                        <p:attrNameLst>
                                          <p:attrName>style.visibility</p:attrName>
                                        </p:attrNameLst>
                                      </p:cBhvr>
                                      <p:to>
                                        <p:strVal val="visible"/>
                                      </p:to>
                                    </p:set>
                                    <p:anim calcmode="lin" valueType="num">
                                      <p:cBhvr>
                                        <p:cTn id="7" dur="500" fill="hold"/>
                                        <p:tgtEl>
                                          <p:spTgt spid="302086"/>
                                        </p:tgtEl>
                                        <p:attrNameLst>
                                          <p:attrName>ppt_w</p:attrName>
                                        </p:attrNameLst>
                                      </p:cBhvr>
                                      <p:tavLst>
                                        <p:tav tm="0">
                                          <p:val>
                                            <p:fltVal val="0"/>
                                          </p:val>
                                        </p:tav>
                                        <p:tav tm="100000">
                                          <p:val>
                                            <p:strVal val="#ppt_w"/>
                                          </p:val>
                                        </p:tav>
                                      </p:tavLst>
                                    </p:anim>
                                    <p:anim calcmode="lin" valueType="num">
                                      <p:cBhvr>
                                        <p:cTn id="8" dur="500" fill="hold"/>
                                        <p:tgtEl>
                                          <p:spTgt spid="3020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2087"/>
                                        </p:tgtEl>
                                        <p:attrNameLst>
                                          <p:attrName>style.visibility</p:attrName>
                                        </p:attrNameLst>
                                      </p:cBhvr>
                                      <p:to>
                                        <p:strVal val="visible"/>
                                      </p:to>
                                    </p:set>
                                    <p:animEffect transition="in" filter="checkerboard(across)">
                                      <p:cBhvr>
                                        <p:cTn id="13" dur="500"/>
                                        <p:tgtEl>
                                          <p:spTgt spid="302087"/>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302085"/>
                                        </p:tgtEl>
                                        <p:attrNameLst>
                                          <p:attrName>style.visibility</p:attrName>
                                        </p:attrNameLst>
                                      </p:cBhvr>
                                      <p:to>
                                        <p:strVal val="visible"/>
                                      </p:to>
                                    </p:set>
                                    <p:animEffect transition="in" filter="checkerboard(across)">
                                      <p:cBhvr>
                                        <p:cTn id="17" dur="500"/>
                                        <p:tgtEl>
                                          <p:spTgt spid="302085"/>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302084"/>
                                        </p:tgtEl>
                                        <p:attrNameLst>
                                          <p:attrName>style.visibility</p:attrName>
                                        </p:attrNameLst>
                                      </p:cBhvr>
                                      <p:to>
                                        <p:strVal val="visible"/>
                                      </p:to>
                                    </p:set>
                                    <p:anim calcmode="lin" valueType="num">
                                      <p:cBhvr>
                                        <p:cTn id="21" dur="500" fill="hold"/>
                                        <p:tgtEl>
                                          <p:spTgt spid="302084"/>
                                        </p:tgtEl>
                                        <p:attrNameLst>
                                          <p:attrName>ppt_w</p:attrName>
                                        </p:attrNameLst>
                                      </p:cBhvr>
                                      <p:tavLst>
                                        <p:tav tm="0">
                                          <p:val>
                                            <p:fltVal val="0"/>
                                          </p:val>
                                        </p:tav>
                                        <p:tav tm="100000">
                                          <p:val>
                                            <p:strVal val="#ppt_w"/>
                                          </p:val>
                                        </p:tav>
                                      </p:tavLst>
                                    </p:anim>
                                    <p:anim calcmode="lin" valueType="num">
                                      <p:cBhvr>
                                        <p:cTn id="22" dur="500" fill="hold"/>
                                        <p:tgtEl>
                                          <p:spTgt spid="302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animBg="1" autoUpdateAnimBg="0"/>
      <p:bldP spid="302085" grpId="0" autoUpdateAnimBg="0"/>
      <p:bldP spid="302086" grpId="0" autoUpdateAnimBg="0"/>
      <p:bldP spid="30208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7411" name="Line 1027"/>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10276" name="Text Box 1028"/>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10277" name="Text Box 1029"/>
          <p:cNvSpPr txBox="1">
            <a:spLocks noChangeArrowheads="1"/>
          </p:cNvSpPr>
          <p:nvPr/>
        </p:nvSpPr>
        <p:spPr bwMode="auto">
          <a:xfrm>
            <a:off x="990600" y="4343400"/>
            <a:ext cx="6096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Attempt to remove/remedy the hazard - if possible;  Report the hazard. </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OS&amp;H Act </a:t>
            </a:r>
            <a:r>
              <a:rPr lang="en-US" altLang="en-US" sz="2000">
                <a:latin typeface="Arial" panose="020B0604020202020204" pitchFamily="34" charset="0"/>
                <a:cs typeface="Times New Roman" panose="02020603050405020304" pitchFamily="18" charset="0"/>
              </a:rPr>
              <a:t> </a:t>
            </a:r>
            <a:r>
              <a:rPr lang="en-AU" altLang="en-US" sz="2000">
                <a:latin typeface="Arial" panose="020B0604020202020204" pitchFamily="34" charset="0"/>
                <a:cs typeface="Times New Roman" panose="02020603050405020304" pitchFamily="18" charset="0"/>
              </a:rPr>
              <a:t>Clause 20.2.(d)</a:t>
            </a:r>
            <a:r>
              <a:rPr lang="en-AU" altLang="en-US" sz="2000">
                <a:latin typeface="Arial" panose="020B0604020202020204" pitchFamily="34" charset="0"/>
                <a:cs typeface="Courier New" panose="02070309020205020404" pitchFamily="49" charset="0"/>
              </a:rPr>
              <a:t> </a:t>
            </a:r>
          </a:p>
        </p:txBody>
      </p:sp>
      <p:sp>
        <p:nvSpPr>
          <p:cNvPr id="310278" name="Text Box 1030"/>
          <p:cNvSpPr txBox="1">
            <a:spLocks noChangeArrowheads="1"/>
          </p:cNvSpPr>
          <p:nvPr/>
        </p:nvSpPr>
        <p:spPr bwMode="auto">
          <a:xfrm>
            <a:off x="1028700" y="1143000"/>
            <a:ext cx="7581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Times New Roman" panose="02020603050405020304" pitchFamily="18" charset="0"/>
              </a:rPr>
              <a:t>1</a:t>
            </a:r>
            <a:r>
              <a:rPr lang="en-US" altLang="en-US" sz="2400">
                <a:solidFill>
                  <a:srgbClr val="7030A0"/>
                </a:solidFill>
                <a:latin typeface="Arial" panose="020B0604020202020204" pitchFamily="34" charset="0"/>
                <a:cs typeface="Times New Roman" panose="02020603050405020304" pitchFamily="18" charset="0"/>
              </a:rPr>
              <a:t>1</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What two actions must an employee take if he or she becomes aware of a situation which is hazardous? </a:t>
            </a:r>
          </a:p>
        </p:txBody>
      </p:sp>
      <p:sp>
        <p:nvSpPr>
          <p:cNvPr id="310279" name="Text Box 1031"/>
          <p:cNvSpPr txBox="1">
            <a:spLocks noChangeArrowheads="1"/>
          </p:cNvSpPr>
          <p:nvPr/>
        </p:nvSpPr>
        <p:spPr bwMode="auto">
          <a:xfrm>
            <a:off x="952500" y="3810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0278"/>
                                        </p:tgtEl>
                                        <p:attrNameLst>
                                          <p:attrName>style.visibility</p:attrName>
                                        </p:attrNameLst>
                                      </p:cBhvr>
                                      <p:to>
                                        <p:strVal val="visible"/>
                                      </p:to>
                                    </p:set>
                                    <p:anim calcmode="lin" valueType="num">
                                      <p:cBhvr>
                                        <p:cTn id="7" dur="500" fill="hold"/>
                                        <p:tgtEl>
                                          <p:spTgt spid="310278"/>
                                        </p:tgtEl>
                                        <p:attrNameLst>
                                          <p:attrName>ppt_w</p:attrName>
                                        </p:attrNameLst>
                                      </p:cBhvr>
                                      <p:tavLst>
                                        <p:tav tm="0">
                                          <p:val>
                                            <p:fltVal val="0"/>
                                          </p:val>
                                        </p:tav>
                                        <p:tav tm="100000">
                                          <p:val>
                                            <p:strVal val="#ppt_w"/>
                                          </p:val>
                                        </p:tav>
                                      </p:tavLst>
                                    </p:anim>
                                    <p:anim calcmode="lin" valueType="num">
                                      <p:cBhvr>
                                        <p:cTn id="8" dur="500" fill="hold"/>
                                        <p:tgtEl>
                                          <p:spTgt spid="3102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10279"/>
                                        </p:tgtEl>
                                        <p:attrNameLst>
                                          <p:attrName>style.visibility</p:attrName>
                                        </p:attrNameLst>
                                      </p:cBhvr>
                                      <p:to>
                                        <p:strVal val="visible"/>
                                      </p:to>
                                    </p:set>
                                    <p:animEffect transition="in" filter="checkerboard(across)">
                                      <p:cBhvr>
                                        <p:cTn id="13" dur="500"/>
                                        <p:tgtEl>
                                          <p:spTgt spid="310279"/>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310277"/>
                                        </p:tgtEl>
                                        <p:attrNameLst>
                                          <p:attrName>style.visibility</p:attrName>
                                        </p:attrNameLst>
                                      </p:cBhvr>
                                      <p:to>
                                        <p:strVal val="visible"/>
                                      </p:to>
                                    </p:set>
                                    <p:animEffect transition="in" filter="checkerboard(across)">
                                      <p:cBhvr>
                                        <p:cTn id="17" dur="500"/>
                                        <p:tgtEl>
                                          <p:spTgt spid="310277"/>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310276"/>
                                        </p:tgtEl>
                                        <p:attrNameLst>
                                          <p:attrName>style.visibility</p:attrName>
                                        </p:attrNameLst>
                                      </p:cBhvr>
                                      <p:to>
                                        <p:strVal val="visible"/>
                                      </p:to>
                                    </p:set>
                                    <p:anim calcmode="lin" valueType="num">
                                      <p:cBhvr>
                                        <p:cTn id="21" dur="500" fill="hold"/>
                                        <p:tgtEl>
                                          <p:spTgt spid="310276"/>
                                        </p:tgtEl>
                                        <p:attrNameLst>
                                          <p:attrName>ppt_w</p:attrName>
                                        </p:attrNameLst>
                                      </p:cBhvr>
                                      <p:tavLst>
                                        <p:tav tm="0">
                                          <p:val>
                                            <p:fltVal val="0"/>
                                          </p:val>
                                        </p:tav>
                                        <p:tav tm="100000">
                                          <p:val>
                                            <p:strVal val="#ppt_w"/>
                                          </p:val>
                                        </p:tav>
                                      </p:tavLst>
                                    </p:anim>
                                    <p:anim calcmode="lin" valueType="num">
                                      <p:cBhvr>
                                        <p:cTn id="22" dur="500" fill="hold"/>
                                        <p:tgtEl>
                                          <p:spTgt spid="310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animBg="1" autoUpdateAnimBg="0"/>
      <p:bldP spid="310277" grpId="0" autoUpdateAnimBg="0"/>
      <p:bldP spid="310278" grpId="0" autoUpdateAnimBg="0"/>
      <p:bldP spid="31027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8435"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69316"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69317" name="Text Box 5"/>
          <p:cNvSpPr txBox="1">
            <a:spLocks noChangeArrowheads="1"/>
          </p:cNvSpPr>
          <p:nvPr/>
        </p:nvSpPr>
        <p:spPr bwMode="auto">
          <a:xfrm>
            <a:off x="990600" y="4343400"/>
            <a:ext cx="7848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To facilitate co-operation; to keep informed as to standards; to recommend safety programmes; to maintain safety information; to make recommendations for changes; to perform other safety related functions.</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OS&amp;H Act  -</a:t>
            </a:r>
            <a:r>
              <a:rPr lang="en-US" altLang="en-US" sz="2000">
                <a:latin typeface="Arial" panose="020B0604020202020204" pitchFamily="34" charset="0"/>
                <a:cs typeface="Times New Roman" panose="02020603050405020304" pitchFamily="18" charset="0"/>
              </a:rPr>
              <a:t> </a:t>
            </a:r>
            <a:r>
              <a:rPr lang="en-AU" altLang="en-US" sz="2000">
                <a:latin typeface="Arial" panose="020B0604020202020204" pitchFamily="34" charset="0"/>
                <a:cs typeface="Times New Roman" panose="02020603050405020304" pitchFamily="18" charset="0"/>
              </a:rPr>
              <a:t> paragraph 40.</a:t>
            </a:r>
            <a:r>
              <a:rPr lang="en-AU" altLang="en-US" sz="2000">
                <a:latin typeface="Arial" panose="020B0604020202020204" pitchFamily="34" charset="0"/>
                <a:cs typeface="Courier New" panose="02070309020205020404" pitchFamily="49" charset="0"/>
              </a:rPr>
              <a:t> </a:t>
            </a:r>
          </a:p>
        </p:txBody>
      </p:sp>
      <p:sp>
        <p:nvSpPr>
          <p:cNvPr id="269318" name="Text Box 6"/>
          <p:cNvSpPr txBox="1">
            <a:spLocks noChangeArrowheads="1"/>
          </p:cNvSpPr>
          <p:nvPr/>
        </p:nvSpPr>
        <p:spPr bwMode="auto">
          <a:xfrm>
            <a:off x="1028700" y="1143000"/>
            <a:ext cx="7581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12</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What are five of the functions of a Safety and Health Committee?</a:t>
            </a:r>
            <a:r>
              <a:rPr lang="en-AU" altLang="en-US" sz="2400">
                <a:solidFill>
                  <a:srgbClr val="7030A0"/>
                </a:solidFill>
                <a:latin typeface="Arial" panose="020B0604020202020204" pitchFamily="34" charset="0"/>
                <a:cs typeface="Arial" panose="020B0604020202020204" pitchFamily="34" charset="0"/>
              </a:rPr>
              <a:t> State the clause number.</a:t>
            </a:r>
          </a:p>
        </p:txBody>
      </p:sp>
      <p:sp>
        <p:nvSpPr>
          <p:cNvPr id="269319" name="Text Box 7"/>
          <p:cNvSpPr txBox="1">
            <a:spLocks noChangeArrowheads="1"/>
          </p:cNvSpPr>
          <p:nvPr/>
        </p:nvSpPr>
        <p:spPr bwMode="auto">
          <a:xfrm>
            <a:off x="952500" y="3810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9318"/>
                                        </p:tgtEl>
                                        <p:attrNameLst>
                                          <p:attrName>style.visibility</p:attrName>
                                        </p:attrNameLst>
                                      </p:cBhvr>
                                      <p:to>
                                        <p:strVal val="visible"/>
                                      </p:to>
                                    </p:set>
                                    <p:anim calcmode="lin" valueType="num">
                                      <p:cBhvr>
                                        <p:cTn id="7" dur="500" fill="hold"/>
                                        <p:tgtEl>
                                          <p:spTgt spid="269318"/>
                                        </p:tgtEl>
                                        <p:attrNameLst>
                                          <p:attrName>ppt_w</p:attrName>
                                        </p:attrNameLst>
                                      </p:cBhvr>
                                      <p:tavLst>
                                        <p:tav tm="0">
                                          <p:val>
                                            <p:fltVal val="0"/>
                                          </p:val>
                                        </p:tav>
                                        <p:tav tm="100000">
                                          <p:val>
                                            <p:strVal val="#ppt_w"/>
                                          </p:val>
                                        </p:tav>
                                      </p:tavLst>
                                    </p:anim>
                                    <p:anim calcmode="lin" valueType="num">
                                      <p:cBhvr>
                                        <p:cTn id="8" dur="500" fill="hold"/>
                                        <p:tgtEl>
                                          <p:spTgt spid="2693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9319"/>
                                        </p:tgtEl>
                                        <p:attrNameLst>
                                          <p:attrName>style.visibility</p:attrName>
                                        </p:attrNameLst>
                                      </p:cBhvr>
                                      <p:to>
                                        <p:strVal val="visible"/>
                                      </p:to>
                                    </p:set>
                                    <p:animEffect transition="in" filter="checkerboard(across)">
                                      <p:cBhvr>
                                        <p:cTn id="13" dur="500"/>
                                        <p:tgtEl>
                                          <p:spTgt spid="269319"/>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69317"/>
                                        </p:tgtEl>
                                        <p:attrNameLst>
                                          <p:attrName>style.visibility</p:attrName>
                                        </p:attrNameLst>
                                      </p:cBhvr>
                                      <p:to>
                                        <p:strVal val="visible"/>
                                      </p:to>
                                    </p:set>
                                    <p:animEffect transition="in" filter="checkerboard(across)">
                                      <p:cBhvr>
                                        <p:cTn id="17" dur="500"/>
                                        <p:tgtEl>
                                          <p:spTgt spid="269317"/>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69316"/>
                                        </p:tgtEl>
                                        <p:attrNameLst>
                                          <p:attrName>style.visibility</p:attrName>
                                        </p:attrNameLst>
                                      </p:cBhvr>
                                      <p:to>
                                        <p:strVal val="visible"/>
                                      </p:to>
                                    </p:set>
                                    <p:anim calcmode="lin" valueType="num">
                                      <p:cBhvr>
                                        <p:cTn id="21" dur="500" fill="hold"/>
                                        <p:tgtEl>
                                          <p:spTgt spid="269316"/>
                                        </p:tgtEl>
                                        <p:attrNameLst>
                                          <p:attrName>ppt_w</p:attrName>
                                        </p:attrNameLst>
                                      </p:cBhvr>
                                      <p:tavLst>
                                        <p:tav tm="0">
                                          <p:val>
                                            <p:fltVal val="0"/>
                                          </p:val>
                                        </p:tav>
                                        <p:tav tm="100000">
                                          <p:val>
                                            <p:strVal val="#ppt_w"/>
                                          </p:val>
                                        </p:tav>
                                      </p:tavLst>
                                    </p:anim>
                                    <p:anim calcmode="lin" valueType="num">
                                      <p:cBhvr>
                                        <p:cTn id="22" dur="500" fill="hold"/>
                                        <p:tgtEl>
                                          <p:spTgt spid="269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animBg="1" autoUpdateAnimBg="0"/>
      <p:bldP spid="269317" grpId="0" autoUpdateAnimBg="0"/>
      <p:bldP spid="269318" grpId="0" autoUpdateAnimBg="0"/>
      <p:bldP spid="2693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9459"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69316"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69317" name="Text Box 5"/>
          <p:cNvSpPr txBox="1">
            <a:spLocks noChangeArrowheads="1"/>
          </p:cNvSpPr>
          <p:nvPr/>
        </p:nvSpPr>
        <p:spPr bwMode="auto">
          <a:xfrm>
            <a:off x="955675" y="2195513"/>
            <a:ext cx="78486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AU" altLang="en-US" dirty="0" smtClean="0">
                <a:cs typeface="Times New Roman" pitchFamily="18" charset="0"/>
              </a:rPr>
              <a:t>To:</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Inspect the workplace at an agreed time</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Investigate accident or hazardous situation</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Keep informed of regulations and updates</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Forthwith any hazard or potential hazard to an employer</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Refer to OS&amp;H committee</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Consult and cooperate with employer</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Liaise with employees</a:t>
            </a:r>
          </a:p>
          <a:p>
            <a:pPr eaLnBrk="1" hangingPunct="1">
              <a:spcBef>
                <a:spcPct val="50000"/>
              </a:spcBef>
              <a:defRPr/>
            </a:pPr>
            <a:r>
              <a:rPr lang="en-AU" altLang="en-US" dirty="0" smtClean="0">
                <a:cs typeface="Times New Roman" pitchFamily="18" charset="0"/>
              </a:rPr>
              <a:t>OS&amp;H Act  -</a:t>
            </a:r>
            <a:r>
              <a:rPr lang="en-US" altLang="en-US" dirty="0" smtClean="0">
                <a:cs typeface="Times New Roman" pitchFamily="18" charset="0"/>
              </a:rPr>
              <a:t> </a:t>
            </a:r>
            <a:r>
              <a:rPr lang="en-AU" altLang="en-US" dirty="0" smtClean="0">
                <a:cs typeface="Times New Roman" pitchFamily="18" charset="0"/>
              </a:rPr>
              <a:t> paragraph 33.</a:t>
            </a:r>
            <a:r>
              <a:rPr lang="en-AU" altLang="en-US" dirty="0" smtClean="0">
                <a:cs typeface="Courier New" pitchFamily="49" charset="0"/>
              </a:rPr>
              <a:t> </a:t>
            </a:r>
          </a:p>
        </p:txBody>
      </p:sp>
      <p:sp>
        <p:nvSpPr>
          <p:cNvPr id="269318" name="Text Box 6"/>
          <p:cNvSpPr txBox="1">
            <a:spLocks noChangeArrowheads="1"/>
          </p:cNvSpPr>
          <p:nvPr/>
        </p:nvSpPr>
        <p:spPr bwMode="auto">
          <a:xfrm>
            <a:off x="1028700" y="981075"/>
            <a:ext cx="7581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13</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What are four of the functions of a Safety and Health representative?</a:t>
            </a:r>
            <a:r>
              <a:rPr lang="en-AU" altLang="en-US" sz="2400">
                <a:solidFill>
                  <a:srgbClr val="7030A0"/>
                </a:solidFill>
                <a:latin typeface="Arial" panose="020B0604020202020204" pitchFamily="34" charset="0"/>
                <a:cs typeface="Arial" panose="020B0604020202020204" pitchFamily="34" charset="0"/>
              </a:rPr>
              <a:t> State the clause number.</a:t>
            </a:r>
          </a:p>
        </p:txBody>
      </p:sp>
      <p:sp>
        <p:nvSpPr>
          <p:cNvPr id="269319" name="Text Box 7"/>
          <p:cNvSpPr txBox="1">
            <a:spLocks noChangeArrowheads="1"/>
          </p:cNvSpPr>
          <p:nvPr/>
        </p:nvSpPr>
        <p:spPr bwMode="auto">
          <a:xfrm>
            <a:off x="1000125" y="18113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9318"/>
                                        </p:tgtEl>
                                        <p:attrNameLst>
                                          <p:attrName>style.visibility</p:attrName>
                                        </p:attrNameLst>
                                      </p:cBhvr>
                                      <p:to>
                                        <p:strVal val="visible"/>
                                      </p:to>
                                    </p:set>
                                    <p:anim calcmode="lin" valueType="num">
                                      <p:cBhvr>
                                        <p:cTn id="7" dur="500" fill="hold"/>
                                        <p:tgtEl>
                                          <p:spTgt spid="269318"/>
                                        </p:tgtEl>
                                        <p:attrNameLst>
                                          <p:attrName>ppt_w</p:attrName>
                                        </p:attrNameLst>
                                      </p:cBhvr>
                                      <p:tavLst>
                                        <p:tav tm="0">
                                          <p:val>
                                            <p:fltVal val="0"/>
                                          </p:val>
                                        </p:tav>
                                        <p:tav tm="100000">
                                          <p:val>
                                            <p:strVal val="#ppt_w"/>
                                          </p:val>
                                        </p:tav>
                                      </p:tavLst>
                                    </p:anim>
                                    <p:anim calcmode="lin" valueType="num">
                                      <p:cBhvr>
                                        <p:cTn id="8" dur="500" fill="hold"/>
                                        <p:tgtEl>
                                          <p:spTgt spid="2693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9319"/>
                                        </p:tgtEl>
                                        <p:attrNameLst>
                                          <p:attrName>style.visibility</p:attrName>
                                        </p:attrNameLst>
                                      </p:cBhvr>
                                      <p:to>
                                        <p:strVal val="visible"/>
                                      </p:to>
                                    </p:set>
                                    <p:animEffect transition="in" filter="checkerboard(across)">
                                      <p:cBhvr>
                                        <p:cTn id="13" dur="500"/>
                                        <p:tgtEl>
                                          <p:spTgt spid="269319"/>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69317"/>
                                        </p:tgtEl>
                                        <p:attrNameLst>
                                          <p:attrName>style.visibility</p:attrName>
                                        </p:attrNameLst>
                                      </p:cBhvr>
                                      <p:to>
                                        <p:strVal val="visible"/>
                                      </p:to>
                                    </p:set>
                                    <p:animEffect transition="in" filter="checkerboard(across)">
                                      <p:cBhvr>
                                        <p:cTn id="17" dur="500"/>
                                        <p:tgtEl>
                                          <p:spTgt spid="269317"/>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69316"/>
                                        </p:tgtEl>
                                        <p:attrNameLst>
                                          <p:attrName>style.visibility</p:attrName>
                                        </p:attrNameLst>
                                      </p:cBhvr>
                                      <p:to>
                                        <p:strVal val="visible"/>
                                      </p:to>
                                    </p:set>
                                    <p:anim calcmode="lin" valueType="num">
                                      <p:cBhvr>
                                        <p:cTn id="21" dur="500" fill="hold"/>
                                        <p:tgtEl>
                                          <p:spTgt spid="269316"/>
                                        </p:tgtEl>
                                        <p:attrNameLst>
                                          <p:attrName>ppt_w</p:attrName>
                                        </p:attrNameLst>
                                      </p:cBhvr>
                                      <p:tavLst>
                                        <p:tav tm="0">
                                          <p:val>
                                            <p:fltVal val="0"/>
                                          </p:val>
                                        </p:tav>
                                        <p:tav tm="100000">
                                          <p:val>
                                            <p:strVal val="#ppt_w"/>
                                          </p:val>
                                        </p:tav>
                                      </p:tavLst>
                                    </p:anim>
                                    <p:anim calcmode="lin" valueType="num">
                                      <p:cBhvr>
                                        <p:cTn id="22" dur="500" fill="hold"/>
                                        <p:tgtEl>
                                          <p:spTgt spid="269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animBg="1" autoUpdateAnimBg="0"/>
      <p:bldP spid="269317" grpId="0" autoUpdateAnimBg="0"/>
      <p:bldP spid="269318" grpId="0" autoUpdateAnimBg="0"/>
      <p:bldP spid="2693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20483" name="Line 1027"/>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09252" name="Text Box 1028"/>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09253" name="Text Box 1029"/>
          <p:cNvSpPr txBox="1">
            <a:spLocks noChangeArrowheads="1"/>
          </p:cNvSpPr>
          <p:nvPr/>
        </p:nvSpPr>
        <p:spPr bwMode="auto">
          <a:xfrm>
            <a:off x="990600" y="4343400"/>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An Improvement Notice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Prohibition Notice. </a:t>
            </a:r>
          </a:p>
          <a:p>
            <a:pPr eaLnBrk="1" hangingPunct="1">
              <a:spcBef>
                <a:spcPct val="50000"/>
              </a:spcBef>
              <a:defRPr/>
            </a:pPr>
            <a:r>
              <a:rPr lang="en-AU" altLang="en-US" dirty="0" smtClean="0">
                <a:cs typeface="Times New Roman" pitchFamily="18" charset="0"/>
              </a:rPr>
              <a:t>OS&amp;H Act </a:t>
            </a:r>
            <a:r>
              <a:rPr lang="en-US" altLang="en-US" dirty="0" smtClean="0">
                <a:cs typeface="Times New Roman" pitchFamily="18" charset="0"/>
              </a:rPr>
              <a:t> </a:t>
            </a:r>
            <a:r>
              <a:rPr lang="en-AU" altLang="en-US" dirty="0" smtClean="0">
                <a:cs typeface="Times New Roman" pitchFamily="18" charset="0"/>
              </a:rPr>
              <a:t>- paragraphs 48 and 49.</a:t>
            </a:r>
            <a:r>
              <a:rPr lang="en-AU" altLang="en-US" dirty="0" smtClean="0">
                <a:cs typeface="Courier New" pitchFamily="49" charset="0"/>
              </a:rPr>
              <a:t> </a:t>
            </a:r>
          </a:p>
        </p:txBody>
      </p:sp>
      <p:sp>
        <p:nvSpPr>
          <p:cNvPr id="309254" name="Text Box 1030"/>
          <p:cNvSpPr txBox="1">
            <a:spLocks noChangeArrowheads="1"/>
          </p:cNvSpPr>
          <p:nvPr/>
        </p:nvSpPr>
        <p:spPr bwMode="auto">
          <a:xfrm>
            <a:off x="1028700" y="1143000"/>
            <a:ext cx="75819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14</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Worksafe WA inspectors are empowered to issue two types of notices if they are of the opinion that the Occupational Safety and Health Act is being contravened.  What are the names given to each of the notices? </a:t>
            </a:r>
          </a:p>
        </p:txBody>
      </p:sp>
      <p:sp>
        <p:nvSpPr>
          <p:cNvPr id="309255" name="Text Box 1031"/>
          <p:cNvSpPr txBox="1">
            <a:spLocks noChangeArrowheads="1"/>
          </p:cNvSpPr>
          <p:nvPr/>
        </p:nvSpPr>
        <p:spPr bwMode="auto">
          <a:xfrm>
            <a:off x="952500" y="3810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9254"/>
                                        </p:tgtEl>
                                        <p:attrNameLst>
                                          <p:attrName>style.visibility</p:attrName>
                                        </p:attrNameLst>
                                      </p:cBhvr>
                                      <p:to>
                                        <p:strVal val="visible"/>
                                      </p:to>
                                    </p:set>
                                    <p:anim calcmode="lin" valueType="num">
                                      <p:cBhvr>
                                        <p:cTn id="7" dur="500" fill="hold"/>
                                        <p:tgtEl>
                                          <p:spTgt spid="309254"/>
                                        </p:tgtEl>
                                        <p:attrNameLst>
                                          <p:attrName>ppt_w</p:attrName>
                                        </p:attrNameLst>
                                      </p:cBhvr>
                                      <p:tavLst>
                                        <p:tav tm="0">
                                          <p:val>
                                            <p:fltVal val="0"/>
                                          </p:val>
                                        </p:tav>
                                        <p:tav tm="100000">
                                          <p:val>
                                            <p:strVal val="#ppt_w"/>
                                          </p:val>
                                        </p:tav>
                                      </p:tavLst>
                                    </p:anim>
                                    <p:anim calcmode="lin" valueType="num">
                                      <p:cBhvr>
                                        <p:cTn id="8" dur="500" fill="hold"/>
                                        <p:tgtEl>
                                          <p:spTgt spid="3092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9255"/>
                                        </p:tgtEl>
                                        <p:attrNameLst>
                                          <p:attrName>style.visibility</p:attrName>
                                        </p:attrNameLst>
                                      </p:cBhvr>
                                      <p:to>
                                        <p:strVal val="visible"/>
                                      </p:to>
                                    </p:set>
                                    <p:animEffect transition="in" filter="checkerboard(across)">
                                      <p:cBhvr>
                                        <p:cTn id="13" dur="500"/>
                                        <p:tgtEl>
                                          <p:spTgt spid="309255"/>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309253"/>
                                        </p:tgtEl>
                                        <p:attrNameLst>
                                          <p:attrName>style.visibility</p:attrName>
                                        </p:attrNameLst>
                                      </p:cBhvr>
                                      <p:to>
                                        <p:strVal val="visible"/>
                                      </p:to>
                                    </p:set>
                                    <p:animEffect transition="in" filter="checkerboard(across)">
                                      <p:cBhvr>
                                        <p:cTn id="17" dur="500"/>
                                        <p:tgtEl>
                                          <p:spTgt spid="309253"/>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309252"/>
                                        </p:tgtEl>
                                        <p:attrNameLst>
                                          <p:attrName>style.visibility</p:attrName>
                                        </p:attrNameLst>
                                      </p:cBhvr>
                                      <p:to>
                                        <p:strVal val="visible"/>
                                      </p:to>
                                    </p:set>
                                    <p:anim calcmode="lin" valueType="num">
                                      <p:cBhvr>
                                        <p:cTn id="21" dur="500" fill="hold"/>
                                        <p:tgtEl>
                                          <p:spTgt spid="309252"/>
                                        </p:tgtEl>
                                        <p:attrNameLst>
                                          <p:attrName>ppt_w</p:attrName>
                                        </p:attrNameLst>
                                      </p:cBhvr>
                                      <p:tavLst>
                                        <p:tav tm="0">
                                          <p:val>
                                            <p:fltVal val="0"/>
                                          </p:val>
                                        </p:tav>
                                        <p:tav tm="100000">
                                          <p:val>
                                            <p:strVal val="#ppt_w"/>
                                          </p:val>
                                        </p:tav>
                                      </p:tavLst>
                                    </p:anim>
                                    <p:anim calcmode="lin" valueType="num">
                                      <p:cBhvr>
                                        <p:cTn id="22" dur="500" fill="hold"/>
                                        <p:tgtEl>
                                          <p:spTgt spid="3092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animBg="1" autoUpdateAnimBg="0"/>
      <p:bldP spid="309253" grpId="0" autoUpdateAnimBg="0"/>
      <p:bldP spid="309254" grpId="0" autoUpdateAnimBg="0"/>
      <p:bldP spid="30925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21507"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14372"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14373" name="Text Box 5"/>
          <p:cNvSpPr txBox="1">
            <a:spLocks noChangeArrowheads="1"/>
          </p:cNvSpPr>
          <p:nvPr/>
        </p:nvSpPr>
        <p:spPr bwMode="auto">
          <a:xfrm>
            <a:off x="2916238" y="1844675"/>
            <a:ext cx="49593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Inspect;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examine;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enter;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take;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interview;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photograph;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record;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measure in a workplace. </a:t>
            </a:r>
          </a:p>
          <a:p>
            <a:pPr eaLnBrk="1" hangingPunct="1">
              <a:spcBef>
                <a:spcPct val="50000"/>
              </a:spcBef>
              <a:defRPr/>
            </a:pPr>
            <a:r>
              <a:rPr lang="en-AU" altLang="en-US" dirty="0" smtClean="0">
                <a:cs typeface="Times New Roman" pitchFamily="18" charset="0"/>
              </a:rPr>
              <a:t>OS&amp;H Act  - paragraph 43</a:t>
            </a:r>
          </a:p>
        </p:txBody>
      </p:sp>
      <p:sp>
        <p:nvSpPr>
          <p:cNvPr id="314374" name="Text Box 6"/>
          <p:cNvSpPr txBox="1">
            <a:spLocks noChangeArrowheads="1"/>
          </p:cNvSpPr>
          <p:nvPr/>
        </p:nvSpPr>
        <p:spPr bwMode="auto">
          <a:xfrm>
            <a:off x="966788" y="836613"/>
            <a:ext cx="7581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15</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List four of the powers of a Worksafe WA inspector. State the clause number.</a:t>
            </a:r>
          </a:p>
        </p:txBody>
      </p:sp>
      <p:sp>
        <p:nvSpPr>
          <p:cNvPr id="314375" name="Text Box 7"/>
          <p:cNvSpPr txBox="1">
            <a:spLocks noChangeArrowheads="1"/>
          </p:cNvSpPr>
          <p:nvPr/>
        </p:nvSpPr>
        <p:spPr bwMode="auto">
          <a:xfrm>
            <a:off x="935038" y="1755775"/>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4374"/>
                                        </p:tgtEl>
                                        <p:attrNameLst>
                                          <p:attrName>style.visibility</p:attrName>
                                        </p:attrNameLst>
                                      </p:cBhvr>
                                      <p:to>
                                        <p:strVal val="visible"/>
                                      </p:to>
                                    </p:set>
                                    <p:anim calcmode="lin" valueType="num">
                                      <p:cBhvr>
                                        <p:cTn id="7" dur="500" fill="hold"/>
                                        <p:tgtEl>
                                          <p:spTgt spid="314374"/>
                                        </p:tgtEl>
                                        <p:attrNameLst>
                                          <p:attrName>ppt_w</p:attrName>
                                        </p:attrNameLst>
                                      </p:cBhvr>
                                      <p:tavLst>
                                        <p:tav tm="0">
                                          <p:val>
                                            <p:fltVal val="0"/>
                                          </p:val>
                                        </p:tav>
                                        <p:tav tm="100000">
                                          <p:val>
                                            <p:strVal val="#ppt_w"/>
                                          </p:val>
                                        </p:tav>
                                      </p:tavLst>
                                    </p:anim>
                                    <p:anim calcmode="lin" valueType="num">
                                      <p:cBhvr>
                                        <p:cTn id="8" dur="500" fill="hold"/>
                                        <p:tgtEl>
                                          <p:spTgt spid="3143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14375"/>
                                        </p:tgtEl>
                                        <p:attrNameLst>
                                          <p:attrName>style.visibility</p:attrName>
                                        </p:attrNameLst>
                                      </p:cBhvr>
                                      <p:to>
                                        <p:strVal val="visible"/>
                                      </p:to>
                                    </p:set>
                                    <p:animEffect transition="in" filter="checkerboard(across)">
                                      <p:cBhvr>
                                        <p:cTn id="13" dur="500"/>
                                        <p:tgtEl>
                                          <p:spTgt spid="314375"/>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314373"/>
                                        </p:tgtEl>
                                        <p:attrNameLst>
                                          <p:attrName>style.visibility</p:attrName>
                                        </p:attrNameLst>
                                      </p:cBhvr>
                                      <p:to>
                                        <p:strVal val="visible"/>
                                      </p:to>
                                    </p:set>
                                    <p:animEffect transition="in" filter="checkerboard(across)">
                                      <p:cBhvr>
                                        <p:cTn id="17" dur="500"/>
                                        <p:tgtEl>
                                          <p:spTgt spid="314373"/>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314372"/>
                                        </p:tgtEl>
                                        <p:attrNameLst>
                                          <p:attrName>style.visibility</p:attrName>
                                        </p:attrNameLst>
                                      </p:cBhvr>
                                      <p:to>
                                        <p:strVal val="visible"/>
                                      </p:to>
                                    </p:set>
                                    <p:anim calcmode="lin" valueType="num">
                                      <p:cBhvr>
                                        <p:cTn id="21" dur="500" fill="hold"/>
                                        <p:tgtEl>
                                          <p:spTgt spid="314372"/>
                                        </p:tgtEl>
                                        <p:attrNameLst>
                                          <p:attrName>ppt_w</p:attrName>
                                        </p:attrNameLst>
                                      </p:cBhvr>
                                      <p:tavLst>
                                        <p:tav tm="0">
                                          <p:val>
                                            <p:fltVal val="0"/>
                                          </p:val>
                                        </p:tav>
                                        <p:tav tm="100000">
                                          <p:val>
                                            <p:strVal val="#ppt_w"/>
                                          </p:val>
                                        </p:tav>
                                      </p:tavLst>
                                    </p:anim>
                                    <p:anim calcmode="lin" valueType="num">
                                      <p:cBhvr>
                                        <p:cTn id="22" dur="500" fill="hold"/>
                                        <p:tgtEl>
                                          <p:spTgt spid="314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autoUpdateAnimBg="0"/>
      <p:bldP spid="314373" grpId="0" autoUpdateAnimBg="0"/>
      <p:bldP spid="314374" grpId="0" autoUpdateAnimBg="0"/>
      <p:bldP spid="31437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1192213" y="188913"/>
            <a:ext cx="6884987" cy="573087"/>
          </a:xfrm>
        </p:spPr>
        <p:txBody>
          <a:bodyPr/>
          <a:lstStyle/>
          <a:p>
            <a:pPr algn="ctr" eaLnBrk="1" hangingPunct="1"/>
            <a:r>
              <a:rPr lang="en-US" altLang="en-US" sz="2400" smtClean="0"/>
              <a:t>E101A  Portfolio Questions</a:t>
            </a:r>
            <a:endParaRPr lang="en-AU" altLang="en-US" sz="2400" smtClean="0"/>
          </a:p>
        </p:txBody>
      </p:sp>
      <p:sp>
        <p:nvSpPr>
          <p:cNvPr id="6147" name="Line 4"/>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6148" name="Text Box 5"/>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6149" name="Text Box 6"/>
          <p:cNvSpPr txBox="1">
            <a:spLocks noChangeArrowheads="1"/>
          </p:cNvSpPr>
          <p:nvPr/>
        </p:nvSpPr>
        <p:spPr bwMode="auto">
          <a:xfrm>
            <a:off x="1066800" y="11430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solidFill>
                  <a:srgbClr val="FF0000"/>
                </a:solidFill>
                <a:latin typeface="Arial" panose="020B0604020202020204" pitchFamily="34" charset="0"/>
              </a:rPr>
              <a:t>These are the titles of the Work Sheets for this Section.</a:t>
            </a:r>
          </a:p>
        </p:txBody>
      </p:sp>
      <p:sp>
        <p:nvSpPr>
          <p:cNvPr id="6150" name="Text Box 15"/>
          <p:cNvSpPr txBox="1">
            <a:spLocks noChangeArrowheads="1"/>
          </p:cNvSpPr>
          <p:nvPr/>
        </p:nvSpPr>
        <p:spPr bwMode="auto">
          <a:xfrm>
            <a:off x="781050" y="2060575"/>
            <a:ext cx="8077200" cy="40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Courier New" panose="02070309020205020404" pitchFamily="49" charset="0"/>
                <a:cs typeface="Times New Roman" panose="02020603050405020304" pitchFamily="18" charset="0"/>
              </a:rPr>
              <a:t>Topic 1</a:t>
            </a:r>
            <a:endParaRPr lang="en-AU" altLang="en-US" sz="2000">
              <a:latin typeface="Courier New" panose="02070309020205020404" pitchFamily="49" charset="0"/>
              <a:cs typeface="Courier New" panose="02070309020205020404" pitchFamily="49" charset="0"/>
            </a:endParaRPr>
          </a:p>
        </p:txBody>
      </p:sp>
      <p:sp>
        <p:nvSpPr>
          <p:cNvPr id="6151" name="Text Box 15"/>
          <p:cNvSpPr txBox="1">
            <a:spLocks noChangeArrowheads="1"/>
          </p:cNvSpPr>
          <p:nvPr/>
        </p:nvSpPr>
        <p:spPr bwMode="auto">
          <a:xfrm>
            <a:off x="781050" y="2619375"/>
            <a:ext cx="8077200" cy="40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Courier New" panose="02070309020205020404" pitchFamily="49" charset="0"/>
                <a:cs typeface="Times New Roman" panose="02020603050405020304" pitchFamily="18" charset="0"/>
              </a:rPr>
              <a:t>Topic 2</a:t>
            </a:r>
            <a:endParaRPr lang="en-AU" altLang="en-US" sz="2000">
              <a:latin typeface="Courier New" panose="02070309020205020404" pitchFamily="49" charset="0"/>
              <a:cs typeface="Courier New" panose="02070309020205020404" pitchFamily="49" charset="0"/>
            </a:endParaRPr>
          </a:p>
        </p:txBody>
      </p:sp>
      <p:sp>
        <p:nvSpPr>
          <p:cNvPr id="6152" name="Text Box 15"/>
          <p:cNvSpPr txBox="1">
            <a:spLocks noChangeArrowheads="1"/>
          </p:cNvSpPr>
          <p:nvPr/>
        </p:nvSpPr>
        <p:spPr bwMode="auto">
          <a:xfrm>
            <a:off x="781050" y="3213100"/>
            <a:ext cx="8077200" cy="40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Courier New" panose="02070309020205020404" pitchFamily="49" charset="0"/>
                <a:cs typeface="Times New Roman" panose="02020603050405020304" pitchFamily="18" charset="0"/>
              </a:rPr>
              <a:t>Topic 3</a:t>
            </a:r>
            <a:endParaRPr lang="en-AU" altLang="en-US" sz="2000">
              <a:latin typeface="Courier New" panose="02070309020205020404" pitchFamily="49" charset="0"/>
              <a:cs typeface="Courier New" panose="02070309020205020404" pitchFamily="49" charset="0"/>
            </a:endParaRPr>
          </a:p>
        </p:txBody>
      </p:sp>
      <p:sp>
        <p:nvSpPr>
          <p:cNvPr id="6153" name="Text Box 15"/>
          <p:cNvSpPr txBox="1">
            <a:spLocks noChangeArrowheads="1"/>
          </p:cNvSpPr>
          <p:nvPr/>
        </p:nvSpPr>
        <p:spPr bwMode="auto">
          <a:xfrm>
            <a:off x="781050" y="3860800"/>
            <a:ext cx="8077200" cy="40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Courier New" panose="02070309020205020404" pitchFamily="49" charset="0"/>
                <a:cs typeface="Times New Roman" panose="02020603050405020304" pitchFamily="18" charset="0"/>
              </a:rPr>
              <a:t>Topic 4</a:t>
            </a:r>
            <a:endParaRPr lang="en-AU" altLang="en-US" sz="2000">
              <a:latin typeface="Courier New" panose="02070309020205020404" pitchFamily="49" charset="0"/>
              <a:cs typeface="Courier New" panose="02070309020205020404" pitchFamily="49" charset="0"/>
            </a:endParaRPr>
          </a:p>
        </p:txBody>
      </p:sp>
      <p:sp>
        <p:nvSpPr>
          <p:cNvPr id="6154" name="Text Box 15"/>
          <p:cNvSpPr txBox="1">
            <a:spLocks noChangeArrowheads="1"/>
          </p:cNvSpPr>
          <p:nvPr/>
        </p:nvSpPr>
        <p:spPr bwMode="auto">
          <a:xfrm>
            <a:off x="781050" y="4508500"/>
            <a:ext cx="8077200" cy="40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Courier New" panose="02070309020205020404" pitchFamily="49" charset="0"/>
                <a:cs typeface="Times New Roman" panose="02020603050405020304" pitchFamily="18" charset="0"/>
              </a:rPr>
              <a:t>Topic 5</a:t>
            </a:r>
            <a:endParaRPr lang="en-AU" altLang="en-US" sz="2000">
              <a:latin typeface="Courier New" panose="02070309020205020404" pitchFamily="49" charset="0"/>
              <a:cs typeface="Courier New" panose="02070309020205020404" pitchFamily="49" charset="0"/>
            </a:endParaRPr>
          </a:p>
        </p:txBody>
      </p:sp>
      <p:sp>
        <p:nvSpPr>
          <p:cNvPr id="6155" name="Text Box 15"/>
          <p:cNvSpPr txBox="1">
            <a:spLocks noChangeArrowheads="1"/>
          </p:cNvSpPr>
          <p:nvPr/>
        </p:nvSpPr>
        <p:spPr bwMode="auto">
          <a:xfrm>
            <a:off x="814388" y="5127625"/>
            <a:ext cx="8077200" cy="40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Courier New" panose="02070309020205020404" pitchFamily="49" charset="0"/>
                <a:cs typeface="Times New Roman" panose="02020603050405020304" pitchFamily="18" charset="0"/>
              </a:rPr>
              <a:t>Topic 6</a:t>
            </a:r>
            <a:endParaRPr lang="en-AU" altLang="en-US" sz="2000">
              <a:latin typeface="Courier New" panose="02070309020205020404" pitchFamily="49" charset="0"/>
              <a:cs typeface="Courier New" panose="02070309020205020404" pitchFamily="49" charset="0"/>
            </a:endParaRPr>
          </a:p>
        </p:txBody>
      </p:sp>
      <p:sp>
        <p:nvSpPr>
          <p:cNvPr id="6156" name="Text Box 15"/>
          <p:cNvSpPr txBox="1">
            <a:spLocks noChangeArrowheads="1"/>
          </p:cNvSpPr>
          <p:nvPr/>
        </p:nvSpPr>
        <p:spPr bwMode="auto">
          <a:xfrm>
            <a:off x="781050" y="5732463"/>
            <a:ext cx="8077200" cy="40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Courier New" panose="02070309020205020404" pitchFamily="49" charset="0"/>
                <a:cs typeface="Times New Roman" panose="02020603050405020304" pitchFamily="18" charset="0"/>
              </a:rPr>
              <a:t>Topic 7</a:t>
            </a:r>
            <a:endParaRPr lang="en-AU" altLang="en-US" sz="2000">
              <a:latin typeface="Courier New" panose="02070309020205020404" pitchFamily="49" charset="0"/>
              <a:cs typeface="Courier New" panose="02070309020205020404" pitchFamily="49" charset="0"/>
            </a:endParaRPr>
          </a:p>
        </p:txBody>
      </p:sp>
      <p:sp>
        <p:nvSpPr>
          <p:cNvPr id="153621" name="AutoShape 21"/>
          <p:cNvSpPr>
            <a:spLocks noChangeArrowheads="1"/>
          </p:cNvSpPr>
          <p:nvPr/>
        </p:nvSpPr>
        <p:spPr bwMode="auto">
          <a:xfrm>
            <a:off x="6457950" y="4781550"/>
            <a:ext cx="2514600" cy="685800"/>
          </a:xfrm>
          <a:prstGeom prst="wedgeRectCallout">
            <a:avLst>
              <a:gd name="adj1" fmla="val -45644"/>
              <a:gd name="adj2" fmla="val -420602"/>
            </a:avLst>
          </a:prstGeom>
          <a:solidFill>
            <a:srgbClr val="FF6600"/>
          </a:solidFill>
          <a:ln w="9525">
            <a:solidFill>
              <a:srgbClr val="FF9900"/>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This is the current Work Sheet</a:t>
            </a:r>
            <a:endParaRPr lang="en-AU"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21"/>
                                        </p:tgtEl>
                                        <p:attrNameLst>
                                          <p:attrName>style.visibility</p:attrName>
                                        </p:attrNameLst>
                                      </p:cBhvr>
                                      <p:to>
                                        <p:strVal val="visible"/>
                                      </p:to>
                                    </p:set>
                                    <p:anim calcmode="lin" valueType="num">
                                      <p:cBhvr>
                                        <p:cTn id="7" dur="500" fill="hold"/>
                                        <p:tgtEl>
                                          <p:spTgt spid="153621"/>
                                        </p:tgtEl>
                                        <p:attrNameLst>
                                          <p:attrName>ppt_w</p:attrName>
                                        </p:attrNameLst>
                                      </p:cBhvr>
                                      <p:tavLst>
                                        <p:tav tm="0">
                                          <p:val>
                                            <p:fltVal val="0"/>
                                          </p:val>
                                        </p:tav>
                                        <p:tav tm="100000">
                                          <p:val>
                                            <p:strVal val="#ppt_w"/>
                                          </p:val>
                                        </p:tav>
                                      </p:tavLst>
                                    </p:anim>
                                    <p:anim calcmode="lin" valueType="num">
                                      <p:cBhvr>
                                        <p:cTn id="8" dur="500" fill="hold"/>
                                        <p:tgtEl>
                                          <p:spTgt spid="1536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22531"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14372"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14373" name="Text Box 5"/>
          <p:cNvSpPr txBox="1">
            <a:spLocks noChangeArrowheads="1"/>
          </p:cNvSpPr>
          <p:nvPr/>
        </p:nvSpPr>
        <p:spPr bwMode="auto">
          <a:xfrm>
            <a:off x="966788" y="2282825"/>
            <a:ext cx="67008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The inspector will place a prohibition notice up and work will cease until he is satisfied the situation has been remedied.</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The inspector can issue a person or company with an improvement notice which complies them to remedy the situation.</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OS&amp;H Act  - paragraphs 48 and 49</a:t>
            </a:r>
          </a:p>
        </p:txBody>
      </p:sp>
      <p:sp>
        <p:nvSpPr>
          <p:cNvPr id="314374" name="Text Box 6"/>
          <p:cNvSpPr txBox="1">
            <a:spLocks noChangeArrowheads="1"/>
          </p:cNvSpPr>
          <p:nvPr/>
        </p:nvSpPr>
        <p:spPr bwMode="auto">
          <a:xfrm>
            <a:off x="966788" y="836613"/>
            <a:ext cx="7581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16</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What might happen if a job site is deemed non-compliant with OS&amp;H by a</a:t>
            </a:r>
            <a:r>
              <a:rPr lang="en-AU" altLang="en-US" sz="2400">
                <a:solidFill>
                  <a:srgbClr val="7030A0"/>
                </a:solidFill>
                <a:latin typeface="Arial" panose="020B0604020202020204" pitchFamily="34" charset="0"/>
                <a:cs typeface="Times New Roman" panose="02020603050405020304" pitchFamily="18" charset="0"/>
              </a:rPr>
              <a:t> Worksafe WA inspector. </a:t>
            </a:r>
          </a:p>
        </p:txBody>
      </p:sp>
      <p:sp>
        <p:nvSpPr>
          <p:cNvPr id="314375" name="Text Box 7"/>
          <p:cNvSpPr txBox="1">
            <a:spLocks noChangeArrowheads="1"/>
          </p:cNvSpPr>
          <p:nvPr/>
        </p:nvSpPr>
        <p:spPr bwMode="auto">
          <a:xfrm>
            <a:off x="935038" y="1755775"/>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4374"/>
                                        </p:tgtEl>
                                        <p:attrNameLst>
                                          <p:attrName>style.visibility</p:attrName>
                                        </p:attrNameLst>
                                      </p:cBhvr>
                                      <p:to>
                                        <p:strVal val="visible"/>
                                      </p:to>
                                    </p:set>
                                    <p:anim calcmode="lin" valueType="num">
                                      <p:cBhvr>
                                        <p:cTn id="7" dur="500" fill="hold"/>
                                        <p:tgtEl>
                                          <p:spTgt spid="314374"/>
                                        </p:tgtEl>
                                        <p:attrNameLst>
                                          <p:attrName>ppt_w</p:attrName>
                                        </p:attrNameLst>
                                      </p:cBhvr>
                                      <p:tavLst>
                                        <p:tav tm="0">
                                          <p:val>
                                            <p:fltVal val="0"/>
                                          </p:val>
                                        </p:tav>
                                        <p:tav tm="100000">
                                          <p:val>
                                            <p:strVal val="#ppt_w"/>
                                          </p:val>
                                        </p:tav>
                                      </p:tavLst>
                                    </p:anim>
                                    <p:anim calcmode="lin" valueType="num">
                                      <p:cBhvr>
                                        <p:cTn id="8" dur="500" fill="hold"/>
                                        <p:tgtEl>
                                          <p:spTgt spid="3143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14375"/>
                                        </p:tgtEl>
                                        <p:attrNameLst>
                                          <p:attrName>style.visibility</p:attrName>
                                        </p:attrNameLst>
                                      </p:cBhvr>
                                      <p:to>
                                        <p:strVal val="visible"/>
                                      </p:to>
                                    </p:set>
                                    <p:animEffect transition="in" filter="checkerboard(across)">
                                      <p:cBhvr>
                                        <p:cTn id="13" dur="500"/>
                                        <p:tgtEl>
                                          <p:spTgt spid="314375"/>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314373"/>
                                        </p:tgtEl>
                                        <p:attrNameLst>
                                          <p:attrName>style.visibility</p:attrName>
                                        </p:attrNameLst>
                                      </p:cBhvr>
                                      <p:to>
                                        <p:strVal val="visible"/>
                                      </p:to>
                                    </p:set>
                                    <p:animEffect transition="in" filter="checkerboard(across)">
                                      <p:cBhvr>
                                        <p:cTn id="17" dur="500"/>
                                        <p:tgtEl>
                                          <p:spTgt spid="314373"/>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314372"/>
                                        </p:tgtEl>
                                        <p:attrNameLst>
                                          <p:attrName>style.visibility</p:attrName>
                                        </p:attrNameLst>
                                      </p:cBhvr>
                                      <p:to>
                                        <p:strVal val="visible"/>
                                      </p:to>
                                    </p:set>
                                    <p:anim calcmode="lin" valueType="num">
                                      <p:cBhvr>
                                        <p:cTn id="21" dur="500" fill="hold"/>
                                        <p:tgtEl>
                                          <p:spTgt spid="314372"/>
                                        </p:tgtEl>
                                        <p:attrNameLst>
                                          <p:attrName>ppt_w</p:attrName>
                                        </p:attrNameLst>
                                      </p:cBhvr>
                                      <p:tavLst>
                                        <p:tav tm="0">
                                          <p:val>
                                            <p:fltVal val="0"/>
                                          </p:val>
                                        </p:tav>
                                        <p:tav tm="100000">
                                          <p:val>
                                            <p:strVal val="#ppt_w"/>
                                          </p:val>
                                        </p:tav>
                                      </p:tavLst>
                                    </p:anim>
                                    <p:anim calcmode="lin" valueType="num">
                                      <p:cBhvr>
                                        <p:cTn id="22" dur="500" fill="hold"/>
                                        <p:tgtEl>
                                          <p:spTgt spid="314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autoUpdateAnimBg="0"/>
      <p:bldP spid="314373" grpId="0" autoUpdateAnimBg="0"/>
      <p:bldP spid="314374" grpId="0" autoUpdateAnimBg="0"/>
      <p:bldP spid="31437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23555"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14372"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14373" name="Text Box 5"/>
          <p:cNvSpPr txBox="1">
            <a:spLocks noChangeArrowheads="1"/>
          </p:cNvSpPr>
          <p:nvPr/>
        </p:nvSpPr>
        <p:spPr bwMode="auto">
          <a:xfrm>
            <a:off x="966788" y="2636838"/>
            <a:ext cx="67008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Less risk of accidents and increased personal safety</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Happier workplace with more pride in the workplace</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Higher morale and work gets done more efficiently</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Improved work methods and improved staff relations</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Less damage to materials</a:t>
            </a:r>
          </a:p>
          <a:p>
            <a:pPr eaLnBrk="1" hangingPunct="1">
              <a:spcBef>
                <a:spcPct val="50000"/>
              </a:spcBef>
              <a:buClrTx/>
              <a:buSzTx/>
              <a:buFont typeface="Arial" panose="020B0604020202020204" pitchFamily="34" charset="0"/>
              <a:buChar char="•"/>
            </a:pPr>
            <a:r>
              <a:rPr lang="en-AU" altLang="en-US" sz="2000">
                <a:latin typeface="Arial" panose="020B0604020202020204" pitchFamily="34" charset="0"/>
                <a:cs typeface="Times New Roman" panose="02020603050405020304" pitchFamily="18" charset="0"/>
              </a:rPr>
              <a:t>Fire risk reduced</a:t>
            </a:r>
          </a:p>
        </p:txBody>
      </p:sp>
      <p:sp>
        <p:nvSpPr>
          <p:cNvPr id="314374" name="Text Box 6"/>
          <p:cNvSpPr txBox="1">
            <a:spLocks noChangeArrowheads="1"/>
          </p:cNvSpPr>
          <p:nvPr/>
        </p:nvSpPr>
        <p:spPr bwMode="auto">
          <a:xfrm>
            <a:off x="966788" y="836613"/>
            <a:ext cx="758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17</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Why should housekeeping be done</a:t>
            </a:r>
            <a:r>
              <a:rPr lang="en-AU" altLang="en-US" sz="2400">
                <a:solidFill>
                  <a:srgbClr val="7030A0"/>
                </a:solidFill>
                <a:latin typeface="Arial" panose="020B0604020202020204" pitchFamily="34" charset="0"/>
                <a:cs typeface="Times New Roman" panose="02020603050405020304" pitchFamily="18" charset="0"/>
              </a:rPr>
              <a:t>. </a:t>
            </a:r>
          </a:p>
        </p:txBody>
      </p:sp>
      <p:sp>
        <p:nvSpPr>
          <p:cNvPr id="314375" name="Text Box 7"/>
          <p:cNvSpPr txBox="1">
            <a:spLocks noChangeArrowheads="1"/>
          </p:cNvSpPr>
          <p:nvPr/>
        </p:nvSpPr>
        <p:spPr bwMode="auto">
          <a:xfrm>
            <a:off x="935038" y="19891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4374"/>
                                        </p:tgtEl>
                                        <p:attrNameLst>
                                          <p:attrName>style.visibility</p:attrName>
                                        </p:attrNameLst>
                                      </p:cBhvr>
                                      <p:to>
                                        <p:strVal val="visible"/>
                                      </p:to>
                                    </p:set>
                                    <p:anim calcmode="lin" valueType="num">
                                      <p:cBhvr>
                                        <p:cTn id="7" dur="500" fill="hold"/>
                                        <p:tgtEl>
                                          <p:spTgt spid="314374"/>
                                        </p:tgtEl>
                                        <p:attrNameLst>
                                          <p:attrName>ppt_w</p:attrName>
                                        </p:attrNameLst>
                                      </p:cBhvr>
                                      <p:tavLst>
                                        <p:tav tm="0">
                                          <p:val>
                                            <p:fltVal val="0"/>
                                          </p:val>
                                        </p:tav>
                                        <p:tav tm="100000">
                                          <p:val>
                                            <p:strVal val="#ppt_w"/>
                                          </p:val>
                                        </p:tav>
                                      </p:tavLst>
                                    </p:anim>
                                    <p:anim calcmode="lin" valueType="num">
                                      <p:cBhvr>
                                        <p:cTn id="8" dur="500" fill="hold"/>
                                        <p:tgtEl>
                                          <p:spTgt spid="3143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14375"/>
                                        </p:tgtEl>
                                        <p:attrNameLst>
                                          <p:attrName>style.visibility</p:attrName>
                                        </p:attrNameLst>
                                      </p:cBhvr>
                                      <p:to>
                                        <p:strVal val="visible"/>
                                      </p:to>
                                    </p:set>
                                    <p:animEffect transition="in" filter="checkerboard(across)">
                                      <p:cBhvr>
                                        <p:cTn id="13" dur="500"/>
                                        <p:tgtEl>
                                          <p:spTgt spid="314375"/>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314373"/>
                                        </p:tgtEl>
                                        <p:attrNameLst>
                                          <p:attrName>style.visibility</p:attrName>
                                        </p:attrNameLst>
                                      </p:cBhvr>
                                      <p:to>
                                        <p:strVal val="visible"/>
                                      </p:to>
                                    </p:set>
                                    <p:animEffect transition="in" filter="checkerboard(across)">
                                      <p:cBhvr>
                                        <p:cTn id="17" dur="500"/>
                                        <p:tgtEl>
                                          <p:spTgt spid="314373"/>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314372"/>
                                        </p:tgtEl>
                                        <p:attrNameLst>
                                          <p:attrName>style.visibility</p:attrName>
                                        </p:attrNameLst>
                                      </p:cBhvr>
                                      <p:to>
                                        <p:strVal val="visible"/>
                                      </p:to>
                                    </p:set>
                                    <p:anim calcmode="lin" valueType="num">
                                      <p:cBhvr>
                                        <p:cTn id="21" dur="500" fill="hold"/>
                                        <p:tgtEl>
                                          <p:spTgt spid="314372"/>
                                        </p:tgtEl>
                                        <p:attrNameLst>
                                          <p:attrName>ppt_w</p:attrName>
                                        </p:attrNameLst>
                                      </p:cBhvr>
                                      <p:tavLst>
                                        <p:tav tm="0">
                                          <p:val>
                                            <p:fltVal val="0"/>
                                          </p:val>
                                        </p:tav>
                                        <p:tav tm="100000">
                                          <p:val>
                                            <p:strVal val="#ppt_w"/>
                                          </p:val>
                                        </p:tav>
                                      </p:tavLst>
                                    </p:anim>
                                    <p:anim calcmode="lin" valueType="num">
                                      <p:cBhvr>
                                        <p:cTn id="22" dur="500" fill="hold"/>
                                        <p:tgtEl>
                                          <p:spTgt spid="314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autoUpdateAnimBg="0"/>
      <p:bldP spid="314373" grpId="0" autoUpdateAnimBg="0"/>
      <p:bldP spid="314374" grpId="0" autoUpdateAnimBg="0"/>
      <p:bldP spid="31437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24579"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14372"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14374" name="Text Box 6"/>
          <p:cNvSpPr txBox="1">
            <a:spLocks noChangeArrowheads="1"/>
          </p:cNvSpPr>
          <p:nvPr/>
        </p:nvSpPr>
        <p:spPr bwMode="auto">
          <a:xfrm>
            <a:off x="966788" y="836613"/>
            <a:ext cx="7581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18</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State five potential hazards in relation to improper housekeeping</a:t>
            </a:r>
            <a:r>
              <a:rPr lang="en-AU" altLang="en-US" sz="2400">
                <a:solidFill>
                  <a:srgbClr val="7030A0"/>
                </a:solidFill>
                <a:latin typeface="Arial" panose="020B0604020202020204" pitchFamily="34" charset="0"/>
                <a:cs typeface="Times New Roman" panose="02020603050405020304" pitchFamily="18" charset="0"/>
              </a:rPr>
              <a:t>. </a:t>
            </a:r>
          </a:p>
        </p:txBody>
      </p:sp>
      <p:sp>
        <p:nvSpPr>
          <p:cNvPr id="314375" name="Text Box 7"/>
          <p:cNvSpPr txBox="1">
            <a:spLocks noChangeArrowheads="1"/>
          </p:cNvSpPr>
          <p:nvPr/>
        </p:nvSpPr>
        <p:spPr bwMode="auto">
          <a:xfrm>
            <a:off x="935038" y="19891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
        <p:nvSpPr>
          <p:cNvPr id="24583" name="Rectangle 1"/>
          <p:cNvSpPr>
            <a:spLocks noChangeArrowheads="1"/>
          </p:cNvSpPr>
          <p:nvPr/>
        </p:nvSpPr>
        <p:spPr bwMode="auto">
          <a:xfrm>
            <a:off x="1066800" y="2636838"/>
            <a:ext cx="1836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latin typeface="Arial" panose="020B0604020202020204" pitchFamily="34" charset="0"/>
              </a:rPr>
              <a:t>See next page</a:t>
            </a:r>
            <a:endParaRPr lang="en-AU"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4374"/>
                                        </p:tgtEl>
                                        <p:attrNameLst>
                                          <p:attrName>style.visibility</p:attrName>
                                        </p:attrNameLst>
                                      </p:cBhvr>
                                      <p:to>
                                        <p:strVal val="visible"/>
                                      </p:to>
                                    </p:set>
                                    <p:anim calcmode="lin" valueType="num">
                                      <p:cBhvr>
                                        <p:cTn id="7" dur="500" fill="hold"/>
                                        <p:tgtEl>
                                          <p:spTgt spid="314374"/>
                                        </p:tgtEl>
                                        <p:attrNameLst>
                                          <p:attrName>ppt_w</p:attrName>
                                        </p:attrNameLst>
                                      </p:cBhvr>
                                      <p:tavLst>
                                        <p:tav tm="0">
                                          <p:val>
                                            <p:fltVal val="0"/>
                                          </p:val>
                                        </p:tav>
                                        <p:tav tm="100000">
                                          <p:val>
                                            <p:strVal val="#ppt_w"/>
                                          </p:val>
                                        </p:tav>
                                      </p:tavLst>
                                    </p:anim>
                                    <p:anim calcmode="lin" valueType="num">
                                      <p:cBhvr>
                                        <p:cTn id="8" dur="500" fill="hold"/>
                                        <p:tgtEl>
                                          <p:spTgt spid="3143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14375"/>
                                        </p:tgtEl>
                                        <p:attrNameLst>
                                          <p:attrName>style.visibility</p:attrName>
                                        </p:attrNameLst>
                                      </p:cBhvr>
                                      <p:to>
                                        <p:strVal val="visible"/>
                                      </p:to>
                                    </p:set>
                                    <p:animEffect transition="in" filter="checkerboard(across)">
                                      <p:cBhvr>
                                        <p:cTn id="13" dur="500"/>
                                        <p:tgtEl>
                                          <p:spTgt spid="3143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583"/>
                                        </p:tgtEl>
                                        <p:attrNameLst>
                                          <p:attrName>style.visibility</p:attrName>
                                        </p:attrNameLst>
                                      </p:cBhvr>
                                      <p:to>
                                        <p:strVal val="visible"/>
                                      </p:to>
                                    </p:set>
                                    <p:anim calcmode="lin" valueType="num">
                                      <p:cBhvr additive="base">
                                        <p:cTn id="18" dur="500" fill="hold"/>
                                        <p:tgtEl>
                                          <p:spTgt spid="24583"/>
                                        </p:tgtEl>
                                        <p:attrNameLst>
                                          <p:attrName>ppt_x</p:attrName>
                                        </p:attrNameLst>
                                      </p:cBhvr>
                                      <p:tavLst>
                                        <p:tav tm="0">
                                          <p:val>
                                            <p:strVal val="#ppt_x"/>
                                          </p:val>
                                        </p:tav>
                                        <p:tav tm="100000">
                                          <p:val>
                                            <p:strVal val="#ppt_x"/>
                                          </p:val>
                                        </p:tav>
                                      </p:tavLst>
                                    </p:anim>
                                    <p:anim calcmode="lin" valueType="num">
                                      <p:cBhvr additive="base">
                                        <p:cTn id="19" dur="500" fill="hold"/>
                                        <p:tgtEl>
                                          <p:spTgt spid="2458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314372"/>
                                        </p:tgtEl>
                                        <p:attrNameLst>
                                          <p:attrName>style.visibility</p:attrName>
                                        </p:attrNameLst>
                                      </p:cBhvr>
                                      <p:to>
                                        <p:strVal val="visible"/>
                                      </p:to>
                                    </p:set>
                                    <p:anim calcmode="lin" valueType="num">
                                      <p:cBhvr>
                                        <p:cTn id="23" dur="500" fill="hold"/>
                                        <p:tgtEl>
                                          <p:spTgt spid="314372"/>
                                        </p:tgtEl>
                                        <p:attrNameLst>
                                          <p:attrName>ppt_w</p:attrName>
                                        </p:attrNameLst>
                                      </p:cBhvr>
                                      <p:tavLst>
                                        <p:tav tm="0">
                                          <p:val>
                                            <p:fltVal val="0"/>
                                          </p:val>
                                        </p:tav>
                                        <p:tav tm="100000">
                                          <p:val>
                                            <p:strVal val="#ppt_w"/>
                                          </p:val>
                                        </p:tav>
                                      </p:tavLst>
                                    </p:anim>
                                    <p:anim calcmode="lin" valueType="num">
                                      <p:cBhvr>
                                        <p:cTn id="24" dur="500" fill="hold"/>
                                        <p:tgtEl>
                                          <p:spTgt spid="314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autoUpdateAnimBg="0"/>
      <p:bldP spid="314374" grpId="0" autoUpdateAnimBg="0"/>
      <p:bldP spid="314375" grpId="0" autoUpdateAnimBg="0"/>
      <p:bldP spid="245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1143000" y="228600"/>
            <a:ext cx="685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a:solidFill>
                  <a:schemeClr val="tx2"/>
                </a:solidFill>
                <a:latin typeface="Calibri" panose="020F0502020204030204" pitchFamily="34" charset="0"/>
              </a:rPr>
              <a:t>E101A  Portfolio Questions</a:t>
            </a:r>
            <a:endParaRPr lang="en-AU" altLang="en-US" sz="2400">
              <a:solidFill>
                <a:schemeClr val="tx2"/>
              </a:solidFill>
              <a:latin typeface="Calibri" panose="020F0502020204030204" pitchFamily="34" charset="0"/>
            </a:endParaRPr>
          </a:p>
        </p:txBody>
      </p:sp>
      <p:sp>
        <p:nvSpPr>
          <p:cNvPr id="25603"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4"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7" name="Text Box 7"/>
          <p:cNvSpPr txBox="1">
            <a:spLocks noChangeArrowheads="1"/>
          </p:cNvSpPr>
          <p:nvPr/>
        </p:nvSpPr>
        <p:spPr bwMode="auto">
          <a:xfrm>
            <a:off x="914400" y="496728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66FF33"/>
                </a:solidFill>
                <a:latin typeface="Arial" panose="020B0604020202020204" pitchFamily="34" charset="0"/>
              </a:rPr>
              <a:t>Typical answer:</a:t>
            </a:r>
            <a:endParaRPr lang="en-AU" altLang="en-US" sz="1800">
              <a:solidFill>
                <a:srgbClr val="66FF33"/>
              </a:solidFill>
              <a:latin typeface="Arial" panose="020B0604020202020204" pitchFamily="34" charset="0"/>
            </a:endParaRPr>
          </a:p>
        </p:txBody>
      </p:sp>
      <p:pic>
        <p:nvPicPr>
          <p:cNvPr id="8" name="Picture 14" descr="C:\Ppoint\Ben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0"/>
            <a:ext cx="41148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5"/>
          <p:cNvSpPr>
            <a:spLocks noChangeArrowheads="1"/>
          </p:cNvSpPr>
          <p:nvPr/>
        </p:nvSpPr>
        <p:spPr bwMode="auto">
          <a:xfrm>
            <a:off x="914400" y="3505200"/>
            <a:ext cx="1219200" cy="381000"/>
          </a:xfrm>
          <a:prstGeom prst="wedgeRectCallout">
            <a:avLst>
              <a:gd name="adj1" fmla="val 131250"/>
              <a:gd name="adj2" fmla="val 192083"/>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Bin full</a:t>
            </a:r>
            <a:endParaRPr lang="en-AU" altLang="en-US" sz="2000">
              <a:latin typeface="Arial" panose="020B0604020202020204" pitchFamily="34" charset="0"/>
            </a:endParaRPr>
          </a:p>
        </p:txBody>
      </p:sp>
      <p:sp>
        <p:nvSpPr>
          <p:cNvPr id="10" name="AutoShape 16"/>
          <p:cNvSpPr>
            <a:spLocks noChangeArrowheads="1"/>
          </p:cNvSpPr>
          <p:nvPr/>
        </p:nvSpPr>
        <p:spPr bwMode="auto">
          <a:xfrm>
            <a:off x="685800" y="1981200"/>
            <a:ext cx="1752600" cy="381000"/>
          </a:xfrm>
          <a:prstGeom prst="wedgeRectCallout">
            <a:avLst>
              <a:gd name="adj1" fmla="val 163042"/>
              <a:gd name="adj2" fmla="val 187083"/>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Bad storage</a:t>
            </a:r>
            <a:endParaRPr lang="en-AU" altLang="en-US" sz="2000">
              <a:latin typeface="Arial" panose="020B0604020202020204" pitchFamily="34" charset="0"/>
            </a:endParaRPr>
          </a:p>
        </p:txBody>
      </p:sp>
      <p:sp>
        <p:nvSpPr>
          <p:cNvPr id="11" name="AutoShape 17"/>
          <p:cNvSpPr>
            <a:spLocks noChangeArrowheads="1"/>
          </p:cNvSpPr>
          <p:nvPr/>
        </p:nvSpPr>
        <p:spPr bwMode="auto">
          <a:xfrm>
            <a:off x="381000" y="4114800"/>
            <a:ext cx="1752600" cy="381000"/>
          </a:xfrm>
          <a:prstGeom prst="wedgeRectCallout">
            <a:avLst>
              <a:gd name="adj1" fmla="val 142394"/>
              <a:gd name="adj2" fmla="val 177083"/>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Unsafe cord</a:t>
            </a:r>
            <a:endParaRPr lang="en-AU" altLang="en-US" sz="2000">
              <a:latin typeface="Arial" panose="020B0604020202020204" pitchFamily="34" charset="0"/>
            </a:endParaRPr>
          </a:p>
        </p:txBody>
      </p:sp>
      <p:sp>
        <p:nvSpPr>
          <p:cNvPr id="12" name="AutoShape 18"/>
          <p:cNvSpPr>
            <a:spLocks noChangeArrowheads="1"/>
          </p:cNvSpPr>
          <p:nvPr/>
        </p:nvSpPr>
        <p:spPr bwMode="auto">
          <a:xfrm>
            <a:off x="7200900" y="5334000"/>
            <a:ext cx="1752600" cy="381000"/>
          </a:xfrm>
          <a:prstGeom prst="wedgeRectCallout">
            <a:avLst>
              <a:gd name="adj1" fmla="val -175000"/>
              <a:gd name="adj2" fmla="val -52917"/>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Oil on floor</a:t>
            </a:r>
            <a:endParaRPr lang="en-AU" altLang="en-US" sz="2000">
              <a:latin typeface="Arial" panose="020B0604020202020204" pitchFamily="34" charset="0"/>
            </a:endParaRPr>
          </a:p>
        </p:txBody>
      </p:sp>
      <p:sp>
        <p:nvSpPr>
          <p:cNvPr id="13" name="AutoShape 19"/>
          <p:cNvSpPr>
            <a:spLocks noChangeArrowheads="1"/>
          </p:cNvSpPr>
          <p:nvPr/>
        </p:nvSpPr>
        <p:spPr bwMode="auto">
          <a:xfrm>
            <a:off x="7200900" y="4419600"/>
            <a:ext cx="1752600" cy="609600"/>
          </a:xfrm>
          <a:prstGeom prst="wedgeRectCallout">
            <a:avLst>
              <a:gd name="adj1" fmla="val -183694"/>
              <a:gd name="adj2" fmla="val -26824"/>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Untidy open drawer</a:t>
            </a:r>
            <a:endParaRPr lang="en-AU" altLang="en-US" sz="2000">
              <a:latin typeface="Arial" panose="020B0604020202020204" pitchFamily="34" charset="0"/>
            </a:endParaRPr>
          </a:p>
        </p:txBody>
      </p:sp>
      <p:sp>
        <p:nvSpPr>
          <p:cNvPr id="14" name="AutoShape 20"/>
          <p:cNvSpPr>
            <a:spLocks noChangeArrowheads="1"/>
          </p:cNvSpPr>
          <p:nvPr/>
        </p:nvSpPr>
        <p:spPr bwMode="auto">
          <a:xfrm>
            <a:off x="7200900" y="3505200"/>
            <a:ext cx="1752600" cy="609600"/>
          </a:xfrm>
          <a:prstGeom prst="wedgeRectCallout">
            <a:avLst>
              <a:gd name="adj1" fmla="val -138042"/>
              <a:gd name="adj2" fmla="val 95051"/>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Rubbish on floor</a:t>
            </a:r>
            <a:endParaRPr lang="en-AU" altLang="en-US" sz="2000">
              <a:latin typeface="Arial" panose="020B0604020202020204" pitchFamily="34" charset="0"/>
            </a:endParaRPr>
          </a:p>
        </p:txBody>
      </p:sp>
      <p:sp>
        <p:nvSpPr>
          <p:cNvPr id="15" name="AutoShape 21"/>
          <p:cNvSpPr>
            <a:spLocks noChangeArrowheads="1"/>
          </p:cNvSpPr>
          <p:nvPr/>
        </p:nvSpPr>
        <p:spPr bwMode="auto">
          <a:xfrm>
            <a:off x="7200900" y="2438400"/>
            <a:ext cx="1752600" cy="647700"/>
          </a:xfrm>
          <a:prstGeom prst="wedgeRectCallout">
            <a:avLst>
              <a:gd name="adj1" fmla="val -126088"/>
              <a:gd name="adj2" fmla="val 30639"/>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Cluttered bench</a:t>
            </a:r>
            <a:endParaRPr lang="en-AU" altLang="en-US" sz="2000">
              <a:latin typeface="Arial" panose="020B0604020202020204" pitchFamily="34" charset="0"/>
            </a:endParaRPr>
          </a:p>
        </p:txBody>
      </p:sp>
      <p:sp>
        <p:nvSpPr>
          <p:cNvPr id="16" name="AutoShape 22"/>
          <p:cNvSpPr>
            <a:spLocks noChangeArrowheads="1"/>
          </p:cNvSpPr>
          <p:nvPr/>
        </p:nvSpPr>
        <p:spPr bwMode="auto">
          <a:xfrm>
            <a:off x="457200" y="2667000"/>
            <a:ext cx="1981200" cy="381000"/>
          </a:xfrm>
          <a:prstGeom prst="wedgeRectCallout">
            <a:avLst>
              <a:gd name="adj1" fmla="val 135579"/>
              <a:gd name="adj2" fmla="val 342083"/>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a:latin typeface="Arial" panose="020B0604020202020204" pitchFamily="34" charset="0"/>
              </a:rPr>
              <a:t>Tools on bench</a:t>
            </a:r>
            <a:endParaRPr lang="en-AU"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par>
                          <p:cTn id="17" fill="hold" nodeType="afterGroup">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par>
                          <p:cTn id="21" fill="hold" nodeType="afterGroup">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par>
                          <p:cTn id="25" fill="hold" nodeType="afterGroup">
                            <p:stCondLst>
                              <p:cond delay="2000"/>
                            </p:stCondLst>
                            <p:childTnLst>
                              <p:par>
                                <p:cTn id="26" presetID="5"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nodeType="afterGroup">
                            <p:stCondLst>
                              <p:cond delay="2500"/>
                            </p:stCondLst>
                            <p:childTnLst>
                              <p:par>
                                <p:cTn id="30" presetID="5"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par>
                          <p:cTn id="33" fill="hold" nodeType="afterGroup">
                            <p:stCondLst>
                              <p:cond delay="3000"/>
                            </p:stCondLst>
                            <p:childTnLst>
                              <p:par>
                                <p:cTn id="34" presetID="5" presetClass="entr" presetSubtype="1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childTnLst>
                          </p:cTn>
                        </p:par>
                        <p:par>
                          <p:cTn id="37" fill="hold" nodeType="afterGroup">
                            <p:stCondLst>
                              <p:cond delay="3500"/>
                            </p:stCondLst>
                            <p:childTnLst>
                              <p:par>
                                <p:cTn id="38" presetID="5" presetClass="entr" presetSubtype="1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childTnLst>
                          </p:cTn>
                        </p:par>
                        <p:par>
                          <p:cTn id="41" fill="hold" nodeType="afterGroup">
                            <p:stCondLst>
                              <p:cond delay="4000"/>
                            </p:stCondLst>
                            <p:childTnLst>
                              <p:par>
                                <p:cTn id="42" presetID="5" presetClass="entr" presetSubtype="1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heckerboard(across)">
                                      <p:cBhvr>
                                        <p:cTn id="44" dur="500"/>
                                        <p:tgtEl>
                                          <p:spTgt spid="16"/>
                                        </p:tgtEl>
                                      </p:cBhvr>
                                    </p:animEffect>
                                  </p:childTnLst>
                                </p:cTn>
                              </p:par>
                            </p:childTnLst>
                          </p:cTn>
                        </p:par>
                        <p:par>
                          <p:cTn id="45" fill="hold" nodeType="afterGroup">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26627"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14372"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14374" name="Text Box 6"/>
          <p:cNvSpPr txBox="1">
            <a:spLocks noChangeArrowheads="1"/>
          </p:cNvSpPr>
          <p:nvPr/>
        </p:nvSpPr>
        <p:spPr bwMode="auto">
          <a:xfrm>
            <a:off x="966788" y="836613"/>
            <a:ext cx="758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19</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State why PPE must be appropriate to the task</a:t>
            </a:r>
            <a:r>
              <a:rPr lang="en-AU" altLang="en-US" sz="2400">
                <a:solidFill>
                  <a:srgbClr val="7030A0"/>
                </a:solidFill>
                <a:latin typeface="Arial" panose="020B0604020202020204" pitchFamily="34" charset="0"/>
                <a:cs typeface="Times New Roman" panose="02020603050405020304" pitchFamily="18" charset="0"/>
              </a:rPr>
              <a:t>. </a:t>
            </a:r>
          </a:p>
        </p:txBody>
      </p:sp>
      <p:sp>
        <p:nvSpPr>
          <p:cNvPr id="314375" name="Text Box 7"/>
          <p:cNvSpPr txBox="1">
            <a:spLocks noChangeArrowheads="1"/>
          </p:cNvSpPr>
          <p:nvPr/>
        </p:nvSpPr>
        <p:spPr bwMode="auto">
          <a:xfrm>
            <a:off x="935038" y="19891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
        <p:nvSpPr>
          <p:cNvPr id="26631" name="Rectangle 1"/>
          <p:cNvSpPr>
            <a:spLocks noChangeArrowheads="1"/>
          </p:cNvSpPr>
          <p:nvPr/>
        </p:nvSpPr>
        <p:spPr bwMode="auto">
          <a:xfrm>
            <a:off x="1066800" y="2636838"/>
            <a:ext cx="6600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latin typeface="Arial" panose="020B0604020202020204" pitchFamily="34" charset="0"/>
              </a:rPr>
              <a:t>The hazard that the PPE is protecting against will not be adequately prevented.</a:t>
            </a:r>
            <a:endParaRPr lang="en-AU"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4374"/>
                                        </p:tgtEl>
                                        <p:attrNameLst>
                                          <p:attrName>style.visibility</p:attrName>
                                        </p:attrNameLst>
                                      </p:cBhvr>
                                      <p:to>
                                        <p:strVal val="visible"/>
                                      </p:to>
                                    </p:set>
                                    <p:anim calcmode="lin" valueType="num">
                                      <p:cBhvr>
                                        <p:cTn id="7" dur="500" fill="hold"/>
                                        <p:tgtEl>
                                          <p:spTgt spid="314374"/>
                                        </p:tgtEl>
                                        <p:attrNameLst>
                                          <p:attrName>ppt_w</p:attrName>
                                        </p:attrNameLst>
                                      </p:cBhvr>
                                      <p:tavLst>
                                        <p:tav tm="0">
                                          <p:val>
                                            <p:fltVal val="0"/>
                                          </p:val>
                                        </p:tav>
                                        <p:tav tm="100000">
                                          <p:val>
                                            <p:strVal val="#ppt_w"/>
                                          </p:val>
                                        </p:tav>
                                      </p:tavLst>
                                    </p:anim>
                                    <p:anim calcmode="lin" valueType="num">
                                      <p:cBhvr>
                                        <p:cTn id="8" dur="500" fill="hold"/>
                                        <p:tgtEl>
                                          <p:spTgt spid="3143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14375"/>
                                        </p:tgtEl>
                                        <p:attrNameLst>
                                          <p:attrName>style.visibility</p:attrName>
                                        </p:attrNameLst>
                                      </p:cBhvr>
                                      <p:to>
                                        <p:strVal val="visible"/>
                                      </p:to>
                                    </p:set>
                                    <p:animEffect transition="in" filter="checkerboard(across)">
                                      <p:cBhvr>
                                        <p:cTn id="13" dur="500"/>
                                        <p:tgtEl>
                                          <p:spTgt spid="3143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631"/>
                                        </p:tgtEl>
                                        <p:attrNameLst>
                                          <p:attrName>style.visibility</p:attrName>
                                        </p:attrNameLst>
                                      </p:cBhvr>
                                      <p:to>
                                        <p:strVal val="visible"/>
                                      </p:to>
                                    </p:set>
                                    <p:anim calcmode="lin" valueType="num">
                                      <p:cBhvr additive="base">
                                        <p:cTn id="18" dur="500" fill="hold"/>
                                        <p:tgtEl>
                                          <p:spTgt spid="26631"/>
                                        </p:tgtEl>
                                        <p:attrNameLst>
                                          <p:attrName>ppt_x</p:attrName>
                                        </p:attrNameLst>
                                      </p:cBhvr>
                                      <p:tavLst>
                                        <p:tav tm="0">
                                          <p:val>
                                            <p:strVal val="#ppt_x"/>
                                          </p:val>
                                        </p:tav>
                                        <p:tav tm="100000">
                                          <p:val>
                                            <p:strVal val="#ppt_x"/>
                                          </p:val>
                                        </p:tav>
                                      </p:tavLst>
                                    </p:anim>
                                    <p:anim calcmode="lin" valueType="num">
                                      <p:cBhvr additive="base">
                                        <p:cTn id="19" dur="500" fill="hold"/>
                                        <p:tgtEl>
                                          <p:spTgt spid="2663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314372"/>
                                        </p:tgtEl>
                                        <p:attrNameLst>
                                          <p:attrName>style.visibility</p:attrName>
                                        </p:attrNameLst>
                                      </p:cBhvr>
                                      <p:to>
                                        <p:strVal val="visible"/>
                                      </p:to>
                                    </p:set>
                                    <p:anim calcmode="lin" valueType="num">
                                      <p:cBhvr>
                                        <p:cTn id="23" dur="500" fill="hold"/>
                                        <p:tgtEl>
                                          <p:spTgt spid="314372"/>
                                        </p:tgtEl>
                                        <p:attrNameLst>
                                          <p:attrName>ppt_w</p:attrName>
                                        </p:attrNameLst>
                                      </p:cBhvr>
                                      <p:tavLst>
                                        <p:tav tm="0">
                                          <p:val>
                                            <p:fltVal val="0"/>
                                          </p:val>
                                        </p:tav>
                                        <p:tav tm="100000">
                                          <p:val>
                                            <p:strVal val="#ppt_w"/>
                                          </p:val>
                                        </p:tav>
                                      </p:tavLst>
                                    </p:anim>
                                    <p:anim calcmode="lin" valueType="num">
                                      <p:cBhvr>
                                        <p:cTn id="24" dur="500" fill="hold"/>
                                        <p:tgtEl>
                                          <p:spTgt spid="314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autoUpdateAnimBg="0"/>
      <p:bldP spid="314374" grpId="0" autoUpdateAnimBg="0"/>
      <p:bldP spid="314375" grpId="0" autoUpdateAnimBg="0"/>
      <p:bldP spid="2663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27651"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314372"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14374" name="Text Box 6"/>
          <p:cNvSpPr txBox="1">
            <a:spLocks noChangeArrowheads="1"/>
          </p:cNvSpPr>
          <p:nvPr/>
        </p:nvSpPr>
        <p:spPr bwMode="auto">
          <a:xfrm>
            <a:off x="966788" y="836613"/>
            <a:ext cx="7581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solidFill>
                  <a:srgbClr val="7030A0"/>
                </a:solidFill>
                <a:latin typeface="Arial" panose="020B0604020202020204" pitchFamily="34" charset="0"/>
                <a:cs typeface="Times New Roman" panose="02020603050405020304" pitchFamily="18" charset="0"/>
              </a:rPr>
              <a:t>20</a:t>
            </a:r>
            <a:r>
              <a:rPr lang="en-AU" altLang="en-US" sz="2400">
                <a:solidFill>
                  <a:srgbClr val="7030A0"/>
                </a:solidFill>
                <a:latin typeface="Arial" panose="020B0604020202020204" pitchFamily="34" charset="0"/>
                <a:cs typeface="Times New Roman" panose="02020603050405020304" pitchFamily="18" charset="0"/>
              </a:rPr>
              <a:t>.  </a:t>
            </a:r>
            <a:r>
              <a:rPr lang="en-US" altLang="en-US" sz="2400">
                <a:solidFill>
                  <a:srgbClr val="7030A0"/>
                </a:solidFill>
                <a:latin typeface="Arial" panose="020B0604020202020204" pitchFamily="34" charset="0"/>
                <a:cs typeface="Times New Roman" panose="02020603050405020304" pitchFamily="18" charset="0"/>
              </a:rPr>
              <a:t>  State a hazardous situation that will require PPE and how you can ensure it’s suitable for the PPE being used.</a:t>
            </a:r>
            <a:r>
              <a:rPr lang="en-AU" altLang="en-US" sz="2400">
                <a:solidFill>
                  <a:srgbClr val="7030A0"/>
                </a:solidFill>
                <a:latin typeface="Arial" panose="020B0604020202020204" pitchFamily="34" charset="0"/>
                <a:cs typeface="Times New Roman" panose="02020603050405020304" pitchFamily="18" charset="0"/>
              </a:rPr>
              <a:t> </a:t>
            </a:r>
          </a:p>
        </p:txBody>
      </p:sp>
      <p:sp>
        <p:nvSpPr>
          <p:cNvPr id="314375" name="Text Box 7"/>
          <p:cNvSpPr txBox="1">
            <a:spLocks noChangeArrowheads="1"/>
          </p:cNvSpPr>
          <p:nvPr/>
        </p:nvSpPr>
        <p:spPr bwMode="auto">
          <a:xfrm>
            <a:off x="935038" y="19891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
        <p:nvSpPr>
          <p:cNvPr id="2" name="Rectangle 1"/>
          <p:cNvSpPr/>
          <p:nvPr/>
        </p:nvSpPr>
        <p:spPr>
          <a:xfrm>
            <a:off x="1066800" y="2636838"/>
            <a:ext cx="6600825" cy="1938337"/>
          </a:xfrm>
          <a:prstGeom prst="rect">
            <a:avLst/>
          </a:prstGeom>
        </p:spPr>
        <p:txBody>
          <a:bodyPr>
            <a:spAutoFit/>
          </a:bodyPr>
          <a:lstStyle/>
          <a:p>
            <a:pPr>
              <a:defRPr/>
            </a:pPr>
            <a:r>
              <a:rPr lang="en-US" altLang="en-US" dirty="0">
                <a:latin typeface="Arial" charset="0"/>
              </a:rPr>
              <a:t>Sharpening a drill bit at a grinder.</a:t>
            </a:r>
          </a:p>
          <a:p>
            <a:pPr marL="342900" indent="-342900">
              <a:buFont typeface="Arial" panose="020B0604020202020204" pitchFamily="34" charset="0"/>
              <a:buChar char="•"/>
              <a:defRPr/>
            </a:pPr>
            <a:r>
              <a:rPr lang="en-US" dirty="0">
                <a:latin typeface="Arial" charset="0"/>
              </a:rPr>
              <a:t>Safety glasses to protect the eyes from flying hot metal pieces</a:t>
            </a:r>
          </a:p>
          <a:p>
            <a:pPr marL="342900" indent="-342900">
              <a:buFont typeface="Arial" panose="020B0604020202020204" pitchFamily="34" charset="0"/>
              <a:buChar char="•"/>
              <a:defRPr/>
            </a:pPr>
            <a:r>
              <a:rPr lang="en-AU" dirty="0">
                <a:latin typeface="Arial" charset="0"/>
              </a:rPr>
              <a:t>Ear plugs to reduce the noise from the machine</a:t>
            </a:r>
          </a:p>
          <a:p>
            <a:pPr marL="342900" indent="-342900">
              <a:buFont typeface="Arial" panose="020B0604020202020204" pitchFamily="34" charset="0"/>
              <a:buChar char="•"/>
              <a:defRPr/>
            </a:pPr>
            <a:r>
              <a:rPr lang="en-AU" dirty="0">
                <a:latin typeface="Arial" charset="0"/>
              </a:rPr>
              <a:t>Safety boots to guard against dropped items while sharpening.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4374"/>
                                        </p:tgtEl>
                                        <p:attrNameLst>
                                          <p:attrName>style.visibility</p:attrName>
                                        </p:attrNameLst>
                                      </p:cBhvr>
                                      <p:to>
                                        <p:strVal val="visible"/>
                                      </p:to>
                                    </p:set>
                                    <p:anim calcmode="lin" valueType="num">
                                      <p:cBhvr>
                                        <p:cTn id="7" dur="500" fill="hold"/>
                                        <p:tgtEl>
                                          <p:spTgt spid="314374"/>
                                        </p:tgtEl>
                                        <p:attrNameLst>
                                          <p:attrName>ppt_w</p:attrName>
                                        </p:attrNameLst>
                                      </p:cBhvr>
                                      <p:tavLst>
                                        <p:tav tm="0">
                                          <p:val>
                                            <p:fltVal val="0"/>
                                          </p:val>
                                        </p:tav>
                                        <p:tav tm="100000">
                                          <p:val>
                                            <p:strVal val="#ppt_w"/>
                                          </p:val>
                                        </p:tav>
                                      </p:tavLst>
                                    </p:anim>
                                    <p:anim calcmode="lin" valueType="num">
                                      <p:cBhvr>
                                        <p:cTn id="8" dur="500" fill="hold"/>
                                        <p:tgtEl>
                                          <p:spTgt spid="3143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14375"/>
                                        </p:tgtEl>
                                        <p:attrNameLst>
                                          <p:attrName>style.visibility</p:attrName>
                                        </p:attrNameLst>
                                      </p:cBhvr>
                                      <p:to>
                                        <p:strVal val="visible"/>
                                      </p:to>
                                    </p:set>
                                    <p:animEffect transition="in" filter="checkerboard(across)">
                                      <p:cBhvr>
                                        <p:cTn id="13" dur="500"/>
                                        <p:tgtEl>
                                          <p:spTgt spid="3143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314372"/>
                                        </p:tgtEl>
                                        <p:attrNameLst>
                                          <p:attrName>style.visibility</p:attrName>
                                        </p:attrNameLst>
                                      </p:cBhvr>
                                      <p:to>
                                        <p:strVal val="visible"/>
                                      </p:to>
                                    </p:set>
                                    <p:anim calcmode="lin" valueType="num">
                                      <p:cBhvr>
                                        <p:cTn id="23" dur="500" fill="hold"/>
                                        <p:tgtEl>
                                          <p:spTgt spid="314372"/>
                                        </p:tgtEl>
                                        <p:attrNameLst>
                                          <p:attrName>ppt_w</p:attrName>
                                        </p:attrNameLst>
                                      </p:cBhvr>
                                      <p:tavLst>
                                        <p:tav tm="0">
                                          <p:val>
                                            <p:fltVal val="0"/>
                                          </p:val>
                                        </p:tav>
                                        <p:tav tm="100000">
                                          <p:val>
                                            <p:strVal val="#ppt_w"/>
                                          </p:val>
                                        </p:tav>
                                      </p:tavLst>
                                    </p:anim>
                                    <p:anim calcmode="lin" valueType="num">
                                      <p:cBhvr>
                                        <p:cTn id="24" dur="500" fill="hold"/>
                                        <p:tgtEl>
                                          <p:spTgt spid="314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autoUpdateAnimBg="0"/>
      <p:bldP spid="314374" grpId="0" autoUpdateAnimBg="0"/>
      <p:bldP spid="314375" grpId="0" autoUpdateAnimBg="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Finished  E101A  Portfolio Questions</a:t>
            </a:r>
            <a:endParaRPr lang="en-AU" altLang="en-US" sz="2400" smtClean="0"/>
          </a:p>
        </p:txBody>
      </p:sp>
      <p:sp>
        <p:nvSpPr>
          <p:cNvPr id="28675"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38596"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38598" name="Text Box 6"/>
          <p:cNvSpPr txBox="1">
            <a:spLocks noChangeArrowheads="1"/>
          </p:cNvSpPr>
          <p:nvPr/>
        </p:nvSpPr>
        <p:spPr bwMode="auto">
          <a:xfrm>
            <a:off x="1619250" y="1752600"/>
            <a:ext cx="5219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rgbClr val="7030A0"/>
                </a:solidFill>
                <a:latin typeface="Arial" panose="020B0604020202020204" pitchFamily="34" charset="0"/>
                <a:cs typeface="Times New Roman" panose="02020603050405020304" pitchFamily="18" charset="0"/>
              </a:rPr>
              <a:t>That is the end </a:t>
            </a:r>
            <a:endParaRPr lang="en-AU" altLang="en-US" sz="2000">
              <a:solidFill>
                <a:srgbClr val="7030A0"/>
              </a:solidFill>
              <a:latin typeface="Arial" panose="020B0604020202020204" pitchFamily="34" charset="0"/>
              <a:cs typeface="Courier New" panose="02070309020205020404" pitchFamily="49" charset="0"/>
            </a:endParaRPr>
          </a:p>
        </p:txBody>
      </p:sp>
      <p:sp>
        <p:nvSpPr>
          <p:cNvPr id="238601" name="Text Box 9"/>
          <p:cNvSpPr txBox="1">
            <a:spLocks noChangeArrowheads="1"/>
          </p:cNvSpPr>
          <p:nvPr/>
        </p:nvSpPr>
        <p:spPr bwMode="auto">
          <a:xfrm>
            <a:off x="1835150" y="270827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Topic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8598"/>
                                        </p:tgtEl>
                                        <p:attrNameLst>
                                          <p:attrName>style.visibility</p:attrName>
                                        </p:attrNameLst>
                                      </p:cBhvr>
                                      <p:to>
                                        <p:strVal val="visible"/>
                                      </p:to>
                                    </p:set>
                                    <p:anim calcmode="lin" valueType="num">
                                      <p:cBhvr>
                                        <p:cTn id="7" dur="500" fill="hold"/>
                                        <p:tgtEl>
                                          <p:spTgt spid="238598"/>
                                        </p:tgtEl>
                                        <p:attrNameLst>
                                          <p:attrName>ppt_w</p:attrName>
                                        </p:attrNameLst>
                                      </p:cBhvr>
                                      <p:tavLst>
                                        <p:tav tm="0">
                                          <p:val>
                                            <p:fltVal val="0"/>
                                          </p:val>
                                        </p:tav>
                                        <p:tav tm="100000">
                                          <p:val>
                                            <p:strVal val="#ppt_w"/>
                                          </p:val>
                                        </p:tav>
                                      </p:tavLst>
                                    </p:anim>
                                    <p:anim calcmode="lin" valueType="num">
                                      <p:cBhvr>
                                        <p:cTn id="8" dur="500" fill="hold"/>
                                        <p:tgtEl>
                                          <p:spTgt spid="23859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38601"/>
                                        </p:tgtEl>
                                        <p:attrNameLst>
                                          <p:attrName>style.visibility</p:attrName>
                                        </p:attrNameLst>
                                      </p:cBhvr>
                                      <p:to>
                                        <p:strVal val="visible"/>
                                      </p:to>
                                    </p:set>
                                    <p:anim calcmode="lin" valueType="num">
                                      <p:cBhvr>
                                        <p:cTn id="12" dur="500" fill="hold"/>
                                        <p:tgtEl>
                                          <p:spTgt spid="238601"/>
                                        </p:tgtEl>
                                        <p:attrNameLst>
                                          <p:attrName>ppt_w</p:attrName>
                                        </p:attrNameLst>
                                      </p:cBhvr>
                                      <p:tavLst>
                                        <p:tav tm="0">
                                          <p:val>
                                            <p:fltVal val="0"/>
                                          </p:val>
                                        </p:tav>
                                        <p:tav tm="100000">
                                          <p:val>
                                            <p:strVal val="#ppt_w"/>
                                          </p:val>
                                        </p:tav>
                                      </p:tavLst>
                                    </p:anim>
                                    <p:anim calcmode="lin" valueType="num">
                                      <p:cBhvr>
                                        <p:cTn id="13" dur="500" fill="hold"/>
                                        <p:tgtEl>
                                          <p:spTgt spid="23860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38596"/>
                                        </p:tgtEl>
                                        <p:attrNameLst>
                                          <p:attrName>style.visibility</p:attrName>
                                        </p:attrNameLst>
                                      </p:cBhvr>
                                      <p:to>
                                        <p:strVal val="visible"/>
                                      </p:to>
                                    </p:set>
                                    <p:anim calcmode="lin" valueType="num">
                                      <p:cBhvr>
                                        <p:cTn id="17" dur="500" fill="hold"/>
                                        <p:tgtEl>
                                          <p:spTgt spid="238596"/>
                                        </p:tgtEl>
                                        <p:attrNameLst>
                                          <p:attrName>ppt_w</p:attrName>
                                        </p:attrNameLst>
                                      </p:cBhvr>
                                      <p:tavLst>
                                        <p:tav tm="0">
                                          <p:val>
                                            <p:fltVal val="0"/>
                                          </p:val>
                                        </p:tav>
                                        <p:tav tm="100000">
                                          <p:val>
                                            <p:strVal val="#ppt_w"/>
                                          </p:val>
                                        </p:tav>
                                      </p:tavLst>
                                    </p:anim>
                                    <p:anim calcmode="lin" valueType="num">
                                      <p:cBhvr>
                                        <p:cTn id="18" dur="500" fill="hold"/>
                                        <p:tgtEl>
                                          <p:spTgt spid="2385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animBg="1" autoUpdateAnimBg="0"/>
      <p:bldP spid="238598" grpId="0" autoUpdateAnimBg="0"/>
      <p:bldP spid="23860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19200" y="2133600"/>
            <a:ext cx="6858000" cy="533400"/>
          </a:xfrm>
        </p:spPr>
        <p:txBody>
          <a:bodyPr/>
          <a:lstStyle/>
          <a:p>
            <a:pPr eaLnBrk="1" hangingPunct="1"/>
            <a:r>
              <a:rPr lang="en-US" altLang="en-US" sz="3200" b="1" smtClean="0"/>
              <a:t>The End</a:t>
            </a:r>
            <a:endParaRPr lang="en-AU" altLang="en-US" sz="3200" b="1" smtClean="0"/>
          </a:p>
        </p:txBody>
      </p:sp>
      <p:sp>
        <p:nvSpPr>
          <p:cNvPr id="32773" name="Text Box 5"/>
          <p:cNvSpPr txBox="1">
            <a:spLocks noChangeArrowheads="1"/>
          </p:cNvSpPr>
          <p:nvPr/>
        </p:nvSpPr>
        <p:spPr bwMode="auto">
          <a:xfrm>
            <a:off x="7715250" y="60960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32774" name="Text Box 6"/>
          <p:cNvSpPr txBox="1">
            <a:spLocks noChangeArrowheads="1"/>
          </p:cNvSpPr>
          <p:nvPr/>
        </p:nvSpPr>
        <p:spPr bwMode="auto">
          <a:xfrm>
            <a:off x="2133600" y="3429000"/>
            <a:ext cx="548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a:latin typeface="Arial" panose="020B0604020202020204" pitchFamily="34" charset="0"/>
                <a:cs typeface="Times New Roman" panose="02020603050405020304" pitchFamily="18" charset="0"/>
              </a:rPr>
              <a:t>Thank you for participating in this presentation.</a:t>
            </a:r>
            <a:endParaRPr lang="en-AU" altLang="en-US" sz="2000">
              <a:latin typeface="Arial" panose="020B0604020202020204" pitchFamily="34" charset="0"/>
              <a:cs typeface="Times New Roman" panose="02020603050405020304" pitchFamily="18" charset="0"/>
            </a:endParaRPr>
          </a:p>
        </p:txBody>
      </p:sp>
      <p:sp>
        <p:nvSpPr>
          <p:cNvPr id="29701" name="Text Box 10"/>
          <p:cNvSpPr txBox="1">
            <a:spLocks noChangeArrowheads="1"/>
          </p:cNvSpPr>
          <p:nvPr/>
        </p:nvSpPr>
        <p:spPr bwMode="auto">
          <a:xfrm>
            <a:off x="95250" y="6096000"/>
            <a:ext cx="8943975" cy="406400"/>
          </a:xfrm>
          <a:prstGeom prst="rect">
            <a:avLst/>
          </a:prstGeom>
          <a:solidFill>
            <a:schemeClr val="accent2"/>
          </a:solidFill>
          <a:ln w="9525">
            <a:solidFill>
              <a:schemeClr val="accent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accent1"/>
                </a:solidFill>
                <a:latin typeface="Arial" panose="020B0604020202020204" pitchFamily="34" charset="0"/>
              </a:rPr>
              <a:t>Click or press Escape to exit</a:t>
            </a:r>
            <a:endParaRPr lang="en-AU" altLang="en-US" sz="2000">
              <a:solidFill>
                <a:schemeClr val="accent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774"/>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32773"/>
                                        </p:tgtEl>
                                        <p:attrNameLst>
                                          <p:attrName>style.visibility</p:attrName>
                                        </p:attrNameLst>
                                      </p:cBhvr>
                                      <p:to>
                                        <p:strVal val="visible"/>
                                      </p:to>
                                    </p:set>
                                    <p:anim calcmode="lin" valueType="num">
                                      <p:cBhvr>
                                        <p:cTn id="10" dur="500" fill="hold"/>
                                        <p:tgtEl>
                                          <p:spTgt spid="32773"/>
                                        </p:tgtEl>
                                        <p:attrNameLst>
                                          <p:attrName>ppt_w</p:attrName>
                                        </p:attrNameLst>
                                      </p:cBhvr>
                                      <p:tavLst>
                                        <p:tav tm="0">
                                          <p:val>
                                            <p:fltVal val="0"/>
                                          </p:val>
                                        </p:tav>
                                        <p:tav tm="100000">
                                          <p:val>
                                            <p:strVal val="#ppt_w"/>
                                          </p:val>
                                        </p:tav>
                                      </p:tavLst>
                                    </p:anim>
                                    <p:anim calcmode="lin" valueType="num">
                                      <p:cBhvr>
                                        <p:cTn id="11" dur="500" fill="hold"/>
                                        <p:tgtEl>
                                          <p:spTgt spid="32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autoUpdateAnimBg="0"/>
      <p:bldP spid="3277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What is an ACT</a:t>
            </a:r>
            <a:endParaRPr lang="en-US" dirty="0"/>
          </a:p>
        </p:txBody>
      </p:sp>
      <p:sp>
        <p:nvSpPr>
          <p:cNvPr id="5" name="Rectangle 4"/>
          <p:cNvSpPr/>
          <p:nvPr/>
        </p:nvSpPr>
        <p:spPr>
          <a:xfrm>
            <a:off x="251520" y="1988840"/>
            <a:ext cx="8435280" cy="2369880"/>
          </a:xfrm>
          <a:prstGeom prst="rect">
            <a:avLst/>
          </a:prstGeom>
        </p:spPr>
        <p:txBody>
          <a:bodyPr wrap="square">
            <a:spAutoFit/>
          </a:bodyPr>
          <a:lstStyle/>
          <a:p>
            <a:r>
              <a:rPr lang="en-AU" sz="2800" b="1" dirty="0" smtClean="0"/>
              <a:t>ACT</a:t>
            </a:r>
            <a:endParaRPr lang="en-AU" sz="2800" b="1" dirty="0"/>
          </a:p>
          <a:p>
            <a:r>
              <a:rPr lang="en-AU" dirty="0"/>
              <a:t>An Act is a statute or law passed by both Houses of Parliament that has received Royal Assent. On Royal Assent, Acts are given a year and number. Once an Act is formally enacted it can generally only be amended or repealed by another Act. When an Act changes, a compilation of the Act is prepared to show the Act as amended. Acts are also known as primary legislation.</a:t>
            </a:r>
            <a:endParaRPr lang="en-US" dirty="0"/>
          </a:p>
        </p:txBody>
      </p:sp>
    </p:spTree>
    <p:extLst>
      <p:ext uri="{BB962C8B-B14F-4D97-AF65-F5344CB8AC3E}">
        <p14:creationId xmlns:p14="http://schemas.microsoft.com/office/powerpoint/2010/main" val="32678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What is an </a:t>
            </a:r>
            <a:r>
              <a:rPr lang="en-AU" dirty="0" smtClean="0"/>
              <a:t>REGULATION</a:t>
            </a:r>
            <a:endParaRPr lang="en-US" dirty="0"/>
          </a:p>
        </p:txBody>
      </p:sp>
      <p:sp>
        <p:nvSpPr>
          <p:cNvPr id="3" name="Content Placeholder 2"/>
          <p:cNvSpPr>
            <a:spLocks noGrp="1"/>
          </p:cNvSpPr>
          <p:nvPr>
            <p:ph idx="1"/>
          </p:nvPr>
        </p:nvSpPr>
        <p:spPr/>
        <p:txBody>
          <a:bodyPr/>
          <a:lstStyle/>
          <a:p>
            <a:pPr marL="0" indent="0">
              <a:buNone/>
            </a:pPr>
            <a:r>
              <a:rPr lang="en-AU" b="1" dirty="0">
                <a:latin typeface="Arial" panose="020B0604020202020204" pitchFamily="34" charset="0"/>
                <a:cs typeface="Arial" panose="020B0604020202020204" pitchFamily="34" charset="0"/>
              </a:rPr>
              <a:t>Regulations</a:t>
            </a:r>
          </a:p>
          <a:p>
            <a:r>
              <a:rPr lang="en-AU" sz="2000" dirty="0">
                <a:latin typeface="Arial" panose="020B0604020202020204" pitchFamily="34" charset="0"/>
                <a:cs typeface="Arial" panose="020B0604020202020204" pitchFamily="34" charset="0"/>
              </a:rPr>
              <a:t>Most Regulations are made under an Act of Parliament and are classified as </a:t>
            </a:r>
            <a:r>
              <a:rPr lang="en-AU" sz="2000" u="sng" dirty="0">
                <a:latin typeface="Arial" panose="020B0604020202020204" pitchFamily="34" charset="0"/>
                <a:cs typeface="Arial" panose="020B0604020202020204" pitchFamily="34" charset="0"/>
              </a:rPr>
              <a:t>legislative instruments</a:t>
            </a:r>
            <a:r>
              <a:rPr lang="en-AU" sz="2000" dirty="0">
                <a:latin typeface="Arial" panose="020B0604020202020204" pitchFamily="34" charset="0"/>
                <a:cs typeface="Arial" panose="020B0604020202020204" pitchFamily="34" charset="0"/>
              </a:rPr>
              <a:t>. Some prerogative instruments also have the word Regulations in their title. Regulations were part of the Statutory Rules series until 2005, and the Select Legislative Instrument series until 2015</a:t>
            </a:r>
            <a:r>
              <a:rPr lang="en-AU" sz="2000" dirty="0" smtClean="0">
                <a:latin typeface="Arial" panose="020B0604020202020204" pitchFamily="34" charset="0"/>
                <a:cs typeface="Arial" panose="020B0604020202020204" pitchFamily="34" charset="0"/>
              </a:rPr>
              <a:t>.</a:t>
            </a:r>
          </a:p>
          <a:p>
            <a:pPr marL="0" indent="0">
              <a:buNone/>
            </a:pPr>
            <a:r>
              <a:rPr lang="en-AU" sz="2400" b="1" dirty="0" smtClean="0">
                <a:latin typeface="Arial" panose="020B0604020202020204" pitchFamily="34" charset="0"/>
                <a:cs typeface="Arial" panose="020B0604020202020204" pitchFamily="34" charset="0"/>
              </a:rPr>
              <a:t>Legislative </a:t>
            </a:r>
            <a:r>
              <a:rPr lang="en-AU" sz="2400" b="1" dirty="0">
                <a:latin typeface="Arial" panose="020B0604020202020204" pitchFamily="34" charset="0"/>
                <a:cs typeface="Arial" panose="020B0604020202020204" pitchFamily="34" charset="0"/>
              </a:rPr>
              <a:t>instruments (LIs)</a:t>
            </a:r>
          </a:p>
          <a:p>
            <a:r>
              <a:rPr lang="en-AU" sz="2000" dirty="0">
                <a:latin typeface="Arial" panose="020B0604020202020204" pitchFamily="34" charset="0"/>
                <a:cs typeface="Arial" panose="020B0604020202020204" pitchFamily="34" charset="0"/>
              </a:rPr>
              <a:t>Legislative instruments are laws on matters of detail made by a person or body authorised to do so by the relevant enabling legislation. Examples of LIs include regulations, rules and determinations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1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7171"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16068"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16070" name="Text Box 6"/>
          <p:cNvSpPr txBox="1">
            <a:spLocks noChangeArrowheads="1"/>
          </p:cNvSpPr>
          <p:nvPr/>
        </p:nvSpPr>
        <p:spPr bwMode="auto">
          <a:xfrm>
            <a:off x="1028700" y="3213100"/>
            <a:ext cx="74771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The Occupational Safety and Health Act 1984 is an act of WA parliament which is intended mainly to promote and improve standards for occupational safety and health. The act details the legal responsibilities of various groups and individuals in matters relating to occupational safety and health, and establishes WorkSafe to administer the Act.</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Lead paragraph of OS&amp;H Act extracts.</a:t>
            </a:r>
          </a:p>
        </p:txBody>
      </p:sp>
      <p:sp>
        <p:nvSpPr>
          <p:cNvPr id="216071" name="Text Box 7"/>
          <p:cNvSpPr txBox="1">
            <a:spLocks noChangeArrowheads="1"/>
          </p:cNvSpPr>
          <p:nvPr/>
        </p:nvSpPr>
        <p:spPr bwMode="auto">
          <a:xfrm>
            <a:off x="1028700" y="1143000"/>
            <a:ext cx="758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Times New Roman" panose="02020603050405020304" pitchFamily="18" charset="0"/>
              </a:rPr>
              <a:t>1</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 What is the stated purpose of the OS&amp;H Act 1984?</a:t>
            </a:r>
            <a:r>
              <a:rPr lang="en-AU" altLang="en-US" sz="2400">
                <a:solidFill>
                  <a:srgbClr val="FFFF00"/>
                </a:solidFill>
                <a:latin typeface="Arial" panose="020B0604020202020204" pitchFamily="34" charset="0"/>
                <a:cs typeface="Courier New" panose="02070309020205020404" pitchFamily="49" charset="0"/>
              </a:rPr>
              <a:t> </a:t>
            </a:r>
          </a:p>
        </p:txBody>
      </p:sp>
      <p:sp>
        <p:nvSpPr>
          <p:cNvPr id="216072" name="Text Box 8"/>
          <p:cNvSpPr txBox="1">
            <a:spLocks noChangeArrowheads="1"/>
          </p:cNvSpPr>
          <p:nvPr/>
        </p:nvSpPr>
        <p:spPr bwMode="auto">
          <a:xfrm>
            <a:off x="1042988" y="25654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6071"/>
                                        </p:tgtEl>
                                        <p:attrNameLst>
                                          <p:attrName>style.visibility</p:attrName>
                                        </p:attrNameLst>
                                      </p:cBhvr>
                                      <p:to>
                                        <p:strVal val="visible"/>
                                      </p:to>
                                    </p:set>
                                    <p:anim calcmode="lin" valueType="num">
                                      <p:cBhvr>
                                        <p:cTn id="7" dur="500" fill="hold"/>
                                        <p:tgtEl>
                                          <p:spTgt spid="216071"/>
                                        </p:tgtEl>
                                        <p:attrNameLst>
                                          <p:attrName>ppt_w</p:attrName>
                                        </p:attrNameLst>
                                      </p:cBhvr>
                                      <p:tavLst>
                                        <p:tav tm="0">
                                          <p:val>
                                            <p:fltVal val="0"/>
                                          </p:val>
                                        </p:tav>
                                        <p:tav tm="100000">
                                          <p:val>
                                            <p:strVal val="#ppt_w"/>
                                          </p:val>
                                        </p:tav>
                                      </p:tavLst>
                                    </p:anim>
                                    <p:anim calcmode="lin" valueType="num">
                                      <p:cBhvr>
                                        <p:cTn id="8" dur="500" fill="hold"/>
                                        <p:tgtEl>
                                          <p:spTgt spid="2160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6072"/>
                                        </p:tgtEl>
                                        <p:attrNameLst>
                                          <p:attrName>style.visibility</p:attrName>
                                        </p:attrNameLst>
                                      </p:cBhvr>
                                      <p:to>
                                        <p:strVal val="visible"/>
                                      </p:to>
                                    </p:set>
                                    <p:animEffect transition="in" filter="checkerboard(across)">
                                      <p:cBhvr>
                                        <p:cTn id="13" dur="500"/>
                                        <p:tgtEl>
                                          <p:spTgt spid="216072"/>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6070"/>
                                        </p:tgtEl>
                                        <p:attrNameLst>
                                          <p:attrName>style.visibility</p:attrName>
                                        </p:attrNameLst>
                                      </p:cBhvr>
                                      <p:to>
                                        <p:strVal val="visible"/>
                                      </p:to>
                                    </p:set>
                                    <p:animEffect transition="in" filter="checkerboard(across)">
                                      <p:cBhvr>
                                        <p:cTn id="17" dur="500"/>
                                        <p:tgtEl>
                                          <p:spTgt spid="216070"/>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16068"/>
                                        </p:tgtEl>
                                        <p:attrNameLst>
                                          <p:attrName>style.visibility</p:attrName>
                                        </p:attrNameLst>
                                      </p:cBhvr>
                                      <p:to>
                                        <p:strVal val="visible"/>
                                      </p:to>
                                    </p:set>
                                    <p:anim calcmode="lin" valueType="num">
                                      <p:cBhvr>
                                        <p:cTn id="21" dur="500" fill="hold"/>
                                        <p:tgtEl>
                                          <p:spTgt spid="216068"/>
                                        </p:tgtEl>
                                        <p:attrNameLst>
                                          <p:attrName>ppt_w</p:attrName>
                                        </p:attrNameLst>
                                      </p:cBhvr>
                                      <p:tavLst>
                                        <p:tav tm="0">
                                          <p:val>
                                            <p:fltVal val="0"/>
                                          </p:val>
                                        </p:tav>
                                        <p:tav tm="100000">
                                          <p:val>
                                            <p:strVal val="#ppt_w"/>
                                          </p:val>
                                        </p:tav>
                                      </p:tavLst>
                                    </p:anim>
                                    <p:anim calcmode="lin" valueType="num">
                                      <p:cBhvr>
                                        <p:cTn id="22" dur="500" fill="hold"/>
                                        <p:tgtEl>
                                          <p:spTgt spid="216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P spid="216070" grpId="0" autoUpdateAnimBg="0"/>
      <p:bldP spid="216071" grpId="0" autoUpdateAnimBg="0"/>
      <p:bldP spid="21607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8195"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16068"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16070" name="Text Box 6"/>
          <p:cNvSpPr txBox="1">
            <a:spLocks noChangeArrowheads="1"/>
          </p:cNvSpPr>
          <p:nvPr/>
        </p:nvSpPr>
        <p:spPr bwMode="auto">
          <a:xfrm>
            <a:off x="1028700" y="3141663"/>
            <a:ext cx="74771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The Occupational Safety and Health Act 1984 is an act of WA parliament which is intended mainly to promote and improve standards for occupational safety and health. The act details the legal responsibilities of various groups and individuals in matters relating to occupational safety and health, and establishes WorkSafe to administer the Act. Provides a safe working environment for you and other workers.</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Lead paragraph of OS&amp;H Act extracts.</a:t>
            </a:r>
          </a:p>
        </p:txBody>
      </p:sp>
      <p:sp>
        <p:nvSpPr>
          <p:cNvPr id="216071" name="Text Box 7"/>
          <p:cNvSpPr txBox="1">
            <a:spLocks noChangeArrowheads="1"/>
          </p:cNvSpPr>
          <p:nvPr/>
        </p:nvSpPr>
        <p:spPr bwMode="auto">
          <a:xfrm>
            <a:off x="1028700" y="908050"/>
            <a:ext cx="7581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Times New Roman" panose="02020603050405020304" pitchFamily="18" charset="0"/>
              </a:rPr>
              <a:t>2</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 How does the Occupational Safety and Health Act benefit you as an employee?</a:t>
            </a:r>
            <a:r>
              <a:rPr lang="en-AU" altLang="en-US" sz="2400">
                <a:solidFill>
                  <a:srgbClr val="FFFF00"/>
                </a:solidFill>
                <a:latin typeface="Arial" panose="020B0604020202020204" pitchFamily="34" charset="0"/>
                <a:cs typeface="Courier New" panose="02070309020205020404" pitchFamily="49" charset="0"/>
              </a:rPr>
              <a:t> </a:t>
            </a:r>
          </a:p>
        </p:txBody>
      </p:sp>
      <p:sp>
        <p:nvSpPr>
          <p:cNvPr id="216072" name="Text Box 8"/>
          <p:cNvSpPr txBox="1">
            <a:spLocks noChangeArrowheads="1"/>
          </p:cNvSpPr>
          <p:nvPr/>
        </p:nvSpPr>
        <p:spPr bwMode="auto">
          <a:xfrm>
            <a:off x="1028700" y="26368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6071"/>
                                        </p:tgtEl>
                                        <p:attrNameLst>
                                          <p:attrName>style.visibility</p:attrName>
                                        </p:attrNameLst>
                                      </p:cBhvr>
                                      <p:to>
                                        <p:strVal val="visible"/>
                                      </p:to>
                                    </p:set>
                                    <p:anim calcmode="lin" valueType="num">
                                      <p:cBhvr>
                                        <p:cTn id="7" dur="500" fill="hold"/>
                                        <p:tgtEl>
                                          <p:spTgt spid="216071"/>
                                        </p:tgtEl>
                                        <p:attrNameLst>
                                          <p:attrName>ppt_w</p:attrName>
                                        </p:attrNameLst>
                                      </p:cBhvr>
                                      <p:tavLst>
                                        <p:tav tm="0">
                                          <p:val>
                                            <p:fltVal val="0"/>
                                          </p:val>
                                        </p:tav>
                                        <p:tav tm="100000">
                                          <p:val>
                                            <p:strVal val="#ppt_w"/>
                                          </p:val>
                                        </p:tav>
                                      </p:tavLst>
                                    </p:anim>
                                    <p:anim calcmode="lin" valueType="num">
                                      <p:cBhvr>
                                        <p:cTn id="8" dur="500" fill="hold"/>
                                        <p:tgtEl>
                                          <p:spTgt spid="2160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6072"/>
                                        </p:tgtEl>
                                        <p:attrNameLst>
                                          <p:attrName>style.visibility</p:attrName>
                                        </p:attrNameLst>
                                      </p:cBhvr>
                                      <p:to>
                                        <p:strVal val="visible"/>
                                      </p:to>
                                    </p:set>
                                    <p:animEffect transition="in" filter="checkerboard(across)">
                                      <p:cBhvr>
                                        <p:cTn id="13" dur="500"/>
                                        <p:tgtEl>
                                          <p:spTgt spid="216072"/>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6070"/>
                                        </p:tgtEl>
                                        <p:attrNameLst>
                                          <p:attrName>style.visibility</p:attrName>
                                        </p:attrNameLst>
                                      </p:cBhvr>
                                      <p:to>
                                        <p:strVal val="visible"/>
                                      </p:to>
                                    </p:set>
                                    <p:animEffect transition="in" filter="checkerboard(across)">
                                      <p:cBhvr>
                                        <p:cTn id="17" dur="500"/>
                                        <p:tgtEl>
                                          <p:spTgt spid="216070"/>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16068"/>
                                        </p:tgtEl>
                                        <p:attrNameLst>
                                          <p:attrName>style.visibility</p:attrName>
                                        </p:attrNameLst>
                                      </p:cBhvr>
                                      <p:to>
                                        <p:strVal val="visible"/>
                                      </p:to>
                                    </p:set>
                                    <p:anim calcmode="lin" valueType="num">
                                      <p:cBhvr>
                                        <p:cTn id="21" dur="500" fill="hold"/>
                                        <p:tgtEl>
                                          <p:spTgt spid="216068"/>
                                        </p:tgtEl>
                                        <p:attrNameLst>
                                          <p:attrName>ppt_w</p:attrName>
                                        </p:attrNameLst>
                                      </p:cBhvr>
                                      <p:tavLst>
                                        <p:tav tm="0">
                                          <p:val>
                                            <p:fltVal val="0"/>
                                          </p:val>
                                        </p:tav>
                                        <p:tav tm="100000">
                                          <p:val>
                                            <p:strVal val="#ppt_w"/>
                                          </p:val>
                                        </p:tav>
                                      </p:tavLst>
                                    </p:anim>
                                    <p:anim calcmode="lin" valueType="num">
                                      <p:cBhvr>
                                        <p:cTn id="22" dur="500" fill="hold"/>
                                        <p:tgtEl>
                                          <p:spTgt spid="216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P spid="216070" grpId="0" autoUpdateAnimBg="0"/>
      <p:bldP spid="216071" grpId="0" autoUpdateAnimBg="0"/>
      <p:bldP spid="21607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9219"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16068"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16070" name="Text Box 6"/>
          <p:cNvSpPr txBox="1">
            <a:spLocks noChangeArrowheads="1"/>
          </p:cNvSpPr>
          <p:nvPr/>
        </p:nvSpPr>
        <p:spPr bwMode="auto">
          <a:xfrm>
            <a:off x="833438" y="2852738"/>
            <a:ext cx="7477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Arial" panose="020B0604020202020204" pitchFamily="34" charset="0"/>
              </a:rPr>
              <a:t>The Occupational Safety and Health Act 1984 is an Act of the WA parliament which is intended mainly to promote and improve standards for occupational safety and health and provide a safe workplace. To make the workplace a safe place for all workers.</a:t>
            </a:r>
          </a:p>
        </p:txBody>
      </p:sp>
      <p:sp>
        <p:nvSpPr>
          <p:cNvPr id="216071" name="Text Box 7"/>
          <p:cNvSpPr txBox="1">
            <a:spLocks noChangeArrowheads="1"/>
          </p:cNvSpPr>
          <p:nvPr/>
        </p:nvSpPr>
        <p:spPr bwMode="auto">
          <a:xfrm>
            <a:off x="1028700" y="908050"/>
            <a:ext cx="758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Times New Roman" panose="02020603050405020304" pitchFamily="18" charset="0"/>
              </a:rPr>
              <a:t>3</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 State the underlying principles of OS&amp;H.</a:t>
            </a:r>
            <a:endParaRPr lang="en-AU" altLang="en-US" sz="2400">
              <a:solidFill>
                <a:srgbClr val="FFFF00"/>
              </a:solidFill>
              <a:latin typeface="Arial" panose="020B0604020202020204" pitchFamily="34" charset="0"/>
              <a:cs typeface="Courier New" panose="02070309020205020404" pitchFamily="49" charset="0"/>
            </a:endParaRPr>
          </a:p>
        </p:txBody>
      </p:sp>
      <p:sp>
        <p:nvSpPr>
          <p:cNvPr id="216072" name="Text Box 8"/>
          <p:cNvSpPr txBox="1">
            <a:spLocks noChangeArrowheads="1"/>
          </p:cNvSpPr>
          <p:nvPr/>
        </p:nvSpPr>
        <p:spPr bwMode="auto">
          <a:xfrm>
            <a:off x="1057275" y="198278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6071"/>
                                        </p:tgtEl>
                                        <p:attrNameLst>
                                          <p:attrName>style.visibility</p:attrName>
                                        </p:attrNameLst>
                                      </p:cBhvr>
                                      <p:to>
                                        <p:strVal val="visible"/>
                                      </p:to>
                                    </p:set>
                                    <p:anim calcmode="lin" valueType="num">
                                      <p:cBhvr>
                                        <p:cTn id="7" dur="500" fill="hold"/>
                                        <p:tgtEl>
                                          <p:spTgt spid="216071"/>
                                        </p:tgtEl>
                                        <p:attrNameLst>
                                          <p:attrName>ppt_w</p:attrName>
                                        </p:attrNameLst>
                                      </p:cBhvr>
                                      <p:tavLst>
                                        <p:tav tm="0">
                                          <p:val>
                                            <p:fltVal val="0"/>
                                          </p:val>
                                        </p:tav>
                                        <p:tav tm="100000">
                                          <p:val>
                                            <p:strVal val="#ppt_w"/>
                                          </p:val>
                                        </p:tav>
                                      </p:tavLst>
                                    </p:anim>
                                    <p:anim calcmode="lin" valueType="num">
                                      <p:cBhvr>
                                        <p:cTn id="8" dur="500" fill="hold"/>
                                        <p:tgtEl>
                                          <p:spTgt spid="2160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6072"/>
                                        </p:tgtEl>
                                        <p:attrNameLst>
                                          <p:attrName>style.visibility</p:attrName>
                                        </p:attrNameLst>
                                      </p:cBhvr>
                                      <p:to>
                                        <p:strVal val="visible"/>
                                      </p:to>
                                    </p:set>
                                    <p:animEffect transition="in" filter="checkerboard(across)">
                                      <p:cBhvr>
                                        <p:cTn id="13" dur="500"/>
                                        <p:tgtEl>
                                          <p:spTgt spid="216072"/>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6070"/>
                                        </p:tgtEl>
                                        <p:attrNameLst>
                                          <p:attrName>style.visibility</p:attrName>
                                        </p:attrNameLst>
                                      </p:cBhvr>
                                      <p:to>
                                        <p:strVal val="visible"/>
                                      </p:to>
                                    </p:set>
                                    <p:animEffect transition="in" filter="checkerboard(across)">
                                      <p:cBhvr>
                                        <p:cTn id="17" dur="500"/>
                                        <p:tgtEl>
                                          <p:spTgt spid="216070"/>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16068"/>
                                        </p:tgtEl>
                                        <p:attrNameLst>
                                          <p:attrName>style.visibility</p:attrName>
                                        </p:attrNameLst>
                                      </p:cBhvr>
                                      <p:to>
                                        <p:strVal val="visible"/>
                                      </p:to>
                                    </p:set>
                                    <p:anim calcmode="lin" valueType="num">
                                      <p:cBhvr>
                                        <p:cTn id="21" dur="500" fill="hold"/>
                                        <p:tgtEl>
                                          <p:spTgt spid="216068"/>
                                        </p:tgtEl>
                                        <p:attrNameLst>
                                          <p:attrName>ppt_w</p:attrName>
                                        </p:attrNameLst>
                                      </p:cBhvr>
                                      <p:tavLst>
                                        <p:tav tm="0">
                                          <p:val>
                                            <p:fltVal val="0"/>
                                          </p:val>
                                        </p:tav>
                                        <p:tav tm="100000">
                                          <p:val>
                                            <p:strVal val="#ppt_w"/>
                                          </p:val>
                                        </p:tav>
                                      </p:tavLst>
                                    </p:anim>
                                    <p:anim calcmode="lin" valueType="num">
                                      <p:cBhvr>
                                        <p:cTn id="22" dur="500" fill="hold"/>
                                        <p:tgtEl>
                                          <p:spTgt spid="216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P spid="216070" grpId="0" autoUpdateAnimBg="0"/>
      <p:bldP spid="216071" grpId="0" autoUpdateAnimBg="0"/>
      <p:bldP spid="2160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0243"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16068"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16070" name="Text Box 6"/>
          <p:cNvSpPr txBox="1">
            <a:spLocks noChangeArrowheads="1"/>
          </p:cNvSpPr>
          <p:nvPr/>
        </p:nvSpPr>
        <p:spPr bwMode="auto">
          <a:xfrm>
            <a:off x="676275" y="2579688"/>
            <a:ext cx="77914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AU" altLang="en-US" dirty="0" smtClean="0">
                <a:cs typeface="Times New Roman" pitchFamily="18" charset="0"/>
              </a:rPr>
              <a:t>The objectives of the Occupational Safety and Health Act 1984 is to: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promote better standards of safety and health</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improve standards for occupational safety and health.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detail the legal responsibilities of various groups and individuals</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To establish </a:t>
            </a:r>
            <a:r>
              <a:rPr lang="en-AU" altLang="en-US" dirty="0" err="1" smtClean="0">
                <a:cs typeface="Times New Roman" pitchFamily="18" charset="0"/>
              </a:rPr>
              <a:t>WorkSafe</a:t>
            </a:r>
            <a:r>
              <a:rPr lang="en-AU" altLang="en-US" dirty="0" smtClean="0">
                <a:cs typeface="Times New Roman" pitchFamily="18" charset="0"/>
              </a:rPr>
              <a:t> to administer the Act. </a:t>
            </a:r>
          </a:p>
          <a:p>
            <a:pPr marL="342900" indent="-342900" eaLnBrk="1" hangingPunct="1">
              <a:spcBef>
                <a:spcPct val="50000"/>
              </a:spcBef>
              <a:buFont typeface="Arial" panose="020B0604020202020204" pitchFamily="34" charset="0"/>
              <a:buChar char="•"/>
              <a:defRPr/>
            </a:pPr>
            <a:r>
              <a:rPr lang="en-AU" altLang="en-US" dirty="0" smtClean="0">
                <a:cs typeface="Times New Roman" pitchFamily="18" charset="0"/>
              </a:rPr>
              <a:t>Provides a safe working environment for WA workers.</a:t>
            </a:r>
          </a:p>
        </p:txBody>
      </p:sp>
      <p:sp>
        <p:nvSpPr>
          <p:cNvPr id="216071" name="Text Box 7"/>
          <p:cNvSpPr txBox="1">
            <a:spLocks noChangeArrowheads="1"/>
          </p:cNvSpPr>
          <p:nvPr/>
        </p:nvSpPr>
        <p:spPr bwMode="auto">
          <a:xfrm>
            <a:off x="1028700" y="908050"/>
            <a:ext cx="7581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Times New Roman" panose="02020603050405020304" pitchFamily="18" charset="0"/>
              </a:rPr>
              <a:t>4</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 What are the objectives of the Occupational Safety and Health Act 1984?</a:t>
            </a:r>
            <a:r>
              <a:rPr lang="en-AU" altLang="en-US" sz="2400">
                <a:solidFill>
                  <a:srgbClr val="FFFF00"/>
                </a:solidFill>
                <a:latin typeface="Arial" panose="020B0604020202020204" pitchFamily="34" charset="0"/>
                <a:cs typeface="Courier New" panose="02070309020205020404" pitchFamily="49" charset="0"/>
              </a:rPr>
              <a:t> </a:t>
            </a:r>
          </a:p>
        </p:txBody>
      </p:sp>
      <p:sp>
        <p:nvSpPr>
          <p:cNvPr id="216072" name="Text Box 8"/>
          <p:cNvSpPr txBox="1">
            <a:spLocks noChangeArrowheads="1"/>
          </p:cNvSpPr>
          <p:nvPr/>
        </p:nvSpPr>
        <p:spPr bwMode="auto">
          <a:xfrm>
            <a:off x="996950" y="2060575"/>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6071"/>
                                        </p:tgtEl>
                                        <p:attrNameLst>
                                          <p:attrName>style.visibility</p:attrName>
                                        </p:attrNameLst>
                                      </p:cBhvr>
                                      <p:to>
                                        <p:strVal val="visible"/>
                                      </p:to>
                                    </p:set>
                                    <p:anim calcmode="lin" valueType="num">
                                      <p:cBhvr>
                                        <p:cTn id="7" dur="500" fill="hold"/>
                                        <p:tgtEl>
                                          <p:spTgt spid="216071"/>
                                        </p:tgtEl>
                                        <p:attrNameLst>
                                          <p:attrName>ppt_w</p:attrName>
                                        </p:attrNameLst>
                                      </p:cBhvr>
                                      <p:tavLst>
                                        <p:tav tm="0">
                                          <p:val>
                                            <p:fltVal val="0"/>
                                          </p:val>
                                        </p:tav>
                                        <p:tav tm="100000">
                                          <p:val>
                                            <p:strVal val="#ppt_w"/>
                                          </p:val>
                                        </p:tav>
                                      </p:tavLst>
                                    </p:anim>
                                    <p:anim calcmode="lin" valueType="num">
                                      <p:cBhvr>
                                        <p:cTn id="8" dur="500" fill="hold"/>
                                        <p:tgtEl>
                                          <p:spTgt spid="2160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6072"/>
                                        </p:tgtEl>
                                        <p:attrNameLst>
                                          <p:attrName>style.visibility</p:attrName>
                                        </p:attrNameLst>
                                      </p:cBhvr>
                                      <p:to>
                                        <p:strVal val="visible"/>
                                      </p:to>
                                    </p:set>
                                    <p:animEffect transition="in" filter="checkerboard(across)">
                                      <p:cBhvr>
                                        <p:cTn id="13" dur="500"/>
                                        <p:tgtEl>
                                          <p:spTgt spid="216072"/>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6070"/>
                                        </p:tgtEl>
                                        <p:attrNameLst>
                                          <p:attrName>style.visibility</p:attrName>
                                        </p:attrNameLst>
                                      </p:cBhvr>
                                      <p:to>
                                        <p:strVal val="visible"/>
                                      </p:to>
                                    </p:set>
                                    <p:animEffect transition="in" filter="checkerboard(across)">
                                      <p:cBhvr>
                                        <p:cTn id="17" dur="500"/>
                                        <p:tgtEl>
                                          <p:spTgt spid="216070"/>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16068"/>
                                        </p:tgtEl>
                                        <p:attrNameLst>
                                          <p:attrName>style.visibility</p:attrName>
                                        </p:attrNameLst>
                                      </p:cBhvr>
                                      <p:to>
                                        <p:strVal val="visible"/>
                                      </p:to>
                                    </p:set>
                                    <p:anim calcmode="lin" valueType="num">
                                      <p:cBhvr>
                                        <p:cTn id="21" dur="500" fill="hold"/>
                                        <p:tgtEl>
                                          <p:spTgt spid="216068"/>
                                        </p:tgtEl>
                                        <p:attrNameLst>
                                          <p:attrName>ppt_w</p:attrName>
                                        </p:attrNameLst>
                                      </p:cBhvr>
                                      <p:tavLst>
                                        <p:tav tm="0">
                                          <p:val>
                                            <p:fltVal val="0"/>
                                          </p:val>
                                        </p:tav>
                                        <p:tav tm="100000">
                                          <p:val>
                                            <p:strVal val="#ppt_w"/>
                                          </p:val>
                                        </p:tav>
                                      </p:tavLst>
                                    </p:anim>
                                    <p:anim calcmode="lin" valueType="num">
                                      <p:cBhvr>
                                        <p:cTn id="22" dur="500" fill="hold"/>
                                        <p:tgtEl>
                                          <p:spTgt spid="216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P spid="216070" grpId="0" autoUpdateAnimBg="0"/>
      <p:bldP spid="216071" grpId="0" autoUpdateAnimBg="0"/>
      <p:bldP spid="21607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6858000" cy="533400"/>
          </a:xfrm>
        </p:spPr>
        <p:txBody>
          <a:bodyPr/>
          <a:lstStyle/>
          <a:p>
            <a:pPr algn="ctr" eaLnBrk="1" hangingPunct="1"/>
            <a:r>
              <a:rPr lang="en-US" altLang="en-US" sz="2400" smtClean="0"/>
              <a:t>E101A  Portfolio Questions</a:t>
            </a:r>
            <a:endParaRPr lang="en-AU" altLang="en-US" sz="2400" smtClean="0"/>
          </a:p>
        </p:txBody>
      </p:sp>
      <p:sp>
        <p:nvSpPr>
          <p:cNvPr id="11267" name="Line 3"/>
          <p:cNvSpPr>
            <a:spLocks noChangeShapeType="1"/>
          </p:cNvSpPr>
          <p:nvPr/>
        </p:nvSpPr>
        <p:spPr bwMode="auto">
          <a:xfrm flipV="1">
            <a:off x="1066800" y="762000"/>
            <a:ext cx="7010400"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16068" name="Text Box 4"/>
          <p:cNvSpPr txBox="1">
            <a:spLocks noChangeArrowheads="1"/>
          </p:cNvSpPr>
          <p:nvPr/>
        </p:nvSpPr>
        <p:spPr bwMode="auto">
          <a:xfrm>
            <a:off x="7762875" y="6057900"/>
            <a:ext cx="1295400" cy="406400"/>
          </a:xfrm>
          <a:prstGeom prst="rect">
            <a:avLst/>
          </a:prstGeom>
          <a:solidFill>
            <a:srgbClr val="66FF33"/>
          </a:solidFill>
          <a:ln w="9525">
            <a:solidFill>
              <a:schemeClr val="tx1"/>
            </a:solidFill>
            <a:miter lim="800000"/>
            <a:headEnd/>
            <a:tailEnd/>
          </a:ln>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2000">
                <a:solidFill>
                  <a:schemeClr val="bg2"/>
                </a:solidFill>
                <a:latin typeface="Arial" panose="020B0604020202020204" pitchFamily="34" charset="0"/>
              </a:rPr>
              <a:t>Continue</a:t>
            </a:r>
            <a:endParaRPr lang="en-AU" altLang="en-US" sz="2000">
              <a:solidFill>
                <a:schemeClr val="bg2"/>
              </a:solidFill>
              <a:latin typeface="Arial" panose="020B0604020202020204" pitchFamily="34" charset="0"/>
            </a:endParaRPr>
          </a:p>
        </p:txBody>
      </p:sp>
      <p:sp>
        <p:nvSpPr>
          <p:cNvPr id="216070" name="Text Box 6"/>
          <p:cNvSpPr txBox="1">
            <a:spLocks noChangeArrowheads="1"/>
          </p:cNvSpPr>
          <p:nvPr/>
        </p:nvSpPr>
        <p:spPr bwMode="auto">
          <a:xfrm>
            <a:off x="676275" y="3213100"/>
            <a:ext cx="7791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The purpose of the Occupational Safety and Health Regulations  1996 is to:  </a:t>
            </a:r>
          </a:p>
          <a:p>
            <a:pPr eaLnBrk="1" hangingPunct="1">
              <a:spcBef>
                <a:spcPct val="50000"/>
              </a:spcBef>
              <a:buClrTx/>
              <a:buSzTx/>
              <a:buFontTx/>
              <a:buNone/>
            </a:pPr>
            <a:r>
              <a:rPr lang="en-AU" altLang="en-US" sz="2000">
                <a:latin typeface="Arial" panose="020B0604020202020204" pitchFamily="34" charset="0"/>
                <a:cs typeface="Times New Roman" panose="02020603050405020304" pitchFamily="18" charset="0"/>
              </a:rPr>
              <a:t>Implement and regulate through WorkSafe the laws resulting from the 1984 Act.</a:t>
            </a:r>
          </a:p>
        </p:txBody>
      </p:sp>
      <p:sp>
        <p:nvSpPr>
          <p:cNvPr id="216071" name="Text Box 7"/>
          <p:cNvSpPr txBox="1">
            <a:spLocks noChangeArrowheads="1"/>
          </p:cNvSpPr>
          <p:nvPr/>
        </p:nvSpPr>
        <p:spPr bwMode="auto">
          <a:xfrm>
            <a:off x="1028700" y="908050"/>
            <a:ext cx="7581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AU" altLang="en-US" sz="2400">
                <a:solidFill>
                  <a:srgbClr val="7030A0"/>
                </a:solidFill>
                <a:latin typeface="Arial" panose="020B0604020202020204" pitchFamily="34" charset="0"/>
                <a:cs typeface="Times New Roman" panose="02020603050405020304" pitchFamily="18" charset="0"/>
              </a:rPr>
              <a:t>5</a:t>
            </a:r>
            <a:r>
              <a:rPr lang="en-US" altLang="en-US" sz="2400">
                <a:solidFill>
                  <a:srgbClr val="7030A0"/>
                </a:solidFill>
                <a:latin typeface="Arial" panose="020B0604020202020204" pitchFamily="34" charset="0"/>
                <a:cs typeface="Times New Roman" panose="02020603050405020304" pitchFamily="18" charset="0"/>
              </a:rPr>
              <a:t>.  </a:t>
            </a:r>
            <a:r>
              <a:rPr lang="en-AU" altLang="en-US" sz="2400">
                <a:solidFill>
                  <a:srgbClr val="7030A0"/>
                </a:solidFill>
                <a:latin typeface="Arial" panose="020B0604020202020204" pitchFamily="34" charset="0"/>
                <a:cs typeface="Times New Roman" panose="02020603050405020304" pitchFamily="18" charset="0"/>
              </a:rPr>
              <a:t> What is the purpose of the Occupational Safety and Health Regulations1996?</a:t>
            </a:r>
            <a:r>
              <a:rPr lang="en-AU" altLang="en-US" sz="2400">
                <a:solidFill>
                  <a:srgbClr val="FFFF00"/>
                </a:solidFill>
                <a:latin typeface="Arial" panose="020B0604020202020204" pitchFamily="34" charset="0"/>
                <a:cs typeface="Courier New" panose="02070309020205020404" pitchFamily="49" charset="0"/>
              </a:rPr>
              <a:t> </a:t>
            </a:r>
          </a:p>
        </p:txBody>
      </p:sp>
      <p:sp>
        <p:nvSpPr>
          <p:cNvPr id="216072" name="Text Box 8"/>
          <p:cNvSpPr txBox="1">
            <a:spLocks noChangeArrowheads="1"/>
          </p:cNvSpPr>
          <p:nvPr/>
        </p:nvSpPr>
        <p:spPr bwMode="auto">
          <a:xfrm>
            <a:off x="900113" y="25654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a:solidFill>
                  <a:srgbClr val="7030A0"/>
                </a:solidFill>
                <a:latin typeface="Arial" panose="020B0604020202020204" pitchFamily="34" charset="0"/>
              </a:rPr>
              <a:t>Typical answer:</a:t>
            </a:r>
            <a:endParaRPr lang="en-AU" altLang="en-US" sz="1800">
              <a:solidFill>
                <a:srgbClr val="7030A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6071"/>
                                        </p:tgtEl>
                                        <p:attrNameLst>
                                          <p:attrName>style.visibility</p:attrName>
                                        </p:attrNameLst>
                                      </p:cBhvr>
                                      <p:to>
                                        <p:strVal val="visible"/>
                                      </p:to>
                                    </p:set>
                                    <p:anim calcmode="lin" valueType="num">
                                      <p:cBhvr>
                                        <p:cTn id="7" dur="500" fill="hold"/>
                                        <p:tgtEl>
                                          <p:spTgt spid="216071"/>
                                        </p:tgtEl>
                                        <p:attrNameLst>
                                          <p:attrName>ppt_w</p:attrName>
                                        </p:attrNameLst>
                                      </p:cBhvr>
                                      <p:tavLst>
                                        <p:tav tm="0">
                                          <p:val>
                                            <p:fltVal val="0"/>
                                          </p:val>
                                        </p:tav>
                                        <p:tav tm="100000">
                                          <p:val>
                                            <p:strVal val="#ppt_w"/>
                                          </p:val>
                                        </p:tav>
                                      </p:tavLst>
                                    </p:anim>
                                    <p:anim calcmode="lin" valueType="num">
                                      <p:cBhvr>
                                        <p:cTn id="8" dur="500" fill="hold"/>
                                        <p:tgtEl>
                                          <p:spTgt spid="2160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6072"/>
                                        </p:tgtEl>
                                        <p:attrNameLst>
                                          <p:attrName>style.visibility</p:attrName>
                                        </p:attrNameLst>
                                      </p:cBhvr>
                                      <p:to>
                                        <p:strVal val="visible"/>
                                      </p:to>
                                    </p:set>
                                    <p:animEffect transition="in" filter="checkerboard(across)">
                                      <p:cBhvr>
                                        <p:cTn id="13" dur="500"/>
                                        <p:tgtEl>
                                          <p:spTgt spid="216072"/>
                                        </p:tgtEl>
                                      </p:cBhvr>
                                    </p:animEffect>
                                  </p:childTnLst>
                                </p:cTn>
                              </p:par>
                            </p:childTnLst>
                          </p:cTn>
                        </p:par>
                        <p:par>
                          <p:cTn id="14" fill="hold" nodeType="afterGroup">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6070"/>
                                        </p:tgtEl>
                                        <p:attrNameLst>
                                          <p:attrName>style.visibility</p:attrName>
                                        </p:attrNameLst>
                                      </p:cBhvr>
                                      <p:to>
                                        <p:strVal val="visible"/>
                                      </p:to>
                                    </p:set>
                                    <p:animEffect transition="in" filter="checkerboard(across)">
                                      <p:cBhvr>
                                        <p:cTn id="17" dur="500"/>
                                        <p:tgtEl>
                                          <p:spTgt spid="216070"/>
                                        </p:tgtEl>
                                      </p:cBhvr>
                                    </p:animEffect>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16068"/>
                                        </p:tgtEl>
                                        <p:attrNameLst>
                                          <p:attrName>style.visibility</p:attrName>
                                        </p:attrNameLst>
                                      </p:cBhvr>
                                      <p:to>
                                        <p:strVal val="visible"/>
                                      </p:to>
                                    </p:set>
                                    <p:anim calcmode="lin" valueType="num">
                                      <p:cBhvr>
                                        <p:cTn id="21" dur="500" fill="hold"/>
                                        <p:tgtEl>
                                          <p:spTgt spid="216068"/>
                                        </p:tgtEl>
                                        <p:attrNameLst>
                                          <p:attrName>ppt_w</p:attrName>
                                        </p:attrNameLst>
                                      </p:cBhvr>
                                      <p:tavLst>
                                        <p:tav tm="0">
                                          <p:val>
                                            <p:fltVal val="0"/>
                                          </p:val>
                                        </p:tav>
                                        <p:tav tm="100000">
                                          <p:val>
                                            <p:strVal val="#ppt_w"/>
                                          </p:val>
                                        </p:tav>
                                      </p:tavLst>
                                    </p:anim>
                                    <p:anim calcmode="lin" valueType="num">
                                      <p:cBhvr>
                                        <p:cTn id="22" dur="500" fill="hold"/>
                                        <p:tgtEl>
                                          <p:spTgt spid="216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P spid="216070" grpId="0" autoUpdateAnimBg="0"/>
      <p:bldP spid="216071" grpId="0" autoUpdateAnimBg="0"/>
      <p:bldP spid="216072"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9712</TotalTime>
  <Words>1525</Words>
  <Application>Microsoft Office PowerPoint</Application>
  <PresentationFormat>On-screen Show (4:3)</PresentationFormat>
  <Paragraphs>202</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Courier New</vt:lpstr>
      <vt:lpstr>Calibri</vt:lpstr>
      <vt:lpstr>Times New Roman</vt:lpstr>
      <vt:lpstr>Constantia</vt:lpstr>
      <vt:lpstr>Arial</vt:lpstr>
      <vt:lpstr>Wingdings 2</vt:lpstr>
      <vt:lpstr>Wingdings</vt:lpstr>
      <vt:lpstr>Flow</vt:lpstr>
      <vt:lpstr>E101A  Topic1</vt:lpstr>
      <vt:lpstr>E101A  Portfolio Questions</vt:lpstr>
      <vt:lpstr>What is an ACT</vt:lpstr>
      <vt:lpstr>What is an REGULATION</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E101A  Portfolio Questions</vt:lpstr>
      <vt:lpstr>PowerPoint Presentation</vt:lpstr>
      <vt:lpstr>E101A  Portfolio Questions</vt:lpstr>
      <vt:lpstr>E101A  Portfolio Questions</vt:lpstr>
      <vt:lpstr>Finished  E101A  Portfolio Questions</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Brooks</dc:creator>
  <cp:lastModifiedBy>Geoff Fielding</cp:lastModifiedBy>
  <cp:revision>1190</cp:revision>
  <cp:lastPrinted>1601-01-01T00:00:00Z</cp:lastPrinted>
  <dcterms:created xsi:type="dcterms:W3CDTF">2003-09-26T19:54:41Z</dcterms:created>
  <dcterms:modified xsi:type="dcterms:W3CDTF">2019-07-05T05:58:35Z</dcterms:modified>
</cp:coreProperties>
</file>