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9" r:id="rId4"/>
    <p:sldId id="314" r:id="rId5"/>
    <p:sldId id="315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75" r:id="rId18"/>
    <p:sldId id="268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7" r:id="rId27"/>
    <p:sldId id="285" r:id="rId28"/>
    <p:sldId id="286" r:id="rId29"/>
    <p:sldId id="288" r:id="rId30"/>
    <p:sldId id="289" r:id="rId31"/>
    <p:sldId id="290" r:id="rId32"/>
    <p:sldId id="292" r:id="rId33"/>
    <p:sldId id="293" r:id="rId34"/>
    <p:sldId id="295" r:id="rId35"/>
    <p:sldId id="294" r:id="rId36"/>
    <p:sldId id="291" r:id="rId37"/>
    <p:sldId id="299" r:id="rId38"/>
    <p:sldId id="300" r:id="rId39"/>
    <p:sldId id="297" r:id="rId40"/>
    <p:sldId id="298" r:id="rId41"/>
    <p:sldId id="323" r:id="rId42"/>
    <p:sldId id="312" r:id="rId43"/>
    <p:sldId id="324" r:id="rId44"/>
    <p:sldId id="320" r:id="rId45"/>
    <p:sldId id="321" r:id="rId46"/>
    <p:sldId id="322" r:id="rId47"/>
    <p:sldId id="328" r:id="rId48"/>
    <p:sldId id="325" r:id="rId49"/>
    <p:sldId id="326" r:id="rId50"/>
    <p:sldId id="32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25CC6-6A3F-45B0-8B09-6C8664372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9962-CA6F-4670-91AE-EFAFD7A97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96647-9225-4661-9DDA-C400FFAEE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5EA8F-70F1-4E37-931B-671CBB19F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F30A-0C52-4765-B6A3-829763740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3182A-94E2-47FD-82A9-309860C19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1EE4C-6172-48E7-A4CB-F88D07D95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D1950-716E-4A5F-BBDA-FCDD3989D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20A8-670A-412F-86FA-57EF608E0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CEEAF-2E14-48A6-BB67-1AD5FF648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1B89-D244-45FA-B1CF-8BE9C8C0D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A1B03EE-C722-4E95-AC5B-2F015BF36B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Image:Kapitolinischer_Pythagoras_adjusted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Kapitolinischer_Pythagoras_adjusted.jpg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Kapitolinischer_Pythagoras_adjusted.jpg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Kapitolinischer_Pythagoras_adjuste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Kapitolinischer_Pythagoras_adjuste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467475" cy="714375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2819400" cy="2565400"/>
          </a:xfrm>
          <a:prstGeom prst="rect">
            <a:avLst/>
          </a:prstGeom>
          <a:noFill/>
        </p:spPr>
      </p:pic>
      <p:pic>
        <p:nvPicPr>
          <p:cNvPr id="2063" name="Picture 15" descr="200px-Kapitolinischer_Pythagoras_adjusted">
            <a:hlinkClick r:id="rId4" tooltip="Kapitolinischer Pythagoras adjusted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362200"/>
            <a:ext cx="1598613" cy="2133600"/>
          </a:xfrm>
          <a:prstGeom prst="rect">
            <a:avLst/>
          </a:prstGeom>
          <a:noFill/>
        </p:spPr>
      </p:pic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09600" y="1295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Trigonometry and the right triangle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85800" y="236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334000" y="4953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/>
              <a:t>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248025" cy="3667125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4267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This right triangle has the following dimensions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Side  A = 3 meters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609600" y="3048000"/>
            <a:ext cx="3733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Side B= 4 meters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09600" y="3657600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hypotenuse = 5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562600" cy="5060950"/>
          </a:xfrm>
          <a:prstGeom prst="rect">
            <a:avLst/>
          </a:prstGeom>
          <a:noFill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3352800" cy="1127125"/>
          </a:xfrm>
          <a:prstGeom prst="rect">
            <a:avLst/>
          </a:prstGeom>
          <a:noFill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562600"/>
            <a:ext cx="43434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2819400" cy="2565400"/>
          </a:xfrm>
          <a:prstGeom prst="rect">
            <a:avLst/>
          </a:prstGeom>
          <a:noFill/>
        </p:spPr>
      </p:pic>
      <p:pic>
        <p:nvPicPr>
          <p:cNvPr id="74757" name="Picture 5" descr="200px-Kapitolinischer_Pythagoras_adjusted">
            <a:hlinkClick r:id="rId3" tooltip="Kapitolinischer Pythagoras adjusted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05400"/>
            <a:ext cx="1141413" cy="1524000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4114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This formulae can be transposed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6315075" cy="781050"/>
          </a:xfrm>
          <a:prstGeom prst="rect">
            <a:avLst/>
          </a:prstGeom>
          <a:noFill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447800"/>
            <a:ext cx="3276600" cy="1030288"/>
          </a:xfrm>
          <a:prstGeom prst="rect">
            <a:avLst/>
          </a:prstGeom>
          <a:noFill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886200"/>
            <a:ext cx="3657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2819400" cy="2565400"/>
          </a:xfrm>
          <a:prstGeom prst="rect">
            <a:avLst/>
          </a:prstGeom>
          <a:noFill/>
        </p:spPr>
      </p:pic>
      <p:pic>
        <p:nvPicPr>
          <p:cNvPr id="76803" name="Picture 3" descr="200px-Kapitolinischer_Pythagoras_adjusted">
            <a:hlinkClick r:id="rId3" tooltip="Kapitolinischer Pythagoras adjusted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05400"/>
            <a:ext cx="1141413" cy="1524000"/>
          </a:xfrm>
          <a:prstGeom prst="rect">
            <a:avLst/>
          </a:prstGeom>
          <a:noFill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3657600" cy="1295400"/>
          </a:xfrm>
          <a:prstGeom prst="rect">
            <a:avLst/>
          </a:prstGeom>
          <a:noFill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590800"/>
            <a:ext cx="3733800" cy="1360488"/>
          </a:xfrm>
          <a:prstGeom prst="rect">
            <a:avLst/>
          </a:prstGeom>
          <a:noFill/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876800"/>
            <a:ext cx="36576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657600" cy="1295400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067175" cy="3581400"/>
          </a:xfrm>
          <a:prstGeom prst="rect">
            <a:avLst/>
          </a:prstGeom>
          <a:noFill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3505200" cy="1196975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95400"/>
            <a:ext cx="405765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733800" cy="1360488"/>
          </a:xfrm>
          <a:prstGeom prst="rect">
            <a:avLst/>
          </a:prstGeom>
          <a:noFill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4600575" cy="3614738"/>
          </a:xfrm>
          <a:prstGeom prst="rect">
            <a:avLst/>
          </a:prstGeom>
          <a:noFill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3854450"/>
          </a:xfrm>
          <a:prstGeom prst="rect">
            <a:avLst/>
          </a:prstGeom>
          <a:noFill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48000"/>
            <a:ext cx="3581400" cy="126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391025" cy="4029075"/>
          </a:xfrm>
          <a:prstGeom prst="rect">
            <a:avLst/>
          </a:prstGeom>
          <a:noFill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3657600" cy="1228725"/>
          </a:xfrm>
          <a:prstGeom prst="rect">
            <a:avLst/>
          </a:prstGeom>
          <a:noFill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3429000" cy="1209675"/>
          </a:xfrm>
          <a:prstGeom prst="rect">
            <a:avLst/>
          </a:prstGeom>
          <a:noFill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95400"/>
            <a:ext cx="4572000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505325" cy="4724400"/>
          </a:xfrm>
          <a:prstGeom prst="rect">
            <a:avLst/>
          </a:prstGeom>
          <a:noFill/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35052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know that the angle opposite the hypotenuse in a right triangle is 90 degrees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3048000" cy="2465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other two angles are often unknown and are represented by the Greek symbol theta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θ 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43000"/>
            <a:ext cx="4876800" cy="475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4876800" cy="4127500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30480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now refer to Side A and Side B as the ‘Adjacent’ (next to) side to the angle θ  and the ‘Opposite’ to the angle 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029200" cy="4381500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28194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here that we are now referring to the other angle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62000" y="5257800"/>
            <a:ext cx="71628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‘Adjacent’ side to this angle θ is now the vertical side and the ‘Opposite’ is the horizontal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Trigonometry</a:t>
            </a:r>
            <a:endParaRPr lang="en-A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3733800" cy="3252788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3810000" cy="3224213"/>
          </a:xfrm>
          <a:prstGeom prst="rect">
            <a:avLst/>
          </a:prstGeom>
          <a:noFill/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85800" y="4495800"/>
            <a:ext cx="77724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 you can here, the side that we designate as ‘Adjacent’ or ‘Opposite’ depends on which angle θ we are referring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where our trigonometry functions of Sine Cosine and Tangent come in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These are usually represented as</a:t>
            </a:r>
          </a:p>
          <a:p>
            <a:pPr>
              <a:spcBef>
                <a:spcPct val="50000"/>
              </a:spcBef>
            </a:pPr>
            <a:r>
              <a:rPr lang="en-US" sz="6000" dirty="0" err="1" smtClean="0"/>
              <a:t>SinƟ</a:t>
            </a:r>
            <a:r>
              <a:rPr lang="en-US" sz="6000" dirty="0" smtClean="0"/>
              <a:t>  - SOH</a:t>
            </a:r>
            <a:endParaRPr lang="en-US" sz="6000" dirty="0"/>
          </a:p>
          <a:p>
            <a:pPr>
              <a:spcBef>
                <a:spcPct val="50000"/>
              </a:spcBef>
            </a:pPr>
            <a:r>
              <a:rPr lang="en-US" sz="6000" dirty="0" err="1" smtClean="0"/>
              <a:t>CosƟ</a:t>
            </a:r>
            <a:r>
              <a:rPr lang="en-US" sz="6000" dirty="0" smtClean="0"/>
              <a:t> - CAH</a:t>
            </a:r>
            <a:endParaRPr lang="en-US" sz="6000" dirty="0"/>
          </a:p>
          <a:p>
            <a:pPr>
              <a:spcBef>
                <a:spcPct val="50000"/>
              </a:spcBef>
            </a:pPr>
            <a:r>
              <a:rPr lang="en-US" sz="6000" dirty="0" err="1" smtClean="0"/>
              <a:t>TanƟ</a:t>
            </a:r>
            <a:r>
              <a:rPr lang="en-US" sz="6000" dirty="0" smtClean="0"/>
              <a:t>  </a:t>
            </a:r>
            <a:r>
              <a:rPr lang="en-US" sz="6000" smtClean="0"/>
              <a:t>- TOA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48200"/>
            <a:ext cx="5257800" cy="1643063"/>
          </a:xfrm>
          <a:prstGeom prst="rect">
            <a:avLst/>
          </a:prstGeom>
          <a:noFill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5257800" cy="1587500"/>
          </a:xfrm>
          <a:prstGeom prst="rect">
            <a:avLst/>
          </a:prstGeom>
          <a:noFill/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685800"/>
            <a:ext cx="5181600" cy="173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4752975" cy="4048125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2667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Lets see what this means for this triangle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0"/>
            <a:ext cx="5334000" cy="40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hypotenuse is 2 meters in length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457825" cy="5324475"/>
          </a:xfrm>
          <a:prstGeom prst="rect">
            <a:avLst/>
          </a:prstGeom>
          <a:noFill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2971800" cy="228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Cos represents the ratio reduction for the Adjacent or horizontal line of the triangle</a:t>
            </a: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086100" cy="847725"/>
          </a:xfrm>
          <a:prstGeom prst="rect">
            <a:avLst/>
          </a:prstGeom>
          <a:noFill/>
        </p:spPr>
      </p:pic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3124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Adjacent side is 2 x 0.707 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Adjacent = 1.41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4" grpId="0" animBg="1"/>
      <p:bldP spid="880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5486400" cy="494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hypotenuse is 2 meters in length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457825" cy="5324475"/>
          </a:xfrm>
          <a:prstGeom prst="rect">
            <a:avLst/>
          </a:prstGeom>
          <a:noFill/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2971800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Sin represents the ratio reduction for the Opposite or vertical line of the triangle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3124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Opposite side is 2 x 0.707 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28600" y="57150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Opposite = 1.41 m</a:t>
            </a:r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06705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019800" cy="454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time our triangle has a hypotenuse that is 5 meters long and the angle indicated is 53.13 degrees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49720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5114925" cy="4976813"/>
          </a:xfrm>
          <a:prstGeom prst="rect">
            <a:avLst/>
          </a:prstGeom>
          <a:noFill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105150" cy="695325"/>
          </a:xfrm>
          <a:prstGeom prst="rect">
            <a:avLst/>
          </a:prstGeom>
          <a:noFill/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2514600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Adjacent </a:t>
            </a:r>
          </a:p>
          <a:p>
            <a:pPr>
              <a:spcBef>
                <a:spcPct val="50000"/>
              </a:spcBef>
            </a:pPr>
            <a:r>
              <a:rPr lang="en-US" sz="3600"/>
              <a:t>= 5 x 0.6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52400" y="4572000"/>
            <a:ext cx="3429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Adjacent = 3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495458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5114925" cy="4976813"/>
          </a:xfrm>
          <a:prstGeom prst="rect">
            <a:avLst/>
          </a:prstGeom>
          <a:noFill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286125" cy="771525"/>
          </a:xfrm>
          <a:prstGeom prst="rect">
            <a:avLst/>
          </a:prstGeo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2590800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Opposite </a:t>
            </a:r>
          </a:p>
          <a:p>
            <a:pPr>
              <a:spcBef>
                <a:spcPct val="50000"/>
              </a:spcBef>
            </a:pPr>
            <a:r>
              <a:rPr lang="en-US" sz="3600"/>
              <a:t>= 5 x 0.8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3505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Opposite = 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17366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3048000" cy="1460500"/>
          </a:xfrm>
          <a:prstGeom prst="rect">
            <a:avLst/>
          </a:prstGeom>
          <a:noFill/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281488" cy="4648200"/>
          </a:xfrm>
          <a:prstGeom prst="rect">
            <a:avLst/>
          </a:prstGeom>
          <a:noFill/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3810000" cy="1346200"/>
          </a:xfrm>
          <a:prstGeom prst="rect">
            <a:avLst/>
          </a:prstGeom>
          <a:noFill/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327660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306888" cy="2593975"/>
          </a:xfrm>
          <a:prstGeom prst="rect">
            <a:avLst/>
          </a:prstGeom>
          <a:noFill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1295400" cy="1155700"/>
          </a:xfrm>
          <a:prstGeom prst="rect">
            <a:avLst/>
          </a:prstGeom>
          <a:noFill/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3562350" cy="990600"/>
          </a:xfrm>
          <a:prstGeom prst="rect">
            <a:avLst/>
          </a:prstGeom>
          <a:noFill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325278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14400"/>
            <a:ext cx="4000500" cy="4343400"/>
          </a:xfrm>
          <a:prstGeom prst="rect">
            <a:avLst/>
          </a:prstGeom>
          <a:noFill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2743200" cy="1347788"/>
          </a:xfrm>
          <a:prstGeom prst="rect">
            <a:avLst/>
          </a:prstGeom>
          <a:noFill/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3733800" cy="1250950"/>
          </a:xfrm>
          <a:prstGeom prst="rect">
            <a:avLst/>
          </a:prstGeom>
          <a:noFill/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962400" cy="116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1000125" cy="914400"/>
          </a:xfrm>
          <a:prstGeom prst="rect">
            <a:avLst/>
          </a:prstGeom>
          <a:noFill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267200" cy="1093788"/>
          </a:xfrm>
          <a:prstGeom prst="rect">
            <a:avLst/>
          </a:prstGeom>
          <a:noFill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25278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3152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have seen that Cos and Sin give us the ratio reduction in size when compared with the Hypotenuse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315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mean that Cos or Sin will never be greater than 1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7086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Cos was 1 then your triangle will be reduced down to a horizontal line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838200" y="4800600"/>
            <a:ext cx="7239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Sin was 1 then your triangle will simply be a vertical line</a:t>
            </a:r>
          </a:p>
        </p:txBody>
      </p:sp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2438400" cy="717550"/>
          </a:xfrm>
          <a:prstGeom prst="rect">
            <a:avLst/>
          </a:prstGeom>
          <a:noFill/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0"/>
            <a:ext cx="2438400" cy="78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 animBg="1"/>
      <p:bldP spid="1054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4876800" cy="15240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7391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tangent or Tan is the ratio relationship between the Opposite side and the Adjacent side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7467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the case of Tan the result can range from a fraction to a number much higher than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4267200" cy="1333500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200400" cy="1625600"/>
          </a:xfrm>
          <a:prstGeom prst="rect">
            <a:avLst/>
          </a:prstGeom>
          <a:noFill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3733800" cy="1235075"/>
          </a:xfrm>
          <a:prstGeom prst="rect">
            <a:avLst/>
          </a:prstGeom>
          <a:noFill/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495675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Triangles</a:t>
            </a:r>
            <a:endParaRPr lang="en-A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219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952500" cy="876300"/>
          </a:xfrm>
          <a:prstGeom prst="rect">
            <a:avLst/>
          </a:prstGeom>
          <a:noFill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4419600" cy="923925"/>
          </a:xfrm>
          <a:prstGeom prst="rect">
            <a:avLst/>
          </a:prstGeom>
          <a:noFill/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638" y="1143000"/>
            <a:ext cx="397033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53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91" y="1066696"/>
            <a:ext cx="7949909" cy="53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838200"/>
          </a:xfrm>
        </p:spPr>
        <p:txBody>
          <a:bodyPr/>
          <a:lstStyle/>
          <a:p>
            <a:r>
              <a:rPr lang="en-AU" dirty="0" smtClean="0"/>
              <a:t>Exercises 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AU" dirty="0" smtClean="0"/>
              <a:t>Answers to Exercise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AU" sz="2800" dirty="0" smtClean="0"/>
              <a:t>a) 0.42</a:t>
            </a:r>
          </a:p>
          <a:p>
            <a:r>
              <a:rPr lang="en-AU" sz="2800" dirty="0" smtClean="0"/>
              <a:t>b) -0.22</a:t>
            </a:r>
          </a:p>
          <a:p>
            <a:r>
              <a:rPr lang="en-AU" sz="2800" dirty="0" smtClean="0"/>
              <a:t>c) 0.47</a:t>
            </a:r>
          </a:p>
          <a:p>
            <a:r>
              <a:rPr lang="en-AU" sz="2800" dirty="0" smtClean="0"/>
              <a:t>d) -0.57</a:t>
            </a:r>
          </a:p>
          <a:p>
            <a:r>
              <a:rPr lang="en-AU" sz="2800" dirty="0" smtClean="0"/>
              <a:t>e) 0</a:t>
            </a:r>
          </a:p>
          <a:p>
            <a:r>
              <a:rPr lang="en-AU" sz="2800" dirty="0" smtClean="0"/>
              <a:t>f) </a:t>
            </a:r>
            <a:r>
              <a:rPr lang="en-AU" sz="1600" dirty="0" smtClean="0"/>
              <a:t>tan90=1 You can only have a true tangent for angle measures up to 89.99 repeating because the tangent is a ratio of a leg to the hypotenuse, so the leg cannot equal the hypotenuse of a right triangle.</a:t>
            </a:r>
            <a:endParaRPr lang="en-AU" sz="2800" dirty="0" smtClean="0"/>
          </a:p>
          <a:p>
            <a:r>
              <a:rPr lang="en-AU" sz="2800" dirty="0" smtClean="0"/>
              <a:t>G) 0.43</a:t>
            </a:r>
          </a:p>
          <a:p>
            <a:r>
              <a:rPr lang="en-AU" sz="2800" dirty="0" smtClean="0"/>
              <a:t>h) 0</a:t>
            </a:r>
          </a:p>
          <a:p>
            <a:r>
              <a:rPr lang="en-AU" sz="2800" dirty="0" err="1" smtClean="0"/>
              <a:t>i</a:t>
            </a:r>
            <a:r>
              <a:rPr lang="en-AU" sz="2800" dirty="0" smtClean="0"/>
              <a:t>) 0</a:t>
            </a:r>
          </a:p>
          <a:p>
            <a:r>
              <a:rPr lang="en-AU" sz="2800" dirty="0" smtClean="0"/>
              <a:t>j) 1 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2</a:t>
            </a:r>
            <a:endParaRPr lang="en-AU" dirty="0"/>
          </a:p>
        </p:txBody>
      </p:sp>
      <p:pic>
        <p:nvPicPr>
          <p:cNvPr id="4" name="Content Placeholder 3" descr="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490526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Answers to Exercise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a) 3 m</a:t>
            </a:r>
          </a:p>
          <a:p>
            <a:r>
              <a:rPr lang="en-AU" dirty="0" smtClean="0"/>
              <a:t>b) 7.37cm</a:t>
            </a:r>
          </a:p>
          <a:p>
            <a:r>
              <a:rPr lang="en-AU" dirty="0" smtClean="0"/>
              <a:t>c) 6.39cm</a:t>
            </a:r>
          </a:p>
          <a:p>
            <a:r>
              <a:rPr lang="en-AU" dirty="0" smtClean="0"/>
              <a:t>d) 6.15m</a:t>
            </a:r>
          </a:p>
          <a:p>
            <a:r>
              <a:rPr lang="en-AU" dirty="0" smtClean="0"/>
              <a:t>e) 8.16cm</a:t>
            </a:r>
          </a:p>
          <a:p>
            <a:r>
              <a:rPr lang="en-AU" dirty="0" smtClean="0"/>
              <a:t>f) 59.84mm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3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420144"/>
            <a:ext cx="7277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Answers to Exercise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a) 30˚</a:t>
            </a:r>
          </a:p>
          <a:p>
            <a:r>
              <a:rPr lang="en-AU" sz="2400" dirty="0" smtClean="0"/>
              <a:t>b) 35˚26’</a:t>
            </a:r>
          </a:p>
          <a:p>
            <a:r>
              <a:rPr lang="en-AU" sz="2400" dirty="0" smtClean="0"/>
              <a:t>c) 64˚15’</a:t>
            </a:r>
          </a:p>
          <a:p>
            <a:r>
              <a:rPr lang="en-AU" sz="2400" dirty="0" smtClean="0"/>
              <a:t>d) 21˚71’</a:t>
            </a:r>
          </a:p>
          <a:p>
            <a:r>
              <a:rPr lang="en-AU" sz="2400" dirty="0" smtClean="0"/>
              <a:t>e) 18˚19’</a:t>
            </a:r>
          </a:p>
          <a:p>
            <a:r>
              <a:rPr lang="en-AU" sz="2400" dirty="0" smtClean="0"/>
              <a:t>f) 67˚38’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AU" dirty="0" smtClean="0"/>
              <a:t>Exercise 4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dirty="0" smtClean="0"/>
              <a:t>Exercise 4 (cont)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943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b.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905000"/>
            <a:ext cx="5943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419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f.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200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79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h.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dirty="0" smtClean="0"/>
              <a:t>Answers to Exercise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 smtClean="0"/>
              <a:t>a)</a:t>
            </a:r>
          </a:p>
          <a:p>
            <a:r>
              <a:rPr lang="en-AU" sz="1600" dirty="0" smtClean="0"/>
              <a:t>b)</a:t>
            </a:r>
          </a:p>
          <a:p>
            <a:r>
              <a:rPr lang="en-AU" sz="1600" dirty="0" smtClean="0"/>
              <a:t>c)</a:t>
            </a:r>
          </a:p>
          <a:p>
            <a:r>
              <a:rPr lang="en-AU" sz="1600" dirty="0" smtClean="0"/>
              <a:t>d)</a:t>
            </a:r>
          </a:p>
          <a:p>
            <a:r>
              <a:rPr lang="en-AU" sz="1600" dirty="0" smtClean="0"/>
              <a:t>e)</a:t>
            </a:r>
          </a:p>
          <a:p>
            <a:r>
              <a:rPr lang="en-AU" sz="1600" dirty="0" smtClean="0"/>
              <a:t>f)</a:t>
            </a:r>
          </a:p>
          <a:p>
            <a:r>
              <a:rPr lang="en-AU" sz="1600" dirty="0" smtClean="0"/>
              <a:t>g)</a:t>
            </a:r>
          </a:p>
          <a:p>
            <a:r>
              <a:rPr lang="en-AU" sz="1600" dirty="0" smtClean="0"/>
              <a:t>h)</a:t>
            </a:r>
          </a:p>
          <a:p>
            <a:r>
              <a:rPr lang="en-AU" sz="1600" dirty="0" err="1" smtClean="0"/>
              <a:t>i</a:t>
            </a:r>
            <a:r>
              <a:rPr lang="en-AU" sz="1600" dirty="0" smtClean="0"/>
              <a:t>) </a:t>
            </a:r>
            <a:endParaRPr lang="en-AU" sz="48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2838450" cy="35052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40386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 right triangle is a triangle where one of the three angles is 90 degress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3219450" cy="3505200"/>
          </a:xfrm>
          <a:prstGeom prst="rect">
            <a:avLst/>
          </a:prstGeom>
          <a:noFill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3028950" cy="3457575"/>
          </a:xfrm>
          <a:prstGeom prst="rect">
            <a:avLst/>
          </a:prstGeom>
          <a:noFill/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33400" y="2590800"/>
            <a:ext cx="33528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size of the remaining two angles will add up to 90 degrees</a:t>
            </a:r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38200"/>
            <a:ext cx="3886200" cy="3762375"/>
          </a:xfrm>
          <a:prstGeom prst="rect">
            <a:avLst/>
          </a:prstGeo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57200" y="39624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53 + 37 = 90</a:t>
            </a:r>
            <a:r>
              <a:rPr lang="en-US" sz="3600" b="1" dirty="0" smtClean="0">
                <a:latin typeface="Agency FB"/>
              </a:rPr>
              <a:t>˚</a:t>
            </a:r>
            <a:endParaRPr lang="en-US" sz="3600" b="1" dirty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62000" y="4953000"/>
            <a:ext cx="7315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addition of all three angles will add up to 180 degrees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62200" y="56388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53 + 37 + 90 = </a:t>
            </a:r>
            <a:r>
              <a:rPr lang="en-US" sz="3600" b="1" smtClean="0"/>
              <a:t>180</a:t>
            </a:r>
            <a:r>
              <a:rPr lang="en-US" sz="3600" b="1" smtClean="0">
                <a:latin typeface="Agency FB"/>
              </a:rPr>
              <a:t>˚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3" grpId="0"/>
      <p:bldP spid="54284" grpId="0" animBg="1"/>
      <p:bldP spid="54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552825" cy="3724275"/>
          </a:xfrm>
          <a:prstGeom prst="rect">
            <a:avLst/>
          </a:prstGeom>
          <a:noFill/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3200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 right triangle has three sides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40386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longest side which is opposite to the right angle is called the hypotenuse</a:t>
            </a: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848100" cy="3886200"/>
          </a:xfrm>
          <a:prstGeom prst="rect">
            <a:avLst/>
          </a:prstGeom>
          <a:noFill/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209800" y="5029200"/>
            <a:ext cx="4800600" cy="1370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other two sides are commonly labeled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Side A and Side B</a:t>
            </a:r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962400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00px-Kapitolinischer_Pythagoras_adjusted">
            <a:hlinkClick r:id="rId2" tooltip="Kapitolinischer Pythagoras adjusted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1598613" cy="2133600"/>
          </a:xfrm>
          <a:prstGeom prst="rect">
            <a:avLst/>
          </a:prstGeom>
          <a:noFill/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Pythagoras was a Greek mathematician who is famous for his theorem regarding right triangles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86000"/>
            <a:ext cx="2819400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200px-Kapitolinischer_Pythagoras_adjusted">
            <a:hlinkClick r:id="rId2" tooltip="Kapitolinischer Pythagoras adjusted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1598613" cy="2133600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693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He found that the square of side A added to the square of sibe B equaled the square of the hypotenuse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09800"/>
            <a:ext cx="2819400" cy="2565400"/>
          </a:xfrm>
          <a:prstGeom prst="rect">
            <a:avLst/>
          </a:prstGeom>
          <a:noFill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105400"/>
            <a:ext cx="6934200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699</Words>
  <Application>Microsoft Office PowerPoint</Application>
  <PresentationFormat>On-screen Show (4:3)</PresentationFormat>
  <Paragraphs>102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PowerPoint Presentation</vt:lpstr>
      <vt:lpstr>Trigonometry</vt:lpstr>
      <vt:lpstr>PowerPoint Presentation</vt:lpstr>
      <vt:lpstr>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1</vt:lpstr>
      <vt:lpstr>Answers to Exercise 1</vt:lpstr>
      <vt:lpstr>Exercise 2</vt:lpstr>
      <vt:lpstr>Answers to Exercise 2</vt:lpstr>
      <vt:lpstr>Exercise 3</vt:lpstr>
      <vt:lpstr>Answers to Exercise 3</vt:lpstr>
      <vt:lpstr>Exercise 4</vt:lpstr>
      <vt:lpstr>Exercise 4 (cont)</vt:lpstr>
      <vt:lpstr>Answers to Exercise 4</vt:lpstr>
    </vt:vector>
  </TitlesOfParts>
  <Manager>Ian Evans</Manager>
  <Company>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DC Circuits</dc:subject>
  <dc:creator>Ian Evans</dc:creator>
  <cp:lastModifiedBy>Geoffs</cp:lastModifiedBy>
  <cp:revision>92</cp:revision>
  <dcterms:created xsi:type="dcterms:W3CDTF">2006-01-04T06:51:12Z</dcterms:created>
  <dcterms:modified xsi:type="dcterms:W3CDTF">2015-06-07T05:06:02Z</dcterms:modified>
</cp:coreProperties>
</file>