
<file path=[Content_Types].xml><?xml version="1.0" encoding="utf-8"?>
<Types xmlns="http://schemas.openxmlformats.org/package/2006/content-types">
  <Default Extension="vsd" ContentType="application/vnd.visio"/>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0" d="100"/>
          <a:sy n="60" d="100"/>
        </p:scale>
        <p:origin x="2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image" Target="../media/image8.emf"/><Relationship Id="rId4" Type="http://schemas.openxmlformats.org/officeDocument/2006/relationships/oleObject" Target="../embeddings/Microsoft_Visio_2003-2010_Drawing5.vsd"/></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Visio_2003-2010_Drawing6.vsd"/><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Visio_2003-2010_Drawing7.vsd"/><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Visio_2003-2010_Drawing1.vsd"/><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3" Type="http://schemas.openxmlformats.org/officeDocument/2006/relationships/image" Target="../media/image34.emf"/><Relationship Id="rId18" Type="http://schemas.openxmlformats.org/officeDocument/2006/relationships/image" Target="../media/image39.emf"/><Relationship Id="rId26" Type="http://schemas.openxmlformats.org/officeDocument/2006/relationships/image" Target="../media/image47.emf"/><Relationship Id="rId39" Type="http://schemas.openxmlformats.org/officeDocument/2006/relationships/image" Target="../media/image60.emf"/><Relationship Id="rId21" Type="http://schemas.openxmlformats.org/officeDocument/2006/relationships/image" Target="../media/image42.emf"/><Relationship Id="rId34" Type="http://schemas.openxmlformats.org/officeDocument/2006/relationships/image" Target="../media/image55.emf"/><Relationship Id="rId42" Type="http://schemas.openxmlformats.org/officeDocument/2006/relationships/image" Target="../media/image63.emf"/><Relationship Id="rId47" Type="http://schemas.openxmlformats.org/officeDocument/2006/relationships/image" Target="../media/image68.emf"/><Relationship Id="rId50" Type="http://schemas.openxmlformats.org/officeDocument/2006/relationships/image" Target="../media/image71.emf"/><Relationship Id="rId55" Type="http://schemas.openxmlformats.org/officeDocument/2006/relationships/image" Target="../media/image76.emf"/><Relationship Id="rId63" Type="http://schemas.openxmlformats.org/officeDocument/2006/relationships/image" Target="../media/image84.emf"/><Relationship Id="rId7" Type="http://schemas.openxmlformats.org/officeDocument/2006/relationships/image" Target="../media/image28.emf"/><Relationship Id="rId2" Type="http://schemas.openxmlformats.org/officeDocument/2006/relationships/image" Target="../media/image23.emf"/><Relationship Id="rId16" Type="http://schemas.openxmlformats.org/officeDocument/2006/relationships/image" Target="../media/image37.emf"/><Relationship Id="rId20" Type="http://schemas.openxmlformats.org/officeDocument/2006/relationships/image" Target="../media/image41.emf"/><Relationship Id="rId29" Type="http://schemas.openxmlformats.org/officeDocument/2006/relationships/image" Target="../media/image50.emf"/><Relationship Id="rId41" Type="http://schemas.openxmlformats.org/officeDocument/2006/relationships/image" Target="../media/image62.emf"/><Relationship Id="rId54" Type="http://schemas.openxmlformats.org/officeDocument/2006/relationships/image" Target="../media/image75.emf"/><Relationship Id="rId62" Type="http://schemas.openxmlformats.org/officeDocument/2006/relationships/image" Target="../media/image83.emf"/><Relationship Id="rId1" Type="http://schemas.openxmlformats.org/officeDocument/2006/relationships/slideLayout" Target="../slideLayouts/slideLayout6.xml"/><Relationship Id="rId6" Type="http://schemas.openxmlformats.org/officeDocument/2006/relationships/image" Target="../media/image27.emf"/><Relationship Id="rId11" Type="http://schemas.openxmlformats.org/officeDocument/2006/relationships/image" Target="../media/image32.emf"/><Relationship Id="rId24" Type="http://schemas.openxmlformats.org/officeDocument/2006/relationships/image" Target="../media/image45.emf"/><Relationship Id="rId32" Type="http://schemas.openxmlformats.org/officeDocument/2006/relationships/image" Target="../media/image53.emf"/><Relationship Id="rId37" Type="http://schemas.openxmlformats.org/officeDocument/2006/relationships/image" Target="../media/image58.emf"/><Relationship Id="rId40" Type="http://schemas.openxmlformats.org/officeDocument/2006/relationships/image" Target="../media/image61.emf"/><Relationship Id="rId45" Type="http://schemas.openxmlformats.org/officeDocument/2006/relationships/image" Target="../media/image66.emf"/><Relationship Id="rId53" Type="http://schemas.openxmlformats.org/officeDocument/2006/relationships/image" Target="../media/image74.emf"/><Relationship Id="rId58" Type="http://schemas.openxmlformats.org/officeDocument/2006/relationships/image" Target="../media/image79.emf"/><Relationship Id="rId5" Type="http://schemas.openxmlformats.org/officeDocument/2006/relationships/image" Target="../media/image26.emf"/><Relationship Id="rId15" Type="http://schemas.openxmlformats.org/officeDocument/2006/relationships/image" Target="../media/image36.emf"/><Relationship Id="rId23" Type="http://schemas.openxmlformats.org/officeDocument/2006/relationships/image" Target="../media/image44.emf"/><Relationship Id="rId28" Type="http://schemas.openxmlformats.org/officeDocument/2006/relationships/image" Target="../media/image49.emf"/><Relationship Id="rId36" Type="http://schemas.openxmlformats.org/officeDocument/2006/relationships/image" Target="../media/image57.emf"/><Relationship Id="rId49" Type="http://schemas.openxmlformats.org/officeDocument/2006/relationships/image" Target="../media/image70.emf"/><Relationship Id="rId57" Type="http://schemas.openxmlformats.org/officeDocument/2006/relationships/image" Target="../media/image78.emf"/><Relationship Id="rId61" Type="http://schemas.openxmlformats.org/officeDocument/2006/relationships/image" Target="../media/image82.emf"/><Relationship Id="rId10" Type="http://schemas.openxmlformats.org/officeDocument/2006/relationships/image" Target="../media/image31.emf"/><Relationship Id="rId19" Type="http://schemas.openxmlformats.org/officeDocument/2006/relationships/image" Target="../media/image40.emf"/><Relationship Id="rId31" Type="http://schemas.openxmlformats.org/officeDocument/2006/relationships/image" Target="../media/image52.emf"/><Relationship Id="rId44" Type="http://schemas.openxmlformats.org/officeDocument/2006/relationships/image" Target="../media/image65.emf"/><Relationship Id="rId52" Type="http://schemas.openxmlformats.org/officeDocument/2006/relationships/image" Target="../media/image73.emf"/><Relationship Id="rId60" Type="http://schemas.openxmlformats.org/officeDocument/2006/relationships/image" Target="../media/image81.emf"/><Relationship Id="rId65" Type="http://schemas.openxmlformats.org/officeDocument/2006/relationships/image" Target="../media/image86.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 Id="rId22" Type="http://schemas.openxmlformats.org/officeDocument/2006/relationships/image" Target="../media/image43.emf"/><Relationship Id="rId27" Type="http://schemas.openxmlformats.org/officeDocument/2006/relationships/image" Target="../media/image48.emf"/><Relationship Id="rId30" Type="http://schemas.openxmlformats.org/officeDocument/2006/relationships/image" Target="../media/image51.emf"/><Relationship Id="rId35" Type="http://schemas.openxmlformats.org/officeDocument/2006/relationships/image" Target="../media/image56.emf"/><Relationship Id="rId43" Type="http://schemas.openxmlformats.org/officeDocument/2006/relationships/image" Target="../media/image64.emf"/><Relationship Id="rId48" Type="http://schemas.openxmlformats.org/officeDocument/2006/relationships/image" Target="../media/image69.emf"/><Relationship Id="rId56" Type="http://schemas.openxmlformats.org/officeDocument/2006/relationships/image" Target="../media/image77.emf"/><Relationship Id="rId64" Type="http://schemas.openxmlformats.org/officeDocument/2006/relationships/image" Target="../media/image85.emf"/><Relationship Id="rId8" Type="http://schemas.openxmlformats.org/officeDocument/2006/relationships/image" Target="../media/image29.emf"/><Relationship Id="rId51" Type="http://schemas.openxmlformats.org/officeDocument/2006/relationships/image" Target="../media/image72.emf"/><Relationship Id="rId3" Type="http://schemas.openxmlformats.org/officeDocument/2006/relationships/image" Target="../media/image24.emf"/><Relationship Id="rId12" Type="http://schemas.openxmlformats.org/officeDocument/2006/relationships/image" Target="../media/image33.emf"/><Relationship Id="rId17" Type="http://schemas.openxmlformats.org/officeDocument/2006/relationships/image" Target="../media/image38.emf"/><Relationship Id="rId25" Type="http://schemas.openxmlformats.org/officeDocument/2006/relationships/image" Target="../media/image46.emf"/><Relationship Id="rId33" Type="http://schemas.openxmlformats.org/officeDocument/2006/relationships/image" Target="../media/image54.emf"/><Relationship Id="rId38" Type="http://schemas.openxmlformats.org/officeDocument/2006/relationships/image" Target="../media/image59.emf"/><Relationship Id="rId46" Type="http://schemas.openxmlformats.org/officeDocument/2006/relationships/image" Target="../media/image67.emf"/><Relationship Id="rId59" Type="http://schemas.openxmlformats.org/officeDocument/2006/relationships/image" Target="../media/image80.emf"/></Relationships>
</file>

<file path=ppt/slides/_rels/slide2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Visio_2003-2010_Drawing2.vsd"/><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Visio_2003-2010_Drawing3.vsd"/><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Visio_2003-2010_Drawing4.vsd"/><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Maths Tutorial</a:t>
            </a:r>
            <a:endParaRPr lang="en-AU" dirty="0"/>
          </a:p>
        </p:txBody>
      </p:sp>
      <p:sp>
        <p:nvSpPr>
          <p:cNvPr id="3" name="Subtitle 2"/>
          <p:cNvSpPr>
            <a:spLocks noGrp="1"/>
          </p:cNvSpPr>
          <p:nvPr>
            <p:ph type="subTitle" idx="1"/>
          </p:nvPr>
        </p:nvSpPr>
        <p:spPr/>
        <p:txBody>
          <a:bodyPr/>
          <a:lstStyle/>
          <a:p>
            <a:r>
              <a:rPr lang="en-AU" dirty="0" smtClean="0"/>
              <a:t>Trigonometry and AC Theory</a:t>
            </a:r>
            <a:endParaRPr lang="en-AU" dirty="0"/>
          </a:p>
        </p:txBody>
      </p:sp>
    </p:spTree>
    <p:extLst>
      <p:ext uri="{BB962C8B-B14F-4D97-AF65-F5344CB8AC3E}">
        <p14:creationId xmlns:p14="http://schemas.microsoft.com/office/powerpoint/2010/main" val="1829589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Calculate Impedance of a Series Circuit</a:t>
            </a:r>
            <a:endParaRPr lang="en-AU" dirty="0"/>
          </a:p>
        </p:txBody>
      </p:sp>
      <p:sp>
        <p:nvSpPr>
          <p:cNvPr id="6" name="Content Placeholder 5"/>
          <p:cNvSpPr>
            <a:spLocks noGrp="1"/>
          </p:cNvSpPr>
          <p:nvPr>
            <p:ph idx="1"/>
          </p:nvPr>
        </p:nvSpPr>
        <p:spPr/>
        <p:txBody>
          <a:bodyPr/>
          <a:lstStyle/>
          <a:p>
            <a:r>
              <a:rPr lang="en-AU" dirty="0" smtClean="0"/>
              <a:t>Consider the circuit </a:t>
            </a:r>
            <a:r>
              <a:rPr lang="en-AU" dirty="0" smtClean="0"/>
              <a:t>shown</a:t>
            </a:r>
            <a:endParaRPr lang="en-AU" dirty="0"/>
          </a:p>
        </p:txBody>
      </p:sp>
      <p:sp>
        <p:nvSpPr>
          <p:cNvPr id="7" name="Content Placeholder 2"/>
          <p:cNvSpPr txBox="1">
            <a:spLocks/>
          </p:cNvSpPr>
          <p:nvPr/>
        </p:nvSpPr>
        <p:spPr>
          <a:xfrm>
            <a:off x="677334" y="216058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dirty="0" smtClean="0"/>
              <a:t>Consider the circuit shown</a:t>
            </a:r>
          </a:p>
          <a:p>
            <a:endParaRPr lang="en-AU" dirty="0"/>
          </a:p>
        </p:txBody>
      </p:sp>
      <p:sp>
        <p:nvSpPr>
          <p:cNvPr id="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mc:AlternateContent xmlns:mc="http://schemas.openxmlformats.org/markup-compatibility/2006">
        <mc:Choice xmlns:a14="http://schemas.microsoft.com/office/drawing/2010/main" Requires="a14">
          <p:sp>
            <p:nvSpPr>
              <p:cNvPr id="11" name="Content Placeholder 2"/>
              <p:cNvSpPr txBox="1">
                <a:spLocks/>
              </p:cNvSpPr>
              <p:nvPr/>
            </p:nvSpPr>
            <p:spPr>
              <a:xfrm>
                <a:off x="677334" y="2160589"/>
                <a:ext cx="8596668" cy="388077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AU" dirty="0" smtClean="0">
                  <a:latin typeface="+mj-lt"/>
                  <a:ea typeface="Calibri" panose="020F0502020204030204" pitchFamily="34" charset="0"/>
                </a:endParaRPr>
              </a:p>
              <a:p>
                <a:r>
                  <a:rPr lang="en-AU" dirty="0" smtClean="0">
                    <a:latin typeface="+mj-lt"/>
                    <a:ea typeface="Calibri" panose="020F0502020204030204" pitchFamily="34" charset="0"/>
                  </a:rPr>
                  <a:t>X</a:t>
                </a:r>
                <a:r>
                  <a:rPr lang="en-AU" baseline="-25000" dirty="0" smtClean="0">
                    <a:effectLst/>
                    <a:latin typeface="+mj-lt"/>
                    <a:ea typeface="Calibri" panose="020F0502020204030204" pitchFamily="34" charset="0"/>
                  </a:rPr>
                  <a:t>L</a:t>
                </a:r>
                <a:r>
                  <a:rPr lang="en-AU" dirty="0" smtClean="0">
                    <a:effectLst/>
                    <a:latin typeface="+mj-lt"/>
                    <a:ea typeface="Calibri" panose="020F0502020204030204" pitchFamily="34" charset="0"/>
                  </a:rPr>
                  <a:t> </a:t>
                </a:r>
                <a:r>
                  <a:rPr lang="en-AU" dirty="0">
                    <a:effectLst/>
                    <a:latin typeface="+mj-lt"/>
                    <a:ea typeface="Calibri" panose="020F0502020204030204" pitchFamily="34" charset="0"/>
                  </a:rPr>
                  <a:t>= </a:t>
                </a:r>
                <a14:m>
                  <m:oMath xmlns:m="http://schemas.openxmlformats.org/officeDocument/2006/math">
                    <m:r>
                      <a:rPr lang="en-AU" i="1">
                        <a:effectLst/>
                        <a:latin typeface="+mj-lt"/>
                        <a:ea typeface="Calibri" panose="020F0502020204030204" pitchFamily="34" charset="0"/>
                        <a:cs typeface="Arial" panose="020B0604020202020204" pitchFamily="34" charset="0"/>
                      </a:rPr>
                      <m:t>2</m:t>
                    </m:r>
                    <m:r>
                      <a:rPr lang="en-AU" i="1">
                        <a:effectLst/>
                        <a:latin typeface="+mj-lt"/>
                        <a:ea typeface="Calibri" panose="020F0502020204030204" pitchFamily="34" charset="0"/>
                        <a:cs typeface="Arial" panose="020B0604020202020204" pitchFamily="34" charset="0"/>
                      </a:rPr>
                      <m:t>𝜋</m:t>
                    </m:r>
                    <m:r>
                      <a:rPr lang="en-AU" i="1">
                        <a:effectLst/>
                        <a:latin typeface="+mj-lt"/>
                        <a:ea typeface="Calibri" panose="020F0502020204030204" pitchFamily="34" charset="0"/>
                        <a:cs typeface="Arial" panose="020B0604020202020204" pitchFamily="34" charset="0"/>
                      </a:rPr>
                      <m:t>𝑓𝐿</m:t>
                    </m:r>
                  </m:oMath>
                </a14:m>
                <a:r>
                  <a:rPr lang="en-AU" dirty="0">
                    <a:effectLst/>
                    <a:latin typeface="+mj-lt"/>
                    <a:ea typeface="Calibri" panose="020F0502020204030204" pitchFamily="34" charset="0"/>
                  </a:rPr>
                  <a:t>  = </a:t>
                </a:r>
                <a14:m>
                  <m:oMath xmlns:m="http://schemas.openxmlformats.org/officeDocument/2006/math">
                    <m:r>
                      <a:rPr lang="en-AU" i="1">
                        <a:effectLst/>
                        <a:latin typeface="+mj-lt"/>
                        <a:ea typeface="Calibri" panose="020F0502020204030204" pitchFamily="34" charset="0"/>
                        <a:cs typeface="Arial" panose="020B0604020202020204" pitchFamily="34" charset="0"/>
                      </a:rPr>
                      <m:t>2</m:t>
                    </m:r>
                    <m:r>
                      <a:rPr lang="en-AU" i="1">
                        <a:effectLst/>
                        <a:latin typeface="+mj-lt"/>
                        <a:ea typeface="Calibri" panose="020F0502020204030204" pitchFamily="34" charset="0"/>
                        <a:cs typeface="Arial" panose="020B0604020202020204" pitchFamily="34" charset="0"/>
                      </a:rPr>
                      <m:t>𝜋</m:t>
                    </m:r>
                    <m:r>
                      <a:rPr lang="en-AU" i="1">
                        <a:effectLst/>
                        <a:latin typeface="+mj-lt"/>
                        <a:ea typeface="Calibri" panose="020F0502020204030204" pitchFamily="34" charset="0"/>
                        <a:cs typeface="Arial" panose="020B0604020202020204" pitchFamily="34" charset="0"/>
                      </a:rPr>
                      <m:t>𝑥</m:t>
                    </m:r>
                    <m:r>
                      <a:rPr lang="en-AU" i="1">
                        <a:effectLst/>
                        <a:latin typeface="+mj-lt"/>
                        <a:ea typeface="Calibri" panose="020F0502020204030204" pitchFamily="34" charset="0"/>
                        <a:cs typeface="Arial" panose="020B0604020202020204" pitchFamily="34" charset="0"/>
                      </a:rPr>
                      <m:t>50</m:t>
                    </m:r>
                    <m:r>
                      <a:rPr lang="en-AU" i="1">
                        <a:effectLst/>
                        <a:latin typeface="+mj-lt"/>
                        <a:ea typeface="Calibri" panose="020F0502020204030204" pitchFamily="34" charset="0"/>
                        <a:cs typeface="Arial" panose="020B0604020202020204" pitchFamily="34" charset="0"/>
                      </a:rPr>
                      <m:t>𝑥</m:t>
                    </m:r>
                    <m:r>
                      <a:rPr lang="en-AU" i="1">
                        <a:effectLst/>
                        <a:latin typeface="+mj-lt"/>
                        <a:ea typeface="Calibri" panose="020F0502020204030204" pitchFamily="34" charset="0"/>
                        <a:cs typeface="Arial" panose="020B0604020202020204" pitchFamily="34" charset="0"/>
                      </a:rPr>
                      <m:t>0.25</m:t>
                    </m:r>
                  </m:oMath>
                </a14:m>
                <a:r>
                  <a:rPr lang="en-AU" dirty="0">
                    <a:effectLst/>
                    <a:latin typeface="+mj-lt"/>
                    <a:ea typeface="Calibri" panose="020F0502020204030204" pitchFamily="34" charset="0"/>
                  </a:rPr>
                  <a:t> = </a:t>
                </a:r>
                <a:r>
                  <a:rPr lang="en-AU" dirty="0" smtClean="0">
                    <a:effectLst/>
                    <a:latin typeface="+mj-lt"/>
                    <a:ea typeface="Calibri" panose="020F0502020204030204" pitchFamily="34" charset="0"/>
                  </a:rPr>
                  <a:t>78.5Ω</a:t>
                </a:r>
              </a:p>
              <a:p>
                <a:r>
                  <a:rPr lang="en-AU" dirty="0" smtClean="0">
                    <a:latin typeface="+mj-lt"/>
                  </a:rPr>
                  <a:t>R = 50</a:t>
                </a:r>
                <a:r>
                  <a:rPr lang="en-AU" dirty="0" smtClean="0">
                    <a:latin typeface="+mj-lt"/>
                    <a:ea typeface="Calibri" panose="020F0502020204030204" pitchFamily="34" charset="0"/>
                  </a:rPr>
                  <a:t>Ω</a:t>
                </a:r>
              </a:p>
              <a:p>
                <a:r>
                  <a:rPr lang="en-AU" dirty="0" smtClean="0">
                    <a:latin typeface="+mj-lt"/>
                  </a:rPr>
                  <a:t>Calculate Z = Pol(50,78.5 =</a:t>
                </a:r>
              </a:p>
              <a:p>
                <a:r>
                  <a:rPr lang="en-AU" dirty="0" smtClean="0">
                    <a:latin typeface="+mj-lt"/>
                  </a:rPr>
                  <a:t>Display show </a:t>
                </a:r>
                <a:r>
                  <a:rPr lang="en-AU" dirty="0" smtClean="0">
                    <a:latin typeface="+mj-lt"/>
                  </a:rPr>
                  <a:t>93.0712093</a:t>
                </a:r>
              </a:p>
              <a:p>
                <a:r>
                  <a:rPr lang="en-AU" dirty="0" smtClean="0">
                    <a:latin typeface="+mj-lt"/>
                  </a:rPr>
                  <a:t>Z = 93.07</a:t>
                </a:r>
                <a:r>
                  <a:rPr lang="el-GR" dirty="0" smtClean="0">
                    <a:latin typeface="+mj-lt"/>
                  </a:rPr>
                  <a:t>Ω</a:t>
                </a:r>
                <a:endParaRPr lang="en-AU" dirty="0" smtClean="0">
                  <a:latin typeface="+mj-lt"/>
                </a:endParaRPr>
              </a:p>
              <a:p>
                <a:r>
                  <a:rPr lang="en-AU" dirty="0" smtClean="0">
                    <a:latin typeface="+mj-lt"/>
                  </a:rPr>
                  <a:t>Press RCL “F”</a:t>
                </a:r>
              </a:p>
              <a:p>
                <a:r>
                  <a:rPr lang="en-AU" dirty="0" smtClean="0">
                    <a:latin typeface="+mj-lt"/>
                  </a:rPr>
                  <a:t>Display shows </a:t>
                </a:r>
                <a:r>
                  <a:rPr lang="en-AU" dirty="0">
                    <a:latin typeface="+mj-lt"/>
                    <a:ea typeface="Calibri" panose="020F0502020204030204" pitchFamily="34" charset="0"/>
                  </a:rPr>
                  <a:t>57.50520006 </a:t>
                </a:r>
                <a:r>
                  <a:rPr lang="en-AU" dirty="0" smtClean="0">
                    <a:latin typeface="+mj-lt"/>
                    <a:ea typeface="Calibri" panose="020F0502020204030204" pitchFamily="34" charset="0"/>
                  </a:rPr>
                  <a:t>(Angle</a:t>
                </a:r>
                <a:r>
                  <a:rPr lang="en-AU" dirty="0" smtClean="0">
                    <a:latin typeface="+mj-lt"/>
                    <a:ea typeface="Calibri" panose="020F0502020204030204" pitchFamily="34" charset="0"/>
                  </a:rPr>
                  <a:t>)</a:t>
                </a:r>
              </a:p>
              <a:p>
                <a:r>
                  <a:rPr lang="en-AU" dirty="0" smtClean="0">
                    <a:latin typeface="+mj-lt"/>
                    <a:ea typeface="Calibri" panose="020F0502020204030204" pitchFamily="34" charset="0"/>
                  </a:rPr>
                  <a:t>Angle = 57.5</a:t>
                </a:r>
                <a:r>
                  <a:rPr lang="en-AU" baseline="30000" dirty="0" smtClean="0"/>
                  <a:t>0</a:t>
                </a:r>
                <a:endParaRPr lang="en-AU" dirty="0" smtClean="0">
                  <a:latin typeface="+mj-lt"/>
                  <a:ea typeface="Calibri" panose="020F0502020204030204" pitchFamily="34" charset="0"/>
                </a:endParaRPr>
              </a:p>
              <a:p>
                <a:r>
                  <a:rPr lang="en-AU" dirty="0" smtClean="0">
                    <a:latin typeface="+mj-lt"/>
                  </a:rPr>
                  <a:t>Press RCL “E”</a:t>
                </a:r>
              </a:p>
              <a:p>
                <a:r>
                  <a:rPr lang="en-AU" dirty="0" smtClean="0">
                    <a:latin typeface="+mj-lt"/>
                  </a:rPr>
                  <a:t>Display shows 93.0712093</a:t>
                </a:r>
                <a:r>
                  <a:rPr lang="en-AU" dirty="0" smtClean="0">
                    <a:latin typeface="+mj-lt"/>
                    <a:ea typeface="Calibri" panose="020F0502020204030204" pitchFamily="34" charset="0"/>
                  </a:rPr>
                  <a:t> (</a:t>
                </a:r>
                <a:r>
                  <a:rPr lang="en-AU" dirty="0" err="1" smtClean="0">
                    <a:latin typeface="+mj-lt"/>
                    <a:ea typeface="Calibri" panose="020F0502020204030204" pitchFamily="34" charset="0"/>
                  </a:rPr>
                  <a:t>Hyp</a:t>
                </a:r>
                <a:r>
                  <a:rPr lang="en-AU" dirty="0" smtClean="0">
                    <a:latin typeface="+mj-lt"/>
                    <a:ea typeface="Calibri" panose="020F0502020204030204" pitchFamily="34" charset="0"/>
                  </a:rPr>
                  <a:t>)</a:t>
                </a:r>
                <a:endParaRPr lang="en-AU" dirty="0">
                  <a:latin typeface="+mj-lt"/>
                </a:endParaRPr>
              </a:p>
            </p:txBody>
          </p:sp>
        </mc:Choice>
        <mc:Fallback>
          <p:sp>
            <p:nvSpPr>
              <p:cNvPr id="11" name="Content Placeholder 2"/>
              <p:cNvSpPr txBox="1">
                <a:spLocks noRot="1" noChangeAspect="1" noMove="1" noResize="1" noEditPoints="1" noAdjustHandles="1" noChangeArrowheads="1" noChangeShapeType="1" noTextEdit="1"/>
              </p:cNvSpPr>
              <p:nvPr/>
            </p:nvSpPr>
            <p:spPr>
              <a:xfrm>
                <a:off x="677334" y="2160589"/>
                <a:ext cx="8596668" cy="3880773"/>
              </a:xfrm>
              <a:prstGeom prst="rect">
                <a:avLst/>
              </a:prstGeom>
              <a:blipFill rotWithShape="0">
                <a:blip r:embed="rId3"/>
                <a:stretch>
                  <a:fillRect l="-71"/>
                </a:stretch>
              </a:blipFill>
            </p:spPr>
            <p:txBody>
              <a:bodyPr/>
              <a:lstStyle/>
              <a:p>
                <a:r>
                  <a:rPr lang="en-AU">
                    <a:noFill/>
                  </a:rPr>
                  <a:t> </a:t>
                </a:r>
              </a:p>
            </p:txBody>
          </p:sp>
        </mc:Fallback>
      </mc:AlternateContent>
      <p:sp>
        <p:nvSpPr>
          <p:cNvPr id="1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3" name="Object 12"/>
          <p:cNvGraphicFramePr>
            <a:graphicFrameLocks noChangeAspect="1"/>
          </p:cNvGraphicFramePr>
          <p:nvPr>
            <p:extLst>
              <p:ext uri="{D42A27DB-BD31-4B8C-83A1-F6EECF244321}">
                <p14:modId xmlns:p14="http://schemas.microsoft.com/office/powerpoint/2010/main" val="1816157344"/>
              </p:ext>
            </p:extLst>
          </p:nvPr>
        </p:nvGraphicFramePr>
        <p:xfrm>
          <a:off x="3325287" y="1131889"/>
          <a:ext cx="3533775" cy="1028700"/>
        </p:xfrm>
        <a:graphic>
          <a:graphicData uri="http://schemas.openxmlformats.org/presentationml/2006/ole">
            <mc:AlternateContent xmlns:mc="http://schemas.openxmlformats.org/markup-compatibility/2006">
              <mc:Choice xmlns:v="urn:schemas-microsoft-com:vml" Requires="v">
                <p:oleObj spid="_x0000_s6192" name="Visio" r:id="rId4" imgW="2163510" imgH="630267" progId="Visio.Drawing.11">
                  <p:embed/>
                </p:oleObj>
              </mc:Choice>
              <mc:Fallback>
                <p:oleObj name="Visio" r:id="rId4" imgW="2163510" imgH="63026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287" y="1131889"/>
                        <a:ext cx="353377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p:cNvPicPr>
            <a:picLocks noChangeAspect="1"/>
          </p:cNvPicPr>
          <p:nvPr/>
        </p:nvPicPr>
        <p:blipFill>
          <a:blip r:embed="rId6"/>
          <a:stretch>
            <a:fillRect/>
          </a:stretch>
        </p:blipFill>
        <p:spPr>
          <a:xfrm>
            <a:off x="5326762" y="2187644"/>
            <a:ext cx="3498053" cy="4083907"/>
          </a:xfrm>
          <a:prstGeom prst="rect">
            <a:avLst/>
          </a:prstGeom>
        </p:spPr>
      </p:pic>
      <p:sp>
        <p:nvSpPr>
          <p:cNvPr id="3" name="Rectangle 10"/>
          <p:cNvSpPr>
            <a:spLocks noChangeArrowheads="1"/>
          </p:cNvSpPr>
          <p:nvPr/>
        </p:nvSpPr>
        <p:spPr bwMode="auto">
          <a:xfrm>
            <a:off x="9550400" y="2870200"/>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endParaRPr lang="en-AU"/>
          </a:p>
        </p:txBody>
      </p:sp>
      <p:pic>
        <p:nvPicPr>
          <p:cNvPr id="17" name="Picture 16"/>
          <p:cNvPicPr>
            <a:picLocks noChangeAspect="1"/>
          </p:cNvPicPr>
          <p:nvPr/>
        </p:nvPicPr>
        <p:blipFill>
          <a:blip r:embed="rId7"/>
          <a:stretch>
            <a:fillRect/>
          </a:stretch>
        </p:blipFill>
        <p:spPr>
          <a:xfrm>
            <a:off x="9090822" y="1131889"/>
            <a:ext cx="2781300" cy="5189761"/>
          </a:xfrm>
          <a:prstGeom prst="rect">
            <a:avLst/>
          </a:prstGeom>
        </p:spPr>
      </p:pic>
    </p:spTree>
    <p:extLst>
      <p:ext uri="{BB962C8B-B14F-4D97-AF65-F5344CB8AC3E}">
        <p14:creationId xmlns:p14="http://schemas.microsoft.com/office/powerpoint/2010/main" val="1474620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Impedance of a Parallel Circuit</a:t>
            </a:r>
            <a:endParaRPr lang="en-AU" dirty="0"/>
          </a:p>
        </p:txBody>
      </p:sp>
      <p:sp>
        <p:nvSpPr>
          <p:cNvPr id="3" name="Content Placeholder 2"/>
          <p:cNvSpPr>
            <a:spLocks noGrp="1"/>
          </p:cNvSpPr>
          <p:nvPr>
            <p:ph idx="1"/>
          </p:nvPr>
        </p:nvSpPr>
        <p:spPr>
          <a:xfrm>
            <a:off x="677334" y="2160589"/>
            <a:ext cx="8596668" cy="4295967"/>
          </a:xfrm>
        </p:spPr>
        <p:txBody>
          <a:bodyPr>
            <a:normAutofit fontScale="92500" lnSpcReduction="10000"/>
          </a:bodyPr>
          <a:lstStyle/>
          <a:p>
            <a:r>
              <a:rPr lang="en-AU" dirty="0">
                <a:latin typeface="+mj-lt"/>
              </a:rPr>
              <a:t>Consider the circuit shown</a:t>
            </a:r>
          </a:p>
          <a:p>
            <a:r>
              <a:rPr lang="en-AU" dirty="0" smtClean="0">
                <a:latin typeface="+mj-lt"/>
              </a:rPr>
              <a:t>XL = 2𝜋𝑓𝐿  = 2𝜋𝑥50𝑥0.25 = 78.5</a:t>
            </a:r>
            <a:r>
              <a:rPr lang="el-GR" dirty="0" smtClean="0">
                <a:latin typeface="+mj-lt"/>
              </a:rPr>
              <a:t>Ω</a:t>
            </a:r>
            <a:endParaRPr lang="el-GR" dirty="0">
              <a:latin typeface="+mj-lt"/>
            </a:endParaRPr>
          </a:p>
          <a:p>
            <a:r>
              <a:rPr lang="en-AU" dirty="0">
                <a:latin typeface="+mj-lt"/>
                <a:ea typeface="Calibri" panose="020F0502020204030204" pitchFamily="34" charset="0"/>
              </a:rPr>
              <a:t>I</a:t>
            </a:r>
            <a:r>
              <a:rPr lang="en-AU" baseline="-25000" dirty="0">
                <a:latin typeface="+mj-lt"/>
                <a:ea typeface="Calibri" panose="020F0502020204030204" pitchFamily="34" charset="0"/>
              </a:rPr>
              <a:t>R</a:t>
            </a:r>
            <a:r>
              <a:rPr lang="en-AU" dirty="0">
                <a:latin typeface="+mj-lt"/>
                <a:ea typeface="Calibri" panose="020F0502020204030204" pitchFamily="34" charset="0"/>
              </a:rPr>
              <a:t> = V/R   = 230/50    = </a:t>
            </a:r>
            <a:r>
              <a:rPr lang="en-AU" dirty="0" smtClean="0">
                <a:latin typeface="+mj-lt"/>
                <a:ea typeface="Calibri" panose="020F0502020204030204" pitchFamily="34" charset="0"/>
              </a:rPr>
              <a:t>4.6A</a:t>
            </a:r>
          </a:p>
          <a:p>
            <a:r>
              <a:rPr lang="en-AU" dirty="0">
                <a:latin typeface="+mj-lt"/>
                <a:ea typeface="Calibri" panose="020F0502020204030204" pitchFamily="34" charset="0"/>
              </a:rPr>
              <a:t>I</a:t>
            </a:r>
            <a:r>
              <a:rPr lang="en-AU" baseline="-25000" dirty="0">
                <a:latin typeface="+mj-lt"/>
                <a:ea typeface="Calibri" panose="020F0502020204030204" pitchFamily="34" charset="0"/>
              </a:rPr>
              <a:t>L</a:t>
            </a:r>
            <a:r>
              <a:rPr lang="en-AU" dirty="0">
                <a:latin typeface="+mj-lt"/>
                <a:ea typeface="Calibri" panose="020F0502020204030204" pitchFamily="34" charset="0"/>
              </a:rPr>
              <a:t> = V/X</a:t>
            </a:r>
            <a:r>
              <a:rPr lang="en-AU" baseline="-25000" dirty="0">
                <a:latin typeface="+mj-lt"/>
                <a:ea typeface="Calibri" panose="020F0502020204030204" pitchFamily="34" charset="0"/>
              </a:rPr>
              <a:t>L</a:t>
            </a:r>
            <a:r>
              <a:rPr lang="en-AU" dirty="0">
                <a:latin typeface="+mj-lt"/>
                <a:ea typeface="Calibri" panose="020F0502020204030204" pitchFamily="34" charset="0"/>
              </a:rPr>
              <a:t> = 230/78.5 = 2.93A</a:t>
            </a:r>
            <a:endParaRPr lang="el-GR" dirty="0">
              <a:latin typeface="+mj-lt"/>
            </a:endParaRPr>
          </a:p>
          <a:p>
            <a:r>
              <a:rPr lang="en-AU" dirty="0" smtClean="0">
                <a:latin typeface="+mj-lt"/>
              </a:rPr>
              <a:t>Enter Pol(4.6,2.93 = </a:t>
            </a:r>
            <a:r>
              <a:rPr lang="en-AU" dirty="0">
                <a:latin typeface="+mj-lt"/>
                <a:ea typeface="Calibri" panose="020F0502020204030204" pitchFamily="34" charset="0"/>
              </a:rPr>
              <a:t>5.453888521 </a:t>
            </a:r>
            <a:endParaRPr lang="en-AU" dirty="0" smtClean="0">
              <a:latin typeface="+mj-lt"/>
              <a:ea typeface="Calibri" panose="020F0502020204030204" pitchFamily="34" charset="0"/>
            </a:endParaRPr>
          </a:p>
          <a:p>
            <a:r>
              <a:rPr lang="en-AU" dirty="0" smtClean="0">
                <a:latin typeface="+mj-lt"/>
              </a:rPr>
              <a:t>Line current = 5.45A</a:t>
            </a:r>
            <a:endParaRPr lang="en-AU" dirty="0">
              <a:latin typeface="+mj-lt"/>
            </a:endParaRPr>
          </a:p>
          <a:p>
            <a:r>
              <a:rPr lang="en-AU" dirty="0">
                <a:latin typeface="+mj-lt"/>
              </a:rPr>
              <a:t>Press RCL “F”</a:t>
            </a:r>
          </a:p>
          <a:p>
            <a:r>
              <a:rPr lang="en-AU" dirty="0">
                <a:latin typeface="+mj-lt"/>
              </a:rPr>
              <a:t>Display shows </a:t>
            </a:r>
            <a:r>
              <a:rPr lang="en-AU" dirty="0" smtClean="0">
                <a:latin typeface="+mj-lt"/>
              </a:rPr>
              <a:t> </a:t>
            </a:r>
            <a:r>
              <a:rPr lang="en-AU" dirty="0">
                <a:latin typeface="+mj-lt"/>
                <a:ea typeface="Calibri" panose="020F0502020204030204" pitchFamily="34" charset="0"/>
              </a:rPr>
              <a:t>32.49536432 </a:t>
            </a:r>
            <a:r>
              <a:rPr lang="en-AU" dirty="0" smtClean="0">
                <a:latin typeface="+mj-lt"/>
              </a:rPr>
              <a:t>(</a:t>
            </a:r>
            <a:r>
              <a:rPr lang="en-AU" dirty="0">
                <a:latin typeface="+mj-lt"/>
              </a:rPr>
              <a:t>Angle</a:t>
            </a:r>
            <a:r>
              <a:rPr lang="en-AU" dirty="0" smtClean="0">
                <a:latin typeface="+mj-lt"/>
              </a:rPr>
              <a:t>)</a:t>
            </a:r>
          </a:p>
          <a:p>
            <a:r>
              <a:rPr lang="en-AU" dirty="0" smtClean="0">
                <a:latin typeface="+mj-lt"/>
              </a:rPr>
              <a:t>Angle = 32.5</a:t>
            </a:r>
            <a:r>
              <a:rPr lang="en-AU" baseline="30000" dirty="0" smtClean="0">
                <a:latin typeface="+mj-lt"/>
              </a:rPr>
              <a:t>0</a:t>
            </a:r>
            <a:endParaRPr lang="en-AU" dirty="0">
              <a:latin typeface="+mj-lt"/>
            </a:endParaRPr>
          </a:p>
          <a:p>
            <a:r>
              <a:rPr lang="en-AU" dirty="0">
                <a:latin typeface="+mj-lt"/>
              </a:rPr>
              <a:t>Press RCL “E</a:t>
            </a:r>
            <a:r>
              <a:rPr lang="en-AU" dirty="0" smtClean="0">
                <a:latin typeface="+mj-lt"/>
              </a:rPr>
              <a:t>”</a:t>
            </a:r>
          </a:p>
          <a:p>
            <a:r>
              <a:rPr lang="en-AU" dirty="0" smtClean="0">
                <a:latin typeface="+mj-lt"/>
              </a:rPr>
              <a:t>Display shows 5.453888521 (</a:t>
            </a:r>
            <a:r>
              <a:rPr lang="en-AU" dirty="0" err="1" smtClean="0">
                <a:latin typeface="+mj-lt"/>
              </a:rPr>
              <a:t>Hyp</a:t>
            </a:r>
            <a:r>
              <a:rPr lang="en-AU" dirty="0" smtClean="0">
                <a:latin typeface="+mj-lt"/>
              </a:rPr>
              <a:t>)</a:t>
            </a:r>
          </a:p>
          <a:p>
            <a:r>
              <a:rPr lang="en-AU" dirty="0" smtClean="0">
                <a:latin typeface="+mj-lt"/>
              </a:rPr>
              <a:t>Z = </a:t>
            </a:r>
            <a:r>
              <a:rPr lang="en-AU" dirty="0">
                <a:solidFill>
                  <a:prstClr val="black">
                    <a:lumMod val="75000"/>
                    <a:lumOff val="25000"/>
                  </a:prstClr>
                </a:solidFill>
                <a:latin typeface="+mj-lt"/>
              </a:rPr>
              <a:t>V/</a:t>
            </a:r>
            <a:r>
              <a:rPr lang="en-AU" dirty="0">
                <a:solidFill>
                  <a:prstClr val="black">
                    <a:lumMod val="75000"/>
                    <a:lumOff val="25000"/>
                  </a:prstClr>
                </a:solidFill>
                <a:latin typeface="+mj-lt"/>
                <a:ea typeface="Calibri" panose="020F0502020204030204" pitchFamily="34" charset="0"/>
              </a:rPr>
              <a:t>I</a:t>
            </a:r>
            <a:r>
              <a:rPr lang="en-AU" baseline="-25000" dirty="0">
                <a:solidFill>
                  <a:prstClr val="black">
                    <a:lumMod val="75000"/>
                    <a:lumOff val="25000"/>
                  </a:prstClr>
                </a:solidFill>
                <a:latin typeface="+mj-lt"/>
                <a:ea typeface="Calibri" panose="020F0502020204030204" pitchFamily="34" charset="0"/>
              </a:rPr>
              <a:t>L </a:t>
            </a:r>
            <a:r>
              <a:rPr lang="en-AU" dirty="0">
                <a:solidFill>
                  <a:prstClr val="black">
                    <a:lumMod val="75000"/>
                    <a:lumOff val="25000"/>
                  </a:prstClr>
                </a:solidFill>
                <a:latin typeface="+mj-lt"/>
                <a:ea typeface="Calibri" panose="020F0502020204030204" pitchFamily="34" charset="0"/>
              </a:rPr>
              <a:t>= 42.2</a:t>
            </a:r>
            <a:r>
              <a:rPr lang="en-AU" dirty="0">
                <a:solidFill>
                  <a:prstClr val="black"/>
                </a:solidFill>
                <a:latin typeface="+mj-lt"/>
                <a:ea typeface="Calibri" panose="020F0502020204030204" pitchFamily="34" charset="0"/>
              </a:rPr>
              <a:t>Ω</a:t>
            </a:r>
            <a:endParaRPr lang="en-AU" dirty="0" smtClean="0">
              <a:latin typeface="+mj-lt"/>
            </a:endParaRPr>
          </a:p>
          <a:p>
            <a:endParaRPr lang="en-AU" dirty="0" smtClean="0"/>
          </a:p>
          <a:p>
            <a:endParaRPr lang="en-AU" dirty="0" smtClean="0"/>
          </a:p>
          <a:p>
            <a:endParaRPr lang="en-AU" dirty="0" smtClean="0"/>
          </a:p>
          <a:p>
            <a:endParaRPr lang="en-AU" dirty="0"/>
          </a:p>
          <a:p>
            <a:endParaRPr lang="en-AU" dirty="0"/>
          </a:p>
        </p:txBody>
      </p:sp>
      <p:pic>
        <p:nvPicPr>
          <p:cNvPr id="4" name="Picture 3"/>
          <p:cNvPicPr>
            <a:picLocks noChangeAspect="1"/>
          </p:cNvPicPr>
          <p:nvPr/>
        </p:nvPicPr>
        <p:blipFill>
          <a:blip r:embed="rId2"/>
          <a:stretch>
            <a:fillRect/>
          </a:stretch>
        </p:blipFill>
        <p:spPr>
          <a:xfrm>
            <a:off x="3019759" y="1226447"/>
            <a:ext cx="3476190" cy="819048"/>
          </a:xfrm>
          <a:prstGeom prst="rect">
            <a:avLst/>
          </a:prstGeom>
        </p:spPr>
      </p:pic>
      <p:pic>
        <p:nvPicPr>
          <p:cNvPr id="5" name="Picture 4"/>
          <p:cNvPicPr>
            <a:picLocks noChangeAspect="1"/>
          </p:cNvPicPr>
          <p:nvPr/>
        </p:nvPicPr>
        <p:blipFill>
          <a:blip r:embed="rId3"/>
          <a:stretch>
            <a:fillRect/>
          </a:stretch>
        </p:blipFill>
        <p:spPr>
          <a:xfrm>
            <a:off x="5366060" y="2339184"/>
            <a:ext cx="3467100" cy="3879601"/>
          </a:xfrm>
          <a:prstGeom prst="rect">
            <a:avLst/>
          </a:prstGeom>
        </p:spPr>
      </p:pic>
      <p:sp>
        <p:nvSpPr>
          <p:cNvPr id="6" name="Rectangle 2"/>
          <p:cNvSpPr>
            <a:spLocks noChangeArrowheads="1"/>
          </p:cNvSpPr>
          <p:nvPr/>
        </p:nvSpPr>
        <p:spPr bwMode="auto">
          <a:xfrm>
            <a:off x="9552214" y="2841171"/>
            <a:ext cx="12192000" cy="0"/>
          </a:xfrm>
          <a:prstGeom prst="rect">
            <a:avLst/>
          </a:prstGeom>
          <a:solidFill>
            <a:schemeClr val="bg1">
              <a:alpha val="0"/>
            </a:schemeClr>
          </a:solidFill>
          <a:ln>
            <a:noFill/>
          </a:ln>
          <a:effectLst/>
        </p:spPr>
        <p:txBody>
          <a:bodyPr vert="horz" wrap="none" lIns="91440" tIns="45720" rIns="91440" bIns="45720" numCol="1" anchor="ctr" anchorCtr="0" compatLnSpc="1">
            <a:prstTxWarp prst="textNoShape">
              <a:avLst/>
            </a:prstTxWarp>
            <a:spAutoFit/>
          </a:bodyPr>
          <a:lstStyle/>
          <a:p>
            <a:endParaRPr lang="en-AU"/>
          </a:p>
        </p:txBody>
      </p:sp>
      <p:sp>
        <p:nvSpPr>
          <p:cNvPr id="11" name="AutoShape 21"/>
          <p:cNvSpPr>
            <a:spLocks noChangeAspect="1" noChangeArrowheads="1" noTextEdit="1"/>
          </p:cNvSpPr>
          <p:nvPr/>
        </p:nvSpPr>
        <p:spPr bwMode="auto">
          <a:xfrm>
            <a:off x="4743450" y="808038"/>
            <a:ext cx="27051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pic>
        <p:nvPicPr>
          <p:cNvPr id="14" name="Picture 13"/>
          <p:cNvPicPr>
            <a:picLocks noChangeAspect="1"/>
          </p:cNvPicPr>
          <p:nvPr/>
        </p:nvPicPr>
        <p:blipFill>
          <a:blip r:embed="rId4"/>
          <a:stretch>
            <a:fillRect/>
          </a:stretch>
        </p:blipFill>
        <p:spPr>
          <a:xfrm>
            <a:off x="9096275" y="1421392"/>
            <a:ext cx="2931579" cy="5035164"/>
          </a:xfrm>
          <a:prstGeom prst="rect">
            <a:avLst/>
          </a:prstGeom>
        </p:spPr>
      </p:pic>
    </p:spTree>
    <p:extLst>
      <p:ext uri="{BB962C8B-B14F-4D97-AF65-F5344CB8AC3E}">
        <p14:creationId xmlns:p14="http://schemas.microsoft.com/office/powerpoint/2010/main" val="2410242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Phasor</a:t>
            </a:r>
            <a:r>
              <a:rPr lang="en-AU" dirty="0" smtClean="0"/>
              <a:t> Addition</a:t>
            </a:r>
            <a:endParaRPr lang="en-AU" dirty="0"/>
          </a:p>
        </p:txBody>
      </p:sp>
      <p:sp>
        <p:nvSpPr>
          <p:cNvPr id="3" name="Content Placeholder 2"/>
          <p:cNvSpPr>
            <a:spLocks noGrp="1"/>
          </p:cNvSpPr>
          <p:nvPr>
            <p:ph idx="1"/>
          </p:nvPr>
        </p:nvSpPr>
        <p:spPr>
          <a:xfrm>
            <a:off x="530377" y="1930400"/>
            <a:ext cx="4596795" cy="4356100"/>
          </a:xfrm>
        </p:spPr>
        <p:txBody>
          <a:bodyPr>
            <a:normAutofit lnSpcReduction="10000"/>
          </a:bodyPr>
          <a:lstStyle/>
          <a:p>
            <a:r>
              <a:rPr lang="en-AU" dirty="0"/>
              <a:t>The </a:t>
            </a:r>
            <a:r>
              <a:rPr lang="en-AU" dirty="0" err="1"/>
              <a:t>phasor</a:t>
            </a:r>
            <a:r>
              <a:rPr lang="en-AU" dirty="0"/>
              <a:t> </a:t>
            </a:r>
            <a:r>
              <a:rPr lang="en-AU" dirty="0" smtClean="0"/>
              <a:t>diagram </a:t>
            </a:r>
            <a:r>
              <a:rPr lang="en-AU" dirty="0"/>
              <a:t>shows the voltage reference </a:t>
            </a:r>
            <a:r>
              <a:rPr lang="en-AU" dirty="0" err="1"/>
              <a:t>phasors</a:t>
            </a:r>
            <a:r>
              <a:rPr lang="en-AU" dirty="0"/>
              <a:t> as being all at the correct angle and the current </a:t>
            </a:r>
            <a:r>
              <a:rPr lang="en-AU" dirty="0" err="1"/>
              <a:t>phasors</a:t>
            </a:r>
            <a:r>
              <a:rPr lang="en-AU" dirty="0"/>
              <a:t> for each phase as being lagging and of varying magnitudes. Thus representing an unbalanced load as may occur in a three phase system where each of the individual phases is functioning as a single phase circuit. We need to be able to calculate the neutral current and this requires the addition of the three </a:t>
            </a:r>
            <a:r>
              <a:rPr lang="en-AU" dirty="0" err="1"/>
              <a:t>phasors</a:t>
            </a:r>
            <a:r>
              <a:rPr lang="en-AU" dirty="0"/>
              <a:t> to give the resultant magnitude and angle representing the neutral current. Remembering that in a balanced three phase system there is no neutral current.</a:t>
            </a:r>
          </a:p>
        </p:txBody>
      </p:sp>
      <p:sp>
        <p:nvSpPr>
          <p:cNvPr id="6" name="Rectangle 4"/>
          <p:cNvSpPr>
            <a:spLocks noChangeArrowheads="1"/>
          </p:cNvSpPr>
          <p:nvPr/>
        </p:nvSpPr>
        <p:spPr bwMode="auto">
          <a:xfrm>
            <a:off x="5261732" y="751114"/>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endParaRPr lang="en-AU"/>
          </a:p>
        </p:txBody>
      </p:sp>
      <p:sp>
        <p:nvSpPr>
          <p:cNvPr id="8" name="Rectangle 13"/>
          <p:cNvSpPr>
            <a:spLocks noChangeArrowheads="1"/>
          </p:cNvSpPr>
          <p:nvPr/>
        </p:nvSpPr>
        <p:spPr bwMode="auto">
          <a:xfrm>
            <a:off x="5745707" y="457200"/>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9" name="Object 8"/>
          <p:cNvGraphicFramePr>
            <a:graphicFrameLocks noChangeAspect="1"/>
          </p:cNvGraphicFramePr>
          <p:nvPr>
            <p:extLst>
              <p:ext uri="{D42A27DB-BD31-4B8C-83A1-F6EECF244321}">
                <p14:modId xmlns:p14="http://schemas.microsoft.com/office/powerpoint/2010/main" val="2124655464"/>
              </p:ext>
            </p:extLst>
          </p:nvPr>
        </p:nvGraphicFramePr>
        <p:xfrm>
          <a:off x="5745163" y="457200"/>
          <a:ext cx="5724525" cy="5829300"/>
        </p:xfrm>
        <a:graphic>
          <a:graphicData uri="http://schemas.openxmlformats.org/presentationml/2006/ole">
            <mc:AlternateContent xmlns:mc="http://schemas.openxmlformats.org/markup-compatibility/2006">
              <mc:Choice xmlns:v="urn:schemas-microsoft-com:vml" Requires="v">
                <p:oleObj spid="_x0000_s8221" name="Visio" r:id="rId3" imgW="6191370" imgH="6305640" progId="Visio.Drawing.15">
                  <p:embed/>
                </p:oleObj>
              </mc:Choice>
              <mc:Fallback>
                <p:oleObj name="Visio" r:id="rId3" imgW="6191370" imgH="6305640" progId="Visio.Drawing.15">
                  <p:embed/>
                  <p:pic>
                    <p:nvPicPr>
                      <p:cNvPr id="0" name="Object 12"/>
                      <p:cNvPicPr>
                        <a:picLocks noChangeAspect="1" noChangeArrowheads="1"/>
                      </p:cNvPicPr>
                      <p:nvPr/>
                    </p:nvPicPr>
                    <p:blipFill>
                      <a:blip r:embed="rId4"/>
                      <a:srcRect/>
                      <a:stretch>
                        <a:fillRect/>
                      </a:stretch>
                    </p:blipFill>
                    <p:spPr bwMode="auto">
                      <a:xfrm>
                        <a:off x="5745163" y="457200"/>
                        <a:ext cx="5724525" cy="58293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568861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Graphical Method</a:t>
            </a:r>
            <a:br>
              <a:rPr lang="en-AU" dirty="0" smtClean="0"/>
            </a:br>
            <a:endParaRPr lang="en-AU" dirty="0"/>
          </a:p>
        </p:txBody>
      </p:sp>
      <p:sp>
        <p:nvSpPr>
          <p:cNvPr id="3" name="Content Placeholder 2"/>
          <p:cNvSpPr>
            <a:spLocks noGrp="1"/>
          </p:cNvSpPr>
          <p:nvPr>
            <p:ph idx="1"/>
          </p:nvPr>
        </p:nvSpPr>
        <p:spPr>
          <a:xfrm>
            <a:off x="300251" y="1696566"/>
            <a:ext cx="5236283" cy="4468591"/>
          </a:xfrm>
        </p:spPr>
        <p:txBody>
          <a:bodyPr>
            <a:normAutofit fontScale="85000" lnSpcReduction="20000"/>
          </a:bodyPr>
          <a:lstStyle/>
          <a:p>
            <a:r>
              <a:rPr lang="en-AU" dirty="0" smtClean="0"/>
              <a:t>Choose any two </a:t>
            </a:r>
            <a:r>
              <a:rPr lang="en-AU" dirty="0" err="1" smtClean="0"/>
              <a:t>phasors</a:t>
            </a:r>
            <a:r>
              <a:rPr lang="en-AU" dirty="0" smtClean="0"/>
              <a:t> to start the process. In this instance we have chosen Red and White with the result being shown as a red dashed line.</a:t>
            </a:r>
          </a:p>
          <a:p>
            <a:r>
              <a:rPr lang="en-AU" dirty="0" smtClean="0"/>
              <a:t>Simply draw a line starting at the end of the white </a:t>
            </a:r>
            <a:r>
              <a:rPr lang="en-AU" dirty="0" err="1" smtClean="0"/>
              <a:t>phasor</a:t>
            </a:r>
            <a:r>
              <a:rPr lang="en-AU" dirty="0" smtClean="0"/>
              <a:t> that runs parallel with the red </a:t>
            </a:r>
            <a:r>
              <a:rPr lang="en-AU" dirty="0" err="1" smtClean="0"/>
              <a:t>phasor</a:t>
            </a:r>
            <a:r>
              <a:rPr lang="en-AU" dirty="0" smtClean="0"/>
              <a:t>.</a:t>
            </a:r>
          </a:p>
          <a:p>
            <a:r>
              <a:rPr lang="en-AU" dirty="0" smtClean="0"/>
              <a:t>Repeat with red </a:t>
            </a:r>
            <a:r>
              <a:rPr lang="en-AU" dirty="0" err="1" smtClean="0"/>
              <a:t>phasor</a:t>
            </a:r>
            <a:r>
              <a:rPr lang="en-AU" dirty="0" smtClean="0"/>
              <a:t> starting at the end and drawing a line parallel to the white </a:t>
            </a:r>
            <a:r>
              <a:rPr lang="en-AU" dirty="0" err="1" smtClean="0"/>
              <a:t>phasor</a:t>
            </a:r>
            <a:r>
              <a:rPr lang="en-AU" dirty="0" smtClean="0"/>
              <a:t>.</a:t>
            </a:r>
          </a:p>
          <a:p>
            <a:r>
              <a:rPr lang="en-AU" dirty="0" smtClean="0"/>
              <a:t>At the point where they intersect draw a line from there to the point of origin. This is the result of adding Red and White </a:t>
            </a:r>
            <a:r>
              <a:rPr lang="en-AU" dirty="0" err="1" smtClean="0"/>
              <a:t>phasors</a:t>
            </a:r>
            <a:r>
              <a:rPr lang="en-AU" dirty="0" smtClean="0"/>
              <a:t>.</a:t>
            </a:r>
          </a:p>
          <a:p>
            <a:r>
              <a:rPr lang="en-AU" dirty="0" smtClean="0"/>
              <a:t>Repeat using Blue </a:t>
            </a:r>
            <a:r>
              <a:rPr lang="en-AU" dirty="0" err="1" smtClean="0"/>
              <a:t>phasor</a:t>
            </a:r>
            <a:r>
              <a:rPr lang="en-AU" dirty="0" smtClean="0"/>
              <a:t> and this resultant to complete plotting of the overall resultant.</a:t>
            </a:r>
          </a:p>
          <a:p>
            <a:r>
              <a:rPr lang="en-AU" dirty="0" smtClean="0"/>
              <a:t>Draw a line from this point to the point of origin and measure. This represents the neutral out of balance current.</a:t>
            </a:r>
          </a:p>
          <a:p>
            <a:r>
              <a:rPr lang="en-AU" dirty="0" smtClean="0"/>
              <a:t>Draw a line from point of origin as a continuation of the resultant for the same distance. Ie 180</a:t>
            </a:r>
            <a:r>
              <a:rPr lang="en-AU" baseline="30000" dirty="0" smtClean="0"/>
              <a:t>0 </a:t>
            </a:r>
            <a:r>
              <a:rPr lang="en-AU" dirty="0" smtClean="0"/>
              <a:t>out of phase</a:t>
            </a:r>
            <a:endParaRPr lang="en-AU" dirty="0"/>
          </a:p>
        </p:txBody>
      </p:sp>
      <p:pic>
        <p:nvPicPr>
          <p:cNvPr id="7" name="Picture 6"/>
          <p:cNvPicPr>
            <a:picLocks noChangeAspect="1"/>
          </p:cNvPicPr>
          <p:nvPr/>
        </p:nvPicPr>
        <p:blipFill>
          <a:blip r:embed="rId2"/>
          <a:stretch>
            <a:fillRect/>
          </a:stretch>
        </p:blipFill>
        <p:spPr>
          <a:xfrm>
            <a:off x="5913616" y="259625"/>
            <a:ext cx="6204895" cy="6310144"/>
          </a:xfrm>
          <a:prstGeom prst="rect">
            <a:avLst/>
          </a:prstGeom>
        </p:spPr>
      </p:pic>
    </p:spTree>
    <p:extLst>
      <p:ext uri="{BB962C8B-B14F-4D97-AF65-F5344CB8AC3E}">
        <p14:creationId xmlns:p14="http://schemas.microsoft.com/office/powerpoint/2010/main" val="121818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Phasor</a:t>
            </a:r>
            <a:r>
              <a:rPr lang="en-AU" dirty="0" smtClean="0"/>
              <a:t> Addition By Calculation</a:t>
            </a:r>
            <a:endParaRPr lang="en-AU" dirty="0"/>
          </a:p>
        </p:txBody>
      </p:sp>
      <p:sp>
        <p:nvSpPr>
          <p:cNvPr id="3" name="Content Placeholder 2"/>
          <p:cNvSpPr>
            <a:spLocks noGrp="1"/>
          </p:cNvSpPr>
          <p:nvPr>
            <p:ph idx="1"/>
          </p:nvPr>
        </p:nvSpPr>
        <p:spPr>
          <a:xfrm>
            <a:off x="677334" y="1601031"/>
            <a:ext cx="8596668" cy="3880773"/>
          </a:xfrm>
        </p:spPr>
        <p:txBody>
          <a:bodyPr/>
          <a:lstStyle/>
          <a:p>
            <a:r>
              <a:rPr lang="en-AU" dirty="0" smtClean="0"/>
              <a:t>The first task is to reference all </a:t>
            </a:r>
            <a:r>
              <a:rPr lang="en-AU" dirty="0" err="1" smtClean="0"/>
              <a:t>phasors</a:t>
            </a:r>
            <a:r>
              <a:rPr lang="en-AU" dirty="0" smtClean="0"/>
              <a:t> back to zero degrees.</a:t>
            </a:r>
          </a:p>
          <a:p>
            <a:r>
              <a:rPr lang="en-AU" dirty="0">
                <a:latin typeface="Arial" panose="020B0604020202020204" pitchFamily="34" charset="0"/>
                <a:ea typeface="Calibri" panose="020F0502020204030204" pitchFamily="34" charset="0"/>
                <a:cs typeface="Arial" panose="020B0604020202020204" pitchFamily="34" charset="0"/>
              </a:rPr>
              <a:t>Red </a:t>
            </a:r>
            <a:r>
              <a:rPr lang="en-AU" dirty="0" err="1">
                <a:latin typeface="Arial" panose="020B0604020202020204" pitchFamily="34" charset="0"/>
                <a:ea typeface="Calibri" panose="020F0502020204030204" pitchFamily="34" charset="0"/>
                <a:cs typeface="Arial" panose="020B0604020202020204" pitchFamily="34" charset="0"/>
              </a:rPr>
              <a:t>phasor</a:t>
            </a:r>
            <a:r>
              <a:rPr lang="en-AU" dirty="0">
                <a:latin typeface="Arial" panose="020B0604020202020204" pitchFamily="34" charset="0"/>
                <a:ea typeface="Calibri" panose="020F0502020204030204" pitchFamily="34" charset="0"/>
                <a:cs typeface="Arial" panose="020B0604020202020204" pitchFamily="34" charset="0"/>
              </a:rPr>
              <a:t>		22A and -33.4</a:t>
            </a:r>
            <a:r>
              <a:rPr lang="en-AU" baseline="30000" dirty="0">
                <a:latin typeface="Arial" panose="020B0604020202020204" pitchFamily="34" charset="0"/>
                <a:ea typeface="Calibri" panose="020F0502020204030204" pitchFamily="34" charset="0"/>
                <a:cs typeface="Arial" panose="020B0604020202020204" pitchFamily="34" charset="0"/>
              </a:rPr>
              <a:t>0</a:t>
            </a:r>
            <a:r>
              <a:rPr lang="en-AU" dirty="0" smtClean="0">
                <a:latin typeface="Arial" panose="020B0604020202020204" pitchFamily="34" charset="0"/>
                <a:ea typeface="Calibri" panose="020F0502020204030204" pitchFamily="34" charset="0"/>
                <a:cs typeface="Arial" panose="020B0604020202020204" pitchFamily="34" charset="0"/>
              </a:rPr>
              <a:t>. Already referenced to zero</a:t>
            </a:r>
            <a:endParaRPr lang="en-AU" dirty="0">
              <a:latin typeface="Arial" panose="020B0604020202020204" pitchFamily="34" charset="0"/>
              <a:ea typeface="Calibri" panose="020F0502020204030204" pitchFamily="34" charset="0"/>
              <a:cs typeface="Times New Roman" panose="02020603050405020304" pitchFamily="18" charset="0"/>
            </a:endParaRPr>
          </a:p>
          <a:p>
            <a:r>
              <a:rPr lang="en-AU" dirty="0">
                <a:latin typeface="Arial" panose="020B0604020202020204" pitchFamily="34" charset="0"/>
                <a:ea typeface="Calibri" panose="020F0502020204030204" pitchFamily="34" charset="0"/>
                <a:cs typeface="Arial" panose="020B0604020202020204" pitchFamily="34" charset="0"/>
              </a:rPr>
              <a:t>White </a:t>
            </a:r>
            <a:r>
              <a:rPr lang="en-AU" dirty="0" err="1">
                <a:latin typeface="Arial" panose="020B0604020202020204" pitchFamily="34" charset="0"/>
                <a:ea typeface="Calibri" panose="020F0502020204030204" pitchFamily="34" charset="0"/>
                <a:cs typeface="Arial" panose="020B0604020202020204" pitchFamily="34" charset="0"/>
              </a:rPr>
              <a:t>phasor</a:t>
            </a:r>
            <a:r>
              <a:rPr lang="en-AU" dirty="0">
                <a:latin typeface="Arial" panose="020B0604020202020204" pitchFamily="34" charset="0"/>
                <a:ea typeface="Calibri" panose="020F0502020204030204" pitchFamily="34" charset="0"/>
                <a:cs typeface="Arial" panose="020B0604020202020204" pitchFamily="34" charset="0"/>
              </a:rPr>
              <a:t>		37A and -</a:t>
            </a:r>
            <a:r>
              <a:rPr lang="en-AU" dirty="0" smtClean="0">
                <a:latin typeface="Arial" panose="020B0604020202020204" pitchFamily="34" charset="0"/>
                <a:ea typeface="Calibri" panose="020F0502020204030204" pitchFamily="34" charset="0"/>
                <a:cs typeface="Arial" panose="020B0604020202020204" pitchFamily="34" charset="0"/>
              </a:rPr>
              <a:t>37.6</a:t>
            </a:r>
            <a:r>
              <a:rPr lang="en-AU" baseline="30000" dirty="0" smtClean="0">
                <a:latin typeface="Arial" panose="020B0604020202020204" pitchFamily="34" charset="0"/>
                <a:ea typeface="Calibri" panose="020F0502020204030204" pitchFamily="34" charset="0"/>
                <a:cs typeface="Arial" panose="020B0604020202020204" pitchFamily="34" charset="0"/>
              </a:rPr>
              <a:t>0</a:t>
            </a:r>
            <a:r>
              <a:rPr lang="en-AU" dirty="0" smtClean="0">
                <a:latin typeface="Arial" panose="020B0604020202020204" pitchFamily="34" charset="0"/>
                <a:ea typeface="Calibri" panose="020F0502020204030204" pitchFamily="34" charset="0"/>
                <a:cs typeface="Arial" panose="020B0604020202020204" pitchFamily="34" charset="0"/>
              </a:rPr>
              <a:t> Reference is </a:t>
            </a:r>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240</a:t>
            </a:r>
            <a:r>
              <a:rPr lang="en-AU" baseline="30000"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0</a:t>
            </a:r>
            <a:r>
              <a:rPr lang="en-AU"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 </a:t>
            </a:r>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so this </a:t>
            </a:r>
            <a:r>
              <a:rPr lang="en-AU" dirty="0" err="1"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phasor</a:t>
            </a:r>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 is at 202.4</a:t>
            </a:r>
            <a:r>
              <a:rPr lang="en-AU" baseline="30000"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0</a:t>
            </a:r>
            <a:endParaRPr lang="en-AU" dirty="0">
              <a:latin typeface="Arial" panose="020B0604020202020204" pitchFamily="34" charset="0"/>
              <a:ea typeface="Calibri" panose="020F0502020204030204" pitchFamily="34" charset="0"/>
              <a:cs typeface="Times New Roman" panose="02020603050405020304" pitchFamily="18" charset="0"/>
            </a:endParaRPr>
          </a:p>
          <a:p>
            <a:r>
              <a:rPr lang="en-AU" dirty="0">
                <a:latin typeface="Arial" panose="020B0604020202020204" pitchFamily="34" charset="0"/>
                <a:ea typeface="Calibri" panose="020F0502020204030204" pitchFamily="34" charset="0"/>
                <a:cs typeface="Arial" panose="020B0604020202020204" pitchFamily="34" charset="0"/>
              </a:rPr>
              <a:t>Blue </a:t>
            </a:r>
            <a:r>
              <a:rPr lang="en-AU" dirty="0" err="1">
                <a:latin typeface="Arial" panose="020B0604020202020204" pitchFamily="34" charset="0"/>
                <a:ea typeface="Calibri" panose="020F0502020204030204" pitchFamily="34" charset="0"/>
                <a:cs typeface="Arial" panose="020B0604020202020204" pitchFamily="34" charset="0"/>
              </a:rPr>
              <a:t>phasor</a:t>
            </a:r>
            <a:r>
              <a:rPr lang="en-AU" dirty="0">
                <a:latin typeface="Arial" panose="020B0604020202020204" pitchFamily="34" charset="0"/>
                <a:ea typeface="Calibri" panose="020F0502020204030204" pitchFamily="34" charset="0"/>
                <a:cs typeface="Arial" panose="020B0604020202020204" pitchFamily="34" charset="0"/>
              </a:rPr>
              <a:t>		27A and -</a:t>
            </a:r>
            <a:r>
              <a:rPr lang="en-AU" dirty="0" smtClean="0">
                <a:latin typeface="Arial" panose="020B0604020202020204" pitchFamily="34" charset="0"/>
                <a:ea typeface="Calibri" panose="020F0502020204030204" pitchFamily="34" charset="0"/>
                <a:cs typeface="Arial" panose="020B0604020202020204" pitchFamily="34" charset="0"/>
              </a:rPr>
              <a:t>28.2</a:t>
            </a:r>
            <a:r>
              <a:rPr lang="en-AU" baseline="30000" dirty="0" smtClean="0">
                <a:latin typeface="Arial" panose="020B0604020202020204" pitchFamily="34" charset="0"/>
                <a:ea typeface="Calibri" panose="020F0502020204030204" pitchFamily="34" charset="0"/>
                <a:cs typeface="Arial" panose="020B0604020202020204" pitchFamily="34" charset="0"/>
              </a:rPr>
              <a:t>0 </a:t>
            </a:r>
            <a:r>
              <a:rPr lang="en-AU" dirty="0">
                <a:latin typeface="Arial" panose="020B0604020202020204" pitchFamily="34" charset="0"/>
                <a:ea typeface="Calibri" panose="020F0502020204030204" pitchFamily="34" charset="0"/>
                <a:cs typeface="Arial" panose="020B0604020202020204" pitchFamily="34" charset="0"/>
              </a:rPr>
              <a:t>Reference is </a:t>
            </a:r>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120</a:t>
            </a:r>
            <a:r>
              <a:rPr lang="en-AU" baseline="30000"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0</a:t>
            </a:r>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 so this </a:t>
            </a:r>
            <a:r>
              <a:rPr lang="en-AU" dirty="0" err="1"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phasor</a:t>
            </a:r>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 is at 91.8</a:t>
            </a:r>
            <a:r>
              <a:rPr lang="en-AU" baseline="30000"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0</a:t>
            </a:r>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 </a:t>
            </a:r>
          </a:p>
          <a:p>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By using the “Rec” function we can convert these polar co-ordinates to rectangular for addition and then convert back to polar.</a:t>
            </a:r>
          </a:p>
          <a:p>
            <a:endParaRPr lang="en-AU" dirty="0">
              <a:latin typeface="Arial" panose="020B0604020202020204" pitchFamily="34" charset="0"/>
              <a:ea typeface="Calibri" panose="020F0502020204030204" pitchFamily="34" charset="0"/>
              <a:cs typeface="Times New Roman" panose="02020603050405020304" pitchFamily="18" charset="0"/>
            </a:endParaRPr>
          </a:p>
          <a:p>
            <a:endParaRPr lang="en-AU" dirty="0">
              <a:latin typeface="Arial" panose="020B0604020202020204" pitchFamily="34" charset="0"/>
              <a:ea typeface="Calibri" panose="020F0502020204030204" pitchFamily="34" charset="0"/>
              <a:cs typeface="Times New Roman" panose="02020603050405020304" pitchFamily="18" charset="0"/>
            </a:endParaRPr>
          </a:p>
          <a:p>
            <a:endParaRPr lang="en-AU" dirty="0">
              <a:latin typeface="Arial" panose="020B0604020202020204" pitchFamily="34" charset="0"/>
              <a:ea typeface="Calibri" panose="020F0502020204030204" pitchFamily="34" charset="0"/>
              <a:cs typeface="Times New Roman" panose="02020603050405020304" pitchFamily="18" charset="0"/>
            </a:endParaRPr>
          </a:p>
          <a:p>
            <a:endParaRPr lang="en-AU" dirty="0"/>
          </a:p>
        </p:txBody>
      </p:sp>
      <p:pic>
        <p:nvPicPr>
          <p:cNvPr id="9220" name="Picture 4" descr="Image result for pictures polar b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590" y="4180845"/>
            <a:ext cx="3768156" cy="226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4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Using Rec Function to Convert Polar to Rectangular For Addition</a:t>
            </a:r>
            <a:endParaRPr lang="en-AU" dirty="0"/>
          </a:p>
        </p:txBody>
      </p:sp>
      <p:sp>
        <p:nvSpPr>
          <p:cNvPr id="3" name="Content Placeholder 2"/>
          <p:cNvSpPr>
            <a:spLocks noGrp="1"/>
          </p:cNvSpPr>
          <p:nvPr>
            <p:ph idx="1"/>
          </p:nvPr>
        </p:nvSpPr>
        <p:spPr/>
        <p:txBody>
          <a:bodyPr/>
          <a:lstStyle/>
          <a:p>
            <a:r>
              <a:rPr lang="en-AU" dirty="0" smtClean="0"/>
              <a:t>Press “Rec” key. </a:t>
            </a:r>
          </a:p>
          <a:p>
            <a:r>
              <a:rPr lang="en-AU" dirty="0" smtClean="0"/>
              <a:t>Enter value of current then press comma.</a:t>
            </a:r>
          </a:p>
          <a:p>
            <a:r>
              <a:rPr lang="en-AU" dirty="0" smtClean="0"/>
              <a:t>Enter zero referenced angle and press enter.</a:t>
            </a:r>
          </a:p>
          <a:p>
            <a:r>
              <a:rPr lang="en-AU" dirty="0" smtClean="0"/>
              <a:t>This is the “X” axis value. 18.37</a:t>
            </a:r>
          </a:p>
          <a:p>
            <a:r>
              <a:rPr lang="en-AU" dirty="0" smtClean="0"/>
              <a:t>Press RCL “F”</a:t>
            </a:r>
          </a:p>
          <a:p>
            <a:r>
              <a:rPr lang="en-AU" dirty="0" smtClean="0"/>
              <a:t>This the “Y” axis value. -12.11</a:t>
            </a:r>
          </a:p>
          <a:p>
            <a:r>
              <a:rPr lang="en-AU" dirty="0" smtClean="0"/>
              <a:t>Repeat for other two phases.</a:t>
            </a:r>
          </a:p>
          <a:p>
            <a:r>
              <a:rPr lang="en-AU" dirty="0" smtClean="0"/>
              <a:t>Add all “X” values together</a:t>
            </a:r>
          </a:p>
          <a:p>
            <a:r>
              <a:rPr lang="en-AU" dirty="0" smtClean="0"/>
              <a:t>Add all “Y” values together</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602" y="2139431"/>
            <a:ext cx="3527093" cy="14967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695" y="4312697"/>
            <a:ext cx="3523934" cy="1527956"/>
          </a:xfrm>
          <a:prstGeom prst="rect">
            <a:avLst/>
          </a:prstGeom>
        </p:spPr>
      </p:pic>
    </p:spTree>
    <p:extLst>
      <p:ext uri="{BB962C8B-B14F-4D97-AF65-F5344CB8AC3E}">
        <p14:creationId xmlns:p14="http://schemas.microsoft.com/office/powerpoint/2010/main" val="4011934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Using Pol Function to Calculate Current and Phase Angle</a:t>
            </a:r>
            <a:endParaRPr lang="en-AU" dirty="0"/>
          </a:p>
        </p:txBody>
      </p:sp>
      <p:sp>
        <p:nvSpPr>
          <p:cNvPr id="3" name="Content Placeholder 2"/>
          <p:cNvSpPr>
            <a:spLocks noGrp="1"/>
          </p:cNvSpPr>
          <p:nvPr>
            <p:ph idx="1"/>
          </p:nvPr>
        </p:nvSpPr>
        <p:spPr>
          <a:xfrm>
            <a:off x="677334" y="2037758"/>
            <a:ext cx="8596668" cy="3880773"/>
          </a:xfrm>
        </p:spPr>
        <p:txBody>
          <a:bodyPr>
            <a:normAutofit fontScale="77500" lnSpcReduction="20000"/>
          </a:bodyPr>
          <a:lstStyle/>
          <a:p>
            <a:r>
              <a:rPr lang="en-AU" dirty="0" smtClean="0"/>
              <a:t>The values are as follows:</a:t>
            </a:r>
          </a:p>
          <a:p>
            <a:endParaRPr lang="en-AU" dirty="0"/>
          </a:p>
          <a:p>
            <a:endParaRPr lang="en-AU" dirty="0" smtClean="0"/>
          </a:p>
          <a:p>
            <a:pPr marL="0" indent="0">
              <a:buNone/>
            </a:pPr>
            <a:endParaRPr lang="en-AU" dirty="0" smtClean="0"/>
          </a:p>
          <a:p>
            <a:pPr marL="0" indent="0">
              <a:buNone/>
            </a:pPr>
            <a:endParaRPr lang="en-AU" dirty="0" smtClean="0"/>
          </a:p>
          <a:p>
            <a:r>
              <a:rPr lang="en-AU" dirty="0">
                <a:latin typeface="Arial" panose="020B0604020202020204" pitchFamily="34" charset="0"/>
                <a:ea typeface="Calibri" panose="020F0502020204030204" pitchFamily="34" charset="0"/>
                <a:cs typeface="Arial" panose="020B0604020202020204" pitchFamily="34" charset="0"/>
              </a:rPr>
              <a:t>Add all “x” values together and all “y” values then convert to </a:t>
            </a:r>
            <a:r>
              <a:rPr lang="en-AU" b="1" i="1" dirty="0">
                <a:latin typeface="Arial" panose="020B0604020202020204" pitchFamily="34" charset="0"/>
                <a:ea typeface="Calibri" panose="020F0502020204030204" pitchFamily="34" charset="0"/>
                <a:cs typeface="Arial" panose="020B0604020202020204" pitchFamily="34" charset="0"/>
              </a:rPr>
              <a:t>polar</a:t>
            </a:r>
            <a:r>
              <a:rPr lang="en-AU" dirty="0">
                <a:latin typeface="Arial" panose="020B0604020202020204" pitchFamily="34" charset="0"/>
                <a:ea typeface="Calibri" panose="020F0502020204030204" pitchFamily="34" charset="0"/>
                <a:cs typeface="Arial" panose="020B0604020202020204" pitchFamily="34" charset="0"/>
              </a:rPr>
              <a:t> form</a:t>
            </a:r>
            <a:endParaRPr lang="en-AU" dirty="0">
              <a:latin typeface="Arial" panose="020B0604020202020204" pitchFamily="34" charset="0"/>
              <a:ea typeface="Calibri" panose="020F0502020204030204" pitchFamily="34" charset="0"/>
              <a:cs typeface="Times New Roman" panose="02020603050405020304" pitchFamily="18" charset="0"/>
            </a:endParaRPr>
          </a:p>
          <a:p>
            <a:r>
              <a:rPr lang="en-AU" dirty="0">
                <a:latin typeface="Arial" panose="020B0604020202020204" pitchFamily="34" charset="0"/>
                <a:ea typeface="Calibri" panose="020F0502020204030204" pitchFamily="34" charset="0"/>
                <a:cs typeface="Arial" panose="020B0604020202020204" pitchFamily="34" charset="0"/>
              </a:rPr>
              <a:t>Pol( </a:t>
            </a:r>
            <a:r>
              <a:rPr lang="en-AU" dirty="0" err="1">
                <a:latin typeface="Arial" panose="020B0604020202020204" pitchFamily="34" charset="0"/>
                <a:ea typeface="Calibri" panose="020F0502020204030204" pitchFamily="34" charset="0"/>
                <a:cs typeface="Arial" panose="020B0604020202020204" pitchFamily="34" charset="0"/>
              </a:rPr>
              <a:t>x+x+x,y+y+y</a:t>
            </a:r>
            <a:r>
              <a:rPr lang="en-AU" dirty="0">
                <a:latin typeface="Arial" panose="020B0604020202020204" pitchFamily="34" charset="0"/>
                <a:ea typeface="Calibri" panose="020F0502020204030204" pitchFamily="34" charset="0"/>
                <a:cs typeface="Arial" panose="020B0604020202020204" pitchFamily="34" charset="0"/>
              </a:rPr>
              <a:t> =</a:t>
            </a:r>
            <a:endParaRPr lang="en-AU" dirty="0">
              <a:latin typeface="Arial" panose="020B0604020202020204" pitchFamily="34" charset="0"/>
              <a:ea typeface="Calibri" panose="020F0502020204030204" pitchFamily="34" charset="0"/>
              <a:cs typeface="Times New Roman" panose="02020603050405020304" pitchFamily="18" charset="0"/>
            </a:endParaRPr>
          </a:p>
          <a:p>
            <a:r>
              <a:rPr lang="en-AU" dirty="0">
                <a:latin typeface="Arial" panose="020B0604020202020204" pitchFamily="34" charset="0"/>
                <a:ea typeface="Calibri" panose="020F0502020204030204" pitchFamily="34" charset="0"/>
                <a:cs typeface="Arial" panose="020B0604020202020204" pitchFamily="34" charset="0"/>
              </a:rPr>
              <a:t>Enter into calculator as follows –</a:t>
            </a:r>
            <a:endParaRPr lang="en-AU" dirty="0">
              <a:latin typeface="Arial" panose="020B0604020202020204" pitchFamily="34" charset="0"/>
              <a:ea typeface="Calibri" panose="020F0502020204030204" pitchFamily="34" charset="0"/>
              <a:cs typeface="Times New Roman" panose="02020603050405020304" pitchFamily="18" charset="0"/>
            </a:endParaRPr>
          </a:p>
          <a:p>
            <a:r>
              <a:rPr lang="en-AU" dirty="0">
                <a:latin typeface="Arial" panose="020B0604020202020204" pitchFamily="34" charset="0"/>
                <a:ea typeface="Calibri" panose="020F0502020204030204" pitchFamily="34" charset="0"/>
                <a:cs typeface="Arial" panose="020B0604020202020204" pitchFamily="34" charset="0"/>
              </a:rPr>
              <a:t>Press </a:t>
            </a:r>
            <a:r>
              <a:rPr lang="en-AU" dirty="0" smtClean="0">
                <a:latin typeface="Arial" panose="020B0604020202020204" pitchFamily="34" charset="0"/>
                <a:ea typeface="Calibri" panose="020F0502020204030204" pitchFamily="34" charset="0"/>
                <a:cs typeface="Arial" panose="020B0604020202020204" pitchFamily="34" charset="0"/>
              </a:rPr>
              <a:t>Pol(18.36</a:t>
            </a:r>
            <a:r>
              <a:rPr lang="en-AU" dirty="0">
                <a:latin typeface="Arial" panose="020B0604020202020204" pitchFamily="34" charset="0"/>
                <a:ea typeface="Calibri" panose="020F0502020204030204" pitchFamily="34" charset="0"/>
                <a:cs typeface="Arial" panose="020B0604020202020204" pitchFamily="34" charset="0"/>
              </a:rPr>
              <a:t>+(-34.2)+(-.85),-12.11+(-14.1)+26.9 =</a:t>
            </a:r>
            <a:endParaRPr lang="en-AU" dirty="0">
              <a:latin typeface="Arial" panose="020B0604020202020204" pitchFamily="34" charset="0"/>
              <a:ea typeface="Calibri" panose="020F0502020204030204" pitchFamily="34" charset="0"/>
              <a:cs typeface="Times New Roman" panose="02020603050405020304" pitchFamily="18" charset="0"/>
            </a:endParaRPr>
          </a:p>
          <a:p>
            <a:r>
              <a:rPr lang="en-AU" dirty="0">
                <a:latin typeface="Arial" panose="020B0604020202020204" pitchFamily="34" charset="0"/>
                <a:ea typeface="Calibri" panose="020F0502020204030204" pitchFamily="34" charset="0"/>
                <a:cs typeface="Arial" panose="020B0604020202020204" pitchFamily="34" charset="0"/>
              </a:rPr>
              <a:t>Display </a:t>
            </a:r>
            <a:r>
              <a:rPr lang="en-AU" dirty="0" smtClean="0">
                <a:latin typeface="Arial" panose="020B0604020202020204" pitchFamily="34" charset="0"/>
                <a:ea typeface="Calibri" panose="020F0502020204030204" pitchFamily="34" charset="0"/>
                <a:cs typeface="Arial" panose="020B0604020202020204" pitchFamily="34" charset="0"/>
              </a:rPr>
              <a:t>shows</a:t>
            </a:r>
            <a:r>
              <a:rPr lang="en-AU" dirty="0" smtClean="0">
                <a:latin typeface="Arial" panose="020B0604020202020204" pitchFamily="34" charset="0"/>
                <a:ea typeface="Calibri" panose="020F0502020204030204" pitchFamily="34" charset="0"/>
                <a:cs typeface="Times New Roman" panose="02020603050405020304" pitchFamily="18" charset="0"/>
              </a:rPr>
              <a:t> </a:t>
            </a:r>
            <a:r>
              <a:rPr lang="en-AU" dirty="0" smtClean="0">
                <a:latin typeface="Arial" panose="020B0604020202020204" pitchFamily="34" charset="0"/>
                <a:ea typeface="Calibri" panose="020F0502020204030204" pitchFamily="34" charset="0"/>
                <a:cs typeface="Arial" panose="020B0604020202020204" pitchFamily="34" charset="0"/>
              </a:rPr>
              <a:t>16.70821654 </a:t>
            </a:r>
            <a:r>
              <a:rPr lang="en-AU" dirty="0">
                <a:latin typeface="Arial" panose="020B0604020202020204" pitchFamily="34" charset="0"/>
                <a:ea typeface="Calibri" panose="020F0502020204030204" pitchFamily="34" charset="0"/>
                <a:cs typeface="Arial" panose="020B0604020202020204" pitchFamily="34" charset="0"/>
              </a:rPr>
              <a:t>round off to 16.7A this is the neutral current</a:t>
            </a:r>
            <a:r>
              <a:rPr lang="en-AU" dirty="0" smtClean="0">
                <a:latin typeface="Arial" panose="020B0604020202020204" pitchFamily="34" charset="0"/>
                <a:ea typeface="Calibri" panose="020F0502020204030204" pitchFamily="34" charset="0"/>
                <a:cs typeface="Arial" panose="020B0604020202020204" pitchFamily="34" charset="0"/>
              </a:rPr>
              <a:t>.</a:t>
            </a:r>
          </a:p>
          <a:p>
            <a:r>
              <a:rPr lang="en-AU" dirty="0" smtClean="0">
                <a:latin typeface="Arial" panose="020B0604020202020204" pitchFamily="34" charset="0"/>
                <a:ea typeface="Calibri" panose="020F0502020204030204" pitchFamily="34" charset="0"/>
                <a:cs typeface="Arial" panose="020B0604020202020204" pitchFamily="34" charset="0"/>
              </a:rPr>
              <a:t>Press RCL “F” display shows 177.28999969 round off to 177.29</a:t>
            </a:r>
          </a:p>
          <a:p>
            <a:pPr lvl="0">
              <a:buClr>
                <a:srgbClr val="90C226"/>
              </a:buClr>
            </a:pPr>
            <a:r>
              <a:rPr lang="en-AU" dirty="0" smtClean="0">
                <a:latin typeface="Arial" panose="020B0604020202020204" pitchFamily="34" charset="0"/>
                <a:ea typeface="Calibri" panose="020F0502020204030204" pitchFamily="34" charset="0"/>
                <a:cs typeface="Arial" panose="020B0604020202020204" pitchFamily="34" charset="0"/>
              </a:rPr>
              <a:t>Add 177.63 to 180 to obtain correct angle of 357.29</a:t>
            </a:r>
            <a:r>
              <a:rPr lang="en-AU" baseline="30000" dirty="0" smtClean="0">
                <a:solidFill>
                  <a:prstClr val="black">
                    <a:lumMod val="75000"/>
                    <a:lumOff val="25000"/>
                  </a:prstClr>
                </a:solidFill>
              </a:rPr>
              <a:t>0</a:t>
            </a:r>
            <a:r>
              <a:rPr lang="en-AU" dirty="0" smtClean="0">
                <a:solidFill>
                  <a:prstClr val="black">
                    <a:lumMod val="75000"/>
                    <a:lumOff val="25000"/>
                  </a:prstClr>
                </a:solidFill>
              </a:rPr>
              <a:t> or -</a:t>
            </a:r>
            <a:r>
              <a:rPr lang="en-AU" dirty="0" smtClean="0">
                <a:solidFill>
                  <a:prstClr val="black">
                    <a:lumMod val="75000"/>
                    <a:lumOff val="25000"/>
                  </a:prstClr>
                </a:solidFill>
                <a:latin typeface="Arial" panose="020B0604020202020204" pitchFamily="34" charset="0"/>
                <a:cs typeface="Arial" panose="020B0604020202020204" pitchFamily="34" charset="0"/>
              </a:rPr>
              <a:t>2</a:t>
            </a:r>
            <a:r>
              <a:rPr lang="en-AU"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.71</a:t>
            </a:r>
            <a:r>
              <a:rPr lang="en-AU" baseline="30000" dirty="0" smtClean="0">
                <a:solidFill>
                  <a:prstClr val="black">
                    <a:lumMod val="75000"/>
                    <a:lumOff val="25000"/>
                  </a:prstClr>
                </a:solidFill>
              </a:rPr>
              <a:t>0</a:t>
            </a:r>
            <a:r>
              <a:rPr lang="en-AU" dirty="0" smtClean="0">
                <a:solidFill>
                  <a:prstClr val="black">
                    <a:lumMod val="75000"/>
                    <a:lumOff val="25000"/>
                  </a:prstClr>
                </a:solidFill>
              </a:rPr>
              <a:t> </a:t>
            </a:r>
          </a:p>
          <a:p>
            <a:pPr lvl="0">
              <a:buClr>
                <a:srgbClr val="90C226"/>
              </a:buClr>
            </a:pPr>
            <a:r>
              <a:rPr lang="en-AU" dirty="0" smtClean="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rPr>
              <a:t>The phase angle of the neutral current is of little consequence.</a:t>
            </a:r>
            <a:endParaRPr lang="en-AU" dirty="0">
              <a:solidFill>
                <a:prstClr val="black">
                  <a:lumMod val="75000"/>
                  <a:lumOff val="25000"/>
                </a:prstClr>
              </a:solidFill>
              <a:latin typeface="Arial" panose="020B0604020202020204" pitchFamily="34" charset="0"/>
              <a:ea typeface="Calibri" panose="020F0502020204030204" pitchFamily="34" charset="0"/>
              <a:cs typeface="Times New Roman" panose="02020603050405020304" pitchFamily="18" charset="0"/>
            </a:endParaRPr>
          </a:p>
          <a:p>
            <a:endParaRPr lang="en-AU" dirty="0">
              <a:latin typeface="Arial" panose="020B0604020202020204" pitchFamily="34" charset="0"/>
              <a:ea typeface="Calibri" panose="020F0502020204030204" pitchFamily="34" charset="0"/>
              <a:cs typeface="Times New Roman" panose="02020603050405020304" pitchFamily="18" charset="0"/>
            </a:endParaRPr>
          </a:p>
          <a:p>
            <a:endParaRPr lang="en-AU" dirty="0" smtClean="0"/>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483931114"/>
              </p:ext>
            </p:extLst>
          </p:nvPr>
        </p:nvGraphicFramePr>
        <p:xfrm>
          <a:off x="3889613" y="2065047"/>
          <a:ext cx="5002252" cy="1308753"/>
        </p:xfrm>
        <a:graphic>
          <a:graphicData uri="http://schemas.openxmlformats.org/drawingml/2006/table">
            <a:tbl>
              <a:tblPr firstRow="1" firstCol="1" bandRow="1">
                <a:tableStyleId>{5C22544A-7EE6-4342-B048-85BDC9FD1C3A}</a:tableStyleId>
              </a:tblPr>
              <a:tblGrid>
                <a:gridCol w="1667177"/>
                <a:gridCol w="1667177"/>
                <a:gridCol w="1667898"/>
              </a:tblGrid>
              <a:tr h="274341">
                <a:tc>
                  <a:txBody>
                    <a:bodyPr/>
                    <a:lstStyle/>
                    <a:p>
                      <a:pPr>
                        <a:spcAft>
                          <a:spcPts val="0"/>
                        </a:spcAft>
                      </a:pPr>
                      <a:r>
                        <a:rPr lang="en-AU" sz="2000" dirty="0" err="1">
                          <a:effectLst/>
                        </a:rPr>
                        <a:t>Phasor</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smtClean="0">
                          <a:effectLst/>
                        </a:rPr>
                        <a:t>“X”  </a:t>
                      </a:r>
                      <a:r>
                        <a:rPr lang="en-AU" sz="2000" dirty="0">
                          <a:effectLst/>
                        </a:rPr>
                        <a:t>(Cos)</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smtClean="0">
                          <a:effectLst/>
                        </a:rPr>
                        <a:t>“Y” (Sin</a:t>
                      </a:r>
                      <a:r>
                        <a:rPr lang="en-AU" sz="2000" dirty="0">
                          <a:effectLst/>
                        </a:rPr>
                        <a:t>)</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4651">
                <a:tc>
                  <a:txBody>
                    <a:bodyPr/>
                    <a:lstStyle/>
                    <a:p>
                      <a:pPr>
                        <a:spcAft>
                          <a:spcPts val="0"/>
                        </a:spcAft>
                      </a:pPr>
                      <a:r>
                        <a:rPr lang="en-AU" sz="2000" dirty="0">
                          <a:effectLst/>
                        </a:rPr>
                        <a:t>Red</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a:effectLst/>
                        </a:rPr>
                        <a:t>18.36</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a:effectLst/>
                        </a:rPr>
                        <a:t>-12.11</a:t>
                      </a:r>
                      <a:endParaRPr lang="en-AU"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4651">
                <a:tc>
                  <a:txBody>
                    <a:bodyPr/>
                    <a:lstStyle/>
                    <a:p>
                      <a:pPr>
                        <a:spcAft>
                          <a:spcPts val="0"/>
                        </a:spcAft>
                      </a:pPr>
                      <a:r>
                        <a:rPr lang="en-AU" sz="2000">
                          <a:effectLst/>
                        </a:rPr>
                        <a:t>White</a:t>
                      </a:r>
                      <a:endParaRPr lang="en-AU"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a:effectLst/>
                        </a:rPr>
                        <a:t>-34.2</a:t>
                      </a:r>
                      <a:endParaRPr lang="en-AU"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a:effectLst/>
                        </a:rPr>
                        <a:t>-14.09</a:t>
                      </a:r>
                      <a:endParaRPr lang="en-AU"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4651">
                <a:tc>
                  <a:txBody>
                    <a:bodyPr/>
                    <a:lstStyle/>
                    <a:p>
                      <a:pPr>
                        <a:spcAft>
                          <a:spcPts val="0"/>
                        </a:spcAft>
                      </a:pPr>
                      <a:r>
                        <a:rPr lang="en-AU" sz="2000" dirty="0">
                          <a:effectLst/>
                        </a:rPr>
                        <a:t>Blue</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a:effectLst/>
                        </a:rPr>
                        <a:t>-0.85</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a:effectLst/>
                        </a:rPr>
                        <a:t>26.99</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21813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Alternative Method </a:t>
            </a:r>
            <a:r>
              <a:rPr lang="en-AU" dirty="0"/>
              <a:t>U</a:t>
            </a:r>
            <a:r>
              <a:rPr lang="en-AU" dirty="0" smtClean="0"/>
              <a:t>sing Sin and Cos</a:t>
            </a:r>
            <a:br>
              <a:rPr lang="en-AU" dirty="0" smtClean="0"/>
            </a:br>
            <a:r>
              <a:rPr lang="en-AU" dirty="0" smtClean="0"/>
              <a:t>Functions</a:t>
            </a:r>
            <a:endParaRPr lang="en-AU" dirty="0"/>
          </a:p>
        </p:txBody>
      </p:sp>
      <p:sp>
        <p:nvSpPr>
          <p:cNvPr id="3" name="Content Placeholder 2"/>
          <p:cNvSpPr>
            <a:spLocks noGrp="1"/>
          </p:cNvSpPr>
          <p:nvPr>
            <p:ph idx="1"/>
          </p:nvPr>
        </p:nvSpPr>
        <p:spPr/>
        <p:txBody>
          <a:bodyPr/>
          <a:lstStyle/>
          <a:p>
            <a:r>
              <a:rPr lang="en-AU" dirty="0">
                <a:latin typeface="Arial" panose="020B0604020202020204" pitchFamily="34" charset="0"/>
                <a:ea typeface="Calibri" panose="020F0502020204030204" pitchFamily="34" charset="0"/>
                <a:cs typeface="Arial" panose="020B0604020202020204" pitchFamily="34" charset="0"/>
              </a:rPr>
              <a:t>By calculating the sin and cos of each angle, define magnitude by multiplying by the current for each phase, then adding them together we can also achieve the correct outcome as follows. </a:t>
            </a:r>
            <a:endParaRPr lang="en-AU" dirty="0" smtClean="0">
              <a:latin typeface="Arial" panose="020B0604020202020204" pitchFamily="34" charset="0"/>
              <a:ea typeface="Calibri" panose="020F0502020204030204" pitchFamily="34" charset="0"/>
              <a:cs typeface="Arial" panose="020B0604020202020204" pitchFamily="34" charset="0"/>
            </a:endParaRPr>
          </a:p>
          <a:p>
            <a:r>
              <a:rPr lang="en-AU" dirty="0" smtClean="0">
                <a:latin typeface="Arial" panose="020B0604020202020204" pitchFamily="34" charset="0"/>
                <a:ea typeface="Calibri" panose="020F0502020204030204" pitchFamily="34" charset="0"/>
                <a:cs typeface="Arial" panose="020B0604020202020204" pitchFamily="34" charset="0"/>
              </a:rPr>
              <a:t>Enter cos -33.4 x 22 = 18.37 (rounded) this is “X” value.</a:t>
            </a:r>
          </a:p>
          <a:p>
            <a:r>
              <a:rPr lang="en-AU" dirty="0" smtClean="0">
                <a:latin typeface="Arial" panose="020B0604020202020204" pitchFamily="34" charset="0"/>
                <a:ea typeface="Calibri" panose="020F0502020204030204" pitchFamily="34" charset="0"/>
                <a:cs typeface="Arial" panose="020B0604020202020204" pitchFamily="34" charset="0"/>
              </a:rPr>
              <a:t>Enter sin -33.4 x 22 = -12.11 (rounded) this “Y” value.</a:t>
            </a:r>
          </a:p>
          <a:p>
            <a:r>
              <a:rPr lang="en-AU" dirty="0" smtClean="0">
                <a:latin typeface="Arial" panose="020B0604020202020204" pitchFamily="34" charset="0"/>
                <a:ea typeface="Calibri" panose="020F0502020204030204" pitchFamily="34" charset="0"/>
                <a:cs typeface="Arial" panose="020B0604020202020204" pitchFamily="34" charset="0"/>
              </a:rPr>
              <a:t>Repeat for other two phases.</a:t>
            </a:r>
          </a:p>
          <a:p>
            <a:r>
              <a:rPr lang="en-AU" dirty="0" smtClean="0">
                <a:latin typeface="Arial" panose="020B0604020202020204" pitchFamily="34" charset="0"/>
                <a:ea typeface="Calibri" panose="020F0502020204030204" pitchFamily="34" charset="0"/>
                <a:cs typeface="Arial" panose="020B0604020202020204" pitchFamily="34" charset="0"/>
              </a:rPr>
              <a:t>Repeat calculation of final values by repeating method in previous slide.</a:t>
            </a:r>
            <a:endParaRPr lang="en-AU" dirty="0">
              <a:latin typeface="Arial" panose="020B0604020202020204" pitchFamily="34" charset="0"/>
              <a:ea typeface="Calibri" panose="020F0502020204030204" pitchFamily="34" charset="0"/>
              <a:cs typeface="Times New Roman" panose="02020603050405020304" pitchFamily="18" charset="0"/>
            </a:endParaRP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754693136"/>
              </p:ext>
            </p:extLst>
          </p:nvPr>
        </p:nvGraphicFramePr>
        <p:xfrm>
          <a:off x="1419365" y="4866897"/>
          <a:ext cx="7083189" cy="1447420"/>
        </p:xfrm>
        <a:graphic>
          <a:graphicData uri="http://schemas.openxmlformats.org/drawingml/2006/table">
            <a:tbl>
              <a:tblPr firstRow="1" firstCol="1" bandRow="1">
                <a:tableStyleId>{5C22544A-7EE6-4342-B048-85BDC9FD1C3A}</a:tableStyleId>
              </a:tblPr>
              <a:tblGrid>
                <a:gridCol w="2077814"/>
                <a:gridCol w="2534827"/>
                <a:gridCol w="2470548"/>
              </a:tblGrid>
              <a:tr h="361855">
                <a:tc>
                  <a:txBody>
                    <a:bodyPr/>
                    <a:lstStyle/>
                    <a:p>
                      <a:pPr>
                        <a:spcAft>
                          <a:spcPts val="0"/>
                        </a:spcAft>
                      </a:pPr>
                      <a:r>
                        <a:rPr lang="en-AU" sz="2000" dirty="0" err="1">
                          <a:effectLst/>
                        </a:rPr>
                        <a:t>Phasor</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a:effectLst/>
                        </a:rPr>
                        <a:t>Cos = </a:t>
                      </a:r>
                      <a:r>
                        <a:rPr lang="en-AU" sz="2000" dirty="0" smtClean="0">
                          <a:effectLst/>
                        </a:rPr>
                        <a:t>x</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a:effectLst/>
                        </a:rPr>
                        <a:t>Sin = </a:t>
                      </a:r>
                      <a:r>
                        <a:rPr lang="en-AU" sz="2000" dirty="0" smtClean="0">
                          <a:effectLst/>
                        </a:rPr>
                        <a:t>y</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61855">
                <a:tc>
                  <a:txBody>
                    <a:bodyPr/>
                    <a:lstStyle/>
                    <a:p>
                      <a:pPr>
                        <a:spcAft>
                          <a:spcPts val="0"/>
                        </a:spcAft>
                      </a:pPr>
                      <a:r>
                        <a:rPr lang="en-AU" sz="2000" dirty="0">
                          <a:effectLst/>
                        </a:rPr>
                        <a:t>Red = </a:t>
                      </a:r>
                      <a:r>
                        <a:rPr lang="en-AU" sz="2000" dirty="0" smtClean="0">
                          <a:effectLst/>
                        </a:rPr>
                        <a:t>-33.40</a:t>
                      </a:r>
                      <a:r>
                        <a:rPr lang="en-AU" sz="2000" baseline="30000" dirty="0" smtClean="0">
                          <a:effectLst/>
                        </a:rPr>
                        <a:t>0</a:t>
                      </a:r>
                      <a:r>
                        <a:rPr lang="en-AU" sz="2000" dirty="0" smtClean="0">
                          <a:effectLst/>
                        </a:rPr>
                        <a:t> </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a:effectLst/>
                        </a:rPr>
                        <a:t>0.835 x 22 = 18.37</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AU" sz="2000" dirty="0">
                          <a:effectLst/>
                        </a:rPr>
                        <a:t>-0.550 x 22 = -12.11</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1855">
                <a:tc>
                  <a:txBody>
                    <a:bodyPr/>
                    <a:lstStyle/>
                    <a:p>
                      <a:pPr>
                        <a:spcAft>
                          <a:spcPts val="0"/>
                        </a:spcAft>
                      </a:pPr>
                      <a:r>
                        <a:rPr lang="en-AU" sz="2000" dirty="0">
                          <a:effectLst/>
                        </a:rPr>
                        <a:t>White = </a:t>
                      </a:r>
                      <a:r>
                        <a:rPr lang="en-AU" sz="2000" dirty="0" smtClean="0">
                          <a:effectLst/>
                        </a:rPr>
                        <a:t>202.40</a:t>
                      </a:r>
                      <a:r>
                        <a:rPr lang="en-AU" sz="2000" baseline="30000" dirty="0" smtClean="0">
                          <a:effectLst/>
                        </a:rPr>
                        <a:t>0</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a:effectLst/>
                        </a:rPr>
                        <a:t>-0.92 x 37 = -34.2</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AU" sz="2000" dirty="0">
                          <a:effectLst/>
                        </a:rPr>
                        <a:t>-0.38 x 37 = -14.09</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1855">
                <a:tc>
                  <a:txBody>
                    <a:bodyPr/>
                    <a:lstStyle/>
                    <a:p>
                      <a:pPr>
                        <a:spcAft>
                          <a:spcPts val="0"/>
                        </a:spcAft>
                      </a:pPr>
                      <a:r>
                        <a:rPr lang="en-AU" sz="2000">
                          <a:effectLst/>
                        </a:rPr>
                        <a:t>Blue = 91.80</a:t>
                      </a:r>
                      <a:r>
                        <a:rPr lang="en-AU" sz="2000" baseline="30000">
                          <a:effectLst/>
                        </a:rPr>
                        <a:t>0</a:t>
                      </a:r>
                      <a:endParaRPr lang="en-AU"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AU" sz="2000" dirty="0">
                          <a:effectLst/>
                        </a:rPr>
                        <a:t>-0.0314 x 27 = -0.85</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AU" sz="2000" dirty="0">
                          <a:effectLst/>
                        </a:rPr>
                        <a:t>0.99 x 27 = 26.99</a:t>
                      </a:r>
                      <a:endParaRPr lang="en-AU"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97684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a:t>
            </a:r>
            <a:r>
              <a:rPr lang="en-AU" dirty="0" smtClean="0"/>
              <a:t> Phase Sin Wave in Correct Phase</a:t>
            </a:r>
            <a:endParaRPr lang="en-AU" dirty="0"/>
          </a:p>
        </p:txBody>
      </p:sp>
      <p:graphicFrame>
        <p:nvGraphicFramePr>
          <p:cNvPr id="4" name="Object 3"/>
          <p:cNvGraphicFramePr>
            <a:graphicFrameLocks noChangeAspect="1"/>
          </p:cNvGraphicFramePr>
          <p:nvPr>
            <p:extLst>
              <p:ext uri="{D42A27DB-BD31-4B8C-83A1-F6EECF244321}">
                <p14:modId xmlns:p14="http://schemas.microsoft.com/office/powerpoint/2010/main" val="648707423"/>
              </p:ext>
            </p:extLst>
          </p:nvPr>
        </p:nvGraphicFramePr>
        <p:xfrm>
          <a:off x="790363" y="1286065"/>
          <a:ext cx="8224092" cy="5264861"/>
        </p:xfrm>
        <a:graphic>
          <a:graphicData uri="http://schemas.openxmlformats.org/presentationml/2006/ole">
            <mc:AlternateContent xmlns:mc="http://schemas.openxmlformats.org/markup-compatibility/2006">
              <mc:Choice xmlns:v="urn:schemas-microsoft-com:vml" Requires="v">
                <p:oleObj spid="_x0000_s12303" name="Visio" r:id="rId3" imgW="10496520" imgH="7420065" progId="Visio.Drawing.11">
                  <p:embed/>
                </p:oleObj>
              </mc:Choice>
              <mc:Fallback>
                <p:oleObj name="Visio" r:id="rId3" imgW="10496520" imgH="7420065"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63" y="1286065"/>
                        <a:ext cx="8224092" cy="5264861"/>
                      </a:xfrm>
                      <a:prstGeom prst="rect">
                        <a:avLst/>
                      </a:prstGeom>
                      <a:noFill/>
                    </p:spPr>
                  </p:pic>
                </p:oleObj>
              </mc:Fallback>
            </mc:AlternateContent>
          </a:graphicData>
        </a:graphic>
      </p:graphicFrame>
    </p:spTree>
    <p:extLst>
      <p:ext uri="{BB962C8B-B14F-4D97-AF65-F5344CB8AC3E}">
        <p14:creationId xmlns:p14="http://schemas.microsoft.com/office/powerpoint/2010/main" val="624626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691251" cy="1320800"/>
          </a:xfrm>
        </p:spPr>
        <p:txBody>
          <a:bodyPr/>
          <a:lstStyle/>
          <a:p>
            <a:r>
              <a:rPr lang="en-AU" dirty="0" smtClean="0"/>
              <a:t>3 Phase Sin Wave – White Phase Lagging </a:t>
            </a:r>
            <a:r>
              <a:rPr lang="en-AU" dirty="0" smtClean="0">
                <a:solidFill>
                  <a:srgbClr val="92D050"/>
                </a:solidFill>
              </a:rPr>
              <a:t>30</a:t>
            </a:r>
            <a:r>
              <a:rPr lang="en-AU" baseline="30000" dirty="0" smtClean="0">
                <a:solidFill>
                  <a:srgbClr val="92D050"/>
                </a:solidFill>
              </a:rPr>
              <a:t>0</a:t>
            </a:r>
            <a:r>
              <a:rPr lang="en-AU" dirty="0">
                <a:solidFill>
                  <a:srgbClr val="92D050"/>
                </a:solidFill>
              </a:rPr>
              <a:t>.</a:t>
            </a:r>
          </a:p>
        </p:txBody>
      </p:sp>
      <p:sp>
        <p:nvSpPr>
          <p:cNvPr id="3" name="Rectangle 2"/>
          <p:cNvSpPr>
            <a:spLocks noChangeArrowheads="1"/>
          </p:cNvSpPr>
          <p:nvPr/>
        </p:nvSpPr>
        <p:spPr bwMode="auto">
          <a:xfrm>
            <a:off x="677334" y="1651808"/>
            <a:ext cx="110147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4" name="Object 3"/>
          <p:cNvGraphicFramePr>
            <a:graphicFrameLocks noChangeAspect="1"/>
          </p:cNvGraphicFramePr>
          <p:nvPr>
            <p:extLst>
              <p:ext uri="{D42A27DB-BD31-4B8C-83A1-F6EECF244321}">
                <p14:modId xmlns:p14="http://schemas.microsoft.com/office/powerpoint/2010/main" val="432017408"/>
              </p:ext>
            </p:extLst>
          </p:nvPr>
        </p:nvGraphicFramePr>
        <p:xfrm>
          <a:off x="800167" y="1324258"/>
          <a:ext cx="8271454" cy="5267610"/>
        </p:xfrm>
        <a:graphic>
          <a:graphicData uri="http://schemas.openxmlformats.org/presentationml/2006/ole">
            <mc:AlternateContent xmlns:mc="http://schemas.openxmlformats.org/markup-compatibility/2006">
              <mc:Choice xmlns:v="urn:schemas-microsoft-com:vml" Requires="v">
                <p:oleObj spid="_x0000_s13327" name="Visio" r:id="rId3" imgW="10529190" imgH="7433274" progId="Visio.Drawing.11">
                  <p:embed/>
                </p:oleObj>
              </mc:Choice>
              <mc:Fallback>
                <p:oleObj name="Visio" r:id="rId3" imgW="10529190" imgH="743327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67" y="1324258"/>
                        <a:ext cx="8271454" cy="5267610"/>
                      </a:xfrm>
                      <a:prstGeom prst="rect">
                        <a:avLst/>
                      </a:prstGeom>
                      <a:noFill/>
                    </p:spPr>
                  </p:pic>
                </p:oleObj>
              </mc:Fallback>
            </mc:AlternateContent>
          </a:graphicData>
        </a:graphic>
      </p:graphicFrame>
    </p:spTree>
    <p:extLst>
      <p:ext uri="{BB962C8B-B14F-4D97-AF65-F5344CB8AC3E}">
        <p14:creationId xmlns:p14="http://schemas.microsoft.com/office/powerpoint/2010/main" val="778588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Trigonometric Function Definitions - Sin</a:t>
            </a:r>
            <a:endParaRPr lang="en-AU" dirty="0"/>
          </a:p>
        </p:txBody>
      </p:sp>
      <p:sp>
        <p:nvSpPr>
          <p:cNvPr id="3" name="Content Placeholder 2"/>
          <p:cNvSpPr>
            <a:spLocks noGrp="1"/>
          </p:cNvSpPr>
          <p:nvPr>
            <p:ph idx="1"/>
          </p:nvPr>
        </p:nvSpPr>
        <p:spPr>
          <a:xfrm>
            <a:off x="487763" y="2118732"/>
            <a:ext cx="4229203" cy="3855722"/>
          </a:xfrm>
        </p:spPr>
        <p:txBody>
          <a:bodyPr>
            <a:normAutofit lnSpcReduction="10000"/>
          </a:bodyPr>
          <a:lstStyle/>
          <a:p>
            <a:r>
              <a:rPr lang="en-AU" dirty="0" smtClean="0"/>
              <a:t>Defines </a:t>
            </a:r>
            <a:r>
              <a:rPr lang="en-AU" dirty="0"/>
              <a:t>the value of an angle on the “y” or vertical axis. We use the sin function to define the output voltage of an alternator at any given point in time by the </a:t>
            </a:r>
            <a:r>
              <a:rPr lang="en-AU" dirty="0" smtClean="0"/>
              <a:t>equation </a:t>
            </a:r>
            <a:r>
              <a:rPr lang="en-AU" dirty="0" err="1" smtClean="0"/>
              <a:t>Vins</a:t>
            </a:r>
            <a:r>
              <a:rPr lang="en-AU" dirty="0" smtClean="0"/>
              <a:t> = </a:t>
            </a:r>
            <a:r>
              <a:rPr lang="en-AU" dirty="0" err="1" smtClean="0"/>
              <a:t>Vpeak</a:t>
            </a:r>
            <a:r>
              <a:rPr lang="en-AU" dirty="0" smtClean="0"/>
              <a:t> </a:t>
            </a:r>
            <a:r>
              <a:rPr lang="en-AU" dirty="0" err="1" smtClean="0"/>
              <a:t>sinθ</a:t>
            </a:r>
            <a:r>
              <a:rPr lang="en-AU" dirty="0"/>
              <a:t>. We view the vector as starting at zero degrees and rotating counter clockwise as the alternator turns through </a:t>
            </a:r>
            <a:r>
              <a:rPr lang="en-AU" dirty="0" smtClean="0"/>
              <a:t>it’s 360</a:t>
            </a:r>
            <a:r>
              <a:rPr lang="en-AU" baseline="30000" dirty="0" smtClean="0"/>
              <a:t>0 </a:t>
            </a:r>
            <a:r>
              <a:rPr lang="en-AU" dirty="0" smtClean="0"/>
              <a:t>rotation</a:t>
            </a:r>
            <a:r>
              <a:rPr lang="en-AU" dirty="0"/>
              <a:t>. By multiplying the sin of the angle by the peak output we can calculate the voltage output at any point in time throughout the whole 360</a:t>
            </a:r>
            <a:r>
              <a:rPr lang="en-AU" baseline="30000" dirty="0"/>
              <a:t>0 </a:t>
            </a:r>
            <a:r>
              <a:rPr lang="en-AU" dirty="0" smtClean="0"/>
              <a:t>cycle</a:t>
            </a:r>
            <a:r>
              <a:rPr lang="en-AU" dirty="0"/>
              <a:t>.</a:t>
            </a:r>
          </a:p>
          <a:p>
            <a:endParaRPr lang="en-AU" dirty="0"/>
          </a:p>
        </p:txBody>
      </p:sp>
      <p:sp>
        <p:nvSpPr>
          <p:cNvPr id="4" name="Rectangle 2"/>
          <p:cNvSpPr>
            <a:spLocks noChangeArrowheads="1"/>
          </p:cNvSpPr>
          <p:nvPr/>
        </p:nvSpPr>
        <p:spPr bwMode="auto">
          <a:xfrm>
            <a:off x="4928839" y="193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657621894"/>
              </p:ext>
            </p:extLst>
          </p:nvPr>
        </p:nvGraphicFramePr>
        <p:xfrm>
          <a:off x="5029200" y="1930400"/>
          <a:ext cx="3585814" cy="4105275"/>
        </p:xfrm>
        <a:graphic>
          <a:graphicData uri="http://schemas.openxmlformats.org/presentationml/2006/ole">
            <mc:AlternateContent xmlns:mc="http://schemas.openxmlformats.org/markup-compatibility/2006">
              <mc:Choice xmlns:v="urn:schemas-microsoft-com:vml" Requires="v">
                <p:oleObj spid="_x0000_s1060" name="Visio" r:id="rId3" imgW="6419790" imgH="7020015" progId="Visio.Drawing.11">
                  <p:embed/>
                </p:oleObj>
              </mc:Choice>
              <mc:Fallback>
                <p:oleObj name="Visio" r:id="rId3" imgW="6419790" imgH="7020015" progId="Visio.Drawing.11">
                  <p:embed/>
                  <p:pic>
                    <p:nvPicPr>
                      <p:cNvPr id="0" name="Object 1"/>
                      <p:cNvPicPr>
                        <a:picLocks noChangeAspect="1" noChangeArrowheads="1"/>
                      </p:cNvPicPr>
                      <p:nvPr/>
                    </p:nvPicPr>
                    <p:blipFill>
                      <a:blip r:embed="rId4"/>
                      <a:srcRect/>
                      <a:stretch>
                        <a:fillRect/>
                      </a:stretch>
                    </p:blipFill>
                    <p:spPr bwMode="auto">
                      <a:xfrm>
                        <a:off x="5029200" y="1930400"/>
                        <a:ext cx="3585814" cy="4105275"/>
                      </a:xfrm>
                      <a:prstGeom prst="rect">
                        <a:avLst/>
                      </a:prstGeom>
                      <a:noFill/>
                      <a:extLst/>
                    </p:spPr>
                  </p:pic>
                </p:oleObj>
              </mc:Fallback>
            </mc:AlternateContent>
          </a:graphicData>
        </a:graphic>
      </p:graphicFrame>
    </p:spTree>
    <p:extLst>
      <p:ext uri="{BB962C8B-B14F-4D97-AF65-F5344CB8AC3E}">
        <p14:creationId xmlns:p14="http://schemas.microsoft.com/office/powerpoint/2010/main" val="2304740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Phasor</a:t>
            </a:r>
            <a:r>
              <a:rPr lang="en-AU" dirty="0" smtClean="0"/>
              <a:t> Addition Chart – In Correct Phase</a:t>
            </a:r>
            <a:endParaRPr lang="en-AU" dirty="0"/>
          </a:p>
        </p:txBody>
      </p:sp>
      <p:pic>
        <p:nvPicPr>
          <p:cNvPr id="3" name="Picture 2"/>
          <p:cNvPicPr>
            <a:picLocks noChangeAspect="1"/>
          </p:cNvPicPr>
          <p:nvPr/>
        </p:nvPicPr>
        <p:blipFill>
          <a:blip r:embed="rId2"/>
          <a:stretch>
            <a:fillRect/>
          </a:stretch>
        </p:blipFill>
        <p:spPr>
          <a:xfrm>
            <a:off x="1374160" y="1148687"/>
            <a:ext cx="7401174" cy="5709313"/>
          </a:xfrm>
          <a:prstGeom prst="rect">
            <a:avLst/>
          </a:prstGeom>
        </p:spPr>
      </p:pic>
    </p:spTree>
    <p:extLst>
      <p:ext uri="{BB962C8B-B14F-4D97-AF65-F5344CB8AC3E}">
        <p14:creationId xmlns:p14="http://schemas.microsoft.com/office/powerpoint/2010/main" val="1013935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Phasor</a:t>
            </a:r>
            <a:r>
              <a:rPr lang="en-AU" dirty="0" smtClean="0"/>
              <a:t> Addition Chart White Phase -</a:t>
            </a:r>
            <a:r>
              <a:rPr lang="en-AU" dirty="0" smtClean="0">
                <a:solidFill>
                  <a:srgbClr val="92D050"/>
                </a:solidFill>
              </a:rPr>
              <a:t>30</a:t>
            </a:r>
            <a:r>
              <a:rPr lang="en-AU" baseline="30000" dirty="0" smtClean="0">
                <a:solidFill>
                  <a:srgbClr val="92D050"/>
                </a:solidFill>
              </a:rPr>
              <a:t>0</a:t>
            </a:r>
            <a:endParaRPr lang="en-AU" dirty="0"/>
          </a:p>
        </p:txBody>
      </p:sp>
      <p:grpSp>
        <p:nvGrpSpPr>
          <p:cNvPr id="4" name="Group 4"/>
          <p:cNvGrpSpPr>
            <a:grpSpLocks noChangeAspect="1"/>
          </p:cNvGrpSpPr>
          <p:nvPr/>
        </p:nvGrpSpPr>
        <p:grpSpPr bwMode="auto">
          <a:xfrm>
            <a:off x="1484313" y="1216025"/>
            <a:ext cx="7272338" cy="5614988"/>
            <a:chOff x="935" y="766"/>
            <a:chExt cx="4581" cy="3537"/>
          </a:xfrm>
        </p:grpSpPr>
        <p:sp>
          <p:nvSpPr>
            <p:cNvPr id="5" name="AutoShape 3"/>
            <p:cNvSpPr>
              <a:spLocks noChangeAspect="1" noChangeArrowheads="1" noTextEdit="1"/>
            </p:cNvSpPr>
            <p:nvPr/>
          </p:nvSpPr>
          <p:spPr bwMode="auto">
            <a:xfrm>
              <a:off x="935" y="766"/>
              <a:ext cx="4576" cy="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 y="776"/>
              <a:ext cx="4571" cy="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 y="776"/>
              <a:ext cx="4571" cy="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2511"/>
              <a:ext cx="3209"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 y="2511"/>
              <a:ext cx="3209"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1718" y="2507"/>
              <a:ext cx="3191"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4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 y="922"/>
              <a:ext cx="15" cy="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2" y="922"/>
              <a:ext cx="15" cy="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2"/>
            <p:cNvSpPr>
              <a:spLocks noChangeShapeType="1"/>
            </p:cNvSpPr>
            <p:nvPr/>
          </p:nvSpPr>
          <p:spPr bwMode="auto">
            <a:xfrm>
              <a:off x="3318" y="919"/>
              <a:ext cx="0" cy="2598"/>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4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2" y="3522"/>
              <a:ext cx="15"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2" y="3522"/>
              <a:ext cx="15"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5"/>
            <p:cNvSpPr>
              <a:spLocks noChangeShapeType="1"/>
            </p:cNvSpPr>
            <p:nvPr/>
          </p:nvSpPr>
          <p:spPr bwMode="auto">
            <a:xfrm>
              <a:off x="3318" y="3516"/>
              <a:ext cx="0" cy="588"/>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52"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3" y="907"/>
              <a:ext cx="3209" cy="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3" y="907"/>
              <a:ext cx="3209" cy="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auto">
            <a:xfrm>
              <a:off x="1663" y="896"/>
              <a:ext cx="3203" cy="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19"/>
            <p:cNvSpPr>
              <a:spLocks noChangeArrowheads="1"/>
            </p:cNvSpPr>
            <p:nvPr/>
          </p:nvSpPr>
          <p:spPr bwMode="auto">
            <a:xfrm>
              <a:off x="1663" y="1568"/>
              <a:ext cx="3203" cy="386"/>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Rectangle 20"/>
            <p:cNvSpPr>
              <a:spLocks noChangeArrowheads="1"/>
            </p:cNvSpPr>
            <p:nvPr/>
          </p:nvSpPr>
          <p:spPr bwMode="auto">
            <a:xfrm>
              <a:off x="1663" y="1954"/>
              <a:ext cx="3203" cy="297"/>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Rectangle 21"/>
            <p:cNvSpPr>
              <a:spLocks noChangeArrowheads="1"/>
            </p:cNvSpPr>
            <p:nvPr/>
          </p:nvSpPr>
          <p:spPr bwMode="auto">
            <a:xfrm>
              <a:off x="1663" y="2251"/>
              <a:ext cx="3203" cy="26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Rectangle 22"/>
            <p:cNvSpPr>
              <a:spLocks noChangeArrowheads="1"/>
            </p:cNvSpPr>
            <p:nvPr/>
          </p:nvSpPr>
          <p:spPr bwMode="auto">
            <a:xfrm>
              <a:off x="1663" y="2511"/>
              <a:ext cx="3203" cy="2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Rectangle 23"/>
            <p:cNvSpPr>
              <a:spLocks noChangeArrowheads="1"/>
            </p:cNvSpPr>
            <p:nvPr/>
          </p:nvSpPr>
          <p:spPr bwMode="auto">
            <a:xfrm>
              <a:off x="1663" y="2761"/>
              <a:ext cx="3203" cy="28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Rectangle 24"/>
            <p:cNvSpPr>
              <a:spLocks noChangeArrowheads="1"/>
            </p:cNvSpPr>
            <p:nvPr/>
          </p:nvSpPr>
          <p:spPr bwMode="auto">
            <a:xfrm>
              <a:off x="1663" y="3048"/>
              <a:ext cx="3203" cy="411"/>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Rectangle 25"/>
            <p:cNvSpPr>
              <a:spLocks noChangeArrowheads="1"/>
            </p:cNvSpPr>
            <p:nvPr/>
          </p:nvSpPr>
          <p:spPr bwMode="auto">
            <a:xfrm>
              <a:off x="1663" y="3459"/>
              <a:ext cx="3203" cy="63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Oval 26"/>
            <p:cNvSpPr>
              <a:spLocks noChangeArrowheads="1"/>
            </p:cNvSpPr>
            <p:nvPr/>
          </p:nvSpPr>
          <p:spPr bwMode="auto">
            <a:xfrm>
              <a:off x="1667" y="901"/>
              <a:ext cx="3194" cy="3185"/>
            </a:xfrm>
            <a:prstGeom prst="ellipse">
              <a:avLst/>
            </a:prstGeom>
            <a:noFill/>
            <a:ln w="793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63"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2" y="1730"/>
              <a:ext cx="1399"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22" y="1730"/>
              <a:ext cx="1399"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29"/>
            <p:cNvSpPr>
              <a:spLocks noChangeShapeType="1"/>
            </p:cNvSpPr>
            <p:nvPr/>
          </p:nvSpPr>
          <p:spPr bwMode="auto">
            <a:xfrm flipH="1">
              <a:off x="3318" y="1726"/>
              <a:ext cx="1385" cy="785"/>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66"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6" y="1136"/>
              <a:ext cx="821"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6" y="1136"/>
              <a:ext cx="821"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32"/>
            <p:cNvSpPr>
              <a:spLocks noChangeShapeType="1"/>
            </p:cNvSpPr>
            <p:nvPr/>
          </p:nvSpPr>
          <p:spPr bwMode="auto">
            <a:xfrm flipH="1" flipV="1">
              <a:off x="2511" y="1133"/>
              <a:ext cx="807" cy="1373"/>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69" name="Picture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22" y="2511"/>
              <a:ext cx="821"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22" y="2511"/>
              <a:ext cx="821"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35"/>
            <p:cNvSpPr>
              <a:spLocks noChangeShapeType="1"/>
            </p:cNvSpPr>
            <p:nvPr/>
          </p:nvSpPr>
          <p:spPr bwMode="auto">
            <a:xfrm flipH="1" flipV="1">
              <a:off x="3318" y="2506"/>
              <a:ext cx="808" cy="1373"/>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72" name="Picture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44" y="2522"/>
              <a:ext cx="1388"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44" y="2522"/>
              <a:ext cx="1388"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38"/>
            <p:cNvSpPr>
              <a:spLocks noChangeShapeType="1"/>
            </p:cNvSpPr>
            <p:nvPr/>
          </p:nvSpPr>
          <p:spPr bwMode="auto">
            <a:xfrm flipH="1">
              <a:off x="1940" y="2515"/>
              <a:ext cx="1371" cy="809"/>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75" name="Picture 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22" y="1136"/>
              <a:ext cx="806"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22" y="1136"/>
              <a:ext cx="806"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41"/>
            <p:cNvSpPr>
              <a:spLocks noChangeShapeType="1"/>
            </p:cNvSpPr>
            <p:nvPr/>
          </p:nvSpPr>
          <p:spPr bwMode="auto">
            <a:xfrm flipV="1">
              <a:off x="3317" y="1129"/>
              <a:ext cx="789" cy="1377"/>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78" name="Picture 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27" y="2511"/>
              <a:ext cx="1399"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27" y="2511"/>
              <a:ext cx="1399"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44"/>
            <p:cNvSpPr>
              <a:spLocks noChangeShapeType="1"/>
            </p:cNvSpPr>
            <p:nvPr/>
          </p:nvSpPr>
          <p:spPr bwMode="auto">
            <a:xfrm>
              <a:off x="3322" y="2505"/>
              <a:ext cx="1383" cy="788"/>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81" name="Picture 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39" y="1714"/>
              <a:ext cx="1393"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4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39" y="1714"/>
              <a:ext cx="1393"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47"/>
            <p:cNvSpPr>
              <a:spLocks noChangeShapeType="1"/>
            </p:cNvSpPr>
            <p:nvPr/>
          </p:nvSpPr>
          <p:spPr bwMode="auto">
            <a:xfrm flipH="1" flipV="1">
              <a:off x="1934" y="1708"/>
              <a:ext cx="1379" cy="795"/>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384" name="Picture 4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37" y="2522"/>
              <a:ext cx="800"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Picture 4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37" y="2522"/>
              <a:ext cx="800"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50"/>
            <p:cNvSpPr>
              <a:spLocks noChangeShapeType="1"/>
            </p:cNvSpPr>
            <p:nvPr/>
          </p:nvSpPr>
          <p:spPr bwMode="auto">
            <a:xfrm flipH="1">
              <a:off x="2530" y="2515"/>
              <a:ext cx="788" cy="1384"/>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Rectangle 51"/>
            <p:cNvSpPr>
              <a:spLocks noChangeArrowheads="1"/>
            </p:cNvSpPr>
            <p:nvPr/>
          </p:nvSpPr>
          <p:spPr bwMode="auto">
            <a:xfrm>
              <a:off x="2356" y="1001"/>
              <a:ext cx="21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120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52"/>
            <p:cNvSpPr>
              <a:spLocks noChangeArrowheads="1"/>
            </p:cNvSpPr>
            <p:nvPr/>
          </p:nvSpPr>
          <p:spPr bwMode="auto">
            <a:xfrm>
              <a:off x="2518" y="986"/>
              <a:ext cx="6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53"/>
            <p:cNvSpPr>
              <a:spLocks noChangeArrowheads="1"/>
            </p:cNvSpPr>
            <p:nvPr/>
          </p:nvSpPr>
          <p:spPr bwMode="auto">
            <a:xfrm>
              <a:off x="3235" y="804"/>
              <a:ext cx="16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90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54"/>
            <p:cNvSpPr>
              <a:spLocks noChangeArrowheads="1"/>
            </p:cNvSpPr>
            <p:nvPr/>
          </p:nvSpPr>
          <p:spPr bwMode="auto">
            <a:xfrm>
              <a:off x="3343" y="790"/>
              <a:ext cx="6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55"/>
            <p:cNvSpPr>
              <a:spLocks noChangeArrowheads="1"/>
            </p:cNvSpPr>
            <p:nvPr/>
          </p:nvSpPr>
          <p:spPr bwMode="auto">
            <a:xfrm>
              <a:off x="4076" y="1006"/>
              <a:ext cx="16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56"/>
            <p:cNvSpPr>
              <a:spLocks noChangeArrowheads="1"/>
            </p:cNvSpPr>
            <p:nvPr/>
          </p:nvSpPr>
          <p:spPr bwMode="auto">
            <a:xfrm>
              <a:off x="4184" y="992"/>
              <a:ext cx="6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36" name="Rectangle 57"/>
            <p:cNvSpPr>
              <a:spLocks noChangeArrowheads="1"/>
            </p:cNvSpPr>
            <p:nvPr/>
          </p:nvSpPr>
          <p:spPr bwMode="auto">
            <a:xfrm>
              <a:off x="4739" y="1647"/>
              <a:ext cx="16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30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37" name="Rectangle 58"/>
            <p:cNvSpPr>
              <a:spLocks noChangeArrowheads="1"/>
            </p:cNvSpPr>
            <p:nvPr/>
          </p:nvSpPr>
          <p:spPr bwMode="auto">
            <a:xfrm>
              <a:off x="4847" y="1633"/>
              <a:ext cx="6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38" name="Rectangle 59"/>
            <p:cNvSpPr>
              <a:spLocks noChangeArrowheads="1"/>
            </p:cNvSpPr>
            <p:nvPr/>
          </p:nvSpPr>
          <p:spPr bwMode="auto">
            <a:xfrm>
              <a:off x="4921" y="2454"/>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39" name="Rectangle 60"/>
            <p:cNvSpPr>
              <a:spLocks noChangeArrowheads="1"/>
            </p:cNvSpPr>
            <p:nvPr/>
          </p:nvSpPr>
          <p:spPr bwMode="auto">
            <a:xfrm>
              <a:off x="4975" y="2440"/>
              <a:ext cx="6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40" name="Rectangle 61"/>
            <p:cNvSpPr>
              <a:spLocks noChangeArrowheads="1"/>
            </p:cNvSpPr>
            <p:nvPr/>
          </p:nvSpPr>
          <p:spPr bwMode="auto">
            <a:xfrm>
              <a:off x="1727" y="1646"/>
              <a:ext cx="21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150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45" name="Rectangle 62"/>
            <p:cNvSpPr>
              <a:spLocks noChangeArrowheads="1"/>
            </p:cNvSpPr>
            <p:nvPr/>
          </p:nvSpPr>
          <p:spPr bwMode="auto">
            <a:xfrm>
              <a:off x="1889" y="1629"/>
              <a:ext cx="6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48" name="Rectangle 63"/>
            <p:cNvSpPr>
              <a:spLocks noChangeArrowheads="1"/>
            </p:cNvSpPr>
            <p:nvPr/>
          </p:nvSpPr>
          <p:spPr bwMode="auto">
            <a:xfrm>
              <a:off x="1481" y="2454"/>
              <a:ext cx="2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180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51" name="Rectangle 64"/>
            <p:cNvSpPr>
              <a:spLocks noChangeArrowheads="1"/>
            </p:cNvSpPr>
            <p:nvPr/>
          </p:nvSpPr>
          <p:spPr bwMode="auto">
            <a:xfrm>
              <a:off x="1643" y="2440"/>
              <a:ext cx="6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54" name="Rectangle 65"/>
            <p:cNvSpPr>
              <a:spLocks noChangeArrowheads="1"/>
            </p:cNvSpPr>
            <p:nvPr/>
          </p:nvSpPr>
          <p:spPr bwMode="auto">
            <a:xfrm>
              <a:off x="1698" y="3322"/>
              <a:ext cx="21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210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55" name="Rectangle 66"/>
            <p:cNvSpPr>
              <a:spLocks noChangeArrowheads="1"/>
            </p:cNvSpPr>
            <p:nvPr/>
          </p:nvSpPr>
          <p:spPr bwMode="auto">
            <a:xfrm>
              <a:off x="1859" y="3305"/>
              <a:ext cx="6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56" name="Rectangle 67"/>
            <p:cNvSpPr>
              <a:spLocks noChangeArrowheads="1"/>
            </p:cNvSpPr>
            <p:nvPr/>
          </p:nvSpPr>
          <p:spPr bwMode="auto">
            <a:xfrm>
              <a:off x="2385" y="3948"/>
              <a:ext cx="2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240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57" name="Rectangle 68"/>
            <p:cNvSpPr>
              <a:spLocks noChangeArrowheads="1"/>
            </p:cNvSpPr>
            <p:nvPr/>
          </p:nvSpPr>
          <p:spPr bwMode="auto">
            <a:xfrm>
              <a:off x="2547" y="3934"/>
              <a:ext cx="6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58" name="Rectangle 69"/>
            <p:cNvSpPr>
              <a:spLocks noChangeArrowheads="1"/>
            </p:cNvSpPr>
            <p:nvPr/>
          </p:nvSpPr>
          <p:spPr bwMode="auto">
            <a:xfrm>
              <a:off x="4036" y="3930"/>
              <a:ext cx="21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59" name="Rectangle 70"/>
            <p:cNvSpPr>
              <a:spLocks noChangeArrowheads="1"/>
            </p:cNvSpPr>
            <p:nvPr/>
          </p:nvSpPr>
          <p:spPr bwMode="auto">
            <a:xfrm>
              <a:off x="4198" y="3913"/>
              <a:ext cx="6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60" name="Rectangle 71"/>
            <p:cNvSpPr>
              <a:spLocks noChangeArrowheads="1"/>
            </p:cNvSpPr>
            <p:nvPr/>
          </p:nvSpPr>
          <p:spPr bwMode="auto">
            <a:xfrm>
              <a:off x="3211" y="4130"/>
              <a:ext cx="21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270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61" name="Rectangle 72"/>
            <p:cNvSpPr>
              <a:spLocks noChangeArrowheads="1"/>
            </p:cNvSpPr>
            <p:nvPr/>
          </p:nvSpPr>
          <p:spPr bwMode="auto">
            <a:xfrm>
              <a:off x="3373" y="4116"/>
              <a:ext cx="6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62" name="Rectangle 73"/>
            <p:cNvSpPr>
              <a:spLocks noChangeArrowheads="1"/>
            </p:cNvSpPr>
            <p:nvPr/>
          </p:nvSpPr>
          <p:spPr bwMode="auto">
            <a:xfrm>
              <a:off x="4724" y="3263"/>
              <a:ext cx="21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330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65" name="Rectangle 74"/>
            <p:cNvSpPr>
              <a:spLocks noChangeArrowheads="1"/>
            </p:cNvSpPr>
            <p:nvPr/>
          </p:nvSpPr>
          <p:spPr bwMode="auto">
            <a:xfrm>
              <a:off x="4886" y="3246"/>
              <a:ext cx="63"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4411" name="Picture 7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09" y="943"/>
              <a:ext cx="115" cy="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7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09" y="943"/>
              <a:ext cx="115" cy="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Freeform 77"/>
            <p:cNvSpPr>
              <a:spLocks/>
            </p:cNvSpPr>
            <p:nvPr/>
          </p:nvSpPr>
          <p:spPr bwMode="auto">
            <a:xfrm>
              <a:off x="1304" y="936"/>
              <a:ext cx="97" cy="3150"/>
            </a:xfrm>
            <a:custGeom>
              <a:avLst/>
              <a:gdLst>
                <a:gd name="T0" fmla="*/ 0 w 97"/>
                <a:gd name="T1" fmla="*/ 0 h 3150"/>
                <a:gd name="T2" fmla="*/ 97 w 97"/>
                <a:gd name="T3" fmla="*/ 0 h 3150"/>
                <a:gd name="T4" fmla="*/ 97 w 97"/>
                <a:gd name="T5" fmla="*/ 3150 h 3150"/>
              </a:gdLst>
              <a:ahLst/>
              <a:cxnLst>
                <a:cxn ang="0">
                  <a:pos x="T0" y="T1"/>
                </a:cxn>
                <a:cxn ang="0">
                  <a:pos x="T2" y="T3"/>
                </a:cxn>
                <a:cxn ang="0">
                  <a:pos x="T4" y="T5"/>
                </a:cxn>
              </a:cxnLst>
              <a:rect l="0" t="0" r="r" b="b"/>
              <a:pathLst>
                <a:path w="97" h="3150">
                  <a:moveTo>
                    <a:pt x="0" y="0"/>
                  </a:moveTo>
                  <a:lnTo>
                    <a:pt x="97" y="0"/>
                  </a:lnTo>
                  <a:lnTo>
                    <a:pt x="97" y="3150"/>
                  </a:lnTo>
                </a:path>
              </a:pathLst>
            </a:custGeom>
            <a:noFill/>
            <a:ln w="793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14" name="Picture 7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09" y="1730"/>
              <a:ext cx="1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7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309" y="1730"/>
              <a:ext cx="1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1" name="Line 80"/>
            <p:cNvSpPr>
              <a:spLocks noChangeShapeType="1"/>
            </p:cNvSpPr>
            <p:nvPr/>
          </p:nvSpPr>
          <p:spPr bwMode="auto">
            <a:xfrm flipH="1">
              <a:off x="1304" y="1724"/>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17" name="Picture 8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09" y="2516"/>
              <a:ext cx="115"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09" y="2516"/>
              <a:ext cx="115"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4" name="Line 83"/>
            <p:cNvSpPr>
              <a:spLocks noChangeShapeType="1"/>
            </p:cNvSpPr>
            <p:nvPr/>
          </p:nvSpPr>
          <p:spPr bwMode="auto">
            <a:xfrm flipH="1">
              <a:off x="1304" y="2511"/>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20" name="Picture 8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09" y="1136"/>
              <a:ext cx="115"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8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09" y="1136"/>
              <a:ext cx="1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Line 86"/>
            <p:cNvSpPr>
              <a:spLocks noChangeShapeType="1"/>
            </p:cNvSpPr>
            <p:nvPr/>
          </p:nvSpPr>
          <p:spPr bwMode="auto">
            <a:xfrm flipH="1">
              <a:off x="1304" y="1133"/>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23" name="Picture 8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09" y="3892"/>
              <a:ext cx="1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8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309" y="3892"/>
              <a:ext cx="1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0" name="Line 89"/>
            <p:cNvSpPr>
              <a:spLocks noChangeShapeType="1"/>
            </p:cNvSpPr>
            <p:nvPr/>
          </p:nvSpPr>
          <p:spPr bwMode="auto">
            <a:xfrm flipH="1">
              <a:off x="1304" y="3889"/>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26" name="Picture 9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309" y="3308"/>
              <a:ext cx="115"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9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09" y="3308"/>
              <a:ext cx="115"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3" name="Line 92"/>
            <p:cNvSpPr>
              <a:spLocks noChangeShapeType="1"/>
            </p:cNvSpPr>
            <p:nvPr/>
          </p:nvSpPr>
          <p:spPr bwMode="auto">
            <a:xfrm flipH="1">
              <a:off x="1304" y="3305"/>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29" name="Picture 9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309" y="4090"/>
              <a:ext cx="1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9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309" y="4090"/>
              <a:ext cx="1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6" name="Line 95"/>
            <p:cNvSpPr>
              <a:spLocks noChangeShapeType="1"/>
            </p:cNvSpPr>
            <p:nvPr/>
          </p:nvSpPr>
          <p:spPr bwMode="auto">
            <a:xfrm flipH="1">
              <a:off x="1304" y="4086"/>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32" name="Picture 9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033" y="943"/>
              <a:ext cx="114" cy="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9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033" y="943"/>
              <a:ext cx="114" cy="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7" name="Freeform 98"/>
            <p:cNvSpPr>
              <a:spLocks/>
            </p:cNvSpPr>
            <p:nvPr/>
          </p:nvSpPr>
          <p:spPr bwMode="auto">
            <a:xfrm>
              <a:off x="5028" y="936"/>
              <a:ext cx="97" cy="3150"/>
            </a:xfrm>
            <a:custGeom>
              <a:avLst/>
              <a:gdLst>
                <a:gd name="T0" fmla="*/ 97 w 97"/>
                <a:gd name="T1" fmla="*/ 0 h 3150"/>
                <a:gd name="T2" fmla="*/ 0 w 97"/>
                <a:gd name="T3" fmla="*/ 0 h 3150"/>
                <a:gd name="T4" fmla="*/ 0 w 97"/>
                <a:gd name="T5" fmla="*/ 3150 h 3150"/>
              </a:gdLst>
              <a:ahLst/>
              <a:cxnLst>
                <a:cxn ang="0">
                  <a:pos x="T0" y="T1"/>
                </a:cxn>
                <a:cxn ang="0">
                  <a:pos x="T2" y="T3"/>
                </a:cxn>
                <a:cxn ang="0">
                  <a:pos x="T4" y="T5"/>
                </a:cxn>
              </a:cxnLst>
              <a:rect l="0" t="0" r="r" b="b"/>
              <a:pathLst>
                <a:path w="97" h="3150">
                  <a:moveTo>
                    <a:pt x="97" y="0"/>
                  </a:moveTo>
                  <a:lnTo>
                    <a:pt x="0" y="0"/>
                  </a:lnTo>
                  <a:lnTo>
                    <a:pt x="0" y="3150"/>
                  </a:lnTo>
                </a:path>
              </a:pathLst>
            </a:custGeom>
            <a:noFill/>
            <a:ln w="793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35" name="Picture 9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033" y="1730"/>
              <a:ext cx="114"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0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033" y="1730"/>
              <a:ext cx="114"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8" name="Line 101"/>
            <p:cNvSpPr>
              <a:spLocks noChangeShapeType="1"/>
            </p:cNvSpPr>
            <p:nvPr/>
          </p:nvSpPr>
          <p:spPr bwMode="auto">
            <a:xfrm>
              <a:off x="5028" y="1724"/>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38" name="Picture 10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033" y="2516"/>
              <a:ext cx="114"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0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033" y="2516"/>
              <a:ext cx="114"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9" name="Line 104"/>
            <p:cNvSpPr>
              <a:spLocks noChangeShapeType="1"/>
            </p:cNvSpPr>
            <p:nvPr/>
          </p:nvSpPr>
          <p:spPr bwMode="auto">
            <a:xfrm>
              <a:off x="5028" y="2511"/>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41" name="Picture 105"/>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033" y="1136"/>
              <a:ext cx="114"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06"/>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033" y="1136"/>
              <a:ext cx="114"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0" name="Line 107"/>
            <p:cNvSpPr>
              <a:spLocks noChangeShapeType="1"/>
            </p:cNvSpPr>
            <p:nvPr/>
          </p:nvSpPr>
          <p:spPr bwMode="auto">
            <a:xfrm>
              <a:off x="5028" y="1133"/>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44" name="Picture 10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33" y="3892"/>
              <a:ext cx="114"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09"/>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033" y="3892"/>
              <a:ext cx="114"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1" name="Line 110"/>
            <p:cNvSpPr>
              <a:spLocks noChangeShapeType="1"/>
            </p:cNvSpPr>
            <p:nvPr/>
          </p:nvSpPr>
          <p:spPr bwMode="auto">
            <a:xfrm>
              <a:off x="5028" y="3889"/>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47" name="Picture 11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033" y="3308"/>
              <a:ext cx="114"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11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033" y="3308"/>
              <a:ext cx="114"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2" name="Line 113"/>
            <p:cNvSpPr>
              <a:spLocks noChangeShapeType="1"/>
            </p:cNvSpPr>
            <p:nvPr/>
          </p:nvSpPr>
          <p:spPr bwMode="auto">
            <a:xfrm>
              <a:off x="5028" y="3305"/>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50" name="Picture 114"/>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033" y="4090"/>
              <a:ext cx="114"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115"/>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033" y="4090"/>
              <a:ext cx="114"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3" name="Line 116"/>
            <p:cNvSpPr>
              <a:spLocks noChangeShapeType="1"/>
            </p:cNvSpPr>
            <p:nvPr/>
          </p:nvSpPr>
          <p:spPr bwMode="auto">
            <a:xfrm>
              <a:off x="5028" y="4086"/>
              <a:ext cx="97" cy="0"/>
            </a:xfrm>
            <a:prstGeom prst="line">
              <a:avLst/>
            </a:prstGeom>
            <a:noFill/>
            <a:ln w="793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394" name="Rectangle 117"/>
            <p:cNvSpPr>
              <a:spLocks noChangeArrowheads="1"/>
            </p:cNvSpPr>
            <p:nvPr/>
          </p:nvSpPr>
          <p:spPr bwMode="auto">
            <a:xfrm>
              <a:off x="1220" y="898"/>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95" name="Rectangle 118"/>
            <p:cNvSpPr>
              <a:spLocks noChangeArrowheads="1"/>
            </p:cNvSpPr>
            <p:nvPr/>
          </p:nvSpPr>
          <p:spPr bwMode="auto">
            <a:xfrm>
              <a:off x="5190" y="898"/>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96" name="Rectangle 119"/>
            <p:cNvSpPr>
              <a:spLocks noChangeArrowheads="1"/>
            </p:cNvSpPr>
            <p:nvPr/>
          </p:nvSpPr>
          <p:spPr bwMode="auto">
            <a:xfrm>
              <a:off x="5192" y="4030"/>
              <a:ext cx="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97" name="Rectangle 120"/>
            <p:cNvSpPr>
              <a:spLocks noChangeArrowheads="1"/>
            </p:cNvSpPr>
            <p:nvPr/>
          </p:nvSpPr>
          <p:spPr bwMode="auto">
            <a:xfrm>
              <a:off x="5225" y="4030"/>
              <a:ext cx="1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98" name="Rectangle 121"/>
            <p:cNvSpPr>
              <a:spLocks noChangeArrowheads="1"/>
            </p:cNvSpPr>
            <p:nvPr/>
          </p:nvSpPr>
          <p:spPr bwMode="auto">
            <a:xfrm>
              <a:off x="1184" y="4030"/>
              <a:ext cx="8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99" name="Rectangle 122"/>
            <p:cNvSpPr>
              <a:spLocks noChangeArrowheads="1"/>
            </p:cNvSpPr>
            <p:nvPr/>
          </p:nvSpPr>
          <p:spPr bwMode="auto">
            <a:xfrm>
              <a:off x="1216" y="4030"/>
              <a:ext cx="1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0" name="Rectangle 123"/>
            <p:cNvSpPr>
              <a:spLocks noChangeArrowheads="1"/>
            </p:cNvSpPr>
            <p:nvPr/>
          </p:nvSpPr>
          <p:spPr bwMode="auto">
            <a:xfrm>
              <a:off x="1140" y="1666"/>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1" name="Rectangle 124"/>
            <p:cNvSpPr>
              <a:spLocks noChangeArrowheads="1"/>
            </p:cNvSpPr>
            <p:nvPr/>
          </p:nvSpPr>
          <p:spPr bwMode="auto">
            <a:xfrm>
              <a:off x="1194" y="1666"/>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2" name="Rectangle 125"/>
            <p:cNvSpPr>
              <a:spLocks noChangeArrowheads="1"/>
            </p:cNvSpPr>
            <p:nvPr/>
          </p:nvSpPr>
          <p:spPr bwMode="auto">
            <a:xfrm>
              <a:off x="1221" y="1666"/>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3" name="Rectangle 126"/>
            <p:cNvSpPr>
              <a:spLocks noChangeArrowheads="1"/>
            </p:cNvSpPr>
            <p:nvPr/>
          </p:nvSpPr>
          <p:spPr bwMode="auto">
            <a:xfrm>
              <a:off x="1027" y="1075"/>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4" name="Rectangle 127"/>
            <p:cNvSpPr>
              <a:spLocks noChangeArrowheads="1"/>
            </p:cNvSpPr>
            <p:nvPr/>
          </p:nvSpPr>
          <p:spPr bwMode="auto">
            <a:xfrm>
              <a:off x="1081" y="1075"/>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5" name="Rectangle 128"/>
            <p:cNvSpPr>
              <a:spLocks noChangeArrowheads="1"/>
            </p:cNvSpPr>
            <p:nvPr/>
          </p:nvSpPr>
          <p:spPr bwMode="auto">
            <a:xfrm>
              <a:off x="1108" y="1075"/>
              <a:ext cx="2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866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6" name="Rectangle 129"/>
            <p:cNvSpPr>
              <a:spLocks noChangeArrowheads="1"/>
            </p:cNvSpPr>
            <p:nvPr/>
          </p:nvSpPr>
          <p:spPr bwMode="auto">
            <a:xfrm>
              <a:off x="5168" y="1666"/>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7" name="Rectangle 130"/>
            <p:cNvSpPr>
              <a:spLocks noChangeArrowheads="1"/>
            </p:cNvSpPr>
            <p:nvPr/>
          </p:nvSpPr>
          <p:spPr bwMode="auto">
            <a:xfrm>
              <a:off x="5222" y="1666"/>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8" name="Rectangle 131"/>
            <p:cNvSpPr>
              <a:spLocks noChangeArrowheads="1"/>
            </p:cNvSpPr>
            <p:nvPr/>
          </p:nvSpPr>
          <p:spPr bwMode="auto">
            <a:xfrm>
              <a:off x="5249" y="1666"/>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09" name="Rectangle 132"/>
            <p:cNvSpPr>
              <a:spLocks noChangeArrowheads="1"/>
            </p:cNvSpPr>
            <p:nvPr/>
          </p:nvSpPr>
          <p:spPr bwMode="auto">
            <a:xfrm>
              <a:off x="5172" y="3241"/>
              <a:ext cx="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10" name="Rectangle 133"/>
            <p:cNvSpPr>
              <a:spLocks noChangeArrowheads="1"/>
            </p:cNvSpPr>
            <p:nvPr/>
          </p:nvSpPr>
          <p:spPr bwMode="auto">
            <a:xfrm>
              <a:off x="5205" y="3241"/>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13" name="Rectangle 134"/>
            <p:cNvSpPr>
              <a:spLocks noChangeArrowheads="1"/>
            </p:cNvSpPr>
            <p:nvPr/>
          </p:nvSpPr>
          <p:spPr bwMode="auto">
            <a:xfrm>
              <a:off x="5259" y="3241"/>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16" name="Rectangle 135"/>
            <p:cNvSpPr>
              <a:spLocks noChangeArrowheads="1"/>
            </p:cNvSpPr>
            <p:nvPr/>
          </p:nvSpPr>
          <p:spPr bwMode="auto">
            <a:xfrm>
              <a:off x="5286" y="3241"/>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19" name="Rectangle 136"/>
            <p:cNvSpPr>
              <a:spLocks noChangeArrowheads="1"/>
            </p:cNvSpPr>
            <p:nvPr/>
          </p:nvSpPr>
          <p:spPr bwMode="auto">
            <a:xfrm>
              <a:off x="1101" y="3241"/>
              <a:ext cx="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22" name="Rectangle 137"/>
            <p:cNvSpPr>
              <a:spLocks noChangeArrowheads="1"/>
            </p:cNvSpPr>
            <p:nvPr/>
          </p:nvSpPr>
          <p:spPr bwMode="auto">
            <a:xfrm>
              <a:off x="1133" y="3241"/>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25" name="Rectangle 138"/>
            <p:cNvSpPr>
              <a:spLocks noChangeArrowheads="1"/>
            </p:cNvSpPr>
            <p:nvPr/>
          </p:nvSpPr>
          <p:spPr bwMode="auto">
            <a:xfrm>
              <a:off x="1187" y="3241"/>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28" name="Rectangle 139"/>
            <p:cNvSpPr>
              <a:spLocks noChangeArrowheads="1"/>
            </p:cNvSpPr>
            <p:nvPr/>
          </p:nvSpPr>
          <p:spPr bwMode="auto">
            <a:xfrm>
              <a:off x="1214" y="3241"/>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31" name="Rectangle 140"/>
            <p:cNvSpPr>
              <a:spLocks noChangeArrowheads="1"/>
            </p:cNvSpPr>
            <p:nvPr/>
          </p:nvSpPr>
          <p:spPr bwMode="auto">
            <a:xfrm>
              <a:off x="991" y="3833"/>
              <a:ext cx="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34" name="Rectangle 141"/>
            <p:cNvSpPr>
              <a:spLocks noChangeArrowheads="1"/>
            </p:cNvSpPr>
            <p:nvPr/>
          </p:nvSpPr>
          <p:spPr bwMode="auto">
            <a:xfrm>
              <a:off x="1024" y="3833"/>
              <a:ext cx="1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37" name="Rectangle 142"/>
            <p:cNvSpPr>
              <a:spLocks noChangeArrowheads="1"/>
            </p:cNvSpPr>
            <p:nvPr/>
          </p:nvSpPr>
          <p:spPr bwMode="auto">
            <a:xfrm>
              <a:off x="1078" y="3833"/>
              <a:ext cx="7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40" name="Rectangle 143"/>
            <p:cNvSpPr>
              <a:spLocks noChangeArrowheads="1"/>
            </p:cNvSpPr>
            <p:nvPr/>
          </p:nvSpPr>
          <p:spPr bwMode="auto">
            <a:xfrm>
              <a:off x="1105" y="3833"/>
              <a:ext cx="21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866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43" name="Rectangle 144"/>
            <p:cNvSpPr>
              <a:spLocks noChangeArrowheads="1"/>
            </p:cNvSpPr>
            <p:nvPr/>
          </p:nvSpPr>
          <p:spPr bwMode="auto">
            <a:xfrm>
              <a:off x="5193" y="1075"/>
              <a:ext cx="10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46" name="Rectangle 145"/>
            <p:cNvSpPr>
              <a:spLocks noChangeArrowheads="1"/>
            </p:cNvSpPr>
            <p:nvPr/>
          </p:nvSpPr>
          <p:spPr bwMode="auto">
            <a:xfrm>
              <a:off x="5247" y="1075"/>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49" name="Rectangle 146"/>
            <p:cNvSpPr>
              <a:spLocks noChangeArrowheads="1"/>
            </p:cNvSpPr>
            <p:nvPr/>
          </p:nvSpPr>
          <p:spPr bwMode="auto">
            <a:xfrm>
              <a:off x="5274" y="1075"/>
              <a:ext cx="2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866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52" name="Rectangle 147"/>
            <p:cNvSpPr>
              <a:spLocks noChangeArrowheads="1"/>
            </p:cNvSpPr>
            <p:nvPr/>
          </p:nvSpPr>
          <p:spPr bwMode="auto">
            <a:xfrm>
              <a:off x="5178" y="3833"/>
              <a:ext cx="8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53" name="Rectangle 148"/>
            <p:cNvSpPr>
              <a:spLocks noChangeArrowheads="1"/>
            </p:cNvSpPr>
            <p:nvPr/>
          </p:nvSpPr>
          <p:spPr bwMode="auto">
            <a:xfrm>
              <a:off x="5210" y="3833"/>
              <a:ext cx="1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54" name="Rectangle 149"/>
            <p:cNvSpPr>
              <a:spLocks noChangeArrowheads="1"/>
            </p:cNvSpPr>
            <p:nvPr/>
          </p:nvSpPr>
          <p:spPr bwMode="auto">
            <a:xfrm>
              <a:off x="5264" y="3833"/>
              <a:ext cx="7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55" name="Rectangle 150"/>
            <p:cNvSpPr>
              <a:spLocks noChangeArrowheads="1"/>
            </p:cNvSpPr>
            <p:nvPr/>
          </p:nvSpPr>
          <p:spPr bwMode="auto">
            <a:xfrm>
              <a:off x="5291" y="3833"/>
              <a:ext cx="21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866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56" name="Rectangle 151"/>
            <p:cNvSpPr>
              <a:spLocks noChangeArrowheads="1"/>
            </p:cNvSpPr>
            <p:nvPr/>
          </p:nvSpPr>
          <p:spPr bwMode="auto">
            <a:xfrm>
              <a:off x="1220" y="2455"/>
              <a:ext cx="1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57" name="Rectangle 152"/>
            <p:cNvSpPr>
              <a:spLocks noChangeArrowheads="1"/>
            </p:cNvSpPr>
            <p:nvPr/>
          </p:nvSpPr>
          <p:spPr bwMode="auto">
            <a:xfrm>
              <a:off x="5170" y="2455"/>
              <a:ext cx="1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4489" name="Picture 153"/>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772" y="1021"/>
              <a:ext cx="3021" cy="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154"/>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772" y="1021"/>
              <a:ext cx="3021" cy="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155"/>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772" y="1021"/>
              <a:ext cx="3011"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156"/>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772" y="1021"/>
              <a:ext cx="3011" cy="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58" name="Oval 157"/>
            <p:cNvSpPr>
              <a:spLocks noChangeArrowheads="1"/>
            </p:cNvSpPr>
            <p:nvPr/>
          </p:nvSpPr>
          <p:spPr bwMode="auto">
            <a:xfrm>
              <a:off x="1766" y="1017"/>
              <a:ext cx="2997" cy="298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59" name="Oval 158"/>
            <p:cNvSpPr>
              <a:spLocks noChangeArrowheads="1"/>
            </p:cNvSpPr>
            <p:nvPr/>
          </p:nvSpPr>
          <p:spPr bwMode="auto">
            <a:xfrm>
              <a:off x="1766" y="1017"/>
              <a:ext cx="2997" cy="2988"/>
            </a:xfrm>
            <a:prstGeom prst="ellipse">
              <a:avLst/>
            </a:prstGeom>
            <a:noFill/>
            <a:ln w="793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495" name="Picture 15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301" y="2475"/>
              <a:ext cx="14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6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301" y="2475"/>
              <a:ext cx="14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60" name="Line 161"/>
            <p:cNvSpPr>
              <a:spLocks noChangeShapeType="1"/>
            </p:cNvSpPr>
            <p:nvPr/>
          </p:nvSpPr>
          <p:spPr bwMode="auto">
            <a:xfrm>
              <a:off x="3304" y="2501"/>
              <a:ext cx="1408" cy="0"/>
            </a:xfrm>
            <a:prstGeom prst="line">
              <a:avLst/>
            </a:prstGeom>
            <a:noFill/>
            <a:ln w="25400"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461" name="Freeform 162"/>
            <p:cNvSpPr>
              <a:spLocks/>
            </p:cNvSpPr>
            <p:nvPr/>
          </p:nvSpPr>
          <p:spPr bwMode="auto">
            <a:xfrm>
              <a:off x="4697" y="2468"/>
              <a:ext cx="66" cy="66"/>
            </a:xfrm>
            <a:custGeom>
              <a:avLst/>
              <a:gdLst>
                <a:gd name="T0" fmla="*/ 204 w 204"/>
                <a:gd name="T1" fmla="*/ 102 h 204"/>
                <a:gd name="T2" fmla="*/ 0 w 204"/>
                <a:gd name="T3" fmla="*/ 204 h 204"/>
                <a:gd name="T4" fmla="*/ 0 w 204"/>
                <a:gd name="T5" fmla="*/ 0 h 204"/>
                <a:gd name="T6" fmla="*/ 204 w 204"/>
                <a:gd name="T7" fmla="*/ 102 h 204"/>
              </a:gdLst>
              <a:ahLst/>
              <a:cxnLst>
                <a:cxn ang="0">
                  <a:pos x="T0" y="T1"/>
                </a:cxn>
                <a:cxn ang="0">
                  <a:pos x="T2" y="T3"/>
                </a:cxn>
                <a:cxn ang="0">
                  <a:pos x="T4" y="T5"/>
                </a:cxn>
                <a:cxn ang="0">
                  <a:pos x="T6" y="T7"/>
                </a:cxn>
              </a:cxnLst>
              <a:rect l="0" t="0" r="r" b="b"/>
              <a:pathLst>
                <a:path w="204" h="204">
                  <a:moveTo>
                    <a:pt x="204" y="102"/>
                  </a:moveTo>
                  <a:cubicBezTo>
                    <a:pt x="125" y="106"/>
                    <a:pt x="51" y="143"/>
                    <a:pt x="0" y="204"/>
                  </a:cubicBezTo>
                  <a:cubicBezTo>
                    <a:pt x="32" y="140"/>
                    <a:pt x="32" y="64"/>
                    <a:pt x="0" y="0"/>
                  </a:cubicBezTo>
                  <a:cubicBezTo>
                    <a:pt x="51" y="61"/>
                    <a:pt x="125" y="97"/>
                    <a:pt x="204" y="10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pic>
          <p:nvPicPr>
            <p:cNvPr id="14499" name="Picture 16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563" y="1214"/>
              <a:ext cx="769" cy="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164"/>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563" y="1214"/>
              <a:ext cx="769" cy="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62" name="Line 165"/>
            <p:cNvSpPr>
              <a:spLocks noChangeShapeType="1"/>
            </p:cNvSpPr>
            <p:nvPr/>
          </p:nvSpPr>
          <p:spPr bwMode="auto">
            <a:xfrm flipH="1" flipV="1">
              <a:off x="2579" y="1250"/>
              <a:ext cx="726" cy="1251"/>
            </a:xfrm>
            <a:prstGeom prst="line">
              <a:avLst/>
            </a:prstGeom>
            <a:noFill/>
            <a:ln w="25400"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463" name="Freeform 166"/>
            <p:cNvSpPr>
              <a:spLocks/>
            </p:cNvSpPr>
            <p:nvPr/>
          </p:nvSpPr>
          <p:spPr bwMode="auto">
            <a:xfrm>
              <a:off x="2554" y="1205"/>
              <a:ext cx="61" cy="74"/>
            </a:xfrm>
            <a:custGeom>
              <a:avLst/>
              <a:gdLst>
                <a:gd name="T0" fmla="*/ 0 w 190"/>
                <a:gd name="T1" fmla="*/ 0 h 227"/>
                <a:gd name="T2" fmla="*/ 190 w 190"/>
                <a:gd name="T3" fmla="*/ 124 h 227"/>
                <a:gd name="T4" fmla="*/ 14 w 190"/>
                <a:gd name="T5" fmla="*/ 227 h 227"/>
                <a:gd name="T6" fmla="*/ 0 w 190"/>
                <a:gd name="T7" fmla="*/ 0 h 227"/>
              </a:gdLst>
              <a:ahLst/>
              <a:cxnLst>
                <a:cxn ang="0">
                  <a:pos x="T0" y="T1"/>
                </a:cxn>
                <a:cxn ang="0">
                  <a:pos x="T2" y="T3"/>
                </a:cxn>
                <a:cxn ang="0">
                  <a:pos x="T4" y="T5"/>
                </a:cxn>
                <a:cxn ang="0">
                  <a:pos x="T6" y="T7"/>
                </a:cxn>
              </a:cxnLst>
              <a:rect l="0" t="0" r="r" b="b"/>
              <a:pathLst>
                <a:path w="190" h="227">
                  <a:moveTo>
                    <a:pt x="0" y="0"/>
                  </a:moveTo>
                  <a:cubicBezTo>
                    <a:pt x="44" y="66"/>
                    <a:pt x="112" y="111"/>
                    <a:pt x="190" y="124"/>
                  </a:cubicBezTo>
                  <a:cubicBezTo>
                    <a:pt x="119" y="129"/>
                    <a:pt x="54" y="167"/>
                    <a:pt x="14" y="227"/>
                  </a:cubicBezTo>
                  <a:cubicBezTo>
                    <a:pt x="41" y="152"/>
                    <a:pt x="36" y="70"/>
                    <a:pt x="0" y="0"/>
                  </a:cubicBezTo>
                </a:path>
              </a:pathLst>
            </a:cu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pic>
          <p:nvPicPr>
            <p:cNvPr id="14503" name="Picture 167"/>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006" y="2501"/>
              <a:ext cx="131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4" name="Picture 168"/>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006" y="2501"/>
              <a:ext cx="131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64" name="Freeform 169"/>
            <p:cNvSpPr>
              <a:spLocks noEditPoints="1"/>
            </p:cNvSpPr>
            <p:nvPr/>
          </p:nvSpPr>
          <p:spPr bwMode="auto">
            <a:xfrm>
              <a:off x="2084" y="2492"/>
              <a:ext cx="1221" cy="773"/>
            </a:xfrm>
            <a:custGeom>
              <a:avLst/>
              <a:gdLst>
                <a:gd name="T0" fmla="*/ 3717 w 3757"/>
                <a:gd name="T1" fmla="*/ 7 h 2372"/>
                <a:gd name="T2" fmla="*/ 3433 w 3757"/>
                <a:gd name="T3" fmla="*/ 185 h 2372"/>
                <a:gd name="T4" fmla="*/ 3425 w 3757"/>
                <a:gd name="T5" fmla="*/ 218 h 2372"/>
                <a:gd name="T6" fmla="*/ 3458 w 3757"/>
                <a:gd name="T7" fmla="*/ 226 h 2372"/>
                <a:gd name="T8" fmla="*/ 3743 w 3757"/>
                <a:gd name="T9" fmla="*/ 48 h 2372"/>
                <a:gd name="T10" fmla="*/ 3750 w 3757"/>
                <a:gd name="T11" fmla="*/ 15 h 2372"/>
                <a:gd name="T12" fmla="*/ 3717 w 3757"/>
                <a:gd name="T13" fmla="*/ 7 h 2372"/>
                <a:gd name="T14" fmla="*/ 3229 w 3757"/>
                <a:gd name="T15" fmla="*/ 313 h 2372"/>
                <a:gd name="T16" fmla="*/ 2944 w 3757"/>
                <a:gd name="T17" fmla="*/ 491 h 2372"/>
                <a:gd name="T18" fmla="*/ 2937 w 3757"/>
                <a:gd name="T19" fmla="*/ 524 h 2372"/>
                <a:gd name="T20" fmla="*/ 2970 w 3757"/>
                <a:gd name="T21" fmla="*/ 532 h 2372"/>
                <a:gd name="T22" fmla="*/ 3255 w 3757"/>
                <a:gd name="T23" fmla="*/ 353 h 2372"/>
                <a:gd name="T24" fmla="*/ 3262 w 3757"/>
                <a:gd name="T25" fmla="*/ 320 h 2372"/>
                <a:gd name="T26" fmla="*/ 3229 w 3757"/>
                <a:gd name="T27" fmla="*/ 313 h 2372"/>
                <a:gd name="T28" fmla="*/ 2741 w 3757"/>
                <a:gd name="T29" fmla="*/ 618 h 2372"/>
                <a:gd name="T30" fmla="*/ 2456 w 3757"/>
                <a:gd name="T31" fmla="*/ 796 h 2372"/>
                <a:gd name="T32" fmla="*/ 2449 w 3757"/>
                <a:gd name="T33" fmla="*/ 830 h 2372"/>
                <a:gd name="T34" fmla="*/ 2482 w 3757"/>
                <a:gd name="T35" fmla="*/ 837 h 2372"/>
                <a:gd name="T36" fmla="*/ 2766 w 3757"/>
                <a:gd name="T37" fmla="*/ 659 h 2372"/>
                <a:gd name="T38" fmla="*/ 2774 w 3757"/>
                <a:gd name="T39" fmla="*/ 626 h 2372"/>
                <a:gd name="T40" fmla="*/ 2741 w 3757"/>
                <a:gd name="T41" fmla="*/ 618 h 2372"/>
                <a:gd name="T42" fmla="*/ 2253 w 3757"/>
                <a:gd name="T43" fmla="*/ 924 h 2372"/>
                <a:gd name="T44" fmla="*/ 1968 w 3757"/>
                <a:gd name="T45" fmla="*/ 1102 h 2372"/>
                <a:gd name="T46" fmla="*/ 1960 w 3757"/>
                <a:gd name="T47" fmla="*/ 1135 h 2372"/>
                <a:gd name="T48" fmla="*/ 1993 w 3757"/>
                <a:gd name="T49" fmla="*/ 1143 h 2372"/>
                <a:gd name="T50" fmla="*/ 2278 w 3757"/>
                <a:gd name="T51" fmla="*/ 965 h 2372"/>
                <a:gd name="T52" fmla="*/ 2286 w 3757"/>
                <a:gd name="T53" fmla="*/ 931 h 2372"/>
                <a:gd name="T54" fmla="*/ 2253 w 3757"/>
                <a:gd name="T55" fmla="*/ 924 h 2372"/>
                <a:gd name="T56" fmla="*/ 1764 w 3757"/>
                <a:gd name="T57" fmla="*/ 1229 h 2372"/>
                <a:gd name="T58" fmla="*/ 1480 w 3757"/>
                <a:gd name="T59" fmla="*/ 1408 h 2372"/>
                <a:gd name="T60" fmla="*/ 1472 w 3757"/>
                <a:gd name="T61" fmla="*/ 1441 h 2372"/>
                <a:gd name="T62" fmla="*/ 1505 w 3757"/>
                <a:gd name="T63" fmla="*/ 1448 h 2372"/>
                <a:gd name="T64" fmla="*/ 1790 w 3757"/>
                <a:gd name="T65" fmla="*/ 1270 h 2372"/>
                <a:gd name="T66" fmla="*/ 1798 w 3757"/>
                <a:gd name="T67" fmla="*/ 1237 h 2372"/>
                <a:gd name="T68" fmla="*/ 1764 w 3757"/>
                <a:gd name="T69" fmla="*/ 1229 h 2372"/>
                <a:gd name="T70" fmla="*/ 1276 w 3757"/>
                <a:gd name="T71" fmla="*/ 1535 h 2372"/>
                <a:gd name="T72" fmla="*/ 991 w 3757"/>
                <a:gd name="T73" fmla="*/ 1713 h 2372"/>
                <a:gd name="T74" fmla="*/ 984 w 3757"/>
                <a:gd name="T75" fmla="*/ 1747 h 2372"/>
                <a:gd name="T76" fmla="*/ 1017 w 3757"/>
                <a:gd name="T77" fmla="*/ 1754 h 2372"/>
                <a:gd name="T78" fmla="*/ 1302 w 3757"/>
                <a:gd name="T79" fmla="*/ 1576 h 2372"/>
                <a:gd name="T80" fmla="*/ 1309 w 3757"/>
                <a:gd name="T81" fmla="*/ 1543 h 2372"/>
                <a:gd name="T82" fmla="*/ 1276 w 3757"/>
                <a:gd name="T83" fmla="*/ 1535 h 2372"/>
                <a:gd name="T84" fmla="*/ 788 w 3757"/>
                <a:gd name="T85" fmla="*/ 1841 h 2372"/>
                <a:gd name="T86" fmla="*/ 503 w 3757"/>
                <a:gd name="T87" fmla="*/ 2019 h 2372"/>
                <a:gd name="T88" fmla="*/ 496 w 3757"/>
                <a:gd name="T89" fmla="*/ 2052 h 2372"/>
                <a:gd name="T90" fmla="*/ 529 w 3757"/>
                <a:gd name="T91" fmla="*/ 2060 h 2372"/>
                <a:gd name="T92" fmla="*/ 814 w 3757"/>
                <a:gd name="T93" fmla="*/ 1881 h 2372"/>
                <a:gd name="T94" fmla="*/ 821 w 3757"/>
                <a:gd name="T95" fmla="*/ 1848 h 2372"/>
                <a:gd name="T96" fmla="*/ 788 w 3757"/>
                <a:gd name="T97" fmla="*/ 1841 h 2372"/>
                <a:gd name="T98" fmla="*/ 300 w 3757"/>
                <a:gd name="T99" fmla="*/ 2146 h 2372"/>
                <a:gd name="T100" fmla="*/ 15 w 3757"/>
                <a:gd name="T101" fmla="*/ 2325 h 2372"/>
                <a:gd name="T102" fmla="*/ 7 w 3757"/>
                <a:gd name="T103" fmla="*/ 2358 h 2372"/>
                <a:gd name="T104" fmla="*/ 41 w 3757"/>
                <a:gd name="T105" fmla="*/ 2365 h 2372"/>
                <a:gd name="T106" fmla="*/ 325 w 3757"/>
                <a:gd name="T107" fmla="*/ 2187 h 2372"/>
                <a:gd name="T108" fmla="*/ 333 w 3757"/>
                <a:gd name="T109" fmla="*/ 2154 h 2372"/>
                <a:gd name="T110" fmla="*/ 300 w 3757"/>
                <a:gd name="T111" fmla="*/ 214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7" h="2372">
                  <a:moveTo>
                    <a:pt x="3717" y="7"/>
                  </a:moveTo>
                  <a:lnTo>
                    <a:pt x="3433" y="185"/>
                  </a:lnTo>
                  <a:cubicBezTo>
                    <a:pt x="3421" y="192"/>
                    <a:pt x="3418" y="207"/>
                    <a:pt x="3425" y="218"/>
                  </a:cubicBezTo>
                  <a:cubicBezTo>
                    <a:pt x="3432" y="230"/>
                    <a:pt x="3447" y="233"/>
                    <a:pt x="3458" y="226"/>
                  </a:cubicBezTo>
                  <a:lnTo>
                    <a:pt x="3743" y="48"/>
                  </a:lnTo>
                  <a:cubicBezTo>
                    <a:pt x="3754" y="41"/>
                    <a:pt x="3757" y="26"/>
                    <a:pt x="3750" y="15"/>
                  </a:cubicBezTo>
                  <a:cubicBezTo>
                    <a:pt x="3743" y="3"/>
                    <a:pt x="3729" y="0"/>
                    <a:pt x="3717" y="7"/>
                  </a:cubicBezTo>
                  <a:close/>
                  <a:moveTo>
                    <a:pt x="3229" y="313"/>
                  </a:moveTo>
                  <a:lnTo>
                    <a:pt x="2944" y="491"/>
                  </a:lnTo>
                  <a:cubicBezTo>
                    <a:pt x="2933" y="498"/>
                    <a:pt x="2930" y="513"/>
                    <a:pt x="2937" y="524"/>
                  </a:cubicBezTo>
                  <a:cubicBezTo>
                    <a:pt x="2944" y="535"/>
                    <a:pt x="2959" y="539"/>
                    <a:pt x="2970" y="532"/>
                  </a:cubicBezTo>
                  <a:lnTo>
                    <a:pt x="3255" y="353"/>
                  </a:lnTo>
                  <a:cubicBezTo>
                    <a:pt x="3266" y="346"/>
                    <a:pt x="3269" y="331"/>
                    <a:pt x="3262" y="320"/>
                  </a:cubicBezTo>
                  <a:cubicBezTo>
                    <a:pt x="3255" y="309"/>
                    <a:pt x="3240" y="306"/>
                    <a:pt x="3229" y="313"/>
                  </a:cubicBezTo>
                  <a:close/>
                  <a:moveTo>
                    <a:pt x="2741" y="618"/>
                  </a:moveTo>
                  <a:lnTo>
                    <a:pt x="2456" y="796"/>
                  </a:lnTo>
                  <a:cubicBezTo>
                    <a:pt x="2445" y="804"/>
                    <a:pt x="2441" y="818"/>
                    <a:pt x="2449" y="830"/>
                  </a:cubicBezTo>
                  <a:cubicBezTo>
                    <a:pt x="2456" y="841"/>
                    <a:pt x="2470" y="844"/>
                    <a:pt x="2482" y="837"/>
                  </a:cubicBezTo>
                  <a:lnTo>
                    <a:pt x="2766" y="659"/>
                  </a:lnTo>
                  <a:cubicBezTo>
                    <a:pt x="2778" y="652"/>
                    <a:pt x="2781" y="637"/>
                    <a:pt x="2774" y="626"/>
                  </a:cubicBezTo>
                  <a:cubicBezTo>
                    <a:pt x="2767" y="615"/>
                    <a:pt x="2752" y="611"/>
                    <a:pt x="2741" y="618"/>
                  </a:cubicBezTo>
                  <a:close/>
                  <a:moveTo>
                    <a:pt x="2253" y="924"/>
                  </a:moveTo>
                  <a:lnTo>
                    <a:pt x="1968" y="1102"/>
                  </a:lnTo>
                  <a:cubicBezTo>
                    <a:pt x="1957" y="1109"/>
                    <a:pt x="1953" y="1124"/>
                    <a:pt x="1960" y="1135"/>
                  </a:cubicBezTo>
                  <a:cubicBezTo>
                    <a:pt x="1967" y="1146"/>
                    <a:pt x="1982" y="1150"/>
                    <a:pt x="1993" y="1143"/>
                  </a:cubicBezTo>
                  <a:lnTo>
                    <a:pt x="2278" y="965"/>
                  </a:lnTo>
                  <a:cubicBezTo>
                    <a:pt x="2289" y="957"/>
                    <a:pt x="2293" y="943"/>
                    <a:pt x="2286" y="931"/>
                  </a:cubicBezTo>
                  <a:cubicBezTo>
                    <a:pt x="2279" y="920"/>
                    <a:pt x="2264" y="917"/>
                    <a:pt x="2253" y="924"/>
                  </a:cubicBezTo>
                  <a:close/>
                  <a:moveTo>
                    <a:pt x="1764" y="1229"/>
                  </a:moveTo>
                  <a:lnTo>
                    <a:pt x="1480" y="1408"/>
                  </a:lnTo>
                  <a:cubicBezTo>
                    <a:pt x="1468" y="1415"/>
                    <a:pt x="1465" y="1430"/>
                    <a:pt x="1472" y="1441"/>
                  </a:cubicBezTo>
                  <a:cubicBezTo>
                    <a:pt x="1479" y="1452"/>
                    <a:pt x="1494" y="1456"/>
                    <a:pt x="1505" y="1448"/>
                  </a:cubicBezTo>
                  <a:lnTo>
                    <a:pt x="1790" y="1270"/>
                  </a:lnTo>
                  <a:cubicBezTo>
                    <a:pt x="1801" y="1263"/>
                    <a:pt x="1805" y="1248"/>
                    <a:pt x="1798" y="1237"/>
                  </a:cubicBezTo>
                  <a:cubicBezTo>
                    <a:pt x="1791" y="1226"/>
                    <a:pt x="1776" y="1222"/>
                    <a:pt x="1764" y="1229"/>
                  </a:cubicBezTo>
                  <a:close/>
                  <a:moveTo>
                    <a:pt x="1276" y="1535"/>
                  </a:moveTo>
                  <a:lnTo>
                    <a:pt x="991" y="1713"/>
                  </a:lnTo>
                  <a:cubicBezTo>
                    <a:pt x="980" y="1720"/>
                    <a:pt x="977" y="1735"/>
                    <a:pt x="984" y="1747"/>
                  </a:cubicBezTo>
                  <a:cubicBezTo>
                    <a:pt x="991" y="1758"/>
                    <a:pt x="1006" y="1761"/>
                    <a:pt x="1017" y="1754"/>
                  </a:cubicBezTo>
                  <a:lnTo>
                    <a:pt x="1302" y="1576"/>
                  </a:lnTo>
                  <a:cubicBezTo>
                    <a:pt x="1313" y="1569"/>
                    <a:pt x="1316" y="1554"/>
                    <a:pt x="1309" y="1543"/>
                  </a:cubicBezTo>
                  <a:cubicBezTo>
                    <a:pt x="1302" y="1532"/>
                    <a:pt x="1288" y="1528"/>
                    <a:pt x="1276" y="1535"/>
                  </a:cubicBezTo>
                  <a:close/>
                  <a:moveTo>
                    <a:pt x="788" y="1841"/>
                  </a:moveTo>
                  <a:lnTo>
                    <a:pt x="503" y="2019"/>
                  </a:lnTo>
                  <a:cubicBezTo>
                    <a:pt x="492" y="2026"/>
                    <a:pt x="489" y="2041"/>
                    <a:pt x="496" y="2052"/>
                  </a:cubicBezTo>
                  <a:cubicBezTo>
                    <a:pt x="503" y="2063"/>
                    <a:pt x="518" y="2067"/>
                    <a:pt x="529" y="2060"/>
                  </a:cubicBezTo>
                  <a:lnTo>
                    <a:pt x="814" y="1881"/>
                  </a:lnTo>
                  <a:cubicBezTo>
                    <a:pt x="825" y="1874"/>
                    <a:pt x="828" y="1860"/>
                    <a:pt x="821" y="1848"/>
                  </a:cubicBezTo>
                  <a:cubicBezTo>
                    <a:pt x="814" y="1837"/>
                    <a:pt x="799" y="1834"/>
                    <a:pt x="788" y="1841"/>
                  </a:cubicBezTo>
                  <a:close/>
                  <a:moveTo>
                    <a:pt x="300" y="2146"/>
                  </a:moveTo>
                  <a:lnTo>
                    <a:pt x="15" y="2325"/>
                  </a:lnTo>
                  <a:cubicBezTo>
                    <a:pt x="4" y="2332"/>
                    <a:pt x="0" y="2347"/>
                    <a:pt x="7" y="2358"/>
                  </a:cubicBezTo>
                  <a:cubicBezTo>
                    <a:pt x="14" y="2369"/>
                    <a:pt x="29" y="2372"/>
                    <a:pt x="41" y="2365"/>
                  </a:cubicBezTo>
                  <a:lnTo>
                    <a:pt x="325" y="2187"/>
                  </a:lnTo>
                  <a:cubicBezTo>
                    <a:pt x="337" y="2180"/>
                    <a:pt x="340" y="2165"/>
                    <a:pt x="333" y="2154"/>
                  </a:cubicBezTo>
                  <a:cubicBezTo>
                    <a:pt x="326" y="2143"/>
                    <a:pt x="311" y="2139"/>
                    <a:pt x="300" y="2146"/>
                  </a:cubicBezTo>
                  <a:close/>
                </a:path>
              </a:pathLst>
            </a:custGeom>
            <a:solidFill>
              <a:srgbClr val="404040"/>
            </a:solidFill>
            <a:ln w="0" cap="flat">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65" name="Freeform 170"/>
            <p:cNvSpPr>
              <a:spLocks/>
            </p:cNvSpPr>
            <p:nvPr/>
          </p:nvSpPr>
          <p:spPr bwMode="auto">
            <a:xfrm>
              <a:off x="2000" y="3251"/>
              <a:ext cx="74" cy="63"/>
            </a:xfrm>
            <a:custGeom>
              <a:avLst/>
              <a:gdLst>
                <a:gd name="T0" fmla="*/ 0 w 226"/>
                <a:gd name="T1" fmla="*/ 194 h 194"/>
                <a:gd name="T2" fmla="*/ 226 w 226"/>
                <a:gd name="T3" fmla="*/ 172 h 194"/>
                <a:gd name="T4" fmla="*/ 118 w 226"/>
                <a:gd name="T5" fmla="*/ 0 h 194"/>
                <a:gd name="T6" fmla="*/ 0 w 226"/>
                <a:gd name="T7" fmla="*/ 194 h 194"/>
              </a:gdLst>
              <a:ahLst/>
              <a:cxnLst>
                <a:cxn ang="0">
                  <a:pos x="T0" y="T1"/>
                </a:cxn>
                <a:cxn ang="0">
                  <a:pos x="T2" y="T3"/>
                </a:cxn>
                <a:cxn ang="0">
                  <a:pos x="T4" y="T5"/>
                </a:cxn>
                <a:cxn ang="0">
                  <a:pos x="T6" y="T7"/>
                </a:cxn>
              </a:cxnLst>
              <a:rect l="0" t="0" r="r" b="b"/>
              <a:pathLst>
                <a:path w="226" h="194">
                  <a:moveTo>
                    <a:pt x="0" y="194"/>
                  </a:moveTo>
                  <a:cubicBezTo>
                    <a:pt x="69" y="156"/>
                    <a:pt x="151" y="148"/>
                    <a:pt x="226" y="172"/>
                  </a:cubicBezTo>
                  <a:cubicBezTo>
                    <a:pt x="165" y="135"/>
                    <a:pt x="125" y="71"/>
                    <a:pt x="118" y="0"/>
                  </a:cubicBezTo>
                  <a:cubicBezTo>
                    <a:pt x="107" y="78"/>
                    <a:pt x="64" y="148"/>
                    <a:pt x="0" y="194"/>
                  </a:cubicBezTo>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466" name="Rectangle 171"/>
            <p:cNvSpPr>
              <a:spLocks noChangeArrowheads="1"/>
            </p:cNvSpPr>
            <p:nvPr/>
          </p:nvSpPr>
          <p:spPr bwMode="auto">
            <a:xfrm>
              <a:off x="4421" y="2306"/>
              <a:ext cx="25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67" name="Rectangle 172"/>
            <p:cNvSpPr>
              <a:spLocks noChangeArrowheads="1"/>
            </p:cNvSpPr>
            <p:nvPr/>
          </p:nvSpPr>
          <p:spPr bwMode="auto">
            <a:xfrm>
              <a:off x="2358" y="1446"/>
              <a:ext cx="27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Blue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68" name="Rectangle 173"/>
            <p:cNvSpPr>
              <a:spLocks noChangeArrowheads="1"/>
            </p:cNvSpPr>
            <p:nvPr/>
          </p:nvSpPr>
          <p:spPr bwMode="auto">
            <a:xfrm>
              <a:off x="2437" y="3214"/>
              <a:ext cx="33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rPr>
                <a:t>White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469" name="Rectangle 174"/>
            <p:cNvSpPr>
              <a:spLocks noChangeArrowheads="1"/>
            </p:cNvSpPr>
            <p:nvPr/>
          </p:nvSpPr>
          <p:spPr bwMode="auto">
            <a:xfrm>
              <a:off x="2182" y="3219"/>
              <a:ext cx="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70" name="Rectangle 175"/>
            <p:cNvSpPr>
              <a:spLocks noChangeArrowheads="1"/>
            </p:cNvSpPr>
            <p:nvPr/>
          </p:nvSpPr>
          <p:spPr bwMode="auto">
            <a:xfrm>
              <a:off x="2214" y="3219"/>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71" name="Rectangle 176"/>
            <p:cNvSpPr>
              <a:spLocks noChangeArrowheads="1"/>
            </p:cNvSpPr>
            <p:nvPr/>
          </p:nvSpPr>
          <p:spPr bwMode="auto">
            <a:xfrm>
              <a:off x="2241" y="3219"/>
              <a:ext cx="16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rPr>
                <a:t>30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472" name="Rectangle 177"/>
            <p:cNvSpPr>
              <a:spLocks noChangeArrowheads="1"/>
            </p:cNvSpPr>
            <p:nvPr/>
          </p:nvSpPr>
          <p:spPr bwMode="auto">
            <a:xfrm>
              <a:off x="2349" y="3205"/>
              <a:ext cx="6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119820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Square Root of 3</a:t>
            </a:r>
            <a:endParaRPr lang="en-AU" dirty="0"/>
          </a:p>
        </p:txBody>
      </p:sp>
      <p:sp>
        <p:nvSpPr>
          <p:cNvPr id="3" name="Content Placeholder 2"/>
          <p:cNvSpPr>
            <a:spLocks noGrp="1"/>
          </p:cNvSpPr>
          <p:nvPr>
            <p:ph idx="1"/>
          </p:nvPr>
        </p:nvSpPr>
        <p:spPr>
          <a:xfrm>
            <a:off x="677334" y="1930401"/>
            <a:ext cx="8596668" cy="4110962"/>
          </a:xfrm>
        </p:spPr>
        <p:txBody>
          <a:bodyPr/>
          <a:lstStyle/>
          <a:p>
            <a:r>
              <a:rPr lang="en-AU" dirty="0">
                <a:latin typeface="Arial" panose="020B0604020202020204" pitchFamily="34" charset="0"/>
                <a:cs typeface="Arial" panose="020B0604020202020204" pitchFamily="34" charset="0"/>
              </a:rPr>
              <a:t>We use √3 as a factor to convert between line and phase values for voltage and current</a:t>
            </a:r>
            <a:r>
              <a:rPr lang="en-AU" dirty="0" smtClean="0">
                <a:latin typeface="Arial" panose="020B0604020202020204" pitchFamily="34" charset="0"/>
                <a:cs typeface="Arial" panose="020B0604020202020204" pitchFamily="34" charset="0"/>
              </a:rPr>
              <a:t>.</a:t>
            </a:r>
          </a:p>
          <a:p>
            <a:endParaRPr lang="en-AU" dirty="0">
              <a:latin typeface="Arial" panose="020B0604020202020204" pitchFamily="34" charset="0"/>
              <a:cs typeface="Arial" panose="020B0604020202020204" pitchFamily="34" charset="0"/>
            </a:endParaRPr>
          </a:p>
          <a:p>
            <a:endParaRPr lang="en-AU" dirty="0"/>
          </a:p>
        </p:txBody>
      </p:sp>
      <p:pic>
        <p:nvPicPr>
          <p:cNvPr id="4" name="Picture 3"/>
          <p:cNvPicPr>
            <a:picLocks noChangeAspect="1"/>
          </p:cNvPicPr>
          <p:nvPr/>
        </p:nvPicPr>
        <p:blipFill>
          <a:blip r:embed="rId2"/>
          <a:stretch>
            <a:fillRect/>
          </a:stretch>
        </p:blipFill>
        <p:spPr>
          <a:xfrm>
            <a:off x="890994" y="3107982"/>
            <a:ext cx="8169348" cy="1755800"/>
          </a:xfrm>
          <a:prstGeom prst="rect">
            <a:avLst/>
          </a:prstGeom>
        </p:spPr>
      </p:pic>
    </p:spTree>
    <p:extLst>
      <p:ext uri="{BB962C8B-B14F-4D97-AF65-F5344CB8AC3E}">
        <p14:creationId xmlns:p14="http://schemas.microsoft.com/office/powerpoint/2010/main" val="1897240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does this value come from?</a:t>
            </a:r>
          </a:p>
        </p:txBody>
      </p:sp>
      <mc:AlternateContent xmlns:mc="http://schemas.openxmlformats.org/markup-compatibility/2006" xmlns:a14="http://schemas.microsoft.com/office/drawing/2010/main">
        <mc:Choice Requires="a14">
          <p:sp>
            <p:nvSpPr>
              <p:cNvPr id="4" name="Content Placeholder 4"/>
              <p:cNvSpPr>
                <a:spLocks noGrp="1"/>
              </p:cNvSpPr>
              <p:nvPr>
                <p:ph idx="1"/>
              </p:nvPr>
            </p:nvSpPr>
            <p:spPr>
              <a:xfrm>
                <a:off x="677334" y="1930399"/>
                <a:ext cx="8596668" cy="4300279"/>
              </a:xfrm>
            </p:spPr>
            <p:txBody>
              <a:bodyPr>
                <a:noAutofit/>
              </a:bodyPr>
              <a:lstStyle/>
              <a:p>
                <a:pPr>
                  <a:spcAft>
                    <a:spcPts val="600"/>
                  </a:spcAft>
                </a:pPr>
                <a:r>
                  <a:rPr lang="en-AU" sz="1400" b="1" dirty="0">
                    <a:latin typeface="Arial" panose="020B0604020202020204" pitchFamily="34" charset="0"/>
                    <a:ea typeface="Calibri" panose="020F0502020204030204" pitchFamily="34" charset="0"/>
                    <a:cs typeface="Times New Roman" panose="02020603050405020304" pitchFamily="18" charset="0"/>
                  </a:rPr>
                  <a:t>It is actually derived from the cosine law but this simple explanation proves that phase voltage x </a:t>
                </a:r>
                <a:r>
                  <a:rPr lang="en-AU" sz="1400" b="1" dirty="0">
                    <a:effectLst/>
                    <a:latin typeface="Arial" panose="020B0604020202020204" pitchFamily="34" charset="0"/>
                    <a:ea typeface="Calibri" panose="020F0502020204030204" pitchFamily="34" charset="0"/>
                    <a:cs typeface="Arial" panose="020B0604020202020204" pitchFamily="34" charset="0"/>
                  </a:rPr>
                  <a:t>√</a:t>
                </a:r>
                <a:r>
                  <a:rPr lang="en-AU" sz="1400" b="1" dirty="0">
                    <a:effectLst/>
                    <a:latin typeface="Arial" panose="020B0604020202020204" pitchFamily="34" charset="0"/>
                    <a:ea typeface="Calibri" panose="020F0502020204030204" pitchFamily="34" charset="0"/>
                    <a:cs typeface="Times New Roman" panose="02020603050405020304" pitchFamily="18" charset="0"/>
                  </a:rPr>
                  <a:t>3 is the correct value for the line voltage.</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AU" sz="1400" dirty="0">
                    <a:effectLst/>
                    <a:latin typeface="Arial" panose="020B0604020202020204" pitchFamily="34" charset="0"/>
                    <a:ea typeface="Calibri" panose="020F0502020204030204" pitchFamily="34" charset="0"/>
                    <a:cs typeface="Times New Roman" panose="02020603050405020304" pitchFamily="18" charset="0"/>
                  </a:rPr>
                  <a:t>Using the sine rule      </a:t>
                </a:r>
                <a14:m>
                  <m:oMath xmlns:m="http://schemas.openxmlformats.org/officeDocument/2006/math">
                    <m:f>
                      <m:f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AU" sz="1400" b="1" i="1">
                            <a:effectLst/>
                            <a:latin typeface="Cambria Math" panose="02040503050406030204" pitchFamily="18" charset="0"/>
                            <a:ea typeface="Calibri" panose="020F0502020204030204" pitchFamily="34" charset="0"/>
                            <a:cs typeface="Times New Roman" panose="02020603050405020304" pitchFamily="18" charset="0"/>
                          </a:rPr>
                          <m:t>𝑨</m:t>
                        </m:r>
                      </m:num>
                      <m:den>
                        <m:r>
                          <a:rPr lang="en-AU" sz="1400" b="1" i="1">
                            <a:effectLst/>
                            <a:latin typeface="Cambria Math" panose="02040503050406030204" pitchFamily="18" charset="0"/>
                            <a:ea typeface="Calibri" panose="020F0502020204030204" pitchFamily="34" charset="0"/>
                            <a:cs typeface="Times New Roman" panose="02020603050405020304" pitchFamily="18" charset="0"/>
                          </a:rPr>
                          <m:t>𝒔𝒊𝒏</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𝒂</m:t>
                        </m:r>
                      </m:den>
                    </m:f>
                    <m:r>
                      <a:rPr lang="en-AU" sz="1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AU" sz="1400" b="1" i="1">
                            <a:effectLst/>
                            <a:latin typeface="Cambria Math" panose="02040503050406030204" pitchFamily="18" charset="0"/>
                            <a:ea typeface="Calibri" panose="020F0502020204030204" pitchFamily="34" charset="0"/>
                            <a:cs typeface="Times New Roman" panose="02020603050405020304" pitchFamily="18" charset="0"/>
                          </a:rPr>
                          <m:t>𝑩</m:t>
                        </m:r>
                      </m:num>
                      <m:den>
                        <m:r>
                          <a:rPr lang="en-AU" sz="1400" b="1" i="1">
                            <a:effectLst/>
                            <a:latin typeface="Cambria Math" panose="02040503050406030204" pitchFamily="18" charset="0"/>
                            <a:ea typeface="Calibri" panose="020F0502020204030204" pitchFamily="34" charset="0"/>
                            <a:cs typeface="Times New Roman" panose="02020603050405020304" pitchFamily="18" charset="0"/>
                          </a:rPr>
                          <m:t>𝒔𝒊𝒏</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𝒃</m:t>
                        </m:r>
                      </m:den>
                    </m:f>
                    <m:r>
                      <a:rPr lang="en-AU" sz="1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AU" sz="1400" b="1" i="1">
                            <a:effectLst/>
                            <a:latin typeface="Cambria Math" panose="02040503050406030204" pitchFamily="18" charset="0"/>
                            <a:ea typeface="Calibri" panose="020F0502020204030204" pitchFamily="34" charset="0"/>
                            <a:cs typeface="Times New Roman" panose="02020603050405020304" pitchFamily="18" charset="0"/>
                          </a:rPr>
                          <m:t>𝑪</m:t>
                        </m:r>
                      </m:num>
                      <m:den>
                        <m:r>
                          <a:rPr lang="en-AU" sz="1400" b="1" i="1">
                            <a:effectLst/>
                            <a:latin typeface="Cambria Math" panose="02040503050406030204" pitchFamily="18" charset="0"/>
                            <a:ea typeface="Calibri" panose="020F0502020204030204" pitchFamily="34" charset="0"/>
                            <a:cs typeface="Times New Roman" panose="02020603050405020304" pitchFamily="18" charset="0"/>
                          </a:rPr>
                          <m:t>𝒔𝒊𝒏</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𝒄</m:t>
                        </m:r>
                      </m:den>
                    </m:f>
                  </m:oMath>
                </a14:m>
                <a:r>
                  <a:rPr lang="en-AU" sz="1400" dirty="0">
                    <a:effectLst/>
                    <a:latin typeface="Arial" panose="020B0604020202020204" pitchFamily="34" charset="0"/>
                    <a:ea typeface="Calibri" panose="020F0502020204030204" pitchFamily="34" charset="0"/>
                    <a:cs typeface="Times New Roman" panose="02020603050405020304" pitchFamily="18" charset="0"/>
                  </a:rPr>
                  <a:t>  </a:t>
                </a:r>
                <a:endParaRPr lang="en-AU" sz="1400" dirty="0" smtClean="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AU" sz="1400" dirty="0" smtClean="0">
                    <a:effectLst/>
                    <a:latin typeface="Arial" panose="020B0604020202020204" pitchFamily="34" charset="0"/>
                    <a:ea typeface="Calibri" panose="020F0502020204030204" pitchFamily="34" charset="0"/>
                    <a:cs typeface="Times New Roman" panose="02020603050405020304" pitchFamily="18" charset="0"/>
                  </a:rPr>
                  <a:t>Therefore                      </a:t>
                </a:r>
                <a14:m>
                  <m:oMath xmlns:m="http://schemas.openxmlformats.org/officeDocument/2006/math">
                    <m:r>
                      <a:rPr lang="en-AU" sz="1400" b="1" i="1">
                        <a:effectLst/>
                        <a:latin typeface="Cambria Math" panose="02040503050406030204" pitchFamily="18" charset="0"/>
                        <a:ea typeface="Calibri" panose="020F0502020204030204" pitchFamily="34" charset="0"/>
                        <a:cs typeface="Times New Roman" panose="02020603050405020304" pitchFamily="18" charset="0"/>
                      </a:rPr>
                      <m:t>𝑨</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AU" sz="1400" b="1" i="1">
                            <a:effectLst/>
                            <a:latin typeface="Cambria Math" panose="02040503050406030204" pitchFamily="18" charset="0"/>
                            <a:ea typeface="Calibri" panose="020F0502020204030204" pitchFamily="34" charset="0"/>
                            <a:cs typeface="Times New Roman" panose="02020603050405020304" pitchFamily="18" charset="0"/>
                          </a:rPr>
                          <m:t>𝑪</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𝒔𝒊𝒏𝒂</m:t>
                        </m:r>
                      </m:num>
                      <m:den>
                        <m:r>
                          <a:rPr lang="en-AU" sz="1400" b="1" i="1">
                            <a:effectLst/>
                            <a:latin typeface="Cambria Math" panose="02040503050406030204" pitchFamily="18" charset="0"/>
                            <a:ea typeface="Calibri" panose="020F0502020204030204" pitchFamily="34" charset="0"/>
                            <a:cs typeface="Times New Roman" panose="02020603050405020304" pitchFamily="18" charset="0"/>
                          </a:rPr>
                          <m:t>𝒔𝒊𝒏</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𝒄</m:t>
                        </m:r>
                      </m:den>
                    </m:f>
                  </m:oMath>
                </a14:m>
                <a:r>
                  <a:rPr lang="en-AU" sz="1400" dirty="0">
                    <a:effectLst/>
                    <a:latin typeface="Arial" panose="020B0604020202020204" pitchFamily="34" charset="0"/>
                    <a:ea typeface="Calibri" panose="020F0502020204030204" pitchFamily="34" charset="0"/>
                    <a:cs typeface="Times New Roman" panose="02020603050405020304" pitchFamily="18" charset="0"/>
                  </a:rPr>
                  <a:t>      </a:t>
                </a:r>
                <a:r>
                  <a:rPr lang="en-AU" sz="14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AU" sz="1400" dirty="0">
                    <a:effectLst/>
                    <a:latin typeface="Arial" panose="020B0604020202020204" pitchFamily="34" charset="0"/>
                    <a:ea typeface="Calibri" panose="020F0502020204030204" pitchFamily="34" charset="0"/>
                    <a:cs typeface="Times New Roman" panose="02020603050405020304" pitchFamily="18" charset="0"/>
                  </a:rPr>
                  <a:t>     </a:t>
                </a:r>
                <a:r>
                  <a:rPr lang="en-AU" sz="1400" b="1" dirty="0">
                    <a:effectLst/>
                    <a:latin typeface="Cambria Math" panose="02040503050406030204" pitchFamily="18" charset="0"/>
                    <a:ea typeface="Calibri" panose="020F0502020204030204" pitchFamily="34" charset="0"/>
                    <a:cs typeface="Times New Roman" panose="02020603050405020304" pitchFamily="18" charset="0"/>
                  </a:rPr>
                  <a:t>                                  </a:t>
                </a:r>
                <a:r>
                  <a:rPr lang="en-AU" sz="14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AU" sz="1400" b="1" i="1">
                        <a:effectLst/>
                        <a:latin typeface="Cambria Math" panose="02040503050406030204" pitchFamily="18" charset="0"/>
                        <a:ea typeface="Calibri" panose="020F0502020204030204" pitchFamily="34" charset="0"/>
                        <a:cs typeface="Times New Roman" panose="02020603050405020304" pitchFamily="18" charset="0"/>
                      </a:rPr>
                      <m:t>𝑨</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AU" sz="1400" b="1" i="1">
                            <a:effectLst/>
                            <a:latin typeface="Cambria Math" panose="02040503050406030204" pitchFamily="18" charset="0"/>
                            <a:ea typeface="Calibri" panose="020F0502020204030204" pitchFamily="34" charset="0"/>
                            <a:cs typeface="Times New Roman" panose="02020603050405020304" pitchFamily="18" charset="0"/>
                          </a:rPr>
                          <m:t>𝟏</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𝒙</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𝒔𝒊𝒏</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𝟑𝟎</m:t>
                        </m:r>
                      </m:num>
                      <m:den>
                        <m:r>
                          <a:rPr lang="en-AU" sz="1400" b="1" i="1">
                            <a:effectLst/>
                            <a:latin typeface="Cambria Math" panose="02040503050406030204" pitchFamily="18" charset="0"/>
                            <a:ea typeface="Calibri" panose="020F0502020204030204" pitchFamily="34" charset="0"/>
                            <a:cs typeface="Times New Roman" panose="02020603050405020304" pitchFamily="18" charset="0"/>
                          </a:rPr>
                          <m:t>𝒔𝒊𝒏</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𝟗𝟎</m:t>
                        </m:r>
                      </m:den>
                    </m:f>
                  </m:oMath>
                </a14:m>
                <a:r>
                  <a:rPr lang="en-AU" sz="1400" dirty="0">
                    <a:effectLst/>
                    <a:latin typeface="Arial" panose="020B0604020202020204" pitchFamily="34" charset="0"/>
                    <a:ea typeface="Calibri" panose="020F0502020204030204" pitchFamily="34" charset="0"/>
                    <a:cs typeface="Times New Roman" panose="02020603050405020304" pitchFamily="18" charset="0"/>
                  </a:rPr>
                  <a:t>   </a:t>
                </a:r>
                <a:r>
                  <a:rPr lang="en-AU" sz="1400" b="1" dirty="0">
                    <a:effectLst/>
                    <a:latin typeface="Cambria Math" panose="02040503050406030204" pitchFamily="18" charset="0"/>
                    <a:ea typeface="Calibri" panose="020F0502020204030204" pitchFamily="34" charset="0"/>
                    <a:cs typeface="Times New Roman" panose="02020603050405020304" pitchFamily="18" charset="0"/>
                  </a:rPr>
                  <a:t>= </a:t>
                </a:r>
                <a:r>
                  <a:rPr lang="en-AU" sz="1400" dirty="0">
                    <a:effectLst/>
                    <a:latin typeface="Cambria Math" panose="02040503050406030204" pitchFamily="18" charset="0"/>
                    <a:ea typeface="Calibri" panose="020F0502020204030204" pitchFamily="34" charset="0"/>
                    <a:cs typeface="Times New Roman" panose="02020603050405020304" pitchFamily="18" charset="0"/>
                  </a:rPr>
                  <a:t>0.5 </a:t>
                </a:r>
                <a:r>
                  <a:rPr lang="en-AU" sz="1400" b="1" dirty="0">
                    <a:effectLst/>
                    <a:latin typeface="Cambria Math" panose="02040503050406030204" pitchFamily="18" charset="0"/>
                    <a:ea typeface="Calibri" panose="020F0502020204030204" pitchFamily="34" charset="0"/>
                    <a:cs typeface="Times New Roman" panose="02020603050405020304" pitchFamily="18" charset="0"/>
                  </a:rPr>
                  <a:t>  </a:t>
                </a:r>
                <a:r>
                  <a:rPr lang="en-AU" sz="1400" i="1" u="sng" dirty="0" smtClean="0">
                    <a:effectLst/>
                    <a:latin typeface="Cambria Math" panose="02040503050406030204" pitchFamily="18" charset="0"/>
                    <a:ea typeface="Calibri" panose="020F0502020204030204" pitchFamily="34" charset="0"/>
                    <a:cs typeface="Times New Roman" panose="02020603050405020304" pitchFamily="18" charset="0"/>
                  </a:rPr>
                  <a:t>See diagram on next slide</a:t>
                </a:r>
                <a:endParaRPr lang="en-AU" sz="1400" i="1" u="sng"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AU" sz="1400" dirty="0">
                    <a:effectLst/>
                    <a:latin typeface="Arial" panose="020B0604020202020204" pitchFamily="34" charset="0"/>
                    <a:ea typeface="Calibri" panose="020F0502020204030204" pitchFamily="34" charset="0"/>
                    <a:cs typeface="Arial" panose="020B0604020202020204" pitchFamily="34" charset="0"/>
                  </a:rPr>
                  <a:t>Therefore in this configuration of a right angle with minor angles of 30</a:t>
                </a:r>
                <a:r>
                  <a:rPr lang="en-AU" sz="1400" baseline="30000" dirty="0">
                    <a:effectLst/>
                    <a:latin typeface="Arial" panose="020B0604020202020204" pitchFamily="34" charset="0"/>
                    <a:ea typeface="Calibri" panose="020F0502020204030204" pitchFamily="34" charset="0"/>
                    <a:cs typeface="Arial" panose="020B0604020202020204" pitchFamily="34" charset="0"/>
                  </a:rPr>
                  <a:t>0</a:t>
                </a:r>
                <a:r>
                  <a:rPr lang="en-AU" sz="1400" dirty="0">
                    <a:effectLst/>
                    <a:latin typeface="Arial" panose="020B0604020202020204" pitchFamily="34" charset="0"/>
                    <a:ea typeface="Calibri" panose="020F0502020204030204" pitchFamily="34" charset="0"/>
                    <a:cs typeface="Arial" panose="020B0604020202020204" pitchFamily="34" charset="0"/>
                  </a:rPr>
                  <a:t> and 60</a:t>
                </a:r>
                <a:r>
                  <a:rPr lang="en-AU" sz="1400" baseline="30000" dirty="0">
                    <a:effectLst/>
                    <a:latin typeface="Arial" panose="020B0604020202020204" pitchFamily="34" charset="0"/>
                    <a:ea typeface="Calibri" panose="020F0502020204030204" pitchFamily="34" charset="0"/>
                    <a:cs typeface="Arial" panose="020B0604020202020204" pitchFamily="34" charset="0"/>
                  </a:rPr>
                  <a:t>0</a:t>
                </a:r>
                <a:r>
                  <a:rPr lang="en-AU" sz="1400" dirty="0">
                    <a:effectLst/>
                    <a:latin typeface="Arial" panose="020B0604020202020204" pitchFamily="34" charset="0"/>
                    <a:ea typeface="Calibri" panose="020F0502020204030204" pitchFamily="34" charset="0"/>
                    <a:cs typeface="Arial" panose="020B0604020202020204" pitchFamily="34" charset="0"/>
                  </a:rPr>
                  <a:t> “A” is always 0.5 of “C”.</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AU" sz="1400" dirty="0">
                    <a:effectLst/>
                    <a:latin typeface="Arial" panose="020B0604020202020204" pitchFamily="34" charset="0"/>
                    <a:ea typeface="Calibri" panose="020F0502020204030204" pitchFamily="34" charset="0"/>
                    <a:cs typeface="Arial" panose="020B0604020202020204" pitchFamily="34" charset="0"/>
                  </a:rPr>
                  <a:t>Being a unit circle “C” has a value of 1 therefore “A” has a value of 0.5.</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14:m>
                  <m:oMath xmlns:m="http://schemas.openxmlformats.org/officeDocument/2006/math">
                    <m:r>
                      <a:rPr lang="en-AU" sz="1400" b="1" i="1">
                        <a:effectLst/>
                        <a:latin typeface="Cambria Math" panose="02040503050406030204" pitchFamily="18" charset="0"/>
                        <a:ea typeface="Calibri" panose="020F0502020204030204" pitchFamily="34" charset="0"/>
                        <a:cs typeface="Times New Roman" panose="02020603050405020304" pitchFamily="18" charset="0"/>
                      </a:rPr>
                      <m:t>𝑩</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AU" sz="1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sz="1400" b="1" i="1">
                                <a:effectLst/>
                                <a:latin typeface="Cambria Math" panose="02040503050406030204" pitchFamily="18" charset="0"/>
                                <a:ea typeface="Calibri" panose="020F0502020204030204" pitchFamily="34" charset="0"/>
                                <a:cs typeface="Times New Roman" panose="02020603050405020304" pitchFamily="18" charset="0"/>
                              </a:rPr>
                              <m:t>𝑪</m:t>
                            </m:r>
                          </m:e>
                          <m:sup>
                            <m:r>
                              <a:rPr lang="en-AU" sz="1400" b="1" i="1">
                                <a:effectLst/>
                                <a:latin typeface="Cambria Math" panose="02040503050406030204" pitchFamily="18" charset="0"/>
                                <a:ea typeface="Calibri" panose="020F0502020204030204" pitchFamily="34" charset="0"/>
                                <a:cs typeface="Times New Roman" panose="02020603050405020304" pitchFamily="18" charset="0"/>
                              </a:rPr>
                              <m:t>𝟐</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sup>
                        </m:sSup>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AU" sz="1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sz="1400" b="1" i="1">
                                <a:effectLst/>
                                <a:latin typeface="Cambria Math" panose="02040503050406030204" pitchFamily="18" charset="0"/>
                                <a:ea typeface="Calibri" panose="020F0502020204030204" pitchFamily="34" charset="0"/>
                                <a:cs typeface="Times New Roman" panose="02020603050405020304" pitchFamily="18" charset="0"/>
                              </a:rPr>
                              <m:t>𝑨</m:t>
                            </m:r>
                          </m:e>
                          <m:sup>
                            <m:r>
                              <a:rPr lang="en-AU" sz="1400" b="1" i="1">
                                <a:effectLst/>
                                <a:latin typeface="Cambria Math" panose="02040503050406030204" pitchFamily="18" charset="0"/>
                                <a:ea typeface="Calibri" panose="020F0502020204030204" pitchFamily="34" charset="0"/>
                                <a:cs typeface="Times New Roman" panose="02020603050405020304" pitchFamily="18" charset="0"/>
                              </a:rPr>
                              <m:t>𝟐</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sup>
                        </m:sSup>
                      </m:e>
                    </m:d>
                  </m:oMath>
                </a14:m>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14:m>
                  <m:oMath xmlns:m="http://schemas.openxmlformats.org/officeDocument/2006/math">
                    <m:r>
                      <a:rPr lang="en-AU" sz="1400" b="1" i="1">
                        <a:effectLst/>
                        <a:latin typeface="Cambria Math" panose="02040503050406030204" pitchFamily="18" charset="0"/>
                        <a:ea typeface="Calibri" panose="020F0502020204030204" pitchFamily="34" charset="0"/>
                        <a:cs typeface="Times New Roman" panose="02020603050405020304" pitchFamily="18" charset="0"/>
                      </a:rPr>
                      <m:t>𝑩</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AU" sz="1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sz="1400" b="1" i="1">
                                <a:effectLst/>
                                <a:latin typeface="Cambria Math" panose="02040503050406030204" pitchFamily="18" charset="0"/>
                                <a:ea typeface="Calibri" panose="020F0502020204030204" pitchFamily="34" charset="0"/>
                                <a:cs typeface="Times New Roman" panose="02020603050405020304" pitchFamily="18" charset="0"/>
                              </a:rPr>
                              <m:t>𝟏</m:t>
                            </m:r>
                          </m:e>
                          <m:sup>
                            <m:r>
                              <a:rPr lang="en-AU" sz="1400" b="1" i="1">
                                <a:effectLst/>
                                <a:latin typeface="Cambria Math" panose="02040503050406030204" pitchFamily="18" charset="0"/>
                                <a:ea typeface="Calibri" panose="020F0502020204030204" pitchFamily="34" charset="0"/>
                                <a:cs typeface="Times New Roman" panose="02020603050405020304" pitchFamily="18" charset="0"/>
                              </a:rPr>
                              <m:t>𝟐</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sup>
                        </m:sSup>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AU" sz="1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sz="1400" b="1" i="1">
                                <a:effectLst/>
                                <a:latin typeface="Cambria Math" panose="02040503050406030204" pitchFamily="18" charset="0"/>
                                <a:ea typeface="Calibri" panose="020F0502020204030204" pitchFamily="34" charset="0"/>
                                <a:cs typeface="Times New Roman" panose="02020603050405020304" pitchFamily="18" charset="0"/>
                              </a:rPr>
                              <m:t>𝟎</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𝟓</m:t>
                            </m:r>
                          </m:e>
                          <m:sup>
                            <m:r>
                              <a:rPr lang="en-AU" sz="1400" b="1" i="1">
                                <a:effectLst/>
                                <a:latin typeface="Cambria Math" panose="02040503050406030204" pitchFamily="18" charset="0"/>
                                <a:ea typeface="Calibri" panose="020F0502020204030204" pitchFamily="34" charset="0"/>
                                <a:cs typeface="Times New Roman" panose="02020603050405020304" pitchFamily="18" charset="0"/>
                              </a:rPr>
                              <m:t>𝟐</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 </m:t>
                            </m:r>
                          </m:sup>
                        </m:sSup>
                      </m:e>
                    </m:d>
                  </m:oMath>
                </a14:m>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14:m>
                  <m:oMath xmlns:m="http://schemas.openxmlformats.org/officeDocument/2006/math">
                    <m:r>
                      <a:rPr lang="en-AU" sz="1400" b="1" i="1">
                        <a:effectLst/>
                        <a:latin typeface="Cambria Math" panose="02040503050406030204" pitchFamily="18" charset="0"/>
                        <a:ea typeface="Calibri" panose="020F0502020204030204" pitchFamily="34" charset="0"/>
                        <a:cs typeface="Times New Roman" panose="02020603050405020304" pitchFamily="18" charset="0"/>
                      </a:rPr>
                      <m:t>𝑩</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𝟎</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m:t>
                    </m:r>
                    <m:r>
                      <a:rPr lang="en-AU" sz="1400" b="1" i="1">
                        <a:effectLst/>
                        <a:latin typeface="Cambria Math" panose="02040503050406030204" pitchFamily="18" charset="0"/>
                        <a:ea typeface="Calibri" panose="020F0502020204030204" pitchFamily="34" charset="0"/>
                        <a:cs typeface="Times New Roman" panose="02020603050405020304" pitchFamily="18" charset="0"/>
                      </a:rPr>
                      <m:t>𝟖𝟔𝟔</m:t>
                    </m:r>
                  </m:oMath>
                </a14:m>
                <a:endParaRPr lang="en-AU" sz="1400" dirty="0" smtClean="0"/>
              </a:p>
              <a:p>
                <a:endParaRPr lang="en-AU" sz="1400" dirty="0"/>
              </a:p>
            </p:txBody>
          </p:sp>
        </mc:Choice>
        <mc:Fallback xmlns="">
          <p:sp>
            <p:nvSpPr>
              <p:cNvPr id="4" name="Content Placeholder 4"/>
              <p:cNvSpPr>
                <a:spLocks noGrp="1" noRot="1" noChangeAspect="1" noMove="1" noResize="1" noEditPoints="1" noAdjustHandles="1" noChangeArrowheads="1" noChangeShapeType="1" noTextEdit="1"/>
              </p:cNvSpPr>
              <p:nvPr>
                <p:ph idx="1"/>
              </p:nvPr>
            </p:nvSpPr>
            <p:spPr>
              <a:xfrm>
                <a:off x="677334" y="1930399"/>
                <a:ext cx="8596668" cy="4300279"/>
              </a:xfrm>
              <a:blipFill rotWithShape="0">
                <a:blip r:embed="rId2"/>
                <a:stretch>
                  <a:fillRect t="-284"/>
                </a:stretch>
              </a:blipFill>
            </p:spPr>
            <p:txBody>
              <a:bodyPr/>
              <a:lstStyle/>
              <a:p>
                <a:r>
                  <a:rPr lang="en-AU">
                    <a:noFill/>
                  </a:rPr>
                  <a:t> </a:t>
                </a:r>
              </a:p>
            </p:txBody>
          </p:sp>
        </mc:Fallback>
      </mc:AlternateContent>
    </p:spTree>
    <p:extLst>
      <p:ext uri="{BB962C8B-B14F-4D97-AF65-F5344CB8AC3E}">
        <p14:creationId xmlns:p14="http://schemas.microsoft.com/office/powerpoint/2010/main" val="2439434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latin typeface="Arial" panose="020B0604020202020204" pitchFamily="34" charset="0"/>
                <a:cs typeface="Arial" panose="020B0604020202020204" pitchFamily="34" charset="0"/>
              </a:rPr>
              <a:t>On the </a:t>
            </a:r>
            <a:r>
              <a:rPr lang="en-AU" dirty="0" err="1">
                <a:latin typeface="Arial" panose="020B0604020202020204" pitchFamily="34" charset="0"/>
                <a:cs typeface="Arial" panose="020B0604020202020204" pitchFamily="34" charset="0"/>
              </a:rPr>
              <a:t>phasor</a:t>
            </a:r>
            <a:r>
              <a:rPr lang="en-AU" dirty="0">
                <a:latin typeface="Arial" panose="020B0604020202020204" pitchFamily="34" charset="0"/>
                <a:cs typeface="Arial" panose="020B0604020202020204" pitchFamily="34" charset="0"/>
              </a:rPr>
              <a:t> diagram below the dark blue line represents a phase voltage. The resultant right triangle shows values of side A=0.5 and side B=0.866</a:t>
            </a:r>
            <a:endParaRPr lang="en-AU" dirty="0"/>
          </a:p>
        </p:txBody>
      </p:sp>
      <p:pic>
        <p:nvPicPr>
          <p:cNvPr id="4" name="Content Placeholder 8"/>
          <p:cNvPicPr>
            <a:picLocks noGrp="1" noChangeAspect="1"/>
          </p:cNvPicPr>
          <p:nvPr>
            <p:ph idx="1"/>
          </p:nvPr>
        </p:nvPicPr>
        <p:blipFill>
          <a:blip r:embed="rId2"/>
          <a:stretch>
            <a:fillRect/>
          </a:stretch>
        </p:blipFill>
        <p:spPr>
          <a:xfrm>
            <a:off x="3409603" y="2297068"/>
            <a:ext cx="4519748" cy="4533324"/>
          </a:xfrm>
          <a:prstGeom prst="rect">
            <a:avLst/>
          </a:prstGeom>
        </p:spPr>
      </p:pic>
    </p:spTree>
    <p:extLst>
      <p:ext uri="{BB962C8B-B14F-4D97-AF65-F5344CB8AC3E}">
        <p14:creationId xmlns:p14="http://schemas.microsoft.com/office/powerpoint/2010/main" val="383703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500" dirty="0">
                <a:solidFill>
                  <a:srgbClr val="90C226"/>
                </a:solidFill>
                <a:latin typeface="Arial" panose="020B0604020202020204" pitchFamily="34" charset="0"/>
                <a:cs typeface="Arial" panose="020B0604020202020204" pitchFamily="34" charset="0"/>
              </a:rPr>
              <a:t>To calculate the value between the points where two </a:t>
            </a:r>
            <a:r>
              <a:rPr lang="en-AU" sz="2500" dirty="0" err="1">
                <a:solidFill>
                  <a:srgbClr val="90C226"/>
                </a:solidFill>
                <a:latin typeface="Arial" panose="020B0604020202020204" pitchFamily="34" charset="0"/>
                <a:cs typeface="Arial" panose="020B0604020202020204" pitchFamily="34" charset="0"/>
              </a:rPr>
              <a:t>phasors</a:t>
            </a:r>
            <a:r>
              <a:rPr lang="en-AU" sz="2500" dirty="0">
                <a:solidFill>
                  <a:srgbClr val="90C226"/>
                </a:solidFill>
                <a:latin typeface="Arial" panose="020B0604020202020204" pitchFamily="34" charset="0"/>
                <a:cs typeface="Arial" panose="020B0604020202020204" pitchFamily="34" charset="0"/>
              </a:rPr>
              <a:t> intersect the circumference of the circle we need a triangle that includes this distance.</a:t>
            </a:r>
            <a:endParaRPr lang="en-AU"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p:txBody>
              <a:bodyPr>
                <a:noAutofit/>
              </a:bodyPr>
              <a:lstStyle/>
              <a:p>
                <a:pPr>
                  <a:spcAft>
                    <a:spcPts val="1000"/>
                  </a:spcAft>
                </a:pPr>
                <a:r>
                  <a:rPr lang="en-AU" sz="1400" dirty="0">
                    <a:latin typeface="Arial" panose="020B0604020202020204" pitchFamily="34" charset="0"/>
                    <a:ea typeface="Calibri" panose="020F0502020204030204" pitchFamily="34" charset="0"/>
                    <a:cs typeface="Arial" panose="020B0604020202020204" pitchFamily="34" charset="0"/>
                  </a:rPr>
                  <a:t>If we double the size of the triangle to include the total length of “B” we can now calculate the value.</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r>
                  <a:rPr lang="en-AU" sz="1400" dirty="0">
                    <a:effectLst/>
                    <a:latin typeface="Arial" panose="020B0604020202020204" pitchFamily="34" charset="0"/>
                    <a:ea typeface="Calibri" panose="020F0502020204030204" pitchFamily="34" charset="0"/>
                    <a:cs typeface="Arial" panose="020B0604020202020204" pitchFamily="34" charset="0"/>
                  </a:rPr>
                  <a:t>The total length of side “C” now has a value of 2.</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r>
                  <a:rPr lang="en-AU" sz="1400" dirty="0">
                    <a:effectLst/>
                    <a:latin typeface="Arial" panose="020B0604020202020204" pitchFamily="34" charset="0"/>
                    <a:ea typeface="Calibri" panose="020F0502020204030204" pitchFamily="34" charset="0"/>
                    <a:cs typeface="Arial" panose="020B0604020202020204" pitchFamily="34" charset="0"/>
                  </a:rPr>
                  <a:t>The total length of side “A” now has a value of 1.</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14:m>
                  <m:oMath xmlns:m="http://schemas.openxmlformats.org/officeDocument/2006/math">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𝑩</m:t>
                    </m:r>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𝑪</m:t>
                            </m:r>
                          </m:e>
                          <m:sup>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 </m:t>
                            </m:r>
                          </m:sup>
                        </m:sSup>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𝑨</m:t>
                            </m:r>
                          </m:e>
                          <m:sup>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 </m:t>
                            </m:r>
                          </m:sup>
                        </m:sSup>
                      </m:e>
                    </m:d>
                  </m:oMath>
                </a14:m>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14:m>
                  <m:oMath xmlns:m="http://schemas.openxmlformats.org/officeDocument/2006/math">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𝑩</m:t>
                    </m:r>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𝟐</m:t>
                            </m:r>
                          </m:e>
                          <m:sup>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 </m:t>
                            </m:r>
                          </m:sup>
                        </m:sSup>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𝟏</m:t>
                            </m:r>
                          </m:e>
                          <m:sup>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 </m:t>
                            </m:r>
                          </m:sup>
                        </m:sSup>
                      </m:e>
                    </m:d>
                  </m:oMath>
                </a14:m>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14:m>
                  <m:oMath xmlns:m="http://schemas.openxmlformats.org/officeDocument/2006/math">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𝑩</m:t>
                    </m:r>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AU" sz="1400" b="1" i="1">
                        <a:effectLst/>
                        <a:latin typeface="Cambria Math" panose="02040503050406030204" pitchFamily="18" charset="0"/>
                        <a:ea typeface="Times New Roman" panose="02020603050405020304" pitchFamily="18" charset="0"/>
                        <a:cs typeface="Times New Roman" panose="02020603050405020304" pitchFamily="18" charset="0"/>
                      </a:rPr>
                      <m:t>𝟑</m:t>
                    </m:r>
                  </m:oMath>
                </a14:m>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r>
                  <a:rPr lang="en-AU" sz="1400" dirty="0">
                    <a:effectLst/>
                    <a:latin typeface="Arial" panose="020B0604020202020204" pitchFamily="34" charset="0"/>
                    <a:ea typeface="Calibri" panose="020F0502020204030204" pitchFamily="34" charset="0"/>
                    <a:cs typeface="Arial" panose="020B0604020202020204" pitchFamily="34" charset="0"/>
                  </a:rPr>
                  <a:t>Therefore “B” = √3 x </a:t>
                </a:r>
                <a:r>
                  <a:rPr lang="en-AU" sz="1400" dirty="0" smtClean="0">
                    <a:effectLst/>
                    <a:latin typeface="Arial" panose="020B0604020202020204" pitchFamily="34" charset="0"/>
                    <a:ea typeface="Calibri" panose="020F0502020204030204" pitchFamily="34" charset="0"/>
                    <a:cs typeface="Arial" panose="020B0604020202020204" pitchFamily="34" charset="0"/>
                  </a:rPr>
                  <a:t>1 </a:t>
                </a:r>
                <a:r>
                  <a:rPr lang="en-AU" sz="1400" i="1" u="sng" dirty="0" smtClean="0">
                    <a:effectLst/>
                    <a:latin typeface="Arial" panose="020B0604020202020204" pitchFamily="34" charset="0"/>
                    <a:ea typeface="Calibri" panose="020F0502020204030204" pitchFamily="34" charset="0"/>
                    <a:cs typeface="Arial" panose="020B0604020202020204" pitchFamily="34" charset="0"/>
                  </a:rPr>
                  <a:t>See diagram on next slide</a:t>
                </a:r>
                <a:endParaRPr lang="en-AU" sz="1400" i="1" u="sng"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r>
                  <a:rPr lang="en-AU" sz="1400" dirty="0">
                    <a:effectLst/>
                    <a:latin typeface="Arial" panose="020B0604020202020204" pitchFamily="34" charset="0"/>
                    <a:ea typeface="Calibri" panose="020F0502020204030204" pitchFamily="34" charset="0"/>
                    <a:cs typeface="Arial" panose="020B0604020202020204" pitchFamily="34" charset="0"/>
                  </a:rPr>
                  <a:t>The value of the phase voltage is 1 which represents the radius of the unit circle.</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r>
                  <a:rPr lang="en-AU" sz="1400" dirty="0">
                    <a:effectLst/>
                    <a:latin typeface="Arial" panose="020B0604020202020204" pitchFamily="34" charset="0"/>
                    <a:ea typeface="Calibri" panose="020F0502020204030204" pitchFamily="34" charset="0"/>
                    <a:cs typeface="Arial" panose="020B0604020202020204" pitchFamily="34" charset="0"/>
                  </a:rPr>
                  <a:t>Therefore if we multiply the phase voltage by √3 we will calculate the value of “B” which is the line voltage.</a:t>
                </a: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57" b="-10832"/>
                </a:stretch>
              </a:blipFill>
            </p:spPr>
            <p:txBody>
              <a:bodyPr/>
              <a:lstStyle/>
              <a:p>
                <a:r>
                  <a:rPr lang="en-AU">
                    <a:noFill/>
                  </a:rPr>
                  <a:t> </a:t>
                </a:r>
              </a:p>
            </p:txBody>
          </p:sp>
        </mc:Fallback>
      </mc:AlternateContent>
    </p:spTree>
    <p:extLst>
      <p:ext uri="{BB962C8B-B14F-4D97-AF65-F5344CB8AC3E}">
        <p14:creationId xmlns:p14="http://schemas.microsoft.com/office/powerpoint/2010/main" val="1985248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dirty="0">
                <a:solidFill>
                  <a:srgbClr val="90C226"/>
                </a:solidFill>
                <a:latin typeface="Arial" panose="020B0604020202020204" pitchFamily="34" charset="0"/>
                <a:cs typeface="Arial" panose="020B0604020202020204" pitchFamily="34" charset="0"/>
              </a:rPr>
              <a:t>Hence the distance between the points where Line 1 and Line 3 </a:t>
            </a:r>
            <a:r>
              <a:rPr lang="en-AU" sz="2800" dirty="0" err="1">
                <a:solidFill>
                  <a:srgbClr val="90C226"/>
                </a:solidFill>
                <a:latin typeface="Arial" panose="020B0604020202020204" pitchFamily="34" charset="0"/>
                <a:cs typeface="Arial" panose="020B0604020202020204" pitchFamily="34" charset="0"/>
              </a:rPr>
              <a:t>phasors</a:t>
            </a:r>
            <a:r>
              <a:rPr lang="en-AU" sz="2800" dirty="0">
                <a:solidFill>
                  <a:srgbClr val="90C226"/>
                </a:solidFill>
                <a:latin typeface="Arial" panose="020B0604020202020204" pitchFamily="34" charset="0"/>
                <a:cs typeface="Arial" panose="020B0604020202020204" pitchFamily="34" charset="0"/>
              </a:rPr>
              <a:t> intersect with the circumference is the phase voltage (1) x √3…….</a:t>
            </a:r>
            <a:endParaRPr lang="en-AU" dirty="0"/>
          </a:p>
        </p:txBody>
      </p:sp>
      <p:pic>
        <p:nvPicPr>
          <p:cNvPr id="4" name="Content Placeholder 6"/>
          <p:cNvPicPr>
            <a:picLocks noGrp="1" noChangeAspect="1"/>
          </p:cNvPicPr>
          <p:nvPr>
            <p:ph idx="1"/>
          </p:nvPr>
        </p:nvPicPr>
        <p:blipFill>
          <a:blip r:embed="rId2"/>
          <a:stretch>
            <a:fillRect/>
          </a:stretch>
        </p:blipFill>
        <p:spPr>
          <a:xfrm>
            <a:off x="3035592" y="2160588"/>
            <a:ext cx="4696706" cy="4697412"/>
          </a:xfrm>
          <a:prstGeom prst="rect">
            <a:avLst/>
          </a:prstGeom>
        </p:spPr>
      </p:pic>
    </p:spTree>
    <p:extLst>
      <p:ext uri="{BB962C8B-B14F-4D97-AF65-F5344CB8AC3E}">
        <p14:creationId xmlns:p14="http://schemas.microsoft.com/office/powerpoint/2010/main" val="2351121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Trigonometric Function </a:t>
            </a:r>
            <a:r>
              <a:rPr lang="en-AU" dirty="0" smtClean="0"/>
              <a:t>Definitions - Cos</a:t>
            </a:r>
            <a:endParaRPr lang="en-AU" dirty="0"/>
          </a:p>
        </p:txBody>
      </p:sp>
      <p:sp>
        <p:nvSpPr>
          <p:cNvPr id="3" name="Content Placeholder 2"/>
          <p:cNvSpPr>
            <a:spLocks noGrp="1"/>
          </p:cNvSpPr>
          <p:nvPr>
            <p:ph idx="1"/>
          </p:nvPr>
        </p:nvSpPr>
        <p:spPr>
          <a:xfrm>
            <a:off x="677334" y="2160589"/>
            <a:ext cx="4117690" cy="3880773"/>
          </a:xfrm>
        </p:spPr>
        <p:txBody>
          <a:bodyPr>
            <a:normAutofit fontScale="92500" lnSpcReduction="10000"/>
          </a:bodyPr>
          <a:lstStyle/>
          <a:p>
            <a:r>
              <a:rPr lang="en-AU" dirty="0" smtClean="0"/>
              <a:t>Defines </a:t>
            </a:r>
            <a:r>
              <a:rPr lang="en-AU" dirty="0"/>
              <a:t>the value of an angle on the “x” axis. We use the cos function to define the true power when calculating power factor and other power related functions. By multiplying the cos of the angle by the apparent power we can calculate the true or real power because this is the resistive part of the load which appears on the “x” axis. So by defining the value of the apparent power at a certain phase angle using the cos function we are able to define true power. Equation as follows. 〖</a:t>
            </a:r>
            <a:r>
              <a:rPr lang="en-AU" dirty="0" err="1"/>
              <a:t>Power〗_true</a:t>
            </a:r>
            <a:r>
              <a:rPr lang="en-AU" dirty="0"/>
              <a:t>=V x I </a:t>
            </a:r>
            <a:r>
              <a:rPr lang="en-AU" dirty="0" err="1"/>
              <a:t>cosθ</a:t>
            </a:r>
            <a:r>
              <a:rPr lang="en-AU" dirty="0"/>
              <a:t> </a:t>
            </a:r>
          </a:p>
          <a:p>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807857069"/>
              </p:ext>
            </p:extLst>
          </p:nvPr>
        </p:nvGraphicFramePr>
        <p:xfrm>
          <a:off x="5029200" y="1930400"/>
          <a:ext cx="3585814" cy="4105275"/>
        </p:xfrm>
        <a:graphic>
          <a:graphicData uri="http://schemas.openxmlformats.org/presentationml/2006/ole">
            <mc:AlternateContent xmlns:mc="http://schemas.openxmlformats.org/markup-compatibility/2006">
              <mc:Choice xmlns:v="urn:schemas-microsoft-com:vml" Requires="v">
                <p:oleObj spid="_x0000_s2082" name="Visio" r:id="rId3" imgW="6419790" imgH="7020015" progId="Visio.Drawing.11">
                  <p:embed/>
                </p:oleObj>
              </mc:Choice>
              <mc:Fallback>
                <p:oleObj name="Visio" r:id="rId3" imgW="6419790" imgH="7020015" progId="Visio.Drawing.11">
                  <p:embed/>
                  <p:pic>
                    <p:nvPicPr>
                      <p:cNvPr id="0" name=""/>
                      <p:cNvPicPr>
                        <a:picLocks noChangeAspect="1" noChangeArrowheads="1"/>
                      </p:cNvPicPr>
                      <p:nvPr/>
                    </p:nvPicPr>
                    <p:blipFill>
                      <a:blip r:embed="rId4"/>
                      <a:srcRect/>
                      <a:stretch>
                        <a:fillRect/>
                      </a:stretch>
                    </p:blipFill>
                    <p:spPr bwMode="auto">
                      <a:xfrm>
                        <a:off x="5029200" y="1930400"/>
                        <a:ext cx="3585814" cy="4105275"/>
                      </a:xfrm>
                      <a:prstGeom prst="rect">
                        <a:avLst/>
                      </a:prstGeom>
                      <a:noFill/>
                      <a:extLst/>
                    </p:spPr>
                  </p:pic>
                </p:oleObj>
              </mc:Fallback>
            </mc:AlternateContent>
          </a:graphicData>
        </a:graphic>
      </p:graphicFrame>
    </p:spTree>
    <p:extLst>
      <p:ext uri="{BB962C8B-B14F-4D97-AF65-F5344CB8AC3E}">
        <p14:creationId xmlns:p14="http://schemas.microsoft.com/office/powerpoint/2010/main" val="2333136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Trigonometric Function </a:t>
            </a:r>
            <a:r>
              <a:rPr lang="en-AU" dirty="0" smtClean="0"/>
              <a:t>Definitions - Tan</a:t>
            </a:r>
            <a:endParaRPr lang="en-AU" dirty="0"/>
          </a:p>
        </p:txBody>
      </p:sp>
      <p:sp>
        <p:nvSpPr>
          <p:cNvPr id="3" name="Content Placeholder 2"/>
          <p:cNvSpPr>
            <a:spLocks noGrp="1"/>
          </p:cNvSpPr>
          <p:nvPr>
            <p:ph idx="1"/>
          </p:nvPr>
        </p:nvSpPr>
        <p:spPr>
          <a:xfrm>
            <a:off x="677334" y="2160589"/>
            <a:ext cx="4151144" cy="3880773"/>
          </a:xfrm>
        </p:spPr>
        <p:txBody>
          <a:bodyPr/>
          <a:lstStyle/>
          <a:p>
            <a:r>
              <a:rPr lang="en-AU" dirty="0" smtClean="0"/>
              <a:t>Defines </a:t>
            </a:r>
            <a:r>
              <a:rPr lang="en-AU" dirty="0"/>
              <a:t>the value of an angle on a line that intersects with the circumference of the circle and runs parallel to the “y” axis. </a:t>
            </a:r>
            <a:r>
              <a:rPr lang="en-AU" dirty="0" smtClean="0"/>
              <a:t>This is </a:t>
            </a:r>
            <a:r>
              <a:rPr lang="en-AU" dirty="0"/>
              <a:t>why tan can have a value greater than one as it is outside the unit circle. The tan of </a:t>
            </a:r>
            <a:r>
              <a:rPr lang="en-AU" dirty="0">
                <a:solidFill>
                  <a:prstClr val="black">
                    <a:lumMod val="75000"/>
                    <a:lumOff val="25000"/>
                  </a:prstClr>
                </a:solidFill>
              </a:rPr>
              <a:t>9</a:t>
            </a:r>
            <a:r>
              <a:rPr lang="en-AU" dirty="0" smtClean="0">
                <a:solidFill>
                  <a:prstClr val="black">
                    <a:lumMod val="75000"/>
                    <a:lumOff val="25000"/>
                  </a:prstClr>
                </a:solidFill>
              </a:rPr>
              <a:t>0</a:t>
            </a:r>
            <a:r>
              <a:rPr lang="en-AU" baseline="30000" dirty="0" smtClean="0">
                <a:solidFill>
                  <a:prstClr val="black">
                    <a:lumMod val="75000"/>
                    <a:lumOff val="25000"/>
                  </a:prstClr>
                </a:solidFill>
              </a:rPr>
              <a:t>0 </a:t>
            </a:r>
            <a:r>
              <a:rPr lang="en-AU" dirty="0" smtClean="0"/>
              <a:t>cannot </a:t>
            </a:r>
            <a:r>
              <a:rPr lang="en-AU" dirty="0"/>
              <a:t>be calculated because that angle is parallel to the tan line outside the circle and as such they can never intersect.</a:t>
            </a:r>
          </a:p>
          <a:p>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807857069"/>
              </p:ext>
            </p:extLst>
          </p:nvPr>
        </p:nvGraphicFramePr>
        <p:xfrm>
          <a:off x="5029200" y="1930400"/>
          <a:ext cx="3585814" cy="4105275"/>
        </p:xfrm>
        <a:graphic>
          <a:graphicData uri="http://schemas.openxmlformats.org/presentationml/2006/ole">
            <mc:AlternateContent xmlns:mc="http://schemas.openxmlformats.org/markup-compatibility/2006">
              <mc:Choice xmlns:v="urn:schemas-microsoft-com:vml" Requires="v">
                <p:oleObj spid="_x0000_s3106" name="Visio" r:id="rId3" imgW="6419790" imgH="7020015" progId="Visio.Drawing.11">
                  <p:embed/>
                </p:oleObj>
              </mc:Choice>
              <mc:Fallback>
                <p:oleObj name="Visio" r:id="rId3" imgW="6419790" imgH="7020015" progId="Visio.Drawing.11">
                  <p:embed/>
                  <p:pic>
                    <p:nvPicPr>
                      <p:cNvPr id="0" name=""/>
                      <p:cNvPicPr>
                        <a:picLocks noChangeAspect="1" noChangeArrowheads="1"/>
                      </p:cNvPicPr>
                      <p:nvPr/>
                    </p:nvPicPr>
                    <p:blipFill>
                      <a:blip r:embed="rId4"/>
                      <a:srcRect/>
                      <a:stretch>
                        <a:fillRect/>
                      </a:stretch>
                    </p:blipFill>
                    <p:spPr bwMode="auto">
                      <a:xfrm>
                        <a:off x="5029200" y="1930400"/>
                        <a:ext cx="3585814" cy="4105275"/>
                      </a:xfrm>
                      <a:prstGeom prst="rect">
                        <a:avLst/>
                      </a:prstGeom>
                      <a:noFill/>
                      <a:extLst/>
                    </p:spPr>
                  </p:pic>
                </p:oleObj>
              </mc:Fallback>
            </mc:AlternateContent>
          </a:graphicData>
        </a:graphic>
      </p:graphicFrame>
    </p:spTree>
    <p:extLst>
      <p:ext uri="{BB962C8B-B14F-4D97-AF65-F5344CB8AC3E}">
        <p14:creationId xmlns:p14="http://schemas.microsoft.com/office/powerpoint/2010/main" val="2061103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Polar- </a:t>
            </a:r>
            <a:r>
              <a:rPr lang="en-AU" b="1" dirty="0"/>
              <a:t>Rectangular Conversions.</a:t>
            </a:r>
            <a:r>
              <a:rPr lang="en-AU" dirty="0"/>
              <a:t/>
            </a:r>
            <a:br>
              <a:rPr lang="en-AU" dirty="0"/>
            </a:br>
            <a:endParaRPr lang="en-AU" dirty="0"/>
          </a:p>
        </p:txBody>
      </p:sp>
      <p:sp>
        <p:nvSpPr>
          <p:cNvPr id="3" name="Content Placeholder 2"/>
          <p:cNvSpPr>
            <a:spLocks noGrp="1"/>
          </p:cNvSpPr>
          <p:nvPr>
            <p:ph idx="1"/>
          </p:nvPr>
        </p:nvSpPr>
        <p:spPr>
          <a:xfrm>
            <a:off x="677334" y="2160589"/>
            <a:ext cx="5188207" cy="3880773"/>
          </a:xfrm>
        </p:spPr>
        <p:txBody>
          <a:bodyPr>
            <a:normAutofit/>
          </a:bodyPr>
          <a:lstStyle/>
          <a:p>
            <a:r>
              <a:rPr lang="en-AU" dirty="0"/>
              <a:t>Scenario – </a:t>
            </a:r>
            <a:r>
              <a:rPr lang="en-AU" dirty="0" smtClean="0"/>
              <a:t>We </a:t>
            </a:r>
            <a:r>
              <a:rPr lang="en-AU" dirty="0"/>
              <a:t>want to travel from Perth to Scarborough and have two options.</a:t>
            </a:r>
          </a:p>
          <a:p>
            <a:r>
              <a:rPr lang="en-AU" dirty="0" smtClean="0"/>
              <a:t>Using rectangular co-ordinates we travel West for 10km then turn right</a:t>
            </a:r>
            <a:r>
              <a:rPr lang="en-AU" dirty="0"/>
              <a:t> </a:t>
            </a:r>
            <a:r>
              <a:rPr lang="en-AU" dirty="0" smtClean="0"/>
              <a:t>90</a:t>
            </a:r>
            <a:r>
              <a:rPr lang="en-AU" baseline="30000" dirty="0" smtClean="0"/>
              <a:t>0</a:t>
            </a:r>
            <a:r>
              <a:rPr lang="en-AU" dirty="0" smtClean="0"/>
              <a:t> and travel North for 8km. This will take us to Scarborough.</a:t>
            </a:r>
          </a:p>
          <a:p>
            <a:r>
              <a:rPr lang="en-AU" dirty="0" smtClean="0"/>
              <a:t>Using polar co-ordinates we determine the direction, represented by the angle theta, and distance, represented by the hypotenuse.</a:t>
            </a:r>
            <a:r>
              <a:rPr lang="en-AU" dirty="0"/>
              <a:t>					</a:t>
            </a:r>
            <a:endParaRPr lang="en-AU" dirty="0" smtClean="0"/>
          </a:p>
          <a:p>
            <a:r>
              <a:rPr lang="en-AU" dirty="0" smtClean="0"/>
              <a:t>This </a:t>
            </a:r>
            <a:r>
              <a:rPr lang="en-AU" dirty="0"/>
              <a:t>is the information a pilot or navigator requires to plot a course</a:t>
            </a:r>
            <a:r>
              <a:rPr lang="en-AU" dirty="0" smtClean="0"/>
              <a:t>.</a:t>
            </a:r>
            <a:endParaRPr lang="en-AU" dirty="0"/>
          </a:p>
        </p:txBody>
      </p:sp>
      <p:sp>
        <p:nvSpPr>
          <p:cNvPr id="6" name="Rectangle 4"/>
          <p:cNvSpPr>
            <a:spLocks noChangeArrowheads="1"/>
          </p:cNvSpPr>
          <p:nvPr/>
        </p:nvSpPr>
        <p:spPr bwMode="auto">
          <a:xfrm>
            <a:off x="5675970" y="21605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579117255"/>
              </p:ext>
            </p:extLst>
          </p:nvPr>
        </p:nvGraphicFramePr>
        <p:xfrm>
          <a:off x="5675970" y="2160589"/>
          <a:ext cx="5019675" cy="3343275"/>
        </p:xfrm>
        <a:graphic>
          <a:graphicData uri="http://schemas.openxmlformats.org/presentationml/2006/ole">
            <mc:AlternateContent xmlns:mc="http://schemas.openxmlformats.org/markup-compatibility/2006">
              <mc:Choice xmlns:v="urn:schemas-microsoft-com:vml" Requires="v">
                <p:oleObj spid="_x0000_s4134" name="Visio" r:id="rId3" imgW="4421520" imgH="2929207" progId="Visio.Drawing.11">
                  <p:embed/>
                </p:oleObj>
              </mc:Choice>
              <mc:Fallback>
                <p:oleObj name="Visio" r:id="rId3" imgW="4421520" imgH="2929207"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970" y="2160589"/>
                        <a:ext cx="5019675" cy="334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3651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Calculation of Angle and Hypotenuse</a:t>
            </a:r>
            <a:endParaRPr lang="en-AU"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77334" y="1817689"/>
                <a:ext cx="3381710" cy="3880773"/>
              </a:xfrm>
            </p:spPr>
            <p:txBody>
              <a:bodyPr>
                <a:normAutofit fontScale="92500" lnSpcReduction="20000"/>
              </a:bodyPr>
              <a:lstStyle/>
              <a:p>
                <a:r>
                  <a:rPr lang="en-AU" dirty="0" smtClean="0"/>
                  <a:t>Using Tan function:</a:t>
                </a:r>
              </a:p>
              <a:p>
                <a:r>
                  <a:rPr lang="en-AU" sz="1400" b="1" dirty="0">
                    <a:latin typeface="Cambria Math" panose="02040503050406030204" pitchFamily="18" charset="0"/>
                    <a:ea typeface="Calibri" panose="020F0502020204030204" pitchFamily="34" charset="0"/>
                    <a:cs typeface="Arial" panose="020B0604020202020204" pitchFamily="34" charset="0"/>
                  </a:rPr>
                  <a:t>Θ</a:t>
                </a:r>
                <a:r>
                  <a:rPr lang="en-AU" sz="1400" b="1" dirty="0">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AU" b="1" i="1">
                            <a:effectLst/>
                            <a:latin typeface="Cambria Math" panose="02040503050406030204" pitchFamily="18" charset="0"/>
                            <a:cs typeface="Arial" panose="020B0604020202020204" pitchFamily="34" charset="0"/>
                          </a:rPr>
                        </m:ctrlPr>
                      </m:fPr>
                      <m:num>
                        <m:r>
                          <a:rPr lang="en-AU" b="1" i="1">
                            <a:effectLst/>
                            <a:latin typeface="Cambria Math" panose="02040503050406030204" pitchFamily="18" charset="0"/>
                            <a:ea typeface="Calibri" panose="020F0502020204030204" pitchFamily="34" charset="0"/>
                            <a:cs typeface="Arial" panose="020B0604020202020204" pitchFamily="34" charset="0"/>
                          </a:rPr>
                          <m:t>𝑶𝒑𝒑𝒐𝒔𝒊𝒕𝒆</m:t>
                        </m:r>
                      </m:num>
                      <m:den>
                        <m:r>
                          <a:rPr lang="en-AU" b="1" i="1">
                            <a:effectLst/>
                            <a:latin typeface="Cambria Math" panose="02040503050406030204" pitchFamily="18" charset="0"/>
                            <a:ea typeface="Calibri" panose="020F0502020204030204" pitchFamily="34" charset="0"/>
                            <a:cs typeface="Arial" panose="020B0604020202020204" pitchFamily="34" charset="0"/>
                          </a:rPr>
                          <m:t>𝑨𝒅𝒋𝒂𝒄𝒆𝒏𝒕</m:t>
                        </m:r>
                      </m:den>
                    </m:f>
                  </m:oMath>
                </a14:m>
                <a:r>
                  <a:rPr lang="en-AU" b="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AU" sz="1400" b="1" dirty="0">
                    <a:effectLst/>
                    <a:latin typeface="Cambria Math" panose="02040503050406030204" pitchFamily="18" charset="0"/>
                    <a:ea typeface="Times New Roman" panose="02020603050405020304" pitchFamily="18" charset="0"/>
                    <a:cs typeface="Times New Roman" panose="02020603050405020304" pitchFamily="18" charset="0"/>
                  </a:rPr>
                  <a:t>Tan</a:t>
                </a:r>
                <a:r>
                  <a:rPr lang="en-AU" b="1" baseline="30000" dirty="0">
                    <a:effectLst/>
                    <a:latin typeface="Cambria Math" panose="02040503050406030204" pitchFamily="18" charset="0"/>
                    <a:ea typeface="Times New Roman" panose="02020603050405020304" pitchFamily="18" charset="0"/>
                    <a:cs typeface="Times New Roman" panose="02020603050405020304" pitchFamily="18" charset="0"/>
                  </a:rPr>
                  <a:t>-1</a:t>
                </a:r>
                <a:endParaRPr lang="en-AU" b="1" dirty="0" smtClean="0"/>
              </a:p>
              <a:p>
                <a:r>
                  <a:rPr lang="en-AU" sz="1400" b="1" dirty="0">
                    <a:latin typeface="Cambria Math" panose="02040503050406030204" pitchFamily="18" charset="0"/>
                    <a:ea typeface="Calibri" panose="020F0502020204030204" pitchFamily="34" charset="0"/>
                    <a:cs typeface="Arial" panose="020B0604020202020204" pitchFamily="34" charset="0"/>
                  </a:rPr>
                  <a:t>Θ</a:t>
                </a:r>
                <a:r>
                  <a:rPr lang="en-AU" sz="1400" b="1" dirty="0">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AU" b="1" i="1">
                            <a:effectLst/>
                            <a:latin typeface="Cambria Math" panose="02040503050406030204" pitchFamily="18" charset="0"/>
                            <a:cs typeface="Arial" panose="020B0604020202020204" pitchFamily="34" charset="0"/>
                          </a:rPr>
                        </m:ctrlPr>
                      </m:fPr>
                      <m:num>
                        <m:r>
                          <a:rPr lang="en-AU" b="1" i="1" smtClean="0">
                            <a:effectLst/>
                            <a:latin typeface="Cambria Math" panose="02040503050406030204" pitchFamily="18" charset="0"/>
                            <a:ea typeface="Calibri" panose="020F0502020204030204" pitchFamily="34" charset="0"/>
                            <a:cs typeface="Arial" panose="020B0604020202020204" pitchFamily="34" charset="0"/>
                          </a:rPr>
                          <m:t>𝟖</m:t>
                        </m:r>
                      </m:num>
                      <m:den>
                        <m:r>
                          <a:rPr lang="en-AU" b="1" i="1" smtClean="0">
                            <a:effectLst/>
                            <a:latin typeface="Cambria Math" panose="02040503050406030204" pitchFamily="18" charset="0"/>
                            <a:ea typeface="Calibri" panose="020F0502020204030204" pitchFamily="34" charset="0"/>
                            <a:cs typeface="Arial" panose="020B0604020202020204" pitchFamily="34" charset="0"/>
                          </a:rPr>
                          <m:t>𝟏𝟎</m:t>
                        </m:r>
                      </m:den>
                    </m:f>
                  </m:oMath>
                </a14:m>
                <a:r>
                  <a:rPr lang="en-AU" b="1" dirty="0">
                    <a:effectLst/>
                    <a:latin typeface="Cambria Math" panose="02040503050406030204" pitchFamily="18" charset="0"/>
                    <a:ea typeface="Times New Roman" panose="02020603050405020304" pitchFamily="18" charset="0"/>
                    <a:cs typeface="Times New Roman" panose="02020603050405020304" pitchFamily="18" charset="0"/>
                  </a:rPr>
                  <a:t> </a:t>
                </a:r>
                <a:r>
                  <a:rPr lang="en-AU" sz="1400" b="1" dirty="0" smtClean="0">
                    <a:effectLst/>
                    <a:latin typeface="Cambria Math" panose="02040503050406030204" pitchFamily="18" charset="0"/>
                    <a:ea typeface="Times New Roman" panose="02020603050405020304" pitchFamily="18" charset="0"/>
                    <a:cs typeface="Times New Roman" panose="02020603050405020304" pitchFamily="18" charset="0"/>
                  </a:rPr>
                  <a:t>Tan</a:t>
                </a:r>
                <a:r>
                  <a:rPr lang="en-AU" b="1" baseline="30000" dirty="0" smtClean="0">
                    <a:effectLst/>
                    <a:latin typeface="Cambria Math" panose="02040503050406030204" pitchFamily="18" charset="0"/>
                    <a:ea typeface="Times New Roman" panose="02020603050405020304" pitchFamily="18" charset="0"/>
                    <a:cs typeface="Times New Roman" panose="02020603050405020304" pitchFamily="18" charset="0"/>
                  </a:rPr>
                  <a:t>-1</a:t>
                </a:r>
              </a:p>
              <a:p>
                <a:r>
                  <a:rPr lang="en-AU" sz="1500" b="1" dirty="0" smtClean="0">
                    <a:latin typeface="Cambria Math" panose="02040503050406030204" pitchFamily="18" charset="0"/>
                    <a:ea typeface="Calibri" panose="020F0502020204030204" pitchFamily="34" charset="0"/>
                    <a:cs typeface="Arial" panose="020B0604020202020204" pitchFamily="34" charset="0"/>
                  </a:rPr>
                  <a:t>38.</a:t>
                </a:r>
                <a:r>
                  <a:rPr lang="en-AU" sz="1500" b="1" dirty="0" smtClean="0">
                    <a:latin typeface="Cambria Math" panose="02040503050406030204" pitchFamily="18" charset="0"/>
                    <a:ea typeface="Calibri" panose="020F0502020204030204" pitchFamily="34" charset="0"/>
                    <a:cs typeface="Times New Roman" panose="02020603050405020304" pitchFamily="18" charset="0"/>
                  </a:rPr>
                  <a:t>66</a:t>
                </a:r>
                <a:r>
                  <a:rPr lang="en-AU" sz="1500" b="1" baseline="30000" dirty="0" smtClean="0">
                    <a:latin typeface="Cambria Math" panose="02040503050406030204" pitchFamily="18" charset="0"/>
                    <a:ea typeface="Calibri" panose="020F0502020204030204" pitchFamily="34" charset="0"/>
                    <a:cs typeface="Times New Roman" panose="02020603050405020304" pitchFamily="18" charset="0"/>
                  </a:rPr>
                  <a:t>0</a:t>
                </a:r>
              </a:p>
              <a:p>
                <a:r>
                  <a:rPr lang="en-AU" dirty="0"/>
                  <a:t>Using </a:t>
                </a:r>
                <a:r>
                  <a:rPr lang="en-AU" dirty="0" smtClean="0"/>
                  <a:t>Sin </a:t>
                </a:r>
                <a:r>
                  <a:rPr lang="en-AU" dirty="0"/>
                  <a:t>function</a:t>
                </a:r>
                <a:r>
                  <a:rPr lang="en-AU" dirty="0" smtClean="0"/>
                  <a:t>:</a:t>
                </a:r>
              </a:p>
              <a:p>
                <a:r>
                  <a:rPr lang="en-AU" sz="1400" b="1" dirty="0">
                    <a:latin typeface="Cambria Math" panose="02040503050406030204" pitchFamily="18" charset="0"/>
                    <a:ea typeface="Calibri" panose="020F0502020204030204" pitchFamily="34" charset="0"/>
                    <a:cs typeface="Times New Roman" panose="02020603050405020304" pitchFamily="18" charset="0"/>
                  </a:rPr>
                  <a:t>Hypotenuse =</a:t>
                </a:r>
                <a:r>
                  <a:rPr lang="en-AU" sz="1400" b="1"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AU" b="1" i="1">
                            <a:effectLst/>
                            <a:latin typeface="Cambria Math" panose="02040503050406030204" pitchFamily="18" charset="0"/>
                            <a:cs typeface="Arial" panose="020B0604020202020204" pitchFamily="34" charset="0"/>
                          </a:rPr>
                        </m:ctrlPr>
                      </m:fPr>
                      <m:num>
                        <m:r>
                          <a:rPr lang="en-AU" b="1" i="1">
                            <a:effectLst/>
                            <a:latin typeface="Cambria Math" panose="02040503050406030204" pitchFamily="18" charset="0"/>
                            <a:ea typeface="Calibri" panose="020F0502020204030204" pitchFamily="34" charset="0"/>
                            <a:cs typeface="Arial" panose="020B0604020202020204" pitchFamily="34" charset="0"/>
                          </a:rPr>
                          <m:t>𝑶𝒑𝒑𝒐𝒔𝒊𝒕𝒆</m:t>
                        </m:r>
                      </m:num>
                      <m:den>
                        <m:r>
                          <a:rPr lang="en-AU" b="1" i="1">
                            <a:effectLst/>
                            <a:latin typeface="Cambria Math" panose="02040503050406030204" pitchFamily="18" charset="0"/>
                            <a:ea typeface="Calibri" panose="020F0502020204030204" pitchFamily="34" charset="0"/>
                            <a:cs typeface="Times New Roman" panose="02020603050405020304" pitchFamily="18" charset="0"/>
                          </a:rPr>
                          <m:t>𝐒𝐢𝐧</m:t>
                        </m:r>
                        <m:r>
                          <a:rPr lang="en-AU" b="1">
                            <a:effectLst/>
                            <a:latin typeface="Cambria Math" panose="02040503050406030204" pitchFamily="18" charset="0"/>
                            <a:ea typeface="Calibri" panose="020F0502020204030204" pitchFamily="34" charset="0"/>
                            <a:cs typeface="Times New Roman" panose="02020603050405020304" pitchFamily="18" charset="0"/>
                          </a:rPr>
                          <m:t> </m:t>
                        </m:r>
                        <m:r>
                          <a:rPr lang="en-AU" b="1" i="1">
                            <a:effectLst/>
                            <a:latin typeface="Cambria Math" panose="02040503050406030204" pitchFamily="18" charset="0"/>
                            <a:ea typeface="Calibri" panose="020F0502020204030204" pitchFamily="34" charset="0"/>
                            <a:cs typeface="Arial" panose="020B0604020202020204" pitchFamily="34" charset="0"/>
                          </a:rPr>
                          <m:t>𝜣</m:t>
                        </m:r>
                      </m:den>
                    </m:f>
                  </m:oMath>
                </a14:m>
                <a:endParaRPr lang="en-AU" b="1" dirty="0" smtClean="0">
                  <a:effectLst/>
                  <a:latin typeface="Arial" panose="020B0604020202020204" pitchFamily="34" charset="0"/>
                  <a:ea typeface="Calibri" panose="020F0502020204030204" pitchFamily="34" charset="0"/>
                  <a:cs typeface="Arial" panose="020B0604020202020204" pitchFamily="34" charset="0"/>
                </a:endParaRPr>
              </a:p>
              <a:p>
                <a:r>
                  <a:rPr lang="en-AU" sz="1400" b="1" dirty="0" smtClean="0">
                    <a:latin typeface="Cambria Math" panose="02040503050406030204" pitchFamily="18" charset="0"/>
                    <a:ea typeface="Calibri" panose="020F0502020204030204" pitchFamily="34" charset="0"/>
                    <a:cs typeface="Times New Roman" panose="02020603050405020304" pitchFamily="18" charset="0"/>
                  </a:rPr>
                  <a:t>Hypotenuse </a:t>
                </a:r>
                <a:r>
                  <a:rPr lang="en-AU" sz="1400" b="1" dirty="0">
                    <a:latin typeface="Cambria Math" panose="02040503050406030204" pitchFamily="18" charset="0"/>
                    <a:ea typeface="Calibri" panose="020F0502020204030204" pitchFamily="34" charset="0"/>
                    <a:cs typeface="Times New Roman" panose="02020603050405020304" pitchFamily="18" charset="0"/>
                  </a:rPr>
                  <a:t>=</a:t>
                </a:r>
                <a:r>
                  <a:rPr lang="en-AU" sz="1400" b="1"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AU" b="1" i="1">
                            <a:effectLst/>
                            <a:latin typeface="Cambria Math" panose="02040503050406030204" pitchFamily="18" charset="0"/>
                            <a:ea typeface="Calibri" panose="020F0502020204030204" pitchFamily="34" charset="0"/>
                            <a:cs typeface="Arial" panose="020B0604020202020204" pitchFamily="34" charset="0"/>
                          </a:rPr>
                        </m:ctrlPr>
                      </m:fPr>
                      <m:num>
                        <m:r>
                          <a:rPr lang="en-AU" b="1" i="1">
                            <a:effectLst/>
                            <a:latin typeface="Cambria Math" panose="02040503050406030204" pitchFamily="18" charset="0"/>
                            <a:ea typeface="Calibri" panose="020F0502020204030204" pitchFamily="34" charset="0"/>
                            <a:cs typeface="Arial" panose="020B0604020202020204" pitchFamily="34" charset="0"/>
                          </a:rPr>
                          <m:t>𝟖</m:t>
                        </m:r>
                      </m:num>
                      <m:den>
                        <m:r>
                          <a:rPr lang="en-AU" b="1" i="1">
                            <a:effectLst/>
                            <a:latin typeface="Cambria Math" panose="02040503050406030204" pitchFamily="18" charset="0"/>
                            <a:ea typeface="Calibri" panose="020F0502020204030204" pitchFamily="34" charset="0"/>
                            <a:cs typeface="Times New Roman" panose="02020603050405020304" pitchFamily="18" charset="0"/>
                          </a:rPr>
                          <m:t>𝐒𝐢𝐧</m:t>
                        </m:r>
                        <m:r>
                          <a:rPr lang="en-AU" b="1">
                            <a:effectLst/>
                            <a:latin typeface="Cambria Math" panose="02040503050406030204" pitchFamily="18" charset="0"/>
                            <a:ea typeface="Calibri" panose="020F0502020204030204" pitchFamily="34" charset="0"/>
                            <a:cs typeface="Times New Roman" panose="02020603050405020304" pitchFamily="18" charset="0"/>
                          </a:rPr>
                          <m:t> </m:t>
                        </m:r>
                        <m:r>
                          <a:rPr lang="en-AU" b="1" i="1">
                            <a:effectLst/>
                            <a:latin typeface="Cambria Math" panose="02040503050406030204" pitchFamily="18" charset="0"/>
                            <a:ea typeface="Calibri" panose="020F0502020204030204" pitchFamily="34" charset="0"/>
                            <a:cs typeface="Times New Roman" panose="02020603050405020304" pitchFamily="18" charset="0"/>
                          </a:rPr>
                          <m:t>𝟑𝟖</m:t>
                        </m:r>
                        <m:r>
                          <a:rPr lang="en-AU" b="1">
                            <a:effectLst/>
                            <a:latin typeface="Cambria Math" panose="02040503050406030204" pitchFamily="18" charset="0"/>
                            <a:ea typeface="Calibri" panose="020F0502020204030204" pitchFamily="34" charset="0"/>
                            <a:cs typeface="Times New Roman" panose="02020603050405020304" pitchFamily="18" charset="0"/>
                          </a:rPr>
                          <m:t>.</m:t>
                        </m:r>
                        <m:r>
                          <a:rPr lang="en-AU" b="1" i="1">
                            <a:effectLst/>
                            <a:latin typeface="Cambria Math" panose="02040503050406030204" pitchFamily="18" charset="0"/>
                            <a:ea typeface="Calibri" panose="020F0502020204030204" pitchFamily="34" charset="0"/>
                            <a:cs typeface="Times New Roman" panose="02020603050405020304" pitchFamily="18" charset="0"/>
                          </a:rPr>
                          <m:t>𝟔𝟔</m:t>
                        </m:r>
                        <m:r>
                          <a:rPr lang="en-AU" b="1">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en-AU"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b="1"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AU" sz="1400" b="1" dirty="0" smtClean="0">
                    <a:latin typeface="+mj-lt"/>
                    <a:ea typeface="Calibri" panose="020F0502020204030204" pitchFamily="34" charset="0"/>
                    <a:cs typeface="Times New Roman" panose="02020603050405020304" pitchFamily="18" charset="0"/>
                  </a:rPr>
                  <a:t>12.81km</a:t>
                </a:r>
              </a:p>
              <a:p>
                <a:r>
                  <a:rPr lang="en-AU" sz="1400" b="1" dirty="0" smtClean="0">
                    <a:solidFill>
                      <a:srgbClr val="FF0000"/>
                    </a:solidFill>
                    <a:effectLst/>
                    <a:latin typeface="+mj-lt"/>
                    <a:ea typeface="Calibri" panose="020F0502020204030204" pitchFamily="34" charset="0"/>
                    <a:cs typeface="Times New Roman" panose="02020603050405020304" pitchFamily="18" charset="0"/>
                  </a:rPr>
                  <a:t>Note** This could also have been done by using </a:t>
                </a:r>
                <a:r>
                  <a:rPr lang="en-AU" sz="1400" b="1" dirty="0" err="1" smtClean="0">
                    <a:solidFill>
                      <a:srgbClr val="FF0000"/>
                    </a:solidFill>
                    <a:effectLst/>
                    <a:latin typeface="+mj-lt"/>
                    <a:ea typeface="Calibri" panose="020F0502020204030204" pitchFamily="34" charset="0"/>
                    <a:cs typeface="Times New Roman" panose="02020603050405020304" pitchFamily="18" charset="0"/>
                  </a:rPr>
                  <a:t>Pythagorus</a:t>
                </a:r>
                <a:r>
                  <a:rPr lang="en-AU" sz="1400" b="1" dirty="0" smtClean="0">
                    <a:solidFill>
                      <a:srgbClr val="FF0000"/>
                    </a:solidFill>
                    <a:effectLst/>
                    <a:latin typeface="+mj-lt"/>
                    <a:ea typeface="Calibri" panose="020F0502020204030204" pitchFamily="34" charset="0"/>
                    <a:cs typeface="Times New Roman" panose="02020603050405020304" pitchFamily="18" charset="0"/>
                  </a:rPr>
                  <a:t>’ Right Triangle formula to calculate hypotenuse. Then any of the three trig functions to calculate the angle.</a:t>
                </a:r>
                <a:endParaRPr lang="en-AU" sz="1400" b="1" dirty="0">
                  <a:solidFill>
                    <a:srgbClr val="FF0000"/>
                  </a:solidFill>
                  <a:effectLst/>
                  <a:latin typeface="+mj-lt"/>
                  <a:ea typeface="Calibri" panose="020F0502020204030204" pitchFamily="34" charset="0"/>
                  <a:cs typeface="Times New Roman" panose="02020603050405020304" pitchFamily="18" charset="0"/>
                </a:endParaRPr>
              </a:p>
              <a:p>
                <a:endParaRPr lang="en-AU" b="1" dirty="0" smtClean="0"/>
              </a:p>
              <a:p>
                <a:endParaRPr lang="en-AU" sz="1500"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77334" y="1817689"/>
                <a:ext cx="3381710" cy="3880773"/>
              </a:xfrm>
              <a:blipFill rotWithShape="0">
                <a:blip r:embed="rId2"/>
                <a:stretch>
                  <a:fillRect l="-180" t="-1727" b="-942"/>
                </a:stretch>
              </a:blipFill>
            </p:spPr>
            <p:txBody>
              <a:bodyPr/>
              <a:lstStyle/>
              <a:p>
                <a:r>
                  <a:rPr lang="en-AU">
                    <a:noFill/>
                  </a:rPr>
                  <a:t> </a:t>
                </a:r>
              </a:p>
            </p:txBody>
          </p:sp>
        </mc:Fallback>
      </mc:AlternateContent>
      <p:sp>
        <p:nvSpPr>
          <p:cNvPr id="4" name="TextBox 3"/>
          <p:cNvSpPr txBox="1"/>
          <p:nvPr/>
        </p:nvSpPr>
        <p:spPr>
          <a:xfrm rot="10800000" flipV="1">
            <a:off x="5317225" y="1963725"/>
            <a:ext cx="2698595" cy="923330"/>
          </a:xfrm>
          <a:prstGeom prst="rect">
            <a:avLst/>
          </a:prstGeom>
          <a:noFill/>
        </p:spPr>
        <p:txBody>
          <a:bodyPr wrap="square" rtlCol="0">
            <a:spAutoFit/>
          </a:bodyPr>
          <a:lstStyle/>
          <a:p>
            <a:r>
              <a:rPr lang="en-AU" dirty="0" smtClean="0"/>
              <a:t>We now know our polar co-ordinates and can fly to Scarborough !!!</a:t>
            </a:r>
            <a:endParaRPr lang="en-AU" dirty="0"/>
          </a:p>
        </p:txBody>
      </p:sp>
      <p:pic>
        <p:nvPicPr>
          <p:cNvPr id="5124" name="Picture 4" descr="Image result for pictures helicop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690" y="3148189"/>
            <a:ext cx="3825410" cy="255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409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Calculating Angle and Hypotenuse Using </a:t>
            </a:r>
            <a:r>
              <a:rPr lang="en-AU" i="1" u="sng" dirty="0" smtClean="0"/>
              <a:t>Pol</a:t>
            </a:r>
            <a:r>
              <a:rPr lang="en-AU" dirty="0" smtClean="0"/>
              <a:t> Function</a:t>
            </a:r>
            <a:endParaRPr lang="en-AU" dirty="0"/>
          </a:p>
        </p:txBody>
      </p:sp>
      <p:sp>
        <p:nvSpPr>
          <p:cNvPr id="5" name="TextBox 4"/>
          <p:cNvSpPr txBox="1"/>
          <p:nvPr/>
        </p:nvSpPr>
        <p:spPr>
          <a:xfrm>
            <a:off x="677334" y="3289610"/>
            <a:ext cx="4340715" cy="1754326"/>
          </a:xfrm>
          <a:prstGeom prst="rect">
            <a:avLst/>
          </a:prstGeom>
          <a:noFill/>
        </p:spPr>
        <p:txBody>
          <a:bodyPr wrap="square" rtlCol="0">
            <a:spAutoFit/>
          </a:bodyPr>
          <a:lstStyle/>
          <a:p>
            <a:r>
              <a:rPr lang="en-AU" dirty="0" smtClean="0"/>
              <a:t>Knowing the value of the two sides of the triangle adjacent to the </a:t>
            </a:r>
            <a:r>
              <a:rPr lang="en-AU" dirty="0" smtClean="0">
                <a:solidFill>
                  <a:prstClr val="black">
                    <a:lumMod val="75000"/>
                    <a:lumOff val="25000"/>
                  </a:prstClr>
                </a:solidFill>
              </a:rPr>
              <a:t>90</a:t>
            </a:r>
            <a:r>
              <a:rPr lang="en-AU" baseline="30000" dirty="0" smtClean="0">
                <a:solidFill>
                  <a:prstClr val="black">
                    <a:lumMod val="75000"/>
                    <a:lumOff val="25000"/>
                  </a:prstClr>
                </a:solidFill>
              </a:rPr>
              <a:t>0</a:t>
            </a:r>
            <a:r>
              <a:rPr lang="en-AU" dirty="0">
                <a:solidFill>
                  <a:prstClr val="black"/>
                </a:solidFill>
              </a:rPr>
              <a:t> </a:t>
            </a:r>
            <a:r>
              <a:rPr lang="en-AU" dirty="0" smtClean="0">
                <a:solidFill>
                  <a:prstClr val="black"/>
                </a:solidFill>
              </a:rPr>
              <a:t>angle allows the simple calculation of angle and hypotenuse utilizing the “Pol” function. This is an abbreviation for Polar.</a:t>
            </a:r>
            <a:endParaRPr lang="en-AU" dirty="0"/>
          </a:p>
        </p:txBody>
      </p:sp>
      <p:pic>
        <p:nvPicPr>
          <p:cNvPr id="7" name="Content Placeholder 6"/>
          <p:cNvPicPr>
            <a:picLocks noGrp="1" noChangeAspect="1"/>
          </p:cNvPicPr>
          <p:nvPr>
            <p:ph idx="1"/>
          </p:nvPr>
        </p:nvPicPr>
        <p:blipFill>
          <a:blip r:embed="rId2"/>
          <a:stretch>
            <a:fillRect/>
          </a:stretch>
        </p:blipFill>
        <p:spPr>
          <a:xfrm>
            <a:off x="5511013" y="1797092"/>
            <a:ext cx="3677591" cy="4884882"/>
          </a:xfrm>
          <a:prstGeom prst="rect">
            <a:avLst/>
          </a:prstGeom>
        </p:spPr>
      </p:pic>
    </p:spTree>
    <p:extLst>
      <p:ext uri="{BB962C8B-B14F-4D97-AF65-F5344CB8AC3E}">
        <p14:creationId xmlns:p14="http://schemas.microsoft.com/office/powerpoint/2010/main" val="2108260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90C226"/>
                </a:solidFill>
              </a:rPr>
              <a:t>Calculating Angle and Hypotenuse Using </a:t>
            </a:r>
            <a:r>
              <a:rPr lang="en-AU" i="1" u="sng" dirty="0">
                <a:solidFill>
                  <a:srgbClr val="90C226"/>
                </a:solidFill>
              </a:rPr>
              <a:t>Pol</a:t>
            </a:r>
            <a:r>
              <a:rPr lang="en-AU" dirty="0">
                <a:solidFill>
                  <a:srgbClr val="90C226"/>
                </a:solidFill>
              </a:rPr>
              <a:t> Function</a:t>
            </a:r>
            <a:endParaRPr lang="en-AU" dirty="0"/>
          </a:p>
        </p:txBody>
      </p:sp>
      <p:sp>
        <p:nvSpPr>
          <p:cNvPr id="3" name="Content Placeholder 2"/>
          <p:cNvSpPr>
            <a:spLocks noGrp="1"/>
          </p:cNvSpPr>
          <p:nvPr>
            <p:ph idx="1"/>
          </p:nvPr>
        </p:nvSpPr>
        <p:spPr/>
        <p:txBody>
          <a:bodyPr>
            <a:normAutofit lnSpcReduction="10000"/>
          </a:bodyPr>
          <a:lstStyle/>
          <a:p>
            <a:r>
              <a:rPr lang="en-AU" dirty="0" smtClean="0"/>
              <a:t>Press Pol(</a:t>
            </a:r>
          </a:p>
          <a:p>
            <a:r>
              <a:rPr lang="en-AU" dirty="0" smtClean="0"/>
              <a:t>Enter “X” </a:t>
            </a:r>
            <a:r>
              <a:rPr lang="en-AU" dirty="0" smtClean="0"/>
              <a:t>axis (resistive) </a:t>
            </a:r>
            <a:r>
              <a:rPr lang="en-AU" dirty="0" smtClean="0"/>
              <a:t>value</a:t>
            </a:r>
          </a:p>
          <a:p>
            <a:r>
              <a:rPr lang="en-AU" dirty="0" smtClean="0"/>
              <a:t>Press comma key</a:t>
            </a:r>
          </a:p>
          <a:p>
            <a:r>
              <a:rPr lang="en-AU" dirty="0" smtClean="0"/>
              <a:t>Enter “Y</a:t>
            </a:r>
            <a:r>
              <a:rPr lang="en-AU" dirty="0" smtClean="0"/>
              <a:t>” (reactive) </a:t>
            </a:r>
            <a:r>
              <a:rPr lang="en-AU" dirty="0" smtClean="0"/>
              <a:t>axis value</a:t>
            </a:r>
          </a:p>
          <a:p>
            <a:r>
              <a:rPr lang="en-AU" dirty="0" smtClean="0"/>
              <a:t>Press enter </a:t>
            </a:r>
          </a:p>
          <a:p>
            <a:r>
              <a:rPr lang="en-AU" dirty="0" smtClean="0"/>
              <a:t>Display shows hypotenuse value</a:t>
            </a:r>
          </a:p>
          <a:p>
            <a:r>
              <a:rPr lang="en-AU" dirty="0" smtClean="0"/>
              <a:t>Press RCL then Letter “F”</a:t>
            </a:r>
          </a:p>
          <a:p>
            <a:r>
              <a:rPr lang="en-AU" dirty="0" smtClean="0"/>
              <a:t>Display shows angle</a:t>
            </a:r>
          </a:p>
          <a:p>
            <a:r>
              <a:rPr lang="en-AU" dirty="0" smtClean="0"/>
              <a:t>Press RCL “E” to go back to hypotenuse</a:t>
            </a:r>
          </a:p>
          <a:p>
            <a:r>
              <a:rPr lang="en-AU" dirty="0" smtClean="0"/>
              <a:t>Switch between the two using “F” or “E”</a:t>
            </a:r>
            <a:endParaRPr lang="en-AU" dirty="0"/>
          </a:p>
        </p:txBody>
      </p:sp>
      <p:pic>
        <p:nvPicPr>
          <p:cNvPr id="5" name="Picture 4"/>
          <p:cNvPicPr>
            <a:picLocks noChangeAspect="1"/>
          </p:cNvPicPr>
          <p:nvPr/>
        </p:nvPicPr>
        <p:blipFill>
          <a:blip r:embed="rId2"/>
          <a:stretch>
            <a:fillRect/>
          </a:stretch>
        </p:blipFill>
        <p:spPr>
          <a:xfrm>
            <a:off x="5521620" y="1550020"/>
            <a:ext cx="3752382" cy="4966654"/>
          </a:xfrm>
          <a:prstGeom prst="rect">
            <a:avLst/>
          </a:prstGeom>
        </p:spPr>
      </p:pic>
    </p:spTree>
    <p:extLst>
      <p:ext uri="{BB962C8B-B14F-4D97-AF65-F5344CB8AC3E}">
        <p14:creationId xmlns:p14="http://schemas.microsoft.com/office/powerpoint/2010/main" val="2015531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90C226"/>
                </a:solidFill>
              </a:rPr>
              <a:t>Calculating Angle and Hypotenuse Using </a:t>
            </a:r>
            <a:r>
              <a:rPr lang="en-AU" i="1" u="sng" dirty="0">
                <a:solidFill>
                  <a:srgbClr val="90C226"/>
                </a:solidFill>
              </a:rPr>
              <a:t>Pol</a:t>
            </a:r>
            <a:r>
              <a:rPr lang="en-AU" dirty="0">
                <a:solidFill>
                  <a:srgbClr val="90C226"/>
                </a:solidFill>
              </a:rPr>
              <a:t> Function</a:t>
            </a:r>
            <a:endParaRPr lang="en-AU" dirty="0"/>
          </a:p>
        </p:txBody>
      </p:sp>
      <p:sp>
        <p:nvSpPr>
          <p:cNvPr id="3" name="Content Placeholder 2"/>
          <p:cNvSpPr>
            <a:spLocks noGrp="1"/>
          </p:cNvSpPr>
          <p:nvPr>
            <p:ph idx="1"/>
          </p:nvPr>
        </p:nvSpPr>
        <p:spPr/>
        <p:txBody>
          <a:bodyPr/>
          <a:lstStyle/>
          <a:p>
            <a:r>
              <a:rPr lang="en-AU" dirty="0" smtClean="0"/>
              <a:t>Select “Pol(“ function</a:t>
            </a:r>
          </a:p>
          <a:p>
            <a:r>
              <a:rPr lang="en-AU" dirty="0" smtClean="0"/>
              <a:t>Enter “X” value</a:t>
            </a:r>
          </a:p>
          <a:p>
            <a:r>
              <a:rPr lang="en-AU" dirty="0" smtClean="0"/>
              <a:t>Enter comma</a:t>
            </a:r>
          </a:p>
          <a:p>
            <a:r>
              <a:rPr lang="en-AU" dirty="0" smtClean="0"/>
              <a:t>Enter “Y” value</a:t>
            </a:r>
          </a:p>
          <a:p>
            <a:r>
              <a:rPr lang="en-AU" dirty="0" smtClean="0"/>
              <a:t>Display shows hypotenuse</a:t>
            </a:r>
          </a:p>
          <a:p>
            <a:r>
              <a:rPr lang="en-AU" dirty="0" smtClean="0"/>
              <a:t>Enter RCL then “F”</a:t>
            </a:r>
          </a:p>
          <a:p>
            <a:r>
              <a:rPr lang="en-AU" dirty="0" smtClean="0"/>
              <a:t>Display shows angle</a:t>
            </a:r>
          </a:p>
          <a:p>
            <a:r>
              <a:rPr lang="en-AU" dirty="0" smtClean="0"/>
              <a:t>Enter RCL then “E”</a:t>
            </a:r>
          </a:p>
          <a:p>
            <a:r>
              <a:rPr lang="en-AU" dirty="0" smtClean="0"/>
              <a:t>Display shows hypotenuse</a:t>
            </a:r>
            <a:endParaRPr lang="en-AU" dirty="0"/>
          </a:p>
        </p:txBody>
      </p:sp>
      <p:pic>
        <p:nvPicPr>
          <p:cNvPr id="4" name="Picture 3"/>
          <p:cNvPicPr>
            <a:picLocks noChangeAspect="1"/>
          </p:cNvPicPr>
          <p:nvPr/>
        </p:nvPicPr>
        <p:blipFill>
          <a:blip r:embed="rId2"/>
          <a:stretch>
            <a:fillRect/>
          </a:stretch>
        </p:blipFill>
        <p:spPr>
          <a:xfrm>
            <a:off x="4619451" y="1769692"/>
            <a:ext cx="4041949" cy="4271670"/>
          </a:xfrm>
          <a:prstGeom prst="rect">
            <a:avLst/>
          </a:prstGeom>
        </p:spPr>
      </p:pic>
    </p:spTree>
    <p:extLst>
      <p:ext uri="{BB962C8B-B14F-4D97-AF65-F5344CB8AC3E}">
        <p14:creationId xmlns:p14="http://schemas.microsoft.com/office/powerpoint/2010/main" val="8338653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200&quot;&gt;&lt;object type=&quot;3&quot; unique_id=&quot;10201&quot;&gt;&lt;property id=&quot;20148&quot; value=&quot;5&quot;/&gt;&lt;property id=&quot;20300&quot; value=&quot;Slide 1 - &amp;quot;Maths Tutorial&amp;quot;&quot;/&gt;&lt;property id=&quot;20307&quot; value=&quot;256&quot;/&gt;&lt;/object&gt;&lt;object type=&quot;3&quot; unique_id=&quot;10202&quot;&gt;&lt;property id=&quot;20148&quot; value=&quot;5&quot;/&gt;&lt;property id=&quot;20300&quot; value=&quot;Slide 2 - &amp;quot;Trigonometric Function Definitions - Sin&amp;quot;&quot;/&gt;&lt;property id=&quot;20307&quot; value=&quot;257&quot;/&gt;&lt;/object&gt;&lt;object type=&quot;3&quot; unique_id=&quot;10203&quot;&gt;&lt;property id=&quot;20148&quot; value=&quot;5&quot;/&gt;&lt;property id=&quot;20300&quot; value=&quot;Slide 3 - &amp;quot;Trigonometric Function Definitions - Cos&amp;quot;&quot;/&gt;&lt;property id=&quot;20307&quot; value=&quot;258&quot;/&gt;&lt;/object&gt;&lt;object type=&quot;3&quot; unique_id=&quot;10204&quot;&gt;&lt;property id=&quot;20148&quot; value=&quot;5&quot;/&gt;&lt;property id=&quot;20300&quot; value=&quot;Slide 4 - &amp;quot;Trigonometric Function Definitions - Tan&amp;quot;&quot;/&gt;&lt;property id=&quot;20307&quot; value=&quot;259&quot;/&gt;&lt;/object&gt;&lt;object type=&quot;3&quot; unique_id=&quot;10205&quot;&gt;&lt;property id=&quot;20148&quot; value=&quot;5&quot;/&gt;&lt;property id=&quot;20300&quot; value=&quot;Slide 5 - &amp;quot;Polar- Rectangular Conversions. &amp;quot;&quot;/&gt;&lt;property id=&quot;20307&quot; value=&quot;260&quot;/&gt;&lt;/object&gt;&lt;object type=&quot;3&quot; unique_id=&quot;10206&quot;&gt;&lt;property id=&quot;20148&quot; value=&quot;5&quot;/&gt;&lt;property id=&quot;20300&quot; value=&quot;Slide 6 - &amp;quot;Calculation of Angle and Hypotenuse&amp;quot;&quot;/&gt;&lt;property id=&quot;20307&quot; value=&quot;261&quot;/&gt;&lt;/object&gt;&lt;object type=&quot;3&quot; unique_id=&quot;10207&quot;&gt;&lt;property id=&quot;20148&quot; value=&quot;5&quot;/&gt;&lt;property id=&quot;20300&quot; value=&quot;Slide 7 - &amp;quot;Calculating Angle and Hypotenuse Using Pol Function&amp;quot;&quot;/&gt;&lt;property id=&quot;20307&quot; value=&quot;263&quot;/&gt;&lt;/object&gt;&lt;object type=&quot;3&quot; unique_id=&quot;10208&quot;&gt;&lt;property id=&quot;20148&quot; value=&quot;5&quot;/&gt;&lt;property id=&quot;20300&quot; value=&quot;Slide 8 - &amp;quot;Calculating Angle and Hypotenuse Using Pol Function&amp;quot;&quot;/&gt;&lt;property id=&quot;20307&quot; value=&quot;262&quot;/&gt;&lt;/object&gt;&lt;object type=&quot;3&quot; unique_id=&quot;10209&quot;&gt;&lt;property id=&quot;20148&quot; value=&quot;5&quot;/&gt;&lt;property id=&quot;20300&quot; value=&quot;Slide 9 - &amp;quot;Calculating Angle and Hypotenuse Using Pol Function&amp;quot;&quot;/&gt;&lt;property id=&quot;20307&quot; value=&quot;264&quot;/&gt;&lt;/object&gt;&lt;object type=&quot;3&quot; unique_id=&quot;10210&quot;&gt;&lt;property id=&quot;20148&quot; value=&quot;5&quot;/&gt;&lt;property id=&quot;20300&quot; value=&quot;Slide 10 - &amp;quot;Calculate Impedance of a Series Circuit&amp;quot;&quot;/&gt;&lt;property id=&quot;20307&quot; value=&quot;265&quot;/&gt;&lt;/object&gt;&lt;object type=&quot;3&quot; unique_id=&quot;10211&quot;&gt;&lt;property id=&quot;20148&quot; value=&quot;5&quot;/&gt;&lt;property id=&quot;20300&quot; value=&quot;Slide 11 - &amp;quot;Impedance of a Parallel Circuit&amp;quot;&quot;/&gt;&lt;property id=&quot;20307&quot; value=&quot;266&quot;/&gt;&lt;/object&gt;&lt;/object&gt;&lt;object type=&quot;8&quot; unique_id=&quot;10224&quot;&gt;&lt;/object&gt;&lt;/object&gt;&lt;/database&gt;"/>
  <p:tag name="MMPROD_NEXTUNIQUEID" val="10009"/>
  <p:tag name="SECTOMILLISECCONVERTED"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799</TotalTime>
  <Words>1617</Words>
  <Application>Microsoft Office PowerPoint</Application>
  <PresentationFormat>Widescreen</PresentationFormat>
  <Paragraphs>245</Paragraphs>
  <Slides>26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Cambria Math</vt:lpstr>
      <vt:lpstr>Times New Roman</vt:lpstr>
      <vt:lpstr>Trebuchet MS</vt:lpstr>
      <vt:lpstr>Wingdings 3</vt:lpstr>
      <vt:lpstr>Facet</vt:lpstr>
      <vt:lpstr>Visio</vt:lpstr>
      <vt:lpstr>Maths Tutorial</vt:lpstr>
      <vt:lpstr>Trigonometric Function Definitions - Sin</vt:lpstr>
      <vt:lpstr>Trigonometric Function Definitions - Cos</vt:lpstr>
      <vt:lpstr>Trigonometric Function Definitions - Tan</vt:lpstr>
      <vt:lpstr>Polar- Rectangular Conversions. </vt:lpstr>
      <vt:lpstr>Calculation of Angle and Hypotenuse</vt:lpstr>
      <vt:lpstr>Calculating Angle and Hypotenuse Using Pol Function</vt:lpstr>
      <vt:lpstr>Calculating Angle and Hypotenuse Using Pol Function</vt:lpstr>
      <vt:lpstr>Calculating Angle and Hypotenuse Using Pol Function</vt:lpstr>
      <vt:lpstr>Calculate Impedance of a Series Circuit</vt:lpstr>
      <vt:lpstr>Impedance of a Parallel Circuit</vt:lpstr>
      <vt:lpstr>Phasor Addition</vt:lpstr>
      <vt:lpstr>Graphical Method </vt:lpstr>
      <vt:lpstr>Phasor Addition By Calculation</vt:lpstr>
      <vt:lpstr>Using Rec Function to Convert Polar to Rectangular For Addition</vt:lpstr>
      <vt:lpstr>Using Pol Function to Calculate Current and Phase Angle</vt:lpstr>
      <vt:lpstr>Alternative Method Using Sin and Cos Functions</vt:lpstr>
      <vt:lpstr>3 Phase Sin Wave in Correct Phase</vt:lpstr>
      <vt:lpstr>3 Phase Sin Wave – White Phase Lagging 300.</vt:lpstr>
      <vt:lpstr>Phasor Addition Chart – In Correct Phase</vt:lpstr>
      <vt:lpstr>Phasor Addition Chart White Phase -300</vt:lpstr>
      <vt:lpstr>The Square Root of 3</vt:lpstr>
      <vt:lpstr>Where does this value come from?</vt:lpstr>
      <vt:lpstr>On the phasor diagram below the dark blue line represents a phase voltage. The resultant right triangle shows values of side A=0.5 and side B=0.866</vt:lpstr>
      <vt:lpstr>To calculate the value between the points where two phasors intersect the circumference of the circle we need a triangle that includes this distance.</vt:lpstr>
      <vt:lpstr>Hence the distance between the points where Line 1 and Line 3 phasors intersect with the circumference is the phase voltage (1) x √3…….</vt:lpstr>
    </vt:vector>
  </TitlesOfParts>
  <Company>North Metro TAFE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Tutorial</dc:title>
  <dc:creator>Ray Elvidge</dc:creator>
  <cp:lastModifiedBy>Ray Elvidge</cp:lastModifiedBy>
  <cp:revision>50</cp:revision>
  <dcterms:created xsi:type="dcterms:W3CDTF">2018-02-09T02:51:34Z</dcterms:created>
  <dcterms:modified xsi:type="dcterms:W3CDTF">2018-04-24T06:07:57Z</dcterms:modified>
</cp:coreProperties>
</file>