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7"/>
  </p:notesMasterIdLst>
  <p:sldIdLst>
    <p:sldId id="256" r:id="rId2"/>
    <p:sldId id="257" r:id="rId3"/>
    <p:sldId id="258" r:id="rId4"/>
    <p:sldId id="275" r:id="rId5"/>
    <p:sldId id="264" r:id="rId6"/>
    <p:sldId id="263" r:id="rId7"/>
    <p:sldId id="262" r:id="rId8"/>
    <p:sldId id="259" r:id="rId9"/>
    <p:sldId id="261" r:id="rId10"/>
    <p:sldId id="277" r:id="rId11"/>
    <p:sldId id="279" r:id="rId12"/>
    <p:sldId id="280" r:id="rId13"/>
    <p:sldId id="284" r:id="rId14"/>
    <p:sldId id="289" r:id="rId15"/>
    <p:sldId id="285" r:id="rId16"/>
    <p:sldId id="290" r:id="rId17"/>
    <p:sldId id="291" r:id="rId18"/>
    <p:sldId id="292" r:id="rId19"/>
    <p:sldId id="300" r:id="rId20"/>
    <p:sldId id="302" r:id="rId21"/>
    <p:sldId id="293" r:id="rId22"/>
    <p:sldId id="296" r:id="rId23"/>
    <p:sldId id="298" r:id="rId24"/>
    <p:sldId id="303" r:id="rId25"/>
    <p:sldId id="304" r:id="rId26"/>
    <p:sldId id="305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26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10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DFD7D-462B-4566-B9A7-CB2E8A210B57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CFC6-4ADE-44D4-ADB2-F6797EAFD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2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59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1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0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23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9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6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9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7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2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66480"/>
            <a:ext cx="6619244" cy="646065"/>
          </a:xfrm>
        </p:spPr>
        <p:txBody>
          <a:bodyPr>
            <a:noAutofit/>
          </a:bodyPr>
          <a:lstStyle/>
          <a:p>
            <a:r>
              <a:rPr lang="en-AU" sz="6000" b="1" cap="none" dirty="0">
                <a:solidFill>
                  <a:srgbClr val="FF0000"/>
                </a:solidFill>
              </a:rPr>
              <a:t>UEENEE107A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6061" y="196455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AU" sz="4400" dirty="0" smtClean="0">
                <a:solidFill>
                  <a:schemeClr val="tx1"/>
                </a:solidFill>
              </a:rPr>
              <a:t>Use drawings, diagrams, schedules, standards, codes and specifications</a:t>
            </a:r>
            <a:endParaRPr lang="en-A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EBEBEB"/>
                </a:solidFill>
                <a:ea typeface="+mj-ea"/>
                <a:cs typeface="+mj-cs"/>
              </a:rPr>
              <a:t>Architectural drawings</a:t>
            </a:r>
            <a:endParaRPr lang="en-US" b="1" dirty="0"/>
          </a:p>
        </p:txBody>
      </p:sp>
      <p:pic>
        <p:nvPicPr>
          <p:cNvPr id="6" name="Picture 2" descr="C:\Users\JA\Desktop\Hampson Figure Extracts\Fig04-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689" y="1078369"/>
            <a:ext cx="6871580" cy="5385805"/>
          </a:xfrm>
        </p:spPr>
      </p:pic>
    </p:spTree>
    <p:extLst>
      <p:ext uri="{BB962C8B-B14F-4D97-AF65-F5344CB8AC3E}">
        <p14:creationId xmlns:p14="http://schemas.microsoft.com/office/powerpoint/2010/main" val="101267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EBEBEB"/>
                </a:solidFill>
                <a:ea typeface="+mj-ea"/>
                <a:cs typeface="+mj-cs"/>
              </a:rPr>
              <a:t>Architectural drawings</a:t>
            </a:r>
            <a:endParaRPr lang="en-US" b="1" dirty="0"/>
          </a:p>
        </p:txBody>
      </p:sp>
      <p:pic>
        <p:nvPicPr>
          <p:cNvPr id="6" name="Picture 2" descr="C:\Users\JA\Desktop\Hampson Figure Extracts\Fig04-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8" y="1052736"/>
            <a:ext cx="6949852" cy="5384278"/>
          </a:xfrm>
        </p:spPr>
      </p:pic>
    </p:spTree>
    <p:extLst>
      <p:ext uri="{BB962C8B-B14F-4D97-AF65-F5344CB8AC3E}">
        <p14:creationId xmlns:p14="http://schemas.microsoft.com/office/powerpoint/2010/main" val="69918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EBEBEB"/>
                </a:solidFill>
                <a:ea typeface="+mj-ea"/>
                <a:cs typeface="+mj-cs"/>
              </a:rPr>
              <a:t>Architectural drawings</a:t>
            </a:r>
            <a:endParaRPr lang="en-US" b="1" dirty="0"/>
          </a:p>
        </p:txBody>
      </p:sp>
      <p:pic>
        <p:nvPicPr>
          <p:cNvPr id="7" name="Picture 2" descr="C:\Users\JA\Desktop\Hampson Figure Extracts\Fig04-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8" y="1131682"/>
            <a:ext cx="7030015" cy="5423026"/>
          </a:xfrm>
        </p:spPr>
      </p:pic>
    </p:spTree>
    <p:extLst>
      <p:ext uri="{BB962C8B-B14F-4D97-AF65-F5344CB8AC3E}">
        <p14:creationId xmlns:p14="http://schemas.microsoft.com/office/powerpoint/2010/main" val="221370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 Scales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468" y="1385182"/>
            <a:ext cx="7247991" cy="4890386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 smtClean="0"/>
              <a:t>A scale drawing is a reproduction diagram of a building or object, but at a standardised fraction of its original size. </a:t>
            </a:r>
          </a:p>
          <a:p>
            <a:pPr eaLnBrk="1" hangingPunct="1"/>
            <a:r>
              <a:rPr lang="en-AU" sz="2400" dirty="0" smtClean="0"/>
              <a:t>When designing a building, you use a specific scale to draw diagrams. </a:t>
            </a:r>
          </a:p>
          <a:p>
            <a:pPr eaLnBrk="1" hangingPunct="1"/>
            <a:r>
              <a:rPr lang="en-AU" sz="2400" dirty="0" smtClean="0"/>
              <a:t>For example, when you need to draw a plan of a building you reduce the size of the diagrams to 1/50 or 1/100 of its actual size, that is, you use a 1:50 or 1:100 scale. </a:t>
            </a:r>
          </a:p>
        </p:txBody>
      </p:sp>
    </p:spTree>
    <p:extLst>
      <p:ext uri="{BB962C8B-B14F-4D97-AF65-F5344CB8AC3E}">
        <p14:creationId xmlns:p14="http://schemas.microsoft.com/office/powerpoint/2010/main" val="102786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 standards</a:t>
            </a:r>
            <a:endParaRPr lang="en-US" b="1" dirty="0"/>
          </a:p>
        </p:txBody>
      </p:sp>
      <p:pic>
        <p:nvPicPr>
          <p:cNvPr id="6" name="Picture 2" descr="C:\Users\JA\Desktop\Hampson Figure Extracts\Fig04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27" y="1050202"/>
            <a:ext cx="7238245" cy="5386812"/>
          </a:xfrm>
        </p:spPr>
      </p:pic>
    </p:spTree>
    <p:extLst>
      <p:ext uri="{BB962C8B-B14F-4D97-AF65-F5344CB8AC3E}">
        <p14:creationId xmlns:p14="http://schemas.microsoft.com/office/powerpoint/2010/main" val="143430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Scales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6711654" cy="419548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Indication of scale</a:t>
            </a:r>
            <a:endParaRPr lang="en-AU" sz="2400" dirty="0" smtClean="0"/>
          </a:p>
          <a:p>
            <a:pPr eaLnBrk="1" hangingPunct="1"/>
            <a:r>
              <a:rPr lang="en-AU" sz="2400" dirty="0" smtClean="0"/>
              <a:t>The scale should normally be noted in the title block of a drawing. </a:t>
            </a:r>
          </a:p>
          <a:p>
            <a:pPr eaLnBrk="1" hangingPunct="1"/>
            <a:r>
              <a:rPr lang="en-AU" sz="2400" dirty="0" smtClean="0"/>
              <a:t>When more than one scale is used they should be shown close to the views to which they refer, and the title block should read ‘scales as shown’. </a:t>
            </a:r>
          </a:p>
        </p:txBody>
      </p:sp>
    </p:spTree>
    <p:extLst>
      <p:ext uri="{BB962C8B-B14F-4D97-AF65-F5344CB8AC3E}">
        <p14:creationId xmlns:p14="http://schemas.microsoft.com/office/powerpoint/2010/main" val="145728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Scales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6711654" cy="419548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Indication of scale</a:t>
            </a:r>
            <a:endParaRPr lang="en-AU" sz="2400" dirty="0" smtClean="0"/>
          </a:p>
          <a:p>
            <a:pPr eaLnBrk="1" hangingPunct="1"/>
            <a:r>
              <a:rPr lang="en-AU" sz="2400" dirty="0" smtClean="0"/>
              <a:t>The scale should normally be noted in the title block of a drawing. </a:t>
            </a:r>
          </a:p>
          <a:p>
            <a:pPr eaLnBrk="1" hangingPunct="1"/>
            <a:r>
              <a:rPr lang="en-AU" sz="2400" dirty="0" smtClean="0"/>
              <a:t>When more than one scale is used they should be shown close to the views to which they refer, and the title block should read ‘scales as shown’. </a:t>
            </a:r>
          </a:p>
        </p:txBody>
      </p:sp>
    </p:spTree>
    <p:extLst>
      <p:ext uri="{BB962C8B-B14F-4D97-AF65-F5344CB8AC3E}">
        <p14:creationId xmlns:p14="http://schemas.microsoft.com/office/powerpoint/2010/main" val="406243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Scales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7121242" cy="4195481"/>
          </a:xfrm>
        </p:spPr>
        <p:txBody>
          <a:bodyPr/>
          <a:lstStyle/>
          <a:p>
            <a:r>
              <a:rPr lang="en-AU" sz="2400" dirty="0"/>
              <a:t>For a scale of 1:10: 100 mm will represent 1000 mm, or 1 m.</a:t>
            </a:r>
          </a:p>
          <a:p>
            <a:r>
              <a:rPr lang="en-AU" sz="2400" dirty="0"/>
              <a:t>For a scale of 1:100: 100 mm will represent      10 000 mm, or 10 m.</a:t>
            </a:r>
          </a:p>
          <a:p>
            <a:r>
              <a:rPr lang="en-AU" sz="2400" dirty="0"/>
              <a:t>For a scale of 1:50: 100 mm will represent 5000 mm, or 5 m.</a:t>
            </a:r>
          </a:p>
          <a:p>
            <a:r>
              <a:rPr lang="en-AU" sz="2400" dirty="0"/>
              <a:t>For a scale of 1:200: 150 mm will represent      30 000 mm, or 30 m.</a:t>
            </a:r>
          </a:p>
        </p:txBody>
      </p:sp>
    </p:spTree>
    <p:extLst>
      <p:ext uri="{BB962C8B-B14F-4D97-AF65-F5344CB8AC3E}">
        <p14:creationId xmlns:p14="http://schemas.microsoft.com/office/powerpoint/2010/main" val="143278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Scales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7121242" cy="4195481"/>
          </a:xfrm>
        </p:spPr>
        <p:txBody>
          <a:bodyPr/>
          <a:lstStyle/>
          <a:p>
            <a:pPr>
              <a:buNone/>
            </a:pPr>
            <a:r>
              <a:rPr lang="en-AU" sz="2400" dirty="0"/>
              <a:t>It is simply a matter of multiplying the scale measurement by the scale ratio.</a:t>
            </a:r>
          </a:p>
          <a:p>
            <a:r>
              <a:rPr lang="en-AU" sz="2400" dirty="0"/>
              <a:t>1:(10) x 100 mm = 1000 mm or 1 m</a:t>
            </a:r>
          </a:p>
          <a:p>
            <a:r>
              <a:rPr lang="en-AU" sz="2400" dirty="0"/>
              <a:t>1:(50) x 100 mm = 5000 mm or 5 m</a:t>
            </a:r>
          </a:p>
          <a:p>
            <a:r>
              <a:rPr lang="en-AU" sz="2400" dirty="0"/>
              <a:t>1:(200) x 150 mm = 30 000 mm or 30 m</a:t>
            </a:r>
          </a:p>
        </p:txBody>
      </p:sp>
    </p:spTree>
    <p:extLst>
      <p:ext uri="{BB962C8B-B14F-4D97-AF65-F5344CB8AC3E}">
        <p14:creationId xmlns:p14="http://schemas.microsoft.com/office/powerpoint/2010/main" val="2869255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7121242" cy="4195481"/>
          </a:xfrm>
        </p:spPr>
        <p:txBody>
          <a:bodyPr/>
          <a:lstStyle/>
          <a:p>
            <a:pPr>
              <a:buNone/>
            </a:pPr>
            <a:r>
              <a:rPr lang="en-AU" sz="2400" dirty="0"/>
              <a:t>Symbols</a:t>
            </a:r>
          </a:p>
          <a:p>
            <a:r>
              <a:rPr lang="en-AU" sz="2400" dirty="0"/>
              <a:t>Derived electrical symbols and their meanings can be sourced from AS/NZS 1102.102:1997 </a:t>
            </a:r>
            <a:r>
              <a:rPr lang="en-AU" sz="2400" i="1" dirty="0"/>
              <a:t>Graphical symbols for </a:t>
            </a:r>
            <a:r>
              <a:rPr lang="en-AU" sz="2400" i="1" dirty="0" err="1"/>
              <a:t>electrotechnical</a:t>
            </a:r>
            <a:r>
              <a:rPr lang="en-AU" sz="2400" i="1" dirty="0"/>
              <a:t> documentation</a:t>
            </a:r>
            <a:r>
              <a:rPr lang="en-A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94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86" y="260648"/>
            <a:ext cx="6006753" cy="165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3" y="2099603"/>
            <a:ext cx="8858256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185" y="301100"/>
            <a:ext cx="5816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Drawings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Symbols</a:t>
            </a:r>
            <a:endParaRPr lang="en-US" b="1" dirty="0"/>
          </a:p>
        </p:txBody>
      </p:sp>
      <p:pic>
        <p:nvPicPr>
          <p:cNvPr id="7" name="Picture 2" descr="C:\Users\JA\Desktop\Hampson Figure Extracts\Fig04-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163" y="586153"/>
            <a:ext cx="5433909" cy="5951927"/>
          </a:xfrm>
        </p:spPr>
      </p:pic>
    </p:spTree>
    <p:extLst>
      <p:ext uri="{BB962C8B-B14F-4D97-AF65-F5344CB8AC3E}">
        <p14:creationId xmlns:p14="http://schemas.microsoft.com/office/powerpoint/2010/main" val="45949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plan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63" y="1681733"/>
            <a:ext cx="7121242" cy="4195481"/>
          </a:xfrm>
        </p:spPr>
        <p:txBody>
          <a:bodyPr/>
          <a:lstStyle/>
          <a:p>
            <a:r>
              <a:rPr lang="en-AU" sz="2400" dirty="0"/>
              <a:t>The electrical plan is a floor plan which provides the location and type of switches, socket outlets, clocks, lighting points, switchboard, consumer’s mains, water heater, etc. </a:t>
            </a:r>
          </a:p>
        </p:txBody>
      </p:sp>
    </p:spTree>
    <p:extLst>
      <p:ext uri="{BB962C8B-B14F-4D97-AF65-F5344CB8AC3E}">
        <p14:creationId xmlns:p14="http://schemas.microsoft.com/office/powerpoint/2010/main" val="351495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plan</a:t>
            </a:r>
            <a:endParaRPr lang="en-US" b="1" dirty="0"/>
          </a:p>
        </p:txBody>
      </p:sp>
      <p:pic>
        <p:nvPicPr>
          <p:cNvPr id="4" name="Picture 2" descr="C:\Users\JA\Desktop\Hampson Figure Extracts\Fig04-5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595" y="242540"/>
            <a:ext cx="5160475" cy="61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plan</a:t>
            </a:r>
            <a:endParaRPr lang="en-US" b="1" dirty="0"/>
          </a:p>
        </p:txBody>
      </p:sp>
      <p:pic>
        <p:nvPicPr>
          <p:cNvPr id="6" name="Picture 2" descr="C:\Users\JA\Desktop\Hampson Figure Extracts\Fig04-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756" y="310154"/>
            <a:ext cx="5097101" cy="6163074"/>
          </a:xfrm>
        </p:spPr>
      </p:pic>
    </p:spTree>
    <p:extLst>
      <p:ext uri="{BB962C8B-B14F-4D97-AF65-F5344CB8AC3E}">
        <p14:creationId xmlns:p14="http://schemas.microsoft.com/office/powerpoint/2010/main" val="266288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5224" y="1340768"/>
            <a:ext cx="7514376" cy="4534931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 smtClean="0"/>
              <a:t>Symbols are communications that have specific meaning. </a:t>
            </a:r>
          </a:p>
          <a:p>
            <a:pPr eaLnBrk="1" hangingPunct="1"/>
            <a:r>
              <a:rPr lang="en-AU" sz="2400" dirty="0" smtClean="0"/>
              <a:t>Usually visual, symbols act as communication shortcuts that convey one or more messages that have been previously learned by both the sender and the recipient. </a:t>
            </a:r>
          </a:p>
          <a:p>
            <a:pPr eaLnBrk="1" hangingPunct="1"/>
            <a:r>
              <a:rPr lang="en-AU" sz="2400" dirty="0" smtClean="0"/>
              <a:t>When symbols are standardised a common language is provided which orders and standardises </a:t>
            </a:r>
            <a:r>
              <a:rPr lang="en-AU" sz="2400" dirty="0" err="1" smtClean="0"/>
              <a:t>electrotechnical</a:t>
            </a:r>
            <a:r>
              <a:rPr lang="en-AU" sz="2400" dirty="0" smtClean="0"/>
              <a:t> documentation throughout Australia and New Zealand. </a:t>
            </a:r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0131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42383" y="1734328"/>
            <a:ext cx="7441949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6" lvl="0" indent="-342906" defTabSz="457207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AU" sz="2400" dirty="0">
                <a:solidFill>
                  <a:prstClr val="white"/>
                </a:solidFill>
                <a:ea typeface="+mj-ea"/>
                <a:cs typeface="+mj-cs"/>
              </a:rPr>
              <a:t>Line diagrams</a:t>
            </a:r>
          </a:p>
          <a:p>
            <a:pPr marL="342906" lvl="0" indent="-342906" defTabSz="457207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AU" sz="2400" dirty="0">
                <a:solidFill>
                  <a:prstClr val="white"/>
                </a:solidFill>
                <a:ea typeface="+mj-ea"/>
                <a:cs typeface="+mj-cs"/>
              </a:rPr>
              <a:t>Line diagrams are a simplified notation for representing a power system. </a:t>
            </a:r>
          </a:p>
          <a:p>
            <a:pPr marL="342906" lvl="0" indent="-342906" defTabSz="457207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AU" sz="2400" dirty="0">
                <a:solidFill>
                  <a:prstClr val="white"/>
                </a:solidFill>
                <a:ea typeface="+mj-ea"/>
                <a:cs typeface="+mj-cs"/>
              </a:rPr>
              <a:t>Instead of representing each conductor with a separate line or terminal, only one conductor is represented.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478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drawings</a:t>
            </a:r>
            <a:endParaRPr lang="en-US" b="1" dirty="0"/>
          </a:p>
        </p:txBody>
      </p:sp>
      <p:pic>
        <p:nvPicPr>
          <p:cNvPr id="6" name="Picture 2" descr="C:\Users\JA\Desktop\Hampson Figure Extracts\Fig04-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60647"/>
            <a:ext cx="5112568" cy="6158259"/>
          </a:xfrm>
        </p:spPr>
      </p:pic>
    </p:spTree>
    <p:extLst>
      <p:ext uri="{BB962C8B-B14F-4D97-AF65-F5344CB8AC3E}">
        <p14:creationId xmlns:p14="http://schemas.microsoft.com/office/powerpoint/2010/main" val="4180925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drawings</a:t>
            </a:r>
            <a:endParaRPr lang="en-US" b="1" dirty="0"/>
          </a:p>
        </p:txBody>
      </p:sp>
      <p:pic>
        <p:nvPicPr>
          <p:cNvPr id="7" name="Picture 2" descr="C:\Users\JA\Desktop\Hampson Figure Extracts\Fig04-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8" y="2170211"/>
            <a:ext cx="8121189" cy="2338414"/>
          </a:xfrm>
        </p:spPr>
      </p:pic>
    </p:spTree>
    <p:extLst>
      <p:ext uri="{BB962C8B-B14F-4D97-AF65-F5344CB8AC3E}">
        <p14:creationId xmlns:p14="http://schemas.microsoft.com/office/powerpoint/2010/main" val="1392691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</a:t>
            </a:r>
          </a:p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drawings</a:t>
            </a:r>
            <a:endParaRPr lang="en-US" b="1" dirty="0"/>
          </a:p>
        </p:txBody>
      </p:sp>
      <p:pic>
        <p:nvPicPr>
          <p:cNvPr id="6" name="Picture 2" descr="C:\Users\JA\Desktop\Hampson Figure Extracts\Fig04-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45" y="310154"/>
            <a:ext cx="5188093" cy="6163074"/>
          </a:xfrm>
        </p:spPr>
      </p:pic>
    </p:spTree>
    <p:extLst>
      <p:ext uri="{BB962C8B-B14F-4D97-AF65-F5344CB8AC3E}">
        <p14:creationId xmlns:p14="http://schemas.microsoft.com/office/powerpoint/2010/main" val="26963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8135" y="1113576"/>
            <a:ext cx="7128792" cy="5341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AU" sz="2400" b="1" dirty="0" smtClean="0"/>
              <a:t>Wiring diagrams </a:t>
            </a:r>
            <a:r>
              <a:rPr lang="en-AU" sz="2200" b="1" dirty="0" smtClean="0"/>
              <a:t>(or Connection diagrams)</a:t>
            </a:r>
          </a:p>
          <a:p>
            <a:r>
              <a:rPr lang="en-AU" dirty="0" smtClean="0"/>
              <a:t>A wiring diagram shows the physical relationship between the components (not necessarily to scale), and the actual location of the terminals and wiring between them.</a:t>
            </a:r>
          </a:p>
          <a:p>
            <a:r>
              <a:rPr lang="en-AU" dirty="0" smtClean="0"/>
              <a:t>All connections are shown at the terminal at which they are made.</a:t>
            </a:r>
          </a:p>
          <a:p>
            <a:r>
              <a:rPr lang="en-AU" dirty="0" smtClean="0"/>
              <a:t>An example of a wiring diagram is shown in Figure 2.The wiring diagram also identifies the conductors by numbers, letters or colour coding. </a:t>
            </a:r>
          </a:p>
          <a:p>
            <a:r>
              <a:rPr lang="en-AU" b="1" dirty="0" smtClean="0"/>
              <a:t>Typical uses for a wiring diagram include:</a:t>
            </a:r>
          </a:p>
          <a:p>
            <a:pPr marL="0" indent="0">
              <a:buFont typeface="Wingdings 3" charset="2"/>
              <a:buNone/>
            </a:pPr>
            <a:r>
              <a:rPr lang="en-AU" dirty="0" smtClean="0"/>
              <a:t>	a. Checking the actual wiring between components in 	a piece of electrical equipment.</a:t>
            </a:r>
          </a:p>
          <a:p>
            <a:pPr marL="0" indent="0">
              <a:buFont typeface="Wingdings 3" charset="2"/>
              <a:buNone/>
            </a:pPr>
            <a:r>
              <a:rPr lang="en-AU" dirty="0" smtClean="0"/>
              <a:t>	b. Wiring up a particular piece of equipment.</a:t>
            </a:r>
          </a:p>
          <a:p>
            <a:pPr marL="0" indent="0">
              <a:buFont typeface="Wingdings 3" charset="2"/>
              <a:buNone/>
            </a:pPr>
            <a:r>
              <a:rPr lang="en-AU" dirty="0" smtClean="0"/>
              <a:t>	c. Locating the individual components in a piece of 	equipment.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7547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3" y="1183594"/>
            <a:ext cx="8711939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8" y="1402883"/>
            <a:ext cx="7935362" cy="49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2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1850" y="1412776"/>
            <a:ext cx="7880590" cy="508761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n-AU" sz="2400" b="1" dirty="0">
                <a:latin typeface="Arial" panose="020B0604020202020204" pitchFamily="34" charset="0"/>
              </a:rPr>
              <a:t>Circuit Diagrams </a:t>
            </a:r>
            <a:r>
              <a:rPr lang="en-AU" b="1" dirty="0">
                <a:solidFill>
                  <a:prstClr val="white"/>
                </a:solidFill>
              </a:rPr>
              <a:t>(or </a:t>
            </a:r>
            <a:r>
              <a:rPr lang="en-AU" b="1" dirty="0" smtClean="0">
                <a:solidFill>
                  <a:prstClr val="white"/>
                </a:solidFill>
              </a:rPr>
              <a:t>Schematic </a:t>
            </a:r>
            <a:r>
              <a:rPr lang="en-AU" b="1" dirty="0">
                <a:solidFill>
                  <a:prstClr val="white"/>
                </a:solidFill>
              </a:rPr>
              <a:t>diagrams)</a:t>
            </a:r>
          </a:p>
          <a:p>
            <a:r>
              <a:rPr lang="en-AU" dirty="0" smtClean="0"/>
              <a:t>Circuit </a:t>
            </a:r>
            <a:r>
              <a:rPr lang="en-AU" dirty="0"/>
              <a:t>diagrams show the detailed operation of a circuit in its simplest form. </a:t>
            </a:r>
          </a:p>
          <a:p>
            <a:r>
              <a:rPr lang="en-AU" dirty="0"/>
              <a:t>They are drawn to aid the rapid understanding of how a circuit operates, but they give no indication of the physical position of the components, nor do they give any indication where the conductors actually terminate - all connections are shown in conductors, not at actual terminals. </a:t>
            </a:r>
          </a:p>
          <a:p>
            <a:r>
              <a:rPr lang="en-AU" dirty="0" smtClean="0"/>
              <a:t>Electrical </a:t>
            </a:r>
            <a:r>
              <a:rPr lang="en-AU" dirty="0"/>
              <a:t>components in circuit diagrams are represented by symbols. </a:t>
            </a:r>
            <a:endParaRPr lang="en-AU" dirty="0" smtClean="0"/>
          </a:p>
          <a:p>
            <a:r>
              <a:rPr lang="en-AU" b="1" dirty="0"/>
              <a:t>Typical uses for a circuit diagram include:</a:t>
            </a:r>
          </a:p>
          <a:p>
            <a:pPr marL="0" indent="0">
              <a:buNone/>
            </a:pPr>
            <a:r>
              <a:rPr lang="en-AU" dirty="0"/>
              <a:t>a. Checking the detailed operation of a circuit.</a:t>
            </a:r>
          </a:p>
          <a:p>
            <a:pPr marL="0" indent="0">
              <a:buNone/>
            </a:pPr>
            <a:r>
              <a:rPr lang="en-AU" dirty="0"/>
              <a:t>b. Locating operational faults in a particular circuit or installation </a:t>
            </a:r>
            <a:r>
              <a:rPr lang="en-AU" dirty="0" smtClean="0"/>
              <a:t>using logical </a:t>
            </a:r>
            <a:r>
              <a:rPr lang="en-AU" dirty="0"/>
              <a:t>reasoning.</a:t>
            </a:r>
          </a:p>
        </p:txBody>
      </p:sp>
    </p:spTree>
    <p:extLst>
      <p:ext uri="{BB962C8B-B14F-4D97-AF65-F5344CB8AC3E}">
        <p14:creationId xmlns:p14="http://schemas.microsoft.com/office/powerpoint/2010/main" val="202177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</a:rPr>
              <a:t>Australian Standard symbols are published in the AS/NZS 1102 series, but there are several different standards throughout the world and some manufacturers use their own standards (or a combination of standard and non-standard symbols) so it is sometimes necessary to work out the meaning of a symbol from its position in the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36" y="1339913"/>
            <a:ext cx="7849354" cy="50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4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EBEBEB"/>
                </a:solidFill>
                <a:ea typeface="+mj-ea"/>
                <a:cs typeface="+mj-cs"/>
              </a:rPr>
              <a:t>Electrical drawings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6" y="1158843"/>
            <a:ext cx="7079810" cy="5124261"/>
          </a:xfrm>
        </p:spPr>
      </p:pic>
    </p:spTree>
    <p:extLst>
      <p:ext uri="{BB962C8B-B14F-4D97-AF65-F5344CB8AC3E}">
        <p14:creationId xmlns:p14="http://schemas.microsoft.com/office/powerpoint/2010/main" val="404649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55" y="2985433"/>
            <a:ext cx="4305615" cy="1459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000" dirty="0" smtClean="0"/>
              <a:t>THE 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167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11" y="63374"/>
            <a:ext cx="8785097" cy="64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4" y="316871"/>
            <a:ext cx="6646485" cy="63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850" y="1122629"/>
            <a:ext cx="7704499" cy="54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0" y="1113576"/>
            <a:ext cx="7852329" cy="55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79" y="244444"/>
            <a:ext cx="6835367" cy="6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8" y="1077362"/>
            <a:ext cx="7161290" cy="5459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468" y="310154"/>
            <a:ext cx="5816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EBEBEB"/>
                </a:solidFill>
                <a:ea typeface="+mj-ea"/>
                <a:cs typeface="+mj-cs"/>
              </a:rPr>
              <a:t>Architectural drawings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423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756</Words>
  <Application>Microsoft Office PowerPoint</Application>
  <PresentationFormat>On-screen Show (4:3)</PresentationFormat>
  <Paragraphs>78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Fielding</dc:creator>
  <cp:lastModifiedBy>Geoff Fielding</cp:lastModifiedBy>
  <cp:revision>10</cp:revision>
  <dcterms:created xsi:type="dcterms:W3CDTF">2019-07-28T04:24:48Z</dcterms:created>
  <dcterms:modified xsi:type="dcterms:W3CDTF">2019-07-28T05:08:54Z</dcterms:modified>
</cp:coreProperties>
</file>