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1" r:id="rId18"/>
    <p:sldId id="274" r:id="rId19"/>
    <p:sldId id="275" r:id="rId20"/>
    <p:sldId id="276" r:id="rId21"/>
    <p:sldId id="277" r:id="rId22"/>
    <p:sldId id="286" r:id="rId23"/>
    <p:sldId id="287" r:id="rId24"/>
    <p:sldId id="278" r:id="rId25"/>
    <p:sldId id="279" r:id="rId26"/>
    <p:sldId id="280" r:id="rId27"/>
    <p:sldId id="288" r:id="rId28"/>
    <p:sldId id="289" r:id="rId29"/>
    <p:sldId id="290" r:id="rId30"/>
    <p:sldId id="291" r:id="rId31"/>
    <p:sldId id="281" r:id="rId32"/>
    <p:sldId id="282" r:id="rId33"/>
    <p:sldId id="283" r:id="rId34"/>
    <p:sldId id="284" r:id="rId35"/>
  </p:sldIdLst>
  <p:sldSz cx="9144000" cy="6858000" type="screen4x3"/>
  <p:notesSz cx="6858000" cy="9144000"/>
  <p:defaultTextStyle>
    <a:defPPr>
      <a:defRPr lang="en-A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3" d="100"/>
          <a:sy n="43" d="100"/>
        </p:scale>
        <p:origin x="-14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en-US"/>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327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lt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104C26-84E7-418B-93DD-2FDFD7238E83}" type="slidenum">
              <a:rPr lang="en-AU" altLang="en-US"/>
              <a:pPr/>
              <a:t>‹#›</a:t>
            </a:fld>
            <a:endParaRPr lang="en-AU" altLang="en-US"/>
          </a:p>
        </p:txBody>
      </p:sp>
    </p:spTree>
    <p:extLst>
      <p:ext uri="{BB962C8B-B14F-4D97-AF65-F5344CB8AC3E}">
        <p14:creationId xmlns:p14="http://schemas.microsoft.com/office/powerpoint/2010/main" val="350228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D52C3F68-BDC0-455E-91D5-150B4BC2886D}" type="slidenum">
              <a:rPr lang="en-AU" altLang="en-US"/>
              <a:pPr/>
              <a:t>‹#›</a:t>
            </a:fld>
            <a:endParaRPr lang="en-AU" altLang="en-US"/>
          </a:p>
        </p:txBody>
      </p:sp>
    </p:spTree>
    <p:extLst>
      <p:ext uri="{BB962C8B-B14F-4D97-AF65-F5344CB8AC3E}">
        <p14:creationId xmlns:p14="http://schemas.microsoft.com/office/powerpoint/2010/main" val="293796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C2AE02FC-36F9-4B71-A4DB-BB1B2D02BC96}" type="slidenum">
              <a:rPr lang="en-AU" altLang="en-US"/>
              <a:pPr/>
              <a:t>‹#›</a:t>
            </a:fld>
            <a:endParaRPr lang="en-AU" altLang="en-US"/>
          </a:p>
        </p:txBody>
      </p:sp>
    </p:spTree>
    <p:extLst>
      <p:ext uri="{BB962C8B-B14F-4D97-AF65-F5344CB8AC3E}">
        <p14:creationId xmlns:p14="http://schemas.microsoft.com/office/powerpoint/2010/main" val="402903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35AB7290-5E45-44EC-912E-37402B66EB6C}" type="slidenum">
              <a:rPr lang="en-AU" altLang="en-US"/>
              <a:pPr/>
              <a:t>‹#›</a:t>
            </a:fld>
            <a:endParaRPr lang="en-AU" altLang="en-US"/>
          </a:p>
        </p:txBody>
      </p:sp>
    </p:spTree>
    <p:extLst>
      <p:ext uri="{BB962C8B-B14F-4D97-AF65-F5344CB8AC3E}">
        <p14:creationId xmlns:p14="http://schemas.microsoft.com/office/powerpoint/2010/main" val="117887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9CC26D47-C58E-4EBD-8381-9BEAE61CC85C}" type="slidenum">
              <a:rPr lang="en-AU" altLang="en-US"/>
              <a:pPr/>
              <a:t>‹#›</a:t>
            </a:fld>
            <a:endParaRPr lang="en-AU" altLang="en-US"/>
          </a:p>
        </p:txBody>
      </p:sp>
    </p:spTree>
    <p:extLst>
      <p:ext uri="{BB962C8B-B14F-4D97-AF65-F5344CB8AC3E}">
        <p14:creationId xmlns:p14="http://schemas.microsoft.com/office/powerpoint/2010/main" val="224805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en-US"/>
          </a:p>
        </p:txBody>
      </p:sp>
      <p:sp>
        <p:nvSpPr>
          <p:cNvPr id="5" name="Footer Placeholder 4"/>
          <p:cNvSpPr>
            <a:spLocks noGrp="1"/>
          </p:cNvSpPr>
          <p:nvPr>
            <p:ph type="ftr" sz="quarter" idx="11"/>
          </p:nvPr>
        </p:nvSpPr>
        <p:spPr/>
        <p:txBody>
          <a:bodyPr/>
          <a:lstStyle>
            <a:lvl1pPr>
              <a:defRPr/>
            </a:lvl1pPr>
          </a:lstStyle>
          <a:p>
            <a:endParaRPr lang="en-AU" altLang="en-US"/>
          </a:p>
        </p:txBody>
      </p:sp>
      <p:sp>
        <p:nvSpPr>
          <p:cNvPr id="6" name="Slide Number Placeholder 5"/>
          <p:cNvSpPr>
            <a:spLocks noGrp="1"/>
          </p:cNvSpPr>
          <p:nvPr>
            <p:ph type="sldNum" sz="quarter" idx="12"/>
          </p:nvPr>
        </p:nvSpPr>
        <p:spPr/>
        <p:txBody>
          <a:bodyPr/>
          <a:lstStyle>
            <a:lvl1pPr>
              <a:defRPr/>
            </a:lvl1pPr>
          </a:lstStyle>
          <a:p>
            <a:fld id="{2B529810-9CA6-4D31-B255-A8E5D6A33B9D}" type="slidenum">
              <a:rPr lang="en-AU" altLang="en-US"/>
              <a:pPr/>
              <a:t>‹#›</a:t>
            </a:fld>
            <a:endParaRPr lang="en-AU" altLang="en-US"/>
          </a:p>
        </p:txBody>
      </p:sp>
    </p:spTree>
    <p:extLst>
      <p:ext uri="{BB962C8B-B14F-4D97-AF65-F5344CB8AC3E}">
        <p14:creationId xmlns:p14="http://schemas.microsoft.com/office/powerpoint/2010/main" val="238722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F7871B48-E32D-46A6-AD55-833A7D838561}" type="slidenum">
              <a:rPr lang="en-AU" altLang="en-US"/>
              <a:pPr/>
              <a:t>‹#›</a:t>
            </a:fld>
            <a:endParaRPr lang="en-AU" altLang="en-US"/>
          </a:p>
        </p:txBody>
      </p:sp>
    </p:spTree>
    <p:extLst>
      <p:ext uri="{BB962C8B-B14F-4D97-AF65-F5344CB8AC3E}">
        <p14:creationId xmlns:p14="http://schemas.microsoft.com/office/powerpoint/2010/main" val="208591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ltLang="en-US"/>
          </a:p>
        </p:txBody>
      </p:sp>
      <p:sp>
        <p:nvSpPr>
          <p:cNvPr id="8" name="Footer Placeholder 7"/>
          <p:cNvSpPr>
            <a:spLocks noGrp="1"/>
          </p:cNvSpPr>
          <p:nvPr>
            <p:ph type="ftr" sz="quarter" idx="11"/>
          </p:nvPr>
        </p:nvSpPr>
        <p:spPr/>
        <p:txBody>
          <a:bodyPr/>
          <a:lstStyle>
            <a:lvl1pPr>
              <a:defRPr/>
            </a:lvl1pPr>
          </a:lstStyle>
          <a:p>
            <a:endParaRPr lang="en-AU" altLang="en-US"/>
          </a:p>
        </p:txBody>
      </p:sp>
      <p:sp>
        <p:nvSpPr>
          <p:cNvPr id="9" name="Slide Number Placeholder 8"/>
          <p:cNvSpPr>
            <a:spLocks noGrp="1"/>
          </p:cNvSpPr>
          <p:nvPr>
            <p:ph type="sldNum" sz="quarter" idx="12"/>
          </p:nvPr>
        </p:nvSpPr>
        <p:spPr/>
        <p:txBody>
          <a:bodyPr/>
          <a:lstStyle>
            <a:lvl1pPr>
              <a:defRPr/>
            </a:lvl1pPr>
          </a:lstStyle>
          <a:p>
            <a:fld id="{F586BA51-E036-4E70-BAA1-29514BB47E23}" type="slidenum">
              <a:rPr lang="en-AU" altLang="en-US"/>
              <a:pPr/>
              <a:t>‹#›</a:t>
            </a:fld>
            <a:endParaRPr lang="en-AU" altLang="en-US"/>
          </a:p>
        </p:txBody>
      </p:sp>
    </p:spTree>
    <p:extLst>
      <p:ext uri="{BB962C8B-B14F-4D97-AF65-F5344CB8AC3E}">
        <p14:creationId xmlns:p14="http://schemas.microsoft.com/office/powerpoint/2010/main" val="346736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ltLang="en-US"/>
          </a:p>
        </p:txBody>
      </p:sp>
      <p:sp>
        <p:nvSpPr>
          <p:cNvPr id="4" name="Footer Placeholder 3"/>
          <p:cNvSpPr>
            <a:spLocks noGrp="1"/>
          </p:cNvSpPr>
          <p:nvPr>
            <p:ph type="ftr" sz="quarter" idx="11"/>
          </p:nvPr>
        </p:nvSpPr>
        <p:spPr/>
        <p:txBody>
          <a:bodyPr/>
          <a:lstStyle>
            <a:lvl1pPr>
              <a:defRPr/>
            </a:lvl1pPr>
          </a:lstStyle>
          <a:p>
            <a:endParaRPr lang="en-AU" altLang="en-US"/>
          </a:p>
        </p:txBody>
      </p:sp>
      <p:sp>
        <p:nvSpPr>
          <p:cNvPr id="5" name="Slide Number Placeholder 4"/>
          <p:cNvSpPr>
            <a:spLocks noGrp="1"/>
          </p:cNvSpPr>
          <p:nvPr>
            <p:ph type="sldNum" sz="quarter" idx="12"/>
          </p:nvPr>
        </p:nvSpPr>
        <p:spPr/>
        <p:txBody>
          <a:bodyPr/>
          <a:lstStyle>
            <a:lvl1pPr>
              <a:defRPr/>
            </a:lvl1pPr>
          </a:lstStyle>
          <a:p>
            <a:fld id="{4D73EED0-47C6-4ADF-B0E0-2ED71C026C73}" type="slidenum">
              <a:rPr lang="en-AU" altLang="en-US"/>
              <a:pPr/>
              <a:t>‹#›</a:t>
            </a:fld>
            <a:endParaRPr lang="en-AU" altLang="en-US"/>
          </a:p>
        </p:txBody>
      </p:sp>
    </p:spTree>
    <p:extLst>
      <p:ext uri="{BB962C8B-B14F-4D97-AF65-F5344CB8AC3E}">
        <p14:creationId xmlns:p14="http://schemas.microsoft.com/office/powerpoint/2010/main" val="61198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en-US"/>
          </a:p>
        </p:txBody>
      </p:sp>
      <p:sp>
        <p:nvSpPr>
          <p:cNvPr id="3" name="Footer Placeholder 2"/>
          <p:cNvSpPr>
            <a:spLocks noGrp="1"/>
          </p:cNvSpPr>
          <p:nvPr>
            <p:ph type="ftr" sz="quarter" idx="11"/>
          </p:nvPr>
        </p:nvSpPr>
        <p:spPr/>
        <p:txBody>
          <a:bodyPr/>
          <a:lstStyle>
            <a:lvl1pPr>
              <a:defRPr/>
            </a:lvl1pPr>
          </a:lstStyle>
          <a:p>
            <a:endParaRPr lang="en-AU" altLang="en-US"/>
          </a:p>
        </p:txBody>
      </p:sp>
      <p:sp>
        <p:nvSpPr>
          <p:cNvPr id="4" name="Slide Number Placeholder 3"/>
          <p:cNvSpPr>
            <a:spLocks noGrp="1"/>
          </p:cNvSpPr>
          <p:nvPr>
            <p:ph type="sldNum" sz="quarter" idx="12"/>
          </p:nvPr>
        </p:nvSpPr>
        <p:spPr/>
        <p:txBody>
          <a:bodyPr/>
          <a:lstStyle>
            <a:lvl1pPr>
              <a:defRPr/>
            </a:lvl1pPr>
          </a:lstStyle>
          <a:p>
            <a:fld id="{ED38B445-BCAC-42BC-85AC-5FF644893549}" type="slidenum">
              <a:rPr lang="en-AU" altLang="en-US"/>
              <a:pPr/>
              <a:t>‹#›</a:t>
            </a:fld>
            <a:endParaRPr lang="en-AU" altLang="en-US"/>
          </a:p>
        </p:txBody>
      </p:sp>
    </p:spTree>
    <p:extLst>
      <p:ext uri="{BB962C8B-B14F-4D97-AF65-F5344CB8AC3E}">
        <p14:creationId xmlns:p14="http://schemas.microsoft.com/office/powerpoint/2010/main" val="350692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F19BC775-1E94-4C6A-B7E4-70A9ED449B9F}" type="slidenum">
              <a:rPr lang="en-AU" altLang="en-US"/>
              <a:pPr/>
              <a:t>‹#›</a:t>
            </a:fld>
            <a:endParaRPr lang="en-AU" altLang="en-US"/>
          </a:p>
        </p:txBody>
      </p:sp>
    </p:spTree>
    <p:extLst>
      <p:ext uri="{BB962C8B-B14F-4D97-AF65-F5344CB8AC3E}">
        <p14:creationId xmlns:p14="http://schemas.microsoft.com/office/powerpoint/2010/main" val="183715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en-US"/>
          </a:p>
        </p:txBody>
      </p:sp>
      <p:sp>
        <p:nvSpPr>
          <p:cNvPr id="6" name="Footer Placeholder 5"/>
          <p:cNvSpPr>
            <a:spLocks noGrp="1"/>
          </p:cNvSpPr>
          <p:nvPr>
            <p:ph type="ftr" sz="quarter" idx="11"/>
          </p:nvPr>
        </p:nvSpPr>
        <p:spPr/>
        <p:txBody>
          <a:bodyPr/>
          <a:lstStyle>
            <a:lvl1pPr>
              <a:defRPr/>
            </a:lvl1pPr>
          </a:lstStyle>
          <a:p>
            <a:endParaRPr lang="en-AU" altLang="en-US"/>
          </a:p>
        </p:txBody>
      </p:sp>
      <p:sp>
        <p:nvSpPr>
          <p:cNvPr id="7" name="Slide Number Placeholder 6"/>
          <p:cNvSpPr>
            <a:spLocks noGrp="1"/>
          </p:cNvSpPr>
          <p:nvPr>
            <p:ph type="sldNum" sz="quarter" idx="12"/>
          </p:nvPr>
        </p:nvSpPr>
        <p:spPr/>
        <p:txBody>
          <a:bodyPr/>
          <a:lstStyle>
            <a:lvl1pPr>
              <a:defRPr/>
            </a:lvl1pPr>
          </a:lstStyle>
          <a:p>
            <a:fld id="{3A442A16-796F-41D4-B5E0-619B9A14CB16}" type="slidenum">
              <a:rPr lang="en-AU" altLang="en-US"/>
              <a:pPr/>
              <a:t>‹#›</a:t>
            </a:fld>
            <a:endParaRPr lang="en-AU" altLang="en-US"/>
          </a:p>
        </p:txBody>
      </p:sp>
    </p:spTree>
    <p:extLst>
      <p:ext uri="{BB962C8B-B14F-4D97-AF65-F5344CB8AC3E}">
        <p14:creationId xmlns:p14="http://schemas.microsoft.com/office/powerpoint/2010/main" val="290286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C98977-120C-4E89-A524-9F61647DD9AB}" type="slidenum">
              <a:rPr lang="en-AU" altLang="en-US"/>
              <a:pPr/>
              <a:t>‹#›</a:t>
            </a:fld>
            <a:endParaRPr lang="en-AU" altLang="en-US"/>
          </a:p>
        </p:txBody>
      </p:sp>
      <p:pic>
        <p:nvPicPr>
          <p:cNvPr id="1031" name="Picture 7" descr="D:\Courses\Images\Main Sign 2.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228600"/>
            <a:ext cx="7267575" cy="6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828800" y="5181600"/>
            <a:ext cx="57388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4800"/>
              <a:t>Bending Steel Conduit</a:t>
            </a:r>
            <a:endParaRPr lang="en-AU" altLang="en-US"/>
          </a:p>
        </p:txBody>
      </p:sp>
      <p:pic>
        <p:nvPicPr>
          <p:cNvPr id="2051" name="Picture 3" descr="D:\All Data\My Documents\Work\Peth Vol1 PPTs\Gifs\Chapter 9\9.15.gi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8800" y="1143000"/>
            <a:ext cx="5519738" cy="3941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371600"/>
            <a:ext cx="8001000" cy="685800"/>
          </a:xfrm>
        </p:spPr>
        <p:txBody>
          <a:bodyPr/>
          <a:lstStyle/>
          <a:p>
            <a:r>
              <a:rPr lang="en-US" altLang="en-US" sz="2400"/>
              <a:t>fit the bender to the conduit &amp; forcing the conduit around the  </a:t>
            </a:r>
            <a:br>
              <a:rPr lang="en-US" altLang="en-US" sz="2400"/>
            </a:br>
            <a:r>
              <a:rPr lang="en-US" altLang="en-US" sz="2400"/>
              <a:t>                          die</a:t>
            </a:r>
            <a:endParaRPr lang="en-US" altLang="en-US"/>
          </a:p>
        </p:txBody>
      </p:sp>
      <p:pic>
        <p:nvPicPr>
          <p:cNvPr id="12291" name="Picture 3" descr="D:\All Data\My Documents\Work\Peth Vol1 PPTs\Gifs\Chapter 9\9.9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2530475" cy="357981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All Data\My Documents\Work\Peth Vol1 PPTs\Gifs\Chapter 9\9.9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2859088"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143000"/>
            <a:ext cx="7772400" cy="1143000"/>
          </a:xfrm>
        </p:spPr>
        <p:txBody>
          <a:bodyPr/>
          <a:lstStyle/>
          <a:p>
            <a:r>
              <a:rPr lang="en-US" altLang="en-US" sz="2400"/>
              <a:t>Rotate the conduit in the bender and align &amp; force the conduit down and around the bender die</a:t>
            </a:r>
            <a:endParaRPr lang="en-US" altLang="en-US"/>
          </a:p>
        </p:txBody>
      </p:sp>
      <p:pic>
        <p:nvPicPr>
          <p:cNvPr id="13315" name="Picture 3" descr="D:\All Data\My Documents\Work\Peth Vol1 PPTs\Gifs\Chapter 9\9.9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2957513" cy="370363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D:\All Data\My Documents\Work\Peth Vol1 PPTs\Gifs\Chapter 9\9.9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2862263" cy="377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33600" y="1295400"/>
            <a:ext cx="4495800" cy="457200"/>
          </a:xfrm>
        </p:spPr>
        <p:txBody>
          <a:bodyPr/>
          <a:lstStyle/>
          <a:p>
            <a:r>
              <a:rPr lang="en-US" altLang="en-US" sz="2400"/>
              <a:t>finish the second bend on the floor</a:t>
            </a:r>
            <a:endParaRPr lang="en-US" altLang="en-US"/>
          </a:p>
        </p:txBody>
      </p:sp>
      <p:pic>
        <p:nvPicPr>
          <p:cNvPr id="14339" name="Picture 3" descr="D:\All Data\My Documents\Work\Peth Vol1 PPTs\Gifs\Chapter 9\9.9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057400"/>
            <a:ext cx="3302000"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1143000"/>
            <a:ext cx="3886200" cy="609600"/>
          </a:xfrm>
        </p:spPr>
        <p:txBody>
          <a:bodyPr/>
          <a:lstStyle/>
          <a:p>
            <a:r>
              <a:rPr lang="en-US" altLang="en-US" sz="2400"/>
              <a:t>Automatic conduit-bending machine</a:t>
            </a:r>
            <a:endParaRPr lang="en-US" altLang="en-US"/>
          </a:p>
        </p:txBody>
      </p:sp>
      <p:pic>
        <p:nvPicPr>
          <p:cNvPr id="15363" name="Picture 3" descr="D:\All Data\My Documents\Work\Peth Vol1 PPTs\Gifs\Chapter 9\9.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28800"/>
            <a:ext cx="5715000" cy="4429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1676400"/>
            <a:ext cx="6934200" cy="609600"/>
          </a:xfrm>
        </p:spPr>
        <p:txBody>
          <a:bodyPr/>
          <a:lstStyle/>
          <a:p>
            <a:r>
              <a:rPr lang="en-US" altLang="en-US" sz="2400"/>
              <a:t>Maintaining electrical continuity of a metallic conduit run</a:t>
            </a:r>
            <a:endParaRPr lang="en-US" altLang="en-US"/>
          </a:p>
        </p:txBody>
      </p:sp>
      <p:pic>
        <p:nvPicPr>
          <p:cNvPr id="16387" name="Picture 3" descr="D:\All Data\My Documents\Work\Peth Vol1 PPTs\Gifs\Chapter 9\9.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6753225" cy="379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4400" y="1447800"/>
            <a:ext cx="7010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5.6.7.7.2 </a:t>
            </a:r>
            <a:r>
              <a:rPr lang="en-AU" altLang="en-US" i="1"/>
              <a:t>Metallic wiring enclosures</a:t>
            </a:r>
          </a:p>
          <a:p>
            <a:endParaRPr lang="en-AU" altLang="en-US">
              <a:latin typeface="Arial;Arial;Arial"/>
            </a:endParaRPr>
          </a:p>
          <a:p>
            <a:r>
              <a:rPr lang="en-AU" altLang="en-US">
                <a:latin typeface="Arial;Arial;Arial"/>
              </a:rPr>
              <a:t>Metallic wiring enclosures and associated fittings that require to be earthed,  including those used as an earthing medium, shall be mechanically and</a:t>
            </a:r>
          </a:p>
          <a:p>
            <a:r>
              <a:rPr lang="en-AU" altLang="en-US">
                <a:latin typeface="Arial;Arial;Arial"/>
              </a:rPr>
              <a:t>electrically continuous.</a:t>
            </a:r>
          </a:p>
          <a:p>
            <a:endParaRPr lang="en-AU" altLang="en-US">
              <a:latin typeface="Arial;Arial;Arial"/>
            </a:endParaRPr>
          </a:p>
          <a:p>
            <a:r>
              <a:rPr lang="en-AU" altLang="en-US">
                <a:latin typeface="Arial;Arial;Arial"/>
              </a:rPr>
              <a:t>The resistance of such a wiring enclosure earthing arrangement shall be in accordance with Clause 5.4.3.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3400" y="1295400"/>
            <a:ext cx="7696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latin typeface="Arial" pitchFamily="34" charset="0"/>
              </a:rPr>
              <a:t>5.4.3 Resistance of the earthing system</a:t>
            </a:r>
          </a:p>
          <a:p>
            <a:endParaRPr lang="en-AU" altLang="en-US" b="1">
              <a:latin typeface="Arial" pitchFamily="34" charset="0"/>
            </a:endParaRPr>
          </a:p>
          <a:p>
            <a:r>
              <a:rPr lang="en-AU" altLang="en-US" b="1">
                <a:latin typeface="Arial" pitchFamily="34" charset="0"/>
              </a:rPr>
              <a:t>The resistance from any point on the electrical installation required to be earthed to the point where the main earthing conductor is connected to the neutral conductor of the supply system shall be low enough to permit the passage of current necessary to operate the circuit protective devices.</a:t>
            </a:r>
            <a:endParaRPr lang="en-AU" altLang="en-US">
              <a:latin typeface="Arial" pitchFamily="34" charset="0"/>
            </a:endParaRPr>
          </a:p>
          <a:p>
            <a:endParaRPr lang="en-AU" alt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143000"/>
            <a:ext cx="7620000" cy="381000"/>
          </a:xfrm>
        </p:spPr>
        <p:txBody>
          <a:bodyPr/>
          <a:lstStyle/>
          <a:p>
            <a:r>
              <a:rPr lang="en-US" altLang="en-US" sz="2400"/>
              <a:t>Termination of a steel conduit at an accessory</a:t>
            </a:r>
            <a:endParaRPr lang="en-US" altLang="en-US"/>
          </a:p>
        </p:txBody>
      </p:sp>
      <p:pic>
        <p:nvPicPr>
          <p:cNvPr id="17411" name="Picture 3" descr="D:\All Data\My Documents\Work\Peth Vol1 PPTs\Gifs\Chapter 9\9.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3400" y="1066800"/>
            <a:ext cx="8077200"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sz="2000" b="1"/>
              <a:t>3.10.2.1 </a:t>
            </a:r>
            <a:r>
              <a:rPr lang="en-AU" altLang="en-US" sz="2000" i="1"/>
              <a:t>Types</a:t>
            </a:r>
          </a:p>
          <a:p>
            <a:r>
              <a:rPr lang="en-AU" altLang="en-US" sz="2000">
                <a:latin typeface="Arial;Arial;Arial"/>
              </a:rPr>
              <a:t>The following types of wiring enclosures may be used for the protection of</a:t>
            </a:r>
          </a:p>
          <a:p>
            <a:r>
              <a:rPr lang="en-AU" altLang="en-US" sz="2000">
                <a:latin typeface="Arial;Arial;Arial"/>
              </a:rPr>
              <a:t>cables requiring further enclosure as specified in Clause 3.10 (this does not</a:t>
            </a:r>
          </a:p>
          <a:p>
            <a:r>
              <a:rPr lang="en-AU" altLang="en-US" sz="2000">
                <a:latin typeface="Arial;Arial;Arial"/>
              </a:rPr>
              <a:t>preclude the use of wiring enclosures for sheathed cables):</a:t>
            </a:r>
          </a:p>
          <a:p>
            <a:endParaRPr lang="en-AU" altLang="en-US" sz="2000">
              <a:latin typeface="Arial;Arial;Arial"/>
            </a:endParaRPr>
          </a:p>
          <a:p>
            <a:r>
              <a:rPr lang="en-AU" altLang="en-US" sz="2000">
                <a:latin typeface="Arial;Arial;Arial"/>
              </a:rPr>
              <a:t>(a) Steel conduits or other metallic tubing or conduit.</a:t>
            </a:r>
          </a:p>
          <a:p>
            <a:r>
              <a:rPr lang="en-AU" altLang="en-US" sz="2000">
                <a:latin typeface="Arial;Arial;Arial"/>
              </a:rPr>
              <a:t>(b) Flexible metallic conduit.</a:t>
            </a:r>
          </a:p>
          <a:p>
            <a:r>
              <a:rPr lang="en-AU" altLang="en-US" sz="2000">
                <a:latin typeface="Arial;Arial;Arial"/>
              </a:rPr>
              <a:t>(c) Rigid and flexible non-metallic conduit.</a:t>
            </a:r>
          </a:p>
          <a:p>
            <a:r>
              <a:rPr lang="en-AU" altLang="en-US" sz="2000">
                <a:latin typeface="Arial;Arial;Arial"/>
              </a:rPr>
              <a:t>(d) Corrugated non-metallic conduit.</a:t>
            </a:r>
          </a:p>
          <a:p>
            <a:r>
              <a:rPr lang="en-AU" altLang="en-US" sz="2000">
                <a:latin typeface="Arial;Arial;Arial"/>
              </a:rPr>
              <a:t>(e) Cable trunking with or without compound filling.</a:t>
            </a:r>
          </a:p>
          <a:p>
            <a:r>
              <a:rPr lang="en-AU" altLang="en-US" sz="2000">
                <a:latin typeface="Arial;Arial;Arial"/>
              </a:rPr>
              <a:t>(f) Other wiring enclosures providing protection at least equivalent to</a:t>
            </a:r>
          </a:p>
          <a:p>
            <a:r>
              <a:rPr lang="en-AU" altLang="en-US" sz="2000">
                <a:latin typeface="Arial;Arial;Arial"/>
              </a:rPr>
              <a:t>       those listed in Items (a) to (e).</a:t>
            </a:r>
            <a:endParaRPr lang="en-AU" altLang="en-US" sz="2000"/>
          </a:p>
          <a:p>
            <a:endParaRPr lang="en-AU" altLang="en-US"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990600"/>
            <a:ext cx="761682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3.10.2.2 </a:t>
            </a:r>
            <a:r>
              <a:rPr lang="en-AU" altLang="en-US" i="1"/>
              <a:t>Change of wiring enclosures</a:t>
            </a:r>
          </a:p>
          <a:p>
            <a:endParaRPr lang="en-AU" altLang="en-US" i="1"/>
          </a:p>
          <a:p>
            <a:r>
              <a:rPr lang="en-AU" altLang="en-US">
                <a:latin typeface="Arial;Arial;Arial"/>
              </a:rPr>
              <a:t>If more than one type of wiring enclosure is used for the protection of cables requiring further enclosure any change from one enclosure to another shall be made —</a:t>
            </a:r>
          </a:p>
          <a:p>
            <a:endParaRPr lang="en-AU" altLang="en-US">
              <a:latin typeface="Arial;Arial;Arial"/>
            </a:endParaRPr>
          </a:p>
          <a:p>
            <a:r>
              <a:rPr lang="en-AU" altLang="en-US">
                <a:latin typeface="Arial;Arial;Arial"/>
              </a:rPr>
              <a:t>(a) at a switchboard; or</a:t>
            </a:r>
          </a:p>
          <a:p>
            <a:endParaRPr lang="en-AU" altLang="en-US">
              <a:latin typeface="Arial;Arial;Arial"/>
            </a:endParaRPr>
          </a:p>
          <a:p>
            <a:r>
              <a:rPr lang="en-AU" altLang="en-US">
                <a:latin typeface="Arial;Arial;Arial"/>
              </a:rPr>
              <a:t>(b) by means of a suitable device which provides for the complete protection of the conductor insulation and for continuity of the wiring enclosure.</a:t>
            </a:r>
            <a:endParaRPr lang="en-AU" altLang="en-US"/>
          </a:p>
          <a:p>
            <a:endParaRPr lang="en-AU" alt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1219200"/>
            <a:ext cx="6324600" cy="685800"/>
          </a:xfrm>
        </p:spPr>
        <p:txBody>
          <a:bodyPr/>
          <a:lstStyle/>
          <a:p>
            <a:r>
              <a:rPr lang="en-US" altLang="en-US"/>
              <a:t>Galvanised steel conduit </a:t>
            </a:r>
          </a:p>
        </p:txBody>
      </p:sp>
      <p:pic>
        <p:nvPicPr>
          <p:cNvPr id="3075" name="Picture 3" descr="D:\All Data\My Documents\Work\Peth Vol1 PPTs\Gifs\Chapter 9\9.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5715000" cy="413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09600" y="1219200"/>
            <a:ext cx="7391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3.10.2.3 </a:t>
            </a:r>
            <a:r>
              <a:rPr lang="en-AU" altLang="en-US" i="1"/>
              <a:t>Entry of water</a:t>
            </a:r>
          </a:p>
          <a:p>
            <a:endParaRPr lang="en-AU" altLang="en-US" i="1"/>
          </a:p>
          <a:p>
            <a:r>
              <a:rPr lang="en-AU" altLang="en-US">
                <a:latin typeface="Arial;Arial;Arial"/>
              </a:rPr>
              <a:t>Wiring enclosures shall be —</a:t>
            </a:r>
          </a:p>
          <a:p>
            <a:endParaRPr lang="en-AU" altLang="en-US">
              <a:latin typeface="Arial;Arial;Arial"/>
            </a:endParaRPr>
          </a:p>
          <a:p>
            <a:r>
              <a:rPr lang="en-AU" altLang="en-US">
                <a:latin typeface="Arial;Arial;Arial"/>
              </a:rPr>
              <a:t>(a) installed in a manner that will prevent water from entering electrical equipment and enclosures; </a:t>
            </a:r>
          </a:p>
          <a:p>
            <a:r>
              <a:rPr lang="en-AU" altLang="en-US">
                <a:latin typeface="Arial;Arial;Arial"/>
              </a:rPr>
              <a:t>and</a:t>
            </a:r>
          </a:p>
          <a:p>
            <a:r>
              <a:rPr lang="en-AU" altLang="en-US">
                <a:latin typeface="Arial;Arial;Arial"/>
              </a:rPr>
              <a:t>(b) where exposed to the weather, provided with adequate means to prevent the entry of rain.</a:t>
            </a:r>
            <a:endParaRPr lang="en-AU" altLang="en-US"/>
          </a:p>
          <a:p>
            <a:endParaRPr lang="en-AU" alt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000" y="1295400"/>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3.10.2.4 </a:t>
            </a:r>
            <a:r>
              <a:rPr lang="en-AU" altLang="en-US" i="1"/>
              <a:t>Support of cables</a:t>
            </a:r>
          </a:p>
          <a:p>
            <a:endParaRPr lang="en-AU" altLang="en-US" i="1"/>
          </a:p>
          <a:p>
            <a:r>
              <a:rPr lang="en-AU" altLang="en-US">
                <a:latin typeface="Arial;Arial;Arial"/>
              </a:rPr>
              <a:t>Where wiring enclosures are run vertically, adequate provision shall be made for the support of the enclosed cables. </a:t>
            </a:r>
          </a:p>
          <a:p>
            <a:endParaRPr lang="en-AU" altLang="en-US">
              <a:latin typeface="Arial;Arial;Arial"/>
            </a:endParaRPr>
          </a:p>
          <a:p>
            <a:r>
              <a:rPr lang="en-AU" altLang="en-US">
                <a:latin typeface="Arial;Arial;Arial"/>
              </a:rPr>
              <a:t>Cable supports shall be provided at intervals not exceeding 8 m or as recommended by the cable manufacturer.</a:t>
            </a:r>
            <a:endParaRPr lang="en-AU" altLang="en-US"/>
          </a:p>
          <a:p>
            <a:endParaRPr lang="en-AU" alt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9600" y="1143000"/>
            <a:ext cx="7315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 </a:t>
            </a:r>
          </a:p>
          <a:p>
            <a:endParaRPr lang="en-AU" altLang="en-US" b="1"/>
          </a:p>
          <a:p>
            <a:r>
              <a:rPr lang="en-AU" altLang="en-US" b="1"/>
              <a:t>3.10.3.2 </a:t>
            </a:r>
            <a:r>
              <a:rPr lang="en-AU" altLang="en-US" i="1"/>
              <a:t>Support</a:t>
            </a:r>
          </a:p>
          <a:p>
            <a:endParaRPr lang="en-AU" altLang="en-US" i="1"/>
          </a:p>
          <a:p>
            <a:r>
              <a:rPr lang="en-AU" altLang="en-US">
                <a:latin typeface="Arial;Arial;Arial"/>
              </a:rPr>
              <a:t>Where a wiring enclosure is not continuously supported it shall be supported by suitable means to prevent damage to the enclosure or any associated cables.</a:t>
            </a:r>
          </a:p>
        </p:txBody>
      </p:sp>
      <p:sp>
        <p:nvSpPr>
          <p:cNvPr id="38915" name="Text Box 3"/>
          <p:cNvSpPr txBox="1">
            <a:spLocks noChangeArrowheads="1"/>
          </p:cNvSpPr>
          <p:nvPr/>
        </p:nvSpPr>
        <p:spPr bwMode="auto">
          <a:xfrm>
            <a:off x="838200" y="4191000"/>
            <a:ext cx="6721475"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t>The authors Pethebridge and Neeson recommend that</a:t>
            </a:r>
          </a:p>
          <a:p>
            <a:r>
              <a:rPr lang="en-AU" altLang="en-US"/>
              <a:t>Steel conduit be supported at intervals not exceeding </a:t>
            </a:r>
          </a:p>
          <a:p>
            <a:r>
              <a:rPr lang="en-AU" altLang="en-US"/>
              <a:t>2 metres.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14400" y="1600200"/>
            <a:ext cx="6702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3.10.3.3 </a:t>
            </a:r>
            <a:r>
              <a:rPr lang="en-AU" altLang="en-US" i="1"/>
              <a:t>Continuity</a:t>
            </a:r>
          </a:p>
          <a:p>
            <a:endParaRPr lang="en-AU" altLang="en-US" i="1"/>
          </a:p>
          <a:p>
            <a:r>
              <a:rPr lang="en-AU" altLang="en-US">
                <a:latin typeface="Arial;Arial;Arial"/>
              </a:rPr>
              <a:t>Mechanical and electrical continuity of metallic enclosures shall be maintained.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1066800"/>
            <a:ext cx="7620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3.10.3.4 </a:t>
            </a:r>
            <a:r>
              <a:rPr lang="en-AU" altLang="en-US" i="1"/>
              <a:t>Bending</a:t>
            </a:r>
          </a:p>
          <a:p>
            <a:endParaRPr lang="en-AU" altLang="en-US" i="1"/>
          </a:p>
          <a:p>
            <a:r>
              <a:rPr lang="en-AU" altLang="en-US">
                <a:latin typeface="Arial;Arial;Arial"/>
              </a:rPr>
              <a:t>The radius of every bend in a wiring system shall be such that conductors and cables will not suffer damage.</a:t>
            </a:r>
          </a:p>
          <a:p>
            <a:endParaRPr lang="en-AU" altLang="en-US">
              <a:latin typeface="Arial;Arial;Arial"/>
            </a:endParaRPr>
          </a:p>
          <a:p>
            <a:r>
              <a:rPr lang="en-AU" altLang="en-US">
                <a:latin typeface="Arial;Arial;Arial"/>
              </a:rPr>
              <a:t>Bends in rigid conduit shall be such that the internal diameter is not significantly reduced.</a:t>
            </a:r>
          </a:p>
          <a:p>
            <a:endParaRPr lang="en-AU" altLang="en-US">
              <a:latin typeface="Arial;Arial;Arial"/>
            </a:endParaRPr>
          </a:p>
          <a:p>
            <a:r>
              <a:rPr lang="en-AU" altLang="en-US">
                <a:latin typeface="Arial;Arial;Arial"/>
              </a:rPr>
              <a:t>Direction changes in trunking or ducts or similar applications shall permit the bending of cables laid therein so as to comply with the requirements of this Clause.</a:t>
            </a:r>
            <a:endParaRPr lang="en-AU" altLang="en-US"/>
          </a:p>
          <a:p>
            <a:endParaRPr lang="en-AU" altLang="en-US" b="1"/>
          </a:p>
          <a:p>
            <a:endParaRPr lang="en-AU" altLang="en-US"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838200" y="990600"/>
            <a:ext cx="74676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3.10.3.5 </a:t>
            </a:r>
            <a:r>
              <a:rPr lang="en-AU" altLang="en-US" i="1"/>
              <a:t>Passage for conductors</a:t>
            </a:r>
          </a:p>
          <a:p>
            <a:endParaRPr lang="en-AU" altLang="en-US" i="1"/>
          </a:p>
          <a:p>
            <a:r>
              <a:rPr lang="en-AU" altLang="en-US" sz="2000">
                <a:latin typeface="Arial;Arial;Arial"/>
              </a:rPr>
              <a:t>Where conductors or cables, including flexible cables and flexible cords, are to be threaded through conduits, tubes or channels or passed through openings formed in metalwork, such tubes, channels, conduit ends or openings shall be of adequate size and shall —</a:t>
            </a:r>
          </a:p>
          <a:p>
            <a:endParaRPr lang="en-AU" altLang="en-US" sz="2000">
              <a:latin typeface="Arial;Arial;Arial"/>
            </a:endParaRPr>
          </a:p>
          <a:p>
            <a:r>
              <a:rPr lang="en-AU" altLang="en-US" sz="2000">
                <a:latin typeface="Arial;Arial;Arial"/>
              </a:rPr>
              <a:t>(a) be provided with bushes which are securely fixed in position; </a:t>
            </a:r>
          </a:p>
          <a:p>
            <a:r>
              <a:rPr lang="en-AU" altLang="en-US" sz="2000">
                <a:latin typeface="Arial;Arial;Arial"/>
              </a:rPr>
              <a:t>or</a:t>
            </a:r>
          </a:p>
          <a:p>
            <a:r>
              <a:rPr lang="en-AU" altLang="en-US" sz="2000">
                <a:latin typeface="Arial;Arial;Arial"/>
              </a:rPr>
              <a:t>(b) if not bushed, have no sharp angles or projecting edges which would be likely to damage a conductor or the insulation, braiding or sheathing of a cable.</a:t>
            </a:r>
            <a:endParaRPr lang="en-AU" altLang="en-US"/>
          </a:p>
          <a:p>
            <a:endParaRPr lang="en-AU" alt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1143000"/>
            <a:ext cx="7543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b="1"/>
              <a:t>AS/NZS 3000:2000</a:t>
            </a:r>
          </a:p>
          <a:p>
            <a:endParaRPr lang="en-AU" altLang="en-US" b="1"/>
          </a:p>
          <a:p>
            <a:r>
              <a:rPr lang="en-AU" altLang="en-US" b="1"/>
              <a:t>3.10.3.6 </a:t>
            </a:r>
            <a:r>
              <a:rPr lang="en-AU" altLang="en-US" i="1"/>
              <a:t>Terminations</a:t>
            </a:r>
          </a:p>
          <a:p>
            <a:endParaRPr lang="en-AU" altLang="en-US" i="1"/>
          </a:p>
          <a:p>
            <a:r>
              <a:rPr lang="en-AU" altLang="en-US">
                <a:latin typeface="Arial;Arial;Arial"/>
              </a:rPr>
              <a:t>Terminations shall be arranged so that wiring enclosures terminate in, and are supported on, electrical equipment in such a manner as to fully protect the enclosed cables as they pass into the electrical equipment.</a:t>
            </a:r>
          </a:p>
          <a:p>
            <a:endParaRPr lang="en-AU" altLang="en-US">
              <a:latin typeface="Arial;Arial;Arial"/>
            </a:endParaRPr>
          </a:p>
          <a:p>
            <a:r>
              <a:rPr lang="en-AU" altLang="en-US">
                <a:latin typeface="Arial;Arial;Arial"/>
              </a:rPr>
              <a:t>The ends of flexible conduit shall be securely anchored to the fixed conduit,  structure or electrical equipment to which it is attached.</a:t>
            </a:r>
            <a:endParaRPr lang="en-AU" altLang="en-US"/>
          </a:p>
          <a:p>
            <a:endParaRPr lang="en-AU" alt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953000" y="1981200"/>
            <a:ext cx="3322638" cy="1503363"/>
          </a:xfrm>
        </p:spPr>
        <p:txBody>
          <a:bodyPr/>
          <a:lstStyle/>
          <a:p>
            <a:r>
              <a:rPr lang="en-US" altLang="en-US"/>
              <a:t>Drawing in cables</a:t>
            </a:r>
          </a:p>
        </p:txBody>
      </p:sp>
      <p:pic>
        <p:nvPicPr>
          <p:cNvPr id="40963" name="Picture 3" descr="D:\All Data\My Documents\Work\Peth Vol1 PPTs\Gifs\Chapter 9\9.20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3810000" cy="545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0" y="1143000"/>
            <a:ext cx="7086600" cy="304800"/>
          </a:xfrm>
        </p:spPr>
        <p:txBody>
          <a:bodyPr/>
          <a:lstStyle/>
          <a:p>
            <a:r>
              <a:rPr lang="en-US" altLang="en-US" sz="2400"/>
              <a:t>Staggered joints to permit easier drawing in of cables</a:t>
            </a:r>
            <a:endParaRPr lang="en-US" altLang="en-US"/>
          </a:p>
        </p:txBody>
      </p:sp>
      <p:pic>
        <p:nvPicPr>
          <p:cNvPr id="41987" name="Picture 3" descr="D:\All Data\My Documents\Work\Peth Vol1 PPTs\Gifs\Chapter 9\9.20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5715000" cy="451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1219200"/>
            <a:ext cx="7162800" cy="304800"/>
          </a:xfrm>
        </p:spPr>
        <p:txBody>
          <a:bodyPr/>
          <a:lstStyle/>
          <a:p>
            <a:r>
              <a:rPr lang="en-US" altLang="en-US" sz="2400"/>
              <a:t>Single tie for a small number of cables and/or a short run</a:t>
            </a:r>
            <a:endParaRPr lang="en-US" altLang="en-US"/>
          </a:p>
        </p:txBody>
      </p:sp>
      <p:pic>
        <p:nvPicPr>
          <p:cNvPr id="43011" name="Picture 3" descr="D:\All Data\My Documents\Work\Peth Vol1 PPTs\Gifs\Chapter 9\9.20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715000" cy="4448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00200" y="1143000"/>
            <a:ext cx="5410200" cy="533400"/>
          </a:xfrm>
        </p:spPr>
        <p:txBody>
          <a:bodyPr/>
          <a:lstStyle/>
          <a:p>
            <a:r>
              <a:rPr lang="en-US" altLang="en-US" sz="2000"/>
              <a:t>Barrel union and running thread</a:t>
            </a:r>
          </a:p>
        </p:txBody>
      </p:sp>
      <p:pic>
        <p:nvPicPr>
          <p:cNvPr id="5123" name="Picture 3" descr="D:\All Data\My Documents\Work\Peth Vol1 PPTs\Gifs\Chapter 9\9.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715000" cy="473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676400"/>
            <a:ext cx="7772400" cy="1143000"/>
          </a:xfrm>
        </p:spPr>
        <p:txBody>
          <a:bodyPr/>
          <a:lstStyle/>
          <a:p>
            <a:pPr algn="l"/>
            <a:r>
              <a:rPr lang="en-US" altLang="en-US" sz="2400"/>
              <a:t>Galvinsed steel stocking used for pulling cables 6mm to 8mm diameter</a:t>
            </a:r>
            <a:endParaRPr lang="en-US" altLang="en-US"/>
          </a:p>
        </p:txBody>
      </p:sp>
      <p:pic>
        <p:nvPicPr>
          <p:cNvPr id="44035" name="Picture 3" descr="D:\All Data\My Documents\Work\Peth Vol1 PPTs\Gifs\Chapter 9\9.20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52800"/>
            <a:ext cx="5715000" cy="148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990600" y="1600200"/>
            <a:ext cx="7061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t>There is no specific requirement that stipulates the </a:t>
            </a:r>
          </a:p>
          <a:p>
            <a:r>
              <a:rPr lang="en-AU" altLang="en-US"/>
              <a:t>maximum number of cables that may be enclosed</a:t>
            </a:r>
          </a:p>
          <a:p>
            <a:r>
              <a:rPr lang="en-AU" altLang="en-US"/>
              <a:t>in one conduit.</a:t>
            </a:r>
          </a:p>
          <a:p>
            <a:endParaRPr lang="en-AU" altLang="en-US"/>
          </a:p>
          <a:p>
            <a:r>
              <a:rPr lang="en-AU" altLang="en-US"/>
              <a:t>The only basic guide is that cables should be installed </a:t>
            </a:r>
          </a:p>
          <a:p>
            <a:r>
              <a:rPr lang="en-AU" altLang="en-US"/>
              <a:t>without damage.</a:t>
            </a:r>
          </a:p>
          <a:p>
            <a:endParaRPr lang="en-AU" altLang="en-US"/>
          </a:p>
          <a:p>
            <a:r>
              <a:rPr lang="en-AU" altLang="en-US"/>
              <a:t>Remember too that table 22 of AS/NZS 3008.1 provides</a:t>
            </a:r>
          </a:p>
          <a:p>
            <a:r>
              <a:rPr lang="en-AU" altLang="en-US"/>
              <a:t>a derating factor for cables bunched in conduit.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600200"/>
            <a:ext cx="73771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b="1"/>
              <a:t>Bore Area</a:t>
            </a:r>
          </a:p>
          <a:p>
            <a:r>
              <a:rPr lang="en-AU" altLang="en-US"/>
              <a:t>The cross sectional area of a conduit will be a determining </a:t>
            </a:r>
          </a:p>
          <a:p>
            <a:r>
              <a:rPr lang="en-AU" altLang="en-US"/>
              <a:t>factor when installing cables.</a:t>
            </a:r>
          </a:p>
        </p:txBody>
      </p:sp>
      <p:sp>
        <p:nvSpPr>
          <p:cNvPr id="34819" name="Text Box 3"/>
          <p:cNvSpPr txBox="1">
            <a:spLocks noChangeArrowheads="1"/>
          </p:cNvSpPr>
          <p:nvPr/>
        </p:nvSpPr>
        <p:spPr bwMode="auto">
          <a:xfrm>
            <a:off x="762000" y="31242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a:t>20mm light duty PVC has a nominal bore area of 189mm</a:t>
            </a:r>
            <a:r>
              <a:rPr lang="en-AU" altLang="en-US" baseline="30000"/>
              <a:t>2</a:t>
            </a:r>
            <a:endParaRPr lang="en-AU" altLang="en-US"/>
          </a:p>
        </p:txBody>
      </p:sp>
      <p:sp>
        <p:nvSpPr>
          <p:cNvPr id="34820" name="Text Box 4"/>
          <p:cNvSpPr txBox="1">
            <a:spLocks noChangeArrowheads="1"/>
          </p:cNvSpPr>
          <p:nvPr/>
        </p:nvSpPr>
        <p:spPr bwMode="auto">
          <a:xfrm>
            <a:off x="762000" y="3886200"/>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a:t>20mm heavy duty PVC has a  nominal bore area of 165mm</a:t>
            </a:r>
            <a:r>
              <a:rPr lang="en-AU" altLang="en-US" baseline="30000"/>
              <a:t>2</a:t>
            </a:r>
            <a:endParaRPr lang="en-AU" altLang="en-US"/>
          </a:p>
        </p:txBody>
      </p:sp>
      <p:sp>
        <p:nvSpPr>
          <p:cNvPr id="34821" name="Text Box 5"/>
          <p:cNvSpPr txBox="1">
            <a:spLocks noChangeArrowheads="1"/>
          </p:cNvSpPr>
          <p:nvPr/>
        </p:nvSpPr>
        <p:spPr bwMode="auto">
          <a:xfrm>
            <a:off x="838200" y="49530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a:t>20mm Flexible PVC has a  nominal bore area of 300mm</a:t>
            </a:r>
            <a:r>
              <a:rPr lang="en-AU" altLang="en-US" baseline="30000"/>
              <a:t>2</a:t>
            </a:r>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additive="base">
                                        <p:cTn id="7" dur="500" fill="hold"/>
                                        <p:tgtEl>
                                          <p:spTgt spid="34819"/>
                                        </p:tgtEl>
                                        <p:attrNameLst>
                                          <p:attrName>ppt_x</p:attrName>
                                        </p:attrNameLst>
                                      </p:cBhvr>
                                      <p:tavLst>
                                        <p:tav tm="0">
                                          <p:val>
                                            <p:strVal val="0-#ppt_w/2"/>
                                          </p:val>
                                        </p:tav>
                                        <p:tav tm="100000">
                                          <p:val>
                                            <p:strVal val="#ppt_x"/>
                                          </p:val>
                                        </p:tav>
                                      </p:tavLst>
                                    </p:anim>
                                    <p:anim calcmode="lin" valueType="num">
                                      <p:cBhvr additive="base">
                                        <p:cTn id="8"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0-#ppt_w/2"/>
                                          </p:val>
                                        </p:tav>
                                        <p:tav tm="100000">
                                          <p:val>
                                            <p:strVal val="#ppt_x"/>
                                          </p:val>
                                        </p:tav>
                                      </p:tavLst>
                                    </p:anim>
                                    <p:anim calcmode="lin" valueType="num">
                                      <p:cBhvr additive="base">
                                        <p:cTn id="14"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1"/>
                                        </p:tgtEl>
                                        <p:attrNameLst>
                                          <p:attrName>style.visibility</p:attrName>
                                        </p:attrNameLst>
                                      </p:cBhvr>
                                      <p:to>
                                        <p:strVal val="visible"/>
                                      </p:to>
                                    </p:set>
                                    <p:anim calcmode="lin" valueType="num">
                                      <p:cBhvr additive="base">
                                        <p:cTn id="19" dur="500" fill="hold"/>
                                        <p:tgtEl>
                                          <p:spTgt spid="34821"/>
                                        </p:tgtEl>
                                        <p:attrNameLst>
                                          <p:attrName>ppt_x</p:attrName>
                                        </p:attrNameLst>
                                      </p:cBhvr>
                                      <p:tavLst>
                                        <p:tav tm="0">
                                          <p:val>
                                            <p:strVal val="0-#ppt_w/2"/>
                                          </p:val>
                                        </p:tav>
                                        <p:tav tm="100000">
                                          <p:val>
                                            <p:strVal val="#ppt_x"/>
                                          </p:val>
                                        </p:tav>
                                      </p:tavLst>
                                    </p:anim>
                                    <p:anim calcmode="lin" valueType="num">
                                      <p:cBhvr additive="base">
                                        <p:cTn id="20"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utoUpdateAnimBg="0"/>
      <p:bldP spid="348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685800" y="1219200"/>
            <a:ext cx="7567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a:t>Based on the space factor that was used in previous editions </a:t>
            </a:r>
          </a:p>
          <a:p>
            <a:r>
              <a:rPr lang="en-AU" altLang="en-US"/>
              <a:t>of the wiring rules the following can be used:</a:t>
            </a:r>
          </a:p>
          <a:p>
            <a:endParaRPr lang="en-AU" altLang="en-US"/>
          </a:p>
          <a:p>
            <a:r>
              <a:rPr lang="en-AU" altLang="en-US"/>
              <a:t>The useable space factor is the ratio of the sum of the cross</a:t>
            </a:r>
          </a:p>
          <a:p>
            <a:r>
              <a:rPr lang="en-AU" altLang="en-US"/>
              <a:t>sectional area of the cables to the minimum internal cross</a:t>
            </a:r>
          </a:p>
          <a:p>
            <a:r>
              <a:rPr lang="en-AU" altLang="en-US"/>
              <a:t>sectional area of the conduit.</a:t>
            </a:r>
          </a:p>
        </p:txBody>
      </p:sp>
      <p:sp>
        <p:nvSpPr>
          <p:cNvPr id="35844" name="Text Box 4"/>
          <p:cNvSpPr txBox="1">
            <a:spLocks noChangeArrowheads="1"/>
          </p:cNvSpPr>
          <p:nvPr/>
        </p:nvSpPr>
        <p:spPr bwMode="auto">
          <a:xfrm>
            <a:off x="762000" y="3657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a:t>One cable in conduit				0.5</a:t>
            </a:r>
          </a:p>
        </p:txBody>
      </p:sp>
      <p:sp>
        <p:nvSpPr>
          <p:cNvPr id="35845" name="Text Box 5"/>
          <p:cNvSpPr txBox="1">
            <a:spLocks noChangeArrowheads="1"/>
          </p:cNvSpPr>
          <p:nvPr/>
        </p:nvSpPr>
        <p:spPr bwMode="auto">
          <a:xfrm>
            <a:off x="762000" y="43434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a:t>Two cables in conduit				0.33</a:t>
            </a:r>
          </a:p>
        </p:txBody>
      </p:sp>
      <p:sp>
        <p:nvSpPr>
          <p:cNvPr id="35846" name="Text Box 6"/>
          <p:cNvSpPr txBox="1">
            <a:spLocks noChangeArrowheads="1"/>
          </p:cNvSpPr>
          <p:nvPr/>
        </p:nvSpPr>
        <p:spPr bwMode="auto">
          <a:xfrm>
            <a:off x="762000" y="50292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a:t>Three or more cable in conduit		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500" fill="hold"/>
                                        <p:tgtEl>
                                          <p:spTgt spid="35845"/>
                                        </p:tgtEl>
                                        <p:attrNameLst>
                                          <p:attrName>ppt_x</p:attrName>
                                        </p:attrNameLst>
                                      </p:cBhvr>
                                      <p:tavLst>
                                        <p:tav tm="0">
                                          <p:val>
                                            <p:strVal val="0-#ppt_w/2"/>
                                          </p:val>
                                        </p:tav>
                                        <p:tav tm="100000">
                                          <p:val>
                                            <p:strVal val="#ppt_x"/>
                                          </p:val>
                                        </p:tav>
                                      </p:tavLst>
                                    </p:anim>
                                    <p:anim calcmode="lin" valueType="num">
                                      <p:cBhvr additive="base">
                                        <p:cTn id="14"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0-#ppt_w/2"/>
                                          </p:val>
                                        </p:tav>
                                        <p:tav tm="100000">
                                          <p:val>
                                            <p:strVal val="#ppt_x"/>
                                          </p:val>
                                        </p:tav>
                                      </p:tavLst>
                                    </p:anim>
                                    <p:anim calcmode="lin" valueType="num">
                                      <p:cBhvr additive="base">
                                        <p:cTn id="20"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447800" y="1066800"/>
            <a:ext cx="64516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b="1"/>
              <a:t>Example of useable space factor:</a:t>
            </a:r>
            <a:endParaRPr lang="en-AU" altLang="en-US"/>
          </a:p>
          <a:p>
            <a:endParaRPr lang="en-AU" altLang="en-US"/>
          </a:p>
          <a:p>
            <a:r>
              <a:rPr lang="en-AU" altLang="en-US" sz="2000"/>
              <a:t>Install four by 10mm2 cable in 25mm light duty PVC conduit</a:t>
            </a:r>
            <a:endParaRPr lang="en-AU" altLang="en-US"/>
          </a:p>
        </p:txBody>
      </p:sp>
      <p:sp>
        <p:nvSpPr>
          <p:cNvPr id="36868" name="Text Box 4"/>
          <p:cNvSpPr txBox="1">
            <a:spLocks noChangeArrowheads="1"/>
          </p:cNvSpPr>
          <p:nvPr/>
        </p:nvSpPr>
        <p:spPr bwMode="auto">
          <a:xfrm>
            <a:off x="1447800" y="2362200"/>
            <a:ext cx="678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a:t>Bore area of 25mm light duty conduit is 330mm</a:t>
            </a:r>
            <a:r>
              <a:rPr lang="en-AU" altLang="en-US" sz="2000" baseline="30000"/>
              <a:t>2</a:t>
            </a:r>
            <a:r>
              <a:rPr lang="en-AU" altLang="en-US" sz="2000"/>
              <a:t>   </a:t>
            </a:r>
            <a:endParaRPr lang="en-AU" altLang="en-US"/>
          </a:p>
        </p:txBody>
      </p:sp>
      <p:sp>
        <p:nvSpPr>
          <p:cNvPr id="36869" name="Text Box 5"/>
          <p:cNvSpPr txBox="1">
            <a:spLocks noChangeArrowheads="1"/>
          </p:cNvSpPr>
          <p:nvPr/>
        </p:nvSpPr>
        <p:spPr bwMode="auto">
          <a:xfrm>
            <a:off x="1447800" y="2971800"/>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a:t>Conduit CSA of  330mm</a:t>
            </a:r>
            <a:r>
              <a:rPr lang="en-AU" altLang="en-US" sz="2000" baseline="30000"/>
              <a:t>2</a:t>
            </a:r>
            <a:r>
              <a:rPr lang="en-AU" altLang="en-US" sz="2000"/>
              <a:t>  divided by 0.4 = 132mm</a:t>
            </a:r>
            <a:r>
              <a:rPr lang="en-AU" altLang="en-US" sz="2000" baseline="30000"/>
              <a:t>2</a:t>
            </a:r>
            <a:endParaRPr lang="en-AU" altLang="en-US"/>
          </a:p>
        </p:txBody>
      </p:sp>
      <p:sp>
        <p:nvSpPr>
          <p:cNvPr id="36870" name="Text Box 6"/>
          <p:cNvSpPr txBox="1">
            <a:spLocks noChangeArrowheads="1"/>
          </p:cNvSpPr>
          <p:nvPr/>
        </p:nvSpPr>
        <p:spPr bwMode="auto">
          <a:xfrm>
            <a:off x="1447800" y="3581400"/>
            <a:ext cx="655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a:t>Cross sectional area of 10mm</a:t>
            </a:r>
            <a:r>
              <a:rPr lang="en-AU" altLang="en-US" sz="2000" baseline="30000"/>
              <a:t>2</a:t>
            </a:r>
            <a:r>
              <a:rPr lang="en-AU" altLang="en-US" sz="2000"/>
              <a:t> cable is 31mm</a:t>
            </a:r>
            <a:r>
              <a:rPr lang="en-AU" altLang="en-US" sz="2000" baseline="30000"/>
              <a:t>2</a:t>
            </a:r>
            <a:r>
              <a:rPr lang="en-AU" altLang="en-US" sz="2000"/>
              <a:t>                                              </a:t>
            </a:r>
            <a:endParaRPr lang="en-AU" altLang="en-US"/>
          </a:p>
        </p:txBody>
      </p:sp>
      <p:sp>
        <p:nvSpPr>
          <p:cNvPr id="36871" name="Text Box 7"/>
          <p:cNvSpPr txBox="1">
            <a:spLocks noChangeArrowheads="1"/>
          </p:cNvSpPr>
          <p:nvPr/>
        </p:nvSpPr>
        <p:spPr bwMode="auto">
          <a:xfrm>
            <a:off x="1447800" y="41910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a:t>therefore 31 x 4 = 124mm</a:t>
            </a:r>
            <a:r>
              <a:rPr lang="en-AU" altLang="en-US" sz="2000" baseline="30000"/>
              <a:t>2</a:t>
            </a:r>
            <a:endParaRPr lang="en-AU" altLang="en-US"/>
          </a:p>
        </p:txBody>
      </p:sp>
      <p:sp>
        <p:nvSpPr>
          <p:cNvPr id="36872" name="Text Box 8"/>
          <p:cNvSpPr txBox="1">
            <a:spLocks noChangeArrowheads="1"/>
          </p:cNvSpPr>
          <p:nvPr/>
        </p:nvSpPr>
        <p:spPr bwMode="auto">
          <a:xfrm>
            <a:off x="1524000" y="4876800"/>
            <a:ext cx="662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000" b="1"/>
              <a:t>The CSA of  the combined cables is less than the useable</a:t>
            </a:r>
          </a:p>
          <a:p>
            <a:r>
              <a:rPr lang="en-AU" altLang="en-US" sz="2000" b="1"/>
              <a:t>space of the conduit and is therefore satisfactory.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 fill="hold"/>
                                        <p:tgtEl>
                                          <p:spTgt spid="36868"/>
                                        </p:tgtEl>
                                        <p:attrNameLst>
                                          <p:attrName>ppt_x</p:attrName>
                                        </p:attrNameLst>
                                      </p:cBhvr>
                                      <p:tavLst>
                                        <p:tav tm="0">
                                          <p:val>
                                            <p:strVal val="0-#ppt_w/2"/>
                                          </p:val>
                                        </p:tav>
                                        <p:tav tm="100000">
                                          <p:val>
                                            <p:strVal val="#ppt_x"/>
                                          </p:val>
                                        </p:tav>
                                      </p:tavLst>
                                    </p:anim>
                                    <p:anim calcmode="lin" valueType="num">
                                      <p:cBhvr additive="base">
                                        <p:cTn id="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500" fill="hold"/>
                                        <p:tgtEl>
                                          <p:spTgt spid="36869"/>
                                        </p:tgtEl>
                                        <p:attrNameLst>
                                          <p:attrName>ppt_x</p:attrName>
                                        </p:attrNameLst>
                                      </p:cBhvr>
                                      <p:tavLst>
                                        <p:tav tm="0">
                                          <p:val>
                                            <p:strVal val="0-#ppt_w/2"/>
                                          </p:val>
                                        </p:tav>
                                        <p:tav tm="100000">
                                          <p:val>
                                            <p:strVal val="#ppt_x"/>
                                          </p:val>
                                        </p:tav>
                                      </p:tavLst>
                                    </p:anim>
                                    <p:anim calcmode="lin" valueType="num">
                                      <p:cBhvr additive="base">
                                        <p:cTn id="14"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anim calcmode="lin" valueType="num">
                                      <p:cBhvr additive="base">
                                        <p:cTn id="19" dur="500" fill="hold"/>
                                        <p:tgtEl>
                                          <p:spTgt spid="36870"/>
                                        </p:tgtEl>
                                        <p:attrNameLst>
                                          <p:attrName>ppt_x</p:attrName>
                                        </p:attrNameLst>
                                      </p:cBhvr>
                                      <p:tavLst>
                                        <p:tav tm="0">
                                          <p:val>
                                            <p:strVal val="0-#ppt_w/2"/>
                                          </p:val>
                                        </p:tav>
                                        <p:tav tm="100000">
                                          <p:val>
                                            <p:strVal val="#ppt_x"/>
                                          </p:val>
                                        </p:tav>
                                      </p:tavLst>
                                    </p:anim>
                                    <p:anim calcmode="lin" valueType="num">
                                      <p:cBhvr additive="base">
                                        <p:cTn id="20"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71"/>
                                        </p:tgtEl>
                                        <p:attrNameLst>
                                          <p:attrName>style.visibility</p:attrName>
                                        </p:attrNameLst>
                                      </p:cBhvr>
                                      <p:to>
                                        <p:strVal val="visible"/>
                                      </p:to>
                                    </p:set>
                                    <p:anim calcmode="lin" valueType="num">
                                      <p:cBhvr additive="base">
                                        <p:cTn id="25" dur="500" fill="hold"/>
                                        <p:tgtEl>
                                          <p:spTgt spid="36871"/>
                                        </p:tgtEl>
                                        <p:attrNameLst>
                                          <p:attrName>ppt_x</p:attrName>
                                        </p:attrNameLst>
                                      </p:cBhvr>
                                      <p:tavLst>
                                        <p:tav tm="0">
                                          <p:val>
                                            <p:strVal val="0-#ppt_w/2"/>
                                          </p:val>
                                        </p:tav>
                                        <p:tav tm="100000">
                                          <p:val>
                                            <p:strVal val="#ppt_x"/>
                                          </p:val>
                                        </p:tav>
                                      </p:tavLst>
                                    </p:anim>
                                    <p:anim calcmode="lin" valueType="num">
                                      <p:cBhvr additive="base">
                                        <p:cTn id="26"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72"/>
                                        </p:tgtEl>
                                        <p:attrNameLst>
                                          <p:attrName>style.visibility</p:attrName>
                                        </p:attrNameLst>
                                      </p:cBhvr>
                                      <p:to>
                                        <p:strVal val="visible"/>
                                      </p:to>
                                    </p:set>
                                    <p:anim calcmode="lin" valueType="num">
                                      <p:cBhvr additive="base">
                                        <p:cTn id="31" dur="500" fill="hold"/>
                                        <p:tgtEl>
                                          <p:spTgt spid="36872"/>
                                        </p:tgtEl>
                                        <p:attrNameLst>
                                          <p:attrName>ppt_x</p:attrName>
                                        </p:attrNameLst>
                                      </p:cBhvr>
                                      <p:tavLst>
                                        <p:tav tm="0">
                                          <p:val>
                                            <p:strVal val="0-#ppt_w/2"/>
                                          </p:val>
                                        </p:tav>
                                        <p:tav tm="100000">
                                          <p:val>
                                            <p:strVal val="#ppt_x"/>
                                          </p:val>
                                        </p:tav>
                                      </p:tavLst>
                                    </p:anim>
                                    <p:anim calcmode="lin" valueType="num">
                                      <p:cBhvr additive="base">
                                        <p:cTn id="32" dur="500" fill="hold"/>
                                        <p:tgtEl>
                                          <p:spTgt spid="368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utoUpdateAnimBg="0"/>
      <p:bldP spid="36869" grpId="0" autoUpdateAnimBg="0"/>
      <p:bldP spid="36870" grpId="0" autoUpdateAnimBg="0"/>
      <p:bldP spid="36871" grpId="0" autoUpdateAnimBg="0"/>
      <p:bldP spid="3687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257800" y="2667000"/>
            <a:ext cx="2895600" cy="1905000"/>
          </a:xfrm>
        </p:spPr>
        <p:txBody>
          <a:bodyPr/>
          <a:lstStyle/>
          <a:p>
            <a:r>
              <a:rPr lang="en-US" altLang="en-US"/>
              <a:t>Stock &amp; die sets: </a:t>
            </a:r>
            <a:br>
              <a:rPr lang="en-US" altLang="en-US"/>
            </a:br>
            <a:r>
              <a:rPr lang="en-US" altLang="en-US"/>
              <a:t>Warragul single-block type</a:t>
            </a:r>
          </a:p>
        </p:txBody>
      </p:sp>
      <p:pic>
        <p:nvPicPr>
          <p:cNvPr id="6147" name="Picture 3" descr="D:\All Data\My Documents\Work\Peth Vol1 PPTs\Gifs\Chapter 9\9.05a-b.gif"/>
          <p:cNvPicPr>
            <a:picLocks noChangeAspect="1" noChangeArrowheads="1"/>
          </p:cNvPicPr>
          <p:nvPr/>
        </p:nvPicPr>
        <p:blipFill>
          <a:blip r:embed="rId2">
            <a:extLst>
              <a:ext uri="{28A0092B-C50C-407E-A947-70E740481C1C}">
                <a14:useLocalDpi xmlns:a14="http://schemas.microsoft.com/office/drawing/2010/main" val="0"/>
              </a:ext>
            </a:extLst>
          </a:blip>
          <a:srcRect b="32733"/>
          <a:stretch>
            <a:fillRect/>
          </a:stretch>
        </p:blipFill>
        <p:spPr bwMode="auto">
          <a:xfrm>
            <a:off x="457200" y="1066800"/>
            <a:ext cx="38862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1143000"/>
            <a:ext cx="7772400" cy="1143000"/>
          </a:xfrm>
        </p:spPr>
        <p:txBody>
          <a:bodyPr/>
          <a:lstStyle/>
          <a:p>
            <a:r>
              <a:rPr lang="en-US" altLang="en-US"/>
              <a:t>Austec 4R adjustable type</a:t>
            </a:r>
          </a:p>
        </p:txBody>
      </p:sp>
      <p:pic>
        <p:nvPicPr>
          <p:cNvPr id="7171" name="Picture 3" descr="D:\All Data\My Documents\Work\Peth Vol1 PPTs\Gifs\Chapter 9\9.05a-b.gif"/>
          <p:cNvPicPr>
            <a:picLocks noChangeAspect="1" noChangeArrowheads="1"/>
          </p:cNvPicPr>
          <p:nvPr/>
        </p:nvPicPr>
        <p:blipFill>
          <a:blip r:embed="rId2">
            <a:extLst>
              <a:ext uri="{28A0092B-C50C-407E-A947-70E740481C1C}">
                <a14:useLocalDpi xmlns:a14="http://schemas.microsoft.com/office/drawing/2010/main" val="0"/>
              </a:ext>
            </a:extLst>
          </a:blip>
          <a:srcRect t="65520"/>
          <a:stretch>
            <a:fillRect/>
          </a:stretch>
        </p:blipFill>
        <p:spPr bwMode="auto">
          <a:xfrm>
            <a:off x="609600" y="2678113"/>
            <a:ext cx="3886200" cy="3260725"/>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5943600" y="1828800"/>
            <a:ext cx="381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 name="Rectangle 5"/>
          <p:cNvSpPr>
            <a:spLocks noChangeArrowheads="1"/>
          </p:cNvSpPr>
          <p:nvPr/>
        </p:nvSpPr>
        <p:spPr bwMode="auto">
          <a:xfrm>
            <a:off x="2895600" y="4724400"/>
            <a:ext cx="533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0" y="2514600"/>
            <a:ext cx="3200400" cy="2590800"/>
          </a:xfrm>
        </p:spPr>
        <p:txBody>
          <a:bodyPr/>
          <a:lstStyle/>
          <a:p>
            <a:r>
              <a:rPr lang="en-US" altLang="en-US"/>
              <a:t>Large-radius bends and sets used in galvanised conduit work</a:t>
            </a:r>
          </a:p>
        </p:txBody>
      </p:sp>
      <p:pic>
        <p:nvPicPr>
          <p:cNvPr id="8195" name="Picture 3" descr="D:\All Data\My Documents\Work\Peth Vol1 PPTs\Gifs\Chapter 9\9.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3810000" cy="529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05200" y="1219200"/>
            <a:ext cx="4724400" cy="2209800"/>
          </a:xfrm>
        </p:spPr>
        <p:txBody>
          <a:bodyPr/>
          <a:lstStyle/>
          <a:p>
            <a:r>
              <a:rPr lang="en-US" altLang="en-US" sz="2400"/>
              <a:t>Conduit sets and bends </a:t>
            </a:r>
            <a:r>
              <a:rPr lang="en-US" altLang="en-US" sz="2400">
                <a:solidFill>
                  <a:srgbClr val="0099FF"/>
                </a:solidFill>
              </a:rPr>
              <a:t>(a)</a:t>
            </a:r>
            <a:r>
              <a:rPr lang="en-US" altLang="en-US" sz="2400"/>
              <a:t> Marking bender </a:t>
            </a:r>
            <a:r>
              <a:rPr lang="en-US" altLang="en-US" sz="2400">
                <a:solidFill>
                  <a:srgbClr val="0099FF"/>
                </a:solidFill>
              </a:rPr>
              <a:t>&amp; (b) Single-set (c) Double-set (off-set) &amp; (d) 90</a:t>
            </a:r>
            <a:r>
              <a:rPr lang="en-AU" altLang="en-US" sz="2400" baseline="30000">
                <a:solidFill>
                  <a:srgbClr val="0099FF"/>
                </a:solidFill>
              </a:rPr>
              <a:t>o</a:t>
            </a:r>
            <a:r>
              <a:rPr lang="en-AU" altLang="en-US" sz="2400" baseline="30000">
                <a:solidFill>
                  <a:schemeClr val="tx1"/>
                </a:solidFill>
              </a:rPr>
              <a:t>  </a:t>
            </a:r>
            <a:r>
              <a:rPr lang="en-US" altLang="en-US" sz="2400">
                <a:solidFill>
                  <a:srgbClr val="0099FF"/>
                </a:solidFill>
              </a:rPr>
              <a:t>bend (e) 90</a:t>
            </a:r>
            <a:r>
              <a:rPr lang="en-AU" altLang="en-US" sz="2400" baseline="30000">
                <a:solidFill>
                  <a:srgbClr val="0099FF"/>
                </a:solidFill>
              </a:rPr>
              <a:t>o </a:t>
            </a:r>
            <a:r>
              <a:rPr lang="en-US" altLang="en-US" sz="2400">
                <a:solidFill>
                  <a:srgbClr val="0099FF"/>
                </a:solidFill>
              </a:rPr>
              <a:t>return</a:t>
            </a:r>
            <a:r>
              <a:rPr lang="en-AU" altLang="en-US" baseline="30000">
                <a:solidFill>
                  <a:schemeClr val="tx1"/>
                </a:solidFill>
              </a:rPr>
              <a:t> </a:t>
            </a:r>
            <a:endParaRPr lang="en-US" altLang="en-US" baseline="30000">
              <a:solidFill>
                <a:schemeClr val="tx1"/>
              </a:solidFill>
            </a:endParaRPr>
          </a:p>
        </p:txBody>
      </p:sp>
      <p:pic>
        <p:nvPicPr>
          <p:cNvPr id="9219" name="Picture 3" descr="D:\All Data\My Documents\Work\Peth Vol1 PPTs\Gifs\Chapter 9\9.06.gif"/>
          <p:cNvPicPr>
            <a:picLocks noChangeAspect="1" noChangeArrowheads="1"/>
          </p:cNvPicPr>
          <p:nvPr/>
        </p:nvPicPr>
        <p:blipFill>
          <a:blip r:embed="rId2">
            <a:extLst>
              <a:ext uri="{28A0092B-C50C-407E-A947-70E740481C1C}">
                <a14:useLocalDpi xmlns:a14="http://schemas.microsoft.com/office/drawing/2010/main" val="0"/>
              </a:ext>
            </a:extLst>
          </a:blip>
          <a:srcRect b="59000"/>
          <a:stretch>
            <a:fillRect/>
          </a:stretch>
        </p:blipFill>
        <p:spPr bwMode="auto">
          <a:xfrm>
            <a:off x="533400" y="1219200"/>
            <a:ext cx="25717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All Data\My Documents\Work\Peth Vol1 PPTs\Gifs\Chapter 9\9.06.gif"/>
          <p:cNvPicPr>
            <a:picLocks noChangeAspect="1" noChangeArrowheads="1"/>
          </p:cNvPicPr>
          <p:nvPr/>
        </p:nvPicPr>
        <p:blipFill>
          <a:blip r:embed="rId2">
            <a:extLst>
              <a:ext uri="{28A0092B-C50C-407E-A947-70E740481C1C}">
                <a14:useLocalDpi xmlns:a14="http://schemas.microsoft.com/office/drawing/2010/main" val="0"/>
              </a:ext>
            </a:extLst>
          </a:blip>
          <a:srcRect t="45000" b="22000"/>
          <a:stretch>
            <a:fillRect/>
          </a:stretch>
        </p:blipFill>
        <p:spPr bwMode="auto">
          <a:xfrm>
            <a:off x="3048000" y="3352800"/>
            <a:ext cx="25717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D:\All Data\My Documents\Work\Peth Vol1 PPTs\Gifs\Chapter 9\9.06.gif"/>
          <p:cNvPicPr>
            <a:picLocks noChangeAspect="1" noChangeArrowheads="1"/>
          </p:cNvPicPr>
          <p:nvPr/>
        </p:nvPicPr>
        <p:blipFill>
          <a:blip r:embed="rId2">
            <a:extLst>
              <a:ext uri="{28A0092B-C50C-407E-A947-70E740481C1C}">
                <a14:useLocalDpi xmlns:a14="http://schemas.microsoft.com/office/drawing/2010/main" val="0"/>
              </a:ext>
            </a:extLst>
          </a:blip>
          <a:srcRect t="78999"/>
          <a:stretch>
            <a:fillRect/>
          </a:stretch>
        </p:blipFill>
        <p:spPr bwMode="auto">
          <a:xfrm>
            <a:off x="5638800" y="3810000"/>
            <a:ext cx="25717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762000"/>
            <a:ext cx="7391400" cy="1600200"/>
          </a:xfrm>
        </p:spPr>
        <p:txBody>
          <a:bodyPr/>
          <a:lstStyle/>
          <a:p>
            <a:r>
              <a:rPr lang="en-US" altLang="en-US" sz="2400"/>
              <a:t>Bending points for 20 mm conduit </a:t>
            </a:r>
            <a:r>
              <a:rPr lang="en-US" altLang="en-US" sz="2400">
                <a:solidFill>
                  <a:srgbClr val="0099FF"/>
                </a:solidFill>
              </a:rPr>
              <a:t>(a)</a:t>
            </a:r>
            <a:r>
              <a:rPr lang="en-US" altLang="en-US" sz="2400"/>
              <a:t> Single-set &amp; </a:t>
            </a:r>
            <a:r>
              <a:rPr lang="en-US" altLang="en-US" sz="2400">
                <a:solidFill>
                  <a:srgbClr val="0099FF"/>
                </a:solidFill>
              </a:rPr>
              <a:t>(b)</a:t>
            </a:r>
            <a:r>
              <a:rPr lang="en-US" altLang="en-US" sz="2400"/>
              <a:t> 90</a:t>
            </a:r>
            <a:r>
              <a:rPr lang="en-AU" altLang="en-US" sz="2400" baseline="30000">
                <a:solidFill>
                  <a:srgbClr val="0099FF"/>
                </a:solidFill>
              </a:rPr>
              <a:t>o </a:t>
            </a:r>
            <a:r>
              <a:rPr lang="en-US" altLang="en-US" sz="2400"/>
              <a:t>bend </a:t>
            </a:r>
            <a:r>
              <a:rPr lang="en-US" altLang="en-US" sz="2400">
                <a:solidFill>
                  <a:srgbClr val="0099FF"/>
                </a:solidFill>
              </a:rPr>
              <a:t>(c)</a:t>
            </a:r>
            <a:r>
              <a:rPr lang="en-US" altLang="en-US" sz="2400"/>
              <a:t> offset 9 to 45, bending angle 15</a:t>
            </a:r>
            <a:r>
              <a:rPr lang="en-AU" altLang="en-US" sz="2400" baseline="30000">
                <a:solidFill>
                  <a:srgbClr val="0099FF"/>
                </a:solidFill>
              </a:rPr>
              <a:t>o </a:t>
            </a:r>
            <a:r>
              <a:rPr lang="en-US" altLang="en-US" sz="2400"/>
              <a:t>&amp; </a:t>
            </a:r>
            <a:r>
              <a:rPr lang="en-US" altLang="en-US" sz="2400">
                <a:solidFill>
                  <a:srgbClr val="0099FF"/>
                </a:solidFill>
              </a:rPr>
              <a:t>(d)</a:t>
            </a:r>
            <a:r>
              <a:rPr lang="en-US" altLang="en-US" sz="2400"/>
              <a:t> Offset &gt; 45, bending angle 35</a:t>
            </a:r>
            <a:r>
              <a:rPr lang="en-AU" altLang="en-US" sz="2400" baseline="30000">
                <a:solidFill>
                  <a:srgbClr val="0099FF"/>
                </a:solidFill>
              </a:rPr>
              <a:t>o </a:t>
            </a:r>
            <a:r>
              <a:rPr lang="en-US" altLang="en-US" sz="2400">
                <a:solidFill>
                  <a:srgbClr val="0099FF"/>
                </a:solidFill>
              </a:rPr>
              <a:t>(e)</a:t>
            </a:r>
            <a:r>
              <a:rPr lang="en-US" altLang="en-US" sz="2400"/>
              <a:t> 90</a:t>
            </a:r>
            <a:r>
              <a:rPr lang="en-AU" altLang="en-US" sz="2400" baseline="30000">
                <a:solidFill>
                  <a:srgbClr val="0099FF"/>
                </a:solidFill>
              </a:rPr>
              <a:t>o</a:t>
            </a:r>
            <a:r>
              <a:rPr lang="en-US" altLang="en-US" sz="2400"/>
              <a:t> return</a:t>
            </a:r>
            <a:endParaRPr lang="en-US" altLang="en-US"/>
          </a:p>
        </p:txBody>
      </p:sp>
      <p:pic>
        <p:nvPicPr>
          <p:cNvPr id="10243" name="Picture 3" descr="D:\All Data\My Documents\Work\Peth Vol1 PPTs\Gifs\Chapter 9\9.08.gif"/>
          <p:cNvPicPr>
            <a:picLocks noChangeAspect="1" noChangeArrowheads="1"/>
          </p:cNvPicPr>
          <p:nvPr/>
        </p:nvPicPr>
        <p:blipFill>
          <a:blip r:embed="rId2">
            <a:extLst>
              <a:ext uri="{28A0092B-C50C-407E-A947-70E740481C1C}">
                <a14:useLocalDpi xmlns:a14="http://schemas.microsoft.com/office/drawing/2010/main" val="0"/>
              </a:ext>
            </a:extLst>
          </a:blip>
          <a:srcRect t="46001"/>
          <a:stretch>
            <a:fillRect/>
          </a:stretch>
        </p:blipFill>
        <p:spPr bwMode="auto">
          <a:xfrm>
            <a:off x="5105400" y="2514600"/>
            <a:ext cx="201295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All Data\My Documents\Work\Peth Vol1 PPTs\Gifs\Chapter 9\9.08.gif"/>
          <p:cNvPicPr>
            <a:picLocks noChangeAspect="1" noChangeArrowheads="1"/>
          </p:cNvPicPr>
          <p:nvPr/>
        </p:nvPicPr>
        <p:blipFill>
          <a:blip r:embed="rId2">
            <a:extLst>
              <a:ext uri="{28A0092B-C50C-407E-A947-70E740481C1C}">
                <a14:useLocalDpi xmlns:a14="http://schemas.microsoft.com/office/drawing/2010/main" val="0"/>
              </a:ext>
            </a:extLst>
          </a:blip>
          <a:srcRect b="57001"/>
          <a:stretch>
            <a:fillRect/>
          </a:stretch>
        </p:blipFill>
        <p:spPr bwMode="auto">
          <a:xfrm>
            <a:off x="1752600" y="2667000"/>
            <a:ext cx="2143125"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0"/>
            <a:ext cx="7772400" cy="1143000"/>
          </a:xfrm>
        </p:spPr>
        <p:txBody>
          <a:bodyPr/>
          <a:lstStyle/>
          <a:p>
            <a:r>
              <a:rPr lang="en-US" altLang="en-US"/>
              <a:t>Marking a 100mm offset (double-set) in 20 mm steel conduit</a:t>
            </a:r>
          </a:p>
        </p:txBody>
      </p:sp>
      <p:pic>
        <p:nvPicPr>
          <p:cNvPr id="11267" name="Picture 3" descr="D:\All Data\My Documents\Work\Peth Vol1 PPTs\Gifs\Chapter 9\9.9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962400"/>
            <a:ext cx="6858000"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1128</Words>
  <Application>Microsoft Office PowerPoint</Application>
  <PresentationFormat>On-screen Show (4:3)</PresentationFormat>
  <Paragraphs>142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Times New Roman</vt:lpstr>
      <vt:lpstr>Arial;Arial;Arial</vt:lpstr>
      <vt:lpstr>Arial</vt:lpstr>
      <vt:lpstr>Default Design</vt:lpstr>
      <vt:lpstr>PowerPoint Presentation</vt:lpstr>
      <vt:lpstr>Galvanised steel conduit </vt:lpstr>
      <vt:lpstr>Barrel union and running thread</vt:lpstr>
      <vt:lpstr>Stock &amp; die sets:  Warragul single-block type</vt:lpstr>
      <vt:lpstr>Austec 4R adjustable type</vt:lpstr>
      <vt:lpstr>Large-radius bends and sets used in galvanised conduit work</vt:lpstr>
      <vt:lpstr>Conduit sets and bends (a) Marking bender &amp; (b) Single-set (c) Double-set (off-set) &amp; (d) 90o  bend (e) 90o return </vt:lpstr>
      <vt:lpstr>Bending points for 20 mm conduit (a) Single-set &amp; (b) 90o bend (c) offset 9 to 45, bending angle 15o &amp; (d) Offset &gt; 45, bending angle 35o (e) 90o return</vt:lpstr>
      <vt:lpstr>Marking a 100mm offset (double-set) in 20 mm steel conduit</vt:lpstr>
      <vt:lpstr>fit the bender to the conduit &amp; forcing the conduit around the                             die</vt:lpstr>
      <vt:lpstr>Rotate the conduit in the bender and align &amp; force the conduit down and around the bender die</vt:lpstr>
      <vt:lpstr>finish the second bend on the floor</vt:lpstr>
      <vt:lpstr>Automatic conduit-bending machine</vt:lpstr>
      <vt:lpstr>Maintaining electrical continuity of a metallic conduit run</vt:lpstr>
      <vt:lpstr>PowerPoint Presentation</vt:lpstr>
      <vt:lpstr>PowerPoint Presentation</vt:lpstr>
      <vt:lpstr>Termination of a steel conduit at an accessory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Drawing in cables</vt:lpstr>
      <vt:lpstr>Staggered joints to permit easier drawing in of cables</vt:lpstr>
      <vt:lpstr>Single tie for a small number of cables and/or a short run</vt:lpstr>
      <vt:lpstr>Galvinsed steel stocking used for pulling cables 6mm to 8mm diameter</vt:lpstr>
      <vt:lpstr>PowerPoint Presentation</vt:lpstr>
      <vt:lpstr>PowerPoint Presentation</vt:lpstr>
      <vt:lpstr>PowerPoint Presentation</vt:lpstr>
      <vt:lpstr>PowerPoint Presentation</vt:lpstr>
    </vt:vector>
  </TitlesOfParts>
  <Company>Evans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Ian G Evans</dc:creator>
  <cp:lastModifiedBy>Fielding, Geoff</cp:lastModifiedBy>
  <cp:revision>16</cp:revision>
  <dcterms:created xsi:type="dcterms:W3CDTF">2004-01-26T03:03:13Z</dcterms:created>
  <dcterms:modified xsi:type="dcterms:W3CDTF">2014-06-04T07:11:50Z</dcterms:modified>
</cp:coreProperties>
</file>