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59" r:id="rId6"/>
    <p:sldId id="441" r:id="rId7"/>
    <p:sldId id="446" r:id="rId8"/>
    <p:sldId id="261" r:id="rId9"/>
    <p:sldId id="366" r:id="rId10"/>
    <p:sldId id="442" r:id="rId11"/>
    <p:sldId id="443" r:id="rId12"/>
    <p:sldId id="369" r:id="rId13"/>
    <p:sldId id="262" r:id="rId14"/>
    <p:sldId id="263" r:id="rId15"/>
    <p:sldId id="264" r:id="rId16"/>
    <p:sldId id="444" r:id="rId17"/>
    <p:sldId id="265" r:id="rId18"/>
    <p:sldId id="368" r:id="rId19"/>
    <p:sldId id="447" r:id="rId20"/>
    <p:sldId id="448" r:id="rId21"/>
    <p:sldId id="445" r:id="rId22"/>
    <p:sldId id="266" r:id="rId23"/>
    <p:sldId id="267" r:id="rId24"/>
    <p:sldId id="268" r:id="rId25"/>
    <p:sldId id="269" r:id="rId26"/>
    <p:sldId id="270" r:id="rId27"/>
    <p:sldId id="363" r:id="rId28"/>
    <p:sldId id="364" r:id="rId29"/>
    <p:sldId id="271" r:id="rId30"/>
    <p:sldId id="371" r:id="rId31"/>
    <p:sldId id="372" r:id="rId32"/>
    <p:sldId id="374" r:id="rId33"/>
    <p:sldId id="272" r:id="rId34"/>
    <p:sldId id="373" r:id="rId35"/>
    <p:sldId id="406" r:id="rId36"/>
    <p:sldId id="407" r:id="rId37"/>
    <p:sldId id="408" r:id="rId38"/>
    <p:sldId id="409" r:id="rId39"/>
    <p:sldId id="410" r:id="rId4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263" autoAdjust="0"/>
    <p:restoredTop sz="86410"/>
  </p:normalViewPr>
  <p:slideViewPr>
    <p:cSldViewPr>
      <p:cViewPr varScale="1">
        <p:scale>
          <a:sx n="49" d="100"/>
          <a:sy n="49" d="100"/>
        </p:scale>
        <p:origin x="-9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61782" cy="465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dirty="0" smtClean="0"/>
              <a:t>K042B Environmentally Sustainable Work Practice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9109-4FAF-43FB-BFDC-48690721D6C3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5"/>
            <a:ext cx="3616326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z="800" dirty="0" smtClean="0"/>
              <a:t>Produced by G. Aldridge for Challenger Institute of Technology 2010  - (C) Copyright - Grahame Aldridge</a:t>
            </a:r>
            <a:endParaRPr lang="en-AU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DAA1-2B1A-46D7-9B6B-91BED10ABB12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dirty="0" smtClean="0"/>
              <a:t>K042B Environmentally Sustainable Work Practice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98265-20EE-4248-A327-5EF65AAFB703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Produced by G. Aldridge for Challenger Institute of Technology 2010  - (C) Copyright - Grahame Aldridge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1EBD-6B79-4484-9DA7-5155CD20DFDF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dirty="0" smtClean="0"/>
              <a:t>K042B Environmentally Sustainable Work Practice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Produced by G. Aldridge for Challenger Institute of Technology 2010  - (C) Copyright - Grahame Aldridge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1EBD-6B79-4484-9DA7-5155CD20DFDF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dirty="0" smtClean="0"/>
              <a:t>K042B Environmentally Sustainable Work Practice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Produced by G. Aldridge for Challenger Institute of Technology 2010  - (C) Copyright - Grahame Aldridge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1EBD-6B79-4484-9DA7-5155CD20DFDF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A067E5-C5C8-4BF9-B8FA-9730A48A3B1F}" type="datetimeFigureOut">
              <a:rPr lang="en-US" smtClean="0"/>
              <a:pPr/>
              <a:t>4/12/2011</a:t>
            </a:fld>
            <a:endParaRPr lang="en-AU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A15460-6FC1-452E-AFFC-C3C983FB83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f/f3/World_CO2_emission_by_country_2006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5/Heavy_Sediment_along_the_Queensland_Coast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ozonehole.com/ozonelayer.ht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2/28/Ozone_cycle.sv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222375"/>
          </a:xfrm>
        </p:spPr>
        <p:txBody>
          <a:bodyPr/>
          <a:lstStyle/>
          <a:p>
            <a:pPr algn="ctr"/>
            <a:r>
              <a:rPr lang="en-AU" b="1" dirty="0" smtClean="0"/>
              <a:t>Sustainable energy technologies</a:t>
            </a:r>
            <a:endParaRPr lang="en-AU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458200" cy="1198984"/>
          </a:xfrm>
        </p:spPr>
        <p:txBody>
          <a:bodyPr>
            <a:normAutofit/>
          </a:bodyPr>
          <a:lstStyle/>
          <a:p>
            <a:pPr algn="ctr"/>
            <a:r>
              <a:rPr lang="en-AU" sz="3000" b="1" dirty="0" smtClean="0">
                <a:effectLst>
                  <a:reflection blurRad="6350" stA="55000" endA="300" endPos="45500" dir="5400000" sy="-100000" algn="bl" rotWithShape="0"/>
                </a:effectLst>
              </a:rPr>
              <a:t>NOTIONS OF SUSTAINABLE ENERGY</a:t>
            </a:r>
            <a:endParaRPr lang="en-AU" sz="3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0529" name="Picture 1" descr="Colo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084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File:World CO2 emission by country 2006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Australia’s contribution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It is estimated that Australia contributes approximately 2% of global greenhouse gas emissions.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environment.gov.au/soe/2006/publications/drs/images/249/atmosphere/figures/medium/09greenhouse-projec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0398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Facts about the atmosphere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14401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500" dirty="0" smtClean="0"/>
              <a:t>Nitrogen is extremely important in living </a:t>
            </a:r>
            <a:r>
              <a:rPr lang="en-US" sz="5500" dirty="0" smtClean="0"/>
              <a:t>organisms because it forms the building blocks of proteins.</a:t>
            </a:r>
            <a:endParaRPr lang="en-US" sz="5500" dirty="0" smtClean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5100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95536" y="53012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4E3B30"/>
                </a:solidFill>
              </a:rPr>
              <a:t>Argon is the third most abundant gas in the atmosphere.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852936"/>
            <a:ext cx="842493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3000" dirty="0" smtClean="0"/>
              <a:t>  Without oxygen, living organisms that need    	oxygen cannot breathe. Oxygen is also necessary   	for the production of ozone.</a:t>
            </a:r>
            <a:endParaRPr lang="en-US" sz="30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Water vapor is a greenhouse gas that absorbs heat energy in the atmosphere and helps to warm the earth.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Carbon dioxide absorbs heat energy in the atmosphere thereby allowing the planet to maintain a temperature range suitable for living organisms.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Methane is created naturally from wetlands, forests and grassland fires and the oceans.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Facts about the atmosphere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Nitrous oxide is a very powerful greenhouse gas.  Nitrous oxide emissions to the atmosphere come from agricultural use of nitrogen fertilisers, soil disturbance, burning of grasslands and animal waste.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Its global warming potential is far higher than that of carbon dioxide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Facts about the atmosphere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ile:Heavy Sediment along the Queensland Coas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435" y="0"/>
            <a:ext cx="588156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2987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Satellite View of the Queensland Coast showing the green sediment build up from nitrogen fertilizers washed down in the 2010/2011 floods.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ozone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54162"/>
            <a:ext cx="8991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Ozone is made of three molecules of oxygen (0</a:t>
            </a:r>
            <a:r>
              <a:rPr lang="en-AU" baseline="-25000" dirty="0" smtClean="0"/>
              <a:t>3</a:t>
            </a:r>
            <a:r>
              <a:rPr lang="en-AU" dirty="0" smtClean="0"/>
              <a:t>) and effectively provides the earth with sunblock.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The ozone absorbs up to 99% of the sun’s high-frequency ultraviolet light with wavelengths between 150nm and 300nm (UV-B).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It is the UV-B light which is potentially damaging to life on earth.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Most skin carcinomas are attributed to UV-B exposure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thewe.cc/thewei/_/images_3/environment/ozone_layer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70" y="0"/>
            <a:ext cx="7262514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youngreporters.org/IMG/png/New_Picture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746">
            <a:off x="-4636" y="977378"/>
            <a:ext cx="9157880" cy="58986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Human activity that contributes to ozone depletion</a:t>
            </a:r>
            <a:endParaRPr lang="en-AU" sz="3200" dirty="0"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9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What is the definition of sustainable energy?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1785927"/>
            <a:ext cx="8572560" cy="40005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 energy is defined as energy which, in its creation or use, has minimal harmful impacts on the health and safety of the vast variety of life-forms that exist and the effective functioning of vital ecological systems, including the worldwide environment, and that can be supplied continually to existing and future generations.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9249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hlinkClick r:id="rId2"/>
              </a:rPr>
              <a:t>http://</a:t>
            </a:r>
            <a:r>
              <a:rPr lang="en-AU" sz="3200" dirty="0" smtClean="0">
                <a:hlinkClick r:id="rId2"/>
              </a:rPr>
              <a:t>www.theozonehole.com/ozonelayer.htm</a:t>
            </a:r>
            <a:r>
              <a:rPr lang="en-AU" sz="3200" dirty="0" smtClean="0"/>
              <a:t>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File:Ozone cycl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13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aerosols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Aerosols (fine particles) are produced by a range of sources, including deserts, forest and grassland fires, volcanoes and urban and industrial pollution.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The direct effects of aerosols are the scattering (which causes cooling) and absorption (which causes warming) of the sun’s emissions as they pass through the atmosphere.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70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Measures to reduce the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Everyday measures to reduce greenhouse gas emissions are intended to reduce energy consumption.  They include:</a:t>
            </a:r>
          </a:p>
          <a:p>
            <a:pPr marL="0" indent="0">
              <a:buFont typeface="Wingdings" pitchFamily="2" charset="2"/>
              <a:buChar char="§"/>
            </a:pPr>
            <a:r>
              <a:rPr lang="en-AU" dirty="0" smtClean="0"/>
              <a:t>  installing energy-efficient bulbs</a:t>
            </a:r>
          </a:p>
          <a:p>
            <a:pPr marL="0" indent="0">
              <a:buFont typeface="Wingdings" pitchFamily="2" charset="2"/>
              <a:buChar char="§"/>
            </a:pPr>
            <a:r>
              <a:rPr lang="en-AU" dirty="0" smtClean="0"/>
              <a:t>  having a shower rather than a bath</a:t>
            </a:r>
          </a:p>
          <a:p>
            <a:pPr marL="0" indent="0">
              <a:buFont typeface="Wingdings" pitchFamily="2" charset="2"/>
              <a:buChar char="§"/>
            </a:pPr>
            <a:r>
              <a:rPr lang="en-AU" dirty="0" smtClean="0"/>
              <a:t>  cutting back on waste</a:t>
            </a:r>
          </a:p>
          <a:p>
            <a:pPr marL="0" indent="0">
              <a:buFont typeface="Wingdings" pitchFamily="2" charset="2"/>
              <a:buChar char="§"/>
            </a:pPr>
            <a:r>
              <a:rPr lang="en-AU" dirty="0" smtClean="0"/>
              <a:t>  saving energy (air-conditioning settings etc)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83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Major measures to reduce greenhouse gas emissions include: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Emissions trading – reductions in greenhouse emissions (or removals by sinks, such as carbon uptake in biomass).  A sink, such as growing forest or soil, actively removes a greenhouse gas from the atmosphere.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 sink is distinct from a place where greenhouse gases can be stored (sequestered), such as an underground reservoir or a mature forest.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Greenhouse gas charge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 greenhouse gas charge is an environmental charge applied on the greenhouse gas emissions from activities such as the production and/or consumption of fossil fuels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Role of the Regulators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Regulations impose requirements, emission limits or performance standards for major emitters in key sections.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838200"/>
          </a:xfrm>
        </p:spPr>
        <p:txBody>
          <a:bodyPr>
            <a:noAutofit/>
          </a:bodyPr>
          <a:lstStyle/>
          <a:p>
            <a:pPr algn="ctr"/>
            <a:r>
              <a:rPr lang="en-AU" sz="5400" dirty="0" smtClean="0"/>
              <a:t>Government support</a:t>
            </a:r>
            <a:endParaRPr lang="en-AU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Increased financial support from the government  will encourage homeowners to install renewable energy systems by providing rebates for grid-connect renewable energy power systems.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Following are rates paid by various State and Territory governments throughout Australia in early 2009.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00041"/>
          <a:ext cx="9144000" cy="638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2921020"/>
                <a:gridCol w="1508136"/>
                <a:gridCol w="1428760"/>
                <a:gridCol w="1270008"/>
                <a:gridCol w="1158852"/>
              </a:tblGrid>
              <a:tr h="581049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State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Current Status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Max size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Rate paid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Program duration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Model</a:t>
                      </a:r>
                      <a:endParaRPr lang="en-AU" sz="1600" dirty="0"/>
                    </a:p>
                  </a:txBody>
                  <a:tcPr/>
                </a:tc>
              </a:tr>
              <a:tr h="570947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VIC</a:t>
                      </a:r>
                    </a:p>
                    <a:p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Commenced in 2009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3.2 kW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60c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15 years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Net</a:t>
                      </a:r>
                      <a:endParaRPr lang="en-AU" sz="1600" dirty="0"/>
                    </a:p>
                  </a:txBody>
                  <a:tcPr/>
                </a:tc>
              </a:tr>
              <a:tr h="398431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SA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Commenced in July 2008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10 kW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44c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20 years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Net</a:t>
                      </a:r>
                      <a:endParaRPr lang="en-AU" sz="1600" dirty="0"/>
                    </a:p>
                  </a:txBody>
                  <a:tcPr/>
                </a:tc>
              </a:tr>
              <a:tr h="398431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ACT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Commenced March 2008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Under 10 kW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20 years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Gross</a:t>
                      </a:r>
                      <a:endParaRPr lang="en-AU" sz="1600" dirty="0"/>
                    </a:p>
                  </a:txBody>
                  <a:tcPr/>
                </a:tc>
              </a:tr>
              <a:tr h="336639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TAS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Commenced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20c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Net</a:t>
                      </a:r>
                      <a:endParaRPr lang="en-AU" sz="1600" dirty="0"/>
                    </a:p>
                  </a:txBody>
                  <a:tcPr/>
                </a:tc>
              </a:tr>
              <a:tr h="1532542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NT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Incentive is available for 225 rooftop PV systems in Alice Sprins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r>
                        <a:rPr lang="en-AU" sz="1600" baseline="0" dirty="0" smtClean="0"/>
                        <a:t>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45.75c capped at $5 per day, then reverts to 23.11 c per kWh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Net</a:t>
                      </a:r>
                      <a:endParaRPr lang="en-AU" sz="1600" dirty="0"/>
                    </a:p>
                  </a:txBody>
                  <a:tcPr/>
                </a:tc>
              </a:tr>
              <a:tr h="811346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WA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Little activty since election committment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Expected to be up to 60c kWh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Likely 2-9 years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Gross</a:t>
                      </a:r>
                      <a:endParaRPr lang="en-AU" sz="1600" dirty="0"/>
                    </a:p>
                  </a:txBody>
                  <a:tcPr/>
                </a:tc>
              </a:tr>
              <a:tr h="398431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QLD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Commenced in July2008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10 kW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44c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20 years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Net</a:t>
                      </a:r>
                      <a:endParaRPr lang="en-AU" sz="1600" dirty="0"/>
                    </a:p>
                  </a:txBody>
                  <a:tcPr/>
                </a:tc>
              </a:tr>
              <a:tr h="1292144">
                <a:tc>
                  <a:txBody>
                    <a:bodyPr/>
                    <a:lstStyle/>
                    <a:p>
                      <a:r>
                        <a:rPr lang="en-AU" sz="1600" u="sng" dirty="0" smtClean="0"/>
                        <a:t>NSW</a:t>
                      </a:r>
                      <a:endParaRPr lang="en-AU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Under review to commence 2009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Not yet specified – may be approx 60 c kWh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tba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AU" sz="3200" dirty="0" smtClean="0"/>
              <a:t>Photovoltaic support </a:t>
            </a:r>
            <a:r>
              <a:rPr lang="en-AU" sz="1300" dirty="0" smtClean="0"/>
              <a:t>(Source RISE 2009)</a:t>
            </a:r>
            <a:endParaRPr lang="en-A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Contributing factors to greenhouse gases include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Fossil fuel burning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Industrial emissions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Buildings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Transportation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Fossil fuel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Deforestation/land use change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Livestock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Rice cultivation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Waste disposal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Use of fertilisers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Use of man-made GHG’s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428736"/>
            <a:ext cx="857256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Equitable access by all persons to sustainable  energy resources and development</a:t>
            </a:r>
            <a:r>
              <a:rPr lang="en-US" sz="2800" dirty="0" smtClean="0">
                <a:solidFill>
                  <a:schemeClr val="tx2"/>
                </a:solidFill>
              </a:rPr>
              <a:t> – to reduce drastically and ultimately eliminate dependence on unsustainable forms of energy.</a:t>
            </a: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Poverty eradication</a:t>
            </a:r>
            <a:r>
              <a:rPr lang="en-US" sz="2800" dirty="0" smtClean="0">
                <a:solidFill>
                  <a:schemeClr val="tx2"/>
                </a:solidFill>
              </a:rPr>
              <a:t> – to provide sustainable energy resources to promote the development of poorer countries and their population.</a:t>
            </a: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Global security</a:t>
            </a:r>
            <a:r>
              <a:rPr lang="en-US" sz="2800" dirty="0" smtClean="0">
                <a:solidFill>
                  <a:schemeClr val="tx2"/>
                </a:solidFill>
              </a:rPr>
              <a:t> – to reduce the environmental protections that fossil and nuclear fuel use require.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200" y="260648"/>
            <a:ext cx="8363272" cy="4801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Six principles of sustainable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www.climate-leaders.org/wp-content/uploads/the_main_greenhouse_g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858048" cy="676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age.absoluteastronomy.com/images/encyclopediaimages/g/gr/greenhouse_gas_by_s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435" y="-24"/>
            <a:ext cx="7385565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2159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Note power stations and how much they contribute.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www.dnrec.delaware.gov/Documents/d31ddf5329a04d0eab8d38304736248eCCGreenhouse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0"/>
            <a:ext cx="8607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How to reduce emissions?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Factors such as increasing world population, economic growth and technological development all affect energy usage and therefore the production of greenhouse gases.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Clearly substantial reduction in greenhouse gas emissions can be achieved by working towards reducing the greenhouse intensity of the existing electricity supply.  Australia can do this by generating renewable, low-greenhouse-intensive energy.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colli239.fts.educ.msu.edu/wp-content/uploads/2009/05/emissionsrank1996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76" y="-23813"/>
            <a:ext cx="9175751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Notions of Sustainable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AU" sz="3600" dirty="0" smtClean="0"/>
          </a:p>
          <a:p>
            <a:pPr>
              <a:buNone/>
            </a:pPr>
            <a:endParaRPr lang="en-AU" sz="3600" dirty="0" smtClean="0"/>
          </a:p>
          <a:p>
            <a:pPr algn="ctr">
              <a:buNone/>
            </a:pPr>
            <a:r>
              <a:rPr lang="en-AU" sz="3600" b="1" dirty="0" smtClean="0"/>
              <a:t>Complete review questions .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Review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State the six principles supporting the drive for sustainable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Name four gases that comprise the atmosphere.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is the greenhouse effect?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Which greenhouse gas is able to undergo phase changes?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To which gas are other greenhouse gases compared compared with respect to their warming effect?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Name two activities that result in nitrous oxide emissions into the atmosphere.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Which gas is extremely important in living organisms?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State the purpose of ozone with respect to the sun’s high-frequency ultraviolet light.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Why are aerosols an issue that concern all countries?</a:t>
            </a:r>
          </a:p>
          <a:p>
            <a:pPr marL="514350" indent="-514350">
              <a:buFont typeface="+mj-lt"/>
              <a:buAutoNum type="arabicPeriod" startAt="6"/>
            </a:pPr>
            <a:endParaRPr lang="en-AU" dirty="0" smtClean="0"/>
          </a:p>
          <a:p>
            <a:pPr marL="514350" indent="-514350">
              <a:buFont typeface="+mj-lt"/>
              <a:buAutoNum type="arabicPeriod" startAt="6"/>
            </a:pPr>
            <a:endParaRPr lang="en-AU" dirty="0" smtClean="0"/>
          </a:p>
          <a:p>
            <a:pPr marL="514350" indent="-514350">
              <a:buFont typeface="+mj-lt"/>
              <a:buAutoNum type="arabicPeriod" startAt="6"/>
            </a:pP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Review questions - </a:t>
            </a:r>
            <a:r>
              <a:rPr lang="en-AU" sz="2400" dirty="0" smtClean="0"/>
              <a:t>Continued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143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AU" dirty="0" smtClean="0"/>
              <a:t>List the four distinct layers of the atmosphere.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AU" dirty="0" smtClean="0"/>
              <a:t>State two everyday measures that can be implemented to reduce greenhouse gas emissions and energy usage.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AU" dirty="0" smtClean="0"/>
              <a:t>Describe one major measure that can be used to reduce greenhouse gas emissions and energy usage.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AU" dirty="0" smtClean="0"/>
              <a:t>List five contributing factors to the greenhouse gas problem.</a:t>
            </a:r>
          </a:p>
          <a:p>
            <a:pPr marL="514350" indent="-514350">
              <a:buFont typeface="+mj-lt"/>
              <a:buAutoNum type="arabicPeriod" startAt="10"/>
            </a:pP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Review questions - </a:t>
            </a:r>
            <a:r>
              <a:rPr lang="en-AU" sz="2400" dirty="0" smtClean="0"/>
              <a:t>Continued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Notions of Sustainable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 algn="ctr">
              <a:buNone/>
            </a:pPr>
            <a:r>
              <a:rPr lang="en-AU" sz="4000" b="1" dirty="0" smtClean="0"/>
              <a:t>End</a:t>
            </a:r>
            <a:endParaRPr lang="en-A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428736"/>
            <a:ext cx="857256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+mj-lt"/>
              <a:buAutoNum type="arabicPeriod" startAt="4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Climate protection</a:t>
            </a:r>
            <a:r>
              <a:rPr lang="en-US" sz="2800" dirty="0" smtClean="0">
                <a:solidFill>
                  <a:schemeClr val="tx2"/>
                </a:solidFill>
              </a:rPr>
              <a:t> – to reduce harmful emissions of greenhouse gases.</a:t>
            </a: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 startAt="4"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 startAt="4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Environmental and social protection</a:t>
            </a:r>
            <a:r>
              <a:rPr lang="en-US" sz="2800" dirty="0" smtClean="0">
                <a:solidFill>
                  <a:schemeClr val="tx2"/>
                </a:solidFill>
              </a:rPr>
              <a:t> – to reduce non-greenhouse energy-related pollutants affecting air, water and land and, concurrently, the health of affected peoples.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 startAt="4"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530225" lvl="0" indent="-530225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buAutoNum type="arabicPeriod" startAt="4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Technological innovation and dissemination</a:t>
            </a:r>
            <a:r>
              <a:rPr lang="en-US" sz="2800" dirty="0" smtClean="0">
                <a:solidFill>
                  <a:schemeClr val="tx2"/>
                </a:solidFill>
              </a:rPr>
              <a:t> – to promote the accelerated development and dissemination of sustainable energy industries and businesses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5663"/>
            <a:ext cx="8686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Six principles of sustainable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69386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The earth’s atmosphere</a:t>
            </a:r>
            <a:endParaRPr lang="en-AU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2586061"/>
            <a:ext cx="8388424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Nitrogen</a:t>
            </a:r>
            <a:r>
              <a:rPr lang="en-US" sz="2800" dirty="0" smtClean="0">
                <a:solidFill>
                  <a:schemeClr val="tx2"/>
                </a:solidFill>
              </a:rPr>
              <a:t>				78.08%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Oxygen				21.00%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Argon					0.9%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Water vapour 			0-4%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Carbon dioxide			0.038%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Methane				0.00017%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Nitrous oxide			0.00003%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Ozone				0.000004%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Aerosols (dust, soot, etc.)	0.000001</a:t>
            </a:r>
            <a:r>
              <a:rPr lang="en-US" sz="2800" dirty="0" smtClean="0">
                <a:solidFill>
                  <a:schemeClr val="tx2"/>
                </a:solidFill>
              </a:rPr>
              <a:t>%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24744"/>
            <a:ext cx="91440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The atmosphere is a mixture of various gases that surrounds the earth and protects all life forms by blocking out dangerous rays from the sun.  A mixture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upload.wikimedia.org/wikipedia/commons/thumb/7/7a/Atmosphere_gas_proportions.svg/200px-Atmosphere_gas_proportion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997" y="0"/>
            <a:ext cx="410600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56490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Using a pie pie graph  illustrates the concept much better</a:t>
            </a: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sep10.phys.utk.edu/astr161/lect/earth/atmosphe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LAYERS OF THE ATMOSPHERE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/>
            <a:r>
              <a:rPr lang="en-AU" dirty="0" smtClean="0"/>
              <a:t>The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388424" cy="27389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	</a:t>
            </a:r>
            <a:r>
              <a:rPr lang="en-US" sz="4000" dirty="0" smtClean="0"/>
              <a:t>The </a:t>
            </a:r>
            <a:r>
              <a:rPr lang="en-US" sz="4000" dirty="0" smtClean="0"/>
              <a:t>greenhouse effect is a natural process </a:t>
            </a:r>
            <a:r>
              <a:rPr lang="en-US" sz="4000" dirty="0" smtClean="0"/>
              <a:t>that assists </a:t>
            </a:r>
            <a:r>
              <a:rPr lang="en-US" sz="4000" dirty="0" smtClean="0"/>
              <a:t>in maintaining the Earth’s temperature and the stability of the </a:t>
            </a:r>
            <a:r>
              <a:rPr lang="en-US" sz="4000" dirty="0" smtClean="0"/>
              <a:t>Earth’s </a:t>
            </a:r>
            <a:r>
              <a:rPr lang="en-US" sz="4000" dirty="0" smtClean="0"/>
              <a:t>climate</a:t>
            </a:r>
            <a:r>
              <a:rPr lang="en-US" sz="4000" dirty="0" smtClean="0"/>
              <a:t>.</a:t>
            </a: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upload.wikimedia.org/wikipedia/commons/thumb/5/58/Greenhouse_Effect.svg/500px-Greenhouse_Effec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1983</TotalTime>
  <Words>1239</Words>
  <Application>Microsoft Office PowerPoint</Application>
  <PresentationFormat>On-screen Show (4:3)</PresentationFormat>
  <Paragraphs>181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Sustainable energy technologies</vt:lpstr>
      <vt:lpstr>What is the definition of sustainable energy?</vt:lpstr>
      <vt:lpstr>Slide 3</vt:lpstr>
      <vt:lpstr>Six principles of sustainable energy. </vt:lpstr>
      <vt:lpstr>The earth’s atmosphere</vt:lpstr>
      <vt:lpstr>Slide 6</vt:lpstr>
      <vt:lpstr>Slide 7</vt:lpstr>
      <vt:lpstr>The greenhouse effect</vt:lpstr>
      <vt:lpstr>Slide 9</vt:lpstr>
      <vt:lpstr>Slide 10</vt:lpstr>
      <vt:lpstr>Australia’s contribution</vt:lpstr>
      <vt:lpstr>Slide 12</vt:lpstr>
      <vt:lpstr>Facts about the atmosphere</vt:lpstr>
      <vt:lpstr>Facts about the atmosphere</vt:lpstr>
      <vt:lpstr>Facts about the atmosphere</vt:lpstr>
      <vt:lpstr>Slide 16</vt:lpstr>
      <vt:lpstr>ozone</vt:lpstr>
      <vt:lpstr>Slide 18</vt:lpstr>
      <vt:lpstr>Slide 19</vt:lpstr>
      <vt:lpstr>Slide 20</vt:lpstr>
      <vt:lpstr>Slide 21</vt:lpstr>
      <vt:lpstr>aerosols</vt:lpstr>
      <vt:lpstr>Measures to reduce the greenhouse effect</vt:lpstr>
      <vt:lpstr>Major measures to reduce greenhouse gas emissions include:</vt:lpstr>
      <vt:lpstr>Greenhouse gas charge</vt:lpstr>
      <vt:lpstr>Role of the Regulators</vt:lpstr>
      <vt:lpstr>Government support</vt:lpstr>
      <vt:lpstr>Photovoltaic support (Source RISE 2009)</vt:lpstr>
      <vt:lpstr>Contributing factors to greenhouse gases include</vt:lpstr>
      <vt:lpstr>Slide 30</vt:lpstr>
      <vt:lpstr>Slide 31</vt:lpstr>
      <vt:lpstr>Slide 32</vt:lpstr>
      <vt:lpstr>How to reduce emissions?</vt:lpstr>
      <vt:lpstr>Slide 34</vt:lpstr>
      <vt:lpstr>Notions of Sustainable energy</vt:lpstr>
      <vt:lpstr>Review questions</vt:lpstr>
      <vt:lpstr>Review questions - Continued</vt:lpstr>
      <vt:lpstr>Review questions - Continued</vt:lpstr>
      <vt:lpstr>Notions of Sustainable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</dc:title>
  <dc:creator>Grahame</dc:creator>
  <cp:lastModifiedBy>kinseb</cp:lastModifiedBy>
  <cp:revision>139</cp:revision>
  <dcterms:created xsi:type="dcterms:W3CDTF">2010-05-13T12:02:09Z</dcterms:created>
  <dcterms:modified xsi:type="dcterms:W3CDTF">2011-04-12T10:13:29Z</dcterms:modified>
</cp:coreProperties>
</file>