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3"/>
  </p:notesMasterIdLst>
  <p:handoutMasterIdLst>
    <p:handoutMasterId r:id="rId54"/>
  </p:handoutMasterIdLst>
  <p:sldIdLst>
    <p:sldId id="327" r:id="rId2"/>
    <p:sldId id="328" r:id="rId3"/>
    <p:sldId id="396" r:id="rId4"/>
    <p:sldId id="329" r:id="rId5"/>
    <p:sldId id="330" r:id="rId6"/>
    <p:sldId id="331" r:id="rId7"/>
    <p:sldId id="332" r:id="rId8"/>
    <p:sldId id="333" r:id="rId9"/>
    <p:sldId id="334" r:id="rId10"/>
    <p:sldId id="335" r:id="rId11"/>
    <p:sldId id="336" r:id="rId12"/>
    <p:sldId id="337" r:id="rId13"/>
    <p:sldId id="397" r:id="rId14"/>
    <p:sldId id="338" r:id="rId15"/>
    <p:sldId id="398" r:id="rId16"/>
    <p:sldId id="339" r:id="rId17"/>
    <p:sldId id="340" r:id="rId18"/>
    <p:sldId id="341" r:id="rId19"/>
    <p:sldId id="342" r:id="rId20"/>
    <p:sldId id="343" r:id="rId21"/>
    <p:sldId id="344" r:id="rId22"/>
    <p:sldId id="434" r:id="rId23"/>
    <p:sldId id="345" r:id="rId24"/>
    <p:sldId id="346" r:id="rId25"/>
    <p:sldId id="347" r:id="rId26"/>
    <p:sldId id="348" r:id="rId27"/>
    <p:sldId id="349" r:id="rId28"/>
    <p:sldId id="350" r:id="rId29"/>
    <p:sldId id="351" r:id="rId30"/>
    <p:sldId id="399" r:id="rId31"/>
    <p:sldId id="352" r:id="rId32"/>
    <p:sldId id="432" r:id="rId33"/>
    <p:sldId id="353" r:id="rId34"/>
    <p:sldId id="354" r:id="rId35"/>
    <p:sldId id="355" r:id="rId36"/>
    <p:sldId id="356" r:id="rId37"/>
    <p:sldId id="357" r:id="rId38"/>
    <p:sldId id="358" r:id="rId39"/>
    <p:sldId id="359" r:id="rId40"/>
    <p:sldId id="360" r:id="rId41"/>
    <p:sldId id="361" r:id="rId42"/>
    <p:sldId id="362" r:id="rId43"/>
    <p:sldId id="402" r:id="rId44"/>
    <p:sldId id="400" r:id="rId45"/>
    <p:sldId id="401" r:id="rId46"/>
    <p:sldId id="424" r:id="rId47"/>
    <p:sldId id="425" r:id="rId48"/>
    <p:sldId id="426" r:id="rId49"/>
    <p:sldId id="427" r:id="rId50"/>
    <p:sldId id="431" r:id="rId51"/>
    <p:sldId id="403" r:id="rId52"/>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07" autoAdjust="0"/>
    <p:restoredTop sz="86410"/>
  </p:normalViewPr>
  <p:slideViewPr>
    <p:cSldViewPr>
      <p:cViewPr varScale="1">
        <p:scale>
          <a:sx n="95" d="100"/>
          <a:sy n="95" d="100"/>
        </p:scale>
        <p:origin x="-180" y="-96"/>
      </p:cViewPr>
      <p:guideLst>
        <p:guide orient="horz" pos="2160"/>
        <p:guide pos="2880"/>
      </p:guideLst>
    </p:cSldViewPr>
  </p:slideViewPr>
  <p:outlineViewPr>
    <p:cViewPr>
      <p:scale>
        <a:sx n="33" d="100"/>
        <a:sy n="33" d="100"/>
      </p:scale>
      <p:origin x="0" y="48342"/>
    </p:cViewPr>
  </p:outlineViewPr>
  <p:notesTextViewPr>
    <p:cViewPr>
      <p:scale>
        <a:sx n="100" d="100"/>
        <a:sy n="100" d="100"/>
      </p:scale>
      <p:origin x="0" y="0"/>
    </p:cViewPr>
  </p:notesTextViewPr>
  <p:notesViewPr>
    <p:cSldViewPr>
      <p:cViewPr varScale="1">
        <p:scale>
          <a:sx n="52" d="100"/>
          <a:sy n="52" d="100"/>
        </p:scale>
        <p:origin x="-1956" y="-90"/>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61782" cy="465875"/>
          </a:xfrm>
          <a:prstGeom prst="rect">
            <a:avLst/>
          </a:prstGeom>
        </p:spPr>
        <p:txBody>
          <a:bodyPr vert="horz" lIns="91440" tIns="45720" rIns="91440" bIns="45720" rtlCol="0"/>
          <a:lstStyle>
            <a:lvl1pPr algn="l">
              <a:defRPr sz="1200"/>
            </a:lvl1pPr>
          </a:lstStyle>
          <a:p>
            <a:r>
              <a:rPr lang="en-AU" dirty="0" smtClean="0"/>
              <a:t>K042B Environmentally Sustainable Work Practice</a:t>
            </a:r>
            <a:endParaRPr lang="en-AU" dirty="0"/>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03C59109-4FAF-43FB-BFDC-48690721D6C3}" type="datetimeFigureOut">
              <a:rPr lang="en-US" smtClean="0"/>
              <a:pPr/>
              <a:t>8/30/2011</a:t>
            </a:fld>
            <a:endParaRPr lang="en-AU" dirty="0"/>
          </a:p>
        </p:txBody>
      </p:sp>
      <p:sp>
        <p:nvSpPr>
          <p:cNvPr id="4" name="Footer Placeholder 3"/>
          <p:cNvSpPr>
            <a:spLocks noGrp="1"/>
          </p:cNvSpPr>
          <p:nvPr>
            <p:ph type="ftr" sz="quarter" idx="2"/>
          </p:nvPr>
        </p:nvSpPr>
        <p:spPr>
          <a:xfrm>
            <a:off x="0" y="9440645"/>
            <a:ext cx="3616326" cy="498692"/>
          </a:xfrm>
          <a:prstGeom prst="rect">
            <a:avLst/>
          </a:prstGeom>
        </p:spPr>
        <p:txBody>
          <a:bodyPr vert="horz" lIns="91440" tIns="45720" rIns="91440" bIns="45720" rtlCol="0" anchor="b"/>
          <a:lstStyle>
            <a:lvl1pPr algn="l">
              <a:defRPr sz="1200"/>
            </a:lvl1pPr>
          </a:lstStyle>
          <a:p>
            <a:r>
              <a:rPr lang="en-AU" sz="800" dirty="0" smtClean="0"/>
              <a:t>Produced by G. Aldridge for Challenger Institute of Technology 2010  - (C) Copyright - Grahame Aldridge</a:t>
            </a:r>
            <a:endParaRPr lang="en-AU" sz="800" dirty="0"/>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7136DAA1-2B1A-46D7-9B6B-91BED10ABB12}" type="slidenum">
              <a:rPr lang="en-AU" smtClean="0"/>
              <a:pPr/>
              <a:t>‹#›</a:t>
            </a:fld>
            <a:endParaRPr lang="en-AU" dirty="0"/>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r>
              <a:rPr lang="en-AU" dirty="0" smtClean="0"/>
              <a:t>K042B Environmentally Sustainable Work Practice</a:t>
            </a:r>
            <a:endParaRPr lang="en-AU"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C698265-20EE-4248-A327-5EF65AAFB703}" type="datetimeFigureOut">
              <a:rPr lang="en-US" smtClean="0"/>
              <a:pPr/>
              <a:t>8/30/2011</a:t>
            </a:fld>
            <a:endParaRPr lang="en-AU"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r>
              <a:rPr lang="en-AU" dirty="0" smtClean="0"/>
              <a:t>Produced by G. Aldridge for Challenger Institute of Technology 2010  - (C) Copyright - Grahame Aldridge</a:t>
            </a:r>
            <a:endParaRPr lang="en-AU"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C3F1EBD-6B79-4484-9DA7-5155CD20DFDF}" type="slidenum">
              <a:rPr lang="en-AU" smtClean="0"/>
              <a:pPr/>
              <a:t>‹#›</a:t>
            </a:fld>
            <a:endParaRPr lang="en-AU" dirty="0"/>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2C3F1EBD-6B79-4484-9DA7-5155CD20DFDF}" type="slidenum">
              <a:rPr lang="en-AU" smtClean="0"/>
              <a:pPr/>
              <a:t>31</a:t>
            </a:fld>
            <a:endParaRPr lang="en-AU" dirty="0"/>
          </a:p>
        </p:txBody>
      </p:sp>
      <p:sp>
        <p:nvSpPr>
          <p:cNvPr id="5" name="Footer Placeholder 4"/>
          <p:cNvSpPr>
            <a:spLocks noGrp="1"/>
          </p:cNvSpPr>
          <p:nvPr>
            <p:ph type="ftr" sz="quarter" idx="11"/>
          </p:nvPr>
        </p:nvSpPr>
        <p:spPr/>
        <p:txBody>
          <a:bodyPr/>
          <a:lstStyle/>
          <a:p>
            <a:r>
              <a:rPr lang="en-AU" dirty="0" smtClean="0"/>
              <a:t>Produced by G. Aldridge for Challenger Institute of Technology 2010  - (C) Copyright - Grahame Aldridge</a:t>
            </a:r>
            <a:endParaRPr lang="en-AU" dirty="0"/>
          </a:p>
        </p:txBody>
      </p:sp>
      <p:sp>
        <p:nvSpPr>
          <p:cNvPr id="6" name="Header Placeholder 5"/>
          <p:cNvSpPr>
            <a:spLocks noGrp="1"/>
          </p:cNvSpPr>
          <p:nvPr>
            <p:ph type="hdr" sz="quarter" idx="12"/>
          </p:nvPr>
        </p:nvSpPr>
        <p:spPr/>
        <p:txBody>
          <a:bodyPr/>
          <a:lstStyle/>
          <a:p>
            <a:r>
              <a:rPr lang="en-AU" dirty="0" smtClean="0"/>
              <a:t>K042B Environmentally Sustainable Work Practice</a:t>
            </a:r>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8" name="Footer Placeholder 7"/>
          <p:cNvSpPr>
            <a:spLocks noGrp="1"/>
          </p:cNvSpPr>
          <p:nvPr>
            <p:ph type="ftr" sz="quarter" idx="11"/>
          </p:nvPr>
        </p:nvSpPr>
        <p:spPr/>
        <p:txBody>
          <a:bodyPr/>
          <a:lstStyle>
            <a:extLst/>
          </a:lstStyle>
          <a:p>
            <a:endParaRPr lang="en-AU" dirty="0"/>
          </a:p>
        </p:txBody>
      </p:sp>
      <p:sp>
        <p:nvSpPr>
          <p:cNvPr id="11" name="Slide Number Placeholder 10"/>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5" name="Footer Placeholder 4"/>
          <p:cNvSpPr>
            <a:spLocks noGrp="1"/>
          </p:cNvSpPr>
          <p:nvPr>
            <p:ph type="ftr" sz="quarter" idx="11"/>
          </p:nvPr>
        </p:nvSpPr>
        <p:spPr/>
        <p:txBody>
          <a:bodyPr/>
          <a:lstStyle>
            <a:extLst/>
          </a:lstStyle>
          <a:p>
            <a:endParaRPr lang="en-AU" dirty="0"/>
          </a:p>
        </p:txBody>
      </p:sp>
      <p:sp>
        <p:nvSpPr>
          <p:cNvPr id="6" name="Slide Number Placeholder 5"/>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5" name="Footer Placeholder 4"/>
          <p:cNvSpPr>
            <a:spLocks noGrp="1"/>
          </p:cNvSpPr>
          <p:nvPr>
            <p:ph type="ftr" sz="quarter" idx="11"/>
          </p:nvPr>
        </p:nvSpPr>
        <p:spPr/>
        <p:txBody>
          <a:bodyPr/>
          <a:lstStyle>
            <a:extLst/>
          </a:lstStyle>
          <a:p>
            <a:endParaRPr lang="en-AU" dirty="0"/>
          </a:p>
        </p:txBody>
      </p:sp>
      <p:sp>
        <p:nvSpPr>
          <p:cNvPr id="6" name="Slide Number Placeholder 5"/>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5" name="Footer Placeholder 4"/>
          <p:cNvSpPr>
            <a:spLocks noGrp="1"/>
          </p:cNvSpPr>
          <p:nvPr>
            <p:ph type="ftr" sz="quarter" idx="11"/>
          </p:nvPr>
        </p:nvSpPr>
        <p:spPr/>
        <p:txBody>
          <a:bodyPr/>
          <a:lstStyle>
            <a:extLst/>
          </a:lstStyle>
          <a:p>
            <a:endParaRPr lang="en-AU" dirty="0"/>
          </a:p>
        </p:txBody>
      </p:sp>
      <p:sp>
        <p:nvSpPr>
          <p:cNvPr id="6" name="Slide Number Placeholder 5"/>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5" name="Footer Placeholder 4"/>
          <p:cNvSpPr>
            <a:spLocks noGrp="1"/>
          </p:cNvSpPr>
          <p:nvPr>
            <p:ph type="ftr" sz="quarter" idx="11"/>
          </p:nvPr>
        </p:nvSpPr>
        <p:spPr/>
        <p:txBody>
          <a:bodyPr/>
          <a:lstStyle>
            <a:extLst/>
          </a:lstStyle>
          <a:p>
            <a:endParaRPr lang="en-AU" dirty="0"/>
          </a:p>
        </p:txBody>
      </p:sp>
      <p:sp>
        <p:nvSpPr>
          <p:cNvPr id="6" name="Slide Number Placeholder 5"/>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6" name="Footer Placeholder 5"/>
          <p:cNvSpPr>
            <a:spLocks noGrp="1"/>
          </p:cNvSpPr>
          <p:nvPr>
            <p:ph type="ftr" sz="quarter" idx="11"/>
          </p:nvPr>
        </p:nvSpPr>
        <p:spPr/>
        <p:txBody>
          <a:bodyPr/>
          <a:lstStyle>
            <a:extLst/>
          </a:lstStyle>
          <a:p>
            <a:endParaRPr lang="en-AU" dirty="0"/>
          </a:p>
        </p:txBody>
      </p:sp>
      <p:sp>
        <p:nvSpPr>
          <p:cNvPr id="7" name="Slide Number Placeholder 6"/>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8" name="Footer Placeholder 7"/>
          <p:cNvSpPr>
            <a:spLocks noGrp="1"/>
          </p:cNvSpPr>
          <p:nvPr>
            <p:ph type="ftr" sz="quarter" idx="11"/>
          </p:nvPr>
        </p:nvSpPr>
        <p:spPr/>
        <p:txBody>
          <a:bodyPr/>
          <a:lstStyle>
            <a:extLst/>
          </a:lstStyle>
          <a:p>
            <a:endParaRPr lang="en-AU" dirty="0"/>
          </a:p>
        </p:txBody>
      </p:sp>
      <p:sp>
        <p:nvSpPr>
          <p:cNvPr id="9" name="Slide Number Placeholder 8"/>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4" name="Footer Placeholder 3"/>
          <p:cNvSpPr>
            <a:spLocks noGrp="1"/>
          </p:cNvSpPr>
          <p:nvPr>
            <p:ph type="ftr" sz="quarter" idx="11"/>
          </p:nvPr>
        </p:nvSpPr>
        <p:spPr/>
        <p:txBody>
          <a:bodyPr/>
          <a:lstStyle>
            <a:extLst/>
          </a:lstStyle>
          <a:p>
            <a:endParaRPr lang="en-AU" dirty="0"/>
          </a:p>
        </p:txBody>
      </p:sp>
      <p:sp>
        <p:nvSpPr>
          <p:cNvPr id="5" name="Slide Number Placeholder 4"/>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3" name="Footer Placeholder 2"/>
          <p:cNvSpPr>
            <a:spLocks noGrp="1"/>
          </p:cNvSpPr>
          <p:nvPr>
            <p:ph type="ftr" sz="quarter" idx="11"/>
          </p:nvPr>
        </p:nvSpPr>
        <p:spPr/>
        <p:txBody>
          <a:bodyPr/>
          <a:lstStyle>
            <a:extLst/>
          </a:lstStyle>
          <a:p>
            <a:endParaRPr lang="en-AU" dirty="0"/>
          </a:p>
        </p:txBody>
      </p:sp>
      <p:sp>
        <p:nvSpPr>
          <p:cNvPr id="4" name="Slide Number Placeholder 3"/>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6" name="Footer Placeholder 5"/>
          <p:cNvSpPr>
            <a:spLocks noGrp="1"/>
          </p:cNvSpPr>
          <p:nvPr>
            <p:ph type="ftr" sz="quarter" idx="11"/>
          </p:nvPr>
        </p:nvSpPr>
        <p:spPr/>
        <p:txBody>
          <a:bodyPr/>
          <a:lstStyle>
            <a:extLst/>
          </a:lstStyle>
          <a:p>
            <a:endParaRPr lang="en-AU" dirty="0"/>
          </a:p>
        </p:txBody>
      </p:sp>
      <p:sp>
        <p:nvSpPr>
          <p:cNvPr id="7" name="Slide Number Placeholder 6"/>
          <p:cNvSpPr>
            <a:spLocks noGrp="1"/>
          </p:cNvSpPr>
          <p:nvPr>
            <p:ph type="sldNum" sz="quarter" idx="12"/>
          </p:nvPr>
        </p:nvSpPr>
        <p:spPr/>
        <p:txBody>
          <a:bodyPr/>
          <a:lstStyle>
            <a:extLst/>
          </a:lstStyle>
          <a:p>
            <a:fld id="{3EA15460-6FC1-452E-AFFC-C3C983FB8348}"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A067E5-C5C8-4BF9-B8FA-9730A48A3B1F}" type="datetimeFigureOut">
              <a:rPr lang="en-US" smtClean="0"/>
              <a:pPr/>
              <a:t>8/30/2011</a:t>
            </a:fld>
            <a:endParaRPr lang="en-AU" dirty="0"/>
          </a:p>
        </p:txBody>
      </p:sp>
      <p:sp>
        <p:nvSpPr>
          <p:cNvPr id="6" name="Footer Placeholder 5"/>
          <p:cNvSpPr>
            <a:spLocks noGrp="1"/>
          </p:cNvSpPr>
          <p:nvPr>
            <p:ph type="ftr" sz="quarter" idx="11"/>
          </p:nvPr>
        </p:nvSpPr>
        <p:spPr/>
        <p:txBody>
          <a:bodyPr/>
          <a:lstStyle>
            <a:extLst/>
          </a:lstStyle>
          <a:p>
            <a:endParaRPr lang="en-AU" dirty="0"/>
          </a:p>
        </p:txBody>
      </p:sp>
      <p:sp>
        <p:nvSpPr>
          <p:cNvPr id="7" name="Slide Number Placeholder 6"/>
          <p:cNvSpPr>
            <a:spLocks noGrp="1"/>
          </p:cNvSpPr>
          <p:nvPr>
            <p:ph type="sldNum" sz="quarter" idx="12"/>
          </p:nvPr>
        </p:nvSpPr>
        <p:spPr/>
        <p:txBody>
          <a:bodyPr/>
          <a:lstStyle>
            <a:extLst/>
          </a:lstStyle>
          <a:p>
            <a:fld id="{3EA15460-6FC1-452E-AFFC-C3C983FB8348}" type="slidenum">
              <a:rPr lang="en-AU" smtClean="0"/>
              <a:pPr/>
              <a:t>‹#›</a:t>
            </a:fld>
            <a:endParaRPr lang="en-AU"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A067E5-C5C8-4BF9-B8FA-9730A48A3B1F}" type="datetimeFigureOut">
              <a:rPr lang="en-US" smtClean="0"/>
              <a:pPr/>
              <a:t>8/30/2011</a:t>
            </a:fld>
            <a:endParaRPr lang="en-AU"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AU"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EA15460-6FC1-452E-AFFC-C3C983FB8348}"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4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google.com.au/imag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algn="ctr">
              <a:buNone/>
            </a:pPr>
            <a:endParaRPr lang="en-AU" sz="4800" b="1" dirty="0" smtClean="0"/>
          </a:p>
          <a:p>
            <a:pPr algn="ctr">
              <a:buNone/>
            </a:pPr>
            <a:r>
              <a:rPr lang="en-AU" sz="4800" b="1" dirty="0" smtClean="0"/>
              <a:t>Energy Efficient Building Design</a:t>
            </a:r>
            <a:endParaRPr lang="en-AU" sz="4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7544" y="476672"/>
            <a:ext cx="8136904" cy="838200"/>
          </a:xfrm>
        </p:spPr>
        <p:txBody>
          <a:bodyPr/>
          <a:lstStyle/>
          <a:p>
            <a:r>
              <a:rPr lang="en-AU" dirty="0" smtClean="0"/>
              <a:t>Passive solar systems </a:t>
            </a:r>
            <a:endParaRPr lang="en-AU" dirty="0"/>
          </a:p>
        </p:txBody>
      </p:sp>
      <p:sp>
        <p:nvSpPr>
          <p:cNvPr id="3" name="Content Placeholder 2"/>
          <p:cNvSpPr>
            <a:spLocks noGrp="1"/>
          </p:cNvSpPr>
          <p:nvPr>
            <p:ph idx="1"/>
          </p:nvPr>
        </p:nvSpPr>
        <p:spPr>
          <a:xfrm>
            <a:off x="304800" y="1357298"/>
            <a:ext cx="8686800" cy="5214974"/>
          </a:xfrm>
        </p:spPr>
        <p:txBody>
          <a:bodyPr>
            <a:normAutofit/>
          </a:bodyPr>
          <a:lstStyle/>
          <a:p>
            <a:pPr marL="92075" indent="-92075">
              <a:buNone/>
            </a:pPr>
            <a:r>
              <a:rPr lang="en-AU" dirty="0" smtClean="0"/>
              <a:t>The passive system uses the building materials as a thermal mass to collect, store and distribute solar heat.</a:t>
            </a:r>
          </a:p>
          <a:p>
            <a:pPr marL="92075" indent="-92075">
              <a:buNone/>
            </a:pPr>
            <a:endParaRPr lang="en-AU" dirty="0" smtClean="0"/>
          </a:p>
          <a:p>
            <a:pPr marL="92075" indent="-92075">
              <a:buNone/>
            </a:pPr>
            <a:r>
              <a:rPr lang="en-AU" dirty="0" smtClean="0"/>
              <a:t>Passive systems do not rely mechanical means to drive the heat and cooling process but instead use natural means such as convection, conductance and radiation materials themselves.</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95536" y="476672"/>
            <a:ext cx="8136904" cy="838200"/>
          </a:xfrm>
        </p:spPr>
        <p:txBody>
          <a:bodyPr/>
          <a:lstStyle/>
          <a:p>
            <a:r>
              <a:rPr lang="en-AU" dirty="0" smtClean="0"/>
              <a:t>Passive solar systems </a:t>
            </a:r>
            <a:endParaRPr lang="en-AU" dirty="0"/>
          </a:p>
        </p:txBody>
      </p:sp>
      <p:sp>
        <p:nvSpPr>
          <p:cNvPr id="3" name="Content Placeholder 2"/>
          <p:cNvSpPr>
            <a:spLocks noGrp="1"/>
          </p:cNvSpPr>
          <p:nvPr>
            <p:ph idx="1"/>
          </p:nvPr>
        </p:nvSpPr>
        <p:spPr>
          <a:xfrm>
            <a:off x="467544" y="1357298"/>
            <a:ext cx="8064896" cy="4519974"/>
          </a:xfrm>
        </p:spPr>
        <p:txBody>
          <a:bodyPr>
            <a:normAutofit/>
          </a:bodyPr>
          <a:lstStyle/>
          <a:p>
            <a:pPr marL="0" indent="0">
              <a:buNone/>
            </a:pPr>
            <a:r>
              <a:rPr lang="en-AU" dirty="0" smtClean="0"/>
              <a:t>There are four general connections with respect to passive solar design:</a:t>
            </a:r>
          </a:p>
          <a:p>
            <a:pPr marL="514350" indent="-514350">
              <a:buFont typeface="+mj-lt"/>
              <a:buAutoNum type="arabicPeriod"/>
            </a:pPr>
            <a:r>
              <a:rPr lang="en-AU" dirty="0" smtClean="0"/>
              <a:t>Collector</a:t>
            </a:r>
          </a:p>
          <a:p>
            <a:pPr marL="514350" indent="-514350">
              <a:buFont typeface="+mj-lt"/>
              <a:buAutoNum type="arabicPeriod"/>
            </a:pPr>
            <a:endParaRPr lang="en-AU" dirty="0" smtClean="0"/>
          </a:p>
          <a:p>
            <a:pPr marL="514350" indent="-514350">
              <a:buFont typeface="+mj-lt"/>
              <a:buAutoNum type="arabicPeriod"/>
            </a:pPr>
            <a:r>
              <a:rPr lang="en-AU" dirty="0" smtClean="0"/>
              <a:t>Load</a:t>
            </a:r>
          </a:p>
          <a:p>
            <a:pPr marL="514350" indent="-514350">
              <a:buFont typeface="+mj-lt"/>
              <a:buAutoNum type="arabicPeriod"/>
            </a:pPr>
            <a:endParaRPr lang="en-AU" dirty="0" smtClean="0"/>
          </a:p>
          <a:p>
            <a:pPr marL="514350" indent="-514350">
              <a:buFont typeface="+mj-lt"/>
              <a:buAutoNum type="arabicPeriod"/>
            </a:pPr>
            <a:r>
              <a:rPr lang="en-AU" dirty="0" smtClean="0"/>
              <a:t>Storage</a:t>
            </a:r>
          </a:p>
          <a:p>
            <a:pPr marL="514350" indent="-514350">
              <a:buFont typeface="+mj-lt"/>
              <a:buAutoNum type="arabicPeriod"/>
            </a:pPr>
            <a:endParaRPr lang="en-AU" dirty="0" smtClean="0"/>
          </a:p>
          <a:p>
            <a:pPr marL="514350" indent="-514350">
              <a:buFont typeface="+mj-lt"/>
              <a:buAutoNum type="arabicPeriod"/>
            </a:pPr>
            <a:r>
              <a:rPr lang="en-AU" dirty="0" smtClean="0"/>
              <a:t>Eaves</a:t>
            </a:r>
          </a:p>
          <a:p>
            <a:pPr marL="514350" indent="-514350">
              <a:buFont typeface="+mj-lt"/>
              <a:buAutoNum type="arabicPeriod"/>
            </a:pP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476672"/>
            <a:ext cx="8147248" cy="720080"/>
          </a:xfrm>
        </p:spPr>
        <p:txBody>
          <a:bodyPr>
            <a:normAutofit/>
          </a:bodyPr>
          <a:lstStyle/>
          <a:p>
            <a:r>
              <a:rPr lang="en-AU" dirty="0" smtClean="0"/>
              <a:t>Passive solar systems </a:t>
            </a:r>
            <a:endParaRPr lang="en-AU" dirty="0"/>
          </a:p>
        </p:txBody>
      </p:sp>
      <p:sp>
        <p:nvSpPr>
          <p:cNvPr id="3" name="Content Placeholder 2"/>
          <p:cNvSpPr>
            <a:spLocks noGrp="1"/>
          </p:cNvSpPr>
          <p:nvPr>
            <p:ph idx="1"/>
          </p:nvPr>
        </p:nvSpPr>
        <p:spPr>
          <a:xfrm>
            <a:off x="539552" y="1124744"/>
            <a:ext cx="8208912" cy="5400600"/>
          </a:xfrm>
        </p:spPr>
        <p:txBody>
          <a:bodyPr>
            <a:normAutofit lnSpcReduction="10000"/>
          </a:bodyPr>
          <a:lstStyle/>
          <a:p>
            <a:pPr marL="0" indent="0">
              <a:buNone/>
            </a:pPr>
            <a:r>
              <a:rPr lang="en-AU" dirty="0" smtClean="0"/>
              <a:t>The </a:t>
            </a:r>
            <a:r>
              <a:rPr lang="en-AU" b="1" u="sng" dirty="0" smtClean="0"/>
              <a:t>collecto</a:t>
            </a:r>
            <a:r>
              <a:rPr lang="en-AU" u="sng" dirty="0" smtClean="0"/>
              <a:t>r</a:t>
            </a:r>
            <a:r>
              <a:rPr lang="en-AU" dirty="0" smtClean="0"/>
              <a:t> is where the solar energy gains access to the building, while </a:t>
            </a:r>
          </a:p>
          <a:p>
            <a:pPr marL="0" indent="0">
              <a:buNone/>
            </a:pPr>
            <a:endParaRPr lang="en-AU" dirty="0" smtClean="0"/>
          </a:p>
          <a:p>
            <a:pPr marL="0" indent="0">
              <a:buNone/>
            </a:pPr>
            <a:r>
              <a:rPr lang="en-AU" dirty="0" smtClean="0"/>
              <a:t>The </a:t>
            </a:r>
            <a:r>
              <a:rPr lang="en-AU" b="1" u="sng" dirty="0" smtClean="0"/>
              <a:t>load</a:t>
            </a:r>
            <a:r>
              <a:rPr lang="en-AU" dirty="0" smtClean="0"/>
              <a:t> is where the energy is needed to maintain thermal comfort</a:t>
            </a:r>
          </a:p>
          <a:p>
            <a:pPr marL="0" indent="0">
              <a:buNone/>
            </a:pPr>
            <a:endParaRPr lang="en-AU" dirty="0" smtClean="0"/>
          </a:p>
          <a:p>
            <a:pPr marL="0" indent="0">
              <a:buNone/>
            </a:pPr>
            <a:r>
              <a:rPr lang="en-AU" b="1" u="sng" dirty="0" smtClean="0"/>
              <a:t>Storage</a:t>
            </a:r>
            <a:r>
              <a:rPr lang="en-AU" dirty="0" smtClean="0"/>
              <a:t> is generally provided to allow comfort at night and during overcast periods and </a:t>
            </a:r>
          </a:p>
          <a:p>
            <a:pPr marL="0" indent="0">
              <a:buNone/>
            </a:pPr>
            <a:endParaRPr lang="en-AU" dirty="0" smtClean="0"/>
          </a:p>
          <a:p>
            <a:pPr marL="0" indent="0">
              <a:buNone/>
            </a:pPr>
            <a:r>
              <a:rPr lang="en-AU" b="1" u="sng" dirty="0" smtClean="0"/>
              <a:t>Eaves</a:t>
            </a:r>
            <a:r>
              <a:rPr lang="en-AU" dirty="0" smtClean="0"/>
              <a:t> are used so the building is cool in summer</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endParaRPr lang="en-AU" dirty="0"/>
          </a:p>
        </p:txBody>
      </p:sp>
      <p:pic>
        <p:nvPicPr>
          <p:cNvPr id="162818" name="Picture 2" descr="http://www.ecobob.co.nz/_ImgUser/1/1677.jpg"/>
          <p:cNvPicPr>
            <a:picLocks noChangeAspect="1" noChangeArrowheads="1"/>
          </p:cNvPicPr>
          <p:nvPr/>
        </p:nvPicPr>
        <p:blipFill>
          <a:blip r:embed="rId2" cstate="print"/>
          <a:srcRect/>
          <a:stretch>
            <a:fillRect/>
          </a:stretch>
        </p:blipFill>
        <p:spPr bwMode="auto">
          <a:xfrm>
            <a:off x="0" y="-136525"/>
            <a:ext cx="9144000" cy="69945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8064896" cy="838200"/>
          </a:xfrm>
        </p:spPr>
        <p:txBody>
          <a:bodyPr/>
          <a:lstStyle/>
          <a:p>
            <a:r>
              <a:rPr lang="en-AU" dirty="0" smtClean="0"/>
              <a:t>Glazing</a:t>
            </a:r>
            <a:endParaRPr lang="en-AU" dirty="0"/>
          </a:p>
        </p:txBody>
      </p:sp>
      <p:sp>
        <p:nvSpPr>
          <p:cNvPr id="3" name="Content Placeholder 2"/>
          <p:cNvSpPr>
            <a:spLocks noGrp="1"/>
          </p:cNvSpPr>
          <p:nvPr>
            <p:ph idx="1"/>
          </p:nvPr>
        </p:nvSpPr>
        <p:spPr>
          <a:xfrm>
            <a:off x="683568" y="1556792"/>
            <a:ext cx="7488832" cy="4403976"/>
          </a:xfrm>
        </p:spPr>
        <p:txBody>
          <a:bodyPr>
            <a:normAutofit lnSpcReduction="10000"/>
          </a:bodyPr>
          <a:lstStyle/>
          <a:p>
            <a:pPr marL="0" indent="0">
              <a:buNone/>
            </a:pPr>
            <a:r>
              <a:rPr lang="en-AU" dirty="0" smtClean="0"/>
              <a:t>The type of glass windows (glass, plastic, treated glass) used in building is very important consideration in terms of their light and heat transmission characteristics.</a:t>
            </a:r>
          </a:p>
          <a:p>
            <a:pPr marL="0" indent="0">
              <a:buNone/>
            </a:pPr>
            <a:endParaRPr lang="en-AU" dirty="0" smtClean="0"/>
          </a:p>
          <a:p>
            <a:pPr marL="0" indent="0">
              <a:buNone/>
            </a:pPr>
            <a:r>
              <a:rPr lang="en-AU" dirty="0" smtClean="0"/>
              <a:t>The glass itself has different </a:t>
            </a:r>
            <a:r>
              <a:rPr lang="en-AU" i="1" dirty="0" smtClean="0"/>
              <a:t>R</a:t>
            </a:r>
            <a:r>
              <a:rPr lang="en-AU" dirty="0" smtClean="0"/>
              <a:t>-values (thermal resistance).  If a window’s </a:t>
            </a:r>
            <a:r>
              <a:rPr lang="en-AU" i="1" dirty="0" smtClean="0"/>
              <a:t>R</a:t>
            </a:r>
            <a:r>
              <a:rPr lang="en-AU" dirty="0" smtClean="0"/>
              <a:t> value is high, it will lose less heat than one with a lower </a:t>
            </a:r>
            <a:r>
              <a:rPr lang="en-AU" i="1" dirty="0" smtClean="0"/>
              <a:t>R</a:t>
            </a:r>
            <a:r>
              <a:rPr lang="en-AU" dirty="0" smtClean="0"/>
              <a:t>-value.</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endParaRPr lang="en-AU" dirty="0"/>
          </a:p>
        </p:txBody>
      </p:sp>
      <p:pic>
        <p:nvPicPr>
          <p:cNvPr id="164866" name="Picture 2" descr="http://www.newhomesdirectory.com/Blog/image.axd?picture=2009%2F8%2Fefficientwindows.jpg"/>
          <p:cNvPicPr>
            <a:picLocks noChangeAspect="1" noChangeArrowheads="1"/>
          </p:cNvPicPr>
          <p:nvPr/>
        </p:nvPicPr>
        <p:blipFill>
          <a:blip r:embed="rId2" cstate="print"/>
          <a:srcRect/>
          <a:stretch>
            <a:fillRect/>
          </a:stretch>
        </p:blipFill>
        <p:spPr bwMode="auto">
          <a:xfrm>
            <a:off x="0" y="0"/>
            <a:ext cx="9144000" cy="685301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80920" cy="838200"/>
          </a:xfrm>
        </p:spPr>
        <p:txBody>
          <a:bodyPr/>
          <a:lstStyle/>
          <a:p>
            <a:r>
              <a:rPr lang="en-AU" dirty="0" smtClean="0"/>
              <a:t>Window ratings</a:t>
            </a:r>
            <a:endParaRPr lang="en-AU" dirty="0"/>
          </a:p>
        </p:txBody>
      </p:sp>
      <p:sp>
        <p:nvSpPr>
          <p:cNvPr id="3" name="Content Placeholder 2"/>
          <p:cNvSpPr>
            <a:spLocks noGrp="1"/>
          </p:cNvSpPr>
          <p:nvPr>
            <p:ph idx="1"/>
          </p:nvPr>
        </p:nvSpPr>
        <p:spPr>
          <a:xfrm>
            <a:off x="467544" y="1556792"/>
            <a:ext cx="8183880" cy="4187952"/>
          </a:xfrm>
        </p:spPr>
        <p:txBody>
          <a:bodyPr/>
          <a:lstStyle/>
          <a:p>
            <a:pPr marL="0" indent="0">
              <a:buNone/>
            </a:pPr>
            <a:r>
              <a:rPr lang="en-AU" dirty="0" smtClean="0"/>
              <a:t>Usually, window </a:t>
            </a:r>
            <a:r>
              <a:rPr lang="en-AU" i="1" dirty="0" smtClean="0"/>
              <a:t>R</a:t>
            </a:r>
            <a:r>
              <a:rPr lang="en-AU" dirty="0" smtClean="0"/>
              <a:t>-values range from 0.9 to 3.0 but some exceptions exist.</a:t>
            </a:r>
          </a:p>
          <a:p>
            <a:pPr marL="0" indent="0">
              <a:buNone/>
            </a:pPr>
            <a:endParaRPr lang="en-AU" dirty="0" smtClean="0"/>
          </a:p>
          <a:p>
            <a:pPr marL="0" indent="0">
              <a:buNone/>
            </a:pPr>
            <a:r>
              <a:rPr lang="en-AU" dirty="0" smtClean="0"/>
              <a:t>Windows also have a U-factor, also known as the solar heat gain coefficient, expressed as W/m</a:t>
            </a:r>
            <a:r>
              <a:rPr lang="en-AU" baseline="30000" dirty="0" smtClean="0"/>
              <a:t>2</a:t>
            </a:r>
            <a:r>
              <a:rPr lang="en-AU" dirty="0" smtClean="0"/>
              <a:t> K(K=temperature difference across glass).  If a window’s </a:t>
            </a:r>
            <a:r>
              <a:rPr lang="en-AU" i="1" dirty="0" smtClean="0"/>
              <a:t>U</a:t>
            </a:r>
            <a:r>
              <a:rPr lang="en-AU" dirty="0" smtClean="0"/>
              <a:t>-value is low, it will lose less heat than one with a high </a:t>
            </a:r>
            <a:r>
              <a:rPr lang="en-AU" i="1" dirty="0" smtClean="0"/>
              <a:t>U</a:t>
            </a:r>
            <a:r>
              <a:rPr lang="en-AU" dirty="0" smtClean="0"/>
              <a:t>-value.</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064896" cy="838200"/>
          </a:xfrm>
        </p:spPr>
        <p:txBody>
          <a:bodyPr/>
          <a:lstStyle/>
          <a:p>
            <a:r>
              <a:rPr lang="en-AU" dirty="0" smtClean="0"/>
              <a:t>U-value</a:t>
            </a:r>
            <a:endParaRPr lang="en-AU" dirty="0"/>
          </a:p>
        </p:txBody>
      </p:sp>
      <p:sp>
        <p:nvSpPr>
          <p:cNvPr id="3" name="Content Placeholder 2"/>
          <p:cNvSpPr>
            <a:spLocks noGrp="1"/>
          </p:cNvSpPr>
          <p:nvPr>
            <p:ph idx="1"/>
          </p:nvPr>
        </p:nvSpPr>
        <p:spPr>
          <a:xfrm>
            <a:off x="539552" y="1700808"/>
            <a:ext cx="8064896" cy="4032448"/>
          </a:xfrm>
        </p:spPr>
        <p:txBody>
          <a:bodyPr/>
          <a:lstStyle/>
          <a:p>
            <a:pPr marL="0" indent="0">
              <a:buNone/>
            </a:pPr>
            <a:r>
              <a:rPr lang="en-AU" dirty="0" smtClean="0"/>
              <a:t>The </a:t>
            </a:r>
            <a:r>
              <a:rPr lang="en-AU" i="1" dirty="0" smtClean="0"/>
              <a:t>U</a:t>
            </a:r>
            <a:r>
              <a:rPr lang="en-AU" dirty="0" smtClean="0"/>
              <a:t>-value indicates how quickly heat is transferred through a window, and R-value indicates the opposite.</a:t>
            </a:r>
          </a:p>
          <a:p>
            <a:pPr marL="0" indent="0">
              <a:buNone/>
            </a:pPr>
            <a:endParaRPr lang="en-AU" dirty="0" smtClean="0"/>
          </a:p>
          <a:p>
            <a:pPr marL="0" indent="0">
              <a:buNone/>
            </a:pPr>
            <a:r>
              <a:rPr lang="en-AU" dirty="0" smtClean="0"/>
              <a:t>So a window with low </a:t>
            </a:r>
            <a:r>
              <a:rPr lang="en-AU" i="1" dirty="0" smtClean="0"/>
              <a:t>U</a:t>
            </a:r>
            <a:r>
              <a:rPr lang="en-AU" dirty="0" smtClean="0"/>
              <a:t>-factor, or a high </a:t>
            </a:r>
            <a:r>
              <a:rPr lang="en-AU" i="1" dirty="0" smtClean="0"/>
              <a:t>R</a:t>
            </a:r>
            <a:r>
              <a:rPr lang="en-AU" dirty="0" smtClean="0"/>
              <a:t>-value, is better at keeping buildings warmer in winter and cooler in summer.</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682" y="548680"/>
            <a:ext cx="8381782" cy="982216"/>
          </a:xfrm>
        </p:spPr>
        <p:txBody>
          <a:bodyPr>
            <a:normAutofit fontScale="90000"/>
          </a:bodyPr>
          <a:lstStyle/>
          <a:p>
            <a:r>
              <a:rPr lang="en-AU" dirty="0" smtClean="0"/>
              <a:t>Window Energy Rating Scheme (WERS)</a:t>
            </a:r>
            <a:endParaRPr lang="en-AU" dirty="0"/>
          </a:p>
        </p:txBody>
      </p:sp>
      <p:sp>
        <p:nvSpPr>
          <p:cNvPr id="3" name="Content Placeholder 2"/>
          <p:cNvSpPr>
            <a:spLocks noGrp="1"/>
          </p:cNvSpPr>
          <p:nvPr>
            <p:ph idx="1"/>
          </p:nvPr>
        </p:nvSpPr>
        <p:spPr>
          <a:xfrm>
            <a:off x="467544" y="1628800"/>
            <a:ext cx="8183880" cy="4187952"/>
          </a:xfrm>
        </p:spPr>
        <p:txBody>
          <a:bodyPr/>
          <a:lstStyle/>
          <a:p>
            <a:pPr marL="0" indent="0">
              <a:buNone/>
            </a:pPr>
            <a:r>
              <a:rPr lang="en-AU" dirty="0" smtClean="0"/>
              <a:t>In Australia the Window Energy Rating Scheme (WERS) is an excellent example of government and industry working in partnership to address the greenhouse problem.</a:t>
            </a:r>
          </a:p>
          <a:p>
            <a:pPr marL="0" indent="0">
              <a:buNone/>
            </a:pPr>
            <a:endParaRPr lang="en-AU" dirty="0" smtClean="0"/>
          </a:p>
          <a:p>
            <a:pPr marL="0" indent="0">
              <a:buNone/>
            </a:pPr>
            <a:r>
              <a:rPr lang="en-AU" dirty="0" smtClean="0"/>
              <a:t>Up to 40% of energy is lost through windows in typical Australian homes.</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064896" cy="838200"/>
          </a:xfrm>
        </p:spPr>
        <p:txBody>
          <a:bodyPr/>
          <a:lstStyle/>
          <a:p>
            <a:r>
              <a:rPr lang="en-AU" dirty="0" smtClean="0"/>
              <a:t>insulation</a:t>
            </a:r>
            <a:endParaRPr lang="en-AU" dirty="0"/>
          </a:p>
        </p:txBody>
      </p:sp>
      <p:sp>
        <p:nvSpPr>
          <p:cNvPr id="3" name="Content Placeholder 2"/>
          <p:cNvSpPr>
            <a:spLocks noGrp="1"/>
          </p:cNvSpPr>
          <p:nvPr>
            <p:ph idx="1"/>
          </p:nvPr>
        </p:nvSpPr>
        <p:spPr>
          <a:xfrm>
            <a:off x="467544" y="1556792"/>
            <a:ext cx="8183880" cy="4187952"/>
          </a:xfrm>
        </p:spPr>
        <p:txBody>
          <a:bodyPr/>
          <a:lstStyle/>
          <a:p>
            <a:pPr marL="0" indent="0">
              <a:buNone/>
            </a:pPr>
            <a:r>
              <a:rPr lang="en-AU" dirty="0" smtClean="0"/>
              <a:t>Building materials used to insulate a house such as building blankets and batts, foils and polystyrene panels are specified by their R-value (thermal resistance).</a:t>
            </a:r>
          </a:p>
          <a:p>
            <a:pPr marL="0" indent="0">
              <a:buNone/>
            </a:pPr>
            <a:endParaRPr lang="en-A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183880" cy="661824"/>
          </a:xfrm>
        </p:spPr>
        <p:txBody>
          <a:bodyPr>
            <a:normAutofit fontScale="90000"/>
          </a:bodyPr>
          <a:lstStyle/>
          <a:p>
            <a:r>
              <a:rPr lang="en-AU" dirty="0" smtClean="0"/>
              <a:t>Energy-efficient building design</a:t>
            </a:r>
            <a:endParaRPr lang="en-AU" dirty="0"/>
          </a:p>
        </p:txBody>
      </p:sp>
      <p:sp>
        <p:nvSpPr>
          <p:cNvPr id="3" name="Content Placeholder 2"/>
          <p:cNvSpPr>
            <a:spLocks noGrp="1"/>
          </p:cNvSpPr>
          <p:nvPr>
            <p:ph idx="1"/>
          </p:nvPr>
        </p:nvSpPr>
        <p:spPr>
          <a:xfrm>
            <a:off x="467544" y="1628800"/>
            <a:ext cx="8183880" cy="4187952"/>
          </a:xfrm>
        </p:spPr>
        <p:txBody>
          <a:bodyPr>
            <a:normAutofit lnSpcReduction="10000"/>
          </a:bodyPr>
          <a:lstStyle/>
          <a:p>
            <a:pPr marL="0" indent="0">
              <a:buNone/>
            </a:pPr>
            <a:r>
              <a:rPr lang="en-AU" dirty="0" smtClean="0"/>
              <a:t>Energy-efficient building design is all about the creation of buildings that are in harmony with the environment and maximise the use of natural energy sources.</a:t>
            </a:r>
          </a:p>
          <a:p>
            <a:pPr marL="0" indent="0">
              <a:buNone/>
            </a:pPr>
            <a:endParaRPr lang="en-AU" dirty="0" smtClean="0"/>
          </a:p>
          <a:p>
            <a:pPr marL="0" indent="0">
              <a:buNone/>
            </a:pPr>
            <a:r>
              <a:rPr lang="en-AU" dirty="0" smtClean="0"/>
              <a:t>Such buildings provide thermal comfort, natural light, a reduction in non-renewable energy resources and minimal greenhouse pollution.</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064896" cy="694184"/>
          </a:xfrm>
        </p:spPr>
        <p:txBody>
          <a:bodyPr/>
          <a:lstStyle/>
          <a:p>
            <a:r>
              <a:rPr lang="en-AU" dirty="0" smtClean="0"/>
              <a:t>Insulation R-value</a:t>
            </a:r>
            <a:endParaRPr lang="en-AU" dirty="0"/>
          </a:p>
        </p:txBody>
      </p:sp>
      <p:sp>
        <p:nvSpPr>
          <p:cNvPr id="3" name="Content Placeholder 2"/>
          <p:cNvSpPr>
            <a:spLocks noGrp="1"/>
          </p:cNvSpPr>
          <p:nvPr>
            <p:ph idx="1"/>
          </p:nvPr>
        </p:nvSpPr>
        <p:spPr>
          <a:xfrm>
            <a:off x="304800" y="1285860"/>
            <a:ext cx="8686800" cy="1303333"/>
          </a:xfrm>
        </p:spPr>
        <p:txBody>
          <a:bodyPr/>
          <a:lstStyle/>
          <a:p>
            <a:pPr marL="0" indent="0">
              <a:buNone/>
            </a:pPr>
            <a:r>
              <a:rPr lang="en-AU" dirty="0" smtClean="0"/>
              <a:t>The R-value is defined for a given thickness of material as:</a:t>
            </a:r>
          </a:p>
          <a:p>
            <a:pPr>
              <a:buNone/>
            </a:pPr>
            <a:endParaRPr lang="en-AU" dirty="0"/>
          </a:p>
        </p:txBody>
      </p:sp>
      <p:graphicFrame>
        <p:nvGraphicFramePr>
          <p:cNvPr id="4" name="Object 3"/>
          <p:cNvGraphicFramePr>
            <a:graphicFrameLocks noChangeAspect="1"/>
          </p:cNvGraphicFramePr>
          <p:nvPr/>
        </p:nvGraphicFramePr>
        <p:xfrm>
          <a:off x="6228184" y="1916832"/>
          <a:ext cx="1214446" cy="1140843"/>
        </p:xfrm>
        <a:graphic>
          <a:graphicData uri="http://schemas.openxmlformats.org/presentationml/2006/ole">
            <p:oleObj spid="_x0000_s1026" name="Equation" r:id="rId3" imgW="419040" imgH="393480" progId="Equation.3">
              <p:embed/>
            </p:oleObj>
          </a:graphicData>
        </a:graphic>
      </p:graphicFrame>
      <p:sp>
        <p:nvSpPr>
          <p:cNvPr id="5" name="Content Placeholder 2"/>
          <p:cNvSpPr txBox="1">
            <a:spLocks/>
          </p:cNvSpPr>
          <p:nvPr/>
        </p:nvSpPr>
        <p:spPr>
          <a:xfrm>
            <a:off x="467544" y="3284984"/>
            <a:ext cx="8280920" cy="1303333"/>
          </a:xfrm>
          <a:prstGeom prst="rect">
            <a:avLst/>
          </a:prstGeom>
        </p:spPr>
        <p:txBody>
          <a:bodyPr vert="horz">
            <a:normAutofit fontScale="92500" lnSpcReduction="20000"/>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n-AU" sz="3200" b="0" i="0" u="none" strike="noStrike" kern="1200" cap="none" spc="0" normalizeH="0" baseline="0" noProof="0" dirty="0" smtClean="0">
                <a:ln>
                  <a:noFill/>
                </a:ln>
                <a:solidFill>
                  <a:schemeClr val="tx2"/>
                </a:solidFill>
                <a:effectLst/>
                <a:uLnTx/>
                <a:uFillTx/>
                <a:latin typeface="+mn-lt"/>
                <a:ea typeface="+mn-ea"/>
                <a:cs typeface="+mn-cs"/>
              </a:rPr>
              <a:t>The R-value combines the thickness (l)</a:t>
            </a:r>
            <a:r>
              <a:rPr kumimoji="0" lang="en-AU" sz="3200" b="0" i="0" u="none" strike="noStrike" kern="1200" cap="none" spc="0" normalizeH="0" noProof="0" dirty="0" smtClean="0">
                <a:ln>
                  <a:noFill/>
                </a:ln>
                <a:solidFill>
                  <a:schemeClr val="tx2"/>
                </a:solidFill>
                <a:effectLst/>
                <a:uLnTx/>
                <a:uFillTx/>
                <a:latin typeface="+mn-lt"/>
                <a:ea typeface="+mn-ea"/>
                <a:cs typeface="+mn-cs"/>
              </a:rPr>
              <a:t> and the thermal conductivity (k) in one number.</a:t>
            </a: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en-AU" sz="3200" baseline="0" dirty="0" smtClean="0">
              <a:solidFill>
                <a:schemeClr val="tx2"/>
              </a:solidFill>
            </a:endParaRP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AU"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AU"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6" name="Content Placeholder 2"/>
          <p:cNvSpPr txBox="1">
            <a:spLocks/>
          </p:cNvSpPr>
          <p:nvPr/>
        </p:nvSpPr>
        <p:spPr>
          <a:xfrm>
            <a:off x="467544" y="4509120"/>
            <a:ext cx="8363272" cy="1571612"/>
          </a:xfrm>
          <a:prstGeom prst="rect">
            <a:avLst/>
          </a:prstGeom>
        </p:spPr>
        <p:txBody>
          <a:bodyPr vert="horz">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n-AU" sz="3200" b="0" i="0" u="none" strike="noStrike" kern="1200" cap="none" spc="0" normalizeH="0" baseline="0" noProof="0" dirty="0" smtClean="0">
                <a:ln>
                  <a:noFill/>
                </a:ln>
                <a:solidFill>
                  <a:schemeClr val="tx2"/>
                </a:solidFill>
                <a:effectLst/>
                <a:uLnTx/>
                <a:uFillTx/>
                <a:latin typeface="+mn-lt"/>
                <a:ea typeface="+mn-ea"/>
                <a:cs typeface="+mn-cs"/>
              </a:rPr>
              <a:t>The higher the R-value number the better is the thermal resistance</a:t>
            </a:r>
            <a:r>
              <a:rPr kumimoji="0" lang="en-AU" sz="3200" b="0" i="0" u="none" strike="noStrike" kern="1200" cap="none" spc="0" normalizeH="0" noProof="0" dirty="0" smtClean="0">
                <a:ln>
                  <a:noFill/>
                </a:ln>
                <a:solidFill>
                  <a:schemeClr val="tx2"/>
                </a:solidFill>
                <a:effectLst/>
                <a:uLnTx/>
                <a:uFillTx/>
                <a:latin typeface="+mn-lt"/>
                <a:ea typeface="+mn-ea"/>
                <a:cs typeface="+mn-cs"/>
              </a:rPr>
              <a:t> properties of the insulating material</a:t>
            </a: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en-AU" sz="3200" baseline="0" dirty="0" smtClean="0">
              <a:solidFill>
                <a:schemeClr val="tx2"/>
              </a:solidFill>
            </a:endParaRPr>
          </a:p>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AU" sz="3200" b="0" i="0" u="none" strike="noStrike" kern="1200" cap="none" spc="0" normalizeH="0" baseline="0" noProof="0" dirty="0" smtClean="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AU"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686800" cy="838200"/>
          </a:xfrm>
        </p:spPr>
        <p:txBody>
          <a:bodyPr/>
          <a:lstStyle/>
          <a:p>
            <a:r>
              <a:rPr lang="en-AU" dirty="0" smtClean="0"/>
              <a:t>Natural light</a:t>
            </a:r>
            <a:endParaRPr lang="en-AU" dirty="0"/>
          </a:p>
        </p:txBody>
      </p:sp>
      <p:sp>
        <p:nvSpPr>
          <p:cNvPr id="3" name="Content Placeholder 2"/>
          <p:cNvSpPr>
            <a:spLocks noGrp="1"/>
          </p:cNvSpPr>
          <p:nvPr>
            <p:ph idx="1"/>
          </p:nvPr>
        </p:nvSpPr>
        <p:spPr>
          <a:xfrm>
            <a:off x="457200" y="1571612"/>
            <a:ext cx="8686800" cy="4525963"/>
          </a:xfrm>
        </p:spPr>
        <p:txBody>
          <a:bodyPr/>
          <a:lstStyle/>
          <a:p>
            <a:pPr marL="0" indent="0">
              <a:buNone/>
            </a:pPr>
            <a:r>
              <a:rPr lang="en-AU" dirty="0" smtClean="0"/>
              <a:t>The sun is the definitive source of natural light, also called daylight.</a:t>
            </a:r>
            <a:endParaRPr lang="en-A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183880" cy="835536"/>
          </a:xfrm>
        </p:spPr>
        <p:txBody>
          <a:bodyPr/>
          <a:lstStyle/>
          <a:p>
            <a:r>
              <a:rPr lang="en-AU" dirty="0" smtClean="0"/>
              <a:t>Section 3  -  review questions</a:t>
            </a:r>
            <a:endParaRPr lang="en-AU" dirty="0"/>
          </a:p>
        </p:txBody>
      </p:sp>
      <p:sp>
        <p:nvSpPr>
          <p:cNvPr id="3" name="Content Placeholder 2"/>
          <p:cNvSpPr>
            <a:spLocks noGrp="1"/>
          </p:cNvSpPr>
          <p:nvPr>
            <p:ph idx="1"/>
          </p:nvPr>
        </p:nvSpPr>
        <p:spPr>
          <a:xfrm>
            <a:off x="467544" y="1556792"/>
            <a:ext cx="8183880" cy="4187952"/>
          </a:xfrm>
        </p:spPr>
        <p:txBody>
          <a:bodyPr>
            <a:normAutofit fontScale="47500" lnSpcReduction="20000"/>
          </a:bodyPr>
          <a:lstStyle/>
          <a:p>
            <a:pPr lvl="1" hangingPunct="0">
              <a:buNone/>
            </a:pPr>
            <a:r>
              <a:rPr lang="en-US" sz="2900" b="1" dirty="0" smtClean="0"/>
              <a:t>1.		</a:t>
            </a:r>
            <a:r>
              <a:rPr lang="en-US" sz="2900" dirty="0" smtClean="0"/>
              <a:t>State </a:t>
            </a:r>
            <a:r>
              <a:rPr lang="en-US" sz="2900" dirty="0" smtClean="0"/>
              <a:t>the purpose of an energy-efficient building design.</a:t>
            </a:r>
            <a:endParaRPr lang="en-AU" sz="2900" dirty="0" smtClean="0"/>
          </a:p>
          <a:p>
            <a:pPr hangingPunct="0"/>
            <a:r>
              <a:rPr lang="en-US" sz="2900" b="1" dirty="0" smtClean="0"/>
              <a:t> 2.</a:t>
            </a:r>
            <a:r>
              <a:rPr lang="en-US" sz="2900" dirty="0" smtClean="0"/>
              <a:t>	State the purpose of site planning.</a:t>
            </a:r>
            <a:endParaRPr lang="en-AU" sz="2900" dirty="0" smtClean="0"/>
          </a:p>
          <a:p>
            <a:pPr hangingPunct="0"/>
            <a:r>
              <a:rPr lang="en-US" sz="2900" b="1" dirty="0" smtClean="0"/>
              <a:t> 3.</a:t>
            </a:r>
            <a:r>
              <a:rPr lang="en-US" sz="2900" dirty="0" smtClean="0"/>
              <a:t>	Why is it important to consider window size and openings as a function of </a:t>
            </a:r>
            <a:r>
              <a:rPr lang="en-US" sz="2900" dirty="0" smtClean="0"/>
              <a:t>	light transmission </a:t>
            </a:r>
            <a:r>
              <a:rPr lang="en-US" sz="2900" dirty="0" smtClean="0"/>
              <a:t>and their resultant thermal impacts upon a building’s </a:t>
            </a:r>
            <a:r>
              <a:rPr lang="en-US" sz="2900" dirty="0" smtClean="0"/>
              <a:t>	interior</a:t>
            </a:r>
            <a:r>
              <a:rPr lang="en-US" sz="2900" dirty="0" smtClean="0"/>
              <a:t>?</a:t>
            </a:r>
            <a:endParaRPr lang="en-AU" sz="2900" dirty="0" smtClean="0"/>
          </a:p>
          <a:p>
            <a:pPr hangingPunct="0"/>
            <a:r>
              <a:rPr lang="en-US" sz="2900" b="1" dirty="0" smtClean="0"/>
              <a:t> 4.</a:t>
            </a:r>
            <a:r>
              <a:rPr lang="en-US" sz="2900" dirty="0" smtClean="0"/>
              <a:t>	How can good natural ventilation be achieved in the design of a building?</a:t>
            </a:r>
            <a:endParaRPr lang="en-AU" sz="2900" dirty="0" smtClean="0"/>
          </a:p>
          <a:p>
            <a:pPr hangingPunct="0"/>
            <a:r>
              <a:rPr lang="en-US" sz="2900" b="1" dirty="0" smtClean="0"/>
              <a:t> 5.</a:t>
            </a:r>
            <a:r>
              <a:rPr lang="en-US" sz="2900" dirty="0" smtClean="0"/>
              <a:t>	List the three control factors that affect a decision with respect to ventilation </a:t>
            </a:r>
            <a:r>
              <a:rPr lang="en-US" sz="2900" dirty="0" smtClean="0"/>
              <a:t>	choice</a:t>
            </a:r>
            <a:r>
              <a:rPr lang="en-US" sz="2900" dirty="0" smtClean="0"/>
              <a:t>.</a:t>
            </a:r>
            <a:endParaRPr lang="en-AU" sz="2900" dirty="0" smtClean="0"/>
          </a:p>
          <a:p>
            <a:pPr hangingPunct="0"/>
            <a:r>
              <a:rPr lang="en-US" sz="2900" b="1" dirty="0" smtClean="0"/>
              <a:t> 6.</a:t>
            </a:r>
            <a:r>
              <a:rPr lang="en-US" sz="2900" dirty="0" smtClean="0"/>
              <a:t>	What type of ventilation system presents a diversity of indoor climatic </a:t>
            </a:r>
            <a:r>
              <a:rPr lang="en-US" sz="2900" dirty="0" smtClean="0"/>
              <a:t>	conditions</a:t>
            </a:r>
            <a:r>
              <a:rPr lang="en-US" sz="2900" dirty="0" smtClean="0"/>
              <a:t>?</a:t>
            </a:r>
            <a:endParaRPr lang="en-AU" sz="2900" dirty="0" smtClean="0"/>
          </a:p>
          <a:p>
            <a:pPr hangingPunct="0"/>
            <a:r>
              <a:rPr lang="en-US" sz="2900" b="1" dirty="0" smtClean="0"/>
              <a:t> 7.</a:t>
            </a:r>
            <a:r>
              <a:rPr lang="en-US" sz="2900" dirty="0" smtClean="0"/>
              <a:t>	Describe how a displacement ventilation system works.</a:t>
            </a:r>
            <a:endParaRPr lang="en-AU" sz="2900" dirty="0" smtClean="0"/>
          </a:p>
          <a:p>
            <a:pPr hangingPunct="0"/>
            <a:r>
              <a:rPr lang="en-US" sz="2900" b="1" dirty="0" smtClean="0"/>
              <a:t> 8.</a:t>
            </a:r>
            <a:r>
              <a:rPr lang="en-US" sz="2900" dirty="0" smtClean="0"/>
              <a:t>	Name two factors that a passive energy system is based upon.</a:t>
            </a:r>
            <a:endParaRPr lang="en-AU" sz="2900" dirty="0" smtClean="0"/>
          </a:p>
          <a:p>
            <a:pPr hangingPunct="0"/>
            <a:r>
              <a:rPr lang="en-US" sz="2900" b="1" dirty="0" smtClean="0"/>
              <a:t> 9.</a:t>
            </a:r>
            <a:r>
              <a:rPr lang="en-US" sz="2900" dirty="0" smtClean="0"/>
              <a:t>	What is indirect-gain passive solar heating?</a:t>
            </a:r>
            <a:endParaRPr lang="en-AU" sz="2900" dirty="0" smtClean="0"/>
          </a:p>
          <a:p>
            <a:pPr hangingPunct="0"/>
            <a:r>
              <a:rPr lang="en-US" sz="2900" b="1" dirty="0" smtClean="0"/>
              <a:t>10.</a:t>
            </a:r>
            <a:r>
              <a:rPr lang="en-US" sz="2900" dirty="0" smtClean="0"/>
              <a:t>	What is the purpose of a </a:t>
            </a:r>
            <a:r>
              <a:rPr lang="en-US" sz="2900" dirty="0" err="1" smtClean="0"/>
              <a:t>trombe</a:t>
            </a:r>
            <a:r>
              <a:rPr lang="en-US" sz="2900" dirty="0" smtClean="0"/>
              <a:t> wall?</a:t>
            </a:r>
            <a:endParaRPr lang="en-AU" sz="2900" dirty="0" smtClean="0"/>
          </a:p>
          <a:p>
            <a:pPr hangingPunct="0"/>
            <a:r>
              <a:rPr lang="en-US" sz="2900" b="1" dirty="0" smtClean="0"/>
              <a:t>11.</a:t>
            </a:r>
            <a:r>
              <a:rPr lang="en-US" sz="2900" dirty="0" smtClean="0"/>
              <a:t>	With respect to glazing what is the difference between a </a:t>
            </a:r>
            <a:r>
              <a:rPr lang="en-US" sz="2900" i="1" dirty="0" smtClean="0"/>
              <a:t>U</a:t>
            </a:r>
            <a:r>
              <a:rPr lang="en-US" sz="2900" dirty="0" smtClean="0"/>
              <a:t>-value and an </a:t>
            </a:r>
            <a:r>
              <a:rPr lang="en-US" sz="2900" i="1" dirty="0" smtClean="0"/>
              <a:t>R</a:t>
            </a:r>
            <a:r>
              <a:rPr lang="en-US" sz="2900" dirty="0" smtClean="0"/>
              <a:t>-	value</a:t>
            </a:r>
            <a:r>
              <a:rPr lang="en-US" sz="2900" dirty="0" smtClean="0"/>
              <a:t>?</a:t>
            </a:r>
            <a:endParaRPr lang="en-AU" sz="2900" dirty="0" smtClean="0"/>
          </a:p>
          <a:p>
            <a:pPr hangingPunct="0"/>
            <a:r>
              <a:rPr lang="en-US" sz="2900" b="1" dirty="0" smtClean="0"/>
              <a:t>12.</a:t>
            </a:r>
            <a:r>
              <a:rPr lang="en-US" sz="2900" dirty="0" smtClean="0"/>
              <a:t>	How can unwanted heat in buildings from north- east- and west-facing glass </a:t>
            </a:r>
            <a:r>
              <a:rPr lang="en-US" sz="2900" dirty="0" smtClean="0"/>
              <a:t>	be controlled</a:t>
            </a:r>
            <a:r>
              <a:rPr lang="en-US" sz="2900" dirty="0" smtClean="0"/>
              <a:t>?</a:t>
            </a:r>
            <a:endParaRPr lang="en-AU" sz="2900" dirty="0" smtClean="0"/>
          </a:p>
          <a:p>
            <a:pPr hangingPunct="0"/>
            <a:r>
              <a:rPr lang="en-US" sz="2900" b="1" dirty="0" smtClean="0"/>
              <a:t>13.</a:t>
            </a:r>
            <a:r>
              <a:rPr lang="en-US" sz="2900" dirty="0" smtClean="0"/>
              <a:t>	Daylight is dependent upon two factors: name them.</a:t>
            </a:r>
            <a:endParaRPr lang="en-AU" sz="2900" dirty="0" smtClean="0"/>
          </a:p>
          <a:p>
            <a:pPr hangingPunct="0"/>
            <a:r>
              <a:rPr lang="en-US" sz="2900" b="1" dirty="0" smtClean="0"/>
              <a:t>14.</a:t>
            </a:r>
            <a:r>
              <a:rPr lang="en-US" sz="2900" dirty="0" smtClean="0"/>
              <a:t>	How is glare established?</a:t>
            </a:r>
            <a:endParaRPr lang="en-AU" sz="2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AU" sz="5400" b="1" dirty="0" smtClean="0"/>
          </a:p>
          <a:p>
            <a:pPr algn="ctr">
              <a:buNone/>
            </a:pPr>
            <a:r>
              <a:rPr lang="en-AU" sz="5400" b="1" dirty="0" smtClean="0"/>
              <a:t>Selecting of Energy-reducing Control Systems</a:t>
            </a:r>
            <a:endParaRPr lang="en-AU" sz="54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715200" cy="838200"/>
          </a:xfrm>
        </p:spPr>
        <p:txBody>
          <a:bodyPr/>
          <a:lstStyle/>
          <a:p>
            <a:r>
              <a:rPr lang="en-AU" dirty="0" smtClean="0"/>
              <a:t>Basic lighting systems</a:t>
            </a:r>
            <a:endParaRPr lang="en-AU" dirty="0"/>
          </a:p>
        </p:txBody>
      </p:sp>
      <p:sp>
        <p:nvSpPr>
          <p:cNvPr id="3" name="Content Placeholder 2"/>
          <p:cNvSpPr>
            <a:spLocks noGrp="1"/>
          </p:cNvSpPr>
          <p:nvPr>
            <p:ph idx="1"/>
          </p:nvPr>
        </p:nvSpPr>
        <p:spPr>
          <a:xfrm>
            <a:off x="304800" y="1285860"/>
            <a:ext cx="8686800" cy="5572140"/>
          </a:xfrm>
        </p:spPr>
        <p:txBody>
          <a:bodyPr>
            <a:normAutofit/>
          </a:bodyPr>
          <a:lstStyle/>
          <a:p>
            <a:pPr marL="0" indent="0">
              <a:buNone/>
            </a:pPr>
            <a:r>
              <a:rPr lang="en-AU" dirty="0" smtClean="0"/>
              <a:t>It is estimated that lighting systems produce around 12% of greenhouse gas emissions from domestic sector, and around 25% of emissions from the commercial sector.</a:t>
            </a:r>
          </a:p>
          <a:p>
            <a:pPr marL="0" indent="0">
              <a:buNone/>
            </a:pPr>
            <a:endParaRPr lang="en-AU" dirty="0" smtClean="0"/>
          </a:p>
          <a:p>
            <a:pPr marL="0" indent="0">
              <a:buNone/>
            </a:pPr>
            <a:r>
              <a:rPr lang="en-AU" dirty="0" smtClean="0"/>
              <a:t>Therefore, lighting is an area where emission reduction and energy savings can be easily made simply by phasing out in-efficient lighting systems and replacing them with energy-efficient alternatives.</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147248" cy="838200"/>
          </a:xfrm>
        </p:spPr>
        <p:txBody>
          <a:bodyPr/>
          <a:lstStyle/>
          <a:p>
            <a:r>
              <a:rPr lang="en-AU" dirty="0" smtClean="0"/>
              <a:t>Effective lighting systems</a:t>
            </a:r>
            <a:endParaRPr lang="en-AU" dirty="0"/>
          </a:p>
        </p:txBody>
      </p:sp>
      <p:sp>
        <p:nvSpPr>
          <p:cNvPr id="3" name="Content Placeholder 2"/>
          <p:cNvSpPr>
            <a:spLocks noGrp="1"/>
          </p:cNvSpPr>
          <p:nvPr>
            <p:ph idx="1"/>
          </p:nvPr>
        </p:nvSpPr>
        <p:spPr>
          <a:xfrm>
            <a:off x="304800" y="1554162"/>
            <a:ext cx="8686800" cy="5018110"/>
          </a:xfrm>
        </p:spPr>
        <p:txBody>
          <a:bodyPr/>
          <a:lstStyle/>
          <a:p>
            <a:pPr marL="0" indent="0">
              <a:buNone/>
            </a:pPr>
            <a:r>
              <a:rPr lang="en-AU" dirty="0" smtClean="0"/>
              <a:t>An efficient and effective lighting system should follow these rules:</a:t>
            </a:r>
          </a:p>
          <a:p>
            <a:pPr marL="0" indent="0">
              <a:buFont typeface="Wingdings" pitchFamily="2" charset="2"/>
              <a:buChar char="§"/>
            </a:pPr>
            <a:r>
              <a:rPr lang="en-AU" dirty="0" smtClean="0"/>
              <a:t>  make use of natural light</a:t>
            </a:r>
          </a:p>
          <a:p>
            <a:pPr marL="365125" indent="-365125">
              <a:buFont typeface="Wingdings" pitchFamily="2" charset="2"/>
              <a:buChar char="§"/>
            </a:pPr>
            <a:r>
              <a:rPr lang="en-AU" dirty="0" smtClean="0"/>
              <a:t>provide a high level of visual comfort and prevent glare</a:t>
            </a:r>
          </a:p>
          <a:p>
            <a:pPr marL="365125" indent="-365125">
              <a:buFont typeface="Wingdings" pitchFamily="2" charset="2"/>
              <a:buChar char="§"/>
            </a:pPr>
            <a:r>
              <a:rPr lang="en-AU" dirty="0" smtClean="0"/>
              <a:t>Provide the correct luminous efficacy for the task</a:t>
            </a:r>
          </a:p>
          <a:p>
            <a:pPr marL="365125" indent="-365125">
              <a:buFont typeface="Wingdings" pitchFamily="2" charset="2"/>
              <a:buChar char="§"/>
            </a:pPr>
            <a:r>
              <a:rPr lang="en-AU" dirty="0" smtClean="0"/>
              <a:t>Provide controls for reduced energy usage</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9552" y="476672"/>
            <a:ext cx="8136904" cy="838200"/>
          </a:xfrm>
        </p:spPr>
        <p:txBody>
          <a:bodyPr/>
          <a:lstStyle/>
          <a:p>
            <a:r>
              <a:rPr lang="en-AU" dirty="0" smtClean="0"/>
              <a:t>Effective lighting systems</a:t>
            </a:r>
            <a:endParaRPr lang="en-AU" dirty="0"/>
          </a:p>
        </p:txBody>
      </p:sp>
      <p:sp>
        <p:nvSpPr>
          <p:cNvPr id="3" name="Content Placeholder 2"/>
          <p:cNvSpPr>
            <a:spLocks noGrp="1"/>
          </p:cNvSpPr>
          <p:nvPr>
            <p:ph idx="1"/>
          </p:nvPr>
        </p:nvSpPr>
        <p:spPr>
          <a:xfrm>
            <a:off x="467544" y="1412776"/>
            <a:ext cx="8183880" cy="4187952"/>
          </a:xfrm>
        </p:spPr>
        <p:txBody>
          <a:bodyPr/>
          <a:lstStyle/>
          <a:p>
            <a:pPr>
              <a:buFont typeface="Wingdings" pitchFamily="2" charset="2"/>
              <a:buChar char="§"/>
            </a:pPr>
            <a:r>
              <a:rPr lang="en-AU" dirty="0" smtClean="0"/>
              <a:t>Use high-efficiency fluorescent systems as the primary light source for most commercial spaces and for many high-bay lighting applications</a:t>
            </a:r>
          </a:p>
          <a:p>
            <a:pPr>
              <a:buFont typeface="Wingdings" pitchFamily="2" charset="2"/>
              <a:buChar char="§"/>
            </a:pPr>
            <a:r>
              <a:rPr lang="en-AU" dirty="0" smtClean="0"/>
              <a:t>Use compact fluorescent or LED sources to enhance the lighting system and provide visual interest</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9552" y="548680"/>
            <a:ext cx="7776864" cy="838200"/>
          </a:xfrm>
        </p:spPr>
        <p:txBody>
          <a:bodyPr/>
          <a:lstStyle/>
          <a:p>
            <a:r>
              <a:rPr lang="en-AU" dirty="0" smtClean="0"/>
              <a:t>Effective lighting systems</a:t>
            </a:r>
            <a:endParaRPr lang="en-AU" dirty="0"/>
          </a:p>
        </p:txBody>
      </p:sp>
      <p:sp>
        <p:nvSpPr>
          <p:cNvPr id="3" name="Content Placeholder 2"/>
          <p:cNvSpPr>
            <a:spLocks noGrp="1"/>
          </p:cNvSpPr>
          <p:nvPr>
            <p:ph idx="1"/>
          </p:nvPr>
        </p:nvSpPr>
        <p:spPr>
          <a:xfrm>
            <a:off x="467544" y="1556792"/>
            <a:ext cx="8183880" cy="4187952"/>
          </a:xfrm>
        </p:spPr>
        <p:txBody>
          <a:bodyPr/>
          <a:lstStyle/>
          <a:p>
            <a:pPr>
              <a:buFont typeface="Wingdings" pitchFamily="2" charset="2"/>
              <a:buChar char="§"/>
            </a:pPr>
            <a:r>
              <a:rPr lang="en-AU" dirty="0" smtClean="0"/>
              <a:t>Use high-intensity discharge (HID) lighting systems wherever an intense point source of light is required, particularly pulse-start metal halide.  Ceramic metal halide lighting systems are a good choice in applications where colour quality is very important.</a:t>
            </a:r>
            <a:endParaRPr lang="en-A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a:buNone/>
            </a:pPr>
            <a:endParaRPr lang="en-AU" sz="5400" b="1" dirty="0" smtClean="0"/>
          </a:p>
          <a:p>
            <a:pPr algn="ctr">
              <a:buNone/>
            </a:pPr>
            <a:r>
              <a:rPr lang="en-AU" sz="5400" b="1" dirty="0" smtClean="0"/>
              <a:t>Type of Energy-Efficient Bulbs</a:t>
            </a:r>
            <a:endParaRPr lang="en-AU" sz="5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075240" cy="838200"/>
          </a:xfrm>
        </p:spPr>
        <p:txBody>
          <a:bodyPr/>
          <a:lstStyle/>
          <a:p>
            <a:r>
              <a:rPr lang="en-AU" dirty="0" smtClean="0"/>
              <a:t>CFL’s &amp; LED’s</a:t>
            </a:r>
            <a:endParaRPr lang="en-AU" dirty="0"/>
          </a:p>
        </p:txBody>
      </p:sp>
      <p:sp>
        <p:nvSpPr>
          <p:cNvPr id="3" name="Content Placeholder 2"/>
          <p:cNvSpPr>
            <a:spLocks noGrp="1"/>
          </p:cNvSpPr>
          <p:nvPr>
            <p:ph idx="1"/>
          </p:nvPr>
        </p:nvSpPr>
        <p:spPr>
          <a:xfrm>
            <a:off x="304800" y="1357298"/>
            <a:ext cx="8443664" cy="4735998"/>
          </a:xfrm>
        </p:spPr>
        <p:txBody>
          <a:bodyPr>
            <a:normAutofit lnSpcReduction="10000"/>
          </a:bodyPr>
          <a:lstStyle/>
          <a:p>
            <a:pPr marL="0" indent="0">
              <a:buNone/>
            </a:pPr>
            <a:r>
              <a:rPr lang="en-AU" dirty="0" smtClean="0"/>
              <a:t>Types of efficient bulbs include the linear fluorescent lamps, compact fluorescent lamps (CFLs) and light emitting diodes (LEDs).</a:t>
            </a:r>
          </a:p>
          <a:p>
            <a:pPr marL="0" indent="0">
              <a:buNone/>
            </a:pPr>
            <a:endParaRPr lang="en-AU" dirty="0" smtClean="0"/>
          </a:p>
          <a:p>
            <a:pPr marL="0" indent="0">
              <a:buNone/>
            </a:pPr>
            <a:r>
              <a:rPr lang="en-AU" dirty="0" smtClean="0"/>
              <a:t>All these bulbs use less energy to produce their lumens.</a:t>
            </a:r>
          </a:p>
          <a:p>
            <a:pPr marL="0" indent="0">
              <a:buNone/>
            </a:pPr>
            <a:endParaRPr lang="en-AU" dirty="0" smtClean="0"/>
          </a:p>
          <a:p>
            <a:pPr marL="0" indent="0">
              <a:buNone/>
            </a:pPr>
            <a:r>
              <a:rPr lang="en-AU" dirty="0" smtClean="0"/>
              <a:t>Using less energy means a reduction in a lighting system’s peak demand, tariff charges and greenhouse gas emissions.</a:t>
            </a:r>
          </a:p>
          <a:p>
            <a:pPr marL="0" indent="0">
              <a:buNone/>
            </a:pPr>
            <a:endParaRPr lang="en-AU" dirty="0" smtClean="0"/>
          </a:p>
          <a:p>
            <a:pPr marL="0" indent="0">
              <a:buNone/>
            </a:pP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0770" name="Picture 2" descr="http://www.bulgarianbuildingservices.com/images/energy-efficiency/energy-efficient-house.gif"/>
          <p:cNvPicPr>
            <a:picLocks noChangeAspect="1" noChangeArrowheads="1"/>
          </p:cNvPicPr>
          <p:nvPr/>
        </p:nvPicPr>
        <p:blipFill>
          <a:blip r:embed="rId2" cstate="print"/>
          <a:srcRect/>
          <a:stretch>
            <a:fillRect/>
          </a:stretch>
        </p:blipFill>
        <p:spPr bwMode="auto">
          <a:xfrm>
            <a:off x="0" y="-136525"/>
            <a:ext cx="9144000" cy="7010474"/>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914" name="Picture 2" descr="http://pepcoconnect.files.wordpress.com/2010/03/cfl-vs-incandescent.jpg"/>
          <p:cNvPicPr>
            <a:picLocks noChangeAspect="1" noChangeArrowheads="1"/>
          </p:cNvPicPr>
          <p:nvPr/>
        </p:nvPicPr>
        <p:blipFill>
          <a:blip r:embed="rId2" cstate="print"/>
          <a:srcRect/>
          <a:stretch>
            <a:fillRect/>
          </a:stretch>
        </p:blipFill>
        <p:spPr bwMode="auto">
          <a:xfrm>
            <a:off x="251520" y="332656"/>
            <a:ext cx="4572000" cy="3033657"/>
          </a:xfrm>
          <a:prstGeom prst="rect">
            <a:avLst/>
          </a:prstGeom>
          <a:noFill/>
        </p:spPr>
      </p:pic>
      <p:pic>
        <p:nvPicPr>
          <p:cNvPr id="166918" name="Picture 6" descr="http://www.theledlight.com/img-120VACFixtures/LED-Downlights.jpg"/>
          <p:cNvPicPr>
            <a:picLocks noChangeAspect="1" noChangeArrowheads="1"/>
          </p:cNvPicPr>
          <p:nvPr/>
        </p:nvPicPr>
        <p:blipFill>
          <a:blip r:embed="rId3" cstate="print"/>
          <a:srcRect/>
          <a:stretch>
            <a:fillRect/>
          </a:stretch>
        </p:blipFill>
        <p:spPr bwMode="auto">
          <a:xfrm>
            <a:off x="5724128" y="476672"/>
            <a:ext cx="2857500" cy="2857500"/>
          </a:xfrm>
          <a:prstGeom prst="rect">
            <a:avLst/>
          </a:prstGeom>
          <a:noFill/>
        </p:spPr>
      </p:pic>
      <p:pic>
        <p:nvPicPr>
          <p:cNvPr id="166920" name="Picture 8" descr="http://techon.nikkeibp.co.jp/english/NEWS_EN/20090216/165683/090213_Toushin_LED_1.jpg"/>
          <p:cNvPicPr>
            <a:picLocks noChangeAspect="1" noChangeArrowheads="1"/>
          </p:cNvPicPr>
          <p:nvPr/>
        </p:nvPicPr>
        <p:blipFill>
          <a:blip r:embed="rId4" cstate="print"/>
          <a:srcRect/>
          <a:stretch>
            <a:fillRect/>
          </a:stretch>
        </p:blipFill>
        <p:spPr bwMode="auto">
          <a:xfrm>
            <a:off x="3923928" y="3429000"/>
            <a:ext cx="4997963" cy="3212976"/>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1414"/>
            <a:ext cx="8686800" cy="838200"/>
          </a:xfrm>
        </p:spPr>
        <p:txBody>
          <a:bodyPr>
            <a:normAutofit fontScale="90000"/>
          </a:bodyPr>
          <a:lstStyle/>
          <a:p>
            <a:r>
              <a:rPr lang="en-AU" dirty="0" smtClean="0"/>
              <a:t>Compact fluorescent lamps (CFL’s)</a:t>
            </a:r>
            <a:endParaRPr lang="en-AU" dirty="0"/>
          </a:p>
        </p:txBody>
      </p:sp>
      <p:sp>
        <p:nvSpPr>
          <p:cNvPr id="3" name="Content Placeholder 2"/>
          <p:cNvSpPr>
            <a:spLocks noGrp="1"/>
          </p:cNvSpPr>
          <p:nvPr>
            <p:ph idx="1"/>
          </p:nvPr>
        </p:nvSpPr>
        <p:spPr>
          <a:xfrm>
            <a:off x="304800" y="1071546"/>
            <a:ext cx="8686800" cy="5429288"/>
          </a:xfrm>
        </p:spPr>
        <p:txBody>
          <a:bodyPr/>
          <a:lstStyle/>
          <a:p>
            <a:pPr marL="0" indent="0">
              <a:buNone/>
            </a:pPr>
            <a:r>
              <a:rPr lang="en-AU" dirty="0" smtClean="0"/>
              <a:t>CFL’s are manufactured to replace incandescent lamps.</a:t>
            </a:r>
          </a:p>
          <a:p>
            <a:pPr marL="0" indent="0">
              <a:buNone/>
            </a:pPr>
            <a:endParaRPr lang="en-AU" dirty="0" smtClean="0"/>
          </a:p>
          <a:p>
            <a:pPr marL="0" indent="0">
              <a:buNone/>
            </a:pPr>
            <a:r>
              <a:rPr lang="en-AU" dirty="0" smtClean="0"/>
              <a:t>CFL’s combine a lamp, ballast and base which fits the incandescent lamp socket in a single sealed assembly.</a:t>
            </a:r>
          </a:p>
          <a:p>
            <a:pPr marL="0" indent="0">
              <a:buNone/>
            </a:pPr>
            <a:endParaRPr lang="en-AU" dirty="0" smtClean="0"/>
          </a:p>
          <a:p>
            <a:pPr marL="0" indent="0">
              <a:buNone/>
            </a:pPr>
            <a:r>
              <a:rPr lang="en-AU" dirty="0" smtClean="0"/>
              <a:t>CFL’s are often physically larger than the incandescent bulbs they replace and simply may not fit the luminaire conveniently or at 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CFL compact fluorescent lamps</a:t>
            </a:r>
            <a:endParaRPr lang="en-AU" dirty="0"/>
          </a:p>
        </p:txBody>
      </p:sp>
      <p:sp>
        <p:nvSpPr>
          <p:cNvPr id="3" name="Vertical Text Placeholder 2"/>
          <p:cNvSpPr>
            <a:spLocks noGrp="1"/>
          </p:cNvSpPr>
          <p:nvPr>
            <p:ph type="body" orient="vert" idx="1"/>
          </p:nvPr>
        </p:nvSpPr>
        <p:spPr/>
        <p:txBody>
          <a:bodyPr/>
          <a:lstStyle/>
          <a:p>
            <a:endParaRPr lang="en-AU" dirty="0"/>
          </a:p>
        </p:txBody>
      </p:sp>
      <p:pic>
        <p:nvPicPr>
          <p:cNvPr id="4" name="Picture 4" descr="http://www.smud.org/en/rebates/PublishingImages/cfl-lamps.jpg"/>
          <p:cNvPicPr>
            <a:picLocks noChangeAspect="1" noChangeArrowheads="1"/>
          </p:cNvPicPr>
          <p:nvPr/>
        </p:nvPicPr>
        <p:blipFill>
          <a:blip r:embed="rId2" cstate="print"/>
          <a:srcRect/>
          <a:stretch>
            <a:fillRect/>
          </a:stretch>
        </p:blipFill>
        <p:spPr bwMode="auto">
          <a:xfrm>
            <a:off x="1043608" y="620688"/>
            <a:ext cx="6408712" cy="4300583"/>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2852"/>
            <a:ext cx="8686800" cy="838200"/>
          </a:xfrm>
        </p:spPr>
        <p:txBody>
          <a:bodyPr/>
          <a:lstStyle/>
          <a:p>
            <a:r>
              <a:rPr lang="en-AU" dirty="0" smtClean="0"/>
              <a:t>disadvantages of CFL’s</a:t>
            </a:r>
            <a:endParaRPr lang="en-AU" dirty="0"/>
          </a:p>
        </p:txBody>
      </p:sp>
      <p:sp>
        <p:nvSpPr>
          <p:cNvPr id="3" name="Content Placeholder 2"/>
          <p:cNvSpPr>
            <a:spLocks noGrp="1"/>
          </p:cNvSpPr>
          <p:nvPr>
            <p:ph idx="1"/>
          </p:nvPr>
        </p:nvSpPr>
        <p:spPr>
          <a:xfrm>
            <a:off x="467544" y="1340768"/>
            <a:ext cx="8183880" cy="4248472"/>
          </a:xfrm>
        </p:spPr>
        <p:txBody>
          <a:bodyPr/>
          <a:lstStyle/>
          <a:p>
            <a:pPr>
              <a:buFont typeface="Wingdings" pitchFamily="2" charset="2"/>
              <a:buChar char="§"/>
            </a:pPr>
            <a:r>
              <a:rPr lang="en-AU" dirty="0" smtClean="0"/>
              <a:t>Elongated or circular shaped CFL’s may result in a reduced optimal pattern</a:t>
            </a:r>
          </a:p>
          <a:p>
            <a:pPr>
              <a:buNone/>
            </a:pPr>
            <a:endParaRPr lang="en-AU" dirty="0" smtClean="0"/>
          </a:p>
          <a:p>
            <a:pPr>
              <a:buFont typeface="Wingdings" pitchFamily="2" charset="2"/>
              <a:buChar char="§"/>
            </a:pPr>
            <a:r>
              <a:rPr lang="en-AU" dirty="0" smtClean="0"/>
              <a:t>They are sensitive to frequent on/off cycling</a:t>
            </a:r>
          </a:p>
          <a:p>
            <a:pPr>
              <a:buNone/>
            </a:pPr>
            <a:endParaRPr lang="en-AU" dirty="0" smtClean="0"/>
          </a:p>
          <a:p>
            <a:pPr>
              <a:buFont typeface="Wingdings" pitchFamily="2" charset="2"/>
              <a:buChar char="§"/>
            </a:pPr>
            <a:r>
              <a:rPr lang="en-AU" dirty="0" smtClean="0"/>
              <a:t>They contain small amounts of mercury </a:t>
            </a:r>
          </a:p>
          <a:p>
            <a:pPr>
              <a:buNone/>
            </a:pPr>
            <a:r>
              <a:rPr lang="en-AU" dirty="0" smtClean="0"/>
              <a:t>	(</a:t>
            </a:r>
            <a:r>
              <a:rPr lang="en-AU" dirty="0" smtClean="0">
                <a:latin typeface="Arial"/>
                <a:cs typeface="Arial"/>
              </a:rPr>
              <a:t>≤ 5mg per lamp).  This metal may be released if the bulb is broken, or during disposal.</a:t>
            </a:r>
          </a:p>
          <a:p>
            <a:pPr>
              <a:buNone/>
            </a:pPr>
            <a:endParaRPr lang="en-AU" dirty="0" smtClean="0">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9552" y="548680"/>
            <a:ext cx="8136904" cy="838200"/>
          </a:xfrm>
        </p:spPr>
        <p:txBody>
          <a:bodyPr/>
          <a:lstStyle/>
          <a:p>
            <a:r>
              <a:rPr lang="en-AU" dirty="0" smtClean="0"/>
              <a:t>advantages of CFL’s</a:t>
            </a:r>
            <a:endParaRPr lang="en-AU" dirty="0"/>
          </a:p>
        </p:txBody>
      </p:sp>
      <p:sp>
        <p:nvSpPr>
          <p:cNvPr id="3" name="Content Placeholder 2"/>
          <p:cNvSpPr>
            <a:spLocks noGrp="1"/>
          </p:cNvSpPr>
          <p:nvPr>
            <p:ph idx="1"/>
          </p:nvPr>
        </p:nvSpPr>
        <p:spPr>
          <a:xfrm>
            <a:off x="304800" y="1554162"/>
            <a:ext cx="8686800" cy="5089548"/>
          </a:xfrm>
        </p:spPr>
        <p:txBody>
          <a:bodyPr>
            <a:normAutofit/>
          </a:bodyPr>
          <a:lstStyle/>
          <a:p>
            <a:pPr>
              <a:buFont typeface="Wingdings" pitchFamily="2" charset="2"/>
              <a:buChar char="§"/>
            </a:pPr>
            <a:r>
              <a:rPr lang="en-AU" dirty="0" smtClean="0"/>
              <a:t>They are rated from 10 000 to 12 000 hours of service life</a:t>
            </a:r>
          </a:p>
          <a:p>
            <a:pPr>
              <a:buFont typeface="Wingdings" pitchFamily="2" charset="2"/>
              <a:buChar char="§"/>
            </a:pPr>
            <a:r>
              <a:rPr lang="en-AU" dirty="0" smtClean="0"/>
              <a:t>They provide excellent colour rendering by the use of rare earth phosphors which provide bright vibrant colours</a:t>
            </a:r>
          </a:p>
          <a:p>
            <a:pPr>
              <a:buFont typeface="Wingdings" pitchFamily="2" charset="2"/>
              <a:buChar char="§"/>
            </a:pPr>
            <a:r>
              <a:rPr lang="en-AU" dirty="0" smtClean="0"/>
              <a:t>Most CFL’s have reliable starting that is flicker free and instant.  Depending upon the wattage, CFL’s have a lumen range varying between 450 lm and 2780 lm.</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064896" cy="838200"/>
          </a:xfrm>
        </p:spPr>
        <p:txBody>
          <a:bodyPr/>
          <a:lstStyle/>
          <a:p>
            <a:r>
              <a:rPr lang="en-AU" dirty="0" smtClean="0"/>
              <a:t>Light emitting diodes</a:t>
            </a:r>
            <a:endParaRPr lang="en-AU" dirty="0"/>
          </a:p>
        </p:txBody>
      </p:sp>
      <p:sp>
        <p:nvSpPr>
          <p:cNvPr id="3" name="Content Placeholder 2"/>
          <p:cNvSpPr>
            <a:spLocks noGrp="1"/>
          </p:cNvSpPr>
          <p:nvPr>
            <p:ph idx="1"/>
          </p:nvPr>
        </p:nvSpPr>
        <p:spPr>
          <a:xfrm>
            <a:off x="304800" y="1285860"/>
            <a:ext cx="8686800" cy="4946672"/>
          </a:xfrm>
        </p:spPr>
        <p:txBody>
          <a:bodyPr>
            <a:normAutofit/>
          </a:bodyPr>
          <a:lstStyle/>
          <a:p>
            <a:pPr marL="0" indent="0">
              <a:buNone/>
            </a:pPr>
            <a:r>
              <a:rPr lang="en-AU" dirty="0" smtClean="0"/>
              <a:t>LED’s are solid state electronic devices that create light.</a:t>
            </a:r>
          </a:p>
          <a:p>
            <a:pPr marL="0" indent="0">
              <a:buNone/>
            </a:pPr>
            <a:endParaRPr lang="en-AU" dirty="0" smtClean="0"/>
          </a:p>
          <a:p>
            <a:pPr marL="0" indent="0">
              <a:buNone/>
            </a:pPr>
            <a:r>
              <a:rPr lang="en-AU" dirty="0" smtClean="0"/>
              <a:t>LED’s are naturally narrow-band sources, and the colour of the light they generate depends on the materials used to construct the LED.</a:t>
            </a:r>
          </a:p>
          <a:p>
            <a:pPr marL="0" indent="0">
              <a:buNone/>
            </a:pPr>
            <a:endParaRPr lang="en-AU" dirty="0" smtClean="0"/>
          </a:p>
          <a:p>
            <a:pPr marL="0" indent="0">
              <a:buNone/>
            </a:pPr>
            <a:r>
              <a:rPr lang="en-AU" dirty="0" smtClean="0"/>
              <a:t>LED’s have the ability to vary colour, create sparkle and aim the light precisely.</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08912" cy="838200"/>
          </a:xfrm>
        </p:spPr>
        <p:txBody>
          <a:bodyPr/>
          <a:lstStyle/>
          <a:p>
            <a:r>
              <a:rPr lang="en-AU" dirty="0" smtClean="0"/>
              <a:t>Led applications</a:t>
            </a:r>
            <a:endParaRPr lang="en-AU" dirty="0"/>
          </a:p>
        </p:txBody>
      </p:sp>
      <p:sp>
        <p:nvSpPr>
          <p:cNvPr id="3" name="Content Placeholder 2"/>
          <p:cNvSpPr>
            <a:spLocks noGrp="1"/>
          </p:cNvSpPr>
          <p:nvPr>
            <p:ph idx="1"/>
          </p:nvPr>
        </p:nvSpPr>
        <p:spPr>
          <a:xfrm>
            <a:off x="467544" y="1556792"/>
            <a:ext cx="8183880" cy="4187952"/>
          </a:xfrm>
        </p:spPr>
        <p:txBody>
          <a:bodyPr/>
          <a:lstStyle/>
          <a:p>
            <a:pPr marL="0" indent="0">
              <a:buNone/>
            </a:pPr>
            <a:r>
              <a:rPr lang="en-AU" dirty="0" smtClean="0"/>
              <a:t>LED lighting finds application in the signage industry, retail accent lighting (via their small size and directional nature of the light output), in traffic signals and exit signs and in some domestic lighting applications.</a:t>
            </a:r>
          </a:p>
          <a:p>
            <a:pPr marL="0" indent="0">
              <a:buNone/>
            </a:pPr>
            <a:endParaRPr lang="en-AU" dirty="0" smtClean="0"/>
          </a:p>
          <a:p>
            <a:pPr marL="0" indent="0">
              <a:buNone/>
            </a:pPr>
            <a:r>
              <a:rPr lang="en-AU" dirty="0" smtClean="0"/>
              <a:t>As yet LED’s are not as cost effective as a replacement for compact fluorescent lamps.</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36712"/>
            <a:ext cx="8111872" cy="1051560"/>
          </a:xfrm>
        </p:spPr>
        <p:txBody>
          <a:bodyPr/>
          <a:lstStyle/>
          <a:p>
            <a:r>
              <a:rPr lang="en-AU" dirty="0" smtClean="0"/>
              <a:t>Led service life and output</a:t>
            </a:r>
            <a:endParaRPr lang="en-AU" dirty="0"/>
          </a:p>
        </p:txBody>
      </p:sp>
      <p:sp>
        <p:nvSpPr>
          <p:cNvPr id="3" name="Content Placeholder 2"/>
          <p:cNvSpPr>
            <a:spLocks noGrp="1"/>
          </p:cNvSpPr>
          <p:nvPr>
            <p:ph idx="1"/>
          </p:nvPr>
        </p:nvSpPr>
        <p:spPr>
          <a:xfrm>
            <a:off x="467544" y="2132856"/>
            <a:ext cx="8183880" cy="3456384"/>
          </a:xfrm>
        </p:spPr>
        <p:txBody>
          <a:bodyPr/>
          <a:lstStyle/>
          <a:p>
            <a:pPr>
              <a:buNone/>
            </a:pPr>
            <a:r>
              <a:rPr lang="en-AU" dirty="0" smtClean="0"/>
              <a:t>LED service is five times longer than CFL’s.</a:t>
            </a:r>
          </a:p>
          <a:p>
            <a:pPr>
              <a:buNone/>
            </a:pPr>
            <a:endParaRPr lang="en-AU" dirty="0" smtClean="0"/>
          </a:p>
          <a:p>
            <a:pPr marL="0" indent="0">
              <a:buNone/>
            </a:pPr>
            <a:r>
              <a:rPr lang="en-AU" dirty="0" smtClean="0"/>
              <a:t>Some very efficient LED’s have an efficacy of around 70 lumens per watt at 350 mA with a luminous flux of 80 lm.</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48680"/>
            <a:ext cx="7920880" cy="838200"/>
          </a:xfrm>
        </p:spPr>
        <p:txBody>
          <a:bodyPr/>
          <a:lstStyle/>
          <a:p>
            <a:r>
              <a:rPr lang="en-AU" dirty="0" smtClean="0"/>
              <a:t>Advantages of led’s</a:t>
            </a:r>
            <a:endParaRPr lang="en-AU" dirty="0"/>
          </a:p>
        </p:txBody>
      </p:sp>
      <p:sp>
        <p:nvSpPr>
          <p:cNvPr id="3" name="Content Placeholder 2"/>
          <p:cNvSpPr>
            <a:spLocks noGrp="1"/>
          </p:cNvSpPr>
          <p:nvPr>
            <p:ph idx="1"/>
          </p:nvPr>
        </p:nvSpPr>
        <p:spPr>
          <a:xfrm>
            <a:off x="539552" y="1628800"/>
            <a:ext cx="8183880" cy="4187952"/>
          </a:xfrm>
        </p:spPr>
        <p:txBody>
          <a:bodyPr/>
          <a:lstStyle/>
          <a:p>
            <a:pPr marL="365125" indent="-365125">
              <a:buFont typeface="Wingdings" pitchFamily="2" charset="2"/>
              <a:buChar char="§"/>
            </a:pPr>
            <a:r>
              <a:rPr lang="en-AU" dirty="0" smtClean="0"/>
              <a:t>230V ac LED bulbs available (1 watt Cree XR-E LED’s provides 270 lumens light output for the cool white condition – 6000 Kelvin)</a:t>
            </a:r>
          </a:p>
          <a:p>
            <a:pPr marL="365125" indent="-365125">
              <a:buFont typeface="Wingdings" pitchFamily="2" charset="2"/>
              <a:buChar char="§"/>
            </a:pPr>
            <a:r>
              <a:rPr lang="en-AU" dirty="0" smtClean="0"/>
              <a:t>Long life, running over 100 000 hours</a:t>
            </a:r>
          </a:p>
          <a:p>
            <a:pPr marL="365125" indent="-365125">
              <a:buFont typeface="Wingdings" pitchFamily="2" charset="2"/>
              <a:buChar char="§"/>
            </a:pPr>
            <a:r>
              <a:rPr lang="en-AU" dirty="0" smtClean="0"/>
              <a:t>Virtually no maintenance or routine replacement of light globes needed</a:t>
            </a:r>
          </a:p>
          <a:p>
            <a:pPr marL="365125" indent="-365125">
              <a:buFont typeface="Wingdings" pitchFamily="2" charset="2"/>
              <a:buChar char="§"/>
            </a:pPr>
            <a:r>
              <a:rPr lang="en-AU" dirty="0" smtClean="0"/>
              <a:t>Environmentally friendly – no disposal of glass or toxic substances</a:t>
            </a:r>
          </a:p>
          <a:p>
            <a:pPr marL="0" indent="0">
              <a:buNone/>
            </a:pP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1560" y="476672"/>
            <a:ext cx="8064896" cy="838200"/>
          </a:xfrm>
        </p:spPr>
        <p:txBody>
          <a:bodyPr/>
          <a:lstStyle/>
          <a:p>
            <a:r>
              <a:rPr lang="en-AU" dirty="0" smtClean="0"/>
              <a:t>Advantages of led’s</a:t>
            </a:r>
            <a:endParaRPr lang="en-AU" dirty="0"/>
          </a:p>
        </p:txBody>
      </p:sp>
      <p:sp>
        <p:nvSpPr>
          <p:cNvPr id="3" name="Content Placeholder 2"/>
          <p:cNvSpPr>
            <a:spLocks noGrp="1"/>
          </p:cNvSpPr>
          <p:nvPr>
            <p:ph idx="1"/>
          </p:nvPr>
        </p:nvSpPr>
        <p:spPr>
          <a:xfrm>
            <a:off x="467544" y="1484784"/>
            <a:ext cx="8183880" cy="4187952"/>
          </a:xfrm>
        </p:spPr>
        <p:txBody>
          <a:bodyPr/>
          <a:lstStyle/>
          <a:p>
            <a:pPr>
              <a:buFont typeface="Wingdings" pitchFamily="2" charset="2"/>
              <a:buChar char="§"/>
            </a:pPr>
            <a:r>
              <a:rPr lang="en-AU" dirty="0" smtClean="0"/>
              <a:t>Brightness and directional control, meaning that light pollution is a significantly reduced risk in occupational health and safety due to reduction in maintenance and not having to access lamps  to replace broken globes</a:t>
            </a:r>
          </a:p>
          <a:p>
            <a:pPr>
              <a:buFont typeface="Wingdings" pitchFamily="2" charset="2"/>
              <a:buChar char="§"/>
            </a:pPr>
            <a:r>
              <a:rPr lang="en-AU" dirty="0" smtClean="0"/>
              <a:t>Very wide operating ambient temperature range</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algn="ctr">
              <a:buNone/>
            </a:pPr>
            <a:endParaRPr lang="en-AU" sz="5400" b="1" dirty="0" smtClean="0"/>
          </a:p>
          <a:p>
            <a:pPr algn="ctr">
              <a:buNone/>
            </a:pPr>
            <a:r>
              <a:rPr lang="en-AU" sz="5400" b="1" dirty="0" smtClean="0"/>
              <a:t>Siting of Buildings</a:t>
            </a:r>
            <a:endParaRPr lang="en-AU" sz="54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136904" cy="838200"/>
          </a:xfrm>
        </p:spPr>
        <p:txBody>
          <a:bodyPr/>
          <a:lstStyle/>
          <a:p>
            <a:r>
              <a:rPr lang="en-AU" dirty="0" smtClean="0"/>
              <a:t>Light control</a:t>
            </a:r>
            <a:endParaRPr lang="en-AU" dirty="0"/>
          </a:p>
        </p:txBody>
      </p:sp>
      <p:sp>
        <p:nvSpPr>
          <p:cNvPr id="3" name="Content Placeholder 2"/>
          <p:cNvSpPr>
            <a:spLocks noGrp="1"/>
          </p:cNvSpPr>
          <p:nvPr>
            <p:ph idx="1"/>
          </p:nvPr>
        </p:nvSpPr>
        <p:spPr>
          <a:xfrm>
            <a:off x="467544" y="1556792"/>
            <a:ext cx="8183880" cy="4187952"/>
          </a:xfrm>
        </p:spPr>
        <p:txBody>
          <a:bodyPr/>
          <a:lstStyle/>
          <a:p>
            <a:pPr marL="0" indent="0">
              <a:buNone/>
            </a:pPr>
            <a:r>
              <a:rPr lang="en-AU" dirty="0" smtClean="0"/>
              <a:t>The simplest way to reduce the amount of energy consumed by lighting systems is to turn lights off whenever no one is present to benefit from the illumination.</a:t>
            </a:r>
          </a:p>
          <a:p>
            <a:pPr marL="0" indent="0">
              <a:buNone/>
            </a:pPr>
            <a:endParaRPr lang="en-AU" dirty="0" smtClean="0"/>
          </a:p>
          <a:p>
            <a:pPr marL="0" indent="0">
              <a:buNone/>
            </a:pPr>
            <a:r>
              <a:rPr lang="en-AU" dirty="0" smtClean="0"/>
              <a:t>Because the simplest way is also the most unreliable, other methods to modulate the output of lighting systems have been designed.</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08912" cy="838200"/>
          </a:xfrm>
        </p:spPr>
        <p:txBody>
          <a:bodyPr/>
          <a:lstStyle/>
          <a:p>
            <a:r>
              <a:rPr lang="en-AU" dirty="0" smtClean="0"/>
              <a:t>Automatic light control</a:t>
            </a:r>
            <a:endParaRPr lang="en-AU" dirty="0"/>
          </a:p>
        </p:txBody>
      </p:sp>
      <p:sp>
        <p:nvSpPr>
          <p:cNvPr id="3" name="Content Placeholder 2"/>
          <p:cNvSpPr>
            <a:spLocks noGrp="1"/>
          </p:cNvSpPr>
          <p:nvPr>
            <p:ph idx="1"/>
          </p:nvPr>
        </p:nvSpPr>
        <p:spPr>
          <a:xfrm>
            <a:off x="467544" y="1556792"/>
            <a:ext cx="8183880" cy="4187952"/>
          </a:xfrm>
        </p:spPr>
        <p:txBody>
          <a:bodyPr/>
          <a:lstStyle/>
          <a:p>
            <a:pPr marL="0" indent="0">
              <a:buNone/>
            </a:pPr>
            <a:r>
              <a:rPr lang="en-AU" dirty="0" smtClean="0"/>
              <a:t>The most effective variety of automatic lighting control bases its operation on whether an occupant is present to make use of the illumination.</a:t>
            </a:r>
          </a:p>
          <a:p>
            <a:pPr marL="0" indent="0">
              <a:buNone/>
            </a:pPr>
            <a:endParaRPr lang="en-AU" dirty="0" smtClean="0"/>
          </a:p>
          <a:p>
            <a:pPr marL="0" indent="0">
              <a:buNone/>
            </a:pPr>
            <a:r>
              <a:rPr lang="en-AU" dirty="0" smtClean="0"/>
              <a:t>Known as occupancy sensors, these sensors are very different in reducing lighting energy consumption.</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1560" y="548680"/>
            <a:ext cx="8064896" cy="838200"/>
          </a:xfrm>
        </p:spPr>
        <p:txBody>
          <a:bodyPr>
            <a:normAutofit fontScale="90000"/>
          </a:bodyPr>
          <a:lstStyle/>
          <a:p>
            <a:r>
              <a:rPr lang="en-AU" dirty="0" smtClean="0"/>
              <a:t>Two types of occupancy sensors</a:t>
            </a:r>
            <a:endParaRPr lang="en-AU" dirty="0"/>
          </a:p>
        </p:txBody>
      </p:sp>
      <p:sp>
        <p:nvSpPr>
          <p:cNvPr id="3" name="Content Placeholder 2"/>
          <p:cNvSpPr>
            <a:spLocks noGrp="1"/>
          </p:cNvSpPr>
          <p:nvPr>
            <p:ph idx="1"/>
          </p:nvPr>
        </p:nvSpPr>
        <p:spPr>
          <a:xfrm>
            <a:off x="467544" y="1484784"/>
            <a:ext cx="8183880" cy="4187952"/>
          </a:xfrm>
        </p:spPr>
        <p:txBody>
          <a:bodyPr/>
          <a:lstStyle/>
          <a:p>
            <a:pPr>
              <a:buFont typeface="Wingdings" pitchFamily="2" charset="2"/>
              <a:buChar char="§"/>
            </a:pPr>
            <a:r>
              <a:rPr lang="en-AU" dirty="0" smtClean="0"/>
              <a:t>Passive infrared sensors (PIR)</a:t>
            </a:r>
          </a:p>
          <a:p>
            <a:pPr lvl="1">
              <a:buFont typeface="Wingdings" pitchFamily="2" charset="2"/>
              <a:buChar char="§"/>
            </a:pPr>
            <a:r>
              <a:rPr lang="en-AU" dirty="0" smtClean="0"/>
              <a:t>Which require direct line of sight to the moving warm occupant (change in infrared heat levels is protected)</a:t>
            </a:r>
          </a:p>
          <a:p>
            <a:pPr>
              <a:buFont typeface="Wingdings" pitchFamily="2" charset="2"/>
              <a:buChar char="§"/>
            </a:pPr>
            <a:r>
              <a:rPr lang="en-AU" dirty="0" smtClean="0"/>
              <a:t>Ultrasonic sensors</a:t>
            </a:r>
          </a:p>
          <a:p>
            <a:pPr lvl="1">
              <a:buFont typeface="Wingdings" pitchFamily="2" charset="2"/>
              <a:buChar char="§"/>
            </a:pPr>
            <a:r>
              <a:rPr lang="en-AU" dirty="0" smtClean="0"/>
              <a:t>These listen for change in the frequency of reflected sound.  Which detect any movement, occupant or otherwise (curtains, blinds, air-conditioning cycling)</a:t>
            </a:r>
          </a:p>
          <a:p>
            <a:pPr>
              <a:buFont typeface="Wingdings" pitchFamily="2" charset="2"/>
              <a:buChar char="§"/>
            </a:pP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8962" name="Picture 2" descr="http://www.reuk.co.uk/shopImages/12v-pir-sensor.jpg"/>
          <p:cNvPicPr>
            <a:picLocks noChangeAspect="1" noChangeArrowheads="1"/>
          </p:cNvPicPr>
          <p:nvPr/>
        </p:nvPicPr>
        <p:blipFill>
          <a:blip r:embed="rId2" cstate="print"/>
          <a:srcRect/>
          <a:stretch>
            <a:fillRect/>
          </a:stretch>
        </p:blipFill>
        <p:spPr bwMode="auto">
          <a:xfrm>
            <a:off x="857224" y="214290"/>
            <a:ext cx="2295525" cy="2838450"/>
          </a:xfrm>
          <a:prstGeom prst="rect">
            <a:avLst/>
          </a:prstGeom>
          <a:noFill/>
        </p:spPr>
      </p:pic>
      <p:pic>
        <p:nvPicPr>
          <p:cNvPr id="168964" name="Picture 4" descr="http://letsmakerobots.com/files/field_primary_image/PIR_D203B_250.jpg"/>
          <p:cNvPicPr>
            <a:picLocks noChangeAspect="1" noChangeArrowheads="1"/>
          </p:cNvPicPr>
          <p:nvPr/>
        </p:nvPicPr>
        <p:blipFill>
          <a:blip r:embed="rId3" cstate="print"/>
          <a:srcRect/>
          <a:stretch>
            <a:fillRect/>
          </a:stretch>
        </p:blipFill>
        <p:spPr bwMode="auto">
          <a:xfrm>
            <a:off x="571472" y="3500438"/>
            <a:ext cx="2381250" cy="2876550"/>
          </a:xfrm>
          <a:prstGeom prst="rect">
            <a:avLst/>
          </a:prstGeom>
          <a:noFill/>
        </p:spPr>
      </p:pic>
      <p:pic>
        <p:nvPicPr>
          <p:cNvPr id="168966" name="Picture 6" descr="http://img.directindustry.com/images_di/photo-g/ultrasonic-proximity-sensor-31403.jpg"/>
          <p:cNvPicPr>
            <a:picLocks noChangeAspect="1" noChangeArrowheads="1"/>
          </p:cNvPicPr>
          <p:nvPr/>
        </p:nvPicPr>
        <p:blipFill>
          <a:blip r:embed="rId4" cstate="print"/>
          <a:srcRect/>
          <a:stretch>
            <a:fillRect/>
          </a:stretch>
        </p:blipFill>
        <p:spPr bwMode="auto">
          <a:xfrm>
            <a:off x="4120030" y="1000108"/>
            <a:ext cx="4023869" cy="5088324"/>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endParaRPr lang="en-AU" dirty="0"/>
          </a:p>
        </p:txBody>
      </p:sp>
      <p:pic>
        <p:nvPicPr>
          <p:cNvPr id="165890" name="Picture 2" descr="http://blog.gnu-designs.com/wp-content/uploads/2009/12/cfl-vs-led-vs-incandescent.jpg"/>
          <p:cNvPicPr>
            <a:picLocks noChangeAspect="1" noChangeArrowheads="1"/>
          </p:cNvPicPr>
          <p:nvPr/>
        </p:nvPicPr>
        <p:blipFill>
          <a:blip r:embed="rId2" cstate="print"/>
          <a:srcRect/>
          <a:stretch>
            <a:fillRect/>
          </a:stretch>
        </p:blipFill>
        <p:spPr bwMode="auto">
          <a:xfrm>
            <a:off x="0" y="0"/>
            <a:ext cx="9143745" cy="6858000"/>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endParaRPr lang="en-AU" dirty="0"/>
          </a:p>
        </p:txBody>
      </p:sp>
      <p:pic>
        <p:nvPicPr>
          <p:cNvPr id="167938" name="Picture 2" descr="http://sewelldirect.com/images/products/SW-20217/SW-20217_doortest.jpg"/>
          <p:cNvPicPr>
            <a:picLocks noChangeAspect="1" noChangeArrowheads="1"/>
          </p:cNvPicPr>
          <p:nvPr/>
        </p:nvPicPr>
        <p:blipFill>
          <a:blip r:embed="rId2" cstate="print"/>
          <a:srcRect/>
          <a:stretch>
            <a:fillRect/>
          </a:stretch>
        </p:blipFill>
        <p:spPr bwMode="auto">
          <a:xfrm>
            <a:off x="-32" y="-163501"/>
            <a:ext cx="8950682" cy="7021501"/>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lstStyle/>
          <a:p>
            <a:pPr lvl="0">
              <a:buClr>
                <a:srgbClr val="F0A22E"/>
              </a:buClr>
              <a:buNone/>
            </a:pPr>
            <a:endParaRPr lang="en-AU" sz="3600" b="1" dirty="0" smtClean="0">
              <a:solidFill>
                <a:srgbClr val="4E3B30"/>
              </a:solidFill>
            </a:endParaRPr>
          </a:p>
          <a:p>
            <a:pPr lvl="0">
              <a:buClr>
                <a:srgbClr val="F0A22E"/>
              </a:buClr>
              <a:buNone/>
            </a:pPr>
            <a:endParaRPr lang="en-AU" sz="3600" b="1" dirty="0" smtClean="0">
              <a:solidFill>
                <a:srgbClr val="4E3B30"/>
              </a:solidFill>
            </a:endParaRPr>
          </a:p>
          <a:p>
            <a:pPr lvl="0">
              <a:buClr>
                <a:srgbClr val="F0A22E"/>
              </a:buClr>
              <a:buNone/>
            </a:pPr>
            <a:r>
              <a:rPr lang="en-AU" sz="3600" b="1" dirty="0" smtClean="0">
                <a:solidFill>
                  <a:srgbClr val="4E3B30"/>
                </a:solidFill>
              </a:rPr>
              <a:t>Complete the following review questions.</a:t>
            </a:r>
          </a:p>
          <a:p>
            <a:pPr>
              <a:buNone/>
            </a:pPr>
            <a:endParaRPr lang="en-AU"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183880" cy="835536"/>
          </a:xfrm>
        </p:spPr>
        <p:txBody>
          <a:bodyPr/>
          <a:lstStyle/>
          <a:p>
            <a:r>
              <a:rPr lang="en-AU" dirty="0" smtClean="0"/>
              <a:t>Section 3  -  review questions</a:t>
            </a:r>
            <a:endParaRPr lang="en-AU" dirty="0"/>
          </a:p>
        </p:txBody>
      </p:sp>
      <p:sp>
        <p:nvSpPr>
          <p:cNvPr id="3" name="Content Placeholder 2"/>
          <p:cNvSpPr>
            <a:spLocks noGrp="1"/>
          </p:cNvSpPr>
          <p:nvPr>
            <p:ph idx="1"/>
          </p:nvPr>
        </p:nvSpPr>
        <p:spPr>
          <a:xfrm>
            <a:off x="467544" y="1556792"/>
            <a:ext cx="8183880" cy="4187952"/>
          </a:xfrm>
        </p:spPr>
        <p:txBody>
          <a:bodyPr>
            <a:normAutofit lnSpcReduction="10000"/>
          </a:bodyPr>
          <a:lstStyle/>
          <a:p>
            <a:pPr marL="514350" indent="-514350">
              <a:buFont typeface="+mj-lt"/>
              <a:buAutoNum type="arabicPeriod"/>
            </a:pPr>
            <a:r>
              <a:rPr lang="en-AU" dirty="0" smtClean="0"/>
              <a:t>In which electrical area can emission reduction and energy saving be easily made?</a:t>
            </a:r>
          </a:p>
          <a:p>
            <a:pPr marL="514350" indent="-514350">
              <a:buFont typeface="+mj-lt"/>
              <a:buAutoNum type="arabicPeriod"/>
            </a:pPr>
            <a:r>
              <a:rPr lang="en-AU" dirty="0" smtClean="0"/>
              <a:t>Name the three elements that every lighting system consists of.</a:t>
            </a:r>
          </a:p>
          <a:p>
            <a:pPr marL="514350" indent="-514350">
              <a:buFont typeface="+mj-lt"/>
              <a:buAutoNum type="arabicPeriod"/>
            </a:pPr>
            <a:r>
              <a:rPr lang="en-AU" dirty="0" smtClean="0"/>
              <a:t>Describe two elements that an efficient and effective lighting system should contain.</a:t>
            </a:r>
          </a:p>
          <a:p>
            <a:pPr marL="514350" indent="-514350">
              <a:buFont typeface="+mj-lt"/>
              <a:buAutoNum type="arabicPeriod"/>
            </a:pPr>
            <a:r>
              <a:rPr lang="en-AU" dirty="0" smtClean="0"/>
              <a:t>Which bulbs use less energy to produce their lumens?</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9552" y="548680"/>
            <a:ext cx="8183880" cy="646896"/>
          </a:xfrm>
        </p:spPr>
        <p:txBody>
          <a:bodyPr/>
          <a:lstStyle/>
          <a:p>
            <a:r>
              <a:rPr lang="en-AU" dirty="0" smtClean="0"/>
              <a:t>review questions  -  </a:t>
            </a:r>
            <a:r>
              <a:rPr lang="en-AU" sz="2400" dirty="0" smtClean="0"/>
              <a:t>continued</a:t>
            </a:r>
            <a:endParaRPr lang="en-AU" sz="2400" dirty="0"/>
          </a:p>
        </p:txBody>
      </p:sp>
      <p:sp>
        <p:nvSpPr>
          <p:cNvPr id="3" name="Content Placeholder 2"/>
          <p:cNvSpPr>
            <a:spLocks noGrp="1"/>
          </p:cNvSpPr>
          <p:nvPr>
            <p:ph idx="1"/>
          </p:nvPr>
        </p:nvSpPr>
        <p:spPr>
          <a:xfrm>
            <a:off x="467544" y="1268760"/>
            <a:ext cx="8208912" cy="4608512"/>
          </a:xfrm>
        </p:spPr>
        <p:txBody>
          <a:bodyPr/>
          <a:lstStyle/>
          <a:p>
            <a:pPr marL="514350" indent="-514350">
              <a:buFont typeface="+mj-lt"/>
              <a:buAutoNum type="arabicPeriod" startAt="5"/>
            </a:pPr>
            <a:r>
              <a:rPr lang="en-AU" dirty="0" smtClean="0"/>
              <a:t>What lamp were compact fluorescent lamps manufactured to replace?</a:t>
            </a:r>
          </a:p>
          <a:p>
            <a:pPr marL="514350" indent="-514350">
              <a:buFont typeface="+mj-lt"/>
              <a:buAutoNum type="arabicPeriod" startAt="5"/>
            </a:pPr>
            <a:r>
              <a:rPr lang="en-AU" dirty="0" smtClean="0"/>
              <a:t>State one disadvantage of a CFL.</a:t>
            </a:r>
          </a:p>
          <a:p>
            <a:pPr marL="514350" indent="-514350">
              <a:buFont typeface="+mj-lt"/>
              <a:buAutoNum type="arabicPeriod" startAt="5"/>
            </a:pPr>
            <a:r>
              <a:rPr lang="en-AU" dirty="0" smtClean="0"/>
              <a:t>Name two advantages of a CFL.</a:t>
            </a:r>
          </a:p>
          <a:p>
            <a:pPr marL="514350" indent="-514350">
              <a:buFont typeface="+mj-lt"/>
              <a:buAutoNum type="arabicPeriod" startAt="5"/>
            </a:pPr>
            <a:r>
              <a:rPr lang="en-AU" dirty="0" smtClean="0"/>
              <a:t>What is the name of the solid-state electronic device that creates light?</a:t>
            </a:r>
          </a:p>
          <a:p>
            <a:pPr marL="514350" indent="-514350">
              <a:buFont typeface="+mj-lt"/>
              <a:buAutoNum type="arabicPeriod" startAt="5"/>
            </a:pPr>
            <a:r>
              <a:rPr lang="en-AU" dirty="0" smtClean="0"/>
              <a:t>In what area of activity is LED lighting used?</a:t>
            </a:r>
          </a:p>
          <a:p>
            <a:pPr marL="514350" indent="-514350">
              <a:buFont typeface="+mj-lt"/>
              <a:buAutoNum type="arabicPeriod" startAt="5"/>
            </a:pPr>
            <a:r>
              <a:rPr lang="en-AU" dirty="0" smtClean="0"/>
              <a:t>Name three advantages of LED lighting.</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9552" y="476672"/>
            <a:ext cx="7992888" cy="694184"/>
          </a:xfrm>
        </p:spPr>
        <p:txBody>
          <a:bodyPr/>
          <a:lstStyle/>
          <a:p>
            <a:r>
              <a:rPr lang="en-AU" dirty="0" smtClean="0"/>
              <a:t>review questions  -  </a:t>
            </a:r>
            <a:r>
              <a:rPr lang="en-AU" sz="2400" dirty="0" smtClean="0"/>
              <a:t>continued</a:t>
            </a:r>
            <a:endParaRPr lang="en-AU" sz="2400" dirty="0"/>
          </a:p>
        </p:txBody>
      </p:sp>
      <p:sp>
        <p:nvSpPr>
          <p:cNvPr id="3" name="Content Placeholder 2"/>
          <p:cNvSpPr>
            <a:spLocks noGrp="1"/>
          </p:cNvSpPr>
          <p:nvPr>
            <p:ph idx="1"/>
          </p:nvPr>
        </p:nvSpPr>
        <p:spPr>
          <a:xfrm>
            <a:off x="395536" y="1268760"/>
            <a:ext cx="8352928" cy="4611142"/>
          </a:xfrm>
        </p:spPr>
        <p:txBody>
          <a:bodyPr>
            <a:normAutofit lnSpcReduction="10000"/>
          </a:bodyPr>
          <a:lstStyle/>
          <a:p>
            <a:pPr marL="514350" indent="-514350">
              <a:buFont typeface="+mj-lt"/>
              <a:buAutoNum type="arabicPeriod" startAt="11"/>
            </a:pPr>
            <a:r>
              <a:rPr lang="en-AU" dirty="0" smtClean="0"/>
              <a:t>State the simplest method used to reduce the amount of energy consumed by lighting systems.</a:t>
            </a:r>
          </a:p>
          <a:p>
            <a:pPr marL="514350" indent="-514350">
              <a:buFont typeface="+mj-lt"/>
              <a:buAutoNum type="arabicPeriod" startAt="11"/>
            </a:pPr>
            <a:r>
              <a:rPr lang="en-AU" dirty="0" smtClean="0"/>
              <a:t>Name a manual-type energy saving control.</a:t>
            </a:r>
          </a:p>
          <a:p>
            <a:pPr marL="514350" indent="-514350">
              <a:buFont typeface="+mj-lt"/>
              <a:buAutoNum type="arabicPeriod" startAt="11"/>
            </a:pPr>
            <a:r>
              <a:rPr lang="en-AU" dirty="0" smtClean="0"/>
              <a:t>What type of sensor is very effective in reducing lighting energy consumption?</a:t>
            </a:r>
          </a:p>
          <a:p>
            <a:pPr marL="514350" indent="-514350">
              <a:buFont typeface="+mj-lt"/>
              <a:buAutoNum type="arabicPeriod" startAt="11"/>
            </a:pPr>
            <a:r>
              <a:rPr lang="en-AU" dirty="0" smtClean="0"/>
              <a:t>Name another type of control also used to minimise energy usage.</a:t>
            </a:r>
          </a:p>
          <a:p>
            <a:pPr marL="514350" indent="-514350">
              <a:buFont typeface="+mj-lt"/>
              <a:buAutoNum type="arabicPeriod" startAt="11"/>
            </a:pPr>
            <a:r>
              <a:rPr lang="en-AU" dirty="0" smtClean="0"/>
              <a:t>What factors can reduce total illumination by 50% or more?</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704856" cy="838200"/>
          </a:xfrm>
        </p:spPr>
        <p:txBody>
          <a:bodyPr/>
          <a:lstStyle/>
          <a:p>
            <a:r>
              <a:rPr lang="en-AU" dirty="0" smtClean="0"/>
              <a:t>Site planning</a:t>
            </a:r>
            <a:endParaRPr lang="en-AU" dirty="0"/>
          </a:p>
        </p:txBody>
      </p:sp>
      <p:sp>
        <p:nvSpPr>
          <p:cNvPr id="3" name="Content Placeholder 2"/>
          <p:cNvSpPr>
            <a:spLocks noGrp="1"/>
          </p:cNvSpPr>
          <p:nvPr>
            <p:ph idx="1"/>
          </p:nvPr>
        </p:nvSpPr>
        <p:spPr>
          <a:xfrm>
            <a:off x="467544" y="1412776"/>
            <a:ext cx="8183880" cy="4187952"/>
          </a:xfrm>
        </p:spPr>
        <p:txBody>
          <a:bodyPr/>
          <a:lstStyle/>
          <a:p>
            <a:pPr marL="0" indent="0">
              <a:buNone/>
            </a:pPr>
            <a:r>
              <a:rPr lang="en-AU" dirty="0" smtClean="0"/>
              <a:t>Site planning involves the thoughtful placement of a building (long side should face north) on a site to take advantage of natural site features such as topography and vegetation(trees) in order to maximise use of the sun’s energy in the form of heat and light.</a:t>
            </a:r>
            <a:endParaRPr lang="en-AU"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algn="ctr">
              <a:buNone/>
            </a:pPr>
            <a:endParaRPr lang="en-AU" sz="7200" b="1" dirty="0" smtClean="0"/>
          </a:p>
          <a:p>
            <a:pPr algn="ctr">
              <a:buNone/>
            </a:pPr>
            <a:r>
              <a:rPr lang="en-AU" sz="7200" b="1" dirty="0" smtClean="0"/>
              <a:t>THE END</a:t>
            </a:r>
            <a:endParaRPr lang="en-AU" sz="7200"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References</a:t>
            </a:r>
            <a:endParaRPr lang="en-AU" dirty="0"/>
          </a:p>
        </p:txBody>
      </p:sp>
      <p:sp>
        <p:nvSpPr>
          <p:cNvPr id="3" name="Content Placeholder 2"/>
          <p:cNvSpPr>
            <a:spLocks noGrp="1"/>
          </p:cNvSpPr>
          <p:nvPr>
            <p:ph idx="1"/>
          </p:nvPr>
        </p:nvSpPr>
        <p:spPr>
          <a:xfrm>
            <a:off x="467544" y="548680"/>
            <a:ext cx="8219256" cy="4169624"/>
          </a:xfrm>
        </p:spPr>
        <p:txBody>
          <a:bodyPr>
            <a:normAutofit/>
          </a:bodyPr>
          <a:lstStyle/>
          <a:p>
            <a:pPr>
              <a:buFont typeface="Wingdings" pitchFamily="2" charset="2"/>
              <a:buChar char="§"/>
            </a:pPr>
            <a:r>
              <a:rPr lang="en-AU" sz="2400" dirty="0" smtClean="0"/>
              <a:t>Electrical Trade Principles; A Practical Approach </a:t>
            </a:r>
          </a:p>
          <a:p>
            <a:pPr>
              <a:buNone/>
            </a:pPr>
            <a:r>
              <a:rPr lang="en-AU" sz="2400" dirty="0" smtClean="0"/>
              <a:t>	by Jeffrey Hampson and Steven Hanssen 2</a:t>
            </a:r>
            <a:r>
              <a:rPr lang="en-AU" sz="2400" baseline="30000" dirty="0" smtClean="0"/>
              <a:t>nd</a:t>
            </a:r>
            <a:r>
              <a:rPr lang="en-AU" sz="2400" dirty="0" smtClean="0"/>
              <a:t> Edition 2009</a:t>
            </a:r>
          </a:p>
          <a:p>
            <a:pPr>
              <a:buNone/>
            </a:pPr>
            <a:r>
              <a:rPr lang="en-AU" sz="2400" dirty="0" smtClean="0"/>
              <a:t>	www.pearsoned.com.au/hampson</a:t>
            </a:r>
          </a:p>
          <a:p>
            <a:pPr>
              <a:buFont typeface="Wingdings" pitchFamily="2" charset="2"/>
              <a:buChar char="§"/>
            </a:pPr>
            <a:r>
              <a:rPr lang="en-AU" sz="2400" dirty="0" smtClean="0">
                <a:hlinkClick r:id="rId2"/>
              </a:rPr>
              <a:t>www.google.com.au/images</a:t>
            </a:r>
            <a:endParaRPr lang="en-AU" sz="2400" dirty="0" smtClean="0"/>
          </a:p>
          <a:p>
            <a:pPr>
              <a:buFont typeface="Wingdings" pitchFamily="2" charset="2"/>
              <a:buChar char="§"/>
            </a:pPr>
            <a:r>
              <a:rPr lang="en-AU" sz="2400" dirty="0" smtClean="0"/>
              <a:t>Research Institute of Sustainable Energy (RISE) – Western Australia</a:t>
            </a:r>
          </a:p>
          <a:p>
            <a:pPr>
              <a:buNone/>
            </a:pPr>
            <a:r>
              <a:rPr lang="en-AU" sz="2400" dirty="0" smtClean="0"/>
              <a:t>	</a:t>
            </a:r>
            <a:endParaRPr lang="en-AU"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algn="ctr">
              <a:buNone/>
            </a:pPr>
            <a:endParaRPr lang="en-AU" sz="5400" b="1" dirty="0" smtClean="0"/>
          </a:p>
          <a:p>
            <a:pPr algn="ctr">
              <a:buNone/>
            </a:pPr>
            <a:r>
              <a:rPr lang="en-AU" sz="5400" b="1" dirty="0" smtClean="0"/>
              <a:t>Ventilation </a:t>
            </a:r>
            <a:endParaRPr lang="en-AU" sz="5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80920" cy="838200"/>
          </a:xfrm>
        </p:spPr>
        <p:txBody>
          <a:bodyPr/>
          <a:lstStyle/>
          <a:p>
            <a:r>
              <a:rPr lang="en-AU" dirty="0" smtClean="0"/>
              <a:t>ventilation</a:t>
            </a:r>
            <a:endParaRPr lang="en-AU" dirty="0"/>
          </a:p>
        </p:txBody>
      </p:sp>
      <p:sp>
        <p:nvSpPr>
          <p:cNvPr id="3" name="Content Placeholder 2"/>
          <p:cNvSpPr>
            <a:spLocks noGrp="1"/>
          </p:cNvSpPr>
          <p:nvPr>
            <p:ph idx="1"/>
          </p:nvPr>
        </p:nvSpPr>
        <p:spPr>
          <a:xfrm>
            <a:off x="539552" y="1554162"/>
            <a:ext cx="8208912" cy="4683150"/>
          </a:xfrm>
        </p:spPr>
        <p:txBody>
          <a:bodyPr>
            <a:normAutofit fontScale="92500"/>
          </a:bodyPr>
          <a:lstStyle/>
          <a:p>
            <a:pPr marL="0" indent="0">
              <a:buNone/>
            </a:pPr>
            <a:r>
              <a:rPr lang="en-AU" dirty="0" smtClean="0"/>
              <a:t>Ventilation is a most important aspect of a building design, along with thermal comfort.</a:t>
            </a:r>
          </a:p>
          <a:p>
            <a:pPr marL="0" indent="0">
              <a:buNone/>
            </a:pPr>
            <a:endParaRPr lang="en-AU" dirty="0" smtClean="0"/>
          </a:p>
          <a:p>
            <a:pPr marL="0" indent="0">
              <a:buNone/>
            </a:pPr>
            <a:r>
              <a:rPr lang="en-AU" dirty="0" smtClean="0"/>
              <a:t>To realise good natural ventilation the interior and exterior design of a building is critical.</a:t>
            </a:r>
          </a:p>
          <a:p>
            <a:pPr marL="0" indent="0">
              <a:buNone/>
            </a:pPr>
            <a:endParaRPr lang="en-AU" dirty="0" smtClean="0"/>
          </a:p>
          <a:p>
            <a:pPr marL="0" indent="0">
              <a:buNone/>
            </a:pPr>
            <a:r>
              <a:rPr lang="en-AU" dirty="0" smtClean="0"/>
              <a:t>The interior must provide for the unrestricted flow of the ventilation air while the exterior needs to make maximum use of the prevailing winds.</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a:bodyPr>
          <a:lstStyle/>
          <a:p>
            <a:pPr algn="ctr">
              <a:buNone/>
            </a:pPr>
            <a:endParaRPr lang="en-AU" sz="5400" b="1" dirty="0" smtClean="0"/>
          </a:p>
          <a:p>
            <a:pPr algn="ctr">
              <a:buNone/>
            </a:pPr>
            <a:r>
              <a:rPr lang="en-AU" sz="5400" b="1" dirty="0" smtClean="0"/>
              <a:t>Passive Solar Energy</a:t>
            </a:r>
            <a:endParaRPr lang="en-AU" sz="5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8064896" cy="838200"/>
          </a:xfrm>
        </p:spPr>
        <p:txBody>
          <a:bodyPr/>
          <a:lstStyle/>
          <a:p>
            <a:r>
              <a:rPr lang="en-AU" dirty="0" smtClean="0"/>
              <a:t>Passive solar energy </a:t>
            </a:r>
            <a:endParaRPr lang="en-AU" dirty="0"/>
          </a:p>
        </p:txBody>
      </p:sp>
      <p:sp>
        <p:nvSpPr>
          <p:cNvPr id="3" name="Content Placeholder 2"/>
          <p:cNvSpPr>
            <a:spLocks noGrp="1"/>
          </p:cNvSpPr>
          <p:nvPr>
            <p:ph idx="1"/>
          </p:nvPr>
        </p:nvSpPr>
        <p:spPr>
          <a:xfrm>
            <a:off x="611560" y="1556792"/>
            <a:ext cx="8064896" cy="4248472"/>
          </a:xfrm>
        </p:spPr>
        <p:txBody>
          <a:bodyPr>
            <a:normAutofit lnSpcReduction="10000"/>
          </a:bodyPr>
          <a:lstStyle/>
          <a:p>
            <a:pPr marL="0" indent="0">
              <a:buNone/>
            </a:pPr>
            <a:r>
              <a:rPr lang="en-AU" dirty="0" smtClean="0"/>
              <a:t>Passive solar energy is a system designed to rely on the integration of a buildings design and construction materials to reduce heating and cooling loads.</a:t>
            </a:r>
          </a:p>
          <a:p>
            <a:pPr marL="0" indent="0">
              <a:buNone/>
            </a:pPr>
            <a:endParaRPr lang="en-AU" dirty="0" smtClean="0"/>
          </a:p>
          <a:p>
            <a:pPr marL="0" indent="0">
              <a:buNone/>
            </a:pPr>
            <a:r>
              <a:rPr lang="en-AU" dirty="0" smtClean="0"/>
              <a:t>A passive energy system is based upon local climatic conditions, such as temperature, solar radiation and wind, in order to create a climate-responsive, thermal-comfort building.</a:t>
            </a:r>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1903</TotalTime>
  <Words>1688</Words>
  <Application>Microsoft Office PowerPoint</Application>
  <PresentationFormat>On-screen Show (4:3)</PresentationFormat>
  <Paragraphs>197</Paragraphs>
  <Slides>51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Aspect</vt:lpstr>
      <vt:lpstr>Equation</vt:lpstr>
      <vt:lpstr>Slide 1</vt:lpstr>
      <vt:lpstr>Energy-efficient building design</vt:lpstr>
      <vt:lpstr>Slide 3</vt:lpstr>
      <vt:lpstr>Slide 4</vt:lpstr>
      <vt:lpstr>Site planning</vt:lpstr>
      <vt:lpstr>Slide 6</vt:lpstr>
      <vt:lpstr>ventilation</vt:lpstr>
      <vt:lpstr>Slide 8</vt:lpstr>
      <vt:lpstr>Passive solar energy </vt:lpstr>
      <vt:lpstr>Passive solar systems </vt:lpstr>
      <vt:lpstr>Passive solar systems </vt:lpstr>
      <vt:lpstr>Passive solar systems </vt:lpstr>
      <vt:lpstr>Slide 13</vt:lpstr>
      <vt:lpstr>Glazing</vt:lpstr>
      <vt:lpstr>Slide 15</vt:lpstr>
      <vt:lpstr>Window ratings</vt:lpstr>
      <vt:lpstr>U-value</vt:lpstr>
      <vt:lpstr>Window Energy Rating Scheme (WERS)</vt:lpstr>
      <vt:lpstr>insulation</vt:lpstr>
      <vt:lpstr>Insulation R-value</vt:lpstr>
      <vt:lpstr>Natural light</vt:lpstr>
      <vt:lpstr>Section 3  -  review questions</vt:lpstr>
      <vt:lpstr>Slide 23</vt:lpstr>
      <vt:lpstr>Basic lighting systems</vt:lpstr>
      <vt:lpstr>Effective lighting systems</vt:lpstr>
      <vt:lpstr>Effective lighting systems</vt:lpstr>
      <vt:lpstr>Effective lighting systems</vt:lpstr>
      <vt:lpstr>Slide 28</vt:lpstr>
      <vt:lpstr>CFL’s &amp; LED’s</vt:lpstr>
      <vt:lpstr>Slide 30</vt:lpstr>
      <vt:lpstr>Compact fluorescent lamps (CFL’s)</vt:lpstr>
      <vt:lpstr>CFL compact fluorescent lamps</vt:lpstr>
      <vt:lpstr>disadvantages of CFL’s</vt:lpstr>
      <vt:lpstr>advantages of CFL’s</vt:lpstr>
      <vt:lpstr>Light emitting diodes</vt:lpstr>
      <vt:lpstr>Led applications</vt:lpstr>
      <vt:lpstr>Led service life and output</vt:lpstr>
      <vt:lpstr>Advantages of led’s</vt:lpstr>
      <vt:lpstr>Advantages of led’s</vt:lpstr>
      <vt:lpstr>Light control</vt:lpstr>
      <vt:lpstr>Automatic light control</vt:lpstr>
      <vt:lpstr>Two types of occupancy sensors</vt:lpstr>
      <vt:lpstr>Slide 43</vt:lpstr>
      <vt:lpstr>Slide 44</vt:lpstr>
      <vt:lpstr>Slide 45</vt:lpstr>
      <vt:lpstr>Slide 46</vt:lpstr>
      <vt:lpstr>Section 3  -  review questions</vt:lpstr>
      <vt:lpstr>review questions  -  continued</vt:lpstr>
      <vt:lpstr>review questions  -  continued</vt:lpstr>
      <vt:lpstr>Slide 50</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energy</dc:title>
  <dc:creator>Grahame</dc:creator>
  <cp:lastModifiedBy>mclaro</cp:lastModifiedBy>
  <cp:revision>127</cp:revision>
  <dcterms:created xsi:type="dcterms:W3CDTF">2010-05-13T12:02:09Z</dcterms:created>
  <dcterms:modified xsi:type="dcterms:W3CDTF">2011-08-30T06:09:53Z</dcterms:modified>
</cp:coreProperties>
</file>