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2" r:id="rId10"/>
    <p:sldId id="263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4D9501-E879-460D-BDF6-2E4DD0039140}" type="datetimeFigureOut">
              <a:rPr lang="en-AU" smtClean="0"/>
              <a:t>16/08/2015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597455-61E5-4817-A157-FA9DBAF9F085}" type="slidenum">
              <a:rPr lang="en-AU" smtClean="0"/>
              <a:t>‹#›</a:t>
            </a:fld>
            <a:endParaRPr lang="en-A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Electrical Installations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Requirements</a:t>
            </a:r>
            <a:endParaRPr lang="en-AU" dirty="0"/>
          </a:p>
        </p:txBody>
      </p:sp>
      <p:pic>
        <p:nvPicPr>
          <p:cNvPr id="4" name="Picture 3" descr="PolytechnicWest_cid_H_cmyk[1].T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713568"/>
            <a:ext cx="1296144" cy="6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017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>
                <a:solidFill>
                  <a:srgbClr val="04617B"/>
                </a:solidFill>
              </a:rPr>
              <a:t>Methods of Ensuring Safety &amp; Protection against Damage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The different </a:t>
            </a:r>
            <a:r>
              <a:rPr lang="en-US" sz="2400" dirty="0">
                <a:latin typeface="Arial"/>
                <a:ea typeface="Times New Roman"/>
                <a:cs typeface="Arial"/>
              </a:rPr>
              <a:t>methods for protecting persons and livestock against </a:t>
            </a:r>
            <a:r>
              <a:rPr lang="en-US" sz="2400" b="1" u="sng" dirty="0">
                <a:latin typeface="Arial"/>
                <a:ea typeface="Times New Roman"/>
                <a:cs typeface="Arial"/>
              </a:rPr>
              <a:t>indirect contact </a:t>
            </a:r>
            <a:r>
              <a:rPr lang="en-US" sz="2400" dirty="0">
                <a:latin typeface="Arial"/>
                <a:ea typeface="Times New Roman"/>
                <a:cs typeface="Arial"/>
              </a:rPr>
              <a:t>with conductive parts using fault protection.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Arial"/>
                <a:ea typeface="Times New Roman"/>
                <a:cs typeface="Arial"/>
              </a:rPr>
              <a:t> 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Automatically disconnect the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supply,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Prevent a fault current from passing through the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body, 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Prevent a fault current from passing through the body by electrical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separation,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Limit the fault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current.</a:t>
            </a:r>
            <a:endParaRPr lang="en-AU" sz="2400" dirty="0">
              <a:effectLst/>
              <a:latin typeface="Aria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0980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>
                <a:solidFill>
                  <a:srgbClr val="04617B"/>
                </a:solidFill>
              </a:rPr>
              <a:t>Methods of Ensuring Safety &amp; Protection against Damage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The methods </a:t>
            </a:r>
            <a:r>
              <a:rPr lang="en-US" sz="2400" dirty="0">
                <a:latin typeface="Arial"/>
                <a:ea typeface="Times New Roman"/>
                <a:cs typeface="Arial"/>
              </a:rPr>
              <a:t>for protecting persons and livestock against injury and property against damage from the effects of </a:t>
            </a:r>
            <a:r>
              <a:rPr lang="en-US" sz="2400" b="1" u="sng" dirty="0">
                <a:latin typeface="Arial"/>
                <a:ea typeface="Times New Roman"/>
                <a:cs typeface="Arial"/>
              </a:rPr>
              <a:t>over current.</a:t>
            </a:r>
            <a:endParaRPr lang="en-AU" sz="2400" b="1" u="sng" dirty="0">
              <a:latin typeface="Arial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b="1" dirty="0">
                <a:latin typeface="Arial"/>
                <a:ea typeface="Times New Roman"/>
                <a:cs typeface="Arial"/>
              </a:rPr>
              <a:t> 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Automatic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disconnection,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Limiting </a:t>
            </a:r>
            <a:r>
              <a:rPr lang="en-US" sz="2400" dirty="0">
                <a:latin typeface="Arial"/>
                <a:ea typeface="Times New Roman"/>
                <a:cs typeface="Arial"/>
              </a:rPr>
              <a:t>the maximum over current to a safe value and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duration.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6211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2704"/>
          </a:xfrm>
        </p:spPr>
        <p:txBody>
          <a:bodyPr>
            <a:normAutofit/>
          </a:bodyPr>
          <a:lstStyle/>
          <a:p>
            <a:r>
              <a:rPr lang="en-AU" sz="3600" dirty="0" smtClean="0"/>
              <a:t>Circuit Arrangements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The </a:t>
            </a:r>
            <a:r>
              <a:rPr lang="en-US" sz="2400" dirty="0">
                <a:latin typeface="Arial"/>
                <a:ea typeface="Times New Roman"/>
                <a:cs typeface="Arial"/>
              </a:rPr>
              <a:t>factors which should be considered when determining the number and type of circuits to be installed in an electrical installation.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/>
                <a:ea typeface="Times New Roman"/>
                <a:cs typeface="Arial"/>
              </a:rPr>
              <a:t>Type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		    - </a:t>
            </a:r>
            <a:r>
              <a:rPr lang="en-US" sz="2400" dirty="0">
                <a:latin typeface="Arial"/>
                <a:ea typeface="Times New Roman"/>
                <a:cs typeface="Arial"/>
              </a:rPr>
              <a:t>	Domestic or Commercial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/>
                <a:ea typeface="Times New Roman"/>
                <a:cs typeface="Arial"/>
              </a:rPr>
              <a:t>Electricity supply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     - </a:t>
            </a:r>
            <a:r>
              <a:rPr lang="en-US" sz="2400" dirty="0">
                <a:latin typeface="Arial"/>
                <a:ea typeface="Times New Roman"/>
                <a:cs typeface="Arial"/>
              </a:rPr>
              <a:t>	Voltage and supply frequency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/>
                <a:ea typeface="Times New Roman"/>
                <a:cs typeface="Arial"/>
              </a:rPr>
              <a:t>Maximum current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    - </a:t>
            </a:r>
            <a:r>
              <a:rPr lang="en-US" sz="2400" dirty="0">
                <a:latin typeface="Arial"/>
                <a:ea typeface="Times New Roman"/>
                <a:cs typeface="Arial"/>
              </a:rPr>
              <a:t>	Prospective short circuit current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400" dirty="0">
                <a:latin typeface="Arial"/>
                <a:ea typeface="Times New Roman"/>
                <a:cs typeface="Arial"/>
              </a:rPr>
              <a:t>Maximum demand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  - </a:t>
            </a:r>
            <a:r>
              <a:rPr lang="en-US" sz="2400" dirty="0">
                <a:latin typeface="Arial"/>
                <a:ea typeface="Times New Roman"/>
                <a:cs typeface="Arial"/>
              </a:rPr>
              <a:t>	Arrangement of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circuits </a:t>
            </a:r>
            <a:r>
              <a:rPr lang="en-US" sz="2400" smtClean="0">
                <a:latin typeface="Arial"/>
                <a:ea typeface="Times New Roman"/>
                <a:cs typeface="Arial"/>
              </a:rPr>
              <a:t>&amp; </a:t>
            </a:r>
            <a:r>
              <a:rPr lang="en-US" sz="2400" smtClean="0">
                <a:latin typeface="Arial"/>
                <a:ea typeface="Times New Roman"/>
                <a:cs typeface="Arial"/>
              </a:rPr>
              <a:t>					external </a:t>
            </a:r>
            <a:r>
              <a:rPr lang="en-US" sz="2400" dirty="0">
                <a:latin typeface="Arial"/>
                <a:ea typeface="Times New Roman"/>
                <a:cs typeface="Arial"/>
              </a:rPr>
              <a:t>influences.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400" dirty="0">
                <a:latin typeface="Arial"/>
                <a:ea typeface="Times New Roman"/>
                <a:cs typeface="Arial"/>
              </a:rPr>
              <a:t> 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5395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848" y="3429000"/>
            <a:ext cx="5482952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5400" dirty="0" smtClean="0"/>
              <a:t>The End</a:t>
            </a:r>
            <a:endParaRPr lang="en-AU" sz="5400" dirty="0"/>
          </a:p>
        </p:txBody>
      </p:sp>
    </p:spTree>
    <p:extLst>
      <p:ext uri="{BB962C8B-B14F-4D97-AF65-F5344CB8AC3E}">
        <p14:creationId xmlns:p14="http://schemas.microsoft.com/office/powerpoint/2010/main" val="338075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AU" sz="4000" dirty="0" smtClean="0"/>
              <a:t>Performance of an Electrical Installation</a:t>
            </a:r>
            <a:endParaRPr lang="en-AU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sz="2400" dirty="0">
                <a:latin typeface="Arial"/>
                <a:ea typeface="Times New Roman"/>
                <a:cs typeface="Times New Roman"/>
              </a:rPr>
              <a:t>The planner of an electrical installation requires knowledge of the client’s needs, future expansion, the WA </a:t>
            </a:r>
            <a:r>
              <a:rPr lang="en-AU" sz="2400" dirty="0" smtClean="0">
                <a:latin typeface="Arial"/>
                <a:ea typeface="Times New Roman"/>
                <a:cs typeface="Times New Roman"/>
              </a:rPr>
              <a:t> Electrical </a:t>
            </a:r>
            <a:r>
              <a:rPr lang="en-AU" sz="2400" dirty="0">
                <a:latin typeface="Arial"/>
                <a:ea typeface="Times New Roman"/>
                <a:cs typeface="Times New Roman"/>
              </a:rPr>
              <a:t>Requirements, and </a:t>
            </a:r>
            <a:r>
              <a:rPr lang="en-AU" sz="2400" dirty="0" smtClean="0">
                <a:latin typeface="Arial"/>
                <a:ea typeface="Times New Roman"/>
                <a:cs typeface="Times New Roman"/>
              </a:rPr>
              <a:t>the </a:t>
            </a:r>
            <a:r>
              <a:rPr lang="en-AU" sz="2400" dirty="0">
                <a:latin typeface="Arial"/>
                <a:ea typeface="Times New Roman"/>
                <a:cs typeface="Times New Roman"/>
              </a:rPr>
              <a:t>Wiring rules (AS/NZS </a:t>
            </a:r>
            <a:r>
              <a:rPr lang="en-AU" sz="2400" dirty="0" smtClean="0">
                <a:latin typeface="Arial"/>
                <a:ea typeface="Times New Roman"/>
                <a:cs typeface="Times New Roman"/>
              </a:rPr>
              <a:t>3000:2007)</a:t>
            </a:r>
          </a:p>
          <a:p>
            <a:pPr marL="0" indent="0">
              <a:buNone/>
            </a:pPr>
            <a:endParaRPr lang="en-AU" sz="2000" dirty="0" smtClean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AU" sz="2400" dirty="0">
                <a:latin typeface="Arial"/>
                <a:ea typeface="Times New Roman"/>
                <a:cs typeface="Times New Roman"/>
              </a:rPr>
              <a:t>The planner must start with the load details and characteristics. In strictly electrical terms, the planner needs to estimate the maximum demand. </a:t>
            </a:r>
            <a:endParaRPr lang="en-AU" sz="2400" dirty="0" smtClean="0">
              <a:latin typeface="Arial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AU" sz="2000" dirty="0" smtClean="0">
                <a:latin typeface="Arial"/>
                <a:ea typeface="Times New Roman"/>
                <a:cs typeface="Times New Roman"/>
              </a:rPr>
              <a:t>For </a:t>
            </a:r>
            <a:r>
              <a:rPr lang="en-AU" sz="2000" dirty="0">
                <a:latin typeface="Arial"/>
                <a:ea typeface="Times New Roman"/>
                <a:cs typeface="Times New Roman"/>
              </a:rPr>
              <a:t>example, a “residence” may have </a:t>
            </a:r>
            <a:r>
              <a:rPr lang="en-AU" sz="2000" dirty="0" smtClean="0">
                <a:latin typeface="Arial"/>
                <a:ea typeface="Times New Roman"/>
                <a:cs typeface="Times New Roman"/>
              </a:rPr>
              <a:t>Electric cooktops, Electric Ovens, Induction Cooking, Electric heating </a:t>
            </a:r>
            <a:r>
              <a:rPr lang="en-AU" sz="2000" dirty="0">
                <a:latin typeface="Arial"/>
                <a:ea typeface="Times New Roman"/>
                <a:cs typeface="Times New Roman"/>
              </a:rPr>
              <a:t>and hot water, or a combination of gas, solar, or other energy sources which have a significant impact on the maximum demand.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AU" sz="2000" dirty="0">
                <a:latin typeface="Arial"/>
                <a:ea typeface="Times New Roman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AU" sz="2400" dirty="0">
                <a:latin typeface="Arial"/>
                <a:ea typeface="Times New Roman"/>
                <a:cs typeface="Times New Roman"/>
              </a:rPr>
              <a:t>The planner needs to establish whether the load has cyclical characteristics, and whether these characteristics will impact on the maximum demand. 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AU" sz="2000" dirty="0">
                <a:latin typeface="Arial"/>
                <a:ea typeface="Times New Roman"/>
                <a:cs typeface="Times New Roman"/>
              </a:rPr>
              <a:t>For example, a compressed air plant generally cycles on and off with the demand for air, </a:t>
            </a:r>
            <a:r>
              <a:rPr lang="en-AU" sz="2000" dirty="0" smtClean="0">
                <a:latin typeface="Arial"/>
                <a:ea typeface="Times New Roman"/>
                <a:cs typeface="Times New Roman"/>
              </a:rPr>
              <a:t>arc welders </a:t>
            </a:r>
            <a:r>
              <a:rPr lang="en-AU" sz="2000" dirty="0" err="1" smtClean="0">
                <a:latin typeface="Arial"/>
                <a:ea typeface="Times New Roman"/>
                <a:cs typeface="Times New Roman"/>
              </a:rPr>
              <a:t>etc</a:t>
            </a:r>
            <a:r>
              <a:rPr lang="en-AU" sz="2000" dirty="0" smtClean="0">
                <a:latin typeface="Arial"/>
                <a:ea typeface="Times New Roman"/>
                <a:cs typeface="Times New Roman"/>
              </a:rPr>
              <a:t> have </a:t>
            </a:r>
            <a:r>
              <a:rPr lang="en-AU" sz="2000" dirty="0">
                <a:latin typeface="Arial"/>
                <a:ea typeface="Times New Roman"/>
                <a:cs typeface="Times New Roman"/>
              </a:rPr>
              <a:t>vastly different electrical load characteristics, and these characteristics impact on the electrical demand.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AU" sz="2000" dirty="0">
                <a:latin typeface="Arial"/>
                <a:ea typeface="Times New Roman"/>
                <a:cs typeface="Times New Roman"/>
              </a:rPr>
              <a:t> </a:t>
            </a:r>
          </a:p>
          <a:p>
            <a:pPr marL="0" indent="0">
              <a:buNone/>
            </a:pP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12601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/>
          <a:lstStyle/>
          <a:p>
            <a:r>
              <a:rPr lang="en-AU" sz="4000" dirty="0">
                <a:solidFill>
                  <a:srgbClr val="04617B"/>
                </a:solidFill>
              </a:rPr>
              <a:t>Performance of an Electrical Installation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AU" sz="2800" dirty="0">
                <a:latin typeface="Arial"/>
                <a:ea typeface="Times New Roman"/>
                <a:cs typeface="Times New Roman"/>
              </a:rPr>
              <a:t>In commencing design, it is necessary to have a clear understanding of the outcome desired. The design is to determine:</a:t>
            </a:r>
          </a:p>
          <a:p>
            <a:pPr>
              <a:spcAft>
                <a:spcPts val="0"/>
              </a:spcAft>
            </a:pP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AU" sz="2800" dirty="0">
                <a:latin typeface="Arial"/>
                <a:ea typeface="Times New Roman"/>
                <a:cs typeface="Times New Roman"/>
              </a:rPr>
              <a:t>a) Maximum demands and load characteristics.</a:t>
            </a:r>
          </a:p>
          <a:p>
            <a:pPr>
              <a:spcAft>
                <a:spcPts val="0"/>
              </a:spcAft>
            </a:pP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AU" sz="2800" dirty="0">
                <a:latin typeface="Arial"/>
                <a:ea typeface="Times New Roman"/>
                <a:cs typeface="Times New Roman"/>
              </a:rPr>
              <a:t>b) Cable size, material and installation methods.</a:t>
            </a:r>
          </a:p>
          <a:p>
            <a:pPr>
              <a:spcAft>
                <a:spcPts val="0"/>
              </a:spcAft>
            </a:pP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AU" sz="2800" dirty="0">
                <a:latin typeface="Arial"/>
                <a:ea typeface="Times New Roman"/>
                <a:cs typeface="Times New Roman"/>
              </a:rPr>
              <a:t>c) Switchboard type, rating and fault levels.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AU" sz="2800" dirty="0">
                <a:latin typeface="Arial"/>
                <a:ea typeface="Times New Roman"/>
                <a:cs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AU" sz="2800" dirty="0">
                <a:latin typeface="Arial"/>
                <a:ea typeface="Times New Roman"/>
                <a:cs typeface="Times New Roman"/>
              </a:rPr>
              <a:t>d) Protective device selection, and discrimination.</a:t>
            </a:r>
          </a:p>
          <a:p>
            <a:pPr>
              <a:spcAft>
                <a:spcPts val="0"/>
              </a:spcAft>
            </a:pP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AU" sz="2800" dirty="0">
                <a:latin typeface="Arial"/>
                <a:ea typeface="Times New Roman"/>
                <a:cs typeface="Times New Roman"/>
              </a:rPr>
              <a:t>e) Earthing system, cables, and protection.</a:t>
            </a:r>
            <a:endParaRPr lang="en-AU" sz="2800" dirty="0">
              <a:effectLst/>
              <a:latin typeface="Arial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5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en-AU" sz="4000" dirty="0">
                <a:solidFill>
                  <a:srgbClr val="04617B"/>
                </a:solidFill>
              </a:rPr>
              <a:t>Performance of an Electrical Installation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AU" sz="2400" dirty="0">
                <a:latin typeface="Arial"/>
                <a:ea typeface="Times New Roman"/>
                <a:cs typeface="Arial"/>
              </a:rPr>
              <a:t>An electrical installation is required to be arranged with an </a:t>
            </a:r>
            <a:r>
              <a:rPr lang="en-AU" sz="2400" dirty="0" smtClean="0">
                <a:latin typeface="Arial"/>
                <a:ea typeface="Times New Roman"/>
                <a:cs typeface="Arial"/>
              </a:rPr>
              <a:t>appropriate number </a:t>
            </a:r>
            <a:r>
              <a:rPr lang="en-AU" sz="2400" dirty="0">
                <a:latin typeface="Arial"/>
                <a:ea typeface="Times New Roman"/>
                <a:cs typeface="Arial"/>
              </a:rPr>
              <a:t>of independent circuits taking the following into account: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n-AU" sz="20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400" dirty="0">
                <a:latin typeface="Arial"/>
                <a:ea typeface="Times New Roman"/>
                <a:cs typeface="Arial"/>
              </a:rPr>
              <a:t>The relationship of the equipment, including any requirement for operation as a </a:t>
            </a:r>
            <a:r>
              <a:rPr lang="en-AU" sz="2400" dirty="0" smtClean="0">
                <a:latin typeface="Arial"/>
                <a:ea typeface="Times New Roman"/>
                <a:cs typeface="Arial"/>
              </a:rPr>
              <a:t>group,</a:t>
            </a: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400" dirty="0" smtClean="0">
                <a:latin typeface="Arial"/>
                <a:ea typeface="Times New Roman"/>
                <a:cs typeface="Arial"/>
              </a:rPr>
              <a:t>The </a:t>
            </a:r>
            <a:r>
              <a:rPr lang="en-AU" sz="2400" dirty="0">
                <a:latin typeface="Arial"/>
                <a:ea typeface="Times New Roman"/>
                <a:cs typeface="Arial"/>
              </a:rPr>
              <a:t>load and operating characteristics of the equipment </a:t>
            </a:r>
            <a:r>
              <a:rPr lang="en-AU" sz="2400" dirty="0" smtClean="0">
                <a:latin typeface="Arial"/>
                <a:ea typeface="Times New Roman"/>
                <a:cs typeface="Arial"/>
              </a:rPr>
              <a:t>,</a:t>
            </a: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400" dirty="0" smtClean="0">
                <a:latin typeface="Arial"/>
                <a:ea typeface="Times New Roman"/>
                <a:cs typeface="Arial"/>
              </a:rPr>
              <a:t>The </a:t>
            </a:r>
            <a:r>
              <a:rPr lang="en-AU" sz="2400" dirty="0">
                <a:latin typeface="Arial"/>
                <a:ea typeface="Times New Roman"/>
                <a:cs typeface="Arial"/>
              </a:rPr>
              <a:t>limitation of consequences of circuit failure including loss of supply to critical equipment, overload and the ability to locate a </a:t>
            </a:r>
            <a:r>
              <a:rPr lang="en-AU" sz="2400" dirty="0" smtClean="0">
                <a:latin typeface="Arial"/>
                <a:ea typeface="Times New Roman"/>
                <a:cs typeface="Arial"/>
              </a:rPr>
              <a:t>fault,</a:t>
            </a: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400" dirty="0" smtClean="0">
                <a:latin typeface="Arial"/>
                <a:ea typeface="Times New Roman"/>
                <a:cs typeface="Arial"/>
              </a:rPr>
              <a:t>The </a:t>
            </a:r>
            <a:r>
              <a:rPr lang="en-AU" sz="2400" dirty="0">
                <a:latin typeface="Arial"/>
                <a:ea typeface="Times New Roman"/>
                <a:cs typeface="Arial"/>
              </a:rPr>
              <a:t>facility for maintenance work, and capacity for alterations and additions, to be performed without interrupting supply to other parts of the </a:t>
            </a:r>
            <a:r>
              <a:rPr lang="en-AU" sz="2400" dirty="0" smtClean="0">
                <a:latin typeface="Arial"/>
                <a:ea typeface="Times New Roman"/>
                <a:cs typeface="Arial"/>
              </a:rPr>
              <a:t>installation.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15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/>
          <a:lstStyle/>
          <a:p>
            <a:r>
              <a:rPr lang="en-AU" sz="3600" dirty="0">
                <a:solidFill>
                  <a:srgbClr val="04617B"/>
                </a:solidFill>
              </a:rPr>
              <a:t>Performance of an Electrical Installation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AU" sz="2800" dirty="0">
                <a:latin typeface="Arial"/>
                <a:ea typeface="Times New Roman"/>
                <a:cs typeface="Arial"/>
              </a:rPr>
              <a:t>Here is an example of the </a:t>
            </a:r>
            <a:r>
              <a:rPr lang="en-AU" sz="2800" u="sng" dirty="0">
                <a:latin typeface="Arial"/>
                <a:ea typeface="Times New Roman"/>
                <a:cs typeface="Arial"/>
              </a:rPr>
              <a:t>division</a:t>
            </a:r>
            <a:r>
              <a:rPr lang="en-AU" sz="2800" dirty="0">
                <a:latin typeface="Arial"/>
                <a:ea typeface="Times New Roman"/>
                <a:cs typeface="Arial"/>
              </a:rPr>
              <a:t> of circuits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800" dirty="0">
                <a:latin typeface="Arial"/>
                <a:ea typeface="Times New Roman"/>
                <a:cs typeface="Arial"/>
              </a:rPr>
              <a:t>Lighting.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800" dirty="0">
                <a:latin typeface="Arial"/>
                <a:ea typeface="Times New Roman"/>
                <a:cs typeface="Arial"/>
              </a:rPr>
              <a:t>Socket-outlets.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800" dirty="0">
                <a:latin typeface="Arial"/>
                <a:ea typeface="Times New Roman"/>
                <a:cs typeface="Arial"/>
              </a:rPr>
              <a:t>Heating and/or air conditioning appliances.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800" dirty="0">
                <a:latin typeface="Arial"/>
                <a:ea typeface="Times New Roman"/>
                <a:cs typeface="Arial"/>
              </a:rPr>
              <a:t>Motor-driven plant.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800" dirty="0">
                <a:latin typeface="Arial"/>
                <a:ea typeface="Times New Roman"/>
                <a:cs typeface="Arial"/>
              </a:rPr>
              <a:t>Auxiliary services, such as indication and control.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spcAft>
                <a:spcPts val="0"/>
              </a:spcAft>
              <a:buSzPts val="1200"/>
              <a:buFont typeface="Symbol"/>
              <a:buChar char=""/>
              <a:tabLst>
                <a:tab pos="457200" algn="l"/>
              </a:tabLst>
            </a:pPr>
            <a:r>
              <a:rPr lang="en-AU" sz="2800" dirty="0">
                <a:latin typeface="Arial"/>
                <a:ea typeface="Times New Roman"/>
                <a:cs typeface="Arial"/>
              </a:rPr>
              <a:t>Safety services.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4223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en-AU" sz="3600" dirty="0">
                <a:solidFill>
                  <a:srgbClr val="04617B"/>
                </a:solidFill>
              </a:rPr>
              <a:t>Performance of an Electrical Installation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AU" sz="2000" dirty="0" smtClean="0">
                <a:latin typeface="Arial"/>
                <a:ea typeface="Times New Roman"/>
                <a:cs typeface="Arial"/>
              </a:rPr>
              <a:t>The </a:t>
            </a:r>
            <a:r>
              <a:rPr lang="en-AU" sz="2000" dirty="0">
                <a:latin typeface="Arial"/>
                <a:ea typeface="Times New Roman"/>
                <a:cs typeface="Arial"/>
              </a:rPr>
              <a:t>design of an electrical installation must take into account. </a:t>
            </a:r>
            <a:endParaRPr lang="en-AU" sz="2000" dirty="0">
              <a:latin typeface="Arial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n-AU" sz="1800" dirty="0">
              <a:latin typeface="Arial"/>
              <a:ea typeface="Times New Roman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latin typeface="Arial"/>
                <a:ea typeface="Times New Roman"/>
                <a:cs typeface="Arial"/>
              </a:rPr>
              <a:t>Features of the electricity </a:t>
            </a:r>
            <a:r>
              <a:rPr lang="en-US" sz="1800" dirty="0" smtClean="0">
                <a:latin typeface="Arial"/>
                <a:ea typeface="Times New Roman"/>
                <a:cs typeface="Arial"/>
              </a:rPr>
              <a:t>supply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Maximum demand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Volt </a:t>
            </a:r>
            <a:r>
              <a:rPr lang="en-US" sz="1800" dirty="0">
                <a:latin typeface="Arial"/>
                <a:ea typeface="Times New Roman"/>
                <a:cs typeface="Arial"/>
              </a:rPr>
              <a:t>drop </a:t>
            </a:r>
            <a:r>
              <a:rPr lang="en-US" sz="1800" dirty="0" smtClean="0">
                <a:latin typeface="Arial"/>
                <a:ea typeface="Times New Roman"/>
                <a:cs typeface="Arial"/>
              </a:rPr>
              <a:t>limitations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Arrangements </a:t>
            </a:r>
            <a:r>
              <a:rPr lang="en-US" sz="1800" dirty="0">
                <a:latin typeface="Arial"/>
                <a:ea typeface="Times New Roman"/>
                <a:cs typeface="Arial"/>
              </a:rPr>
              <a:t>of </a:t>
            </a:r>
            <a:r>
              <a:rPr lang="en-US" sz="1800" dirty="0" smtClean="0">
                <a:latin typeface="Arial"/>
                <a:ea typeface="Times New Roman"/>
                <a:cs typeface="Arial"/>
              </a:rPr>
              <a:t>circuits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External influences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Nature </a:t>
            </a:r>
            <a:r>
              <a:rPr lang="en-US" sz="1800" dirty="0">
                <a:latin typeface="Arial"/>
                <a:ea typeface="Times New Roman"/>
                <a:cs typeface="Arial"/>
              </a:rPr>
              <a:t>of current, </a:t>
            </a:r>
            <a:endParaRPr lang="en-US" sz="1800" dirty="0" smtClean="0">
              <a:latin typeface="Arial"/>
              <a:ea typeface="Times New Roman"/>
              <a:cs typeface="Arial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Number </a:t>
            </a:r>
            <a:r>
              <a:rPr lang="en-US" sz="1800" dirty="0">
                <a:latin typeface="Arial"/>
                <a:ea typeface="Times New Roman"/>
                <a:cs typeface="Arial"/>
              </a:rPr>
              <a:t>of </a:t>
            </a:r>
            <a:r>
              <a:rPr lang="en-US" sz="1800" dirty="0" smtClean="0">
                <a:latin typeface="Arial"/>
                <a:ea typeface="Times New Roman"/>
                <a:cs typeface="Arial"/>
              </a:rPr>
              <a:t>conductors,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Voltage </a:t>
            </a:r>
            <a:r>
              <a:rPr lang="en-US" sz="1800" dirty="0">
                <a:latin typeface="Arial"/>
                <a:ea typeface="Times New Roman"/>
                <a:cs typeface="Arial"/>
              </a:rPr>
              <a:t>and supply </a:t>
            </a:r>
            <a:r>
              <a:rPr lang="en-US" sz="1800" dirty="0" smtClean="0">
                <a:latin typeface="Arial"/>
                <a:ea typeface="Times New Roman"/>
                <a:cs typeface="Arial"/>
              </a:rPr>
              <a:t>frequency,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Protective </a:t>
            </a:r>
            <a:r>
              <a:rPr lang="en-US" sz="1800" dirty="0">
                <a:latin typeface="Arial"/>
                <a:ea typeface="Times New Roman"/>
                <a:cs typeface="Arial"/>
              </a:rPr>
              <a:t>measures</a:t>
            </a:r>
            <a:r>
              <a:rPr lang="en-US" sz="1800" dirty="0" smtClean="0">
                <a:latin typeface="Arial"/>
                <a:ea typeface="Times New Roman"/>
                <a:cs typeface="Arial"/>
              </a:rPr>
              <a:t>,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 </a:t>
            </a:r>
            <a:r>
              <a:rPr lang="en-US" sz="1800" dirty="0">
                <a:latin typeface="Arial"/>
                <a:ea typeface="Times New Roman"/>
                <a:cs typeface="Arial"/>
              </a:rPr>
              <a:t>Limitation and use of equipment</a:t>
            </a:r>
            <a:r>
              <a:rPr lang="en-US" sz="1800" dirty="0" smtClean="0">
                <a:latin typeface="Arial"/>
                <a:ea typeface="Times New Roman"/>
                <a:cs typeface="Arial"/>
              </a:rPr>
              <a:t>,</a:t>
            </a:r>
          </a:p>
          <a:p>
            <a:pPr lvl="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Arial"/>
                <a:ea typeface="Times New Roman"/>
                <a:cs typeface="Arial"/>
              </a:rPr>
              <a:t> </a:t>
            </a:r>
            <a:r>
              <a:rPr lang="en-US" sz="1800" dirty="0">
                <a:latin typeface="Arial"/>
                <a:ea typeface="Times New Roman"/>
                <a:cs typeface="Arial"/>
              </a:rPr>
              <a:t>Effects of harmonics,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11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636680"/>
          </a:xfrm>
        </p:spPr>
        <p:txBody>
          <a:bodyPr/>
          <a:lstStyle/>
          <a:p>
            <a:r>
              <a:rPr lang="en-AU" sz="3200" dirty="0">
                <a:solidFill>
                  <a:srgbClr val="04617B"/>
                </a:solidFill>
              </a:rPr>
              <a:t>Performance of an Electrical Installation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Examples </a:t>
            </a:r>
            <a:r>
              <a:rPr lang="en-US" sz="2400" dirty="0">
                <a:latin typeface="Arial"/>
                <a:ea typeface="Times New Roman"/>
                <a:cs typeface="Arial"/>
              </a:rPr>
              <a:t>of environmental influences that the electrical installation must designed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to </a:t>
            </a:r>
            <a:r>
              <a:rPr lang="en-US" sz="2400" dirty="0">
                <a:latin typeface="Arial"/>
                <a:ea typeface="Times New Roman"/>
                <a:cs typeface="Arial"/>
              </a:rPr>
              <a:t>be adequately protected against from damage.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Ambient temperature,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Atmospheric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humidity,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Altitude, 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Close to the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seawater,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UV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level,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Aerial cables too close to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trees,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>
                <a:latin typeface="Arial"/>
                <a:ea typeface="Times New Roman"/>
                <a:cs typeface="Arial"/>
              </a:rPr>
              <a:t>Presence of foreign solid roofs/ceilings might have an ambient temperature higher than 40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C.</a:t>
            </a:r>
            <a:endParaRPr lang="en-AU" sz="2400" dirty="0">
              <a:latin typeface="Arial"/>
              <a:ea typeface="Times New Roman"/>
              <a:cs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316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/>
          <a:lstStyle/>
          <a:p>
            <a:r>
              <a:rPr lang="en-AU" sz="3200" dirty="0">
                <a:solidFill>
                  <a:srgbClr val="04617B"/>
                </a:solidFill>
              </a:rPr>
              <a:t>Performance of an Electrical Installation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en-US" sz="2800" dirty="0" smtClean="0">
                <a:latin typeface="Arial"/>
                <a:ea typeface="Times New Roman"/>
                <a:cs typeface="Arial"/>
              </a:rPr>
              <a:t>The methods </a:t>
            </a:r>
            <a:r>
              <a:rPr lang="en-US" sz="2800" dirty="0">
                <a:latin typeface="Arial"/>
                <a:ea typeface="Times New Roman"/>
                <a:cs typeface="Arial"/>
              </a:rPr>
              <a:t>of determining the maximum demand </a:t>
            </a:r>
            <a:r>
              <a:rPr lang="en-US" sz="2800" dirty="0" smtClean="0">
                <a:latin typeface="Arial"/>
                <a:ea typeface="Times New Roman"/>
                <a:cs typeface="Arial"/>
              </a:rPr>
              <a:t>according to the Wiring Rules are?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2800" b="1" dirty="0">
                <a:latin typeface="Arial"/>
                <a:ea typeface="Times New Roman"/>
                <a:cs typeface="Arial"/>
              </a:rPr>
              <a:t> 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 smtClean="0">
                <a:latin typeface="Arial"/>
                <a:ea typeface="Times New Roman"/>
                <a:cs typeface="Arial"/>
              </a:rPr>
              <a:t>Assessment,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 smtClean="0">
                <a:latin typeface="Arial"/>
                <a:ea typeface="Times New Roman"/>
                <a:cs typeface="Arial"/>
              </a:rPr>
              <a:t>Calculation,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 smtClean="0">
                <a:latin typeface="Arial"/>
                <a:ea typeface="Times New Roman"/>
                <a:cs typeface="Arial"/>
              </a:rPr>
              <a:t>Limitation,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800" dirty="0" smtClean="0">
                <a:latin typeface="Arial"/>
                <a:ea typeface="Times New Roman"/>
                <a:cs typeface="Arial"/>
              </a:rPr>
              <a:t>Measurement.</a:t>
            </a:r>
            <a:endParaRPr lang="en-AU" sz="2800" dirty="0">
              <a:latin typeface="Arial"/>
              <a:ea typeface="Times New Roman"/>
              <a:cs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148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Methods of Ensuring Safety &amp; Protection against Damage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The different </a:t>
            </a:r>
            <a:r>
              <a:rPr lang="en-US" sz="2400" dirty="0">
                <a:latin typeface="Arial"/>
                <a:ea typeface="Times New Roman"/>
                <a:cs typeface="Arial"/>
              </a:rPr>
              <a:t>methods for protecting persons and livestock against </a:t>
            </a:r>
            <a:r>
              <a:rPr lang="en-US" sz="2400" b="1" u="sng" dirty="0">
                <a:latin typeface="Arial"/>
                <a:ea typeface="Times New Roman"/>
                <a:cs typeface="Arial"/>
              </a:rPr>
              <a:t>direct contact </a:t>
            </a:r>
            <a:r>
              <a:rPr lang="en-US" sz="2400" dirty="0">
                <a:latin typeface="Arial"/>
                <a:ea typeface="Times New Roman"/>
                <a:cs typeface="Arial"/>
              </a:rPr>
              <a:t>with conductive parts using basic protection.</a:t>
            </a:r>
            <a:r>
              <a:rPr lang="en-US" sz="2400" b="1" dirty="0">
                <a:solidFill>
                  <a:srgbClr val="FF0000"/>
                </a:solidFill>
                <a:latin typeface="Arial"/>
                <a:ea typeface="Times New Roman"/>
                <a:cs typeface="Arial"/>
              </a:rPr>
              <a:t> </a:t>
            </a:r>
            <a:r>
              <a:rPr lang="en-US" sz="2400" dirty="0">
                <a:latin typeface="Arial"/>
                <a:ea typeface="Times New Roman"/>
                <a:cs typeface="Arial"/>
              </a:rPr>
              <a:t> </a:t>
            </a:r>
            <a:endParaRPr lang="en-US" sz="2400" dirty="0" smtClean="0">
              <a:latin typeface="Arial"/>
              <a:ea typeface="Times New Roman"/>
              <a:cs typeface="Arial"/>
            </a:endParaRPr>
          </a:p>
          <a:p>
            <a:pPr marL="0" indent="0">
              <a:spcAft>
                <a:spcPts val="0"/>
              </a:spcAft>
              <a:buNone/>
            </a:pPr>
            <a:endParaRPr lang="en-AU" sz="2400" dirty="0">
              <a:latin typeface="Arial"/>
              <a:ea typeface="Times New Roman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Insulation,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Barriers,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Obstacles,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latin typeface="Arial"/>
                <a:ea typeface="Times New Roman"/>
                <a:cs typeface="Arial"/>
              </a:rPr>
              <a:t>Placing </a:t>
            </a:r>
            <a:r>
              <a:rPr lang="en-US" sz="2400" dirty="0">
                <a:latin typeface="Arial"/>
                <a:ea typeface="Times New Roman"/>
                <a:cs typeface="Arial"/>
              </a:rPr>
              <a:t>out of </a:t>
            </a:r>
            <a:r>
              <a:rPr lang="en-US" sz="2400" dirty="0" smtClean="0">
                <a:latin typeface="Arial"/>
                <a:ea typeface="Times New Roman"/>
                <a:cs typeface="Arial"/>
              </a:rPr>
              <a:t>reach.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716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</TotalTime>
  <Words>549</Words>
  <Application>Microsoft Office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Electrical Installations</vt:lpstr>
      <vt:lpstr>Performance of an Electrical Installation</vt:lpstr>
      <vt:lpstr>Performance of an Electrical Installation</vt:lpstr>
      <vt:lpstr>Performance of an Electrical Installation</vt:lpstr>
      <vt:lpstr>Performance of an Electrical Installation</vt:lpstr>
      <vt:lpstr>Performance of an Electrical Installation</vt:lpstr>
      <vt:lpstr>Performance of an Electrical Installation</vt:lpstr>
      <vt:lpstr>Performance of an Electrical Installation</vt:lpstr>
      <vt:lpstr>Methods of Ensuring Safety &amp; Protection against Damage</vt:lpstr>
      <vt:lpstr>Methods of Ensuring Safety &amp; Protection against Damage</vt:lpstr>
      <vt:lpstr>Methods of Ensuring Safety &amp; Protection against Damage</vt:lpstr>
      <vt:lpstr>Circuit Arrangements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Electrical Installations</dc:title>
  <dc:creator>Geoffs</dc:creator>
  <cp:lastModifiedBy>Geoffs</cp:lastModifiedBy>
  <cp:revision>8</cp:revision>
  <dcterms:created xsi:type="dcterms:W3CDTF">2015-02-15T12:43:17Z</dcterms:created>
  <dcterms:modified xsi:type="dcterms:W3CDTF">2015-08-16T10:38:06Z</dcterms:modified>
</cp:coreProperties>
</file>