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74"/>
  </p:notesMasterIdLst>
  <p:sldIdLst>
    <p:sldId id="256" r:id="rId2"/>
    <p:sldId id="258" r:id="rId3"/>
    <p:sldId id="267" r:id="rId4"/>
    <p:sldId id="359" r:id="rId5"/>
    <p:sldId id="266" r:id="rId6"/>
    <p:sldId id="260" r:id="rId7"/>
    <p:sldId id="313" r:id="rId8"/>
    <p:sldId id="314" r:id="rId9"/>
    <p:sldId id="315" r:id="rId10"/>
    <p:sldId id="316" r:id="rId11"/>
    <p:sldId id="317" r:id="rId12"/>
    <p:sldId id="318" r:id="rId13"/>
    <p:sldId id="319" r:id="rId14"/>
    <p:sldId id="320" r:id="rId15"/>
    <p:sldId id="321" r:id="rId16"/>
    <p:sldId id="322" r:id="rId17"/>
    <p:sldId id="324" r:id="rId18"/>
    <p:sldId id="325" r:id="rId19"/>
    <p:sldId id="326" r:id="rId20"/>
    <p:sldId id="327" r:id="rId21"/>
    <p:sldId id="328" r:id="rId22"/>
    <p:sldId id="329" r:id="rId23"/>
    <p:sldId id="330" r:id="rId24"/>
    <p:sldId id="331" r:id="rId25"/>
    <p:sldId id="332" r:id="rId26"/>
    <p:sldId id="333" r:id="rId27"/>
    <p:sldId id="285" r:id="rId28"/>
    <p:sldId id="286" r:id="rId29"/>
    <p:sldId id="287" r:id="rId30"/>
    <p:sldId id="288" r:id="rId31"/>
    <p:sldId id="289" r:id="rId32"/>
    <p:sldId id="290" r:id="rId33"/>
    <p:sldId id="291" r:id="rId34"/>
    <p:sldId id="292" r:id="rId35"/>
    <p:sldId id="293" r:id="rId36"/>
    <p:sldId id="294" r:id="rId37"/>
    <p:sldId id="296" r:id="rId38"/>
    <p:sldId id="297" r:id="rId39"/>
    <p:sldId id="298" r:id="rId40"/>
    <p:sldId id="299" r:id="rId41"/>
    <p:sldId id="300" r:id="rId42"/>
    <p:sldId id="301" r:id="rId43"/>
    <p:sldId id="302" r:id="rId44"/>
    <p:sldId id="303" r:id="rId45"/>
    <p:sldId id="305" r:id="rId46"/>
    <p:sldId id="306" r:id="rId47"/>
    <p:sldId id="308"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1" r:id="rId65"/>
    <p:sldId id="350" r:id="rId66"/>
    <p:sldId id="353" r:id="rId67"/>
    <p:sldId id="354" r:id="rId68"/>
    <p:sldId id="355" r:id="rId69"/>
    <p:sldId id="356" r:id="rId70"/>
    <p:sldId id="357" r:id="rId71"/>
    <p:sldId id="358" r:id="rId72"/>
    <p:sldId id="283" r:id="rId73"/>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CCFF"/>
    <a:srgbClr val="FF9900"/>
    <a:srgbClr val="FF66FF"/>
    <a:srgbClr val="00FF00"/>
    <a:srgbClr val="FF33CC"/>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autoAdjust="0"/>
    <p:restoredTop sz="90929"/>
  </p:normalViewPr>
  <p:slideViewPr>
    <p:cSldViewPr>
      <p:cViewPr>
        <p:scale>
          <a:sx n="50" d="100"/>
          <a:sy n="50" d="100"/>
        </p:scale>
        <p:origin x="-2016" y="-816"/>
      </p:cViewPr>
      <p:guideLst>
        <p:guide orient="horz" pos="2160"/>
        <p:guide orient="horz" pos="4176"/>
        <p:guide orient="horz" pos="624"/>
        <p:guide orient="horz" pos="3360"/>
        <p:guide orient="horz" pos="2640"/>
        <p:guide pos="2880"/>
        <p:guide pos="7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95F6D-4B86-419A-9B03-A9A980A5CB15}"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00A39-F159-46A0-854C-A102DFB06C14}" type="slidenum">
              <a:rPr lang="en-US" smtClean="0"/>
              <a:pPr/>
              <a:t>‹#›</a:t>
            </a:fld>
            <a:endParaRPr lang="en-US"/>
          </a:p>
        </p:txBody>
      </p:sp>
    </p:spTree>
    <p:extLst>
      <p:ext uri="{BB962C8B-B14F-4D97-AF65-F5344CB8AC3E}">
        <p14:creationId xmlns:p14="http://schemas.microsoft.com/office/powerpoint/2010/main" val="353973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F00A39-F159-46A0-854C-A102DFB06C14}"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endParaRPr lang="en-AU"/>
          </a:p>
        </p:txBody>
      </p:sp>
      <p:sp>
        <p:nvSpPr>
          <p:cNvPr id="16" name="Slide Number Placeholder 15"/>
          <p:cNvSpPr>
            <a:spLocks noGrp="1"/>
          </p:cNvSpPr>
          <p:nvPr>
            <p:ph type="sldNum" sz="quarter" idx="11"/>
          </p:nvPr>
        </p:nvSpPr>
        <p:spPr/>
        <p:txBody>
          <a:bodyPr/>
          <a:lstStyle/>
          <a:p>
            <a:fld id="{88186E65-5361-4FBE-98A2-46DCFC0B4648}" type="slidenum">
              <a:rPr lang="en-AU" smtClean="0"/>
              <a:pPr/>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FE1B1-58C2-4E79-92C2-84B6F9683BE7}" type="datetimeFigureOut">
              <a:rPr lang="en-AU" smtClean="0"/>
              <a:t>22/10/2013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endParaRPr lang="en-AU"/>
          </a:p>
        </p:txBody>
      </p:sp>
      <p:sp>
        <p:nvSpPr>
          <p:cNvPr id="15" name="Slide Number Placeholder 14"/>
          <p:cNvSpPr>
            <a:spLocks noGrp="1"/>
          </p:cNvSpPr>
          <p:nvPr>
            <p:ph type="sldNum" sz="quarter" idx="11"/>
          </p:nvPr>
        </p:nvSpPr>
        <p:spPr/>
        <p:txBody>
          <a:bodyPr/>
          <a:lstStyle/>
          <a:p>
            <a:endParaRPr lang="en-US"/>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endParaRPr lang="en-AU"/>
          </a:p>
        </p:txBody>
      </p:sp>
      <p:sp>
        <p:nvSpPr>
          <p:cNvPr id="13" name="Slide Number Placeholder 12"/>
          <p:cNvSpPr>
            <a:spLocks noGrp="1"/>
          </p:cNvSpPr>
          <p:nvPr>
            <p:ph type="sldNum" sz="quarter" idx="11"/>
          </p:nvPr>
        </p:nvSpPr>
        <p:spPr/>
        <p:txBody>
          <a:bodyPr/>
          <a:lstStyle/>
          <a:p>
            <a:endParaRPr lang="en-US"/>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AU"/>
          </a:p>
        </p:txBody>
      </p:sp>
      <p:sp>
        <p:nvSpPr>
          <p:cNvPr id="9" name="Slide Number Placeholder 8"/>
          <p:cNvSpPr>
            <a:spLocks noGrp="1"/>
          </p:cNvSpPr>
          <p:nvPr>
            <p:ph type="sldNum" sz="quarter" idx="11"/>
          </p:nvPr>
        </p:nvSpPr>
        <p:spPr/>
        <p:txBody>
          <a:bodyPr/>
          <a:lstStyle/>
          <a:p>
            <a:endParaRPr lang="en-US"/>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endParaRPr lang="en-AU"/>
          </a:p>
        </p:txBody>
      </p:sp>
      <p:sp>
        <p:nvSpPr>
          <p:cNvPr id="15" name="Slide Number Placeholder 14"/>
          <p:cNvSpPr>
            <a:spLocks noGrp="1"/>
          </p:cNvSpPr>
          <p:nvPr>
            <p:ph type="sldNum" sz="quarter" idx="11"/>
          </p:nvPr>
        </p:nvSpPr>
        <p:spPr/>
        <p:txBody>
          <a:bodyPr/>
          <a:lstStyle/>
          <a:p>
            <a:endParaRPr lang="en-US"/>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endParaRPr lang="en-AU"/>
          </a:p>
        </p:txBody>
      </p:sp>
      <p:sp>
        <p:nvSpPr>
          <p:cNvPr id="8" name="Slide Number Placeholder 7"/>
          <p:cNvSpPr>
            <a:spLocks noGrp="1"/>
          </p:cNvSpPr>
          <p:nvPr>
            <p:ph type="sldNum" sz="quarter" idx="11"/>
          </p:nvPr>
        </p:nvSpPr>
        <p:spPr/>
        <p:txBody>
          <a:bodyPr/>
          <a:lstStyle/>
          <a:p>
            <a:endParaRPr lang="en-US"/>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AU"/>
          </a:p>
        </p:txBody>
      </p:sp>
      <p:sp>
        <p:nvSpPr>
          <p:cNvPr id="6" name="Slide Number Placeholder 5"/>
          <p:cNvSpPr>
            <a:spLocks noGrp="1"/>
          </p:cNvSpPr>
          <p:nvPr>
            <p:ph type="sldNum" sz="quarter" idx="11"/>
          </p:nvPr>
        </p:nvSpPr>
        <p:spPr/>
        <p:txBody>
          <a:bodyPr/>
          <a:lstStyle/>
          <a:p>
            <a:endParaRPr lang="en-US"/>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AU"/>
          </a:p>
        </p:txBody>
      </p:sp>
      <p:sp>
        <p:nvSpPr>
          <p:cNvPr id="16" name="Slide Number Placeholder 15"/>
          <p:cNvSpPr>
            <a:spLocks noGrp="1"/>
          </p:cNvSpPr>
          <p:nvPr>
            <p:ph type="sldNum" sz="quarter" idx="11"/>
          </p:nvPr>
        </p:nvSpPr>
        <p:spPr/>
        <p:txBody>
          <a:bodyPr/>
          <a:lstStyle/>
          <a:p>
            <a:endParaRPr lang="en-US"/>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endParaRPr lang="en-AU"/>
          </a:p>
        </p:txBody>
      </p:sp>
      <p:sp>
        <p:nvSpPr>
          <p:cNvPr id="14" name="Slide Number Placeholder 13"/>
          <p:cNvSpPr>
            <a:spLocks noGrp="1"/>
          </p:cNvSpPr>
          <p:nvPr>
            <p:ph type="sldNum" sz="quarter" idx="11"/>
          </p:nvPr>
        </p:nvSpPr>
        <p:spPr/>
        <p:txBody>
          <a:bodyPr/>
          <a:lstStyle/>
          <a:p>
            <a:endParaRPr lang="en-US"/>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endParaRPr lang="en-US"/>
          </a:p>
        </p:txBody>
      </p:sp>
      <p:sp>
        <p:nvSpPr>
          <p:cNvPr id="11" name="AutoShape 43">
            <a:hlinkClick r:id="" action="ppaction://noaction" highlightClick="1"/>
          </p:cNvPr>
          <p:cNvSpPr>
            <a:spLocks noChangeArrowheads="1"/>
          </p:cNvSpPr>
          <p:nvPr userDrawn="1"/>
        </p:nvSpPr>
        <p:spPr bwMode="auto">
          <a:xfrm>
            <a:off x="7696200" y="6248400"/>
            <a:ext cx="1066800" cy="381000"/>
          </a:xfrm>
          <a:prstGeom prst="actionButtonBlank">
            <a:avLst/>
          </a:prstGeom>
          <a:solidFill>
            <a:srgbClr val="FF9900"/>
          </a:solidFill>
          <a:ln w="9525">
            <a:solidFill>
              <a:schemeClr val="tx1"/>
            </a:solidFill>
            <a:miter lim="800000"/>
            <a:headEnd/>
            <a:tailEnd/>
          </a:ln>
          <a:effectLst/>
        </p:spPr>
        <p:txBody>
          <a:bodyPr wrap="none" anchor="ctr"/>
          <a:lstStyle/>
          <a:p>
            <a:pPr algn="ctr"/>
            <a:r>
              <a:rPr lang="en-US" sz="2000">
                <a:solidFill>
                  <a:schemeClr val="bg2"/>
                </a:solidFill>
                <a:latin typeface="Arial Unicode MS" pitchFamily="34" charset="-128"/>
              </a:rPr>
              <a:t>Click</a:t>
            </a:r>
            <a:endParaRPr lang="en-AU" sz="2000">
              <a:solidFill>
                <a:schemeClr val="bg2"/>
              </a:solidFill>
              <a:latin typeface="Arial Unicode MS" pitchFamily="34" charset="-128"/>
            </a:endParaRPr>
          </a:p>
        </p:txBody>
      </p:sp>
      <p:sp>
        <p:nvSpPr>
          <p:cNvPr id="12" name="AutoShape 45">
            <a:hlinkClick r:id="" action="ppaction://macro?name=Review" highlightClick="1"/>
          </p:cNvPr>
          <p:cNvSpPr>
            <a:spLocks noChangeArrowheads="1"/>
          </p:cNvSpPr>
          <p:nvPr userDrawn="1"/>
        </p:nvSpPr>
        <p:spPr bwMode="auto">
          <a:xfrm>
            <a:off x="228600" y="6238875"/>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33CCFF"/>
                </a:solidFill>
                <a:latin typeface="Arial Unicode MS" pitchFamily="34" charset="-128"/>
              </a:rPr>
              <a:t>Review</a:t>
            </a:r>
            <a:endParaRPr lang="en-AU" b="1">
              <a:solidFill>
                <a:srgbClr val="33CCFF"/>
              </a:solidFill>
              <a:latin typeface="Arial Unicode MS" pitchFamily="34" charset="-128"/>
            </a:endParaRPr>
          </a:p>
        </p:txBody>
      </p:sp>
      <p:sp>
        <p:nvSpPr>
          <p:cNvPr id="13" name="Line 46"/>
          <p:cNvSpPr>
            <a:spLocks noChangeShapeType="1"/>
          </p:cNvSpPr>
          <p:nvPr userDrawn="1"/>
        </p:nvSpPr>
        <p:spPr bwMode="auto">
          <a:xfrm>
            <a:off x="1066800" y="609600"/>
            <a:ext cx="7086600" cy="0"/>
          </a:xfrm>
          <a:prstGeom prst="line">
            <a:avLst/>
          </a:prstGeom>
          <a:noFill/>
          <a:ln w="28575">
            <a:solidFill>
              <a:srgbClr val="66FF33"/>
            </a:solidFill>
            <a:round/>
            <a:headEnd/>
            <a:tailEnd/>
          </a:ln>
          <a:effectLst/>
        </p:spPr>
        <p:txBody>
          <a:bodyPr wrap="none"/>
          <a:lstStyle/>
          <a:p>
            <a:endParaRPr lang="en-US"/>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857224" y="571480"/>
            <a:ext cx="7772400" cy="1143000"/>
          </a:xfrm>
        </p:spPr>
        <p:txBody>
          <a:bodyPr>
            <a:normAutofit fontScale="90000"/>
          </a:bodyPr>
          <a:lstStyle/>
          <a:p>
            <a:r>
              <a:rPr lang="en-US" sz="3600" dirty="0">
                <a:latin typeface="Arial Unicode MS" pitchFamily="34" charset="-128"/>
              </a:rPr>
              <a:t>Protective </a:t>
            </a:r>
            <a:r>
              <a:rPr lang="en-US" sz="3600" dirty="0" err="1">
                <a:latin typeface="Arial Unicode MS" pitchFamily="34" charset="-128"/>
              </a:rPr>
              <a:t>Earthing</a:t>
            </a:r>
            <a:r>
              <a:rPr lang="en-US" sz="3600" dirty="0">
                <a:latin typeface="Arial Unicode MS" pitchFamily="34" charset="-128"/>
              </a:rPr>
              <a:t> </a:t>
            </a:r>
            <a:r>
              <a:rPr lang="en-US" sz="3600" dirty="0" smtClean="0">
                <a:latin typeface="Arial Unicode MS" pitchFamily="34" charset="-128"/>
              </a:rPr>
              <a:t>Systems</a:t>
            </a:r>
            <a:br>
              <a:rPr lang="en-US" sz="3600" dirty="0" smtClean="0">
                <a:latin typeface="Arial Unicode MS" pitchFamily="34" charset="-128"/>
              </a:rPr>
            </a:br>
            <a:r>
              <a:rPr lang="en-US" sz="3600" dirty="0" smtClean="0">
                <a:latin typeface="Arial Unicode MS" pitchFamily="34" charset="-128"/>
              </a:rPr>
              <a:t/>
            </a:r>
            <a:br>
              <a:rPr lang="en-US" sz="3600" dirty="0" smtClean="0">
                <a:latin typeface="Arial Unicode MS" pitchFamily="34" charset="-128"/>
              </a:rPr>
            </a:br>
            <a:r>
              <a:rPr lang="en-US" sz="3600" dirty="0" smtClean="0">
                <a:latin typeface="Arial Unicode MS" pitchFamily="34" charset="-128"/>
              </a:rPr>
              <a:t>AS/NZS3000:2007</a:t>
            </a:r>
            <a:endParaRPr lang="en-AU" sz="3600" dirty="0">
              <a:latin typeface="Arial Unicode MS" pitchFamily="34" charset="-128"/>
            </a:endParaRPr>
          </a:p>
        </p:txBody>
      </p:sp>
      <p:sp>
        <p:nvSpPr>
          <p:cNvPr id="27651" name="Rectangle 3"/>
          <p:cNvSpPr>
            <a:spLocks noGrp="1" noChangeArrowheads="1"/>
          </p:cNvSpPr>
          <p:nvPr>
            <p:ph type="subTitle" idx="1"/>
          </p:nvPr>
        </p:nvSpPr>
        <p:spPr>
          <a:xfrm>
            <a:off x="1752600" y="2552700"/>
            <a:ext cx="6400800" cy="1752600"/>
          </a:xfrm>
        </p:spPr>
        <p:txBody>
          <a:bodyPr/>
          <a:lstStyle/>
          <a:p>
            <a:pPr>
              <a:spcBef>
                <a:spcPct val="50000"/>
              </a:spcBef>
              <a:buClrTx/>
              <a:buSzTx/>
              <a:buFontTx/>
              <a:buNone/>
            </a:pPr>
            <a:r>
              <a:rPr lang="en-US" sz="2400">
                <a:solidFill>
                  <a:schemeClr val="tx1"/>
                </a:solidFill>
                <a:effectLst/>
                <a:latin typeface="Arial" charset="0"/>
                <a:cs typeface="Times New Roman" pitchFamily="18" charset="0"/>
              </a:rPr>
              <a:t>The purpose of this presentation is to outline the general principles associated with the multiple earthed neutral (MEN) protective earthing system.</a:t>
            </a:r>
            <a:endParaRPr lang="en-AU"/>
          </a:p>
        </p:txBody>
      </p:sp>
      <p:sp>
        <p:nvSpPr>
          <p:cNvPr id="27653" name="Text Box 5"/>
          <p:cNvSpPr txBox="1">
            <a:spLocks noChangeArrowheads="1"/>
          </p:cNvSpPr>
          <p:nvPr/>
        </p:nvSpPr>
        <p:spPr bwMode="auto">
          <a:xfrm>
            <a:off x="2057400" y="4724400"/>
            <a:ext cx="5791200" cy="457200"/>
          </a:xfrm>
          <a:prstGeom prst="rect">
            <a:avLst/>
          </a:prstGeom>
          <a:noFill/>
          <a:ln w="9525">
            <a:noFill/>
            <a:miter lim="800000"/>
            <a:headEnd/>
            <a:tailEnd/>
          </a:ln>
          <a:effectLst/>
        </p:spPr>
        <p:txBody>
          <a:bodyPr>
            <a:spAutoFit/>
          </a:bodyPr>
          <a:lstStyle/>
          <a:p>
            <a:pPr>
              <a:spcBef>
                <a:spcPct val="50000"/>
              </a:spcBef>
            </a:pPr>
            <a:r>
              <a:rPr lang="en-US">
                <a:solidFill>
                  <a:schemeClr val="tx2"/>
                </a:solidFill>
                <a:latin typeface="Arial Unicode MS" pitchFamily="34" charset="-128"/>
              </a:rPr>
              <a:t>Click the left mouse button for each slide</a:t>
            </a:r>
            <a:endParaRPr lang="en-AU">
              <a:solidFill>
                <a:schemeClr val="tx2"/>
              </a:solidFill>
              <a:latin typeface="Arial Unicode MS" pitchFamily="34" charset="-128"/>
            </a:endParaRPr>
          </a:p>
        </p:txBody>
      </p:sp>
      <p:sp>
        <p:nvSpPr>
          <p:cNvPr id="27654" name="Text Box 6"/>
          <p:cNvSpPr txBox="1">
            <a:spLocks noChangeArrowheads="1"/>
          </p:cNvSpPr>
          <p:nvPr/>
        </p:nvSpPr>
        <p:spPr bwMode="auto">
          <a:xfrm>
            <a:off x="2057400" y="5410200"/>
            <a:ext cx="51054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FF9900"/>
                </a:solidFill>
                <a:latin typeface="Arial Unicode MS" pitchFamily="34" charset="-128"/>
              </a:rPr>
              <a:t>(Or press the SPACEBAR or ENTER key)</a:t>
            </a:r>
            <a:endParaRPr lang="en-AU" sz="1600">
              <a:solidFill>
                <a:srgbClr val="FF9900"/>
              </a:solidFill>
              <a:latin typeface="Arial Unicode MS" pitchFamily="34" charset="-128"/>
            </a:endParaRPr>
          </a:p>
        </p:txBody>
      </p:sp>
      <p:sp>
        <p:nvSpPr>
          <p:cNvPr id="27656" name="Text Box 8"/>
          <p:cNvSpPr txBox="1">
            <a:spLocks noChangeArrowheads="1"/>
          </p:cNvSpPr>
          <p:nvPr/>
        </p:nvSpPr>
        <p:spPr bwMode="auto">
          <a:xfrm>
            <a:off x="4267200" y="6324600"/>
            <a:ext cx="4648200" cy="304800"/>
          </a:xfrm>
          <a:prstGeom prst="rect">
            <a:avLst/>
          </a:prstGeom>
          <a:noFill/>
          <a:ln w="9525">
            <a:noFill/>
            <a:miter lim="800000"/>
            <a:headEnd/>
            <a:tailEnd/>
          </a:ln>
          <a:effectLst/>
        </p:spPr>
        <p:txBody>
          <a:bodyPr>
            <a:spAutoFit/>
          </a:bodyPr>
          <a:lstStyle/>
          <a:p>
            <a:pPr>
              <a:spcBef>
                <a:spcPct val="50000"/>
              </a:spcBef>
            </a:pPr>
            <a:r>
              <a:rPr lang="en-US" sz="1400" dirty="0" smtClean="0">
                <a:solidFill>
                  <a:srgbClr val="33CCFF"/>
                </a:solidFill>
                <a:latin typeface="Arial" charset="0"/>
              </a:rPr>
              <a:t>Earting.pps     Version 2    S. G. Brooks.   2006</a:t>
            </a:r>
            <a:endParaRPr lang="en-AU" sz="1400" dirty="0">
              <a:solidFill>
                <a:srgbClr val="33CC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ppt_w</p:attrName>
                                        </p:attrNameLst>
                                      </p:cBhvr>
                                      <p:tavLst>
                                        <p:tav tm="0">
                                          <p:val>
                                            <p:fltVal val="0"/>
                                          </p:val>
                                        </p:tav>
                                        <p:tav tm="100000">
                                          <p:val>
                                            <p:strVal val="#ppt_w"/>
                                          </p:val>
                                        </p:tav>
                                      </p:tavLst>
                                    </p:anim>
                                    <p:anim calcmode="lin" valueType="num">
                                      <p:cBhvr>
                                        <p:cTn id="8" dur="500" fill="hold"/>
                                        <p:tgtEl>
                                          <p:spTgt spid="276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9091"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Disconnection Times</a:t>
            </a:r>
            <a:endParaRPr lang="en-AU" sz="2400">
              <a:latin typeface="Arial Unicode MS" pitchFamily="34" charset="-128"/>
            </a:endParaRPr>
          </a:p>
        </p:txBody>
      </p:sp>
      <p:sp>
        <p:nvSpPr>
          <p:cNvPr id="8909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9093" name="Text Box 5"/>
          <p:cNvSpPr txBox="1">
            <a:spLocks noChangeArrowheads="1"/>
          </p:cNvSpPr>
          <p:nvPr/>
        </p:nvSpPr>
        <p:spPr bwMode="auto">
          <a:xfrm>
            <a:off x="1219200" y="990600"/>
            <a:ext cx="7315200" cy="7016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Courier New" pitchFamily="49" charset="0"/>
              </a:rPr>
              <a:t>Clause </a:t>
            </a:r>
            <a:r>
              <a:rPr lang="en-AU" sz="2000" dirty="0" smtClean="0">
                <a:latin typeface="Arial" charset="0"/>
                <a:cs typeface="Courier New" pitchFamily="49" charset="0"/>
              </a:rPr>
              <a:t>1.5.5.3 </a:t>
            </a:r>
            <a:r>
              <a:rPr lang="en-AU" sz="2000" dirty="0">
                <a:latin typeface="Arial" charset="0"/>
                <a:cs typeface="Courier New" pitchFamily="49" charset="0"/>
              </a:rPr>
              <a:t>of AS/NZS 3000 specifies the disconnection times for a 230/240 volt supply voltage</a:t>
            </a:r>
            <a:r>
              <a:rPr lang="en-US" sz="2000" dirty="0">
                <a:latin typeface="Arial" charset="0"/>
                <a:cs typeface="Courier New" pitchFamily="49" charset="0"/>
              </a:rPr>
              <a:t> as:</a:t>
            </a:r>
            <a:endParaRPr lang="en-AU" sz="2000" dirty="0">
              <a:latin typeface="Arial" charset="0"/>
              <a:cs typeface="Times New Roman" pitchFamily="18" charset="0"/>
            </a:endParaRPr>
          </a:p>
        </p:txBody>
      </p:sp>
      <p:sp>
        <p:nvSpPr>
          <p:cNvPr id="89094" name="Text Box 6"/>
          <p:cNvSpPr txBox="1">
            <a:spLocks noChangeArrowheads="1"/>
          </p:cNvSpPr>
          <p:nvPr/>
        </p:nvSpPr>
        <p:spPr bwMode="auto">
          <a:xfrm>
            <a:off x="1219200" y="2422525"/>
            <a:ext cx="7315200" cy="396875"/>
          </a:xfrm>
          <a:prstGeom prst="rect">
            <a:avLst/>
          </a:prstGeom>
          <a:noFill/>
          <a:ln w="9525">
            <a:noFill/>
            <a:miter lim="800000"/>
            <a:headEnd/>
            <a:tailEnd/>
          </a:ln>
          <a:effectLst/>
        </p:spPr>
        <p:txBody>
          <a:bodyPr>
            <a:spAutoFit/>
          </a:bodyPr>
          <a:lstStyle/>
          <a:p>
            <a:pPr>
              <a:spcBef>
                <a:spcPct val="50000"/>
              </a:spcBef>
            </a:pPr>
            <a:r>
              <a:rPr lang="en-AU" sz="2000">
                <a:solidFill>
                  <a:srgbClr val="FFCC00"/>
                </a:solidFill>
                <a:latin typeface="Arial" charset="0"/>
                <a:cs typeface="Courier New" pitchFamily="49" charset="0"/>
              </a:rPr>
              <a:t>0.4</a:t>
            </a:r>
            <a:r>
              <a:rPr lang="en-AU" sz="2000">
                <a:latin typeface="Arial" charset="0"/>
                <a:cs typeface="Courier New" pitchFamily="49" charset="0"/>
              </a:rPr>
              <a:t> seconds for </a:t>
            </a:r>
            <a:r>
              <a:rPr lang="en-AU" sz="2000">
                <a:solidFill>
                  <a:srgbClr val="FFCC00"/>
                </a:solidFill>
                <a:latin typeface="Arial" charset="0"/>
                <a:cs typeface="Courier New" pitchFamily="49" charset="0"/>
              </a:rPr>
              <a:t>socket outlets</a:t>
            </a:r>
            <a:r>
              <a:rPr lang="en-US" sz="2000">
                <a:solidFill>
                  <a:srgbClr val="FFCC00"/>
                </a:solidFill>
                <a:latin typeface="Arial" charset="0"/>
                <a:cs typeface="Courier New" pitchFamily="49" charset="0"/>
              </a:rPr>
              <a:t>.</a:t>
            </a:r>
            <a:endParaRPr lang="en-AU" sz="2000">
              <a:solidFill>
                <a:srgbClr val="FFCC00"/>
              </a:solidFill>
              <a:latin typeface="Arial" charset="0"/>
              <a:cs typeface="Times New Roman" pitchFamily="18" charset="0"/>
            </a:endParaRPr>
          </a:p>
        </p:txBody>
      </p:sp>
      <p:sp>
        <p:nvSpPr>
          <p:cNvPr id="89095" name="Text Box 7"/>
          <p:cNvSpPr txBox="1">
            <a:spLocks noChangeArrowheads="1"/>
          </p:cNvSpPr>
          <p:nvPr/>
        </p:nvSpPr>
        <p:spPr bwMode="auto">
          <a:xfrm>
            <a:off x="1219200" y="3429000"/>
            <a:ext cx="7315200" cy="701675"/>
          </a:xfrm>
          <a:prstGeom prst="rect">
            <a:avLst/>
          </a:prstGeom>
          <a:noFill/>
          <a:ln w="9525">
            <a:noFill/>
            <a:miter lim="800000"/>
            <a:headEnd/>
            <a:tailEnd/>
          </a:ln>
          <a:effectLst/>
        </p:spPr>
        <p:txBody>
          <a:bodyPr>
            <a:spAutoFit/>
          </a:bodyPr>
          <a:lstStyle/>
          <a:p>
            <a:pPr>
              <a:spcBef>
                <a:spcPct val="50000"/>
              </a:spcBef>
            </a:pPr>
            <a:r>
              <a:rPr lang="en-AU" sz="2000">
                <a:solidFill>
                  <a:srgbClr val="FFCC00"/>
                </a:solidFill>
                <a:latin typeface="Arial" charset="0"/>
                <a:cs typeface="Courier New" pitchFamily="49" charset="0"/>
              </a:rPr>
              <a:t>5</a:t>
            </a:r>
            <a:r>
              <a:rPr lang="en-AU" sz="2000">
                <a:latin typeface="Arial" charset="0"/>
                <a:cs typeface="Courier New" pitchFamily="49" charset="0"/>
              </a:rPr>
              <a:t> seconds for </a:t>
            </a:r>
            <a:r>
              <a:rPr lang="en-AU" sz="2000">
                <a:solidFill>
                  <a:srgbClr val="FFCC00"/>
                </a:solidFill>
                <a:latin typeface="Arial" charset="0"/>
                <a:cs typeface="Courier New" pitchFamily="49" charset="0"/>
              </a:rPr>
              <a:t>other circuits</a:t>
            </a:r>
            <a:r>
              <a:rPr lang="en-AU" sz="2000">
                <a:latin typeface="Arial" charset="0"/>
                <a:cs typeface="Courier New" pitchFamily="49" charset="0"/>
              </a:rPr>
              <a:t> including submains and final subcircuits supplying fixed or stationary equipment.</a:t>
            </a:r>
            <a:r>
              <a:rPr lang="en-AU" sz="2000">
                <a:latin typeface="Arial"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4"/>
                                        </p:tgtEl>
                                        <p:attrNameLst>
                                          <p:attrName>style.visibility</p:attrName>
                                        </p:attrNameLst>
                                      </p:cBhvr>
                                      <p:to>
                                        <p:strVal val="visible"/>
                                      </p:to>
                                    </p:set>
                                    <p:animEffect transition="in" filter="dissolve">
                                      <p:cBhvr>
                                        <p:cTn id="12" dur="500"/>
                                        <p:tgtEl>
                                          <p:spTgt spid="890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5"/>
                                        </p:tgtEl>
                                        <p:attrNameLst>
                                          <p:attrName>style.visibility</p:attrName>
                                        </p:attrNameLst>
                                      </p:cBhvr>
                                      <p:to>
                                        <p:strVal val="visible"/>
                                      </p:to>
                                    </p:set>
                                    <p:animEffect transition="in" filter="dissolve">
                                      <p:cBhvr>
                                        <p:cTn id="17" dur="500"/>
                                        <p:tgtEl>
                                          <p:spTgt spid="89095"/>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89090"/>
                                        </p:tgtEl>
                                        <p:attrNameLst>
                                          <p:attrName>style.visibility</p:attrName>
                                        </p:attrNameLst>
                                      </p:cBhvr>
                                      <p:to>
                                        <p:strVal val="visible"/>
                                      </p:to>
                                    </p:set>
                                    <p:anim calcmode="lin" valueType="num">
                                      <p:cBhvr>
                                        <p:cTn id="21" dur="500" fill="hold"/>
                                        <p:tgtEl>
                                          <p:spTgt spid="89090"/>
                                        </p:tgtEl>
                                        <p:attrNameLst>
                                          <p:attrName>ppt_w</p:attrName>
                                        </p:attrNameLst>
                                      </p:cBhvr>
                                      <p:tavLst>
                                        <p:tav tm="0">
                                          <p:val>
                                            <p:fltVal val="0"/>
                                          </p:val>
                                        </p:tav>
                                        <p:tav tm="100000">
                                          <p:val>
                                            <p:strVal val="#ppt_w"/>
                                          </p:val>
                                        </p:tav>
                                      </p:tavLst>
                                    </p:anim>
                                    <p:anim calcmode="lin" valueType="num">
                                      <p:cBhvr>
                                        <p:cTn id="22" dur="500" fill="hold"/>
                                        <p:tgtEl>
                                          <p:spTgt spid="89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3" grpId="0" autoUpdateAnimBg="0"/>
      <p:bldP spid="89094" grpId="0" autoUpdateAnimBg="0"/>
      <p:bldP spid="8909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0115"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Requirements for Earthing</a:t>
            </a:r>
            <a:endParaRPr lang="en-AU" sz="2400">
              <a:latin typeface="Arial Unicode MS" pitchFamily="34" charset="-128"/>
            </a:endParaRPr>
          </a:p>
        </p:txBody>
      </p:sp>
      <p:sp>
        <p:nvSpPr>
          <p:cNvPr id="9011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0117" name="Text Box 5"/>
          <p:cNvSpPr txBox="1">
            <a:spLocks noChangeArrowheads="1"/>
          </p:cNvSpPr>
          <p:nvPr/>
        </p:nvSpPr>
        <p:spPr bwMode="auto">
          <a:xfrm>
            <a:off x="1219200" y="990600"/>
            <a:ext cx="7315200" cy="19208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 main requirements for earthing are contained in Section 5 of the Wiring Rules</a:t>
            </a:r>
            <a:r>
              <a:rPr lang="en-US" sz="2000">
                <a:latin typeface="Arial" charset="0"/>
                <a:cs typeface="Courier New" pitchFamily="49" charset="0"/>
              </a:rPr>
              <a:t>.</a:t>
            </a:r>
          </a:p>
          <a:p>
            <a:pPr>
              <a:spcBef>
                <a:spcPct val="50000"/>
              </a:spcBef>
            </a:pPr>
            <a:endParaRPr lang="en-US" sz="2000">
              <a:latin typeface="Arial" charset="0"/>
              <a:cs typeface="Courier New" pitchFamily="49" charset="0"/>
            </a:endParaRPr>
          </a:p>
          <a:p>
            <a:pPr>
              <a:spcBef>
                <a:spcPct val="50000"/>
              </a:spcBef>
            </a:pPr>
            <a:r>
              <a:rPr lang="en-US" sz="2000">
                <a:latin typeface="Arial" charset="0"/>
                <a:cs typeface="Courier New" pitchFamily="49" charset="0"/>
              </a:rPr>
              <a:t>Typical </a:t>
            </a:r>
            <a:r>
              <a:rPr lang="en-AU" sz="2000">
                <a:latin typeface="Arial" charset="0"/>
                <a:cs typeface="Courier New" pitchFamily="49" charset="0"/>
              </a:rPr>
              <a:t>samples of the requirements are given </a:t>
            </a:r>
            <a:r>
              <a:rPr lang="en-US" sz="2000">
                <a:latin typeface="Arial" charset="0"/>
                <a:cs typeface="Courier New" pitchFamily="49" charset="0"/>
              </a:rPr>
              <a:t>in the slides which follow</a:t>
            </a:r>
            <a:r>
              <a:rPr lang="en-AU" sz="2000">
                <a:latin typeface="Arial"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dissolve">
                                      <p:cBhvr>
                                        <p:cTn id="7" dur="500"/>
                                        <p:tgtEl>
                                          <p:spTgt spid="9011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0114"/>
                                        </p:tgtEl>
                                        <p:attrNameLst>
                                          <p:attrName>style.visibility</p:attrName>
                                        </p:attrNameLst>
                                      </p:cBhvr>
                                      <p:to>
                                        <p:strVal val="visible"/>
                                      </p:to>
                                    </p:set>
                                    <p:anim calcmode="lin" valueType="num">
                                      <p:cBhvr>
                                        <p:cTn id="11" dur="500" fill="hold"/>
                                        <p:tgtEl>
                                          <p:spTgt spid="90114"/>
                                        </p:tgtEl>
                                        <p:attrNameLst>
                                          <p:attrName>ppt_w</p:attrName>
                                        </p:attrNameLst>
                                      </p:cBhvr>
                                      <p:tavLst>
                                        <p:tav tm="0">
                                          <p:val>
                                            <p:fltVal val="0"/>
                                          </p:val>
                                        </p:tav>
                                        <p:tav tm="100000">
                                          <p:val>
                                            <p:strVal val="#ppt_w"/>
                                          </p:val>
                                        </p:tav>
                                      </p:tavLst>
                                    </p:anim>
                                    <p:anim calcmode="lin" valueType="num">
                                      <p:cBhvr>
                                        <p:cTn id="12" dur="500" fill="hold"/>
                                        <p:tgtEl>
                                          <p:spTgt spid="901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autoUpdateAnimBg="0"/>
      <p:bldP spid="901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1139"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Cable Colour</a:t>
            </a:r>
            <a:endParaRPr lang="en-AU" sz="2400">
              <a:latin typeface="Arial Unicode MS" pitchFamily="34" charset="-128"/>
            </a:endParaRPr>
          </a:p>
        </p:txBody>
      </p:sp>
      <p:sp>
        <p:nvSpPr>
          <p:cNvPr id="9114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1141" name="Text Box 5"/>
          <p:cNvSpPr txBox="1">
            <a:spLocks noChangeArrowheads="1"/>
          </p:cNvSpPr>
          <p:nvPr/>
        </p:nvSpPr>
        <p:spPr bwMode="auto">
          <a:xfrm>
            <a:off x="1219200" y="990600"/>
            <a:ext cx="73152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 only permissible colour for an insulated earthing conductor is green/yellow </a:t>
            </a:r>
          </a:p>
        </p:txBody>
      </p:sp>
      <p:pic>
        <p:nvPicPr>
          <p:cNvPr id="91145" name="Picture 9" descr="http://www.tlc-direct.co.uk/Images/Products/size_3/CA35SGWSLASH50.JPG"/>
          <p:cNvPicPr>
            <a:picLocks noChangeAspect="1" noChangeArrowheads="1"/>
          </p:cNvPicPr>
          <p:nvPr/>
        </p:nvPicPr>
        <p:blipFill>
          <a:blip r:embed="rId2"/>
          <a:srcRect/>
          <a:stretch>
            <a:fillRect/>
          </a:stretch>
        </p:blipFill>
        <p:spPr bwMode="auto">
          <a:xfrm>
            <a:off x="1928794" y="2071678"/>
            <a:ext cx="5715000" cy="277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dissolve">
                                      <p:cBhvr>
                                        <p:cTn id="7" dur="500"/>
                                        <p:tgtEl>
                                          <p:spTgt spid="9114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38"/>
                                        </p:tgtEl>
                                        <p:attrNameLst>
                                          <p:attrName>style.visibility</p:attrName>
                                        </p:attrNameLst>
                                      </p:cBhvr>
                                      <p:to>
                                        <p:strVal val="visible"/>
                                      </p:to>
                                    </p:set>
                                    <p:anim calcmode="lin" valueType="num">
                                      <p:cBhvr>
                                        <p:cTn id="11" dur="500" fill="hold"/>
                                        <p:tgtEl>
                                          <p:spTgt spid="91138"/>
                                        </p:tgtEl>
                                        <p:attrNameLst>
                                          <p:attrName>ppt_w</p:attrName>
                                        </p:attrNameLst>
                                      </p:cBhvr>
                                      <p:tavLst>
                                        <p:tav tm="0">
                                          <p:val>
                                            <p:fltVal val="0"/>
                                          </p:val>
                                        </p:tav>
                                        <p:tav tm="100000">
                                          <p:val>
                                            <p:strVal val="#ppt_w"/>
                                          </p:val>
                                        </p:tav>
                                      </p:tavLst>
                                    </p:anim>
                                    <p:anim calcmode="lin" valueType="num">
                                      <p:cBhvr>
                                        <p:cTn id="12" dur="500" fill="hold"/>
                                        <p:tgtEl>
                                          <p:spTgt spid="911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P spid="9114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2163"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Insulation Resistance</a:t>
            </a:r>
            <a:endParaRPr lang="en-AU" sz="2400">
              <a:latin typeface="Arial Unicode MS" pitchFamily="34" charset="-128"/>
            </a:endParaRPr>
          </a:p>
        </p:txBody>
      </p:sp>
      <p:sp>
        <p:nvSpPr>
          <p:cNvPr id="9216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2165" name="Text Box 5"/>
          <p:cNvSpPr txBox="1">
            <a:spLocks noChangeArrowheads="1"/>
          </p:cNvSpPr>
          <p:nvPr/>
        </p:nvSpPr>
        <p:spPr bwMode="auto">
          <a:xfrm>
            <a:off x="1219200" y="990600"/>
            <a:ext cx="7315200" cy="16160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 condition in which the resistance between any part of circuit and the exposed metal frame of an appliance (i.e. the insulation resistance) is below specified limits is known as an 'earth fault' or low insulation resistance to earth.  The same term is applied to complete installations. </a:t>
            </a:r>
          </a:p>
        </p:txBody>
      </p:sp>
      <p:sp>
        <p:nvSpPr>
          <p:cNvPr id="92166" name="Text Box 6"/>
          <p:cNvSpPr txBox="1">
            <a:spLocks noChangeArrowheads="1"/>
          </p:cNvSpPr>
          <p:nvPr/>
        </p:nvSpPr>
        <p:spPr bwMode="auto">
          <a:xfrm>
            <a:off x="1219200" y="3048000"/>
            <a:ext cx="7315200" cy="16160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 insulation resistance between all live conductors connected together and earth must not be less than 1 megohm, measured with a high voltage insulation tester (Megger), and with all protective devices in circuit and all switches on (individual consuming devices may be disconnected).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6"/>
                                        </p:tgtEl>
                                        <p:attrNameLst>
                                          <p:attrName>style.visibility</p:attrName>
                                        </p:attrNameLst>
                                      </p:cBhvr>
                                      <p:to>
                                        <p:strVal val="visible"/>
                                      </p:to>
                                    </p:set>
                                    <p:animEffect transition="in" filter="dissolve">
                                      <p:cBhvr>
                                        <p:cTn id="12" dur="500"/>
                                        <p:tgtEl>
                                          <p:spTgt spid="92166"/>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2162"/>
                                        </p:tgtEl>
                                        <p:attrNameLst>
                                          <p:attrName>style.visibility</p:attrName>
                                        </p:attrNameLst>
                                      </p:cBhvr>
                                      <p:to>
                                        <p:strVal val="visible"/>
                                      </p:to>
                                    </p:set>
                                    <p:anim calcmode="lin" valueType="num">
                                      <p:cBhvr>
                                        <p:cTn id="16" dur="500" fill="hold"/>
                                        <p:tgtEl>
                                          <p:spTgt spid="92162"/>
                                        </p:tgtEl>
                                        <p:attrNameLst>
                                          <p:attrName>ppt_w</p:attrName>
                                        </p:attrNameLst>
                                      </p:cBhvr>
                                      <p:tavLst>
                                        <p:tav tm="0">
                                          <p:val>
                                            <p:fltVal val="0"/>
                                          </p:val>
                                        </p:tav>
                                        <p:tav tm="100000">
                                          <p:val>
                                            <p:strVal val="#ppt_w"/>
                                          </p:val>
                                        </p:tav>
                                      </p:tavLst>
                                    </p:anim>
                                    <p:anim calcmode="lin" valueType="num">
                                      <p:cBhvr>
                                        <p:cTn id="17" dur="500" fill="hold"/>
                                        <p:tgtEl>
                                          <p:spTgt spid="92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autoUpdateAnimBg="0"/>
      <p:bldP spid="92165" grpId="0" autoUpdateAnimBg="0"/>
      <p:bldP spid="9216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3187"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Make First - Break Last</a:t>
            </a:r>
            <a:endParaRPr lang="en-AU" sz="2400">
              <a:latin typeface="Arial Unicode MS" pitchFamily="34" charset="-128"/>
            </a:endParaRPr>
          </a:p>
        </p:txBody>
      </p:sp>
      <p:sp>
        <p:nvSpPr>
          <p:cNvPr id="9318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3189" name="Text Box 5"/>
          <p:cNvSpPr txBox="1">
            <a:spLocks noChangeArrowheads="1"/>
          </p:cNvSpPr>
          <p:nvPr/>
        </p:nvSpPr>
        <p:spPr bwMode="auto">
          <a:xfrm>
            <a:off x="1219200" y="990600"/>
            <a:ext cx="73152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Times New Roman" pitchFamily="18" charset="0"/>
              </a:rPr>
              <a:t>Where a portable single insulated appliance is supplied by a flexible cord, and is connected to the supply via a plug and socket-outlet, provision must be made for the earthing pin to automatically make contact first and break contact last.  </a:t>
            </a:r>
            <a:endParaRPr lang="en-AU" sz="2000">
              <a:latin typeface="Arial" charset="0"/>
              <a:cs typeface="Courier New" pitchFamily="49" charset="0"/>
            </a:endParaRPr>
          </a:p>
        </p:txBody>
      </p:sp>
      <p:sp>
        <p:nvSpPr>
          <p:cNvPr id="93191" name="Text Box 7"/>
          <p:cNvSpPr txBox="1">
            <a:spLocks noChangeArrowheads="1"/>
          </p:cNvSpPr>
          <p:nvPr/>
        </p:nvSpPr>
        <p:spPr bwMode="auto">
          <a:xfrm>
            <a:off x="1219200" y="2438400"/>
            <a:ext cx="73152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Times New Roman" pitchFamily="18" charset="0"/>
              </a:rPr>
              <a:t>This is achieved by making the earth pin in the plug-top longer that the other pins</a:t>
            </a:r>
            <a:r>
              <a:rPr lang="en-US" sz="2000">
                <a:latin typeface="Arial" charset="0"/>
                <a:cs typeface="Times New Roman" pitchFamily="18" charset="0"/>
              </a:rPr>
              <a:t>.</a:t>
            </a:r>
            <a:r>
              <a:rPr lang="en-AU" sz="2000">
                <a:latin typeface="Arial" charset="0"/>
                <a:cs typeface="Courier New" pitchFamily="49" charset="0"/>
              </a:rPr>
              <a:t> </a:t>
            </a:r>
            <a:r>
              <a:rPr lang="en-AU" sz="2000">
                <a:latin typeface="Arial" charset="0"/>
                <a:cs typeface="Times New Roman" pitchFamily="18" charset="0"/>
              </a:rPr>
              <a:t> </a:t>
            </a:r>
          </a:p>
        </p:txBody>
      </p:sp>
      <p:pic>
        <p:nvPicPr>
          <p:cNvPr id="93192" name="Picture 8" descr="C:\PREAPP\Plug2.bmp"/>
          <p:cNvPicPr>
            <a:picLocks noChangeAspect="1" noChangeArrowheads="1"/>
          </p:cNvPicPr>
          <p:nvPr/>
        </p:nvPicPr>
        <p:blipFill>
          <a:blip r:embed="rId2"/>
          <a:srcRect/>
          <a:stretch>
            <a:fillRect/>
          </a:stretch>
        </p:blipFill>
        <p:spPr bwMode="auto">
          <a:xfrm>
            <a:off x="2795588" y="3429000"/>
            <a:ext cx="3552825"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ssolve">
                                      <p:cBhvr>
                                        <p:cTn id="7" dur="500"/>
                                        <p:tgtEl>
                                          <p:spTgt spid="931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91"/>
                                        </p:tgtEl>
                                        <p:attrNameLst>
                                          <p:attrName>style.visibility</p:attrName>
                                        </p:attrNameLst>
                                      </p:cBhvr>
                                      <p:to>
                                        <p:strVal val="visible"/>
                                      </p:to>
                                    </p:set>
                                    <p:animEffect transition="in" filter="dissolve">
                                      <p:cBhvr>
                                        <p:cTn id="12" dur="500"/>
                                        <p:tgtEl>
                                          <p:spTgt spid="9319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500" fill="hold"/>
                                        <p:tgtEl>
                                          <p:spTgt spid="93192"/>
                                        </p:tgtEl>
                                        <p:attrNameLst>
                                          <p:attrName>ppt_w</p:attrName>
                                        </p:attrNameLst>
                                      </p:cBhvr>
                                      <p:tavLst>
                                        <p:tav tm="0">
                                          <p:val>
                                            <p:fltVal val="0"/>
                                          </p:val>
                                        </p:tav>
                                        <p:tav tm="100000">
                                          <p:val>
                                            <p:strVal val="#ppt_w"/>
                                          </p:val>
                                        </p:tav>
                                      </p:tavLst>
                                    </p:anim>
                                    <p:anim calcmode="lin" valueType="num">
                                      <p:cBhvr>
                                        <p:cTn id="18" dur="500" fill="hold"/>
                                        <p:tgtEl>
                                          <p:spTgt spid="9319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93186"/>
                                        </p:tgtEl>
                                        <p:attrNameLst>
                                          <p:attrName>style.visibility</p:attrName>
                                        </p:attrNameLst>
                                      </p:cBhvr>
                                      <p:to>
                                        <p:strVal val="visible"/>
                                      </p:to>
                                    </p:set>
                                    <p:anim calcmode="lin" valueType="num">
                                      <p:cBhvr>
                                        <p:cTn id="22" dur="500" fill="hold"/>
                                        <p:tgtEl>
                                          <p:spTgt spid="93186"/>
                                        </p:tgtEl>
                                        <p:attrNameLst>
                                          <p:attrName>ppt_w</p:attrName>
                                        </p:attrNameLst>
                                      </p:cBhvr>
                                      <p:tavLst>
                                        <p:tav tm="0">
                                          <p:val>
                                            <p:fltVal val="0"/>
                                          </p:val>
                                        </p:tav>
                                        <p:tav tm="100000">
                                          <p:val>
                                            <p:strVal val="#ppt_w"/>
                                          </p:val>
                                        </p:tav>
                                      </p:tavLst>
                                    </p:anim>
                                    <p:anim calcmode="lin" valueType="num">
                                      <p:cBhvr>
                                        <p:cTn id="23" dur="500" fill="hold"/>
                                        <p:tgtEl>
                                          <p:spTgt spid="93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autoUpdateAnimBg="0"/>
      <p:bldP spid="93189" grpId="0" autoUpdateAnimBg="0"/>
      <p:bldP spid="9319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4211"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Incorporation of Earthing Conductor</a:t>
            </a:r>
            <a:endParaRPr lang="en-AU" sz="2400">
              <a:latin typeface="Arial Unicode MS" pitchFamily="34" charset="-128"/>
            </a:endParaRPr>
          </a:p>
        </p:txBody>
      </p:sp>
      <p:sp>
        <p:nvSpPr>
          <p:cNvPr id="9421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4213" name="Text Box 5"/>
          <p:cNvSpPr txBox="1">
            <a:spLocks noChangeArrowheads="1"/>
          </p:cNvSpPr>
          <p:nvPr/>
        </p:nvSpPr>
        <p:spPr bwMode="auto">
          <a:xfrm>
            <a:off x="1219200" y="990600"/>
            <a:ext cx="7315200" cy="1015663"/>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Arial" charset="0"/>
              </a:rPr>
              <a:t>If a portable single insulated appliance is supplied by a flexible cord the earthing conductor must be incorporated in the same outer sheath as the associated live </a:t>
            </a:r>
            <a:r>
              <a:rPr lang="en-AU" sz="2000" dirty="0" smtClean="0">
                <a:latin typeface="Arial" charset="0"/>
                <a:cs typeface="Arial" charset="0"/>
              </a:rPr>
              <a:t>conductors</a:t>
            </a:r>
            <a:endParaRPr lang="en-AU" sz="2000" dirty="0">
              <a:latin typeface="Arial" charset="0"/>
              <a:cs typeface="Arial" charset="0"/>
            </a:endParaRPr>
          </a:p>
        </p:txBody>
      </p:sp>
      <p:sp>
        <p:nvSpPr>
          <p:cNvPr id="94216" name="Text Box 8"/>
          <p:cNvSpPr txBox="1">
            <a:spLocks noChangeArrowheads="1"/>
          </p:cNvSpPr>
          <p:nvPr/>
        </p:nvSpPr>
        <p:spPr bwMode="auto">
          <a:xfrm>
            <a:off x="1219200" y="3429000"/>
            <a:ext cx="7315200" cy="13112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Arial" charset="0"/>
              </a:rPr>
              <a:t>It is not permissible to supply a single insulated appliance using two core flexible cord, and tape an additional conductor to the outside of the sheath of the flexible cord and use it as an earthing conductor.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dissolve">
                                      <p:cBhvr>
                                        <p:cTn id="12" dur="500"/>
                                        <p:tgtEl>
                                          <p:spTgt spid="94216"/>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4210"/>
                                        </p:tgtEl>
                                        <p:attrNameLst>
                                          <p:attrName>style.visibility</p:attrName>
                                        </p:attrNameLst>
                                      </p:cBhvr>
                                      <p:to>
                                        <p:strVal val="visible"/>
                                      </p:to>
                                    </p:set>
                                    <p:anim calcmode="lin" valueType="num">
                                      <p:cBhvr>
                                        <p:cTn id="16" dur="500" fill="hold"/>
                                        <p:tgtEl>
                                          <p:spTgt spid="94210"/>
                                        </p:tgtEl>
                                        <p:attrNameLst>
                                          <p:attrName>ppt_w</p:attrName>
                                        </p:attrNameLst>
                                      </p:cBhvr>
                                      <p:tavLst>
                                        <p:tav tm="0">
                                          <p:val>
                                            <p:fltVal val="0"/>
                                          </p:val>
                                        </p:tav>
                                        <p:tav tm="100000">
                                          <p:val>
                                            <p:strVal val="#ppt_w"/>
                                          </p:val>
                                        </p:tav>
                                      </p:tavLst>
                                    </p:anim>
                                    <p:anim calcmode="lin" valueType="num">
                                      <p:cBhvr>
                                        <p:cTn id="17" dur="500" fill="hold"/>
                                        <p:tgtEl>
                                          <p:spTgt spid="942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autoUpdateAnimBg="0"/>
      <p:bldP spid="94213" grpId="0" autoUpdateAnimBg="0"/>
      <p:bldP spid="942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5235"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Exposed Conductive Parts</a:t>
            </a:r>
            <a:endParaRPr lang="en-AU" sz="2400">
              <a:latin typeface="Arial Unicode MS" pitchFamily="34" charset="-128"/>
            </a:endParaRPr>
          </a:p>
        </p:txBody>
      </p:sp>
      <p:sp>
        <p:nvSpPr>
          <p:cNvPr id="9523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5237" name="Text Box 5"/>
          <p:cNvSpPr txBox="1">
            <a:spLocks noChangeArrowheads="1"/>
          </p:cNvSpPr>
          <p:nvPr/>
        </p:nvSpPr>
        <p:spPr bwMode="auto">
          <a:xfrm>
            <a:off x="1219200" y="990600"/>
            <a:ext cx="6400800" cy="13112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Times New Roman" pitchFamily="18" charset="0"/>
              </a:rPr>
              <a:t>The conditions under which a protective earthing conductor may be connected to exposed conductive parts such as a constructional bolt are contained in </a:t>
            </a:r>
            <a:r>
              <a:rPr lang="en-US" sz="2000" dirty="0">
                <a:latin typeface="Arial" charset="0"/>
                <a:cs typeface="Times New Roman" pitchFamily="18" charset="0"/>
              </a:rPr>
              <a:t>AS/NZS </a:t>
            </a:r>
            <a:r>
              <a:rPr lang="en-US" sz="2000" dirty="0" smtClean="0">
                <a:latin typeface="Arial" charset="0"/>
                <a:cs typeface="Times New Roman" pitchFamily="18" charset="0"/>
              </a:rPr>
              <a:t>3000</a:t>
            </a:r>
            <a:endParaRPr lang="en-AU" sz="2000" dirty="0">
              <a:latin typeface="Arial" charset="0"/>
              <a:cs typeface="Arial" charset="0"/>
            </a:endParaRPr>
          </a:p>
        </p:txBody>
      </p:sp>
      <p:sp>
        <p:nvSpPr>
          <p:cNvPr id="95239" name="Text Box 7"/>
          <p:cNvSpPr txBox="1">
            <a:spLocks noChangeArrowheads="1"/>
          </p:cNvSpPr>
          <p:nvPr/>
        </p:nvSpPr>
        <p:spPr bwMode="auto">
          <a:xfrm>
            <a:off x="1219200" y="2925763"/>
            <a:ext cx="6400800" cy="10064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Times New Roman" pitchFamily="18" charset="0"/>
              </a:rPr>
              <a:t>It is not permissible to connect an earthing conductor to structural or ornamental metallic framework which does not form an integral part of an appliance.</a:t>
            </a:r>
            <a:r>
              <a:rPr lang="en-AU" sz="2000">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dissolve">
                                      <p:cBhvr>
                                        <p:cTn id="7" dur="500"/>
                                        <p:tgtEl>
                                          <p:spTgt spid="952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5239"/>
                                        </p:tgtEl>
                                        <p:attrNameLst>
                                          <p:attrName>style.visibility</p:attrName>
                                        </p:attrNameLst>
                                      </p:cBhvr>
                                      <p:to>
                                        <p:strVal val="visible"/>
                                      </p:to>
                                    </p:set>
                                    <p:animEffect transition="in" filter="dissolve">
                                      <p:cBhvr>
                                        <p:cTn id="11" dur="500"/>
                                        <p:tgtEl>
                                          <p:spTgt spid="95239"/>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5234"/>
                                        </p:tgtEl>
                                        <p:attrNameLst>
                                          <p:attrName>style.visibility</p:attrName>
                                        </p:attrNameLst>
                                      </p:cBhvr>
                                      <p:to>
                                        <p:strVal val="visible"/>
                                      </p:to>
                                    </p:set>
                                    <p:anim calcmode="lin" valueType="num">
                                      <p:cBhvr>
                                        <p:cTn id="15" dur="500" fill="hold"/>
                                        <p:tgtEl>
                                          <p:spTgt spid="95234"/>
                                        </p:tgtEl>
                                        <p:attrNameLst>
                                          <p:attrName>ppt_w</p:attrName>
                                        </p:attrNameLst>
                                      </p:cBhvr>
                                      <p:tavLst>
                                        <p:tav tm="0">
                                          <p:val>
                                            <p:fltVal val="0"/>
                                          </p:val>
                                        </p:tav>
                                        <p:tav tm="100000">
                                          <p:val>
                                            <p:strVal val="#ppt_w"/>
                                          </p:val>
                                        </p:tav>
                                      </p:tavLst>
                                    </p:anim>
                                    <p:anim calcmode="lin" valueType="num">
                                      <p:cBhvr>
                                        <p:cTn id="16" dur="500" fill="hold"/>
                                        <p:tgtEl>
                                          <p:spTgt spid="95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autoUpdateAnimBg="0"/>
      <p:bldP spid="95237" grpId="0" autoUpdateAnimBg="0"/>
      <p:bldP spid="9523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7283"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Earthed Situation</a:t>
            </a:r>
            <a:endParaRPr lang="en-AU" sz="2400">
              <a:latin typeface="Arial Unicode MS" pitchFamily="34" charset="-128"/>
            </a:endParaRPr>
          </a:p>
        </p:txBody>
      </p:sp>
      <p:sp>
        <p:nvSpPr>
          <p:cNvPr id="9728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7285" name="Text Box 5"/>
          <p:cNvSpPr txBox="1">
            <a:spLocks noChangeArrowheads="1"/>
          </p:cNvSpPr>
          <p:nvPr/>
        </p:nvSpPr>
        <p:spPr bwMode="auto">
          <a:xfrm>
            <a:off x="1485900" y="990600"/>
            <a:ext cx="6172200" cy="1323439"/>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Courier New" pitchFamily="49" charset="0"/>
              </a:rPr>
              <a:t>An </a:t>
            </a:r>
            <a:r>
              <a:rPr lang="en-AU" sz="2000" dirty="0">
                <a:solidFill>
                  <a:srgbClr val="FFCC00"/>
                </a:solidFill>
                <a:latin typeface="Arial" charset="0"/>
                <a:cs typeface="Courier New" pitchFamily="49" charset="0"/>
              </a:rPr>
              <a:t>'earthed situation'</a:t>
            </a:r>
            <a:r>
              <a:rPr lang="en-AU" sz="2000" dirty="0">
                <a:latin typeface="Arial" charset="0"/>
                <a:cs typeface="Courier New" pitchFamily="49" charset="0"/>
              </a:rPr>
              <a:t> is a situation wherein there is a reasonable chance of a person touching the exposed metal of an appliance and, at the same time, coming in contact with an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8307"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Soldered Joints</a:t>
            </a:r>
            <a:endParaRPr lang="en-AU" sz="2400">
              <a:latin typeface="Arial Unicode MS" pitchFamily="34" charset="-128"/>
            </a:endParaRPr>
          </a:p>
        </p:txBody>
      </p:sp>
      <p:sp>
        <p:nvSpPr>
          <p:cNvPr id="9830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8309" name="Text Box 5"/>
          <p:cNvSpPr txBox="1">
            <a:spLocks noChangeArrowheads="1"/>
          </p:cNvSpPr>
          <p:nvPr/>
        </p:nvSpPr>
        <p:spPr bwMode="auto">
          <a:xfrm>
            <a:off x="1447800" y="1524000"/>
            <a:ext cx="61722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Joints in copper main earthing conductors up to 16 square mm are usually soldered.  </a:t>
            </a:r>
          </a:p>
        </p:txBody>
      </p:sp>
      <p:sp>
        <p:nvSpPr>
          <p:cNvPr id="98310" name="Text Box 6"/>
          <p:cNvSpPr txBox="1">
            <a:spLocks noChangeArrowheads="1"/>
          </p:cNvSpPr>
          <p:nvPr/>
        </p:nvSpPr>
        <p:spPr bwMode="auto">
          <a:xfrm>
            <a:off x="1485900" y="3382963"/>
            <a:ext cx="6172200" cy="10064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Courier New" pitchFamily="49" charset="0"/>
              </a:rPr>
              <a:t>Soldered joints must be made so that the earthing conductors are retained in position independent of the </a:t>
            </a:r>
            <a:r>
              <a:rPr lang="en-AU" sz="2000" dirty="0" smtClean="0">
                <a:latin typeface="Arial" charset="0"/>
                <a:cs typeface="Courier New" pitchFamily="49" charset="0"/>
              </a:rPr>
              <a:t>solder </a:t>
            </a:r>
            <a:endParaRPr lang="en-AU"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dissolve">
                                      <p:cBhvr>
                                        <p:cTn id="7" dur="500"/>
                                        <p:tgtEl>
                                          <p:spTgt spid="983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dissolve">
                                      <p:cBhvr>
                                        <p:cTn id="12" dur="500"/>
                                        <p:tgtEl>
                                          <p:spTgt spid="98310"/>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8306"/>
                                        </p:tgtEl>
                                        <p:attrNameLst>
                                          <p:attrName>style.visibility</p:attrName>
                                        </p:attrNameLst>
                                      </p:cBhvr>
                                      <p:to>
                                        <p:strVal val="visible"/>
                                      </p:to>
                                    </p:set>
                                    <p:anim calcmode="lin" valueType="num">
                                      <p:cBhvr>
                                        <p:cTn id="16" dur="500" fill="hold"/>
                                        <p:tgtEl>
                                          <p:spTgt spid="98306"/>
                                        </p:tgtEl>
                                        <p:attrNameLst>
                                          <p:attrName>ppt_w</p:attrName>
                                        </p:attrNameLst>
                                      </p:cBhvr>
                                      <p:tavLst>
                                        <p:tav tm="0">
                                          <p:val>
                                            <p:fltVal val="0"/>
                                          </p:val>
                                        </p:tav>
                                        <p:tav tm="100000">
                                          <p:val>
                                            <p:strVal val="#ppt_w"/>
                                          </p:val>
                                        </p:tav>
                                      </p:tavLst>
                                    </p:anim>
                                    <p:anim calcmode="lin" valueType="num">
                                      <p:cBhvr>
                                        <p:cTn id="17" dur="500" fill="hold"/>
                                        <p:tgtEl>
                                          <p:spTgt spid="983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autoUpdateAnimBg="0"/>
      <p:bldP spid="98309" grpId="0" autoUpdateAnimBg="0"/>
      <p:bldP spid="9831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9331"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Equipotential Bonding</a:t>
            </a:r>
            <a:endParaRPr lang="en-AU" sz="2400">
              <a:latin typeface="Arial Unicode MS" pitchFamily="34" charset="-128"/>
            </a:endParaRPr>
          </a:p>
        </p:txBody>
      </p:sp>
      <p:sp>
        <p:nvSpPr>
          <p:cNvPr id="9933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9333" name="Text Box 5"/>
          <p:cNvSpPr txBox="1">
            <a:spLocks noChangeArrowheads="1"/>
          </p:cNvSpPr>
          <p:nvPr/>
        </p:nvSpPr>
        <p:spPr bwMode="auto">
          <a:xfrm>
            <a:off x="1219200" y="990600"/>
            <a:ext cx="6934200" cy="1323439"/>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Courier New" pitchFamily="49" charset="0"/>
              </a:rPr>
              <a:t>Equipotential bonding is the process of connecting metallic water piping, waste pipes and other extraneous metal in contact with the ground and accessible to personal contact, with the earthing system of </a:t>
            </a:r>
            <a:r>
              <a:rPr lang="en-AU" sz="2000" dirty="0" smtClean="0">
                <a:latin typeface="Arial" charset="0"/>
                <a:cs typeface="Courier New" pitchFamily="49" charset="0"/>
              </a:rPr>
              <a:t>the</a:t>
            </a:r>
            <a:endParaRPr lang="en-AU" sz="2000" dirty="0">
              <a:latin typeface="Arial" charset="0"/>
              <a:cs typeface="Courier New" pitchFamily="49" charset="0"/>
            </a:endParaRPr>
          </a:p>
        </p:txBody>
      </p:sp>
      <p:sp>
        <p:nvSpPr>
          <p:cNvPr id="99334" name="Text Box 6"/>
          <p:cNvSpPr txBox="1">
            <a:spLocks noChangeArrowheads="1"/>
          </p:cNvSpPr>
          <p:nvPr/>
        </p:nvSpPr>
        <p:spPr bwMode="auto">
          <a:xfrm>
            <a:off x="1219200" y="2879725"/>
            <a:ext cx="68961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They are intended to minimise unwanted voltages between accessible metallic parts of electrical equipment and accessible metallic parts which are not part of the electrical installation.  </a:t>
            </a:r>
          </a:p>
        </p:txBody>
      </p:sp>
      <p:sp>
        <p:nvSpPr>
          <p:cNvPr id="99335" name="Text Box 7"/>
          <p:cNvSpPr txBox="1">
            <a:spLocks noChangeArrowheads="1"/>
          </p:cNvSpPr>
          <p:nvPr/>
        </p:nvSpPr>
        <p:spPr bwMode="auto">
          <a:xfrm>
            <a:off x="1219200" y="4525963"/>
            <a:ext cx="6896100" cy="701675"/>
          </a:xfrm>
          <a:prstGeom prst="rect">
            <a:avLst/>
          </a:prstGeom>
          <a:noFill/>
          <a:ln w="9525">
            <a:noFill/>
            <a:miter lim="800000"/>
            <a:headEnd/>
            <a:tailEnd/>
          </a:ln>
          <a:effectLst/>
        </p:spPr>
        <p:txBody>
          <a:bodyPr>
            <a:spAutoFit/>
          </a:bodyPr>
          <a:lstStyle/>
          <a:p>
            <a:pPr>
              <a:spcBef>
                <a:spcPct val="50000"/>
              </a:spcBef>
            </a:pPr>
            <a:r>
              <a:rPr lang="en-AU" sz="2000" dirty="0">
                <a:solidFill>
                  <a:srgbClr val="FFCC00"/>
                </a:solidFill>
                <a:latin typeface="Arial" charset="0"/>
                <a:cs typeface="Courier New" pitchFamily="49" charset="0"/>
              </a:rPr>
              <a:t>Equipotential bonding conductors are treated in the same way as earthing conductors.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dissolve">
                                      <p:cBhvr>
                                        <p:cTn id="12" dur="500"/>
                                        <p:tgtEl>
                                          <p:spTgt spid="993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5"/>
                                        </p:tgtEl>
                                        <p:attrNameLst>
                                          <p:attrName>style.visibility</p:attrName>
                                        </p:attrNameLst>
                                      </p:cBhvr>
                                      <p:to>
                                        <p:strVal val="visible"/>
                                      </p:to>
                                    </p:set>
                                    <p:animEffect transition="in" filter="dissolve">
                                      <p:cBhvr>
                                        <p:cTn id="17" dur="500"/>
                                        <p:tgtEl>
                                          <p:spTgt spid="99335"/>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99330"/>
                                        </p:tgtEl>
                                        <p:attrNameLst>
                                          <p:attrName>style.visibility</p:attrName>
                                        </p:attrNameLst>
                                      </p:cBhvr>
                                      <p:to>
                                        <p:strVal val="visible"/>
                                      </p:to>
                                    </p:set>
                                    <p:anim calcmode="lin" valueType="num">
                                      <p:cBhvr>
                                        <p:cTn id="21" dur="500" fill="hold"/>
                                        <p:tgtEl>
                                          <p:spTgt spid="99330"/>
                                        </p:tgtEl>
                                        <p:attrNameLst>
                                          <p:attrName>ppt_w</p:attrName>
                                        </p:attrNameLst>
                                      </p:cBhvr>
                                      <p:tavLst>
                                        <p:tav tm="0">
                                          <p:val>
                                            <p:fltVal val="0"/>
                                          </p:val>
                                        </p:tav>
                                        <p:tav tm="100000">
                                          <p:val>
                                            <p:strVal val="#ppt_w"/>
                                          </p:val>
                                        </p:tav>
                                      </p:tavLst>
                                    </p:anim>
                                    <p:anim calcmode="lin" valueType="num">
                                      <p:cBhvr>
                                        <p:cTn id="22" dur="500" fill="hold"/>
                                        <p:tgtEl>
                                          <p:spTgt spid="993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3" grpId="0" autoUpdateAnimBg="0"/>
      <p:bldP spid="99334" grpId="0" autoUpdateAnimBg="0"/>
      <p:bldP spid="9933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0"/>
            <a:ext cx="7772400" cy="533400"/>
          </a:xfrm>
        </p:spPr>
        <p:txBody>
          <a:bodyPr/>
          <a:lstStyle/>
          <a:p>
            <a:pPr algn="ctr"/>
            <a:r>
              <a:rPr lang="en-US" sz="2400">
                <a:latin typeface="Arial" charset="0"/>
              </a:rPr>
              <a:t>The MEN System</a:t>
            </a:r>
            <a:endParaRPr lang="en-AU" sz="240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1066800" y="990600"/>
            <a:ext cx="7391400" cy="22256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Arial" charset="0"/>
              </a:rPr>
              <a:t>In the multiple earthed neutral (MEN) system the parts of the installation which are required to be earthed are connected to the </a:t>
            </a:r>
            <a:r>
              <a:rPr lang="en-AU" sz="2000" dirty="0">
                <a:solidFill>
                  <a:srgbClr val="FFCC00"/>
                </a:solidFill>
                <a:latin typeface="Arial" charset="0"/>
                <a:cs typeface="Arial" charset="0"/>
              </a:rPr>
              <a:t>general mass of earth</a:t>
            </a:r>
            <a:r>
              <a:rPr lang="en-AU" sz="2000" dirty="0">
                <a:latin typeface="Arial" charset="0"/>
                <a:cs typeface="Arial" charset="0"/>
              </a:rPr>
              <a:t> within the installation (via a main protective earthing conductor), and, in addition, are connected within the installation to the </a:t>
            </a:r>
            <a:r>
              <a:rPr lang="en-AU" sz="2000" dirty="0">
                <a:solidFill>
                  <a:srgbClr val="FFCC00"/>
                </a:solidFill>
                <a:latin typeface="Arial" charset="0"/>
                <a:cs typeface="Arial" charset="0"/>
              </a:rPr>
              <a:t>neutral conductor </a:t>
            </a:r>
            <a:r>
              <a:rPr lang="en-AU" sz="2000" dirty="0">
                <a:latin typeface="Arial" charset="0"/>
                <a:cs typeface="Arial" charset="0"/>
              </a:rPr>
              <a:t>of the supply system at one point - the main neutral link (see Wiring Rules, Clause </a:t>
            </a:r>
            <a:r>
              <a:rPr lang="en-AU" sz="2000" dirty="0" smtClean="0">
                <a:latin typeface="Arial" charset="0"/>
                <a:cs typeface="Arial" charset="0"/>
              </a:rPr>
              <a:t>1.4.66).   </a:t>
            </a:r>
            <a:endParaRPr lang="en-AU" sz="2000" dirty="0">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1104900" y="3668713"/>
            <a:ext cx="7543800" cy="11588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Arial" charset="0"/>
              </a:rPr>
              <a:t>The neutral is also earthed at the supply authority's distribution transformers and sub-stations.   </a:t>
            </a:r>
            <a:endParaRPr lang="en-US" sz="2000">
              <a:latin typeface="Arial" charset="0"/>
              <a:cs typeface="Arial" charset="0"/>
            </a:endParaRPr>
          </a:p>
          <a:p>
            <a:pPr>
              <a:spcBef>
                <a:spcPct val="50000"/>
              </a:spcBef>
            </a:pPr>
            <a:r>
              <a:rPr lang="en-AU" sz="2000">
                <a:latin typeface="Arial" charset="0"/>
                <a:cs typeface="Arial" charset="0"/>
              </a:rPr>
              <a:t>A general outline of this arrangement is shown in </a:t>
            </a:r>
            <a:r>
              <a:rPr lang="en-US" sz="2000">
                <a:latin typeface="Arial" charset="0"/>
                <a:cs typeface="Arial" charset="0"/>
              </a:rPr>
              <a:t>the next slide</a:t>
            </a:r>
            <a:r>
              <a:rPr lang="en-AU" sz="2000">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0355"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Insulation Classifications</a:t>
            </a:r>
            <a:endParaRPr lang="en-AU" sz="2400">
              <a:latin typeface="Arial Unicode MS" pitchFamily="34" charset="-128"/>
            </a:endParaRPr>
          </a:p>
        </p:txBody>
      </p:sp>
      <p:sp>
        <p:nvSpPr>
          <p:cNvPr id="10035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0357" name="Text Box 5"/>
          <p:cNvSpPr txBox="1">
            <a:spLocks noChangeArrowheads="1"/>
          </p:cNvSpPr>
          <p:nvPr/>
        </p:nvSpPr>
        <p:spPr bwMode="auto">
          <a:xfrm>
            <a:off x="1219200" y="990600"/>
            <a:ext cx="69342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Most low voltage electrical appliances are manufactured to one of three general insulation specifications, namely:</a:t>
            </a:r>
            <a:endParaRPr lang="en-US" sz="2000">
              <a:latin typeface="Arial" charset="0"/>
              <a:cs typeface="Courier New" pitchFamily="49" charset="0"/>
            </a:endParaRPr>
          </a:p>
        </p:txBody>
      </p:sp>
      <p:sp>
        <p:nvSpPr>
          <p:cNvPr id="100360" name="Text Box 8"/>
          <p:cNvSpPr txBox="1">
            <a:spLocks noChangeArrowheads="1"/>
          </p:cNvSpPr>
          <p:nvPr/>
        </p:nvSpPr>
        <p:spPr bwMode="auto">
          <a:xfrm>
            <a:off x="1581150" y="2133600"/>
            <a:ext cx="6934200" cy="3968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a.   Single Insulated</a:t>
            </a:r>
            <a:r>
              <a:rPr lang="en-US" sz="2000">
                <a:latin typeface="Arial" charset="0"/>
                <a:cs typeface="Courier New" pitchFamily="49" charset="0"/>
              </a:rPr>
              <a:t> </a:t>
            </a:r>
            <a:r>
              <a:rPr lang="en-AU" sz="2000">
                <a:latin typeface="Arial" charset="0"/>
                <a:cs typeface="Courier New" pitchFamily="49" charset="0"/>
              </a:rPr>
              <a:t> </a:t>
            </a:r>
            <a:r>
              <a:rPr lang="en-US" sz="2000">
                <a:latin typeface="Arial" charset="0"/>
                <a:cs typeface="Courier New" pitchFamily="49" charset="0"/>
              </a:rPr>
              <a:t>(Class I equipment)</a:t>
            </a:r>
          </a:p>
        </p:txBody>
      </p:sp>
      <p:sp>
        <p:nvSpPr>
          <p:cNvPr id="100361" name="Text Box 9"/>
          <p:cNvSpPr txBox="1">
            <a:spLocks noChangeArrowheads="1"/>
          </p:cNvSpPr>
          <p:nvPr/>
        </p:nvSpPr>
        <p:spPr bwMode="auto">
          <a:xfrm>
            <a:off x="1619250" y="3992563"/>
            <a:ext cx="6934200" cy="3968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c.   All Insulated</a:t>
            </a:r>
          </a:p>
        </p:txBody>
      </p:sp>
      <p:sp>
        <p:nvSpPr>
          <p:cNvPr id="100362" name="Text Box 10"/>
          <p:cNvSpPr txBox="1">
            <a:spLocks noChangeArrowheads="1"/>
          </p:cNvSpPr>
          <p:nvPr/>
        </p:nvSpPr>
        <p:spPr bwMode="auto">
          <a:xfrm>
            <a:off x="1600200" y="3032125"/>
            <a:ext cx="6934200" cy="3968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b.   Double Insulated   </a:t>
            </a:r>
            <a:r>
              <a:rPr lang="en-US" sz="2000">
                <a:latin typeface="Arial" charset="0"/>
                <a:cs typeface="Courier New" pitchFamily="49" charset="0"/>
              </a:rPr>
              <a:t>(Class II equipment)</a:t>
            </a:r>
            <a:endParaRPr lang="en-AU" sz="200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dissolve">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60"/>
                                        </p:tgtEl>
                                        <p:attrNameLst>
                                          <p:attrName>style.visibility</p:attrName>
                                        </p:attrNameLst>
                                      </p:cBhvr>
                                      <p:to>
                                        <p:strVal val="visible"/>
                                      </p:to>
                                    </p:set>
                                    <p:animEffect transition="in" filter="dissolve">
                                      <p:cBhvr>
                                        <p:cTn id="12" dur="500"/>
                                        <p:tgtEl>
                                          <p:spTgt spid="1003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362"/>
                                        </p:tgtEl>
                                        <p:attrNameLst>
                                          <p:attrName>style.visibility</p:attrName>
                                        </p:attrNameLst>
                                      </p:cBhvr>
                                      <p:to>
                                        <p:strVal val="visible"/>
                                      </p:to>
                                    </p:set>
                                    <p:animEffect transition="in" filter="dissolve">
                                      <p:cBhvr>
                                        <p:cTn id="17" dur="500"/>
                                        <p:tgtEl>
                                          <p:spTgt spid="1003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61"/>
                                        </p:tgtEl>
                                        <p:attrNameLst>
                                          <p:attrName>style.visibility</p:attrName>
                                        </p:attrNameLst>
                                      </p:cBhvr>
                                      <p:to>
                                        <p:strVal val="visible"/>
                                      </p:to>
                                    </p:set>
                                    <p:animEffect transition="in" filter="dissolve">
                                      <p:cBhvr>
                                        <p:cTn id="22" dur="500"/>
                                        <p:tgtEl>
                                          <p:spTgt spid="100361"/>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00354"/>
                                        </p:tgtEl>
                                        <p:attrNameLst>
                                          <p:attrName>style.visibility</p:attrName>
                                        </p:attrNameLst>
                                      </p:cBhvr>
                                      <p:to>
                                        <p:strVal val="visible"/>
                                      </p:to>
                                    </p:set>
                                    <p:anim calcmode="lin" valueType="num">
                                      <p:cBhvr>
                                        <p:cTn id="26" dur="500" fill="hold"/>
                                        <p:tgtEl>
                                          <p:spTgt spid="100354"/>
                                        </p:tgtEl>
                                        <p:attrNameLst>
                                          <p:attrName>ppt_w</p:attrName>
                                        </p:attrNameLst>
                                      </p:cBhvr>
                                      <p:tavLst>
                                        <p:tav tm="0">
                                          <p:val>
                                            <p:fltVal val="0"/>
                                          </p:val>
                                        </p:tav>
                                        <p:tav tm="100000">
                                          <p:val>
                                            <p:strVal val="#ppt_w"/>
                                          </p:val>
                                        </p:tav>
                                      </p:tavLst>
                                    </p:anim>
                                    <p:anim calcmode="lin" valueType="num">
                                      <p:cBhvr>
                                        <p:cTn id="27" dur="500" fill="hold"/>
                                        <p:tgtEl>
                                          <p:spTgt spid="1003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7" grpId="0" autoUpdateAnimBg="0"/>
      <p:bldP spid="100360" grpId="0" autoUpdateAnimBg="0"/>
      <p:bldP spid="100361" grpId="0" autoUpdateAnimBg="0"/>
      <p:bldP spid="1003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1379"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Single Insulated (Class I)</a:t>
            </a:r>
            <a:endParaRPr lang="en-AU" sz="2400">
              <a:latin typeface="Arial Unicode MS" pitchFamily="34" charset="-128"/>
            </a:endParaRPr>
          </a:p>
        </p:txBody>
      </p:sp>
      <p:sp>
        <p:nvSpPr>
          <p:cNvPr id="10138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1381" name="Text Box 5"/>
          <p:cNvSpPr txBox="1">
            <a:spLocks noChangeArrowheads="1"/>
          </p:cNvSpPr>
          <p:nvPr/>
        </p:nvSpPr>
        <p:spPr bwMode="auto">
          <a:xfrm>
            <a:off x="1219200" y="990600"/>
            <a:ext cx="6934200" cy="1015663"/>
          </a:xfrm>
          <a:prstGeom prst="rect">
            <a:avLst/>
          </a:prstGeom>
          <a:noFill/>
          <a:ln w="9525">
            <a:noFill/>
            <a:miter lim="800000"/>
            <a:headEnd/>
            <a:tailEnd/>
          </a:ln>
          <a:effectLst/>
        </p:spPr>
        <p:txBody>
          <a:bodyPr>
            <a:spAutoFit/>
          </a:bodyPr>
          <a:lstStyle/>
          <a:p>
            <a:pPr>
              <a:spcBef>
                <a:spcPct val="50000"/>
              </a:spcBef>
            </a:pPr>
            <a:r>
              <a:rPr lang="en-AU" sz="2000" dirty="0">
                <a:solidFill>
                  <a:srgbClr val="FFFF00"/>
                </a:solidFill>
                <a:latin typeface="Arial" charset="0"/>
                <a:cs typeface="Courier New" pitchFamily="49" charset="0"/>
              </a:rPr>
              <a:t>Single Insulated</a:t>
            </a:r>
            <a:r>
              <a:rPr lang="en-US" sz="2000" dirty="0">
                <a:latin typeface="Arial" charset="0"/>
                <a:cs typeface="Courier New" pitchFamily="49" charset="0"/>
              </a:rPr>
              <a:t>  </a:t>
            </a:r>
            <a:r>
              <a:rPr lang="en-AU" sz="2000" dirty="0">
                <a:latin typeface="Arial" charset="0"/>
                <a:cs typeface="Courier New" pitchFamily="49" charset="0"/>
              </a:rPr>
              <a:t>  In a single insulated appliance there is one layer of insulation between the internal live components and the outer metal enclosure.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1378"/>
                                        </p:tgtEl>
                                        <p:attrNameLst>
                                          <p:attrName>style.visibility</p:attrName>
                                        </p:attrNameLst>
                                      </p:cBhvr>
                                      <p:to>
                                        <p:strVal val="visible"/>
                                      </p:to>
                                    </p:set>
                                    <p:anim calcmode="lin" valueType="num">
                                      <p:cBhvr>
                                        <p:cTn id="11" dur="500" fill="hold"/>
                                        <p:tgtEl>
                                          <p:spTgt spid="101378"/>
                                        </p:tgtEl>
                                        <p:attrNameLst>
                                          <p:attrName>ppt_w</p:attrName>
                                        </p:attrNameLst>
                                      </p:cBhvr>
                                      <p:tavLst>
                                        <p:tav tm="0">
                                          <p:val>
                                            <p:fltVal val="0"/>
                                          </p:val>
                                        </p:tav>
                                        <p:tav tm="100000">
                                          <p:val>
                                            <p:strVal val="#ppt_w"/>
                                          </p:val>
                                        </p:tav>
                                      </p:tavLst>
                                    </p:anim>
                                    <p:anim calcmode="lin" valueType="num">
                                      <p:cBhvr>
                                        <p:cTn id="12" dur="500" fill="hold"/>
                                        <p:tgtEl>
                                          <p:spTgt spid="101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P spid="10138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2403"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Double Insulated (Class II)</a:t>
            </a:r>
            <a:endParaRPr lang="en-AU" sz="2400">
              <a:latin typeface="Arial Unicode MS" pitchFamily="34" charset="-128"/>
            </a:endParaRPr>
          </a:p>
        </p:txBody>
      </p:sp>
      <p:sp>
        <p:nvSpPr>
          <p:cNvPr id="10240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2405" name="Text Box 5"/>
          <p:cNvSpPr txBox="1">
            <a:spLocks noChangeArrowheads="1"/>
          </p:cNvSpPr>
          <p:nvPr/>
        </p:nvSpPr>
        <p:spPr bwMode="auto">
          <a:xfrm>
            <a:off x="1219200" y="990600"/>
            <a:ext cx="6934200" cy="16160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Courier New" pitchFamily="49" charset="0"/>
              </a:rPr>
              <a:t>Double Insulated</a:t>
            </a:r>
            <a:r>
              <a:rPr lang="en-AU" sz="2000">
                <a:latin typeface="Arial" charset="0"/>
                <a:cs typeface="Courier New" pitchFamily="49" charset="0"/>
              </a:rPr>
              <a:t>  </a:t>
            </a:r>
            <a:r>
              <a:rPr lang="en-US" sz="2000">
                <a:latin typeface="Arial" charset="0"/>
                <a:cs typeface="Courier New" pitchFamily="49" charset="0"/>
              </a:rPr>
              <a:t>  </a:t>
            </a:r>
            <a:r>
              <a:rPr lang="en-AU" sz="2000">
                <a:latin typeface="Arial" charset="0"/>
                <a:cs typeface="Courier New" pitchFamily="49" charset="0"/>
              </a:rPr>
              <a:t>In a double insulated appliance there are two layers of insulation between the internal live components and the outer metal enclosure; the layers of insulation are called the functional layer and the protective layer.  </a:t>
            </a:r>
            <a:endParaRPr lang="en-US" sz="2000">
              <a:latin typeface="Arial" charset="0"/>
              <a:cs typeface="Courier New" pitchFamily="49" charset="0"/>
            </a:endParaRPr>
          </a:p>
        </p:txBody>
      </p:sp>
      <p:sp>
        <p:nvSpPr>
          <p:cNvPr id="102408" name="Text Box 8"/>
          <p:cNvSpPr txBox="1">
            <a:spLocks noChangeArrowheads="1"/>
          </p:cNvSpPr>
          <p:nvPr/>
        </p:nvSpPr>
        <p:spPr bwMode="auto">
          <a:xfrm>
            <a:off x="1219200" y="3078163"/>
            <a:ext cx="54864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 international symbol to indicate double insulation is one square inside another.  </a:t>
            </a:r>
            <a:endParaRPr lang="en-US" sz="2000">
              <a:latin typeface="Arial" charset="0"/>
              <a:cs typeface="Courier New" pitchFamily="49" charset="0"/>
            </a:endParaRPr>
          </a:p>
        </p:txBody>
      </p:sp>
      <p:sp>
        <p:nvSpPr>
          <p:cNvPr id="102409" name="Text Box 9"/>
          <p:cNvSpPr txBox="1">
            <a:spLocks noChangeArrowheads="1"/>
          </p:cNvSpPr>
          <p:nvPr/>
        </p:nvSpPr>
        <p:spPr bwMode="auto">
          <a:xfrm>
            <a:off x="1219200" y="4191000"/>
            <a:ext cx="69342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Double insulated appliances must NOT have exposed metal connected to earth, and they have a warning label such as </a:t>
            </a:r>
            <a:r>
              <a:rPr lang="en-AU" sz="2000">
                <a:solidFill>
                  <a:srgbClr val="FFCC00"/>
                </a:solidFill>
                <a:latin typeface="Arial" charset="0"/>
                <a:cs typeface="Courier New" pitchFamily="49" charset="0"/>
              </a:rPr>
              <a:t>'DO NOT EARTH - DOUBLE INSULATED'.</a:t>
            </a:r>
            <a:r>
              <a:rPr lang="en-AU" sz="2000">
                <a:latin typeface="Arial" charset="0"/>
                <a:cs typeface="Courier New" pitchFamily="49" charset="0"/>
              </a:rPr>
              <a:t>  See AS/NZS 3000 Clause 1.4.26 (Class II equipment)</a:t>
            </a:r>
          </a:p>
        </p:txBody>
      </p:sp>
      <p:sp>
        <p:nvSpPr>
          <p:cNvPr id="102410" name="Rectangle 10"/>
          <p:cNvSpPr>
            <a:spLocks noChangeArrowheads="1"/>
          </p:cNvSpPr>
          <p:nvPr/>
        </p:nvSpPr>
        <p:spPr bwMode="auto">
          <a:xfrm>
            <a:off x="7696200" y="2819400"/>
            <a:ext cx="838200" cy="838200"/>
          </a:xfrm>
          <a:prstGeom prst="rect">
            <a:avLst/>
          </a:prstGeom>
          <a:noFill/>
          <a:ln w="25400">
            <a:solidFill>
              <a:schemeClr val="tx2"/>
            </a:solidFill>
            <a:miter lim="800000"/>
            <a:headEnd/>
            <a:tailEnd/>
          </a:ln>
          <a:effectLst/>
        </p:spPr>
        <p:txBody>
          <a:bodyPr wrap="none" anchor="ctr"/>
          <a:lstStyle/>
          <a:p>
            <a:endParaRPr lang="en-US"/>
          </a:p>
        </p:txBody>
      </p:sp>
      <p:sp>
        <p:nvSpPr>
          <p:cNvPr id="102411" name="Rectangle 11"/>
          <p:cNvSpPr>
            <a:spLocks noChangeArrowheads="1"/>
          </p:cNvSpPr>
          <p:nvPr/>
        </p:nvSpPr>
        <p:spPr bwMode="auto">
          <a:xfrm>
            <a:off x="7905750" y="3048000"/>
            <a:ext cx="457200" cy="381000"/>
          </a:xfrm>
          <a:prstGeom prst="rect">
            <a:avLst/>
          </a:prstGeom>
          <a:noFill/>
          <a:ln w="25400">
            <a:solidFill>
              <a:schemeClr val="tx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dissolve">
                                      <p:cBhvr>
                                        <p:cTn id="7" dur="500"/>
                                        <p:tgtEl>
                                          <p:spTgt spid="1024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ssolve">
                                      <p:cBhvr>
                                        <p:cTn id="12" dur="500"/>
                                        <p:tgtEl>
                                          <p:spTgt spid="1024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9"/>
                                        </p:tgtEl>
                                        <p:attrNameLst>
                                          <p:attrName>style.visibility</p:attrName>
                                        </p:attrNameLst>
                                      </p:cBhvr>
                                      <p:to>
                                        <p:strVal val="visible"/>
                                      </p:to>
                                    </p:set>
                                    <p:animEffect transition="in" filter="dissolve">
                                      <p:cBhvr>
                                        <p:cTn id="17" dur="500"/>
                                        <p:tgtEl>
                                          <p:spTgt spid="102409"/>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02402"/>
                                        </p:tgtEl>
                                        <p:attrNameLst>
                                          <p:attrName>style.visibility</p:attrName>
                                        </p:attrNameLst>
                                      </p:cBhvr>
                                      <p:to>
                                        <p:strVal val="visible"/>
                                      </p:to>
                                    </p:set>
                                    <p:anim calcmode="lin" valueType="num">
                                      <p:cBhvr>
                                        <p:cTn id="21" dur="500" fill="hold"/>
                                        <p:tgtEl>
                                          <p:spTgt spid="102402"/>
                                        </p:tgtEl>
                                        <p:attrNameLst>
                                          <p:attrName>ppt_w</p:attrName>
                                        </p:attrNameLst>
                                      </p:cBhvr>
                                      <p:tavLst>
                                        <p:tav tm="0">
                                          <p:val>
                                            <p:fltVal val="0"/>
                                          </p:val>
                                        </p:tav>
                                        <p:tav tm="100000">
                                          <p:val>
                                            <p:strVal val="#ppt_w"/>
                                          </p:val>
                                        </p:tav>
                                      </p:tavLst>
                                    </p:anim>
                                    <p:anim calcmode="lin" valueType="num">
                                      <p:cBhvr>
                                        <p:cTn id="22" dur="500" fill="hold"/>
                                        <p:tgtEl>
                                          <p:spTgt spid="102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autoUpdateAnimBg="0"/>
      <p:bldP spid="102405" grpId="0" autoUpdateAnimBg="0"/>
      <p:bldP spid="102408" grpId="0" autoUpdateAnimBg="0"/>
      <p:bldP spid="10240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3427"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All Insulated</a:t>
            </a:r>
            <a:endParaRPr lang="en-AU" sz="2400">
              <a:latin typeface="Arial Unicode MS" pitchFamily="34" charset="-128"/>
            </a:endParaRPr>
          </a:p>
        </p:txBody>
      </p:sp>
      <p:sp>
        <p:nvSpPr>
          <p:cNvPr id="10342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3429" name="Text Box 5"/>
          <p:cNvSpPr txBox="1">
            <a:spLocks noChangeArrowheads="1"/>
          </p:cNvSpPr>
          <p:nvPr/>
        </p:nvSpPr>
        <p:spPr bwMode="auto">
          <a:xfrm>
            <a:off x="1219200" y="990600"/>
            <a:ext cx="69342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Courier New" pitchFamily="49" charset="0"/>
              </a:rPr>
              <a:t> All Insulated </a:t>
            </a:r>
            <a:r>
              <a:rPr lang="en-US" sz="2000">
                <a:latin typeface="Arial" charset="0"/>
                <a:cs typeface="Courier New" pitchFamily="49" charset="0"/>
              </a:rPr>
              <a:t>  </a:t>
            </a:r>
            <a:r>
              <a:rPr lang="en-AU" sz="2000">
                <a:latin typeface="Arial" charset="0"/>
                <a:cs typeface="Courier New" pitchFamily="49" charset="0"/>
              </a:rPr>
              <a:t> All insulated appliances have no exposed metal parts so they do not have an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dissolve">
                                      <p:cBhvr>
                                        <p:cTn id="7" dur="500"/>
                                        <p:tgtEl>
                                          <p:spTgt spid="10342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3426"/>
                                        </p:tgtEl>
                                        <p:attrNameLst>
                                          <p:attrName>style.visibility</p:attrName>
                                        </p:attrNameLst>
                                      </p:cBhvr>
                                      <p:to>
                                        <p:strVal val="visible"/>
                                      </p:to>
                                    </p:set>
                                    <p:anim calcmode="lin" valueType="num">
                                      <p:cBhvr>
                                        <p:cTn id="11" dur="500" fill="hold"/>
                                        <p:tgtEl>
                                          <p:spTgt spid="103426"/>
                                        </p:tgtEl>
                                        <p:attrNameLst>
                                          <p:attrName>ppt_w</p:attrName>
                                        </p:attrNameLst>
                                      </p:cBhvr>
                                      <p:tavLst>
                                        <p:tav tm="0">
                                          <p:val>
                                            <p:fltVal val="0"/>
                                          </p:val>
                                        </p:tav>
                                        <p:tav tm="100000">
                                          <p:val>
                                            <p:strVal val="#ppt_w"/>
                                          </p:val>
                                        </p:tav>
                                      </p:tavLst>
                                    </p:anim>
                                    <p:anim calcmode="lin" valueType="num">
                                      <p:cBhvr>
                                        <p:cTn id="12" dur="500" fill="hold"/>
                                        <p:tgtEl>
                                          <p:spTgt spid="103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autoUpdateAnimBg="0"/>
      <p:bldP spid="10342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4451"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Single Insulated Devices</a:t>
            </a:r>
            <a:endParaRPr lang="en-AU" sz="2400">
              <a:latin typeface="Arial Unicode MS" pitchFamily="34" charset="-128"/>
            </a:endParaRPr>
          </a:p>
        </p:txBody>
      </p:sp>
      <p:sp>
        <p:nvSpPr>
          <p:cNvPr id="10445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4453" name="Text Box 5"/>
          <p:cNvSpPr txBox="1">
            <a:spLocks noChangeArrowheads="1"/>
          </p:cNvSpPr>
          <p:nvPr/>
        </p:nvSpPr>
        <p:spPr bwMode="auto">
          <a:xfrm>
            <a:off x="1219200" y="990600"/>
            <a:ext cx="69342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Many electrical appliances which operate at voltages exceeding 50 volts a.c. are of the single insulated type.</a:t>
            </a:r>
          </a:p>
        </p:txBody>
      </p:sp>
      <p:sp>
        <p:nvSpPr>
          <p:cNvPr id="104454" name="Text Box 6"/>
          <p:cNvSpPr txBox="1">
            <a:spLocks noChangeArrowheads="1"/>
          </p:cNvSpPr>
          <p:nvPr/>
        </p:nvSpPr>
        <p:spPr bwMode="auto">
          <a:xfrm>
            <a:off x="1219200" y="2163763"/>
            <a:ext cx="72390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Single insulated devices must never be connected to the supply unless the exposed metal is connected to the general mass of earth via the earthing conductor in the flexible cord and the earthed pin in the socket-outlet.  </a:t>
            </a:r>
          </a:p>
        </p:txBody>
      </p:sp>
      <p:sp>
        <p:nvSpPr>
          <p:cNvPr id="104455" name="Text Box 7"/>
          <p:cNvSpPr txBox="1">
            <a:spLocks noChangeArrowheads="1"/>
          </p:cNvSpPr>
          <p:nvPr/>
        </p:nvSpPr>
        <p:spPr bwMode="auto">
          <a:xfrm>
            <a:off x="1219200" y="3840163"/>
            <a:ext cx="72390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Live terminals or parts must not be accessible to users of electrical equipment.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4454"/>
                                        </p:tgtEl>
                                        <p:attrNameLst>
                                          <p:attrName>style.visibility</p:attrName>
                                        </p:attrNameLst>
                                      </p:cBhvr>
                                      <p:to>
                                        <p:strVal val="visible"/>
                                      </p:to>
                                    </p:set>
                                    <p:animEffect transition="in" filter="dissolve">
                                      <p:cBhvr>
                                        <p:cTn id="11" dur="500"/>
                                        <p:tgtEl>
                                          <p:spTgt spid="10445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4455"/>
                                        </p:tgtEl>
                                        <p:attrNameLst>
                                          <p:attrName>style.visibility</p:attrName>
                                        </p:attrNameLst>
                                      </p:cBhvr>
                                      <p:to>
                                        <p:strVal val="visible"/>
                                      </p:to>
                                    </p:set>
                                    <p:animEffect transition="in" filter="dissolve">
                                      <p:cBhvr>
                                        <p:cTn id="15" dur="500"/>
                                        <p:tgtEl>
                                          <p:spTgt spid="104455"/>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4450"/>
                                        </p:tgtEl>
                                        <p:attrNameLst>
                                          <p:attrName>style.visibility</p:attrName>
                                        </p:attrNameLst>
                                      </p:cBhvr>
                                      <p:to>
                                        <p:strVal val="visible"/>
                                      </p:to>
                                    </p:set>
                                    <p:anim calcmode="lin" valueType="num">
                                      <p:cBhvr>
                                        <p:cTn id="19" dur="500" fill="hold"/>
                                        <p:tgtEl>
                                          <p:spTgt spid="104450"/>
                                        </p:tgtEl>
                                        <p:attrNameLst>
                                          <p:attrName>ppt_w</p:attrName>
                                        </p:attrNameLst>
                                      </p:cBhvr>
                                      <p:tavLst>
                                        <p:tav tm="0">
                                          <p:val>
                                            <p:fltVal val="0"/>
                                          </p:val>
                                        </p:tav>
                                        <p:tav tm="100000">
                                          <p:val>
                                            <p:strVal val="#ppt_w"/>
                                          </p:val>
                                        </p:tav>
                                      </p:tavLst>
                                    </p:anim>
                                    <p:anim calcmode="lin" valueType="num">
                                      <p:cBhvr>
                                        <p:cTn id="20" dur="500" fill="hold"/>
                                        <p:tgtEl>
                                          <p:spTgt spid="1044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autoUpdateAnimBg="0"/>
      <p:bldP spid="104453" grpId="0" autoUpdateAnimBg="0"/>
      <p:bldP spid="104454" grpId="0" autoUpdateAnimBg="0"/>
      <p:bldP spid="10445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5475"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Size of Earthing Conductors</a:t>
            </a:r>
            <a:endParaRPr lang="en-AU" sz="2400">
              <a:latin typeface="Arial Unicode MS" pitchFamily="34" charset="-128"/>
            </a:endParaRPr>
          </a:p>
        </p:txBody>
      </p:sp>
      <p:sp>
        <p:nvSpPr>
          <p:cNvPr id="10547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5477" name="Text Box 5"/>
          <p:cNvSpPr txBox="1">
            <a:spLocks noChangeArrowheads="1"/>
          </p:cNvSpPr>
          <p:nvPr/>
        </p:nvSpPr>
        <p:spPr bwMode="auto">
          <a:xfrm>
            <a:off x="1219200" y="990600"/>
            <a:ext cx="69342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Arial" charset="0"/>
              </a:rPr>
              <a:t>Protective earthing conductors must be large enough to carry the current which will enable the associated circuit protection device to op</a:t>
            </a:r>
            <a:r>
              <a:rPr lang="en-US" sz="2000">
                <a:latin typeface="Arial" charset="0"/>
                <a:cs typeface="Arial" charset="0"/>
              </a:rPr>
              <a:t>e</a:t>
            </a:r>
            <a:r>
              <a:rPr lang="en-AU" sz="2000">
                <a:latin typeface="Arial" charset="0"/>
                <a:cs typeface="Arial" charset="0"/>
              </a:rPr>
              <a:t>rate before the cables in the circuit are damaged under fault current.</a:t>
            </a:r>
            <a:endParaRPr lang="en-AU" sz="2000">
              <a:latin typeface="Courier New" pitchFamily="49" charset="0"/>
              <a:cs typeface="Courier New" pitchFamily="49" charset="0"/>
            </a:endParaRPr>
          </a:p>
        </p:txBody>
      </p:sp>
      <p:sp>
        <p:nvSpPr>
          <p:cNvPr id="105478" name="Text Box 6"/>
          <p:cNvSpPr txBox="1">
            <a:spLocks noChangeArrowheads="1"/>
          </p:cNvSpPr>
          <p:nvPr/>
        </p:nvSpPr>
        <p:spPr bwMode="auto">
          <a:xfrm>
            <a:off x="1219200" y="4191000"/>
            <a:ext cx="7239000" cy="7016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Arial" charset="0"/>
              </a:rPr>
              <a:t>Table 5.1 gives the minimum permissible earthing conductor size for a range of copper and aluminium cables.</a:t>
            </a:r>
          </a:p>
        </p:txBody>
      </p:sp>
      <p:sp>
        <p:nvSpPr>
          <p:cNvPr id="105479" name="Text Box 7"/>
          <p:cNvSpPr txBox="1">
            <a:spLocks noChangeArrowheads="1"/>
          </p:cNvSpPr>
          <p:nvPr/>
        </p:nvSpPr>
        <p:spPr bwMode="auto">
          <a:xfrm>
            <a:off x="1219200" y="2590800"/>
            <a:ext cx="7239000" cy="1169551"/>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Arial" charset="0"/>
              </a:rPr>
              <a:t>The requirements for determining the </a:t>
            </a:r>
            <a:r>
              <a:rPr lang="en-AU" sz="2000" dirty="0" err="1">
                <a:latin typeface="Arial" charset="0"/>
                <a:cs typeface="Arial" charset="0"/>
              </a:rPr>
              <a:t>mimimum</a:t>
            </a:r>
            <a:r>
              <a:rPr lang="en-AU" sz="2000" dirty="0">
                <a:latin typeface="Arial" charset="0"/>
                <a:cs typeface="Arial" charset="0"/>
              </a:rPr>
              <a:t> permissible size of earthing conductors are contained in AS/NZS </a:t>
            </a:r>
            <a:r>
              <a:rPr lang="en-AU" sz="2000" dirty="0" smtClean="0">
                <a:latin typeface="Arial" charset="0"/>
                <a:cs typeface="Arial" charset="0"/>
              </a:rPr>
              <a:t>3000</a:t>
            </a:r>
          </a:p>
          <a:p>
            <a:pPr>
              <a:spcBef>
                <a:spcPct val="50000"/>
              </a:spcBef>
            </a:pP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dissolve">
                                      <p:cBhvr>
                                        <p:cTn id="7" dur="500"/>
                                        <p:tgtEl>
                                          <p:spTgt spid="1054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dissolve">
                                      <p:cBhvr>
                                        <p:cTn id="12" dur="500"/>
                                        <p:tgtEl>
                                          <p:spTgt spid="1054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8"/>
                                        </p:tgtEl>
                                        <p:attrNameLst>
                                          <p:attrName>style.visibility</p:attrName>
                                        </p:attrNameLst>
                                      </p:cBhvr>
                                      <p:to>
                                        <p:strVal val="visible"/>
                                      </p:to>
                                    </p:set>
                                    <p:animEffect transition="in" filter="dissolve">
                                      <p:cBhvr>
                                        <p:cTn id="17" dur="500"/>
                                        <p:tgtEl>
                                          <p:spTgt spid="105478"/>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05474"/>
                                        </p:tgtEl>
                                        <p:attrNameLst>
                                          <p:attrName>style.visibility</p:attrName>
                                        </p:attrNameLst>
                                      </p:cBhvr>
                                      <p:to>
                                        <p:strVal val="visible"/>
                                      </p:to>
                                    </p:set>
                                    <p:anim calcmode="lin" valueType="num">
                                      <p:cBhvr>
                                        <p:cTn id="21" dur="500" fill="hold"/>
                                        <p:tgtEl>
                                          <p:spTgt spid="105474"/>
                                        </p:tgtEl>
                                        <p:attrNameLst>
                                          <p:attrName>ppt_w</p:attrName>
                                        </p:attrNameLst>
                                      </p:cBhvr>
                                      <p:tavLst>
                                        <p:tav tm="0">
                                          <p:val>
                                            <p:fltVal val="0"/>
                                          </p:val>
                                        </p:tav>
                                        <p:tav tm="100000">
                                          <p:val>
                                            <p:strVal val="#ppt_w"/>
                                          </p:val>
                                        </p:tav>
                                      </p:tavLst>
                                    </p:anim>
                                    <p:anim calcmode="lin" valueType="num">
                                      <p:cBhvr>
                                        <p:cTn id="22" dur="500" fill="hold"/>
                                        <p:tgtEl>
                                          <p:spTgt spid="1054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autoUpdateAnimBg="0"/>
      <p:bldP spid="105477" grpId="0" autoUpdateAnimBg="0"/>
      <p:bldP spid="105478" grpId="0" autoUpdateAnimBg="0"/>
      <p:bldP spid="10547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6499"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Functional Earthing</a:t>
            </a:r>
            <a:endParaRPr lang="en-AU" sz="2400">
              <a:latin typeface="Arial Unicode MS" pitchFamily="34" charset="-128"/>
            </a:endParaRPr>
          </a:p>
        </p:txBody>
      </p:sp>
      <p:sp>
        <p:nvSpPr>
          <p:cNvPr id="10650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6501" name="Text Box 5"/>
          <p:cNvSpPr txBox="1">
            <a:spLocks noChangeArrowheads="1"/>
          </p:cNvSpPr>
          <p:nvPr/>
        </p:nvSpPr>
        <p:spPr bwMode="auto">
          <a:xfrm>
            <a:off x="1219200" y="990600"/>
            <a:ext cx="6934200" cy="1015663"/>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Arial" charset="0"/>
              </a:rPr>
              <a:t>Functional </a:t>
            </a:r>
            <a:r>
              <a:rPr lang="en-US" sz="2000" dirty="0" err="1">
                <a:latin typeface="Arial" charset="0"/>
                <a:cs typeface="Arial" charset="0"/>
              </a:rPr>
              <a:t>earthing</a:t>
            </a:r>
            <a:r>
              <a:rPr lang="en-US" sz="2000" dirty="0">
                <a:latin typeface="Arial" charset="0"/>
                <a:cs typeface="Arial" charset="0"/>
              </a:rPr>
              <a:t> is an </a:t>
            </a:r>
            <a:r>
              <a:rPr lang="en-US" sz="2000" dirty="0" err="1">
                <a:latin typeface="Arial" charset="0"/>
                <a:cs typeface="Arial" charset="0"/>
              </a:rPr>
              <a:t>earthing</a:t>
            </a:r>
            <a:r>
              <a:rPr lang="en-US" sz="2000" dirty="0">
                <a:latin typeface="Arial" charset="0"/>
                <a:cs typeface="Arial" charset="0"/>
              </a:rPr>
              <a:t> arrangement provided to ensure correct operation of electrical equipment or to permit reliable and proper functioning of electrical installations. </a:t>
            </a:r>
            <a:endParaRPr lang="en-AU" sz="2000" dirty="0">
              <a:latin typeface="Courier New" pitchFamily="49" charset="0"/>
              <a:cs typeface="Times New Roman" pitchFamily="18" charset="0"/>
            </a:endParaRPr>
          </a:p>
        </p:txBody>
      </p:sp>
      <p:sp>
        <p:nvSpPr>
          <p:cNvPr id="106503" name="Text Box 7"/>
          <p:cNvSpPr txBox="1">
            <a:spLocks noChangeArrowheads="1"/>
          </p:cNvSpPr>
          <p:nvPr/>
        </p:nvSpPr>
        <p:spPr bwMode="auto">
          <a:xfrm>
            <a:off x="1219200" y="2574925"/>
            <a:ext cx="7239000" cy="16160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Arial" charset="0"/>
              </a:rPr>
              <a:t>Functional earthing is required in the internal circuitry of some types of electronic equipment such as that used in entertainment, communications and instrumentation applications, to prevent unwanted potential differences in the equipment.</a:t>
            </a:r>
            <a:endParaRPr lang="en-AU" sz="20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dissolve">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3"/>
                                        </p:tgtEl>
                                        <p:attrNameLst>
                                          <p:attrName>style.visibility</p:attrName>
                                        </p:attrNameLst>
                                      </p:cBhvr>
                                      <p:to>
                                        <p:strVal val="visible"/>
                                      </p:to>
                                    </p:set>
                                    <p:animEffect transition="in" filter="dissolve">
                                      <p:cBhvr>
                                        <p:cTn id="12" dur="500"/>
                                        <p:tgtEl>
                                          <p:spTgt spid="10650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6498"/>
                                        </p:tgtEl>
                                        <p:attrNameLst>
                                          <p:attrName>style.visibility</p:attrName>
                                        </p:attrNameLst>
                                      </p:cBhvr>
                                      <p:to>
                                        <p:strVal val="visible"/>
                                      </p:to>
                                    </p:set>
                                    <p:anim calcmode="lin" valueType="num">
                                      <p:cBhvr>
                                        <p:cTn id="16" dur="500" fill="hold"/>
                                        <p:tgtEl>
                                          <p:spTgt spid="106498"/>
                                        </p:tgtEl>
                                        <p:attrNameLst>
                                          <p:attrName>ppt_w</p:attrName>
                                        </p:attrNameLst>
                                      </p:cBhvr>
                                      <p:tavLst>
                                        <p:tav tm="0">
                                          <p:val>
                                            <p:fltVal val="0"/>
                                          </p:val>
                                        </p:tav>
                                        <p:tav tm="100000">
                                          <p:val>
                                            <p:strVal val="#ppt_w"/>
                                          </p:val>
                                        </p:tav>
                                      </p:tavLst>
                                    </p:anim>
                                    <p:anim calcmode="lin" valueType="num">
                                      <p:cBhvr>
                                        <p:cTn id="17" dur="500" fill="hold"/>
                                        <p:tgtEl>
                                          <p:spTgt spid="106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106501" grpId="0" autoUpdateAnimBg="0"/>
      <p:bldP spid="10650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5734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Introduction to Questions</a:t>
            </a:r>
            <a:endParaRPr lang="en-AU" sz="3200">
              <a:latin typeface="Arial Unicode MS" pitchFamily="34" charset="-128"/>
            </a:endParaRPr>
          </a:p>
        </p:txBody>
      </p:sp>
      <p:sp>
        <p:nvSpPr>
          <p:cNvPr id="57348" name="Text Box 4"/>
          <p:cNvSpPr txBox="1">
            <a:spLocks noChangeArrowheads="1"/>
          </p:cNvSpPr>
          <p:nvPr/>
        </p:nvSpPr>
        <p:spPr bwMode="auto">
          <a:xfrm>
            <a:off x="2209800" y="1371600"/>
            <a:ext cx="5181600" cy="10064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Times New Roman" pitchFamily="18" charset="0"/>
              </a:rPr>
              <a:t>The slides which follow are in the form of questions relating to the  topic of protective earthing systems.  </a:t>
            </a:r>
            <a:r>
              <a:rPr lang="en-US" sz="2000">
                <a:solidFill>
                  <a:srgbClr val="FFFF00"/>
                </a:solidFill>
                <a:latin typeface="Arial" charset="0"/>
                <a:cs typeface="Times New Roman" pitchFamily="18" charset="0"/>
              </a:rPr>
              <a:t>There are 49 questions</a:t>
            </a:r>
            <a:r>
              <a:rPr lang="en-US" sz="2000">
                <a:latin typeface="Arial" charset="0"/>
                <a:cs typeface="Times New Roman" pitchFamily="18" charset="0"/>
              </a:rPr>
              <a:t>.</a:t>
            </a:r>
            <a:endParaRPr lang="en-AU" sz="2000">
              <a:latin typeface="Arial" charset="0"/>
              <a:cs typeface="Arial" charset="0"/>
            </a:endParaRPr>
          </a:p>
        </p:txBody>
      </p:sp>
      <p:sp>
        <p:nvSpPr>
          <p:cNvPr id="57353" name="Text Box 9"/>
          <p:cNvSpPr txBox="1">
            <a:spLocks noChangeArrowheads="1"/>
          </p:cNvSpPr>
          <p:nvPr/>
        </p:nvSpPr>
        <p:spPr bwMode="auto">
          <a:xfrm>
            <a:off x="2247900" y="2925763"/>
            <a:ext cx="5029200" cy="10064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Times New Roman" pitchFamily="18" charset="0"/>
              </a:rPr>
              <a:t>It is recommended that you consider the question and decide on a response, then </a:t>
            </a:r>
            <a:r>
              <a:rPr lang="en-US" sz="2000">
                <a:solidFill>
                  <a:srgbClr val="FFFF00"/>
                </a:solidFill>
                <a:latin typeface="Arial" charset="0"/>
                <a:cs typeface="Times New Roman" pitchFamily="18" charset="0"/>
              </a:rPr>
              <a:t>left-click to see a correct answer</a:t>
            </a:r>
            <a:r>
              <a:rPr lang="en-US" sz="2000">
                <a:latin typeface="Arial" charset="0"/>
                <a:cs typeface="Times New Roman" pitchFamily="18" charset="0"/>
              </a:rPr>
              <a:t>.</a:t>
            </a:r>
            <a:endParaRPr lang="en-AU" sz="2000">
              <a:latin typeface="Arial" charset="0"/>
              <a:cs typeface="Arial" charset="0"/>
            </a:endParaRPr>
          </a:p>
        </p:txBody>
      </p:sp>
      <p:sp>
        <p:nvSpPr>
          <p:cNvPr id="57354" name="Text Box 10"/>
          <p:cNvSpPr txBox="1">
            <a:spLocks noChangeArrowheads="1"/>
          </p:cNvSpPr>
          <p:nvPr/>
        </p:nvSpPr>
        <p:spPr bwMode="auto">
          <a:xfrm>
            <a:off x="2286000" y="4327525"/>
            <a:ext cx="5029200" cy="10064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Times New Roman" pitchFamily="18" charset="0"/>
              </a:rPr>
              <a:t>You will need to have a current copy of </a:t>
            </a:r>
            <a:r>
              <a:rPr lang="en-US" sz="2000" dirty="0">
                <a:solidFill>
                  <a:srgbClr val="FF9900"/>
                </a:solidFill>
                <a:latin typeface="Arial" charset="0"/>
                <a:cs typeface="Times New Roman" pitchFamily="18" charset="0"/>
              </a:rPr>
              <a:t>AS/NZS </a:t>
            </a:r>
            <a:r>
              <a:rPr lang="en-US" sz="2000" dirty="0" smtClean="0">
                <a:solidFill>
                  <a:srgbClr val="FF9900"/>
                </a:solidFill>
                <a:latin typeface="Arial" charset="0"/>
                <a:cs typeface="Times New Roman" pitchFamily="18" charset="0"/>
              </a:rPr>
              <a:t>3000:2007 </a:t>
            </a:r>
            <a:r>
              <a:rPr lang="en-US" sz="2000" dirty="0">
                <a:solidFill>
                  <a:srgbClr val="FF9900"/>
                </a:solidFill>
                <a:latin typeface="Arial" charset="0"/>
                <a:cs typeface="Times New Roman" pitchFamily="18" charset="0"/>
              </a:rPr>
              <a:t>(Wiring Rules) </a:t>
            </a:r>
            <a:r>
              <a:rPr lang="en-US" sz="2000" dirty="0">
                <a:latin typeface="Arial" charset="0"/>
                <a:cs typeface="Times New Roman" pitchFamily="18" charset="0"/>
              </a:rPr>
              <a:t> to be able to answer some questions.</a:t>
            </a: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3"/>
                                        </p:tgtEl>
                                        <p:attrNameLst>
                                          <p:attrName>style.visibility</p:attrName>
                                        </p:attrNameLst>
                                      </p:cBhvr>
                                      <p:to>
                                        <p:strVal val="visible"/>
                                      </p:to>
                                    </p:set>
                                    <p:animEffect transition="in" filter="dissolve">
                                      <p:cBhvr>
                                        <p:cTn id="12" dur="500"/>
                                        <p:tgtEl>
                                          <p:spTgt spid="573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354"/>
                                        </p:tgtEl>
                                        <p:attrNameLst>
                                          <p:attrName>style.visibility</p:attrName>
                                        </p:attrNameLst>
                                      </p:cBhvr>
                                      <p:to>
                                        <p:strVal val="visible"/>
                                      </p:to>
                                    </p:set>
                                    <p:animEffect transition="in" filter="dissolve">
                                      <p:cBhvr>
                                        <p:cTn id="17" dur="500"/>
                                        <p:tgtEl>
                                          <p:spTgt spid="57354"/>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57346"/>
                                        </p:tgtEl>
                                        <p:attrNameLst>
                                          <p:attrName>style.visibility</p:attrName>
                                        </p:attrNameLst>
                                      </p:cBhvr>
                                      <p:to>
                                        <p:strVal val="visible"/>
                                      </p:to>
                                    </p:set>
                                    <p:anim calcmode="lin" valueType="num">
                                      <p:cBhvr>
                                        <p:cTn id="21" dur="500" fill="hold"/>
                                        <p:tgtEl>
                                          <p:spTgt spid="57346"/>
                                        </p:tgtEl>
                                        <p:attrNameLst>
                                          <p:attrName>ppt_w</p:attrName>
                                        </p:attrNameLst>
                                      </p:cBhvr>
                                      <p:tavLst>
                                        <p:tav tm="0">
                                          <p:val>
                                            <p:fltVal val="0"/>
                                          </p:val>
                                        </p:tav>
                                        <p:tav tm="100000">
                                          <p:val>
                                            <p:strVal val="#ppt_w"/>
                                          </p:val>
                                        </p:tav>
                                      </p:tavLst>
                                    </p:anim>
                                    <p:anim calcmode="lin" valueType="num">
                                      <p:cBhvr>
                                        <p:cTn id="22" dur="500" fill="hold"/>
                                        <p:tgtEl>
                                          <p:spTgt spid="57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autoUpdateAnimBg="0"/>
      <p:bldP spid="57348" grpId="0" autoUpdateAnimBg="0"/>
      <p:bldP spid="57353" grpId="0" autoUpdateAnimBg="0"/>
      <p:bldP spid="5735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5837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a:t>
            </a:r>
            <a:endParaRPr lang="en-AU" sz="3200">
              <a:latin typeface="Arial Unicode MS" pitchFamily="34" charset="-128"/>
            </a:endParaRPr>
          </a:p>
        </p:txBody>
      </p:sp>
      <p:sp>
        <p:nvSpPr>
          <p:cNvPr id="58372" name="Text Box 4"/>
          <p:cNvSpPr txBox="1">
            <a:spLocks noChangeArrowheads="1"/>
          </p:cNvSpPr>
          <p:nvPr/>
        </p:nvSpPr>
        <p:spPr bwMode="auto">
          <a:xfrm>
            <a:off x="1600200" y="990600"/>
            <a:ext cx="6629400" cy="8540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meaning of the term ‘earthed’?  </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AS/NZS 3000 clause number </a:t>
            </a:r>
          </a:p>
        </p:txBody>
      </p:sp>
      <p:sp>
        <p:nvSpPr>
          <p:cNvPr id="58377" name="Text Box 9"/>
          <p:cNvSpPr txBox="1">
            <a:spLocks noChangeArrowheads="1"/>
          </p:cNvSpPr>
          <p:nvPr/>
        </p:nvSpPr>
        <p:spPr bwMode="auto">
          <a:xfrm>
            <a:off x="1714500" y="4191000"/>
            <a:ext cx="5715000" cy="701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Courier New" pitchFamily="49" charset="0"/>
              </a:rPr>
              <a:t>Connected to the general mass of earth.  AS/NZS 3000</a:t>
            </a:r>
            <a:r>
              <a:rPr lang="en-US" sz="2000" dirty="0">
                <a:latin typeface="Arial" charset="0"/>
                <a:cs typeface="Courier New" pitchFamily="49" charset="0"/>
              </a:rPr>
              <a:t> </a:t>
            </a:r>
            <a:r>
              <a:rPr lang="en-AU" sz="2000" dirty="0">
                <a:latin typeface="Arial" charset="0"/>
                <a:cs typeface="Courier New" pitchFamily="49" charset="0"/>
              </a:rPr>
              <a:t> </a:t>
            </a:r>
            <a:r>
              <a:rPr lang="en-US" sz="2000" dirty="0">
                <a:latin typeface="Arial" charset="0"/>
                <a:cs typeface="Courier New" pitchFamily="49" charset="0"/>
              </a:rPr>
              <a:t>C</a:t>
            </a:r>
            <a:r>
              <a:rPr lang="en-AU" sz="2000" dirty="0" err="1">
                <a:latin typeface="Arial" charset="0"/>
                <a:cs typeface="Courier New" pitchFamily="49" charset="0"/>
              </a:rPr>
              <a:t>lause</a:t>
            </a:r>
            <a:r>
              <a:rPr lang="en-AU" sz="2000" dirty="0">
                <a:latin typeface="Arial" charset="0"/>
                <a:cs typeface="Courier New" pitchFamily="49" charset="0"/>
              </a:rPr>
              <a:t> </a:t>
            </a:r>
            <a:r>
              <a:rPr lang="en-AU" sz="2000" dirty="0" smtClean="0">
                <a:latin typeface="Arial" charset="0"/>
                <a:cs typeface="Courier New" pitchFamily="49" charset="0"/>
              </a:rPr>
              <a:t>1.4.43</a:t>
            </a:r>
            <a:r>
              <a:rPr lang="en-AU" sz="2000" dirty="0" smtClean="0">
                <a:latin typeface="Arial" charset="0"/>
                <a:cs typeface="Arial" charset="0"/>
              </a:rPr>
              <a:t> </a:t>
            </a: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ssolve">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dissolve">
                                      <p:cBhvr>
                                        <p:cTn id="12" dur="500"/>
                                        <p:tgtEl>
                                          <p:spTgt spid="5837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58370"/>
                                        </p:tgtEl>
                                        <p:attrNameLst>
                                          <p:attrName>style.visibility</p:attrName>
                                        </p:attrNameLst>
                                      </p:cBhvr>
                                      <p:to>
                                        <p:strVal val="visible"/>
                                      </p:to>
                                    </p:set>
                                    <p:anim calcmode="lin" valueType="num">
                                      <p:cBhvr>
                                        <p:cTn id="16" dur="500" fill="hold"/>
                                        <p:tgtEl>
                                          <p:spTgt spid="58370"/>
                                        </p:tgtEl>
                                        <p:attrNameLst>
                                          <p:attrName>ppt_w</p:attrName>
                                        </p:attrNameLst>
                                      </p:cBhvr>
                                      <p:tavLst>
                                        <p:tav tm="0">
                                          <p:val>
                                            <p:fltVal val="0"/>
                                          </p:val>
                                        </p:tav>
                                        <p:tav tm="100000">
                                          <p:val>
                                            <p:strVal val="#ppt_w"/>
                                          </p:val>
                                        </p:tav>
                                      </p:tavLst>
                                    </p:anim>
                                    <p:anim calcmode="lin" valueType="num">
                                      <p:cBhvr>
                                        <p:cTn id="17" dur="500" fill="hold"/>
                                        <p:tgtEl>
                                          <p:spTgt spid="58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autoUpdateAnimBg="0"/>
      <p:bldP spid="58372" grpId="0" autoUpdateAnimBg="0"/>
      <p:bldP spid="5837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5939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a:t>
            </a:r>
            <a:endParaRPr lang="en-AU" sz="3200">
              <a:latin typeface="Arial Unicode MS" pitchFamily="34" charset="-128"/>
            </a:endParaRPr>
          </a:p>
        </p:txBody>
      </p:sp>
      <p:sp>
        <p:nvSpPr>
          <p:cNvPr id="59396"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meaning of the term ‘earthed situation’?  Give the AS/NZS 3000 clause number </a:t>
            </a:r>
          </a:p>
        </p:txBody>
      </p:sp>
      <p:sp>
        <p:nvSpPr>
          <p:cNvPr id="59397" name="Text Box 5"/>
          <p:cNvSpPr txBox="1">
            <a:spLocks noChangeArrowheads="1"/>
          </p:cNvSpPr>
          <p:nvPr/>
        </p:nvSpPr>
        <p:spPr bwMode="auto">
          <a:xfrm>
            <a:off x="1714500" y="4191000"/>
            <a:ext cx="5715000" cy="10064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Courier New" pitchFamily="49" charset="0"/>
              </a:rPr>
              <a:t>W</a:t>
            </a:r>
            <a:r>
              <a:rPr lang="en-US" sz="2000" dirty="0">
                <a:latin typeface="Arial" charset="0"/>
                <a:cs typeface="Courier New" pitchFamily="49" charset="0"/>
              </a:rPr>
              <a:t>herein a person can touch exposed conductive parts while in contact with earth.  </a:t>
            </a:r>
            <a:r>
              <a:rPr lang="en-AU" sz="2000" dirty="0">
                <a:latin typeface="Arial" charset="0"/>
                <a:cs typeface="Courier New" pitchFamily="49" charset="0"/>
              </a:rPr>
              <a:t>AS/NZS 3000</a:t>
            </a:r>
            <a:r>
              <a:rPr lang="en-US" sz="2000" dirty="0">
                <a:latin typeface="Arial" charset="0"/>
                <a:cs typeface="Courier New" pitchFamily="49" charset="0"/>
              </a:rPr>
              <a:t> </a:t>
            </a:r>
            <a:r>
              <a:rPr lang="en-AU" sz="2000" dirty="0">
                <a:latin typeface="Arial" charset="0"/>
                <a:cs typeface="Courier New" pitchFamily="49" charset="0"/>
              </a:rPr>
              <a:t> </a:t>
            </a:r>
            <a:r>
              <a:rPr lang="en-US" sz="2000" dirty="0">
                <a:latin typeface="Arial" charset="0"/>
                <a:cs typeface="Courier New" pitchFamily="49" charset="0"/>
              </a:rPr>
              <a:t>C</a:t>
            </a:r>
            <a:r>
              <a:rPr lang="en-AU" sz="2000" dirty="0" err="1">
                <a:latin typeface="Arial" charset="0"/>
                <a:cs typeface="Courier New" pitchFamily="49" charset="0"/>
              </a:rPr>
              <a:t>lause</a:t>
            </a:r>
            <a:r>
              <a:rPr lang="en-AU" sz="2000" dirty="0">
                <a:latin typeface="Arial" charset="0"/>
                <a:cs typeface="Courier New" pitchFamily="49" charset="0"/>
              </a:rPr>
              <a:t> </a:t>
            </a:r>
            <a:r>
              <a:rPr lang="en-AU" sz="2000" dirty="0" smtClean="0">
                <a:latin typeface="Arial" charset="0"/>
                <a:cs typeface="Courier New" pitchFamily="49" charset="0"/>
              </a:rPr>
              <a:t>1.4.44 </a:t>
            </a:r>
            <a:endParaRPr lang="en-AU"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dissolve">
                                      <p:cBhvr>
                                        <p:cTn id="12" dur="500"/>
                                        <p:tgtEl>
                                          <p:spTgt spid="5939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59394"/>
                                        </p:tgtEl>
                                        <p:attrNameLst>
                                          <p:attrName>style.visibility</p:attrName>
                                        </p:attrNameLst>
                                      </p:cBhvr>
                                      <p:to>
                                        <p:strVal val="visible"/>
                                      </p:to>
                                    </p:set>
                                    <p:anim calcmode="lin" valueType="num">
                                      <p:cBhvr>
                                        <p:cTn id="16" dur="500" fill="hold"/>
                                        <p:tgtEl>
                                          <p:spTgt spid="59394"/>
                                        </p:tgtEl>
                                        <p:attrNameLst>
                                          <p:attrName>ppt_w</p:attrName>
                                        </p:attrNameLst>
                                      </p:cBhvr>
                                      <p:tavLst>
                                        <p:tav tm="0">
                                          <p:val>
                                            <p:fltVal val="0"/>
                                          </p:val>
                                        </p:tav>
                                        <p:tav tm="100000">
                                          <p:val>
                                            <p:strVal val="#ppt_w"/>
                                          </p:val>
                                        </p:tav>
                                      </p:tavLst>
                                    </p:anim>
                                    <p:anim calcmode="lin" valueType="num">
                                      <p:cBhvr>
                                        <p:cTn id="17" dur="500" fill="hold"/>
                                        <p:tgtEl>
                                          <p:spTgt spid="593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autoUpdateAnimBg="0"/>
      <p:bldP spid="59396" grpId="0" autoUpdateAnimBg="0"/>
      <p:bldP spid="5939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533400"/>
          </a:xfrm>
        </p:spPr>
        <p:txBody>
          <a:bodyPr/>
          <a:lstStyle/>
          <a:p>
            <a:pPr algn="ctr"/>
            <a:r>
              <a:rPr lang="en-US" sz="2400">
                <a:latin typeface="Arial" charset="0"/>
              </a:rPr>
              <a:t>MEN Outline Diagram</a:t>
            </a:r>
            <a:endParaRPr lang="en-AU" sz="2400">
              <a:latin typeface="Arial" charset="0"/>
            </a:endParaRPr>
          </a:p>
        </p:txBody>
      </p:sp>
      <p:sp>
        <p:nvSpPr>
          <p:cNvPr id="38915" name="AutoShape 3">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8916" name="Text Box 4"/>
          <p:cNvSpPr txBox="1">
            <a:spLocks noChangeArrowheads="1"/>
          </p:cNvSpPr>
          <p:nvPr/>
        </p:nvSpPr>
        <p:spPr bwMode="auto">
          <a:xfrm>
            <a:off x="1066800" y="990600"/>
            <a:ext cx="7391400" cy="7016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Courier New" pitchFamily="49" charset="0"/>
              </a:rPr>
              <a:t>The </a:t>
            </a:r>
            <a:r>
              <a:rPr lang="en-US" sz="2000">
                <a:latin typeface="Arial" charset="0"/>
                <a:cs typeface="Courier New" pitchFamily="49" charset="0"/>
              </a:rPr>
              <a:t>installation main neutral link is connected to the general mass of earth</a:t>
            </a:r>
            <a:r>
              <a:rPr lang="en-AU" sz="2000">
                <a:latin typeface="Arial" charset="0"/>
                <a:cs typeface="Courier New" pitchFamily="49" charset="0"/>
              </a:rPr>
              <a:t>:</a:t>
            </a:r>
            <a:endParaRPr lang="en-AU" sz="2000">
              <a:solidFill>
                <a:schemeClr val="tx2"/>
              </a:solidFill>
              <a:latin typeface="Arial" charset="0"/>
              <a:cs typeface="Courier New" pitchFamily="49" charset="0"/>
            </a:endParaRPr>
          </a:p>
        </p:txBody>
      </p:sp>
      <p:graphicFrame>
        <p:nvGraphicFramePr>
          <p:cNvPr id="38928" name="Object 16"/>
          <p:cNvGraphicFramePr>
            <a:graphicFrameLocks noChangeAspect="1"/>
          </p:cNvGraphicFramePr>
          <p:nvPr/>
        </p:nvGraphicFramePr>
        <p:xfrm>
          <a:off x="1219200" y="1676400"/>
          <a:ext cx="6613525" cy="4125913"/>
        </p:xfrm>
        <a:graphic>
          <a:graphicData uri="http://schemas.openxmlformats.org/presentationml/2006/ole">
            <mc:AlternateContent xmlns:mc="http://schemas.openxmlformats.org/markup-compatibility/2006">
              <mc:Choice xmlns:v="urn:schemas-microsoft-com:vml" Requires="v">
                <p:oleObj spid="_x0000_s38931" name="CorelDRAW!" r:id="rId3" imgW="7590240" imgH="4735440" progId="">
                  <p:embed/>
                </p:oleObj>
              </mc:Choice>
              <mc:Fallback>
                <p:oleObj name="CorelDRAW!" r:id="rId3" imgW="7590240" imgH="4735440"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6613525"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38928"/>
                                        </p:tgtEl>
                                        <p:attrNameLst>
                                          <p:attrName>style.visibility</p:attrName>
                                        </p:attrNameLst>
                                      </p:cBhvr>
                                      <p:to>
                                        <p:strVal val="visible"/>
                                      </p:to>
                                    </p:set>
                                    <p:animEffect transition="in" filter="dissolve">
                                      <p:cBhvr>
                                        <p:cTn id="10" dur="500"/>
                                        <p:tgtEl>
                                          <p:spTgt spid="38928"/>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38915"/>
                                        </p:tgtEl>
                                        <p:attrNameLst>
                                          <p:attrName>style.visibility</p:attrName>
                                        </p:attrNameLst>
                                      </p:cBhvr>
                                      <p:to>
                                        <p:strVal val="visible"/>
                                      </p:to>
                                    </p:set>
                                    <p:anim calcmode="lin" valueType="num">
                                      <p:cBhvr>
                                        <p:cTn id="14" dur="500" fill="hold"/>
                                        <p:tgtEl>
                                          <p:spTgt spid="38915"/>
                                        </p:tgtEl>
                                        <p:attrNameLst>
                                          <p:attrName>ppt_w</p:attrName>
                                        </p:attrNameLst>
                                      </p:cBhvr>
                                      <p:tavLst>
                                        <p:tav tm="0">
                                          <p:val>
                                            <p:fltVal val="0"/>
                                          </p:val>
                                        </p:tav>
                                        <p:tav tm="100000">
                                          <p:val>
                                            <p:strVal val="#ppt_w"/>
                                          </p:val>
                                        </p:tav>
                                      </p:tavLst>
                                    </p:anim>
                                    <p:anim calcmode="lin" valueType="num">
                                      <p:cBhvr>
                                        <p:cTn id="15" dur="500" fill="hold"/>
                                        <p:tgtEl>
                                          <p:spTgt spid="389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P spid="3891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041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a:t>
            </a:r>
            <a:endParaRPr lang="en-AU" sz="3200">
              <a:latin typeface="Arial Unicode MS" pitchFamily="34" charset="-128"/>
            </a:endParaRPr>
          </a:p>
        </p:txBody>
      </p:sp>
      <p:sp>
        <p:nvSpPr>
          <p:cNvPr id="60420"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meaning of the term ‘equipotential bonding’? Give the AS/NZS 3000 clause number </a:t>
            </a:r>
          </a:p>
        </p:txBody>
      </p:sp>
      <p:sp>
        <p:nvSpPr>
          <p:cNvPr id="60421"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Connections intended to bring exposed conductive parts to the same potential, but not intended to carry current in normal service.</a:t>
            </a:r>
            <a:r>
              <a:rPr lang="en-AU" sz="2000" dirty="0">
                <a:latin typeface="Arial" charset="0"/>
                <a:cs typeface="Courier New" pitchFamily="49" charset="0"/>
              </a:rPr>
              <a:t> </a:t>
            </a:r>
            <a:endParaRPr lang="en-US" sz="2000" dirty="0">
              <a:latin typeface="Arial" charset="0"/>
              <a:cs typeface="Courier New" pitchFamily="49" charset="0"/>
            </a:endParaRPr>
          </a:p>
          <a:p>
            <a:pPr>
              <a:spcBef>
                <a:spcPct val="50000"/>
              </a:spcBef>
            </a:pPr>
            <a:r>
              <a:rPr lang="en-US" sz="2000" dirty="0">
                <a:latin typeface="Arial" charset="0"/>
                <a:cs typeface="Courier New" pitchFamily="49" charset="0"/>
              </a:rPr>
              <a:t>AS/NZS 3000  Clause </a:t>
            </a:r>
            <a:r>
              <a:rPr lang="en-US" sz="2000" dirty="0" smtClean="0">
                <a:latin typeface="Arial" charset="0"/>
                <a:cs typeface="Courier New" pitchFamily="49" charset="0"/>
              </a:rPr>
              <a:t>1.4.52</a:t>
            </a:r>
            <a:endParaRPr lang="en-AU"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dissolve">
                                      <p:cBhvr>
                                        <p:cTn id="12" dur="500"/>
                                        <p:tgtEl>
                                          <p:spTgt spid="6042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0418"/>
                                        </p:tgtEl>
                                        <p:attrNameLst>
                                          <p:attrName>style.visibility</p:attrName>
                                        </p:attrNameLst>
                                      </p:cBhvr>
                                      <p:to>
                                        <p:strVal val="visible"/>
                                      </p:to>
                                    </p:set>
                                    <p:anim calcmode="lin" valueType="num">
                                      <p:cBhvr>
                                        <p:cTn id="16" dur="500" fill="hold"/>
                                        <p:tgtEl>
                                          <p:spTgt spid="60418"/>
                                        </p:tgtEl>
                                        <p:attrNameLst>
                                          <p:attrName>ppt_w</p:attrName>
                                        </p:attrNameLst>
                                      </p:cBhvr>
                                      <p:tavLst>
                                        <p:tav tm="0">
                                          <p:val>
                                            <p:fltVal val="0"/>
                                          </p:val>
                                        </p:tav>
                                        <p:tav tm="100000">
                                          <p:val>
                                            <p:strVal val="#ppt_w"/>
                                          </p:val>
                                        </p:tav>
                                      </p:tavLst>
                                    </p:anim>
                                    <p:anim calcmode="lin" valueType="num">
                                      <p:cBhvr>
                                        <p:cTn id="17" dur="500" fill="hold"/>
                                        <p:tgtEl>
                                          <p:spTgt spid="60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autoUpdateAnimBg="0"/>
      <p:bldP spid="60420" grpId="0" autoUpdateAnimBg="0"/>
      <p:bldP spid="604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144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a:t>
            </a:r>
            <a:endParaRPr lang="en-AU" sz="3200">
              <a:latin typeface="Arial Unicode MS" pitchFamily="34" charset="-128"/>
            </a:endParaRPr>
          </a:p>
        </p:txBody>
      </p:sp>
      <p:sp>
        <p:nvSpPr>
          <p:cNvPr id="61444" name="Text Box 4"/>
          <p:cNvSpPr txBox="1">
            <a:spLocks noChangeArrowheads="1"/>
          </p:cNvSpPr>
          <p:nvPr/>
        </p:nvSpPr>
        <p:spPr bwMode="auto">
          <a:xfrm>
            <a:off x="1600200" y="990600"/>
            <a:ext cx="6629400" cy="11588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Arial" charset="0"/>
              </a:rPr>
              <a:t>What is the meaning of the term 'Multiple earthed neutral (MEN) system'? </a:t>
            </a:r>
            <a:endParaRPr lang="en-US" sz="2000">
              <a:solidFill>
                <a:srgbClr val="FFFF00"/>
              </a:solidFill>
              <a:latin typeface="Arial" charset="0"/>
              <a:cs typeface="Arial" charset="0"/>
            </a:endParaRPr>
          </a:p>
          <a:p>
            <a:pPr>
              <a:spcBef>
                <a:spcPct val="50000"/>
              </a:spcBef>
            </a:pPr>
            <a:r>
              <a:rPr lang="en-AU" sz="2000">
                <a:solidFill>
                  <a:srgbClr val="FFFF00"/>
                </a:solidFill>
                <a:latin typeface="Arial" charset="0"/>
                <a:cs typeface="Arial" charset="0"/>
              </a:rPr>
              <a:t>Give the AS/NZS 3000 clause number.</a:t>
            </a:r>
          </a:p>
        </p:txBody>
      </p:sp>
      <p:sp>
        <p:nvSpPr>
          <p:cNvPr id="61445" name="Text Box 5"/>
          <p:cNvSpPr txBox="1">
            <a:spLocks noChangeArrowheads="1"/>
          </p:cNvSpPr>
          <p:nvPr/>
        </p:nvSpPr>
        <p:spPr bwMode="auto">
          <a:xfrm>
            <a:off x="1714500" y="4191000"/>
            <a:ext cx="5715000" cy="13112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Courier New" pitchFamily="49" charset="0"/>
              </a:rPr>
              <a:t>E</a:t>
            </a:r>
            <a:r>
              <a:rPr lang="en-US" sz="2000" dirty="0" err="1">
                <a:latin typeface="Arial" charset="0"/>
                <a:cs typeface="Courier New" pitchFamily="49" charset="0"/>
              </a:rPr>
              <a:t>arthing</a:t>
            </a:r>
            <a:r>
              <a:rPr lang="en-US" sz="2000" dirty="0">
                <a:latin typeface="Arial" charset="0"/>
                <a:cs typeface="Courier New" pitchFamily="49" charset="0"/>
              </a:rPr>
              <a:t> in which the parts of an installation, required to be earthed are connected to earth and the neutral conductor of the supply system. A</a:t>
            </a:r>
            <a:r>
              <a:rPr lang="en-AU" sz="2000" dirty="0">
                <a:latin typeface="Arial" charset="0"/>
                <a:cs typeface="Courier New" pitchFamily="49" charset="0"/>
              </a:rPr>
              <a:t>S/NZS 3000 </a:t>
            </a:r>
            <a:r>
              <a:rPr lang="en-US" sz="2000" dirty="0">
                <a:latin typeface="Arial" charset="0"/>
                <a:cs typeface="Courier New" pitchFamily="49" charset="0"/>
              </a:rPr>
              <a:t> C</a:t>
            </a:r>
            <a:r>
              <a:rPr lang="en-AU" sz="2000" dirty="0" err="1">
                <a:latin typeface="Arial" charset="0"/>
                <a:cs typeface="Courier New" pitchFamily="49" charset="0"/>
              </a:rPr>
              <a:t>lause</a:t>
            </a:r>
            <a:r>
              <a:rPr lang="en-AU" sz="2000" dirty="0">
                <a:latin typeface="Arial" charset="0"/>
                <a:cs typeface="Courier New" pitchFamily="49" charset="0"/>
              </a:rPr>
              <a:t> </a:t>
            </a:r>
            <a:r>
              <a:rPr lang="en-AU" sz="2000" dirty="0" smtClean="0">
                <a:latin typeface="Arial" charset="0"/>
                <a:cs typeface="Courier New" pitchFamily="49" charset="0"/>
              </a:rPr>
              <a:t>1.4.66</a:t>
            </a:r>
            <a:endParaRPr lang="en-AU"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dissolve">
                                      <p:cBhvr>
                                        <p:cTn id="12" dur="500"/>
                                        <p:tgtEl>
                                          <p:spTgt spid="6144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1442"/>
                                        </p:tgtEl>
                                        <p:attrNameLst>
                                          <p:attrName>style.visibility</p:attrName>
                                        </p:attrNameLst>
                                      </p:cBhvr>
                                      <p:to>
                                        <p:strVal val="visible"/>
                                      </p:to>
                                    </p:set>
                                    <p:anim calcmode="lin" valueType="num">
                                      <p:cBhvr>
                                        <p:cTn id="16" dur="500" fill="hold"/>
                                        <p:tgtEl>
                                          <p:spTgt spid="61442"/>
                                        </p:tgtEl>
                                        <p:attrNameLst>
                                          <p:attrName>ppt_w</p:attrName>
                                        </p:attrNameLst>
                                      </p:cBhvr>
                                      <p:tavLst>
                                        <p:tav tm="0">
                                          <p:val>
                                            <p:fltVal val="0"/>
                                          </p:val>
                                        </p:tav>
                                        <p:tav tm="100000">
                                          <p:val>
                                            <p:strVal val="#ppt_w"/>
                                          </p:val>
                                        </p:tav>
                                      </p:tavLst>
                                    </p:anim>
                                    <p:anim calcmode="lin" valueType="num">
                                      <p:cBhvr>
                                        <p:cTn id="17" dur="500" fill="hold"/>
                                        <p:tgtEl>
                                          <p:spTgt spid="614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4" grpId="0" autoUpdateAnimBg="0"/>
      <p:bldP spid="6144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246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5</a:t>
            </a:r>
            <a:endParaRPr lang="en-AU" sz="3200">
              <a:latin typeface="Arial Unicode MS" pitchFamily="34" charset="-128"/>
            </a:endParaRPr>
          </a:p>
        </p:txBody>
      </p:sp>
      <p:sp>
        <p:nvSpPr>
          <p:cNvPr id="62468" name="Text Box 4"/>
          <p:cNvSpPr txBox="1">
            <a:spLocks noChangeArrowheads="1"/>
          </p:cNvSpPr>
          <p:nvPr/>
        </p:nvSpPr>
        <p:spPr bwMode="auto">
          <a:xfrm>
            <a:off x="1600200" y="990600"/>
            <a:ext cx="6629400" cy="16160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Arial" charset="0"/>
              </a:rPr>
              <a:t>What is the meaning of the term 'Main earthing conductor'? </a:t>
            </a:r>
            <a:endParaRPr lang="en-US" sz="2000">
              <a:solidFill>
                <a:srgbClr val="FFFF00"/>
              </a:solidFill>
              <a:latin typeface="Arial" charset="0"/>
              <a:cs typeface="Arial" charset="0"/>
            </a:endParaRPr>
          </a:p>
          <a:p>
            <a:pPr>
              <a:spcBef>
                <a:spcPct val="50000"/>
              </a:spcBef>
            </a:pPr>
            <a:r>
              <a:rPr lang="en-AU" sz="2000">
                <a:solidFill>
                  <a:srgbClr val="FFFF00"/>
                </a:solidFill>
                <a:latin typeface="Arial" charset="0"/>
                <a:cs typeface="Arial" charset="0"/>
              </a:rPr>
              <a:t>Give the AS/NZS 3000 clause number.</a:t>
            </a:r>
            <a:endParaRPr lang="en-AU" sz="2000">
              <a:solidFill>
                <a:srgbClr val="FFFF00"/>
              </a:solidFill>
              <a:latin typeface="Courier New" pitchFamily="49" charset="0"/>
              <a:cs typeface="Courier New" pitchFamily="49" charset="0"/>
            </a:endParaRPr>
          </a:p>
          <a:p>
            <a:pPr>
              <a:spcBef>
                <a:spcPct val="50000"/>
              </a:spcBef>
            </a:pPr>
            <a:endParaRPr lang="en-US" sz="2000">
              <a:solidFill>
                <a:srgbClr val="FFFF00"/>
              </a:solidFill>
              <a:latin typeface="Arial" charset="0"/>
              <a:cs typeface="Times New Roman" pitchFamily="18" charset="0"/>
            </a:endParaRPr>
          </a:p>
        </p:txBody>
      </p:sp>
      <p:sp>
        <p:nvSpPr>
          <p:cNvPr id="62469"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US" sz="2000" dirty="0">
                <a:latin typeface="Arial" charset="0"/>
                <a:cs typeface="Arial" charset="0"/>
              </a:rPr>
              <a:t>A conductor connecting the main </a:t>
            </a:r>
            <a:r>
              <a:rPr lang="en-US" sz="2000" dirty="0" err="1">
                <a:latin typeface="Arial" charset="0"/>
                <a:cs typeface="Arial" charset="0"/>
              </a:rPr>
              <a:t>earthing</a:t>
            </a:r>
            <a:r>
              <a:rPr lang="en-US" sz="2000" dirty="0">
                <a:latin typeface="Arial" charset="0"/>
                <a:cs typeface="Arial" charset="0"/>
              </a:rPr>
              <a:t> terminal to the earth electrode.  </a:t>
            </a:r>
          </a:p>
          <a:p>
            <a:pPr>
              <a:spcBef>
                <a:spcPct val="50000"/>
              </a:spcBef>
            </a:pPr>
            <a:r>
              <a:rPr lang="en-US" sz="2000" dirty="0">
                <a:latin typeface="Arial" charset="0"/>
                <a:cs typeface="Arial" charset="0"/>
              </a:rPr>
              <a:t>A</a:t>
            </a:r>
            <a:r>
              <a:rPr lang="en-AU" sz="2000" dirty="0">
                <a:latin typeface="Arial" charset="0"/>
                <a:cs typeface="Arial" charset="0"/>
              </a:rPr>
              <a:t>S/NZS 3000 </a:t>
            </a:r>
            <a:r>
              <a:rPr lang="en-US" sz="2000" dirty="0">
                <a:latin typeface="Arial" charset="0"/>
                <a:cs typeface="Arial" charset="0"/>
              </a:rPr>
              <a:t> C</a:t>
            </a:r>
            <a:r>
              <a:rPr lang="en-AU" sz="2000" dirty="0" err="1">
                <a:latin typeface="Arial" charset="0"/>
                <a:cs typeface="Arial" charset="0"/>
              </a:rPr>
              <a:t>lause</a:t>
            </a:r>
            <a:r>
              <a:rPr lang="en-AU" sz="2000" dirty="0">
                <a:latin typeface="Arial" charset="0"/>
                <a:cs typeface="Arial" charset="0"/>
              </a:rPr>
              <a:t> </a:t>
            </a:r>
            <a:r>
              <a:rPr lang="en-AU" sz="2000" dirty="0" smtClean="0">
                <a:latin typeface="Arial" charset="0"/>
                <a:cs typeface="Arial" charset="0"/>
              </a:rPr>
              <a:t>1.4.65</a:t>
            </a: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dissolve">
                                      <p:cBhvr>
                                        <p:cTn id="12" dur="500"/>
                                        <p:tgtEl>
                                          <p:spTgt spid="6246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2466"/>
                                        </p:tgtEl>
                                        <p:attrNameLst>
                                          <p:attrName>style.visibility</p:attrName>
                                        </p:attrNameLst>
                                      </p:cBhvr>
                                      <p:to>
                                        <p:strVal val="visible"/>
                                      </p:to>
                                    </p:set>
                                    <p:anim calcmode="lin" valueType="num">
                                      <p:cBhvr>
                                        <p:cTn id="16" dur="500" fill="hold"/>
                                        <p:tgtEl>
                                          <p:spTgt spid="62466"/>
                                        </p:tgtEl>
                                        <p:attrNameLst>
                                          <p:attrName>ppt_w</p:attrName>
                                        </p:attrNameLst>
                                      </p:cBhvr>
                                      <p:tavLst>
                                        <p:tav tm="0">
                                          <p:val>
                                            <p:fltVal val="0"/>
                                          </p:val>
                                        </p:tav>
                                        <p:tav tm="100000">
                                          <p:val>
                                            <p:strVal val="#ppt_w"/>
                                          </p:val>
                                        </p:tav>
                                      </p:tavLst>
                                    </p:anim>
                                    <p:anim calcmode="lin" valueType="num">
                                      <p:cBhvr>
                                        <p:cTn id="17" dur="500" fill="hold"/>
                                        <p:tgtEl>
                                          <p:spTgt spid="624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autoUpdateAnimBg="0"/>
      <p:bldP spid="62468" grpId="0" autoUpdateAnimBg="0"/>
      <p:bldP spid="6246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349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6</a:t>
            </a:r>
            <a:endParaRPr lang="en-AU" sz="3200">
              <a:latin typeface="Arial Unicode MS" pitchFamily="34" charset="-128"/>
            </a:endParaRPr>
          </a:p>
        </p:txBody>
      </p:sp>
      <p:sp>
        <p:nvSpPr>
          <p:cNvPr id="63492" name="Text Box 4"/>
          <p:cNvSpPr txBox="1">
            <a:spLocks noChangeArrowheads="1"/>
          </p:cNvSpPr>
          <p:nvPr/>
        </p:nvSpPr>
        <p:spPr bwMode="auto">
          <a:xfrm>
            <a:off x="1600200" y="990600"/>
            <a:ext cx="6629400" cy="8540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meaning of the term ‘Protective earth’?</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 Give the AS/NZS 3000 clause number. </a:t>
            </a:r>
            <a:endParaRPr lang="en-US" sz="2000">
              <a:solidFill>
                <a:srgbClr val="FFFF00"/>
              </a:solidFill>
              <a:latin typeface="Arial" charset="0"/>
              <a:cs typeface="Times New Roman" pitchFamily="18" charset="0"/>
            </a:endParaRPr>
          </a:p>
        </p:txBody>
      </p:sp>
      <p:sp>
        <p:nvSpPr>
          <p:cNvPr id="63493"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A conductor connecting the earthing system to equipment required to be earthed.  </a:t>
            </a:r>
            <a:endParaRPr lang="en-US" sz="2000" dirty="0">
              <a:latin typeface="Arial" charset="0"/>
              <a:cs typeface="Arial" charset="0"/>
            </a:endParaRPr>
          </a:p>
          <a:p>
            <a:pPr>
              <a:spcBef>
                <a:spcPct val="50000"/>
              </a:spcBef>
            </a:pPr>
            <a:r>
              <a:rPr lang="en-US" sz="2000" dirty="0">
                <a:latin typeface="Arial" charset="0"/>
                <a:cs typeface="Arial" charset="0"/>
              </a:rPr>
              <a:t>AS</a:t>
            </a:r>
            <a:r>
              <a:rPr lang="en-AU" sz="2000" dirty="0">
                <a:latin typeface="Arial" charset="0"/>
                <a:cs typeface="Arial" charset="0"/>
              </a:rPr>
              <a:t>/NZS 3000</a:t>
            </a:r>
            <a:r>
              <a:rPr lang="en-US" sz="2000" dirty="0">
                <a:latin typeface="Arial" charset="0"/>
                <a:cs typeface="Arial" charset="0"/>
              </a:rPr>
              <a:t>  C</a:t>
            </a:r>
            <a:r>
              <a:rPr lang="en-AU" sz="2000" dirty="0" err="1">
                <a:latin typeface="Arial" charset="0"/>
                <a:cs typeface="Arial" charset="0"/>
              </a:rPr>
              <a:t>lause</a:t>
            </a:r>
            <a:r>
              <a:rPr lang="en-AU" sz="2000" dirty="0">
                <a:latin typeface="Arial" charset="0"/>
                <a:cs typeface="Arial" charset="0"/>
              </a:rPr>
              <a:t> </a:t>
            </a:r>
            <a:r>
              <a:rPr lang="en-AU" sz="2000" dirty="0" smtClean="0">
                <a:latin typeface="Arial" charset="0"/>
                <a:cs typeface="Arial" charset="0"/>
              </a:rPr>
              <a:t>1.4.79</a:t>
            </a: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dissolve">
                                      <p:cBhvr>
                                        <p:cTn id="12" dur="500"/>
                                        <p:tgtEl>
                                          <p:spTgt spid="6349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3490"/>
                                        </p:tgtEl>
                                        <p:attrNameLst>
                                          <p:attrName>style.visibility</p:attrName>
                                        </p:attrNameLst>
                                      </p:cBhvr>
                                      <p:to>
                                        <p:strVal val="visible"/>
                                      </p:to>
                                    </p:set>
                                    <p:anim calcmode="lin" valueType="num">
                                      <p:cBhvr>
                                        <p:cTn id="16" dur="500" fill="hold"/>
                                        <p:tgtEl>
                                          <p:spTgt spid="63490"/>
                                        </p:tgtEl>
                                        <p:attrNameLst>
                                          <p:attrName>ppt_w</p:attrName>
                                        </p:attrNameLst>
                                      </p:cBhvr>
                                      <p:tavLst>
                                        <p:tav tm="0">
                                          <p:val>
                                            <p:fltVal val="0"/>
                                          </p:val>
                                        </p:tav>
                                        <p:tav tm="100000">
                                          <p:val>
                                            <p:strVal val="#ppt_w"/>
                                          </p:val>
                                        </p:tav>
                                      </p:tavLst>
                                    </p:anim>
                                    <p:anim calcmode="lin" valueType="num">
                                      <p:cBhvr>
                                        <p:cTn id="17" dur="500" fill="hold"/>
                                        <p:tgtEl>
                                          <p:spTgt spid="63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autoUpdateAnimBg="0"/>
      <p:bldP spid="63492" grpId="0" autoUpdateAnimBg="0"/>
      <p:bldP spid="6349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451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7</a:t>
            </a:r>
            <a:endParaRPr lang="en-AU" sz="3200">
              <a:latin typeface="Arial Unicode MS" pitchFamily="34" charset="-128"/>
            </a:endParaRPr>
          </a:p>
        </p:txBody>
      </p:sp>
      <p:sp>
        <p:nvSpPr>
          <p:cNvPr id="64516" name="Text Box 4"/>
          <p:cNvSpPr txBox="1">
            <a:spLocks noChangeArrowheads="1"/>
          </p:cNvSpPr>
          <p:nvPr/>
        </p:nvSpPr>
        <p:spPr bwMode="auto">
          <a:xfrm>
            <a:off x="1600200" y="990600"/>
            <a:ext cx="6629400" cy="8540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meaning of the term 'Functional earthing'? </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AS/NZS 3000 clause number. </a:t>
            </a:r>
          </a:p>
        </p:txBody>
      </p:sp>
      <p:sp>
        <p:nvSpPr>
          <p:cNvPr id="64517"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a:t>
            </a:r>
            <a:r>
              <a:rPr lang="en-AU" sz="2000" dirty="0">
                <a:latin typeface="Arial" charset="0"/>
                <a:cs typeface="Times New Roman" pitchFamily="18" charset="0"/>
              </a:rPr>
              <a:t> </a:t>
            </a:r>
            <a:r>
              <a:rPr lang="en-US" sz="2000" dirty="0">
                <a:latin typeface="Arial" charset="0"/>
                <a:cs typeface="Times New Roman" pitchFamily="18" charset="0"/>
              </a:rPr>
              <a:t>  </a:t>
            </a:r>
            <a:r>
              <a:rPr lang="en-AU" sz="2000" dirty="0">
                <a:latin typeface="Arial" charset="0"/>
                <a:cs typeface="Times New Roman" pitchFamily="18" charset="0"/>
              </a:rPr>
              <a:t>An earth required to ensure correct operation of equipment.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a:t>
            </a:r>
            <a:r>
              <a:rPr lang="en-AU" sz="2000" dirty="0">
                <a:latin typeface="Arial" charset="0"/>
                <a:cs typeface="Times New Roman" pitchFamily="18" charset="0"/>
              </a:rPr>
              <a:t>S/NZS 3000</a:t>
            </a:r>
            <a:r>
              <a:rPr lang="en-US" sz="2000" dirty="0">
                <a:latin typeface="Arial" charset="0"/>
                <a:cs typeface="Times New Roman" pitchFamily="18" charset="0"/>
              </a:rPr>
              <a:t>  C</a:t>
            </a:r>
            <a:r>
              <a:rPr lang="en-AU" sz="2000" dirty="0" err="1">
                <a:latin typeface="Arial" charset="0"/>
                <a:cs typeface="Times New Roman" pitchFamily="18" charset="0"/>
              </a:rPr>
              <a:t>lause</a:t>
            </a:r>
            <a:r>
              <a:rPr lang="en-AU" sz="2000" dirty="0">
                <a:latin typeface="Arial" charset="0"/>
                <a:cs typeface="Times New Roman" pitchFamily="18" charset="0"/>
              </a:rPr>
              <a:t> </a:t>
            </a:r>
            <a:r>
              <a:rPr lang="en-AU" sz="2000" dirty="0" smtClean="0">
                <a:latin typeface="Arial" charset="0"/>
                <a:cs typeface="Times New Roman" pitchFamily="18" charset="0"/>
              </a:rPr>
              <a:t>1.4.56</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dissolve">
                                      <p:cBhvr>
                                        <p:cTn id="7" dur="500"/>
                                        <p:tgtEl>
                                          <p:spTgt spid="645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7"/>
                                        </p:tgtEl>
                                        <p:attrNameLst>
                                          <p:attrName>style.visibility</p:attrName>
                                        </p:attrNameLst>
                                      </p:cBhvr>
                                      <p:to>
                                        <p:strVal val="visible"/>
                                      </p:to>
                                    </p:set>
                                    <p:animEffect transition="in" filter="dissolve">
                                      <p:cBhvr>
                                        <p:cTn id="12" dur="500"/>
                                        <p:tgtEl>
                                          <p:spTgt spid="6451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4514"/>
                                        </p:tgtEl>
                                        <p:attrNameLst>
                                          <p:attrName>style.visibility</p:attrName>
                                        </p:attrNameLst>
                                      </p:cBhvr>
                                      <p:to>
                                        <p:strVal val="visible"/>
                                      </p:to>
                                    </p:set>
                                    <p:anim calcmode="lin" valueType="num">
                                      <p:cBhvr>
                                        <p:cTn id="16" dur="500" fill="hold"/>
                                        <p:tgtEl>
                                          <p:spTgt spid="64514"/>
                                        </p:tgtEl>
                                        <p:attrNameLst>
                                          <p:attrName>ppt_w</p:attrName>
                                        </p:attrNameLst>
                                      </p:cBhvr>
                                      <p:tavLst>
                                        <p:tav tm="0">
                                          <p:val>
                                            <p:fltVal val="0"/>
                                          </p:val>
                                        </p:tav>
                                        <p:tav tm="100000">
                                          <p:val>
                                            <p:strVal val="#ppt_w"/>
                                          </p:val>
                                        </p:tav>
                                      </p:tavLst>
                                    </p:anim>
                                    <p:anim calcmode="lin" valueType="num">
                                      <p:cBhvr>
                                        <p:cTn id="17" dur="500" fill="hold"/>
                                        <p:tgtEl>
                                          <p:spTgt spid="64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autoUpdateAnimBg="0"/>
      <p:bldP spid="64516" grpId="0" autoUpdateAnimBg="0"/>
      <p:bldP spid="6451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553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8</a:t>
            </a:r>
            <a:endParaRPr lang="en-AU" sz="3200">
              <a:latin typeface="Arial Unicode MS" pitchFamily="34" charset="-128"/>
            </a:endParaRPr>
          </a:p>
        </p:txBody>
      </p:sp>
      <p:sp>
        <p:nvSpPr>
          <p:cNvPr id="65540"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main reason why single insulated 240 volt equipment must be earthed? </a:t>
            </a:r>
            <a:endParaRPr lang="en-US" sz="2000">
              <a:solidFill>
                <a:srgbClr val="FFFF00"/>
              </a:solidFill>
              <a:latin typeface="Arial" charset="0"/>
              <a:cs typeface="Times New Roman" pitchFamily="18" charset="0"/>
            </a:endParaRPr>
          </a:p>
        </p:txBody>
      </p:sp>
      <p:sp>
        <p:nvSpPr>
          <p:cNvPr id="65541" name="Text Box 5"/>
          <p:cNvSpPr txBox="1">
            <a:spLocks noChangeArrowheads="1"/>
          </p:cNvSpPr>
          <p:nvPr/>
        </p:nvSpPr>
        <p:spPr bwMode="auto">
          <a:xfrm>
            <a:off x="1714500" y="4191000"/>
            <a:ext cx="6515100" cy="11588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Courier New" pitchFamily="49" charset="0"/>
              </a:rPr>
              <a:t>Answer:</a:t>
            </a:r>
            <a:r>
              <a:rPr lang="en-AU" sz="2000">
                <a:latin typeface="Arial" charset="0"/>
                <a:cs typeface="Arial" charset="0"/>
              </a:rPr>
              <a:t> </a:t>
            </a:r>
            <a:r>
              <a:rPr lang="en-US" sz="2000">
                <a:latin typeface="Arial" charset="0"/>
                <a:cs typeface="Arial" charset="0"/>
              </a:rPr>
              <a:t>  </a:t>
            </a:r>
            <a:r>
              <a:rPr lang="en-AU" sz="2000">
                <a:latin typeface="Arial" charset="0"/>
                <a:cs typeface="Arial" charset="0"/>
              </a:rPr>
              <a:t>To provide a mechanism for automatically disconnecting the supply in</a:t>
            </a:r>
            <a:r>
              <a:rPr lang="en-US" sz="2000">
                <a:latin typeface="Arial" charset="0"/>
                <a:cs typeface="Arial" charset="0"/>
              </a:rPr>
              <a:t> </a:t>
            </a:r>
            <a:r>
              <a:rPr lang="en-AU" sz="2000">
                <a:latin typeface="Arial" charset="0"/>
                <a:cs typeface="Times New Roman" pitchFamily="18" charset="0"/>
              </a:rPr>
              <a:t> the case of an earth fault.  </a:t>
            </a:r>
            <a:endParaRPr lang="en-US" sz="2000">
              <a:latin typeface="Arial" charset="0"/>
              <a:cs typeface="Times New Roman" pitchFamily="18" charset="0"/>
            </a:endParaRPr>
          </a:p>
          <a:p>
            <a:pPr>
              <a:spcBef>
                <a:spcPct val="50000"/>
              </a:spcBef>
            </a:pPr>
            <a:r>
              <a:rPr lang="en-AU" sz="2000">
                <a:latin typeface="Arial" charset="0"/>
                <a:cs typeface="Times New Roman" pitchFamily="18" charset="0"/>
              </a:rPr>
              <a:t>To limit the touch voltage. </a:t>
            </a:r>
            <a:endParaRPr lang="en-US" sz="200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ssolve">
                                      <p:cBhvr>
                                        <p:cTn id="7" dur="500"/>
                                        <p:tgtEl>
                                          <p:spTgt spid="655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dissolve">
                                      <p:cBhvr>
                                        <p:cTn id="12" dur="500"/>
                                        <p:tgtEl>
                                          <p:spTgt spid="6554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5538"/>
                                        </p:tgtEl>
                                        <p:attrNameLst>
                                          <p:attrName>style.visibility</p:attrName>
                                        </p:attrNameLst>
                                      </p:cBhvr>
                                      <p:to>
                                        <p:strVal val="visible"/>
                                      </p:to>
                                    </p:set>
                                    <p:anim calcmode="lin" valueType="num">
                                      <p:cBhvr>
                                        <p:cTn id="16" dur="500" fill="hold"/>
                                        <p:tgtEl>
                                          <p:spTgt spid="65538"/>
                                        </p:tgtEl>
                                        <p:attrNameLst>
                                          <p:attrName>ppt_w</p:attrName>
                                        </p:attrNameLst>
                                      </p:cBhvr>
                                      <p:tavLst>
                                        <p:tav tm="0">
                                          <p:val>
                                            <p:fltVal val="0"/>
                                          </p:val>
                                        </p:tav>
                                        <p:tav tm="100000">
                                          <p:val>
                                            <p:strVal val="#ppt_w"/>
                                          </p:val>
                                        </p:tav>
                                      </p:tavLst>
                                    </p:anim>
                                    <p:anim calcmode="lin" valueType="num">
                                      <p:cBhvr>
                                        <p:cTn id="17" dur="500" fill="hold"/>
                                        <p:tgtEl>
                                          <p:spTgt spid="65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autoUpdateAnimBg="0"/>
      <p:bldP spid="65540" grpId="0" autoUpdateAnimBg="0"/>
      <p:bldP spid="655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656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9</a:t>
            </a:r>
            <a:endParaRPr lang="en-AU" sz="3200">
              <a:latin typeface="Arial Unicode MS" pitchFamily="34" charset="-128"/>
            </a:endParaRPr>
          </a:p>
        </p:txBody>
      </p:sp>
      <p:sp>
        <p:nvSpPr>
          <p:cNvPr id="66564" name="Text Box 4"/>
          <p:cNvSpPr txBox="1">
            <a:spLocks noChangeArrowheads="1"/>
          </p:cNvSpPr>
          <p:nvPr/>
        </p:nvSpPr>
        <p:spPr bwMode="auto">
          <a:xfrm>
            <a:off x="1600200" y="990600"/>
            <a:ext cx="6629400" cy="11588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only permissible colour for an insulated earthing conductor? </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Wiring Rules Clause or Table Number</a:t>
            </a:r>
            <a:r>
              <a:rPr lang="en-US" sz="2000">
                <a:solidFill>
                  <a:srgbClr val="FFFF00"/>
                </a:solidFill>
                <a:latin typeface="Arial" charset="0"/>
                <a:cs typeface="Times New Roman" pitchFamily="18" charset="0"/>
              </a:rPr>
              <a:t>.</a:t>
            </a:r>
          </a:p>
        </p:txBody>
      </p:sp>
      <p:sp>
        <p:nvSpPr>
          <p:cNvPr id="66565"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a:t>
            </a:r>
            <a:r>
              <a:rPr lang="en-AU" sz="2000" dirty="0">
                <a:latin typeface="Arial" charset="0"/>
                <a:cs typeface="Times New Roman" pitchFamily="18" charset="0"/>
              </a:rPr>
              <a:t> </a:t>
            </a:r>
            <a:r>
              <a:rPr lang="en-US" sz="2000" dirty="0">
                <a:latin typeface="Arial" charset="0"/>
                <a:cs typeface="Times New Roman" pitchFamily="18" charset="0"/>
              </a:rPr>
              <a:t>  </a:t>
            </a:r>
            <a:r>
              <a:rPr lang="en-AU" sz="2000" dirty="0">
                <a:latin typeface="Arial" charset="0"/>
                <a:cs typeface="Times New Roman" pitchFamily="18" charset="0"/>
              </a:rPr>
              <a:t>Green/yellow.  </a:t>
            </a:r>
            <a:endParaRPr lang="en-US" sz="2000" dirty="0">
              <a:latin typeface="Arial" charset="0"/>
              <a:cs typeface="Times New Roman" pitchFamily="18" charset="0"/>
            </a:endParaRPr>
          </a:p>
          <a:p>
            <a:pPr>
              <a:spcBef>
                <a:spcPct val="50000"/>
              </a:spcBef>
            </a:pP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dissolve">
                                      <p:cBhvr>
                                        <p:cTn id="12" dur="500"/>
                                        <p:tgtEl>
                                          <p:spTgt spid="6656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6562"/>
                                        </p:tgtEl>
                                        <p:attrNameLst>
                                          <p:attrName>style.visibility</p:attrName>
                                        </p:attrNameLst>
                                      </p:cBhvr>
                                      <p:to>
                                        <p:strVal val="visible"/>
                                      </p:to>
                                    </p:set>
                                    <p:anim calcmode="lin" valueType="num">
                                      <p:cBhvr>
                                        <p:cTn id="16" dur="500" fill="hold"/>
                                        <p:tgtEl>
                                          <p:spTgt spid="66562"/>
                                        </p:tgtEl>
                                        <p:attrNameLst>
                                          <p:attrName>ppt_w</p:attrName>
                                        </p:attrNameLst>
                                      </p:cBhvr>
                                      <p:tavLst>
                                        <p:tav tm="0">
                                          <p:val>
                                            <p:fltVal val="0"/>
                                          </p:val>
                                        </p:tav>
                                        <p:tav tm="100000">
                                          <p:val>
                                            <p:strVal val="#ppt_w"/>
                                          </p:val>
                                        </p:tav>
                                      </p:tavLst>
                                    </p:anim>
                                    <p:anim calcmode="lin" valueType="num">
                                      <p:cBhvr>
                                        <p:cTn id="17" dur="500" fill="hold"/>
                                        <p:tgtEl>
                                          <p:spTgt spid="66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autoUpdateAnimBg="0"/>
      <p:bldP spid="66564" grpId="0" autoUpdateAnimBg="0"/>
      <p:bldP spid="6656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861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11</a:t>
            </a:r>
            <a:endParaRPr lang="en-AU" sz="3200">
              <a:latin typeface="Arial Unicode MS" pitchFamily="34" charset="-128"/>
            </a:endParaRPr>
          </a:p>
        </p:txBody>
      </p:sp>
      <p:sp>
        <p:nvSpPr>
          <p:cNvPr id="68612"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MAXIMUM permissible resistance of a main earthing conductor or any equipotential bonding conductor? </a:t>
            </a:r>
            <a:endParaRPr lang="en-US" sz="2000">
              <a:solidFill>
                <a:srgbClr val="FFFF00"/>
              </a:solidFill>
              <a:latin typeface="Arial" charset="0"/>
              <a:cs typeface="Times New Roman" pitchFamily="18" charset="0"/>
            </a:endParaRPr>
          </a:p>
        </p:txBody>
      </p:sp>
      <p:sp>
        <p:nvSpPr>
          <p:cNvPr id="68613" name="Text Box 5"/>
          <p:cNvSpPr txBox="1">
            <a:spLocks noChangeArrowheads="1"/>
          </p:cNvSpPr>
          <p:nvPr/>
        </p:nvSpPr>
        <p:spPr bwMode="auto">
          <a:xfrm>
            <a:off x="1714500" y="4191000"/>
            <a:ext cx="5715000" cy="400110"/>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a:t>
            </a:r>
            <a:r>
              <a:rPr lang="en-AU" sz="2000" dirty="0">
                <a:latin typeface="Arial" charset="0"/>
                <a:cs typeface="Times New Roman" pitchFamily="18" charset="0"/>
              </a:rPr>
              <a:t> </a:t>
            </a:r>
            <a:r>
              <a:rPr lang="en-US" sz="2000" dirty="0">
                <a:latin typeface="Arial" charset="0"/>
                <a:cs typeface="Times New Roman" pitchFamily="18" charset="0"/>
              </a:rPr>
              <a:t>  </a:t>
            </a:r>
            <a:r>
              <a:rPr lang="en-AU" sz="2000" dirty="0">
                <a:latin typeface="Arial" charset="0"/>
                <a:cs typeface="Times New Roman" pitchFamily="18" charset="0"/>
              </a:rPr>
              <a:t>0.5 ohms.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ssolve">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dissolve">
                                      <p:cBhvr>
                                        <p:cTn id="12" dur="500"/>
                                        <p:tgtEl>
                                          <p:spTgt spid="6861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8610"/>
                                        </p:tgtEl>
                                        <p:attrNameLst>
                                          <p:attrName>style.visibility</p:attrName>
                                        </p:attrNameLst>
                                      </p:cBhvr>
                                      <p:to>
                                        <p:strVal val="visible"/>
                                      </p:to>
                                    </p:set>
                                    <p:anim calcmode="lin" valueType="num">
                                      <p:cBhvr>
                                        <p:cTn id="16" dur="500" fill="hold"/>
                                        <p:tgtEl>
                                          <p:spTgt spid="68610"/>
                                        </p:tgtEl>
                                        <p:attrNameLst>
                                          <p:attrName>ppt_w</p:attrName>
                                        </p:attrNameLst>
                                      </p:cBhvr>
                                      <p:tavLst>
                                        <p:tav tm="0">
                                          <p:val>
                                            <p:fltVal val="0"/>
                                          </p:val>
                                        </p:tav>
                                        <p:tav tm="100000">
                                          <p:val>
                                            <p:strVal val="#ppt_w"/>
                                          </p:val>
                                        </p:tav>
                                      </p:tavLst>
                                    </p:anim>
                                    <p:anim calcmode="lin" valueType="num">
                                      <p:cBhvr>
                                        <p:cTn id="17"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P spid="68612" grpId="0" autoUpdateAnimBg="0"/>
      <p:bldP spid="6861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6963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12</a:t>
            </a:r>
            <a:endParaRPr lang="en-AU" sz="3200">
              <a:latin typeface="Arial Unicode MS" pitchFamily="34" charset="-128"/>
            </a:endParaRPr>
          </a:p>
        </p:txBody>
      </p:sp>
      <p:sp>
        <p:nvSpPr>
          <p:cNvPr id="69636" name="Text Box 4"/>
          <p:cNvSpPr txBox="1">
            <a:spLocks noChangeArrowheads="1"/>
          </p:cNvSpPr>
          <p:nvPr/>
        </p:nvSpPr>
        <p:spPr bwMode="auto">
          <a:xfrm>
            <a:off x="1600200" y="990600"/>
            <a:ext cx="6629400" cy="11588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MINIMUM permissible size of a copper main earthing conductor</a:t>
            </a:r>
            <a:r>
              <a:rPr lang="en-US" sz="2000">
                <a:solidFill>
                  <a:srgbClr val="FFFF00"/>
                </a:solidFill>
                <a:latin typeface="Arial" charset="0"/>
                <a:cs typeface="Times New Roman" pitchFamily="18" charset="0"/>
              </a:rPr>
              <a:t>?</a:t>
            </a:r>
          </a:p>
          <a:p>
            <a:pPr>
              <a:spcBef>
                <a:spcPct val="50000"/>
              </a:spcBef>
            </a:pPr>
            <a:r>
              <a:rPr lang="en-AU" sz="2000">
                <a:solidFill>
                  <a:srgbClr val="FFFF00"/>
                </a:solidFill>
                <a:latin typeface="Arial" charset="0"/>
                <a:cs typeface="Times New Roman" pitchFamily="18" charset="0"/>
              </a:rPr>
              <a:t>Give the Wiring Rules Clause or Table Number </a:t>
            </a:r>
            <a:endParaRPr lang="en-US" sz="2000">
              <a:solidFill>
                <a:srgbClr val="FFFF00"/>
              </a:solidFill>
              <a:latin typeface="Arial" charset="0"/>
              <a:cs typeface="Times New Roman" pitchFamily="18" charset="0"/>
            </a:endParaRPr>
          </a:p>
        </p:txBody>
      </p:sp>
      <p:sp>
        <p:nvSpPr>
          <p:cNvPr id="69637" name="Text Box 5"/>
          <p:cNvSpPr txBox="1">
            <a:spLocks noChangeArrowheads="1"/>
          </p:cNvSpPr>
          <p:nvPr/>
        </p:nvSpPr>
        <p:spPr bwMode="auto">
          <a:xfrm>
            <a:off x="1714500" y="4191000"/>
            <a:ext cx="5715000" cy="861774"/>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a:t>
            </a:r>
            <a:r>
              <a:rPr lang="en-AU" sz="2000" dirty="0">
                <a:latin typeface="Arial" charset="0"/>
                <a:cs typeface="Times New Roman" pitchFamily="18" charset="0"/>
              </a:rPr>
              <a:t> </a:t>
            </a:r>
            <a:r>
              <a:rPr lang="en-US" sz="2000" dirty="0">
                <a:latin typeface="Arial" charset="0"/>
                <a:cs typeface="Times New Roman" pitchFamily="18" charset="0"/>
              </a:rPr>
              <a:t>  </a:t>
            </a:r>
            <a:r>
              <a:rPr lang="en-AU" sz="2000" dirty="0">
                <a:latin typeface="Arial" charset="0"/>
                <a:cs typeface="Times New Roman" pitchFamily="18" charset="0"/>
              </a:rPr>
              <a:t>4 square mm</a:t>
            </a:r>
            <a:r>
              <a:rPr lang="en-AU" sz="2000" dirty="0" smtClean="0">
                <a:latin typeface="Arial" charset="0"/>
                <a:cs typeface="Times New Roman" pitchFamily="18" charset="0"/>
              </a:rPr>
              <a:t>.</a:t>
            </a:r>
          </a:p>
          <a:p>
            <a:pPr>
              <a:spcBef>
                <a:spcPct val="50000"/>
              </a:spcBef>
            </a:pPr>
            <a:r>
              <a:rPr lang="en-AU" sz="2000" dirty="0" smtClean="0">
                <a:latin typeface="Arial" charset="0"/>
                <a:cs typeface="Times New Roman" pitchFamily="18" charset="0"/>
              </a:rPr>
              <a:t>Clause: 5.3.3.2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dissolve">
                                      <p:cBhvr>
                                        <p:cTn id="12" dur="500"/>
                                        <p:tgtEl>
                                          <p:spTgt spid="6963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9634"/>
                                        </p:tgtEl>
                                        <p:attrNameLst>
                                          <p:attrName>style.visibility</p:attrName>
                                        </p:attrNameLst>
                                      </p:cBhvr>
                                      <p:to>
                                        <p:strVal val="visible"/>
                                      </p:to>
                                    </p:set>
                                    <p:anim calcmode="lin" valueType="num">
                                      <p:cBhvr>
                                        <p:cTn id="16" dur="500" fill="hold"/>
                                        <p:tgtEl>
                                          <p:spTgt spid="69634"/>
                                        </p:tgtEl>
                                        <p:attrNameLst>
                                          <p:attrName>ppt_w</p:attrName>
                                        </p:attrNameLst>
                                      </p:cBhvr>
                                      <p:tavLst>
                                        <p:tav tm="0">
                                          <p:val>
                                            <p:fltVal val="0"/>
                                          </p:val>
                                        </p:tav>
                                        <p:tav tm="100000">
                                          <p:val>
                                            <p:strVal val="#ppt_w"/>
                                          </p:val>
                                        </p:tav>
                                      </p:tavLst>
                                    </p:anim>
                                    <p:anim calcmode="lin" valueType="num">
                                      <p:cBhvr>
                                        <p:cTn id="17" dur="500" fill="hold"/>
                                        <p:tgtEl>
                                          <p:spTgt spid="696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6" grpId="0" autoUpdateAnimBg="0"/>
      <p:bldP spid="6963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065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13</a:t>
            </a:r>
            <a:endParaRPr lang="en-AU" sz="3200">
              <a:latin typeface="Arial Unicode MS" pitchFamily="34" charset="-128"/>
            </a:endParaRPr>
          </a:p>
        </p:txBody>
      </p:sp>
      <p:sp>
        <p:nvSpPr>
          <p:cNvPr id="70660" name="Text Box 4"/>
          <p:cNvSpPr txBox="1">
            <a:spLocks noChangeArrowheads="1"/>
          </p:cNvSpPr>
          <p:nvPr/>
        </p:nvSpPr>
        <p:spPr bwMode="auto">
          <a:xfrm>
            <a:off x="1600200" y="990600"/>
            <a:ext cx="6629400" cy="1463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An EARTHED SITUATION is where there is a reasonable chance of a person touching .....?..... and at the same time coming in contact with an earth. </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Wiring Rules clause number</a:t>
            </a:r>
            <a:r>
              <a:rPr lang="en-US" sz="2000">
                <a:solidFill>
                  <a:srgbClr val="FFFF00"/>
                </a:solidFill>
                <a:latin typeface="Arial" charset="0"/>
                <a:cs typeface="Times New Roman" pitchFamily="18" charset="0"/>
              </a:rPr>
              <a:t>.</a:t>
            </a:r>
          </a:p>
        </p:txBody>
      </p:sp>
      <p:sp>
        <p:nvSpPr>
          <p:cNvPr id="70661"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a:t>
            </a:r>
            <a:r>
              <a:rPr lang="en-AU" sz="2000" dirty="0">
                <a:latin typeface="Arial" charset="0"/>
                <a:cs typeface="Times New Roman" pitchFamily="18" charset="0"/>
              </a:rPr>
              <a:t> </a:t>
            </a:r>
            <a:r>
              <a:rPr lang="en-US" sz="2000" dirty="0">
                <a:latin typeface="Arial" charset="0"/>
                <a:cs typeface="Times New Roman" pitchFamily="18" charset="0"/>
              </a:rPr>
              <a:t>  </a:t>
            </a:r>
            <a:r>
              <a:rPr lang="en-AU" sz="2000" dirty="0">
                <a:latin typeface="Arial" charset="0"/>
                <a:cs typeface="Times New Roman" pitchFamily="18" charset="0"/>
              </a:rPr>
              <a:t>exposed metal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a:t>
            </a:r>
            <a:r>
              <a:rPr lang="en-AU" sz="2000" dirty="0">
                <a:latin typeface="Arial" charset="0"/>
                <a:cs typeface="Times New Roman" pitchFamily="18" charset="0"/>
              </a:rPr>
              <a:t>S/NZS 3000  Clause </a:t>
            </a:r>
            <a:r>
              <a:rPr lang="en-AU" sz="2000" dirty="0" smtClean="0">
                <a:latin typeface="Arial" charset="0"/>
                <a:cs typeface="Times New Roman" pitchFamily="18" charset="0"/>
              </a:rPr>
              <a:t>1.4.44</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dissolve">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dissolve">
                                      <p:cBhvr>
                                        <p:cTn id="12" dur="500"/>
                                        <p:tgtEl>
                                          <p:spTgt spid="7066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0658"/>
                                        </p:tgtEl>
                                        <p:attrNameLst>
                                          <p:attrName>style.visibility</p:attrName>
                                        </p:attrNameLst>
                                      </p:cBhvr>
                                      <p:to>
                                        <p:strVal val="visible"/>
                                      </p:to>
                                    </p:set>
                                    <p:anim calcmode="lin" valueType="num">
                                      <p:cBhvr>
                                        <p:cTn id="16" dur="500" fill="hold"/>
                                        <p:tgtEl>
                                          <p:spTgt spid="70658"/>
                                        </p:tgtEl>
                                        <p:attrNameLst>
                                          <p:attrName>ppt_w</p:attrName>
                                        </p:attrNameLst>
                                      </p:cBhvr>
                                      <p:tavLst>
                                        <p:tav tm="0">
                                          <p:val>
                                            <p:fltVal val="0"/>
                                          </p:val>
                                        </p:tav>
                                        <p:tav tm="100000">
                                          <p:val>
                                            <p:strVal val="#ppt_w"/>
                                          </p:val>
                                        </p:tav>
                                      </p:tavLst>
                                    </p:anim>
                                    <p:anim calcmode="lin" valueType="num">
                                      <p:cBhvr>
                                        <p:cTn id="17" dur="500" fill="hold"/>
                                        <p:tgtEl>
                                          <p:spTgt spid="706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autoUpdateAnimBg="0"/>
      <p:bldP spid="70660" grpId="0" autoUpdateAnimBg="0"/>
      <p:bldP spid="7066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95362" y="409575"/>
            <a:ext cx="7153275" cy="603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168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14</a:t>
            </a:r>
            <a:endParaRPr lang="en-AU" sz="3200">
              <a:latin typeface="Arial Unicode MS" pitchFamily="34" charset="-128"/>
            </a:endParaRPr>
          </a:p>
        </p:txBody>
      </p:sp>
      <p:sp>
        <p:nvSpPr>
          <p:cNvPr id="71684" name="Text Box 4"/>
          <p:cNvSpPr txBox="1">
            <a:spLocks noChangeArrowheads="1"/>
          </p:cNvSpPr>
          <p:nvPr/>
        </p:nvSpPr>
        <p:spPr bwMode="auto">
          <a:xfrm>
            <a:off x="1600200" y="990600"/>
            <a:ext cx="6629400" cy="11588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Any situation within .....?..... metres of a concrete floor or metal pipe is deemed to be an earthed situation. </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Wiring Rules Clause or Table Number </a:t>
            </a:r>
            <a:r>
              <a:rPr lang="en-US" sz="2000">
                <a:solidFill>
                  <a:srgbClr val="FFFF00"/>
                </a:solidFill>
                <a:latin typeface="Arial" charset="0"/>
                <a:cs typeface="Times New Roman" pitchFamily="18" charset="0"/>
              </a:rPr>
              <a:t>.</a:t>
            </a:r>
          </a:p>
        </p:txBody>
      </p:sp>
      <p:sp>
        <p:nvSpPr>
          <p:cNvPr id="71685"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2.5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a:t>
            </a:r>
            <a:r>
              <a:rPr lang="en-AU" sz="2000" dirty="0">
                <a:latin typeface="Arial" charset="0"/>
                <a:cs typeface="Times New Roman" pitchFamily="18" charset="0"/>
              </a:rPr>
              <a:t>/NZS 3000 Clause </a:t>
            </a:r>
            <a:r>
              <a:rPr lang="en-AU" sz="2000" dirty="0" smtClean="0">
                <a:latin typeface="Arial" charset="0"/>
                <a:cs typeface="Times New Roman" pitchFamily="18" charset="0"/>
              </a:rPr>
              <a:t>1.4.44</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ssolve">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5"/>
                                        </p:tgtEl>
                                        <p:attrNameLst>
                                          <p:attrName>style.visibility</p:attrName>
                                        </p:attrNameLst>
                                      </p:cBhvr>
                                      <p:to>
                                        <p:strVal val="visible"/>
                                      </p:to>
                                    </p:set>
                                    <p:animEffect transition="in" filter="dissolve">
                                      <p:cBhvr>
                                        <p:cTn id="12" dur="500"/>
                                        <p:tgtEl>
                                          <p:spTgt spid="7168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1682"/>
                                        </p:tgtEl>
                                        <p:attrNameLst>
                                          <p:attrName>style.visibility</p:attrName>
                                        </p:attrNameLst>
                                      </p:cBhvr>
                                      <p:to>
                                        <p:strVal val="visible"/>
                                      </p:to>
                                    </p:set>
                                    <p:anim calcmode="lin" valueType="num">
                                      <p:cBhvr>
                                        <p:cTn id="16" dur="500" fill="hold"/>
                                        <p:tgtEl>
                                          <p:spTgt spid="71682"/>
                                        </p:tgtEl>
                                        <p:attrNameLst>
                                          <p:attrName>ppt_w</p:attrName>
                                        </p:attrNameLst>
                                      </p:cBhvr>
                                      <p:tavLst>
                                        <p:tav tm="0">
                                          <p:val>
                                            <p:fltVal val="0"/>
                                          </p:val>
                                        </p:tav>
                                        <p:tav tm="100000">
                                          <p:val>
                                            <p:strVal val="#ppt_w"/>
                                          </p:val>
                                        </p:tav>
                                      </p:tavLst>
                                    </p:anim>
                                    <p:anim calcmode="lin" valueType="num">
                                      <p:cBhvr>
                                        <p:cTn id="17" dur="500" fill="hold"/>
                                        <p:tgtEl>
                                          <p:spTgt spid="7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autoUpdateAnimBg="0"/>
      <p:bldP spid="71684" grpId="0" autoUpdateAnimBg="0"/>
      <p:bldP spid="7168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270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15</a:t>
            </a:r>
            <a:endParaRPr lang="en-AU" sz="3200">
              <a:latin typeface="Arial Unicode MS" pitchFamily="34" charset="-128"/>
            </a:endParaRPr>
          </a:p>
        </p:txBody>
      </p:sp>
      <p:sp>
        <p:nvSpPr>
          <p:cNvPr id="72708" name="Text Box 4"/>
          <p:cNvSpPr txBox="1">
            <a:spLocks noChangeArrowheads="1"/>
          </p:cNvSpPr>
          <p:nvPr/>
        </p:nvSpPr>
        <p:spPr bwMode="auto">
          <a:xfrm>
            <a:off x="1600200" y="990600"/>
            <a:ext cx="6629400" cy="11588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All parts of a .....?..... are deemed to be an earthed situation.</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Wiring Rules Clause or Table Number</a:t>
            </a:r>
            <a:r>
              <a:rPr lang="en-US" sz="2000">
                <a:solidFill>
                  <a:srgbClr val="FFFF00"/>
                </a:solidFill>
                <a:latin typeface="Arial" charset="0"/>
                <a:cs typeface="Times New Roman" pitchFamily="18" charset="0"/>
              </a:rPr>
              <a:t>.</a:t>
            </a:r>
          </a:p>
        </p:txBody>
      </p:sp>
      <p:sp>
        <p:nvSpPr>
          <p:cNvPr id="72709"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b</a:t>
            </a:r>
            <a:r>
              <a:rPr lang="en-AU" sz="2000" dirty="0" err="1">
                <a:latin typeface="Arial" charset="0"/>
                <a:cs typeface="Times New Roman" pitchFamily="18" charset="0"/>
              </a:rPr>
              <a:t>athroom</a:t>
            </a:r>
            <a:r>
              <a:rPr lang="en-US" sz="2000" dirty="0">
                <a:latin typeface="Arial" charset="0"/>
                <a:cs typeface="Times New Roman" pitchFamily="18" charset="0"/>
              </a:rPr>
              <a:t>,</a:t>
            </a:r>
            <a:r>
              <a:rPr lang="en-AU" sz="2000" dirty="0">
                <a:latin typeface="Arial" charset="0"/>
                <a:cs typeface="Times New Roman" pitchFamily="18" charset="0"/>
              </a:rPr>
              <a:t> laundry</a:t>
            </a:r>
            <a:r>
              <a:rPr lang="en-US" sz="2000" dirty="0">
                <a:latin typeface="Arial" charset="0"/>
                <a:cs typeface="Times New Roman" pitchFamily="18" charset="0"/>
              </a:rPr>
              <a:t>,</a:t>
            </a:r>
            <a:r>
              <a:rPr lang="en-AU" sz="2000" dirty="0">
                <a:latin typeface="Arial" charset="0"/>
                <a:cs typeface="Times New Roman" pitchFamily="18" charset="0"/>
              </a:rPr>
              <a:t> lavatory</a:t>
            </a:r>
            <a:r>
              <a:rPr lang="en-US" sz="2000" dirty="0">
                <a:latin typeface="Arial" charset="0"/>
                <a:cs typeface="Times New Roman" pitchFamily="18" charset="0"/>
              </a:rPr>
              <a:t>,</a:t>
            </a:r>
            <a:r>
              <a:rPr lang="en-AU" sz="2000" dirty="0">
                <a:latin typeface="Arial" charset="0"/>
                <a:cs typeface="Times New Roman" pitchFamily="18" charset="0"/>
              </a:rPr>
              <a:t> toilet or kitchen  </a:t>
            </a:r>
            <a:endParaRPr lang="en-US" sz="2000" dirty="0">
              <a:solidFill>
                <a:srgbClr val="000000"/>
              </a:solidFill>
              <a:latin typeface="Arial" charset="0"/>
              <a:cs typeface="Times New Roman" pitchFamily="18" charset="0"/>
            </a:endParaRPr>
          </a:p>
          <a:p>
            <a:pPr>
              <a:spcBef>
                <a:spcPct val="50000"/>
              </a:spcBef>
            </a:pPr>
            <a:r>
              <a:rPr lang="en-US" sz="2000" dirty="0">
                <a:latin typeface="Arial" charset="0"/>
                <a:cs typeface="Times New Roman" pitchFamily="18" charset="0"/>
              </a:rPr>
              <a:t>AS/</a:t>
            </a:r>
            <a:r>
              <a:rPr lang="en-AU" sz="2000" dirty="0">
                <a:latin typeface="Arial" charset="0"/>
                <a:cs typeface="Times New Roman" pitchFamily="18" charset="0"/>
              </a:rPr>
              <a:t>NZS 3000 Clause </a:t>
            </a:r>
            <a:r>
              <a:rPr lang="en-AU" sz="2000" dirty="0" smtClean="0">
                <a:latin typeface="Arial" charset="0"/>
                <a:cs typeface="Times New Roman" pitchFamily="18" charset="0"/>
              </a:rPr>
              <a:t>1.4.44</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dissolve">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dissolve">
                                      <p:cBhvr>
                                        <p:cTn id="12" dur="500"/>
                                        <p:tgtEl>
                                          <p:spTgt spid="7270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2706"/>
                                        </p:tgtEl>
                                        <p:attrNameLst>
                                          <p:attrName>style.visibility</p:attrName>
                                        </p:attrNameLst>
                                      </p:cBhvr>
                                      <p:to>
                                        <p:strVal val="visible"/>
                                      </p:to>
                                    </p:set>
                                    <p:anim calcmode="lin" valueType="num">
                                      <p:cBhvr>
                                        <p:cTn id="16" dur="500" fill="hold"/>
                                        <p:tgtEl>
                                          <p:spTgt spid="72706"/>
                                        </p:tgtEl>
                                        <p:attrNameLst>
                                          <p:attrName>ppt_w</p:attrName>
                                        </p:attrNameLst>
                                      </p:cBhvr>
                                      <p:tavLst>
                                        <p:tav tm="0">
                                          <p:val>
                                            <p:fltVal val="0"/>
                                          </p:val>
                                        </p:tav>
                                        <p:tav tm="100000">
                                          <p:val>
                                            <p:strVal val="#ppt_w"/>
                                          </p:val>
                                        </p:tav>
                                      </p:tavLst>
                                    </p:anim>
                                    <p:anim calcmode="lin" valueType="num">
                                      <p:cBhvr>
                                        <p:cTn id="17" dur="500" fill="hold"/>
                                        <p:tgtEl>
                                          <p:spTgt spid="72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autoUpdateAnimBg="0"/>
      <p:bldP spid="72708" grpId="0" autoUpdateAnimBg="0"/>
      <p:bldP spid="7270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373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16</a:t>
            </a:r>
            <a:endParaRPr lang="en-AU" sz="3200">
              <a:latin typeface="Arial Unicode MS" pitchFamily="34" charset="-128"/>
            </a:endParaRPr>
          </a:p>
        </p:txBody>
      </p:sp>
      <p:sp>
        <p:nvSpPr>
          <p:cNvPr id="73732" name="Text Box 4"/>
          <p:cNvSpPr txBox="1">
            <a:spLocks noChangeArrowheads="1"/>
          </p:cNvSpPr>
          <p:nvPr/>
        </p:nvSpPr>
        <p:spPr bwMode="auto">
          <a:xfrm>
            <a:off x="1600200" y="990600"/>
            <a:ext cx="6629400" cy="1463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Any situation which is external to a building and within .....?..... of exposed earthed metal is deemed to be an earthed situation. </a:t>
            </a:r>
            <a:endParaRPr lang="en-US" sz="2000">
              <a:solidFill>
                <a:srgbClr val="FFFF00"/>
              </a:solidFill>
              <a:latin typeface="Arial" charset="0"/>
              <a:cs typeface="Times New Roman" pitchFamily="18" charset="0"/>
            </a:endParaRPr>
          </a:p>
          <a:p>
            <a:pPr>
              <a:spcBef>
                <a:spcPct val="50000"/>
              </a:spcBef>
            </a:pPr>
            <a:r>
              <a:rPr lang="en-AU" sz="2000">
                <a:solidFill>
                  <a:srgbClr val="FFFF00"/>
                </a:solidFill>
                <a:latin typeface="Arial" charset="0"/>
                <a:cs typeface="Times New Roman" pitchFamily="18" charset="0"/>
              </a:rPr>
              <a:t>Give the Wiring Rules Clause or Table Number </a:t>
            </a:r>
            <a:r>
              <a:rPr lang="en-US" sz="2000">
                <a:solidFill>
                  <a:srgbClr val="FFFF00"/>
                </a:solidFill>
                <a:latin typeface="Arial" charset="0"/>
                <a:cs typeface="Times New Roman" pitchFamily="18" charset="0"/>
              </a:rPr>
              <a:t>.</a:t>
            </a:r>
          </a:p>
        </p:txBody>
      </p:sp>
      <p:sp>
        <p:nvSpPr>
          <p:cNvPr id="73733"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 2.5  </a:t>
            </a:r>
            <a:r>
              <a:rPr lang="en-US" sz="2000" dirty="0" err="1">
                <a:latin typeface="Arial" charset="0"/>
                <a:cs typeface="Times New Roman" pitchFamily="18" charset="0"/>
              </a:rPr>
              <a:t>metres</a:t>
            </a:r>
            <a:r>
              <a:rPr lang="en-AU" sz="2000" dirty="0">
                <a:latin typeface="Arial" charset="0"/>
                <a:cs typeface="Times New Roman" pitchFamily="18" charset="0"/>
              </a:rPr>
              <a:t>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a:t>
            </a:r>
            <a:r>
              <a:rPr lang="en-AU" sz="2000" dirty="0">
                <a:latin typeface="Arial" charset="0"/>
                <a:cs typeface="Times New Roman" pitchFamily="18" charset="0"/>
              </a:rPr>
              <a:t>/NZS 3000 Clause </a:t>
            </a:r>
            <a:r>
              <a:rPr lang="en-AU" sz="2000" dirty="0" smtClean="0">
                <a:latin typeface="Arial" charset="0"/>
                <a:cs typeface="Times New Roman" pitchFamily="18" charset="0"/>
              </a:rPr>
              <a:t>1.4.44</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3730"/>
                                        </p:tgtEl>
                                        <p:attrNameLst>
                                          <p:attrName>style.visibility</p:attrName>
                                        </p:attrNameLst>
                                      </p:cBhvr>
                                      <p:to>
                                        <p:strVal val="visible"/>
                                      </p:to>
                                    </p:set>
                                    <p:anim calcmode="lin" valueType="num">
                                      <p:cBhvr>
                                        <p:cTn id="16" dur="500" fill="hold"/>
                                        <p:tgtEl>
                                          <p:spTgt spid="73730"/>
                                        </p:tgtEl>
                                        <p:attrNameLst>
                                          <p:attrName>ppt_w</p:attrName>
                                        </p:attrNameLst>
                                      </p:cBhvr>
                                      <p:tavLst>
                                        <p:tav tm="0">
                                          <p:val>
                                            <p:fltVal val="0"/>
                                          </p:val>
                                        </p:tav>
                                        <p:tav tm="100000">
                                          <p:val>
                                            <p:strVal val="#ppt_w"/>
                                          </p:val>
                                        </p:tav>
                                      </p:tavLst>
                                    </p:anim>
                                    <p:anim calcmode="lin" valueType="num">
                                      <p:cBhvr>
                                        <p:cTn id="17" dur="500" fill="hold"/>
                                        <p:tgtEl>
                                          <p:spTgt spid="737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autoUpdateAnimBg="0"/>
      <p:bldP spid="73732" grpId="0" autoUpdateAnimBg="0"/>
      <p:bldP spid="7373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475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17</a:t>
            </a:r>
            <a:endParaRPr lang="en-AU" sz="3200">
              <a:latin typeface="Arial Unicode MS" pitchFamily="34" charset="-128"/>
            </a:endParaRPr>
          </a:p>
        </p:txBody>
      </p:sp>
      <p:sp>
        <p:nvSpPr>
          <p:cNvPr id="74756"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necessary to provide an earthing conductor to a lighting point consisting of a ceiling mounted batten holder installed inside a domestic building? </a:t>
            </a:r>
            <a:endParaRPr lang="en-US" sz="2000">
              <a:solidFill>
                <a:srgbClr val="FFFF00"/>
              </a:solidFill>
              <a:latin typeface="Arial" charset="0"/>
              <a:cs typeface="Times New Roman" pitchFamily="18" charset="0"/>
            </a:endParaRPr>
          </a:p>
        </p:txBody>
      </p:sp>
      <p:sp>
        <p:nvSpPr>
          <p:cNvPr id="74757" name="Text Box 5"/>
          <p:cNvSpPr txBox="1">
            <a:spLocks noChangeArrowheads="1"/>
          </p:cNvSpPr>
          <p:nvPr/>
        </p:nvSpPr>
        <p:spPr bwMode="auto">
          <a:xfrm>
            <a:off x="1714500" y="4191000"/>
            <a:ext cx="5715000" cy="861774"/>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smtClean="0">
                <a:latin typeface="Arial" charset="0"/>
                <a:cs typeface="Times New Roman" pitchFamily="18" charset="0"/>
              </a:rPr>
              <a:t>Yes</a:t>
            </a:r>
          </a:p>
          <a:p>
            <a:pPr>
              <a:spcBef>
                <a:spcPct val="50000"/>
              </a:spcBef>
            </a:pPr>
            <a:r>
              <a:rPr lang="en-AU" sz="2000" dirty="0" smtClean="0">
                <a:latin typeface="Arial" charset="0"/>
                <a:cs typeface="Times New Roman" pitchFamily="18" charset="0"/>
              </a:rPr>
              <a:t>Clause 5.4.3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dissolve">
                                      <p:cBhvr>
                                        <p:cTn id="12" dur="500"/>
                                        <p:tgtEl>
                                          <p:spTgt spid="7475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4754"/>
                                        </p:tgtEl>
                                        <p:attrNameLst>
                                          <p:attrName>style.visibility</p:attrName>
                                        </p:attrNameLst>
                                      </p:cBhvr>
                                      <p:to>
                                        <p:strVal val="visible"/>
                                      </p:to>
                                    </p:set>
                                    <p:anim calcmode="lin" valueType="num">
                                      <p:cBhvr>
                                        <p:cTn id="16" dur="500" fill="hold"/>
                                        <p:tgtEl>
                                          <p:spTgt spid="74754"/>
                                        </p:tgtEl>
                                        <p:attrNameLst>
                                          <p:attrName>ppt_w</p:attrName>
                                        </p:attrNameLst>
                                      </p:cBhvr>
                                      <p:tavLst>
                                        <p:tav tm="0">
                                          <p:val>
                                            <p:fltVal val="0"/>
                                          </p:val>
                                        </p:tav>
                                        <p:tav tm="100000">
                                          <p:val>
                                            <p:strVal val="#ppt_w"/>
                                          </p:val>
                                        </p:tav>
                                      </p:tavLst>
                                    </p:anim>
                                    <p:anim calcmode="lin" valueType="num">
                                      <p:cBhvr>
                                        <p:cTn id="17" dur="500" fill="hold"/>
                                        <p:tgtEl>
                                          <p:spTgt spid="747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autoUpdateAnimBg="0"/>
      <p:bldP spid="74756" grpId="0" autoUpdateAnimBg="0"/>
      <p:bldP spid="7475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577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18</a:t>
            </a:r>
            <a:endParaRPr lang="en-AU" sz="3200">
              <a:latin typeface="Arial Unicode MS" pitchFamily="34" charset="-128"/>
            </a:endParaRPr>
          </a:p>
        </p:txBody>
      </p:sp>
      <p:sp>
        <p:nvSpPr>
          <p:cNvPr id="75780"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permissible to install a general purpose 10 amp socket-outlet without earthing the earthing contact? </a:t>
            </a:r>
            <a:endParaRPr lang="en-US" sz="2000">
              <a:solidFill>
                <a:srgbClr val="FFFF00"/>
              </a:solidFill>
              <a:latin typeface="Arial" charset="0"/>
              <a:cs typeface="Times New Roman" pitchFamily="18" charset="0"/>
            </a:endParaRPr>
          </a:p>
        </p:txBody>
      </p:sp>
      <p:sp>
        <p:nvSpPr>
          <p:cNvPr id="75781"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a:t>
            </a:r>
            <a:r>
              <a:rPr lang="en-AU" sz="2000" dirty="0">
                <a:latin typeface="Arial" charset="0"/>
                <a:cs typeface="Times New Roman" pitchFamily="18" charset="0"/>
              </a:rPr>
              <a:t>/NZS 3000 Clause </a:t>
            </a:r>
            <a:r>
              <a:rPr lang="en-AU" sz="2000" dirty="0" smtClean="0">
                <a:latin typeface="Arial" charset="0"/>
                <a:cs typeface="Times New Roman" pitchFamily="18" charset="0"/>
              </a:rPr>
              <a:t>5.4.2</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ssolve">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dissolve">
                                      <p:cBhvr>
                                        <p:cTn id="12" dur="500"/>
                                        <p:tgtEl>
                                          <p:spTgt spid="7578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5778"/>
                                        </p:tgtEl>
                                        <p:attrNameLst>
                                          <p:attrName>style.visibility</p:attrName>
                                        </p:attrNameLst>
                                      </p:cBhvr>
                                      <p:to>
                                        <p:strVal val="visible"/>
                                      </p:to>
                                    </p:set>
                                    <p:anim calcmode="lin" valueType="num">
                                      <p:cBhvr>
                                        <p:cTn id="16" dur="500" fill="hold"/>
                                        <p:tgtEl>
                                          <p:spTgt spid="75778"/>
                                        </p:tgtEl>
                                        <p:attrNameLst>
                                          <p:attrName>ppt_w</p:attrName>
                                        </p:attrNameLst>
                                      </p:cBhvr>
                                      <p:tavLst>
                                        <p:tav tm="0">
                                          <p:val>
                                            <p:fltVal val="0"/>
                                          </p:val>
                                        </p:tav>
                                        <p:tav tm="100000">
                                          <p:val>
                                            <p:strVal val="#ppt_w"/>
                                          </p:val>
                                        </p:tav>
                                      </p:tavLst>
                                    </p:anim>
                                    <p:anim calcmode="lin" valueType="num">
                                      <p:cBhvr>
                                        <p:cTn id="17" dur="500" fill="hold"/>
                                        <p:tgtEl>
                                          <p:spTgt spid="757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autoUpdateAnimBg="0"/>
      <p:bldP spid="75780" grpId="0" autoUpdateAnimBg="0"/>
      <p:bldP spid="7578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782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20</a:t>
            </a:r>
            <a:endParaRPr lang="en-AU" sz="3200">
              <a:latin typeface="Arial Unicode MS" pitchFamily="34" charset="-128"/>
            </a:endParaRPr>
          </a:p>
        </p:txBody>
      </p:sp>
      <p:sp>
        <p:nvSpPr>
          <p:cNvPr id="77828"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type of earthing system is used in most installations in W.A.? </a:t>
            </a:r>
            <a:endParaRPr lang="en-US" sz="2000">
              <a:solidFill>
                <a:srgbClr val="FFFF00"/>
              </a:solidFill>
              <a:latin typeface="Arial" charset="0"/>
              <a:cs typeface="Times New Roman" pitchFamily="18" charset="0"/>
            </a:endParaRPr>
          </a:p>
        </p:txBody>
      </p:sp>
      <p:sp>
        <p:nvSpPr>
          <p:cNvPr id="77829" name="Text Box 5"/>
          <p:cNvSpPr txBox="1">
            <a:spLocks noChangeArrowheads="1"/>
          </p:cNvSpPr>
          <p:nvPr/>
        </p:nvSpPr>
        <p:spPr bwMode="auto">
          <a:xfrm>
            <a:off x="1714500" y="4191000"/>
            <a:ext cx="5715000" cy="7016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Courier New" pitchFamily="49" charset="0"/>
              </a:rPr>
              <a:t>Answer:    </a:t>
            </a:r>
            <a:r>
              <a:rPr lang="en-AU" sz="2000">
                <a:latin typeface="Arial" charset="0"/>
                <a:cs typeface="Times New Roman" pitchFamily="18" charset="0"/>
              </a:rPr>
              <a:t>The Multiple Earthed Neutral (MEN) System.</a:t>
            </a:r>
            <a:r>
              <a:rPr lang="en-AU" sz="2000">
                <a:latin typeface="Arial" charset="0"/>
                <a:cs typeface="Courier New" pitchFamily="49" charset="0"/>
              </a:rPr>
              <a:t> </a:t>
            </a:r>
            <a:endParaRPr lang="en-US" sz="200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ssolve">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dissolve">
                                      <p:cBhvr>
                                        <p:cTn id="12" dur="500"/>
                                        <p:tgtEl>
                                          <p:spTgt spid="7782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7826"/>
                                        </p:tgtEl>
                                        <p:attrNameLst>
                                          <p:attrName>style.visibility</p:attrName>
                                        </p:attrNameLst>
                                      </p:cBhvr>
                                      <p:to>
                                        <p:strVal val="visible"/>
                                      </p:to>
                                    </p:set>
                                    <p:anim calcmode="lin" valueType="num">
                                      <p:cBhvr>
                                        <p:cTn id="16" dur="500" fill="hold"/>
                                        <p:tgtEl>
                                          <p:spTgt spid="77826"/>
                                        </p:tgtEl>
                                        <p:attrNameLst>
                                          <p:attrName>ppt_w</p:attrName>
                                        </p:attrNameLst>
                                      </p:cBhvr>
                                      <p:tavLst>
                                        <p:tav tm="0">
                                          <p:val>
                                            <p:fltVal val="0"/>
                                          </p:val>
                                        </p:tav>
                                        <p:tav tm="100000">
                                          <p:val>
                                            <p:strVal val="#ppt_w"/>
                                          </p:val>
                                        </p:tav>
                                      </p:tavLst>
                                    </p:anim>
                                    <p:anim calcmode="lin" valueType="num">
                                      <p:cBhvr>
                                        <p:cTn id="17" dur="500" fill="hold"/>
                                        <p:tgtEl>
                                          <p:spTgt spid="778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autoUpdateAnimBg="0"/>
      <p:bldP spid="77828" grpId="0" autoUpdateAnimBg="0"/>
      <p:bldP spid="778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7885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21</a:t>
            </a:r>
            <a:endParaRPr lang="en-AU" sz="3200">
              <a:latin typeface="Arial Unicode MS" pitchFamily="34" charset="-128"/>
            </a:endParaRPr>
          </a:p>
        </p:txBody>
      </p:sp>
      <p:sp>
        <p:nvSpPr>
          <p:cNvPr id="78852"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Where is the protective earth connected to the neutral in a typical domestic </a:t>
            </a:r>
            <a:r>
              <a:rPr lang="en-US" sz="2000">
                <a:solidFill>
                  <a:srgbClr val="FFFF00"/>
                </a:solidFill>
                <a:latin typeface="Arial" charset="0"/>
                <a:cs typeface="Times New Roman" pitchFamily="18" charset="0"/>
              </a:rPr>
              <a:t>MEN </a:t>
            </a:r>
            <a:r>
              <a:rPr lang="en-AU" sz="2000">
                <a:solidFill>
                  <a:srgbClr val="FFFF00"/>
                </a:solidFill>
                <a:latin typeface="Arial" charset="0"/>
                <a:cs typeface="Times New Roman" pitchFamily="18" charset="0"/>
              </a:rPr>
              <a:t>installation? </a:t>
            </a:r>
            <a:endParaRPr lang="en-US" sz="2000">
              <a:solidFill>
                <a:srgbClr val="FFFF00"/>
              </a:solidFill>
              <a:latin typeface="Arial" charset="0"/>
              <a:cs typeface="Times New Roman" pitchFamily="18" charset="0"/>
            </a:endParaRPr>
          </a:p>
        </p:txBody>
      </p:sp>
      <p:sp>
        <p:nvSpPr>
          <p:cNvPr id="78853"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At the main neutral link (usually at one end).</a:t>
            </a:r>
            <a:endParaRPr lang="en-AU" sz="2000" dirty="0">
              <a:latin typeface="Courier New" pitchFamily="49" charset="0"/>
              <a:cs typeface="Courier New" pitchFamily="49" charset="0"/>
            </a:endParaRPr>
          </a:p>
          <a:p>
            <a:pPr>
              <a:spcBef>
                <a:spcPct val="50000"/>
              </a:spcBef>
            </a:pPr>
            <a:r>
              <a:rPr lang="en-AU" sz="2000" dirty="0">
                <a:latin typeface="Arial" charset="0"/>
                <a:cs typeface="Times New Roman" pitchFamily="18" charset="0"/>
              </a:rPr>
              <a:t>      </a:t>
            </a:r>
            <a:r>
              <a:rPr lang="en-US" sz="2000" dirty="0">
                <a:latin typeface="Arial" charset="0"/>
                <a:cs typeface="Times New Roman" pitchFamily="18" charset="0"/>
              </a:rPr>
              <a:t>AS</a:t>
            </a:r>
            <a:r>
              <a:rPr lang="en-AU" sz="2000" dirty="0">
                <a:latin typeface="Arial" charset="0"/>
                <a:cs typeface="Times New Roman" pitchFamily="18" charset="0"/>
              </a:rPr>
              <a:t>/NZS 3000 Clause </a:t>
            </a:r>
            <a:r>
              <a:rPr lang="en-AU" sz="2000" dirty="0" smtClean="0">
                <a:latin typeface="Arial" charset="0"/>
                <a:cs typeface="Times New Roman" pitchFamily="18" charset="0"/>
              </a:rPr>
              <a:t>2.9.5.4</a:t>
            </a:r>
            <a:r>
              <a:rPr lang="en-AU" sz="2000" dirty="0">
                <a:latin typeface="Arial" charset="0"/>
                <a:cs typeface="Times New Roman" pitchFamily="18" charset="0"/>
              </a:rPr>
              <a:t>.</a:t>
            </a:r>
            <a:r>
              <a:rPr lang="en-AU" sz="2000" dirty="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ssolve">
                                      <p:cBhvr>
                                        <p:cTn id="7" dur="500"/>
                                        <p:tgtEl>
                                          <p:spTgt spid="788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dissolve">
                                      <p:cBhvr>
                                        <p:cTn id="12" dur="500"/>
                                        <p:tgtEl>
                                          <p:spTgt spid="7885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8850"/>
                                        </p:tgtEl>
                                        <p:attrNameLst>
                                          <p:attrName>style.visibility</p:attrName>
                                        </p:attrNameLst>
                                      </p:cBhvr>
                                      <p:to>
                                        <p:strVal val="visible"/>
                                      </p:to>
                                    </p:set>
                                    <p:anim calcmode="lin" valueType="num">
                                      <p:cBhvr>
                                        <p:cTn id="16" dur="500" fill="hold"/>
                                        <p:tgtEl>
                                          <p:spTgt spid="78850"/>
                                        </p:tgtEl>
                                        <p:attrNameLst>
                                          <p:attrName>ppt_w</p:attrName>
                                        </p:attrNameLst>
                                      </p:cBhvr>
                                      <p:tavLst>
                                        <p:tav tm="0">
                                          <p:val>
                                            <p:fltVal val="0"/>
                                          </p:val>
                                        </p:tav>
                                        <p:tav tm="100000">
                                          <p:val>
                                            <p:strVal val="#ppt_w"/>
                                          </p:val>
                                        </p:tav>
                                      </p:tavLst>
                                    </p:anim>
                                    <p:anim calcmode="lin" valueType="num">
                                      <p:cBhvr>
                                        <p:cTn id="17" dur="500" fill="hold"/>
                                        <p:tgtEl>
                                          <p:spTgt spid="788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autoUpdateAnimBg="0"/>
      <p:bldP spid="78852" grpId="0" autoUpdateAnimBg="0"/>
      <p:bldP spid="7885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089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23</a:t>
            </a:r>
            <a:endParaRPr lang="en-AU" sz="3200">
              <a:latin typeface="Arial Unicode MS" pitchFamily="34" charset="-128"/>
            </a:endParaRPr>
          </a:p>
        </p:txBody>
      </p:sp>
      <p:sp>
        <p:nvSpPr>
          <p:cNvPr id="80900"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 Is it permissible to install bare MIMS cable without earthing the copper sheathing? </a:t>
            </a:r>
            <a:endParaRPr lang="en-US" sz="2000">
              <a:solidFill>
                <a:srgbClr val="FFFF00"/>
              </a:solidFill>
              <a:latin typeface="Arial" charset="0"/>
              <a:cs typeface="Times New Roman" pitchFamily="18" charset="0"/>
            </a:endParaRPr>
          </a:p>
        </p:txBody>
      </p:sp>
      <p:sp>
        <p:nvSpPr>
          <p:cNvPr id="80901"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5.5.3.2</a:t>
            </a:r>
            <a:r>
              <a:rPr lang="en-AU" sz="2000" dirty="0" smtClean="0">
                <a:latin typeface="Arial" charset="0"/>
                <a:cs typeface="Courier New" pitchFamily="49" charset="0"/>
              </a:rPr>
              <a:t> </a:t>
            </a:r>
            <a:endParaRPr lang="en-US" sz="2000"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dissolve">
                                      <p:cBhvr>
                                        <p:cTn id="7" dur="500"/>
                                        <p:tgtEl>
                                          <p:spTgt spid="809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dissolve">
                                      <p:cBhvr>
                                        <p:cTn id="12" dur="500"/>
                                        <p:tgtEl>
                                          <p:spTgt spid="8090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80898"/>
                                        </p:tgtEl>
                                        <p:attrNameLst>
                                          <p:attrName>style.visibility</p:attrName>
                                        </p:attrNameLst>
                                      </p:cBhvr>
                                      <p:to>
                                        <p:strVal val="visible"/>
                                      </p:to>
                                    </p:set>
                                    <p:anim calcmode="lin" valueType="num">
                                      <p:cBhvr>
                                        <p:cTn id="16" dur="500" fill="hold"/>
                                        <p:tgtEl>
                                          <p:spTgt spid="80898"/>
                                        </p:tgtEl>
                                        <p:attrNameLst>
                                          <p:attrName>ppt_w</p:attrName>
                                        </p:attrNameLst>
                                      </p:cBhvr>
                                      <p:tavLst>
                                        <p:tav tm="0">
                                          <p:val>
                                            <p:fltVal val="0"/>
                                          </p:val>
                                        </p:tav>
                                        <p:tav tm="100000">
                                          <p:val>
                                            <p:strVal val="#ppt_w"/>
                                          </p:val>
                                        </p:tav>
                                      </p:tavLst>
                                    </p:anim>
                                    <p:anim calcmode="lin" valueType="num">
                                      <p:cBhvr>
                                        <p:cTn id="17" dur="500" fill="hold"/>
                                        <p:tgtEl>
                                          <p:spTgt spid="808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autoUpdateAnimBg="0"/>
      <p:bldP spid="80900" grpId="0" autoUpdateAnimBg="0"/>
      <p:bldP spid="8090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752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24</a:t>
            </a:r>
            <a:endParaRPr lang="en-AU" sz="3200">
              <a:latin typeface="Arial Unicode MS" pitchFamily="34" charset="-128"/>
            </a:endParaRPr>
          </a:p>
        </p:txBody>
      </p:sp>
      <p:sp>
        <p:nvSpPr>
          <p:cNvPr id="107524" name="Text Box 4"/>
          <p:cNvSpPr txBox="1">
            <a:spLocks noChangeArrowheads="1"/>
          </p:cNvSpPr>
          <p:nvPr/>
        </p:nvSpPr>
        <p:spPr bwMode="auto">
          <a:xfrm>
            <a:off x="1600200" y="990600"/>
            <a:ext cx="6629400" cy="13112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An aluminium luminaire is to be installed outdoors on a wooden pole, 3 metres from the nearest earthed metal. Does the Wiring Rules require the exposed metal casing of the luminaire to be earthed? </a:t>
            </a:r>
            <a:endParaRPr lang="en-US" sz="2000">
              <a:solidFill>
                <a:srgbClr val="FFFF00"/>
              </a:solidFill>
              <a:latin typeface="Arial" charset="0"/>
              <a:cs typeface="Times New Roman" pitchFamily="18" charset="0"/>
            </a:endParaRPr>
          </a:p>
        </p:txBody>
      </p:sp>
      <p:sp>
        <p:nvSpPr>
          <p:cNvPr id="107525"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5.4.3 (2) (c)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dissolve">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dissolve">
                                      <p:cBhvr>
                                        <p:cTn id="12" dur="500"/>
                                        <p:tgtEl>
                                          <p:spTgt spid="10752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7522"/>
                                        </p:tgtEl>
                                        <p:attrNameLst>
                                          <p:attrName>style.visibility</p:attrName>
                                        </p:attrNameLst>
                                      </p:cBhvr>
                                      <p:to>
                                        <p:strVal val="visible"/>
                                      </p:to>
                                    </p:set>
                                    <p:anim calcmode="lin" valueType="num">
                                      <p:cBhvr>
                                        <p:cTn id="16" dur="500" fill="hold"/>
                                        <p:tgtEl>
                                          <p:spTgt spid="107522"/>
                                        </p:tgtEl>
                                        <p:attrNameLst>
                                          <p:attrName>ppt_w</p:attrName>
                                        </p:attrNameLst>
                                      </p:cBhvr>
                                      <p:tavLst>
                                        <p:tav tm="0">
                                          <p:val>
                                            <p:fltVal val="0"/>
                                          </p:val>
                                        </p:tav>
                                        <p:tav tm="100000">
                                          <p:val>
                                            <p:strVal val="#ppt_w"/>
                                          </p:val>
                                        </p:tav>
                                      </p:tavLst>
                                    </p:anim>
                                    <p:anim calcmode="lin" valueType="num">
                                      <p:cBhvr>
                                        <p:cTn id="17" dur="500" fill="hold"/>
                                        <p:tgtEl>
                                          <p:spTgt spid="1075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autoUpdateAnimBg="0"/>
      <p:bldP spid="107524" grpId="0" autoUpdateAnimBg="0"/>
      <p:bldP spid="10752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854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25</a:t>
            </a:r>
            <a:endParaRPr lang="en-AU" sz="3200">
              <a:latin typeface="Arial Unicode MS" pitchFamily="34" charset="-128"/>
            </a:endParaRPr>
          </a:p>
        </p:txBody>
      </p:sp>
      <p:sp>
        <p:nvSpPr>
          <p:cNvPr id="108548"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necessary to earth accessible metal parts of low voltage equipment if the accessible metal is separated from live parts by double insulation? </a:t>
            </a:r>
            <a:endParaRPr lang="en-US" sz="2000">
              <a:solidFill>
                <a:srgbClr val="FFFF00"/>
              </a:solidFill>
              <a:latin typeface="Arial" charset="0"/>
              <a:cs typeface="Times New Roman" pitchFamily="18" charset="0"/>
            </a:endParaRPr>
          </a:p>
        </p:txBody>
      </p:sp>
      <p:sp>
        <p:nvSpPr>
          <p:cNvPr id="108549"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5.4.1.1 (b) (</a:t>
            </a:r>
            <a:r>
              <a:rPr lang="en-AU" sz="2000" dirty="0" err="1" smtClean="0">
                <a:latin typeface="Arial" charset="0"/>
                <a:cs typeface="Times New Roman" pitchFamily="18" charset="0"/>
              </a:rPr>
              <a:t>i</a:t>
            </a:r>
            <a:r>
              <a:rPr lang="en-AU" sz="2000" dirty="0" smtClean="0">
                <a:latin typeface="Arial" charset="0"/>
                <a:cs typeface="Times New Roman" pitchFamily="18" charset="0"/>
              </a:rPr>
              <a:t>)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dissolve">
                                      <p:cBhvr>
                                        <p:cTn id="7" dur="5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dissolve">
                                      <p:cBhvr>
                                        <p:cTn id="12" dur="500"/>
                                        <p:tgtEl>
                                          <p:spTgt spid="10854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8546"/>
                                        </p:tgtEl>
                                        <p:attrNameLst>
                                          <p:attrName>style.visibility</p:attrName>
                                        </p:attrNameLst>
                                      </p:cBhvr>
                                      <p:to>
                                        <p:strVal val="visible"/>
                                      </p:to>
                                    </p:set>
                                    <p:anim calcmode="lin" valueType="num">
                                      <p:cBhvr>
                                        <p:cTn id="16" dur="500" fill="hold"/>
                                        <p:tgtEl>
                                          <p:spTgt spid="108546"/>
                                        </p:tgtEl>
                                        <p:attrNameLst>
                                          <p:attrName>ppt_w</p:attrName>
                                        </p:attrNameLst>
                                      </p:cBhvr>
                                      <p:tavLst>
                                        <p:tav tm="0">
                                          <p:val>
                                            <p:fltVal val="0"/>
                                          </p:val>
                                        </p:tav>
                                        <p:tav tm="100000">
                                          <p:val>
                                            <p:strVal val="#ppt_w"/>
                                          </p:val>
                                        </p:tav>
                                      </p:tavLst>
                                    </p:anim>
                                    <p:anim calcmode="lin" valueType="num">
                                      <p:cBhvr>
                                        <p:cTn id="17" dur="500" fill="hold"/>
                                        <p:tgtEl>
                                          <p:spTgt spid="1085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P spid="108548" grpId="0" autoUpdateAnimBg="0"/>
      <p:bldP spid="10854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533400"/>
          </a:xfrm>
        </p:spPr>
        <p:txBody>
          <a:bodyPr/>
          <a:lstStyle/>
          <a:p>
            <a:pPr algn="ctr"/>
            <a:r>
              <a:rPr lang="en-US" sz="2400">
                <a:latin typeface="Arial" charset="0"/>
              </a:rPr>
              <a:t>Advantage of the MEN System</a:t>
            </a:r>
            <a:endParaRPr lang="en-AU" sz="2400">
              <a:latin typeface="Arial" charset="0"/>
            </a:endParaRPr>
          </a:p>
        </p:txBody>
      </p:sp>
      <p:sp>
        <p:nvSpPr>
          <p:cNvPr id="37891" name="AutoShape 3">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7893" name="Text Box 5"/>
          <p:cNvSpPr txBox="1">
            <a:spLocks noChangeArrowheads="1"/>
          </p:cNvSpPr>
          <p:nvPr/>
        </p:nvSpPr>
        <p:spPr bwMode="auto">
          <a:xfrm>
            <a:off x="1219200" y="990600"/>
            <a:ext cx="75438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Arial" charset="0"/>
              </a:rPr>
              <a:t>The main</a:t>
            </a:r>
            <a:r>
              <a:rPr lang="en-AU" sz="2000">
                <a:solidFill>
                  <a:srgbClr val="FFCC00"/>
                </a:solidFill>
                <a:latin typeface="Arial" charset="0"/>
                <a:cs typeface="Arial" charset="0"/>
              </a:rPr>
              <a:t> advantage</a:t>
            </a:r>
            <a:r>
              <a:rPr lang="en-AU" sz="2000">
                <a:latin typeface="Arial" charset="0"/>
                <a:cs typeface="Arial" charset="0"/>
              </a:rPr>
              <a:t> of the MEN system is that the neutral is connected to the earth at every distribution centre and installation in the supply system, thus providing many parallel paths for any fault currents. </a:t>
            </a:r>
            <a:endParaRPr lang="en-AU" sz="2000">
              <a:latin typeface="Courier New" pitchFamily="49" charset="0"/>
              <a:cs typeface="Courier New" pitchFamily="49" charset="0"/>
            </a:endParaRPr>
          </a:p>
        </p:txBody>
      </p:sp>
      <p:sp>
        <p:nvSpPr>
          <p:cNvPr id="37894" name="Text Box 6"/>
          <p:cNvSpPr txBox="1">
            <a:spLocks noChangeArrowheads="1"/>
          </p:cNvSpPr>
          <p:nvPr/>
        </p:nvSpPr>
        <p:spPr bwMode="auto">
          <a:xfrm>
            <a:off x="1219200" y="487363"/>
            <a:ext cx="7391400" cy="244475"/>
          </a:xfrm>
          <a:prstGeom prst="rect">
            <a:avLst/>
          </a:prstGeom>
          <a:noFill/>
          <a:ln w="9525">
            <a:noFill/>
            <a:miter lim="800000"/>
            <a:headEnd/>
            <a:tailEnd/>
          </a:ln>
          <a:effectLst/>
        </p:spPr>
        <p:txBody>
          <a:bodyPr>
            <a:spAutoFit/>
          </a:bodyPr>
          <a:lstStyle/>
          <a:p>
            <a:pPr>
              <a:lnSpc>
                <a:spcPct val="50000"/>
              </a:lnSpc>
              <a:spcBef>
                <a:spcPct val="20000"/>
              </a:spcBef>
            </a:pPr>
            <a:r>
              <a:rPr lang="en-AU" sz="2000">
                <a:solidFill>
                  <a:srgbClr val="FFFF00"/>
                </a:solidFill>
                <a:latin typeface="Courier New" pitchFamily="49" charset="0"/>
                <a:cs typeface="Courier New" pitchFamily="49" charset="0"/>
              </a:rPr>
              <a:t> </a:t>
            </a:r>
            <a:endParaRPr lang="en-AU" sz="2000">
              <a:solidFill>
                <a:srgbClr val="FFFF00"/>
              </a:solidFill>
              <a:latin typeface="Arial" charset="0"/>
              <a:cs typeface="Times New Roman" pitchFamily="18" charset="0"/>
            </a:endParaRPr>
          </a:p>
        </p:txBody>
      </p:sp>
      <p:sp>
        <p:nvSpPr>
          <p:cNvPr id="37899" name="Text Box 11"/>
          <p:cNvSpPr txBox="1">
            <a:spLocks noChangeArrowheads="1"/>
          </p:cNvSpPr>
          <p:nvPr/>
        </p:nvSpPr>
        <p:spPr bwMode="auto">
          <a:xfrm>
            <a:off x="1219200" y="5135563"/>
            <a:ext cx="7543800" cy="396875"/>
          </a:xfrm>
          <a:prstGeom prst="rect">
            <a:avLst/>
          </a:prstGeom>
          <a:noFill/>
          <a:ln w="9525">
            <a:noFill/>
            <a:miter lim="800000"/>
            <a:headEnd/>
            <a:tailEnd/>
          </a:ln>
          <a:effectLst/>
        </p:spPr>
        <p:txBody>
          <a:bodyPr>
            <a:spAutoFit/>
          </a:bodyPr>
          <a:lstStyle/>
          <a:p>
            <a:pPr>
              <a:spcBef>
                <a:spcPct val="50000"/>
              </a:spcBef>
            </a:pPr>
            <a:r>
              <a:rPr lang="en-AU" sz="2000">
                <a:solidFill>
                  <a:schemeClr val="tx2"/>
                </a:solidFill>
                <a:latin typeface="Arial" charset="0"/>
                <a:cs typeface="Times New Roman" pitchFamily="18" charset="0"/>
              </a:rPr>
              <a:t>The MEN system is the system used in most installations in W.A.</a:t>
            </a:r>
            <a:r>
              <a:rPr lang="en-AU" sz="2000">
                <a:latin typeface="Arial" charset="0"/>
                <a:cs typeface="Courier New" pitchFamily="49" charset="0"/>
              </a:rPr>
              <a:t> </a:t>
            </a:r>
          </a:p>
        </p:txBody>
      </p:sp>
      <p:sp>
        <p:nvSpPr>
          <p:cNvPr id="37900" name="Text Box 12"/>
          <p:cNvSpPr txBox="1">
            <a:spLocks noChangeArrowheads="1"/>
          </p:cNvSpPr>
          <p:nvPr/>
        </p:nvSpPr>
        <p:spPr bwMode="auto">
          <a:xfrm>
            <a:off x="1219200" y="2590800"/>
            <a:ext cx="7543800" cy="22256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Arial" charset="0"/>
              </a:rPr>
              <a:t>The main </a:t>
            </a:r>
            <a:r>
              <a:rPr lang="en-AU" sz="2000" dirty="0">
                <a:solidFill>
                  <a:srgbClr val="FFCC00"/>
                </a:solidFill>
                <a:latin typeface="Arial" charset="0"/>
                <a:cs typeface="Arial" charset="0"/>
              </a:rPr>
              <a:t>disadvantage</a:t>
            </a:r>
            <a:r>
              <a:rPr lang="en-AU" sz="2000" dirty="0">
                <a:latin typeface="Arial" charset="0"/>
                <a:cs typeface="Arial" charset="0"/>
              </a:rPr>
              <a:t> is that the resistance of the earthing conductors and earthing circuits must always be low enough to ensure that sufficient current can flow under fault conditions to allow the protection device to operate within a specified time (see AS/NZS 3000 </a:t>
            </a:r>
            <a:r>
              <a:rPr lang="en-AU" sz="2000">
                <a:latin typeface="Arial" charset="0"/>
                <a:cs typeface="Arial" charset="0"/>
              </a:rPr>
              <a:t>Clause </a:t>
            </a:r>
            <a:r>
              <a:rPr lang="en-AU" sz="2000" smtClean="0">
                <a:latin typeface="Arial" charset="0"/>
                <a:cs typeface="Arial" charset="0"/>
              </a:rPr>
              <a:t>8.3.5.2(a)).  </a:t>
            </a:r>
            <a:r>
              <a:rPr lang="en-AU" sz="2000" dirty="0">
                <a:latin typeface="Arial" charset="0"/>
                <a:cs typeface="Arial" charset="0"/>
              </a:rPr>
              <a:t>The Wiring Rules require that the resistance of a main earthing conductor must not exceed 0.5 ohms (see Clause </a:t>
            </a:r>
            <a:r>
              <a:rPr lang="en-AU" sz="2000" dirty="0" smtClean="0">
                <a:latin typeface="Arial" charset="0"/>
                <a:cs typeface="Arial" charset="0"/>
              </a:rPr>
              <a:t>5.5.1.4).</a:t>
            </a:r>
            <a:endParaRPr lang="en-AU" sz="20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dissolve">
                                      <p:cBhvr>
                                        <p:cTn id="7" dur="500"/>
                                        <p:tgtEl>
                                          <p:spTgt spid="379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9"/>
                                        </p:tgtEl>
                                        <p:attrNameLst>
                                          <p:attrName>style.visibility</p:attrName>
                                        </p:attrNameLst>
                                      </p:cBhvr>
                                      <p:to>
                                        <p:strVal val="visible"/>
                                      </p:to>
                                    </p:set>
                                    <p:animEffect transition="in" filter="dissolve">
                                      <p:cBhvr>
                                        <p:cTn id="12" dur="500"/>
                                        <p:tgtEl>
                                          <p:spTgt spid="3789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7891"/>
                                        </p:tgtEl>
                                        <p:attrNameLst>
                                          <p:attrName>style.visibility</p:attrName>
                                        </p:attrNameLst>
                                      </p:cBhvr>
                                      <p:to>
                                        <p:strVal val="visible"/>
                                      </p:to>
                                    </p:set>
                                    <p:anim calcmode="lin" valueType="num">
                                      <p:cBhvr>
                                        <p:cTn id="16" dur="500" fill="hold"/>
                                        <p:tgtEl>
                                          <p:spTgt spid="37891"/>
                                        </p:tgtEl>
                                        <p:attrNameLst>
                                          <p:attrName>ppt_w</p:attrName>
                                        </p:attrNameLst>
                                      </p:cBhvr>
                                      <p:tavLst>
                                        <p:tav tm="0">
                                          <p:val>
                                            <p:fltVal val="0"/>
                                          </p:val>
                                        </p:tav>
                                        <p:tav tm="100000">
                                          <p:val>
                                            <p:strVal val="#ppt_w"/>
                                          </p:val>
                                        </p:tav>
                                      </p:tavLst>
                                    </p:anim>
                                    <p:anim calcmode="lin" valueType="num">
                                      <p:cBhvr>
                                        <p:cTn id="17" dur="500" fill="hold"/>
                                        <p:tgtEl>
                                          <p:spTgt spid="378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P spid="37899" grpId="0" autoUpdateAnimBg="0"/>
      <p:bldP spid="3790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957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26</a:t>
            </a:r>
            <a:endParaRPr lang="en-AU" sz="3200">
              <a:latin typeface="Arial Unicode MS" pitchFamily="34" charset="-128"/>
            </a:endParaRPr>
          </a:p>
        </p:txBody>
      </p:sp>
      <p:sp>
        <p:nvSpPr>
          <p:cNvPr id="109572"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internationally recognised symbol which means 'Double insulated - Do not earth'? </a:t>
            </a:r>
            <a:endParaRPr lang="en-US" sz="2000">
              <a:solidFill>
                <a:srgbClr val="FFFF00"/>
              </a:solidFill>
              <a:latin typeface="Arial" charset="0"/>
              <a:cs typeface="Times New Roman" pitchFamily="18" charset="0"/>
            </a:endParaRPr>
          </a:p>
        </p:txBody>
      </p:sp>
      <p:grpSp>
        <p:nvGrpSpPr>
          <p:cNvPr id="109577" name="Group 9"/>
          <p:cNvGrpSpPr>
            <a:grpSpLocks/>
          </p:cNvGrpSpPr>
          <p:nvPr/>
        </p:nvGrpSpPr>
        <p:grpSpPr bwMode="auto">
          <a:xfrm>
            <a:off x="1714500" y="4191000"/>
            <a:ext cx="5715000" cy="1371600"/>
            <a:chOff x="1080" y="2640"/>
            <a:chExt cx="3600" cy="864"/>
          </a:xfrm>
        </p:grpSpPr>
        <p:grpSp>
          <p:nvGrpSpPr>
            <p:cNvPr id="109576" name="Group 8"/>
            <p:cNvGrpSpPr>
              <a:grpSpLocks/>
            </p:cNvGrpSpPr>
            <p:nvPr/>
          </p:nvGrpSpPr>
          <p:grpSpPr bwMode="auto">
            <a:xfrm>
              <a:off x="1080" y="2640"/>
              <a:ext cx="3600" cy="864"/>
              <a:chOff x="1080" y="2640"/>
              <a:chExt cx="3600" cy="864"/>
            </a:xfrm>
          </p:grpSpPr>
          <p:sp>
            <p:nvSpPr>
              <p:cNvPr id="109573" name="Text Box 5"/>
              <p:cNvSpPr txBox="1">
                <a:spLocks noChangeArrowheads="1"/>
              </p:cNvSpPr>
              <p:nvPr/>
            </p:nvSpPr>
            <p:spPr bwMode="auto">
              <a:xfrm>
                <a:off x="1080" y="2640"/>
                <a:ext cx="3600" cy="250"/>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Courier New" pitchFamily="49" charset="0"/>
                  </a:rPr>
                  <a:t>Answer:    </a:t>
                </a:r>
                <a:r>
                  <a:rPr lang="en-AU" sz="2000">
                    <a:latin typeface="Arial" charset="0"/>
                    <a:cs typeface="Times New Roman" pitchFamily="18" charset="0"/>
                  </a:rPr>
                  <a:t>One square inside another  </a:t>
                </a:r>
                <a:endParaRPr lang="en-US" sz="2000">
                  <a:latin typeface="Arial" charset="0"/>
                  <a:cs typeface="Times New Roman" pitchFamily="18" charset="0"/>
                </a:endParaRPr>
              </a:p>
            </p:txBody>
          </p:sp>
          <p:sp>
            <p:nvSpPr>
              <p:cNvPr id="109574" name="Rectangle 6"/>
              <p:cNvSpPr>
                <a:spLocks noChangeArrowheads="1"/>
              </p:cNvSpPr>
              <p:nvPr/>
            </p:nvSpPr>
            <p:spPr bwMode="auto">
              <a:xfrm>
                <a:off x="2352" y="2976"/>
                <a:ext cx="528" cy="528"/>
              </a:xfrm>
              <a:prstGeom prst="rect">
                <a:avLst/>
              </a:prstGeom>
              <a:noFill/>
              <a:ln w="38100">
                <a:solidFill>
                  <a:srgbClr val="FFFF00"/>
                </a:solidFill>
                <a:miter lim="800000"/>
                <a:headEnd/>
                <a:tailEnd/>
              </a:ln>
              <a:effectLst/>
            </p:spPr>
            <p:txBody>
              <a:bodyPr wrap="none" anchor="ctr"/>
              <a:lstStyle/>
              <a:p>
                <a:endParaRPr lang="en-US"/>
              </a:p>
            </p:txBody>
          </p:sp>
        </p:grpSp>
        <p:sp>
          <p:nvSpPr>
            <p:cNvPr id="109575" name="Rectangle 7"/>
            <p:cNvSpPr>
              <a:spLocks noChangeArrowheads="1"/>
            </p:cNvSpPr>
            <p:nvPr/>
          </p:nvSpPr>
          <p:spPr bwMode="auto">
            <a:xfrm>
              <a:off x="2448" y="3072"/>
              <a:ext cx="324" cy="312"/>
            </a:xfrm>
            <a:prstGeom prst="rect">
              <a:avLst/>
            </a:prstGeom>
            <a:noFill/>
            <a:ln w="38100">
              <a:solidFill>
                <a:srgbClr val="FFFF00"/>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dissolve">
                                      <p:cBhvr>
                                        <p:cTn id="7" dur="500"/>
                                        <p:tgtEl>
                                          <p:spTgt spid="1095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9577"/>
                                        </p:tgtEl>
                                        <p:attrNameLst>
                                          <p:attrName>style.visibility</p:attrName>
                                        </p:attrNameLst>
                                      </p:cBhvr>
                                      <p:to>
                                        <p:strVal val="visible"/>
                                      </p:to>
                                    </p:set>
                                    <p:animEffect transition="in" filter="dissolve">
                                      <p:cBhvr>
                                        <p:cTn id="12" dur="500"/>
                                        <p:tgtEl>
                                          <p:spTgt spid="10957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9570"/>
                                        </p:tgtEl>
                                        <p:attrNameLst>
                                          <p:attrName>style.visibility</p:attrName>
                                        </p:attrNameLst>
                                      </p:cBhvr>
                                      <p:to>
                                        <p:strVal val="visible"/>
                                      </p:to>
                                    </p:set>
                                    <p:anim calcmode="lin" valueType="num">
                                      <p:cBhvr>
                                        <p:cTn id="16" dur="500" fill="hold"/>
                                        <p:tgtEl>
                                          <p:spTgt spid="109570"/>
                                        </p:tgtEl>
                                        <p:attrNameLst>
                                          <p:attrName>ppt_w</p:attrName>
                                        </p:attrNameLst>
                                      </p:cBhvr>
                                      <p:tavLst>
                                        <p:tav tm="0">
                                          <p:val>
                                            <p:fltVal val="0"/>
                                          </p:val>
                                        </p:tav>
                                        <p:tav tm="100000">
                                          <p:val>
                                            <p:strVal val="#ppt_w"/>
                                          </p:val>
                                        </p:tav>
                                      </p:tavLst>
                                    </p:anim>
                                    <p:anim calcmode="lin" valueType="num">
                                      <p:cBhvr>
                                        <p:cTn id="17" dur="500" fill="hold"/>
                                        <p:tgtEl>
                                          <p:spTgt spid="1095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autoUpdateAnimBg="0"/>
      <p:bldP spid="10957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059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27</a:t>
            </a:r>
            <a:endParaRPr lang="en-AU" sz="3200">
              <a:latin typeface="Arial Unicode MS" pitchFamily="34" charset="-128"/>
            </a:endParaRPr>
          </a:p>
        </p:txBody>
      </p:sp>
      <p:sp>
        <p:nvSpPr>
          <p:cNvPr id="110596" name="Text Box 4"/>
          <p:cNvSpPr txBox="1">
            <a:spLocks noChangeArrowheads="1"/>
          </p:cNvSpPr>
          <p:nvPr/>
        </p:nvSpPr>
        <p:spPr bwMode="auto">
          <a:xfrm>
            <a:off x="1600200" y="990600"/>
            <a:ext cx="6629400" cy="13112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precaution must be taken to prevent an internal conductor from coming into contact with accessible metal if it becomes detached from its terminal in a double insulated appliance? </a:t>
            </a:r>
            <a:endParaRPr lang="en-US" sz="2000">
              <a:solidFill>
                <a:srgbClr val="FFFF00"/>
              </a:solidFill>
              <a:latin typeface="Arial" charset="0"/>
              <a:cs typeface="Times New Roman" pitchFamily="18" charset="0"/>
            </a:endParaRPr>
          </a:p>
        </p:txBody>
      </p:sp>
      <p:sp>
        <p:nvSpPr>
          <p:cNvPr id="110597"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It must be protected, secured or insulated so that it (or its single insulation) can not come in contact with accessible metal. </a:t>
            </a:r>
            <a:endParaRPr lang="en-US" sz="2000" dirty="0">
              <a:latin typeface="Arial" charset="0"/>
              <a:cs typeface="Arial" charset="0"/>
            </a:endParaRPr>
          </a:p>
          <a:p>
            <a:pPr>
              <a:spcBef>
                <a:spcPct val="50000"/>
              </a:spcBef>
            </a:pPr>
            <a:r>
              <a:rPr lang="en-AU" sz="2000" dirty="0">
                <a:latin typeface="Arial" charset="0"/>
                <a:cs typeface="Arial" charset="0"/>
              </a:rPr>
              <a:t> AS/NZS 3000 </a:t>
            </a:r>
            <a:r>
              <a:rPr lang="en-AU" sz="2000" dirty="0" smtClean="0">
                <a:latin typeface="Arial" charset="0"/>
                <a:cs typeface="Arial" charset="0"/>
              </a:rPr>
              <a:t>5.4.1.1 (b)(</a:t>
            </a:r>
            <a:r>
              <a:rPr lang="en-AU" sz="2000" dirty="0" err="1" smtClean="0">
                <a:latin typeface="Arial" charset="0"/>
                <a:cs typeface="Arial" charset="0"/>
              </a:rPr>
              <a:t>i</a:t>
            </a:r>
            <a:r>
              <a:rPr lang="en-AU" sz="2000" dirty="0" smtClean="0">
                <a:latin typeface="Arial" charset="0"/>
                <a:cs typeface="Arial" charset="0"/>
              </a:rPr>
              <a:t>) (C)</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dissolve">
                                      <p:cBhvr>
                                        <p:cTn id="7" dur="500"/>
                                        <p:tgtEl>
                                          <p:spTgt spid="1105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Effect transition="in" filter="dissolve">
                                      <p:cBhvr>
                                        <p:cTn id="12" dur="500"/>
                                        <p:tgtEl>
                                          <p:spTgt spid="11059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0594"/>
                                        </p:tgtEl>
                                        <p:attrNameLst>
                                          <p:attrName>style.visibility</p:attrName>
                                        </p:attrNameLst>
                                      </p:cBhvr>
                                      <p:to>
                                        <p:strVal val="visible"/>
                                      </p:to>
                                    </p:set>
                                    <p:anim calcmode="lin" valueType="num">
                                      <p:cBhvr>
                                        <p:cTn id="16" dur="500" fill="hold"/>
                                        <p:tgtEl>
                                          <p:spTgt spid="110594"/>
                                        </p:tgtEl>
                                        <p:attrNameLst>
                                          <p:attrName>ppt_w</p:attrName>
                                        </p:attrNameLst>
                                      </p:cBhvr>
                                      <p:tavLst>
                                        <p:tav tm="0">
                                          <p:val>
                                            <p:fltVal val="0"/>
                                          </p:val>
                                        </p:tav>
                                        <p:tav tm="100000">
                                          <p:val>
                                            <p:strVal val="#ppt_w"/>
                                          </p:val>
                                        </p:tav>
                                      </p:tavLst>
                                    </p:anim>
                                    <p:anim calcmode="lin" valueType="num">
                                      <p:cBhvr>
                                        <p:cTn id="17" dur="500" fill="hold"/>
                                        <p:tgtEl>
                                          <p:spTgt spid="1105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autoUpdateAnimBg="0"/>
      <p:bldP spid="110596" grpId="0" autoUpdateAnimBg="0"/>
      <p:bldP spid="11059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161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28</a:t>
            </a:r>
            <a:endParaRPr lang="en-AU" sz="3200">
              <a:latin typeface="Arial Unicode MS" pitchFamily="34" charset="-128"/>
            </a:endParaRPr>
          </a:p>
        </p:txBody>
      </p:sp>
      <p:sp>
        <p:nvSpPr>
          <p:cNvPr id="111620"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necessary to earth exposed metal in a 32 volt portable hand-lamp? </a:t>
            </a:r>
            <a:endParaRPr lang="en-US" sz="2000">
              <a:solidFill>
                <a:srgbClr val="FFFF00"/>
              </a:solidFill>
              <a:latin typeface="Arial" charset="0"/>
              <a:cs typeface="Times New Roman" pitchFamily="18" charset="0"/>
            </a:endParaRPr>
          </a:p>
        </p:txBody>
      </p:sp>
      <p:sp>
        <p:nvSpPr>
          <p:cNvPr id="111621"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AU" sz="2000" dirty="0" smtClean="0">
                <a:latin typeface="Arial" charset="0"/>
                <a:cs typeface="Arial" charset="0"/>
              </a:rPr>
              <a:t>AS/NZS 3000 5.4.1.1 (b) (iii) </a:t>
            </a:r>
            <a:endParaRPr lang="en-US"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dissolve">
                                      <p:cBhvr>
                                        <p:cTn id="7" dur="500"/>
                                        <p:tgtEl>
                                          <p:spTgt spid="1116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21"/>
                                        </p:tgtEl>
                                        <p:attrNameLst>
                                          <p:attrName>style.visibility</p:attrName>
                                        </p:attrNameLst>
                                      </p:cBhvr>
                                      <p:to>
                                        <p:strVal val="visible"/>
                                      </p:to>
                                    </p:set>
                                    <p:animEffect transition="in" filter="dissolve">
                                      <p:cBhvr>
                                        <p:cTn id="12" dur="500"/>
                                        <p:tgtEl>
                                          <p:spTgt spid="11162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1618"/>
                                        </p:tgtEl>
                                        <p:attrNameLst>
                                          <p:attrName>style.visibility</p:attrName>
                                        </p:attrNameLst>
                                      </p:cBhvr>
                                      <p:to>
                                        <p:strVal val="visible"/>
                                      </p:to>
                                    </p:set>
                                    <p:anim calcmode="lin" valueType="num">
                                      <p:cBhvr>
                                        <p:cTn id="16" dur="500" fill="hold"/>
                                        <p:tgtEl>
                                          <p:spTgt spid="111618"/>
                                        </p:tgtEl>
                                        <p:attrNameLst>
                                          <p:attrName>ppt_w</p:attrName>
                                        </p:attrNameLst>
                                      </p:cBhvr>
                                      <p:tavLst>
                                        <p:tav tm="0">
                                          <p:val>
                                            <p:fltVal val="0"/>
                                          </p:val>
                                        </p:tav>
                                        <p:tav tm="100000">
                                          <p:val>
                                            <p:strVal val="#ppt_w"/>
                                          </p:val>
                                        </p:tav>
                                      </p:tavLst>
                                    </p:anim>
                                    <p:anim calcmode="lin" valueType="num">
                                      <p:cBhvr>
                                        <p:cTn id="17" dur="500" fill="hold"/>
                                        <p:tgtEl>
                                          <p:spTgt spid="1116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autoUpdateAnimBg="0"/>
      <p:bldP spid="111620" grpId="0" autoUpdateAnimBg="0"/>
      <p:bldP spid="11162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264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29</a:t>
            </a:r>
            <a:endParaRPr lang="en-AU" sz="3200">
              <a:latin typeface="Arial Unicode MS" pitchFamily="34" charset="-128"/>
            </a:endParaRPr>
          </a:p>
        </p:txBody>
      </p:sp>
      <p:sp>
        <p:nvSpPr>
          <p:cNvPr id="112644"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permissible to loop a MAIN earthing conductor into a luminaire to avoid having to run another earthing conductor to the luminaire? </a:t>
            </a:r>
            <a:endParaRPr lang="en-US" sz="2000">
              <a:solidFill>
                <a:srgbClr val="FFFF00"/>
              </a:solidFill>
              <a:latin typeface="Arial" charset="0"/>
              <a:cs typeface="Times New Roman" pitchFamily="18" charset="0"/>
            </a:endParaRPr>
          </a:p>
        </p:txBody>
      </p:sp>
      <p:sp>
        <p:nvSpPr>
          <p:cNvPr id="112645"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5.5.1.1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dissolve">
                                      <p:cBhvr>
                                        <p:cTn id="7" dur="500"/>
                                        <p:tgtEl>
                                          <p:spTgt spid="1126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45"/>
                                        </p:tgtEl>
                                        <p:attrNameLst>
                                          <p:attrName>style.visibility</p:attrName>
                                        </p:attrNameLst>
                                      </p:cBhvr>
                                      <p:to>
                                        <p:strVal val="visible"/>
                                      </p:to>
                                    </p:set>
                                    <p:animEffect transition="in" filter="dissolve">
                                      <p:cBhvr>
                                        <p:cTn id="12" dur="500"/>
                                        <p:tgtEl>
                                          <p:spTgt spid="11264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2642"/>
                                        </p:tgtEl>
                                        <p:attrNameLst>
                                          <p:attrName>style.visibility</p:attrName>
                                        </p:attrNameLst>
                                      </p:cBhvr>
                                      <p:to>
                                        <p:strVal val="visible"/>
                                      </p:to>
                                    </p:set>
                                    <p:anim calcmode="lin" valueType="num">
                                      <p:cBhvr>
                                        <p:cTn id="16" dur="500" fill="hold"/>
                                        <p:tgtEl>
                                          <p:spTgt spid="112642"/>
                                        </p:tgtEl>
                                        <p:attrNameLst>
                                          <p:attrName>ppt_w</p:attrName>
                                        </p:attrNameLst>
                                      </p:cBhvr>
                                      <p:tavLst>
                                        <p:tav tm="0">
                                          <p:val>
                                            <p:fltVal val="0"/>
                                          </p:val>
                                        </p:tav>
                                        <p:tav tm="100000">
                                          <p:val>
                                            <p:strVal val="#ppt_w"/>
                                          </p:val>
                                        </p:tav>
                                      </p:tavLst>
                                    </p:anim>
                                    <p:anim calcmode="lin" valueType="num">
                                      <p:cBhvr>
                                        <p:cTn id="17" dur="500" fill="hold"/>
                                        <p:tgtEl>
                                          <p:spTgt spid="112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autoUpdateAnimBg="0"/>
      <p:bldP spid="112644" grpId="0" autoUpdateAnimBg="0"/>
      <p:bldP spid="11264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366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30</a:t>
            </a:r>
            <a:endParaRPr lang="en-AU" sz="3200">
              <a:latin typeface="Arial Unicode MS" pitchFamily="34" charset="-128"/>
            </a:endParaRPr>
          </a:p>
        </p:txBody>
      </p:sp>
      <p:sp>
        <p:nvSpPr>
          <p:cNvPr id="113668"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permissible to connect a subsidiary earthing conductor to a main earthing conductor using a soldered tee joint?  </a:t>
            </a:r>
            <a:endParaRPr lang="en-US" sz="2000">
              <a:solidFill>
                <a:srgbClr val="FFFF00"/>
              </a:solidFill>
              <a:latin typeface="Arial" charset="0"/>
              <a:cs typeface="Times New Roman" pitchFamily="18" charset="0"/>
            </a:endParaRPr>
          </a:p>
        </p:txBody>
      </p:sp>
      <p:sp>
        <p:nvSpPr>
          <p:cNvPr id="113669"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Yes.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5.5.2.1</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dissolve">
                                      <p:cBhvr>
                                        <p:cTn id="7" dur="500"/>
                                        <p:tgtEl>
                                          <p:spTgt spid="1136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Effect transition="in" filter="dissolve">
                                      <p:cBhvr>
                                        <p:cTn id="12" dur="500"/>
                                        <p:tgtEl>
                                          <p:spTgt spid="11366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3666"/>
                                        </p:tgtEl>
                                        <p:attrNameLst>
                                          <p:attrName>style.visibility</p:attrName>
                                        </p:attrNameLst>
                                      </p:cBhvr>
                                      <p:to>
                                        <p:strVal val="visible"/>
                                      </p:to>
                                    </p:set>
                                    <p:anim calcmode="lin" valueType="num">
                                      <p:cBhvr>
                                        <p:cTn id="16" dur="500" fill="hold"/>
                                        <p:tgtEl>
                                          <p:spTgt spid="113666"/>
                                        </p:tgtEl>
                                        <p:attrNameLst>
                                          <p:attrName>ppt_w</p:attrName>
                                        </p:attrNameLst>
                                      </p:cBhvr>
                                      <p:tavLst>
                                        <p:tav tm="0">
                                          <p:val>
                                            <p:fltVal val="0"/>
                                          </p:val>
                                        </p:tav>
                                        <p:tav tm="100000">
                                          <p:val>
                                            <p:strVal val="#ppt_w"/>
                                          </p:val>
                                        </p:tav>
                                      </p:tavLst>
                                    </p:anim>
                                    <p:anim calcmode="lin" valueType="num">
                                      <p:cBhvr>
                                        <p:cTn id="17" dur="500" fill="hold"/>
                                        <p:tgtEl>
                                          <p:spTgt spid="1136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nimBg="1" autoUpdateAnimBg="0"/>
      <p:bldP spid="113668" grpId="0" autoUpdateAnimBg="0"/>
      <p:bldP spid="11366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469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31</a:t>
            </a:r>
            <a:endParaRPr lang="en-AU" sz="3200">
              <a:latin typeface="Arial Unicode MS" pitchFamily="34" charset="-128"/>
            </a:endParaRPr>
          </a:p>
        </p:txBody>
      </p:sp>
      <p:sp>
        <p:nvSpPr>
          <p:cNvPr id="114692" name="Text Box 4"/>
          <p:cNvSpPr txBox="1">
            <a:spLocks noChangeArrowheads="1"/>
          </p:cNvSpPr>
          <p:nvPr/>
        </p:nvSpPr>
        <p:spPr bwMode="auto">
          <a:xfrm>
            <a:off x="1600200" y="990600"/>
            <a:ext cx="6629400" cy="13112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permissible to earth equipment by connecting exposed metal to an earthing conductor which is being used to earth equipment supplied from another distribution board? </a:t>
            </a:r>
            <a:endParaRPr lang="en-US" sz="2000">
              <a:solidFill>
                <a:srgbClr val="FFFF00"/>
              </a:solidFill>
              <a:latin typeface="Arial" charset="0"/>
              <a:cs typeface="Times New Roman" pitchFamily="18" charset="0"/>
            </a:endParaRPr>
          </a:p>
        </p:txBody>
      </p:sp>
      <p:sp>
        <p:nvSpPr>
          <p:cNvPr id="114693"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5.5.2.2.3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dissolve">
                                      <p:cBhvr>
                                        <p:cTn id="7" dur="500"/>
                                        <p:tgtEl>
                                          <p:spTgt spid="1146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3"/>
                                        </p:tgtEl>
                                        <p:attrNameLst>
                                          <p:attrName>style.visibility</p:attrName>
                                        </p:attrNameLst>
                                      </p:cBhvr>
                                      <p:to>
                                        <p:strVal val="visible"/>
                                      </p:to>
                                    </p:set>
                                    <p:animEffect transition="in" filter="dissolve">
                                      <p:cBhvr>
                                        <p:cTn id="12" dur="500"/>
                                        <p:tgtEl>
                                          <p:spTgt spid="11469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4690"/>
                                        </p:tgtEl>
                                        <p:attrNameLst>
                                          <p:attrName>style.visibility</p:attrName>
                                        </p:attrNameLst>
                                      </p:cBhvr>
                                      <p:to>
                                        <p:strVal val="visible"/>
                                      </p:to>
                                    </p:set>
                                    <p:anim calcmode="lin" valueType="num">
                                      <p:cBhvr>
                                        <p:cTn id="16" dur="500" fill="hold"/>
                                        <p:tgtEl>
                                          <p:spTgt spid="114690"/>
                                        </p:tgtEl>
                                        <p:attrNameLst>
                                          <p:attrName>ppt_w</p:attrName>
                                        </p:attrNameLst>
                                      </p:cBhvr>
                                      <p:tavLst>
                                        <p:tav tm="0">
                                          <p:val>
                                            <p:fltVal val="0"/>
                                          </p:val>
                                        </p:tav>
                                        <p:tav tm="100000">
                                          <p:val>
                                            <p:strVal val="#ppt_w"/>
                                          </p:val>
                                        </p:tav>
                                      </p:tavLst>
                                    </p:anim>
                                    <p:anim calcmode="lin" valueType="num">
                                      <p:cBhvr>
                                        <p:cTn id="17" dur="500" fill="hold"/>
                                        <p:tgtEl>
                                          <p:spTgt spid="1146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autoUpdateAnimBg="0"/>
      <p:bldP spid="114692" grpId="0" autoUpdateAnimBg="0"/>
      <p:bldP spid="11469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673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32</a:t>
            </a:r>
            <a:endParaRPr lang="en-AU" sz="3200">
              <a:latin typeface="Arial Unicode MS" pitchFamily="34" charset="-128"/>
            </a:endParaRPr>
          </a:p>
        </p:txBody>
      </p:sp>
      <p:sp>
        <p:nvSpPr>
          <p:cNvPr id="116740" name="Text Box 4"/>
          <p:cNvSpPr txBox="1">
            <a:spLocks noChangeArrowheads="1"/>
          </p:cNvSpPr>
          <p:nvPr/>
        </p:nvSpPr>
        <p:spPr bwMode="auto">
          <a:xfrm>
            <a:off x="1600200" y="990600"/>
            <a:ext cx="6629400" cy="13112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 steel wire armoured (SWA) cable is installed in such a way that the armouring is required to be earthed.  At which point in the installation must the armouring be earthed? </a:t>
            </a:r>
            <a:endParaRPr lang="en-US" sz="2000">
              <a:solidFill>
                <a:srgbClr val="FFFF00"/>
              </a:solidFill>
              <a:latin typeface="Arial" charset="0"/>
              <a:cs typeface="Times New Roman" pitchFamily="18" charset="0"/>
            </a:endParaRPr>
          </a:p>
        </p:txBody>
      </p:sp>
      <p:sp>
        <p:nvSpPr>
          <p:cNvPr id="116741"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It must be earthed at the end adjacent to the switchboard or at </a:t>
            </a:r>
            <a:r>
              <a:rPr lang="en-AU" sz="2000" dirty="0">
                <a:latin typeface="Arial" charset="0"/>
                <a:cs typeface="Times New Roman" pitchFamily="18" charset="0"/>
              </a:rPr>
              <a:t>which the cable originates.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5.5.3.2 (b</a:t>
            </a:r>
            <a:r>
              <a:rPr lang="en-AU" sz="2000" dirty="0">
                <a:latin typeface="Arial" charset="0"/>
                <a:cs typeface="Times New Roman" pitchFamily="18" charset="0"/>
              </a:rPr>
              <a:t>)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ssolve">
                                      <p:cBhvr>
                                        <p:cTn id="7" dur="5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dissolve">
                                      <p:cBhvr>
                                        <p:cTn id="12" dur="500"/>
                                        <p:tgtEl>
                                          <p:spTgt spid="11674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6738"/>
                                        </p:tgtEl>
                                        <p:attrNameLst>
                                          <p:attrName>style.visibility</p:attrName>
                                        </p:attrNameLst>
                                      </p:cBhvr>
                                      <p:to>
                                        <p:strVal val="visible"/>
                                      </p:to>
                                    </p:set>
                                    <p:anim calcmode="lin" valueType="num">
                                      <p:cBhvr>
                                        <p:cTn id="16" dur="500" fill="hold"/>
                                        <p:tgtEl>
                                          <p:spTgt spid="116738"/>
                                        </p:tgtEl>
                                        <p:attrNameLst>
                                          <p:attrName>ppt_w</p:attrName>
                                        </p:attrNameLst>
                                      </p:cBhvr>
                                      <p:tavLst>
                                        <p:tav tm="0">
                                          <p:val>
                                            <p:fltVal val="0"/>
                                          </p:val>
                                        </p:tav>
                                        <p:tav tm="100000">
                                          <p:val>
                                            <p:strVal val="#ppt_w"/>
                                          </p:val>
                                        </p:tav>
                                      </p:tavLst>
                                    </p:anim>
                                    <p:anim calcmode="lin" valueType="num">
                                      <p:cBhvr>
                                        <p:cTn id="17" dur="500" fill="hold"/>
                                        <p:tgtEl>
                                          <p:spTgt spid="1167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autoUpdateAnimBg="0"/>
      <p:bldP spid="116740" grpId="0" autoUpdateAnimBg="0"/>
      <p:bldP spid="11674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776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33</a:t>
            </a:r>
            <a:endParaRPr lang="en-AU" sz="3200">
              <a:latin typeface="Arial Unicode MS" pitchFamily="34" charset="-128"/>
            </a:endParaRPr>
          </a:p>
        </p:txBody>
      </p:sp>
      <p:sp>
        <p:nvSpPr>
          <p:cNvPr id="117764"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limitation is placed on the use of metal conduit as the protective earthing conductor for cables which are contained in the conduit?  </a:t>
            </a:r>
            <a:endParaRPr lang="en-US" sz="2000">
              <a:solidFill>
                <a:srgbClr val="FFFF00"/>
              </a:solidFill>
              <a:latin typeface="Arial" charset="0"/>
              <a:cs typeface="Times New Roman" pitchFamily="18" charset="0"/>
            </a:endParaRPr>
          </a:p>
        </p:txBody>
      </p:sp>
      <p:sp>
        <p:nvSpPr>
          <p:cNvPr id="117765"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The metallic enclosure and associated fittings must be electrically and mechanically continuous.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a:t>
            </a:r>
            <a:r>
              <a:rPr lang="en-AU" sz="2000" dirty="0">
                <a:latin typeface="Arial" charset="0"/>
                <a:cs typeface="Times New Roman" pitchFamily="18" charset="0"/>
              </a:rPr>
              <a:t> Clause </a:t>
            </a:r>
            <a:r>
              <a:rPr lang="en-AU" sz="2000" dirty="0" smtClean="0">
                <a:latin typeface="Arial" charset="0"/>
                <a:cs typeface="Times New Roman" pitchFamily="18" charset="0"/>
              </a:rPr>
              <a:t>5.5.4.2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dissolve">
                                      <p:cBhvr>
                                        <p:cTn id="7" dur="500"/>
                                        <p:tgtEl>
                                          <p:spTgt spid="1177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65"/>
                                        </p:tgtEl>
                                        <p:attrNameLst>
                                          <p:attrName>style.visibility</p:attrName>
                                        </p:attrNameLst>
                                      </p:cBhvr>
                                      <p:to>
                                        <p:strVal val="visible"/>
                                      </p:to>
                                    </p:set>
                                    <p:animEffect transition="in" filter="dissolve">
                                      <p:cBhvr>
                                        <p:cTn id="12" dur="500"/>
                                        <p:tgtEl>
                                          <p:spTgt spid="11776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7762"/>
                                        </p:tgtEl>
                                        <p:attrNameLst>
                                          <p:attrName>style.visibility</p:attrName>
                                        </p:attrNameLst>
                                      </p:cBhvr>
                                      <p:to>
                                        <p:strVal val="visible"/>
                                      </p:to>
                                    </p:set>
                                    <p:anim calcmode="lin" valueType="num">
                                      <p:cBhvr>
                                        <p:cTn id="16" dur="500" fill="hold"/>
                                        <p:tgtEl>
                                          <p:spTgt spid="117762"/>
                                        </p:tgtEl>
                                        <p:attrNameLst>
                                          <p:attrName>ppt_w</p:attrName>
                                        </p:attrNameLst>
                                      </p:cBhvr>
                                      <p:tavLst>
                                        <p:tav tm="0">
                                          <p:val>
                                            <p:fltVal val="0"/>
                                          </p:val>
                                        </p:tav>
                                        <p:tav tm="100000">
                                          <p:val>
                                            <p:strVal val="#ppt_w"/>
                                          </p:val>
                                        </p:tav>
                                      </p:tavLst>
                                    </p:anim>
                                    <p:anim calcmode="lin" valueType="num">
                                      <p:cBhvr>
                                        <p:cTn id="17" dur="500" fill="hold"/>
                                        <p:tgtEl>
                                          <p:spTgt spid="1177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autoUpdateAnimBg="0"/>
      <p:bldP spid="117764" grpId="0" autoUpdateAnimBg="0"/>
      <p:bldP spid="11776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878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34</a:t>
            </a:r>
            <a:endParaRPr lang="en-AU" sz="3200">
              <a:latin typeface="Arial Unicode MS" pitchFamily="34" charset="-128"/>
            </a:endParaRPr>
          </a:p>
        </p:txBody>
      </p:sp>
      <p:sp>
        <p:nvSpPr>
          <p:cNvPr id="118788"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 metal conduit is installed in such a way that it is required to be earthed.  At which point in the installation must it be earthed? </a:t>
            </a:r>
            <a:endParaRPr lang="en-US" sz="2000">
              <a:solidFill>
                <a:srgbClr val="FFFF00"/>
              </a:solidFill>
              <a:latin typeface="Arial" charset="0"/>
              <a:cs typeface="Times New Roman" pitchFamily="18" charset="0"/>
            </a:endParaRPr>
          </a:p>
        </p:txBody>
      </p:sp>
      <p:sp>
        <p:nvSpPr>
          <p:cNvPr id="118789"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It must be earthed at the end adjacent to the switchboard or</a:t>
            </a:r>
            <a:r>
              <a:rPr lang="en-US" sz="2000" dirty="0">
                <a:latin typeface="Arial" charset="0"/>
                <a:cs typeface="Arial" charset="0"/>
              </a:rPr>
              <a:t> </a:t>
            </a:r>
            <a:r>
              <a:rPr lang="en-AU" sz="2000" dirty="0">
                <a:latin typeface="Arial" charset="0"/>
                <a:cs typeface="Times New Roman" pitchFamily="18" charset="0"/>
              </a:rPr>
              <a:t>accessory at which the conduit originates.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5.5.3.2 (a)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dissolve">
                                      <p:cBhvr>
                                        <p:cTn id="7" dur="500"/>
                                        <p:tgtEl>
                                          <p:spTgt spid="1187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89"/>
                                        </p:tgtEl>
                                        <p:attrNameLst>
                                          <p:attrName>style.visibility</p:attrName>
                                        </p:attrNameLst>
                                      </p:cBhvr>
                                      <p:to>
                                        <p:strVal val="visible"/>
                                      </p:to>
                                    </p:set>
                                    <p:animEffect transition="in" filter="dissolve">
                                      <p:cBhvr>
                                        <p:cTn id="12" dur="500"/>
                                        <p:tgtEl>
                                          <p:spTgt spid="11878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8786"/>
                                        </p:tgtEl>
                                        <p:attrNameLst>
                                          <p:attrName>style.visibility</p:attrName>
                                        </p:attrNameLst>
                                      </p:cBhvr>
                                      <p:to>
                                        <p:strVal val="visible"/>
                                      </p:to>
                                    </p:set>
                                    <p:anim calcmode="lin" valueType="num">
                                      <p:cBhvr>
                                        <p:cTn id="16" dur="500" fill="hold"/>
                                        <p:tgtEl>
                                          <p:spTgt spid="118786"/>
                                        </p:tgtEl>
                                        <p:attrNameLst>
                                          <p:attrName>ppt_w</p:attrName>
                                        </p:attrNameLst>
                                      </p:cBhvr>
                                      <p:tavLst>
                                        <p:tav tm="0">
                                          <p:val>
                                            <p:fltVal val="0"/>
                                          </p:val>
                                        </p:tav>
                                        <p:tav tm="100000">
                                          <p:val>
                                            <p:strVal val="#ppt_w"/>
                                          </p:val>
                                        </p:tav>
                                      </p:tavLst>
                                    </p:anim>
                                    <p:anim calcmode="lin" valueType="num">
                                      <p:cBhvr>
                                        <p:cTn id="17" dur="500" fill="hold"/>
                                        <p:tgtEl>
                                          <p:spTgt spid="1187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autoUpdateAnimBg="0"/>
      <p:bldP spid="118788" grpId="0" autoUpdateAnimBg="0"/>
      <p:bldP spid="11878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1981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35</a:t>
            </a:r>
            <a:endParaRPr lang="en-AU" sz="3200">
              <a:latin typeface="Arial Unicode MS" pitchFamily="34" charset="-128"/>
            </a:endParaRPr>
          </a:p>
        </p:txBody>
      </p:sp>
      <p:sp>
        <p:nvSpPr>
          <p:cNvPr id="119812"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How must a hinged door of a metallic electrical cubicle be earthed? </a:t>
            </a:r>
            <a:endParaRPr lang="en-US" sz="2000">
              <a:solidFill>
                <a:srgbClr val="FFFF00"/>
              </a:solidFill>
              <a:latin typeface="Arial" charset="0"/>
              <a:cs typeface="Times New Roman" pitchFamily="18" charset="0"/>
            </a:endParaRPr>
          </a:p>
        </p:txBody>
      </p:sp>
      <p:sp>
        <p:nvSpPr>
          <p:cNvPr id="119813"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By connecting a flexible conductor between the fixed component of the cubicle and the door.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5.3.2.3(c</a:t>
            </a:r>
            <a:r>
              <a:rPr lang="en-AU" sz="2000" dirty="0">
                <a:latin typeface="Arial" charset="0"/>
                <a:cs typeface="Times New Roman" pitchFamily="18" charset="0"/>
              </a:rPr>
              <a:t>)(ii</a:t>
            </a:r>
            <a:r>
              <a:rPr lang="en-AU" sz="2000" dirty="0" smtClean="0">
                <a:latin typeface="Arial" charset="0"/>
                <a:cs typeface="Times New Roman" pitchFamily="18" charset="0"/>
              </a:rPr>
              <a:t>)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dissolve">
                                      <p:cBhvr>
                                        <p:cTn id="7" dur="500"/>
                                        <p:tgtEl>
                                          <p:spTgt spid="1198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Effect transition="in" filter="dissolve">
                                      <p:cBhvr>
                                        <p:cTn id="12" dur="500"/>
                                        <p:tgtEl>
                                          <p:spTgt spid="11981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19810"/>
                                        </p:tgtEl>
                                        <p:attrNameLst>
                                          <p:attrName>style.visibility</p:attrName>
                                        </p:attrNameLst>
                                      </p:cBhvr>
                                      <p:to>
                                        <p:strVal val="visible"/>
                                      </p:to>
                                    </p:set>
                                    <p:anim calcmode="lin" valueType="num">
                                      <p:cBhvr>
                                        <p:cTn id="16" dur="500" fill="hold"/>
                                        <p:tgtEl>
                                          <p:spTgt spid="119810"/>
                                        </p:tgtEl>
                                        <p:attrNameLst>
                                          <p:attrName>ppt_w</p:attrName>
                                        </p:attrNameLst>
                                      </p:cBhvr>
                                      <p:tavLst>
                                        <p:tav tm="0">
                                          <p:val>
                                            <p:fltVal val="0"/>
                                          </p:val>
                                        </p:tav>
                                        <p:tav tm="100000">
                                          <p:val>
                                            <p:strVal val="#ppt_w"/>
                                          </p:val>
                                        </p:tav>
                                      </p:tavLst>
                                    </p:anim>
                                    <p:anim calcmode="lin" valueType="num">
                                      <p:cBhvr>
                                        <p:cTn id="17" dur="500" fill="hold"/>
                                        <p:tgtEl>
                                          <p:spTgt spid="1198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autoUpdateAnimBg="0"/>
      <p:bldP spid="119812" grpId="0" autoUpdateAnimBg="0"/>
      <p:bldP spid="11981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1747"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Operation of the MEN System</a:t>
            </a:r>
            <a:endParaRPr lang="en-AU" sz="2400">
              <a:latin typeface="Arial Unicode MS" pitchFamily="34" charset="-128"/>
            </a:endParaRPr>
          </a:p>
        </p:txBody>
      </p:sp>
      <p:sp>
        <p:nvSpPr>
          <p:cNvPr id="31748" name="Text Box 4"/>
          <p:cNvSpPr txBox="1">
            <a:spLocks noChangeArrowheads="1"/>
          </p:cNvSpPr>
          <p:nvPr/>
        </p:nvSpPr>
        <p:spPr bwMode="auto">
          <a:xfrm>
            <a:off x="1219200" y="990600"/>
            <a:ext cx="7543800" cy="10064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Arial" charset="0"/>
              </a:rPr>
              <a:t>The operation of an </a:t>
            </a:r>
            <a:r>
              <a:rPr lang="en-AU" sz="2000">
                <a:solidFill>
                  <a:srgbClr val="FFCC00"/>
                </a:solidFill>
                <a:latin typeface="Arial" charset="0"/>
                <a:cs typeface="Arial" charset="0"/>
              </a:rPr>
              <a:t>MEN earthing system</a:t>
            </a:r>
            <a:r>
              <a:rPr lang="en-AU" sz="2000">
                <a:latin typeface="Arial" charset="0"/>
                <a:cs typeface="Arial" charset="0"/>
              </a:rPr>
              <a:t> depends mainly on there being an adequate conducting path between the neutral conductor and the general mass of earth.  </a:t>
            </a:r>
          </a:p>
        </p:txBody>
      </p:sp>
      <p:sp>
        <p:nvSpPr>
          <p:cNvPr id="31752" name="Text Box 8"/>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31753" name="Text Box 9"/>
          <p:cNvSpPr txBox="1">
            <a:spLocks noChangeArrowheads="1"/>
          </p:cNvSpPr>
          <p:nvPr/>
        </p:nvSpPr>
        <p:spPr bwMode="auto">
          <a:xfrm>
            <a:off x="1219200" y="2925763"/>
            <a:ext cx="7543800" cy="1311275"/>
          </a:xfrm>
          <a:prstGeom prst="rect">
            <a:avLst/>
          </a:prstGeom>
          <a:noFill/>
          <a:ln w="9525">
            <a:noFill/>
            <a:miter lim="800000"/>
            <a:headEnd/>
            <a:tailEnd/>
          </a:ln>
          <a:effectLst/>
        </p:spPr>
        <p:txBody>
          <a:bodyPr>
            <a:spAutoFit/>
          </a:bodyPr>
          <a:lstStyle/>
          <a:p>
            <a:pPr>
              <a:spcBef>
                <a:spcPct val="50000"/>
              </a:spcBef>
            </a:pPr>
            <a:r>
              <a:rPr lang="en-AU" sz="2000">
                <a:latin typeface="Arial" charset="0"/>
                <a:cs typeface="Arial" charset="0"/>
              </a:rPr>
              <a:t>The supply is automatically disconnected when sufficient current flows in the circuit to operate the circuit protection device such as a fuse or circuit breaker, thus providing protection against electric shock in case of a fault.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53"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083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36</a:t>
            </a:r>
            <a:endParaRPr lang="en-AU" sz="3200">
              <a:latin typeface="Arial Unicode MS" pitchFamily="34" charset="-128"/>
            </a:endParaRPr>
          </a:p>
        </p:txBody>
      </p:sp>
      <p:sp>
        <p:nvSpPr>
          <p:cNvPr id="120836" name="Text Box 4"/>
          <p:cNvSpPr txBox="1">
            <a:spLocks noChangeArrowheads="1"/>
          </p:cNvSpPr>
          <p:nvPr/>
        </p:nvSpPr>
        <p:spPr bwMode="auto">
          <a:xfrm>
            <a:off x="1600200" y="990600"/>
            <a:ext cx="6629400" cy="16160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The exposed metal of electrical equipment on a wheeled overhead gantry crane is required to be earthed.  Can metal-to-metal contact between the wheels and the rail be regarded as an effective connection for the purposes of earthing? </a:t>
            </a:r>
            <a:endParaRPr lang="en-US" sz="2000">
              <a:solidFill>
                <a:srgbClr val="FFFF00"/>
              </a:solidFill>
              <a:latin typeface="Arial" charset="0"/>
              <a:cs typeface="Times New Roman" pitchFamily="18" charset="0"/>
            </a:endParaRPr>
          </a:p>
        </p:txBody>
      </p:sp>
      <p:sp>
        <p:nvSpPr>
          <p:cNvPr id="120837"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Yes.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5.2.3.2 (C) (iii)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dissolve">
                                      <p:cBhvr>
                                        <p:cTn id="7" dur="5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7"/>
                                        </p:tgtEl>
                                        <p:attrNameLst>
                                          <p:attrName>style.visibility</p:attrName>
                                        </p:attrNameLst>
                                      </p:cBhvr>
                                      <p:to>
                                        <p:strVal val="visible"/>
                                      </p:to>
                                    </p:set>
                                    <p:animEffect transition="in" filter="dissolve">
                                      <p:cBhvr>
                                        <p:cTn id="12" dur="500"/>
                                        <p:tgtEl>
                                          <p:spTgt spid="12083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0834"/>
                                        </p:tgtEl>
                                        <p:attrNameLst>
                                          <p:attrName>style.visibility</p:attrName>
                                        </p:attrNameLst>
                                      </p:cBhvr>
                                      <p:to>
                                        <p:strVal val="visible"/>
                                      </p:to>
                                    </p:set>
                                    <p:anim calcmode="lin" valueType="num">
                                      <p:cBhvr>
                                        <p:cTn id="16" dur="500" fill="hold"/>
                                        <p:tgtEl>
                                          <p:spTgt spid="120834"/>
                                        </p:tgtEl>
                                        <p:attrNameLst>
                                          <p:attrName>ppt_w</p:attrName>
                                        </p:attrNameLst>
                                      </p:cBhvr>
                                      <p:tavLst>
                                        <p:tav tm="0">
                                          <p:val>
                                            <p:fltVal val="0"/>
                                          </p:val>
                                        </p:tav>
                                        <p:tav tm="100000">
                                          <p:val>
                                            <p:strVal val="#ppt_w"/>
                                          </p:val>
                                        </p:tav>
                                      </p:tavLst>
                                    </p:anim>
                                    <p:anim calcmode="lin" valueType="num">
                                      <p:cBhvr>
                                        <p:cTn id="17" dur="500" fill="hold"/>
                                        <p:tgtEl>
                                          <p:spTgt spid="1208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autoUpdateAnimBg="0"/>
      <p:bldP spid="120836" grpId="0" autoUpdateAnimBg="0"/>
      <p:bldP spid="12083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185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37</a:t>
            </a:r>
            <a:endParaRPr lang="en-AU" sz="3200">
              <a:latin typeface="Arial Unicode MS" pitchFamily="34" charset="-128"/>
            </a:endParaRPr>
          </a:p>
        </p:txBody>
      </p:sp>
      <p:sp>
        <p:nvSpPr>
          <p:cNvPr id="121860"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A particular electric motor is to be fixed in position using four bolts with nuts.  Is it permissible to use one of the fixing bolts as the earthing terminal? </a:t>
            </a:r>
            <a:endParaRPr lang="en-US" sz="2000">
              <a:solidFill>
                <a:srgbClr val="FFFF00"/>
              </a:solidFill>
              <a:latin typeface="Arial" charset="0"/>
              <a:cs typeface="Times New Roman" pitchFamily="18" charset="0"/>
            </a:endParaRPr>
          </a:p>
        </p:txBody>
      </p:sp>
      <p:sp>
        <p:nvSpPr>
          <p:cNvPr id="121861"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No.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5.5.6.2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dissolve">
                                      <p:cBhvr>
                                        <p:cTn id="7" dur="500"/>
                                        <p:tgtEl>
                                          <p:spTgt spid="1218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dissolve">
                                      <p:cBhvr>
                                        <p:cTn id="12" dur="500"/>
                                        <p:tgtEl>
                                          <p:spTgt spid="12186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1858"/>
                                        </p:tgtEl>
                                        <p:attrNameLst>
                                          <p:attrName>style.visibility</p:attrName>
                                        </p:attrNameLst>
                                      </p:cBhvr>
                                      <p:to>
                                        <p:strVal val="visible"/>
                                      </p:to>
                                    </p:set>
                                    <p:anim calcmode="lin" valueType="num">
                                      <p:cBhvr>
                                        <p:cTn id="16" dur="500" fill="hold"/>
                                        <p:tgtEl>
                                          <p:spTgt spid="121858"/>
                                        </p:tgtEl>
                                        <p:attrNameLst>
                                          <p:attrName>ppt_w</p:attrName>
                                        </p:attrNameLst>
                                      </p:cBhvr>
                                      <p:tavLst>
                                        <p:tav tm="0">
                                          <p:val>
                                            <p:fltVal val="0"/>
                                          </p:val>
                                        </p:tav>
                                        <p:tav tm="100000">
                                          <p:val>
                                            <p:strVal val="#ppt_w"/>
                                          </p:val>
                                        </p:tav>
                                      </p:tavLst>
                                    </p:anim>
                                    <p:anim calcmode="lin" valueType="num">
                                      <p:cBhvr>
                                        <p:cTn id="17" dur="500" fill="hold"/>
                                        <p:tgtEl>
                                          <p:spTgt spid="1218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autoUpdateAnimBg="0"/>
      <p:bldP spid="121860" grpId="0" autoUpdateAnimBg="0"/>
      <p:bldP spid="12186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288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38</a:t>
            </a:r>
            <a:endParaRPr lang="en-AU" sz="3200">
              <a:latin typeface="Arial Unicode MS" pitchFamily="34" charset="-128"/>
            </a:endParaRPr>
          </a:p>
        </p:txBody>
      </p:sp>
      <p:sp>
        <p:nvSpPr>
          <p:cNvPr id="122884"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minimum permissible size of copper MAIN earthing conductor if the active conductor in the associated consumer's mains is 16 square mm? </a:t>
            </a:r>
            <a:endParaRPr lang="en-US" sz="2000">
              <a:solidFill>
                <a:srgbClr val="FFFF00"/>
              </a:solidFill>
              <a:latin typeface="Arial" charset="0"/>
              <a:cs typeface="Times New Roman" pitchFamily="18" charset="0"/>
            </a:endParaRPr>
          </a:p>
        </p:txBody>
      </p:sp>
      <p:sp>
        <p:nvSpPr>
          <p:cNvPr id="122885"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Courier New" pitchFamily="49" charset="0"/>
              </a:rPr>
              <a:t>Answer:   </a:t>
            </a:r>
            <a:r>
              <a:rPr lang="en-AU" sz="2000">
                <a:latin typeface="Arial" charset="0"/>
                <a:cs typeface="Times New Roman" pitchFamily="18" charset="0"/>
              </a:rPr>
              <a:t>6 mm</a:t>
            </a:r>
            <a:r>
              <a:rPr lang="en-AU" sz="2000" baseline="30000">
                <a:latin typeface="Arial" charset="0"/>
                <a:cs typeface="Times New Roman" pitchFamily="18" charset="0"/>
              </a:rPr>
              <a:t>2.</a:t>
            </a:r>
            <a:r>
              <a:rPr lang="en-AU" sz="2000">
                <a:latin typeface="Arial" charset="0"/>
                <a:cs typeface="Times New Roman" pitchFamily="18" charset="0"/>
              </a:rPr>
              <a:t> </a:t>
            </a:r>
            <a:endParaRPr lang="en-US" sz="2000">
              <a:latin typeface="Arial" charset="0"/>
              <a:cs typeface="Times New Roman" pitchFamily="18" charset="0"/>
            </a:endParaRPr>
          </a:p>
          <a:p>
            <a:pPr>
              <a:spcBef>
                <a:spcPct val="50000"/>
              </a:spcBef>
            </a:pPr>
            <a:r>
              <a:rPr lang="en-AU" sz="2000">
                <a:latin typeface="Arial" charset="0"/>
                <a:cs typeface="Times New Roman" pitchFamily="18" charset="0"/>
              </a:rPr>
              <a:t> AS/NZS 3000</a:t>
            </a:r>
            <a:r>
              <a:rPr lang="en-US" sz="2000">
                <a:latin typeface="Arial" charset="0"/>
                <a:cs typeface="Times New Roman" pitchFamily="18" charset="0"/>
              </a:rPr>
              <a:t>:2000   </a:t>
            </a:r>
            <a:r>
              <a:rPr lang="en-AU" sz="2000">
                <a:latin typeface="Arial" charset="0"/>
                <a:cs typeface="Times New Roman" pitchFamily="18" charset="0"/>
              </a:rPr>
              <a:t>Table 5.1   </a:t>
            </a:r>
            <a:endParaRPr lang="en-US" sz="200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dissolve">
                                      <p:cBhvr>
                                        <p:cTn id="7" dur="500"/>
                                        <p:tgtEl>
                                          <p:spTgt spid="1228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5"/>
                                        </p:tgtEl>
                                        <p:attrNameLst>
                                          <p:attrName>style.visibility</p:attrName>
                                        </p:attrNameLst>
                                      </p:cBhvr>
                                      <p:to>
                                        <p:strVal val="visible"/>
                                      </p:to>
                                    </p:set>
                                    <p:animEffect transition="in" filter="dissolve">
                                      <p:cBhvr>
                                        <p:cTn id="12" dur="500"/>
                                        <p:tgtEl>
                                          <p:spTgt spid="12288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2882"/>
                                        </p:tgtEl>
                                        <p:attrNameLst>
                                          <p:attrName>style.visibility</p:attrName>
                                        </p:attrNameLst>
                                      </p:cBhvr>
                                      <p:to>
                                        <p:strVal val="visible"/>
                                      </p:to>
                                    </p:set>
                                    <p:anim calcmode="lin" valueType="num">
                                      <p:cBhvr>
                                        <p:cTn id="16" dur="500" fill="hold"/>
                                        <p:tgtEl>
                                          <p:spTgt spid="122882"/>
                                        </p:tgtEl>
                                        <p:attrNameLst>
                                          <p:attrName>ppt_w</p:attrName>
                                        </p:attrNameLst>
                                      </p:cBhvr>
                                      <p:tavLst>
                                        <p:tav tm="0">
                                          <p:val>
                                            <p:fltVal val="0"/>
                                          </p:val>
                                        </p:tav>
                                        <p:tav tm="100000">
                                          <p:val>
                                            <p:strVal val="#ppt_w"/>
                                          </p:val>
                                        </p:tav>
                                      </p:tavLst>
                                    </p:anim>
                                    <p:anim calcmode="lin" valueType="num">
                                      <p:cBhvr>
                                        <p:cTn id="17" dur="500" fill="hold"/>
                                        <p:tgtEl>
                                          <p:spTgt spid="1228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autoUpdateAnimBg="0"/>
      <p:bldP spid="122884" grpId="0" autoUpdateAnimBg="0"/>
      <p:bldP spid="12288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390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39</a:t>
            </a:r>
            <a:endParaRPr lang="en-AU" sz="3200">
              <a:latin typeface="Arial Unicode MS" pitchFamily="34" charset="-128"/>
            </a:endParaRPr>
          </a:p>
        </p:txBody>
      </p:sp>
      <p:sp>
        <p:nvSpPr>
          <p:cNvPr id="123908" name="Text Box 4"/>
          <p:cNvSpPr txBox="1">
            <a:spLocks noChangeArrowheads="1"/>
          </p:cNvSpPr>
          <p:nvPr/>
        </p:nvSpPr>
        <p:spPr bwMode="auto">
          <a:xfrm>
            <a:off x="1600200" y="990600"/>
            <a:ext cx="66294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minimum permissible size of single core TPI cable (building wire) which can be used an earthing conductor?  </a:t>
            </a:r>
            <a:endParaRPr lang="en-US" sz="2000">
              <a:solidFill>
                <a:srgbClr val="FFFF00"/>
              </a:solidFill>
              <a:latin typeface="Arial" charset="0"/>
              <a:cs typeface="Times New Roman" pitchFamily="18" charset="0"/>
            </a:endParaRPr>
          </a:p>
        </p:txBody>
      </p:sp>
      <p:sp>
        <p:nvSpPr>
          <p:cNvPr id="123909"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2.5 square mm.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
            </a:r>
            <a:br>
              <a:rPr lang="en-US" sz="2000" dirty="0">
                <a:latin typeface="Arial" charset="0"/>
                <a:cs typeface="Times New Roman" pitchFamily="18" charset="0"/>
              </a:rPr>
            </a:br>
            <a:r>
              <a:rPr lang="en-AU" sz="2000" dirty="0" smtClean="0">
                <a:latin typeface="Arial" charset="0"/>
                <a:cs typeface="Times New Roman" pitchFamily="18" charset="0"/>
              </a:rPr>
              <a:t>Table </a:t>
            </a:r>
            <a:r>
              <a:rPr lang="en-AU" sz="2000" dirty="0">
                <a:latin typeface="Arial" charset="0"/>
                <a:cs typeface="Times New Roman" pitchFamily="18" charset="0"/>
              </a:rPr>
              <a:t>5.1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ssolve">
                                      <p:cBhvr>
                                        <p:cTn id="7" dur="500"/>
                                        <p:tgtEl>
                                          <p:spTgt spid="1239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909"/>
                                        </p:tgtEl>
                                        <p:attrNameLst>
                                          <p:attrName>style.visibility</p:attrName>
                                        </p:attrNameLst>
                                      </p:cBhvr>
                                      <p:to>
                                        <p:strVal val="visible"/>
                                      </p:to>
                                    </p:set>
                                    <p:animEffect transition="in" filter="dissolve">
                                      <p:cBhvr>
                                        <p:cTn id="12" dur="500"/>
                                        <p:tgtEl>
                                          <p:spTgt spid="12390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3906"/>
                                        </p:tgtEl>
                                        <p:attrNameLst>
                                          <p:attrName>style.visibility</p:attrName>
                                        </p:attrNameLst>
                                      </p:cBhvr>
                                      <p:to>
                                        <p:strVal val="visible"/>
                                      </p:to>
                                    </p:set>
                                    <p:anim calcmode="lin" valueType="num">
                                      <p:cBhvr>
                                        <p:cTn id="16" dur="500" fill="hold"/>
                                        <p:tgtEl>
                                          <p:spTgt spid="123906"/>
                                        </p:tgtEl>
                                        <p:attrNameLst>
                                          <p:attrName>ppt_w</p:attrName>
                                        </p:attrNameLst>
                                      </p:cBhvr>
                                      <p:tavLst>
                                        <p:tav tm="0">
                                          <p:val>
                                            <p:fltVal val="0"/>
                                          </p:val>
                                        </p:tav>
                                        <p:tav tm="100000">
                                          <p:val>
                                            <p:strVal val="#ppt_w"/>
                                          </p:val>
                                        </p:tav>
                                      </p:tavLst>
                                    </p:anim>
                                    <p:anim calcmode="lin" valueType="num">
                                      <p:cBhvr>
                                        <p:cTn id="17" dur="500" fill="hold"/>
                                        <p:tgtEl>
                                          <p:spTgt spid="1239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autoUpdateAnimBg="0"/>
      <p:bldP spid="123908" grpId="0" autoUpdateAnimBg="0"/>
      <p:bldP spid="12390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595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40</a:t>
            </a:r>
            <a:endParaRPr lang="en-AU" sz="3200">
              <a:latin typeface="Arial Unicode MS" pitchFamily="34" charset="-128"/>
            </a:endParaRPr>
          </a:p>
        </p:txBody>
      </p:sp>
      <p:sp>
        <p:nvSpPr>
          <p:cNvPr id="125956"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In general, how must a clamped joints be made in copper earthing conductors up to 4 square mm? </a:t>
            </a:r>
            <a:endParaRPr lang="en-US" sz="2000">
              <a:solidFill>
                <a:srgbClr val="FFFF00"/>
              </a:solidFill>
              <a:latin typeface="Arial" charset="0"/>
              <a:cs typeface="Times New Roman" pitchFamily="18" charset="0"/>
            </a:endParaRPr>
          </a:p>
        </p:txBody>
      </p:sp>
      <p:sp>
        <p:nvSpPr>
          <p:cNvPr id="125957"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Secured to prevent spreading.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 Clause </a:t>
            </a:r>
            <a:r>
              <a:rPr lang="en-AU" sz="2000" dirty="0" smtClean="0">
                <a:latin typeface="Arial" charset="0"/>
                <a:cs typeface="Times New Roman" pitchFamily="18" charset="0"/>
              </a:rPr>
              <a:t>3.7.2.5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Effect transition="in" filter="dissolve">
                                      <p:cBhvr>
                                        <p:cTn id="12" dur="500"/>
                                        <p:tgtEl>
                                          <p:spTgt spid="12595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5954"/>
                                        </p:tgtEl>
                                        <p:attrNameLst>
                                          <p:attrName>style.visibility</p:attrName>
                                        </p:attrNameLst>
                                      </p:cBhvr>
                                      <p:to>
                                        <p:strVal val="visible"/>
                                      </p:to>
                                    </p:set>
                                    <p:anim calcmode="lin" valueType="num">
                                      <p:cBhvr>
                                        <p:cTn id="16" dur="500" fill="hold"/>
                                        <p:tgtEl>
                                          <p:spTgt spid="125954"/>
                                        </p:tgtEl>
                                        <p:attrNameLst>
                                          <p:attrName>ppt_w</p:attrName>
                                        </p:attrNameLst>
                                      </p:cBhvr>
                                      <p:tavLst>
                                        <p:tav tm="0">
                                          <p:val>
                                            <p:fltVal val="0"/>
                                          </p:val>
                                        </p:tav>
                                        <p:tav tm="100000">
                                          <p:val>
                                            <p:strVal val="#ppt_w"/>
                                          </p:val>
                                        </p:tav>
                                      </p:tavLst>
                                    </p:anim>
                                    <p:anim calcmode="lin" valueType="num">
                                      <p:cBhvr>
                                        <p:cTn id="17" dur="500" fill="hold"/>
                                        <p:tgtEl>
                                          <p:spTgt spid="1259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autoUpdateAnimBg="0"/>
      <p:bldP spid="125956" grpId="0" autoUpdateAnimBg="0"/>
      <p:bldP spid="12595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493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41</a:t>
            </a:r>
            <a:endParaRPr lang="en-AU" sz="3200">
              <a:latin typeface="Arial Unicode MS" pitchFamily="34" charset="-128"/>
            </a:endParaRPr>
          </a:p>
        </p:txBody>
      </p:sp>
      <p:sp>
        <p:nvSpPr>
          <p:cNvPr id="124932"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minimum permissible diameter of a copper-coated mild steel driven earthing electrode?</a:t>
            </a:r>
            <a:r>
              <a:rPr lang="en-AU" sz="2000">
                <a:solidFill>
                  <a:srgbClr val="FFFF00"/>
                </a:solidFill>
                <a:latin typeface="Arial" charset="0"/>
                <a:cs typeface="Arial" charset="0"/>
              </a:rPr>
              <a:t> </a:t>
            </a:r>
          </a:p>
        </p:txBody>
      </p:sp>
      <p:sp>
        <p:nvSpPr>
          <p:cNvPr id="124933" name="Text Box 5"/>
          <p:cNvSpPr txBox="1">
            <a:spLocks noChangeArrowheads="1"/>
          </p:cNvSpPr>
          <p:nvPr/>
        </p:nvSpPr>
        <p:spPr bwMode="auto">
          <a:xfrm>
            <a:off x="1714500" y="4191000"/>
            <a:ext cx="5715000" cy="1323439"/>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12 mm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smtClean="0">
                <a:latin typeface="Arial" charset="0"/>
                <a:cs typeface="Times New Roman" pitchFamily="18" charset="0"/>
              </a:rPr>
              <a:t>Table 5.2</a:t>
            </a:r>
          </a:p>
          <a:p>
            <a:pPr>
              <a:spcBef>
                <a:spcPct val="50000"/>
              </a:spcBef>
            </a:pP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dissolve">
                                      <p:cBhvr>
                                        <p:cTn id="7" dur="500"/>
                                        <p:tgtEl>
                                          <p:spTgt spid="1249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4933"/>
                                        </p:tgtEl>
                                        <p:attrNameLst>
                                          <p:attrName>style.visibility</p:attrName>
                                        </p:attrNameLst>
                                      </p:cBhvr>
                                      <p:to>
                                        <p:strVal val="visible"/>
                                      </p:to>
                                    </p:set>
                                    <p:animEffect transition="in" filter="dissolve">
                                      <p:cBhvr>
                                        <p:cTn id="12" dur="500"/>
                                        <p:tgtEl>
                                          <p:spTgt spid="12493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4930"/>
                                        </p:tgtEl>
                                        <p:attrNameLst>
                                          <p:attrName>style.visibility</p:attrName>
                                        </p:attrNameLst>
                                      </p:cBhvr>
                                      <p:to>
                                        <p:strVal val="visible"/>
                                      </p:to>
                                    </p:set>
                                    <p:anim calcmode="lin" valueType="num">
                                      <p:cBhvr>
                                        <p:cTn id="16" dur="500" fill="hold"/>
                                        <p:tgtEl>
                                          <p:spTgt spid="124930"/>
                                        </p:tgtEl>
                                        <p:attrNameLst>
                                          <p:attrName>ppt_w</p:attrName>
                                        </p:attrNameLst>
                                      </p:cBhvr>
                                      <p:tavLst>
                                        <p:tav tm="0">
                                          <p:val>
                                            <p:fltVal val="0"/>
                                          </p:val>
                                        </p:tav>
                                        <p:tav tm="100000">
                                          <p:val>
                                            <p:strVal val="#ppt_w"/>
                                          </p:val>
                                        </p:tav>
                                      </p:tavLst>
                                    </p:anim>
                                    <p:anim calcmode="lin" valueType="num">
                                      <p:cBhvr>
                                        <p:cTn id="17" dur="500" fill="hold"/>
                                        <p:tgtEl>
                                          <p:spTgt spid="1249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autoUpdateAnimBg="0"/>
      <p:bldP spid="124932" grpId="0" autoUpdateAnimBg="0"/>
      <p:bldP spid="12493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800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43</a:t>
            </a:r>
            <a:endParaRPr lang="en-AU" sz="3200">
              <a:latin typeface="Arial Unicode MS" pitchFamily="34" charset="-128"/>
            </a:endParaRPr>
          </a:p>
        </p:txBody>
      </p:sp>
      <p:sp>
        <p:nvSpPr>
          <p:cNvPr id="128004"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In general, where must a driven earth electrode be located?</a:t>
            </a:r>
            <a:r>
              <a:rPr lang="en-AU" sz="2000">
                <a:solidFill>
                  <a:srgbClr val="FFFF00"/>
                </a:solidFill>
                <a:latin typeface="Arial" charset="0"/>
                <a:cs typeface="Arial" charset="0"/>
              </a:rPr>
              <a:t> </a:t>
            </a:r>
          </a:p>
        </p:txBody>
      </p:sp>
      <p:sp>
        <p:nvSpPr>
          <p:cNvPr id="128005"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Exposed to the weather;  outside the building;  separated from </a:t>
            </a:r>
            <a:r>
              <a:rPr lang="en-AU" sz="2000" dirty="0">
                <a:latin typeface="Arial" charset="0"/>
                <a:cs typeface="Times New Roman" pitchFamily="18" charset="0"/>
              </a:rPr>
              <a:t>metallic enclosures of other buried surfaces.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5.3.6.4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dissolve">
                                      <p:cBhvr>
                                        <p:cTn id="7" dur="500"/>
                                        <p:tgtEl>
                                          <p:spTgt spid="1280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5"/>
                                        </p:tgtEl>
                                        <p:attrNameLst>
                                          <p:attrName>style.visibility</p:attrName>
                                        </p:attrNameLst>
                                      </p:cBhvr>
                                      <p:to>
                                        <p:strVal val="visible"/>
                                      </p:to>
                                    </p:set>
                                    <p:animEffect transition="in" filter="dissolve">
                                      <p:cBhvr>
                                        <p:cTn id="12" dur="500"/>
                                        <p:tgtEl>
                                          <p:spTgt spid="12800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8002"/>
                                        </p:tgtEl>
                                        <p:attrNameLst>
                                          <p:attrName>style.visibility</p:attrName>
                                        </p:attrNameLst>
                                      </p:cBhvr>
                                      <p:to>
                                        <p:strVal val="visible"/>
                                      </p:to>
                                    </p:set>
                                    <p:anim calcmode="lin" valueType="num">
                                      <p:cBhvr>
                                        <p:cTn id="16" dur="500" fill="hold"/>
                                        <p:tgtEl>
                                          <p:spTgt spid="128002"/>
                                        </p:tgtEl>
                                        <p:attrNameLst>
                                          <p:attrName>ppt_w</p:attrName>
                                        </p:attrNameLst>
                                      </p:cBhvr>
                                      <p:tavLst>
                                        <p:tav tm="0">
                                          <p:val>
                                            <p:fltVal val="0"/>
                                          </p:val>
                                        </p:tav>
                                        <p:tav tm="100000">
                                          <p:val>
                                            <p:strVal val="#ppt_w"/>
                                          </p:val>
                                        </p:tav>
                                      </p:tavLst>
                                    </p:anim>
                                    <p:anim calcmode="lin" valueType="num">
                                      <p:cBhvr>
                                        <p:cTn id="17" dur="500" fill="hold"/>
                                        <p:tgtEl>
                                          <p:spTgt spid="1280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autoUpdateAnimBg="0"/>
      <p:bldP spid="128004" grpId="0" autoUpdateAnimBg="0"/>
      <p:bldP spid="12800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29027"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44</a:t>
            </a:r>
            <a:endParaRPr lang="en-AU" sz="3200">
              <a:latin typeface="Arial Unicode MS" pitchFamily="34" charset="-128"/>
            </a:endParaRPr>
          </a:p>
        </p:txBody>
      </p:sp>
      <p:sp>
        <p:nvSpPr>
          <p:cNvPr id="129028"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To what minimum depth must a driven earth electrode be driven?</a:t>
            </a:r>
            <a:r>
              <a:rPr lang="en-AU" sz="2000">
                <a:solidFill>
                  <a:srgbClr val="FFFF00"/>
                </a:solidFill>
                <a:latin typeface="Arial" charset="0"/>
                <a:cs typeface="Arial" charset="0"/>
              </a:rPr>
              <a:t> </a:t>
            </a:r>
          </a:p>
        </p:txBody>
      </p:sp>
      <p:sp>
        <p:nvSpPr>
          <p:cNvPr id="129029"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1.2 metres.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5.3.6.3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dissolve">
                                      <p:cBhvr>
                                        <p:cTn id="7" dur="500"/>
                                        <p:tgtEl>
                                          <p:spTgt spid="1290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dissolve">
                                      <p:cBhvr>
                                        <p:cTn id="12" dur="500"/>
                                        <p:tgtEl>
                                          <p:spTgt spid="12902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29026"/>
                                        </p:tgtEl>
                                        <p:attrNameLst>
                                          <p:attrName>style.visibility</p:attrName>
                                        </p:attrNameLst>
                                      </p:cBhvr>
                                      <p:to>
                                        <p:strVal val="visible"/>
                                      </p:to>
                                    </p:set>
                                    <p:anim calcmode="lin" valueType="num">
                                      <p:cBhvr>
                                        <p:cTn id="16" dur="500" fill="hold"/>
                                        <p:tgtEl>
                                          <p:spTgt spid="129026"/>
                                        </p:tgtEl>
                                        <p:attrNameLst>
                                          <p:attrName>ppt_w</p:attrName>
                                        </p:attrNameLst>
                                      </p:cBhvr>
                                      <p:tavLst>
                                        <p:tav tm="0">
                                          <p:val>
                                            <p:fltVal val="0"/>
                                          </p:val>
                                        </p:tav>
                                        <p:tav tm="100000">
                                          <p:val>
                                            <p:strVal val="#ppt_w"/>
                                          </p:val>
                                        </p:tav>
                                      </p:tavLst>
                                    </p:anim>
                                    <p:anim calcmode="lin" valueType="num">
                                      <p:cBhvr>
                                        <p:cTn id="17" dur="500" fill="hold"/>
                                        <p:tgtEl>
                                          <p:spTgt spid="129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autoUpdateAnimBg="0"/>
      <p:bldP spid="129028" grpId="0" autoUpdateAnimBg="0"/>
      <p:bldP spid="12902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30051"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45</a:t>
            </a:r>
            <a:endParaRPr lang="en-AU" sz="3200">
              <a:latin typeface="Arial Unicode MS" pitchFamily="34" charset="-128"/>
            </a:endParaRPr>
          </a:p>
        </p:txBody>
      </p:sp>
      <p:sp>
        <p:nvSpPr>
          <p:cNvPr id="130052" name="Text Box 4"/>
          <p:cNvSpPr txBox="1">
            <a:spLocks noChangeArrowheads="1"/>
          </p:cNvSpPr>
          <p:nvPr/>
        </p:nvSpPr>
        <p:spPr bwMode="auto">
          <a:xfrm>
            <a:off x="1600200" y="990600"/>
            <a:ext cx="6629400" cy="13112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action must be taken if exposed metal of wiring enclosures is in unavoidable contact with metallic piping of other systems such as fire sprinklers, gas or hot water?</a:t>
            </a:r>
            <a:r>
              <a:rPr lang="en-AU" sz="2000">
                <a:solidFill>
                  <a:srgbClr val="FFFF00"/>
                </a:solidFill>
                <a:latin typeface="Arial" charset="0"/>
                <a:cs typeface="Arial" charset="0"/>
              </a:rPr>
              <a:t> </a:t>
            </a:r>
          </a:p>
        </p:txBody>
      </p:sp>
      <p:sp>
        <p:nvSpPr>
          <p:cNvPr id="130053"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The metallic parts must be connected using an equipotential </a:t>
            </a:r>
            <a:r>
              <a:rPr lang="en-AU" sz="2000" dirty="0">
                <a:latin typeface="Arial" charset="0"/>
                <a:cs typeface="Times New Roman" pitchFamily="18" charset="0"/>
              </a:rPr>
              <a:t>bonding conductor.  </a:t>
            </a:r>
            <a:endParaRPr lang="en-US" sz="2000" dirty="0">
              <a:latin typeface="Arial" charset="0"/>
              <a:cs typeface="Times New Roman" pitchFamily="18" charset="0"/>
            </a:endParaRPr>
          </a:p>
          <a:p>
            <a:pPr>
              <a:spcBef>
                <a:spcPct val="50000"/>
              </a:spcBef>
            </a:pPr>
            <a:r>
              <a:rPr lang="en-US" sz="2000" dirty="0">
                <a:latin typeface="Arial" charset="0"/>
                <a:cs typeface="Times New Roman" pitchFamily="18" charset="0"/>
              </a:rPr>
              <a:t>AS/NZS 3000  </a:t>
            </a:r>
            <a:r>
              <a:rPr lang="en-AU" sz="2000" dirty="0">
                <a:latin typeface="Arial" charset="0"/>
                <a:cs typeface="Times New Roman" pitchFamily="18" charset="0"/>
              </a:rPr>
              <a:t>Clause </a:t>
            </a:r>
            <a:r>
              <a:rPr lang="en-AU" sz="2000" dirty="0" smtClean="0">
                <a:latin typeface="Arial" charset="0"/>
                <a:cs typeface="Times New Roman" pitchFamily="18" charset="0"/>
              </a:rPr>
              <a:t>5.6.2.3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dissolve">
                                      <p:cBhvr>
                                        <p:cTn id="7" dur="500"/>
                                        <p:tgtEl>
                                          <p:spTgt spid="1300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3"/>
                                        </p:tgtEl>
                                        <p:attrNameLst>
                                          <p:attrName>style.visibility</p:attrName>
                                        </p:attrNameLst>
                                      </p:cBhvr>
                                      <p:to>
                                        <p:strVal val="visible"/>
                                      </p:to>
                                    </p:set>
                                    <p:animEffect transition="in" filter="dissolve">
                                      <p:cBhvr>
                                        <p:cTn id="12" dur="500"/>
                                        <p:tgtEl>
                                          <p:spTgt spid="13005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0050"/>
                                        </p:tgtEl>
                                        <p:attrNameLst>
                                          <p:attrName>style.visibility</p:attrName>
                                        </p:attrNameLst>
                                      </p:cBhvr>
                                      <p:to>
                                        <p:strVal val="visible"/>
                                      </p:to>
                                    </p:set>
                                    <p:anim calcmode="lin" valueType="num">
                                      <p:cBhvr>
                                        <p:cTn id="16" dur="500" fill="hold"/>
                                        <p:tgtEl>
                                          <p:spTgt spid="130050"/>
                                        </p:tgtEl>
                                        <p:attrNameLst>
                                          <p:attrName>ppt_w</p:attrName>
                                        </p:attrNameLst>
                                      </p:cBhvr>
                                      <p:tavLst>
                                        <p:tav tm="0">
                                          <p:val>
                                            <p:fltVal val="0"/>
                                          </p:val>
                                        </p:tav>
                                        <p:tav tm="100000">
                                          <p:val>
                                            <p:strVal val="#ppt_w"/>
                                          </p:val>
                                        </p:tav>
                                      </p:tavLst>
                                    </p:anim>
                                    <p:anim calcmode="lin" valueType="num">
                                      <p:cBhvr>
                                        <p:cTn id="17" dur="500" fill="hold"/>
                                        <p:tgtEl>
                                          <p:spTgt spid="130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autoUpdateAnimBg="0"/>
      <p:bldP spid="130052" grpId="0" autoUpdateAnimBg="0"/>
      <p:bldP spid="13005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31075"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46</a:t>
            </a:r>
            <a:endParaRPr lang="en-AU" sz="3200">
              <a:latin typeface="Arial Unicode MS" pitchFamily="34" charset="-128"/>
            </a:endParaRPr>
          </a:p>
        </p:txBody>
      </p:sp>
      <p:sp>
        <p:nvSpPr>
          <p:cNvPr id="131076"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is the purpose of an equipotential bond in an installation?</a:t>
            </a:r>
            <a:r>
              <a:rPr lang="en-AU" sz="2000">
                <a:solidFill>
                  <a:srgbClr val="FFFF00"/>
                </a:solidFill>
                <a:latin typeface="Arial" charset="0"/>
                <a:cs typeface="Arial" charset="0"/>
              </a:rPr>
              <a:t> </a:t>
            </a:r>
          </a:p>
        </p:txBody>
      </p:sp>
      <p:sp>
        <p:nvSpPr>
          <p:cNvPr id="131077" name="Text Box 5"/>
          <p:cNvSpPr txBox="1">
            <a:spLocks noChangeArrowheads="1"/>
          </p:cNvSpPr>
          <p:nvPr/>
        </p:nvSpPr>
        <p:spPr bwMode="auto">
          <a:xfrm>
            <a:off x="1714500" y="4191000"/>
            <a:ext cx="5715000" cy="14636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Arial" charset="0"/>
              </a:rPr>
              <a:t>To minimise the risk associated with voltage differences between </a:t>
            </a:r>
            <a:r>
              <a:rPr lang="en-AU" sz="2000" dirty="0">
                <a:latin typeface="Arial" charset="0"/>
                <a:cs typeface="Times New Roman" pitchFamily="18" charset="0"/>
              </a:rPr>
              <a:t>accessible metal parts.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5.6.1</a:t>
            </a:r>
            <a:r>
              <a:rPr lang="en-AU" sz="2000" dirty="0">
                <a:latin typeface="Arial" charset="0"/>
                <a:cs typeface="Times New Roman" pitchFamily="18" charset="0"/>
              </a:rPr>
              <a:t>. </a:t>
            </a:r>
            <a:endParaRPr lang="en-US" sz="2000"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dissolve">
                                      <p:cBhvr>
                                        <p:cTn id="12" dur="500"/>
                                        <p:tgtEl>
                                          <p:spTgt spid="13107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1074"/>
                                        </p:tgtEl>
                                        <p:attrNameLst>
                                          <p:attrName>style.visibility</p:attrName>
                                        </p:attrNameLst>
                                      </p:cBhvr>
                                      <p:to>
                                        <p:strVal val="visible"/>
                                      </p:to>
                                    </p:set>
                                    <p:anim calcmode="lin" valueType="num">
                                      <p:cBhvr>
                                        <p:cTn id="16" dur="500" fill="hold"/>
                                        <p:tgtEl>
                                          <p:spTgt spid="131074"/>
                                        </p:tgtEl>
                                        <p:attrNameLst>
                                          <p:attrName>ppt_w</p:attrName>
                                        </p:attrNameLst>
                                      </p:cBhvr>
                                      <p:tavLst>
                                        <p:tav tm="0">
                                          <p:val>
                                            <p:fltVal val="0"/>
                                          </p:val>
                                        </p:tav>
                                        <p:tav tm="100000">
                                          <p:val>
                                            <p:strVal val="#ppt_w"/>
                                          </p:val>
                                        </p:tav>
                                      </p:tavLst>
                                    </p:anim>
                                    <p:anim calcmode="lin" valueType="num">
                                      <p:cBhvr>
                                        <p:cTn id="17" dur="500" fill="hold"/>
                                        <p:tgtEl>
                                          <p:spTgt spid="131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autoUpdateAnimBg="0"/>
      <p:bldP spid="131076" grpId="0" autoUpdateAnimBg="0"/>
      <p:bldP spid="13107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6019"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Automatic Isolation</a:t>
            </a:r>
            <a:endParaRPr lang="en-AU" sz="2400">
              <a:latin typeface="Arial Unicode MS" pitchFamily="34" charset="-128"/>
            </a:endParaRPr>
          </a:p>
        </p:txBody>
      </p:sp>
      <p:sp>
        <p:nvSpPr>
          <p:cNvPr id="86021" name="Text Box 5"/>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graphicFrame>
        <p:nvGraphicFramePr>
          <p:cNvPr id="86025" name="Object 9"/>
          <p:cNvGraphicFramePr>
            <a:graphicFrameLocks noChangeAspect="1"/>
          </p:cNvGraphicFramePr>
          <p:nvPr/>
        </p:nvGraphicFramePr>
        <p:xfrm>
          <a:off x="2514600" y="990600"/>
          <a:ext cx="5910263" cy="3962400"/>
        </p:xfrm>
        <a:graphic>
          <a:graphicData uri="http://schemas.openxmlformats.org/presentationml/2006/ole">
            <mc:AlternateContent xmlns:mc="http://schemas.openxmlformats.org/markup-compatibility/2006">
              <mc:Choice xmlns:v="urn:schemas-microsoft-com:vml" Requires="v">
                <p:oleObj spid="_x0000_s86028" name="CorelDRAW!" r:id="rId3" imgW="5909760" imgH="3961800" progId="">
                  <p:embed/>
                </p:oleObj>
              </mc:Choice>
              <mc:Fallback>
                <p:oleObj name="CorelDRAW!" r:id="rId3" imgW="5909760" imgH="396180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90600"/>
                        <a:ext cx="59102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2" name="Text Box 6"/>
          <p:cNvSpPr txBox="1">
            <a:spLocks noChangeArrowheads="1"/>
          </p:cNvSpPr>
          <p:nvPr/>
        </p:nvSpPr>
        <p:spPr bwMode="auto">
          <a:xfrm>
            <a:off x="533400" y="3429000"/>
            <a:ext cx="4038600" cy="1873250"/>
          </a:xfrm>
          <a:prstGeom prst="rect">
            <a:avLst/>
          </a:prstGeom>
          <a:solidFill>
            <a:schemeClr val="bg1"/>
          </a:solidFill>
          <a:ln w="9525">
            <a:solidFill>
              <a:srgbClr val="FFCC00"/>
            </a:solidFill>
            <a:miter lim="800000"/>
            <a:headEnd/>
            <a:tailEnd/>
          </a:ln>
          <a:effectLst/>
        </p:spPr>
        <p:txBody>
          <a:bodyPr>
            <a:spAutoFit/>
          </a:bodyPr>
          <a:lstStyle/>
          <a:p>
            <a:pPr>
              <a:spcBef>
                <a:spcPct val="50000"/>
              </a:spcBef>
            </a:pPr>
            <a:r>
              <a:rPr lang="en-AU" sz="2000">
                <a:latin typeface="Arial" charset="0"/>
                <a:cs typeface="Arial" charset="0"/>
              </a:rPr>
              <a:t>I</a:t>
            </a:r>
            <a:r>
              <a:rPr lang="en-AU" sz="1600">
                <a:latin typeface="Arial" charset="0"/>
                <a:cs typeface="Arial" charset="0"/>
              </a:rPr>
              <a:t>f the earthing conductor was correctly connected a high current would flow from the outer casing to earth via the earth in the socket outlet and the circuit protection device (fuse or circuit breaker) protecting the circuit would operate and automatically isolate the circuit from the supply. </a:t>
            </a:r>
            <a:endParaRPr lang="en-AU" sz="1600">
              <a:solidFill>
                <a:srgbClr val="FFFF00"/>
              </a:solidFill>
              <a:latin typeface="Arial" charset="0"/>
              <a:cs typeface="Times New Roman" pitchFamily="18" charset="0"/>
            </a:endParaRPr>
          </a:p>
        </p:txBody>
      </p:sp>
      <p:sp>
        <p:nvSpPr>
          <p:cNvPr id="86026" name="Line 10"/>
          <p:cNvSpPr>
            <a:spLocks noChangeShapeType="1"/>
          </p:cNvSpPr>
          <p:nvPr/>
        </p:nvSpPr>
        <p:spPr bwMode="auto">
          <a:xfrm>
            <a:off x="7181850" y="1895475"/>
            <a:ext cx="1209675" cy="0"/>
          </a:xfrm>
          <a:prstGeom prst="line">
            <a:avLst/>
          </a:prstGeom>
          <a:noFill/>
          <a:ln w="60325">
            <a:solidFill>
              <a:srgbClr val="00FF00"/>
            </a:solidFill>
            <a:round/>
            <a:headEnd/>
            <a:tailEnd/>
          </a:ln>
          <a:effectLst/>
        </p:spPr>
        <p:txBody>
          <a:bodyPr wrap="none"/>
          <a:lstStyle/>
          <a:p>
            <a:endParaRPr lang="en-US"/>
          </a:p>
        </p:txBody>
      </p:sp>
      <p:sp>
        <p:nvSpPr>
          <p:cNvPr id="86027" name="AutoShape 11"/>
          <p:cNvSpPr>
            <a:spLocks noChangeArrowheads="1"/>
          </p:cNvSpPr>
          <p:nvPr/>
        </p:nvSpPr>
        <p:spPr bwMode="auto">
          <a:xfrm>
            <a:off x="7924800" y="2514600"/>
            <a:ext cx="914400" cy="685800"/>
          </a:xfrm>
          <a:prstGeom prst="wedgeRectCallout">
            <a:avLst>
              <a:gd name="adj1" fmla="val -28644"/>
              <a:gd name="adj2" fmla="val -134259"/>
            </a:avLst>
          </a:prstGeom>
          <a:solidFill>
            <a:schemeClr val="accent2"/>
          </a:solidFill>
          <a:ln w="9525">
            <a:solidFill>
              <a:schemeClr val="tx1"/>
            </a:solidFill>
            <a:miter lim="800000"/>
            <a:headEnd/>
            <a:tailEnd/>
          </a:ln>
          <a:effectLst/>
        </p:spPr>
        <p:txBody>
          <a:bodyPr/>
          <a:lstStyle/>
          <a:p>
            <a:pPr algn="ctr"/>
            <a:r>
              <a:rPr lang="en-US" sz="1800">
                <a:latin typeface="Arial" charset="0"/>
              </a:rPr>
              <a:t>Earth Fault</a:t>
            </a:r>
            <a:endParaRPr lang="en-A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dissolve">
                                      <p:cBhvr>
                                        <p:cTn id="7" dur="500"/>
                                        <p:tgtEl>
                                          <p:spTgt spid="8602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6026"/>
                                        </p:tgtEl>
                                        <p:attrNameLst>
                                          <p:attrName>style.visibility</p:attrName>
                                        </p:attrNameLst>
                                      </p:cBhvr>
                                      <p:to>
                                        <p:strVal val="visible"/>
                                      </p:to>
                                    </p:set>
                                    <p:anim calcmode="lin" valueType="num">
                                      <p:cBhvr additive="base">
                                        <p:cTn id="11" dur="500" fill="hold"/>
                                        <p:tgtEl>
                                          <p:spTgt spid="86026"/>
                                        </p:tgtEl>
                                        <p:attrNameLst>
                                          <p:attrName>ppt_x</p:attrName>
                                        </p:attrNameLst>
                                      </p:cBhvr>
                                      <p:tavLst>
                                        <p:tav tm="0">
                                          <p:val>
                                            <p:strVal val="0-#ppt_w/2"/>
                                          </p:val>
                                        </p:tav>
                                        <p:tav tm="100000">
                                          <p:val>
                                            <p:strVal val="#ppt_x"/>
                                          </p:val>
                                        </p:tav>
                                      </p:tavLst>
                                    </p:anim>
                                    <p:anim calcmode="lin" valueType="num">
                                      <p:cBhvr additive="base">
                                        <p:cTn id="12" dur="500" fill="hold"/>
                                        <p:tgtEl>
                                          <p:spTgt spid="86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6027"/>
                                        </p:tgtEl>
                                        <p:attrNameLst>
                                          <p:attrName>style.visibility</p:attrName>
                                        </p:attrNameLst>
                                      </p:cBhvr>
                                      <p:to>
                                        <p:strVal val="visible"/>
                                      </p:to>
                                    </p:set>
                                    <p:anim calcmode="lin" valueType="num">
                                      <p:cBhvr>
                                        <p:cTn id="17" dur="500" fill="hold"/>
                                        <p:tgtEl>
                                          <p:spTgt spid="86027"/>
                                        </p:tgtEl>
                                        <p:attrNameLst>
                                          <p:attrName>ppt_w</p:attrName>
                                        </p:attrNameLst>
                                      </p:cBhvr>
                                      <p:tavLst>
                                        <p:tav tm="0">
                                          <p:val>
                                            <p:fltVal val="0"/>
                                          </p:val>
                                        </p:tav>
                                        <p:tav tm="100000">
                                          <p:val>
                                            <p:strVal val="#ppt_w"/>
                                          </p:val>
                                        </p:tav>
                                      </p:tavLst>
                                    </p:anim>
                                    <p:anim calcmode="lin" valueType="num">
                                      <p:cBhvr>
                                        <p:cTn id="18" dur="500" fill="hold"/>
                                        <p:tgtEl>
                                          <p:spTgt spid="8602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6022"/>
                                        </p:tgtEl>
                                        <p:attrNameLst>
                                          <p:attrName>style.visibility</p:attrName>
                                        </p:attrNameLst>
                                      </p:cBhvr>
                                      <p:to>
                                        <p:strVal val="visible"/>
                                      </p:to>
                                    </p:set>
                                    <p:anim calcmode="lin" valueType="num">
                                      <p:cBhvr additive="base">
                                        <p:cTn id="23" dur="500" fill="hold"/>
                                        <p:tgtEl>
                                          <p:spTgt spid="86022"/>
                                        </p:tgtEl>
                                        <p:attrNameLst>
                                          <p:attrName>ppt_x</p:attrName>
                                        </p:attrNameLst>
                                      </p:cBhvr>
                                      <p:tavLst>
                                        <p:tav tm="0">
                                          <p:val>
                                            <p:strVal val="0-#ppt_w/2"/>
                                          </p:val>
                                        </p:tav>
                                        <p:tav tm="100000">
                                          <p:val>
                                            <p:strVal val="#ppt_x"/>
                                          </p:val>
                                        </p:tav>
                                      </p:tavLst>
                                    </p:anim>
                                    <p:anim calcmode="lin" valueType="num">
                                      <p:cBhvr additive="base">
                                        <p:cTn id="24" dur="500" fill="hold"/>
                                        <p:tgtEl>
                                          <p:spTgt spid="8602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p:cTn id="28" dur="500" fill="hold"/>
                                        <p:tgtEl>
                                          <p:spTgt spid="86018"/>
                                        </p:tgtEl>
                                        <p:attrNameLst>
                                          <p:attrName>ppt_w</p:attrName>
                                        </p:attrNameLst>
                                      </p:cBhvr>
                                      <p:tavLst>
                                        <p:tav tm="0">
                                          <p:val>
                                            <p:fltVal val="0"/>
                                          </p:val>
                                        </p:tav>
                                        <p:tav tm="100000">
                                          <p:val>
                                            <p:strVal val="#ppt_w"/>
                                          </p:val>
                                        </p:tav>
                                      </p:tavLst>
                                    </p:anim>
                                    <p:anim calcmode="lin" valueType="num">
                                      <p:cBhvr>
                                        <p:cTn id="29" dur="500" fill="hold"/>
                                        <p:tgtEl>
                                          <p:spTgt spid="860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autoUpdateAnimBg="0"/>
      <p:bldP spid="86022" grpId="0" animBg="1" autoUpdateAnimBg="0"/>
      <p:bldP spid="86026" grpId="0" animBg="1"/>
      <p:bldP spid="86027"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32099"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47</a:t>
            </a:r>
            <a:endParaRPr lang="en-AU" sz="3200">
              <a:latin typeface="Arial Unicode MS" pitchFamily="34" charset="-128"/>
            </a:endParaRPr>
          </a:p>
        </p:txBody>
      </p:sp>
      <p:sp>
        <p:nvSpPr>
          <p:cNvPr id="132100" name="Text Box 4"/>
          <p:cNvSpPr txBox="1">
            <a:spLocks noChangeArrowheads="1"/>
          </p:cNvSpPr>
          <p:nvPr/>
        </p:nvSpPr>
        <p:spPr bwMode="auto">
          <a:xfrm>
            <a:off x="1600200" y="990600"/>
            <a:ext cx="6629400" cy="3968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What are two requirements for an effective earth joint?</a:t>
            </a:r>
            <a:r>
              <a:rPr lang="en-AU" sz="2000">
                <a:solidFill>
                  <a:srgbClr val="FFFF00"/>
                </a:solidFill>
                <a:latin typeface="Arial" charset="0"/>
                <a:cs typeface="Arial" charset="0"/>
              </a:rPr>
              <a:t> </a:t>
            </a:r>
          </a:p>
        </p:txBody>
      </p:sp>
      <p:sp>
        <p:nvSpPr>
          <p:cNvPr id="132101" name="Text Box 5"/>
          <p:cNvSpPr txBox="1">
            <a:spLocks noChangeArrowheads="1"/>
          </p:cNvSpPr>
          <p:nvPr/>
        </p:nvSpPr>
        <p:spPr bwMode="auto">
          <a:xfrm>
            <a:off x="1714500" y="4191000"/>
            <a:ext cx="5715000" cy="1158875"/>
          </a:xfrm>
          <a:prstGeom prst="rect">
            <a:avLst/>
          </a:prstGeom>
          <a:noFill/>
          <a:ln w="9525">
            <a:noFill/>
            <a:miter lim="800000"/>
            <a:headEnd/>
            <a:tailEnd/>
          </a:ln>
          <a:effectLst/>
        </p:spPr>
        <p:txBody>
          <a:bodyPr>
            <a:spAutoFit/>
          </a:bodyPr>
          <a:lstStyle/>
          <a:p>
            <a:pPr>
              <a:spcBef>
                <a:spcPct val="50000"/>
              </a:spcBef>
            </a:pPr>
            <a:r>
              <a:rPr lang="en-US" sz="2000">
                <a:latin typeface="Arial" charset="0"/>
                <a:cs typeface="Courier New" pitchFamily="49" charset="0"/>
              </a:rPr>
              <a:t>Answer:   </a:t>
            </a:r>
            <a:r>
              <a:rPr lang="en-AU" sz="2000">
                <a:latin typeface="Arial" charset="0"/>
                <a:cs typeface="Arial" charset="0"/>
              </a:rPr>
              <a:t>Joints must be mechanically and electrically sound.  </a:t>
            </a:r>
            <a:endParaRPr lang="en-US" sz="2000">
              <a:latin typeface="Arial" charset="0"/>
              <a:cs typeface="Arial" charset="0"/>
            </a:endParaRPr>
          </a:p>
          <a:p>
            <a:pPr>
              <a:spcBef>
                <a:spcPct val="50000"/>
              </a:spcBef>
            </a:pPr>
            <a:r>
              <a:rPr lang="en-AU" sz="2000">
                <a:latin typeface="Arial" charset="0"/>
                <a:cs typeface="Arial" charset="0"/>
              </a:rPr>
              <a:t>AS/NZS 300</a:t>
            </a:r>
            <a:r>
              <a:rPr lang="en-US" sz="2000">
                <a:latin typeface="Arial" charset="0"/>
                <a:cs typeface="Arial" charset="0"/>
              </a:rPr>
              <a:t>0</a:t>
            </a:r>
            <a:r>
              <a:rPr lang="en-AU" sz="2000">
                <a:latin typeface="Arial" charset="0"/>
                <a:cs typeface="Times New Roman" pitchFamily="18" charset="0"/>
              </a:rPr>
              <a:t>   Clause 3.7.1 </a:t>
            </a:r>
            <a:endParaRPr lang="en-US" sz="200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ssolve">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101"/>
                                        </p:tgtEl>
                                        <p:attrNameLst>
                                          <p:attrName>style.visibility</p:attrName>
                                        </p:attrNameLst>
                                      </p:cBhvr>
                                      <p:to>
                                        <p:strVal val="visible"/>
                                      </p:to>
                                    </p:set>
                                    <p:animEffect transition="in" filter="dissolve">
                                      <p:cBhvr>
                                        <p:cTn id="12" dur="500"/>
                                        <p:tgtEl>
                                          <p:spTgt spid="13210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2098"/>
                                        </p:tgtEl>
                                        <p:attrNameLst>
                                          <p:attrName>style.visibility</p:attrName>
                                        </p:attrNameLst>
                                      </p:cBhvr>
                                      <p:to>
                                        <p:strVal val="visible"/>
                                      </p:to>
                                    </p:set>
                                    <p:anim calcmode="lin" valueType="num">
                                      <p:cBhvr>
                                        <p:cTn id="16" dur="500" fill="hold"/>
                                        <p:tgtEl>
                                          <p:spTgt spid="132098"/>
                                        </p:tgtEl>
                                        <p:attrNameLst>
                                          <p:attrName>ppt_w</p:attrName>
                                        </p:attrNameLst>
                                      </p:cBhvr>
                                      <p:tavLst>
                                        <p:tav tm="0">
                                          <p:val>
                                            <p:fltVal val="0"/>
                                          </p:val>
                                        </p:tav>
                                        <p:tav tm="100000">
                                          <p:val>
                                            <p:strVal val="#ppt_w"/>
                                          </p:val>
                                        </p:tav>
                                      </p:tavLst>
                                    </p:anim>
                                    <p:anim calcmode="lin" valueType="num">
                                      <p:cBhvr>
                                        <p:cTn id="17" dur="500" fill="hold"/>
                                        <p:tgtEl>
                                          <p:spTgt spid="132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autoUpdateAnimBg="0"/>
      <p:bldP spid="132100" grpId="0" autoUpdateAnimBg="0"/>
      <p:bldP spid="13210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33123" name="Rectangle 3"/>
          <p:cNvSpPr>
            <a:spLocks noGrp="1" noChangeArrowheads="1"/>
          </p:cNvSpPr>
          <p:nvPr>
            <p:ph type="title"/>
          </p:nvPr>
        </p:nvSpPr>
        <p:spPr>
          <a:xfrm>
            <a:off x="685800" y="0"/>
            <a:ext cx="7772400" cy="533400"/>
          </a:xfrm>
        </p:spPr>
        <p:txBody>
          <a:bodyPr/>
          <a:lstStyle/>
          <a:p>
            <a:pPr algn="ctr"/>
            <a:r>
              <a:rPr lang="en-US" sz="3200">
                <a:latin typeface="Arial Unicode MS" pitchFamily="34" charset="-128"/>
              </a:rPr>
              <a:t>Question 48</a:t>
            </a:r>
            <a:endParaRPr lang="en-AU" sz="3200">
              <a:latin typeface="Arial Unicode MS" pitchFamily="34" charset="-128"/>
            </a:endParaRPr>
          </a:p>
        </p:txBody>
      </p:sp>
      <p:sp>
        <p:nvSpPr>
          <p:cNvPr id="133124" name="Text Box 4"/>
          <p:cNvSpPr txBox="1">
            <a:spLocks noChangeArrowheads="1"/>
          </p:cNvSpPr>
          <p:nvPr/>
        </p:nvSpPr>
        <p:spPr bwMode="auto">
          <a:xfrm>
            <a:off x="1600200" y="990600"/>
            <a:ext cx="6629400" cy="7016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Is it necessary to earth the metal frame of a domestic installation?</a:t>
            </a:r>
            <a:r>
              <a:rPr lang="en-AU" sz="2000">
                <a:solidFill>
                  <a:srgbClr val="FFFF00"/>
                </a:solidFill>
                <a:latin typeface="Arial" charset="0"/>
                <a:cs typeface="Arial" charset="0"/>
              </a:rPr>
              <a:t> </a:t>
            </a:r>
          </a:p>
        </p:txBody>
      </p:sp>
      <p:sp>
        <p:nvSpPr>
          <p:cNvPr id="133125" name="Text Box 5"/>
          <p:cNvSpPr txBox="1">
            <a:spLocks noChangeArrowheads="1"/>
          </p:cNvSpPr>
          <p:nvPr/>
        </p:nvSpPr>
        <p:spPr bwMode="auto">
          <a:xfrm>
            <a:off x="1714500" y="4191000"/>
            <a:ext cx="5715000" cy="854075"/>
          </a:xfrm>
          <a:prstGeom prst="rect">
            <a:avLst/>
          </a:prstGeom>
          <a:noFill/>
          <a:ln w="9525">
            <a:noFill/>
            <a:miter lim="800000"/>
            <a:headEnd/>
            <a:tailEnd/>
          </a:ln>
          <a:effectLst/>
        </p:spPr>
        <p:txBody>
          <a:bodyPr>
            <a:spAutoFit/>
          </a:bodyPr>
          <a:lstStyle/>
          <a:p>
            <a:pPr>
              <a:spcBef>
                <a:spcPct val="50000"/>
              </a:spcBef>
            </a:pPr>
            <a:r>
              <a:rPr lang="en-US" sz="2000" dirty="0">
                <a:latin typeface="Arial" charset="0"/>
                <a:cs typeface="Courier New" pitchFamily="49" charset="0"/>
              </a:rPr>
              <a:t>Answer:   </a:t>
            </a:r>
            <a:r>
              <a:rPr lang="en-AU" sz="2000" dirty="0">
                <a:latin typeface="Arial" charset="0"/>
                <a:cs typeface="Times New Roman" pitchFamily="18" charset="0"/>
              </a:rPr>
              <a:t>Yes.  </a:t>
            </a:r>
            <a:endParaRPr lang="en-US" sz="2000" dirty="0">
              <a:latin typeface="Arial" charset="0"/>
              <a:cs typeface="Times New Roman" pitchFamily="18" charset="0"/>
            </a:endParaRPr>
          </a:p>
          <a:p>
            <a:pPr>
              <a:spcBef>
                <a:spcPct val="50000"/>
              </a:spcBef>
            </a:pPr>
            <a:r>
              <a:rPr lang="en-AU" sz="2000" dirty="0">
                <a:latin typeface="Arial" charset="0"/>
                <a:cs typeface="Times New Roman" pitchFamily="18" charset="0"/>
              </a:rPr>
              <a:t>AS/NZS 3000 Clause </a:t>
            </a:r>
            <a:r>
              <a:rPr lang="en-AU" sz="2000" dirty="0" smtClean="0">
                <a:latin typeface="Arial" charset="0"/>
                <a:cs typeface="Times New Roman" pitchFamily="18" charset="0"/>
              </a:rPr>
              <a:t>5.5.6.2</a:t>
            </a:r>
            <a:r>
              <a:rPr lang="en-AU" sz="2000" dirty="0" smtClean="0">
                <a:latin typeface="Arial" charset="0"/>
                <a:cs typeface="Arial" charset="0"/>
              </a:rPr>
              <a:t> </a:t>
            </a:r>
            <a:endParaRPr lang="en-US"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dissolve">
                                      <p:cBhvr>
                                        <p:cTn id="7" dur="500"/>
                                        <p:tgtEl>
                                          <p:spTgt spid="1331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dissolve">
                                      <p:cBhvr>
                                        <p:cTn id="12" dur="500"/>
                                        <p:tgtEl>
                                          <p:spTgt spid="133125"/>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3122"/>
                                        </p:tgtEl>
                                        <p:attrNameLst>
                                          <p:attrName>style.visibility</p:attrName>
                                        </p:attrNameLst>
                                      </p:cBhvr>
                                      <p:to>
                                        <p:strVal val="visible"/>
                                      </p:to>
                                    </p:set>
                                    <p:anim calcmode="lin" valueType="num">
                                      <p:cBhvr>
                                        <p:cTn id="16" dur="500" fill="hold"/>
                                        <p:tgtEl>
                                          <p:spTgt spid="133122"/>
                                        </p:tgtEl>
                                        <p:attrNameLst>
                                          <p:attrName>ppt_w</p:attrName>
                                        </p:attrNameLst>
                                      </p:cBhvr>
                                      <p:tavLst>
                                        <p:tav tm="0">
                                          <p:val>
                                            <p:fltVal val="0"/>
                                          </p:val>
                                        </p:tav>
                                        <p:tav tm="100000">
                                          <p:val>
                                            <p:strVal val="#ppt_w"/>
                                          </p:val>
                                        </p:tav>
                                      </p:tavLst>
                                    </p:anim>
                                    <p:anim calcmode="lin" valueType="num">
                                      <p:cBhvr>
                                        <p:cTn id="17" dur="500" fill="hold"/>
                                        <p:tgtEl>
                                          <p:spTgt spid="133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autoUpdateAnimBg="0"/>
      <p:bldP spid="133124" grpId="0" autoUpdateAnimBg="0"/>
      <p:bldP spid="13312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3048000"/>
            <a:ext cx="7772400" cy="1143000"/>
          </a:xfrm>
        </p:spPr>
        <p:txBody>
          <a:bodyPr/>
          <a:lstStyle/>
          <a:p>
            <a:r>
              <a:rPr lang="en-US" sz="3600">
                <a:latin typeface="Arial Unicode MS" pitchFamily="34" charset="-128"/>
              </a:rPr>
              <a:t>The End</a:t>
            </a:r>
            <a:endParaRPr lang="en-AU" sz="3600">
              <a:latin typeface="Arial Unicode MS" pitchFamily="34" charset="-128"/>
            </a:endParaRPr>
          </a:p>
        </p:txBody>
      </p:sp>
      <p:sp>
        <p:nvSpPr>
          <p:cNvPr id="55299" name="Rectangle 3"/>
          <p:cNvSpPr>
            <a:spLocks noGrp="1" noChangeArrowheads="1"/>
          </p:cNvSpPr>
          <p:nvPr>
            <p:ph type="subTitle" idx="1"/>
          </p:nvPr>
        </p:nvSpPr>
        <p:spPr>
          <a:xfrm>
            <a:off x="1371600" y="1752600"/>
            <a:ext cx="6400800" cy="876300"/>
          </a:xfrm>
        </p:spPr>
        <p:txBody>
          <a:bodyPr/>
          <a:lstStyle/>
          <a:p>
            <a:pPr>
              <a:spcBef>
                <a:spcPct val="50000"/>
              </a:spcBef>
              <a:buClrTx/>
              <a:buSzTx/>
              <a:buFontTx/>
              <a:buNone/>
            </a:pPr>
            <a:r>
              <a:rPr lang="en-US" sz="2400">
                <a:solidFill>
                  <a:schemeClr val="tx1"/>
                </a:solidFill>
                <a:effectLst/>
                <a:latin typeface="Arial" charset="0"/>
                <a:cs typeface="Times New Roman" pitchFamily="18" charset="0"/>
              </a:rPr>
              <a:t>Thank you for participating in this presentation</a:t>
            </a:r>
            <a:endParaRPr lang="en-AU"/>
          </a:p>
        </p:txBody>
      </p:sp>
      <p:sp>
        <p:nvSpPr>
          <p:cNvPr id="55300" name="Text Box 4"/>
          <p:cNvSpPr txBox="1">
            <a:spLocks noChangeArrowheads="1"/>
          </p:cNvSpPr>
          <p:nvPr/>
        </p:nvSpPr>
        <p:spPr bwMode="auto">
          <a:xfrm>
            <a:off x="2209800" y="4724400"/>
            <a:ext cx="5791200" cy="457200"/>
          </a:xfrm>
          <a:prstGeom prst="rect">
            <a:avLst/>
          </a:prstGeom>
          <a:noFill/>
          <a:ln w="9525">
            <a:noFill/>
            <a:miter lim="800000"/>
            <a:headEnd/>
            <a:tailEnd/>
          </a:ln>
          <a:effectLst/>
        </p:spPr>
        <p:txBody>
          <a:bodyPr>
            <a:spAutoFit/>
          </a:bodyPr>
          <a:lstStyle/>
          <a:p>
            <a:pPr>
              <a:spcBef>
                <a:spcPct val="50000"/>
              </a:spcBef>
            </a:pPr>
            <a:r>
              <a:rPr lang="en-US">
                <a:solidFill>
                  <a:schemeClr val="tx2"/>
                </a:solidFill>
                <a:latin typeface="Arial Unicode MS" pitchFamily="34" charset="-128"/>
              </a:rPr>
              <a:t>Click the left mouse button to exit</a:t>
            </a:r>
            <a:endParaRPr lang="en-AU">
              <a:solidFill>
                <a:schemeClr val="tx2"/>
              </a:solidFill>
              <a:latin typeface="Arial Unicode MS" pitchFamily="34" charset="-128"/>
            </a:endParaRPr>
          </a:p>
        </p:txBody>
      </p:sp>
      <p:sp>
        <p:nvSpPr>
          <p:cNvPr id="55301" name="Text Box 5"/>
          <p:cNvSpPr txBox="1">
            <a:spLocks noChangeArrowheads="1"/>
          </p:cNvSpPr>
          <p:nvPr/>
        </p:nvSpPr>
        <p:spPr bwMode="auto">
          <a:xfrm>
            <a:off x="2057400" y="5410200"/>
            <a:ext cx="51054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FF9900"/>
                </a:solidFill>
                <a:latin typeface="Arial Unicode MS" pitchFamily="34" charset="-128"/>
              </a:rPr>
              <a:t>(Or press the SPACEBAR or ENTER key)</a:t>
            </a:r>
            <a:endParaRPr lang="en-AU" sz="1600">
              <a:solidFill>
                <a:srgbClr val="FF9900"/>
              </a:solidFill>
              <a:latin typeface="Arial Unicode MS" pitchFamily="34" charset="-128"/>
            </a:endParaRPr>
          </a:p>
        </p:txBody>
      </p:sp>
      <p:pic>
        <p:nvPicPr>
          <p:cNvPr id="55302" name="Picture 6" descr="C:\CapStone\Swan.gif"/>
          <p:cNvPicPr>
            <a:picLocks noChangeAspect="1" noChangeArrowheads="1"/>
          </p:cNvPicPr>
          <p:nvPr/>
        </p:nvPicPr>
        <p:blipFill>
          <a:blip r:embed="rId3">
            <a:lum bright="66000"/>
          </a:blip>
          <a:srcRect/>
          <a:stretch>
            <a:fillRect/>
          </a:stretch>
        </p:blipFill>
        <p:spPr bwMode="auto">
          <a:xfrm>
            <a:off x="7086600" y="0"/>
            <a:ext cx="2057400" cy="914400"/>
          </a:xfrm>
          <a:prstGeom prst="rect">
            <a:avLst/>
          </a:prstGeom>
          <a:noFill/>
        </p:spPr>
      </p:pic>
      <p:sp>
        <p:nvSpPr>
          <p:cNvPr id="55303" name="Text Box 7"/>
          <p:cNvSpPr txBox="1">
            <a:spLocks noChangeArrowheads="1"/>
          </p:cNvSpPr>
          <p:nvPr/>
        </p:nvSpPr>
        <p:spPr bwMode="auto">
          <a:xfrm>
            <a:off x="7010400" y="6324600"/>
            <a:ext cx="1905000" cy="304800"/>
          </a:xfrm>
          <a:prstGeom prst="rect">
            <a:avLst/>
          </a:prstGeom>
          <a:noFill/>
          <a:ln w="9525">
            <a:noFill/>
            <a:miter lim="800000"/>
            <a:headEnd/>
            <a:tailEnd/>
          </a:ln>
          <a:effectLst/>
        </p:spPr>
        <p:txBody>
          <a:bodyPr>
            <a:spAutoFit/>
          </a:bodyPr>
          <a:lstStyle/>
          <a:p>
            <a:pPr>
              <a:spcBef>
                <a:spcPct val="50000"/>
              </a:spcBef>
            </a:pPr>
            <a:r>
              <a:rPr lang="en-US" sz="1400">
                <a:solidFill>
                  <a:srgbClr val="33CCFF"/>
                </a:solidFill>
                <a:latin typeface="Arial" charset="0"/>
              </a:rPr>
              <a:t>S. G. Brooks.   2003</a:t>
            </a:r>
            <a:endParaRPr lang="en-AU" sz="1400">
              <a:solidFill>
                <a:srgbClr val="33CC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500" fill="hold"/>
                                        <p:tgtEl>
                                          <p:spTgt spid="55301"/>
                                        </p:tgtEl>
                                        <p:attrNameLst>
                                          <p:attrName>ppt_w</p:attrName>
                                        </p:attrNameLst>
                                      </p:cBhvr>
                                      <p:tavLst>
                                        <p:tav tm="0">
                                          <p:val>
                                            <p:fltVal val="0"/>
                                          </p:val>
                                        </p:tav>
                                        <p:tav tm="100000">
                                          <p:val>
                                            <p:strVal val="#ppt_w"/>
                                          </p:val>
                                        </p:tav>
                                      </p:tavLst>
                                    </p:anim>
                                    <p:anim calcmode="lin" valueType="num">
                                      <p:cBhvr>
                                        <p:cTn id="8" dur="500" fill="hold"/>
                                        <p:tgtEl>
                                          <p:spTgt spid="553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Fault Condition</a:t>
            </a:r>
            <a:endParaRPr lang="en-AU" sz="240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graphicFrame>
        <p:nvGraphicFramePr>
          <p:cNvPr id="87045" name="Object 5"/>
          <p:cNvGraphicFramePr>
            <a:graphicFrameLocks noChangeAspect="1"/>
          </p:cNvGraphicFramePr>
          <p:nvPr/>
        </p:nvGraphicFramePr>
        <p:xfrm>
          <a:off x="2514600" y="990600"/>
          <a:ext cx="5910263" cy="3962400"/>
        </p:xfrm>
        <a:graphic>
          <a:graphicData uri="http://schemas.openxmlformats.org/presentationml/2006/ole">
            <mc:AlternateContent xmlns:mc="http://schemas.openxmlformats.org/markup-compatibility/2006">
              <mc:Choice xmlns:v="urn:schemas-microsoft-com:vml" Requires="v">
                <p:oleObj spid="_x0000_s87048" name="CorelDRAW!" r:id="rId3" imgW="5909760" imgH="3961800" progId="">
                  <p:embed/>
                </p:oleObj>
              </mc:Choice>
              <mc:Fallback>
                <p:oleObj name="CorelDRAW!" r:id="rId3" imgW="5909760" imgH="39618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90600"/>
                        <a:ext cx="59102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6" name="Text Box 6"/>
          <p:cNvSpPr txBox="1">
            <a:spLocks noChangeArrowheads="1"/>
          </p:cNvSpPr>
          <p:nvPr/>
        </p:nvSpPr>
        <p:spPr bwMode="auto">
          <a:xfrm>
            <a:off x="381000" y="3429000"/>
            <a:ext cx="5257800" cy="2540000"/>
          </a:xfrm>
          <a:prstGeom prst="rect">
            <a:avLst/>
          </a:prstGeom>
          <a:solidFill>
            <a:schemeClr val="bg1"/>
          </a:solidFill>
          <a:ln w="9525">
            <a:solidFill>
              <a:srgbClr val="FFCC00"/>
            </a:solidFill>
            <a:miter lim="800000"/>
            <a:headEnd/>
            <a:tailEnd/>
          </a:ln>
          <a:effectLst/>
        </p:spPr>
        <p:txBody>
          <a:bodyPr>
            <a:spAutoFit/>
          </a:bodyPr>
          <a:lstStyle/>
          <a:p>
            <a:pPr>
              <a:spcBef>
                <a:spcPct val="50000"/>
              </a:spcBef>
            </a:pPr>
            <a:r>
              <a:rPr lang="en-AU" sz="2000">
                <a:solidFill>
                  <a:srgbClr val="FFFF00"/>
                </a:solidFill>
                <a:latin typeface="Arial" charset="0"/>
                <a:cs typeface="Times New Roman" pitchFamily="18" charset="0"/>
              </a:rPr>
              <a:t>If the earthing conductor was not connected, or if it was not able to carry the current required to operate the circuit protection device, or the resistance of the earthing circuit was too high, the outer metal casing would remain alive; any person touching the frame while in contact with any earth would suffer an electric shock. </a:t>
            </a:r>
          </a:p>
        </p:txBody>
      </p:sp>
      <p:sp>
        <p:nvSpPr>
          <p:cNvPr id="87047" name="Line 7"/>
          <p:cNvSpPr>
            <a:spLocks noChangeShapeType="1"/>
          </p:cNvSpPr>
          <p:nvPr/>
        </p:nvSpPr>
        <p:spPr bwMode="auto">
          <a:xfrm>
            <a:off x="7181850" y="1895475"/>
            <a:ext cx="1209675" cy="0"/>
          </a:xfrm>
          <a:prstGeom prst="line">
            <a:avLst/>
          </a:prstGeom>
          <a:noFill/>
          <a:ln w="60325">
            <a:solidFill>
              <a:srgbClr val="00FF00"/>
            </a:solidFill>
            <a:round/>
            <a:headEnd/>
            <a:tailEnd/>
          </a:ln>
          <a:effectLst/>
        </p:spPr>
        <p:txBody>
          <a:bodyPr wrap="none"/>
          <a:lstStyle/>
          <a:p>
            <a:endParaRPr lang="en-US"/>
          </a:p>
        </p:txBody>
      </p:sp>
      <p:sp>
        <p:nvSpPr>
          <p:cNvPr id="87048" name="AutoShape 8"/>
          <p:cNvSpPr>
            <a:spLocks noChangeArrowheads="1"/>
          </p:cNvSpPr>
          <p:nvPr/>
        </p:nvSpPr>
        <p:spPr bwMode="auto">
          <a:xfrm>
            <a:off x="7924800" y="2514600"/>
            <a:ext cx="914400" cy="685800"/>
          </a:xfrm>
          <a:prstGeom prst="wedgeRectCallout">
            <a:avLst>
              <a:gd name="adj1" fmla="val -28644"/>
              <a:gd name="adj2" fmla="val -134259"/>
            </a:avLst>
          </a:prstGeom>
          <a:solidFill>
            <a:schemeClr val="accent2"/>
          </a:solidFill>
          <a:ln w="9525">
            <a:solidFill>
              <a:schemeClr val="tx1"/>
            </a:solidFill>
            <a:miter lim="800000"/>
            <a:headEnd/>
            <a:tailEnd/>
          </a:ln>
          <a:effectLst/>
        </p:spPr>
        <p:txBody>
          <a:bodyPr/>
          <a:lstStyle/>
          <a:p>
            <a:pPr algn="ctr"/>
            <a:r>
              <a:rPr lang="en-US" sz="1800">
                <a:latin typeface="Arial" charset="0"/>
              </a:rPr>
              <a:t>Earth Fault</a:t>
            </a:r>
            <a:endParaRPr lang="en-A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7047"/>
                                        </p:tgtEl>
                                        <p:attrNameLst>
                                          <p:attrName>style.visibility</p:attrName>
                                        </p:attrNameLst>
                                      </p:cBhvr>
                                      <p:to>
                                        <p:strVal val="visible"/>
                                      </p:to>
                                    </p:set>
                                    <p:anim calcmode="lin" valueType="num">
                                      <p:cBhvr additive="base">
                                        <p:cTn id="11" dur="500" fill="hold"/>
                                        <p:tgtEl>
                                          <p:spTgt spid="87047"/>
                                        </p:tgtEl>
                                        <p:attrNameLst>
                                          <p:attrName>ppt_x</p:attrName>
                                        </p:attrNameLst>
                                      </p:cBhvr>
                                      <p:tavLst>
                                        <p:tav tm="0">
                                          <p:val>
                                            <p:strVal val="0-#ppt_w/2"/>
                                          </p:val>
                                        </p:tav>
                                        <p:tav tm="100000">
                                          <p:val>
                                            <p:strVal val="#ppt_x"/>
                                          </p:val>
                                        </p:tav>
                                      </p:tavLst>
                                    </p:anim>
                                    <p:anim calcmode="lin" valueType="num">
                                      <p:cBhvr additive="base">
                                        <p:cTn id="12" dur="500" fill="hold"/>
                                        <p:tgtEl>
                                          <p:spTgt spid="8704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7048"/>
                                        </p:tgtEl>
                                        <p:attrNameLst>
                                          <p:attrName>style.visibility</p:attrName>
                                        </p:attrNameLst>
                                      </p:cBhvr>
                                      <p:to>
                                        <p:strVal val="visible"/>
                                      </p:to>
                                    </p:set>
                                    <p:anim calcmode="lin" valueType="num">
                                      <p:cBhvr>
                                        <p:cTn id="16" dur="500" fill="hold"/>
                                        <p:tgtEl>
                                          <p:spTgt spid="87048"/>
                                        </p:tgtEl>
                                        <p:attrNameLst>
                                          <p:attrName>ppt_w</p:attrName>
                                        </p:attrNameLst>
                                      </p:cBhvr>
                                      <p:tavLst>
                                        <p:tav tm="0">
                                          <p:val>
                                            <p:fltVal val="0"/>
                                          </p:val>
                                        </p:tav>
                                        <p:tav tm="100000">
                                          <p:val>
                                            <p:strVal val="#ppt_w"/>
                                          </p:val>
                                        </p:tav>
                                      </p:tavLst>
                                    </p:anim>
                                    <p:anim calcmode="lin" valueType="num">
                                      <p:cBhvr>
                                        <p:cTn id="17" dur="500" fill="hold"/>
                                        <p:tgtEl>
                                          <p:spTgt spid="8704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dissolve">
                                      <p:cBhvr>
                                        <p:cTn id="22" dur="500"/>
                                        <p:tgtEl>
                                          <p:spTgt spid="87046"/>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87042"/>
                                        </p:tgtEl>
                                        <p:attrNameLst>
                                          <p:attrName>style.visibility</p:attrName>
                                        </p:attrNameLst>
                                      </p:cBhvr>
                                      <p:to>
                                        <p:strVal val="visible"/>
                                      </p:to>
                                    </p:set>
                                    <p:anim calcmode="lin" valueType="num">
                                      <p:cBhvr>
                                        <p:cTn id="26" dur="500" fill="hold"/>
                                        <p:tgtEl>
                                          <p:spTgt spid="87042"/>
                                        </p:tgtEl>
                                        <p:attrNameLst>
                                          <p:attrName>ppt_w</p:attrName>
                                        </p:attrNameLst>
                                      </p:cBhvr>
                                      <p:tavLst>
                                        <p:tav tm="0">
                                          <p:val>
                                            <p:fltVal val="0"/>
                                          </p:val>
                                        </p:tav>
                                        <p:tav tm="100000">
                                          <p:val>
                                            <p:strVal val="#ppt_w"/>
                                          </p:val>
                                        </p:tav>
                                      </p:tavLst>
                                    </p:anim>
                                    <p:anim calcmode="lin" valueType="num">
                                      <p:cBhvr>
                                        <p:cTn id="27"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P spid="87047" grpId="0" animBg="1"/>
      <p:bldP spid="8704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8067" name="Rectangle 3"/>
          <p:cNvSpPr>
            <a:spLocks noGrp="1" noChangeArrowheads="1"/>
          </p:cNvSpPr>
          <p:nvPr>
            <p:ph type="title"/>
          </p:nvPr>
        </p:nvSpPr>
        <p:spPr>
          <a:xfrm>
            <a:off x="685800" y="0"/>
            <a:ext cx="7772400" cy="533400"/>
          </a:xfrm>
        </p:spPr>
        <p:txBody>
          <a:bodyPr/>
          <a:lstStyle/>
          <a:p>
            <a:pPr algn="ctr"/>
            <a:r>
              <a:rPr lang="en-US" sz="2400">
                <a:latin typeface="Arial Unicode MS" pitchFamily="34" charset="-128"/>
              </a:rPr>
              <a:t>Limitations</a:t>
            </a:r>
            <a:endParaRPr lang="en-AU" sz="2400">
              <a:latin typeface="Arial Unicode MS" pitchFamily="34" charset="-128"/>
            </a:endParaRPr>
          </a:p>
        </p:txBody>
      </p:sp>
      <p:sp>
        <p:nvSpPr>
          <p:cNvPr id="8806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8070" name="Text Box 6"/>
          <p:cNvSpPr txBox="1">
            <a:spLocks noChangeArrowheads="1"/>
          </p:cNvSpPr>
          <p:nvPr/>
        </p:nvSpPr>
        <p:spPr bwMode="auto">
          <a:xfrm>
            <a:off x="1219200" y="990600"/>
            <a:ext cx="7315200" cy="1006475"/>
          </a:xfrm>
          <a:prstGeom prst="rect">
            <a:avLst/>
          </a:prstGeom>
          <a:noFill/>
          <a:ln w="9525">
            <a:noFill/>
            <a:miter lim="800000"/>
            <a:headEnd/>
            <a:tailEnd/>
          </a:ln>
          <a:effectLst/>
        </p:spPr>
        <p:txBody>
          <a:bodyPr>
            <a:spAutoFit/>
          </a:bodyPr>
          <a:lstStyle/>
          <a:p>
            <a:pPr>
              <a:spcBef>
                <a:spcPct val="50000"/>
              </a:spcBef>
            </a:pPr>
            <a:r>
              <a:rPr lang="en-AU" sz="2000">
                <a:solidFill>
                  <a:srgbClr val="FFFF00"/>
                </a:solidFill>
                <a:latin typeface="Arial" charset="0"/>
                <a:cs typeface="Courier New" pitchFamily="49" charset="0"/>
              </a:rPr>
              <a:t>Earthing an appliance does not provide protection against electric shock if a person touches the active and neutral or active and earth simultaneously.  </a:t>
            </a:r>
            <a:endParaRPr lang="en-AU" sz="2000">
              <a:solidFill>
                <a:srgbClr val="FFFF00"/>
              </a:solidFill>
              <a:latin typeface="Arial" charset="0"/>
              <a:cs typeface="Times New Roman" pitchFamily="18" charset="0"/>
            </a:endParaRPr>
          </a:p>
        </p:txBody>
      </p:sp>
      <p:sp>
        <p:nvSpPr>
          <p:cNvPr id="88071" name="Text Box 7"/>
          <p:cNvSpPr txBox="1">
            <a:spLocks noChangeArrowheads="1"/>
          </p:cNvSpPr>
          <p:nvPr/>
        </p:nvSpPr>
        <p:spPr bwMode="auto">
          <a:xfrm>
            <a:off x="1219200" y="3073400"/>
            <a:ext cx="7315200" cy="1015663"/>
          </a:xfrm>
          <a:prstGeom prst="rect">
            <a:avLst/>
          </a:prstGeom>
          <a:noFill/>
          <a:ln w="9525">
            <a:noFill/>
            <a:miter lim="800000"/>
            <a:headEnd/>
            <a:tailEnd/>
          </a:ln>
          <a:effectLst/>
        </p:spPr>
        <p:txBody>
          <a:bodyPr>
            <a:spAutoFit/>
          </a:bodyPr>
          <a:lstStyle/>
          <a:p>
            <a:pPr>
              <a:spcBef>
                <a:spcPct val="50000"/>
              </a:spcBef>
            </a:pPr>
            <a:r>
              <a:rPr lang="en-AU" sz="2000" dirty="0">
                <a:solidFill>
                  <a:srgbClr val="FFFF00"/>
                </a:solidFill>
                <a:latin typeface="Arial" charset="0"/>
                <a:cs typeface="Courier New" pitchFamily="49" charset="0"/>
              </a:rPr>
              <a:t>Earthing an appliance does not prevent faults from occurring, nor does it correct any faults; it limits the touch voltage and removes the supply from the faulty section of the </a:t>
            </a:r>
            <a:r>
              <a:rPr lang="en-AU" sz="2000" dirty="0" smtClean="0">
                <a:solidFill>
                  <a:srgbClr val="FFFF00"/>
                </a:solidFill>
                <a:latin typeface="Arial" charset="0"/>
                <a:cs typeface="Courier New" pitchFamily="49" charset="0"/>
              </a:rPr>
              <a:t>circuit</a:t>
            </a:r>
            <a:endParaRPr lang="en-AU" sz="2000" dirty="0">
              <a:solidFill>
                <a:srgbClr val="FFFF00"/>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dissolve">
                                      <p:cBhvr>
                                        <p:cTn id="7" dur="500"/>
                                        <p:tgtEl>
                                          <p:spTgt spid="880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Effect transition="in" filter="dissolve">
                                      <p:cBhvr>
                                        <p:cTn id="12" dur="500"/>
                                        <p:tgtEl>
                                          <p:spTgt spid="8807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88066"/>
                                        </p:tgtEl>
                                        <p:attrNameLst>
                                          <p:attrName>style.visibility</p:attrName>
                                        </p:attrNameLst>
                                      </p:cBhvr>
                                      <p:to>
                                        <p:strVal val="visible"/>
                                      </p:to>
                                    </p:set>
                                    <p:anim calcmode="lin" valueType="num">
                                      <p:cBhvr>
                                        <p:cTn id="16" dur="500" fill="hold"/>
                                        <p:tgtEl>
                                          <p:spTgt spid="88066"/>
                                        </p:tgtEl>
                                        <p:attrNameLst>
                                          <p:attrName>ppt_w</p:attrName>
                                        </p:attrNameLst>
                                      </p:cBhvr>
                                      <p:tavLst>
                                        <p:tav tm="0">
                                          <p:val>
                                            <p:fltVal val="0"/>
                                          </p:val>
                                        </p:tav>
                                        <p:tav tm="100000">
                                          <p:val>
                                            <p:strVal val="#ppt_w"/>
                                          </p:val>
                                        </p:tav>
                                      </p:tavLst>
                                    </p:anim>
                                    <p:anim calcmode="lin" valueType="num">
                                      <p:cBhvr>
                                        <p:cTn id="17" dur="500" fill="hold"/>
                                        <p:tgtEl>
                                          <p:spTgt spid="88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70" grpId="0" autoUpdateAnimBg="0"/>
      <p:bldP spid="88071"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977</TotalTime>
  <Words>3365</Words>
  <Application>Microsoft Office PowerPoint</Application>
  <PresentationFormat>On-screen Show (4:3)</PresentationFormat>
  <Paragraphs>384</Paragraphs>
  <Slides>72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Elemental</vt:lpstr>
      <vt:lpstr>CorelDRAW!</vt:lpstr>
      <vt:lpstr>Protective Earthing Systems  AS/NZS3000:2007</vt:lpstr>
      <vt:lpstr>The MEN System</vt:lpstr>
      <vt:lpstr>MEN Outline Diagram</vt:lpstr>
      <vt:lpstr>PowerPoint Presentation</vt:lpstr>
      <vt:lpstr>Advantage of the MEN System</vt:lpstr>
      <vt:lpstr>Operation of the MEN System</vt:lpstr>
      <vt:lpstr>Automatic Isolation</vt:lpstr>
      <vt:lpstr>Fault Condition</vt:lpstr>
      <vt:lpstr>Limitations</vt:lpstr>
      <vt:lpstr>Disconnection Times</vt:lpstr>
      <vt:lpstr>Requirements for Earthing</vt:lpstr>
      <vt:lpstr>Cable Colour</vt:lpstr>
      <vt:lpstr>Insulation Resistance</vt:lpstr>
      <vt:lpstr>Make First - Break Last</vt:lpstr>
      <vt:lpstr>Incorporation of Earthing Conductor</vt:lpstr>
      <vt:lpstr>Exposed Conductive Parts</vt:lpstr>
      <vt:lpstr>Earthed Situation</vt:lpstr>
      <vt:lpstr>Soldered Joints</vt:lpstr>
      <vt:lpstr>Equipotential Bonding</vt:lpstr>
      <vt:lpstr>Insulation Classifications</vt:lpstr>
      <vt:lpstr>Single Insulated (Class I)</vt:lpstr>
      <vt:lpstr>Double Insulated (Class II)</vt:lpstr>
      <vt:lpstr>All Insulated</vt:lpstr>
      <vt:lpstr>Single Insulated Devices</vt:lpstr>
      <vt:lpstr>Size of Earthing Conductors</vt:lpstr>
      <vt:lpstr>Functional Earthing</vt:lpstr>
      <vt:lpstr>Introduction to Questions</vt:lpstr>
      <vt:lpstr>Question 1</vt:lpstr>
      <vt:lpstr>Question 2</vt:lpstr>
      <vt:lpstr>Question 3</vt:lpstr>
      <vt:lpstr>Question 4</vt:lpstr>
      <vt:lpstr>Question 5</vt:lpstr>
      <vt:lpstr>Question 6</vt:lpstr>
      <vt:lpstr>Question 7</vt:lpstr>
      <vt:lpstr>Question 8</vt:lpstr>
      <vt:lpstr>Question 9</vt:lpstr>
      <vt:lpstr>Question 11</vt:lpstr>
      <vt:lpstr>Question 12</vt:lpstr>
      <vt:lpstr>Question 13</vt:lpstr>
      <vt:lpstr>Question 14</vt:lpstr>
      <vt:lpstr>Question 15</vt:lpstr>
      <vt:lpstr>Question 16</vt:lpstr>
      <vt:lpstr>Question 17</vt:lpstr>
      <vt:lpstr>Question 18</vt:lpstr>
      <vt:lpstr>Question 20</vt:lpstr>
      <vt:lpstr>Question 21</vt:lpstr>
      <vt:lpstr>Question 23</vt:lpstr>
      <vt:lpstr>Question 24</vt:lpstr>
      <vt:lpstr>Question 25</vt:lpstr>
      <vt:lpstr>Question 26</vt:lpstr>
      <vt:lpstr>Question 27</vt:lpstr>
      <vt:lpstr>Question 28</vt:lpstr>
      <vt:lpstr>Question 29</vt:lpstr>
      <vt:lpstr>Question 30</vt:lpstr>
      <vt:lpstr>Question 31</vt:lpstr>
      <vt:lpstr>Question 32</vt:lpstr>
      <vt:lpstr>Question 33</vt:lpstr>
      <vt:lpstr>Question 34</vt:lpstr>
      <vt:lpstr>Question 35</vt:lpstr>
      <vt:lpstr>Question 36</vt:lpstr>
      <vt:lpstr>Question 37</vt:lpstr>
      <vt:lpstr>Question 38</vt:lpstr>
      <vt:lpstr>Question 39</vt:lpstr>
      <vt:lpstr>Question 40</vt:lpstr>
      <vt:lpstr>Question 41</vt:lpstr>
      <vt:lpstr>Question 43</vt:lpstr>
      <vt:lpstr>Question 44</vt:lpstr>
      <vt:lpstr>Question 45</vt:lpstr>
      <vt:lpstr>Question 46</vt:lpstr>
      <vt:lpstr>Question 47</vt:lpstr>
      <vt:lpstr>Question 48</vt:lpstr>
      <vt:lpstr>The End</vt:lpstr>
    </vt:vector>
  </TitlesOfParts>
  <Company> 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Mathematics</dc:title>
  <dc:creator>Brooks</dc:creator>
  <cp:lastModifiedBy>Fielding, Geoff</cp:lastModifiedBy>
  <cp:revision>191</cp:revision>
  <cp:lastPrinted>1601-01-01T00:00:00Z</cp:lastPrinted>
  <dcterms:created xsi:type="dcterms:W3CDTF">2003-03-29T11:32:45Z</dcterms:created>
  <dcterms:modified xsi:type="dcterms:W3CDTF">2013-10-22T05:36:18Z</dcterms:modified>
</cp:coreProperties>
</file>