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Default Extension="doc" ContentType="application/msword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emf" ContentType="image/x-emf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68"/>
  </p:notesMasterIdLst>
  <p:handoutMasterIdLst>
    <p:handoutMasterId r:id="rId69"/>
  </p:handoutMasterIdLst>
  <p:sldIdLst>
    <p:sldId id="256" r:id="rId2"/>
    <p:sldId id="341" r:id="rId3"/>
    <p:sldId id="320" r:id="rId4"/>
    <p:sldId id="339" r:id="rId5"/>
    <p:sldId id="340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305" r:id="rId23"/>
    <p:sldId id="306" r:id="rId24"/>
    <p:sldId id="307" r:id="rId25"/>
    <p:sldId id="308" r:id="rId26"/>
    <p:sldId id="309" r:id="rId27"/>
    <p:sldId id="310" r:id="rId28"/>
    <p:sldId id="311" r:id="rId29"/>
    <p:sldId id="312" r:id="rId30"/>
    <p:sldId id="313" r:id="rId31"/>
    <p:sldId id="314" r:id="rId32"/>
    <p:sldId id="315" r:id="rId33"/>
    <p:sldId id="316" r:id="rId34"/>
    <p:sldId id="317" r:id="rId35"/>
    <p:sldId id="321" r:id="rId36"/>
    <p:sldId id="322" r:id="rId37"/>
    <p:sldId id="323" r:id="rId38"/>
    <p:sldId id="324" r:id="rId39"/>
    <p:sldId id="325" r:id="rId40"/>
    <p:sldId id="326" r:id="rId41"/>
    <p:sldId id="327" r:id="rId42"/>
    <p:sldId id="328" r:id="rId43"/>
    <p:sldId id="329" r:id="rId44"/>
    <p:sldId id="330" r:id="rId45"/>
    <p:sldId id="331" r:id="rId46"/>
    <p:sldId id="332" r:id="rId47"/>
    <p:sldId id="333" r:id="rId48"/>
    <p:sldId id="334" r:id="rId49"/>
    <p:sldId id="335" r:id="rId50"/>
    <p:sldId id="336" r:id="rId51"/>
    <p:sldId id="337" r:id="rId52"/>
    <p:sldId id="338" r:id="rId53"/>
    <p:sldId id="318" r:id="rId54"/>
    <p:sldId id="272" r:id="rId55"/>
    <p:sldId id="259" r:id="rId56"/>
    <p:sldId id="273" r:id="rId57"/>
    <p:sldId id="262" r:id="rId58"/>
    <p:sldId id="283" r:id="rId59"/>
    <p:sldId id="279" r:id="rId60"/>
    <p:sldId id="280" r:id="rId61"/>
    <p:sldId id="281" r:id="rId62"/>
    <p:sldId id="282" r:id="rId63"/>
    <p:sldId id="319" r:id="rId64"/>
    <p:sldId id="284" r:id="rId65"/>
    <p:sldId id="285" r:id="rId66"/>
    <p:sldId id="261" r:id="rId67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 Unicode MS" pitchFamily="34" charset="-128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 Unicode MS" pitchFamily="34" charset="-128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 Unicode MS" pitchFamily="34" charset="-128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 Unicode MS" pitchFamily="34" charset="-128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 Unicode MS" pitchFamily="34" charset="-128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 Unicode MS" pitchFamily="34" charset="-128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 Unicode MS" pitchFamily="34" charset="-128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 Unicode MS" pitchFamily="34" charset="-128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 Unicode MS" pitchFamily="34" charset="-128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0000CC"/>
    <a:srgbClr val="FFFF00"/>
    <a:srgbClr val="C0C0C0"/>
    <a:srgbClr val="000000"/>
    <a:srgbClr val="008F8C"/>
    <a:srgbClr val="FFFFFF"/>
    <a:srgbClr val="FF0000"/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86480" autoAdjust="0"/>
  </p:normalViewPr>
  <p:slideViewPr>
    <p:cSldViewPr>
      <p:cViewPr varScale="1">
        <p:scale>
          <a:sx n="92" d="100"/>
          <a:sy n="92" d="100"/>
        </p:scale>
        <p:origin x="-270" y="-108"/>
      </p:cViewPr>
      <p:guideLst>
        <p:guide orient="horz" pos="1056"/>
        <p:guide orient="horz" pos="480"/>
        <p:guide orient="horz" pos="4080"/>
        <p:guide orient="horz" pos="720"/>
        <p:guide pos="2880"/>
        <p:guide pos="672"/>
        <p:guide pos="50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9.wmf"/><Relationship Id="rId1" Type="http://schemas.openxmlformats.org/officeDocument/2006/relationships/image" Target="../media/image15.wmf"/><Relationship Id="rId5" Type="http://schemas.openxmlformats.org/officeDocument/2006/relationships/image" Target="../media/image16.wmf"/><Relationship Id="rId4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AU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53D867A-3DDB-416F-8031-DCD6E2EEA220}" type="slidenum">
              <a:rPr lang="en-AU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69635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AU"/>
          </a:p>
        </p:txBody>
      </p:sp>
      <p:sp>
        <p:nvSpPr>
          <p:cNvPr id="69636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9637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69638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69639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111B062-52D1-4588-8B2C-860DB4412A22}" type="slidenum">
              <a:rPr lang="en-AU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156A25-541A-43C7-9A42-7603B1615F5F}" type="slidenum">
              <a:rPr lang="en-AU"/>
              <a:pPr/>
              <a:t>1</a:t>
            </a:fld>
            <a:endParaRPr lang="en-AU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ADB6D2-71B6-47E0-B363-B310CD4511FC}" type="slidenum">
              <a:rPr lang="en-AU"/>
              <a:pPr/>
              <a:t>10</a:t>
            </a:fld>
            <a:endParaRPr lang="en-AU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5E6FEC-2351-49BE-8DE1-5D04125CDDE2}" type="slidenum">
              <a:rPr lang="en-AU"/>
              <a:pPr/>
              <a:t>11</a:t>
            </a:fld>
            <a:endParaRPr lang="en-AU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6571C8-64D1-4312-AC07-347933D55FB5}" type="slidenum">
              <a:rPr lang="en-AU"/>
              <a:pPr/>
              <a:t>12</a:t>
            </a:fld>
            <a:endParaRPr lang="en-AU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F4B011-CBCF-4430-A13E-084C9B19F82A}" type="slidenum">
              <a:rPr lang="en-AU"/>
              <a:pPr/>
              <a:t>13</a:t>
            </a:fld>
            <a:endParaRPr lang="en-AU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C61B0-6308-4D74-BDDE-8E9C4740B108}" type="slidenum">
              <a:rPr lang="en-AU"/>
              <a:pPr/>
              <a:t>14</a:t>
            </a:fld>
            <a:endParaRPr lang="en-AU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C75D2B-DCFE-4A9E-A481-A97344F975C1}" type="slidenum">
              <a:rPr lang="en-AU"/>
              <a:pPr/>
              <a:t>15</a:t>
            </a:fld>
            <a:endParaRPr lang="en-AU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BB7E22-1E31-4FC2-A770-5273E4559107}" type="slidenum">
              <a:rPr lang="en-AU"/>
              <a:pPr/>
              <a:t>16</a:t>
            </a:fld>
            <a:endParaRPr lang="en-AU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86EAAB-74C2-480D-8FB8-1F5E10180A1A}" type="slidenum">
              <a:rPr lang="en-AU"/>
              <a:pPr/>
              <a:t>17</a:t>
            </a:fld>
            <a:endParaRPr lang="en-AU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569845-6340-4C8D-9ED9-DCA4AD938926}" type="slidenum">
              <a:rPr lang="en-AU"/>
              <a:pPr/>
              <a:t>18</a:t>
            </a:fld>
            <a:endParaRPr lang="en-AU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77D2AD-EF4C-49B0-8FE0-CEA9DFFE322A}" type="slidenum">
              <a:rPr lang="en-AU"/>
              <a:pPr/>
              <a:t>19</a:t>
            </a:fld>
            <a:endParaRPr lang="en-AU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BE0BE1-A61C-420C-8250-DE76ACA86B52}" type="slidenum">
              <a:rPr lang="en-AU"/>
              <a:pPr/>
              <a:t>2</a:t>
            </a:fld>
            <a:endParaRPr lang="en-AU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BE0BE1-A61C-420C-8250-DE76ACA86B52}" type="slidenum">
              <a:rPr lang="en-AU"/>
              <a:pPr/>
              <a:t>20</a:t>
            </a:fld>
            <a:endParaRPr lang="en-AU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3E4665-AF94-445C-B756-1FA8B3ED975C}" type="slidenum">
              <a:rPr lang="en-AU"/>
              <a:pPr/>
              <a:t>21</a:t>
            </a:fld>
            <a:endParaRPr lang="en-AU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B1B3AA-9659-44F5-8B67-8D2868027325}" type="slidenum">
              <a:rPr lang="en-AU"/>
              <a:pPr/>
              <a:t>22</a:t>
            </a:fld>
            <a:endParaRPr lang="en-AU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1AF249-EE9A-443A-8526-3044CC3CAD89}" type="slidenum">
              <a:rPr lang="en-AU"/>
              <a:pPr/>
              <a:t>23</a:t>
            </a:fld>
            <a:endParaRPr lang="en-AU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5DA7D8-B96C-4926-AEC1-135B78046591}" type="slidenum">
              <a:rPr lang="en-AU"/>
              <a:pPr/>
              <a:t>24</a:t>
            </a:fld>
            <a:endParaRPr lang="en-AU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9BADC7-FA66-4848-B0E0-97F7A5C86FFD}" type="slidenum">
              <a:rPr lang="en-AU"/>
              <a:pPr/>
              <a:t>25</a:t>
            </a:fld>
            <a:endParaRPr lang="en-AU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917CCA-3E1A-484E-A7DE-E9ED44280BDF}" type="slidenum">
              <a:rPr lang="en-AU"/>
              <a:pPr/>
              <a:t>26</a:t>
            </a:fld>
            <a:endParaRPr lang="en-AU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8B5ABA-88AD-43A1-B3A8-864009183F27}" type="slidenum">
              <a:rPr lang="en-AU"/>
              <a:pPr/>
              <a:t>27</a:t>
            </a:fld>
            <a:endParaRPr lang="en-AU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E8B00B-33C4-4287-B233-FA8E89AF8D12}" type="slidenum">
              <a:rPr lang="en-AU"/>
              <a:pPr/>
              <a:t>28</a:t>
            </a:fld>
            <a:endParaRPr lang="en-AU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415C67-7F39-4CF9-907E-DD0767EC7A20}" type="slidenum">
              <a:rPr lang="en-AU"/>
              <a:pPr/>
              <a:t>29</a:t>
            </a:fld>
            <a:endParaRPr lang="en-AU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E24A1A-9BB2-4818-BEE9-71977BB89063}" type="slidenum">
              <a:rPr lang="en-AU"/>
              <a:pPr/>
              <a:t>3</a:t>
            </a:fld>
            <a:endParaRPr lang="en-AU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FD945E-8560-4121-AAD4-471C73714B7C}" type="slidenum">
              <a:rPr lang="en-AU"/>
              <a:pPr/>
              <a:t>30</a:t>
            </a:fld>
            <a:endParaRPr lang="en-AU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FF0530-198B-4BAB-A376-552DF7971F80}" type="slidenum">
              <a:rPr lang="en-AU"/>
              <a:pPr/>
              <a:t>31</a:t>
            </a:fld>
            <a:endParaRPr lang="en-AU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9C2D36-F535-4B68-B4D5-014F53D6D1DB}" type="slidenum">
              <a:rPr lang="en-AU"/>
              <a:pPr/>
              <a:t>32</a:t>
            </a:fld>
            <a:endParaRPr lang="en-AU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F36D06-FB9D-41A2-BE99-742005DB1D6D}" type="slidenum">
              <a:rPr lang="en-AU"/>
              <a:pPr/>
              <a:t>33</a:t>
            </a:fld>
            <a:endParaRPr lang="en-AU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DE2032-63A3-48C0-87DE-D68DF88823FF}" type="slidenum">
              <a:rPr lang="en-AU"/>
              <a:pPr/>
              <a:t>34</a:t>
            </a:fld>
            <a:endParaRPr lang="en-AU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1D898A-4CAF-4329-9B3E-10D5E7E82A67}" type="slidenum">
              <a:rPr lang="en-AU"/>
              <a:pPr/>
              <a:t>35</a:t>
            </a:fld>
            <a:endParaRPr lang="en-AU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0B734F-3E18-469D-A1C6-782F3550DCCC}" type="slidenum">
              <a:rPr lang="en-AU"/>
              <a:pPr/>
              <a:t>36</a:t>
            </a:fld>
            <a:endParaRPr lang="en-AU"/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55C434-DE91-49E3-926D-D59F47B8D6E2}" type="slidenum">
              <a:rPr lang="en-AU"/>
              <a:pPr/>
              <a:t>37</a:t>
            </a:fld>
            <a:endParaRPr lang="en-AU"/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F103C3-D7C7-44CF-999F-25A0857A683A}" type="slidenum">
              <a:rPr lang="en-AU"/>
              <a:pPr/>
              <a:t>38</a:t>
            </a:fld>
            <a:endParaRPr lang="en-AU"/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C1F174-9803-4AA4-A159-052A4BD3AE64}" type="slidenum">
              <a:rPr lang="en-AU"/>
              <a:pPr/>
              <a:t>39</a:t>
            </a:fld>
            <a:endParaRPr lang="en-AU"/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2FB4D5-E628-45E9-AE96-6EFE4BC115BA}" type="slidenum">
              <a:rPr lang="en-AU"/>
              <a:pPr/>
              <a:t>4</a:t>
            </a:fld>
            <a:endParaRPr lang="en-AU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3A1254-502B-43BD-90D3-9456B6196EDB}" type="slidenum">
              <a:rPr lang="en-AU"/>
              <a:pPr/>
              <a:t>40</a:t>
            </a:fld>
            <a:endParaRPr lang="en-AU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76D221-AE01-4035-9B9E-AC5CC9ECE877}" type="slidenum">
              <a:rPr lang="en-AU"/>
              <a:pPr/>
              <a:t>41</a:t>
            </a:fld>
            <a:endParaRPr lang="en-AU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9DFD21-7A9B-4634-8D78-4DCBA2535483}" type="slidenum">
              <a:rPr lang="en-AU"/>
              <a:pPr/>
              <a:t>42</a:t>
            </a:fld>
            <a:endParaRPr lang="en-AU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D3AC7A-32CA-4002-B846-CB20D8D91214}" type="slidenum">
              <a:rPr lang="en-AU"/>
              <a:pPr/>
              <a:t>43</a:t>
            </a:fld>
            <a:endParaRPr lang="en-AU"/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D4A90C-D040-40A6-8474-1E4952F1381A}" type="slidenum">
              <a:rPr lang="en-AU"/>
              <a:pPr/>
              <a:t>44</a:t>
            </a:fld>
            <a:endParaRPr lang="en-AU"/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A13020-740D-4754-A7E1-07DA34144AFC}" type="slidenum">
              <a:rPr lang="en-AU"/>
              <a:pPr/>
              <a:t>45</a:t>
            </a:fld>
            <a:endParaRPr lang="en-AU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5B0092-A0E3-407C-9CC3-591DDC8BA875}" type="slidenum">
              <a:rPr lang="en-AU"/>
              <a:pPr/>
              <a:t>46</a:t>
            </a:fld>
            <a:endParaRPr lang="en-AU"/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85923C-1492-4832-A8C8-4F4DBAFA2638}" type="slidenum">
              <a:rPr lang="en-AU"/>
              <a:pPr/>
              <a:t>47</a:t>
            </a:fld>
            <a:endParaRPr lang="en-AU"/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86E003-80F2-4953-A03A-2D066AD53042}" type="slidenum">
              <a:rPr lang="en-AU"/>
              <a:pPr/>
              <a:t>48</a:t>
            </a:fld>
            <a:endParaRPr lang="en-AU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8466F4-9CE0-4F5A-85DB-1948EFEDEF74}" type="slidenum">
              <a:rPr lang="en-AU"/>
              <a:pPr/>
              <a:t>49</a:t>
            </a:fld>
            <a:endParaRPr lang="en-AU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DA36A4-F846-4638-AEBB-FEB5D39BA1A0}" type="slidenum">
              <a:rPr lang="en-AU"/>
              <a:pPr/>
              <a:t>5</a:t>
            </a:fld>
            <a:endParaRPr lang="en-AU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741920-8C6D-48F7-AF91-6193DF4C32A2}" type="slidenum">
              <a:rPr lang="en-AU"/>
              <a:pPr/>
              <a:t>50</a:t>
            </a:fld>
            <a:endParaRPr lang="en-AU"/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921C2B-CD26-4A5F-9E64-EE61B3A11C10}" type="slidenum">
              <a:rPr lang="en-AU"/>
              <a:pPr/>
              <a:t>51</a:t>
            </a:fld>
            <a:endParaRPr lang="en-AU"/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5A4AEB-E66F-4419-88F7-24C3A170041E}" type="slidenum">
              <a:rPr lang="en-AU"/>
              <a:pPr/>
              <a:t>52</a:t>
            </a:fld>
            <a:endParaRPr lang="en-AU"/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6223A3-4720-49DF-A9F8-A9F6BDFD0FD0}" type="slidenum">
              <a:rPr lang="en-AU"/>
              <a:pPr/>
              <a:t>53</a:t>
            </a:fld>
            <a:endParaRPr lang="en-AU"/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821A07-D7F4-4F98-8780-15C9E086E1AD}" type="slidenum">
              <a:rPr lang="en-AU"/>
              <a:pPr/>
              <a:t>54</a:t>
            </a:fld>
            <a:endParaRPr lang="en-AU"/>
          </a:p>
        </p:txBody>
      </p:sp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A69776-AF5C-4EC2-A503-BDF4B9AA566F}" type="slidenum">
              <a:rPr lang="en-AU"/>
              <a:pPr/>
              <a:t>55</a:t>
            </a:fld>
            <a:endParaRPr lang="en-AU"/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4570BC-1E56-487B-9F3C-6F7E0A2729D9}" type="slidenum">
              <a:rPr lang="en-AU"/>
              <a:pPr/>
              <a:t>56</a:t>
            </a:fld>
            <a:endParaRPr lang="en-AU"/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036F79-4446-4D22-87D7-D238817A2EC7}" type="slidenum">
              <a:rPr lang="en-AU"/>
              <a:pPr/>
              <a:t>57</a:t>
            </a:fld>
            <a:endParaRPr lang="en-AU"/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2D60F8-E25C-4C4A-8A12-386D0BB4ADE9}" type="slidenum">
              <a:rPr lang="en-AU"/>
              <a:pPr/>
              <a:t>58</a:t>
            </a:fld>
            <a:endParaRPr lang="en-AU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CBCB03-1FF6-4207-9E88-BFA0919D9551}" type="slidenum">
              <a:rPr lang="en-AU"/>
              <a:pPr/>
              <a:t>59</a:t>
            </a:fld>
            <a:endParaRPr lang="en-AU"/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8C1A14-66A4-4B8E-8FA3-966FA80EC8D9}" type="slidenum">
              <a:rPr lang="en-AU"/>
              <a:pPr/>
              <a:t>6</a:t>
            </a:fld>
            <a:endParaRPr lang="en-AU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1DAF9F-A093-482C-916B-D1F23139B57F}" type="slidenum">
              <a:rPr lang="en-AU"/>
              <a:pPr/>
              <a:t>60</a:t>
            </a:fld>
            <a:endParaRPr lang="en-AU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468C9B-DB67-47C1-B056-5F2D172E82F8}" type="slidenum">
              <a:rPr lang="en-AU"/>
              <a:pPr/>
              <a:t>61</a:t>
            </a:fld>
            <a:endParaRPr lang="en-AU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33B1DA-65E2-47A8-8C50-835C3A6DC5E0}" type="slidenum">
              <a:rPr lang="en-AU"/>
              <a:pPr/>
              <a:t>62</a:t>
            </a:fld>
            <a:endParaRPr lang="en-AU"/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B2F4A9-7B28-48B0-8033-03540925E704}" type="slidenum">
              <a:rPr lang="en-AU"/>
              <a:pPr/>
              <a:t>63</a:t>
            </a:fld>
            <a:endParaRPr lang="en-AU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0C90D5-AF47-43B5-9DFE-C9FAA7C2C7C1}" type="slidenum">
              <a:rPr lang="en-AU"/>
              <a:pPr/>
              <a:t>64</a:t>
            </a:fld>
            <a:endParaRPr lang="en-AU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6B1B07-7D1A-4D4D-B1EC-1412CEC5E14F}" type="slidenum">
              <a:rPr lang="en-AU"/>
              <a:pPr/>
              <a:t>65</a:t>
            </a:fld>
            <a:endParaRPr lang="en-AU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640F48-3ECE-4390-9D56-43D5BFACFADD}" type="slidenum">
              <a:rPr lang="en-AU"/>
              <a:pPr/>
              <a:t>66</a:t>
            </a:fld>
            <a:endParaRPr lang="en-AU"/>
          </a:p>
        </p:txBody>
      </p:sp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ABB33A-F747-48ED-8748-00FB8BD8E009}" type="slidenum">
              <a:rPr lang="en-AU"/>
              <a:pPr/>
              <a:t>7</a:t>
            </a:fld>
            <a:endParaRPr lang="en-AU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600E7A-26EA-42ED-BB38-616FD737637D}" type="slidenum">
              <a:rPr lang="en-AU"/>
              <a:pPr/>
              <a:t>8</a:t>
            </a:fld>
            <a:endParaRPr lang="en-AU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AF5C4D-C419-4267-84DF-72106921EC9D}" type="slidenum">
              <a:rPr lang="en-AU"/>
              <a:pPr/>
              <a:t>9</a:t>
            </a:fld>
            <a:endParaRPr lang="en-AU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528C8-DD6B-4D51-B3A0-1992B571F19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07072-5112-45E8-972F-AFFD340E7D6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2ACB5-FE69-4079-9A08-CC8603E5E451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3A70-9EFB-4980-8E3D-7AB99A9D7D97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B9755-BB9F-4300-82E1-5B37945D0D94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34965-CEBF-4E1C-9F31-F9DB1B3D2E4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D986-D47B-49D0-873C-F4CF3416F07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5A68-BA1C-44EC-B0FC-5E3AB4D6E2BE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0E25C-F463-4D04-9D84-D0E28A663D7A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3295E-9B87-42F5-BBB9-CDCA98A4A42A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AB757-1D9B-4204-83C3-E661A463AF6D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EBFB4-51DB-418A-86DE-BAF7BBE252E8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5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8.bin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21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22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23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oleObject25.bin"/><Relationship Id="rId4" Type="http://schemas.openxmlformats.org/officeDocument/2006/relationships/oleObject" Target="../embeddings/oleObject24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notesSlide" Target="../notesSlides/notesSlide3.xml"/><Relationship Id="rId7" Type="http://schemas.openxmlformats.org/officeDocument/2006/relationships/slide" Target="slide14.xml"/><Relationship Id="rId12" Type="http://schemas.openxmlformats.org/officeDocument/2006/relationships/slide" Target="slide3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slide" Target="slide16.xml"/><Relationship Id="rId11" Type="http://schemas.openxmlformats.org/officeDocument/2006/relationships/slide" Target="slide43.xml"/><Relationship Id="rId5" Type="http://schemas.openxmlformats.org/officeDocument/2006/relationships/slide" Target="slide13.xml"/><Relationship Id="rId10" Type="http://schemas.openxmlformats.org/officeDocument/2006/relationships/slide" Target="slide42.xml"/><Relationship Id="rId4" Type="http://schemas.openxmlformats.org/officeDocument/2006/relationships/oleObject" Target="../embeddings/oleObject1.bin"/><Relationship Id="rId9" Type="http://schemas.openxmlformats.org/officeDocument/2006/relationships/slide" Target="slide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26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27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oleObject" Target="../embeddings/oleObject29.bin"/><Relationship Id="rId4" Type="http://schemas.openxmlformats.org/officeDocument/2006/relationships/oleObject" Target="../embeddings/oleObject28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32.bin"/><Relationship Id="rId5" Type="http://schemas.openxmlformats.org/officeDocument/2006/relationships/oleObject" Target="../embeddings/oleObject31.bin"/><Relationship Id="rId4" Type="http://schemas.openxmlformats.org/officeDocument/2006/relationships/oleObject" Target="../embeddings/oleObject30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oleObject" Target="../embeddings/Microsoft_Office_Word_97_-_2003_Document1.doc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oleObject" Target="../embeddings/oleObject33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oleObject" Target="../embeddings/oleObject34.bin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oleObject" Target="../embeddings/oleObject35.bin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oleObject" Target="../embeddings/oleObject36.bin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04900" y="1219200"/>
            <a:ext cx="6934200" cy="1143000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Circuit Protection Principles</a:t>
            </a:r>
            <a:endParaRPr lang="en-AU" sz="2000" dirty="0">
              <a:solidFill>
                <a:schemeClr val="bg1"/>
              </a:solidFill>
            </a:endParaRP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251520" y="6453336"/>
            <a:ext cx="86409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solidFill>
                  <a:schemeClr val="accent1"/>
                </a:solidFill>
              </a:rPr>
              <a:t>Circuit Protection.pps     Version </a:t>
            </a:r>
            <a:r>
              <a:rPr lang="en-US" sz="1400" dirty="0" smtClean="0">
                <a:solidFill>
                  <a:schemeClr val="accent1"/>
                </a:solidFill>
              </a:rPr>
              <a:t>3     </a:t>
            </a:r>
            <a:r>
              <a:rPr lang="en-US" sz="1400" dirty="0">
                <a:solidFill>
                  <a:schemeClr val="accent1"/>
                </a:solidFill>
              </a:rPr>
              <a:t>S. G. </a:t>
            </a:r>
            <a:r>
              <a:rPr lang="en-US" sz="1400" dirty="0" smtClean="0">
                <a:solidFill>
                  <a:schemeClr val="accent1"/>
                </a:solidFill>
              </a:rPr>
              <a:t>Brooks 2006: Revised Terry O’Grady 2013</a:t>
            </a:r>
            <a:endParaRPr lang="en-AU" sz="1400" dirty="0">
              <a:solidFill>
                <a:schemeClr val="accent1"/>
              </a:solidFill>
            </a:endParaRP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304800" y="6308725"/>
            <a:ext cx="2209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>
              <a:solidFill>
                <a:schemeClr val="accent1"/>
              </a:solidFill>
            </a:endParaRP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1905000" y="4343400"/>
            <a:ext cx="53340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rgbClr val="FFFF00"/>
                </a:solidFill>
              </a:rPr>
              <a:t>References:</a:t>
            </a:r>
          </a:p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rgbClr val="FFFF00"/>
                </a:solidFill>
              </a:rPr>
              <a:t>AS/NZS 3000:2007 </a:t>
            </a:r>
            <a:r>
              <a:rPr lang="en-US" dirty="0">
                <a:solidFill>
                  <a:srgbClr val="FFFF00"/>
                </a:solidFill>
              </a:rPr>
              <a:t>Wiring </a:t>
            </a:r>
            <a:r>
              <a:rPr lang="en-US" dirty="0" smtClean="0">
                <a:solidFill>
                  <a:srgbClr val="FFFF00"/>
                </a:solidFill>
              </a:rPr>
              <a:t>Rules</a:t>
            </a:r>
          </a:p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rgbClr val="FFFF00"/>
                </a:solidFill>
              </a:rPr>
              <a:t>AS/NZS 3008.1.1:2009 Cable Selection</a:t>
            </a:r>
          </a:p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FFFF00"/>
                </a:solidFill>
              </a:rPr>
              <a:t>		</a:t>
            </a:r>
            <a:endParaRPr lang="en-AU" dirty="0">
              <a:solidFill>
                <a:srgbClr val="FFFF00"/>
              </a:solidFill>
            </a:endParaRPr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5391150" y="234950"/>
            <a:ext cx="352425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smtClean="0">
                <a:solidFill>
                  <a:schemeClr val="accent1"/>
                </a:solidFill>
                <a:latin typeface="Arial" charset="0"/>
              </a:rPr>
              <a:t>Metals &amp; Engineering Division</a:t>
            </a:r>
          </a:p>
          <a:p>
            <a:pPr algn="ctr">
              <a:spcBef>
                <a:spcPct val="50000"/>
              </a:spcBef>
            </a:pPr>
            <a:r>
              <a:rPr lang="en-US" sz="1400" dirty="0" smtClean="0">
                <a:solidFill>
                  <a:schemeClr val="accent1"/>
                </a:solidFill>
                <a:latin typeface="Arial" charset="0"/>
              </a:rPr>
              <a:t>Midland</a:t>
            </a:r>
            <a:endParaRPr lang="en-AU" sz="1400" dirty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509142" y="2655957"/>
            <a:ext cx="59817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Unicode MS" pitchFamily="34" charset="-128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Unicode MS" pitchFamily="34" charset="-128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Unicode MS" pitchFamily="34" charset="-128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Unicode MS" pitchFamily="34" charset="-128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Unicode MS" pitchFamily="34" charset="-128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 Unicode MS" pitchFamily="34" charset="-128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 Unicode MS" pitchFamily="34" charset="-128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 Unicode MS" pitchFamily="34" charset="-128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 Unicode MS" pitchFamily="34" charset="-128"/>
                <a:ea typeface="+mn-ea"/>
                <a:cs typeface="+mn-cs"/>
              </a:defRPr>
            </a:lvl9pPr>
          </a:lstStyle>
          <a:p>
            <a:pPr algn="ctr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This </a:t>
            </a: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presentation </a:t>
            </a: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outlines the </a:t>
            </a: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principles of circuit protection in </a:t>
            </a: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 </a:t>
            </a: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electrical installation</a:t>
            </a: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sp>
        <p:nvSpPr>
          <p:cNvPr id="9" name="TextBox 7"/>
          <p:cNvSpPr txBox="1"/>
          <p:nvPr/>
        </p:nvSpPr>
        <p:spPr>
          <a:xfrm>
            <a:off x="971600" y="3494157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Unicode MS" pitchFamily="34" charset="-128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Unicode MS" pitchFamily="34" charset="-128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Unicode MS" pitchFamily="34" charset="-128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Unicode MS" pitchFamily="34" charset="-128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Unicode MS" pitchFamily="34" charset="-128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 Unicode MS" pitchFamily="34" charset="-128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 Unicode MS" pitchFamily="34" charset="-128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 Unicode MS" pitchFamily="34" charset="-128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 Unicode MS" pitchFamily="34" charset="-128"/>
                <a:ea typeface="+mn-ea"/>
                <a:cs typeface="+mn-cs"/>
              </a:defRPr>
            </a:lvl9pPr>
          </a:lstStyle>
          <a:p>
            <a:pPr algn="ctr"/>
            <a:r>
              <a:rPr lang="en-AU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intended for use in the delivery of these competencies;</a:t>
            </a:r>
          </a:p>
          <a:p>
            <a:pPr algn="ctr"/>
            <a:r>
              <a:rPr lang="en-AU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UEENEEG007B, MEM10049 &amp; EPC31 </a:t>
            </a:r>
            <a:endParaRPr lang="en-AU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772400" cy="762000"/>
          </a:xfrm>
        </p:spPr>
        <p:txBody>
          <a:bodyPr/>
          <a:lstStyle/>
          <a:p>
            <a:r>
              <a:rPr lang="en-US" sz="2000" dirty="0"/>
              <a:t> </a:t>
            </a:r>
            <a:r>
              <a:rPr lang="en-US" sz="2000" dirty="0">
                <a:solidFill>
                  <a:schemeClr val="bg1"/>
                </a:solidFill>
              </a:rPr>
              <a:t>Short-circuit Protection</a:t>
            </a:r>
            <a:endParaRPr lang="en-AU" sz="2000" dirty="0">
              <a:solidFill>
                <a:schemeClr val="bg1"/>
              </a:solidFill>
            </a:endParaRPr>
          </a:p>
        </p:txBody>
      </p:sp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1066800" y="1249363"/>
            <a:ext cx="7543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FF00"/>
                </a:solidFill>
                <a:latin typeface="Arial" charset="0"/>
                <a:cs typeface="Arial" charset="0"/>
              </a:rPr>
              <a:t>Short-circuit fault protection is achieved by:</a:t>
            </a:r>
            <a:endParaRPr lang="en-AU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1066800" y="2286000"/>
            <a:ext cx="7772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The action of the fuse or circuit breaker </a:t>
            </a:r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in being </a:t>
            </a:r>
            <a:r>
              <a:rPr lang="en-US" dirty="0">
                <a:solidFill>
                  <a:srgbClr val="FFFF00"/>
                </a:solidFill>
                <a:latin typeface="Arial" charset="0"/>
                <a:cs typeface="Arial" charset="0"/>
              </a:rPr>
              <a:t>fast enough to open the circuit before </a:t>
            </a: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the let-through energy can attain a value that would cause </a:t>
            </a:r>
            <a:r>
              <a:rPr lang="en-US" dirty="0">
                <a:solidFill>
                  <a:srgbClr val="FFFF00"/>
                </a:solidFill>
                <a:latin typeface="Arial" charset="0"/>
                <a:cs typeface="Arial" charset="0"/>
              </a:rPr>
              <a:t>damage by overheating, arcing or mechanical stress</a:t>
            </a: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; and</a:t>
            </a:r>
            <a:endParaRPr lang="en-AU" sz="1800" dirty="0">
              <a:solidFill>
                <a:schemeClr val="bg1"/>
              </a:solidFill>
              <a:cs typeface="Courier New" pitchFamily="49" charset="0"/>
            </a:endParaRPr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1066800" y="4343400"/>
            <a:ext cx="7772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The protective device </a:t>
            </a:r>
            <a:r>
              <a:rPr lang="en-US" dirty="0">
                <a:solidFill>
                  <a:srgbClr val="FFFF00"/>
                </a:solidFill>
                <a:latin typeface="Arial" charset="0"/>
                <a:cs typeface="Arial" charset="0"/>
              </a:rPr>
              <a:t>being capable of opening </a:t>
            </a: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the circuit, under these high fault current conditions, </a:t>
            </a:r>
            <a:r>
              <a:rPr lang="en-US" dirty="0">
                <a:solidFill>
                  <a:srgbClr val="FFFF00"/>
                </a:solidFill>
                <a:latin typeface="Arial" charset="0"/>
                <a:cs typeface="Arial" charset="0"/>
              </a:rPr>
              <a:t>without damage to itself.</a:t>
            </a:r>
            <a:endParaRPr lang="en-AU" dirty="0">
              <a:solidFill>
                <a:srgbClr val="FFFF00"/>
              </a:solidFill>
              <a:cs typeface="Courier New" pitchFamily="49" charset="0"/>
            </a:endParaRPr>
          </a:p>
        </p:txBody>
      </p:sp>
      <p:sp>
        <p:nvSpPr>
          <p:cNvPr id="6" name="U-Turn Arrow 5">
            <a:hlinkClick r:id="" action="ppaction://hlinkshowjump?jump=lastslideviewed"/>
          </p:cNvPr>
          <p:cNvSpPr/>
          <p:nvPr/>
        </p:nvSpPr>
        <p:spPr>
          <a:xfrm rot="5400000">
            <a:off x="611560" y="6093296"/>
            <a:ext cx="288032" cy="36004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77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800"/>
                                        <p:tgtEl>
                                          <p:spTgt spid="77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8" grpId="0" build="p"/>
      <p:bldP spid="77829" grpId="0" build="p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3" name="Picture 5" descr="D:\Scanner\Trans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628800"/>
            <a:ext cx="2769337" cy="3494708"/>
          </a:xfrm>
          <a:prstGeom prst="rect">
            <a:avLst/>
          </a:prstGeom>
          <a:noFill/>
        </p:spPr>
      </p:pic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772400" cy="762000"/>
          </a:xfrm>
        </p:spPr>
        <p:txBody>
          <a:bodyPr/>
          <a:lstStyle/>
          <a:p>
            <a:r>
              <a:rPr lang="en-US" sz="2000" dirty="0"/>
              <a:t> </a:t>
            </a:r>
            <a:r>
              <a:rPr lang="en-US" sz="2000" dirty="0">
                <a:solidFill>
                  <a:schemeClr val="bg1"/>
                </a:solidFill>
              </a:rPr>
              <a:t>Short Circuit Current</a:t>
            </a:r>
            <a:endParaRPr lang="en-AU" sz="2000" dirty="0">
              <a:solidFill>
                <a:schemeClr val="bg1"/>
              </a:solidFill>
            </a:endParaRPr>
          </a:p>
        </p:txBody>
      </p:sp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1066800" y="1143000"/>
            <a:ext cx="75438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In the case of a </a:t>
            </a:r>
            <a:r>
              <a:rPr lang="en-US" dirty="0">
                <a:solidFill>
                  <a:srgbClr val="FFFF00"/>
                </a:solidFill>
                <a:latin typeface="Arial" charset="0"/>
                <a:cs typeface="Arial" charset="0"/>
              </a:rPr>
              <a:t>short </a:t>
            </a:r>
            <a:r>
              <a:rPr lang="en-US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circuit, </a:t>
            </a:r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there are two </a:t>
            </a:r>
            <a:r>
              <a:rPr lang="en-US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limiting factors </a:t>
            </a:r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to the magnitude </a:t>
            </a: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of </a:t>
            </a:r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the current value, they are;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The</a:t>
            </a:r>
            <a:r>
              <a:rPr lang="en-US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dirty="0">
                <a:solidFill>
                  <a:srgbClr val="FFFF00"/>
                </a:solidFill>
                <a:latin typeface="Arial" charset="0"/>
                <a:cs typeface="Arial" charset="0"/>
              </a:rPr>
              <a:t>circuit </a:t>
            </a:r>
            <a:r>
              <a:rPr lang="en-US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impedance </a:t>
            </a: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of the </a:t>
            </a:r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fault circuit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The available </a:t>
            </a:r>
            <a:r>
              <a:rPr lang="en-US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short </a:t>
            </a:r>
            <a:r>
              <a:rPr lang="en-US" dirty="0">
                <a:solidFill>
                  <a:srgbClr val="FFFF00"/>
                </a:solidFill>
                <a:latin typeface="Arial" charset="0"/>
                <a:cs typeface="Arial" charset="0"/>
              </a:rPr>
              <a:t>circuit energy. </a:t>
            </a:r>
          </a:p>
        </p:txBody>
      </p:sp>
      <p:sp>
        <p:nvSpPr>
          <p:cNvPr id="78854" name="Rectangle 6"/>
          <p:cNvSpPr>
            <a:spLocks noChangeArrowheads="1"/>
          </p:cNvSpPr>
          <p:nvPr/>
        </p:nvSpPr>
        <p:spPr bwMode="auto">
          <a:xfrm>
            <a:off x="1066800" y="3276600"/>
            <a:ext cx="3962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This includes the impedance of the supply source, </a:t>
            </a:r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in most cases the </a:t>
            </a:r>
            <a:r>
              <a:rPr lang="en-US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Distribution Transformer </a:t>
            </a: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provided by the network operator.</a:t>
            </a:r>
            <a:r>
              <a:rPr lang="en-AU" dirty="0">
                <a:solidFill>
                  <a:schemeClr val="bg1"/>
                </a:solidFill>
                <a:cs typeface="Courier New" pitchFamily="49" charset="0"/>
              </a:rPr>
              <a:t> </a:t>
            </a:r>
          </a:p>
        </p:txBody>
      </p:sp>
      <p:sp>
        <p:nvSpPr>
          <p:cNvPr id="6" name="U-Turn Arrow 5">
            <a:hlinkClick r:id="" action="ppaction://hlinkshowjump?jump=lastslideviewed"/>
          </p:cNvPr>
          <p:cNvSpPr/>
          <p:nvPr/>
        </p:nvSpPr>
        <p:spPr>
          <a:xfrm rot="5400000">
            <a:off x="611560" y="6093296"/>
            <a:ext cx="288032" cy="36004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2" presetClass="entr" presetSubtype="4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1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build="p"/>
      <p:bldP spid="78854" grpId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772400" cy="762000"/>
          </a:xfrm>
        </p:spPr>
        <p:txBody>
          <a:bodyPr/>
          <a:lstStyle/>
          <a:p>
            <a:r>
              <a:rPr lang="en-US" sz="2000" dirty="0">
                <a:cs typeface="Courier New" pitchFamily="49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cs typeface="Courier New" pitchFamily="49" charset="0"/>
              </a:rPr>
              <a:t>Transformer Impedance Percent</a:t>
            </a:r>
            <a:endParaRPr lang="en-AU" sz="2000" dirty="0">
              <a:solidFill>
                <a:schemeClr val="bg1"/>
              </a:solidFill>
              <a:cs typeface="Courier New" pitchFamily="49" charset="0"/>
            </a:endParaRPr>
          </a:p>
        </p:txBody>
      </p:sp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1066800" y="1143000"/>
            <a:ext cx="7543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FFFF00"/>
                </a:solidFill>
                <a:ea typeface="Arial Unicode MS" pitchFamily="34" charset="-128"/>
                <a:cs typeface="Arial Unicode MS" pitchFamily="34" charset="-128"/>
              </a:rPr>
              <a:t>The impedance percent of a transformer </a:t>
            </a:r>
            <a:r>
              <a:rPr lang="en-US" sz="1800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is usually stated as the percentage of the primary-rated voltage that is necessary to cause full-load current in the secondary if the load terminals have a short across them</a:t>
            </a:r>
            <a:r>
              <a:rPr lang="en-US" sz="1800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.</a:t>
            </a:r>
            <a:endParaRPr lang="en-AU" sz="1800" dirty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1066800" y="3733800"/>
            <a:ext cx="73914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A distribution transformer having</a:t>
            </a:r>
            <a:r>
              <a:rPr lang="en-US" sz="1800" dirty="0">
                <a:solidFill>
                  <a:srgbClr val="FFFF00"/>
                </a:solidFill>
              </a:rPr>
              <a:t> a full load current rating of 500 amps </a:t>
            </a:r>
            <a:r>
              <a:rPr lang="en-US" sz="1800" dirty="0">
                <a:solidFill>
                  <a:schemeClr val="bg1"/>
                </a:solidFill>
              </a:rPr>
              <a:t>and an </a:t>
            </a:r>
            <a:r>
              <a:rPr lang="en-US" sz="1800" dirty="0">
                <a:solidFill>
                  <a:srgbClr val="FFFF00"/>
                </a:solidFill>
              </a:rPr>
              <a:t>impedance percent of 5% </a:t>
            </a:r>
            <a:r>
              <a:rPr lang="en-US" sz="1800" dirty="0">
                <a:solidFill>
                  <a:schemeClr val="bg1"/>
                </a:solidFill>
              </a:rPr>
              <a:t>would have a theoretical </a:t>
            </a:r>
            <a:r>
              <a:rPr lang="en-US" sz="1800" dirty="0">
                <a:solidFill>
                  <a:srgbClr val="FFFF00"/>
                </a:solidFill>
              </a:rPr>
              <a:t>short circuit current of 20 x 500 or 10 000 amps</a:t>
            </a:r>
            <a:r>
              <a:rPr lang="en-US" sz="1800" dirty="0" smtClean="0">
                <a:solidFill>
                  <a:srgbClr val="FFFF00"/>
                </a:solidFill>
              </a:rPr>
              <a:t>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                                                                       </a:t>
            </a:r>
            <a:endParaRPr lang="en-A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U-Turn Arrow 5">
            <a:hlinkClick r:id="" action="ppaction://hlinkshowjump?jump=lastslideviewed"/>
          </p:cNvPr>
          <p:cNvSpPr/>
          <p:nvPr/>
        </p:nvSpPr>
        <p:spPr>
          <a:xfrm rot="5400000">
            <a:off x="611560" y="6093296"/>
            <a:ext cx="288032" cy="36004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3608" y="2348880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AU" sz="1800" dirty="0" smtClean="0">
                <a:solidFill>
                  <a:srgbClr val="FFFF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800" dirty="0" smtClean="0">
                <a:solidFill>
                  <a:srgbClr val="FFFF00"/>
                </a:solidFill>
                <a:ea typeface="Arial Unicode MS" pitchFamily="34" charset="-128"/>
                <a:cs typeface="Arial Unicode MS" pitchFamily="34" charset="-128"/>
              </a:rPr>
              <a:t>A common transformer impedance percent value is 5 per cent. </a:t>
            </a:r>
            <a:r>
              <a:rPr lang="en-US" sz="1800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 If 5 per cent of supply voltage will produce full load current, </a:t>
            </a:r>
            <a:r>
              <a:rPr lang="en-US" sz="1800" dirty="0" err="1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then,with</a:t>
            </a:r>
            <a:r>
              <a:rPr lang="en-US" sz="1800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 a secondary short circuit and normal supply voltage of 100 per cent, twenty times the rated full load current will be present.</a:t>
            </a:r>
            <a:endParaRPr lang="en-AU" sz="1800" dirty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5616" y="4797152"/>
            <a:ext cx="65527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                                                                           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100</a:t>
            </a:r>
          </a:p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Short circuit current  =  Full load current  x ------------------</a:t>
            </a:r>
          </a:p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                                                               Impedance % 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2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2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9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700"/>
                                        <p:tgtEl>
                                          <p:spTgt spid="79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600"/>
                            </p:stCondLst>
                            <p:childTnLst>
                              <p:par>
                                <p:cTn id="17" presetID="34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46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/>
      <p:bldP spid="79876" grpId="0" uiExpand="1" build="p"/>
      <p:bldP spid="6" grpId="0" animBg="1"/>
      <p:bldP spid="7" grpId="0" build="p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772400" cy="762000"/>
          </a:xfrm>
        </p:spPr>
        <p:txBody>
          <a:bodyPr/>
          <a:lstStyle/>
          <a:p>
            <a:r>
              <a:rPr lang="en-US" sz="2000" dirty="0">
                <a:cs typeface="Courier New" pitchFamily="49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cs typeface="Courier New" pitchFamily="49" charset="0"/>
              </a:rPr>
              <a:t>Transformer Full Load Current</a:t>
            </a:r>
            <a:endParaRPr lang="en-AU" sz="2000" dirty="0">
              <a:solidFill>
                <a:schemeClr val="bg1"/>
              </a:solidFill>
              <a:cs typeface="Courier New" pitchFamily="49" charset="0"/>
            </a:endParaRPr>
          </a:p>
        </p:txBody>
      </p:sp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1047750" y="1143000"/>
            <a:ext cx="7543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tabLst>
                <a:tab pos="3905250" algn="l"/>
              </a:tabLst>
            </a:pPr>
            <a:r>
              <a:rPr lang="en-US" sz="1800" dirty="0">
                <a:solidFill>
                  <a:schemeClr val="bg1"/>
                </a:solidFill>
                <a:latin typeface="Arial" charset="0"/>
                <a:cs typeface="Arial" charset="0"/>
              </a:rPr>
              <a:t>The rated </a:t>
            </a:r>
            <a:r>
              <a:rPr lang="en-US" sz="1800" dirty="0">
                <a:solidFill>
                  <a:srgbClr val="FFFF00"/>
                </a:solidFill>
                <a:latin typeface="Arial" charset="0"/>
                <a:cs typeface="Arial" charset="0"/>
              </a:rPr>
              <a:t>full load output current </a:t>
            </a:r>
            <a:r>
              <a:rPr lang="en-US" sz="1800" dirty="0">
                <a:solidFill>
                  <a:schemeClr val="bg1"/>
                </a:solidFill>
                <a:latin typeface="Arial" charset="0"/>
                <a:cs typeface="Arial" charset="0"/>
              </a:rPr>
              <a:t>of a typical three-phase distribution transformer is given by the equation:</a:t>
            </a:r>
            <a:r>
              <a:rPr lang="en-AU" sz="1800" dirty="0">
                <a:solidFill>
                  <a:schemeClr val="bg1"/>
                </a:solidFill>
                <a:cs typeface="Courier New" pitchFamily="49" charset="0"/>
              </a:rPr>
              <a:t> </a:t>
            </a:r>
          </a:p>
        </p:txBody>
      </p:sp>
      <p:grpSp>
        <p:nvGrpSpPr>
          <p:cNvPr id="80901" name="Group 5"/>
          <p:cNvGrpSpPr>
            <a:grpSpLocks/>
          </p:cNvGrpSpPr>
          <p:nvPr/>
        </p:nvGrpSpPr>
        <p:grpSpPr bwMode="auto">
          <a:xfrm>
            <a:off x="1066800" y="3733800"/>
            <a:ext cx="7772400" cy="2184400"/>
            <a:chOff x="672" y="2176"/>
            <a:chExt cx="4896" cy="1376"/>
          </a:xfrm>
        </p:grpSpPr>
        <p:sp>
          <p:nvSpPr>
            <p:cNvPr id="80902" name="Rectangle 6"/>
            <p:cNvSpPr>
              <a:spLocks noChangeArrowheads="1"/>
            </p:cNvSpPr>
            <p:nvPr/>
          </p:nvSpPr>
          <p:spPr bwMode="auto">
            <a:xfrm>
              <a:off x="672" y="2176"/>
              <a:ext cx="489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So the rated full load current of a </a:t>
              </a:r>
              <a:r>
                <a:rPr lang="en-US" sz="1800" dirty="0">
                  <a:solidFill>
                    <a:srgbClr val="FFFF00"/>
                  </a:solidFill>
                  <a:latin typeface="Arial" charset="0"/>
                  <a:cs typeface="Arial" charset="0"/>
                </a:rPr>
                <a:t>500 kVA, </a:t>
              </a:r>
              <a:r>
                <a:rPr lang="en-US" sz="1800" dirty="0" smtClean="0">
                  <a:solidFill>
                    <a:srgbClr val="FFFF00"/>
                  </a:solidFill>
                  <a:latin typeface="Arial" charset="0"/>
                  <a:cs typeface="Arial" charset="0"/>
                </a:rPr>
                <a:t>415 - 240 volt</a:t>
              </a:r>
              <a:r>
                <a:rPr lang="en-US" sz="1800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  </a:t>
              </a:r>
              <a:r>
                <a:rPr lang="en-US" sz="18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three phase distribution transformer with an impedance of 5% is:</a:t>
              </a:r>
              <a:r>
                <a:rPr lang="en-AU" sz="1800" dirty="0">
                  <a:solidFill>
                    <a:schemeClr val="bg1"/>
                  </a:solidFill>
                  <a:cs typeface="Courier New" pitchFamily="49" charset="0"/>
                </a:rPr>
                <a:t> </a:t>
              </a:r>
              <a:endParaRPr lang="en-US" dirty="0">
                <a:solidFill>
                  <a:schemeClr val="bg1"/>
                </a:solidFill>
                <a:cs typeface="Times New Roman" pitchFamily="18" charset="0"/>
              </a:endParaRPr>
            </a:p>
          </p:txBody>
        </p:sp>
        <p:graphicFrame>
          <p:nvGraphicFramePr>
            <p:cNvPr id="80903" name="Object 7"/>
            <p:cNvGraphicFramePr>
              <a:graphicFrameLocks noChangeAspect="1"/>
            </p:cNvGraphicFramePr>
            <p:nvPr/>
          </p:nvGraphicFramePr>
          <p:xfrm>
            <a:off x="793" y="2800"/>
            <a:ext cx="991" cy="393"/>
          </p:xfrm>
          <a:graphic>
            <a:graphicData uri="http://schemas.openxmlformats.org/presentationml/2006/ole">
              <p:oleObj spid="_x0000_s80903" name="Equation" r:id="rId4" imgW="1054100" imgH="419100" progId="Equation.3">
                <p:embed/>
              </p:oleObj>
            </a:graphicData>
          </a:graphic>
        </p:graphicFrame>
        <p:sp>
          <p:nvSpPr>
            <p:cNvPr id="80904" name="Text Box 8"/>
            <p:cNvSpPr txBox="1">
              <a:spLocks noChangeArrowheads="1"/>
            </p:cNvSpPr>
            <p:nvPr/>
          </p:nvSpPr>
          <p:spPr bwMode="auto">
            <a:xfrm>
              <a:off x="864" y="3264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= </a:t>
              </a:r>
              <a:r>
                <a:rPr lang="en-US" sz="1800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695.6 A</a:t>
              </a:r>
              <a:endParaRPr lang="en-AU" sz="1800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80906" name="Text Box 10"/>
          <p:cNvSpPr txBox="1">
            <a:spLocks noChangeArrowheads="1"/>
          </p:cNvSpPr>
          <p:nvPr/>
        </p:nvSpPr>
        <p:spPr bwMode="auto">
          <a:xfrm>
            <a:off x="3200400" y="2286000"/>
            <a:ext cx="2590800" cy="7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30000"/>
              </a:lnSpc>
              <a:spcBef>
                <a:spcPct val="30000"/>
              </a:spcBef>
            </a:pPr>
            <a:endParaRPr lang="en-US" sz="1600" dirty="0">
              <a:solidFill>
                <a:schemeClr val="accent6">
                  <a:lumMod val="60000"/>
                  <a:lumOff val="40000"/>
                </a:schemeClr>
              </a:solidFill>
              <a:cs typeface="Times New Roman" pitchFamily="18" charset="0"/>
            </a:endParaRPr>
          </a:p>
          <a:p>
            <a:pPr>
              <a:lnSpc>
                <a:spcPct val="30000"/>
              </a:lnSpc>
              <a:spcBef>
                <a:spcPct val="30000"/>
              </a:spcBef>
            </a:pPr>
            <a:r>
              <a:rPr lang="en-US" sz="1800" dirty="0">
                <a:solidFill>
                  <a:schemeClr val="accent6">
                    <a:lumMod val="60000"/>
                    <a:lumOff val="40000"/>
                  </a:schemeClr>
                </a:solidFill>
                <a:cs typeface="Times New Roman" pitchFamily="18" charset="0"/>
              </a:rPr>
              <a:t>       </a:t>
            </a:r>
            <a:r>
              <a:rPr lang="en-AU" sz="1800" dirty="0">
                <a:solidFill>
                  <a:schemeClr val="accent6">
                    <a:lumMod val="60000"/>
                    <a:lumOff val="40000"/>
                  </a:schemeClr>
                </a:solidFill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60000"/>
                    <a:lumOff val="40000"/>
                  </a:schemeClr>
                </a:solidFill>
                <a:cs typeface="Times New Roman" pitchFamily="18" charset="0"/>
              </a:rPr>
              <a:t> </a:t>
            </a:r>
            <a:r>
              <a:rPr lang="en-AU" sz="1800" dirty="0" err="1">
                <a:solidFill>
                  <a:schemeClr val="accent6">
                    <a:lumMod val="60000"/>
                    <a:lumOff val="40000"/>
                  </a:schemeClr>
                </a:solidFill>
                <a:cs typeface="Times New Roman" pitchFamily="18" charset="0"/>
              </a:rPr>
              <a:t>kVA</a:t>
            </a:r>
            <a:r>
              <a:rPr lang="en-AU" sz="1800" dirty="0">
                <a:solidFill>
                  <a:schemeClr val="accent6">
                    <a:lumMod val="60000"/>
                    <a:lumOff val="40000"/>
                  </a:schemeClr>
                </a:solidFill>
                <a:cs typeface="Times New Roman" pitchFamily="18" charset="0"/>
              </a:rPr>
              <a:t> x 1000</a:t>
            </a:r>
          </a:p>
          <a:p>
            <a:pPr>
              <a:lnSpc>
                <a:spcPct val="30000"/>
              </a:lnSpc>
              <a:spcBef>
                <a:spcPct val="30000"/>
              </a:spcBef>
            </a:pPr>
            <a:r>
              <a:rPr lang="en-AU" sz="18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AU" sz="1800" baseline="-30000" dirty="0">
                <a:solidFill>
                  <a:schemeClr val="accent6">
                    <a:lumMod val="60000"/>
                    <a:lumOff val="40000"/>
                  </a:schemeClr>
                </a:solidFill>
                <a:cs typeface="Times New Roman" pitchFamily="18" charset="0"/>
              </a:rPr>
              <a:t>FL</a:t>
            </a:r>
            <a:r>
              <a:rPr lang="en-AU" sz="1800" dirty="0">
                <a:solidFill>
                  <a:schemeClr val="accent6">
                    <a:lumMod val="60000"/>
                    <a:lumOff val="40000"/>
                  </a:schemeClr>
                </a:solidFill>
                <a:cs typeface="Times New Roman" pitchFamily="18" charset="0"/>
              </a:rPr>
              <a:t> = -</a:t>
            </a:r>
            <a:r>
              <a:rPr lang="en-US" sz="1800" dirty="0">
                <a:solidFill>
                  <a:schemeClr val="accent6">
                    <a:lumMod val="60000"/>
                    <a:lumOff val="40000"/>
                  </a:schemeClr>
                </a:solidFill>
                <a:cs typeface="Times New Roman" pitchFamily="18" charset="0"/>
              </a:rPr>
              <a:t>-</a:t>
            </a:r>
            <a:r>
              <a:rPr lang="en-AU" sz="1800" dirty="0">
                <a:solidFill>
                  <a:schemeClr val="accent6">
                    <a:lumMod val="60000"/>
                    <a:lumOff val="40000"/>
                  </a:schemeClr>
                </a:solidFill>
                <a:cs typeface="Times New Roman" pitchFamily="18" charset="0"/>
              </a:rPr>
              <a:t>--------</a:t>
            </a:r>
            <a:r>
              <a:rPr lang="en-US" sz="1800" dirty="0">
                <a:solidFill>
                  <a:schemeClr val="accent6">
                    <a:lumMod val="60000"/>
                    <a:lumOff val="40000"/>
                  </a:schemeClr>
                </a:solidFill>
                <a:cs typeface="Times New Roman" pitchFamily="18" charset="0"/>
              </a:rPr>
              <a:t>----</a:t>
            </a:r>
            <a:r>
              <a:rPr lang="en-AU" sz="1800" dirty="0">
                <a:solidFill>
                  <a:schemeClr val="accent6">
                    <a:lumMod val="60000"/>
                    <a:lumOff val="40000"/>
                  </a:schemeClr>
                </a:solidFill>
                <a:cs typeface="Times New Roman" pitchFamily="18" charset="0"/>
              </a:rPr>
              <a:t>--</a:t>
            </a:r>
          </a:p>
          <a:p>
            <a:pPr>
              <a:lnSpc>
                <a:spcPct val="30000"/>
              </a:lnSpc>
              <a:spcBef>
                <a:spcPct val="30000"/>
              </a:spcBef>
            </a:pPr>
            <a:r>
              <a:rPr lang="en-AU" sz="1800" dirty="0">
                <a:solidFill>
                  <a:schemeClr val="accent6">
                    <a:lumMod val="60000"/>
                    <a:lumOff val="40000"/>
                  </a:schemeClr>
                </a:solidFill>
                <a:cs typeface="Times New Roman" pitchFamily="18" charset="0"/>
              </a:rPr>
              <a:t>   </a:t>
            </a:r>
            <a:r>
              <a:rPr lang="en-US" sz="1800" dirty="0">
                <a:solidFill>
                  <a:schemeClr val="accent6">
                    <a:lumMod val="60000"/>
                    <a:lumOff val="40000"/>
                  </a:schemeClr>
                </a:solidFill>
                <a:cs typeface="Times New Roman" pitchFamily="18" charset="0"/>
              </a:rPr>
              <a:t>    </a:t>
            </a:r>
            <a:r>
              <a:rPr lang="en-AU" sz="1800" dirty="0">
                <a:solidFill>
                  <a:schemeClr val="accent6">
                    <a:lumMod val="60000"/>
                    <a:lumOff val="40000"/>
                  </a:schemeClr>
                </a:solidFill>
                <a:cs typeface="Times New Roman" pitchFamily="18" charset="0"/>
              </a:rPr>
              <a:t>   √3  x  V</a:t>
            </a:r>
            <a:r>
              <a:rPr lang="en-US" sz="1800" baseline="-25000" dirty="0">
                <a:solidFill>
                  <a:schemeClr val="accent6">
                    <a:lumMod val="60000"/>
                    <a:lumOff val="40000"/>
                  </a:schemeClr>
                </a:solidFill>
                <a:cs typeface="Times New Roman" pitchFamily="18" charset="0"/>
              </a:rPr>
              <a:t>LINE</a:t>
            </a:r>
            <a:endParaRPr lang="en-AU" sz="1800" baseline="-25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U-Turn Arrow 9">
            <a:hlinkClick r:id="" action="ppaction://hlinkshowjump?jump=lastslideviewed"/>
          </p:cNvPr>
          <p:cNvSpPr/>
          <p:nvPr/>
        </p:nvSpPr>
        <p:spPr>
          <a:xfrm rot="5400000">
            <a:off x="611560" y="6093296"/>
            <a:ext cx="288032" cy="36004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0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0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80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6" grpId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772400" cy="762000"/>
          </a:xfrm>
        </p:spPr>
        <p:txBody>
          <a:bodyPr/>
          <a:lstStyle/>
          <a:p>
            <a:r>
              <a:rPr lang="en-US" sz="2000" dirty="0">
                <a:cs typeface="Courier New" pitchFamily="49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cs typeface="Courier New" pitchFamily="49" charset="0"/>
              </a:rPr>
              <a:t>Prospective Fault Current</a:t>
            </a:r>
            <a:endParaRPr lang="en-AU" sz="2000" dirty="0">
              <a:solidFill>
                <a:schemeClr val="bg1"/>
              </a:solidFill>
              <a:cs typeface="Courier New" pitchFamily="49" charset="0"/>
            </a:endParaRPr>
          </a:p>
        </p:txBody>
      </p:sp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1085850" y="1143000"/>
            <a:ext cx="766261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chemeClr val="bg1"/>
                </a:solidFill>
                <a:latin typeface="Arial" charset="0"/>
                <a:cs typeface="Arial" charset="0"/>
              </a:rPr>
              <a:t>The available </a:t>
            </a:r>
            <a:r>
              <a:rPr lang="en-US" sz="1800" dirty="0">
                <a:solidFill>
                  <a:srgbClr val="FFFF00"/>
                </a:solidFill>
                <a:latin typeface="Arial" charset="0"/>
                <a:cs typeface="Arial" charset="0"/>
              </a:rPr>
              <a:t>short circuit current </a:t>
            </a:r>
            <a:r>
              <a:rPr lang="en-US" sz="18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of a 500 kVA / 415 volt transformer if it had </a:t>
            </a:r>
            <a:r>
              <a:rPr lang="en-US" sz="1800" dirty="0">
                <a:solidFill>
                  <a:schemeClr val="bg1"/>
                </a:solidFill>
                <a:latin typeface="Arial" charset="0"/>
                <a:cs typeface="Arial" charset="0"/>
              </a:rPr>
              <a:t>an </a:t>
            </a:r>
            <a:r>
              <a:rPr lang="en-US" sz="1800" dirty="0">
                <a:solidFill>
                  <a:srgbClr val="FFFF00"/>
                </a:solidFill>
                <a:latin typeface="Arial" charset="0"/>
                <a:cs typeface="Arial" charset="0"/>
              </a:rPr>
              <a:t>impedance of 5% </a:t>
            </a:r>
            <a:r>
              <a:rPr lang="en-US" sz="1800" dirty="0">
                <a:solidFill>
                  <a:schemeClr val="bg1"/>
                </a:solidFill>
                <a:latin typeface="Arial" charset="0"/>
                <a:cs typeface="Arial" charset="0"/>
              </a:rPr>
              <a:t>would be:</a:t>
            </a:r>
            <a:r>
              <a:rPr lang="en-AU" sz="1800" dirty="0">
                <a:solidFill>
                  <a:schemeClr val="bg1"/>
                </a:solidFill>
                <a:cs typeface="Courier New" pitchFamily="49" charset="0"/>
              </a:rPr>
              <a:t> </a:t>
            </a:r>
          </a:p>
        </p:txBody>
      </p:sp>
      <p:grpSp>
        <p:nvGrpSpPr>
          <p:cNvPr id="81924" name="Group 4"/>
          <p:cNvGrpSpPr>
            <a:grpSpLocks/>
          </p:cNvGrpSpPr>
          <p:nvPr/>
        </p:nvGrpSpPr>
        <p:grpSpPr bwMode="auto">
          <a:xfrm>
            <a:off x="1487488" y="2286002"/>
            <a:ext cx="6773863" cy="2427289"/>
            <a:chOff x="1040" y="1834"/>
            <a:chExt cx="4267" cy="1529"/>
          </a:xfrm>
        </p:grpSpPr>
        <p:grpSp>
          <p:nvGrpSpPr>
            <p:cNvPr id="81926" name="Group 6"/>
            <p:cNvGrpSpPr>
              <a:grpSpLocks/>
            </p:cNvGrpSpPr>
            <p:nvPr/>
          </p:nvGrpSpPr>
          <p:grpSpPr bwMode="auto">
            <a:xfrm>
              <a:off x="1214" y="2463"/>
              <a:ext cx="1090" cy="900"/>
              <a:chOff x="1214" y="2463"/>
              <a:chExt cx="1090" cy="900"/>
            </a:xfrm>
          </p:grpSpPr>
          <p:sp>
            <p:nvSpPr>
              <p:cNvPr id="81927" name="Text Box 7"/>
              <p:cNvSpPr txBox="1">
                <a:spLocks noChangeArrowheads="1"/>
              </p:cNvSpPr>
              <p:nvPr/>
            </p:nvSpPr>
            <p:spPr bwMode="auto">
              <a:xfrm>
                <a:off x="1296" y="3072"/>
                <a:ext cx="1008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= 13 912 A</a:t>
                </a:r>
                <a:endParaRPr lang="en-AU" sz="2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aphicFrame>
            <p:nvGraphicFramePr>
              <p:cNvPr id="81928" name="Object 8"/>
              <p:cNvGraphicFramePr>
                <a:graphicFrameLocks noChangeAspect="1"/>
              </p:cNvGraphicFramePr>
              <p:nvPr/>
            </p:nvGraphicFramePr>
            <p:xfrm>
              <a:off x="1214" y="2463"/>
              <a:ext cx="1025" cy="467"/>
            </p:xfrm>
            <a:graphic>
              <a:graphicData uri="http://schemas.openxmlformats.org/presentationml/2006/ole">
                <p:oleObj spid="_x0000_s81928" name="Equation" r:id="rId4" imgW="863280" imgH="393480" progId="Equation.3">
                  <p:embed/>
                </p:oleObj>
              </a:graphicData>
            </a:graphic>
          </p:graphicFrame>
        </p:grpSp>
        <p:sp>
          <p:nvSpPr>
            <p:cNvPr id="81929" name="Text Box 9"/>
            <p:cNvSpPr txBox="1">
              <a:spLocks noChangeArrowheads="1"/>
            </p:cNvSpPr>
            <p:nvPr/>
          </p:nvSpPr>
          <p:spPr bwMode="auto">
            <a:xfrm>
              <a:off x="2880" y="2496"/>
              <a:ext cx="10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solidFill>
                    <a:srgbClr val="FFCC00"/>
                  </a:solidFill>
                  <a:latin typeface="Times New Roman" pitchFamily="18" charset="0"/>
                </a:rPr>
                <a:t>I</a:t>
              </a:r>
              <a:r>
                <a:rPr lang="en-US" sz="1700" baseline="-25000" dirty="0">
                  <a:solidFill>
                    <a:srgbClr val="FFCC00"/>
                  </a:solidFill>
                </a:rPr>
                <a:t>SC</a:t>
              </a:r>
              <a:r>
                <a:rPr lang="en-US" sz="1600" dirty="0">
                  <a:solidFill>
                    <a:srgbClr val="FFCC00"/>
                  </a:solidFill>
                </a:rPr>
                <a:t> = 13 912 A</a:t>
              </a:r>
              <a:endParaRPr lang="en-AU" sz="1600" dirty="0">
                <a:solidFill>
                  <a:srgbClr val="FFCC00"/>
                </a:solidFill>
              </a:endParaRPr>
            </a:p>
          </p:txBody>
        </p:sp>
        <p:sp>
          <p:nvSpPr>
            <p:cNvPr id="81930" name="Text Box 10"/>
            <p:cNvSpPr txBox="1">
              <a:spLocks noChangeArrowheads="1"/>
            </p:cNvSpPr>
            <p:nvPr/>
          </p:nvSpPr>
          <p:spPr bwMode="auto">
            <a:xfrm>
              <a:off x="2880" y="1834"/>
              <a:ext cx="1008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500 kVA 415 V</a:t>
              </a:r>
            </a:p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5% Impedance</a:t>
              </a:r>
              <a:endParaRPr lang="en-AU" sz="1400" dirty="0">
                <a:solidFill>
                  <a:schemeClr val="bg1"/>
                </a:solidFill>
              </a:endParaRPr>
            </a:p>
          </p:txBody>
        </p:sp>
        <p:graphicFrame>
          <p:nvGraphicFramePr>
            <p:cNvPr id="81931" name="Object 11"/>
            <p:cNvGraphicFramePr>
              <a:graphicFrameLocks noChangeAspect="1"/>
            </p:cNvGraphicFramePr>
            <p:nvPr/>
          </p:nvGraphicFramePr>
          <p:xfrm>
            <a:off x="3074" y="2191"/>
            <a:ext cx="2233" cy="794"/>
          </p:xfrm>
          <a:graphic>
            <a:graphicData uri="http://schemas.openxmlformats.org/presentationml/2006/ole">
              <p:oleObj spid="_x0000_s81931" name="CorelDRAW!" r:id="rId5" imgW="3545129" imgH="1260043" progId="">
                <p:embed/>
              </p:oleObj>
            </a:graphicData>
          </a:graphic>
        </p:graphicFrame>
        <p:graphicFrame>
          <p:nvGraphicFramePr>
            <p:cNvPr id="81925" name="Object 5"/>
            <p:cNvGraphicFramePr>
              <a:graphicFrameLocks noChangeAspect="1"/>
            </p:cNvGraphicFramePr>
            <p:nvPr/>
          </p:nvGraphicFramePr>
          <p:xfrm>
            <a:off x="1040" y="1887"/>
            <a:ext cx="1232" cy="502"/>
          </p:xfrm>
          <a:graphic>
            <a:graphicData uri="http://schemas.openxmlformats.org/presentationml/2006/ole">
              <p:oleObj spid="_x0000_s81925" name="Equation" r:id="rId6" imgW="965200" imgH="393700" progId="Equation.3">
                <p:embed/>
              </p:oleObj>
            </a:graphicData>
          </a:graphic>
        </p:graphicFrame>
      </p:grpSp>
      <p:sp>
        <p:nvSpPr>
          <p:cNvPr id="13" name="U-Turn Arrow 12">
            <a:hlinkClick r:id="" action="ppaction://hlinkshowjump?jump=lastslideviewed"/>
          </p:cNvPr>
          <p:cNvSpPr/>
          <p:nvPr/>
        </p:nvSpPr>
        <p:spPr>
          <a:xfrm rot="5400000">
            <a:off x="611560" y="6093296"/>
            <a:ext cx="288032" cy="36004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772400" cy="762000"/>
          </a:xfrm>
        </p:spPr>
        <p:txBody>
          <a:bodyPr/>
          <a:lstStyle/>
          <a:p>
            <a:r>
              <a:rPr lang="en-US" sz="2000" dirty="0">
                <a:solidFill>
                  <a:schemeClr val="bg1"/>
                </a:solidFill>
                <a:cs typeface="Courier New" pitchFamily="49" charset="0"/>
              </a:rPr>
              <a:t> Impedance/Phase of Supply</a:t>
            </a:r>
            <a:endParaRPr lang="en-AU" sz="2000" dirty="0">
              <a:solidFill>
                <a:schemeClr val="bg1"/>
              </a:solidFill>
              <a:cs typeface="Courier New" pitchFamily="49" charset="0"/>
            </a:endParaRPr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1009650" y="1162050"/>
            <a:ext cx="7543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chemeClr val="bg1"/>
                </a:solidFill>
                <a:latin typeface="Arial" charset="0"/>
                <a:cs typeface="Arial" charset="0"/>
              </a:rPr>
              <a:t>If the available short circuit current of the 415 volt 500 kVA  transformer was 13 912 amps, the </a:t>
            </a:r>
            <a:r>
              <a:rPr lang="en-US" sz="1800" dirty="0">
                <a:solidFill>
                  <a:srgbClr val="FFFF00"/>
                </a:solidFill>
                <a:latin typeface="Arial" charset="0"/>
                <a:cs typeface="Arial" charset="0"/>
              </a:rPr>
              <a:t>impedance per phase </a:t>
            </a:r>
            <a:r>
              <a:rPr lang="en-US" sz="1800" dirty="0">
                <a:solidFill>
                  <a:schemeClr val="bg1"/>
                </a:solidFill>
                <a:latin typeface="Arial" charset="0"/>
                <a:cs typeface="Arial" charset="0"/>
              </a:rPr>
              <a:t>(Z</a:t>
            </a:r>
            <a:r>
              <a:rPr lang="en-US" sz="1800" baseline="-25000" dirty="0">
                <a:solidFill>
                  <a:schemeClr val="bg1"/>
                </a:solidFill>
                <a:latin typeface="Arial" charset="0"/>
                <a:cs typeface="Arial" charset="0"/>
              </a:rPr>
              <a:t>1</a:t>
            </a:r>
            <a:r>
              <a:rPr lang="en-US" sz="1800" dirty="0">
                <a:solidFill>
                  <a:schemeClr val="bg1"/>
                </a:solidFill>
                <a:latin typeface="Arial" charset="0"/>
                <a:cs typeface="Arial" charset="0"/>
              </a:rPr>
              <a:t>) would be:</a:t>
            </a:r>
            <a:r>
              <a:rPr lang="en-AU" sz="1800" dirty="0">
                <a:solidFill>
                  <a:schemeClr val="bg1"/>
                </a:solidFill>
                <a:cs typeface="Courier New" pitchFamily="49" charset="0"/>
              </a:rPr>
              <a:t> </a:t>
            </a:r>
          </a:p>
        </p:txBody>
      </p:sp>
      <p:grpSp>
        <p:nvGrpSpPr>
          <p:cNvPr id="82948" name="Group 4"/>
          <p:cNvGrpSpPr>
            <a:grpSpLocks/>
          </p:cNvGrpSpPr>
          <p:nvPr/>
        </p:nvGrpSpPr>
        <p:grpSpPr bwMode="auto">
          <a:xfrm>
            <a:off x="1714500" y="2911475"/>
            <a:ext cx="6762750" cy="2427288"/>
            <a:chOff x="1080" y="1834"/>
            <a:chExt cx="4260" cy="1529"/>
          </a:xfrm>
        </p:grpSpPr>
        <p:graphicFrame>
          <p:nvGraphicFramePr>
            <p:cNvPr id="82949" name="Object 5"/>
            <p:cNvGraphicFramePr>
              <a:graphicFrameLocks noChangeAspect="1"/>
            </p:cNvGraphicFramePr>
            <p:nvPr/>
          </p:nvGraphicFramePr>
          <p:xfrm>
            <a:off x="1080" y="1863"/>
            <a:ext cx="1151" cy="550"/>
          </p:xfrm>
          <a:graphic>
            <a:graphicData uri="http://schemas.openxmlformats.org/presentationml/2006/ole">
              <p:oleObj spid="_x0000_s82949" name="Equation" r:id="rId4" imgW="901309" imgH="431613" progId="Equation.3">
                <p:embed/>
              </p:oleObj>
            </a:graphicData>
          </a:graphic>
        </p:graphicFrame>
        <p:sp>
          <p:nvSpPr>
            <p:cNvPr id="82950" name="Text Box 6"/>
            <p:cNvSpPr txBox="1">
              <a:spLocks noChangeArrowheads="1"/>
            </p:cNvSpPr>
            <p:nvPr/>
          </p:nvSpPr>
          <p:spPr bwMode="auto">
            <a:xfrm>
              <a:off x="1565" y="3072"/>
              <a:ext cx="145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= 0.01725 ohms</a:t>
              </a:r>
              <a:endParaRPr lang="en-AU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82951" name="Object 7"/>
            <p:cNvGraphicFramePr>
              <a:graphicFrameLocks noChangeAspect="1"/>
            </p:cNvGraphicFramePr>
            <p:nvPr/>
          </p:nvGraphicFramePr>
          <p:xfrm>
            <a:off x="1613" y="2474"/>
            <a:ext cx="678" cy="512"/>
          </p:xfrm>
          <a:graphic>
            <a:graphicData uri="http://schemas.openxmlformats.org/presentationml/2006/ole">
              <p:oleObj spid="_x0000_s82951" name="Equation" r:id="rId5" imgW="571252" imgH="431613" progId="Equation.3">
                <p:embed/>
              </p:oleObj>
            </a:graphicData>
          </a:graphic>
        </p:graphicFrame>
        <p:sp>
          <p:nvSpPr>
            <p:cNvPr id="82952" name="Text Box 8"/>
            <p:cNvSpPr txBox="1">
              <a:spLocks noChangeArrowheads="1"/>
            </p:cNvSpPr>
            <p:nvPr/>
          </p:nvSpPr>
          <p:spPr bwMode="auto">
            <a:xfrm>
              <a:off x="2832" y="2496"/>
              <a:ext cx="120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solidFill>
                    <a:srgbClr val="FFC000"/>
                  </a:solidFill>
                  <a:latin typeface="Times New Roman" pitchFamily="18" charset="0"/>
                </a:rPr>
                <a:t>I</a:t>
              </a:r>
              <a:r>
                <a:rPr lang="en-US" sz="1700" baseline="-25000" dirty="0">
                  <a:solidFill>
                    <a:srgbClr val="FFC000"/>
                  </a:solidFill>
                </a:rPr>
                <a:t>SC</a:t>
              </a:r>
              <a:r>
                <a:rPr lang="en-US" sz="1600" dirty="0">
                  <a:solidFill>
                    <a:srgbClr val="FFC000"/>
                  </a:solidFill>
                </a:rPr>
                <a:t> = 13 912 A</a:t>
              </a:r>
              <a:endParaRPr lang="en-AU" sz="1600" dirty="0">
                <a:solidFill>
                  <a:srgbClr val="FFC000"/>
                </a:solidFill>
              </a:endParaRPr>
            </a:p>
          </p:txBody>
        </p:sp>
        <p:sp>
          <p:nvSpPr>
            <p:cNvPr id="82953" name="Text Box 9"/>
            <p:cNvSpPr txBox="1">
              <a:spLocks noChangeArrowheads="1"/>
            </p:cNvSpPr>
            <p:nvPr/>
          </p:nvSpPr>
          <p:spPr bwMode="auto">
            <a:xfrm>
              <a:off x="2880" y="1834"/>
              <a:ext cx="1008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500 kVA 415 V</a:t>
              </a:r>
            </a:p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5% Impedance</a:t>
              </a:r>
              <a:endParaRPr lang="en-AU" sz="1400" dirty="0">
                <a:solidFill>
                  <a:schemeClr val="bg1"/>
                </a:solidFill>
              </a:endParaRPr>
            </a:p>
          </p:txBody>
        </p:sp>
        <p:sp>
          <p:nvSpPr>
            <p:cNvPr id="82954" name="Text Box 10"/>
            <p:cNvSpPr txBox="1">
              <a:spLocks noChangeArrowheads="1"/>
            </p:cNvSpPr>
            <p:nvPr/>
          </p:nvSpPr>
          <p:spPr bwMode="auto">
            <a:xfrm>
              <a:off x="2880" y="2784"/>
              <a:ext cx="120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solidFill>
                    <a:srgbClr val="FFC000"/>
                  </a:solidFill>
                  <a:latin typeface="Times New Roman" pitchFamily="18" charset="0"/>
                </a:rPr>
                <a:t>Z</a:t>
              </a:r>
              <a:r>
                <a:rPr lang="en-US" sz="1700" baseline="-25000" dirty="0">
                  <a:solidFill>
                    <a:srgbClr val="FFC000"/>
                  </a:solidFill>
                  <a:latin typeface="Times New Roman" pitchFamily="18" charset="0"/>
                </a:rPr>
                <a:t>1</a:t>
              </a:r>
              <a:r>
                <a:rPr lang="en-US" sz="1600" dirty="0">
                  <a:solidFill>
                    <a:srgbClr val="FFC000"/>
                  </a:solidFill>
                </a:rPr>
                <a:t> = 0.01725 </a:t>
              </a:r>
              <a:r>
                <a:rPr lang="en-US" sz="1600" dirty="0">
                  <a:solidFill>
                    <a:srgbClr val="FFC000"/>
                  </a:solidFill>
                  <a:sym typeface="Symbol" pitchFamily="18" charset="2"/>
                </a:rPr>
                <a:t></a:t>
              </a:r>
              <a:endParaRPr lang="en-AU" sz="1600" dirty="0">
                <a:solidFill>
                  <a:srgbClr val="FFC000"/>
                </a:solidFill>
              </a:endParaRPr>
            </a:p>
          </p:txBody>
        </p:sp>
        <p:graphicFrame>
          <p:nvGraphicFramePr>
            <p:cNvPr id="82955" name="Object 11"/>
            <p:cNvGraphicFramePr>
              <a:graphicFrameLocks noChangeAspect="1"/>
            </p:cNvGraphicFramePr>
            <p:nvPr/>
          </p:nvGraphicFramePr>
          <p:xfrm>
            <a:off x="3107" y="2251"/>
            <a:ext cx="2233" cy="794"/>
          </p:xfrm>
          <a:graphic>
            <a:graphicData uri="http://schemas.openxmlformats.org/presentationml/2006/ole">
              <p:oleObj spid="_x0000_s82955" name="CorelDRAW!" r:id="rId6" imgW="3545129" imgH="1260043" progId="">
                <p:embed/>
              </p:oleObj>
            </a:graphicData>
          </a:graphic>
        </p:graphicFrame>
      </p:grpSp>
      <p:sp>
        <p:nvSpPr>
          <p:cNvPr id="13" name="U-Turn Arrow 12">
            <a:hlinkClick r:id="" action="ppaction://hlinkshowjump?jump=lastslideviewed"/>
          </p:cNvPr>
          <p:cNvSpPr/>
          <p:nvPr/>
        </p:nvSpPr>
        <p:spPr>
          <a:xfrm rot="5400000">
            <a:off x="611560" y="6093296"/>
            <a:ext cx="288032" cy="36004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772400" cy="762000"/>
          </a:xfrm>
        </p:spPr>
        <p:txBody>
          <a:bodyPr/>
          <a:lstStyle/>
          <a:p>
            <a:r>
              <a:rPr lang="en-US" sz="2000" dirty="0">
                <a:solidFill>
                  <a:schemeClr val="bg1"/>
                </a:solidFill>
                <a:cs typeface="Courier New" pitchFamily="49" charset="0"/>
              </a:rPr>
              <a:t> Cable Impedance</a:t>
            </a:r>
            <a:endParaRPr lang="en-AU" sz="2000" dirty="0">
              <a:solidFill>
                <a:schemeClr val="bg1"/>
              </a:solidFill>
              <a:cs typeface="Courier New" pitchFamily="49" charset="0"/>
            </a:endParaRPr>
          </a:p>
        </p:txBody>
      </p:sp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1028700" y="1123950"/>
            <a:ext cx="78867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chemeClr val="bg1"/>
                </a:solidFill>
                <a:latin typeface="Arial" charset="0"/>
                <a:cs typeface="Arial" charset="0"/>
              </a:rPr>
              <a:t>The </a:t>
            </a:r>
            <a:r>
              <a:rPr lang="en-US" sz="1800" dirty="0">
                <a:solidFill>
                  <a:srgbClr val="FFFF00"/>
                </a:solidFill>
                <a:latin typeface="Arial" charset="0"/>
                <a:cs typeface="Arial" charset="0"/>
              </a:rPr>
              <a:t>prospective fault current (fault level) per phase</a:t>
            </a:r>
            <a:r>
              <a:rPr lang="en-US" sz="1800" dirty="0">
                <a:solidFill>
                  <a:schemeClr val="bg1"/>
                </a:solidFill>
                <a:latin typeface="Arial" charset="0"/>
                <a:cs typeface="Arial" charset="0"/>
              </a:rPr>
              <a:t> at the main switchboard is limited by the impedance of the </a:t>
            </a:r>
            <a:r>
              <a:rPr lang="en-US" sz="1800" dirty="0">
                <a:solidFill>
                  <a:srgbClr val="FFFF00"/>
                </a:solidFill>
                <a:latin typeface="Arial" charset="0"/>
                <a:cs typeface="Arial" charset="0"/>
              </a:rPr>
              <a:t>supply (Z</a:t>
            </a:r>
            <a:r>
              <a:rPr lang="en-US" sz="1800" baseline="-25000" dirty="0">
                <a:solidFill>
                  <a:srgbClr val="FFFF00"/>
                </a:solidFill>
                <a:latin typeface="Arial" charset="0"/>
                <a:cs typeface="Arial" charset="0"/>
              </a:rPr>
              <a:t>1</a:t>
            </a:r>
            <a:r>
              <a:rPr lang="en-US" sz="1800" dirty="0">
                <a:solidFill>
                  <a:srgbClr val="FFFF00"/>
                </a:solidFill>
                <a:latin typeface="Arial" charset="0"/>
                <a:cs typeface="Arial" charset="0"/>
              </a:rPr>
              <a:t>) plus</a:t>
            </a:r>
            <a:r>
              <a:rPr lang="en-US" sz="1800" dirty="0">
                <a:latin typeface="Arial" charset="0"/>
                <a:cs typeface="Arial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Arial" charset="0"/>
                <a:cs typeface="Arial" charset="0"/>
              </a:rPr>
              <a:t>the impedance of the cables from the </a:t>
            </a:r>
            <a:r>
              <a:rPr lang="en-US" sz="1800" dirty="0">
                <a:solidFill>
                  <a:srgbClr val="FFFF00"/>
                </a:solidFill>
                <a:latin typeface="Arial" charset="0"/>
                <a:cs typeface="Arial" charset="0"/>
              </a:rPr>
              <a:t>source</a:t>
            </a:r>
            <a:r>
              <a:rPr lang="en-US" sz="1800" dirty="0">
                <a:solidFill>
                  <a:schemeClr val="bg1"/>
                </a:solidFill>
                <a:latin typeface="Arial" charset="0"/>
                <a:cs typeface="Arial" charset="0"/>
              </a:rPr>
              <a:t> to the switchboard </a:t>
            </a:r>
            <a:r>
              <a:rPr lang="en-US" sz="18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i.e. </a:t>
            </a:r>
            <a:r>
              <a:rPr lang="en-US" sz="18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The consumer’s mains (Z</a:t>
            </a:r>
            <a:r>
              <a:rPr lang="en-US" sz="1800" baseline="-250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2</a:t>
            </a:r>
            <a:r>
              <a:rPr lang="en-US" sz="18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)</a:t>
            </a:r>
            <a:r>
              <a:rPr lang="en-AU" sz="1800" dirty="0" smtClean="0">
                <a:solidFill>
                  <a:srgbClr val="FFFF00"/>
                </a:solidFill>
                <a:cs typeface="Courier New" pitchFamily="49" charset="0"/>
              </a:rPr>
              <a:t> </a:t>
            </a:r>
            <a:endParaRPr lang="en-AU" sz="1800" dirty="0">
              <a:solidFill>
                <a:srgbClr val="FFFF00"/>
              </a:solidFill>
              <a:cs typeface="Courier New" pitchFamily="49" charset="0"/>
            </a:endParaRPr>
          </a:p>
        </p:txBody>
      </p:sp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1143000" y="5181600"/>
            <a:ext cx="7315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chemeClr val="bg1"/>
                </a:solidFill>
              </a:rPr>
              <a:t>The </a:t>
            </a:r>
            <a:r>
              <a:rPr lang="en-US" sz="1800" dirty="0">
                <a:solidFill>
                  <a:srgbClr val="FFFF00"/>
                </a:solidFill>
              </a:rPr>
              <a:t>impedance of the consumers mains</a:t>
            </a:r>
            <a:r>
              <a:rPr lang="en-US" sz="1800" dirty="0">
                <a:solidFill>
                  <a:schemeClr val="bg1"/>
                </a:solidFill>
              </a:rPr>
              <a:t> can be found from relevant tables if the cable size, type and length are known.</a:t>
            </a:r>
            <a:endParaRPr lang="en-AU" sz="1800" dirty="0">
              <a:solidFill>
                <a:schemeClr val="bg1"/>
              </a:solidFill>
            </a:endParaRPr>
          </a:p>
        </p:txBody>
      </p:sp>
      <p:grpSp>
        <p:nvGrpSpPr>
          <p:cNvPr id="83973" name="Group 5"/>
          <p:cNvGrpSpPr>
            <a:grpSpLocks/>
          </p:cNvGrpSpPr>
          <p:nvPr/>
        </p:nvGrpSpPr>
        <p:grpSpPr bwMode="auto">
          <a:xfrm>
            <a:off x="755576" y="2348880"/>
            <a:ext cx="7613650" cy="2197101"/>
            <a:chOff x="816" y="1797"/>
            <a:chExt cx="4796" cy="1384"/>
          </a:xfrm>
        </p:grpSpPr>
        <p:graphicFrame>
          <p:nvGraphicFramePr>
            <p:cNvPr id="83974" name="Object 6"/>
            <p:cNvGraphicFramePr>
              <a:graphicFrameLocks noChangeAspect="1"/>
            </p:cNvGraphicFramePr>
            <p:nvPr/>
          </p:nvGraphicFramePr>
          <p:xfrm>
            <a:off x="816" y="2160"/>
            <a:ext cx="1216" cy="550"/>
          </p:xfrm>
          <a:graphic>
            <a:graphicData uri="http://schemas.openxmlformats.org/presentationml/2006/ole">
              <p:oleObj spid="_x0000_s83974" name="Equation" r:id="rId4" imgW="952087" imgH="431613" progId="Equation.3">
                <p:embed/>
              </p:oleObj>
            </a:graphicData>
          </a:graphic>
        </p:graphicFrame>
        <p:sp>
          <p:nvSpPr>
            <p:cNvPr id="83975" name="Text Box 7"/>
            <p:cNvSpPr txBox="1">
              <a:spLocks noChangeArrowheads="1"/>
            </p:cNvSpPr>
            <p:nvPr/>
          </p:nvSpPr>
          <p:spPr bwMode="auto">
            <a:xfrm>
              <a:off x="2424" y="2496"/>
              <a:ext cx="120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solidFill>
                    <a:schemeClr val="bg1"/>
                  </a:solidFill>
                  <a:latin typeface="Times New Roman" pitchFamily="18" charset="0"/>
                </a:rPr>
                <a:t>I</a:t>
              </a:r>
              <a:r>
                <a:rPr lang="en-US" sz="1700" baseline="-25000" dirty="0">
                  <a:solidFill>
                    <a:schemeClr val="bg1"/>
                  </a:solidFill>
                </a:rPr>
                <a:t>SC</a:t>
              </a:r>
              <a:r>
                <a:rPr lang="en-US" sz="1600" dirty="0">
                  <a:solidFill>
                    <a:schemeClr val="bg1"/>
                  </a:solidFill>
                </a:rPr>
                <a:t> = 13 912 A</a:t>
              </a:r>
              <a:endParaRPr lang="en-AU" sz="1600" dirty="0">
                <a:solidFill>
                  <a:schemeClr val="bg1"/>
                </a:solidFill>
              </a:endParaRPr>
            </a:p>
          </p:txBody>
        </p:sp>
        <p:sp>
          <p:nvSpPr>
            <p:cNvPr id="83976" name="Text Box 8"/>
            <p:cNvSpPr txBox="1">
              <a:spLocks noChangeArrowheads="1"/>
            </p:cNvSpPr>
            <p:nvPr/>
          </p:nvSpPr>
          <p:spPr bwMode="auto">
            <a:xfrm>
              <a:off x="3198" y="2024"/>
              <a:ext cx="1008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500 kVA 415 V</a:t>
              </a:r>
            </a:p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5% Impedance</a:t>
              </a:r>
              <a:endParaRPr lang="en-AU" sz="1400" dirty="0">
                <a:solidFill>
                  <a:schemeClr val="bg1"/>
                </a:solidFill>
              </a:endParaRPr>
            </a:p>
          </p:txBody>
        </p:sp>
        <p:sp>
          <p:nvSpPr>
            <p:cNvPr id="83977" name="Text Box 9"/>
            <p:cNvSpPr txBox="1">
              <a:spLocks noChangeArrowheads="1"/>
            </p:cNvSpPr>
            <p:nvPr/>
          </p:nvSpPr>
          <p:spPr bwMode="auto">
            <a:xfrm>
              <a:off x="2466" y="2688"/>
              <a:ext cx="120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solidFill>
                    <a:schemeClr val="bg1"/>
                  </a:solidFill>
                  <a:latin typeface="Times New Roman" pitchFamily="18" charset="0"/>
                </a:rPr>
                <a:t>Z</a:t>
              </a:r>
              <a:r>
                <a:rPr lang="en-US" sz="1700" baseline="-25000" dirty="0">
                  <a:solidFill>
                    <a:schemeClr val="bg1"/>
                  </a:solidFill>
                  <a:latin typeface="Times New Roman" pitchFamily="18" charset="0"/>
                </a:rPr>
                <a:t>1</a:t>
              </a:r>
              <a:r>
                <a:rPr lang="en-US" sz="1600" dirty="0">
                  <a:solidFill>
                    <a:schemeClr val="bg1"/>
                  </a:solidFill>
                </a:rPr>
                <a:t> = 0.01725 </a:t>
              </a:r>
              <a:r>
                <a:rPr lang="en-US" sz="1600" dirty="0">
                  <a:solidFill>
                    <a:schemeClr val="bg1"/>
                  </a:solidFill>
                  <a:sym typeface="Symbol" pitchFamily="18" charset="2"/>
                </a:rPr>
                <a:t></a:t>
              </a:r>
              <a:endParaRPr lang="en-AU" sz="1600" dirty="0">
                <a:solidFill>
                  <a:schemeClr val="bg1"/>
                </a:solidFill>
              </a:endParaRPr>
            </a:p>
          </p:txBody>
        </p:sp>
        <p:sp>
          <p:nvSpPr>
            <p:cNvPr id="83978" name="Text Box 10"/>
            <p:cNvSpPr txBox="1">
              <a:spLocks noChangeArrowheads="1"/>
            </p:cNvSpPr>
            <p:nvPr/>
          </p:nvSpPr>
          <p:spPr bwMode="auto">
            <a:xfrm>
              <a:off x="3969" y="1797"/>
              <a:ext cx="1056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Consumers</a:t>
              </a:r>
            </a:p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Mains</a:t>
              </a:r>
              <a:endParaRPr lang="en-US" sz="14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Z</a:t>
              </a:r>
              <a:r>
                <a:rPr lang="en-US" sz="1400" baseline="-25000" dirty="0" smtClean="0">
                  <a:solidFill>
                    <a:schemeClr val="bg1"/>
                  </a:solidFill>
                </a:rPr>
                <a:t>2</a:t>
              </a:r>
              <a:endParaRPr lang="en-AU" sz="1400" baseline="-25000" dirty="0">
                <a:solidFill>
                  <a:schemeClr val="bg1"/>
                </a:solidFill>
              </a:endParaRPr>
            </a:p>
          </p:txBody>
        </p:sp>
        <p:graphicFrame>
          <p:nvGraphicFramePr>
            <p:cNvPr id="83979" name="Object 11"/>
            <p:cNvGraphicFramePr>
              <a:graphicFrameLocks noChangeAspect="1"/>
            </p:cNvGraphicFramePr>
            <p:nvPr/>
          </p:nvGraphicFramePr>
          <p:xfrm>
            <a:off x="3379" y="2387"/>
            <a:ext cx="2233" cy="794"/>
          </p:xfrm>
          <a:graphic>
            <a:graphicData uri="http://schemas.openxmlformats.org/presentationml/2006/ole">
              <p:oleObj spid="_x0000_s83979" name="CorelDRAW!" r:id="rId5" imgW="3545129" imgH="1260043" progId="">
                <p:embed/>
              </p:oleObj>
            </a:graphicData>
          </a:graphic>
        </p:graphicFrame>
      </p:grpSp>
      <p:sp>
        <p:nvSpPr>
          <p:cNvPr id="13" name="U-Turn Arrow 12">
            <a:hlinkClick r:id="" action="ppaction://hlinkshowjump?jump=lastslideviewed"/>
          </p:cNvPr>
          <p:cNvSpPr/>
          <p:nvPr/>
        </p:nvSpPr>
        <p:spPr>
          <a:xfrm rot="5400000">
            <a:off x="611560" y="6093296"/>
            <a:ext cx="288032" cy="36004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4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3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3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build="allAtOnce"/>
      <p:bldP spid="83972" grpId="0" build="p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772400" cy="762000"/>
          </a:xfrm>
        </p:spPr>
        <p:txBody>
          <a:bodyPr/>
          <a:lstStyle/>
          <a:p>
            <a:r>
              <a:rPr lang="en-US" sz="2000" dirty="0">
                <a:cs typeface="Courier New" pitchFamily="49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cs typeface="Courier New" pitchFamily="49" charset="0"/>
              </a:rPr>
              <a:t>Fault Level at Main Switchboard</a:t>
            </a:r>
            <a:endParaRPr lang="en-AU" sz="2000" dirty="0">
              <a:solidFill>
                <a:schemeClr val="bg1"/>
              </a:solidFill>
              <a:cs typeface="Courier New" pitchFamily="49" charset="0"/>
            </a:endParaRPr>
          </a:p>
        </p:txBody>
      </p:sp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1047750" y="1143000"/>
            <a:ext cx="78867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chemeClr val="bg1"/>
                </a:solidFill>
                <a:latin typeface="Arial" charset="0"/>
                <a:cs typeface="Arial" charset="0"/>
              </a:rPr>
              <a:t>If the consumers mains consisted of 30 metres of 16 mm</a:t>
            </a:r>
            <a:r>
              <a:rPr lang="en-US" sz="1800" baseline="30000" dirty="0">
                <a:solidFill>
                  <a:schemeClr val="bg1"/>
                </a:solidFill>
                <a:latin typeface="Arial" charset="0"/>
                <a:cs typeface="Arial" charset="0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Arial" charset="0"/>
                <a:cs typeface="Arial" charset="0"/>
              </a:rPr>
              <a:t> copper TPS cable </a:t>
            </a:r>
            <a:r>
              <a:rPr lang="en-US" sz="18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then the </a:t>
            </a:r>
            <a:r>
              <a:rPr lang="en-US" sz="1800" dirty="0">
                <a:solidFill>
                  <a:srgbClr val="FFFF00"/>
                </a:solidFill>
                <a:latin typeface="Arial" charset="0"/>
                <a:cs typeface="Arial" charset="0"/>
              </a:rPr>
              <a:t>impedance of the active conductor  (Z</a:t>
            </a:r>
            <a:r>
              <a:rPr lang="en-US" sz="1800" baseline="-25000" dirty="0">
                <a:solidFill>
                  <a:srgbClr val="FFFF00"/>
                </a:solidFill>
                <a:latin typeface="Arial" charset="0"/>
                <a:cs typeface="Arial" charset="0"/>
              </a:rPr>
              <a:t>2</a:t>
            </a:r>
            <a:r>
              <a:rPr lang="en-US" sz="1800" dirty="0">
                <a:solidFill>
                  <a:srgbClr val="FFFF00"/>
                </a:solidFill>
                <a:latin typeface="Arial" charset="0"/>
                <a:cs typeface="Arial" charset="0"/>
              </a:rPr>
              <a:t>)</a:t>
            </a:r>
            <a:r>
              <a:rPr lang="en-US" sz="1800" dirty="0">
                <a:solidFill>
                  <a:schemeClr val="bg1"/>
                </a:solidFill>
                <a:latin typeface="Arial" charset="0"/>
                <a:cs typeface="Arial" charset="0"/>
              </a:rPr>
              <a:t> would be approximately 0.0339 ohms per phase (from a Table).  </a:t>
            </a:r>
            <a:r>
              <a:rPr lang="en-AU" sz="1800" dirty="0">
                <a:solidFill>
                  <a:schemeClr val="bg1"/>
                </a:solidFill>
                <a:cs typeface="Courier New" pitchFamily="49" charset="0"/>
              </a:rPr>
              <a:t> </a:t>
            </a:r>
            <a:r>
              <a:rPr lang="en-US" sz="1800" dirty="0" smtClean="0">
                <a:solidFill>
                  <a:schemeClr val="bg1"/>
                </a:solidFill>
                <a:cs typeface="Courier New" pitchFamily="49" charset="0"/>
              </a:rPr>
              <a:t>Therefore the </a:t>
            </a:r>
            <a:r>
              <a:rPr lang="en-US" sz="1800" dirty="0">
                <a:solidFill>
                  <a:srgbClr val="FFFF00"/>
                </a:solidFill>
                <a:cs typeface="Courier New" pitchFamily="49" charset="0"/>
              </a:rPr>
              <a:t>prospective fault current</a:t>
            </a:r>
            <a:r>
              <a:rPr lang="en-US" sz="1800" dirty="0">
                <a:cs typeface="Courier New" pitchFamily="49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cs typeface="Courier New" pitchFamily="49" charset="0"/>
              </a:rPr>
              <a:t>level at the main switchboard would be:</a:t>
            </a:r>
            <a:endParaRPr lang="en-AU" sz="1800" dirty="0">
              <a:solidFill>
                <a:schemeClr val="bg1"/>
              </a:solidFill>
              <a:cs typeface="Courier New" pitchFamily="49" charset="0"/>
            </a:endParaRPr>
          </a:p>
        </p:txBody>
      </p:sp>
      <p:graphicFrame>
        <p:nvGraphicFramePr>
          <p:cNvPr id="84996" name="Object 4"/>
          <p:cNvGraphicFramePr>
            <a:graphicFrameLocks noChangeAspect="1"/>
          </p:cNvGraphicFramePr>
          <p:nvPr/>
        </p:nvGraphicFramePr>
        <p:xfrm>
          <a:off x="755576" y="2924944"/>
          <a:ext cx="1930400" cy="873125"/>
        </p:xfrm>
        <a:graphic>
          <a:graphicData uri="http://schemas.openxmlformats.org/presentationml/2006/ole">
            <p:oleObj spid="_x0000_s84996" name="Equation" r:id="rId4" imgW="952087" imgH="431613" progId="Equation.3">
              <p:embed/>
            </p:oleObj>
          </a:graphicData>
        </a:graphic>
      </p:graphicFrame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1403648" y="4869160"/>
            <a:ext cx="1676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= 4692 A</a:t>
            </a:r>
            <a:endParaRPr lang="en-AU" sz="2400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4998" name="Object 6"/>
          <p:cNvGraphicFramePr>
            <a:graphicFrameLocks noChangeAspect="1"/>
          </p:cNvGraphicFramePr>
          <p:nvPr/>
        </p:nvGraphicFramePr>
        <p:xfrm>
          <a:off x="1475656" y="3861048"/>
          <a:ext cx="1752600" cy="600075"/>
        </p:xfrm>
        <a:graphic>
          <a:graphicData uri="http://schemas.openxmlformats.org/presentationml/2006/ole">
            <p:oleObj spid="_x0000_s84998" name="Equation" r:id="rId5" imgW="1294838" imgH="444307" progId="Equation.3">
              <p:embed/>
            </p:oleObj>
          </a:graphicData>
        </a:graphic>
      </p:graphicFrame>
      <p:graphicFrame>
        <p:nvGraphicFramePr>
          <p:cNvPr id="85000" name="Object 8"/>
          <p:cNvGraphicFramePr>
            <a:graphicFrameLocks noChangeAspect="1"/>
          </p:cNvGraphicFramePr>
          <p:nvPr/>
        </p:nvGraphicFramePr>
        <p:xfrm>
          <a:off x="3451225" y="2809875"/>
          <a:ext cx="5532438" cy="2366963"/>
        </p:xfrm>
        <a:graphic>
          <a:graphicData uri="http://schemas.openxmlformats.org/presentationml/2006/ole">
            <p:oleObj spid="_x0000_s85000" name="CorelDRAW!" r:id="rId6" imgW="4546397" imgH="1944014" progId="">
              <p:embed/>
            </p:oleObj>
          </a:graphicData>
        </a:graphic>
      </p:graphicFrame>
      <p:sp>
        <p:nvSpPr>
          <p:cNvPr id="9" name="U-Turn Arrow 8">
            <a:hlinkClick r:id="" action="ppaction://hlinkshowjump?jump=lastslideviewed"/>
          </p:cNvPr>
          <p:cNvSpPr/>
          <p:nvPr/>
        </p:nvSpPr>
        <p:spPr>
          <a:xfrm rot="5400000">
            <a:off x="611560" y="6093296"/>
            <a:ext cx="288032" cy="36004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5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5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000"/>
                            </p:stCondLst>
                            <p:childTnLst>
                              <p:par>
                                <p:cTn id="24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build="allAtOnce"/>
      <p:bldP spid="84997" grpId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018" name="Object 2"/>
          <p:cNvGraphicFramePr>
            <a:graphicFrameLocks noChangeAspect="1"/>
          </p:cNvGraphicFramePr>
          <p:nvPr/>
        </p:nvGraphicFramePr>
        <p:xfrm>
          <a:off x="1577975" y="2438400"/>
          <a:ext cx="5988050" cy="2568575"/>
        </p:xfrm>
        <a:graphic>
          <a:graphicData uri="http://schemas.openxmlformats.org/presentationml/2006/ole">
            <p:oleObj spid="_x0000_s86018" name="CorelDRAW!" r:id="rId4" imgW="3897173" imgH="1671523" progId="">
              <p:embed/>
            </p:oleObj>
          </a:graphicData>
        </a:graphic>
      </p:graphicFrame>
      <p:sp>
        <p:nvSpPr>
          <p:cNvPr id="86019" name="Rectangle 3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772400" cy="762000"/>
          </a:xfrm>
        </p:spPr>
        <p:txBody>
          <a:bodyPr/>
          <a:lstStyle/>
          <a:p>
            <a:r>
              <a:rPr lang="en-US" sz="2000" dirty="0">
                <a:cs typeface="Courier New" pitchFamily="49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cs typeface="Courier New" pitchFamily="49" charset="0"/>
              </a:rPr>
              <a:t>Circuit Breaker Rating</a:t>
            </a:r>
            <a:endParaRPr lang="en-AU" sz="2000" dirty="0">
              <a:solidFill>
                <a:schemeClr val="bg1"/>
              </a:solidFill>
              <a:cs typeface="Courier New" pitchFamily="49" charset="0"/>
            </a:endParaRPr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1066800" y="1143000"/>
            <a:ext cx="75438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Arial" charset="0"/>
                <a:cs typeface="Arial" charset="0"/>
              </a:rPr>
              <a:t>Since the </a:t>
            </a:r>
            <a:r>
              <a:rPr lang="en-US" sz="1800" dirty="0">
                <a:solidFill>
                  <a:srgbClr val="FFFF00"/>
                </a:solidFill>
                <a:latin typeface="Arial" charset="0"/>
                <a:cs typeface="Arial" charset="0"/>
              </a:rPr>
              <a:t>prospective fault current at the main switchboard</a:t>
            </a:r>
            <a:r>
              <a:rPr lang="en-US" sz="1800" dirty="0">
                <a:solidFill>
                  <a:schemeClr val="bg1"/>
                </a:solidFill>
                <a:latin typeface="Arial" charset="0"/>
                <a:cs typeface="Arial" charset="0"/>
              </a:rPr>
              <a:t> is 4692 amps, the circuit breakers on the main switchboard need to </a:t>
            </a:r>
            <a:r>
              <a:rPr lang="en-US" sz="1800" dirty="0">
                <a:solidFill>
                  <a:srgbClr val="FFFF00"/>
                </a:solidFill>
                <a:latin typeface="Arial" charset="0"/>
                <a:cs typeface="Arial" charset="0"/>
              </a:rPr>
              <a:t>rated</a:t>
            </a:r>
            <a:r>
              <a:rPr lang="en-US" sz="1800" dirty="0">
                <a:solidFill>
                  <a:schemeClr val="bg1"/>
                </a:solidFill>
                <a:latin typeface="Arial" charset="0"/>
                <a:cs typeface="Arial" charset="0"/>
              </a:rPr>
              <a:t> at a short circuit current </a:t>
            </a:r>
            <a:r>
              <a:rPr lang="en-US" sz="1800" dirty="0">
                <a:solidFill>
                  <a:srgbClr val="FFFF00"/>
                </a:solidFill>
                <a:latin typeface="Arial" charset="0"/>
                <a:cs typeface="Arial" charset="0"/>
              </a:rPr>
              <a:t>above this value.  </a:t>
            </a:r>
            <a:r>
              <a:rPr lang="en-US" sz="1800" dirty="0">
                <a:solidFill>
                  <a:schemeClr val="bg1"/>
                </a:solidFill>
                <a:latin typeface="Arial" charset="0"/>
                <a:cs typeface="Arial" charset="0"/>
              </a:rPr>
              <a:t>A rating of </a:t>
            </a:r>
            <a:r>
              <a:rPr lang="en-US" sz="1800" dirty="0">
                <a:solidFill>
                  <a:srgbClr val="FFFF00"/>
                </a:solidFill>
                <a:latin typeface="Arial" charset="0"/>
                <a:cs typeface="Arial" charset="0"/>
              </a:rPr>
              <a:t>8 kA</a:t>
            </a:r>
            <a:r>
              <a:rPr lang="en-US" sz="1800" dirty="0">
                <a:solidFill>
                  <a:schemeClr val="bg1"/>
                </a:solidFill>
                <a:latin typeface="Arial" charset="0"/>
                <a:cs typeface="Arial" charset="0"/>
              </a:rPr>
              <a:t> would be suitable.</a:t>
            </a:r>
            <a:r>
              <a:rPr lang="en-AU" sz="1800" dirty="0">
                <a:solidFill>
                  <a:schemeClr val="bg1"/>
                </a:solidFill>
                <a:cs typeface="Courier New" pitchFamily="49" charset="0"/>
              </a:rPr>
              <a:t> </a:t>
            </a:r>
          </a:p>
        </p:txBody>
      </p:sp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4778375" y="5410200"/>
            <a:ext cx="342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FFC000"/>
                </a:solidFill>
              </a:rPr>
              <a:t>Circuit breaker rating = 8 kA</a:t>
            </a:r>
            <a:endParaRPr lang="en-AU" sz="1800" dirty="0">
              <a:solidFill>
                <a:srgbClr val="FFC000"/>
              </a:solidFill>
            </a:endParaRPr>
          </a:p>
        </p:txBody>
      </p:sp>
      <p:sp>
        <p:nvSpPr>
          <p:cNvPr id="7" name="U-Turn Arrow 6">
            <a:hlinkClick r:id="" action="ppaction://hlinkshowjump?jump=lastslideviewed"/>
          </p:cNvPr>
          <p:cNvSpPr/>
          <p:nvPr/>
        </p:nvSpPr>
        <p:spPr>
          <a:xfrm rot="5400000">
            <a:off x="611560" y="6093296"/>
            <a:ext cx="288032" cy="36004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6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 build="p"/>
      <p:bldP spid="86021" grpId="0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053" name="Object 13"/>
          <p:cNvGraphicFramePr>
            <a:graphicFrameLocks noChangeAspect="1"/>
          </p:cNvGraphicFramePr>
          <p:nvPr/>
        </p:nvGraphicFramePr>
        <p:xfrm>
          <a:off x="1238250" y="1679575"/>
          <a:ext cx="5848350" cy="2076450"/>
        </p:xfrm>
        <a:graphic>
          <a:graphicData uri="http://schemas.openxmlformats.org/presentationml/2006/ole">
            <p:oleObj spid="_x0000_s87053" name="CorelDRAW!" r:id="rId4" imgW="3984955" imgH="1414577" progId="">
              <p:embed/>
            </p:oleObj>
          </a:graphicData>
        </a:graphic>
      </p:graphicFrame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772400" cy="762000"/>
          </a:xfrm>
        </p:spPr>
        <p:txBody>
          <a:bodyPr/>
          <a:lstStyle/>
          <a:p>
            <a:r>
              <a:rPr lang="en-US" sz="2000" dirty="0">
                <a:cs typeface="Courier New" pitchFamily="49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cs typeface="Courier New" pitchFamily="49" charset="0"/>
              </a:rPr>
              <a:t>Equation Summary</a:t>
            </a:r>
            <a:endParaRPr lang="en-AU" sz="2000" dirty="0">
              <a:solidFill>
                <a:schemeClr val="bg1"/>
              </a:solidFill>
              <a:cs typeface="Courier New" pitchFamily="49" charset="0"/>
            </a:endParaRPr>
          </a:p>
        </p:txBody>
      </p:sp>
      <p:sp>
        <p:nvSpPr>
          <p:cNvPr id="87043" name="Rectangle 3"/>
          <p:cNvSpPr>
            <a:spLocks noChangeArrowheads="1"/>
          </p:cNvSpPr>
          <p:nvPr/>
        </p:nvSpPr>
        <p:spPr bwMode="auto">
          <a:xfrm>
            <a:off x="6896100" y="21336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  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</a:rPr>
              <a:t>I</a:t>
            </a:r>
            <a:r>
              <a:rPr lang="en-US" baseline="-25000" dirty="0">
                <a:solidFill>
                  <a:schemeClr val="bg1"/>
                </a:solidFill>
                <a:latin typeface="Times New Roman" pitchFamily="18" charset="0"/>
              </a:rPr>
              <a:t>B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sym typeface="UniversalMath1 BT" pitchFamily="18" charset="2"/>
              </a:rPr>
              <a:t>≤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</a:rPr>
              <a:t>I</a:t>
            </a:r>
            <a:r>
              <a:rPr lang="en-US" baseline="-25000" dirty="0">
                <a:solidFill>
                  <a:schemeClr val="bg1"/>
                </a:solidFill>
                <a:latin typeface="Times New Roman" pitchFamily="18" charset="0"/>
              </a:rPr>
              <a:t>N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</a:rPr>
              <a:t>≤ 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</a:rPr>
              <a:t>I</a:t>
            </a:r>
            <a:r>
              <a:rPr lang="en-US" baseline="-25000" dirty="0">
                <a:solidFill>
                  <a:schemeClr val="bg1"/>
                </a:solidFill>
                <a:latin typeface="Times New Roman" pitchFamily="18" charset="0"/>
              </a:rPr>
              <a:t>Z</a:t>
            </a:r>
            <a:endParaRPr lang="en-AU" baseline="-250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1543050" y="1143000"/>
            <a:ext cx="1600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Distribution Transformer</a:t>
            </a:r>
            <a:endParaRPr lang="en-AU" sz="1400" dirty="0">
              <a:solidFill>
                <a:schemeClr val="bg1"/>
              </a:solidFill>
            </a:endParaRPr>
          </a:p>
        </p:txBody>
      </p:sp>
      <p:sp>
        <p:nvSpPr>
          <p:cNvPr id="87046" name="Text Box 6"/>
          <p:cNvSpPr txBox="1">
            <a:spLocks noChangeArrowheads="1"/>
          </p:cNvSpPr>
          <p:nvPr/>
        </p:nvSpPr>
        <p:spPr bwMode="auto">
          <a:xfrm>
            <a:off x="4476750" y="1355725"/>
            <a:ext cx="2362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solidFill>
                  <a:schemeClr val="bg1"/>
                </a:solidFill>
              </a:rPr>
              <a:t>Main Switchboard</a:t>
            </a:r>
            <a:endParaRPr lang="en-AU" sz="1400" dirty="0">
              <a:solidFill>
                <a:schemeClr val="bg1"/>
              </a:solidFill>
            </a:endParaRPr>
          </a:p>
        </p:txBody>
      </p:sp>
      <p:sp>
        <p:nvSpPr>
          <p:cNvPr id="87047" name="Text Box 7"/>
          <p:cNvSpPr txBox="1">
            <a:spLocks noChangeArrowheads="1"/>
          </p:cNvSpPr>
          <p:nvPr/>
        </p:nvSpPr>
        <p:spPr bwMode="auto">
          <a:xfrm>
            <a:off x="1066800" y="2438400"/>
            <a:ext cx="571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87048" name="Rectangle 8"/>
          <p:cNvSpPr>
            <a:spLocks noChangeArrowheads="1"/>
          </p:cNvSpPr>
          <p:nvPr/>
        </p:nvSpPr>
        <p:spPr bwMode="auto">
          <a:xfrm>
            <a:off x="7091363" y="2582863"/>
            <a:ext cx="175240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itchFamily="18" charset="0"/>
              </a:rPr>
              <a:t> I</a:t>
            </a:r>
            <a:r>
              <a:rPr lang="en-US" baseline="-25000" dirty="0">
                <a:solidFill>
                  <a:schemeClr val="bg1"/>
                </a:solidFill>
                <a:latin typeface="Times New Roman" pitchFamily="18" charset="0"/>
              </a:rPr>
              <a:t>2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</a:rPr>
              <a:t>≤ 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</a:rPr>
              <a:t>(1.45 </a:t>
            </a:r>
            <a:r>
              <a:rPr lang="en-US" dirty="0">
                <a:solidFill>
                  <a:schemeClr val="bg1"/>
                </a:solidFill>
              </a:rPr>
              <a:t>x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</a:rPr>
              <a:t> I</a:t>
            </a:r>
            <a:r>
              <a:rPr lang="en-US" baseline="-25000" dirty="0">
                <a:solidFill>
                  <a:schemeClr val="bg1"/>
                </a:solidFill>
                <a:latin typeface="Times New Roman" pitchFamily="18" charset="0"/>
              </a:rPr>
              <a:t>Z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</a:rPr>
              <a:t>)</a:t>
            </a:r>
            <a:endParaRPr lang="en-AU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graphicFrame>
        <p:nvGraphicFramePr>
          <p:cNvPr id="87049" name="Object 9"/>
          <p:cNvGraphicFramePr>
            <a:graphicFrameLocks noChangeAspect="1"/>
          </p:cNvGraphicFramePr>
          <p:nvPr/>
        </p:nvGraphicFramePr>
        <p:xfrm>
          <a:off x="1524000" y="2533650"/>
          <a:ext cx="1905000" cy="722313"/>
        </p:xfrm>
        <a:graphic>
          <a:graphicData uri="http://schemas.openxmlformats.org/presentationml/2006/ole">
            <p:oleObj spid="_x0000_s87049" name="Equation" r:id="rId5" imgW="1079032" imgH="444307" progId="Equation.3">
              <p:embed/>
            </p:oleObj>
          </a:graphicData>
        </a:graphic>
      </p:graphicFrame>
      <p:graphicFrame>
        <p:nvGraphicFramePr>
          <p:cNvPr id="87050" name="Object 10"/>
          <p:cNvGraphicFramePr>
            <a:graphicFrameLocks noChangeAspect="1"/>
          </p:cNvGraphicFramePr>
          <p:nvPr/>
        </p:nvGraphicFramePr>
        <p:xfrm>
          <a:off x="1590675" y="4391025"/>
          <a:ext cx="1657350" cy="792163"/>
        </p:xfrm>
        <a:graphic>
          <a:graphicData uri="http://schemas.openxmlformats.org/presentationml/2006/ole">
            <p:oleObj spid="_x0000_s87050" name="Equation" r:id="rId6" imgW="901309" imgH="431613" progId="Equation.3">
              <p:embed/>
            </p:oleObj>
          </a:graphicData>
        </a:graphic>
      </p:graphicFrame>
      <p:graphicFrame>
        <p:nvGraphicFramePr>
          <p:cNvPr id="87051" name="Object 11"/>
          <p:cNvGraphicFramePr>
            <a:graphicFrameLocks noChangeAspect="1"/>
          </p:cNvGraphicFramePr>
          <p:nvPr/>
        </p:nvGraphicFramePr>
        <p:xfrm>
          <a:off x="4355976" y="3861048"/>
          <a:ext cx="1524000" cy="688975"/>
        </p:xfrm>
        <a:graphic>
          <a:graphicData uri="http://schemas.openxmlformats.org/presentationml/2006/ole">
            <p:oleObj spid="_x0000_s87051" name="Equation" r:id="rId7" imgW="952087" imgH="431613" progId="Equation.3">
              <p:embed/>
            </p:oleObj>
          </a:graphicData>
        </a:graphic>
      </p:graphicFrame>
      <p:graphicFrame>
        <p:nvGraphicFramePr>
          <p:cNvPr id="87052" name="Object 12"/>
          <p:cNvGraphicFramePr>
            <a:graphicFrameLocks noChangeAspect="1"/>
          </p:cNvGraphicFramePr>
          <p:nvPr/>
        </p:nvGraphicFramePr>
        <p:xfrm>
          <a:off x="1581150" y="3486150"/>
          <a:ext cx="1581150" cy="644525"/>
        </p:xfrm>
        <a:graphic>
          <a:graphicData uri="http://schemas.openxmlformats.org/presentationml/2006/ole">
            <p:oleObj spid="_x0000_s87052" name="Equation" r:id="rId8" imgW="965200" imgH="393700" progId="Equation.3">
              <p:embed/>
            </p:oleObj>
          </a:graphicData>
        </a:graphic>
      </p:graphicFrame>
      <p:sp>
        <p:nvSpPr>
          <p:cNvPr id="14" name="U-Turn Arrow 13">
            <a:hlinkClick r:id="" action="ppaction://hlinkshowjump?jump=lastslideviewed"/>
          </p:cNvPr>
          <p:cNvSpPr/>
          <p:nvPr/>
        </p:nvSpPr>
        <p:spPr>
          <a:xfrm rot="5400000">
            <a:off x="611560" y="6093296"/>
            <a:ext cx="288032" cy="36004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7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7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7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7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87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7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7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7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7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7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87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87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/>
      <p:bldP spid="87048" grpId="0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772400" cy="762000"/>
          </a:xfrm>
        </p:spPr>
        <p:txBody>
          <a:bodyPr/>
          <a:lstStyle/>
          <a:p>
            <a:r>
              <a:rPr lang="en-US" sz="2000" dirty="0">
                <a:cs typeface="Courier New" pitchFamily="49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cs typeface="Courier New" pitchFamily="49" charset="0"/>
              </a:rPr>
              <a:t>Health, Safety &amp; Environmental Message</a:t>
            </a:r>
            <a:endParaRPr lang="en-AU" sz="2000" dirty="0">
              <a:solidFill>
                <a:schemeClr val="bg1"/>
              </a:solidFill>
              <a:cs typeface="Courier New" pitchFamily="49" charset="0"/>
            </a:endParaRPr>
          </a:p>
        </p:txBody>
      </p:sp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1259632" y="1124744"/>
            <a:ext cx="7239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AU" sz="16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In our day-to-day lives, it is easy to forget about our obligations to </a:t>
            </a:r>
            <a:r>
              <a:rPr lang="en-AU" sz="1600" dirty="0" smtClean="0">
                <a:solidFill>
                  <a:srgbClr val="FFCC00"/>
                </a:solidFill>
              </a:rPr>
              <a:t>future generations</a:t>
            </a:r>
            <a:r>
              <a:rPr lang="en-AU" sz="16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and indeed, to our own not too distant future. </a:t>
            </a:r>
            <a:r>
              <a:rPr lang="en-AU" sz="1600" dirty="0" smtClean="0">
                <a:solidFill>
                  <a:srgbClr val="FFFF00"/>
                </a:solidFill>
              </a:rPr>
              <a:t>Working sustainably </a:t>
            </a:r>
            <a:r>
              <a:rPr lang="en-AU" sz="16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is and should be one of our most important goals. We should all strive to </a:t>
            </a:r>
          </a:p>
          <a:p>
            <a:r>
              <a:rPr lang="en-AU" sz="1600" dirty="0" smtClean="0">
                <a:solidFill>
                  <a:srgbClr val="FFFF00"/>
                </a:solidFill>
              </a:rPr>
              <a:t>“Cause No Harm”.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1187624" y="2420888"/>
            <a:ext cx="7239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AU" sz="16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It matters not whether you are the </a:t>
            </a:r>
            <a:r>
              <a:rPr lang="en-AU" sz="1600" dirty="0" smtClean="0">
                <a:solidFill>
                  <a:srgbClr val="FFCC00"/>
                </a:solidFill>
              </a:rPr>
              <a:t>CEO</a:t>
            </a:r>
            <a:r>
              <a:rPr lang="en-AU" sz="16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of a large multi-national corporation or an </a:t>
            </a:r>
            <a:r>
              <a:rPr lang="en-AU" sz="1600" dirty="0" smtClean="0">
                <a:solidFill>
                  <a:srgbClr val="FFCC00"/>
                </a:solidFill>
              </a:rPr>
              <a:t>employee</a:t>
            </a:r>
            <a:r>
              <a:rPr lang="en-AU" sz="16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in a small organisation, you have a </a:t>
            </a:r>
            <a:r>
              <a:rPr lang="en-AU" sz="1600" dirty="0" smtClean="0">
                <a:solidFill>
                  <a:srgbClr val="FFFF00"/>
                </a:solidFill>
              </a:rPr>
              <a:t>“Duty of Care”</a:t>
            </a:r>
            <a:r>
              <a:rPr lang="en-AU" sz="1600" dirty="0" smtClean="0">
                <a:solidFill>
                  <a:schemeClr val="bg1"/>
                </a:solidFill>
              </a:rPr>
              <a:t> </a:t>
            </a:r>
            <a:r>
              <a:rPr lang="en-AU" sz="16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to yourself, your work mates and the general public at large.</a:t>
            </a:r>
            <a:endParaRPr lang="en-US" sz="16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1187624" y="3573016"/>
            <a:ext cx="7239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AU" sz="16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If you become aware of a </a:t>
            </a:r>
            <a:r>
              <a:rPr lang="en-AU" sz="1600" dirty="0" smtClean="0">
                <a:solidFill>
                  <a:srgbClr val="FFFF00"/>
                </a:solidFill>
              </a:rPr>
              <a:t>hazardous situation </a:t>
            </a:r>
            <a:r>
              <a:rPr lang="en-AU" sz="16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that could harm a person, thing or the environment, it is your duty to </a:t>
            </a:r>
            <a:r>
              <a:rPr lang="en-AU" sz="1600" dirty="0" smtClean="0">
                <a:solidFill>
                  <a:srgbClr val="FFFF00"/>
                </a:solidFill>
              </a:rPr>
              <a:t>report it </a:t>
            </a:r>
            <a:r>
              <a:rPr lang="en-AU" sz="16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to an authority which can act immediately. This may include, but not limited to, </a:t>
            </a:r>
            <a:r>
              <a:rPr lang="en-AU" sz="1600" dirty="0" smtClean="0">
                <a:solidFill>
                  <a:srgbClr val="FFCC00"/>
                </a:solidFill>
              </a:rPr>
              <a:t>chemical or petroleum spills, toxic smoke, dust &amp; fibre plumes and groundwater contamination. </a:t>
            </a:r>
            <a:endParaRPr lang="en-AU" sz="1600" b="1" dirty="0">
              <a:solidFill>
                <a:srgbClr val="FFCC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624" y="5013176"/>
            <a:ext cx="69847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There is compelling evidence that </a:t>
            </a:r>
            <a:r>
              <a:rPr lang="en-AU" sz="1600" dirty="0" smtClean="0">
                <a:solidFill>
                  <a:srgbClr val="FFCC00"/>
                </a:solidFill>
              </a:rPr>
              <a:t>plastic materials </a:t>
            </a:r>
            <a:r>
              <a:rPr lang="en-AU" sz="16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have </a:t>
            </a:r>
            <a:r>
              <a:rPr lang="en-AU" sz="1600" dirty="0" smtClean="0">
                <a:solidFill>
                  <a:srgbClr val="FFC000"/>
                </a:solidFill>
              </a:rPr>
              <a:t>seriously polluted </a:t>
            </a:r>
            <a:r>
              <a:rPr lang="en-AU" sz="16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our oceans, that </a:t>
            </a:r>
            <a:r>
              <a:rPr lang="en-AU" sz="1600" dirty="0" smtClean="0">
                <a:solidFill>
                  <a:srgbClr val="FFCC00"/>
                </a:solidFill>
              </a:rPr>
              <a:t>fertiliser run-off </a:t>
            </a:r>
            <a:r>
              <a:rPr lang="en-AU" sz="16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from agricultural activities has made our river systems nutrient-rich and that the burning of </a:t>
            </a:r>
            <a:r>
              <a:rPr lang="en-AU" sz="1600" dirty="0" smtClean="0">
                <a:solidFill>
                  <a:srgbClr val="FFCC00"/>
                </a:solidFill>
              </a:rPr>
              <a:t>fossil fuels </a:t>
            </a:r>
            <a:r>
              <a:rPr lang="en-AU" sz="16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for energy is causing climate change. </a:t>
            </a:r>
            <a:r>
              <a:rPr lang="en-AU" sz="1600" dirty="0" smtClean="0">
                <a:solidFill>
                  <a:srgbClr val="FFFF00"/>
                </a:solidFill>
              </a:rPr>
              <a:t>We must all strive for a “cleaner and better world”.</a:t>
            </a:r>
            <a:endParaRPr lang="en-AU" sz="1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8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8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11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/>
      <p:bldP spid="88068" grpId="0"/>
      <p:bldP spid="88069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772400" cy="762000"/>
          </a:xfrm>
        </p:spPr>
        <p:txBody>
          <a:bodyPr/>
          <a:lstStyle/>
          <a:p>
            <a:r>
              <a:rPr lang="en-US" sz="2000" dirty="0">
                <a:cs typeface="Courier New" pitchFamily="49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cs typeface="Courier New" pitchFamily="49" charset="0"/>
              </a:rPr>
              <a:t>Fault Loop Impedance</a:t>
            </a:r>
            <a:endParaRPr lang="en-AU" sz="2000" dirty="0">
              <a:solidFill>
                <a:schemeClr val="bg1"/>
              </a:solidFill>
              <a:cs typeface="Courier New" pitchFamily="49" charset="0"/>
            </a:endParaRPr>
          </a:p>
        </p:txBody>
      </p:sp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1295400" y="1171575"/>
            <a:ext cx="72390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AU" sz="1600" dirty="0">
                <a:solidFill>
                  <a:srgbClr val="FFFF00"/>
                </a:solidFill>
              </a:rPr>
              <a:t>Fault-loop impedance </a:t>
            </a:r>
            <a:r>
              <a:rPr lang="en-AU" sz="1600" dirty="0">
                <a:solidFill>
                  <a:schemeClr val="bg1"/>
                </a:solidFill>
              </a:rPr>
              <a:t>is the impedance of the </a:t>
            </a:r>
            <a:r>
              <a:rPr lang="en-US" sz="1600" dirty="0">
                <a:solidFill>
                  <a:schemeClr val="bg1"/>
                </a:solidFill>
              </a:rPr>
              <a:t>conductors in the series path taken by the current in the event of a </a:t>
            </a:r>
            <a:r>
              <a:rPr lang="en-US" sz="1600" dirty="0">
                <a:solidFill>
                  <a:srgbClr val="FFFF00"/>
                </a:solidFill>
              </a:rPr>
              <a:t>fault between an active conductor and </a:t>
            </a:r>
            <a:r>
              <a:rPr lang="en-US" sz="1600" dirty="0" smtClean="0">
                <a:solidFill>
                  <a:srgbClr val="FFFF00"/>
                </a:solidFill>
              </a:rPr>
              <a:t> Earth</a:t>
            </a:r>
            <a:r>
              <a:rPr lang="en-US" sz="1600" dirty="0" smtClean="0">
                <a:solidFill>
                  <a:schemeClr val="bg1"/>
                </a:solidFill>
              </a:rPr>
              <a:t>, </a:t>
            </a:r>
            <a:r>
              <a:rPr lang="en-AU" sz="1600" dirty="0">
                <a:solidFill>
                  <a:schemeClr val="bg1"/>
                </a:solidFill>
              </a:rPr>
              <a:t>starting and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AU" sz="1600" dirty="0">
                <a:solidFill>
                  <a:schemeClr val="bg1"/>
                </a:solidFill>
              </a:rPr>
              <a:t>ending at the point of the earth fault</a:t>
            </a:r>
            <a:r>
              <a:rPr lang="en-AU" sz="1600" dirty="0" smtClean="0">
                <a:solidFill>
                  <a:schemeClr val="bg1"/>
                </a:solidFill>
              </a:rPr>
              <a:t>.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1303338" y="2514600"/>
            <a:ext cx="72390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AU" sz="1600" dirty="0">
                <a:solidFill>
                  <a:srgbClr val="FFFF00"/>
                </a:solidFill>
              </a:rPr>
              <a:t>AS/NZS 3000 </a:t>
            </a:r>
            <a:r>
              <a:rPr lang="en-AU" sz="1600" dirty="0">
                <a:solidFill>
                  <a:schemeClr val="bg1"/>
                </a:solidFill>
              </a:rPr>
              <a:t>requires that each circuit is protected such that automatic disconnection of supply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AU" sz="1600" dirty="0">
                <a:solidFill>
                  <a:schemeClr val="bg1"/>
                </a:solidFill>
              </a:rPr>
              <a:t>occurs within a </a:t>
            </a:r>
            <a:r>
              <a:rPr lang="en-AU" sz="1600" dirty="0">
                <a:solidFill>
                  <a:srgbClr val="FFFF00"/>
                </a:solidFill>
              </a:rPr>
              <a:t>specified disconnection time </a:t>
            </a:r>
            <a:r>
              <a:rPr lang="en-AU" sz="1600" dirty="0">
                <a:solidFill>
                  <a:schemeClr val="bg1"/>
                </a:solidFill>
              </a:rPr>
              <a:t>when a </a:t>
            </a:r>
            <a:r>
              <a:rPr lang="en-AU" sz="1600" dirty="0">
                <a:solidFill>
                  <a:srgbClr val="FFFF00"/>
                </a:solidFill>
              </a:rPr>
              <a:t>fault of negligible impedance </a:t>
            </a:r>
            <a:r>
              <a:rPr lang="en-AU" sz="1600" dirty="0">
                <a:solidFill>
                  <a:schemeClr val="bg1"/>
                </a:solidFill>
              </a:rPr>
              <a:t>occurs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AU" sz="1600" dirty="0">
                <a:solidFill>
                  <a:schemeClr val="bg1"/>
                </a:solidFill>
              </a:rPr>
              <a:t>between an active conductor and a protective earthing conductor or an exposed conductive part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AU" sz="1600" dirty="0">
                <a:solidFill>
                  <a:schemeClr val="bg1"/>
                </a:solidFill>
              </a:rPr>
              <a:t>anywhere in an electrical installation.  </a:t>
            </a:r>
            <a:r>
              <a:rPr lang="en-US" sz="1600" dirty="0">
                <a:solidFill>
                  <a:srgbClr val="FFFF00"/>
                </a:solidFill>
              </a:rPr>
              <a:t>See Clause </a:t>
            </a:r>
            <a:r>
              <a:rPr lang="en-US" sz="1600" dirty="0" smtClean="0">
                <a:solidFill>
                  <a:srgbClr val="FFFF00"/>
                </a:solidFill>
              </a:rPr>
              <a:t>2.4.2</a:t>
            </a:r>
            <a:endParaRPr lang="en-US" sz="1600" dirty="0">
              <a:solidFill>
                <a:srgbClr val="FFFF00"/>
              </a:solidFill>
            </a:endParaRPr>
          </a:p>
        </p:txBody>
      </p:sp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1301750" y="4267200"/>
            <a:ext cx="72390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AU" sz="1600" dirty="0">
                <a:solidFill>
                  <a:schemeClr val="bg1"/>
                </a:solidFill>
              </a:rPr>
              <a:t>This condition is satisfied when the fault-loop impedance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AU" sz="1600" dirty="0">
                <a:solidFill>
                  <a:schemeClr val="bg1"/>
                </a:solidFill>
              </a:rPr>
              <a:t>is sufficiently low to allow enough current to flow in the fault-loop </a:t>
            </a:r>
            <a:r>
              <a:rPr lang="en-AU" sz="1600" dirty="0">
                <a:solidFill>
                  <a:srgbClr val="FFFF00"/>
                </a:solidFill>
              </a:rPr>
              <a:t>to cause the circuit protection</a:t>
            </a:r>
            <a:r>
              <a:rPr lang="en-US" sz="1600" dirty="0">
                <a:solidFill>
                  <a:srgbClr val="FFFF00"/>
                </a:solidFill>
              </a:rPr>
              <a:t> </a:t>
            </a:r>
            <a:r>
              <a:rPr lang="en-AU" sz="1600" dirty="0">
                <a:solidFill>
                  <a:srgbClr val="FFFF00"/>
                </a:solidFill>
              </a:rPr>
              <a:t>device to operate within the specified time</a:t>
            </a:r>
            <a:r>
              <a:rPr lang="en-US" sz="1600" dirty="0">
                <a:solidFill>
                  <a:schemeClr val="bg1"/>
                </a:solidFill>
              </a:rPr>
              <a:t>, thus limiting the </a:t>
            </a:r>
            <a:r>
              <a:rPr lang="en-US" sz="1600" dirty="0">
                <a:solidFill>
                  <a:srgbClr val="FFFF00"/>
                </a:solidFill>
              </a:rPr>
              <a:t>touch voltage</a:t>
            </a:r>
            <a:r>
              <a:rPr lang="en-US" sz="1600" dirty="0">
                <a:solidFill>
                  <a:schemeClr val="bg1"/>
                </a:solidFill>
              </a:rPr>
              <a:t> as required by </a:t>
            </a:r>
            <a:r>
              <a:rPr lang="en-US" sz="1600" dirty="0">
                <a:solidFill>
                  <a:srgbClr val="FFFF00"/>
                </a:solidFill>
              </a:rPr>
              <a:t>Clause </a:t>
            </a:r>
            <a:r>
              <a:rPr lang="en-US" sz="1600" dirty="0" smtClean="0">
                <a:solidFill>
                  <a:srgbClr val="FFFF00"/>
                </a:solidFill>
              </a:rPr>
              <a:t>1.5.5.3 </a:t>
            </a:r>
            <a:endParaRPr lang="en-AU" sz="1600" b="1" dirty="0">
              <a:solidFill>
                <a:srgbClr val="FFFF00"/>
              </a:solidFill>
            </a:endParaRPr>
          </a:p>
        </p:txBody>
      </p:sp>
      <p:sp>
        <p:nvSpPr>
          <p:cNvPr id="6" name="U-Turn Arrow 5">
            <a:hlinkClick r:id="" action="ppaction://hlinkshowjump?jump=lastslideviewed"/>
          </p:cNvPr>
          <p:cNvSpPr/>
          <p:nvPr/>
        </p:nvSpPr>
        <p:spPr>
          <a:xfrm rot="5400000">
            <a:off x="611560" y="6093296"/>
            <a:ext cx="288032" cy="36004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800"/>
                                        <p:tgtEl>
                                          <p:spTgt spid="88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300"/>
                                        <p:tgtEl>
                                          <p:spTgt spid="88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8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build="allAtOnce"/>
      <p:bldP spid="88068" grpId="0" build="allAtOnce"/>
      <p:bldP spid="88069" grpId="0" build="allAtOnce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091" name="Object 3"/>
          <p:cNvGraphicFramePr>
            <a:graphicFrameLocks noChangeAspect="1"/>
          </p:cNvGraphicFramePr>
          <p:nvPr/>
        </p:nvGraphicFramePr>
        <p:xfrm>
          <a:off x="1066800" y="946150"/>
          <a:ext cx="6934200" cy="5075238"/>
        </p:xfrm>
        <a:graphic>
          <a:graphicData uri="http://schemas.openxmlformats.org/presentationml/2006/ole">
            <p:oleObj spid="_x0000_s89091" name="CorelDRAW!" r:id="rId4" imgW="4209898" imgH="3082442" progId="">
              <p:embed/>
            </p:oleObj>
          </a:graphicData>
        </a:graphic>
      </p:graphicFrame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772400" cy="762000"/>
          </a:xfrm>
        </p:spPr>
        <p:txBody>
          <a:bodyPr/>
          <a:lstStyle/>
          <a:p>
            <a:r>
              <a:rPr lang="en-US" sz="2000" dirty="0">
                <a:solidFill>
                  <a:schemeClr val="bg1"/>
                </a:solidFill>
                <a:cs typeface="Courier New" pitchFamily="49" charset="0"/>
              </a:rPr>
              <a:t> Fault Current Path (MEN)</a:t>
            </a:r>
            <a:endParaRPr lang="en-AU" sz="2000" dirty="0">
              <a:solidFill>
                <a:schemeClr val="bg1"/>
              </a:solidFill>
              <a:cs typeface="Courier New" pitchFamily="49" charset="0"/>
            </a:endParaRPr>
          </a:p>
        </p:txBody>
      </p:sp>
      <p:sp>
        <p:nvSpPr>
          <p:cNvPr id="5" name="U-Turn Arrow 4">
            <a:hlinkClick r:id="" action="ppaction://hlinkshowjump?jump=lastslideviewed"/>
          </p:cNvPr>
          <p:cNvSpPr/>
          <p:nvPr/>
        </p:nvSpPr>
        <p:spPr>
          <a:xfrm rot="5400000">
            <a:off x="611560" y="6093296"/>
            <a:ext cx="288032" cy="36004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4414" y="5286388"/>
            <a:ext cx="1785950" cy="584775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600" dirty="0" smtClean="0">
                <a:solidFill>
                  <a:srgbClr val="FFFF00"/>
                </a:solidFill>
              </a:rPr>
              <a:t>See Figure B5 </a:t>
            </a:r>
            <a:r>
              <a:rPr lang="en-AU" sz="1600" dirty="0" smtClean="0">
                <a:solidFill>
                  <a:srgbClr val="FFFF00"/>
                </a:solidFill>
              </a:rPr>
              <a:t>AS3000:2007</a:t>
            </a:r>
            <a:endParaRPr lang="en-AU" sz="1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772400" cy="762000"/>
          </a:xfrm>
        </p:spPr>
        <p:txBody>
          <a:bodyPr/>
          <a:lstStyle/>
          <a:p>
            <a:r>
              <a:rPr lang="en-US" sz="2000" dirty="0">
                <a:cs typeface="Courier New" pitchFamily="49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cs typeface="Courier New" pitchFamily="49" charset="0"/>
              </a:rPr>
              <a:t>Disconnection Times</a:t>
            </a:r>
            <a:endParaRPr lang="en-AU" sz="2000" dirty="0">
              <a:solidFill>
                <a:schemeClr val="bg1"/>
              </a:solidFill>
              <a:cs typeface="Courier New" pitchFamily="49" charset="0"/>
            </a:endParaRPr>
          </a:p>
        </p:txBody>
      </p:sp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1066800" y="1447800"/>
            <a:ext cx="7467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cs typeface="Arial" charset="0"/>
              </a:rPr>
              <a:t>The maximum disconnection time for 230/240 V supply voltage shall not exceed the following </a:t>
            </a:r>
            <a:r>
              <a:rPr lang="en-US" sz="1800" dirty="0">
                <a:solidFill>
                  <a:srgbClr val="FFFF00"/>
                </a:solidFill>
                <a:cs typeface="Arial" charset="0"/>
              </a:rPr>
              <a:t>(See AS/NZS </a:t>
            </a:r>
            <a:r>
              <a:rPr lang="en-US" sz="1800" dirty="0" smtClean="0">
                <a:solidFill>
                  <a:srgbClr val="FFFF00"/>
                </a:solidFill>
                <a:cs typeface="Arial" charset="0"/>
              </a:rPr>
              <a:t>3000:2007 </a:t>
            </a:r>
            <a:r>
              <a:rPr lang="en-US" sz="1800" dirty="0">
                <a:solidFill>
                  <a:srgbClr val="FFFF00"/>
                </a:solidFill>
                <a:cs typeface="Arial" charset="0"/>
              </a:rPr>
              <a:t>Clause </a:t>
            </a:r>
            <a:r>
              <a:rPr lang="en-US" sz="1800" dirty="0" smtClean="0">
                <a:solidFill>
                  <a:srgbClr val="FFFF00"/>
                </a:solidFill>
                <a:cs typeface="Arial" charset="0"/>
              </a:rPr>
              <a:t>1.5.5.3 (d)</a:t>
            </a:r>
            <a:endParaRPr lang="en-AU" sz="18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1066800" y="2209800"/>
            <a:ext cx="74676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cs typeface="Arial" charset="0"/>
              </a:rPr>
              <a:t>(a)   </a:t>
            </a:r>
            <a:r>
              <a:rPr lang="en-US" sz="1800" dirty="0">
                <a:solidFill>
                  <a:srgbClr val="FFFF00"/>
                </a:solidFill>
                <a:cs typeface="Arial" charset="0"/>
              </a:rPr>
              <a:t>0.4 seconds</a:t>
            </a:r>
            <a:r>
              <a:rPr lang="en-US" sz="1800" dirty="0">
                <a:cs typeface="Arial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cs typeface="Arial" charset="0"/>
              </a:rPr>
              <a:t>for final </a:t>
            </a:r>
            <a:r>
              <a:rPr lang="en-US" sz="1800" dirty="0" smtClean="0">
                <a:solidFill>
                  <a:schemeClr val="bg1"/>
                </a:solidFill>
                <a:cs typeface="Arial" charset="0"/>
              </a:rPr>
              <a:t>sub-circuits </a:t>
            </a:r>
            <a:r>
              <a:rPr lang="en-US" sz="1800" dirty="0">
                <a:solidFill>
                  <a:schemeClr val="bg1"/>
                </a:solidFill>
                <a:cs typeface="Arial" charset="0"/>
              </a:rPr>
              <a:t>that </a:t>
            </a:r>
            <a:r>
              <a:rPr lang="en-US" sz="1800" dirty="0" smtClean="0">
                <a:solidFill>
                  <a:schemeClr val="bg1"/>
                </a:solidFill>
                <a:cs typeface="Arial" charset="0"/>
              </a:rPr>
              <a:t>supply;</a:t>
            </a:r>
          </a:p>
          <a:p>
            <a:endParaRPr lang="en-AU" sz="1800" dirty="0">
              <a:solidFill>
                <a:schemeClr val="bg1"/>
              </a:solidFill>
              <a:cs typeface="Times New Roman" pitchFamily="18" charset="0"/>
            </a:endParaRPr>
          </a:p>
          <a:p>
            <a:r>
              <a:rPr lang="en-US" sz="1800" dirty="0">
                <a:solidFill>
                  <a:schemeClr val="bg1"/>
                </a:solidFill>
                <a:cs typeface="Arial" charset="0"/>
              </a:rPr>
              <a:t>      (i) socket-outlets having rated currents </a:t>
            </a:r>
            <a:r>
              <a:rPr lang="en-US" sz="1800" dirty="0">
                <a:solidFill>
                  <a:srgbClr val="FFFF00"/>
                </a:solidFill>
                <a:cs typeface="Arial" charset="0"/>
              </a:rPr>
              <a:t>not exceeding 63 A</a:t>
            </a:r>
            <a:r>
              <a:rPr lang="en-US" sz="1800" dirty="0">
                <a:solidFill>
                  <a:schemeClr val="bg1"/>
                </a:solidFill>
                <a:cs typeface="Arial" charset="0"/>
              </a:rPr>
              <a:t>; or</a:t>
            </a:r>
          </a:p>
          <a:p>
            <a:endParaRPr lang="en-AU" sz="1800" dirty="0">
              <a:solidFill>
                <a:schemeClr val="bg1"/>
              </a:solidFill>
              <a:cs typeface="Times New Roman" pitchFamily="18" charset="0"/>
            </a:endParaRPr>
          </a:p>
          <a:p>
            <a:r>
              <a:rPr lang="en-US" sz="1800" dirty="0">
                <a:solidFill>
                  <a:schemeClr val="bg1"/>
                </a:solidFill>
                <a:cs typeface="Arial" charset="0"/>
              </a:rPr>
              <a:t>      (ii) hand-held Class I equipment; or</a:t>
            </a:r>
          </a:p>
          <a:p>
            <a:endParaRPr lang="en-AU" sz="1800" dirty="0">
              <a:solidFill>
                <a:schemeClr val="bg1"/>
              </a:solidFill>
              <a:cs typeface="Times New Roman" pitchFamily="18" charset="0"/>
            </a:endParaRPr>
          </a:p>
          <a:p>
            <a:r>
              <a:rPr lang="en-US" sz="1800" dirty="0">
                <a:solidFill>
                  <a:schemeClr val="bg1"/>
                </a:solidFill>
                <a:cs typeface="Arial" charset="0"/>
              </a:rPr>
              <a:t>      (iii) portable equipment intended for manual movement during use.</a:t>
            </a:r>
            <a:endParaRPr lang="en-AU" sz="18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1066800" y="4495800"/>
            <a:ext cx="7467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cs typeface="Arial" charset="0"/>
              </a:rPr>
              <a:t>(b)   </a:t>
            </a:r>
            <a:r>
              <a:rPr lang="en-US" sz="1800" dirty="0">
                <a:solidFill>
                  <a:srgbClr val="FFFF00"/>
                </a:solidFill>
                <a:cs typeface="Arial" charset="0"/>
              </a:rPr>
              <a:t>5 seconds</a:t>
            </a:r>
            <a:r>
              <a:rPr lang="en-US" sz="1800" dirty="0">
                <a:solidFill>
                  <a:schemeClr val="bg1"/>
                </a:solidFill>
                <a:cs typeface="Arial" charset="0"/>
              </a:rPr>
              <a:t> for other circuits including </a:t>
            </a:r>
            <a:r>
              <a:rPr lang="en-US" sz="1800" dirty="0" smtClean="0">
                <a:solidFill>
                  <a:srgbClr val="FFFF00"/>
                </a:solidFill>
                <a:cs typeface="Arial" charset="0"/>
              </a:rPr>
              <a:t>sub-mains </a:t>
            </a:r>
            <a:r>
              <a:rPr lang="en-US" sz="1800" dirty="0">
                <a:solidFill>
                  <a:srgbClr val="FFFF00"/>
                </a:solidFill>
                <a:cs typeface="Arial" charset="0"/>
              </a:rPr>
              <a:t>and final </a:t>
            </a:r>
            <a:r>
              <a:rPr lang="en-US" sz="1800" dirty="0" smtClean="0">
                <a:solidFill>
                  <a:srgbClr val="FFFF00"/>
                </a:solidFill>
                <a:cs typeface="Arial" charset="0"/>
              </a:rPr>
              <a:t>sub-circuits</a:t>
            </a:r>
            <a:r>
              <a:rPr lang="en-US" sz="180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cs typeface="Arial" charset="0"/>
              </a:rPr>
              <a:t>supplying fixed or stationary equipment.</a:t>
            </a:r>
            <a:endParaRPr lang="en-AU" sz="18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6" name="U-Turn Arrow 5">
            <a:hlinkClick r:id="" action="ppaction://hlinkshowjump?jump=lastslideviewed"/>
          </p:cNvPr>
          <p:cNvSpPr/>
          <p:nvPr/>
        </p:nvSpPr>
        <p:spPr>
          <a:xfrm rot="5400000">
            <a:off x="611560" y="6093296"/>
            <a:ext cx="288032" cy="36004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0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0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0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01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0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6" grpId="0" build="p"/>
      <p:bldP spid="90117" grpId="0" build="p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772400" cy="762000"/>
          </a:xfrm>
        </p:spPr>
        <p:txBody>
          <a:bodyPr/>
          <a:lstStyle/>
          <a:p>
            <a:r>
              <a:rPr lang="en-US" sz="2000" dirty="0">
                <a:cs typeface="Courier New" pitchFamily="49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cs typeface="Courier New" pitchFamily="49" charset="0"/>
              </a:rPr>
              <a:t>Circuit Breaker Mean Tripping Time</a:t>
            </a:r>
            <a:endParaRPr lang="en-AU" sz="2000" dirty="0">
              <a:solidFill>
                <a:schemeClr val="bg1"/>
              </a:solidFill>
              <a:cs typeface="Courier New" pitchFamily="49" charset="0"/>
            </a:endParaRPr>
          </a:p>
        </p:txBody>
      </p:sp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1066800" y="1217613"/>
            <a:ext cx="74676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cs typeface="Arial" charset="0"/>
              </a:rPr>
              <a:t>The </a:t>
            </a:r>
            <a:r>
              <a:rPr lang="en-US" sz="1800" dirty="0">
                <a:solidFill>
                  <a:srgbClr val="FFFF00"/>
                </a:solidFill>
                <a:cs typeface="Arial" charset="0"/>
              </a:rPr>
              <a:t>maximum value of fault loop impedance (Z</a:t>
            </a:r>
            <a:r>
              <a:rPr lang="en-US" sz="1800" baseline="-25000" dirty="0">
                <a:solidFill>
                  <a:srgbClr val="FFFF00"/>
                </a:solidFill>
                <a:cs typeface="Arial" charset="0"/>
              </a:rPr>
              <a:t>S</a:t>
            </a:r>
            <a:r>
              <a:rPr lang="en-US" sz="1800" dirty="0">
                <a:solidFill>
                  <a:srgbClr val="FFFF00"/>
                </a:solidFill>
                <a:cs typeface="Arial" charset="0"/>
              </a:rPr>
              <a:t>) </a:t>
            </a:r>
            <a:r>
              <a:rPr lang="en-US" sz="1800" dirty="0">
                <a:solidFill>
                  <a:schemeClr val="bg1"/>
                </a:solidFill>
                <a:cs typeface="Arial" charset="0"/>
              </a:rPr>
              <a:t>can be calculated for circuits protected by circuit breaker using manufacturers’ information relating to the approximate </a:t>
            </a:r>
            <a:r>
              <a:rPr lang="en-US" sz="1800" dirty="0">
                <a:solidFill>
                  <a:srgbClr val="FFFF00"/>
                </a:solidFill>
                <a:cs typeface="Arial" charset="0"/>
              </a:rPr>
              <a:t>mean tripping current </a:t>
            </a:r>
            <a:r>
              <a:rPr lang="en-US" sz="1800" dirty="0">
                <a:solidFill>
                  <a:schemeClr val="bg1"/>
                </a:solidFill>
                <a:cs typeface="Arial" charset="0"/>
              </a:rPr>
              <a:t>for the circuit breaker.</a:t>
            </a:r>
            <a:endParaRPr lang="en-AU" sz="18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1066800" y="2559050"/>
            <a:ext cx="74676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cs typeface="Arial" charset="0"/>
              </a:rPr>
              <a:t>The </a:t>
            </a:r>
            <a:r>
              <a:rPr lang="en-US" sz="1800" dirty="0">
                <a:solidFill>
                  <a:srgbClr val="FFFF00"/>
                </a:solidFill>
                <a:cs typeface="Arial" charset="0"/>
              </a:rPr>
              <a:t>mean tripping current for circuit breakers</a:t>
            </a:r>
            <a:r>
              <a:rPr lang="en-US" sz="1800" dirty="0">
                <a:solidFill>
                  <a:schemeClr val="bg1"/>
                </a:solidFill>
                <a:cs typeface="Arial" charset="0"/>
              </a:rPr>
              <a:t> can be taken as:</a:t>
            </a:r>
          </a:p>
          <a:p>
            <a:endParaRPr lang="en-US" sz="1800" dirty="0">
              <a:solidFill>
                <a:schemeClr val="bg1"/>
              </a:solidFill>
              <a:cs typeface="Arial" charset="0"/>
            </a:endParaRPr>
          </a:p>
          <a:p>
            <a:r>
              <a:rPr lang="en-US" sz="1800" dirty="0">
                <a:solidFill>
                  <a:schemeClr val="bg1"/>
                </a:solidFill>
                <a:cs typeface="Arial" charset="0"/>
              </a:rPr>
              <a:t>      </a:t>
            </a:r>
            <a:r>
              <a:rPr lang="en-US" sz="1800" dirty="0" smtClean="0">
                <a:solidFill>
                  <a:schemeClr val="bg1"/>
                </a:solidFill>
                <a:cs typeface="Arial" charset="0"/>
              </a:rPr>
              <a:t>“B” Curve   </a:t>
            </a:r>
            <a:r>
              <a:rPr lang="en-US" sz="1800" dirty="0">
                <a:solidFill>
                  <a:schemeClr val="bg1"/>
                </a:solidFill>
                <a:cs typeface="Arial" charset="0"/>
              </a:rPr>
              <a:t>=  </a:t>
            </a:r>
            <a:r>
              <a:rPr lang="en-US" sz="1800" dirty="0">
                <a:solidFill>
                  <a:srgbClr val="FFFF00"/>
                </a:solidFill>
                <a:cs typeface="Arial" charset="0"/>
              </a:rPr>
              <a:t>4 times </a:t>
            </a:r>
            <a:r>
              <a:rPr lang="en-US" sz="1800" dirty="0">
                <a:solidFill>
                  <a:schemeClr val="bg1"/>
                </a:solidFill>
                <a:cs typeface="Arial" charset="0"/>
              </a:rPr>
              <a:t>rated current</a:t>
            </a:r>
            <a:endParaRPr lang="en-AU" sz="1800" dirty="0">
              <a:solidFill>
                <a:schemeClr val="bg1"/>
              </a:solidFill>
              <a:cs typeface="Times New Roman" pitchFamily="18" charset="0"/>
            </a:endParaRPr>
          </a:p>
          <a:p>
            <a:r>
              <a:rPr lang="en-US" sz="1800" dirty="0">
                <a:solidFill>
                  <a:schemeClr val="bg1"/>
                </a:solidFill>
                <a:cs typeface="Arial" charset="0"/>
              </a:rPr>
              <a:t>      </a:t>
            </a:r>
            <a:r>
              <a:rPr lang="en-US" sz="1800" dirty="0" smtClean="0">
                <a:solidFill>
                  <a:schemeClr val="bg1"/>
                </a:solidFill>
                <a:cs typeface="Arial" charset="0"/>
              </a:rPr>
              <a:t>“C” Curve   </a:t>
            </a:r>
            <a:r>
              <a:rPr lang="en-US" sz="1800" dirty="0">
                <a:solidFill>
                  <a:schemeClr val="bg1"/>
                </a:solidFill>
                <a:cs typeface="Arial" charset="0"/>
              </a:rPr>
              <a:t>=  </a:t>
            </a:r>
            <a:r>
              <a:rPr lang="en-US" sz="1800" dirty="0">
                <a:solidFill>
                  <a:srgbClr val="FFFF00"/>
                </a:solidFill>
                <a:cs typeface="Arial" charset="0"/>
              </a:rPr>
              <a:t>7.5 times </a:t>
            </a:r>
            <a:r>
              <a:rPr lang="en-US" sz="1800" dirty="0">
                <a:solidFill>
                  <a:schemeClr val="bg1"/>
                </a:solidFill>
                <a:cs typeface="Arial" charset="0"/>
              </a:rPr>
              <a:t>rated current  (e.g. general purpose loads)</a:t>
            </a:r>
            <a:endParaRPr lang="en-AU" sz="1800" dirty="0">
              <a:solidFill>
                <a:schemeClr val="bg1"/>
              </a:solidFill>
              <a:cs typeface="Times New Roman" pitchFamily="18" charset="0"/>
            </a:endParaRPr>
          </a:p>
          <a:p>
            <a:r>
              <a:rPr lang="en-US" sz="1800" dirty="0">
                <a:solidFill>
                  <a:schemeClr val="bg1"/>
                </a:solidFill>
                <a:cs typeface="Arial" charset="0"/>
              </a:rPr>
              <a:t>      </a:t>
            </a:r>
            <a:r>
              <a:rPr lang="en-US" sz="1800" dirty="0" smtClean="0">
                <a:solidFill>
                  <a:schemeClr val="bg1"/>
                </a:solidFill>
                <a:cs typeface="Arial" charset="0"/>
              </a:rPr>
              <a:t>“D” Curve   </a:t>
            </a:r>
            <a:r>
              <a:rPr lang="en-US" sz="1800" dirty="0">
                <a:solidFill>
                  <a:schemeClr val="bg1"/>
                </a:solidFill>
                <a:cs typeface="Arial" charset="0"/>
              </a:rPr>
              <a:t>=  </a:t>
            </a:r>
            <a:r>
              <a:rPr lang="en-US" sz="1800" dirty="0">
                <a:solidFill>
                  <a:srgbClr val="FFFF00"/>
                </a:solidFill>
                <a:cs typeface="Arial" charset="0"/>
              </a:rPr>
              <a:t>12.5 times </a:t>
            </a:r>
            <a:r>
              <a:rPr lang="en-US" sz="1800" dirty="0">
                <a:solidFill>
                  <a:schemeClr val="bg1"/>
                </a:solidFill>
                <a:cs typeface="Arial" charset="0"/>
              </a:rPr>
              <a:t>rated current  (e.g. high inductive loads)</a:t>
            </a:r>
            <a:endParaRPr lang="en-AU" sz="18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1043608" y="4653136"/>
            <a:ext cx="7467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dirty="0">
                <a:solidFill>
                  <a:srgbClr val="FFFF00"/>
                </a:solidFill>
                <a:cs typeface="Arial" charset="0"/>
              </a:rPr>
              <a:t>See AS/NZS </a:t>
            </a:r>
            <a:r>
              <a:rPr lang="en-US" sz="1800" dirty="0" smtClean="0">
                <a:solidFill>
                  <a:srgbClr val="FFFF00"/>
                </a:solidFill>
                <a:cs typeface="Arial" charset="0"/>
              </a:rPr>
              <a:t>3000:2007 </a:t>
            </a:r>
            <a:r>
              <a:rPr lang="en-US" sz="1800" dirty="0" smtClean="0">
                <a:solidFill>
                  <a:srgbClr val="FFFF00"/>
                </a:solidFill>
                <a:cs typeface="Arial" charset="0"/>
              </a:rPr>
              <a:t>Figure B6 </a:t>
            </a:r>
            <a:endParaRPr lang="en-AU" sz="18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6" name="U-Turn Arrow 5">
            <a:hlinkClick r:id="" action="ppaction://hlinkshowjump?jump=lastslideviewed"/>
          </p:cNvPr>
          <p:cNvSpPr/>
          <p:nvPr/>
        </p:nvSpPr>
        <p:spPr>
          <a:xfrm rot="5400000">
            <a:off x="611560" y="6093296"/>
            <a:ext cx="288032" cy="36004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91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91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91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91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6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2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build="allAtOnce"/>
      <p:bldP spid="91140" grpId="0" build="p"/>
      <p:bldP spid="91141" grpId="0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772400" cy="762000"/>
          </a:xfrm>
        </p:spPr>
        <p:txBody>
          <a:bodyPr/>
          <a:lstStyle/>
          <a:p>
            <a:r>
              <a:rPr lang="en-US" sz="2000" dirty="0">
                <a:cs typeface="Courier New" pitchFamily="49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cs typeface="Courier New" pitchFamily="49" charset="0"/>
              </a:rPr>
              <a:t>Fault Loop Impedance Equation</a:t>
            </a:r>
            <a:endParaRPr lang="en-AU" sz="2000" dirty="0">
              <a:solidFill>
                <a:schemeClr val="bg1"/>
              </a:solidFill>
              <a:cs typeface="Courier New" pitchFamily="49" charset="0"/>
            </a:endParaRPr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1066800" y="1143000"/>
            <a:ext cx="7467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1800" dirty="0">
                <a:solidFill>
                  <a:schemeClr val="bg1"/>
                </a:solidFill>
                <a:cs typeface="Arial" charset="0"/>
              </a:rPr>
              <a:t>The </a:t>
            </a:r>
            <a:r>
              <a:rPr lang="en-US" sz="1800" dirty="0">
                <a:solidFill>
                  <a:srgbClr val="FFFF00"/>
                </a:solidFill>
                <a:cs typeface="Arial" charset="0"/>
              </a:rPr>
              <a:t>fault loop impedance (Z</a:t>
            </a:r>
            <a:r>
              <a:rPr lang="en-US" sz="1800" baseline="-25000" dirty="0">
                <a:solidFill>
                  <a:srgbClr val="FFFF00"/>
                </a:solidFill>
                <a:cs typeface="Arial" charset="0"/>
              </a:rPr>
              <a:t>S</a:t>
            </a:r>
            <a:r>
              <a:rPr lang="en-US" sz="1800" dirty="0">
                <a:solidFill>
                  <a:srgbClr val="FFFF00"/>
                </a:solidFill>
                <a:cs typeface="Arial" charset="0"/>
              </a:rPr>
              <a:t>) </a:t>
            </a:r>
            <a:r>
              <a:rPr lang="en-US" sz="1800" dirty="0">
                <a:solidFill>
                  <a:schemeClr val="bg1"/>
                </a:solidFill>
                <a:cs typeface="Arial" charset="0"/>
              </a:rPr>
              <a:t>for a circuit breaker can be calculated using the following equation</a:t>
            </a:r>
            <a:r>
              <a:rPr lang="en-US" sz="1800" dirty="0" smtClean="0">
                <a:solidFill>
                  <a:schemeClr val="bg1"/>
                </a:solidFill>
                <a:cs typeface="Arial" charset="0"/>
              </a:rPr>
              <a:t>: </a:t>
            </a:r>
            <a:r>
              <a:rPr lang="en-US" sz="1800" dirty="0" smtClean="0">
                <a:solidFill>
                  <a:srgbClr val="FFFF00"/>
                </a:solidFill>
                <a:cs typeface="Arial" charset="0"/>
              </a:rPr>
              <a:t>AS/NZS3000:2007 </a:t>
            </a:r>
            <a:r>
              <a:rPr lang="en-US" sz="1800" dirty="0" smtClean="0">
                <a:solidFill>
                  <a:srgbClr val="FFFF00"/>
                </a:solidFill>
                <a:cs typeface="Arial" charset="0"/>
              </a:rPr>
              <a:t>Clause 8.3.9</a:t>
            </a:r>
            <a:endParaRPr lang="en-US" sz="1800" dirty="0">
              <a:solidFill>
                <a:srgbClr val="FFFF00"/>
              </a:solidFill>
              <a:cs typeface="Arial" charset="0"/>
            </a:endParaRPr>
          </a:p>
          <a:p>
            <a:pPr eaLnBrk="0" hangingPunct="0"/>
            <a:endParaRPr lang="en-US" sz="1800" dirty="0">
              <a:cs typeface="Arial" charset="0"/>
            </a:endParaRPr>
          </a:p>
        </p:txBody>
      </p:sp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1066800" y="4419600"/>
            <a:ext cx="7315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AU" sz="1800" dirty="0" smtClean="0">
                <a:solidFill>
                  <a:srgbClr val="FFFF00"/>
                </a:solidFill>
              </a:rPr>
              <a:t>Where the circuit protective device is an RCD, the measurement of earth fault-loop impedance is not necessary; however, it is recommended that such measurement be carried out so as to identify any abnormal circuit conditions which may be present. B4.6 Note:</a:t>
            </a:r>
            <a:endParaRPr lang="en-AU" sz="18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2204864"/>
            <a:ext cx="6480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dirty="0" smtClean="0">
                <a:cs typeface="Arial" charset="0"/>
              </a:rPr>
              <a:t>               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cs typeface="Arial" charset="0"/>
              </a:rPr>
              <a:t>U</a:t>
            </a:r>
            <a:r>
              <a:rPr lang="en-US" baseline="-25000" dirty="0" smtClean="0">
                <a:solidFill>
                  <a:schemeClr val="accent6">
                    <a:lumMod val="60000"/>
                    <a:lumOff val="40000"/>
                  </a:schemeClr>
                </a:solidFill>
                <a:cs typeface="Arial" charset="0"/>
              </a:rPr>
              <a:t>O       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cs typeface="Arial" charset="0"/>
              </a:rPr>
              <a:t> (The nominal supply voltage)</a:t>
            </a:r>
          </a:p>
          <a:p>
            <a:pPr eaLnBrk="0" hangingPunct="0"/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cs typeface="Arial" charset="0"/>
              </a:rPr>
              <a:t>    Z</a:t>
            </a:r>
            <a:r>
              <a:rPr lang="en-US" baseline="-25000" dirty="0" smtClean="0">
                <a:solidFill>
                  <a:schemeClr val="accent6">
                    <a:lumMod val="60000"/>
                    <a:lumOff val="40000"/>
                  </a:schemeClr>
                </a:solidFill>
                <a:cs typeface="Arial" charset="0"/>
              </a:rPr>
              <a:t>S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cs typeface="Arial" charset="0"/>
              </a:rPr>
              <a:t> = -------</a:t>
            </a:r>
          </a:p>
          <a:p>
            <a:pPr eaLnBrk="0" hangingPunct="0"/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cs typeface="Arial" charset="0"/>
              </a:rPr>
              <a:t>              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Arial" charset="0"/>
              </a:rPr>
              <a:t>I</a:t>
            </a:r>
            <a:r>
              <a:rPr lang="en-US" baseline="-25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cs typeface="Arial" charset="0"/>
              </a:rPr>
              <a:t>a</a:t>
            </a:r>
            <a:r>
              <a:rPr lang="en-US" baseline="-25000" dirty="0" smtClean="0">
                <a:solidFill>
                  <a:schemeClr val="accent6">
                    <a:lumMod val="60000"/>
                    <a:lumOff val="40000"/>
                  </a:schemeClr>
                </a:solidFill>
                <a:cs typeface="Arial" charset="0"/>
              </a:rPr>
              <a:t>       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cs typeface="Arial" charset="0"/>
              </a:rPr>
              <a:t>   (The mean tripping current)</a:t>
            </a:r>
            <a:endParaRPr lang="en-AU" dirty="0"/>
          </a:p>
        </p:txBody>
      </p:sp>
      <p:sp>
        <p:nvSpPr>
          <p:cNvPr id="6" name="U-Turn Arrow 5">
            <a:hlinkClick r:id="" action="ppaction://hlinkshowjump?jump=lastslideviewed"/>
          </p:cNvPr>
          <p:cNvSpPr/>
          <p:nvPr/>
        </p:nvSpPr>
        <p:spPr>
          <a:xfrm rot="5400000">
            <a:off x="611560" y="6093296"/>
            <a:ext cx="288032" cy="36004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build="allAtOnce"/>
      <p:bldP spid="92164" grpId="0"/>
      <p:bldP spid="5" grpId="0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772400" cy="762000"/>
          </a:xfrm>
        </p:spPr>
        <p:txBody>
          <a:bodyPr/>
          <a:lstStyle/>
          <a:p>
            <a:r>
              <a:rPr lang="en-US" sz="2000" dirty="0">
                <a:cs typeface="Courier New" pitchFamily="49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cs typeface="Courier New" pitchFamily="49" charset="0"/>
              </a:rPr>
              <a:t>Fault Loop Impedance Calculation</a:t>
            </a:r>
            <a:endParaRPr lang="en-AU" sz="2000" dirty="0">
              <a:solidFill>
                <a:schemeClr val="bg1"/>
              </a:solidFill>
              <a:cs typeface="Courier New" pitchFamily="49" charset="0"/>
            </a:endParaRPr>
          </a:p>
        </p:txBody>
      </p:sp>
      <p:sp>
        <p:nvSpPr>
          <p:cNvPr id="93187" name="Text Box 3"/>
          <p:cNvSpPr txBox="1">
            <a:spLocks noChangeArrowheads="1"/>
          </p:cNvSpPr>
          <p:nvPr/>
        </p:nvSpPr>
        <p:spPr bwMode="auto">
          <a:xfrm>
            <a:off x="1066800" y="1143000"/>
            <a:ext cx="7467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cs typeface="Arial" charset="0"/>
              </a:rPr>
              <a:t>A 240 volt final sub-circuit supplies a load consisting of a 10 A socket outlet protected by a 16 A, Type C, 8 kA circuit breaker.  Determine the </a:t>
            </a:r>
            <a:r>
              <a:rPr lang="en-US" sz="1800" dirty="0" smtClean="0">
                <a:solidFill>
                  <a:schemeClr val="accent1">
                    <a:lumMod val="20000"/>
                    <a:lumOff val="80000"/>
                  </a:schemeClr>
                </a:solidFill>
                <a:cs typeface="Arial" charset="0"/>
              </a:rPr>
              <a:t>fault 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cs typeface="Arial" charset="0"/>
              </a:rPr>
              <a:t>loop </a:t>
            </a:r>
            <a:r>
              <a:rPr lang="en-US" sz="1800" dirty="0" smtClean="0">
                <a:solidFill>
                  <a:schemeClr val="accent1">
                    <a:lumMod val="20000"/>
                    <a:lumOff val="80000"/>
                  </a:schemeClr>
                </a:solidFill>
                <a:cs typeface="Arial" charset="0"/>
              </a:rPr>
              <a:t>impedance (</a:t>
            </a:r>
            <a:r>
              <a:rPr lang="en-US" sz="18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cs typeface="Arial" charset="0"/>
              </a:rPr>
              <a:t>R</a:t>
            </a:r>
            <a:r>
              <a:rPr lang="en-US" sz="1800" baseline="-250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cs typeface="Arial" charset="0"/>
              </a:rPr>
              <a:t>phe</a:t>
            </a:r>
            <a:r>
              <a:rPr lang="en-US" sz="1800" dirty="0" smtClean="0">
                <a:solidFill>
                  <a:schemeClr val="accent1">
                    <a:lumMod val="20000"/>
                    <a:lumOff val="80000"/>
                  </a:schemeClr>
                </a:solidFill>
                <a:cs typeface="Arial" charset="0"/>
              </a:rPr>
              <a:t>) 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cs typeface="Arial" charset="0"/>
              </a:rPr>
              <a:t>of the circuit, if the </a:t>
            </a:r>
            <a:r>
              <a:rPr lang="en-US" sz="1800" dirty="0">
                <a:solidFill>
                  <a:srgbClr val="FFFF00"/>
                </a:solidFill>
                <a:cs typeface="Arial" charset="0"/>
              </a:rPr>
              <a:t>supply is not available</a:t>
            </a:r>
            <a:r>
              <a:rPr lang="en-US" sz="1800" dirty="0" smtClean="0">
                <a:solidFill>
                  <a:schemeClr val="accent1">
                    <a:lumMod val="20000"/>
                    <a:lumOff val="80000"/>
                  </a:schemeClr>
                </a:solidFill>
                <a:cs typeface="Arial" charset="0"/>
              </a:rPr>
              <a:t>. Refer </a:t>
            </a:r>
            <a:r>
              <a:rPr lang="en-US" sz="1800" dirty="0" smtClean="0">
                <a:solidFill>
                  <a:srgbClr val="FFFF00"/>
                </a:solidFill>
                <a:cs typeface="Arial" charset="0"/>
              </a:rPr>
              <a:t>AS/NZS3000:2007 </a:t>
            </a:r>
            <a:r>
              <a:rPr lang="en-US" sz="1800" dirty="0" smtClean="0">
                <a:solidFill>
                  <a:srgbClr val="FFFF00"/>
                </a:solidFill>
                <a:cs typeface="Arial" charset="0"/>
              </a:rPr>
              <a:t>Clause 8.3.9.3 Table 8.2</a:t>
            </a:r>
            <a:endParaRPr lang="en-AU" sz="18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1066800" y="2743200"/>
            <a:ext cx="7467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1800" dirty="0" smtClean="0">
                <a:solidFill>
                  <a:srgbClr val="FFC000"/>
                </a:solidFill>
                <a:cs typeface="Arial" charset="0"/>
              </a:rPr>
              <a:t>    From Table 8.2 - 1.5mm2 &amp; 2.5mm2  </a:t>
            </a:r>
            <a:r>
              <a:rPr lang="en-US" sz="1800" dirty="0" err="1" smtClean="0">
                <a:solidFill>
                  <a:srgbClr val="FFC000"/>
                </a:solidFill>
                <a:cs typeface="Arial" charset="0"/>
              </a:rPr>
              <a:t>R</a:t>
            </a:r>
            <a:r>
              <a:rPr lang="en-US" sz="1800" baseline="-25000" dirty="0" err="1" smtClean="0">
                <a:solidFill>
                  <a:srgbClr val="FFC000"/>
                </a:solidFill>
                <a:cs typeface="Arial" charset="0"/>
              </a:rPr>
              <a:t>phe</a:t>
            </a:r>
            <a:r>
              <a:rPr lang="en-US" sz="1800" dirty="0" smtClean="0">
                <a:solidFill>
                  <a:srgbClr val="FFC000"/>
                </a:solidFill>
                <a:cs typeface="Arial" charset="0"/>
              </a:rPr>
              <a:t> 1.22</a:t>
            </a:r>
            <a:r>
              <a:rPr lang="el-GR" sz="1800" dirty="0" smtClean="0">
                <a:solidFill>
                  <a:srgbClr val="FFC000"/>
                </a:solidFill>
                <a:cs typeface="Arial" charset="0"/>
              </a:rPr>
              <a:t>Ω</a:t>
            </a:r>
            <a:endParaRPr lang="en-US" sz="1800" dirty="0">
              <a:solidFill>
                <a:srgbClr val="FFC000"/>
              </a:solidFill>
              <a:cs typeface="Arial" charset="0"/>
            </a:endParaRPr>
          </a:p>
        </p:txBody>
      </p:sp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1043608" y="5877272"/>
            <a:ext cx="7467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dirty="0">
                <a:solidFill>
                  <a:srgbClr val="FFFF00"/>
                </a:solidFill>
                <a:cs typeface="Arial" charset="0"/>
              </a:rPr>
              <a:t>See AS/NZS </a:t>
            </a:r>
            <a:r>
              <a:rPr lang="en-US" sz="1800" dirty="0" smtClean="0">
                <a:solidFill>
                  <a:srgbClr val="FFFF00"/>
                </a:solidFill>
                <a:cs typeface="Arial" charset="0"/>
              </a:rPr>
              <a:t>3000:2007 </a:t>
            </a:r>
            <a:r>
              <a:rPr lang="en-US" sz="1800" dirty="0">
                <a:solidFill>
                  <a:srgbClr val="FFFF00"/>
                </a:solidFill>
                <a:cs typeface="Arial" charset="0"/>
              </a:rPr>
              <a:t>Clause B4.5 </a:t>
            </a:r>
            <a:endParaRPr lang="en-AU" sz="18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7" name="U-Turn Arrow 6">
            <a:hlinkClick r:id="" action="ppaction://hlinkshowjump?jump=lastslideviewed"/>
          </p:cNvPr>
          <p:cNvSpPr/>
          <p:nvPr/>
        </p:nvSpPr>
        <p:spPr>
          <a:xfrm rot="5400000">
            <a:off x="611560" y="6093296"/>
            <a:ext cx="288032" cy="36004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14414" y="3500438"/>
            <a:ext cx="64294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values from Table 8.2, which have been rounded to two decimal places, are</a:t>
            </a:r>
          </a:p>
          <a:p>
            <a:r>
              <a:rPr lang="en-A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approximately 64% of the values given in Table 8.1. This is because of the following: </a:t>
            </a:r>
            <a:endParaRPr lang="en-AU" sz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AU" sz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>
              <a:buAutoNum type="alphaLcParenBoth"/>
            </a:pPr>
            <a:r>
              <a:rPr lang="en-A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n-A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reduction to 80% (0.8) because of a conductor temperature of 20°C</a:t>
            </a:r>
            <a:r>
              <a:rPr lang="en-A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28600" indent="-228600">
              <a:buAutoNum type="alphaLcParenBoth"/>
            </a:pPr>
            <a:endParaRPr lang="en-AU" sz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A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(b) A further reduction as the length of circuits given in Table B1 </a:t>
            </a:r>
            <a:r>
              <a:rPr lang="en-A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were calculated </a:t>
            </a:r>
            <a:r>
              <a:rPr lang="en-A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using 80% (0.8) of supply voltage. The further </a:t>
            </a:r>
            <a:r>
              <a:rPr lang="en-A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reduction assumes </a:t>
            </a:r>
            <a:r>
              <a:rPr lang="en-A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that 20% of the impedance is associated with the </a:t>
            </a:r>
            <a:r>
              <a:rPr lang="en-A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supply transformer</a:t>
            </a:r>
            <a:r>
              <a:rPr lang="en-A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This should be taken into account if in doubt.</a:t>
            </a:r>
          </a:p>
          <a:p>
            <a:r>
              <a:rPr lang="en-A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Therefore, 0.8 × 0.8 = 0.64 (64%).</a:t>
            </a:r>
            <a:endParaRPr lang="en-AU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4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build="allAtOnce"/>
      <p:bldP spid="93188" grpId="0"/>
      <p:bldP spid="93189" grpId="0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772400" cy="762000"/>
          </a:xfrm>
        </p:spPr>
        <p:txBody>
          <a:bodyPr/>
          <a:lstStyle/>
          <a:p>
            <a:r>
              <a:rPr lang="en-US" sz="2000" dirty="0">
                <a:cs typeface="Courier New" pitchFamily="49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cs typeface="Courier New" pitchFamily="49" charset="0"/>
              </a:rPr>
              <a:t>Maximum Circuit Lengths -  Table </a:t>
            </a:r>
            <a:r>
              <a:rPr lang="en-US" sz="2000" dirty="0" smtClean="0">
                <a:solidFill>
                  <a:schemeClr val="bg1"/>
                </a:solidFill>
                <a:cs typeface="Courier New" pitchFamily="49" charset="0"/>
              </a:rPr>
              <a:t>B1</a:t>
            </a:r>
            <a:endParaRPr lang="en-AU" sz="2000" dirty="0">
              <a:solidFill>
                <a:schemeClr val="bg1"/>
              </a:solidFill>
              <a:cs typeface="Courier New" pitchFamily="49" charset="0"/>
            </a:endParaRPr>
          </a:p>
        </p:txBody>
      </p:sp>
      <p:sp>
        <p:nvSpPr>
          <p:cNvPr id="94211" name="Text Box 3"/>
          <p:cNvSpPr txBox="1">
            <a:spLocks noChangeArrowheads="1"/>
          </p:cNvSpPr>
          <p:nvPr/>
        </p:nvSpPr>
        <p:spPr bwMode="auto">
          <a:xfrm>
            <a:off x="1066800" y="1143000"/>
            <a:ext cx="74676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dirty="0">
                <a:solidFill>
                  <a:srgbClr val="FFFF00"/>
                </a:solidFill>
                <a:cs typeface="Arial" charset="0"/>
              </a:rPr>
              <a:t>Table </a:t>
            </a:r>
            <a:r>
              <a:rPr lang="en-US" sz="1800" dirty="0" smtClean="0">
                <a:solidFill>
                  <a:srgbClr val="FFFF00"/>
                </a:solidFill>
                <a:cs typeface="Arial" charset="0"/>
              </a:rPr>
              <a:t>B1 </a:t>
            </a:r>
            <a:r>
              <a:rPr lang="en-US" sz="1800" dirty="0">
                <a:solidFill>
                  <a:srgbClr val="FFFF00"/>
                </a:solidFill>
                <a:cs typeface="Arial" charset="0"/>
              </a:rPr>
              <a:t>of AS/NZS </a:t>
            </a:r>
            <a:r>
              <a:rPr lang="en-US" sz="1800" dirty="0" smtClean="0">
                <a:solidFill>
                  <a:srgbClr val="FFFF00"/>
                </a:solidFill>
                <a:cs typeface="Arial" charset="0"/>
              </a:rPr>
              <a:t>3000:2007 </a:t>
            </a:r>
            <a:r>
              <a:rPr lang="en-US" sz="1800" dirty="0">
                <a:solidFill>
                  <a:srgbClr val="FFFF00"/>
                </a:solidFill>
                <a:cs typeface="Arial" charset="0"/>
              </a:rPr>
              <a:t>contains maximum circuit lengths</a:t>
            </a:r>
            <a:r>
              <a:rPr lang="en-US" sz="1800" dirty="0">
                <a:solidFill>
                  <a:schemeClr val="bg1"/>
                </a:solidFill>
                <a:cs typeface="Arial" charset="0"/>
              </a:rPr>
              <a:t>, above which the impedance of the conductors will limit the magnitude of the short-circuit current to </a:t>
            </a:r>
            <a:r>
              <a:rPr lang="en-US" sz="1800" dirty="0">
                <a:solidFill>
                  <a:srgbClr val="FFFF00"/>
                </a:solidFill>
                <a:cs typeface="Arial" charset="0"/>
              </a:rPr>
              <a:t>a level below that required to operate the protective device</a:t>
            </a:r>
            <a:r>
              <a:rPr lang="en-US" sz="1800" dirty="0">
                <a:solidFill>
                  <a:schemeClr val="bg1"/>
                </a:solidFill>
                <a:cs typeface="Arial" charset="0"/>
              </a:rPr>
              <a:t> protecting the circuit in sufficient time (within 0.4 seconds) to ensure safety against indirect contact.</a:t>
            </a:r>
            <a:r>
              <a:rPr lang="en-AU" sz="1800" dirty="0">
                <a:solidFill>
                  <a:schemeClr val="bg1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1066800" y="3429000"/>
            <a:ext cx="7467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cs typeface="Arial" charset="0"/>
              </a:rPr>
              <a:t>The maximum circuit lengths in Table </a:t>
            </a:r>
            <a:r>
              <a:rPr lang="en-US" sz="1800" dirty="0" smtClean="0">
                <a:solidFill>
                  <a:schemeClr val="bg1"/>
                </a:solidFill>
                <a:cs typeface="Arial" charset="0"/>
              </a:rPr>
              <a:t>B1 </a:t>
            </a:r>
            <a:r>
              <a:rPr lang="en-US" sz="1800" dirty="0">
                <a:solidFill>
                  <a:schemeClr val="bg1"/>
                </a:solidFill>
                <a:cs typeface="Arial" charset="0"/>
              </a:rPr>
              <a:t>are </a:t>
            </a:r>
            <a:r>
              <a:rPr lang="en-US" sz="1800" dirty="0">
                <a:solidFill>
                  <a:srgbClr val="FFFF00"/>
                </a:solidFill>
                <a:cs typeface="Arial" charset="0"/>
              </a:rPr>
              <a:t>based on a nominal phase voltage of 230 volts</a:t>
            </a:r>
            <a:r>
              <a:rPr lang="en-US" sz="1800" dirty="0">
                <a:solidFill>
                  <a:schemeClr val="bg1"/>
                </a:solidFill>
                <a:cs typeface="Arial" charset="0"/>
              </a:rPr>
              <a:t>.  For 240 volt circuits the maximum length can be determined by multiplying the value in the table by 1.04.</a:t>
            </a:r>
            <a:endParaRPr lang="en-AU" sz="18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5" name="U-Turn Arrow 4">
            <a:hlinkClick r:id="" action="ppaction://hlinkshowjump?jump=lastslideviewed"/>
          </p:cNvPr>
          <p:cNvSpPr/>
          <p:nvPr/>
        </p:nvSpPr>
        <p:spPr>
          <a:xfrm rot="5400000">
            <a:off x="611560" y="6093296"/>
            <a:ext cx="288032" cy="36004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4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build="p"/>
      <p:bldP spid="94212" grpId="0" build="p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772400" cy="762000"/>
          </a:xfrm>
        </p:spPr>
        <p:txBody>
          <a:bodyPr/>
          <a:lstStyle/>
          <a:p>
            <a:r>
              <a:rPr lang="en-US" sz="2000" dirty="0">
                <a:solidFill>
                  <a:schemeClr val="bg1"/>
                </a:solidFill>
                <a:cs typeface="Courier New" pitchFamily="49" charset="0"/>
              </a:rPr>
              <a:t> Touch Voltage</a:t>
            </a:r>
            <a:endParaRPr lang="en-AU" sz="2000" dirty="0">
              <a:solidFill>
                <a:schemeClr val="bg1"/>
              </a:solidFill>
              <a:cs typeface="Courier New" pitchFamily="49" charset="0"/>
            </a:endParaRPr>
          </a:p>
        </p:txBody>
      </p:sp>
      <p:sp>
        <p:nvSpPr>
          <p:cNvPr id="95235" name="Text Box 3"/>
          <p:cNvSpPr txBox="1">
            <a:spLocks noChangeArrowheads="1"/>
          </p:cNvSpPr>
          <p:nvPr/>
        </p:nvSpPr>
        <p:spPr bwMode="auto">
          <a:xfrm>
            <a:off x="1066800" y="1143000"/>
            <a:ext cx="74676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dirty="0">
                <a:solidFill>
                  <a:srgbClr val="FFFF00"/>
                </a:solidFill>
                <a:cs typeface="Arial" charset="0"/>
              </a:rPr>
              <a:t>AS/NZS </a:t>
            </a:r>
            <a:r>
              <a:rPr lang="en-US" sz="1800" dirty="0" smtClean="0">
                <a:solidFill>
                  <a:srgbClr val="FFFF00"/>
                </a:solidFill>
                <a:cs typeface="Arial" charset="0"/>
              </a:rPr>
              <a:t>3000:2007 </a:t>
            </a:r>
            <a:r>
              <a:rPr lang="en-US" sz="1800" dirty="0">
                <a:solidFill>
                  <a:srgbClr val="FFFF00"/>
                </a:solidFill>
                <a:cs typeface="Arial" charset="0"/>
              </a:rPr>
              <a:t>Clause </a:t>
            </a:r>
            <a:r>
              <a:rPr lang="en-US" sz="1800" dirty="0" smtClean="0">
                <a:solidFill>
                  <a:srgbClr val="FFFF00"/>
                </a:solidFill>
                <a:cs typeface="Arial" charset="0"/>
              </a:rPr>
              <a:t>2.4.2 </a:t>
            </a:r>
            <a:r>
              <a:rPr lang="en-US" sz="1800" dirty="0">
                <a:solidFill>
                  <a:schemeClr val="bg1"/>
                </a:solidFill>
                <a:cs typeface="Arial" charset="0"/>
              </a:rPr>
              <a:t>specifies that in the event of a fault between a live part and an exposed conductive part which could give rise to a </a:t>
            </a:r>
            <a:r>
              <a:rPr lang="en-US" sz="1800" dirty="0">
                <a:solidFill>
                  <a:srgbClr val="FFFF00"/>
                </a:solidFill>
                <a:cs typeface="Arial" charset="0"/>
              </a:rPr>
              <a:t>prospective touch voltage exceeding 50 V </a:t>
            </a:r>
            <a:r>
              <a:rPr lang="en-US" sz="1800" dirty="0" err="1">
                <a:solidFill>
                  <a:srgbClr val="FFFF00"/>
                </a:solidFill>
                <a:cs typeface="Arial" charset="0"/>
              </a:rPr>
              <a:t>a.c</a:t>
            </a:r>
            <a:r>
              <a:rPr lang="en-US" sz="1800" dirty="0">
                <a:solidFill>
                  <a:srgbClr val="FFFF00"/>
                </a:solidFill>
                <a:cs typeface="Arial" charset="0"/>
              </a:rPr>
              <a:t>. or 120 V ripple-free </a:t>
            </a:r>
            <a:r>
              <a:rPr lang="en-US" sz="1800" dirty="0" err="1">
                <a:solidFill>
                  <a:srgbClr val="FFFF00"/>
                </a:solidFill>
                <a:cs typeface="Arial" charset="0"/>
              </a:rPr>
              <a:t>d.c</a:t>
            </a:r>
            <a:r>
              <a:rPr lang="en-US" sz="1800" dirty="0">
                <a:solidFill>
                  <a:srgbClr val="FFFF00"/>
                </a:solidFill>
                <a:cs typeface="Arial" charset="0"/>
              </a:rPr>
              <a:t>.</a:t>
            </a:r>
            <a:r>
              <a:rPr lang="en-US" sz="1800" dirty="0">
                <a:solidFill>
                  <a:schemeClr val="bg1"/>
                </a:solidFill>
                <a:cs typeface="Arial" charset="0"/>
              </a:rPr>
              <a:t>, a protective device shall automatically disconnect the supply to the circuit or electrical equipment concerned</a:t>
            </a:r>
            <a:r>
              <a:rPr lang="en-US" sz="1800" dirty="0" smtClean="0">
                <a:solidFill>
                  <a:schemeClr val="bg1"/>
                </a:solidFill>
                <a:cs typeface="Arial" charset="0"/>
              </a:rPr>
              <a:t>. Also see </a:t>
            </a:r>
            <a:r>
              <a:rPr lang="en-US" sz="1800" dirty="0" smtClean="0">
                <a:solidFill>
                  <a:srgbClr val="FFFF00"/>
                </a:solidFill>
                <a:cs typeface="Arial" charset="0"/>
              </a:rPr>
              <a:t>AS/NZS3000:2007 </a:t>
            </a:r>
            <a:r>
              <a:rPr lang="en-US" sz="1800" dirty="0" smtClean="0">
                <a:solidFill>
                  <a:srgbClr val="FFFF00"/>
                </a:solidFill>
                <a:cs typeface="Arial" charset="0"/>
              </a:rPr>
              <a:t>Clause 5.2.1</a:t>
            </a:r>
            <a:endParaRPr lang="en-AU" sz="1800" dirty="0">
              <a:solidFill>
                <a:srgbClr val="FFFF00"/>
              </a:solidFill>
              <a:cs typeface="Arial" charset="0"/>
            </a:endParaRPr>
          </a:p>
        </p:txBody>
      </p:sp>
      <p:graphicFrame>
        <p:nvGraphicFramePr>
          <p:cNvPr id="95236" name="Object 4"/>
          <p:cNvGraphicFramePr>
            <a:graphicFrameLocks noChangeAspect="1"/>
          </p:cNvGraphicFramePr>
          <p:nvPr/>
        </p:nvGraphicFramePr>
        <p:xfrm>
          <a:off x="539552" y="2996952"/>
          <a:ext cx="5715000" cy="2608263"/>
        </p:xfrm>
        <a:graphic>
          <a:graphicData uri="http://schemas.openxmlformats.org/presentationml/2006/ole">
            <p:oleObj spid="_x0000_s95236" name="CorelDRAW!" r:id="rId4" imgW="2764231" imgH="1261872" progId="">
              <p:embed/>
            </p:oleObj>
          </a:graphicData>
        </a:graphic>
      </p:graphicFrame>
      <p:sp>
        <p:nvSpPr>
          <p:cNvPr id="95237" name="Text Box 5"/>
          <p:cNvSpPr txBox="1">
            <a:spLocks noChangeArrowheads="1"/>
          </p:cNvSpPr>
          <p:nvPr/>
        </p:nvSpPr>
        <p:spPr bwMode="auto">
          <a:xfrm>
            <a:off x="2555776" y="5157192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charset="0"/>
              </a:rPr>
              <a:t>Typical circuit outline.</a:t>
            </a:r>
          </a:p>
        </p:txBody>
      </p:sp>
      <p:sp>
        <p:nvSpPr>
          <p:cNvPr id="6" name="U-Turn Arrow 5">
            <a:hlinkClick r:id="" action="ppaction://hlinkshowjump?jump=lastslideviewed"/>
          </p:cNvPr>
          <p:cNvSpPr/>
          <p:nvPr/>
        </p:nvSpPr>
        <p:spPr>
          <a:xfrm rot="5400000">
            <a:off x="611560" y="6093296"/>
            <a:ext cx="288032" cy="36004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build="allAtOnce"/>
      <p:bldP spid="95237" grpId="0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772400" cy="762000"/>
          </a:xfrm>
        </p:spPr>
        <p:txBody>
          <a:bodyPr/>
          <a:lstStyle/>
          <a:p>
            <a:r>
              <a:rPr lang="en-US" sz="2000" dirty="0">
                <a:cs typeface="Courier New" pitchFamily="49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cs typeface="Courier New" pitchFamily="49" charset="0"/>
              </a:rPr>
              <a:t>Touch Voltage Equation</a:t>
            </a:r>
            <a:endParaRPr lang="en-AU" sz="2000" dirty="0">
              <a:solidFill>
                <a:schemeClr val="bg1"/>
              </a:solidFill>
              <a:cs typeface="Courier New" pitchFamily="49" charset="0"/>
            </a:endParaRPr>
          </a:p>
        </p:txBody>
      </p:sp>
      <p:sp>
        <p:nvSpPr>
          <p:cNvPr id="96259" name="Text Box 3"/>
          <p:cNvSpPr txBox="1">
            <a:spLocks noChangeArrowheads="1"/>
          </p:cNvSpPr>
          <p:nvPr/>
        </p:nvSpPr>
        <p:spPr bwMode="auto">
          <a:xfrm>
            <a:off x="1066800" y="1143000"/>
            <a:ext cx="7467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cs typeface="Arial" charset="0"/>
              </a:rPr>
              <a:t>If the details of the circuit are known the </a:t>
            </a:r>
            <a:r>
              <a:rPr lang="en-US" sz="1800" dirty="0">
                <a:solidFill>
                  <a:srgbClr val="FFFF00"/>
                </a:solidFill>
                <a:cs typeface="Arial" charset="0"/>
              </a:rPr>
              <a:t>touch voltage ( </a:t>
            </a:r>
            <a:r>
              <a:rPr lang="en-US" sz="1800" dirty="0" err="1">
                <a:solidFill>
                  <a:srgbClr val="FFFF00"/>
                </a:solidFill>
                <a:cs typeface="Arial" charset="0"/>
              </a:rPr>
              <a:t>V</a:t>
            </a:r>
            <a:r>
              <a:rPr lang="en-US" sz="1800" baseline="-25000" dirty="0" err="1">
                <a:solidFill>
                  <a:srgbClr val="FFFF00"/>
                </a:solidFill>
                <a:cs typeface="Arial" charset="0"/>
              </a:rPr>
              <a:t>t</a:t>
            </a:r>
            <a:r>
              <a:rPr lang="en-US" sz="1800" baseline="-25000" dirty="0">
                <a:solidFill>
                  <a:srgbClr val="FFFF00"/>
                </a:solidFill>
                <a:cs typeface="Arial" charset="0"/>
              </a:rPr>
              <a:t> </a:t>
            </a:r>
            <a:r>
              <a:rPr lang="en-US" sz="1800" dirty="0">
                <a:solidFill>
                  <a:srgbClr val="FFFF00"/>
                </a:solidFill>
                <a:cs typeface="Arial" charset="0"/>
              </a:rPr>
              <a:t>)</a:t>
            </a:r>
            <a:r>
              <a:rPr lang="en-US" sz="1800" dirty="0">
                <a:solidFill>
                  <a:schemeClr val="bg1"/>
                </a:solidFill>
                <a:cs typeface="Arial" charset="0"/>
              </a:rPr>
              <a:t> can be calculated using the equation:</a:t>
            </a:r>
            <a:endParaRPr lang="en-AU" sz="1800" dirty="0">
              <a:solidFill>
                <a:schemeClr val="bg1"/>
              </a:solidFill>
              <a:cs typeface="Arial" charset="0"/>
            </a:endParaRPr>
          </a:p>
        </p:txBody>
      </p:sp>
      <p:graphicFrame>
        <p:nvGraphicFramePr>
          <p:cNvPr id="96260" name="Object 4"/>
          <p:cNvGraphicFramePr>
            <a:graphicFrameLocks noChangeAspect="1"/>
          </p:cNvGraphicFramePr>
          <p:nvPr/>
        </p:nvGraphicFramePr>
        <p:xfrm>
          <a:off x="395536" y="3212976"/>
          <a:ext cx="5715000" cy="2608263"/>
        </p:xfrm>
        <a:graphic>
          <a:graphicData uri="http://schemas.openxmlformats.org/presentationml/2006/ole">
            <p:oleObj spid="_x0000_s96260" name="CorelDRAW!" r:id="rId4" imgW="2764231" imgH="1261872" progId="">
              <p:embed/>
            </p:oleObj>
          </a:graphicData>
        </a:graphic>
      </p:graphicFrame>
      <p:sp>
        <p:nvSpPr>
          <p:cNvPr id="96261" name="Text Box 5"/>
          <p:cNvSpPr txBox="1">
            <a:spLocks noChangeArrowheads="1"/>
          </p:cNvSpPr>
          <p:nvPr/>
        </p:nvSpPr>
        <p:spPr bwMode="auto">
          <a:xfrm>
            <a:off x="4572000" y="2238375"/>
            <a:ext cx="4191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cs typeface="Arial" charset="0"/>
              </a:rPr>
              <a:t>Where:</a:t>
            </a:r>
          </a:p>
          <a:p>
            <a:r>
              <a:rPr lang="en-US" sz="1800" dirty="0">
                <a:solidFill>
                  <a:schemeClr val="bg1"/>
                </a:solidFill>
                <a:cs typeface="Arial" charset="0"/>
              </a:rPr>
              <a:t>V</a:t>
            </a:r>
            <a:r>
              <a:rPr lang="en-US" sz="1800" baseline="-25000" dirty="0">
                <a:solidFill>
                  <a:schemeClr val="bg1"/>
                </a:solidFill>
                <a:cs typeface="Arial" charset="0"/>
              </a:rPr>
              <a:t>o</a:t>
            </a:r>
            <a:r>
              <a:rPr lang="en-US" sz="1800" dirty="0">
                <a:solidFill>
                  <a:schemeClr val="bg1"/>
                </a:solidFill>
                <a:cs typeface="Arial" charset="0"/>
              </a:rPr>
              <a:t>  = Voltage at protective device</a:t>
            </a:r>
          </a:p>
          <a:p>
            <a:r>
              <a:rPr lang="en-US" sz="1800" dirty="0">
                <a:solidFill>
                  <a:schemeClr val="bg1"/>
                </a:solidFill>
                <a:cs typeface="Times New Roman" pitchFamily="18" charset="0"/>
              </a:rPr>
              <a:t>Z</a:t>
            </a:r>
            <a:r>
              <a:rPr lang="en-US" sz="1800" baseline="-25000" dirty="0">
                <a:solidFill>
                  <a:schemeClr val="bg1"/>
                </a:solidFill>
                <a:cs typeface="Times New Roman" pitchFamily="18" charset="0"/>
              </a:rPr>
              <a:t>PE</a:t>
            </a:r>
            <a:r>
              <a:rPr lang="en-US" sz="1800" dirty="0">
                <a:solidFill>
                  <a:schemeClr val="bg1"/>
                </a:solidFill>
                <a:cs typeface="Times New Roman" pitchFamily="18" charset="0"/>
              </a:rPr>
              <a:t> = Impedance of protective earth</a:t>
            </a:r>
          </a:p>
          <a:p>
            <a:r>
              <a:rPr lang="en-US" sz="1800" dirty="0">
                <a:solidFill>
                  <a:schemeClr val="bg1"/>
                </a:solidFill>
                <a:cs typeface="Times New Roman" pitchFamily="18" charset="0"/>
              </a:rPr>
              <a:t>Z</a:t>
            </a:r>
            <a:r>
              <a:rPr lang="en-US" sz="1800" baseline="-25000" dirty="0">
                <a:solidFill>
                  <a:schemeClr val="bg1"/>
                </a:solidFill>
                <a:cs typeface="Times New Roman" pitchFamily="18" charset="0"/>
              </a:rPr>
              <a:t>A</a:t>
            </a:r>
            <a:r>
              <a:rPr lang="en-US" sz="1800" dirty="0">
                <a:solidFill>
                  <a:schemeClr val="bg1"/>
                </a:solidFill>
                <a:cs typeface="Times New Roman" pitchFamily="18" charset="0"/>
              </a:rPr>
              <a:t>  = Impedance of active</a:t>
            </a:r>
            <a:endParaRPr lang="en-AU" sz="18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96262" name="Text Box 6"/>
          <p:cNvSpPr txBox="1">
            <a:spLocks noChangeArrowheads="1"/>
          </p:cNvSpPr>
          <p:nvPr/>
        </p:nvSpPr>
        <p:spPr bwMode="auto">
          <a:xfrm>
            <a:off x="1066800" y="2209800"/>
            <a:ext cx="3124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charset="0"/>
              </a:rPr>
              <a:t>                              V</a:t>
            </a:r>
            <a:r>
              <a:rPr lang="en-US" sz="1800" baseline="-25000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charset="0"/>
              </a:rPr>
              <a:t>o</a:t>
            </a:r>
            <a:r>
              <a:rPr lang="en-US" sz="1800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charset="0"/>
              </a:rPr>
              <a:t> x Z</a:t>
            </a:r>
            <a:r>
              <a:rPr lang="en-US" sz="1800" baseline="-25000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charset="0"/>
              </a:rPr>
              <a:t>PE</a:t>
            </a:r>
          </a:p>
          <a:p>
            <a:r>
              <a:rPr lang="en-US" sz="1800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charset="0"/>
              </a:rPr>
              <a:t>Touch voltage =  --------------</a:t>
            </a:r>
          </a:p>
          <a:p>
            <a:r>
              <a:rPr lang="en-US" sz="1800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charset="0"/>
              </a:rPr>
              <a:t>                             (Z</a:t>
            </a:r>
            <a:r>
              <a:rPr lang="en-US" sz="1800" baseline="-25000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charset="0"/>
              </a:rPr>
              <a:t>A</a:t>
            </a:r>
            <a:r>
              <a:rPr lang="en-US" sz="1800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charset="0"/>
              </a:rPr>
              <a:t> + Z</a:t>
            </a:r>
            <a:r>
              <a:rPr lang="en-US" sz="1800" baseline="-25000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charset="0"/>
              </a:rPr>
              <a:t>PE</a:t>
            </a:r>
            <a:r>
              <a:rPr lang="en-US" sz="1800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charset="0"/>
              </a:rPr>
              <a:t>)</a:t>
            </a:r>
            <a:endParaRPr lang="en-AU" sz="1800" dirty="0">
              <a:solidFill>
                <a:schemeClr val="accent6">
                  <a:lumMod val="60000"/>
                  <a:lumOff val="4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7" name="U-Turn Arrow 6">
            <a:hlinkClick r:id="" action="ppaction://hlinkshowjump?jump=lastslideviewed"/>
          </p:cNvPr>
          <p:cNvSpPr/>
          <p:nvPr/>
        </p:nvSpPr>
        <p:spPr>
          <a:xfrm rot="5400000">
            <a:off x="611560" y="6093296"/>
            <a:ext cx="288032" cy="36004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build="allAtOnce"/>
      <p:bldP spid="96261" grpId="0" autoUpdateAnimBg="0"/>
      <p:bldP spid="96262" grpId="0" autoUpdateAnimBg="0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672" y="188640"/>
            <a:ext cx="3886200" cy="762000"/>
          </a:xfrm>
        </p:spPr>
        <p:txBody>
          <a:bodyPr/>
          <a:lstStyle/>
          <a:p>
            <a:r>
              <a:rPr lang="en-US" sz="2000" dirty="0">
                <a:cs typeface="Courier New" pitchFamily="49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cs typeface="Courier New" pitchFamily="49" charset="0"/>
              </a:rPr>
              <a:t>Touch Voltage Calculation</a:t>
            </a:r>
            <a:endParaRPr lang="en-AU" sz="2000" dirty="0">
              <a:solidFill>
                <a:schemeClr val="bg1"/>
              </a:solidFill>
              <a:cs typeface="Courier New" pitchFamily="49" charset="0"/>
            </a:endParaRPr>
          </a:p>
        </p:txBody>
      </p:sp>
      <p:sp>
        <p:nvSpPr>
          <p:cNvPr id="97283" name="Text Box 3"/>
          <p:cNvSpPr txBox="1">
            <a:spLocks noChangeArrowheads="1"/>
          </p:cNvSpPr>
          <p:nvPr/>
        </p:nvSpPr>
        <p:spPr bwMode="auto">
          <a:xfrm>
            <a:off x="1066800" y="1111250"/>
            <a:ext cx="41910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cs typeface="Arial" charset="0"/>
              </a:rPr>
              <a:t>An appliance is installed with a 4 mm</a:t>
            </a:r>
            <a:r>
              <a:rPr lang="en-US" sz="1800" baseline="30000" dirty="0">
                <a:solidFill>
                  <a:schemeClr val="bg1"/>
                </a:solidFill>
                <a:cs typeface="Arial" charset="0"/>
              </a:rPr>
              <a:t>2 </a:t>
            </a:r>
            <a:r>
              <a:rPr lang="en-US" sz="1800" dirty="0">
                <a:solidFill>
                  <a:schemeClr val="bg1"/>
                </a:solidFill>
                <a:cs typeface="Arial" charset="0"/>
              </a:rPr>
              <a:t>copper active conductor (0.0452 ohms) and has a 2.5 mm</a:t>
            </a:r>
            <a:r>
              <a:rPr lang="en-US" sz="1800" baseline="30000" dirty="0">
                <a:solidFill>
                  <a:schemeClr val="bg1"/>
                </a:solidFill>
                <a:cs typeface="Arial" charset="0"/>
              </a:rPr>
              <a:t>2</a:t>
            </a:r>
            <a:r>
              <a:rPr lang="en-US" sz="18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cs typeface="Arial" charset="0"/>
              </a:rPr>
              <a:t>earthing</a:t>
            </a:r>
            <a:r>
              <a:rPr lang="en-US" sz="1800" dirty="0">
                <a:solidFill>
                  <a:schemeClr val="bg1"/>
                </a:solidFill>
                <a:cs typeface="Arial" charset="0"/>
              </a:rPr>
              <a:t> conductor (0.071 ohms).  </a:t>
            </a:r>
            <a:r>
              <a:rPr lang="en-US" sz="1800" dirty="0">
                <a:solidFill>
                  <a:srgbClr val="FFFF00"/>
                </a:solidFill>
                <a:cs typeface="Arial" charset="0"/>
              </a:rPr>
              <a:t>Calculate the touch voltage</a:t>
            </a:r>
            <a:r>
              <a:rPr lang="en-US" sz="1800" dirty="0">
                <a:solidFill>
                  <a:schemeClr val="bg1"/>
                </a:solidFill>
                <a:cs typeface="Arial" charset="0"/>
              </a:rPr>
              <a:t> if the supply voltage is 240 volts </a:t>
            </a:r>
            <a:r>
              <a:rPr lang="en-US" sz="1800" dirty="0" err="1">
                <a:solidFill>
                  <a:schemeClr val="bg1"/>
                </a:solidFill>
                <a:cs typeface="Arial" charset="0"/>
              </a:rPr>
              <a:t>a.c</a:t>
            </a:r>
            <a:r>
              <a:rPr lang="en-US" sz="1800" dirty="0">
                <a:solidFill>
                  <a:schemeClr val="bg1"/>
                </a:solidFill>
                <a:cs typeface="Arial" charset="0"/>
              </a:rPr>
              <a:t>.</a:t>
            </a:r>
            <a:endParaRPr lang="en-AU" sz="1800" dirty="0">
              <a:solidFill>
                <a:schemeClr val="bg1"/>
              </a:solidFill>
              <a:cs typeface="Arial" charset="0"/>
            </a:endParaRPr>
          </a:p>
        </p:txBody>
      </p:sp>
      <p:graphicFrame>
        <p:nvGraphicFramePr>
          <p:cNvPr id="97284" name="Object 4"/>
          <p:cNvGraphicFramePr>
            <a:graphicFrameLocks noChangeAspect="1"/>
          </p:cNvGraphicFramePr>
          <p:nvPr/>
        </p:nvGraphicFramePr>
        <p:xfrm>
          <a:off x="395536" y="2996952"/>
          <a:ext cx="5715000" cy="2608263"/>
        </p:xfrm>
        <a:graphic>
          <a:graphicData uri="http://schemas.openxmlformats.org/presentationml/2006/ole">
            <p:oleObj spid="_x0000_s97284" name="CorelDRAW!" r:id="rId4" imgW="2764231" imgH="1261872" progId="">
              <p:embed/>
            </p:oleObj>
          </a:graphicData>
        </a:graphic>
      </p:graphicFrame>
      <p:sp>
        <p:nvSpPr>
          <p:cNvPr id="97285" name="Text Box 5"/>
          <p:cNvSpPr txBox="1">
            <a:spLocks noChangeArrowheads="1"/>
          </p:cNvSpPr>
          <p:nvPr/>
        </p:nvSpPr>
        <p:spPr bwMode="auto">
          <a:xfrm>
            <a:off x="467544" y="5589240"/>
            <a:ext cx="75438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charset="0"/>
              </a:rPr>
              <a:t>                              V</a:t>
            </a:r>
            <a:r>
              <a:rPr lang="en-US" sz="1800" baseline="-25000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charset="0"/>
              </a:rPr>
              <a:t>o</a:t>
            </a:r>
            <a:r>
              <a:rPr lang="en-US" sz="1800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charset="0"/>
              </a:rPr>
              <a:t> x Z</a:t>
            </a:r>
            <a:r>
              <a:rPr lang="en-US" sz="1800" baseline="-25000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charset="0"/>
              </a:rPr>
              <a:t>PE                     </a:t>
            </a:r>
            <a:r>
              <a:rPr lang="en-US" sz="1800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charset="0"/>
              </a:rPr>
              <a:t>240 x 0.071</a:t>
            </a:r>
          </a:p>
          <a:p>
            <a:r>
              <a:rPr lang="en-US" sz="1800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charset="0"/>
              </a:rPr>
              <a:t>Touch voltage =  --------------  =    -----------------------     =  147 V</a:t>
            </a:r>
          </a:p>
          <a:p>
            <a:r>
              <a:rPr lang="en-US" sz="1800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charset="0"/>
              </a:rPr>
              <a:t>                             (Z</a:t>
            </a:r>
            <a:r>
              <a:rPr lang="en-US" sz="1800" baseline="-25000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charset="0"/>
              </a:rPr>
              <a:t>A</a:t>
            </a:r>
            <a:r>
              <a:rPr lang="en-US" sz="1800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charset="0"/>
              </a:rPr>
              <a:t> + Z</a:t>
            </a:r>
            <a:r>
              <a:rPr lang="en-US" sz="1800" baseline="-25000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charset="0"/>
              </a:rPr>
              <a:t>PE</a:t>
            </a:r>
            <a:r>
              <a:rPr lang="en-US" sz="1800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charset="0"/>
              </a:rPr>
              <a:t>)         (0.0452 + 0.071)</a:t>
            </a:r>
            <a:endParaRPr lang="en-AU" sz="1800" dirty="0">
              <a:solidFill>
                <a:schemeClr val="accent6">
                  <a:lumMod val="60000"/>
                  <a:lumOff val="4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97286" name="Text Box 6"/>
          <p:cNvSpPr txBox="1">
            <a:spLocks noChangeArrowheads="1"/>
          </p:cNvSpPr>
          <p:nvPr/>
        </p:nvSpPr>
        <p:spPr bwMode="auto">
          <a:xfrm>
            <a:off x="5580112" y="476672"/>
            <a:ext cx="3352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>
                <a:solidFill>
                  <a:schemeClr val="bg1"/>
                </a:solidFill>
              </a:rPr>
              <a:t>Approximate impedance per 10 metres</a:t>
            </a:r>
            <a:endParaRPr lang="en-AU" sz="1200" dirty="0">
              <a:solidFill>
                <a:schemeClr val="bg1"/>
              </a:solidFill>
            </a:endParaRPr>
          </a:p>
        </p:txBody>
      </p:sp>
      <p:graphicFrame>
        <p:nvGraphicFramePr>
          <p:cNvPr id="97287" name="Object 7"/>
          <p:cNvGraphicFramePr>
            <a:graphicFrameLocks noChangeAspect="1"/>
          </p:cNvGraphicFramePr>
          <p:nvPr/>
        </p:nvGraphicFramePr>
        <p:xfrm>
          <a:off x="5868144" y="776964"/>
          <a:ext cx="2996236" cy="2486093"/>
        </p:xfrm>
        <a:graphic>
          <a:graphicData uri="http://schemas.openxmlformats.org/presentationml/2006/ole">
            <p:oleObj spid="_x0000_s97287" name="Chart" r:id="rId5" imgW="6096090" imgH="4067280" progId="MSGraph.Chart.8">
              <p:embed followColorScheme="full"/>
            </p:oleObj>
          </a:graphicData>
        </a:graphic>
      </p:graphicFrame>
      <p:sp>
        <p:nvSpPr>
          <p:cNvPr id="8" name="U-Turn Arrow 7">
            <a:hlinkClick r:id="" action="ppaction://hlinkshowjump?jump=lastslideviewed"/>
          </p:cNvPr>
          <p:cNvSpPr/>
          <p:nvPr/>
        </p:nvSpPr>
        <p:spPr>
          <a:xfrm rot="5400000">
            <a:off x="321724" y="6179078"/>
            <a:ext cx="288032" cy="36004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7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7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allAtOnce"/>
      <p:bldP spid="97285" grpId="0" autoUpdateAnimBg="0"/>
      <p:bldOleChart spid="97287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474" name="Object 2"/>
          <p:cNvGraphicFramePr>
            <a:graphicFrameLocks noChangeAspect="1"/>
          </p:cNvGraphicFramePr>
          <p:nvPr/>
        </p:nvGraphicFramePr>
        <p:xfrm>
          <a:off x="163513" y="2667000"/>
          <a:ext cx="8816975" cy="2338388"/>
        </p:xfrm>
        <a:graphic>
          <a:graphicData uri="http://schemas.openxmlformats.org/presentationml/2006/ole">
            <p:oleObj spid="_x0000_s105474" name="CorelDRAW!" r:id="rId4" imgW="6001920" imgH="1592640" progId="">
              <p:embed/>
            </p:oleObj>
          </a:graphicData>
        </a:graphic>
      </p:graphicFrame>
      <p:sp>
        <p:nvSpPr>
          <p:cNvPr id="105475" name="Rectangle 3"/>
          <p:cNvSpPr>
            <a:spLocks noGrp="1" noChangeArrowheads="1"/>
          </p:cNvSpPr>
          <p:nvPr>
            <p:ph type="title"/>
          </p:nvPr>
        </p:nvSpPr>
        <p:spPr>
          <a:xfrm>
            <a:off x="2051720" y="274638"/>
            <a:ext cx="6635080" cy="70609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Circuit Protection Considerations - Overview</a:t>
            </a:r>
            <a:endParaRPr lang="en-AU" sz="2800" dirty="0">
              <a:solidFill>
                <a:schemeClr val="bg1"/>
              </a:solidFill>
            </a:endParaRPr>
          </a:p>
        </p:txBody>
      </p:sp>
      <p:sp>
        <p:nvSpPr>
          <p:cNvPr id="105477" name="Text Box 5"/>
          <p:cNvSpPr txBox="1">
            <a:spLocks noChangeArrowheads="1"/>
          </p:cNvSpPr>
          <p:nvPr/>
        </p:nvSpPr>
        <p:spPr bwMode="auto">
          <a:xfrm>
            <a:off x="2209800" y="5486400"/>
            <a:ext cx="1619250" cy="470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30000"/>
              </a:lnSpc>
              <a:spcBef>
                <a:spcPct val="30000"/>
              </a:spcBef>
            </a:pPr>
            <a:r>
              <a:rPr lang="en-US" dirty="0">
                <a:solidFill>
                  <a:schemeClr val="bg1"/>
                </a:solidFill>
                <a:cs typeface="Times New Roman" pitchFamily="18" charset="0"/>
              </a:rPr>
              <a:t>    </a:t>
            </a:r>
            <a:r>
              <a:rPr lang="en-US" sz="1400" dirty="0">
                <a:solidFill>
                  <a:schemeClr val="bg1"/>
                </a:solidFill>
                <a:cs typeface="Times New Roman" pitchFamily="18" charset="0"/>
              </a:rPr>
              <a:t>   </a:t>
            </a:r>
            <a:r>
              <a:rPr lang="en-AU" sz="14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AU" sz="1400" dirty="0" err="1">
                <a:solidFill>
                  <a:schemeClr val="bg1"/>
                </a:solidFill>
                <a:cs typeface="Times New Roman" pitchFamily="18" charset="0"/>
              </a:rPr>
              <a:t>kVA</a:t>
            </a:r>
            <a:r>
              <a:rPr lang="en-AU" sz="1400" dirty="0">
                <a:solidFill>
                  <a:schemeClr val="bg1"/>
                </a:solidFill>
                <a:cs typeface="Times New Roman" pitchFamily="18" charset="0"/>
              </a:rPr>
              <a:t> x 1000</a:t>
            </a:r>
          </a:p>
          <a:p>
            <a:pPr>
              <a:lnSpc>
                <a:spcPct val="30000"/>
              </a:lnSpc>
              <a:spcBef>
                <a:spcPct val="30000"/>
              </a:spcBef>
            </a:pPr>
            <a:r>
              <a:rPr lang="en-A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AU" sz="1400" baseline="-30000" dirty="0">
                <a:solidFill>
                  <a:schemeClr val="bg1"/>
                </a:solidFill>
                <a:cs typeface="Times New Roman" pitchFamily="18" charset="0"/>
              </a:rPr>
              <a:t>FL</a:t>
            </a:r>
            <a:r>
              <a:rPr lang="en-AU" sz="1400" dirty="0">
                <a:solidFill>
                  <a:schemeClr val="bg1"/>
                </a:solidFill>
                <a:cs typeface="Times New Roman" pitchFamily="18" charset="0"/>
              </a:rPr>
              <a:t> = ---------</a:t>
            </a:r>
            <a:r>
              <a:rPr lang="en-US" sz="1400" dirty="0">
                <a:solidFill>
                  <a:schemeClr val="bg1"/>
                </a:solidFill>
                <a:cs typeface="Times New Roman" pitchFamily="18" charset="0"/>
              </a:rPr>
              <a:t>----</a:t>
            </a:r>
            <a:r>
              <a:rPr lang="en-AU" sz="1400" dirty="0">
                <a:solidFill>
                  <a:schemeClr val="bg1"/>
                </a:solidFill>
                <a:cs typeface="Times New Roman" pitchFamily="18" charset="0"/>
              </a:rPr>
              <a:t>--</a:t>
            </a:r>
          </a:p>
          <a:p>
            <a:pPr>
              <a:lnSpc>
                <a:spcPct val="30000"/>
              </a:lnSpc>
              <a:spcBef>
                <a:spcPct val="30000"/>
              </a:spcBef>
            </a:pPr>
            <a:r>
              <a:rPr lang="en-AU" sz="1400" dirty="0">
                <a:solidFill>
                  <a:schemeClr val="bg1"/>
                </a:solidFill>
                <a:cs typeface="Times New Roman" pitchFamily="18" charset="0"/>
              </a:rPr>
              <a:t>   </a:t>
            </a:r>
            <a:r>
              <a:rPr lang="en-US" sz="1400" dirty="0">
                <a:solidFill>
                  <a:schemeClr val="bg1"/>
                </a:solidFill>
                <a:cs typeface="Times New Roman" pitchFamily="18" charset="0"/>
              </a:rPr>
              <a:t>    </a:t>
            </a:r>
            <a:r>
              <a:rPr lang="en-AU" sz="1400" dirty="0">
                <a:solidFill>
                  <a:schemeClr val="bg1"/>
                </a:solidFill>
                <a:cs typeface="Times New Roman" pitchFamily="18" charset="0"/>
              </a:rPr>
              <a:t>   √3  x  V</a:t>
            </a:r>
            <a:r>
              <a:rPr lang="en-US" sz="1400" baseline="-25000" dirty="0">
                <a:solidFill>
                  <a:schemeClr val="bg1"/>
                </a:solidFill>
                <a:cs typeface="Times New Roman" pitchFamily="18" charset="0"/>
              </a:rPr>
              <a:t>LINE</a:t>
            </a:r>
            <a:endParaRPr lang="en-AU" sz="1400" baseline="-25000" dirty="0">
              <a:solidFill>
                <a:schemeClr val="bg1"/>
              </a:solidFill>
            </a:endParaRPr>
          </a:p>
        </p:txBody>
      </p:sp>
      <p:sp>
        <p:nvSpPr>
          <p:cNvPr id="105478" name="Text Box 6"/>
          <p:cNvSpPr txBox="1">
            <a:spLocks noChangeArrowheads="1"/>
          </p:cNvSpPr>
          <p:nvPr/>
        </p:nvSpPr>
        <p:spPr bwMode="auto">
          <a:xfrm>
            <a:off x="3198813" y="860425"/>
            <a:ext cx="1752600" cy="581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30000"/>
              </a:lnSpc>
              <a:spcBef>
                <a:spcPct val="30000"/>
              </a:spcBef>
            </a:pPr>
            <a:r>
              <a:rPr lang="en-US" sz="1600" dirty="0">
                <a:cs typeface="Times New Roman" pitchFamily="18" charset="0"/>
              </a:rPr>
              <a:t> </a:t>
            </a:r>
            <a:r>
              <a:rPr lang="en-US" sz="1400" dirty="0">
                <a:cs typeface="Times New Roman" pitchFamily="18" charset="0"/>
              </a:rPr>
              <a:t>      </a:t>
            </a:r>
          </a:p>
          <a:p>
            <a:pPr>
              <a:lnSpc>
                <a:spcPct val="30000"/>
              </a:lnSpc>
              <a:spcBef>
                <a:spcPct val="30000"/>
              </a:spcBef>
            </a:pPr>
            <a:r>
              <a:rPr lang="en-US" sz="1400" dirty="0">
                <a:solidFill>
                  <a:schemeClr val="bg1"/>
                </a:solidFill>
                <a:cs typeface="Times New Roman" pitchFamily="18" charset="0"/>
              </a:rPr>
              <a:t>       </a:t>
            </a:r>
            <a:r>
              <a:rPr lang="en-AU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AU" sz="1400" dirty="0">
                <a:solidFill>
                  <a:schemeClr val="bg1"/>
                </a:solidFill>
                <a:latin typeface="Times New Roman" pitchFamily="18" charset="0"/>
                <a:cs typeface="Courier New" pitchFamily="49" charset="0"/>
              </a:rPr>
              <a:t>I</a:t>
            </a:r>
            <a:r>
              <a:rPr lang="en-AU" sz="1400" baseline="-30000" dirty="0">
                <a:solidFill>
                  <a:schemeClr val="bg1"/>
                </a:solidFill>
                <a:cs typeface="Courier New" pitchFamily="49" charset="0"/>
              </a:rPr>
              <a:t>FL</a:t>
            </a:r>
            <a:r>
              <a:rPr lang="en-AU" sz="1400" dirty="0">
                <a:solidFill>
                  <a:schemeClr val="bg1"/>
                </a:solidFill>
                <a:cs typeface="Courier New" pitchFamily="49" charset="0"/>
              </a:rPr>
              <a:t> x 100</a:t>
            </a:r>
            <a:endParaRPr lang="en-AU" sz="1400" dirty="0">
              <a:solidFill>
                <a:schemeClr val="bg1"/>
              </a:solidFill>
              <a:cs typeface="Times New Roman" pitchFamily="18" charset="0"/>
            </a:endParaRPr>
          </a:p>
          <a:p>
            <a:pPr>
              <a:lnSpc>
                <a:spcPct val="30000"/>
              </a:lnSpc>
              <a:spcBef>
                <a:spcPct val="30000"/>
              </a:spcBef>
            </a:pPr>
            <a:r>
              <a:rPr lang="en-AU" sz="1400" dirty="0">
                <a:solidFill>
                  <a:schemeClr val="bg1"/>
                </a:solidFill>
                <a:latin typeface="Times New Roman" pitchFamily="18" charset="0"/>
                <a:cs typeface="Courier New" pitchFamily="49" charset="0"/>
              </a:rPr>
              <a:t>I</a:t>
            </a:r>
            <a:r>
              <a:rPr lang="en-AU" sz="1400" baseline="-30000" dirty="0">
                <a:solidFill>
                  <a:schemeClr val="bg1"/>
                </a:solidFill>
                <a:cs typeface="Courier New" pitchFamily="49" charset="0"/>
              </a:rPr>
              <a:t>SC</a:t>
            </a:r>
            <a:r>
              <a:rPr lang="en-AU" sz="1400" dirty="0">
                <a:solidFill>
                  <a:schemeClr val="bg1"/>
                </a:solidFill>
                <a:cs typeface="Courier New" pitchFamily="49" charset="0"/>
              </a:rPr>
              <a:t> =</a:t>
            </a:r>
            <a:r>
              <a:rPr lang="en-US" sz="1400" dirty="0">
                <a:solidFill>
                  <a:schemeClr val="bg1"/>
                </a:solidFill>
                <a:cs typeface="Courier New" pitchFamily="49" charset="0"/>
              </a:rPr>
              <a:t> </a:t>
            </a:r>
            <a:r>
              <a:rPr lang="en-AU" sz="1400" dirty="0">
                <a:solidFill>
                  <a:schemeClr val="bg1"/>
                </a:solidFill>
                <a:cs typeface="Courier New" pitchFamily="49" charset="0"/>
              </a:rPr>
              <a:t> ----------</a:t>
            </a:r>
            <a:endParaRPr lang="en-AU" sz="1400" dirty="0">
              <a:solidFill>
                <a:schemeClr val="bg1"/>
              </a:solidFill>
              <a:cs typeface="Times New Roman" pitchFamily="18" charset="0"/>
            </a:endParaRPr>
          </a:p>
          <a:p>
            <a:pPr>
              <a:lnSpc>
                <a:spcPct val="30000"/>
              </a:lnSpc>
              <a:spcBef>
                <a:spcPct val="30000"/>
              </a:spcBef>
            </a:pPr>
            <a:r>
              <a:rPr lang="en-AU" sz="1400" dirty="0">
                <a:solidFill>
                  <a:schemeClr val="bg1"/>
                </a:solidFill>
                <a:cs typeface="Courier New" pitchFamily="49" charset="0"/>
              </a:rPr>
              <a:t>      </a:t>
            </a:r>
            <a:r>
              <a:rPr lang="en-US" sz="1400" dirty="0">
                <a:solidFill>
                  <a:schemeClr val="bg1"/>
                </a:solidFill>
                <a:cs typeface="Courier New" pitchFamily="49" charset="0"/>
              </a:rPr>
              <a:t>   </a:t>
            </a:r>
            <a:r>
              <a:rPr lang="en-AU" sz="1400" dirty="0">
                <a:solidFill>
                  <a:schemeClr val="bg1"/>
                </a:solidFill>
                <a:cs typeface="Courier New" pitchFamily="49" charset="0"/>
              </a:rPr>
              <a:t>   Z%</a:t>
            </a:r>
          </a:p>
        </p:txBody>
      </p:sp>
      <p:sp>
        <p:nvSpPr>
          <p:cNvPr id="105479" name="Text Box 7"/>
          <p:cNvSpPr txBox="1">
            <a:spLocks noChangeArrowheads="1"/>
          </p:cNvSpPr>
          <p:nvPr/>
        </p:nvSpPr>
        <p:spPr bwMode="auto">
          <a:xfrm>
            <a:off x="4856163" y="908050"/>
            <a:ext cx="2209800" cy="470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30000"/>
              </a:lnSpc>
              <a:spcBef>
                <a:spcPct val="30000"/>
              </a:spcBef>
            </a:pPr>
            <a:r>
              <a:rPr lang="en-AU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dirty="0">
                <a:solidFill>
                  <a:schemeClr val="bg1"/>
                </a:solidFill>
                <a:cs typeface="Courier New" pitchFamily="49" charset="0"/>
              </a:rPr>
              <a:t> </a:t>
            </a:r>
            <a:r>
              <a:rPr lang="en-AU" sz="1400" dirty="0" err="1">
                <a:solidFill>
                  <a:schemeClr val="bg1"/>
                </a:solidFill>
                <a:cs typeface="Courier New" pitchFamily="49" charset="0"/>
              </a:rPr>
              <a:t>V</a:t>
            </a:r>
            <a:r>
              <a:rPr lang="en-AU" sz="1400" baseline="-30000" dirty="0" err="1">
                <a:solidFill>
                  <a:schemeClr val="bg1"/>
                </a:solidFill>
                <a:cs typeface="Courier New" pitchFamily="49" charset="0"/>
              </a:rPr>
              <a:t>Ph</a:t>
            </a:r>
            <a:endParaRPr lang="en-AU" sz="1400" dirty="0">
              <a:solidFill>
                <a:schemeClr val="bg1"/>
              </a:solidFill>
              <a:cs typeface="Times New Roman" pitchFamily="18" charset="0"/>
            </a:endParaRPr>
          </a:p>
          <a:p>
            <a:pPr>
              <a:lnSpc>
                <a:spcPct val="30000"/>
              </a:lnSpc>
              <a:spcBef>
                <a:spcPct val="30000"/>
              </a:spcBef>
            </a:pPr>
            <a:r>
              <a:rPr lang="en-AU" sz="1400" dirty="0" err="1">
                <a:solidFill>
                  <a:schemeClr val="bg1"/>
                </a:solidFill>
                <a:latin typeface="Times New Roman" pitchFamily="18" charset="0"/>
                <a:cs typeface="Courier New" pitchFamily="49" charset="0"/>
              </a:rPr>
              <a:t>I</a:t>
            </a:r>
            <a:r>
              <a:rPr lang="en-AU" sz="1400" baseline="-30000" dirty="0" err="1">
                <a:solidFill>
                  <a:schemeClr val="bg1"/>
                </a:solidFill>
                <a:cs typeface="Courier New" pitchFamily="49" charset="0"/>
              </a:rPr>
              <a:t>Fault</a:t>
            </a:r>
            <a:r>
              <a:rPr lang="en-AU" sz="1400" dirty="0">
                <a:solidFill>
                  <a:schemeClr val="bg1"/>
                </a:solidFill>
                <a:cs typeface="Courier New" pitchFamily="49" charset="0"/>
              </a:rPr>
              <a:t> = </a:t>
            </a:r>
            <a:r>
              <a:rPr lang="en-US" sz="1400" dirty="0">
                <a:solidFill>
                  <a:schemeClr val="bg1"/>
                </a:solidFill>
                <a:cs typeface="Courier New" pitchFamily="49" charset="0"/>
              </a:rPr>
              <a:t>  </a:t>
            </a:r>
            <a:r>
              <a:rPr lang="en-AU" sz="1400" dirty="0">
                <a:solidFill>
                  <a:schemeClr val="bg1"/>
                </a:solidFill>
                <a:cs typeface="Courier New" pitchFamily="49" charset="0"/>
              </a:rPr>
              <a:t>-----</a:t>
            </a:r>
            <a:r>
              <a:rPr lang="en-US" sz="1400" dirty="0">
                <a:solidFill>
                  <a:schemeClr val="bg1"/>
                </a:solidFill>
                <a:cs typeface="Courier New" pitchFamily="49" charset="0"/>
              </a:rPr>
              <a:t>--</a:t>
            </a:r>
            <a:r>
              <a:rPr lang="en-AU" sz="1400" dirty="0">
                <a:solidFill>
                  <a:schemeClr val="bg1"/>
                </a:solidFill>
                <a:cs typeface="Courier New" pitchFamily="49" charset="0"/>
              </a:rPr>
              <a:t>----</a:t>
            </a:r>
            <a:endParaRPr lang="en-AU" sz="1400" dirty="0">
              <a:solidFill>
                <a:schemeClr val="bg1"/>
              </a:solidFill>
              <a:cs typeface="Times New Roman" pitchFamily="18" charset="0"/>
            </a:endParaRPr>
          </a:p>
          <a:p>
            <a:pPr>
              <a:lnSpc>
                <a:spcPct val="30000"/>
              </a:lnSpc>
              <a:spcBef>
                <a:spcPct val="30000"/>
              </a:spcBef>
            </a:pPr>
            <a:r>
              <a:rPr lang="en-AU" sz="1400" dirty="0">
                <a:solidFill>
                  <a:schemeClr val="bg1"/>
                </a:solidFill>
                <a:cs typeface="Courier New" pitchFamily="49" charset="0"/>
              </a:rPr>
              <a:t>      </a:t>
            </a:r>
            <a:r>
              <a:rPr lang="en-US" sz="1400" dirty="0">
                <a:solidFill>
                  <a:schemeClr val="bg1"/>
                </a:solidFill>
                <a:cs typeface="Courier New" pitchFamily="49" charset="0"/>
              </a:rPr>
              <a:t>     </a:t>
            </a:r>
            <a:r>
              <a:rPr lang="en-AU" sz="1400" dirty="0">
                <a:solidFill>
                  <a:schemeClr val="bg1"/>
                </a:solidFill>
                <a:cs typeface="Courier New" pitchFamily="49" charset="0"/>
              </a:rPr>
              <a:t>  Z</a:t>
            </a:r>
            <a:r>
              <a:rPr lang="en-AU" sz="1400" baseline="-25000" dirty="0">
                <a:solidFill>
                  <a:schemeClr val="bg1"/>
                </a:solidFill>
                <a:cs typeface="Courier New" pitchFamily="49" charset="0"/>
              </a:rPr>
              <a:t>1</a:t>
            </a:r>
            <a:r>
              <a:rPr lang="en-AU" sz="1400" dirty="0">
                <a:solidFill>
                  <a:schemeClr val="bg1"/>
                </a:solidFill>
                <a:cs typeface="Courier New" pitchFamily="49" charset="0"/>
              </a:rPr>
              <a:t> + Z</a:t>
            </a:r>
            <a:r>
              <a:rPr lang="en-AU" sz="1400" baseline="-25000" dirty="0">
                <a:solidFill>
                  <a:schemeClr val="bg1"/>
                </a:solidFill>
                <a:cs typeface="Courier New" pitchFamily="49" charset="0"/>
              </a:rPr>
              <a:t>2 </a:t>
            </a:r>
          </a:p>
        </p:txBody>
      </p:sp>
      <p:sp>
        <p:nvSpPr>
          <p:cNvPr id="105480" name="Text Box 8"/>
          <p:cNvSpPr txBox="1">
            <a:spLocks noChangeArrowheads="1"/>
          </p:cNvSpPr>
          <p:nvPr/>
        </p:nvSpPr>
        <p:spPr bwMode="auto">
          <a:xfrm>
            <a:off x="3214678" y="4143380"/>
            <a:ext cx="11811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30000"/>
              </a:lnSpc>
              <a:spcBef>
                <a:spcPct val="30000"/>
              </a:spcBef>
            </a:pPr>
            <a:r>
              <a:rPr lang="en-AU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cs typeface="Courier New" pitchFamily="49" charset="0"/>
              </a:rPr>
              <a:t>           </a:t>
            </a:r>
            <a:r>
              <a:rPr lang="en-US" sz="1400" dirty="0" smtClean="0">
                <a:solidFill>
                  <a:schemeClr val="bg1"/>
                </a:solidFill>
                <a:cs typeface="Courier New" pitchFamily="49" charset="0"/>
              </a:rPr>
              <a:t>U</a:t>
            </a:r>
            <a:r>
              <a:rPr lang="en-AU" sz="1400" baseline="-30000" dirty="0" smtClean="0">
                <a:solidFill>
                  <a:schemeClr val="bg1"/>
                </a:solidFill>
                <a:cs typeface="Courier New" pitchFamily="49" charset="0"/>
              </a:rPr>
              <a:t>o</a:t>
            </a:r>
            <a:endParaRPr lang="en-AU" sz="1400" dirty="0">
              <a:solidFill>
                <a:schemeClr val="bg1"/>
              </a:solidFill>
              <a:cs typeface="Times New Roman" pitchFamily="18" charset="0"/>
            </a:endParaRPr>
          </a:p>
          <a:p>
            <a:pPr>
              <a:lnSpc>
                <a:spcPct val="30000"/>
              </a:lnSpc>
              <a:spcBef>
                <a:spcPct val="30000"/>
              </a:spcBef>
            </a:pPr>
            <a:r>
              <a:rPr lang="en-AU" sz="1400" dirty="0" err="1" smtClean="0">
                <a:solidFill>
                  <a:schemeClr val="bg1"/>
                </a:solidFill>
                <a:cs typeface="Courier New" pitchFamily="49" charset="0"/>
              </a:rPr>
              <a:t>Z</a:t>
            </a:r>
            <a:r>
              <a:rPr lang="en-AU" sz="1400" baseline="-30000" dirty="0" err="1" smtClean="0">
                <a:solidFill>
                  <a:schemeClr val="bg1"/>
                </a:solidFill>
                <a:cs typeface="Courier New" pitchFamily="49" charset="0"/>
              </a:rPr>
              <a:t>ext</a:t>
            </a:r>
            <a:r>
              <a:rPr lang="en-US" sz="1400" baseline="-30000" dirty="0" smtClean="0">
                <a:solidFill>
                  <a:schemeClr val="bg1"/>
                </a:solidFill>
                <a:cs typeface="Courier New" pitchFamily="49" charset="0"/>
              </a:rPr>
              <a:t>  </a:t>
            </a:r>
            <a:r>
              <a:rPr lang="en-AU" sz="1400" dirty="0" smtClean="0">
                <a:solidFill>
                  <a:schemeClr val="bg1"/>
                </a:solidFill>
                <a:cs typeface="Courier New" pitchFamily="49" charset="0"/>
              </a:rPr>
              <a:t> </a:t>
            </a:r>
            <a:r>
              <a:rPr lang="en-AU" sz="1400" dirty="0">
                <a:solidFill>
                  <a:schemeClr val="bg1"/>
                </a:solidFill>
                <a:cs typeface="Courier New" pitchFamily="49" charset="0"/>
              </a:rPr>
              <a:t>= </a:t>
            </a:r>
            <a:r>
              <a:rPr lang="en-US" sz="1400" dirty="0">
                <a:solidFill>
                  <a:schemeClr val="bg1"/>
                </a:solidFill>
                <a:cs typeface="Courier New" pitchFamily="49" charset="0"/>
              </a:rPr>
              <a:t>  </a:t>
            </a:r>
            <a:r>
              <a:rPr lang="en-AU" sz="1400" dirty="0">
                <a:solidFill>
                  <a:schemeClr val="bg1"/>
                </a:solidFill>
                <a:cs typeface="Courier New" pitchFamily="49" charset="0"/>
              </a:rPr>
              <a:t>-</a:t>
            </a:r>
            <a:r>
              <a:rPr lang="en-US" sz="1400" dirty="0">
                <a:solidFill>
                  <a:schemeClr val="bg1"/>
                </a:solidFill>
                <a:cs typeface="Courier New" pitchFamily="49" charset="0"/>
              </a:rPr>
              <a:t>-</a:t>
            </a:r>
            <a:r>
              <a:rPr lang="en-AU" sz="1400" dirty="0">
                <a:solidFill>
                  <a:schemeClr val="bg1"/>
                </a:solidFill>
                <a:cs typeface="Courier New" pitchFamily="49" charset="0"/>
              </a:rPr>
              <a:t>---</a:t>
            </a:r>
            <a:endParaRPr lang="en-AU" sz="1400" dirty="0">
              <a:solidFill>
                <a:schemeClr val="bg1"/>
              </a:solidFill>
              <a:cs typeface="Times New Roman" pitchFamily="18" charset="0"/>
            </a:endParaRPr>
          </a:p>
          <a:p>
            <a:pPr>
              <a:lnSpc>
                <a:spcPct val="30000"/>
              </a:lnSpc>
              <a:spcBef>
                <a:spcPct val="30000"/>
              </a:spcBef>
            </a:pPr>
            <a:r>
              <a:rPr lang="en-AU" sz="1400" dirty="0">
                <a:solidFill>
                  <a:schemeClr val="bg1"/>
                </a:solidFill>
                <a:cs typeface="Courier New" pitchFamily="49" charset="0"/>
              </a:rPr>
              <a:t>     </a:t>
            </a:r>
            <a:r>
              <a:rPr lang="en-US" sz="1400" dirty="0">
                <a:solidFill>
                  <a:schemeClr val="bg1"/>
                </a:solidFill>
                <a:cs typeface="Courier New" pitchFamily="49" charset="0"/>
              </a:rPr>
              <a:t>        </a:t>
            </a:r>
            <a:r>
              <a:rPr lang="en-AU" sz="1400" dirty="0">
                <a:solidFill>
                  <a:schemeClr val="bg1"/>
                </a:solidFill>
                <a:cs typeface="Courier New" pitchFamily="49" charset="0"/>
              </a:rPr>
              <a:t> </a:t>
            </a:r>
            <a:r>
              <a:rPr lang="en-AU" sz="1400" dirty="0" err="1" smtClean="0">
                <a:solidFill>
                  <a:schemeClr val="bg1"/>
                </a:solidFill>
                <a:latin typeface="Times New Roman" pitchFamily="18" charset="0"/>
                <a:cs typeface="Courier New" pitchFamily="49" charset="0"/>
              </a:rPr>
              <a:t>I</a:t>
            </a:r>
            <a:r>
              <a:rPr lang="en-AU" sz="1400" baseline="-30000" dirty="0" err="1" smtClean="0">
                <a:solidFill>
                  <a:schemeClr val="bg1"/>
                </a:solidFill>
                <a:cs typeface="Courier New" pitchFamily="49" charset="0"/>
              </a:rPr>
              <a:t>a</a:t>
            </a:r>
            <a:r>
              <a:rPr lang="en-US" sz="1400" baseline="-30000" dirty="0" smtClean="0">
                <a:solidFill>
                  <a:schemeClr val="bg1"/>
                </a:solidFill>
                <a:cs typeface="Courier New" pitchFamily="49" charset="0"/>
              </a:rPr>
              <a:t>  </a:t>
            </a:r>
            <a:endParaRPr lang="en-AU" sz="14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05481" name="Text Box 9"/>
          <p:cNvSpPr txBox="1">
            <a:spLocks noChangeArrowheads="1"/>
          </p:cNvSpPr>
          <p:nvPr/>
        </p:nvSpPr>
        <p:spPr bwMode="auto">
          <a:xfrm>
            <a:off x="6619875" y="1568450"/>
            <a:ext cx="1676400" cy="470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30000"/>
              </a:lnSpc>
              <a:spcBef>
                <a:spcPct val="30000"/>
              </a:spcBef>
            </a:pPr>
            <a:r>
              <a:rPr lang="en-AU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>
                <a:solidFill>
                  <a:schemeClr val="bg1"/>
                </a:solidFill>
                <a:cs typeface="Courier New" pitchFamily="49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cs typeface="Courier New" pitchFamily="49" charset="0"/>
              </a:rPr>
              <a:t>    </a:t>
            </a:r>
            <a:r>
              <a:rPr lang="en-AU" sz="1400" dirty="0">
                <a:solidFill>
                  <a:schemeClr val="bg1"/>
                </a:solidFill>
                <a:cs typeface="Courier New" pitchFamily="49" charset="0"/>
              </a:rPr>
              <a:t>K</a:t>
            </a:r>
            <a:r>
              <a:rPr lang="en-AU" sz="1400" baseline="30000" dirty="0">
                <a:solidFill>
                  <a:schemeClr val="bg1"/>
                </a:solidFill>
                <a:cs typeface="Courier New" pitchFamily="49" charset="0"/>
              </a:rPr>
              <a:t>2</a:t>
            </a:r>
            <a:r>
              <a:rPr lang="en-AU" sz="1400" dirty="0">
                <a:solidFill>
                  <a:schemeClr val="bg1"/>
                </a:solidFill>
                <a:cs typeface="Courier New" pitchFamily="49" charset="0"/>
              </a:rPr>
              <a:t>.S</a:t>
            </a:r>
            <a:r>
              <a:rPr lang="en-AU" sz="1400" baseline="30000" dirty="0">
                <a:solidFill>
                  <a:schemeClr val="bg1"/>
                </a:solidFill>
                <a:cs typeface="Courier New" pitchFamily="49" charset="0"/>
              </a:rPr>
              <a:t>2</a:t>
            </a:r>
            <a:endParaRPr lang="en-AU" sz="1400" dirty="0">
              <a:solidFill>
                <a:schemeClr val="bg1"/>
              </a:solidFill>
              <a:cs typeface="Times New Roman" pitchFamily="18" charset="0"/>
            </a:endParaRPr>
          </a:p>
          <a:p>
            <a:pPr>
              <a:lnSpc>
                <a:spcPct val="30000"/>
              </a:lnSpc>
              <a:spcBef>
                <a:spcPct val="30000"/>
              </a:spcBef>
            </a:pPr>
            <a:r>
              <a:rPr lang="en-AU" sz="1400" dirty="0">
                <a:solidFill>
                  <a:schemeClr val="bg1"/>
                </a:solidFill>
                <a:cs typeface="Courier New" pitchFamily="49" charset="0"/>
              </a:rPr>
              <a:t>t </a:t>
            </a:r>
            <a:r>
              <a:rPr lang="en-US" sz="1400" dirty="0">
                <a:solidFill>
                  <a:schemeClr val="bg1"/>
                </a:solidFill>
                <a:cs typeface="Courier New" pitchFamily="49" charset="0"/>
              </a:rPr>
              <a:t>  </a:t>
            </a:r>
            <a:r>
              <a:rPr lang="en-AU" sz="1400" dirty="0">
                <a:solidFill>
                  <a:schemeClr val="bg1"/>
                </a:solidFill>
                <a:cs typeface="Courier New" pitchFamily="49" charset="0"/>
              </a:rPr>
              <a:t>=</a:t>
            </a:r>
            <a:r>
              <a:rPr lang="en-US" sz="1400" dirty="0">
                <a:solidFill>
                  <a:schemeClr val="bg1"/>
                </a:solidFill>
                <a:cs typeface="Courier New" pitchFamily="49" charset="0"/>
              </a:rPr>
              <a:t>  </a:t>
            </a:r>
            <a:r>
              <a:rPr lang="en-AU" sz="1400" dirty="0">
                <a:solidFill>
                  <a:schemeClr val="bg1"/>
                </a:solidFill>
                <a:cs typeface="Courier New" pitchFamily="49" charset="0"/>
              </a:rPr>
              <a:t> -------</a:t>
            </a:r>
            <a:endParaRPr lang="en-AU" sz="1400" dirty="0">
              <a:solidFill>
                <a:schemeClr val="bg1"/>
              </a:solidFill>
              <a:cs typeface="Times New Roman" pitchFamily="18" charset="0"/>
            </a:endParaRPr>
          </a:p>
          <a:p>
            <a:pPr>
              <a:lnSpc>
                <a:spcPct val="30000"/>
              </a:lnSpc>
              <a:spcBef>
                <a:spcPct val="30000"/>
              </a:spcBef>
            </a:pPr>
            <a:r>
              <a:rPr lang="en-AU" sz="1400" dirty="0">
                <a:solidFill>
                  <a:schemeClr val="bg1"/>
                </a:solidFill>
                <a:cs typeface="Courier New" pitchFamily="49" charset="0"/>
              </a:rPr>
              <a:t>    </a:t>
            </a:r>
            <a:r>
              <a:rPr lang="en-US" sz="1400" dirty="0">
                <a:solidFill>
                  <a:schemeClr val="bg1"/>
                </a:solidFill>
                <a:cs typeface="Courier New" pitchFamily="49" charset="0"/>
              </a:rPr>
              <a:t>      </a:t>
            </a:r>
            <a:r>
              <a:rPr lang="en-AU" sz="1400" dirty="0">
                <a:solidFill>
                  <a:schemeClr val="bg1"/>
                </a:solidFill>
                <a:cs typeface="Courier New" pitchFamily="49" charset="0"/>
              </a:rPr>
              <a:t>   </a:t>
            </a:r>
            <a:r>
              <a:rPr lang="en-AU" sz="1400" dirty="0">
                <a:solidFill>
                  <a:schemeClr val="bg1"/>
                </a:solidFill>
                <a:latin typeface="Times New Roman" pitchFamily="18" charset="0"/>
                <a:cs typeface="Courier New" pitchFamily="49" charset="0"/>
              </a:rPr>
              <a:t>I</a:t>
            </a:r>
            <a:r>
              <a:rPr lang="en-AU" sz="1400" baseline="30000" dirty="0">
                <a:solidFill>
                  <a:schemeClr val="bg1"/>
                </a:solidFill>
                <a:cs typeface="Courier New" pitchFamily="49" charset="0"/>
              </a:rPr>
              <a:t>2</a:t>
            </a:r>
            <a:endParaRPr lang="en-AU" sz="1400" dirty="0">
              <a:solidFill>
                <a:schemeClr val="bg1"/>
              </a:solidFill>
            </a:endParaRPr>
          </a:p>
        </p:txBody>
      </p:sp>
      <p:sp>
        <p:nvSpPr>
          <p:cNvPr id="105482" name="Text Box 10"/>
          <p:cNvSpPr txBox="1">
            <a:spLocks noChangeArrowheads="1"/>
          </p:cNvSpPr>
          <p:nvPr/>
        </p:nvSpPr>
        <p:spPr bwMode="auto">
          <a:xfrm>
            <a:off x="7000875" y="4705350"/>
            <a:ext cx="1905000" cy="5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30000"/>
              </a:lnSpc>
              <a:spcBef>
                <a:spcPct val="30000"/>
              </a:spcBef>
            </a:pPr>
            <a:r>
              <a:rPr lang="en-AU" sz="1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  </a:t>
            </a:r>
          </a:p>
          <a:p>
            <a:pPr>
              <a:lnSpc>
                <a:spcPct val="30000"/>
              </a:lnSpc>
              <a:spcBef>
                <a:spcPct val="30000"/>
              </a:spcBef>
            </a:pPr>
            <a:r>
              <a:rPr lang="en-US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1400" dirty="0">
                <a:solidFill>
                  <a:schemeClr val="bg1"/>
                </a:solidFill>
                <a:cs typeface="Courier New" pitchFamily="49" charset="0"/>
              </a:rPr>
              <a:t> </a:t>
            </a:r>
            <a:r>
              <a:rPr lang="en-AU" sz="1400" dirty="0">
                <a:solidFill>
                  <a:schemeClr val="bg1"/>
                </a:solidFill>
                <a:cs typeface="Courier New" pitchFamily="49" charset="0"/>
              </a:rPr>
              <a:t>1000 x </a:t>
            </a:r>
            <a:r>
              <a:rPr lang="en-AU" sz="1400" dirty="0" err="1">
                <a:solidFill>
                  <a:schemeClr val="bg1"/>
                </a:solidFill>
                <a:cs typeface="Courier New" pitchFamily="49" charset="0"/>
              </a:rPr>
              <a:t>Vd</a:t>
            </a:r>
            <a:endParaRPr lang="en-AU" sz="1400" dirty="0">
              <a:solidFill>
                <a:schemeClr val="bg1"/>
              </a:solidFill>
              <a:cs typeface="Times New Roman" pitchFamily="18" charset="0"/>
            </a:endParaRPr>
          </a:p>
          <a:p>
            <a:pPr>
              <a:lnSpc>
                <a:spcPct val="30000"/>
              </a:lnSpc>
              <a:spcBef>
                <a:spcPct val="30000"/>
              </a:spcBef>
            </a:pPr>
            <a:r>
              <a:rPr lang="en-AU" sz="1400" dirty="0" err="1">
                <a:solidFill>
                  <a:schemeClr val="bg1"/>
                </a:solidFill>
                <a:cs typeface="Times New Roman" pitchFamily="18" charset="0"/>
              </a:rPr>
              <a:t>Vc</a:t>
            </a:r>
            <a:r>
              <a:rPr lang="en-AU" sz="14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AU" sz="1400" dirty="0">
                <a:solidFill>
                  <a:schemeClr val="bg1"/>
                </a:solidFill>
                <a:cs typeface="Times New Roman" pitchFamily="18" charset="0"/>
              </a:rPr>
              <a:t>=</a:t>
            </a:r>
            <a:r>
              <a:rPr lang="en-US" sz="1400" dirty="0">
                <a:solidFill>
                  <a:schemeClr val="bg1"/>
                </a:solidFill>
                <a:cs typeface="Times New Roman" pitchFamily="18" charset="0"/>
              </a:rPr>
              <a:t>   ----</a:t>
            </a:r>
            <a:r>
              <a:rPr lang="en-AU" sz="1400" dirty="0">
                <a:solidFill>
                  <a:schemeClr val="bg1"/>
                </a:solidFill>
                <a:cs typeface="Times New Roman" pitchFamily="18" charset="0"/>
              </a:rPr>
              <a:t>-----------</a:t>
            </a:r>
          </a:p>
          <a:p>
            <a:pPr>
              <a:lnSpc>
                <a:spcPct val="30000"/>
              </a:lnSpc>
              <a:spcBef>
                <a:spcPct val="30000"/>
              </a:spcBef>
            </a:pPr>
            <a:r>
              <a:rPr lang="en-AU" sz="1400" dirty="0">
                <a:solidFill>
                  <a:schemeClr val="bg1"/>
                </a:solidFill>
                <a:cs typeface="Courier New" pitchFamily="49" charset="0"/>
              </a:rPr>
              <a:t>       </a:t>
            </a:r>
            <a:r>
              <a:rPr lang="en-US" sz="1400" dirty="0">
                <a:solidFill>
                  <a:schemeClr val="bg1"/>
                </a:solidFill>
                <a:cs typeface="Courier New" pitchFamily="49" charset="0"/>
              </a:rPr>
              <a:t>         </a:t>
            </a:r>
            <a:r>
              <a:rPr lang="en-AU" sz="1400" dirty="0">
                <a:solidFill>
                  <a:schemeClr val="bg1"/>
                </a:solidFill>
                <a:cs typeface="Courier New" pitchFamily="49" charset="0"/>
              </a:rPr>
              <a:t> L x</a:t>
            </a:r>
            <a:r>
              <a:rPr lang="en-AU" sz="1400" dirty="0">
                <a:solidFill>
                  <a:schemeClr val="bg1"/>
                </a:solidFill>
                <a:latin typeface="Times New Roman" pitchFamily="18" charset="0"/>
                <a:cs typeface="Courier New" pitchFamily="49" charset="0"/>
              </a:rPr>
              <a:t> I</a:t>
            </a:r>
          </a:p>
        </p:txBody>
      </p:sp>
      <p:sp>
        <p:nvSpPr>
          <p:cNvPr id="105483" name="Text Box 11"/>
          <p:cNvSpPr txBox="1">
            <a:spLocks noChangeArrowheads="1"/>
          </p:cNvSpPr>
          <p:nvPr/>
        </p:nvSpPr>
        <p:spPr bwMode="auto">
          <a:xfrm>
            <a:off x="88900" y="1852613"/>
            <a:ext cx="1200150" cy="1083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Distribution transformer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415/240 V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500 kVA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1400" dirty="0">
                <a:solidFill>
                  <a:srgbClr val="FFFF00"/>
                </a:solidFill>
              </a:rPr>
              <a:t>Z% = 5%</a:t>
            </a:r>
            <a:endParaRPr lang="en-AU" sz="1400" dirty="0">
              <a:solidFill>
                <a:srgbClr val="FFFF00"/>
              </a:solidFill>
            </a:endParaRPr>
          </a:p>
        </p:txBody>
      </p:sp>
      <p:sp>
        <p:nvSpPr>
          <p:cNvPr id="105484" name="AutoShape 12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0" y="5105400"/>
            <a:ext cx="2209800" cy="573088"/>
          </a:xfrm>
          <a:prstGeom prst="wedgeRectCallout">
            <a:avLst>
              <a:gd name="adj1" fmla="val -3231"/>
              <a:gd name="adj2" fmla="val -314542"/>
            </a:avLst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The transformer has a  </a:t>
            </a:r>
            <a:r>
              <a:rPr lang="en-US" sz="1400" dirty="0">
                <a:solidFill>
                  <a:srgbClr val="FF9933"/>
                </a:solidFill>
              </a:rPr>
              <a:t>full load  current rating</a:t>
            </a:r>
            <a:r>
              <a:rPr lang="en-US" sz="1400" dirty="0"/>
              <a:t> </a:t>
            </a:r>
            <a:r>
              <a:rPr lang="en-US" sz="1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per phase </a:t>
            </a:r>
            <a:r>
              <a:rPr lang="en-AU" sz="14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AU" sz="1400" baseline="-30000" dirty="0">
                <a:solidFill>
                  <a:schemeClr val="accent3">
                    <a:lumMod val="60000"/>
                    <a:lumOff val="40000"/>
                  </a:schemeClr>
                </a:solidFill>
                <a:cs typeface="Times New Roman" pitchFamily="18" charset="0"/>
              </a:rPr>
              <a:t>FL</a:t>
            </a:r>
            <a:r>
              <a:rPr lang="en-US" sz="1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.</a:t>
            </a:r>
            <a:endParaRPr lang="en-AU" sz="1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5485" name="AutoShape 13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209800" y="1828800"/>
            <a:ext cx="1943100" cy="419100"/>
          </a:xfrm>
          <a:prstGeom prst="wedgeRectCallout">
            <a:avLst>
              <a:gd name="adj1" fmla="val -51718"/>
              <a:gd name="adj2" fmla="val 283713"/>
            </a:avLst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The consumers mains have </a:t>
            </a:r>
            <a:r>
              <a:rPr lang="en-US" sz="1400" dirty="0">
                <a:solidFill>
                  <a:srgbClr val="FF9933"/>
                </a:solidFill>
              </a:rPr>
              <a:t>impedance </a:t>
            </a:r>
            <a:r>
              <a:rPr lang="en-AU" sz="1400" dirty="0">
                <a:solidFill>
                  <a:schemeClr val="accent3">
                    <a:lumMod val="60000"/>
                    <a:lumOff val="40000"/>
                  </a:schemeClr>
                </a:solidFill>
                <a:cs typeface="Courier New" pitchFamily="49" charset="0"/>
              </a:rPr>
              <a:t>Z</a:t>
            </a:r>
            <a:r>
              <a:rPr lang="en-US" sz="1400" baseline="-30000" dirty="0">
                <a:solidFill>
                  <a:schemeClr val="accent3">
                    <a:lumMod val="60000"/>
                    <a:lumOff val="40000"/>
                  </a:schemeClr>
                </a:solidFill>
                <a:cs typeface="Courier New" pitchFamily="49" charset="0"/>
              </a:rPr>
              <a:t>2</a:t>
            </a:r>
            <a:r>
              <a:rPr lang="en-AU" sz="1400" baseline="-30000" dirty="0">
                <a:solidFill>
                  <a:schemeClr val="accent3">
                    <a:lumMod val="60000"/>
                    <a:lumOff val="40000"/>
                  </a:schemeClr>
                </a:solidFill>
                <a:cs typeface="Courier New" pitchFamily="49" charset="0"/>
              </a:rPr>
              <a:t> </a:t>
            </a:r>
            <a:r>
              <a:rPr lang="en-US" sz="1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. </a:t>
            </a:r>
            <a:endParaRPr lang="en-AU" sz="1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5486" name="AutoShape 14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62000" y="881063"/>
            <a:ext cx="2430463" cy="620712"/>
          </a:xfrm>
          <a:prstGeom prst="wedgeRectCallout">
            <a:avLst>
              <a:gd name="adj1" fmla="val -34912"/>
              <a:gd name="adj2" fmla="val 297315"/>
            </a:avLst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The transformer has a maximum </a:t>
            </a:r>
            <a:r>
              <a:rPr lang="en-US" sz="1400" dirty="0">
                <a:solidFill>
                  <a:srgbClr val="FF9933"/>
                </a:solidFill>
              </a:rPr>
              <a:t>prospective short circuit current</a:t>
            </a:r>
            <a:r>
              <a:rPr lang="en-US" sz="1400" dirty="0"/>
              <a:t> </a:t>
            </a:r>
            <a:r>
              <a:rPr lang="en-US" sz="1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per phase </a:t>
            </a:r>
            <a:r>
              <a:rPr lang="en-AU" sz="14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Courier New" pitchFamily="49" charset="0"/>
              </a:rPr>
              <a:t>I</a:t>
            </a:r>
            <a:r>
              <a:rPr lang="en-AU" sz="1400" baseline="-30000" dirty="0">
                <a:solidFill>
                  <a:schemeClr val="accent3">
                    <a:lumMod val="60000"/>
                    <a:lumOff val="40000"/>
                  </a:schemeClr>
                </a:solidFill>
                <a:cs typeface="Courier New" pitchFamily="49" charset="0"/>
              </a:rPr>
              <a:t>SC</a:t>
            </a:r>
            <a:r>
              <a:rPr lang="en-US" sz="1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.</a:t>
            </a:r>
            <a:endParaRPr lang="en-AU" sz="1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5487" name="AutoShape 15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1295400" y="4191000"/>
            <a:ext cx="1828800" cy="609600"/>
          </a:xfrm>
          <a:prstGeom prst="wedgeRectCallout">
            <a:avLst>
              <a:gd name="adj1" fmla="val -58074"/>
              <a:gd name="adj2" fmla="val -158074"/>
            </a:avLst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The transformer has an </a:t>
            </a:r>
            <a:r>
              <a:rPr lang="en-US" sz="1400" dirty="0">
                <a:solidFill>
                  <a:srgbClr val="FF9933"/>
                </a:solidFill>
              </a:rPr>
              <a:t>impedance </a:t>
            </a:r>
            <a:r>
              <a:rPr lang="en-US" sz="1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per phase </a:t>
            </a:r>
            <a:r>
              <a:rPr lang="en-AU" sz="14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cs typeface="Courier New" pitchFamily="49" charset="0"/>
              </a:rPr>
              <a:t>Z</a:t>
            </a:r>
            <a:r>
              <a:rPr lang="en-AU" sz="1400" baseline="-300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cs typeface="Courier New" pitchFamily="49" charset="0"/>
              </a:rPr>
              <a:t>ext</a:t>
            </a:r>
            <a:r>
              <a:rPr lang="en-US" sz="1400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Courier New" pitchFamily="49" charset="0"/>
              </a:rPr>
              <a:t>  </a:t>
            </a:r>
            <a:r>
              <a:rPr lang="en-US" sz="1400" dirty="0">
                <a:solidFill>
                  <a:schemeClr val="accent3">
                    <a:lumMod val="60000"/>
                    <a:lumOff val="40000"/>
                  </a:schemeClr>
                </a:solidFill>
                <a:cs typeface="Courier New" pitchFamily="49" charset="0"/>
              </a:rPr>
              <a:t>or </a:t>
            </a:r>
            <a:r>
              <a:rPr lang="en-AU" sz="1400" dirty="0">
                <a:solidFill>
                  <a:schemeClr val="accent3">
                    <a:lumMod val="60000"/>
                    <a:lumOff val="40000"/>
                  </a:schemeClr>
                </a:solidFill>
                <a:cs typeface="Courier New" pitchFamily="49" charset="0"/>
              </a:rPr>
              <a:t> </a:t>
            </a:r>
            <a:r>
              <a:rPr lang="en-AU" sz="14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cs typeface="Courier New" pitchFamily="49" charset="0"/>
              </a:rPr>
              <a:t>Z</a:t>
            </a:r>
            <a:r>
              <a:rPr lang="en-AU" sz="1400" baseline="-250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cs typeface="Courier New" pitchFamily="49" charset="0"/>
              </a:rPr>
              <a:t>int</a:t>
            </a:r>
            <a:r>
              <a:rPr lang="en-US" sz="1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endParaRPr lang="en-AU" sz="1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5488" name="AutoShape 16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327525" y="1370013"/>
            <a:ext cx="2284413" cy="731837"/>
          </a:xfrm>
          <a:prstGeom prst="wedgeRectCallout">
            <a:avLst>
              <a:gd name="adj1" fmla="val -78977"/>
              <a:gd name="adj2" fmla="val 191213"/>
            </a:avLst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Circuit breakers must be able to interrupt up to the </a:t>
            </a:r>
            <a:r>
              <a:rPr lang="en-US" sz="1400" dirty="0">
                <a:solidFill>
                  <a:srgbClr val="FF9933"/>
                </a:solidFill>
              </a:rPr>
              <a:t>prospective short circuit current </a:t>
            </a:r>
            <a:r>
              <a:rPr lang="en-US" sz="1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within a time.</a:t>
            </a:r>
            <a:endParaRPr lang="en-AU" sz="1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5489" name="AutoShape 17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056063" y="4975225"/>
            <a:ext cx="1552575" cy="571500"/>
          </a:xfrm>
          <a:prstGeom prst="wedgeRectCallout">
            <a:avLst>
              <a:gd name="adj1" fmla="val 25255"/>
              <a:gd name="adj2" fmla="val -265833"/>
            </a:avLst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Cables have a maximum </a:t>
            </a:r>
            <a:r>
              <a:rPr lang="en-US" sz="1400" dirty="0">
                <a:solidFill>
                  <a:srgbClr val="FF9933"/>
                </a:solidFill>
              </a:rPr>
              <a:t>current rating</a:t>
            </a:r>
            <a:r>
              <a:rPr lang="en-US" sz="1400" dirty="0"/>
              <a:t>.</a:t>
            </a:r>
            <a:endParaRPr lang="en-AU" sz="1400" dirty="0"/>
          </a:p>
        </p:txBody>
      </p:sp>
      <p:sp>
        <p:nvSpPr>
          <p:cNvPr id="105490" name="AutoShape 18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7105650" y="4267200"/>
            <a:ext cx="1428750" cy="438150"/>
          </a:xfrm>
          <a:prstGeom prst="wedgeRectCallout">
            <a:avLst>
              <a:gd name="adj1" fmla="val -106333"/>
              <a:gd name="adj2" fmla="val 34421"/>
            </a:avLst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1400" dirty="0">
                <a:solidFill>
                  <a:srgbClr val="FF9933"/>
                </a:solidFill>
              </a:rPr>
              <a:t>Volt drop</a:t>
            </a:r>
            <a:r>
              <a:rPr lang="en-US" sz="1400" dirty="0"/>
              <a:t> </a:t>
            </a:r>
            <a:r>
              <a:rPr lang="en-US" sz="1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must not exceed 5%.</a:t>
            </a:r>
            <a:endParaRPr lang="en-AU" sz="1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5492" name="Text Box 20"/>
          <p:cNvSpPr txBox="1">
            <a:spLocks noChangeArrowheads="1"/>
          </p:cNvSpPr>
          <p:nvPr/>
        </p:nvSpPr>
        <p:spPr bwMode="auto">
          <a:xfrm>
            <a:off x="3086100" y="2219325"/>
            <a:ext cx="155733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30000"/>
              </a:lnSpc>
              <a:spcBef>
                <a:spcPct val="30000"/>
              </a:spcBef>
            </a:pPr>
            <a:endParaRPr lang="en-US" sz="1400" dirty="0">
              <a:cs typeface="Courier New" pitchFamily="49" charset="0"/>
            </a:endParaRPr>
          </a:p>
          <a:p>
            <a:pPr>
              <a:lnSpc>
                <a:spcPct val="30000"/>
              </a:lnSpc>
              <a:spcBef>
                <a:spcPct val="30000"/>
              </a:spcBef>
            </a:pPr>
            <a:r>
              <a:rPr lang="en-US" sz="800" dirty="0" smtClean="0">
                <a:solidFill>
                  <a:srgbClr val="FFFF00"/>
                </a:solidFill>
                <a:cs typeface="Courier New" pitchFamily="49" charset="0"/>
              </a:rPr>
              <a:t>AS/NZS3008.1.1:2009 Tables </a:t>
            </a:r>
            <a:endParaRPr lang="en-AU" sz="800" dirty="0">
              <a:solidFill>
                <a:srgbClr val="FFFF00"/>
              </a:solidFill>
              <a:cs typeface="Courier New" pitchFamily="49" charset="0"/>
            </a:endParaRPr>
          </a:p>
        </p:txBody>
      </p:sp>
      <p:sp>
        <p:nvSpPr>
          <p:cNvPr id="105493" name="Text Box 21"/>
          <p:cNvSpPr txBox="1">
            <a:spLocks noChangeArrowheads="1"/>
          </p:cNvSpPr>
          <p:nvPr/>
        </p:nvSpPr>
        <p:spPr bwMode="auto">
          <a:xfrm>
            <a:off x="4200525" y="5576888"/>
            <a:ext cx="1685925" cy="246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30000"/>
              </a:lnSpc>
              <a:spcBef>
                <a:spcPct val="30000"/>
              </a:spcBef>
            </a:pPr>
            <a:endParaRPr lang="en-US" sz="1400" dirty="0">
              <a:cs typeface="Times New Roman" pitchFamily="18" charset="0"/>
            </a:endParaRPr>
          </a:p>
          <a:p>
            <a:pPr>
              <a:lnSpc>
                <a:spcPct val="30000"/>
              </a:lnSpc>
              <a:spcBef>
                <a:spcPct val="30000"/>
              </a:spcBef>
            </a:pPr>
            <a:r>
              <a:rPr lang="en-US" sz="800" dirty="0" smtClean="0">
                <a:solidFill>
                  <a:srgbClr val="FFFF00"/>
                </a:solidFill>
                <a:cs typeface="Times New Roman" pitchFamily="18" charset="0"/>
              </a:rPr>
              <a:t>AS/NZS 3000:2009 Clause 3.4</a:t>
            </a:r>
          </a:p>
        </p:txBody>
      </p:sp>
      <p:sp>
        <p:nvSpPr>
          <p:cNvPr id="105494" name="Text Box 22"/>
          <p:cNvSpPr txBox="1">
            <a:spLocks noChangeArrowheads="1"/>
          </p:cNvSpPr>
          <p:nvPr/>
        </p:nvSpPr>
        <p:spPr bwMode="auto">
          <a:xfrm>
            <a:off x="6843713" y="2162175"/>
            <a:ext cx="1685925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30000"/>
              </a:lnSpc>
              <a:spcBef>
                <a:spcPct val="30000"/>
              </a:spcBef>
            </a:pPr>
            <a:endParaRPr lang="en-US" sz="1400" dirty="0">
              <a:cs typeface="Times New Roman" pitchFamily="18" charset="0"/>
            </a:endParaRPr>
          </a:p>
          <a:p>
            <a:pPr>
              <a:lnSpc>
                <a:spcPct val="30000"/>
              </a:lnSpc>
              <a:spcBef>
                <a:spcPct val="30000"/>
              </a:spcBef>
            </a:pPr>
            <a:r>
              <a:rPr lang="en-US" sz="800" dirty="0">
                <a:solidFill>
                  <a:srgbClr val="FFFF00"/>
                </a:solidFill>
                <a:cs typeface="Times New Roman" pitchFamily="18" charset="0"/>
              </a:rPr>
              <a:t>AS/NZS </a:t>
            </a:r>
            <a:r>
              <a:rPr lang="en-US" sz="800" dirty="0" smtClean="0">
                <a:solidFill>
                  <a:srgbClr val="FFFF00"/>
                </a:solidFill>
                <a:cs typeface="Times New Roman" pitchFamily="18" charset="0"/>
              </a:rPr>
              <a:t>3000:2007 Appendix C2</a:t>
            </a:r>
            <a:endParaRPr lang="en-AU" sz="800" dirty="0">
              <a:solidFill>
                <a:srgbClr val="FFFF00"/>
              </a:solidFill>
            </a:endParaRPr>
          </a:p>
        </p:txBody>
      </p:sp>
      <p:sp>
        <p:nvSpPr>
          <p:cNvPr id="105495" name="Text Box 23"/>
          <p:cNvSpPr txBox="1">
            <a:spLocks noChangeArrowheads="1"/>
          </p:cNvSpPr>
          <p:nvPr/>
        </p:nvSpPr>
        <p:spPr bwMode="auto">
          <a:xfrm>
            <a:off x="7286625" y="5219700"/>
            <a:ext cx="1685925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30000"/>
              </a:lnSpc>
              <a:spcBef>
                <a:spcPct val="30000"/>
              </a:spcBef>
            </a:pPr>
            <a:endParaRPr lang="en-US" sz="1400" dirty="0">
              <a:cs typeface="Times New Roman" pitchFamily="18" charset="0"/>
            </a:endParaRPr>
          </a:p>
          <a:p>
            <a:pPr>
              <a:lnSpc>
                <a:spcPct val="30000"/>
              </a:lnSpc>
              <a:spcBef>
                <a:spcPct val="30000"/>
              </a:spcBef>
            </a:pPr>
            <a:r>
              <a:rPr lang="en-US" sz="800" dirty="0">
                <a:solidFill>
                  <a:srgbClr val="FFFF00"/>
                </a:solidFill>
                <a:cs typeface="Times New Roman" pitchFamily="18" charset="0"/>
              </a:rPr>
              <a:t>AS/NZS </a:t>
            </a:r>
            <a:r>
              <a:rPr lang="en-US" sz="800" dirty="0" smtClean="0">
                <a:solidFill>
                  <a:srgbClr val="FFFF00"/>
                </a:solidFill>
                <a:cs typeface="Times New Roman" pitchFamily="18" charset="0"/>
              </a:rPr>
              <a:t>3000:2007 Appendix C4</a:t>
            </a:r>
            <a:endParaRPr lang="en-AU" sz="800" dirty="0">
              <a:solidFill>
                <a:srgbClr val="FFFF00"/>
              </a:solidFill>
            </a:endParaRPr>
          </a:p>
        </p:txBody>
      </p:sp>
      <p:sp>
        <p:nvSpPr>
          <p:cNvPr id="105496" name="Text Box 24"/>
          <p:cNvSpPr txBox="1">
            <a:spLocks noChangeArrowheads="1"/>
          </p:cNvSpPr>
          <p:nvPr/>
        </p:nvSpPr>
        <p:spPr bwMode="auto">
          <a:xfrm>
            <a:off x="6804248" y="1124744"/>
            <a:ext cx="2067247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30000"/>
              </a:lnSpc>
              <a:spcBef>
                <a:spcPct val="30000"/>
              </a:spcBef>
            </a:pPr>
            <a:endParaRPr lang="en-US" sz="1400" dirty="0">
              <a:solidFill>
                <a:schemeClr val="accent2">
                  <a:lumMod val="60000"/>
                  <a:lumOff val="40000"/>
                </a:schemeClr>
              </a:solidFill>
              <a:cs typeface="Times New Roman" pitchFamily="18" charset="0"/>
            </a:endParaRPr>
          </a:p>
          <a:p>
            <a:pPr>
              <a:lnSpc>
                <a:spcPct val="30000"/>
              </a:lnSpc>
              <a:spcBef>
                <a:spcPct val="30000"/>
              </a:spcBef>
            </a:pPr>
            <a:r>
              <a:rPr lang="en-US" sz="800" dirty="0">
                <a:solidFill>
                  <a:srgbClr val="FFFF00"/>
                </a:solidFill>
                <a:cs typeface="Times New Roman" pitchFamily="18" charset="0"/>
              </a:rPr>
              <a:t>AS/NZS </a:t>
            </a:r>
            <a:r>
              <a:rPr lang="en-US" sz="800" dirty="0" smtClean="0">
                <a:solidFill>
                  <a:srgbClr val="FFFF00"/>
                </a:solidFill>
                <a:cs typeface="Times New Roman" pitchFamily="18" charset="0"/>
              </a:rPr>
              <a:t>3000:2007 Clause 2.5.4.2</a:t>
            </a:r>
            <a:endParaRPr lang="en-AU" sz="800" dirty="0">
              <a:solidFill>
                <a:srgbClr val="FFFF00"/>
              </a:solidFill>
            </a:endParaRPr>
          </a:p>
        </p:txBody>
      </p:sp>
      <p:sp>
        <p:nvSpPr>
          <p:cNvPr id="105497" name="Oval 25"/>
          <p:cNvSpPr>
            <a:spLocks noChangeArrowheads="1"/>
          </p:cNvSpPr>
          <p:nvPr/>
        </p:nvSpPr>
        <p:spPr bwMode="auto">
          <a:xfrm>
            <a:off x="1259632" y="6093296"/>
            <a:ext cx="4556720" cy="6286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/>
              <a:t>Click </a:t>
            </a:r>
            <a:r>
              <a:rPr lang="en-US" sz="1400" dirty="0" smtClean="0"/>
              <a:t>any </a:t>
            </a:r>
            <a:r>
              <a:rPr lang="en-US" sz="1400" dirty="0"/>
              <a:t>box </a:t>
            </a:r>
            <a:r>
              <a:rPr lang="en-US" sz="1400" dirty="0" smtClean="0"/>
              <a:t>to find out more.</a:t>
            </a:r>
          </a:p>
          <a:p>
            <a:pPr algn="ctr"/>
            <a:r>
              <a:rPr lang="en-US" sz="1400" dirty="0" smtClean="0"/>
              <a:t>Click  on the “U” to return back here</a:t>
            </a:r>
            <a:endParaRPr lang="en-AU" sz="1400" dirty="0"/>
          </a:p>
        </p:txBody>
      </p:sp>
      <p:sp>
        <p:nvSpPr>
          <p:cNvPr id="25" name="U-Turn Arrow 24">
            <a:hlinkClick r:id="" action="ppaction://hlinkshowjump?jump=lastslideviewed"/>
          </p:cNvPr>
          <p:cNvSpPr/>
          <p:nvPr/>
        </p:nvSpPr>
        <p:spPr>
          <a:xfrm rot="5400000">
            <a:off x="393162" y="6179078"/>
            <a:ext cx="288032" cy="36004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71538" y="3429000"/>
            <a:ext cx="174919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800" dirty="0" smtClean="0">
                <a:solidFill>
                  <a:srgbClr val="FFFF00"/>
                </a:solidFill>
              </a:rPr>
              <a:t>AS/NZS3000:2009 Appendix B4.4</a:t>
            </a:r>
            <a:endParaRPr lang="en-AU" sz="800" dirty="0">
              <a:solidFill>
                <a:srgbClr val="FFFF00"/>
              </a:solidFill>
            </a:endParaRPr>
          </a:p>
        </p:txBody>
      </p:sp>
      <p:sp>
        <p:nvSpPr>
          <p:cNvPr id="27" name="AutoShape 19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275263" y="2339975"/>
            <a:ext cx="1749425" cy="576263"/>
          </a:xfrm>
          <a:prstGeom prst="wedgeRectCallout">
            <a:avLst>
              <a:gd name="adj1" fmla="val -13431"/>
              <a:gd name="adj2" fmla="val 129889"/>
            </a:avLst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Mains and </a:t>
            </a:r>
            <a:r>
              <a:rPr lang="en-US" sz="14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submains</a:t>
            </a:r>
            <a:r>
              <a:rPr lang="en-US" sz="1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have a  </a:t>
            </a:r>
            <a:r>
              <a:rPr lang="en-US" sz="1400" dirty="0">
                <a:solidFill>
                  <a:srgbClr val="FF9933"/>
                </a:solidFill>
              </a:rPr>
              <a:t>maximum demand</a:t>
            </a:r>
            <a:r>
              <a:rPr lang="en-US" sz="1400" dirty="0"/>
              <a:t>.</a:t>
            </a:r>
            <a:endParaRPr lang="en-AU" sz="1400" dirty="0"/>
          </a:p>
        </p:txBody>
      </p:sp>
      <p:sp>
        <p:nvSpPr>
          <p:cNvPr id="28" name="AutoShape 15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5929322" y="5500702"/>
            <a:ext cx="2143140" cy="285752"/>
          </a:xfrm>
          <a:prstGeom prst="wedgeRectCallout">
            <a:avLst>
              <a:gd name="adj1" fmla="val -41276"/>
              <a:gd name="adj2" fmla="val -360409"/>
            </a:avLst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AU" sz="1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Maximum </a:t>
            </a:r>
            <a:r>
              <a:rPr lang="en-AU" sz="1400" dirty="0" smtClean="0">
                <a:solidFill>
                  <a:srgbClr val="FFC000"/>
                </a:solidFill>
              </a:rPr>
              <a:t>Circuit Length</a:t>
            </a:r>
            <a:endParaRPr lang="en-US" sz="1400" dirty="0">
              <a:solidFill>
                <a:srgbClr val="FFC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00826" y="5929330"/>
            <a:ext cx="16626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800" dirty="0" smtClean="0">
                <a:solidFill>
                  <a:srgbClr val="FFFF00"/>
                </a:solidFill>
              </a:rPr>
              <a:t>AS/NZS3000:2009 Appendix B5</a:t>
            </a:r>
            <a:endParaRPr lang="en-AU" sz="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05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105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4000"/>
                            </p:stCondLst>
                            <p:childTnLst>
                              <p:par>
                                <p:cTn id="3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000"/>
                            </p:stCondLst>
                            <p:childTnLst>
                              <p:par>
                                <p:cTn id="3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105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105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105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105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30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0" fill="hold"/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6000"/>
                            </p:stCondLst>
                            <p:childTnLst>
                              <p:par>
                                <p:cTn id="5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9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05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1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05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3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05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05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7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05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9000"/>
                            </p:stCondLst>
                            <p:childTnLst>
                              <p:par>
                                <p:cTn id="7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105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105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1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05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3000"/>
                            </p:stCondLst>
                            <p:childTnLst>
                              <p:par>
                                <p:cTn id="8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105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2000" fill="hold"/>
                                        <p:tgtEl>
                                          <p:spTgt spid="105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5000"/>
                            </p:stCondLst>
                            <p:childTnLst>
                              <p:par>
                                <p:cTn id="8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2000" fill="hold"/>
                                        <p:tgtEl>
                                          <p:spTgt spid="105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2000" fill="hold"/>
                                        <p:tgtEl>
                                          <p:spTgt spid="105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7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105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9000"/>
                            </p:stCondLst>
                            <p:childTnLst>
                              <p:par>
                                <p:cTn id="98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2000" fill="hold"/>
                                        <p:tgtEl>
                                          <p:spTgt spid="105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2000" fill="hold"/>
                                        <p:tgtEl>
                                          <p:spTgt spid="105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3000"/>
                            </p:stCondLst>
                            <p:childTnLst>
                              <p:par>
                                <p:cTn id="10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5000"/>
                            </p:stCondLst>
                            <p:childTnLst>
                              <p:par>
                                <p:cTn id="108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1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105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105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105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105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8000"/>
                            </p:stCondLst>
                            <p:childTnLst>
                              <p:par>
                                <p:cTn id="1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7" grpId="0" autoUpdateAnimBg="0"/>
      <p:bldP spid="105478" grpId="0" autoUpdateAnimBg="0"/>
      <p:bldP spid="105479" grpId="0" autoUpdateAnimBg="0"/>
      <p:bldP spid="105480" grpId="0" autoUpdateAnimBg="0"/>
      <p:bldP spid="105481" grpId="0" autoUpdateAnimBg="0"/>
      <p:bldP spid="105482" grpId="0" autoUpdateAnimBg="0"/>
      <p:bldP spid="105483" grpId="0" autoUpdateAnimBg="0"/>
      <p:bldP spid="105484" grpId="0" animBg="1" autoUpdateAnimBg="0"/>
      <p:bldP spid="105485" grpId="0" animBg="1" autoUpdateAnimBg="0"/>
      <p:bldP spid="105486" grpId="0" animBg="1" autoUpdateAnimBg="0"/>
      <p:bldP spid="105487" grpId="0" animBg="1" autoUpdateAnimBg="0"/>
      <p:bldP spid="105488" grpId="0" animBg="1" autoUpdateAnimBg="0"/>
      <p:bldP spid="105489" grpId="0" animBg="1" autoUpdateAnimBg="0"/>
      <p:bldP spid="105490" grpId="0" animBg="1" autoUpdateAnimBg="0"/>
      <p:bldP spid="105492" grpId="0" autoUpdateAnimBg="0"/>
      <p:bldP spid="105493" grpId="0" autoUpdateAnimBg="0"/>
      <p:bldP spid="105494" grpId="0" autoUpdateAnimBg="0"/>
      <p:bldP spid="105495" grpId="0" autoUpdateAnimBg="0"/>
      <p:bldP spid="105496" grpId="0" autoUpdateAnimBg="0"/>
      <p:bldP spid="105497" grpId="0" animBg="1" autoUpdateAnimBg="0"/>
      <p:bldP spid="25" grpId="0" animBg="1"/>
      <p:bldP spid="26" grpId="0"/>
      <p:bldP spid="27" grpId="0" animBg="1" autoUpdateAnimBg="0"/>
      <p:bldP spid="28" grpId="0" animBg="1" autoUpdateAnimBg="0"/>
      <p:bldP spid="2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772400" cy="762000"/>
          </a:xfrm>
        </p:spPr>
        <p:txBody>
          <a:bodyPr/>
          <a:lstStyle/>
          <a:p>
            <a:r>
              <a:rPr lang="en-US" sz="2000" dirty="0">
                <a:solidFill>
                  <a:schemeClr val="bg1"/>
                </a:solidFill>
                <a:cs typeface="Courier New" pitchFamily="49" charset="0"/>
              </a:rPr>
              <a:t> Touch Voltage Limit</a:t>
            </a:r>
            <a:endParaRPr lang="en-AU" sz="2000" dirty="0">
              <a:solidFill>
                <a:schemeClr val="bg1"/>
              </a:solidFill>
              <a:cs typeface="Courier New" pitchFamily="49" charset="0"/>
            </a:endParaRPr>
          </a:p>
        </p:txBody>
      </p:sp>
      <p:sp>
        <p:nvSpPr>
          <p:cNvPr id="98307" name="Text Box 3"/>
          <p:cNvSpPr txBox="1">
            <a:spLocks noChangeArrowheads="1"/>
          </p:cNvSpPr>
          <p:nvPr/>
        </p:nvSpPr>
        <p:spPr bwMode="auto">
          <a:xfrm>
            <a:off x="1066800" y="1217613"/>
            <a:ext cx="74676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cs typeface="Arial" charset="0"/>
              </a:rPr>
              <a:t>The </a:t>
            </a:r>
            <a:r>
              <a:rPr lang="en-US" sz="1800" dirty="0">
                <a:solidFill>
                  <a:srgbClr val="FFFF00"/>
                </a:solidFill>
                <a:cs typeface="Arial" charset="0"/>
              </a:rPr>
              <a:t>circuit protection device must automatically disconnect the supply</a:t>
            </a:r>
            <a:r>
              <a:rPr lang="en-US" sz="1800" dirty="0">
                <a:solidFill>
                  <a:schemeClr val="bg1"/>
                </a:solidFill>
                <a:cs typeface="Arial" charset="0"/>
              </a:rPr>
              <a:t> if a fault occurs which could result in a touch voltage greater than 50 V </a:t>
            </a:r>
            <a:r>
              <a:rPr lang="en-US" sz="1800" dirty="0" err="1">
                <a:solidFill>
                  <a:schemeClr val="bg1"/>
                </a:solidFill>
                <a:cs typeface="Arial" charset="0"/>
              </a:rPr>
              <a:t>a.c</a:t>
            </a:r>
            <a:r>
              <a:rPr lang="en-US" sz="1800" dirty="0">
                <a:solidFill>
                  <a:schemeClr val="bg1"/>
                </a:solidFill>
                <a:cs typeface="Arial" charset="0"/>
              </a:rPr>
              <a:t>. or 120 V </a:t>
            </a:r>
            <a:r>
              <a:rPr lang="en-US" sz="1800" dirty="0" err="1">
                <a:solidFill>
                  <a:schemeClr val="bg1"/>
                </a:solidFill>
                <a:cs typeface="Arial" charset="0"/>
              </a:rPr>
              <a:t>d.c</a:t>
            </a:r>
            <a:r>
              <a:rPr lang="en-US" sz="1800" dirty="0">
                <a:solidFill>
                  <a:schemeClr val="bg1"/>
                </a:solidFill>
                <a:cs typeface="Arial" charset="0"/>
              </a:rPr>
              <a:t>. </a:t>
            </a:r>
            <a:r>
              <a:rPr lang="en-US" sz="1800" dirty="0" smtClean="0">
                <a:solidFill>
                  <a:srgbClr val="FFFF00"/>
                </a:solidFill>
                <a:cs typeface="Arial" charset="0"/>
              </a:rPr>
              <a:t>(Wiring Rules Clause 2.4.2)</a:t>
            </a:r>
            <a:endParaRPr lang="en-AU" sz="1800" dirty="0">
              <a:solidFill>
                <a:srgbClr val="FFFF00"/>
              </a:solidFill>
              <a:cs typeface="Arial" charset="0"/>
            </a:endParaRPr>
          </a:p>
        </p:txBody>
      </p:sp>
      <p:graphicFrame>
        <p:nvGraphicFramePr>
          <p:cNvPr id="98308" name="Object 4"/>
          <p:cNvGraphicFramePr>
            <a:graphicFrameLocks noChangeAspect="1"/>
          </p:cNvGraphicFramePr>
          <p:nvPr/>
        </p:nvGraphicFramePr>
        <p:xfrm>
          <a:off x="899592" y="2564904"/>
          <a:ext cx="5715000" cy="2608263"/>
        </p:xfrm>
        <a:graphic>
          <a:graphicData uri="http://schemas.openxmlformats.org/presentationml/2006/ole">
            <p:oleObj spid="_x0000_s98308" name="CorelDRAW!" r:id="rId4" imgW="2764231" imgH="1261872" progId="">
              <p:embed/>
            </p:oleObj>
          </a:graphicData>
        </a:graphic>
      </p:graphicFrame>
      <p:sp>
        <p:nvSpPr>
          <p:cNvPr id="5" name="U-Turn Arrow 4">
            <a:hlinkClick r:id="" action="ppaction://hlinkshowjump?jump=lastslideviewed"/>
          </p:cNvPr>
          <p:cNvSpPr/>
          <p:nvPr/>
        </p:nvSpPr>
        <p:spPr>
          <a:xfrm rot="5400000">
            <a:off x="611560" y="6093296"/>
            <a:ext cx="288032" cy="36004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83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8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8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/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772400" cy="762000"/>
          </a:xfrm>
        </p:spPr>
        <p:txBody>
          <a:bodyPr/>
          <a:lstStyle/>
          <a:p>
            <a:r>
              <a:rPr lang="en-US" sz="2000" dirty="0">
                <a:solidFill>
                  <a:schemeClr val="bg1"/>
                </a:solidFill>
                <a:cs typeface="Courier New" pitchFamily="49" charset="0"/>
              </a:rPr>
              <a:t> Short Circuit Current</a:t>
            </a:r>
            <a:endParaRPr lang="en-AU" sz="2000" dirty="0">
              <a:solidFill>
                <a:schemeClr val="bg1"/>
              </a:solidFill>
              <a:cs typeface="Courier New" pitchFamily="49" charset="0"/>
            </a:endParaRPr>
          </a:p>
        </p:txBody>
      </p:sp>
      <p:sp>
        <p:nvSpPr>
          <p:cNvPr id="99331" name="Text Box 3"/>
          <p:cNvSpPr txBox="1">
            <a:spLocks noChangeArrowheads="1"/>
          </p:cNvSpPr>
          <p:nvPr/>
        </p:nvSpPr>
        <p:spPr bwMode="auto">
          <a:xfrm>
            <a:off x="1066800" y="1522413"/>
            <a:ext cx="7467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dirty="0">
                <a:solidFill>
                  <a:srgbClr val="FFFF00"/>
                </a:solidFill>
                <a:cs typeface="Arial" charset="0"/>
              </a:rPr>
              <a:t>AS/NZS </a:t>
            </a:r>
            <a:r>
              <a:rPr lang="en-US" sz="1800" dirty="0" smtClean="0">
                <a:solidFill>
                  <a:srgbClr val="FFFF00"/>
                </a:solidFill>
                <a:cs typeface="Arial" charset="0"/>
              </a:rPr>
              <a:t>3000:2007</a:t>
            </a:r>
            <a:r>
              <a:rPr lang="en-AU" sz="1800" dirty="0" smtClean="0">
                <a:solidFill>
                  <a:srgbClr val="FFFF00"/>
                </a:solidFill>
                <a:cs typeface="Arial" charset="0"/>
              </a:rPr>
              <a:t> </a:t>
            </a:r>
            <a:r>
              <a:rPr lang="en-US" sz="1800" dirty="0">
                <a:solidFill>
                  <a:srgbClr val="FFFF00"/>
                </a:solidFill>
                <a:cs typeface="Arial" charset="0"/>
              </a:rPr>
              <a:t>Clause </a:t>
            </a:r>
            <a:r>
              <a:rPr lang="en-AU" sz="1800" dirty="0" smtClean="0">
                <a:solidFill>
                  <a:srgbClr val="FFFF00"/>
                </a:solidFill>
                <a:cs typeface="Arial" charset="0"/>
              </a:rPr>
              <a:t>2.5.4.5</a:t>
            </a:r>
            <a:r>
              <a:rPr lang="en-US" sz="1800" dirty="0" smtClean="0">
                <a:solidFill>
                  <a:srgbClr val="FFFF00"/>
                </a:solidFill>
                <a:cs typeface="Arial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cs typeface="Arial" charset="0"/>
              </a:rPr>
              <a:t>requires that g</a:t>
            </a:r>
            <a:r>
              <a:rPr lang="en-AU" sz="1800" dirty="0" err="1">
                <a:solidFill>
                  <a:schemeClr val="bg1"/>
                </a:solidFill>
                <a:cs typeface="Arial" charset="0"/>
              </a:rPr>
              <a:t>eneral</a:t>
            </a:r>
            <a:r>
              <a:rPr lang="en-AU" sz="18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cs typeface="Arial" charset="0"/>
              </a:rPr>
              <a:t>p</a:t>
            </a:r>
            <a:r>
              <a:rPr lang="en-AU" sz="1800" dirty="0" err="1">
                <a:solidFill>
                  <a:schemeClr val="bg1"/>
                </a:solidFill>
                <a:cs typeface="Arial" charset="0"/>
              </a:rPr>
              <a:t>rotective</a:t>
            </a:r>
            <a:r>
              <a:rPr lang="en-AU" sz="1800" dirty="0">
                <a:solidFill>
                  <a:schemeClr val="bg1"/>
                </a:solidFill>
                <a:cs typeface="Arial" charset="0"/>
              </a:rPr>
              <a:t> devices shall be provided to </a:t>
            </a:r>
            <a:r>
              <a:rPr lang="en-AU" sz="1800" dirty="0">
                <a:solidFill>
                  <a:srgbClr val="FFFF00"/>
                </a:solidFill>
                <a:cs typeface="Arial" charset="0"/>
              </a:rPr>
              <a:t>interrupt </a:t>
            </a:r>
            <a:r>
              <a:rPr lang="en-AU" sz="1800" dirty="0">
                <a:solidFill>
                  <a:schemeClr val="bg1"/>
                </a:solidFill>
                <a:cs typeface="Arial" charset="0"/>
              </a:rPr>
              <a:t>any short-circuit current flowing in the conductors </a:t>
            </a:r>
            <a:r>
              <a:rPr lang="en-AU" sz="1800" dirty="0">
                <a:solidFill>
                  <a:srgbClr val="FFFF00"/>
                </a:solidFill>
                <a:cs typeface="Arial" charset="0"/>
              </a:rPr>
              <a:t>before such a current can cause danger </a:t>
            </a:r>
            <a:r>
              <a:rPr lang="en-AU" sz="1800" dirty="0">
                <a:solidFill>
                  <a:schemeClr val="bg1"/>
                </a:solidFill>
                <a:cs typeface="Arial" charset="0"/>
              </a:rPr>
              <a:t>due to thermal and mechanical effects produced in conductors and connections.</a:t>
            </a:r>
            <a:r>
              <a:rPr lang="en-US" sz="1800" dirty="0">
                <a:solidFill>
                  <a:schemeClr val="bg1"/>
                </a:solidFill>
                <a:cs typeface="Arial" charset="0"/>
              </a:rPr>
              <a:t> </a:t>
            </a:r>
            <a:endParaRPr lang="en-AU" sz="18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" name="U-Turn Arrow 3">
            <a:hlinkClick r:id="" action="ppaction://hlinkshowjump?jump=lastslideviewed"/>
          </p:cNvPr>
          <p:cNvSpPr/>
          <p:nvPr/>
        </p:nvSpPr>
        <p:spPr>
          <a:xfrm rot="5400000">
            <a:off x="611560" y="6093296"/>
            <a:ext cx="288032" cy="36004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build="p"/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772400" cy="762000"/>
          </a:xfrm>
        </p:spPr>
        <p:txBody>
          <a:bodyPr/>
          <a:lstStyle/>
          <a:p>
            <a:r>
              <a:rPr lang="en-US" sz="2000" dirty="0">
                <a:cs typeface="Courier New" pitchFamily="49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cs typeface="Courier New" pitchFamily="49" charset="0"/>
              </a:rPr>
              <a:t>Short Circuit Disconnect Time</a:t>
            </a:r>
            <a:endParaRPr lang="en-AU" sz="2000" dirty="0">
              <a:solidFill>
                <a:schemeClr val="bg1"/>
              </a:solidFill>
              <a:cs typeface="Courier New" pitchFamily="49" charset="0"/>
            </a:endParaRPr>
          </a:p>
        </p:txBody>
      </p:sp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1066800" y="1143000"/>
            <a:ext cx="74676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AU" sz="1800" dirty="0">
                <a:solidFill>
                  <a:schemeClr val="bg1"/>
                </a:solidFill>
                <a:cs typeface="Arial" charset="0"/>
              </a:rPr>
              <a:t>For </a:t>
            </a:r>
            <a:r>
              <a:rPr lang="en-AU" sz="1800" dirty="0">
                <a:solidFill>
                  <a:srgbClr val="FFFF00"/>
                </a:solidFill>
                <a:cs typeface="Arial" charset="0"/>
              </a:rPr>
              <a:t>short circuits of duration up to 5 s</a:t>
            </a:r>
            <a:r>
              <a:rPr lang="en-US" sz="1800" dirty="0" err="1">
                <a:solidFill>
                  <a:srgbClr val="FFFF00"/>
                </a:solidFill>
                <a:cs typeface="Arial" charset="0"/>
              </a:rPr>
              <a:t>econds</a:t>
            </a:r>
            <a:r>
              <a:rPr lang="en-AU" sz="1800" dirty="0">
                <a:solidFill>
                  <a:srgbClr val="FFFF00"/>
                </a:solidFill>
                <a:cs typeface="Arial" charset="0"/>
              </a:rPr>
              <a:t> </a:t>
            </a:r>
            <a:r>
              <a:rPr lang="en-AU" sz="1800" dirty="0">
                <a:solidFill>
                  <a:schemeClr val="bg1"/>
                </a:solidFill>
                <a:cs typeface="Arial" charset="0"/>
              </a:rPr>
              <a:t>the time in which a given short-circuit current will raise the conductors from the highest admissible temperature in normal duty to the limit temperature may, as an approximation, be calculated from the following equation:</a:t>
            </a:r>
            <a:endParaRPr lang="en-US" sz="1800" dirty="0">
              <a:solidFill>
                <a:schemeClr val="bg1"/>
              </a:solidFill>
              <a:cs typeface="Arial" charset="0"/>
            </a:endParaRPr>
          </a:p>
          <a:p>
            <a:endParaRPr lang="en-US" sz="1800" dirty="0">
              <a:solidFill>
                <a:schemeClr val="bg1"/>
              </a:solidFill>
              <a:cs typeface="Arial" charset="0"/>
            </a:endParaRPr>
          </a:p>
          <a:p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                                                    </a:t>
            </a:r>
            <a:r>
              <a:rPr lang="en-US" sz="14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1400" dirty="0" smtClean="0">
                <a:solidFill>
                  <a:srgbClr val="FFFF00"/>
                </a:solidFill>
                <a:cs typeface="Arial" charset="0"/>
              </a:rPr>
              <a:t>See </a:t>
            </a:r>
            <a:r>
              <a:rPr lang="en-US" sz="1400" dirty="0">
                <a:solidFill>
                  <a:srgbClr val="FFFF00"/>
                </a:solidFill>
                <a:cs typeface="Arial" charset="0"/>
              </a:rPr>
              <a:t>AS/NZS </a:t>
            </a:r>
            <a:r>
              <a:rPr lang="en-US" sz="1400" dirty="0" smtClean="0">
                <a:solidFill>
                  <a:srgbClr val="FFFF00"/>
                </a:solidFill>
                <a:cs typeface="Arial" charset="0"/>
              </a:rPr>
              <a:t>3008.1.1:2009  Clause 5.3 Table 52</a:t>
            </a:r>
            <a:r>
              <a:rPr lang="en-US" sz="1800" dirty="0" smtClean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 </a:t>
            </a:r>
          </a:p>
          <a:p>
            <a:r>
              <a:rPr lang="en-US" sz="1800" dirty="0" smtClean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			</a:t>
            </a:r>
            <a:r>
              <a:rPr lang="en-US" sz="1400" dirty="0" smtClean="0">
                <a:solidFill>
                  <a:srgbClr val="FFFF00"/>
                </a:solidFill>
                <a:ea typeface="Arial Unicode MS" pitchFamily="34" charset="-128"/>
                <a:cs typeface="Arial Unicode MS" pitchFamily="34" charset="-128"/>
              </a:rPr>
              <a:t>            AS/NZS 3000:2007 Clause 2.5.4.5  (b)</a:t>
            </a:r>
            <a:r>
              <a:rPr lang="en-US" sz="1800" dirty="0" smtClean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		                 </a:t>
            </a:r>
            <a:endParaRPr lang="en-AU" sz="1800" baseline="30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356" name="Text Box 4"/>
          <p:cNvSpPr txBox="1">
            <a:spLocks noChangeArrowheads="1"/>
          </p:cNvSpPr>
          <p:nvPr/>
        </p:nvSpPr>
        <p:spPr bwMode="auto">
          <a:xfrm>
            <a:off x="467544" y="3789040"/>
            <a:ext cx="7429500" cy="233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W</a:t>
            </a:r>
            <a:r>
              <a:rPr lang="en-AU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here</a:t>
            </a:r>
          </a:p>
          <a:p>
            <a:pPr>
              <a:spcBef>
                <a:spcPct val="50000"/>
              </a:spcBef>
            </a:pPr>
            <a:r>
              <a:rPr lang="en-AU" sz="18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t </a:t>
            </a:r>
            <a:r>
              <a:rPr lang="en-US" sz="18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 </a:t>
            </a:r>
            <a:r>
              <a:rPr lang="en-AU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= </a:t>
            </a: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AU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duration in seconds</a:t>
            </a:r>
          </a:p>
          <a:p>
            <a:pPr>
              <a:spcBef>
                <a:spcPct val="50000"/>
              </a:spcBef>
            </a:pPr>
            <a:r>
              <a:rPr lang="en-AU" sz="16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K</a:t>
            </a:r>
            <a:r>
              <a:rPr lang="en-AU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 </a:t>
            </a:r>
            <a:r>
              <a:rPr lang="en-AU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=</a:t>
            </a: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a </a:t>
            </a:r>
            <a:r>
              <a:rPr lang="en-AU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factor dependent on the material of the conductor, the insulation and the initial and the final temperatures.  See AS/NZS 3008.1.1</a:t>
            </a: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:2009  </a:t>
            </a:r>
            <a:r>
              <a:rPr lang="en-AU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AU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Table </a:t>
            </a:r>
            <a:r>
              <a:rPr lang="en-AU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52.</a:t>
            </a:r>
            <a:r>
              <a:rPr lang="en-US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                </a:t>
            </a:r>
            <a:r>
              <a:rPr lang="en-AU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AU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 typical value of K is 111.</a:t>
            </a:r>
          </a:p>
          <a:p>
            <a:pPr>
              <a:spcBef>
                <a:spcPct val="50000"/>
              </a:spcBef>
            </a:pPr>
            <a:r>
              <a:rPr lang="en-AU" sz="16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S</a:t>
            </a:r>
            <a:r>
              <a:rPr lang="en-AU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 </a:t>
            </a:r>
            <a:r>
              <a:rPr lang="en-AU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= </a:t>
            </a: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AU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cross-sectional area of the conductor in mm</a:t>
            </a:r>
            <a:r>
              <a:rPr lang="en-AU" sz="1700" baseline="30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2</a:t>
            </a:r>
          </a:p>
          <a:p>
            <a:pPr>
              <a:spcBef>
                <a:spcPct val="50000"/>
              </a:spcBef>
            </a:pPr>
            <a:r>
              <a:rPr lang="en-AU" sz="16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I </a:t>
            </a:r>
            <a:r>
              <a:rPr lang="en-US" sz="16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 </a:t>
            </a:r>
            <a:r>
              <a:rPr lang="en-AU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= </a:t>
            </a: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 </a:t>
            </a:r>
            <a:r>
              <a:rPr lang="en-AU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effective short-circuit current (A</a:t>
            </a:r>
            <a:r>
              <a:rPr lang="en-AU" sz="1600" baseline="-25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AU" sz="1600" baseline="-250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r.m.s</a:t>
            </a:r>
            <a:r>
              <a:rPr lang="en-AU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)</a:t>
            </a:r>
          </a:p>
        </p:txBody>
      </p:sp>
      <p:graphicFrame>
        <p:nvGraphicFramePr>
          <p:cNvPr id="100357" name="Object 5"/>
          <p:cNvGraphicFramePr>
            <a:graphicFrameLocks noChangeAspect="1"/>
          </p:cNvGraphicFramePr>
          <p:nvPr/>
        </p:nvGraphicFramePr>
        <p:xfrm>
          <a:off x="395536" y="2708920"/>
          <a:ext cx="1522413" cy="949325"/>
        </p:xfrm>
        <a:graphic>
          <a:graphicData uri="http://schemas.openxmlformats.org/presentationml/2006/ole">
            <p:oleObj spid="_x0000_s100357" name="Equation" r:id="rId4" imgW="672808" imgH="418918" progId="Equation.3">
              <p:embed/>
            </p:oleObj>
          </a:graphicData>
        </a:graphic>
      </p:graphicFrame>
      <p:sp>
        <p:nvSpPr>
          <p:cNvPr id="6" name="U-Turn Arrow 5">
            <a:hlinkClick r:id="" action="ppaction://hlinkshowjump?jump=lastslideviewed"/>
          </p:cNvPr>
          <p:cNvSpPr/>
          <p:nvPr/>
        </p:nvSpPr>
        <p:spPr>
          <a:xfrm rot="5400000">
            <a:off x="611560" y="6093296"/>
            <a:ext cx="288032" cy="36004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build="p"/>
      <p:bldP spid="100356" grpId="1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772400" cy="762000"/>
          </a:xfrm>
        </p:spPr>
        <p:txBody>
          <a:bodyPr/>
          <a:lstStyle/>
          <a:p>
            <a:r>
              <a:rPr lang="en-US" sz="2000" dirty="0">
                <a:cs typeface="Courier New" pitchFamily="49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cs typeface="Courier New" pitchFamily="49" charset="0"/>
              </a:rPr>
              <a:t>Short Circuit Current</a:t>
            </a:r>
            <a:endParaRPr lang="en-AU" sz="2000" dirty="0">
              <a:solidFill>
                <a:schemeClr val="bg1"/>
              </a:solidFill>
              <a:cs typeface="Courier New" pitchFamily="49" charset="0"/>
            </a:endParaRPr>
          </a:p>
        </p:txBody>
      </p:sp>
      <p:sp>
        <p:nvSpPr>
          <p:cNvPr id="101379" name="Text Box 3"/>
          <p:cNvSpPr txBox="1">
            <a:spLocks noChangeArrowheads="1"/>
          </p:cNvSpPr>
          <p:nvPr/>
        </p:nvSpPr>
        <p:spPr bwMode="auto">
          <a:xfrm>
            <a:off x="1066800" y="1143000"/>
            <a:ext cx="74676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dirty="0">
                <a:solidFill>
                  <a:srgbClr val="FFFF00"/>
                </a:solidFill>
                <a:cs typeface="Arial" charset="0"/>
              </a:rPr>
              <a:t>An equation to calculate the current</a:t>
            </a:r>
            <a:r>
              <a:rPr lang="en-US" sz="1800" dirty="0">
                <a:solidFill>
                  <a:schemeClr val="bg1"/>
                </a:solidFill>
                <a:cs typeface="Arial" charset="0"/>
              </a:rPr>
              <a:t> required to disconnect the circuit in a given time can be determined by transposition</a:t>
            </a:r>
            <a:r>
              <a:rPr lang="en-AU" sz="1800" dirty="0">
                <a:solidFill>
                  <a:schemeClr val="bg1"/>
                </a:solidFill>
                <a:cs typeface="Arial" charset="0"/>
              </a:rPr>
              <a:t>:</a:t>
            </a:r>
            <a:endParaRPr lang="en-US" sz="1800" dirty="0">
              <a:solidFill>
                <a:schemeClr val="bg1"/>
              </a:solidFill>
              <a:cs typeface="Arial" charset="0"/>
            </a:endParaRPr>
          </a:p>
          <a:p>
            <a:r>
              <a:rPr lang="en-US" sz="1800" dirty="0">
                <a:cs typeface="Arial" charset="0"/>
              </a:rPr>
              <a:t> </a:t>
            </a:r>
          </a:p>
          <a:p>
            <a:endParaRPr lang="en-US" sz="1800" dirty="0">
              <a:cs typeface="Arial" charset="0"/>
            </a:endParaRPr>
          </a:p>
          <a:p>
            <a:endParaRPr lang="en-US" sz="1800" dirty="0">
              <a:cs typeface="Arial" charset="0"/>
            </a:endParaRPr>
          </a:p>
          <a:p>
            <a:endParaRPr lang="en-US" sz="1800" dirty="0">
              <a:cs typeface="Arial" charset="0"/>
            </a:endParaRPr>
          </a:p>
          <a:p>
            <a:r>
              <a:rPr lang="en-US" sz="1800" dirty="0">
                <a:cs typeface="Arial" charset="0"/>
              </a:rPr>
              <a:t>                              </a:t>
            </a:r>
            <a:r>
              <a:rPr lang="en-US" sz="1800" dirty="0" smtClean="0">
                <a:cs typeface="Arial" charset="0"/>
              </a:rPr>
              <a:t>        </a:t>
            </a:r>
            <a:r>
              <a:rPr lang="en-US" sz="1800" dirty="0" smtClean="0">
                <a:latin typeface="Times New Roman" pitchFamily="18" charset="0"/>
                <a:cs typeface="Arial" charset="0"/>
              </a:rPr>
              <a:t> </a:t>
            </a:r>
            <a:endParaRPr lang="en-AU" i="1" dirty="0">
              <a:latin typeface="Times New Roman" pitchFamily="18" charset="0"/>
              <a:cs typeface="Arial" charset="0"/>
            </a:endParaRPr>
          </a:p>
        </p:txBody>
      </p:sp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539552" y="3573016"/>
            <a:ext cx="7429500" cy="233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W</a:t>
            </a:r>
            <a:r>
              <a:rPr lang="en-AU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here</a:t>
            </a:r>
          </a:p>
          <a:p>
            <a:pPr>
              <a:spcBef>
                <a:spcPct val="50000"/>
              </a:spcBef>
            </a:pPr>
            <a:r>
              <a:rPr lang="en-AU" sz="18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t </a:t>
            </a:r>
            <a:r>
              <a:rPr lang="en-US" sz="18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 </a:t>
            </a:r>
            <a:r>
              <a:rPr lang="en-AU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= </a:t>
            </a: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AU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duration in seconds</a:t>
            </a:r>
          </a:p>
          <a:p>
            <a:pPr>
              <a:spcBef>
                <a:spcPct val="50000"/>
              </a:spcBef>
            </a:pPr>
            <a:r>
              <a:rPr lang="en-AU" sz="16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K</a:t>
            </a:r>
            <a:r>
              <a:rPr lang="en-AU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 </a:t>
            </a:r>
            <a:r>
              <a:rPr lang="en-AU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=</a:t>
            </a: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a </a:t>
            </a:r>
            <a:r>
              <a:rPr lang="en-AU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factor dependent on the material of the conductor, the insulation and the initial and the final temperatures.  See AS/NZS 3008.1.1</a:t>
            </a: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  </a:t>
            </a:r>
            <a:r>
              <a:rPr lang="en-AU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Table 51.</a:t>
            </a: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                </a:t>
            </a:r>
            <a:r>
              <a:rPr lang="en-AU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A typical value of K is 111.</a:t>
            </a:r>
          </a:p>
          <a:p>
            <a:pPr>
              <a:spcBef>
                <a:spcPct val="50000"/>
              </a:spcBef>
            </a:pPr>
            <a:r>
              <a:rPr lang="en-AU" sz="16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S</a:t>
            </a:r>
            <a:r>
              <a:rPr lang="en-AU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 </a:t>
            </a:r>
            <a:r>
              <a:rPr lang="en-AU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= </a:t>
            </a: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AU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cross-sectional area of the conductor in mm</a:t>
            </a:r>
            <a:r>
              <a:rPr lang="en-AU" sz="1700" baseline="30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2</a:t>
            </a:r>
          </a:p>
          <a:p>
            <a:pPr>
              <a:spcBef>
                <a:spcPct val="50000"/>
              </a:spcBef>
            </a:pPr>
            <a:r>
              <a:rPr lang="en-AU" sz="16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I </a:t>
            </a:r>
            <a:r>
              <a:rPr lang="en-US" sz="16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 </a:t>
            </a:r>
            <a:r>
              <a:rPr lang="en-AU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= </a:t>
            </a: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 </a:t>
            </a:r>
            <a:r>
              <a:rPr lang="en-AU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effective short-circuit current (A </a:t>
            </a:r>
            <a:r>
              <a:rPr lang="en-AU" sz="1600" baseline="-250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r.m.s</a:t>
            </a:r>
            <a:r>
              <a:rPr lang="en-AU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)</a:t>
            </a:r>
          </a:p>
        </p:txBody>
      </p:sp>
      <p:graphicFrame>
        <p:nvGraphicFramePr>
          <p:cNvPr id="101381" name="Object 5"/>
          <p:cNvGraphicFramePr>
            <a:graphicFrameLocks noChangeAspect="1"/>
          </p:cNvGraphicFramePr>
          <p:nvPr/>
        </p:nvGraphicFramePr>
        <p:xfrm>
          <a:off x="827584" y="2204864"/>
          <a:ext cx="1522413" cy="949325"/>
        </p:xfrm>
        <a:graphic>
          <a:graphicData uri="http://schemas.openxmlformats.org/presentationml/2006/ole">
            <p:oleObj spid="_x0000_s101381" name="Equation" r:id="rId4" imgW="672808" imgH="418918" progId="Equation.3">
              <p:embed/>
            </p:oleObj>
          </a:graphicData>
        </a:graphic>
      </p:graphicFrame>
      <p:graphicFrame>
        <p:nvGraphicFramePr>
          <p:cNvPr id="101382" name="Object 6"/>
          <p:cNvGraphicFramePr>
            <a:graphicFrameLocks noChangeAspect="1"/>
          </p:cNvGraphicFramePr>
          <p:nvPr/>
        </p:nvGraphicFramePr>
        <p:xfrm>
          <a:off x="3923928" y="2348880"/>
          <a:ext cx="1585912" cy="892175"/>
        </p:xfrm>
        <a:graphic>
          <a:graphicData uri="http://schemas.openxmlformats.org/presentationml/2006/ole">
            <p:oleObj spid="_x0000_s101382" name="Equation" r:id="rId5" imgW="812447" imgH="457002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771800" y="2636912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so</a:t>
            </a:r>
            <a:endParaRPr lang="en-AU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U-Turn Arrow 8">
            <a:hlinkClick r:id="" action="ppaction://hlinkshowjump?jump=lastslideviewed"/>
          </p:cNvPr>
          <p:cNvSpPr/>
          <p:nvPr/>
        </p:nvSpPr>
        <p:spPr>
          <a:xfrm rot="5400000">
            <a:off x="611560" y="6093296"/>
            <a:ext cx="288032" cy="36004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000"/>
                            </p:stCondLst>
                            <p:childTnLst>
                              <p:par>
                                <p:cTn id="30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build="allAtOnce"/>
      <p:bldP spid="101380" grpId="1"/>
      <p:bldP spid="8" grpId="0"/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772400" cy="762000"/>
          </a:xfrm>
        </p:spPr>
        <p:txBody>
          <a:bodyPr/>
          <a:lstStyle/>
          <a:p>
            <a:r>
              <a:rPr lang="en-US" sz="2000" dirty="0">
                <a:solidFill>
                  <a:schemeClr val="bg1"/>
                </a:solidFill>
                <a:cs typeface="Courier New" pitchFamily="49" charset="0"/>
              </a:rPr>
              <a:t> Overload Current Calculation</a:t>
            </a:r>
            <a:endParaRPr lang="en-AU" sz="2000" dirty="0">
              <a:solidFill>
                <a:schemeClr val="bg1"/>
              </a:solidFill>
              <a:cs typeface="Courier New" pitchFamily="49" charset="0"/>
            </a:endParaRPr>
          </a:p>
        </p:txBody>
      </p:sp>
      <p:sp>
        <p:nvSpPr>
          <p:cNvPr id="102403" name="Text Box 3"/>
          <p:cNvSpPr txBox="1">
            <a:spLocks noChangeArrowheads="1"/>
          </p:cNvSpPr>
          <p:nvPr/>
        </p:nvSpPr>
        <p:spPr bwMode="auto">
          <a:xfrm>
            <a:off x="1066800" y="1981200"/>
            <a:ext cx="74676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cs typeface="Arial" charset="0"/>
              </a:rPr>
              <a:t>A </a:t>
            </a:r>
            <a:r>
              <a:rPr lang="en-US" sz="1800" dirty="0">
                <a:solidFill>
                  <a:srgbClr val="FFFF00"/>
                </a:solidFill>
                <a:cs typeface="Arial" charset="0"/>
              </a:rPr>
              <a:t>single phase final </a:t>
            </a:r>
            <a:r>
              <a:rPr lang="en-US" sz="1800" dirty="0" smtClean="0">
                <a:solidFill>
                  <a:srgbClr val="FFFF00"/>
                </a:solidFill>
                <a:cs typeface="Arial" charset="0"/>
              </a:rPr>
              <a:t>sub-circuit </a:t>
            </a:r>
            <a:r>
              <a:rPr lang="en-US" sz="1800" dirty="0">
                <a:solidFill>
                  <a:schemeClr val="bg1"/>
                </a:solidFill>
                <a:cs typeface="Arial" charset="0"/>
              </a:rPr>
              <a:t>supplies a 415 volt welding transformer from a </a:t>
            </a:r>
            <a:r>
              <a:rPr lang="en-US" sz="1800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charset="0"/>
              </a:rPr>
              <a:t>4 mm</a:t>
            </a:r>
            <a:r>
              <a:rPr lang="en-US" sz="1800" baseline="30000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charset="0"/>
              </a:rPr>
              <a:t>2 </a:t>
            </a:r>
            <a:r>
              <a:rPr lang="en-US" sz="1800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charset="0"/>
              </a:rPr>
              <a:t> V75 TPI copper active conductor </a:t>
            </a:r>
            <a:r>
              <a:rPr lang="en-US" sz="1800" dirty="0">
                <a:solidFill>
                  <a:schemeClr val="bg1"/>
                </a:solidFill>
                <a:cs typeface="Arial" charset="0"/>
              </a:rPr>
              <a:t>with a </a:t>
            </a:r>
            <a:r>
              <a:rPr lang="en-US" sz="1800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charset="0"/>
              </a:rPr>
              <a:t>2.5 mm</a:t>
            </a:r>
            <a:r>
              <a:rPr lang="en-US" sz="1800" baseline="30000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charset="0"/>
              </a:rPr>
              <a:t>2</a:t>
            </a:r>
            <a:r>
              <a:rPr lang="en-US" sz="1800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charset="0"/>
              </a:rPr>
              <a:t> copper </a:t>
            </a:r>
            <a:r>
              <a:rPr lang="en-US" sz="1800" dirty="0" smtClean="0">
                <a:solidFill>
                  <a:schemeClr val="accent6">
                    <a:lumMod val="60000"/>
                    <a:lumOff val="40000"/>
                  </a:schemeClr>
                </a:solidFill>
                <a:cs typeface="Arial" charset="0"/>
              </a:rPr>
              <a:t>protective-earth conductor</a:t>
            </a:r>
            <a:r>
              <a:rPr lang="en-US" sz="1800" dirty="0">
                <a:solidFill>
                  <a:schemeClr val="bg1"/>
                </a:solidFill>
                <a:cs typeface="Arial" charset="0"/>
              </a:rPr>
              <a:t>.  Determine </a:t>
            </a:r>
            <a:r>
              <a:rPr lang="en-US" sz="1800" u="sng" dirty="0">
                <a:solidFill>
                  <a:srgbClr val="FFFF00"/>
                </a:solidFill>
                <a:cs typeface="Arial" charset="0"/>
              </a:rPr>
              <a:t>the maximum overload current</a:t>
            </a:r>
            <a:r>
              <a:rPr lang="en-US" sz="1800" u="sng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cs typeface="Arial" charset="0"/>
              </a:rPr>
              <a:t>that could flow in the circuit if the associated 32 A, Type D,  8 kA circuit breaker is to operate within </a:t>
            </a:r>
            <a:r>
              <a:rPr lang="en-US" sz="1800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charset="0"/>
              </a:rPr>
              <a:t>4.5 seconds. </a:t>
            </a:r>
            <a:r>
              <a:rPr lang="en-US" sz="1800" dirty="0">
                <a:solidFill>
                  <a:schemeClr val="bg1"/>
                </a:solidFill>
                <a:cs typeface="Arial" charset="0"/>
              </a:rPr>
              <a:t>The ambient temperature is 40 degrees C.         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 </a:t>
            </a:r>
            <a:endParaRPr lang="en-AU" i="1" dirty="0">
              <a:solidFill>
                <a:schemeClr val="bg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1371600" y="5105400"/>
            <a:ext cx="74295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=  209.3 </a:t>
            </a:r>
            <a:r>
              <a:rPr lang="en-US" sz="1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amps</a:t>
            </a:r>
          </a:p>
        </p:txBody>
      </p:sp>
      <p:graphicFrame>
        <p:nvGraphicFramePr>
          <p:cNvPr id="102405" name="Object 5"/>
          <p:cNvGraphicFramePr>
            <a:graphicFrameLocks noChangeAspect="1"/>
          </p:cNvGraphicFramePr>
          <p:nvPr/>
        </p:nvGraphicFramePr>
        <p:xfrm>
          <a:off x="1524000" y="4114800"/>
          <a:ext cx="1585913" cy="892175"/>
        </p:xfrm>
        <a:graphic>
          <a:graphicData uri="http://schemas.openxmlformats.org/presentationml/2006/ole">
            <p:oleObj spid="_x0000_s102405" name="Equation" r:id="rId4" imgW="812447" imgH="457002" progId="Equation.3">
              <p:embed/>
            </p:oleObj>
          </a:graphicData>
        </a:graphic>
      </p:graphicFrame>
      <p:graphicFrame>
        <p:nvGraphicFramePr>
          <p:cNvPr id="102406" name="Object 6"/>
          <p:cNvGraphicFramePr>
            <a:graphicFrameLocks noChangeAspect="1"/>
          </p:cNvGraphicFramePr>
          <p:nvPr/>
        </p:nvGraphicFramePr>
        <p:xfrm>
          <a:off x="3657600" y="4114800"/>
          <a:ext cx="1462088" cy="892175"/>
        </p:xfrm>
        <a:graphic>
          <a:graphicData uri="http://schemas.openxmlformats.org/presentationml/2006/ole">
            <p:oleObj spid="_x0000_s102406" name="Equation" r:id="rId5" imgW="749300" imgH="457200" progId="Equation.3">
              <p:embed/>
            </p:oleObj>
          </a:graphicData>
        </a:graphic>
      </p:graphicFrame>
      <p:graphicFrame>
        <p:nvGraphicFramePr>
          <p:cNvPr id="102407" name="Object 7"/>
          <p:cNvGraphicFramePr>
            <a:graphicFrameLocks noChangeAspect="1"/>
          </p:cNvGraphicFramePr>
          <p:nvPr/>
        </p:nvGraphicFramePr>
        <p:xfrm>
          <a:off x="1187624" y="980728"/>
          <a:ext cx="3657600" cy="877888"/>
        </p:xfrm>
        <a:graphic>
          <a:graphicData uri="http://schemas.openxmlformats.org/presentationml/2006/ole">
            <p:oleObj spid="_x0000_s102407" name="CorelDRAW!" r:id="rId6" imgW="1175918" imgH="283464" progId="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43608" y="5733256"/>
            <a:ext cx="6336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FFFF00"/>
                </a:solidFill>
              </a:rPr>
              <a:t>See AS/NZS 3008.1.1:2009 5.3 </a:t>
            </a:r>
            <a:endParaRPr lang="en-AU" sz="1600" dirty="0">
              <a:solidFill>
                <a:srgbClr val="FFFF00"/>
              </a:solidFill>
            </a:endParaRPr>
          </a:p>
        </p:txBody>
      </p:sp>
      <p:sp>
        <p:nvSpPr>
          <p:cNvPr id="9" name="U-Turn Arrow 8">
            <a:hlinkClick r:id="" action="ppaction://hlinkshowjump?jump=lastslideviewed"/>
          </p:cNvPr>
          <p:cNvSpPr/>
          <p:nvPr/>
        </p:nvSpPr>
        <p:spPr>
          <a:xfrm rot="5400000">
            <a:off x="611560" y="6093296"/>
            <a:ext cx="288032" cy="36004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4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9000"/>
                            </p:stCondLst>
                            <p:childTnLst>
                              <p:par>
                                <p:cTn id="19" presetID="2" presetClass="entr" presetSubtype="8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9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 build="allAtOnce"/>
      <p:bldP spid="102404" grpId="1"/>
      <p:bldP spid="8" grpId="0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772400" cy="762000"/>
          </a:xfrm>
        </p:spPr>
        <p:txBody>
          <a:bodyPr/>
          <a:lstStyle/>
          <a:p>
            <a:r>
              <a:rPr lang="en-US" sz="2000" dirty="0">
                <a:solidFill>
                  <a:schemeClr val="bg1"/>
                </a:solidFill>
                <a:cs typeface="Courier New" pitchFamily="49" charset="0"/>
              </a:rPr>
              <a:t>Maximum Demand - Purpose</a:t>
            </a:r>
            <a:endParaRPr lang="en-AU" sz="2000" dirty="0">
              <a:solidFill>
                <a:schemeClr val="bg1"/>
              </a:solidFill>
              <a:cs typeface="Courier New" pitchFamily="49" charset="0"/>
            </a:endParaRPr>
          </a:p>
        </p:txBody>
      </p:sp>
      <p:sp>
        <p:nvSpPr>
          <p:cNvPr id="107523" name="Text Box 3"/>
          <p:cNvSpPr txBox="1">
            <a:spLocks noChangeArrowheads="1"/>
          </p:cNvSpPr>
          <p:nvPr/>
        </p:nvSpPr>
        <p:spPr bwMode="auto">
          <a:xfrm>
            <a:off x="1066800" y="1143000"/>
            <a:ext cx="7467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AU" dirty="0">
                <a:solidFill>
                  <a:srgbClr val="FFFF00"/>
                </a:solidFill>
                <a:cs typeface="Arial" charset="0"/>
              </a:rPr>
              <a:t>Maximum demand </a:t>
            </a:r>
            <a:r>
              <a:rPr lang="en-AU" dirty="0">
                <a:solidFill>
                  <a:schemeClr val="bg1"/>
                </a:solidFill>
                <a:cs typeface="Arial" charset="0"/>
              </a:rPr>
              <a:t>is the name given to the maximum current likely to be drawn by an entire installation (or part thereof) for the purposes of determining the cable size and protection requirements.  </a:t>
            </a:r>
          </a:p>
        </p:txBody>
      </p:sp>
      <p:sp>
        <p:nvSpPr>
          <p:cNvPr id="107525" name="Text Box 5"/>
          <p:cNvSpPr txBox="1">
            <a:spLocks noChangeArrowheads="1"/>
          </p:cNvSpPr>
          <p:nvPr/>
        </p:nvSpPr>
        <p:spPr bwMode="auto">
          <a:xfrm>
            <a:off x="1066800" y="2743200"/>
            <a:ext cx="7467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AU" dirty="0">
                <a:solidFill>
                  <a:schemeClr val="bg1"/>
                </a:solidFill>
                <a:cs typeface="Arial" charset="0"/>
              </a:rPr>
              <a:t>Maximum demand 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in </a:t>
            </a:r>
            <a:r>
              <a:rPr lang="en-US" dirty="0" smtClean="0">
                <a:solidFill>
                  <a:schemeClr val="bg1"/>
                </a:solidFill>
                <a:cs typeface="Arial" charset="0"/>
              </a:rPr>
              <a:t>the </a:t>
            </a:r>
            <a:r>
              <a:rPr lang="en-US" b="1" dirty="0" smtClean="0">
                <a:solidFill>
                  <a:schemeClr val="bg1"/>
                </a:solidFill>
                <a:cs typeface="Arial" charset="0"/>
              </a:rPr>
              <a:t>mains </a:t>
            </a:r>
            <a:r>
              <a:rPr lang="en-US" b="1" dirty="0">
                <a:solidFill>
                  <a:schemeClr val="bg1"/>
                </a:solidFill>
                <a:cs typeface="Arial" charset="0"/>
              </a:rPr>
              <a:t>and sub-mains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cs typeface="Arial" charset="0"/>
              </a:rPr>
              <a:t>of an installation </a:t>
            </a:r>
            <a:r>
              <a:rPr lang="en-AU" dirty="0" smtClean="0">
                <a:solidFill>
                  <a:srgbClr val="FFFF00"/>
                </a:solidFill>
                <a:cs typeface="Arial" charset="0"/>
              </a:rPr>
              <a:t>is </a:t>
            </a:r>
            <a:r>
              <a:rPr lang="en-AU" dirty="0">
                <a:solidFill>
                  <a:srgbClr val="FFFF00"/>
                </a:solidFill>
                <a:cs typeface="Arial" charset="0"/>
              </a:rPr>
              <a:t>not the sum of the current </a:t>
            </a:r>
            <a:r>
              <a:rPr lang="en-AU" dirty="0">
                <a:solidFill>
                  <a:schemeClr val="bg1"/>
                </a:solidFill>
                <a:cs typeface="Arial" charset="0"/>
              </a:rPr>
              <a:t>which would be flowing if all circuits were loaded to their maximum, because </a:t>
            </a:r>
            <a:r>
              <a:rPr lang="en-AU" dirty="0">
                <a:solidFill>
                  <a:srgbClr val="FFFF00"/>
                </a:solidFill>
                <a:cs typeface="Arial" charset="0"/>
              </a:rPr>
              <a:t>it is unlikely that all </a:t>
            </a:r>
            <a:r>
              <a:rPr lang="en-AU" dirty="0" smtClean="0">
                <a:solidFill>
                  <a:srgbClr val="FFFF00"/>
                </a:solidFill>
                <a:cs typeface="Arial" charset="0"/>
              </a:rPr>
              <a:t>of the devices </a:t>
            </a:r>
            <a:r>
              <a:rPr lang="en-AU" dirty="0">
                <a:solidFill>
                  <a:srgbClr val="FFFF00"/>
                </a:solidFill>
                <a:cs typeface="Arial" charset="0"/>
              </a:rPr>
              <a:t>would be switched </a:t>
            </a:r>
            <a:r>
              <a:rPr lang="en-AU" dirty="0" smtClean="0">
                <a:solidFill>
                  <a:srgbClr val="FFFF00"/>
                </a:solidFill>
                <a:cs typeface="Arial" charset="0"/>
              </a:rPr>
              <a:t>on at </a:t>
            </a:r>
            <a:r>
              <a:rPr lang="en-AU" dirty="0">
                <a:solidFill>
                  <a:srgbClr val="FFFF00"/>
                </a:solidFill>
                <a:cs typeface="Arial" charset="0"/>
              </a:rPr>
              <a:t>the same time. </a:t>
            </a:r>
          </a:p>
        </p:txBody>
      </p:sp>
      <p:sp>
        <p:nvSpPr>
          <p:cNvPr id="6" name="U-Turn Arrow 5">
            <a:hlinkClick r:id="" action="ppaction://hlinkshowjump?jump=lastslideviewed"/>
          </p:cNvPr>
          <p:cNvSpPr/>
          <p:nvPr/>
        </p:nvSpPr>
        <p:spPr>
          <a:xfrm rot="5400000">
            <a:off x="611560" y="6093296"/>
            <a:ext cx="288032" cy="36004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7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build="p"/>
      <p:bldP spid="107525" grpId="0" build="p"/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772400" cy="762000"/>
          </a:xfrm>
        </p:spPr>
        <p:txBody>
          <a:bodyPr/>
          <a:lstStyle/>
          <a:p>
            <a:r>
              <a:rPr lang="en-US" sz="2000" dirty="0">
                <a:solidFill>
                  <a:schemeClr val="bg1"/>
                </a:solidFill>
                <a:cs typeface="Courier New" pitchFamily="49" charset="0"/>
              </a:rPr>
              <a:t>Maximum Demand - Methods</a:t>
            </a:r>
            <a:endParaRPr lang="en-AU" sz="2000" dirty="0">
              <a:solidFill>
                <a:schemeClr val="bg1"/>
              </a:solidFill>
              <a:cs typeface="Courier New" pitchFamily="49" charset="0"/>
            </a:endParaRPr>
          </a:p>
        </p:txBody>
      </p:sp>
      <p:sp>
        <p:nvSpPr>
          <p:cNvPr id="108548" name="Text Box 4"/>
          <p:cNvSpPr txBox="1">
            <a:spLocks noChangeArrowheads="1"/>
          </p:cNvSpPr>
          <p:nvPr/>
        </p:nvSpPr>
        <p:spPr bwMode="auto">
          <a:xfrm>
            <a:off x="1066800" y="1143000"/>
            <a:ext cx="7010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  <a:cs typeface="Arial" charset="0"/>
              </a:rPr>
              <a:t>The </a:t>
            </a:r>
            <a:r>
              <a:rPr lang="en-AU" dirty="0" smtClean="0">
                <a:solidFill>
                  <a:srgbClr val="FFFF00"/>
                </a:solidFill>
                <a:cs typeface="Arial" charset="0"/>
              </a:rPr>
              <a:t>maximum </a:t>
            </a:r>
            <a:r>
              <a:rPr lang="en-AU" dirty="0">
                <a:solidFill>
                  <a:srgbClr val="FFFF00"/>
                </a:solidFill>
                <a:cs typeface="Arial" charset="0"/>
              </a:rPr>
              <a:t>demand of </a:t>
            </a:r>
            <a:r>
              <a:rPr lang="en-US" dirty="0" smtClean="0">
                <a:solidFill>
                  <a:srgbClr val="FFFF00"/>
                </a:solidFill>
                <a:cs typeface="Arial" charset="0"/>
              </a:rPr>
              <a:t>consumer’s </a:t>
            </a:r>
            <a:r>
              <a:rPr lang="en-AU" dirty="0">
                <a:solidFill>
                  <a:srgbClr val="FFFF00"/>
                </a:solidFill>
                <a:cs typeface="Arial" charset="0"/>
              </a:rPr>
              <a:t>mains and </a:t>
            </a:r>
            <a:r>
              <a:rPr lang="en-AU" dirty="0" smtClean="0">
                <a:solidFill>
                  <a:srgbClr val="FFFF00"/>
                </a:solidFill>
                <a:cs typeface="Arial" charset="0"/>
              </a:rPr>
              <a:t>sub-mains </a:t>
            </a:r>
            <a:r>
              <a:rPr lang="en-AU" dirty="0">
                <a:solidFill>
                  <a:schemeClr val="bg1"/>
                </a:solidFill>
                <a:cs typeface="Arial" charset="0"/>
              </a:rPr>
              <a:t>can be determined </a:t>
            </a:r>
            <a:r>
              <a:rPr lang="en-AU" dirty="0" smtClean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four (4) ways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 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as described 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in </a:t>
            </a:r>
            <a:endParaRPr lang="en-US" dirty="0" smtClean="0">
              <a:solidFill>
                <a:schemeClr val="bg1"/>
              </a:solidFill>
              <a:cs typeface="Arial" charset="0"/>
            </a:endParaRPr>
          </a:p>
          <a:p>
            <a:r>
              <a:rPr lang="en-AU" sz="1800" dirty="0" smtClean="0">
                <a:solidFill>
                  <a:srgbClr val="FFFF00"/>
                </a:solidFill>
                <a:cs typeface="Arial" charset="0"/>
              </a:rPr>
              <a:t>AS/NZS </a:t>
            </a:r>
            <a:r>
              <a:rPr lang="en-AU" sz="1800" dirty="0" smtClean="0">
                <a:solidFill>
                  <a:srgbClr val="FFFF00"/>
                </a:solidFill>
                <a:cs typeface="Arial" charset="0"/>
              </a:rPr>
              <a:t>3000:2007 </a:t>
            </a:r>
            <a:r>
              <a:rPr lang="en-AU" sz="1800" dirty="0">
                <a:solidFill>
                  <a:srgbClr val="FFFF00"/>
                </a:solidFill>
                <a:cs typeface="Arial" charset="0"/>
              </a:rPr>
              <a:t>Clause </a:t>
            </a:r>
            <a:r>
              <a:rPr lang="en-AU" sz="1800" dirty="0" smtClean="0">
                <a:solidFill>
                  <a:srgbClr val="FFFF00"/>
                </a:solidFill>
                <a:cs typeface="Arial" charset="0"/>
              </a:rPr>
              <a:t>2.2.2</a:t>
            </a:r>
            <a:endParaRPr lang="en-AU" sz="1800" dirty="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108549" name="Text Box 5"/>
          <p:cNvSpPr txBox="1">
            <a:spLocks noChangeArrowheads="1"/>
          </p:cNvSpPr>
          <p:nvPr/>
        </p:nvSpPr>
        <p:spPr bwMode="auto">
          <a:xfrm>
            <a:off x="1676400" y="2362200"/>
            <a:ext cx="7467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  <a:cs typeface="Arial" charset="0"/>
              </a:rPr>
              <a:t>B</a:t>
            </a:r>
            <a:r>
              <a:rPr lang="en-AU" dirty="0">
                <a:solidFill>
                  <a:schemeClr val="bg1"/>
                </a:solidFill>
                <a:cs typeface="Arial" charset="0"/>
              </a:rPr>
              <a:t>y</a:t>
            </a:r>
            <a:r>
              <a:rPr lang="en-AU" dirty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 </a:t>
            </a:r>
            <a:r>
              <a:rPr lang="en-AU" dirty="0">
                <a:solidFill>
                  <a:srgbClr val="FFFF00"/>
                </a:solidFill>
                <a:cs typeface="Arial" charset="0"/>
              </a:rPr>
              <a:t>calculation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 </a:t>
            </a:r>
            <a:r>
              <a:rPr lang="en-AU" dirty="0">
                <a:solidFill>
                  <a:schemeClr val="bg1"/>
                </a:solidFill>
                <a:cs typeface="Arial" charset="0"/>
              </a:rPr>
              <a:t>(See AS/NZS </a:t>
            </a:r>
            <a:r>
              <a:rPr lang="en-AU" dirty="0" smtClean="0">
                <a:solidFill>
                  <a:schemeClr val="bg1"/>
                </a:solidFill>
                <a:cs typeface="Arial" charset="0"/>
              </a:rPr>
              <a:t>3000:2007</a:t>
            </a:r>
            <a:r>
              <a:rPr lang="en-US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Appendix </a:t>
            </a:r>
            <a:r>
              <a:rPr lang="en-US" dirty="0" smtClean="0">
                <a:solidFill>
                  <a:schemeClr val="bg1"/>
                </a:solidFill>
                <a:cs typeface="Arial" charset="0"/>
              </a:rPr>
              <a:t>C2</a:t>
            </a:r>
            <a:r>
              <a:rPr lang="en-AU" dirty="0" smtClean="0">
                <a:solidFill>
                  <a:schemeClr val="bg1"/>
                </a:solidFill>
                <a:cs typeface="Arial" charset="0"/>
              </a:rPr>
              <a:t>)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.</a:t>
            </a:r>
          </a:p>
        </p:txBody>
      </p:sp>
      <p:sp>
        <p:nvSpPr>
          <p:cNvPr id="108550" name="Text Box 6"/>
          <p:cNvSpPr txBox="1">
            <a:spLocks noChangeArrowheads="1"/>
          </p:cNvSpPr>
          <p:nvPr/>
        </p:nvSpPr>
        <p:spPr bwMode="auto">
          <a:xfrm>
            <a:off x="1676400" y="2852936"/>
            <a:ext cx="7467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  <a:cs typeface="Arial" charset="0"/>
              </a:rPr>
              <a:t>B</a:t>
            </a:r>
            <a:r>
              <a:rPr lang="en-AU" dirty="0">
                <a:solidFill>
                  <a:schemeClr val="bg1"/>
                </a:solidFill>
                <a:cs typeface="Arial" charset="0"/>
              </a:rPr>
              <a:t>y</a:t>
            </a:r>
            <a:r>
              <a:rPr lang="en-AU" dirty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 </a:t>
            </a:r>
            <a:r>
              <a:rPr lang="en-AU" dirty="0">
                <a:solidFill>
                  <a:srgbClr val="FFFF00"/>
                </a:solidFill>
                <a:cs typeface="Arial" charset="0"/>
              </a:rPr>
              <a:t>assessment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 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(typically by the network operator).</a:t>
            </a:r>
          </a:p>
        </p:txBody>
      </p:sp>
      <p:sp>
        <p:nvSpPr>
          <p:cNvPr id="108551" name="Text Box 7"/>
          <p:cNvSpPr txBox="1">
            <a:spLocks noChangeArrowheads="1"/>
          </p:cNvSpPr>
          <p:nvPr/>
        </p:nvSpPr>
        <p:spPr bwMode="auto">
          <a:xfrm>
            <a:off x="1676400" y="3352800"/>
            <a:ext cx="7467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  <a:cs typeface="Arial" charset="0"/>
              </a:rPr>
              <a:t>B</a:t>
            </a:r>
            <a:r>
              <a:rPr lang="en-AU" dirty="0">
                <a:solidFill>
                  <a:schemeClr val="bg1"/>
                </a:solidFill>
                <a:cs typeface="Arial" charset="0"/>
              </a:rPr>
              <a:t>y</a:t>
            </a:r>
            <a:r>
              <a:rPr lang="en-AU" dirty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 </a:t>
            </a:r>
            <a:r>
              <a:rPr lang="en-AU" dirty="0">
                <a:solidFill>
                  <a:srgbClr val="FFFF00"/>
                </a:solidFill>
                <a:cs typeface="Arial" charset="0"/>
              </a:rPr>
              <a:t>measurement</a:t>
            </a:r>
            <a:r>
              <a:rPr lang="en-US" dirty="0">
                <a:solidFill>
                  <a:srgbClr val="FFFF00"/>
                </a:solidFill>
                <a:cs typeface="Arial" charset="0"/>
              </a:rPr>
              <a:t>,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 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using a maximum demand indicator.</a:t>
            </a:r>
          </a:p>
        </p:txBody>
      </p:sp>
      <p:sp>
        <p:nvSpPr>
          <p:cNvPr id="108552" name="Text Box 8"/>
          <p:cNvSpPr txBox="1">
            <a:spLocks noChangeArrowheads="1"/>
          </p:cNvSpPr>
          <p:nvPr/>
        </p:nvSpPr>
        <p:spPr bwMode="auto">
          <a:xfrm>
            <a:off x="1676400" y="3861048"/>
            <a:ext cx="7467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  <a:cs typeface="Arial" charset="0"/>
              </a:rPr>
              <a:t>B</a:t>
            </a:r>
            <a:r>
              <a:rPr lang="en-AU" dirty="0">
                <a:solidFill>
                  <a:schemeClr val="bg1"/>
                </a:solidFill>
                <a:cs typeface="Arial" charset="0"/>
              </a:rPr>
              <a:t>y</a:t>
            </a:r>
            <a:r>
              <a:rPr lang="en-AU" dirty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 </a:t>
            </a:r>
            <a:r>
              <a:rPr lang="en-AU" dirty="0">
                <a:solidFill>
                  <a:srgbClr val="FFFF00"/>
                </a:solidFill>
                <a:cs typeface="Arial" charset="0"/>
              </a:rPr>
              <a:t>limitation</a:t>
            </a:r>
            <a:r>
              <a:rPr lang="en-US" dirty="0">
                <a:solidFill>
                  <a:srgbClr val="FFFF00"/>
                </a:solidFill>
                <a:cs typeface="Arial" charset="0"/>
              </a:rPr>
              <a:t>, 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using a circuit breaker with a lower current rating.</a:t>
            </a:r>
          </a:p>
        </p:txBody>
      </p:sp>
      <p:sp>
        <p:nvSpPr>
          <p:cNvPr id="108553" name="Text Box 9"/>
          <p:cNvSpPr txBox="1">
            <a:spLocks noChangeArrowheads="1"/>
          </p:cNvSpPr>
          <p:nvPr/>
        </p:nvSpPr>
        <p:spPr bwMode="auto">
          <a:xfrm>
            <a:off x="1115616" y="4581128"/>
            <a:ext cx="7467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  <a:cs typeface="Arial" charset="0"/>
              </a:rPr>
              <a:t>The maximum demand of </a:t>
            </a:r>
            <a:r>
              <a:rPr lang="en-US" dirty="0">
                <a:solidFill>
                  <a:srgbClr val="FFFF00"/>
                </a:solidFill>
                <a:cs typeface="Arial" charset="0"/>
              </a:rPr>
              <a:t>final sub circuits </a:t>
            </a:r>
            <a:r>
              <a:rPr lang="en-US" dirty="0" smtClean="0">
                <a:solidFill>
                  <a:srgbClr val="FFFF00"/>
                </a:solidFill>
                <a:cs typeface="Arial" charset="0"/>
              </a:rPr>
              <a:t>are </a:t>
            </a:r>
            <a:r>
              <a:rPr lang="en-US" dirty="0">
                <a:solidFill>
                  <a:srgbClr val="FFFF00"/>
                </a:solidFill>
                <a:cs typeface="Arial" charset="0"/>
              </a:rPr>
              <a:t>different 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- it is usually the </a:t>
            </a:r>
            <a:r>
              <a:rPr lang="en-US" dirty="0">
                <a:solidFill>
                  <a:srgbClr val="FFFF00"/>
                </a:solidFill>
                <a:cs typeface="Arial" charset="0"/>
              </a:rPr>
              <a:t>current rating of the protective device 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for the circuit. </a:t>
            </a:r>
            <a:endParaRPr lang="en-US" dirty="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10" name="U-Turn Arrow 9">
            <a:hlinkClick r:id="" action="ppaction://hlinkshowjump?jump=lastslideviewed"/>
          </p:cNvPr>
          <p:cNvSpPr/>
          <p:nvPr/>
        </p:nvSpPr>
        <p:spPr>
          <a:xfrm rot="5400000">
            <a:off x="611560" y="6093296"/>
            <a:ext cx="288032" cy="36004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63688" y="5733256"/>
            <a:ext cx="5583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  <a:cs typeface="Arial" charset="0"/>
              </a:rPr>
              <a:t>See </a:t>
            </a:r>
            <a:r>
              <a:rPr lang="en-US" sz="1800" dirty="0" smtClean="0">
                <a:solidFill>
                  <a:srgbClr val="FFFF00"/>
                </a:solidFill>
                <a:cs typeface="Arial" charset="0"/>
              </a:rPr>
              <a:t>AS/NZS </a:t>
            </a:r>
            <a:r>
              <a:rPr lang="en-US" sz="1800" dirty="0" smtClean="0">
                <a:solidFill>
                  <a:srgbClr val="FFFF00"/>
                </a:solidFill>
                <a:cs typeface="Arial" charset="0"/>
              </a:rPr>
              <a:t>3000:2007 </a:t>
            </a:r>
            <a:r>
              <a:rPr lang="en-US" sz="1800" dirty="0" smtClean="0">
                <a:solidFill>
                  <a:srgbClr val="FFFF00"/>
                </a:solidFill>
                <a:cs typeface="Arial" charset="0"/>
              </a:rPr>
              <a:t>Clause 3.4.1 Table C5 &amp; C6</a:t>
            </a:r>
            <a:endParaRPr lang="en-AU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8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85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800"/>
                                        <p:tgtEl>
                                          <p:spTgt spid="108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8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700"/>
                                        <p:tgtEl>
                                          <p:spTgt spid="108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0"/>
                                        <p:tgtEl>
                                          <p:spTgt spid="1085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600"/>
                                        <p:tgtEl>
                                          <p:spTgt spid="108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6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108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6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36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8" grpId="0" build="p"/>
      <p:bldP spid="108549" grpId="0" build="p"/>
      <p:bldP spid="108550" grpId="0" build="p"/>
      <p:bldP spid="108551" grpId="0" build="allAtOnce"/>
      <p:bldP spid="108552" grpId="0" build="allAtOnce"/>
      <p:bldP spid="108553" grpId="0" build="p"/>
      <p:bldP spid="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772400" cy="762000"/>
          </a:xfrm>
        </p:spPr>
        <p:txBody>
          <a:bodyPr/>
          <a:lstStyle/>
          <a:p>
            <a:r>
              <a:rPr lang="en-US" sz="2000" dirty="0">
                <a:solidFill>
                  <a:schemeClr val="bg1"/>
                </a:solidFill>
                <a:cs typeface="Courier New" pitchFamily="49" charset="0"/>
              </a:rPr>
              <a:t>Maximum Demand - Calculations (Single Phase)</a:t>
            </a:r>
            <a:endParaRPr lang="en-AU" sz="2000" dirty="0">
              <a:solidFill>
                <a:schemeClr val="bg1"/>
              </a:solidFill>
              <a:cs typeface="Courier New" pitchFamily="49" charset="0"/>
            </a:endParaRPr>
          </a:p>
        </p:txBody>
      </p:sp>
      <p:sp>
        <p:nvSpPr>
          <p:cNvPr id="109572" name="Text Box 4"/>
          <p:cNvSpPr txBox="1">
            <a:spLocks noChangeArrowheads="1"/>
          </p:cNvSpPr>
          <p:nvPr/>
        </p:nvSpPr>
        <p:spPr bwMode="auto">
          <a:xfrm>
            <a:off x="1066800" y="1143000"/>
            <a:ext cx="7010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AU" dirty="0">
                <a:solidFill>
                  <a:srgbClr val="FFFF00"/>
                </a:solidFill>
                <a:cs typeface="Arial" charset="0"/>
              </a:rPr>
              <a:t>Calculation of maximum demand</a:t>
            </a:r>
            <a:r>
              <a:rPr lang="en-AU" dirty="0">
                <a:solidFill>
                  <a:schemeClr val="bg1"/>
                </a:solidFill>
                <a:cs typeface="Arial" charset="0"/>
              </a:rPr>
              <a:t> in mains and </a:t>
            </a:r>
            <a:r>
              <a:rPr lang="en-AU" dirty="0" smtClean="0">
                <a:solidFill>
                  <a:schemeClr val="bg1"/>
                </a:solidFill>
                <a:cs typeface="Arial" charset="0"/>
              </a:rPr>
              <a:t>sub-mains </a:t>
            </a:r>
            <a:r>
              <a:rPr lang="en-AU" dirty="0">
                <a:solidFill>
                  <a:schemeClr val="bg1"/>
                </a:solidFill>
                <a:cs typeface="Arial" charset="0"/>
              </a:rPr>
              <a:t>requires the use of different Tables in </a:t>
            </a:r>
            <a:r>
              <a:rPr lang="en-AU" dirty="0">
                <a:solidFill>
                  <a:srgbClr val="FFFF00"/>
                </a:solidFill>
                <a:cs typeface="Arial" charset="0"/>
              </a:rPr>
              <a:t>AS/NZS </a:t>
            </a:r>
            <a:r>
              <a:rPr lang="en-AU" dirty="0" smtClean="0">
                <a:solidFill>
                  <a:srgbClr val="FFFF00"/>
                </a:solidFill>
                <a:cs typeface="Arial" charset="0"/>
              </a:rPr>
              <a:t>3000:2007, </a:t>
            </a:r>
            <a:r>
              <a:rPr lang="en-AU" dirty="0">
                <a:solidFill>
                  <a:schemeClr val="bg1"/>
                </a:solidFill>
                <a:cs typeface="Arial" charset="0"/>
              </a:rPr>
              <a:t>depending on whether the installation is </a:t>
            </a:r>
            <a:r>
              <a:rPr lang="en-AU" dirty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domestic or non-domestic </a:t>
            </a:r>
            <a:r>
              <a:rPr lang="en-AU" dirty="0">
                <a:solidFill>
                  <a:srgbClr val="FFFF00"/>
                </a:solidFill>
                <a:cs typeface="Arial" charset="0"/>
              </a:rPr>
              <a:t>(See Tables </a:t>
            </a:r>
            <a:r>
              <a:rPr lang="en-AU" dirty="0" smtClean="0">
                <a:solidFill>
                  <a:srgbClr val="FFFF00"/>
                </a:solidFill>
                <a:cs typeface="Arial" charset="0"/>
              </a:rPr>
              <a:t>C2.3 </a:t>
            </a:r>
            <a:r>
              <a:rPr lang="en-AU" dirty="0">
                <a:solidFill>
                  <a:srgbClr val="FFFF00"/>
                </a:solidFill>
                <a:cs typeface="Arial" charset="0"/>
              </a:rPr>
              <a:t>and </a:t>
            </a:r>
            <a:r>
              <a:rPr lang="en-AU" dirty="0" smtClean="0">
                <a:solidFill>
                  <a:srgbClr val="FFFF00"/>
                </a:solidFill>
                <a:cs typeface="Arial" charset="0"/>
              </a:rPr>
              <a:t>C2.4). </a:t>
            </a:r>
            <a:endParaRPr lang="en-AU" dirty="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109573" name="Text Box 5"/>
          <p:cNvSpPr txBox="1">
            <a:spLocks noChangeArrowheads="1"/>
          </p:cNvSpPr>
          <p:nvPr/>
        </p:nvSpPr>
        <p:spPr bwMode="auto">
          <a:xfrm>
            <a:off x="1043608" y="2708920"/>
            <a:ext cx="7467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AU" dirty="0" smtClean="0">
                <a:solidFill>
                  <a:srgbClr val="FFFF00"/>
                </a:solidFill>
                <a:cs typeface="Arial" charset="0"/>
              </a:rPr>
              <a:t>For </a:t>
            </a:r>
            <a:r>
              <a:rPr lang="en-AU" dirty="0">
                <a:solidFill>
                  <a:srgbClr val="FFFF00"/>
                </a:solidFill>
                <a:cs typeface="Arial" charset="0"/>
              </a:rPr>
              <a:t>the purposes of calculating the maximum demand </a:t>
            </a:r>
            <a:r>
              <a:rPr lang="en-AU" dirty="0">
                <a:solidFill>
                  <a:schemeClr val="bg1"/>
                </a:solidFill>
                <a:cs typeface="Arial" charset="0"/>
              </a:rPr>
              <a:t>in mains and </a:t>
            </a:r>
            <a:r>
              <a:rPr lang="en-AU" dirty="0" smtClean="0">
                <a:solidFill>
                  <a:schemeClr val="bg1"/>
                </a:solidFill>
                <a:cs typeface="Arial" charset="0"/>
              </a:rPr>
              <a:t>sub-mains</a:t>
            </a:r>
            <a:r>
              <a:rPr lang="en-AU" dirty="0">
                <a:solidFill>
                  <a:schemeClr val="bg1"/>
                </a:solidFill>
                <a:cs typeface="Arial" charset="0"/>
              </a:rPr>
              <a:t>, each type of load is classified in a </a:t>
            </a:r>
            <a:r>
              <a:rPr lang="en-AU" dirty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'Load Group' </a:t>
            </a:r>
            <a:r>
              <a:rPr lang="en-AU" dirty="0">
                <a:solidFill>
                  <a:schemeClr val="bg1"/>
                </a:solidFill>
                <a:cs typeface="Arial" charset="0"/>
              </a:rPr>
              <a:t>- see </a:t>
            </a:r>
            <a:r>
              <a:rPr lang="en-AU" dirty="0" smtClean="0">
                <a:solidFill>
                  <a:srgbClr val="FFFF00"/>
                </a:solidFill>
                <a:cs typeface="Arial" charset="0"/>
              </a:rPr>
              <a:t>above</a:t>
            </a:r>
            <a:endParaRPr lang="en-AU" dirty="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109574" name="Text Box 6"/>
          <p:cNvSpPr txBox="1">
            <a:spLocks noChangeArrowheads="1"/>
          </p:cNvSpPr>
          <p:nvPr/>
        </p:nvSpPr>
        <p:spPr bwMode="auto">
          <a:xfrm>
            <a:off x="971600" y="4005064"/>
            <a:ext cx="7467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rgbClr val="FFFF00"/>
                </a:solidFill>
                <a:cs typeface="Arial" charset="0"/>
              </a:rPr>
              <a:t>The process of calculating maximum demand 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for single phase mains and </a:t>
            </a:r>
            <a:r>
              <a:rPr lang="en-US" dirty="0" smtClean="0">
                <a:solidFill>
                  <a:schemeClr val="bg1"/>
                </a:solidFill>
                <a:cs typeface="Arial" charset="0"/>
              </a:rPr>
              <a:t>sub-mains 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involves </a:t>
            </a:r>
            <a:r>
              <a:rPr lang="en-US" dirty="0">
                <a:solidFill>
                  <a:srgbClr val="FFFF00"/>
                </a:solidFill>
                <a:cs typeface="Arial" charset="0"/>
              </a:rPr>
              <a:t>grouping the given loads 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into the 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categories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 in </a:t>
            </a:r>
            <a:r>
              <a:rPr lang="en-US" dirty="0" smtClean="0">
                <a:solidFill>
                  <a:srgbClr val="FFFF00"/>
                </a:solidFill>
                <a:cs typeface="Arial" charset="0"/>
              </a:rPr>
              <a:t>Tables above 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and 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applying the relevant 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factors 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to each </a:t>
            </a:r>
            <a:r>
              <a:rPr lang="en-US" dirty="0" smtClean="0">
                <a:solidFill>
                  <a:schemeClr val="bg1"/>
                </a:solidFill>
                <a:cs typeface="Arial" charset="0"/>
              </a:rPr>
              <a:t>in determining 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the maximum demand </a:t>
            </a:r>
            <a:r>
              <a:rPr lang="en-US" dirty="0" smtClean="0">
                <a:solidFill>
                  <a:schemeClr val="bg1"/>
                </a:solidFill>
                <a:cs typeface="Arial" charset="0"/>
              </a:rPr>
              <a:t>currents. </a:t>
            </a:r>
            <a:endParaRPr lang="en-US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6" name="U-Turn Arrow 5">
            <a:hlinkClick r:id="" action="ppaction://hlinkshowjump?jump=lastslideviewed"/>
          </p:cNvPr>
          <p:cNvSpPr/>
          <p:nvPr/>
        </p:nvSpPr>
        <p:spPr>
          <a:xfrm rot="5400000">
            <a:off x="611560" y="6093296"/>
            <a:ext cx="288032" cy="36004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09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09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2" grpId="0"/>
      <p:bldP spid="109573" grpId="0" build="allAtOnce"/>
      <p:bldP spid="109574" grpId="0"/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772400" cy="762000"/>
          </a:xfrm>
        </p:spPr>
        <p:txBody>
          <a:bodyPr/>
          <a:lstStyle/>
          <a:p>
            <a:r>
              <a:rPr lang="en-US" sz="2000" dirty="0">
                <a:solidFill>
                  <a:schemeClr val="bg1"/>
                </a:solidFill>
                <a:cs typeface="Courier New" pitchFamily="49" charset="0"/>
              </a:rPr>
              <a:t>Maximum Demand - Calculations (Multiphase)</a:t>
            </a:r>
            <a:endParaRPr lang="en-AU" sz="2000" dirty="0">
              <a:solidFill>
                <a:schemeClr val="bg1"/>
              </a:solidFill>
              <a:cs typeface="Courier New" pitchFamily="49" charset="0"/>
            </a:endParaRPr>
          </a:p>
        </p:txBody>
      </p:sp>
      <p:sp>
        <p:nvSpPr>
          <p:cNvPr id="110596" name="Text Box 4"/>
          <p:cNvSpPr txBox="1">
            <a:spLocks noChangeArrowheads="1"/>
          </p:cNvSpPr>
          <p:nvPr/>
        </p:nvSpPr>
        <p:spPr bwMode="auto">
          <a:xfrm>
            <a:off x="1066800" y="1143000"/>
            <a:ext cx="70104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  <a:cs typeface="Arial" charset="0"/>
              </a:rPr>
              <a:t>In multiphase installations </a:t>
            </a:r>
            <a:r>
              <a:rPr lang="en-US" dirty="0">
                <a:solidFill>
                  <a:srgbClr val="FFFF00"/>
                </a:solidFill>
                <a:cs typeface="Arial" charset="0"/>
              </a:rPr>
              <a:t>each phase must be considered separately (Clause C4). 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The maximum demand of mains and </a:t>
            </a:r>
            <a:r>
              <a:rPr lang="en-US" dirty="0" smtClean="0">
                <a:solidFill>
                  <a:schemeClr val="bg1"/>
                </a:solidFill>
                <a:cs typeface="Arial" charset="0"/>
              </a:rPr>
              <a:t>sub-mains for 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each phase is the </a:t>
            </a:r>
            <a:r>
              <a:rPr lang="en-US" dirty="0">
                <a:solidFill>
                  <a:srgbClr val="FFFF00"/>
                </a:solidFill>
                <a:cs typeface="Arial" charset="0"/>
              </a:rPr>
              <a:t>sum of the currents in each load group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. The total calculated maximum demand is the current in </a:t>
            </a:r>
            <a:r>
              <a:rPr lang="en-US" dirty="0">
                <a:solidFill>
                  <a:srgbClr val="FFFF00"/>
                </a:solidFill>
                <a:cs typeface="Arial" charset="0"/>
              </a:rPr>
              <a:t>the highest loaded phase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.</a:t>
            </a:r>
          </a:p>
        </p:txBody>
      </p:sp>
      <p:sp>
        <p:nvSpPr>
          <p:cNvPr id="110597" name="Text Box 5"/>
          <p:cNvSpPr txBox="1">
            <a:spLocks noChangeArrowheads="1"/>
          </p:cNvSpPr>
          <p:nvPr/>
        </p:nvSpPr>
        <p:spPr bwMode="auto">
          <a:xfrm>
            <a:off x="1066800" y="2971800"/>
            <a:ext cx="70104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  <a:cs typeface="Arial" charset="0"/>
              </a:rPr>
              <a:t>In multiphase installations </a:t>
            </a:r>
            <a:r>
              <a:rPr lang="en-US" dirty="0">
                <a:solidFill>
                  <a:srgbClr val="FFFF00"/>
                </a:solidFill>
                <a:cs typeface="Arial" charset="0"/>
              </a:rPr>
              <a:t>the allocation of loads to phases 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depends on the technical </a:t>
            </a:r>
            <a:r>
              <a:rPr lang="en-US" dirty="0" smtClean="0">
                <a:solidFill>
                  <a:schemeClr val="bg1"/>
                </a:solidFill>
                <a:cs typeface="Arial" charset="0"/>
              </a:rPr>
              <a:t>judgment 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of the person doing the calculation, </a:t>
            </a:r>
            <a:r>
              <a:rPr lang="en-US" dirty="0" smtClean="0">
                <a:solidFill>
                  <a:schemeClr val="bg1"/>
                </a:solidFill>
                <a:cs typeface="Arial" charset="0"/>
              </a:rPr>
              <a:t>but they </a:t>
            </a:r>
            <a:r>
              <a:rPr lang="en-US" u="sng" dirty="0" smtClean="0">
                <a:solidFill>
                  <a:srgbClr val="FFFF00"/>
                </a:solidFill>
                <a:cs typeface="Arial" charset="0"/>
              </a:rPr>
              <a:t>should aim to use the smallest conductors possible by balancing the loads across each phase.</a:t>
            </a:r>
          </a:p>
          <a:p>
            <a:endParaRPr lang="en-US" dirty="0" smtClean="0">
              <a:solidFill>
                <a:schemeClr val="bg1"/>
              </a:solidFill>
              <a:cs typeface="Arial" charset="0"/>
            </a:endParaRPr>
          </a:p>
          <a:p>
            <a:endParaRPr lang="en-US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10598" name="Text Box 6"/>
          <p:cNvSpPr txBox="1">
            <a:spLocks noChangeArrowheads="1"/>
          </p:cNvSpPr>
          <p:nvPr/>
        </p:nvSpPr>
        <p:spPr bwMode="auto">
          <a:xfrm>
            <a:off x="1043608" y="4725144"/>
            <a:ext cx="70104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  <a:cs typeface="Arial" charset="0"/>
              </a:rPr>
              <a:t>The size of the cable </a:t>
            </a:r>
            <a:r>
              <a:rPr lang="en-US" dirty="0" smtClean="0">
                <a:solidFill>
                  <a:schemeClr val="bg1"/>
                </a:solidFill>
                <a:cs typeface="Arial" charset="0"/>
              </a:rPr>
              <a:t>to be used 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for the </a:t>
            </a:r>
            <a:r>
              <a:rPr lang="en-US" dirty="0" smtClean="0">
                <a:solidFill>
                  <a:schemeClr val="bg1"/>
                </a:solidFill>
                <a:cs typeface="Arial" charset="0"/>
              </a:rPr>
              <a:t>supply mains 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is the </a:t>
            </a:r>
            <a:r>
              <a:rPr lang="en-US" dirty="0">
                <a:solidFill>
                  <a:srgbClr val="FFFF00"/>
                </a:solidFill>
                <a:cs typeface="Arial" charset="0"/>
              </a:rPr>
              <a:t>minimum size </a:t>
            </a:r>
            <a:r>
              <a:rPr lang="en-US" dirty="0" smtClean="0">
                <a:solidFill>
                  <a:srgbClr val="FFFF00"/>
                </a:solidFill>
                <a:cs typeface="Arial" charset="0"/>
              </a:rPr>
              <a:t>cross-sectional area conductor </a:t>
            </a:r>
            <a:r>
              <a:rPr lang="en-US" dirty="0">
                <a:solidFill>
                  <a:srgbClr val="FFFF00"/>
                </a:solidFill>
                <a:cs typeface="Arial" charset="0"/>
              </a:rPr>
              <a:t>which has the required current carrying capacity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 under the given installation conditions, or the minimum specified in AS/NZS 3000, whichever is greater.</a:t>
            </a:r>
          </a:p>
        </p:txBody>
      </p:sp>
      <p:sp>
        <p:nvSpPr>
          <p:cNvPr id="6" name="U-Turn Arrow 5">
            <a:hlinkClick r:id="" action="ppaction://hlinkshowjump?jump=lastslideviewed"/>
          </p:cNvPr>
          <p:cNvSpPr/>
          <p:nvPr/>
        </p:nvSpPr>
        <p:spPr>
          <a:xfrm rot="5400000">
            <a:off x="611560" y="6093296"/>
            <a:ext cx="288032" cy="36004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6" grpId="1"/>
      <p:bldP spid="110597" grpId="1"/>
      <p:bldP spid="110598" grpId="1"/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772400" cy="762000"/>
          </a:xfrm>
        </p:spPr>
        <p:txBody>
          <a:bodyPr/>
          <a:lstStyle/>
          <a:p>
            <a:r>
              <a:rPr lang="en-US" sz="2000" dirty="0">
                <a:solidFill>
                  <a:schemeClr val="bg1"/>
                </a:solidFill>
                <a:cs typeface="Courier New" pitchFamily="49" charset="0"/>
              </a:rPr>
              <a:t>Maximum Demand - Calculations Table</a:t>
            </a:r>
            <a:endParaRPr lang="en-AU" sz="2000" dirty="0">
              <a:solidFill>
                <a:schemeClr val="bg1"/>
              </a:solidFill>
              <a:cs typeface="Courier New" pitchFamily="49" charset="0"/>
            </a:endParaRPr>
          </a:p>
        </p:txBody>
      </p:sp>
      <p:sp>
        <p:nvSpPr>
          <p:cNvPr id="111620" name="Text Box 4"/>
          <p:cNvSpPr txBox="1">
            <a:spLocks noChangeArrowheads="1"/>
          </p:cNvSpPr>
          <p:nvPr/>
        </p:nvSpPr>
        <p:spPr bwMode="auto">
          <a:xfrm>
            <a:off x="1066800" y="1143000"/>
            <a:ext cx="7010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  <a:cs typeface="Arial" charset="0"/>
              </a:rPr>
              <a:t>In order to </a:t>
            </a:r>
            <a:r>
              <a:rPr lang="en-US" dirty="0">
                <a:solidFill>
                  <a:srgbClr val="FFFF00"/>
                </a:solidFill>
                <a:cs typeface="Arial" charset="0"/>
              </a:rPr>
              <a:t>calculate maximum demand 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it is desirable to show the contributing load groups in a table. </a:t>
            </a:r>
          </a:p>
        </p:txBody>
      </p:sp>
      <p:sp>
        <p:nvSpPr>
          <p:cNvPr id="111621" name="Text Box 5"/>
          <p:cNvSpPr txBox="1">
            <a:spLocks noChangeArrowheads="1"/>
          </p:cNvSpPr>
          <p:nvPr/>
        </p:nvSpPr>
        <p:spPr bwMode="auto">
          <a:xfrm>
            <a:off x="1066800" y="2057400"/>
            <a:ext cx="7010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cs typeface="Arial" charset="0"/>
              </a:rPr>
              <a:t>When </a:t>
            </a:r>
            <a:r>
              <a:rPr lang="en-US" dirty="0">
                <a:solidFill>
                  <a:srgbClr val="FFFF00"/>
                </a:solidFill>
                <a:cs typeface="Arial" charset="0"/>
              </a:rPr>
              <a:t>preparing a maximum demand table 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the loads should be arranged in the order in which they appear in the relevant table in AS/NZS 3000 and all calculations should be shown - to make it easier to check.</a:t>
            </a:r>
          </a:p>
        </p:txBody>
      </p:sp>
      <p:sp>
        <p:nvSpPr>
          <p:cNvPr id="111622" name="Text Box 6"/>
          <p:cNvSpPr txBox="1">
            <a:spLocks noChangeArrowheads="1"/>
          </p:cNvSpPr>
          <p:nvPr/>
        </p:nvSpPr>
        <p:spPr bwMode="auto">
          <a:xfrm>
            <a:off x="1066800" y="3733800"/>
            <a:ext cx="7010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cs typeface="Arial" charset="0"/>
              </a:rPr>
              <a:t>It 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is </a:t>
            </a:r>
            <a:r>
              <a:rPr lang="en-US" dirty="0">
                <a:solidFill>
                  <a:srgbClr val="FFFF00"/>
                </a:solidFill>
                <a:cs typeface="Arial" charset="0"/>
              </a:rPr>
              <a:t>essential to read the footnotes to the table in AS/NZS 3000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 where applicable. </a:t>
            </a:r>
            <a:r>
              <a:rPr lang="en-US" dirty="0">
                <a:solidFill>
                  <a:srgbClr val="FFFF00"/>
                </a:solidFill>
                <a:cs typeface="Arial" charset="0"/>
              </a:rPr>
              <a:t>Appendix C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 of AS/NZS 3000 gives samples of maximum demand calculations. </a:t>
            </a:r>
          </a:p>
        </p:txBody>
      </p:sp>
      <p:sp>
        <p:nvSpPr>
          <p:cNvPr id="6" name="U-Turn Arrow 5">
            <a:hlinkClick r:id="" action="ppaction://hlinkshowjump?jump=lastslideviewed"/>
          </p:cNvPr>
          <p:cNvSpPr/>
          <p:nvPr/>
        </p:nvSpPr>
        <p:spPr>
          <a:xfrm rot="5400000">
            <a:off x="611560" y="6093296"/>
            <a:ext cx="288032" cy="36004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11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11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111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0" grpId="0" build="allAtOnce"/>
      <p:bldP spid="111621" grpId="0" build="allAtOnce"/>
      <p:bldP spid="111622" grpId="0" build="allAtOnce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1066800" y="3810000"/>
            <a:ext cx="7543800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sz="1800" dirty="0">
                <a:solidFill>
                  <a:schemeClr val="bg1"/>
                </a:solidFill>
                <a:latin typeface="Arial" charset="0"/>
                <a:cs typeface="Arial" charset="0"/>
              </a:rPr>
              <a:t>Electrical wiring systems must be installed in such a way that safe working limits are not exceeded. One of the main considerations is the maximum safe current.  </a:t>
            </a:r>
            <a:endParaRPr lang="en-US" sz="18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en-AU" sz="1800" dirty="0">
                <a:solidFill>
                  <a:srgbClr val="FFFF00"/>
                </a:solidFill>
                <a:latin typeface="Arial" charset="0"/>
                <a:cs typeface="Arial" charset="0"/>
              </a:rPr>
              <a:t>If the maximum safe current in a circuit is exceeded it can result in damage to the cable and/or associated parts of the installation.</a:t>
            </a:r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247650"/>
            <a:ext cx="7010400" cy="457200"/>
          </a:xfrm>
        </p:spPr>
        <p:txBody>
          <a:bodyPr/>
          <a:lstStyle/>
          <a:p>
            <a:r>
              <a:rPr lang="en-US" sz="2000" dirty="0">
                <a:solidFill>
                  <a:schemeClr val="bg1"/>
                </a:solidFill>
              </a:rPr>
              <a:t>Wiring Systems</a:t>
            </a:r>
            <a:endParaRPr lang="en-AU" sz="2000" dirty="0">
              <a:solidFill>
                <a:schemeClr val="bg1"/>
              </a:solidFill>
            </a:endParaRPr>
          </a:p>
        </p:txBody>
      </p:sp>
      <p:graphicFrame>
        <p:nvGraphicFramePr>
          <p:cNvPr id="71686" name="Object 6"/>
          <p:cNvGraphicFramePr>
            <a:graphicFrameLocks noChangeAspect="1"/>
          </p:cNvGraphicFramePr>
          <p:nvPr/>
        </p:nvGraphicFramePr>
        <p:xfrm>
          <a:off x="304800" y="1143000"/>
          <a:ext cx="8636000" cy="2490788"/>
        </p:xfrm>
        <a:graphic>
          <a:graphicData uri="http://schemas.openxmlformats.org/presentationml/2006/ole">
            <p:oleObj spid="_x0000_s215042" name="CorelDRAW!" r:id="rId4" imgW="6604711" imgH="1905610" progId="">
              <p:embed/>
            </p:oleObj>
          </a:graphicData>
        </a:graphic>
      </p:graphicFrame>
      <p:sp>
        <p:nvSpPr>
          <p:cNvPr id="5" name="U-Turn Arrow 4">
            <a:hlinkClick r:id="" action="ppaction://hlinkshowjump?jump=lastslideviewed"/>
          </p:cNvPr>
          <p:cNvSpPr/>
          <p:nvPr/>
        </p:nvSpPr>
        <p:spPr>
          <a:xfrm rot="5400000">
            <a:off x="611560" y="6093296"/>
            <a:ext cx="288032" cy="36004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build="p"/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772400" cy="762000"/>
          </a:xfrm>
        </p:spPr>
        <p:txBody>
          <a:bodyPr/>
          <a:lstStyle/>
          <a:p>
            <a:r>
              <a:rPr lang="en-US" sz="2000" dirty="0">
                <a:solidFill>
                  <a:schemeClr val="bg1"/>
                </a:solidFill>
                <a:cs typeface="Courier New" pitchFamily="49" charset="0"/>
              </a:rPr>
              <a:t>Maximum Demand - Single Phase Example 1</a:t>
            </a:r>
            <a:endParaRPr lang="en-AU" sz="2000" dirty="0">
              <a:solidFill>
                <a:schemeClr val="bg1"/>
              </a:solidFill>
              <a:cs typeface="Courier New" pitchFamily="49" charset="0"/>
            </a:endParaRPr>
          </a:p>
        </p:txBody>
      </p:sp>
      <p:sp>
        <p:nvSpPr>
          <p:cNvPr id="112644" name="Text Box 4"/>
          <p:cNvSpPr txBox="1">
            <a:spLocks noChangeArrowheads="1"/>
          </p:cNvSpPr>
          <p:nvPr/>
        </p:nvSpPr>
        <p:spPr bwMode="auto">
          <a:xfrm>
            <a:off x="1066800" y="1143000"/>
            <a:ext cx="7010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rgbClr val="FFFF00"/>
                </a:solidFill>
                <a:cs typeface="Arial" charset="0"/>
              </a:rPr>
              <a:t>Example 1  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Calculate the maximum demand for the following </a:t>
            </a:r>
            <a:r>
              <a:rPr lang="en-US" dirty="0">
                <a:solidFill>
                  <a:srgbClr val="FFFF00"/>
                </a:solidFill>
                <a:cs typeface="Arial" charset="0"/>
              </a:rPr>
              <a:t>single phase 240 volt </a:t>
            </a:r>
            <a:r>
              <a:rPr lang="en-US" dirty="0" smtClean="0">
                <a:solidFill>
                  <a:srgbClr val="FFFF00"/>
                </a:solidFill>
                <a:cs typeface="Arial" charset="0"/>
              </a:rPr>
              <a:t>single phase </a:t>
            </a:r>
            <a:r>
              <a:rPr lang="en-US" dirty="0">
                <a:solidFill>
                  <a:srgbClr val="FFFF00"/>
                </a:solidFill>
                <a:cs typeface="Arial" charset="0"/>
              </a:rPr>
              <a:t>domestic 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installation.</a:t>
            </a:r>
          </a:p>
        </p:txBody>
      </p:sp>
      <p:sp>
        <p:nvSpPr>
          <p:cNvPr id="112645" name="Text Box 5"/>
          <p:cNvSpPr txBox="1">
            <a:spLocks noChangeArrowheads="1"/>
          </p:cNvSpPr>
          <p:nvPr/>
        </p:nvSpPr>
        <p:spPr bwMode="auto">
          <a:xfrm>
            <a:off x="1066800" y="2590800"/>
            <a:ext cx="70104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    36   indoor lighting points</a:t>
            </a:r>
          </a:p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     2    single 10 amp general purpose socket outlets </a:t>
            </a:r>
          </a:p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    12   double 10 amp general purpose socket outlets</a:t>
            </a:r>
          </a:p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     2    ceiling mounted exhaust fans (60 W each)</a:t>
            </a:r>
          </a:p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     1    15 A socket outlet for a dishwasher</a:t>
            </a:r>
          </a:p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     1     9 kW single phase cooking range</a:t>
            </a:r>
          </a:p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     1     3.6 kW single phase storage water heater</a:t>
            </a:r>
          </a:p>
        </p:txBody>
      </p:sp>
      <p:sp>
        <p:nvSpPr>
          <p:cNvPr id="5" name="U-Turn Arrow 4">
            <a:hlinkClick r:id="" action="ppaction://hlinkshowjump?jump=lastslideviewed"/>
          </p:cNvPr>
          <p:cNvSpPr/>
          <p:nvPr/>
        </p:nvSpPr>
        <p:spPr>
          <a:xfrm rot="5400000">
            <a:off x="611560" y="6093296"/>
            <a:ext cx="288032" cy="36004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2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26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26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126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26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126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126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4" grpId="1"/>
      <p:bldP spid="112645" grpId="0" build="p"/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772400" cy="762000"/>
          </a:xfrm>
        </p:spPr>
        <p:txBody>
          <a:bodyPr/>
          <a:lstStyle/>
          <a:p>
            <a:r>
              <a:rPr lang="en-US" sz="2000" dirty="0">
                <a:solidFill>
                  <a:schemeClr val="bg1"/>
                </a:solidFill>
                <a:cs typeface="Courier New" pitchFamily="49" charset="0"/>
              </a:rPr>
              <a:t>Maximum Demand Table - Sample 1</a:t>
            </a:r>
            <a:endParaRPr lang="en-AU" sz="2000" dirty="0">
              <a:solidFill>
                <a:schemeClr val="bg1"/>
              </a:solidFill>
              <a:cs typeface="Courier New" pitchFamily="49" charset="0"/>
            </a:endParaRPr>
          </a:p>
        </p:txBody>
      </p:sp>
      <p:sp>
        <p:nvSpPr>
          <p:cNvPr id="113668" name="Text Box 4"/>
          <p:cNvSpPr txBox="1">
            <a:spLocks noChangeArrowheads="1"/>
          </p:cNvSpPr>
          <p:nvPr/>
        </p:nvSpPr>
        <p:spPr bwMode="auto">
          <a:xfrm>
            <a:off x="647700" y="1050925"/>
            <a:ext cx="7848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  <a:cs typeface="Arial" charset="0"/>
              </a:rPr>
              <a:t>This is what a </a:t>
            </a:r>
            <a:r>
              <a:rPr lang="en-US" dirty="0">
                <a:solidFill>
                  <a:srgbClr val="FFFF00"/>
                </a:solidFill>
                <a:cs typeface="Arial" charset="0"/>
              </a:rPr>
              <a:t>typical maximum demand calculation table 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for consumers mains may look like, using the given installation details:</a:t>
            </a:r>
          </a:p>
        </p:txBody>
      </p:sp>
      <p:graphicFrame>
        <p:nvGraphicFramePr>
          <p:cNvPr id="113669" name="Object 5"/>
          <p:cNvGraphicFramePr>
            <a:graphicFrameLocks noChangeAspect="1"/>
          </p:cNvGraphicFramePr>
          <p:nvPr/>
        </p:nvGraphicFramePr>
        <p:xfrm>
          <a:off x="247650" y="1943100"/>
          <a:ext cx="8610600" cy="3943350"/>
        </p:xfrm>
        <a:graphic>
          <a:graphicData uri="http://schemas.openxmlformats.org/presentationml/2006/ole">
            <p:oleObj spid="_x0000_s113669" name="Document" r:id="rId4" imgW="5903640" imgH="2712960" progId="Word.Document.8">
              <p:embed/>
            </p:oleObj>
          </a:graphicData>
        </a:graphic>
      </p:graphicFrame>
      <p:sp>
        <p:nvSpPr>
          <p:cNvPr id="5" name="U-Turn Arrow 4">
            <a:hlinkClick r:id="" action="ppaction://hlinkshowjump?jump=lastslideviewed"/>
          </p:cNvPr>
          <p:cNvSpPr/>
          <p:nvPr/>
        </p:nvSpPr>
        <p:spPr>
          <a:xfrm rot="5400000">
            <a:off x="611560" y="6093296"/>
            <a:ext cx="288032" cy="36004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9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8" grpId="0" build="allAtOnce"/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772400" cy="762000"/>
          </a:xfrm>
        </p:spPr>
        <p:txBody>
          <a:bodyPr/>
          <a:lstStyle/>
          <a:p>
            <a:r>
              <a:rPr lang="en-US" sz="2000" dirty="0">
                <a:solidFill>
                  <a:schemeClr val="bg1"/>
                </a:solidFill>
                <a:cs typeface="Courier New" pitchFamily="49" charset="0"/>
              </a:rPr>
              <a:t>Cable Selection Factors</a:t>
            </a:r>
            <a:endParaRPr lang="en-AU" sz="2000" dirty="0">
              <a:solidFill>
                <a:schemeClr val="bg1"/>
              </a:solidFill>
              <a:cs typeface="Courier New" pitchFamily="49" charset="0"/>
            </a:endParaRPr>
          </a:p>
        </p:txBody>
      </p:sp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1066800" y="1050925"/>
            <a:ext cx="74295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  <a:cs typeface="Arial" charset="0"/>
              </a:rPr>
              <a:t>When the maximum demand has been calculated </a:t>
            </a:r>
            <a:r>
              <a:rPr lang="en-US" dirty="0">
                <a:solidFill>
                  <a:srgbClr val="FFFF00"/>
                </a:solidFill>
                <a:cs typeface="Arial" charset="0"/>
              </a:rPr>
              <a:t>the cable can be selected having regard for factors such </a:t>
            </a:r>
            <a:r>
              <a:rPr lang="en-US" dirty="0" smtClean="0">
                <a:solidFill>
                  <a:srgbClr val="FFFF00"/>
                </a:solidFill>
                <a:cs typeface="Arial" charset="0"/>
              </a:rPr>
              <a:t>as..</a:t>
            </a:r>
            <a:endParaRPr lang="en-US" dirty="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114693" name="Text Box 5"/>
          <p:cNvSpPr txBox="1">
            <a:spLocks noChangeArrowheads="1"/>
          </p:cNvSpPr>
          <p:nvPr/>
        </p:nvSpPr>
        <p:spPr bwMode="auto">
          <a:xfrm>
            <a:off x="1043608" y="2060848"/>
            <a:ext cx="6877050" cy="327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a.   The installation conditions.</a:t>
            </a:r>
          </a:p>
          <a:p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b.   The type of enclosure.</a:t>
            </a:r>
          </a:p>
          <a:p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c.   The ambient temperature.</a:t>
            </a:r>
          </a:p>
          <a:p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d.   The maximum temperature rating of the cable insulation.</a:t>
            </a:r>
          </a:p>
          <a:p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e.   The presence of thermal insulation materials.</a:t>
            </a:r>
          </a:p>
          <a:p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f.    How the cables are grouped.</a:t>
            </a:r>
          </a:p>
          <a:p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g.   The voltage drop in the circuit.</a:t>
            </a:r>
          </a:p>
          <a:p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h.   The type of material used as the conductor.</a:t>
            </a:r>
          </a:p>
          <a:p>
            <a:r>
              <a:rPr lang="en-US" sz="1600" dirty="0" smtClean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i.    </a:t>
            </a: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The type of protection provided for the circuit.</a:t>
            </a:r>
          </a:p>
          <a:p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j.    Regulatory requirements applying to the specific </a:t>
            </a:r>
            <a:r>
              <a:rPr lang="en-US" sz="1600" dirty="0" smtClean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types of installations.</a:t>
            </a:r>
            <a:endParaRPr lang="en-US" sz="1600" dirty="0">
              <a:solidFill>
                <a:schemeClr val="accent6">
                  <a:lumMod val="40000"/>
                  <a:lumOff val="60000"/>
                </a:schemeClr>
              </a:solidFill>
              <a:cs typeface="Arial" charset="0"/>
            </a:endParaRPr>
          </a:p>
          <a:p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l.    The short circuit performance of the cable under fault conditions.</a:t>
            </a:r>
          </a:p>
          <a:p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m.  Other external influences on cables, such as depth of laying, </a:t>
            </a:r>
          </a:p>
          <a:p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         thermal resistivity of soil and effects of direct sunlight.</a:t>
            </a:r>
          </a:p>
        </p:txBody>
      </p:sp>
      <p:sp>
        <p:nvSpPr>
          <p:cNvPr id="6" name="U-Turn Arrow 5">
            <a:hlinkClick r:id="" action="ppaction://hlinkshowjump?jump=lastslideviewed"/>
          </p:cNvPr>
          <p:cNvSpPr/>
          <p:nvPr/>
        </p:nvSpPr>
        <p:spPr>
          <a:xfrm rot="5400000">
            <a:off x="611560" y="6093296"/>
            <a:ext cx="288032" cy="36004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9672" y="5805264"/>
            <a:ext cx="5378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800" dirty="0" smtClean="0">
                <a:solidFill>
                  <a:srgbClr val="FFFF00"/>
                </a:solidFill>
              </a:rPr>
              <a:t>Refer to AS/NZS3008.1 for Cable Selection criteria</a:t>
            </a:r>
            <a:endParaRPr lang="en-AU" sz="1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4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4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46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46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46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46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46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6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46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146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4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146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8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146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2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1469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1469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1469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4000"/>
                            </p:stCondLst>
                            <p:childTnLst>
                              <p:par>
                                <p:cTn id="6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6000"/>
                            </p:stCondLst>
                            <p:childTnLst>
                              <p:par>
                                <p:cTn id="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2" grpId="0" build="allAtOnce"/>
      <p:bldP spid="114693" grpId="0" build="p"/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772400" cy="762000"/>
          </a:xfrm>
        </p:spPr>
        <p:txBody>
          <a:bodyPr/>
          <a:lstStyle/>
          <a:p>
            <a:r>
              <a:rPr lang="en-US" sz="2000" dirty="0">
                <a:cs typeface="Courier New" pitchFamily="49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cs typeface="Courier New" pitchFamily="49" charset="0"/>
              </a:rPr>
              <a:t>Permissible Voltage Drop</a:t>
            </a:r>
            <a:endParaRPr lang="en-AU" sz="2000" dirty="0">
              <a:solidFill>
                <a:schemeClr val="bg1"/>
              </a:solidFill>
              <a:cs typeface="Courier New" pitchFamily="49" charset="0"/>
            </a:endParaRPr>
          </a:p>
        </p:txBody>
      </p:sp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1066800" y="1050925"/>
            <a:ext cx="74295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rgbClr val="FFFF00"/>
                </a:solidFill>
                <a:cs typeface="Arial" charset="0"/>
              </a:rPr>
              <a:t>Wiring Rules Clause 1.8.4 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requires that the </a:t>
            </a:r>
            <a:r>
              <a:rPr lang="en-US" dirty="0">
                <a:solidFill>
                  <a:srgbClr val="FFFF00"/>
                </a:solidFill>
                <a:cs typeface="Arial" charset="0"/>
              </a:rPr>
              <a:t>volt drop 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between the point of supply and any point of a 240 or 415 volt installation </a:t>
            </a:r>
            <a:r>
              <a:rPr lang="en-US" dirty="0">
                <a:solidFill>
                  <a:srgbClr val="FFFF00"/>
                </a:solidFill>
                <a:cs typeface="Arial" charset="0"/>
              </a:rPr>
              <a:t>shall not exceed 5% 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of the nominal supply voltage.  </a:t>
            </a:r>
          </a:p>
        </p:txBody>
      </p:sp>
      <p:sp>
        <p:nvSpPr>
          <p:cNvPr id="115717" name="Text Box 5"/>
          <p:cNvSpPr txBox="1">
            <a:spLocks noChangeArrowheads="1"/>
          </p:cNvSpPr>
          <p:nvPr/>
        </p:nvSpPr>
        <p:spPr bwMode="auto">
          <a:xfrm>
            <a:off x="1143000" y="2209800"/>
            <a:ext cx="6934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  <a:cs typeface="Arial" charset="0"/>
              </a:rPr>
              <a:t>Since </a:t>
            </a:r>
            <a:r>
              <a:rPr lang="en-US" dirty="0">
                <a:solidFill>
                  <a:srgbClr val="FFFF00"/>
                </a:solidFill>
                <a:cs typeface="Arial" charset="0"/>
              </a:rPr>
              <a:t>5% of 240 is 12 volts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, this means that the 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phase to neutral voltage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 measured at any point in the installation must </a:t>
            </a:r>
            <a:r>
              <a:rPr lang="en-US" dirty="0">
                <a:solidFill>
                  <a:srgbClr val="FFFF00"/>
                </a:solidFill>
                <a:cs typeface="Arial" charset="0"/>
              </a:rPr>
              <a:t>never be less than </a:t>
            </a:r>
            <a:r>
              <a:rPr lang="en-US" dirty="0" smtClean="0">
                <a:solidFill>
                  <a:srgbClr val="FFFF00"/>
                </a:solidFill>
                <a:cs typeface="Arial" charset="0"/>
              </a:rPr>
              <a:t>228 </a:t>
            </a:r>
            <a:r>
              <a:rPr lang="en-US" dirty="0">
                <a:solidFill>
                  <a:srgbClr val="FFFF00"/>
                </a:solidFill>
                <a:cs typeface="Arial" charset="0"/>
              </a:rPr>
              <a:t>volts </a:t>
            </a:r>
            <a:r>
              <a:rPr lang="en-US" dirty="0" smtClean="0">
                <a:solidFill>
                  <a:schemeClr val="bg1"/>
                </a:solidFill>
                <a:cs typeface="Arial" charset="0"/>
              </a:rPr>
              <a:t>(</a:t>
            </a:r>
            <a:r>
              <a:rPr lang="en-US" dirty="0" err="1" smtClean="0">
                <a:solidFill>
                  <a:schemeClr val="bg1"/>
                </a:solidFill>
                <a:cs typeface="Arial" charset="0"/>
              </a:rPr>
              <a:t>i.e</a:t>
            </a:r>
            <a:r>
              <a:rPr lang="en-US" dirty="0" smtClean="0">
                <a:solidFill>
                  <a:schemeClr val="bg1"/>
                </a:solidFill>
                <a:cs typeface="Arial" charset="0"/>
              </a:rPr>
              <a:t> 240 minus 12 = 228) </a:t>
            </a:r>
            <a:r>
              <a:rPr lang="en-US" u="sng" dirty="0" smtClean="0">
                <a:solidFill>
                  <a:srgbClr val="FFFF00"/>
                </a:solidFill>
                <a:cs typeface="Arial" charset="0"/>
              </a:rPr>
              <a:t>while </a:t>
            </a:r>
            <a:r>
              <a:rPr lang="en-US" u="sng" dirty="0">
                <a:solidFill>
                  <a:srgbClr val="FFFF00"/>
                </a:solidFill>
                <a:cs typeface="Arial" charset="0"/>
              </a:rPr>
              <a:t>the circuit current is </a:t>
            </a:r>
            <a:r>
              <a:rPr lang="en-US" u="sng" dirty="0" smtClean="0">
                <a:solidFill>
                  <a:srgbClr val="FFFF00"/>
                </a:solidFill>
                <a:cs typeface="Arial" charset="0"/>
              </a:rPr>
              <a:t>flowing</a:t>
            </a:r>
            <a:r>
              <a:rPr lang="en-US" dirty="0" smtClean="0">
                <a:solidFill>
                  <a:srgbClr val="FFFF00"/>
                </a:solidFill>
                <a:cs typeface="Arial" charset="0"/>
              </a:rPr>
              <a:t>. </a:t>
            </a:r>
            <a:endParaRPr lang="en-US" dirty="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115718" name="Text Box 6"/>
          <p:cNvSpPr txBox="1">
            <a:spLocks noChangeArrowheads="1"/>
          </p:cNvSpPr>
          <p:nvPr/>
        </p:nvSpPr>
        <p:spPr bwMode="auto">
          <a:xfrm>
            <a:off x="1143000" y="3810000"/>
            <a:ext cx="6934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  <a:cs typeface="Arial" charset="0"/>
              </a:rPr>
              <a:t>In a three phase circuit </a:t>
            </a:r>
            <a:r>
              <a:rPr lang="en-US" dirty="0">
                <a:solidFill>
                  <a:srgbClr val="FFFF00"/>
                </a:solidFill>
                <a:cs typeface="Arial" charset="0"/>
              </a:rPr>
              <a:t>5% of 415 V is 20.75 V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, so the minimum permissible phase to phase voltage at any point is 415-20.75 or </a:t>
            </a:r>
            <a:r>
              <a:rPr lang="en-US" dirty="0">
                <a:solidFill>
                  <a:srgbClr val="FFFF00"/>
                </a:solidFill>
                <a:cs typeface="Arial" charset="0"/>
              </a:rPr>
              <a:t>394.25 V.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  </a:t>
            </a:r>
          </a:p>
        </p:txBody>
      </p:sp>
      <p:sp>
        <p:nvSpPr>
          <p:cNvPr id="115719" name="Text Box 7"/>
          <p:cNvSpPr txBox="1">
            <a:spLocks noChangeArrowheads="1"/>
          </p:cNvSpPr>
          <p:nvPr/>
        </p:nvSpPr>
        <p:spPr bwMode="auto">
          <a:xfrm>
            <a:off x="1143000" y="4953000"/>
            <a:ext cx="6934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In an 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extra-low voltage 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circuit, the maximum allowable 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voltage drop is 10% 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- see AS/NZS 3000 Clause 7.7.7.</a:t>
            </a:r>
          </a:p>
        </p:txBody>
      </p:sp>
      <p:sp>
        <p:nvSpPr>
          <p:cNvPr id="8" name="U-Turn Arrow 7">
            <a:hlinkClick r:id="" action="ppaction://hlinkshowjump?jump=lastslideviewed"/>
          </p:cNvPr>
          <p:cNvSpPr/>
          <p:nvPr/>
        </p:nvSpPr>
        <p:spPr>
          <a:xfrm rot="5400000">
            <a:off x="611560" y="6093296"/>
            <a:ext cx="288032" cy="36004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6" grpId="0"/>
      <p:bldP spid="115717" grpId="0"/>
      <p:bldP spid="115718" grpId="0"/>
      <p:bldP spid="115719" grpId="0"/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772400" cy="762000"/>
          </a:xfrm>
        </p:spPr>
        <p:txBody>
          <a:bodyPr/>
          <a:lstStyle/>
          <a:p>
            <a:r>
              <a:rPr lang="en-US" sz="2000" dirty="0">
                <a:cs typeface="Courier New" pitchFamily="49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cs typeface="Courier New" pitchFamily="49" charset="0"/>
              </a:rPr>
              <a:t>Voltage Drop Calculations</a:t>
            </a:r>
            <a:endParaRPr lang="en-AU" sz="2000" dirty="0">
              <a:solidFill>
                <a:schemeClr val="bg1"/>
              </a:solidFill>
              <a:cs typeface="Courier New" pitchFamily="49" charset="0"/>
            </a:endParaRPr>
          </a:p>
        </p:txBody>
      </p:sp>
      <p:sp>
        <p:nvSpPr>
          <p:cNvPr id="116740" name="Text Box 4"/>
          <p:cNvSpPr txBox="1">
            <a:spLocks noChangeArrowheads="1"/>
          </p:cNvSpPr>
          <p:nvPr/>
        </p:nvSpPr>
        <p:spPr bwMode="auto">
          <a:xfrm>
            <a:off x="1066800" y="1050925"/>
            <a:ext cx="74295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rgbClr val="FFFF00"/>
                </a:solidFill>
                <a:cs typeface="Arial" charset="0"/>
              </a:rPr>
              <a:t>AS/NZS 3008.1.1 Section 4 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contains information on how to determine the </a:t>
            </a:r>
            <a:r>
              <a:rPr lang="en-US" dirty="0">
                <a:solidFill>
                  <a:srgbClr val="FFFF00"/>
                </a:solidFill>
                <a:cs typeface="Arial" charset="0"/>
              </a:rPr>
              <a:t>minimum permissible </a:t>
            </a:r>
            <a:r>
              <a:rPr lang="en-US" dirty="0" smtClean="0">
                <a:solidFill>
                  <a:srgbClr val="FFFF00"/>
                </a:solidFill>
                <a:cs typeface="Arial" charset="0"/>
              </a:rPr>
              <a:t>size conductor</a:t>
            </a:r>
            <a:r>
              <a:rPr lang="en-US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for a specific run without exceeding the maximum permissible voltage drop.  AS/NZS 3008.1.1 provides a detailed treatment using </a:t>
            </a:r>
            <a:r>
              <a:rPr lang="en-US" dirty="0">
                <a:solidFill>
                  <a:srgbClr val="FFFF00"/>
                </a:solidFill>
                <a:cs typeface="Arial" charset="0"/>
              </a:rPr>
              <a:t>several different methods.  </a:t>
            </a:r>
          </a:p>
        </p:txBody>
      </p:sp>
      <p:sp>
        <p:nvSpPr>
          <p:cNvPr id="116741" name="Text Box 5"/>
          <p:cNvSpPr txBox="1">
            <a:spLocks noChangeArrowheads="1"/>
          </p:cNvSpPr>
          <p:nvPr/>
        </p:nvSpPr>
        <p:spPr bwMode="auto">
          <a:xfrm>
            <a:off x="1143000" y="3048000"/>
            <a:ext cx="6934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  <a:cs typeface="Arial" charset="0"/>
              </a:rPr>
              <a:t>The </a:t>
            </a:r>
            <a:r>
              <a:rPr lang="en-US" dirty="0">
                <a:solidFill>
                  <a:srgbClr val="FFFF00"/>
                </a:solidFill>
                <a:cs typeface="Arial" charset="0"/>
              </a:rPr>
              <a:t>mV/</a:t>
            </a:r>
            <a:r>
              <a:rPr lang="en-US" dirty="0" err="1">
                <a:solidFill>
                  <a:srgbClr val="FFFF00"/>
                </a:solidFill>
                <a:cs typeface="Arial" charset="0"/>
              </a:rPr>
              <a:t>A.m</a:t>
            </a:r>
            <a:r>
              <a:rPr lang="en-US" dirty="0">
                <a:solidFill>
                  <a:srgbClr val="FFFF00"/>
                </a:solidFill>
                <a:cs typeface="Arial" charset="0"/>
              </a:rPr>
              <a:t> method 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of determining voltage drop in </a:t>
            </a:r>
            <a:r>
              <a:rPr lang="en-US" dirty="0">
                <a:solidFill>
                  <a:srgbClr val="FFFF00"/>
                </a:solidFill>
                <a:cs typeface="Arial" charset="0"/>
              </a:rPr>
              <a:t>AS/NZS 3008.1.1 (Clause 4.2) 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is the only method required for this presentation.  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The same basic process can be applied to consumers mains, 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sub-mains 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or final 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sub-circuits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.</a:t>
            </a:r>
          </a:p>
        </p:txBody>
      </p:sp>
      <p:sp>
        <p:nvSpPr>
          <p:cNvPr id="5" name="U-Turn Arrow 4">
            <a:hlinkClick r:id="" action="ppaction://hlinkshowjump?jump=lastslideviewed"/>
          </p:cNvPr>
          <p:cNvSpPr/>
          <p:nvPr/>
        </p:nvSpPr>
        <p:spPr>
          <a:xfrm rot="5400000">
            <a:off x="611560" y="6093296"/>
            <a:ext cx="288032" cy="36004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0" grpId="1"/>
      <p:bldP spid="116741" grpId="1"/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772400" cy="762000"/>
          </a:xfrm>
        </p:spPr>
        <p:txBody>
          <a:bodyPr/>
          <a:lstStyle/>
          <a:p>
            <a:r>
              <a:rPr lang="en-US" sz="2000" dirty="0">
                <a:solidFill>
                  <a:schemeClr val="bg1"/>
                </a:solidFill>
                <a:cs typeface="Courier New" pitchFamily="49" charset="0"/>
              </a:rPr>
              <a:t> Voltage Drop in mV/</a:t>
            </a:r>
            <a:r>
              <a:rPr lang="en-US" sz="2000" dirty="0" err="1">
                <a:solidFill>
                  <a:schemeClr val="bg1"/>
                </a:solidFill>
                <a:cs typeface="Courier New" pitchFamily="49" charset="0"/>
              </a:rPr>
              <a:t>A.m</a:t>
            </a:r>
            <a:endParaRPr lang="en-AU" sz="2000" dirty="0">
              <a:solidFill>
                <a:schemeClr val="bg1"/>
              </a:solidFill>
              <a:cs typeface="Courier New" pitchFamily="49" charset="0"/>
            </a:endParaRPr>
          </a:p>
        </p:txBody>
      </p:sp>
      <p:sp>
        <p:nvSpPr>
          <p:cNvPr id="117764" name="Text Box 4"/>
          <p:cNvSpPr txBox="1">
            <a:spLocks noChangeArrowheads="1"/>
          </p:cNvSpPr>
          <p:nvPr/>
        </p:nvSpPr>
        <p:spPr bwMode="auto">
          <a:xfrm>
            <a:off x="1066800" y="1050925"/>
            <a:ext cx="74295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  <a:cs typeface="Arial" charset="0"/>
              </a:rPr>
              <a:t>The calculations in AS/NZS 3008.1.1 (Clause 4.2) are based on a special unit called </a:t>
            </a:r>
            <a:r>
              <a:rPr lang="en-US" dirty="0" err="1">
                <a:solidFill>
                  <a:srgbClr val="FFFF00"/>
                </a:solidFill>
                <a:cs typeface="Arial" charset="0"/>
              </a:rPr>
              <a:t>Vc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 which is the voltage drop in </a:t>
            </a:r>
            <a:r>
              <a:rPr lang="en-US" dirty="0" err="1">
                <a:solidFill>
                  <a:srgbClr val="FFFF00"/>
                </a:solidFill>
                <a:cs typeface="Arial" charset="0"/>
              </a:rPr>
              <a:t>millivolts</a:t>
            </a:r>
            <a:r>
              <a:rPr lang="en-US" dirty="0">
                <a:solidFill>
                  <a:srgbClr val="FFFF00"/>
                </a:solidFill>
                <a:cs typeface="Arial" charset="0"/>
              </a:rPr>
              <a:t> per ampere </a:t>
            </a:r>
            <a:r>
              <a:rPr lang="en-US" dirty="0" err="1">
                <a:solidFill>
                  <a:srgbClr val="FFFF00"/>
                </a:solidFill>
                <a:cs typeface="Arial" charset="0"/>
              </a:rPr>
              <a:t>metre</a:t>
            </a:r>
            <a:r>
              <a:rPr lang="en-US" dirty="0">
                <a:solidFill>
                  <a:srgbClr val="FFFF00"/>
                </a:solidFill>
                <a:cs typeface="Arial" charset="0"/>
              </a:rPr>
              <a:t> (mV/</a:t>
            </a:r>
            <a:r>
              <a:rPr lang="en-US" dirty="0" err="1">
                <a:solidFill>
                  <a:srgbClr val="FFFF00"/>
                </a:solidFill>
                <a:cs typeface="Arial" charset="0"/>
              </a:rPr>
              <a:t>A.m</a:t>
            </a:r>
            <a:r>
              <a:rPr lang="en-US" dirty="0">
                <a:solidFill>
                  <a:srgbClr val="FFFF00"/>
                </a:solidFill>
                <a:cs typeface="Arial" charset="0"/>
              </a:rPr>
              <a:t>). </a:t>
            </a:r>
          </a:p>
        </p:txBody>
      </p:sp>
      <p:sp>
        <p:nvSpPr>
          <p:cNvPr id="117765" name="Text Box 5"/>
          <p:cNvSpPr txBox="1">
            <a:spLocks noChangeArrowheads="1"/>
          </p:cNvSpPr>
          <p:nvPr/>
        </p:nvSpPr>
        <p:spPr bwMode="auto">
          <a:xfrm>
            <a:off x="1047750" y="2362200"/>
            <a:ext cx="6934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  <a:cs typeface="Arial" charset="0"/>
              </a:rPr>
              <a:t> Values of </a:t>
            </a:r>
            <a:r>
              <a:rPr lang="en-US" dirty="0" err="1">
                <a:solidFill>
                  <a:schemeClr val="bg1"/>
                </a:solidFill>
                <a:cs typeface="Arial" charset="0"/>
              </a:rPr>
              <a:t>Vc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 are given for </a:t>
            </a:r>
            <a:r>
              <a:rPr lang="en-US" dirty="0">
                <a:solidFill>
                  <a:srgbClr val="FFFF00"/>
                </a:solidFill>
                <a:cs typeface="Arial" charset="0"/>
              </a:rPr>
              <a:t>single and three phase circuits 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in tables of current carrying capacities in both Standards.  The value of </a:t>
            </a:r>
            <a:r>
              <a:rPr lang="en-US" dirty="0" err="1">
                <a:solidFill>
                  <a:srgbClr val="FFFF00"/>
                </a:solidFill>
                <a:cs typeface="Arial" charset="0"/>
              </a:rPr>
              <a:t>Vc</a:t>
            </a:r>
            <a:r>
              <a:rPr lang="en-US" dirty="0">
                <a:solidFill>
                  <a:srgbClr val="FFFF00"/>
                </a:solidFill>
                <a:cs typeface="Arial" charset="0"/>
              </a:rPr>
              <a:t> for a specific circuit is found using the equation:</a:t>
            </a:r>
          </a:p>
        </p:txBody>
      </p:sp>
      <p:sp>
        <p:nvSpPr>
          <p:cNvPr id="117766" name="Text Box 6"/>
          <p:cNvSpPr txBox="1">
            <a:spLocks noChangeArrowheads="1"/>
          </p:cNvSpPr>
          <p:nvPr/>
        </p:nvSpPr>
        <p:spPr bwMode="auto">
          <a:xfrm>
            <a:off x="611560" y="3573016"/>
            <a:ext cx="2971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rgbClr val="FFC000"/>
                </a:solidFill>
                <a:cs typeface="Arial" charset="0"/>
              </a:rPr>
              <a:t>                  1000 </a:t>
            </a:r>
            <a:r>
              <a:rPr lang="en-US" dirty="0" err="1">
                <a:solidFill>
                  <a:srgbClr val="FFC000"/>
                </a:solidFill>
                <a:cs typeface="Arial" charset="0"/>
              </a:rPr>
              <a:t>Vd</a:t>
            </a:r>
            <a:endParaRPr lang="en-US" dirty="0">
              <a:solidFill>
                <a:srgbClr val="FFC000"/>
              </a:solidFill>
              <a:cs typeface="Arial" charset="0"/>
            </a:endParaRPr>
          </a:p>
          <a:p>
            <a:r>
              <a:rPr lang="en-US" dirty="0">
                <a:solidFill>
                  <a:srgbClr val="FFC000"/>
                </a:solidFill>
                <a:cs typeface="Arial" charset="0"/>
              </a:rPr>
              <a:t>         </a:t>
            </a:r>
            <a:r>
              <a:rPr lang="en-US" dirty="0" err="1">
                <a:solidFill>
                  <a:srgbClr val="FFC000"/>
                </a:solidFill>
                <a:cs typeface="Arial" charset="0"/>
              </a:rPr>
              <a:t>Vc</a:t>
            </a:r>
            <a:r>
              <a:rPr lang="en-US" dirty="0">
                <a:solidFill>
                  <a:srgbClr val="FFC000"/>
                </a:solidFill>
                <a:cs typeface="Arial" charset="0"/>
              </a:rPr>
              <a:t> = -------------</a:t>
            </a:r>
          </a:p>
          <a:p>
            <a:r>
              <a:rPr lang="en-US" dirty="0">
                <a:solidFill>
                  <a:srgbClr val="FFC000"/>
                </a:solidFill>
                <a:cs typeface="Arial" charset="0"/>
              </a:rPr>
              <a:t>                     L x I</a:t>
            </a:r>
          </a:p>
        </p:txBody>
      </p:sp>
      <p:sp>
        <p:nvSpPr>
          <p:cNvPr id="117767" name="Text Box 7"/>
          <p:cNvSpPr txBox="1">
            <a:spLocks noChangeArrowheads="1"/>
          </p:cNvSpPr>
          <p:nvPr/>
        </p:nvSpPr>
        <p:spPr bwMode="auto">
          <a:xfrm>
            <a:off x="107504" y="4725144"/>
            <a:ext cx="903649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Where:        </a:t>
            </a:r>
          </a:p>
          <a:p>
            <a:r>
              <a:rPr lang="en-US" sz="1600" dirty="0" err="1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Vc</a:t>
            </a: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 = the voltage drop over the route length of the circuit in </a:t>
            </a:r>
            <a:r>
              <a:rPr lang="en-US" sz="1600" dirty="0" err="1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millivolts</a:t>
            </a: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 per ampere </a:t>
            </a:r>
            <a:r>
              <a:rPr lang="en-US" sz="1600" dirty="0" err="1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metre</a:t>
            </a: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 (mV/</a:t>
            </a:r>
            <a:r>
              <a:rPr lang="en-US" sz="1600" dirty="0" err="1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A.m</a:t>
            </a: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).</a:t>
            </a:r>
          </a:p>
          <a:p>
            <a:r>
              <a:rPr lang="en-US" sz="1600" dirty="0" err="1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Vd</a:t>
            </a: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 = the actual voltage drop, in volts.</a:t>
            </a:r>
          </a:p>
          <a:p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L  = the </a:t>
            </a:r>
            <a:r>
              <a:rPr lang="en-US" sz="1600" dirty="0">
                <a:solidFill>
                  <a:srgbClr val="FFFF00"/>
                </a:solidFill>
                <a:cs typeface="Arial" charset="0"/>
              </a:rPr>
              <a:t>route</a:t>
            </a: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 length of the circuit, in metres.  </a:t>
            </a:r>
          </a:p>
          <a:p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I  = the maximum demand current in the cable in amps.</a:t>
            </a:r>
          </a:p>
        </p:txBody>
      </p:sp>
      <p:sp>
        <p:nvSpPr>
          <p:cNvPr id="7" name="U-Turn Arrow 6">
            <a:hlinkClick r:id="" action="ppaction://hlinkshowjump?jump=lastslideviewed"/>
          </p:cNvPr>
          <p:cNvSpPr/>
          <p:nvPr/>
        </p:nvSpPr>
        <p:spPr>
          <a:xfrm rot="5400000">
            <a:off x="611560" y="6093296"/>
            <a:ext cx="288032" cy="36004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4" presetClass="entr" presetSubtype="0" fill="hold" grpId="0" nodeType="after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26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880" decel="50000" autoRev="1" fill="hold">
                                          <p:stCondLst>
                                            <p:cond delay="264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880" decel="100000" autoRev="1" fill="hold">
                                          <p:stCondLst>
                                            <p:cond delay="264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880" decel="100000" autoRev="1" fill="hold">
                                          <p:stCondLst>
                                            <p:cond delay="264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8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177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177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8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1177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177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8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1177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1177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98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1177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1177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68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1177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1177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38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4" grpId="0"/>
      <p:bldP spid="117765" grpId="0"/>
      <p:bldP spid="117766" grpId="0"/>
      <p:bldP spid="117767" grpId="0" build="p"/>
      <p:bldP spid="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260648"/>
            <a:ext cx="7772400" cy="762000"/>
          </a:xfrm>
        </p:spPr>
        <p:txBody>
          <a:bodyPr/>
          <a:lstStyle/>
          <a:p>
            <a:r>
              <a:rPr lang="en-US" sz="2000" dirty="0">
                <a:cs typeface="Courier New" pitchFamily="49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cs typeface="Courier New" pitchFamily="49" charset="0"/>
              </a:rPr>
              <a:t>Meaning of </a:t>
            </a:r>
            <a:r>
              <a:rPr lang="en-US" sz="2000" dirty="0" err="1">
                <a:solidFill>
                  <a:schemeClr val="bg1"/>
                </a:solidFill>
                <a:cs typeface="Courier New" pitchFamily="49" charset="0"/>
              </a:rPr>
              <a:t>Vc</a:t>
            </a:r>
            <a:r>
              <a:rPr lang="en-US" sz="2000" dirty="0">
                <a:solidFill>
                  <a:schemeClr val="bg1"/>
                </a:solidFill>
                <a:cs typeface="Courier New" pitchFamily="49" charset="0"/>
              </a:rPr>
              <a:t> (mV/</a:t>
            </a:r>
            <a:r>
              <a:rPr lang="en-US" sz="2000" dirty="0" err="1">
                <a:solidFill>
                  <a:schemeClr val="bg1"/>
                </a:solidFill>
                <a:cs typeface="Courier New" pitchFamily="49" charset="0"/>
              </a:rPr>
              <a:t>A.m</a:t>
            </a:r>
            <a:r>
              <a:rPr lang="en-US" sz="2000" dirty="0">
                <a:solidFill>
                  <a:schemeClr val="bg1"/>
                </a:solidFill>
                <a:cs typeface="Courier New" pitchFamily="49" charset="0"/>
              </a:rPr>
              <a:t>)</a:t>
            </a:r>
            <a:endParaRPr lang="en-AU" sz="2000" dirty="0">
              <a:solidFill>
                <a:schemeClr val="bg1"/>
              </a:solidFill>
              <a:cs typeface="Courier New" pitchFamily="49" charset="0"/>
            </a:endParaRPr>
          </a:p>
        </p:txBody>
      </p:sp>
      <p:sp>
        <p:nvSpPr>
          <p:cNvPr id="118788" name="Text Box 4"/>
          <p:cNvSpPr txBox="1">
            <a:spLocks noChangeArrowheads="1"/>
          </p:cNvSpPr>
          <p:nvPr/>
        </p:nvSpPr>
        <p:spPr bwMode="auto">
          <a:xfrm>
            <a:off x="899592" y="1556792"/>
            <a:ext cx="74295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  <a:cs typeface="Arial" charset="0"/>
              </a:rPr>
              <a:t>In general, </a:t>
            </a:r>
            <a:r>
              <a:rPr lang="en-US" dirty="0">
                <a:solidFill>
                  <a:srgbClr val="FFFF00"/>
                </a:solidFill>
                <a:cs typeface="Arial" charset="0"/>
              </a:rPr>
              <a:t>selecting a suitable cable for a given circuit involves calculating the value of </a:t>
            </a:r>
            <a:r>
              <a:rPr lang="en-US" dirty="0" err="1">
                <a:solidFill>
                  <a:srgbClr val="FFFF00"/>
                </a:solidFill>
                <a:cs typeface="Arial" charset="0"/>
              </a:rPr>
              <a:t>Vc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, then looking up the appropriate tables and selecting a cable which has a value of </a:t>
            </a:r>
            <a:r>
              <a:rPr lang="en-US" dirty="0" err="1">
                <a:solidFill>
                  <a:srgbClr val="FFFF00"/>
                </a:solidFill>
                <a:cs typeface="Arial" charset="0"/>
              </a:rPr>
              <a:t>Vc</a:t>
            </a:r>
            <a:r>
              <a:rPr lang="en-US" dirty="0">
                <a:solidFill>
                  <a:srgbClr val="FFFF00"/>
                </a:solidFill>
                <a:cs typeface="Arial" charset="0"/>
              </a:rPr>
              <a:t> which is equal to or less than the calculated value.  </a:t>
            </a:r>
          </a:p>
        </p:txBody>
      </p:sp>
      <p:sp>
        <p:nvSpPr>
          <p:cNvPr id="118789" name="Text Box 5"/>
          <p:cNvSpPr txBox="1">
            <a:spLocks noChangeArrowheads="1"/>
          </p:cNvSpPr>
          <p:nvPr/>
        </p:nvSpPr>
        <p:spPr bwMode="auto">
          <a:xfrm>
            <a:off x="971600" y="3429000"/>
            <a:ext cx="6934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  <a:cs typeface="Arial" charset="0"/>
              </a:rPr>
              <a:t>It is usually useful to </a:t>
            </a:r>
            <a:r>
              <a:rPr lang="en-US" dirty="0">
                <a:solidFill>
                  <a:srgbClr val="FFFF00"/>
                </a:solidFill>
                <a:cs typeface="Arial" charset="0"/>
              </a:rPr>
              <a:t>draw a simple line diagram 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of the circuit and insert the known values before you begin a calculation.</a:t>
            </a:r>
          </a:p>
        </p:txBody>
      </p:sp>
      <p:sp>
        <p:nvSpPr>
          <p:cNvPr id="5" name="U-Turn Arrow 4">
            <a:hlinkClick r:id="" action="ppaction://hlinkshowjump?jump=lastslideviewed"/>
          </p:cNvPr>
          <p:cNvSpPr/>
          <p:nvPr/>
        </p:nvSpPr>
        <p:spPr>
          <a:xfrm rot="5400000">
            <a:off x="611560" y="6093296"/>
            <a:ext cx="288032" cy="36004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87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87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8" grpId="0"/>
      <p:bldP spid="118789" grpId="0"/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772400" cy="762000"/>
          </a:xfrm>
        </p:spPr>
        <p:txBody>
          <a:bodyPr/>
          <a:lstStyle/>
          <a:p>
            <a:r>
              <a:rPr lang="en-US" sz="2000" dirty="0">
                <a:solidFill>
                  <a:schemeClr val="bg1"/>
                </a:solidFill>
                <a:cs typeface="Courier New" pitchFamily="49" charset="0"/>
              </a:rPr>
              <a:t> Sample Calculation of </a:t>
            </a:r>
            <a:r>
              <a:rPr lang="en-US" sz="2000" dirty="0" err="1">
                <a:solidFill>
                  <a:schemeClr val="bg1"/>
                </a:solidFill>
                <a:cs typeface="Courier New" pitchFamily="49" charset="0"/>
              </a:rPr>
              <a:t>Vc</a:t>
            </a:r>
            <a:r>
              <a:rPr lang="en-US" sz="2000" dirty="0">
                <a:solidFill>
                  <a:schemeClr val="bg1"/>
                </a:solidFill>
                <a:cs typeface="Courier New" pitchFamily="49" charset="0"/>
              </a:rPr>
              <a:t> (mV/</a:t>
            </a:r>
            <a:r>
              <a:rPr lang="en-US" sz="2000" dirty="0" err="1">
                <a:solidFill>
                  <a:schemeClr val="bg1"/>
                </a:solidFill>
                <a:cs typeface="Courier New" pitchFamily="49" charset="0"/>
              </a:rPr>
              <a:t>A.m</a:t>
            </a:r>
            <a:r>
              <a:rPr lang="en-US" sz="2000" dirty="0" smtClean="0">
                <a:solidFill>
                  <a:schemeClr val="bg1"/>
                </a:solidFill>
                <a:cs typeface="Courier New" pitchFamily="49" charset="0"/>
              </a:rPr>
              <a:t>) (Volt Drop)</a:t>
            </a:r>
            <a:endParaRPr lang="en-AU" sz="2000" dirty="0">
              <a:solidFill>
                <a:schemeClr val="bg1"/>
              </a:solidFill>
              <a:cs typeface="Courier New" pitchFamily="49" charset="0"/>
            </a:endParaRPr>
          </a:p>
        </p:txBody>
      </p:sp>
      <p:sp>
        <p:nvSpPr>
          <p:cNvPr id="119812" name="Text Box 4"/>
          <p:cNvSpPr txBox="1">
            <a:spLocks noChangeArrowheads="1"/>
          </p:cNvSpPr>
          <p:nvPr/>
        </p:nvSpPr>
        <p:spPr bwMode="auto">
          <a:xfrm>
            <a:off x="1066800" y="1050925"/>
            <a:ext cx="74295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  <a:cs typeface="Arial" charset="0"/>
              </a:rPr>
              <a:t>Sample:    A single phase circuit is to be buried direct in the ground and protected by a circuit breaker.  If the </a:t>
            </a:r>
            <a:r>
              <a:rPr lang="en-US" dirty="0">
                <a:solidFill>
                  <a:srgbClr val="FFFF00"/>
                </a:solidFill>
                <a:cs typeface="Arial" charset="0"/>
              </a:rPr>
              <a:t>route length of this circuit is 30 metres and the maximum demand is 10 amps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, what is the smallest V90 TPS cable which could be used?</a:t>
            </a:r>
          </a:p>
        </p:txBody>
      </p:sp>
      <p:sp>
        <p:nvSpPr>
          <p:cNvPr id="119813" name="Text Box 5"/>
          <p:cNvSpPr txBox="1">
            <a:spLocks noChangeArrowheads="1"/>
          </p:cNvSpPr>
          <p:nvPr/>
        </p:nvSpPr>
        <p:spPr bwMode="auto">
          <a:xfrm>
            <a:off x="304800" y="3581400"/>
            <a:ext cx="342900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30000"/>
              </a:lnSpc>
              <a:spcBef>
                <a:spcPct val="30000"/>
              </a:spcBef>
            </a:pPr>
            <a:r>
              <a:rPr lang="en-US" dirty="0">
                <a:solidFill>
                  <a:srgbClr val="FFC000"/>
                </a:solidFill>
                <a:cs typeface="Arial" charset="0"/>
              </a:rPr>
              <a:t>                   </a:t>
            </a:r>
          </a:p>
          <a:p>
            <a:pPr>
              <a:lnSpc>
                <a:spcPct val="30000"/>
              </a:lnSpc>
              <a:spcBef>
                <a:spcPct val="30000"/>
              </a:spcBef>
            </a:pPr>
            <a:r>
              <a:rPr lang="en-US" dirty="0">
                <a:solidFill>
                  <a:srgbClr val="FFC000"/>
                </a:solidFill>
                <a:cs typeface="Arial" charset="0"/>
              </a:rPr>
              <a:t>                   1000 </a:t>
            </a:r>
            <a:r>
              <a:rPr lang="en-US" dirty="0" err="1">
                <a:solidFill>
                  <a:srgbClr val="FFC000"/>
                </a:solidFill>
                <a:cs typeface="Arial" charset="0"/>
              </a:rPr>
              <a:t>Vd</a:t>
            </a:r>
            <a:endParaRPr lang="en-US" dirty="0">
              <a:solidFill>
                <a:srgbClr val="FFC000"/>
              </a:solidFill>
              <a:cs typeface="Arial" charset="0"/>
            </a:endParaRPr>
          </a:p>
          <a:p>
            <a:pPr>
              <a:lnSpc>
                <a:spcPct val="30000"/>
              </a:lnSpc>
              <a:spcBef>
                <a:spcPct val="30000"/>
              </a:spcBef>
            </a:pPr>
            <a:r>
              <a:rPr lang="en-US" dirty="0">
                <a:solidFill>
                  <a:srgbClr val="FFC000"/>
                </a:solidFill>
                <a:cs typeface="Arial" charset="0"/>
              </a:rPr>
              <a:t>           </a:t>
            </a:r>
            <a:r>
              <a:rPr lang="en-US" dirty="0" err="1" smtClean="0">
                <a:solidFill>
                  <a:srgbClr val="FFC000"/>
                </a:solidFill>
                <a:cs typeface="Arial" charset="0"/>
              </a:rPr>
              <a:t>Vc</a:t>
            </a:r>
            <a:r>
              <a:rPr lang="en-US" dirty="0" smtClean="0">
                <a:solidFill>
                  <a:srgbClr val="FFC000"/>
                </a:solidFill>
                <a:cs typeface="Arial" charset="0"/>
              </a:rPr>
              <a:t> </a:t>
            </a:r>
            <a:r>
              <a:rPr lang="en-US" dirty="0">
                <a:solidFill>
                  <a:srgbClr val="FFC000"/>
                </a:solidFill>
                <a:cs typeface="Arial" charset="0"/>
              </a:rPr>
              <a:t>= -----------</a:t>
            </a:r>
          </a:p>
          <a:p>
            <a:pPr>
              <a:lnSpc>
                <a:spcPct val="30000"/>
              </a:lnSpc>
              <a:spcBef>
                <a:spcPct val="30000"/>
              </a:spcBef>
            </a:pPr>
            <a:r>
              <a:rPr lang="en-US" dirty="0">
                <a:solidFill>
                  <a:srgbClr val="FFC000"/>
                </a:solidFill>
                <a:cs typeface="Arial" charset="0"/>
              </a:rPr>
              <a:t>                      L x I</a:t>
            </a:r>
          </a:p>
          <a:p>
            <a:pPr>
              <a:lnSpc>
                <a:spcPct val="30000"/>
              </a:lnSpc>
              <a:spcBef>
                <a:spcPct val="30000"/>
              </a:spcBef>
            </a:pPr>
            <a:endParaRPr lang="en-US" dirty="0">
              <a:solidFill>
                <a:srgbClr val="FFC000"/>
              </a:solidFill>
              <a:cs typeface="Arial" charset="0"/>
            </a:endParaRPr>
          </a:p>
          <a:p>
            <a:pPr>
              <a:lnSpc>
                <a:spcPct val="30000"/>
              </a:lnSpc>
              <a:spcBef>
                <a:spcPct val="30000"/>
              </a:spcBef>
            </a:pPr>
            <a:r>
              <a:rPr lang="en-US" dirty="0">
                <a:solidFill>
                  <a:srgbClr val="FFC000"/>
                </a:solidFill>
                <a:cs typeface="Arial" charset="0"/>
              </a:rPr>
              <a:t>                    1000 x 12</a:t>
            </a:r>
          </a:p>
          <a:p>
            <a:pPr>
              <a:lnSpc>
                <a:spcPct val="30000"/>
              </a:lnSpc>
              <a:spcBef>
                <a:spcPct val="30000"/>
              </a:spcBef>
            </a:pPr>
            <a:r>
              <a:rPr lang="en-US" dirty="0">
                <a:solidFill>
                  <a:srgbClr val="FFC000"/>
                </a:solidFill>
                <a:cs typeface="Arial" charset="0"/>
              </a:rPr>
              <a:t>                = --------------</a:t>
            </a:r>
          </a:p>
          <a:p>
            <a:pPr>
              <a:lnSpc>
                <a:spcPct val="30000"/>
              </a:lnSpc>
              <a:spcBef>
                <a:spcPct val="30000"/>
              </a:spcBef>
            </a:pPr>
            <a:r>
              <a:rPr lang="en-US" dirty="0">
                <a:solidFill>
                  <a:srgbClr val="FFC000"/>
                </a:solidFill>
                <a:cs typeface="Arial" charset="0"/>
              </a:rPr>
              <a:t>                      30 x 10</a:t>
            </a:r>
          </a:p>
          <a:p>
            <a:pPr>
              <a:lnSpc>
                <a:spcPct val="80000"/>
              </a:lnSpc>
              <a:spcBef>
                <a:spcPct val="30000"/>
              </a:spcBef>
            </a:pPr>
            <a:endParaRPr lang="en-US" dirty="0">
              <a:cs typeface="Arial" charset="0"/>
            </a:endParaRPr>
          </a:p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en-US" dirty="0">
                <a:cs typeface="Arial" charset="0"/>
              </a:rPr>
              <a:t>  </a:t>
            </a:r>
            <a:r>
              <a:rPr lang="en-US" dirty="0">
                <a:solidFill>
                  <a:srgbClr val="FFFF00"/>
                </a:solidFill>
                <a:cs typeface="Arial" charset="0"/>
              </a:rPr>
              <a:t> So   </a:t>
            </a:r>
            <a:r>
              <a:rPr lang="en-US" dirty="0" err="1">
                <a:solidFill>
                  <a:srgbClr val="FF9933"/>
                </a:solidFill>
                <a:cs typeface="Arial" charset="0"/>
              </a:rPr>
              <a:t>Vc</a:t>
            </a:r>
            <a:r>
              <a:rPr lang="en-US" dirty="0">
                <a:solidFill>
                  <a:srgbClr val="FF9933"/>
                </a:solidFill>
                <a:cs typeface="Arial" charset="0"/>
              </a:rPr>
              <a:t> = 40 mV/</a:t>
            </a:r>
            <a:r>
              <a:rPr lang="en-US" dirty="0" err="1">
                <a:solidFill>
                  <a:srgbClr val="FF9933"/>
                </a:solidFill>
                <a:cs typeface="Arial" charset="0"/>
              </a:rPr>
              <a:t>A.m</a:t>
            </a:r>
            <a:endParaRPr lang="en-US" dirty="0">
              <a:solidFill>
                <a:srgbClr val="FF9933"/>
              </a:solidFill>
              <a:cs typeface="Arial" charset="0"/>
            </a:endParaRPr>
          </a:p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en-US" dirty="0">
                <a:solidFill>
                  <a:srgbClr val="FF9933"/>
                </a:solidFill>
                <a:cs typeface="Arial" charset="0"/>
              </a:rPr>
              <a:t>           (Single phase)</a:t>
            </a:r>
          </a:p>
        </p:txBody>
      </p:sp>
      <p:graphicFrame>
        <p:nvGraphicFramePr>
          <p:cNvPr id="119814" name="Object 6"/>
          <p:cNvGraphicFramePr>
            <a:graphicFrameLocks noChangeAspect="1"/>
          </p:cNvGraphicFramePr>
          <p:nvPr/>
        </p:nvGraphicFramePr>
        <p:xfrm>
          <a:off x="304800" y="2590800"/>
          <a:ext cx="4665663" cy="787400"/>
        </p:xfrm>
        <a:graphic>
          <a:graphicData uri="http://schemas.openxmlformats.org/presentationml/2006/ole">
            <p:oleObj spid="_x0000_s119814" name="CorelDRAW!" r:id="rId4" imgW="1710720" imgH="288720" progId="">
              <p:embed/>
            </p:oleObj>
          </a:graphicData>
        </a:graphic>
      </p:graphicFrame>
      <p:sp>
        <p:nvSpPr>
          <p:cNvPr id="119815" name="Text Box 7"/>
          <p:cNvSpPr txBox="1">
            <a:spLocks noChangeArrowheads="1"/>
          </p:cNvSpPr>
          <p:nvPr/>
        </p:nvSpPr>
        <p:spPr bwMode="auto">
          <a:xfrm>
            <a:off x="3429000" y="3505200"/>
            <a:ext cx="51816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100000"/>
              </a:spcBef>
            </a:pPr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In this sample </a:t>
            </a:r>
            <a:r>
              <a:rPr lang="en-US" sz="1400" dirty="0">
                <a:solidFill>
                  <a:srgbClr val="FFFF00"/>
                </a:solidFill>
                <a:cs typeface="Arial" charset="0"/>
              </a:rPr>
              <a:t>the smallest permissible cable </a:t>
            </a:r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is one which will have a </a:t>
            </a:r>
            <a:r>
              <a:rPr lang="en-US" sz="1400" dirty="0" err="1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Vc</a:t>
            </a:r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 equal to or less than 40 mV/A.m.  From </a:t>
            </a:r>
            <a:r>
              <a:rPr lang="en-US" sz="1400" dirty="0">
                <a:solidFill>
                  <a:srgbClr val="FFFF00"/>
                </a:solidFill>
                <a:cs typeface="Arial" charset="0"/>
              </a:rPr>
              <a:t>AS/NZS 3008.1.1 Table 42,</a:t>
            </a:r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 1.5 mm</a:t>
            </a:r>
            <a:r>
              <a:rPr lang="en-US" sz="1400" baseline="30000" dirty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2</a:t>
            </a:r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 cable has a three phase </a:t>
            </a:r>
            <a:r>
              <a:rPr lang="en-US" sz="1400" dirty="0" err="1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Vc</a:t>
            </a:r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 of 30 mV/</a:t>
            </a:r>
            <a:r>
              <a:rPr lang="en-US" sz="1400" dirty="0" err="1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A.m</a:t>
            </a:r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 at the maximum permissible operating temperature of the cable. </a:t>
            </a:r>
          </a:p>
          <a:p>
            <a:pPr>
              <a:spcBef>
                <a:spcPct val="100000"/>
              </a:spcBef>
            </a:pPr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The circuit in this example is </a:t>
            </a:r>
            <a:r>
              <a:rPr lang="en-US" sz="1400" dirty="0">
                <a:solidFill>
                  <a:srgbClr val="FFFF00"/>
                </a:solidFill>
                <a:cs typeface="Arial" charset="0"/>
              </a:rPr>
              <a:t>single phase </a:t>
            </a:r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so this single phase </a:t>
            </a:r>
            <a:r>
              <a:rPr lang="en-US" sz="1400" dirty="0" err="1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Vc</a:t>
            </a:r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 has to be </a:t>
            </a:r>
            <a:r>
              <a:rPr lang="en-US" sz="1400" dirty="0">
                <a:solidFill>
                  <a:srgbClr val="FFFF00"/>
                </a:solidFill>
                <a:cs typeface="Arial" charset="0"/>
              </a:rPr>
              <a:t>converted to a three phase </a:t>
            </a:r>
            <a:r>
              <a:rPr lang="en-US" sz="1400" dirty="0" err="1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Vc</a:t>
            </a:r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 by </a:t>
            </a:r>
            <a:r>
              <a:rPr lang="en-US" sz="1400" dirty="0">
                <a:solidFill>
                  <a:srgbClr val="FFFF00"/>
                </a:solidFill>
                <a:cs typeface="Arial" charset="0"/>
              </a:rPr>
              <a:t>multiplying it by 0.866 (see Note in AS/NZS 3008.1.1 Clause 4.2).</a:t>
            </a:r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  So </a:t>
            </a:r>
            <a:r>
              <a:rPr lang="en-US" sz="1400" dirty="0" err="1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Vc</a:t>
            </a:r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 = 40 x 0.866 = 34.64 mV/Am.  Since this is the cable which has a </a:t>
            </a:r>
            <a:r>
              <a:rPr lang="en-US" sz="1400" dirty="0" err="1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Vc</a:t>
            </a:r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 nearest to but less than 34.64 mV/</a:t>
            </a:r>
            <a:r>
              <a:rPr lang="en-US" sz="1400" dirty="0" err="1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A.m</a:t>
            </a:r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, it would be suitable.</a:t>
            </a:r>
          </a:p>
        </p:txBody>
      </p:sp>
      <p:sp>
        <p:nvSpPr>
          <p:cNvPr id="7" name="U-Turn Arrow 6">
            <a:hlinkClick r:id="" action="ppaction://hlinkshowjump?jump=lastslideviewed"/>
          </p:cNvPr>
          <p:cNvSpPr/>
          <p:nvPr/>
        </p:nvSpPr>
        <p:spPr>
          <a:xfrm rot="5400000">
            <a:off x="611560" y="6093296"/>
            <a:ext cx="288032" cy="36004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198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198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0" fill="hold"/>
                                        <p:tgtEl>
                                          <p:spTgt spid="119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0" fill="hold"/>
                                        <p:tgtEl>
                                          <p:spTgt spid="119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600" fill="hold"/>
                                        <p:tgtEl>
                                          <p:spTgt spid="1198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600" fill="hold"/>
                                        <p:tgtEl>
                                          <p:spTgt spid="1198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4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300" fill="hold"/>
                                        <p:tgtEl>
                                          <p:spTgt spid="1198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300" fill="hold"/>
                                        <p:tgtEl>
                                          <p:spTgt spid="1198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7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800" fill="hold"/>
                                        <p:tgtEl>
                                          <p:spTgt spid="1198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800" fill="hold"/>
                                        <p:tgtEl>
                                          <p:spTgt spid="1198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6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300" fill="hold"/>
                                        <p:tgtEl>
                                          <p:spTgt spid="1198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300" fill="hold"/>
                                        <p:tgtEl>
                                          <p:spTgt spid="1198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60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700" fill="hold"/>
                                        <p:tgtEl>
                                          <p:spTgt spid="1198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700" fill="hold"/>
                                        <p:tgtEl>
                                          <p:spTgt spid="1198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88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700" fill="hold"/>
                                        <p:tgtEl>
                                          <p:spTgt spid="1198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700" fill="hold"/>
                                        <p:tgtEl>
                                          <p:spTgt spid="1198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25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0" fill="hold"/>
                                        <p:tgtEl>
                                          <p:spTgt spid="1198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0" fill="hold"/>
                                        <p:tgtEl>
                                          <p:spTgt spid="1198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80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198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198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3000" fill="hold"/>
                                        <p:tgtEl>
                                          <p:spTgt spid="119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3000" fill="hold"/>
                                        <p:tgtEl>
                                          <p:spTgt spid="119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3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3000" fill="hold"/>
                                        <p:tgtEl>
                                          <p:spTgt spid="1198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3000" fill="hold"/>
                                        <p:tgtEl>
                                          <p:spTgt spid="1198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60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2" grpId="0" build="p"/>
      <p:bldP spid="119813" grpId="0" uiExpand="1" build="p"/>
      <p:bldP spid="119815" grpId="0" build="p"/>
      <p:bldP spid="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772400" cy="762000"/>
          </a:xfrm>
        </p:spPr>
        <p:txBody>
          <a:bodyPr/>
          <a:lstStyle/>
          <a:p>
            <a:r>
              <a:rPr lang="en-US" sz="2000" dirty="0">
                <a:solidFill>
                  <a:schemeClr val="bg1"/>
                </a:solidFill>
                <a:cs typeface="Courier New" pitchFamily="49" charset="0"/>
              </a:rPr>
              <a:t> Sample Calculation of </a:t>
            </a:r>
            <a:r>
              <a:rPr lang="en-US" sz="2000" dirty="0" err="1">
                <a:solidFill>
                  <a:schemeClr val="bg1"/>
                </a:solidFill>
                <a:cs typeface="Courier New" pitchFamily="49" charset="0"/>
              </a:rPr>
              <a:t>Vc</a:t>
            </a:r>
            <a:r>
              <a:rPr lang="en-US" sz="2000" dirty="0">
                <a:solidFill>
                  <a:schemeClr val="bg1"/>
                </a:solidFill>
                <a:cs typeface="Courier New" pitchFamily="49" charset="0"/>
              </a:rPr>
              <a:t> (mV/</a:t>
            </a:r>
            <a:r>
              <a:rPr lang="en-US" sz="2000" dirty="0" err="1">
                <a:solidFill>
                  <a:schemeClr val="bg1"/>
                </a:solidFill>
                <a:cs typeface="Courier New" pitchFamily="49" charset="0"/>
              </a:rPr>
              <a:t>A.m</a:t>
            </a:r>
            <a:r>
              <a:rPr lang="en-US" sz="2000" dirty="0">
                <a:solidFill>
                  <a:schemeClr val="bg1"/>
                </a:solidFill>
                <a:cs typeface="Courier New" pitchFamily="49" charset="0"/>
              </a:rPr>
              <a:t>)</a:t>
            </a:r>
            <a:endParaRPr lang="en-AU" sz="2000" dirty="0">
              <a:solidFill>
                <a:schemeClr val="bg1"/>
              </a:solidFill>
              <a:cs typeface="Courier New" pitchFamily="49" charset="0"/>
            </a:endParaRPr>
          </a:p>
        </p:txBody>
      </p:sp>
      <p:sp>
        <p:nvSpPr>
          <p:cNvPr id="120836" name="Text Box 4"/>
          <p:cNvSpPr txBox="1">
            <a:spLocks noChangeArrowheads="1"/>
          </p:cNvSpPr>
          <p:nvPr/>
        </p:nvSpPr>
        <p:spPr bwMode="auto">
          <a:xfrm>
            <a:off x="1066800" y="1050925"/>
            <a:ext cx="74295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  <a:cs typeface="Arial" charset="0"/>
              </a:rPr>
              <a:t>1.5 mm</a:t>
            </a:r>
            <a:r>
              <a:rPr lang="en-US" baseline="30000" dirty="0">
                <a:solidFill>
                  <a:schemeClr val="bg1"/>
                </a:solidFill>
                <a:cs typeface="Arial" charset="0"/>
              </a:rPr>
              <a:t>2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 cable is within the allowable limits for voltage drop, but </a:t>
            </a:r>
            <a:r>
              <a:rPr lang="en-US" dirty="0">
                <a:solidFill>
                  <a:srgbClr val="FFFF00"/>
                </a:solidFill>
                <a:cs typeface="Arial" charset="0"/>
              </a:rPr>
              <a:t>the current carrying capacity for the given installation conditions must be checked 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to ensure that it is adequate. </a:t>
            </a:r>
          </a:p>
        </p:txBody>
      </p:sp>
      <p:sp>
        <p:nvSpPr>
          <p:cNvPr id="120837" name="Text Box 5"/>
          <p:cNvSpPr txBox="1">
            <a:spLocks noChangeArrowheads="1"/>
          </p:cNvSpPr>
          <p:nvPr/>
        </p:nvSpPr>
        <p:spPr bwMode="auto">
          <a:xfrm>
            <a:off x="533400" y="2667000"/>
            <a:ext cx="3429000" cy="231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30000"/>
              </a:lnSpc>
              <a:spcBef>
                <a:spcPct val="30000"/>
              </a:spcBef>
            </a:pPr>
            <a:r>
              <a:rPr lang="en-US" dirty="0">
                <a:solidFill>
                  <a:schemeClr val="bg1"/>
                </a:solidFill>
                <a:cs typeface="Arial" charset="0"/>
              </a:rPr>
              <a:t>                   </a:t>
            </a:r>
          </a:p>
          <a:p>
            <a:r>
              <a:rPr lang="en-US" dirty="0">
                <a:solidFill>
                  <a:srgbClr val="FFFF00"/>
                </a:solidFill>
                <a:cs typeface="Arial" charset="0"/>
              </a:rPr>
              <a:t>From AS/NZS 3008.1.1  Table 9 Column 14, 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1.5 mm</a:t>
            </a:r>
            <a:r>
              <a:rPr lang="en-US" baseline="30000" dirty="0">
                <a:solidFill>
                  <a:schemeClr val="bg1"/>
                </a:solidFill>
                <a:cs typeface="Arial" charset="0"/>
              </a:rPr>
              <a:t>2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 cable has a current carrying capacity of 27 A.  This is greater than the maximum demand of this circuit (10 A), so the cable is acceptable.</a:t>
            </a:r>
          </a:p>
        </p:txBody>
      </p:sp>
      <p:graphicFrame>
        <p:nvGraphicFramePr>
          <p:cNvPr id="120838" name="Object 6"/>
          <p:cNvGraphicFramePr>
            <a:graphicFrameLocks noChangeAspect="1"/>
          </p:cNvGraphicFramePr>
          <p:nvPr/>
        </p:nvGraphicFramePr>
        <p:xfrm>
          <a:off x="4139952" y="3068960"/>
          <a:ext cx="4665663" cy="787400"/>
        </p:xfrm>
        <a:graphic>
          <a:graphicData uri="http://schemas.openxmlformats.org/presentationml/2006/ole">
            <p:oleObj spid="_x0000_s120838" name="CorelDRAW!" r:id="rId4" imgW="1710720" imgH="288720" progId="">
              <p:embed/>
            </p:oleObj>
          </a:graphicData>
        </a:graphic>
      </p:graphicFrame>
      <p:sp>
        <p:nvSpPr>
          <p:cNvPr id="120839" name="AutoShape 7"/>
          <p:cNvSpPr>
            <a:spLocks noChangeArrowheads="1"/>
          </p:cNvSpPr>
          <p:nvPr/>
        </p:nvSpPr>
        <p:spPr bwMode="auto">
          <a:xfrm>
            <a:off x="4038600" y="4038600"/>
            <a:ext cx="4648200" cy="1752600"/>
          </a:xfrm>
          <a:prstGeom prst="wedgeEllipseCallout">
            <a:avLst>
              <a:gd name="adj1" fmla="val 25514"/>
              <a:gd name="adj2" fmla="val -85690"/>
            </a:avLst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1.5 mm</a:t>
            </a:r>
            <a:r>
              <a:rPr lang="en-US" baseline="30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2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copper cable satisfies volt drop and current carrying capacity requirements.</a:t>
            </a:r>
            <a:endParaRPr lang="en-AU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U-Turn Arrow 6">
            <a:hlinkClick r:id="" action="ppaction://hlinkshowjump?jump=lastslideviewed"/>
          </p:cNvPr>
          <p:cNvSpPr/>
          <p:nvPr/>
        </p:nvSpPr>
        <p:spPr>
          <a:xfrm rot="5400000">
            <a:off x="611560" y="6093296"/>
            <a:ext cx="288032" cy="36004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20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20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9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0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9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08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grpId="0" nodeType="click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8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6" grpId="0" build="p"/>
      <p:bldP spid="120837" grpId="0" uiExpand="1" build="p"/>
      <p:bldP spid="120839" grpId="0" animBg="1"/>
      <p:bldP spid="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772400" cy="762000"/>
          </a:xfrm>
        </p:spPr>
        <p:txBody>
          <a:bodyPr/>
          <a:lstStyle/>
          <a:p>
            <a:r>
              <a:rPr lang="en-US" sz="2000" dirty="0">
                <a:solidFill>
                  <a:schemeClr val="bg1"/>
                </a:solidFill>
                <a:cs typeface="Courier New" pitchFamily="49" charset="0"/>
              </a:rPr>
              <a:t> Sample Calculation of </a:t>
            </a:r>
            <a:r>
              <a:rPr lang="en-US" sz="2000" dirty="0" err="1">
                <a:solidFill>
                  <a:schemeClr val="bg1"/>
                </a:solidFill>
                <a:cs typeface="Courier New" pitchFamily="49" charset="0"/>
              </a:rPr>
              <a:t>Vc</a:t>
            </a:r>
            <a:r>
              <a:rPr lang="en-US" sz="2000" dirty="0">
                <a:solidFill>
                  <a:schemeClr val="bg1"/>
                </a:solidFill>
                <a:cs typeface="Courier New" pitchFamily="49" charset="0"/>
              </a:rPr>
              <a:t> (mV/</a:t>
            </a:r>
            <a:r>
              <a:rPr lang="en-US" sz="2000" dirty="0" err="1">
                <a:solidFill>
                  <a:schemeClr val="bg1"/>
                </a:solidFill>
                <a:cs typeface="Courier New" pitchFamily="49" charset="0"/>
              </a:rPr>
              <a:t>A.m</a:t>
            </a:r>
            <a:r>
              <a:rPr lang="en-US" sz="2000" dirty="0">
                <a:solidFill>
                  <a:schemeClr val="bg1"/>
                </a:solidFill>
                <a:cs typeface="Courier New" pitchFamily="49" charset="0"/>
              </a:rPr>
              <a:t>)</a:t>
            </a:r>
            <a:endParaRPr lang="en-AU" sz="2000" dirty="0">
              <a:solidFill>
                <a:schemeClr val="bg1"/>
              </a:solidFill>
              <a:cs typeface="Courier New" pitchFamily="49" charset="0"/>
            </a:endParaRPr>
          </a:p>
        </p:txBody>
      </p:sp>
      <p:sp>
        <p:nvSpPr>
          <p:cNvPr id="121860" name="Text Box 4"/>
          <p:cNvSpPr txBox="1">
            <a:spLocks noChangeArrowheads="1"/>
          </p:cNvSpPr>
          <p:nvPr/>
        </p:nvSpPr>
        <p:spPr bwMode="auto">
          <a:xfrm>
            <a:off x="1066800" y="1050925"/>
            <a:ext cx="74295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rgbClr val="FFFF00"/>
                </a:solidFill>
                <a:cs typeface="Arial" charset="0"/>
              </a:rPr>
              <a:t>AS/NZS 3008.1.1 provides tables of the current carrying capacity and </a:t>
            </a:r>
            <a:r>
              <a:rPr lang="en-US" dirty="0" err="1">
                <a:solidFill>
                  <a:srgbClr val="FFFF00"/>
                </a:solidFill>
                <a:cs typeface="Arial" charset="0"/>
              </a:rPr>
              <a:t>Vc</a:t>
            </a:r>
            <a:r>
              <a:rPr lang="en-US" dirty="0">
                <a:solidFill>
                  <a:srgbClr val="FFFF00"/>
                </a:solidFill>
                <a:cs typeface="Arial" charset="0"/>
              </a:rPr>
              <a:t> for various sizes of cables.  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If the </a:t>
            </a:r>
            <a:r>
              <a:rPr lang="en-US" dirty="0" err="1">
                <a:solidFill>
                  <a:schemeClr val="bg1"/>
                </a:solidFill>
                <a:cs typeface="Arial" charset="0"/>
              </a:rPr>
              <a:t>Vc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, length and maximum demand current are known the basic equation can be transposed to calculate the actual voltage drop for a given circuit.  </a:t>
            </a:r>
          </a:p>
        </p:txBody>
      </p:sp>
      <p:sp>
        <p:nvSpPr>
          <p:cNvPr id="121861" name="Text Box 5"/>
          <p:cNvSpPr txBox="1">
            <a:spLocks noChangeArrowheads="1"/>
          </p:cNvSpPr>
          <p:nvPr/>
        </p:nvSpPr>
        <p:spPr bwMode="auto">
          <a:xfrm>
            <a:off x="1066800" y="2819400"/>
            <a:ext cx="7543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30000"/>
              </a:lnSpc>
              <a:spcBef>
                <a:spcPct val="30000"/>
              </a:spcBef>
            </a:pPr>
            <a:r>
              <a:rPr lang="en-US" dirty="0">
                <a:cs typeface="Arial" charset="0"/>
              </a:rPr>
              <a:t>                   </a:t>
            </a:r>
          </a:p>
          <a:p>
            <a:r>
              <a:rPr lang="en-US" dirty="0">
                <a:solidFill>
                  <a:schemeClr val="bg1"/>
                </a:solidFill>
                <a:cs typeface="Arial" charset="0"/>
              </a:rPr>
              <a:t>Similarly, </a:t>
            </a:r>
            <a:r>
              <a:rPr lang="en-US" dirty="0">
                <a:solidFill>
                  <a:srgbClr val="FFFF00"/>
                </a:solidFill>
                <a:cs typeface="Arial" charset="0"/>
              </a:rPr>
              <a:t>other values such as length and demand current can be calculated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 if the other appropriate values are known.  The relevant equations are given below:</a:t>
            </a:r>
          </a:p>
        </p:txBody>
      </p:sp>
      <p:sp>
        <p:nvSpPr>
          <p:cNvPr id="121862" name="Text Box 6"/>
          <p:cNvSpPr txBox="1">
            <a:spLocks noChangeArrowheads="1"/>
          </p:cNvSpPr>
          <p:nvPr/>
        </p:nvSpPr>
        <p:spPr bwMode="auto">
          <a:xfrm>
            <a:off x="800100" y="4419600"/>
            <a:ext cx="7543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30000"/>
              </a:lnSpc>
              <a:spcBef>
                <a:spcPct val="30000"/>
              </a:spcBef>
            </a:pPr>
            <a:r>
              <a:rPr lang="en-US" dirty="0">
                <a:solidFill>
                  <a:srgbClr val="FFC000"/>
                </a:solidFill>
                <a:cs typeface="Arial" charset="0"/>
              </a:rPr>
              <a:t>                   </a:t>
            </a:r>
          </a:p>
          <a:p>
            <a:r>
              <a:rPr lang="en-US" dirty="0">
                <a:solidFill>
                  <a:srgbClr val="FFC000"/>
                </a:solidFill>
                <a:cs typeface="Arial" charset="0"/>
              </a:rPr>
              <a:t>          1000.Vd             </a:t>
            </a:r>
            <a:r>
              <a:rPr lang="en-US" dirty="0" err="1">
                <a:solidFill>
                  <a:srgbClr val="FFC000"/>
                </a:solidFill>
                <a:cs typeface="Arial" charset="0"/>
              </a:rPr>
              <a:t>Vc</a:t>
            </a:r>
            <a:r>
              <a:rPr lang="en-US" dirty="0">
                <a:solidFill>
                  <a:srgbClr val="FFC000"/>
                </a:solidFill>
                <a:cs typeface="Arial" charset="0"/>
              </a:rPr>
              <a:t> x L x I             1000.Vd            </a:t>
            </a:r>
            <a:r>
              <a:rPr lang="en-US" dirty="0" err="1">
                <a:solidFill>
                  <a:srgbClr val="FFC000"/>
                </a:solidFill>
                <a:cs typeface="Arial" charset="0"/>
              </a:rPr>
              <a:t>1000.Vd</a:t>
            </a:r>
            <a:endParaRPr lang="en-US" dirty="0">
              <a:solidFill>
                <a:srgbClr val="FFC000"/>
              </a:solidFill>
              <a:cs typeface="Arial" charset="0"/>
            </a:endParaRPr>
          </a:p>
          <a:p>
            <a:r>
              <a:rPr lang="en-US" dirty="0">
                <a:solidFill>
                  <a:srgbClr val="FFC000"/>
                </a:solidFill>
                <a:cs typeface="Arial" charset="0"/>
              </a:rPr>
              <a:t>   </a:t>
            </a:r>
            <a:r>
              <a:rPr lang="en-US" dirty="0" err="1">
                <a:solidFill>
                  <a:srgbClr val="FFC000"/>
                </a:solidFill>
                <a:cs typeface="Arial" charset="0"/>
              </a:rPr>
              <a:t>Vc</a:t>
            </a:r>
            <a:r>
              <a:rPr lang="en-US" dirty="0">
                <a:solidFill>
                  <a:srgbClr val="FFC000"/>
                </a:solidFill>
                <a:cs typeface="Arial" charset="0"/>
              </a:rPr>
              <a:t> = ----------    </a:t>
            </a:r>
            <a:r>
              <a:rPr lang="en-US" dirty="0" err="1">
                <a:solidFill>
                  <a:srgbClr val="FFC000"/>
                </a:solidFill>
                <a:cs typeface="Arial" charset="0"/>
              </a:rPr>
              <a:t>Vd</a:t>
            </a:r>
            <a:r>
              <a:rPr lang="en-US" dirty="0">
                <a:solidFill>
                  <a:srgbClr val="FFC000"/>
                </a:solidFill>
                <a:cs typeface="Arial" charset="0"/>
              </a:rPr>
              <a:t> = --------------     L  = ------------     I = ------------</a:t>
            </a:r>
          </a:p>
          <a:p>
            <a:r>
              <a:rPr lang="en-US" dirty="0">
                <a:solidFill>
                  <a:srgbClr val="FFC000"/>
                </a:solidFill>
                <a:cs typeface="Arial" charset="0"/>
              </a:rPr>
              <a:t>             L x I                    1000                   </a:t>
            </a:r>
            <a:r>
              <a:rPr lang="en-US" dirty="0" err="1">
                <a:solidFill>
                  <a:srgbClr val="FFC000"/>
                </a:solidFill>
                <a:cs typeface="Arial" charset="0"/>
              </a:rPr>
              <a:t>Vc</a:t>
            </a:r>
            <a:r>
              <a:rPr lang="en-US" dirty="0">
                <a:solidFill>
                  <a:srgbClr val="FFC000"/>
                </a:solidFill>
                <a:cs typeface="Arial" charset="0"/>
              </a:rPr>
              <a:t> x I                </a:t>
            </a:r>
            <a:r>
              <a:rPr lang="en-US" dirty="0" err="1">
                <a:solidFill>
                  <a:srgbClr val="FFC000"/>
                </a:solidFill>
                <a:cs typeface="Arial" charset="0"/>
              </a:rPr>
              <a:t>Vc</a:t>
            </a:r>
            <a:r>
              <a:rPr lang="en-US" dirty="0">
                <a:solidFill>
                  <a:srgbClr val="FFC000"/>
                </a:solidFill>
                <a:cs typeface="Arial" charset="0"/>
              </a:rPr>
              <a:t> x L</a:t>
            </a:r>
          </a:p>
        </p:txBody>
      </p:sp>
      <p:sp>
        <p:nvSpPr>
          <p:cNvPr id="6" name="U-Turn Arrow 5">
            <a:hlinkClick r:id="" action="ppaction://hlinkshowjump?jump=lastslideviewed"/>
          </p:cNvPr>
          <p:cNvSpPr/>
          <p:nvPr/>
        </p:nvSpPr>
        <p:spPr>
          <a:xfrm rot="5400000">
            <a:off x="611560" y="6093296"/>
            <a:ext cx="288032" cy="36004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21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800"/>
                                        <p:tgtEl>
                                          <p:spTgt spid="121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18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21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21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21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21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218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218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218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218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218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218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218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218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000"/>
                            </p:stCondLst>
                            <p:childTnLst>
                              <p:par>
                                <p:cTn id="39" presetID="1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1218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218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218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218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40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0" grpId="0" build="p"/>
      <p:bldP spid="121861" grpId="0" uiExpand="1" build="p"/>
      <p:bldP spid="121862" grpId="1" build="allAtOnce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1066800" y="1143000"/>
            <a:ext cx="7620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sz="180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AS/NZS </a:t>
            </a:r>
            <a:r>
              <a:rPr lang="en-AU" sz="1800" smtClean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3000:2007 </a:t>
            </a:r>
            <a:r>
              <a:rPr lang="en-AU" sz="1800" dirty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provides the following definitions relating to current:</a:t>
            </a:r>
            <a:r>
              <a:rPr lang="en-AU" sz="1800" dirty="0">
                <a:solidFill>
                  <a:srgbClr val="FFFF00"/>
                </a:solidFill>
                <a:latin typeface="Arial" charset="0"/>
              </a:rPr>
              <a:t> </a:t>
            </a:r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1066800" y="1981200"/>
            <a:ext cx="70584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sz="1800" dirty="0" smtClean="0">
                <a:solidFill>
                  <a:srgbClr val="FFC000"/>
                </a:solidFill>
                <a:latin typeface="Arial" charset="0"/>
                <a:cs typeface="Times New Roman" pitchFamily="18" charset="0"/>
              </a:rPr>
              <a:t>Over-current</a:t>
            </a:r>
            <a:r>
              <a:rPr lang="en-AU" sz="1800" dirty="0" smtClean="0">
                <a:latin typeface="Arial" charset="0"/>
                <a:cs typeface="Times New Roman" pitchFamily="18" charset="0"/>
              </a:rPr>
              <a:t> </a:t>
            </a:r>
            <a:r>
              <a:rPr lang="en-AU" sz="18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– A current exceeding the rated value. (Clause </a:t>
            </a:r>
            <a:r>
              <a:rPr lang="en-AU" sz="1800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1.4.70)</a:t>
            </a:r>
            <a:endParaRPr lang="en-AU" sz="18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1066800" y="2667000"/>
            <a:ext cx="7543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AU" sz="1800" dirty="0">
                <a:solidFill>
                  <a:srgbClr val="FFC000"/>
                </a:solidFill>
                <a:latin typeface="Arial" charset="0"/>
                <a:cs typeface="Arial" charset="0"/>
              </a:rPr>
              <a:t>Fault current </a:t>
            </a:r>
            <a:r>
              <a:rPr lang="en-AU" sz="1800" dirty="0">
                <a:solidFill>
                  <a:schemeClr val="bg1"/>
                </a:solidFill>
                <a:latin typeface="Arial" charset="0"/>
                <a:cs typeface="Arial" charset="0"/>
              </a:rPr>
              <a:t>– A current resulting from an insulation failure or from bridging of insulation. (Clause </a:t>
            </a:r>
            <a:r>
              <a:rPr lang="en-AU" sz="18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1.4.37)</a:t>
            </a:r>
            <a:endParaRPr lang="en-AU" sz="18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1066800" y="3581400"/>
            <a:ext cx="7162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AU" sz="1800" dirty="0">
                <a:solidFill>
                  <a:srgbClr val="FFC000"/>
                </a:solidFill>
                <a:latin typeface="Arial" charset="0"/>
                <a:cs typeface="Times New Roman" pitchFamily="18" charset="0"/>
              </a:rPr>
              <a:t>Overload current </a:t>
            </a:r>
            <a:r>
              <a:rPr lang="en-AU" sz="18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– An </a:t>
            </a:r>
            <a:r>
              <a:rPr lang="en-AU" sz="1800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over-current </a:t>
            </a:r>
            <a:r>
              <a:rPr lang="en-AU" sz="18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occurring in a circuit which is electrically sound. (Clause </a:t>
            </a:r>
            <a:r>
              <a:rPr lang="en-AU" sz="1800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1.4.38)</a:t>
            </a:r>
            <a:r>
              <a:rPr lang="en-AU" sz="1800" dirty="0" smtClean="0">
                <a:solidFill>
                  <a:schemeClr val="bg1"/>
                </a:solidFill>
                <a:latin typeface="Arial" charset="0"/>
              </a:rPr>
              <a:t> </a:t>
            </a:r>
            <a:endParaRPr lang="en-AU" sz="18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2711" name="Rectangle 7"/>
          <p:cNvSpPr>
            <a:spLocks noChangeArrowheads="1"/>
          </p:cNvSpPr>
          <p:nvPr/>
        </p:nvSpPr>
        <p:spPr bwMode="auto">
          <a:xfrm>
            <a:off x="1066800" y="4419600"/>
            <a:ext cx="7620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dirty="0">
                <a:solidFill>
                  <a:srgbClr val="FFC000"/>
                </a:solidFill>
                <a:latin typeface="Arial" charset="0"/>
                <a:cs typeface="Times New Roman" pitchFamily="18" charset="0"/>
              </a:rPr>
              <a:t>Short-circuit current </a:t>
            </a:r>
            <a:r>
              <a:rPr lang="en-US" sz="18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- A fault current resulting from a fault of negligible impedance between live conductors having a difference in potential under normal operating conditions. </a:t>
            </a:r>
            <a:r>
              <a:rPr lang="en-AU" sz="18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(Clause </a:t>
            </a:r>
            <a:r>
              <a:rPr lang="en-AU" sz="1800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1.4.39)</a:t>
            </a:r>
            <a:r>
              <a:rPr lang="en-AU" sz="1800" dirty="0" smtClean="0">
                <a:solidFill>
                  <a:schemeClr val="bg1"/>
                </a:solidFill>
                <a:latin typeface="Arial" charset="0"/>
              </a:rPr>
              <a:t> </a:t>
            </a:r>
            <a:endParaRPr lang="en-AU" sz="18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2712" name="Rectangle 8"/>
          <p:cNvSpPr>
            <a:spLocks noGrp="1" noChangeArrowheads="1"/>
          </p:cNvSpPr>
          <p:nvPr>
            <p:ph type="title"/>
          </p:nvPr>
        </p:nvSpPr>
        <p:spPr>
          <a:xfrm>
            <a:off x="1104900" y="247650"/>
            <a:ext cx="6972300" cy="533400"/>
          </a:xfrm>
        </p:spPr>
        <p:txBody>
          <a:bodyPr/>
          <a:lstStyle/>
          <a:p>
            <a:r>
              <a:rPr lang="en-US" sz="2000" dirty="0">
                <a:solidFill>
                  <a:schemeClr val="bg1"/>
                </a:solidFill>
              </a:rPr>
              <a:t>Current Definitions</a:t>
            </a:r>
            <a:endParaRPr lang="en-AU" sz="2000" dirty="0">
              <a:solidFill>
                <a:schemeClr val="bg1"/>
              </a:solidFill>
            </a:endParaRPr>
          </a:p>
        </p:txBody>
      </p:sp>
      <p:sp>
        <p:nvSpPr>
          <p:cNvPr id="8" name="U-Turn Arrow 7">
            <a:hlinkClick r:id="" action="ppaction://hlinkshowjump?jump=lastslideviewed"/>
          </p:cNvPr>
          <p:cNvSpPr/>
          <p:nvPr/>
        </p:nvSpPr>
        <p:spPr>
          <a:xfrm rot="5400000">
            <a:off x="611560" y="6093296"/>
            <a:ext cx="288032" cy="36004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2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2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2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2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8" grpId="0" build="allAtOnce"/>
      <p:bldP spid="72709" grpId="0" build="allAtOnce"/>
      <p:bldP spid="72710" grpId="0" build="allAtOnce"/>
      <p:bldP spid="72711" grpId="0" build="allAtOnce"/>
      <p:bldP spid="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772400" cy="762000"/>
          </a:xfrm>
        </p:spPr>
        <p:txBody>
          <a:bodyPr/>
          <a:lstStyle/>
          <a:p>
            <a:r>
              <a:rPr lang="en-US" sz="2000" dirty="0">
                <a:solidFill>
                  <a:schemeClr val="bg1"/>
                </a:solidFill>
                <a:cs typeface="Courier New" pitchFamily="49" charset="0"/>
              </a:rPr>
              <a:t> Volt Drop in an Installation</a:t>
            </a:r>
            <a:endParaRPr lang="en-AU" sz="2000" dirty="0">
              <a:solidFill>
                <a:schemeClr val="bg1"/>
              </a:solidFill>
              <a:cs typeface="Courier New" pitchFamily="49" charset="0"/>
            </a:endParaRPr>
          </a:p>
        </p:txBody>
      </p:sp>
      <p:sp>
        <p:nvSpPr>
          <p:cNvPr id="122884" name="Text Box 4"/>
          <p:cNvSpPr txBox="1">
            <a:spLocks noChangeArrowheads="1"/>
          </p:cNvSpPr>
          <p:nvPr/>
        </p:nvSpPr>
        <p:spPr bwMode="auto">
          <a:xfrm>
            <a:off x="1066800" y="1050925"/>
            <a:ext cx="74295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rgbClr val="FFFF00"/>
                </a:solidFill>
                <a:cs typeface="Arial" charset="0"/>
              </a:rPr>
              <a:t>In some </a:t>
            </a:r>
            <a:r>
              <a:rPr lang="en-US" dirty="0" smtClean="0">
                <a:solidFill>
                  <a:srgbClr val="FFFF00"/>
                </a:solidFill>
                <a:cs typeface="Arial" charset="0"/>
              </a:rPr>
              <a:t>cases, </a:t>
            </a:r>
            <a:r>
              <a:rPr lang="en-US" dirty="0">
                <a:solidFill>
                  <a:srgbClr val="FFFF00"/>
                </a:solidFill>
                <a:cs typeface="Arial" charset="0"/>
              </a:rPr>
              <a:t>it </a:t>
            </a:r>
            <a:r>
              <a:rPr lang="en-US" dirty="0" smtClean="0">
                <a:solidFill>
                  <a:srgbClr val="FFFF00"/>
                </a:solidFill>
                <a:cs typeface="Arial" charset="0"/>
              </a:rPr>
              <a:t>may be </a:t>
            </a:r>
            <a:r>
              <a:rPr lang="en-US" dirty="0">
                <a:solidFill>
                  <a:srgbClr val="FFFF00"/>
                </a:solidFill>
                <a:cs typeface="Arial" charset="0"/>
              </a:rPr>
              <a:t>necessary to calculate the total voltage drop </a:t>
            </a:r>
            <a:r>
              <a:rPr lang="en-US" dirty="0" smtClean="0">
                <a:solidFill>
                  <a:srgbClr val="FFFF00"/>
                </a:solidFill>
                <a:cs typeface="Arial" charset="0"/>
              </a:rPr>
              <a:t>across the </a:t>
            </a:r>
            <a:r>
              <a:rPr lang="en-US" dirty="0">
                <a:solidFill>
                  <a:srgbClr val="FFFF00"/>
                </a:solidFill>
                <a:cs typeface="Arial" charset="0"/>
              </a:rPr>
              <a:t>entire </a:t>
            </a:r>
            <a:r>
              <a:rPr lang="en-US" dirty="0" smtClean="0">
                <a:solidFill>
                  <a:srgbClr val="FFFF00"/>
                </a:solidFill>
                <a:cs typeface="Arial" charset="0"/>
              </a:rPr>
              <a:t>installation, </a:t>
            </a:r>
            <a:r>
              <a:rPr lang="en-US" dirty="0" smtClean="0">
                <a:solidFill>
                  <a:schemeClr val="bg1"/>
                </a:solidFill>
                <a:cs typeface="Arial" charset="0"/>
              </a:rPr>
              <a:t>in which, will include the 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consumer's mains, </a:t>
            </a:r>
            <a:r>
              <a:rPr lang="en-US" dirty="0" smtClean="0">
                <a:solidFill>
                  <a:schemeClr val="bg1"/>
                </a:solidFill>
                <a:cs typeface="Arial" charset="0"/>
              </a:rPr>
              <a:t>a sub-mains 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and a final </a:t>
            </a:r>
            <a:r>
              <a:rPr lang="en-US" dirty="0" smtClean="0">
                <a:solidFill>
                  <a:schemeClr val="bg1"/>
                </a:solidFill>
                <a:cs typeface="Arial" charset="0"/>
              </a:rPr>
              <a:t>sub-circuit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.  Under these </a:t>
            </a:r>
            <a:r>
              <a:rPr lang="en-US" dirty="0" smtClean="0">
                <a:solidFill>
                  <a:schemeClr val="bg1"/>
                </a:solidFill>
                <a:cs typeface="Arial" charset="0"/>
              </a:rPr>
              <a:t>conditions, </a:t>
            </a:r>
            <a:r>
              <a:rPr lang="en-US" dirty="0">
                <a:solidFill>
                  <a:srgbClr val="FFFF00"/>
                </a:solidFill>
                <a:cs typeface="Arial" charset="0"/>
              </a:rPr>
              <a:t>it is necessary to determine the voltage drop </a:t>
            </a:r>
            <a:r>
              <a:rPr lang="en-US" dirty="0" smtClean="0">
                <a:solidFill>
                  <a:srgbClr val="FFFF00"/>
                </a:solidFill>
                <a:cs typeface="Arial" charset="0"/>
              </a:rPr>
              <a:t>occurring within </a:t>
            </a:r>
            <a:r>
              <a:rPr lang="en-US" dirty="0">
                <a:solidFill>
                  <a:srgbClr val="FFFF00"/>
                </a:solidFill>
                <a:cs typeface="Arial" charset="0"/>
              </a:rPr>
              <a:t>each </a:t>
            </a:r>
            <a:r>
              <a:rPr lang="en-US" dirty="0" smtClean="0">
                <a:solidFill>
                  <a:srgbClr val="FFFF00"/>
                </a:solidFill>
                <a:cs typeface="Arial" charset="0"/>
              </a:rPr>
              <a:t>part of an installation.</a:t>
            </a:r>
            <a:endParaRPr lang="en-US" dirty="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122885" name="Text Box 5"/>
          <p:cNvSpPr txBox="1">
            <a:spLocks noChangeArrowheads="1"/>
          </p:cNvSpPr>
          <p:nvPr/>
        </p:nvSpPr>
        <p:spPr bwMode="auto">
          <a:xfrm>
            <a:off x="304800" y="2667000"/>
            <a:ext cx="88392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30000"/>
              </a:lnSpc>
              <a:spcBef>
                <a:spcPct val="30000"/>
              </a:spcBef>
            </a:pPr>
            <a:r>
              <a:rPr lang="en-US" dirty="0">
                <a:cs typeface="Arial" charset="0"/>
              </a:rPr>
              <a:t>                   </a:t>
            </a:r>
          </a:p>
          <a:p>
            <a:r>
              <a:rPr lang="en-US" dirty="0">
                <a:latin typeface="Courier New" pitchFamily="49" charset="0"/>
                <a:cs typeface="Arial" charset="0"/>
              </a:rPr>
              <a:t> </a:t>
            </a:r>
            <a:r>
              <a:rPr lang="en-US" sz="1600" dirty="0">
                <a:latin typeface="Courier New" pitchFamily="49" charset="0"/>
                <a:cs typeface="Arial" charset="0"/>
              </a:rPr>
              <a:t>     </a:t>
            </a:r>
            <a:r>
              <a:rPr lang="en-US" sz="1600" dirty="0">
                <a:solidFill>
                  <a:srgbClr val="FFC000"/>
                </a:solidFill>
                <a:latin typeface="Courier New" pitchFamily="49" charset="0"/>
                <a:cs typeface="Arial" charset="0"/>
              </a:rPr>
              <a:t>Consumer's Mains        Sub Mains         Final SC         </a:t>
            </a:r>
          </a:p>
          <a:p>
            <a:r>
              <a:rPr lang="en-US" sz="1600" dirty="0">
                <a:solidFill>
                  <a:srgbClr val="FFC000"/>
                </a:solidFill>
                <a:latin typeface="Courier New" pitchFamily="49" charset="0"/>
                <a:cs typeface="Arial" charset="0"/>
              </a:rPr>
              <a:t>     |                 -----              ----              ------</a:t>
            </a:r>
          </a:p>
          <a:p>
            <a:r>
              <a:rPr lang="en-US" sz="1600" dirty="0">
                <a:solidFill>
                  <a:srgbClr val="FFC000"/>
                </a:solidFill>
                <a:latin typeface="Courier New" pitchFamily="49" charset="0"/>
                <a:cs typeface="Arial" charset="0"/>
              </a:rPr>
              <a:t>     *-/--------------| MSB |-/----------| DB |-/----------| LOAD |</a:t>
            </a:r>
          </a:p>
          <a:p>
            <a:r>
              <a:rPr lang="en-US" sz="1600" dirty="0">
                <a:solidFill>
                  <a:srgbClr val="FFC000"/>
                </a:solidFill>
                <a:latin typeface="Courier New" pitchFamily="49" charset="0"/>
                <a:cs typeface="Arial" charset="0"/>
              </a:rPr>
              <a:t>     | 240 V           -----              ----              ------</a:t>
            </a:r>
          </a:p>
          <a:p>
            <a:r>
              <a:rPr lang="en-US" sz="1600" dirty="0">
                <a:solidFill>
                  <a:srgbClr val="FFC000"/>
                </a:solidFill>
                <a:latin typeface="Courier New" pitchFamily="49" charset="0"/>
                <a:cs typeface="Arial" charset="0"/>
              </a:rPr>
              <a:t>     |                                                                </a:t>
            </a:r>
          </a:p>
          <a:p>
            <a:r>
              <a:rPr lang="en-US" sz="1600" dirty="0">
                <a:solidFill>
                  <a:srgbClr val="FFC000"/>
                </a:solidFill>
                <a:latin typeface="Courier New" pitchFamily="49" charset="0"/>
                <a:cs typeface="Arial" charset="0"/>
              </a:rPr>
              <a:t>           70 A                  40 A               15 A           </a:t>
            </a:r>
          </a:p>
          <a:p>
            <a:r>
              <a:rPr lang="en-US" sz="1600" dirty="0">
                <a:solidFill>
                  <a:srgbClr val="FFC000"/>
                </a:solidFill>
                <a:latin typeface="Courier New" pitchFamily="49" charset="0"/>
                <a:cs typeface="Arial" charset="0"/>
              </a:rPr>
              <a:t>           16 mm</a:t>
            </a:r>
            <a:r>
              <a:rPr lang="en-US" sz="1600" baseline="30000" dirty="0">
                <a:solidFill>
                  <a:srgbClr val="FFC000"/>
                </a:solidFill>
                <a:latin typeface="Courier New" pitchFamily="49" charset="0"/>
                <a:cs typeface="Arial" charset="0"/>
              </a:rPr>
              <a:t>2</a:t>
            </a:r>
            <a:r>
              <a:rPr lang="en-US" sz="1600" dirty="0">
                <a:solidFill>
                  <a:srgbClr val="FFC000"/>
                </a:solidFill>
                <a:latin typeface="Courier New" pitchFamily="49" charset="0"/>
                <a:cs typeface="Arial" charset="0"/>
              </a:rPr>
              <a:t>                 6 mm</a:t>
            </a:r>
            <a:r>
              <a:rPr lang="en-US" sz="1600" baseline="30000" dirty="0">
                <a:solidFill>
                  <a:srgbClr val="FFC000"/>
                </a:solidFill>
                <a:latin typeface="Courier New" pitchFamily="49" charset="0"/>
                <a:cs typeface="Arial" charset="0"/>
              </a:rPr>
              <a:t>2</a:t>
            </a:r>
            <a:r>
              <a:rPr lang="en-US" sz="1600" dirty="0">
                <a:solidFill>
                  <a:srgbClr val="FFC000"/>
                </a:solidFill>
                <a:latin typeface="Courier New" pitchFamily="49" charset="0"/>
                <a:cs typeface="Arial" charset="0"/>
              </a:rPr>
              <a:t>             1.5 mm</a:t>
            </a:r>
            <a:r>
              <a:rPr lang="en-US" sz="1600" baseline="30000" dirty="0">
                <a:solidFill>
                  <a:srgbClr val="FFC000"/>
                </a:solidFill>
                <a:latin typeface="Courier New" pitchFamily="49" charset="0"/>
                <a:cs typeface="Arial" charset="0"/>
              </a:rPr>
              <a:t>2</a:t>
            </a:r>
            <a:r>
              <a:rPr lang="en-US" sz="1600" dirty="0">
                <a:solidFill>
                  <a:srgbClr val="FFC000"/>
                </a:solidFill>
                <a:latin typeface="Courier New" pitchFamily="49" charset="0"/>
                <a:cs typeface="Arial" charset="0"/>
              </a:rPr>
              <a:t> </a:t>
            </a:r>
          </a:p>
          <a:p>
            <a:r>
              <a:rPr lang="en-US" sz="1600" dirty="0">
                <a:solidFill>
                  <a:srgbClr val="FFC000"/>
                </a:solidFill>
                <a:latin typeface="Courier New" pitchFamily="49" charset="0"/>
                <a:cs typeface="Arial" charset="0"/>
              </a:rPr>
              <a:t>           10 metres             25 metres          15 metres</a:t>
            </a:r>
            <a:endParaRPr lang="en-US" dirty="0">
              <a:solidFill>
                <a:srgbClr val="FFC000"/>
              </a:solidFill>
              <a:latin typeface="Courier New" pitchFamily="49" charset="0"/>
              <a:cs typeface="Arial" charset="0"/>
            </a:endParaRPr>
          </a:p>
        </p:txBody>
      </p:sp>
      <p:sp>
        <p:nvSpPr>
          <p:cNvPr id="122886" name="Text Box 6"/>
          <p:cNvSpPr txBox="1">
            <a:spLocks noChangeArrowheads="1"/>
          </p:cNvSpPr>
          <p:nvPr/>
        </p:nvSpPr>
        <p:spPr bwMode="auto">
          <a:xfrm>
            <a:off x="1066800" y="5257800"/>
            <a:ext cx="74295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The value of </a:t>
            </a:r>
            <a:r>
              <a:rPr lang="en-US" sz="1600" dirty="0" err="1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Vc</a:t>
            </a: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 for each cable can be determined using Table 42 of AS/NZS 3008.1.1 and applying the relevant conversion factor, so the maximum voltage drop at each stage can be calculated as follows :</a:t>
            </a:r>
          </a:p>
        </p:txBody>
      </p:sp>
      <p:sp>
        <p:nvSpPr>
          <p:cNvPr id="6" name="U-Turn Arrow 5">
            <a:hlinkClick r:id="" action="ppaction://hlinkshowjump?jump=lastslideviewed"/>
          </p:cNvPr>
          <p:cNvSpPr/>
          <p:nvPr/>
        </p:nvSpPr>
        <p:spPr>
          <a:xfrm rot="5400000">
            <a:off x="611560" y="6093296"/>
            <a:ext cx="288032" cy="36004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7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9700"/>
                                        <p:tgtEl>
                                          <p:spTgt spid="1228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7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4" grpId="0" build="p"/>
      <p:bldP spid="122885" grpId="0"/>
      <p:bldP spid="122886" grpId="0" build="p"/>
      <p:bldP spid="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772400" cy="762000"/>
          </a:xfrm>
        </p:spPr>
        <p:txBody>
          <a:bodyPr/>
          <a:lstStyle/>
          <a:p>
            <a:r>
              <a:rPr lang="en-US" sz="2000" dirty="0">
                <a:cs typeface="Courier New" pitchFamily="49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cs typeface="Courier New" pitchFamily="49" charset="0"/>
              </a:rPr>
              <a:t>Installation Volt Drop</a:t>
            </a:r>
            <a:endParaRPr lang="en-AU" sz="2000" dirty="0">
              <a:solidFill>
                <a:schemeClr val="bg1"/>
              </a:solidFill>
              <a:cs typeface="Courier New" pitchFamily="49" charset="0"/>
            </a:endParaRPr>
          </a:p>
        </p:txBody>
      </p:sp>
      <p:sp>
        <p:nvSpPr>
          <p:cNvPr id="123908" name="Text Box 4"/>
          <p:cNvSpPr txBox="1">
            <a:spLocks noChangeArrowheads="1"/>
          </p:cNvSpPr>
          <p:nvPr/>
        </p:nvSpPr>
        <p:spPr bwMode="auto">
          <a:xfrm>
            <a:off x="1066800" y="1143000"/>
            <a:ext cx="7791450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dirty="0">
                <a:solidFill>
                  <a:srgbClr val="FFC000"/>
                </a:solidFill>
                <a:latin typeface="Courier New" pitchFamily="49" charset="0"/>
                <a:cs typeface="Arial" charset="0"/>
              </a:rPr>
              <a:t>Consumer's Mains (16 mm</a:t>
            </a:r>
            <a:r>
              <a:rPr lang="en-US" sz="1400" baseline="30000" dirty="0">
                <a:solidFill>
                  <a:srgbClr val="FFC000"/>
                </a:solidFill>
                <a:latin typeface="Courier New" pitchFamily="49" charset="0"/>
                <a:cs typeface="Arial" charset="0"/>
              </a:rPr>
              <a:t>2</a:t>
            </a:r>
            <a:r>
              <a:rPr lang="en-US" sz="1400" dirty="0">
                <a:solidFill>
                  <a:srgbClr val="FFC000"/>
                </a:solidFill>
                <a:latin typeface="Courier New" pitchFamily="49" charset="0"/>
                <a:cs typeface="Arial" charset="0"/>
              </a:rPr>
              <a:t> cable).  </a:t>
            </a:r>
            <a:r>
              <a:rPr lang="en-US" sz="14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Courier New" pitchFamily="49" charset="0"/>
                <a:cs typeface="Arial" charset="0"/>
              </a:rPr>
              <a:t>Vc</a:t>
            </a:r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  <a:latin typeface="Courier New" pitchFamily="49" charset="0"/>
                <a:cs typeface="Arial" charset="0"/>
              </a:rPr>
              <a:t> = 2.43 x 1.155 = 2.806 mV/</a:t>
            </a:r>
            <a:r>
              <a:rPr lang="en-US" sz="14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Courier New" pitchFamily="49" charset="0"/>
                <a:cs typeface="Arial" charset="0"/>
              </a:rPr>
              <a:t>A.m</a:t>
            </a:r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  <a:latin typeface="Courier New" pitchFamily="49" charset="0"/>
                <a:cs typeface="Arial" charset="0"/>
              </a:rPr>
              <a:t>)   </a:t>
            </a:r>
          </a:p>
          <a:p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  <a:latin typeface="Courier New" pitchFamily="49" charset="0"/>
                <a:cs typeface="Arial" charset="0"/>
              </a:rPr>
              <a:t>                                                          </a:t>
            </a:r>
          </a:p>
          <a:p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  <a:latin typeface="Courier New" pitchFamily="49" charset="0"/>
                <a:cs typeface="Arial" charset="0"/>
              </a:rPr>
              <a:t>           </a:t>
            </a:r>
            <a:r>
              <a:rPr lang="en-US" sz="14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Courier New" pitchFamily="49" charset="0"/>
                <a:cs typeface="Arial" charset="0"/>
              </a:rPr>
              <a:t>Vc</a:t>
            </a:r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  <a:latin typeface="Courier New" pitchFamily="49" charset="0"/>
                <a:cs typeface="Arial" charset="0"/>
              </a:rPr>
              <a:t> x L x I              2.806 x 10 x 70              </a:t>
            </a:r>
          </a:p>
          <a:p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  <a:latin typeface="Courier New" pitchFamily="49" charset="0"/>
                <a:cs typeface="Arial" charset="0"/>
              </a:rPr>
              <a:t>      </a:t>
            </a:r>
            <a:r>
              <a:rPr lang="en-US" sz="14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Courier New" pitchFamily="49" charset="0"/>
                <a:cs typeface="Arial" charset="0"/>
              </a:rPr>
              <a:t>Vd</a:t>
            </a:r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  <a:latin typeface="Courier New" pitchFamily="49" charset="0"/>
                <a:cs typeface="Arial" charset="0"/>
              </a:rPr>
              <a:t> = ----------         </a:t>
            </a:r>
            <a:r>
              <a:rPr lang="en-US" sz="14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Courier New" pitchFamily="49" charset="0"/>
                <a:cs typeface="Arial" charset="0"/>
              </a:rPr>
              <a:t>Vd</a:t>
            </a:r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  <a:latin typeface="Courier New" pitchFamily="49" charset="0"/>
                <a:cs typeface="Arial" charset="0"/>
              </a:rPr>
              <a:t> = ---------------       </a:t>
            </a:r>
            <a:r>
              <a:rPr lang="en-US" sz="1400" dirty="0">
                <a:solidFill>
                  <a:srgbClr val="FFFF00"/>
                </a:solidFill>
                <a:latin typeface="Courier New" pitchFamily="49" charset="0"/>
                <a:cs typeface="Arial" charset="0"/>
              </a:rPr>
              <a:t>=  1.964 V</a:t>
            </a:r>
          </a:p>
          <a:p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  <a:latin typeface="Courier New" pitchFamily="49" charset="0"/>
                <a:cs typeface="Arial" charset="0"/>
              </a:rPr>
              <a:t>              1000                      1000                   </a:t>
            </a:r>
          </a:p>
          <a:p>
            <a:endParaRPr lang="en-US" sz="1400" dirty="0">
              <a:solidFill>
                <a:schemeClr val="accent6">
                  <a:lumMod val="40000"/>
                  <a:lumOff val="60000"/>
                </a:schemeClr>
              </a:solidFill>
              <a:latin typeface="Courier New" pitchFamily="49" charset="0"/>
              <a:cs typeface="Arial" charset="0"/>
            </a:endParaRPr>
          </a:p>
          <a:p>
            <a:r>
              <a:rPr lang="en-US" sz="1400" dirty="0">
                <a:solidFill>
                  <a:srgbClr val="FFC000"/>
                </a:solidFill>
                <a:latin typeface="Courier New" pitchFamily="49" charset="0"/>
                <a:cs typeface="Arial" charset="0"/>
              </a:rPr>
              <a:t>Sub-mains (6 mm</a:t>
            </a:r>
            <a:r>
              <a:rPr lang="en-US" sz="1400" baseline="30000" dirty="0">
                <a:solidFill>
                  <a:srgbClr val="FFC000"/>
                </a:solidFill>
                <a:latin typeface="Courier New" pitchFamily="49" charset="0"/>
                <a:cs typeface="Arial" charset="0"/>
              </a:rPr>
              <a:t>2</a:t>
            </a:r>
            <a:r>
              <a:rPr lang="en-US" sz="1400" dirty="0">
                <a:solidFill>
                  <a:srgbClr val="FFC000"/>
                </a:solidFill>
                <a:latin typeface="Courier New" pitchFamily="49" charset="0"/>
                <a:cs typeface="Arial" charset="0"/>
              </a:rPr>
              <a:t> cable).  </a:t>
            </a:r>
            <a:r>
              <a:rPr lang="en-US" sz="14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Courier New" pitchFamily="49" charset="0"/>
                <a:cs typeface="Arial" charset="0"/>
              </a:rPr>
              <a:t>Vc</a:t>
            </a:r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  <a:latin typeface="Courier New" pitchFamily="49" charset="0"/>
                <a:cs typeface="Arial" charset="0"/>
              </a:rPr>
              <a:t> = 6.49 x 1.155 = 7.496 mV/</a:t>
            </a:r>
            <a:r>
              <a:rPr lang="en-US" sz="14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Courier New" pitchFamily="49" charset="0"/>
                <a:cs typeface="Arial" charset="0"/>
              </a:rPr>
              <a:t>A.m</a:t>
            </a:r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  <a:latin typeface="Courier New" pitchFamily="49" charset="0"/>
                <a:cs typeface="Arial" charset="0"/>
              </a:rPr>
              <a:t>)   </a:t>
            </a:r>
          </a:p>
          <a:p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  <a:latin typeface="Courier New" pitchFamily="49" charset="0"/>
                <a:cs typeface="Arial" charset="0"/>
              </a:rPr>
              <a:t>                                                          </a:t>
            </a:r>
          </a:p>
          <a:p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  <a:latin typeface="Courier New" pitchFamily="49" charset="0"/>
                <a:cs typeface="Arial" charset="0"/>
              </a:rPr>
              <a:t>           </a:t>
            </a:r>
            <a:r>
              <a:rPr lang="en-US" sz="14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Courier New" pitchFamily="49" charset="0"/>
                <a:cs typeface="Arial" charset="0"/>
              </a:rPr>
              <a:t>Vc</a:t>
            </a:r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  <a:latin typeface="Courier New" pitchFamily="49" charset="0"/>
                <a:cs typeface="Arial" charset="0"/>
              </a:rPr>
              <a:t> x L x I              7.496 x 25 x 40              </a:t>
            </a:r>
          </a:p>
          <a:p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  <a:latin typeface="Courier New" pitchFamily="49" charset="0"/>
                <a:cs typeface="Arial" charset="0"/>
              </a:rPr>
              <a:t>      </a:t>
            </a:r>
            <a:r>
              <a:rPr lang="en-US" sz="14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Courier New" pitchFamily="49" charset="0"/>
                <a:cs typeface="Arial" charset="0"/>
              </a:rPr>
              <a:t>Vd</a:t>
            </a:r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  <a:latin typeface="Courier New" pitchFamily="49" charset="0"/>
                <a:cs typeface="Arial" charset="0"/>
              </a:rPr>
              <a:t> = ----------         </a:t>
            </a:r>
            <a:r>
              <a:rPr lang="en-US" sz="14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Courier New" pitchFamily="49" charset="0"/>
                <a:cs typeface="Arial" charset="0"/>
              </a:rPr>
              <a:t>Vd</a:t>
            </a:r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  <a:latin typeface="Courier New" pitchFamily="49" charset="0"/>
                <a:cs typeface="Arial" charset="0"/>
              </a:rPr>
              <a:t> = -------------         </a:t>
            </a:r>
            <a:r>
              <a:rPr lang="en-US" sz="1400" dirty="0">
                <a:solidFill>
                  <a:srgbClr val="FFFF00"/>
                </a:solidFill>
                <a:latin typeface="Courier New" pitchFamily="49" charset="0"/>
                <a:cs typeface="Arial" charset="0"/>
              </a:rPr>
              <a:t>=  7.496 V</a:t>
            </a:r>
          </a:p>
          <a:p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  <a:latin typeface="Courier New" pitchFamily="49" charset="0"/>
                <a:cs typeface="Arial" charset="0"/>
              </a:rPr>
              <a:t>              1000                     1000                   </a:t>
            </a:r>
          </a:p>
          <a:p>
            <a:endParaRPr lang="en-US" sz="1400" dirty="0">
              <a:solidFill>
                <a:schemeClr val="accent6">
                  <a:lumMod val="40000"/>
                  <a:lumOff val="60000"/>
                </a:schemeClr>
              </a:solidFill>
              <a:latin typeface="Courier New" pitchFamily="49" charset="0"/>
              <a:cs typeface="Arial" charset="0"/>
            </a:endParaRPr>
          </a:p>
          <a:p>
            <a:r>
              <a:rPr lang="en-US" sz="1400" dirty="0">
                <a:solidFill>
                  <a:srgbClr val="FFC000"/>
                </a:solidFill>
                <a:latin typeface="Courier New" pitchFamily="49" charset="0"/>
                <a:cs typeface="Arial" charset="0"/>
              </a:rPr>
              <a:t>Final </a:t>
            </a:r>
            <a:r>
              <a:rPr lang="en-US" sz="1400" dirty="0" err="1">
                <a:solidFill>
                  <a:srgbClr val="FFC000"/>
                </a:solidFill>
                <a:latin typeface="Courier New" pitchFamily="49" charset="0"/>
                <a:cs typeface="Arial" charset="0"/>
              </a:rPr>
              <a:t>subcircuit</a:t>
            </a:r>
            <a:r>
              <a:rPr lang="en-US" sz="1400" dirty="0">
                <a:solidFill>
                  <a:srgbClr val="FFC000"/>
                </a:solidFill>
                <a:latin typeface="Courier New" pitchFamily="49" charset="0"/>
                <a:cs typeface="Arial" charset="0"/>
              </a:rPr>
              <a:t> (1.5 mm</a:t>
            </a:r>
            <a:r>
              <a:rPr lang="en-US" sz="1400" baseline="30000" dirty="0">
                <a:solidFill>
                  <a:srgbClr val="FFC000"/>
                </a:solidFill>
                <a:latin typeface="Courier New" pitchFamily="49" charset="0"/>
                <a:cs typeface="Arial" charset="0"/>
              </a:rPr>
              <a:t>2</a:t>
            </a:r>
            <a:r>
              <a:rPr lang="en-US" sz="1400" dirty="0">
                <a:solidFill>
                  <a:srgbClr val="FFC000"/>
                </a:solidFill>
                <a:latin typeface="Courier New" pitchFamily="49" charset="0"/>
                <a:cs typeface="Arial" charset="0"/>
              </a:rPr>
              <a:t> cable).  </a:t>
            </a:r>
            <a:r>
              <a:rPr lang="en-US" sz="14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Courier New" pitchFamily="49" charset="0"/>
                <a:cs typeface="Arial" charset="0"/>
              </a:rPr>
              <a:t>Vc</a:t>
            </a:r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  <a:latin typeface="Courier New" pitchFamily="49" charset="0"/>
                <a:cs typeface="Arial" charset="0"/>
              </a:rPr>
              <a:t> = 28.6 x 1.155 = 33.033 mV/</a:t>
            </a:r>
            <a:r>
              <a:rPr lang="en-US" sz="14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Courier New" pitchFamily="49" charset="0"/>
                <a:cs typeface="Arial" charset="0"/>
              </a:rPr>
              <a:t>A.m</a:t>
            </a:r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  <a:latin typeface="Courier New" pitchFamily="49" charset="0"/>
                <a:cs typeface="Arial" charset="0"/>
              </a:rPr>
              <a:t>)   </a:t>
            </a:r>
          </a:p>
          <a:p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  <a:latin typeface="Courier New" pitchFamily="49" charset="0"/>
                <a:cs typeface="Arial" charset="0"/>
              </a:rPr>
              <a:t>                                                          </a:t>
            </a:r>
          </a:p>
          <a:p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  <a:latin typeface="Courier New" pitchFamily="49" charset="0"/>
                <a:cs typeface="Arial" charset="0"/>
              </a:rPr>
              <a:t>           </a:t>
            </a:r>
            <a:r>
              <a:rPr lang="en-US" sz="14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Courier New" pitchFamily="49" charset="0"/>
                <a:cs typeface="Arial" charset="0"/>
              </a:rPr>
              <a:t>Vc</a:t>
            </a:r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  <a:latin typeface="Courier New" pitchFamily="49" charset="0"/>
                <a:cs typeface="Arial" charset="0"/>
              </a:rPr>
              <a:t> x L x I               33 x 15 x 15             </a:t>
            </a:r>
          </a:p>
          <a:p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  <a:latin typeface="Courier New" pitchFamily="49" charset="0"/>
                <a:cs typeface="Arial" charset="0"/>
              </a:rPr>
              <a:t>      </a:t>
            </a:r>
            <a:r>
              <a:rPr lang="en-US" sz="14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Courier New" pitchFamily="49" charset="0"/>
                <a:cs typeface="Arial" charset="0"/>
              </a:rPr>
              <a:t>Vd</a:t>
            </a:r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  <a:latin typeface="Courier New" pitchFamily="49" charset="0"/>
                <a:cs typeface="Arial" charset="0"/>
              </a:rPr>
              <a:t> = ----------         </a:t>
            </a:r>
            <a:r>
              <a:rPr lang="en-US" sz="14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Courier New" pitchFamily="49" charset="0"/>
                <a:cs typeface="Arial" charset="0"/>
              </a:rPr>
              <a:t>Vd</a:t>
            </a:r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  <a:latin typeface="Courier New" pitchFamily="49" charset="0"/>
                <a:cs typeface="Arial" charset="0"/>
              </a:rPr>
              <a:t> = -------------         </a:t>
            </a:r>
            <a:r>
              <a:rPr lang="en-US" sz="1400" dirty="0">
                <a:solidFill>
                  <a:srgbClr val="FFFF00"/>
                </a:solidFill>
                <a:latin typeface="Courier New" pitchFamily="49" charset="0"/>
                <a:cs typeface="Arial" charset="0"/>
              </a:rPr>
              <a:t>=  7.425 V</a:t>
            </a:r>
          </a:p>
          <a:p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  <a:latin typeface="Courier New" pitchFamily="49" charset="0"/>
                <a:cs typeface="Arial" charset="0"/>
              </a:rPr>
              <a:t>              1000                     1000                   </a:t>
            </a:r>
          </a:p>
          <a:p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  <a:latin typeface="Courier New" pitchFamily="49" charset="0"/>
                <a:cs typeface="Arial" charset="0"/>
              </a:rPr>
              <a:t>                                                         -------------</a:t>
            </a:r>
          </a:p>
          <a:p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  <a:latin typeface="Courier New" pitchFamily="49" charset="0"/>
                <a:cs typeface="Arial" charset="0"/>
              </a:rPr>
              <a:t>                                      </a:t>
            </a:r>
            <a:r>
              <a:rPr lang="en-US" sz="1400" dirty="0">
                <a:solidFill>
                  <a:srgbClr val="FFFF00"/>
                </a:solidFill>
                <a:latin typeface="Courier New" pitchFamily="49" charset="0"/>
                <a:cs typeface="Arial" charset="0"/>
              </a:rPr>
              <a:t>Total Voltage Drop = 16.885 volts</a:t>
            </a:r>
          </a:p>
        </p:txBody>
      </p:sp>
      <p:sp>
        <p:nvSpPr>
          <p:cNvPr id="123909" name="Text Box 5"/>
          <p:cNvSpPr txBox="1">
            <a:spLocks noChangeArrowheads="1"/>
          </p:cNvSpPr>
          <p:nvPr/>
        </p:nvSpPr>
        <p:spPr bwMode="auto">
          <a:xfrm>
            <a:off x="683568" y="5589240"/>
            <a:ext cx="74295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cs typeface="Arial" charset="0"/>
              </a:rPr>
              <a:t>This calculation shows </a:t>
            </a:r>
            <a:r>
              <a:rPr lang="en-US" sz="1600" dirty="0" smtClean="0">
                <a:solidFill>
                  <a:schemeClr val="bg1"/>
                </a:solidFill>
                <a:cs typeface="Arial" charset="0"/>
              </a:rPr>
              <a:t>that</a:t>
            </a:r>
          </a:p>
          <a:p>
            <a:r>
              <a:rPr lang="en-US" sz="160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cs typeface="Arial" charset="0"/>
              </a:rPr>
              <a:t>the </a:t>
            </a:r>
            <a:r>
              <a:rPr lang="en-US" sz="1600" dirty="0">
                <a:solidFill>
                  <a:srgbClr val="FFFF00"/>
                </a:solidFill>
                <a:cs typeface="Arial" charset="0"/>
              </a:rPr>
              <a:t>total volt drop </a:t>
            </a:r>
            <a:endParaRPr lang="en-US" sz="1600" dirty="0" smtClean="0">
              <a:solidFill>
                <a:srgbClr val="FFFF00"/>
              </a:solidFill>
              <a:cs typeface="Arial" charset="0"/>
            </a:endParaRPr>
          </a:p>
          <a:p>
            <a:r>
              <a:rPr lang="en-US" sz="1600" dirty="0" smtClean="0">
                <a:solidFill>
                  <a:schemeClr val="bg1"/>
                </a:solidFill>
                <a:cs typeface="Arial" charset="0"/>
              </a:rPr>
              <a:t>across the entire circuit </a:t>
            </a:r>
            <a:r>
              <a:rPr lang="en-US" sz="1600" dirty="0">
                <a:solidFill>
                  <a:schemeClr val="bg1"/>
                </a:solidFill>
                <a:cs typeface="Arial" charset="0"/>
              </a:rPr>
              <a:t>is </a:t>
            </a:r>
            <a:r>
              <a:rPr lang="en-US" sz="1600" dirty="0">
                <a:solidFill>
                  <a:srgbClr val="FFFF00"/>
                </a:solidFill>
                <a:cs typeface="Arial" charset="0"/>
              </a:rPr>
              <a:t>16.885 volts</a:t>
            </a:r>
            <a:r>
              <a:rPr lang="en-US" sz="1600" dirty="0">
                <a:solidFill>
                  <a:schemeClr val="bg1"/>
                </a:solidFill>
                <a:cs typeface="Arial" charset="0"/>
              </a:rPr>
              <a:t>.</a:t>
            </a:r>
          </a:p>
        </p:txBody>
      </p:sp>
      <p:sp>
        <p:nvSpPr>
          <p:cNvPr id="5" name="U-Turn Arrow 4">
            <a:hlinkClick r:id="" action="ppaction://hlinkshowjump?jump=lastslideviewed"/>
          </p:cNvPr>
          <p:cNvSpPr/>
          <p:nvPr/>
        </p:nvSpPr>
        <p:spPr>
          <a:xfrm rot="5400000">
            <a:off x="321724" y="6250516"/>
            <a:ext cx="288032" cy="36004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123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8" grpId="0" autoUpdateAnimBg="0"/>
      <p:bldP spid="123909" grpId="0" autoUpdateAnimBg="0"/>
      <p:bldP spid="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772400" cy="762000"/>
          </a:xfrm>
        </p:spPr>
        <p:txBody>
          <a:bodyPr/>
          <a:lstStyle/>
          <a:p>
            <a:r>
              <a:rPr lang="en-US" sz="2000" dirty="0">
                <a:solidFill>
                  <a:schemeClr val="bg1"/>
                </a:solidFill>
                <a:cs typeface="Courier New" pitchFamily="49" charset="0"/>
              </a:rPr>
              <a:t>Volt Drop Not Permissible</a:t>
            </a:r>
            <a:endParaRPr lang="en-AU" sz="2000" dirty="0">
              <a:solidFill>
                <a:schemeClr val="bg1"/>
              </a:solidFill>
              <a:cs typeface="Courier New" pitchFamily="49" charset="0"/>
            </a:endParaRPr>
          </a:p>
        </p:txBody>
      </p:sp>
      <p:sp>
        <p:nvSpPr>
          <p:cNvPr id="124932" name="Text Box 4"/>
          <p:cNvSpPr txBox="1">
            <a:spLocks noChangeArrowheads="1"/>
          </p:cNvSpPr>
          <p:nvPr/>
        </p:nvSpPr>
        <p:spPr bwMode="auto">
          <a:xfrm>
            <a:off x="1066800" y="1143000"/>
            <a:ext cx="77914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  <a:cs typeface="Arial" charset="0"/>
              </a:rPr>
              <a:t>The </a:t>
            </a:r>
            <a:r>
              <a:rPr lang="en-US" dirty="0">
                <a:solidFill>
                  <a:srgbClr val="FFFF00"/>
                </a:solidFill>
                <a:cs typeface="Arial" charset="0"/>
              </a:rPr>
              <a:t>total calculated voltage drop 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in </a:t>
            </a:r>
            <a:r>
              <a:rPr lang="en-US" dirty="0" smtClean="0">
                <a:solidFill>
                  <a:schemeClr val="bg1"/>
                </a:solidFill>
                <a:cs typeface="Arial" charset="0"/>
              </a:rPr>
              <a:t>this 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installation </a:t>
            </a:r>
            <a:r>
              <a:rPr lang="en-US" dirty="0">
                <a:solidFill>
                  <a:srgbClr val="FFFF00"/>
                </a:solidFill>
                <a:cs typeface="Arial" charset="0"/>
              </a:rPr>
              <a:t>is above the maximum permissible value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 of 12 volts, therefore </a:t>
            </a:r>
            <a:r>
              <a:rPr lang="en-US" dirty="0" smtClean="0">
                <a:solidFill>
                  <a:schemeClr val="bg1"/>
                </a:solidFill>
                <a:cs typeface="Arial" charset="0"/>
              </a:rPr>
              <a:t>this configuration will not be permitted. </a:t>
            </a:r>
            <a:endParaRPr lang="en-US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24933" name="Text Box 5"/>
          <p:cNvSpPr txBox="1">
            <a:spLocks noChangeArrowheads="1"/>
          </p:cNvSpPr>
          <p:nvPr/>
        </p:nvSpPr>
        <p:spPr bwMode="auto">
          <a:xfrm>
            <a:off x="1066800" y="2895600"/>
            <a:ext cx="74295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  <a:cs typeface="Arial" charset="0"/>
              </a:rPr>
              <a:t>The most practical way to reduce the volt drop is to </a:t>
            </a:r>
            <a:r>
              <a:rPr lang="en-US" dirty="0">
                <a:solidFill>
                  <a:srgbClr val="FFFF00"/>
                </a:solidFill>
                <a:cs typeface="Arial" charset="0"/>
              </a:rPr>
              <a:t>increase the size of cable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 in one of the circuits.  </a:t>
            </a:r>
          </a:p>
        </p:txBody>
      </p:sp>
      <p:sp>
        <p:nvSpPr>
          <p:cNvPr id="124934" name="Text Box 6"/>
          <p:cNvSpPr txBox="1">
            <a:spLocks noChangeArrowheads="1"/>
          </p:cNvSpPr>
          <p:nvPr/>
        </p:nvSpPr>
        <p:spPr bwMode="auto">
          <a:xfrm>
            <a:off x="1066800" y="4114800"/>
            <a:ext cx="74295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  <a:cs typeface="Arial" charset="0"/>
              </a:rPr>
              <a:t>Increasing the size of the cable in the final </a:t>
            </a:r>
            <a:r>
              <a:rPr lang="en-US" dirty="0" smtClean="0">
                <a:solidFill>
                  <a:schemeClr val="bg1"/>
                </a:solidFill>
                <a:cs typeface="Arial" charset="0"/>
              </a:rPr>
              <a:t>sub-circuit 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to 4 mm</a:t>
            </a:r>
            <a:r>
              <a:rPr lang="en-US" baseline="30000" dirty="0">
                <a:solidFill>
                  <a:schemeClr val="bg1"/>
                </a:solidFill>
                <a:cs typeface="Arial" charset="0"/>
              </a:rPr>
              <a:t>2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dirty="0">
                <a:solidFill>
                  <a:srgbClr val="FFFF00"/>
                </a:solidFill>
                <a:cs typeface="Arial" charset="0"/>
              </a:rPr>
              <a:t>would reduce the volt drop in the </a:t>
            </a:r>
            <a:r>
              <a:rPr lang="en-US" dirty="0" smtClean="0">
                <a:solidFill>
                  <a:srgbClr val="FFFF00"/>
                </a:solidFill>
                <a:cs typeface="Arial" charset="0"/>
              </a:rPr>
              <a:t>sub-circuit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, thus reducing the overall volt drop to a permissible value.</a:t>
            </a:r>
          </a:p>
        </p:txBody>
      </p:sp>
      <p:sp>
        <p:nvSpPr>
          <p:cNvPr id="6" name="U-Turn Arrow 5">
            <a:hlinkClick r:id="" action="ppaction://hlinkshowjump?jump=lastslideviewed"/>
          </p:cNvPr>
          <p:cNvSpPr/>
          <p:nvPr/>
        </p:nvSpPr>
        <p:spPr>
          <a:xfrm rot="5400000">
            <a:off x="611560" y="6093296"/>
            <a:ext cx="288032" cy="36004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24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24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249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2" grpId="0" build="p"/>
      <p:bldP spid="124933" grpId="0" build="p"/>
      <p:bldP spid="124934" grpId="0" build="p"/>
      <p:bldP spid="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772400" cy="762000"/>
          </a:xfrm>
        </p:spPr>
        <p:txBody>
          <a:bodyPr/>
          <a:lstStyle/>
          <a:p>
            <a:r>
              <a:rPr lang="en-US" sz="2000" dirty="0">
                <a:cs typeface="Courier New" pitchFamily="49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cs typeface="Courier New" pitchFamily="49" charset="0"/>
              </a:rPr>
              <a:t>Reference Summary</a:t>
            </a:r>
            <a:endParaRPr lang="en-AU" sz="2000" dirty="0">
              <a:solidFill>
                <a:schemeClr val="bg1"/>
              </a:solidFill>
              <a:cs typeface="Courier New" pitchFamily="49" charset="0"/>
            </a:endParaRPr>
          </a:p>
        </p:txBody>
      </p:sp>
      <p:sp>
        <p:nvSpPr>
          <p:cNvPr id="103427" name="Text Box 3"/>
          <p:cNvSpPr txBox="1">
            <a:spLocks noChangeArrowheads="1"/>
          </p:cNvSpPr>
          <p:nvPr/>
        </p:nvSpPr>
        <p:spPr bwMode="auto">
          <a:xfrm>
            <a:off x="1066800" y="3733800"/>
            <a:ext cx="7467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cs typeface="Arial" charset="0"/>
              </a:rPr>
              <a:t>AS/NZS 3000</a:t>
            </a:r>
            <a:r>
              <a:rPr lang="en-AU" sz="18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cs typeface="Arial" charset="0"/>
              </a:rPr>
              <a:t>Clause </a:t>
            </a:r>
            <a:r>
              <a:rPr lang="en-AU" sz="1800" dirty="0">
                <a:solidFill>
                  <a:schemeClr val="bg1"/>
                </a:solidFill>
                <a:cs typeface="Arial" charset="0"/>
              </a:rPr>
              <a:t>2.4.4.</a:t>
            </a:r>
            <a:r>
              <a:rPr lang="en-US" sz="1800" dirty="0">
                <a:solidFill>
                  <a:schemeClr val="bg1"/>
                </a:solidFill>
                <a:cs typeface="Arial" charset="0"/>
              </a:rPr>
              <a:t>1  General (Protection devices).</a:t>
            </a:r>
            <a:endParaRPr lang="en-AU" sz="18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03428" name="Text Box 4"/>
          <p:cNvSpPr txBox="1">
            <a:spLocks noChangeArrowheads="1"/>
          </p:cNvSpPr>
          <p:nvPr/>
        </p:nvSpPr>
        <p:spPr bwMode="auto">
          <a:xfrm>
            <a:off x="1066800" y="914400"/>
            <a:ext cx="7467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1800" dirty="0">
                <a:solidFill>
                  <a:schemeClr val="bg1"/>
                </a:solidFill>
                <a:cs typeface="Arial" charset="0"/>
              </a:rPr>
              <a:t>AS/NZS 3000</a:t>
            </a:r>
            <a:r>
              <a:rPr lang="en-AU" sz="18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cs typeface="Arial" charset="0"/>
              </a:rPr>
              <a:t>Clause 1.7  Protection for safety</a:t>
            </a:r>
            <a:endParaRPr lang="en-AU" sz="18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03429" name="Text Box 5"/>
          <p:cNvSpPr txBox="1">
            <a:spLocks noChangeArrowheads="1"/>
          </p:cNvSpPr>
          <p:nvPr/>
        </p:nvSpPr>
        <p:spPr bwMode="auto">
          <a:xfrm>
            <a:off x="1066800" y="3733800"/>
            <a:ext cx="655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03430" name="Text Box 6"/>
          <p:cNvSpPr txBox="1">
            <a:spLocks noChangeArrowheads="1"/>
          </p:cNvSpPr>
          <p:nvPr/>
        </p:nvSpPr>
        <p:spPr bwMode="auto">
          <a:xfrm>
            <a:off x="1066800" y="1339850"/>
            <a:ext cx="7467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1800" dirty="0">
                <a:solidFill>
                  <a:srgbClr val="FFFF00"/>
                </a:solidFill>
                <a:cs typeface="Arial" charset="0"/>
              </a:rPr>
              <a:t>AS/NZS 3000</a:t>
            </a:r>
            <a:r>
              <a:rPr lang="en-AU" sz="1800" dirty="0">
                <a:solidFill>
                  <a:srgbClr val="FFFF00"/>
                </a:solidFill>
                <a:cs typeface="Arial" charset="0"/>
              </a:rPr>
              <a:t> </a:t>
            </a:r>
            <a:r>
              <a:rPr lang="en-US" sz="1800" dirty="0">
                <a:solidFill>
                  <a:srgbClr val="FFFF00"/>
                </a:solidFill>
                <a:cs typeface="Arial" charset="0"/>
              </a:rPr>
              <a:t>Clause 1.4.34    Fault current.</a:t>
            </a:r>
            <a:endParaRPr lang="en-AU" sz="1800" dirty="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103431" name="Text Box 7"/>
          <p:cNvSpPr txBox="1">
            <a:spLocks noChangeArrowheads="1"/>
          </p:cNvSpPr>
          <p:nvPr/>
        </p:nvSpPr>
        <p:spPr bwMode="auto">
          <a:xfrm>
            <a:off x="1066800" y="1797050"/>
            <a:ext cx="7467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1800" dirty="0">
                <a:solidFill>
                  <a:schemeClr val="bg1"/>
                </a:solidFill>
                <a:cs typeface="Arial" charset="0"/>
              </a:rPr>
              <a:t>AS/NZS 3000</a:t>
            </a:r>
            <a:r>
              <a:rPr lang="en-AU" sz="18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cs typeface="Arial" charset="0"/>
              </a:rPr>
              <a:t>Clause 1.4.35    Overload current.</a:t>
            </a:r>
            <a:endParaRPr lang="en-AU" sz="18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03432" name="Text Box 8"/>
          <p:cNvSpPr txBox="1">
            <a:spLocks noChangeArrowheads="1"/>
          </p:cNvSpPr>
          <p:nvPr/>
        </p:nvSpPr>
        <p:spPr bwMode="auto">
          <a:xfrm>
            <a:off x="1066800" y="2209800"/>
            <a:ext cx="7467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1800" dirty="0">
                <a:solidFill>
                  <a:srgbClr val="FFFF00"/>
                </a:solidFill>
                <a:cs typeface="Arial" charset="0"/>
              </a:rPr>
              <a:t>AS/NZS 3000</a:t>
            </a:r>
            <a:r>
              <a:rPr lang="en-AU" sz="1800" dirty="0">
                <a:solidFill>
                  <a:srgbClr val="FFFF00"/>
                </a:solidFill>
                <a:cs typeface="Arial" charset="0"/>
              </a:rPr>
              <a:t> </a:t>
            </a:r>
            <a:r>
              <a:rPr lang="en-US" sz="1800" dirty="0">
                <a:solidFill>
                  <a:srgbClr val="FFFF00"/>
                </a:solidFill>
                <a:cs typeface="Arial" charset="0"/>
              </a:rPr>
              <a:t>Clause 1.4.36    Short circuit current </a:t>
            </a:r>
            <a:r>
              <a:rPr lang="en-AU" sz="1800" dirty="0">
                <a:solidFill>
                  <a:srgbClr val="FFFF00"/>
                </a:solidFill>
                <a:cs typeface="Arial" charset="0"/>
              </a:rPr>
              <a:t>2.4.3.2</a:t>
            </a:r>
            <a:r>
              <a:rPr lang="en-US" sz="1800" dirty="0">
                <a:solidFill>
                  <a:srgbClr val="FFFF00"/>
                </a:solidFill>
                <a:cs typeface="Arial" charset="0"/>
              </a:rPr>
              <a:t>.</a:t>
            </a:r>
            <a:endParaRPr lang="en-AU" sz="1800" dirty="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103433" name="Text Box 9"/>
          <p:cNvSpPr txBox="1">
            <a:spLocks noChangeArrowheads="1"/>
          </p:cNvSpPr>
          <p:nvPr/>
        </p:nvSpPr>
        <p:spPr bwMode="auto">
          <a:xfrm>
            <a:off x="1066800" y="3032125"/>
            <a:ext cx="7467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ts val="200"/>
              </a:spcBef>
            </a:pPr>
            <a:r>
              <a:rPr lang="en-US" sz="1800" dirty="0">
                <a:solidFill>
                  <a:srgbClr val="FFFF00"/>
                </a:solidFill>
                <a:cs typeface="Arial" charset="0"/>
              </a:rPr>
              <a:t>AS/NZS 3000</a:t>
            </a:r>
            <a:r>
              <a:rPr lang="en-AU" sz="1800" dirty="0">
                <a:solidFill>
                  <a:srgbClr val="FFFF00"/>
                </a:solidFill>
                <a:cs typeface="Arial" charset="0"/>
              </a:rPr>
              <a:t> </a:t>
            </a:r>
            <a:r>
              <a:rPr lang="en-US" sz="1800" dirty="0">
                <a:solidFill>
                  <a:srgbClr val="FFFF00"/>
                </a:solidFill>
                <a:cs typeface="Arial" charset="0"/>
              </a:rPr>
              <a:t>Clause </a:t>
            </a:r>
            <a:r>
              <a:rPr lang="en-AU" sz="1800" dirty="0">
                <a:solidFill>
                  <a:srgbClr val="FFFF00"/>
                </a:solidFill>
                <a:cs typeface="Arial" charset="0"/>
              </a:rPr>
              <a:t>2.4.3.2</a:t>
            </a:r>
            <a:r>
              <a:rPr lang="en-US" sz="1800" dirty="0">
                <a:solidFill>
                  <a:srgbClr val="FFFF00"/>
                </a:solidFill>
                <a:cs typeface="Arial" charset="0"/>
              </a:rPr>
              <a:t>   Coordination between conductors and protective devices.</a:t>
            </a:r>
            <a:endParaRPr lang="en-AU" sz="1800" dirty="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103434" name="Text Box 10"/>
          <p:cNvSpPr txBox="1">
            <a:spLocks noChangeArrowheads="1"/>
          </p:cNvSpPr>
          <p:nvPr/>
        </p:nvSpPr>
        <p:spPr bwMode="auto">
          <a:xfrm>
            <a:off x="1043608" y="4149080"/>
            <a:ext cx="7467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1800" dirty="0">
                <a:solidFill>
                  <a:srgbClr val="FFFF00"/>
                </a:solidFill>
                <a:cs typeface="Arial" charset="0"/>
              </a:rPr>
              <a:t>AS/NZS 3000</a:t>
            </a:r>
            <a:r>
              <a:rPr lang="en-AU" sz="1800" dirty="0">
                <a:solidFill>
                  <a:srgbClr val="FFFF00"/>
                </a:solidFill>
                <a:cs typeface="Arial" charset="0"/>
              </a:rPr>
              <a:t> </a:t>
            </a:r>
            <a:r>
              <a:rPr lang="en-US" sz="1800" dirty="0" smtClean="0">
                <a:solidFill>
                  <a:srgbClr val="FFFF00"/>
                </a:solidFill>
                <a:cs typeface="Arial" charset="0"/>
              </a:rPr>
              <a:t>Clause </a:t>
            </a:r>
            <a:r>
              <a:rPr lang="en-US" sz="1800" dirty="0">
                <a:solidFill>
                  <a:srgbClr val="FFFF00"/>
                </a:solidFill>
                <a:cs typeface="Arial" charset="0"/>
              </a:rPr>
              <a:t>B4.5  Calculation of fault loop impedance</a:t>
            </a:r>
            <a:r>
              <a:rPr lang="en-US" sz="1800" dirty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.</a:t>
            </a:r>
            <a:endParaRPr lang="en-AU" sz="1800" dirty="0">
              <a:solidFill>
                <a:schemeClr val="accent6">
                  <a:lumMod val="40000"/>
                  <a:lumOff val="60000"/>
                </a:schemeClr>
              </a:solidFill>
              <a:cs typeface="Arial" charset="0"/>
            </a:endParaRPr>
          </a:p>
        </p:txBody>
      </p:sp>
      <p:sp>
        <p:nvSpPr>
          <p:cNvPr id="103435" name="Text Box 11"/>
          <p:cNvSpPr txBox="1">
            <a:spLocks noChangeArrowheads="1"/>
          </p:cNvSpPr>
          <p:nvPr/>
        </p:nvSpPr>
        <p:spPr bwMode="auto">
          <a:xfrm>
            <a:off x="1043608" y="4581128"/>
            <a:ext cx="7467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1800" dirty="0">
                <a:solidFill>
                  <a:schemeClr val="bg1"/>
                </a:solidFill>
                <a:cs typeface="Arial" charset="0"/>
              </a:rPr>
              <a:t>AS/NZS 3000</a:t>
            </a:r>
            <a:r>
              <a:rPr lang="en-AU" sz="18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cs typeface="Arial" charset="0"/>
              </a:rPr>
              <a:t>Clause Table B5.1  Maximum circuit lengths.</a:t>
            </a:r>
            <a:endParaRPr lang="en-AU" sz="18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03436" name="Text Box 12"/>
          <p:cNvSpPr txBox="1">
            <a:spLocks noChangeArrowheads="1"/>
          </p:cNvSpPr>
          <p:nvPr/>
        </p:nvSpPr>
        <p:spPr bwMode="auto">
          <a:xfrm>
            <a:off x="1043608" y="5013176"/>
            <a:ext cx="7467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AU" sz="1800" dirty="0">
                <a:solidFill>
                  <a:srgbClr val="FFFF00"/>
                </a:solidFill>
              </a:rPr>
              <a:t>AS/NZS 3008.1.1</a:t>
            </a:r>
            <a:r>
              <a:rPr lang="en-US" sz="1800" dirty="0">
                <a:solidFill>
                  <a:srgbClr val="FFFF00"/>
                </a:solidFill>
              </a:rPr>
              <a:t>   </a:t>
            </a:r>
            <a:r>
              <a:rPr lang="en-AU" sz="1800" dirty="0">
                <a:solidFill>
                  <a:srgbClr val="FFFF00"/>
                </a:solidFill>
              </a:rPr>
              <a:t> Table 51</a:t>
            </a:r>
            <a:r>
              <a:rPr lang="en-US" sz="1800" dirty="0">
                <a:solidFill>
                  <a:srgbClr val="FFFF00"/>
                </a:solidFill>
              </a:rPr>
              <a:t>   Values of constant K</a:t>
            </a:r>
            <a:r>
              <a:rPr lang="en-US" sz="1800" dirty="0">
                <a:solidFill>
                  <a:srgbClr val="FFFF00"/>
                </a:solidFill>
                <a:cs typeface="Arial" charset="0"/>
              </a:rPr>
              <a:t>.</a:t>
            </a:r>
            <a:endParaRPr lang="en-AU" sz="1800" dirty="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103437" name="Text Box 13"/>
          <p:cNvSpPr txBox="1">
            <a:spLocks noChangeArrowheads="1"/>
          </p:cNvSpPr>
          <p:nvPr/>
        </p:nvSpPr>
        <p:spPr bwMode="auto">
          <a:xfrm>
            <a:off x="1043608" y="5445224"/>
            <a:ext cx="7467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1600" dirty="0">
                <a:solidFill>
                  <a:schemeClr val="bg1"/>
                </a:solidFill>
              </a:rPr>
              <a:t>Australian Electrical Wiring, </a:t>
            </a:r>
            <a:r>
              <a:rPr lang="en-US" sz="1600" dirty="0" err="1">
                <a:solidFill>
                  <a:schemeClr val="bg1"/>
                </a:solidFill>
              </a:rPr>
              <a:t>Vol</a:t>
            </a:r>
            <a:r>
              <a:rPr lang="en-US" sz="1600" dirty="0">
                <a:solidFill>
                  <a:schemeClr val="bg1"/>
                </a:solidFill>
              </a:rPr>
              <a:t> 2, </a:t>
            </a:r>
            <a:r>
              <a:rPr lang="en-US" sz="1600" dirty="0" err="1">
                <a:solidFill>
                  <a:schemeClr val="bg1"/>
                </a:solidFill>
              </a:rPr>
              <a:t>Pethebridge</a:t>
            </a:r>
            <a:r>
              <a:rPr lang="en-US" sz="1600" dirty="0">
                <a:solidFill>
                  <a:schemeClr val="bg1"/>
                </a:solidFill>
              </a:rPr>
              <a:t> and </a:t>
            </a:r>
            <a:r>
              <a:rPr lang="en-US" sz="1600" dirty="0" err="1">
                <a:solidFill>
                  <a:schemeClr val="bg1"/>
                </a:solidFill>
              </a:rPr>
              <a:t>Neeson</a:t>
            </a:r>
            <a:r>
              <a:rPr lang="en-US" sz="1600" dirty="0">
                <a:solidFill>
                  <a:schemeClr val="bg1"/>
                </a:solidFill>
              </a:rPr>
              <a:t>, 6th Ed, McGraw-Hill</a:t>
            </a:r>
            <a:endParaRPr lang="en-AU" sz="16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03438" name="Text Box 14"/>
          <p:cNvSpPr txBox="1">
            <a:spLocks noChangeArrowheads="1"/>
          </p:cNvSpPr>
          <p:nvPr/>
        </p:nvSpPr>
        <p:spPr bwMode="auto">
          <a:xfrm>
            <a:off x="1066800" y="2590800"/>
            <a:ext cx="7467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1800" dirty="0">
                <a:solidFill>
                  <a:schemeClr val="bg1"/>
                </a:solidFill>
                <a:cs typeface="Arial" charset="0"/>
              </a:rPr>
              <a:t>AS/NZS 3000</a:t>
            </a:r>
            <a:r>
              <a:rPr lang="en-AU" sz="18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cs typeface="Arial" charset="0"/>
              </a:rPr>
              <a:t>Clause 1.4.87    Touch voltage.</a:t>
            </a:r>
            <a:endParaRPr lang="en-AU" sz="18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5" name="U-Turn Arrow 14">
            <a:hlinkClick r:id="" action="ppaction://hlinkshowjump?jump=lastslideviewed"/>
          </p:cNvPr>
          <p:cNvSpPr/>
          <p:nvPr/>
        </p:nvSpPr>
        <p:spPr>
          <a:xfrm rot="5400000">
            <a:off x="611560" y="6093296"/>
            <a:ext cx="288032" cy="36004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3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3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3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3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3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3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3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3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03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03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7" grpId="0" build="p"/>
      <p:bldP spid="103428" grpId="0" build="p"/>
      <p:bldP spid="103430" grpId="0" build="p"/>
      <p:bldP spid="103431" grpId="0" build="p"/>
      <p:bldP spid="103432" grpId="0" build="p"/>
      <p:bldP spid="103433" grpId="0" build="p"/>
      <p:bldP spid="103434" grpId="0" build="p"/>
      <p:bldP spid="103435" grpId="0" build="p"/>
      <p:bldP spid="103436" grpId="0" build="p"/>
      <p:bldP spid="103437" grpId="0" build="p"/>
      <p:bldP spid="103438" grpId="0" build="p"/>
      <p:bldP spid="1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6858000" cy="533400"/>
          </a:xfrm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</a:rPr>
              <a:t> Test Before You Touch</a:t>
            </a:r>
            <a:endParaRPr lang="en-AU" sz="2400" dirty="0">
              <a:solidFill>
                <a:schemeClr val="bg1"/>
              </a:solidFill>
            </a:endParaRPr>
          </a:p>
        </p:txBody>
      </p:sp>
      <p:sp>
        <p:nvSpPr>
          <p:cNvPr id="47107" name="Line 3"/>
          <p:cNvSpPr>
            <a:spLocks noChangeShapeType="1"/>
          </p:cNvSpPr>
          <p:nvPr/>
        </p:nvSpPr>
        <p:spPr bwMode="auto">
          <a:xfrm flipV="1">
            <a:off x="1066800" y="762000"/>
            <a:ext cx="7010400" cy="0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AU"/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2819400" y="1260475"/>
            <a:ext cx="5181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Electrical </a:t>
            </a:r>
            <a:r>
              <a:rPr lang="en-AU" dirty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accidents can be prevented </a:t>
            </a:r>
            <a:r>
              <a:rPr lang="en-AU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by adopting safe working practices.  </a:t>
            </a: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2743200" y="2133600"/>
            <a:ext cx="52197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Two of the </a:t>
            </a:r>
            <a:r>
              <a:rPr lang="en-AU" dirty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guiding principles </a:t>
            </a:r>
            <a:r>
              <a:rPr lang="en-AU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which must be adopted by any electrical worker are</a:t>
            </a:r>
            <a:r>
              <a:rPr lang="en-US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:</a:t>
            </a:r>
            <a:endParaRPr lang="en-AU" dirty="0">
              <a:solidFill>
                <a:schemeClr val="bg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2555776" y="3212976"/>
            <a:ext cx="5616624" cy="5847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AU" sz="3200" i="1" dirty="0">
                <a:solidFill>
                  <a:srgbClr val="FFFF00"/>
                </a:solidFill>
                <a:ea typeface="Arial Unicode MS" pitchFamily="34" charset="-128"/>
                <a:cs typeface="Arial Unicode MS" pitchFamily="34" charset="-128"/>
              </a:rPr>
              <a:t>TEST BEFORE YOU </a:t>
            </a:r>
            <a:r>
              <a:rPr lang="en-AU" sz="3200" i="1" dirty="0" smtClean="0">
                <a:solidFill>
                  <a:srgbClr val="FFFF00"/>
                </a:solidFill>
                <a:ea typeface="Arial Unicode MS" pitchFamily="34" charset="-128"/>
                <a:cs typeface="Arial Unicode MS" pitchFamily="34" charset="-128"/>
              </a:rPr>
              <a:t>TOUCH</a:t>
            </a:r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2555776" y="4005064"/>
            <a:ext cx="6588224" cy="5847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AU" sz="3200" i="1" dirty="0">
                <a:solidFill>
                  <a:srgbClr val="FFFF00"/>
                </a:solidFill>
                <a:ea typeface="Arial Unicode MS" pitchFamily="34" charset="-128"/>
                <a:cs typeface="Arial Unicode MS" pitchFamily="34" charset="-128"/>
              </a:rPr>
              <a:t>ALWAYS CHECK THE CHECKER</a:t>
            </a:r>
          </a:p>
        </p:txBody>
      </p:sp>
      <p:graphicFrame>
        <p:nvGraphicFramePr>
          <p:cNvPr id="47113" name="Object 9"/>
          <p:cNvGraphicFramePr>
            <a:graphicFrameLocks noChangeAspect="1"/>
          </p:cNvGraphicFramePr>
          <p:nvPr/>
        </p:nvGraphicFramePr>
        <p:xfrm>
          <a:off x="179512" y="2492896"/>
          <a:ext cx="2427288" cy="3886200"/>
        </p:xfrm>
        <a:graphic>
          <a:graphicData uri="http://schemas.openxmlformats.org/presentationml/2006/ole">
            <p:oleObj spid="_x0000_s47113" name="CorelDRAW!" r:id="rId4" imgW="2367360" imgH="3789000" progId="">
              <p:embed/>
            </p:oleObj>
          </a:graphicData>
        </a:graphic>
      </p:graphicFrame>
      <p:sp>
        <p:nvSpPr>
          <p:cNvPr id="9" name="U-Turn Arrow 8">
            <a:hlinkClick r:id="" action="ppaction://hlinkshowjump?jump=lastslideviewed"/>
          </p:cNvPr>
          <p:cNvSpPr/>
          <p:nvPr/>
        </p:nvSpPr>
        <p:spPr>
          <a:xfrm rot="5400000">
            <a:off x="321724" y="6179078"/>
            <a:ext cx="288032" cy="36004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 autoUpdateAnimBg="0"/>
      <p:bldP spid="47110" grpId="0" autoUpdateAnimBg="0"/>
      <p:bldP spid="47111" grpId="0" animBg="1" autoUpdateAnimBg="0"/>
      <p:bldP spid="47112" grpId="0" animBg="1" autoUpdateAnimBg="0"/>
      <p:bldP spid="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9" name="Rectangle 9" descr="Granite">
            <a:hlinkClick r:id="" action="ppaction://macro?name=ScreenClick"/>
          </p:cNvPr>
          <p:cNvSpPr>
            <a:spLocks noChangeArrowheads="1"/>
          </p:cNvSpPr>
          <p:nvPr/>
        </p:nvSpPr>
        <p:spPr bwMode="auto">
          <a:xfrm>
            <a:off x="0" y="57150"/>
            <a:ext cx="9096375" cy="67437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sz="2400">
              <a:latin typeface="Arial" charset="0"/>
              <a:cs typeface="Times New Roman" pitchFamily="18" charset="0"/>
            </a:endParaRPr>
          </a:p>
        </p:txBody>
      </p:sp>
      <p:sp useBgFill="1">
        <p:nvSpPr>
          <p:cNvPr id="30731" name="Text Box 11">
            <a:hlinkClick r:id="" action="ppaction://macro?name=ProcessNo"/>
            <a:hlinkHover r:id="" action="ppaction://macro?name=DisplayMessage"/>
          </p:cNvPr>
          <p:cNvSpPr txBox="1">
            <a:spLocks noChangeArrowheads="1"/>
          </p:cNvSpPr>
          <p:nvPr/>
        </p:nvSpPr>
        <p:spPr bwMode="auto">
          <a:xfrm>
            <a:off x="1066800" y="3241675"/>
            <a:ext cx="5943600" cy="989438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  <a:cs typeface="Times New Roman" pitchFamily="18" charset="0"/>
              </a:rPr>
              <a:t>B.                              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</a:rPr>
              <a:t>100</a:t>
            </a:r>
          </a:p>
          <a:p>
            <a:pPr>
              <a:lnSpc>
                <a:spcPct val="30000"/>
              </a:lnSpc>
              <a:spcBef>
                <a:spcPct val="30000"/>
              </a:spcBef>
            </a:pP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</a:rPr>
              <a:t>                 I</a:t>
            </a:r>
            <a:r>
              <a:rPr lang="en-US" baseline="-250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</a:rPr>
              <a:t>SC 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</a:rPr>
              <a:t> =  I</a:t>
            </a:r>
            <a:r>
              <a:rPr lang="en-US" baseline="-250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</a:rPr>
              <a:t>FL x 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</a:rPr>
              <a:t> ------</a:t>
            </a:r>
          </a:p>
          <a:p>
            <a:pPr>
              <a:lnSpc>
                <a:spcPct val="30000"/>
              </a:lnSpc>
              <a:spcBef>
                <a:spcPct val="30000"/>
              </a:spcBef>
            </a:pP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</a:rPr>
              <a:t>                                  Z%</a:t>
            </a:r>
            <a:endParaRPr lang="en-AU" dirty="0">
              <a:solidFill>
                <a:schemeClr val="accent6">
                  <a:lumMod val="40000"/>
                  <a:lumOff val="60000"/>
                </a:schemeClr>
              </a:solidFill>
              <a:latin typeface="Arial" charset="0"/>
            </a:endParaRPr>
          </a:p>
          <a:p>
            <a:pPr>
              <a:lnSpc>
                <a:spcPct val="30000"/>
              </a:lnSpc>
              <a:spcBef>
                <a:spcPct val="30000"/>
              </a:spcBef>
            </a:pPr>
            <a:r>
              <a:rPr lang="en-US" dirty="0">
                <a:solidFill>
                  <a:srgbClr val="969696"/>
                </a:solidFill>
                <a:latin typeface="Arial" charset="0"/>
                <a:cs typeface="Times New Roman" pitchFamily="18" charset="0"/>
              </a:rPr>
              <a:t>          </a:t>
            </a:r>
            <a:endParaRPr lang="en-AU" dirty="0">
              <a:solidFill>
                <a:srgbClr val="969696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6858000" cy="533400"/>
          </a:xfrm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</a:rPr>
              <a:t>Question 1  </a:t>
            </a:r>
            <a:endParaRPr lang="en-AU" sz="2400" dirty="0">
              <a:solidFill>
                <a:schemeClr val="bg1"/>
              </a:solidFill>
            </a:endParaRPr>
          </a:p>
        </p:txBody>
      </p:sp>
      <p:sp>
        <p:nvSpPr>
          <p:cNvPr id="30724" name="Line 4"/>
          <p:cNvSpPr>
            <a:spLocks noChangeShapeType="1"/>
          </p:cNvSpPr>
          <p:nvPr/>
        </p:nvSpPr>
        <p:spPr bwMode="auto">
          <a:xfrm flipV="1">
            <a:off x="1066800" y="762000"/>
            <a:ext cx="7010400" cy="0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AU"/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251520" y="6021288"/>
            <a:ext cx="4711824" cy="406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chemeClr val="accent1"/>
                </a:solidFill>
              </a:rPr>
              <a:t>Select </a:t>
            </a:r>
            <a:r>
              <a:rPr lang="en-US" dirty="0">
                <a:solidFill>
                  <a:schemeClr val="accent1"/>
                </a:solidFill>
              </a:rPr>
              <a:t>an answer</a:t>
            </a:r>
            <a:endParaRPr lang="en-AU" dirty="0">
              <a:solidFill>
                <a:schemeClr val="accent1"/>
              </a:solidFill>
            </a:endParaRPr>
          </a:p>
        </p:txBody>
      </p:sp>
      <p:sp>
        <p:nvSpPr>
          <p:cNvPr id="30728" name="Text Box 8" descr="Oak"/>
          <p:cNvSpPr txBox="1">
            <a:spLocks noChangeArrowheads="1"/>
          </p:cNvSpPr>
          <p:nvPr/>
        </p:nvSpPr>
        <p:spPr bwMode="auto">
          <a:xfrm>
            <a:off x="1066800" y="1143000"/>
            <a:ext cx="6477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Which of the following equations is used to calculate the impedance of a typical 3 phase distribution transformer if the secondary short circuit current is known?</a:t>
            </a:r>
            <a:endParaRPr lang="en-AU" dirty="0">
              <a:solidFill>
                <a:schemeClr val="bg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30730" name="Text Box 10" descr="Purple mesh">
            <a:hlinkClick r:id="" action="ppaction://macro?name=ProcessNo"/>
            <a:hlinkHover r:id="" action="ppaction://macro?name=DisplayMessage"/>
          </p:cNvPr>
          <p:cNvSpPr txBox="1">
            <a:spLocks noChangeArrowheads="1"/>
          </p:cNvSpPr>
          <p:nvPr/>
        </p:nvSpPr>
        <p:spPr bwMode="auto">
          <a:xfrm>
            <a:off x="1066800" y="2362200"/>
            <a:ext cx="4191000" cy="804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  <a:cs typeface="Times New Roman" pitchFamily="18" charset="0"/>
              </a:rPr>
              <a:t>A.                      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</a:rPr>
              <a:t>kVA x 1000</a:t>
            </a:r>
          </a:p>
          <a:p>
            <a:pPr>
              <a:lnSpc>
                <a:spcPct val="30000"/>
              </a:lnSpc>
              <a:spcBef>
                <a:spcPct val="30000"/>
              </a:spcBef>
            </a:pP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</a:rPr>
              <a:t>                 I</a:t>
            </a:r>
            <a:r>
              <a:rPr lang="en-US" baseline="-250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</a:rPr>
              <a:t>FL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</a:rPr>
              <a:t> =  ----------------</a:t>
            </a:r>
          </a:p>
          <a:p>
            <a:pPr>
              <a:lnSpc>
                <a:spcPct val="30000"/>
              </a:lnSpc>
              <a:spcBef>
                <a:spcPct val="30000"/>
              </a:spcBef>
            </a:pP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</a:rPr>
              <a:t>                            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√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</a:rPr>
              <a:t>3 x V</a:t>
            </a:r>
            <a:endParaRPr lang="en-AU" dirty="0">
              <a:solidFill>
                <a:schemeClr val="accent6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sp>
        <p:nvSpPr>
          <p:cNvPr id="30732" name="Text Box 12" descr="Purple mesh">
            <a:hlinkClick r:id="" action="ppaction://macro?name=ProcessYes_C"/>
            <a:hlinkHover r:id="" action="ppaction://macro?name=DisplayMessage"/>
          </p:cNvPr>
          <p:cNvSpPr txBox="1">
            <a:spLocks noChangeArrowheads="1"/>
          </p:cNvSpPr>
          <p:nvPr/>
        </p:nvSpPr>
        <p:spPr bwMode="auto">
          <a:xfrm>
            <a:off x="1066800" y="4229100"/>
            <a:ext cx="3505200" cy="804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  <a:cs typeface="Times New Roman" pitchFamily="18" charset="0"/>
              </a:rPr>
              <a:t>C.                            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</a:rPr>
              <a:t>V</a:t>
            </a:r>
            <a:r>
              <a:rPr lang="en-US" baseline="-250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</a:rPr>
              <a:t>PHASE</a:t>
            </a:r>
          </a:p>
          <a:p>
            <a:pPr>
              <a:lnSpc>
                <a:spcPct val="30000"/>
              </a:lnSpc>
              <a:spcBef>
                <a:spcPct val="30000"/>
              </a:spcBef>
            </a:pP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</a:rPr>
              <a:t>                 Z</a:t>
            </a:r>
            <a:r>
              <a:rPr lang="en-US" baseline="-250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</a:rPr>
              <a:t>PHASE 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</a:rPr>
              <a:t> =  --------</a:t>
            </a:r>
          </a:p>
          <a:p>
            <a:pPr>
              <a:lnSpc>
                <a:spcPct val="30000"/>
              </a:lnSpc>
              <a:spcBef>
                <a:spcPct val="30000"/>
              </a:spcBef>
            </a:pP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</a:rPr>
              <a:t>                                   I</a:t>
            </a:r>
            <a:r>
              <a:rPr lang="en-US" baseline="-250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</a:rPr>
              <a:t>SC</a:t>
            </a:r>
            <a:endParaRPr lang="en-AU" baseline="-25000" dirty="0">
              <a:solidFill>
                <a:schemeClr val="accent6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sp>
        <p:nvSpPr>
          <p:cNvPr id="30733" name="Text Box 13" descr="Purple mesh">
            <a:hlinkClick r:id="" action="ppaction://macro?name=ProcessNo"/>
            <a:hlinkHover r:id="" action="ppaction://macro?name=DisplayMessage"/>
          </p:cNvPr>
          <p:cNvSpPr txBox="1">
            <a:spLocks noChangeArrowheads="1"/>
          </p:cNvSpPr>
          <p:nvPr/>
        </p:nvSpPr>
        <p:spPr bwMode="auto">
          <a:xfrm>
            <a:off x="1047750" y="5257800"/>
            <a:ext cx="5029200" cy="589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30000"/>
              </a:lnSpc>
              <a:spcBef>
                <a:spcPct val="30000"/>
              </a:spcBef>
            </a:pP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  <a:cs typeface="Times New Roman" pitchFamily="18" charset="0"/>
              </a:rPr>
              <a:t>                         K</a:t>
            </a:r>
            <a:r>
              <a:rPr lang="en-US" baseline="300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  <a:cs typeface="Times New Roman" pitchFamily="18" charset="0"/>
              </a:rPr>
              <a:t>2 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  <a:cs typeface="Times New Roman" pitchFamily="18" charset="0"/>
              </a:rPr>
              <a:t>. S</a:t>
            </a:r>
            <a:r>
              <a:rPr lang="en-US" baseline="300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  <a:cs typeface="Times New Roman" pitchFamily="18" charset="0"/>
              </a:rPr>
              <a:t>2</a:t>
            </a:r>
          </a:p>
          <a:p>
            <a:pPr>
              <a:lnSpc>
                <a:spcPct val="30000"/>
              </a:lnSpc>
              <a:spcBef>
                <a:spcPct val="30000"/>
              </a:spcBef>
            </a:pP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  <a:cs typeface="Times New Roman" pitchFamily="18" charset="0"/>
              </a:rPr>
              <a:t>D.   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</a:rPr>
              <a:t>           t  =  ---------</a:t>
            </a:r>
          </a:p>
          <a:p>
            <a:pPr>
              <a:lnSpc>
                <a:spcPct val="30000"/>
              </a:lnSpc>
              <a:spcBef>
                <a:spcPct val="30000"/>
              </a:spcBef>
            </a:pP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  <a:cs typeface="Times New Roman" pitchFamily="18" charset="0"/>
              </a:rPr>
              <a:t>                             I</a:t>
            </a:r>
            <a:r>
              <a:rPr lang="en-US" baseline="300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  <a:cs typeface="Times New Roman" pitchFamily="18" charset="0"/>
              </a:rPr>
              <a:t>2</a:t>
            </a:r>
            <a:endParaRPr lang="en-AU" baseline="30000" dirty="0">
              <a:solidFill>
                <a:schemeClr val="accent6">
                  <a:lumMod val="40000"/>
                  <a:lumOff val="60000"/>
                </a:schemeClr>
              </a:solidFill>
              <a:latin typeface="Arial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8" name="Rectangle 6" descr="Granite">
            <a:hlinkClick r:id="" action="ppaction://macro?name=ScreenClick"/>
          </p:cNvPr>
          <p:cNvSpPr>
            <a:spLocks noChangeArrowheads="1"/>
          </p:cNvSpPr>
          <p:nvPr/>
        </p:nvSpPr>
        <p:spPr bwMode="auto">
          <a:xfrm>
            <a:off x="0" y="57150"/>
            <a:ext cx="9064625" cy="67437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sz="2400">
              <a:latin typeface="Arial" charset="0"/>
              <a:cs typeface="Times New Roman" pitchFamily="18" charset="0"/>
            </a:endParaRP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323528" y="5733256"/>
            <a:ext cx="4783832" cy="406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chemeClr val="accent1"/>
                </a:solidFill>
              </a:rPr>
              <a:t>Select an answer</a:t>
            </a:r>
            <a:endParaRPr lang="en-AU" dirty="0">
              <a:solidFill>
                <a:schemeClr val="accent1"/>
              </a:solidFill>
            </a:endParaRPr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6858000" cy="533400"/>
          </a:xfrm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</a:rPr>
              <a:t>Question 2  </a:t>
            </a:r>
            <a:endParaRPr lang="en-AU" sz="2400" dirty="0">
              <a:solidFill>
                <a:schemeClr val="bg1"/>
              </a:solidFill>
            </a:endParaRPr>
          </a:p>
        </p:txBody>
      </p:sp>
      <p:sp>
        <p:nvSpPr>
          <p:cNvPr id="49155" name="Line 3"/>
          <p:cNvSpPr>
            <a:spLocks noChangeShapeType="1"/>
          </p:cNvSpPr>
          <p:nvPr/>
        </p:nvSpPr>
        <p:spPr bwMode="auto">
          <a:xfrm flipV="1">
            <a:off x="1066800" y="762000"/>
            <a:ext cx="7010400" cy="0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AU"/>
          </a:p>
        </p:txBody>
      </p:sp>
      <p:sp>
        <p:nvSpPr>
          <p:cNvPr id="49157" name="Text Box 5" descr="Oak"/>
          <p:cNvSpPr txBox="1">
            <a:spLocks noChangeArrowheads="1"/>
          </p:cNvSpPr>
          <p:nvPr/>
        </p:nvSpPr>
        <p:spPr bwMode="auto">
          <a:xfrm>
            <a:off x="1066800" y="1143000"/>
            <a:ext cx="7010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What </a:t>
            </a:r>
            <a:r>
              <a:rPr lang="en-US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term is used to describe the maximum current that may flow in an electrical installation during a short circuit</a:t>
            </a:r>
            <a:r>
              <a:rPr lang="en-AU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?</a:t>
            </a:r>
          </a:p>
        </p:txBody>
      </p:sp>
      <p:sp>
        <p:nvSpPr>
          <p:cNvPr id="49159" name="Text Box 7" descr="Purple mesh">
            <a:hlinkClick r:id="" action="ppaction://macro?name=ProcessYes_A"/>
            <a:hlinkHover r:id="" action="ppaction://macro?name=DisplayMessage"/>
          </p:cNvPr>
          <p:cNvSpPr txBox="1">
            <a:spLocks noChangeArrowheads="1"/>
          </p:cNvSpPr>
          <p:nvPr/>
        </p:nvSpPr>
        <p:spPr bwMode="auto">
          <a:xfrm>
            <a:off x="1066800" y="2362200"/>
            <a:ext cx="419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969696"/>
                </a:solidFill>
                <a:latin typeface="Arial"/>
                <a:cs typeface="Times New Roman" pitchFamily="18" charset="0"/>
              </a:rPr>
              <a:t>A.    Prospective fault current</a:t>
            </a:r>
            <a:r>
              <a:rPr lang="en-AU" dirty="0">
                <a:solidFill>
                  <a:srgbClr val="969696"/>
                </a:solidFill>
                <a:latin typeface="Arial"/>
                <a:cs typeface="Times New Roman" pitchFamily="18" charset="0"/>
              </a:rPr>
              <a:t>.</a:t>
            </a:r>
          </a:p>
        </p:txBody>
      </p:sp>
      <p:sp useBgFill="1">
        <p:nvSpPr>
          <p:cNvPr id="49160" name="Text Box 8">
            <a:hlinkClick r:id="" action="ppaction://macro?name=ProcessNo"/>
            <a:hlinkHover r:id="" action="ppaction://macro?name=DisplayMessage"/>
          </p:cNvPr>
          <p:cNvSpPr txBox="1">
            <a:spLocks noChangeArrowheads="1"/>
          </p:cNvSpPr>
          <p:nvPr/>
        </p:nvSpPr>
        <p:spPr bwMode="auto">
          <a:xfrm>
            <a:off x="1066800" y="3032125"/>
            <a:ext cx="3505200" cy="39687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969696"/>
                </a:solidFill>
                <a:latin typeface="Arial"/>
                <a:cs typeface="Times New Roman" pitchFamily="18" charset="0"/>
              </a:rPr>
              <a:t>B.    Let-through current</a:t>
            </a:r>
            <a:r>
              <a:rPr lang="en-AU" dirty="0">
                <a:solidFill>
                  <a:srgbClr val="969696"/>
                </a:solidFill>
                <a:latin typeface="Arial"/>
                <a:cs typeface="Times New Roman" pitchFamily="18" charset="0"/>
              </a:rPr>
              <a:t>.</a:t>
            </a:r>
          </a:p>
        </p:txBody>
      </p:sp>
      <p:sp>
        <p:nvSpPr>
          <p:cNvPr id="49161" name="Text Box 9" descr="Purple mesh">
            <a:hlinkClick r:id="" action="ppaction://macro?name=ProcessNo"/>
            <a:hlinkHover r:id="" action="ppaction://macro?name=DisplayMessage"/>
          </p:cNvPr>
          <p:cNvSpPr txBox="1">
            <a:spLocks noChangeArrowheads="1"/>
          </p:cNvSpPr>
          <p:nvPr/>
        </p:nvSpPr>
        <p:spPr bwMode="auto">
          <a:xfrm>
            <a:off x="1066800" y="3733800"/>
            <a:ext cx="3505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969696"/>
                </a:solidFill>
                <a:latin typeface="Arial"/>
                <a:cs typeface="Times New Roman" pitchFamily="18" charset="0"/>
              </a:rPr>
              <a:t>C.   Cut-off current</a:t>
            </a:r>
            <a:r>
              <a:rPr lang="en-AU" dirty="0">
                <a:solidFill>
                  <a:srgbClr val="969696"/>
                </a:solidFill>
                <a:latin typeface="Arial"/>
                <a:cs typeface="Times New Roman" pitchFamily="18" charset="0"/>
              </a:rPr>
              <a:t>.</a:t>
            </a:r>
          </a:p>
        </p:txBody>
      </p:sp>
      <p:sp>
        <p:nvSpPr>
          <p:cNvPr id="49162" name="Text Box 10" descr="Purple mesh">
            <a:hlinkClick r:id="" action="ppaction://macro?name=ProcessNo"/>
            <a:hlinkHover r:id="" action="ppaction://macro?name=DisplayMessage"/>
          </p:cNvPr>
          <p:cNvSpPr txBox="1">
            <a:spLocks noChangeArrowheads="1"/>
          </p:cNvSpPr>
          <p:nvPr/>
        </p:nvSpPr>
        <p:spPr bwMode="auto">
          <a:xfrm>
            <a:off x="1066800" y="4419600"/>
            <a:ext cx="5029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969696"/>
                </a:solidFill>
                <a:latin typeface="Arial"/>
                <a:cs typeface="Times New Roman" pitchFamily="18" charset="0"/>
              </a:rPr>
              <a:t>D.   Trip or fusing current.</a:t>
            </a:r>
            <a:endParaRPr lang="en-AU" dirty="0">
              <a:solidFill>
                <a:srgbClr val="969696"/>
              </a:solidFill>
              <a:latin typeface="Arial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6858000" cy="533400"/>
          </a:xfrm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</a:rPr>
              <a:t>Question 3 </a:t>
            </a:r>
            <a:endParaRPr lang="en-AU" sz="2400" dirty="0">
              <a:solidFill>
                <a:schemeClr val="bg1"/>
              </a:solidFill>
            </a:endParaRPr>
          </a:p>
        </p:txBody>
      </p:sp>
      <p:sp>
        <p:nvSpPr>
          <p:cNvPr id="33795" name="Line 3"/>
          <p:cNvSpPr>
            <a:spLocks noChangeShapeType="1"/>
          </p:cNvSpPr>
          <p:nvPr/>
        </p:nvSpPr>
        <p:spPr bwMode="auto">
          <a:xfrm flipV="1">
            <a:off x="1066800" y="762000"/>
            <a:ext cx="7010400" cy="0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AU"/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1066800" y="1143000"/>
            <a:ext cx="72390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charset="0"/>
                <a:cs typeface="Arial" charset="0"/>
              </a:rPr>
              <a:t>The supply authority fault level at the consumer’s terminals of a 240/415 volt installation is given as 15 kA.  The 50 mm</a:t>
            </a:r>
            <a:r>
              <a:rPr lang="en-US" sz="1800" baseline="300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charset="0"/>
                <a:cs typeface="Arial" charset="0"/>
              </a:rPr>
              <a:t>2</a:t>
            </a:r>
            <a:r>
              <a:rPr lang="en-US" sz="18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charset="0"/>
                <a:cs typeface="Arial" charset="0"/>
              </a:rPr>
              <a:t> copper consumers mains are 25 m long.  Calculate the theoretical fault current at the main switchboard if the cables are operating at 20º C.  The mains cable resistance is 3.79 x 10</a:t>
            </a:r>
            <a:r>
              <a:rPr lang="en-US" sz="1800" baseline="300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charset="0"/>
                <a:cs typeface="Arial" charset="0"/>
              </a:rPr>
              <a:t>-4</a:t>
            </a:r>
            <a:r>
              <a:rPr lang="en-US" sz="18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charset="0"/>
                <a:cs typeface="Arial" charset="0"/>
              </a:rPr>
              <a:t> ohms/</a:t>
            </a:r>
            <a:r>
              <a:rPr lang="en-US" sz="18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Arial" charset="0"/>
                <a:cs typeface="Arial" charset="0"/>
              </a:rPr>
              <a:t>metre</a:t>
            </a:r>
            <a:r>
              <a:rPr lang="en-US" sz="18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charset="0"/>
                <a:cs typeface="Arial" charset="0"/>
              </a:rPr>
              <a:t>.</a:t>
            </a:r>
            <a:endParaRPr lang="en-AU" sz="1800" dirty="0">
              <a:solidFill>
                <a:schemeClr val="accent1">
                  <a:lumMod val="40000"/>
                  <a:lumOff val="6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1371600" y="5486400"/>
            <a:ext cx="472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66"/>
                </a:solidFill>
                <a:latin typeface="Arial" charset="0"/>
                <a:cs typeface="Courier New" pitchFamily="49" charset="0"/>
              </a:rPr>
              <a:t>Answer:  </a:t>
            </a:r>
            <a:r>
              <a:rPr lang="en-US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6.87 kA fault current.</a:t>
            </a: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467544" y="6096000"/>
            <a:ext cx="468052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 smtClean="0">
                <a:solidFill>
                  <a:schemeClr val="accent1"/>
                </a:solidFill>
              </a:rPr>
              <a:t>Click to display a typical correct answer</a:t>
            </a:r>
            <a:endParaRPr lang="en-AU" sz="1800" dirty="0">
              <a:solidFill>
                <a:schemeClr val="accent1"/>
              </a:solidFill>
            </a:endParaRPr>
          </a:p>
        </p:txBody>
      </p:sp>
      <p:graphicFrame>
        <p:nvGraphicFramePr>
          <p:cNvPr id="33803" name="Object 11"/>
          <p:cNvGraphicFramePr>
            <a:graphicFrameLocks noChangeAspect="1"/>
          </p:cNvGraphicFramePr>
          <p:nvPr/>
        </p:nvGraphicFramePr>
        <p:xfrm>
          <a:off x="7875588" y="571500"/>
          <a:ext cx="1690687" cy="5116513"/>
        </p:xfrm>
        <a:graphic>
          <a:graphicData uri="http://schemas.openxmlformats.org/presentationml/2006/ole">
            <p:oleObj spid="_x0000_s33803" name="CorelDRAW!" r:id="rId4" imgW="784440" imgH="2372760" progId="">
              <p:embed/>
            </p:oleObj>
          </a:graphicData>
        </a:graphic>
      </p:graphicFrame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1066800" y="2971800"/>
            <a:ext cx="2438400" cy="1496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30000"/>
              </a:lnSpc>
              <a:spcBef>
                <a:spcPct val="30000"/>
              </a:spcBef>
            </a:pPr>
            <a:r>
              <a:rPr lang="en-US" dirty="0">
                <a:solidFill>
                  <a:schemeClr val="bg1"/>
                </a:solidFill>
              </a:rPr>
              <a:t>                </a:t>
            </a:r>
            <a:r>
              <a:rPr lang="en-US" dirty="0" err="1">
                <a:solidFill>
                  <a:schemeClr val="bg1"/>
                </a:solidFill>
              </a:rPr>
              <a:t>v</a:t>
            </a:r>
            <a:r>
              <a:rPr lang="en-US" baseline="-25000" dirty="0" err="1">
                <a:solidFill>
                  <a:schemeClr val="bg1"/>
                </a:solidFill>
              </a:rPr>
              <a:t>s</a:t>
            </a:r>
            <a:endParaRPr lang="en-US" baseline="-25000" dirty="0">
              <a:solidFill>
                <a:schemeClr val="bg1"/>
              </a:solidFill>
            </a:endParaRPr>
          </a:p>
          <a:p>
            <a:pPr>
              <a:lnSpc>
                <a:spcPct val="30000"/>
              </a:lnSpc>
              <a:spcBef>
                <a:spcPct val="30000"/>
              </a:spcBef>
            </a:pP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Z</a:t>
            </a:r>
            <a:r>
              <a:rPr lang="en-US" sz="1600" baseline="-25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SOURCE  </a:t>
            </a: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=   ----</a:t>
            </a:r>
          </a:p>
          <a:p>
            <a:pPr>
              <a:lnSpc>
                <a:spcPct val="30000"/>
              </a:lnSpc>
              <a:spcBef>
                <a:spcPct val="30000"/>
              </a:spcBef>
            </a:pP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                   </a:t>
            </a: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</a:rPr>
              <a:t>I</a:t>
            </a:r>
            <a:r>
              <a:rPr lang="en-US" sz="1600" baseline="-250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a</a:t>
            </a:r>
            <a:endParaRPr lang="en-US" sz="1600" baseline="-250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30000"/>
              </a:lnSpc>
              <a:spcBef>
                <a:spcPct val="30000"/>
              </a:spcBef>
            </a:pPr>
            <a:endParaRPr lang="en-US" sz="1600" baseline="-250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30000"/>
              </a:lnSpc>
              <a:spcBef>
                <a:spcPct val="30000"/>
              </a:spcBef>
            </a:pPr>
            <a:r>
              <a:rPr lang="en-US" sz="1600" baseline="-25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                  </a:t>
            </a: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        240</a:t>
            </a:r>
          </a:p>
          <a:p>
            <a:pPr>
              <a:lnSpc>
                <a:spcPct val="30000"/>
              </a:lnSpc>
              <a:spcBef>
                <a:spcPct val="30000"/>
              </a:spcBef>
            </a:pP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              =  ---------</a:t>
            </a:r>
          </a:p>
          <a:p>
            <a:pPr>
              <a:lnSpc>
                <a:spcPct val="30000"/>
              </a:lnSpc>
              <a:spcBef>
                <a:spcPct val="30000"/>
              </a:spcBef>
            </a:pP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                  15 000</a:t>
            </a:r>
          </a:p>
          <a:p>
            <a:pPr>
              <a:lnSpc>
                <a:spcPct val="30000"/>
              </a:lnSpc>
              <a:spcBef>
                <a:spcPct val="30000"/>
              </a:spcBef>
            </a:pPr>
            <a:endParaRPr lang="en-US" sz="16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30000"/>
              </a:lnSpc>
              <a:spcBef>
                <a:spcPct val="30000"/>
              </a:spcBef>
            </a:pP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              =   0.016 ohms</a:t>
            </a:r>
          </a:p>
          <a:p>
            <a:pPr>
              <a:lnSpc>
                <a:spcPct val="30000"/>
              </a:lnSpc>
              <a:spcBef>
                <a:spcPct val="30000"/>
              </a:spcBef>
            </a:pPr>
            <a:endParaRPr lang="en-AU" sz="1600" dirty="0"/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3752850" y="4038600"/>
            <a:ext cx="3505200" cy="1496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30000"/>
              </a:lnSpc>
              <a:spcBef>
                <a:spcPct val="30000"/>
              </a:spcBef>
            </a:pPr>
            <a:r>
              <a:rPr lang="en-US" dirty="0">
                <a:solidFill>
                  <a:schemeClr val="bg1"/>
                </a:solidFill>
              </a:rPr>
              <a:t>         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          </a:t>
            </a:r>
            <a:r>
              <a:rPr lang="en-US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v</a:t>
            </a:r>
            <a:r>
              <a:rPr lang="en-US" baseline="-250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s</a:t>
            </a:r>
            <a:endParaRPr lang="en-US" baseline="-250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30000"/>
              </a:lnSpc>
              <a:spcBef>
                <a:spcPct val="30000"/>
              </a:spcBef>
            </a:pP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</a:rPr>
              <a:t>I</a:t>
            </a:r>
            <a:r>
              <a:rPr lang="en-US" sz="1600" baseline="-25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FAULT       </a:t>
            </a: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=   ----------</a:t>
            </a:r>
          </a:p>
          <a:p>
            <a:pPr>
              <a:lnSpc>
                <a:spcPct val="30000"/>
              </a:lnSpc>
              <a:spcBef>
                <a:spcPct val="30000"/>
              </a:spcBef>
            </a:pP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                   Z</a:t>
            </a:r>
            <a:r>
              <a:rPr lang="en-US" sz="1600" baseline="-25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SOURCE</a:t>
            </a: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+ Z</a:t>
            </a:r>
            <a:r>
              <a:rPr lang="en-US" sz="1600" baseline="-25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MAINS</a:t>
            </a:r>
          </a:p>
          <a:p>
            <a:pPr>
              <a:lnSpc>
                <a:spcPct val="30000"/>
              </a:lnSpc>
              <a:spcBef>
                <a:spcPct val="30000"/>
              </a:spcBef>
            </a:pPr>
            <a:endParaRPr lang="en-US" sz="1600" baseline="-250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30000"/>
              </a:lnSpc>
              <a:spcBef>
                <a:spcPct val="30000"/>
              </a:spcBef>
            </a:pPr>
            <a:r>
              <a:rPr lang="en-US" sz="1600" baseline="-25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                  </a:t>
            </a: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            240</a:t>
            </a:r>
          </a:p>
          <a:p>
            <a:pPr>
              <a:lnSpc>
                <a:spcPct val="30000"/>
              </a:lnSpc>
              <a:spcBef>
                <a:spcPct val="30000"/>
              </a:spcBef>
            </a:pP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              =  ------------------</a:t>
            </a:r>
          </a:p>
          <a:p>
            <a:pPr>
              <a:lnSpc>
                <a:spcPct val="30000"/>
              </a:lnSpc>
              <a:spcBef>
                <a:spcPct val="30000"/>
              </a:spcBef>
            </a:pP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                  0.016 + 0.0186</a:t>
            </a:r>
          </a:p>
          <a:p>
            <a:pPr>
              <a:lnSpc>
                <a:spcPct val="30000"/>
              </a:lnSpc>
              <a:spcBef>
                <a:spcPct val="30000"/>
              </a:spcBef>
            </a:pPr>
            <a:endParaRPr lang="en-US" sz="16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30000"/>
              </a:lnSpc>
              <a:spcBef>
                <a:spcPct val="30000"/>
              </a:spcBef>
            </a:pP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              =   6870 A</a:t>
            </a:r>
          </a:p>
          <a:p>
            <a:pPr>
              <a:lnSpc>
                <a:spcPct val="30000"/>
              </a:lnSpc>
              <a:spcBef>
                <a:spcPct val="30000"/>
              </a:spcBef>
            </a:pPr>
            <a:endParaRPr lang="en-AU" sz="1600" dirty="0">
              <a:solidFill>
                <a:srgbClr val="FF9933"/>
              </a:solidFill>
            </a:endParaRPr>
          </a:p>
        </p:txBody>
      </p:sp>
      <p:sp>
        <p:nvSpPr>
          <p:cNvPr id="33806" name="Text Box 14"/>
          <p:cNvSpPr txBox="1">
            <a:spLocks noChangeArrowheads="1"/>
          </p:cNvSpPr>
          <p:nvPr/>
        </p:nvSpPr>
        <p:spPr bwMode="auto">
          <a:xfrm>
            <a:off x="3810000" y="2895600"/>
            <a:ext cx="4267200" cy="1200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30000"/>
              </a:lnSpc>
              <a:spcBef>
                <a:spcPct val="30000"/>
              </a:spcBef>
            </a:pPr>
            <a:r>
              <a:rPr lang="en-US" dirty="0"/>
              <a:t>  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             </a:t>
            </a:r>
            <a:endParaRPr lang="en-US" baseline="-250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30000"/>
              </a:lnSpc>
              <a:spcBef>
                <a:spcPct val="30000"/>
              </a:spcBef>
            </a:pP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Z</a:t>
            </a:r>
            <a:r>
              <a:rPr lang="en-US" sz="1600" baseline="-25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MAINS   </a:t>
            </a: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=   L x (Z</a:t>
            </a:r>
            <a:r>
              <a:rPr lang="en-US" sz="1600" baseline="-25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ACTIVE</a:t>
            </a: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 + Z</a:t>
            </a:r>
            <a:r>
              <a:rPr lang="en-US" sz="1600" baseline="-25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NEUTRAL</a:t>
            </a: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)</a:t>
            </a:r>
          </a:p>
          <a:p>
            <a:pPr>
              <a:lnSpc>
                <a:spcPct val="30000"/>
              </a:lnSpc>
              <a:spcBef>
                <a:spcPct val="30000"/>
              </a:spcBef>
            </a:pP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                   </a:t>
            </a: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</a:rPr>
              <a:t> </a:t>
            </a:r>
            <a:endParaRPr lang="en-US" sz="1600" baseline="-250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30000"/>
              </a:lnSpc>
              <a:spcBef>
                <a:spcPct val="30000"/>
              </a:spcBef>
            </a:pPr>
            <a:endParaRPr lang="en-US" sz="1600" baseline="-250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30000"/>
              </a:lnSpc>
              <a:spcBef>
                <a:spcPct val="30000"/>
              </a:spcBef>
            </a:pP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            =  25 x (3.79 x 10</a:t>
            </a:r>
            <a:r>
              <a:rPr lang="en-US" sz="1600" baseline="30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-4</a:t>
            </a: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+ 3.79 x 10</a:t>
            </a:r>
            <a:r>
              <a:rPr lang="en-US" sz="1600" baseline="30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-4</a:t>
            </a: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)</a:t>
            </a:r>
          </a:p>
          <a:p>
            <a:pPr>
              <a:lnSpc>
                <a:spcPct val="30000"/>
              </a:lnSpc>
              <a:spcBef>
                <a:spcPct val="30000"/>
              </a:spcBef>
            </a:pP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        </a:t>
            </a:r>
          </a:p>
          <a:p>
            <a:pPr>
              <a:lnSpc>
                <a:spcPct val="30000"/>
              </a:lnSpc>
              <a:spcBef>
                <a:spcPct val="30000"/>
              </a:spcBef>
            </a:pP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            =   0.01859 ohms</a:t>
            </a:r>
          </a:p>
          <a:p>
            <a:pPr>
              <a:lnSpc>
                <a:spcPct val="30000"/>
              </a:lnSpc>
              <a:spcBef>
                <a:spcPct val="30000"/>
              </a:spcBef>
            </a:pPr>
            <a:endParaRPr lang="en-AU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autoUpdateAnimBg="0"/>
      <p:bldP spid="33797" grpId="0" autoUpdateAnimBg="0"/>
      <p:bldP spid="33804" grpId="0" autoUpdateAnimBg="0"/>
      <p:bldP spid="33805" grpId="0" autoUpdateAnimBg="0"/>
      <p:bldP spid="33806" grpId="0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6858000" cy="533400"/>
          </a:xfrm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</a:rPr>
              <a:t>Question 4 </a:t>
            </a:r>
            <a:endParaRPr lang="en-AU" sz="2400" dirty="0">
              <a:solidFill>
                <a:schemeClr val="bg1"/>
              </a:solidFill>
            </a:endParaRPr>
          </a:p>
        </p:txBody>
      </p:sp>
      <p:sp>
        <p:nvSpPr>
          <p:cNvPr id="60419" name="Line 3"/>
          <p:cNvSpPr>
            <a:spLocks noChangeShapeType="1"/>
          </p:cNvSpPr>
          <p:nvPr/>
        </p:nvSpPr>
        <p:spPr bwMode="auto">
          <a:xfrm flipV="1">
            <a:off x="1066800" y="762000"/>
            <a:ext cx="7010400" cy="0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AU"/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1066800" y="1295400"/>
            <a:ext cx="6629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  <a:cs typeface="Times New Roman" pitchFamily="18" charset="0"/>
              </a:rPr>
              <a:t>What are two of the most important precautions you can take to avoid an unwanted electric shock when working on electrical equipment</a:t>
            </a:r>
            <a:r>
              <a:rPr lang="en-AU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  <a:cs typeface="Times New Roman" pitchFamily="18" charset="0"/>
              </a:rPr>
              <a:t>? </a:t>
            </a:r>
            <a:r>
              <a:rPr lang="en-AU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1066800" y="4267200"/>
            <a:ext cx="678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66"/>
                </a:solidFill>
                <a:latin typeface="Arial" charset="0"/>
                <a:cs typeface="Courier New" pitchFamily="49" charset="0"/>
              </a:rPr>
              <a:t>Answer:  Test before you touch and check the checker</a:t>
            </a:r>
            <a:r>
              <a:rPr lang="en-US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.</a:t>
            </a:r>
            <a:r>
              <a:rPr lang="en-AU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  </a:t>
            </a:r>
            <a:endParaRPr lang="en-US">
              <a:solidFill>
                <a:srgbClr val="FFFF66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467544" y="5517232"/>
            <a:ext cx="499985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>
                <a:solidFill>
                  <a:schemeClr val="accent1"/>
                </a:solidFill>
              </a:rPr>
              <a:t>Click to display a typical correct answer</a:t>
            </a:r>
            <a:endParaRPr lang="en-AU" sz="18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 autoUpdateAnimBg="0"/>
      <p:bldP spid="60421" grpId="0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6858000" cy="533400"/>
          </a:xfrm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</a:rPr>
              <a:t>Question 5 </a:t>
            </a:r>
            <a:endParaRPr lang="en-AU" sz="2400" dirty="0">
              <a:solidFill>
                <a:schemeClr val="bg1"/>
              </a:solidFill>
            </a:endParaRPr>
          </a:p>
        </p:txBody>
      </p:sp>
      <p:sp>
        <p:nvSpPr>
          <p:cNvPr id="55299" name="Line 3"/>
          <p:cNvSpPr>
            <a:spLocks noChangeShapeType="1"/>
          </p:cNvSpPr>
          <p:nvPr/>
        </p:nvSpPr>
        <p:spPr bwMode="auto">
          <a:xfrm flipV="1">
            <a:off x="1066800" y="762000"/>
            <a:ext cx="7010400" cy="0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AU"/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1066800" y="1295400"/>
            <a:ext cx="6629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What is a fault current according to the Wiring Rules?</a:t>
            </a:r>
            <a:endParaRPr lang="en-AU" dirty="0">
              <a:solidFill>
                <a:schemeClr val="accent1">
                  <a:lumMod val="20000"/>
                  <a:lumOff val="8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1043608" y="2780928"/>
            <a:ext cx="67818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FF00"/>
                </a:solidFill>
                <a:latin typeface="Arial" charset="0"/>
                <a:cs typeface="Courier New" pitchFamily="49" charset="0"/>
              </a:rPr>
              <a:t>Answer:   </a:t>
            </a:r>
            <a:r>
              <a:rPr lang="en-AU" sz="1800" dirty="0">
                <a:solidFill>
                  <a:schemeClr val="bg1"/>
                </a:solidFill>
                <a:latin typeface="Arial" charset="0"/>
                <a:cs typeface="Arial" charset="0"/>
              </a:rPr>
              <a:t>A current resulting from an insulation failure or from bridging of insulation. (</a:t>
            </a:r>
            <a:r>
              <a:rPr lang="en-US" sz="1800" dirty="0">
                <a:solidFill>
                  <a:schemeClr val="bg1"/>
                </a:solidFill>
                <a:latin typeface="Arial" charset="0"/>
                <a:cs typeface="Arial" charset="0"/>
              </a:rPr>
              <a:t>AS/NZS 3000 </a:t>
            </a:r>
            <a:r>
              <a:rPr lang="en-AU" sz="1800" dirty="0">
                <a:solidFill>
                  <a:schemeClr val="bg1"/>
                </a:solidFill>
                <a:latin typeface="Arial" charset="0"/>
                <a:cs typeface="Arial" charset="0"/>
              </a:rPr>
              <a:t>Clause 1.4.34)</a:t>
            </a:r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1043608" y="4365104"/>
            <a:ext cx="44958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>
                <a:solidFill>
                  <a:schemeClr val="accent1"/>
                </a:solidFill>
              </a:rPr>
              <a:t>Click to display a typical correct answer</a:t>
            </a:r>
            <a:endParaRPr lang="en-AU" sz="18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 autoUpdateAnimBg="0"/>
      <p:bldP spid="55301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28700" y="190500"/>
            <a:ext cx="7848600" cy="762000"/>
          </a:xfrm>
        </p:spPr>
        <p:txBody>
          <a:bodyPr/>
          <a:lstStyle/>
          <a:p>
            <a:r>
              <a:rPr lang="en-US" sz="2000" dirty="0">
                <a:solidFill>
                  <a:schemeClr val="bg1"/>
                </a:solidFill>
              </a:rPr>
              <a:t>Protection of Wiring</a:t>
            </a:r>
            <a:endParaRPr lang="en-AU" sz="2000" dirty="0">
              <a:solidFill>
                <a:schemeClr val="bg1"/>
              </a:solidFill>
            </a:endParaRPr>
          </a:p>
        </p:txBody>
      </p:sp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1066800" y="1143000"/>
            <a:ext cx="7543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The general requirements for the protection of wiring are:</a:t>
            </a:r>
            <a:r>
              <a:rPr lang="en-AU" sz="1800" dirty="0">
                <a:solidFill>
                  <a:srgbClr val="FFFF00"/>
                </a:solidFill>
                <a:latin typeface="Arial" charset="0"/>
              </a:rPr>
              <a:t> </a:t>
            </a: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1524000" y="762000"/>
            <a:ext cx="678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1524000" y="2057400"/>
            <a:ext cx="72437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Arial" charset="0"/>
                <a:cs typeface="Arial" charset="0"/>
              </a:rPr>
              <a:t>Small overloads of short duration should </a:t>
            </a:r>
            <a:r>
              <a:rPr lang="en-US" sz="1800" dirty="0">
                <a:solidFill>
                  <a:srgbClr val="FFFF00"/>
                </a:solidFill>
                <a:latin typeface="Arial" charset="0"/>
                <a:cs typeface="Arial" charset="0"/>
              </a:rPr>
              <a:t>not cause</a:t>
            </a:r>
            <a:r>
              <a:rPr lang="en-US" sz="1800" dirty="0">
                <a:solidFill>
                  <a:schemeClr val="bg1"/>
                </a:solidFill>
                <a:latin typeface="Arial" charset="0"/>
                <a:cs typeface="Arial" charset="0"/>
              </a:rPr>
              <a:t> the protection to operate.</a:t>
            </a:r>
            <a:endParaRPr lang="en-AU" sz="18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73734" name="Rectangle 6"/>
          <p:cNvSpPr>
            <a:spLocks noChangeArrowheads="1"/>
          </p:cNvSpPr>
          <p:nvPr/>
        </p:nvSpPr>
        <p:spPr bwMode="auto">
          <a:xfrm>
            <a:off x="1524000" y="2895600"/>
            <a:ext cx="69024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Arial" charset="0"/>
                <a:cs typeface="Arial" charset="0"/>
              </a:rPr>
              <a:t>The protection must operate, even on a </a:t>
            </a:r>
            <a:r>
              <a:rPr lang="en-US" sz="1800" dirty="0">
                <a:solidFill>
                  <a:srgbClr val="FFFF00"/>
                </a:solidFill>
                <a:latin typeface="Arial" charset="0"/>
                <a:cs typeface="Arial" charset="0"/>
              </a:rPr>
              <a:t>small overload</a:t>
            </a:r>
            <a:r>
              <a:rPr lang="en-US" sz="1800" dirty="0">
                <a:solidFill>
                  <a:schemeClr val="bg1"/>
                </a:solidFill>
                <a:latin typeface="Arial" charset="0"/>
                <a:cs typeface="Arial" charset="0"/>
              </a:rPr>
              <a:t>, and if the overload persists long enough to cause overheating of the circuit conductors.</a:t>
            </a:r>
            <a:endParaRPr lang="en-AU" sz="18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73735" name="Rectangle 7"/>
          <p:cNvSpPr>
            <a:spLocks noChangeArrowheads="1"/>
          </p:cNvSpPr>
          <p:nvPr/>
        </p:nvSpPr>
        <p:spPr bwMode="auto">
          <a:xfrm>
            <a:off x="1524000" y="4038600"/>
            <a:ext cx="6553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Arial" charset="0"/>
                <a:cs typeface="Arial" charset="0"/>
              </a:rPr>
              <a:t>The protection must open the circuit </a:t>
            </a:r>
            <a:r>
              <a:rPr lang="en-US" sz="1800" dirty="0">
                <a:solidFill>
                  <a:srgbClr val="FFFF00"/>
                </a:solidFill>
                <a:latin typeface="Arial" charset="0"/>
                <a:cs typeface="Arial" charset="0"/>
              </a:rPr>
              <a:t>before damage </a:t>
            </a:r>
            <a:r>
              <a:rPr lang="en-US" sz="1800" dirty="0">
                <a:solidFill>
                  <a:schemeClr val="bg1"/>
                </a:solidFill>
                <a:latin typeface="Arial" charset="0"/>
                <a:cs typeface="Arial" charset="0"/>
              </a:rPr>
              <a:t>caused by fault currents can occur. </a:t>
            </a:r>
            <a:endParaRPr lang="en-AU" sz="18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73736" name="Rectangle 8"/>
          <p:cNvSpPr>
            <a:spLocks noChangeArrowheads="1"/>
          </p:cNvSpPr>
          <p:nvPr/>
        </p:nvSpPr>
        <p:spPr bwMode="auto">
          <a:xfrm>
            <a:off x="1524000" y="4876800"/>
            <a:ext cx="69707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Arial" charset="0"/>
                <a:cs typeface="Arial" charset="0"/>
              </a:rPr>
              <a:t>Protection must be </a:t>
            </a:r>
            <a:r>
              <a:rPr lang="en-US" sz="1800" dirty="0">
                <a:solidFill>
                  <a:srgbClr val="FFFF00"/>
                </a:solidFill>
                <a:latin typeface="Arial" charset="0"/>
                <a:cs typeface="Arial" charset="0"/>
              </a:rPr>
              <a:t>‘discriminative’ </a:t>
            </a:r>
            <a:r>
              <a:rPr lang="en-US" sz="1800" dirty="0">
                <a:solidFill>
                  <a:schemeClr val="bg1"/>
                </a:solidFill>
                <a:latin typeface="Arial" charset="0"/>
                <a:cs typeface="Arial" charset="0"/>
              </a:rPr>
              <a:t>in that </a:t>
            </a:r>
            <a:r>
              <a:rPr lang="en-US" sz="1800" dirty="0">
                <a:solidFill>
                  <a:srgbClr val="FFFF00"/>
                </a:solidFill>
                <a:latin typeface="Arial" charset="0"/>
                <a:cs typeface="Arial" charset="0"/>
              </a:rPr>
              <a:t>only the faulty circuit is isolated </a:t>
            </a:r>
            <a:r>
              <a:rPr lang="en-US" sz="1800" dirty="0">
                <a:solidFill>
                  <a:schemeClr val="bg1"/>
                </a:solidFill>
                <a:latin typeface="Arial" charset="0"/>
                <a:cs typeface="Arial" charset="0"/>
              </a:rPr>
              <a:t>and other circuits remain operative and unaffected.</a:t>
            </a:r>
            <a:endParaRPr lang="en-AU" sz="18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U-Turn Arrow 8">
            <a:hlinkClick r:id="" action="ppaction://hlinkshowjump?jump=lastslideviewed"/>
          </p:cNvPr>
          <p:cNvSpPr/>
          <p:nvPr/>
        </p:nvSpPr>
        <p:spPr>
          <a:xfrm rot="5400000">
            <a:off x="611560" y="6093296"/>
            <a:ext cx="288032" cy="36004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3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73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73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737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3" grpId="0" build="p"/>
      <p:bldP spid="73734" grpId="0" build="p"/>
      <p:bldP spid="73735" grpId="0" build="p"/>
      <p:bldP spid="73736" grpId="0" build="p"/>
      <p:bldP spid="9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6858000" cy="533400"/>
          </a:xfrm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</a:rPr>
              <a:t>Question 6 </a:t>
            </a:r>
            <a:endParaRPr lang="en-AU" sz="2400" dirty="0">
              <a:solidFill>
                <a:schemeClr val="bg1"/>
              </a:solidFill>
            </a:endParaRPr>
          </a:p>
        </p:txBody>
      </p:sp>
      <p:sp>
        <p:nvSpPr>
          <p:cNvPr id="56323" name="Line 3"/>
          <p:cNvSpPr>
            <a:spLocks noChangeShapeType="1"/>
          </p:cNvSpPr>
          <p:nvPr/>
        </p:nvSpPr>
        <p:spPr bwMode="auto">
          <a:xfrm flipV="1">
            <a:off x="1066800" y="762000"/>
            <a:ext cx="7010400" cy="0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AU"/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1066800" y="1295400"/>
            <a:ext cx="6629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cs typeface="Arial" charset="0"/>
              </a:rPr>
              <a:t>A circuit protection device must automatically disconnect the supply if a fault occurs which could result in a touch voltage greater than ……………… ?</a:t>
            </a:r>
            <a:endParaRPr lang="en-AU" dirty="0">
              <a:solidFill>
                <a:schemeClr val="accent1">
                  <a:lumMod val="20000"/>
                  <a:lumOff val="80000"/>
                </a:schemeClr>
              </a:solidFill>
              <a:cs typeface="Arial" charset="0"/>
            </a:endParaRPr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611560" y="2996952"/>
            <a:ext cx="72728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FF66"/>
                </a:solidFill>
                <a:latin typeface="Arial" charset="0"/>
                <a:cs typeface="Courier New" pitchFamily="49" charset="0"/>
              </a:rPr>
              <a:t>Answer:   </a:t>
            </a:r>
            <a:r>
              <a:rPr lang="en-US" dirty="0">
                <a:solidFill>
                  <a:schemeClr val="bg1"/>
                </a:solidFill>
                <a:latin typeface="Arial" charset="0"/>
                <a:cs typeface="Courier New" pitchFamily="49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cs typeface="Arial" charset="0"/>
              </a:rPr>
              <a:t>50 V </a:t>
            </a:r>
            <a:r>
              <a:rPr lang="en-US" sz="1800" dirty="0" err="1">
                <a:solidFill>
                  <a:schemeClr val="bg1"/>
                </a:solidFill>
                <a:cs typeface="Arial" charset="0"/>
              </a:rPr>
              <a:t>a.c</a:t>
            </a:r>
            <a:r>
              <a:rPr lang="en-US" sz="1800" dirty="0">
                <a:solidFill>
                  <a:schemeClr val="bg1"/>
                </a:solidFill>
                <a:cs typeface="Arial" charset="0"/>
              </a:rPr>
              <a:t>. or 120 V </a:t>
            </a:r>
            <a:r>
              <a:rPr lang="en-US" sz="1800" dirty="0" err="1">
                <a:solidFill>
                  <a:schemeClr val="bg1"/>
                </a:solidFill>
                <a:cs typeface="Arial" charset="0"/>
              </a:rPr>
              <a:t>d.c</a:t>
            </a:r>
            <a:r>
              <a:rPr lang="en-US" sz="1800" dirty="0">
                <a:solidFill>
                  <a:schemeClr val="bg1"/>
                </a:solidFill>
                <a:cs typeface="Arial" charset="0"/>
              </a:rPr>
              <a:t>. (AS/NZS 3000 Clause 1.7.4.3.2)</a:t>
            </a:r>
            <a:endParaRPr lang="en-AU" sz="18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539552" y="4437112"/>
            <a:ext cx="5287887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>
                <a:solidFill>
                  <a:schemeClr val="accent1"/>
                </a:solidFill>
              </a:rPr>
              <a:t>Click to display a typical correct answer</a:t>
            </a:r>
            <a:endParaRPr lang="en-AU" sz="18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 autoUpdateAnimBg="0"/>
      <p:bldP spid="56325" grpId="0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6858000" cy="533400"/>
          </a:xfrm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</a:rPr>
              <a:t>Question 7 </a:t>
            </a:r>
            <a:endParaRPr lang="en-AU" sz="2400" dirty="0">
              <a:solidFill>
                <a:schemeClr val="bg1"/>
              </a:solidFill>
            </a:endParaRPr>
          </a:p>
        </p:txBody>
      </p:sp>
      <p:sp>
        <p:nvSpPr>
          <p:cNvPr id="57347" name="Line 3"/>
          <p:cNvSpPr>
            <a:spLocks noChangeShapeType="1"/>
          </p:cNvSpPr>
          <p:nvPr/>
        </p:nvSpPr>
        <p:spPr bwMode="auto">
          <a:xfrm flipV="1">
            <a:off x="1066800" y="762000"/>
            <a:ext cx="7010400" cy="0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AU"/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1066800" y="1295400"/>
            <a:ext cx="6629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The impedance of a transformer is usually stated as the percentage of the ………?……….   that is necessary to cause full-load current in the secondary if the load terminals have a short across them.</a:t>
            </a:r>
            <a:endParaRPr lang="en-AU" sz="1800" dirty="0">
              <a:solidFill>
                <a:schemeClr val="accent1">
                  <a:lumMod val="20000"/>
                  <a:lumOff val="8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1043608" y="3068960"/>
            <a:ext cx="678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FF66"/>
                </a:solidFill>
                <a:latin typeface="Arial" charset="0"/>
                <a:cs typeface="Courier New" pitchFamily="49" charset="0"/>
              </a:rPr>
              <a:t>Answer:   </a:t>
            </a:r>
            <a:r>
              <a:rPr lang="en-US" dirty="0">
                <a:solidFill>
                  <a:schemeClr val="bg1"/>
                </a:solidFill>
                <a:latin typeface="Arial" charset="0"/>
                <a:cs typeface="Courier New" pitchFamily="49" charset="0"/>
              </a:rPr>
              <a:t>P</a:t>
            </a:r>
            <a:r>
              <a:rPr lang="en-US" sz="1800" dirty="0">
                <a:solidFill>
                  <a:schemeClr val="bg1"/>
                </a:solidFill>
                <a:latin typeface="Arial" charset="0"/>
                <a:cs typeface="Arial" charset="0"/>
              </a:rPr>
              <a:t>rimary-rated voltage.</a:t>
            </a:r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1043608" y="4293096"/>
            <a:ext cx="4351783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>
                <a:solidFill>
                  <a:schemeClr val="accent1"/>
                </a:solidFill>
              </a:rPr>
              <a:t>Click to display a typical correct answer</a:t>
            </a:r>
            <a:endParaRPr lang="en-AU" sz="18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" grpId="0" autoUpdateAnimBg="0"/>
      <p:bldP spid="57349" grpId="0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6858000" cy="533400"/>
          </a:xfrm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</a:rPr>
              <a:t>Question 8 </a:t>
            </a:r>
            <a:endParaRPr lang="en-AU" sz="2400" dirty="0">
              <a:solidFill>
                <a:schemeClr val="bg1"/>
              </a:solidFill>
            </a:endParaRPr>
          </a:p>
        </p:txBody>
      </p:sp>
      <p:sp>
        <p:nvSpPr>
          <p:cNvPr id="58371" name="Line 3"/>
          <p:cNvSpPr>
            <a:spLocks noChangeShapeType="1"/>
          </p:cNvSpPr>
          <p:nvPr/>
        </p:nvSpPr>
        <p:spPr bwMode="auto">
          <a:xfrm flipV="1">
            <a:off x="1066800" y="762000"/>
            <a:ext cx="7010400" cy="0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AU"/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1066800" y="1295400"/>
            <a:ext cx="6629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cs typeface="Arial" charset="0"/>
              </a:rPr>
              <a:t>Which Clause in AS/NZS 3000 specifies the requirements for c</a:t>
            </a:r>
            <a:r>
              <a:rPr lang="en-AU" dirty="0" smtClean="0">
                <a:solidFill>
                  <a:schemeClr val="accent1">
                    <a:lumMod val="20000"/>
                    <a:lumOff val="80000"/>
                  </a:schemeClr>
                </a:solidFill>
                <a:cs typeface="Arial" charset="0"/>
              </a:rPr>
              <a:t>o-ordination </a:t>
            </a:r>
            <a:r>
              <a:rPr lang="en-AU" dirty="0">
                <a:solidFill>
                  <a:schemeClr val="accent1">
                    <a:lumMod val="20000"/>
                    <a:lumOff val="80000"/>
                  </a:schemeClr>
                </a:solidFill>
                <a:cs typeface="Arial" charset="0"/>
              </a:rPr>
              <a:t>between conductors and protective devices.</a:t>
            </a:r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971600" y="2852936"/>
            <a:ext cx="678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FF66"/>
                </a:solidFill>
                <a:latin typeface="Arial" charset="0"/>
                <a:cs typeface="Courier New" pitchFamily="49" charset="0"/>
              </a:rPr>
              <a:t>An</a:t>
            </a:r>
            <a:r>
              <a:rPr lang="en-US" dirty="0">
                <a:solidFill>
                  <a:srgbClr val="FFFF00"/>
                </a:solidFill>
                <a:latin typeface="Arial" charset="0"/>
                <a:cs typeface="Courier New" pitchFamily="49" charset="0"/>
              </a:rPr>
              <a:t>swer:    </a:t>
            </a:r>
            <a:r>
              <a:rPr lang="en-AU" sz="1800" dirty="0">
                <a:solidFill>
                  <a:schemeClr val="bg1"/>
                </a:solidFill>
                <a:cs typeface="Arial" charset="0"/>
              </a:rPr>
              <a:t>AS/NZS 3000 Clause 2.4.3.2 </a:t>
            </a:r>
            <a:r>
              <a:rPr lang="en-US" dirty="0">
                <a:solidFill>
                  <a:schemeClr val="bg1"/>
                </a:solidFill>
                <a:latin typeface="Arial" charset="0"/>
                <a:cs typeface="Courier New" pitchFamily="49" charset="0"/>
              </a:rPr>
              <a:t>.</a:t>
            </a:r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611560" y="5085184"/>
            <a:ext cx="471182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>
                <a:solidFill>
                  <a:schemeClr val="accent1"/>
                </a:solidFill>
              </a:rPr>
              <a:t>Click to display a typical correct answer</a:t>
            </a:r>
            <a:endParaRPr lang="en-AU" sz="18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2" grpId="0" autoUpdateAnimBg="0"/>
      <p:bldP spid="58373" grpId="0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6858000" cy="533400"/>
          </a:xfrm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</a:rPr>
              <a:t>Question 9 </a:t>
            </a:r>
            <a:endParaRPr lang="en-AU" sz="2400" dirty="0">
              <a:solidFill>
                <a:schemeClr val="bg1"/>
              </a:solidFill>
            </a:endParaRPr>
          </a:p>
        </p:txBody>
      </p:sp>
      <p:sp>
        <p:nvSpPr>
          <p:cNvPr id="104451" name="Line 3"/>
          <p:cNvSpPr>
            <a:spLocks noChangeShapeType="1"/>
          </p:cNvSpPr>
          <p:nvPr/>
        </p:nvSpPr>
        <p:spPr bwMode="auto">
          <a:xfrm flipV="1">
            <a:off x="1066800" y="762000"/>
            <a:ext cx="7010400" cy="0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AU"/>
          </a:p>
        </p:txBody>
      </p:sp>
      <p:sp>
        <p:nvSpPr>
          <p:cNvPr id="104452" name="Text Box 4"/>
          <p:cNvSpPr txBox="1">
            <a:spLocks noChangeArrowheads="1"/>
          </p:cNvSpPr>
          <p:nvPr/>
        </p:nvSpPr>
        <p:spPr bwMode="auto">
          <a:xfrm>
            <a:off x="1066800" y="1295400"/>
            <a:ext cx="6629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AU" dirty="0">
                <a:solidFill>
                  <a:schemeClr val="accent1">
                    <a:lumMod val="20000"/>
                    <a:lumOff val="80000"/>
                  </a:schemeClr>
                </a:solidFill>
                <a:cs typeface="Arial" charset="0"/>
              </a:rPr>
              <a:t>What would be the most suitable type of circuit protection device for a 50 amp sub main in a commercial office block?  </a:t>
            </a:r>
          </a:p>
        </p:txBody>
      </p:sp>
      <p:sp>
        <p:nvSpPr>
          <p:cNvPr id="104453" name="Text Box 5"/>
          <p:cNvSpPr txBox="1">
            <a:spLocks noChangeArrowheads="1"/>
          </p:cNvSpPr>
          <p:nvPr/>
        </p:nvSpPr>
        <p:spPr bwMode="auto">
          <a:xfrm>
            <a:off x="971600" y="3140968"/>
            <a:ext cx="678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FF66"/>
                </a:solidFill>
                <a:latin typeface="Arial" charset="0"/>
                <a:cs typeface="Courier New" pitchFamily="49" charset="0"/>
              </a:rPr>
              <a:t>An</a:t>
            </a:r>
            <a:r>
              <a:rPr lang="en-US" dirty="0">
                <a:solidFill>
                  <a:srgbClr val="FFFF00"/>
                </a:solidFill>
                <a:latin typeface="Arial" charset="0"/>
                <a:cs typeface="Courier New" pitchFamily="49" charset="0"/>
              </a:rPr>
              <a:t>swer:    </a:t>
            </a:r>
            <a:r>
              <a:rPr lang="en-US" dirty="0">
                <a:solidFill>
                  <a:schemeClr val="bg1"/>
                </a:solidFill>
                <a:latin typeface="Arial" charset="0"/>
                <a:cs typeface="Courier New" pitchFamily="49" charset="0"/>
              </a:rPr>
              <a:t>A c</a:t>
            </a:r>
            <a:r>
              <a:rPr lang="en-US" sz="1800" dirty="0">
                <a:solidFill>
                  <a:schemeClr val="bg1"/>
                </a:solidFill>
                <a:cs typeface="Arial" charset="0"/>
              </a:rPr>
              <a:t>ircuit breaker or HRC fuse.</a:t>
            </a:r>
            <a:r>
              <a:rPr lang="en-AU" sz="1800" dirty="0">
                <a:solidFill>
                  <a:schemeClr val="bg1"/>
                </a:solidFill>
                <a:cs typeface="Arial" charset="0"/>
              </a:rPr>
              <a:t> </a:t>
            </a:r>
            <a:endParaRPr lang="en-US" dirty="0">
              <a:solidFill>
                <a:schemeClr val="bg1"/>
              </a:solidFill>
              <a:latin typeface="Arial" charset="0"/>
              <a:cs typeface="Courier New" pitchFamily="49" charset="0"/>
            </a:endParaRPr>
          </a:p>
        </p:txBody>
      </p:sp>
      <p:sp>
        <p:nvSpPr>
          <p:cNvPr id="104455" name="Text Box 7"/>
          <p:cNvSpPr txBox="1">
            <a:spLocks noChangeArrowheads="1"/>
          </p:cNvSpPr>
          <p:nvPr/>
        </p:nvSpPr>
        <p:spPr bwMode="auto">
          <a:xfrm>
            <a:off x="683568" y="4437112"/>
            <a:ext cx="521588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chemeClr val="accent1"/>
                </a:solidFill>
              </a:rPr>
              <a:t>Click to display a typical correct answer</a:t>
            </a:r>
            <a:endParaRPr lang="en-AU" sz="180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4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4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2" grpId="0" autoUpdateAnimBg="0"/>
      <p:bldP spid="104453" grpId="0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6" name="Rectangle 6" descr="Granite">
            <a:hlinkClick r:id="" action="ppaction://macro?name=ScreenClick"/>
          </p:cNvPr>
          <p:cNvSpPr>
            <a:spLocks noChangeArrowheads="1"/>
          </p:cNvSpPr>
          <p:nvPr/>
        </p:nvSpPr>
        <p:spPr bwMode="auto">
          <a:xfrm>
            <a:off x="0" y="57150"/>
            <a:ext cx="9086850" cy="67437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sz="2400">
              <a:latin typeface="Arial" charset="0"/>
              <a:cs typeface="Times New Roman" pitchFamily="18" charset="0"/>
            </a:endParaRPr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6858000" cy="533400"/>
          </a:xfrm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</a:rPr>
              <a:t>Question 10  </a:t>
            </a:r>
            <a:endParaRPr lang="en-AU" sz="2400" dirty="0">
              <a:solidFill>
                <a:schemeClr val="bg1"/>
              </a:solidFill>
            </a:endParaRPr>
          </a:p>
        </p:txBody>
      </p:sp>
      <p:sp>
        <p:nvSpPr>
          <p:cNvPr id="66563" name="Line 3"/>
          <p:cNvSpPr>
            <a:spLocks noChangeShapeType="1"/>
          </p:cNvSpPr>
          <p:nvPr/>
        </p:nvSpPr>
        <p:spPr bwMode="auto">
          <a:xfrm flipV="1">
            <a:off x="1066800" y="762000"/>
            <a:ext cx="7010400" cy="0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AU"/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755576" y="5877272"/>
            <a:ext cx="399174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>
                <a:solidFill>
                  <a:schemeClr val="accent1"/>
                </a:solidFill>
              </a:rPr>
              <a:t>Select an answer</a:t>
            </a:r>
            <a:endParaRPr lang="en-AU" sz="1800" dirty="0">
              <a:solidFill>
                <a:schemeClr val="accent1"/>
              </a:solidFill>
            </a:endParaRPr>
          </a:p>
        </p:txBody>
      </p:sp>
      <p:sp>
        <p:nvSpPr>
          <p:cNvPr id="66565" name="Text Box 5" descr="Oak"/>
          <p:cNvSpPr txBox="1">
            <a:spLocks noChangeArrowheads="1"/>
          </p:cNvSpPr>
          <p:nvPr/>
        </p:nvSpPr>
        <p:spPr bwMode="auto">
          <a:xfrm>
            <a:off x="1066800" y="1279525"/>
            <a:ext cx="571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C000"/>
                </a:solidFill>
                <a:latin typeface="Arial" charset="0"/>
                <a:cs typeface="Arial" charset="0"/>
              </a:rPr>
              <a:t>What is an overload current?</a:t>
            </a:r>
            <a:endParaRPr lang="en-AU" dirty="0">
              <a:solidFill>
                <a:srgbClr val="FFC00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66567" name="Text Box 7" descr="Purple mesh">
            <a:hlinkClick r:id="" action="ppaction://macro?name=ProcessNo"/>
            <a:hlinkHover r:id="" action="ppaction://macro?name=DisplayMessage"/>
          </p:cNvPr>
          <p:cNvSpPr txBox="1">
            <a:spLocks noChangeArrowheads="1"/>
          </p:cNvSpPr>
          <p:nvPr/>
        </p:nvSpPr>
        <p:spPr bwMode="auto">
          <a:xfrm>
            <a:off x="1085850" y="1981200"/>
            <a:ext cx="5638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  <a:cs typeface="Times New Roman" pitchFamily="18" charset="0"/>
              </a:rPr>
              <a:t>A.   A current caused by a short circuit between active and earth</a:t>
            </a:r>
            <a:r>
              <a:rPr lang="en-AU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  <a:cs typeface="Times New Roman" pitchFamily="18" charset="0"/>
              </a:rPr>
              <a:t>.</a:t>
            </a:r>
          </a:p>
        </p:txBody>
      </p:sp>
      <p:sp useBgFill="1">
        <p:nvSpPr>
          <p:cNvPr id="66568" name="Text Box 8">
            <a:hlinkClick r:id="" action="ppaction://macro?name=ProcessNo"/>
            <a:hlinkHover r:id="" action="ppaction://macro?name=DisplayMessage"/>
          </p:cNvPr>
          <p:cNvSpPr txBox="1">
            <a:spLocks noChangeArrowheads="1"/>
          </p:cNvSpPr>
          <p:nvPr/>
        </p:nvSpPr>
        <p:spPr bwMode="auto">
          <a:xfrm>
            <a:off x="1085850" y="2955925"/>
            <a:ext cx="5638800" cy="70167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  <a:cs typeface="Times New Roman" pitchFamily="18" charset="0"/>
              </a:rPr>
              <a:t>B.   An over-current in an electrical circuit that is faulty</a:t>
            </a:r>
            <a:r>
              <a:rPr lang="en-AU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  <a:cs typeface="Times New Roman" pitchFamily="18" charset="0"/>
              </a:rPr>
              <a:t>.</a:t>
            </a:r>
          </a:p>
        </p:txBody>
      </p:sp>
      <p:sp>
        <p:nvSpPr>
          <p:cNvPr id="66569" name="Text Box 9" descr="Purple mesh">
            <a:hlinkClick r:id="" action="ppaction://macro?name=ProcessNo"/>
            <a:hlinkHover r:id="" action="ppaction://macro?name=DisplayMessage"/>
          </p:cNvPr>
          <p:cNvSpPr txBox="1">
            <a:spLocks noChangeArrowheads="1"/>
          </p:cNvSpPr>
          <p:nvPr/>
        </p:nvSpPr>
        <p:spPr bwMode="auto">
          <a:xfrm>
            <a:off x="1066800" y="3962400"/>
            <a:ext cx="5638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  <a:cs typeface="Times New Roman" pitchFamily="18" charset="0"/>
              </a:rPr>
              <a:t>C.  </a:t>
            </a:r>
            <a:r>
              <a:rPr lang="en-AU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  <a:cs typeface="Times New Roman" pitchFamily="18" charset="0"/>
              </a:rPr>
              <a:t>A current caused by a short circuit between active and neutral</a:t>
            </a:r>
            <a:r>
              <a:rPr lang="en-AU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  <a:cs typeface="Times New Roman" pitchFamily="18" charset="0"/>
              </a:rPr>
              <a:t>.</a:t>
            </a:r>
          </a:p>
        </p:txBody>
      </p:sp>
      <p:sp>
        <p:nvSpPr>
          <p:cNvPr id="66570" name="Text Box 10" descr="Purple mesh">
            <a:hlinkClick r:id="" action="ppaction://macro?name=ProcessYes_A"/>
            <a:hlinkHover r:id="" action="ppaction://macro?name=DisplayMessage"/>
          </p:cNvPr>
          <p:cNvSpPr txBox="1">
            <a:spLocks noChangeArrowheads="1"/>
          </p:cNvSpPr>
          <p:nvPr/>
        </p:nvSpPr>
        <p:spPr bwMode="auto">
          <a:xfrm>
            <a:off x="1066800" y="4933950"/>
            <a:ext cx="5867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  <a:cs typeface="Times New Roman" pitchFamily="18" charset="0"/>
              </a:rPr>
              <a:t>D.   An excessive current in a circuit that is electrically sound</a:t>
            </a:r>
            <a:r>
              <a:rPr lang="en-AU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0" name="Rectangle 6" descr="Granite">
            <a:hlinkClick r:id="" action="ppaction://macro?name=ScreenClick"/>
          </p:cNvPr>
          <p:cNvSpPr>
            <a:spLocks noChangeArrowheads="1"/>
          </p:cNvSpPr>
          <p:nvPr/>
        </p:nvSpPr>
        <p:spPr bwMode="auto">
          <a:xfrm>
            <a:off x="0" y="57150"/>
            <a:ext cx="9105900" cy="67437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sz="2400">
              <a:latin typeface="Arial" charset="0"/>
              <a:cs typeface="Times New Roman" pitchFamily="18" charset="0"/>
            </a:endParaRPr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6858000" cy="533400"/>
          </a:xfrm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</a:rPr>
              <a:t>Question 11 </a:t>
            </a:r>
            <a:endParaRPr lang="en-AU" sz="2400" dirty="0">
              <a:solidFill>
                <a:schemeClr val="bg1"/>
              </a:solidFill>
            </a:endParaRPr>
          </a:p>
        </p:txBody>
      </p:sp>
      <p:sp>
        <p:nvSpPr>
          <p:cNvPr id="67587" name="Line 3"/>
          <p:cNvSpPr>
            <a:spLocks noChangeShapeType="1"/>
          </p:cNvSpPr>
          <p:nvPr/>
        </p:nvSpPr>
        <p:spPr bwMode="auto">
          <a:xfrm flipV="1">
            <a:off x="1066800" y="762000"/>
            <a:ext cx="7010400" cy="0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AU"/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323528" y="5877272"/>
            <a:ext cx="499985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>
                <a:solidFill>
                  <a:schemeClr val="accent1"/>
                </a:solidFill>
              </a:rPr>
              <a:t>Select an answer</a:t>
            </a:r>
            <a:endParaRPr lang="en-AU" sz="1800" dirty="0">
              <a:solidFill>
                <a:schemeClr val="accent1"/>
              </a:solidFill>
            </a:endParaRPr>
          </a:p>
        </p:txBody>
      </p:sp>
      <p:sp>
        <p:nvSpPr>
          <p:cNvPr id="67589" name="Text Box 5" descr="Oak"/>
          <p:cNvSpPr txBox="1">
            <a:spLocks noChangeArrowheads="1"/>
          </p:cNvSpPr>
          <p:nvPr/>
        </p:nvSpPr>
        <p:spPr bwMode="auto">
          <a:xfrm>
            <a:off x="1066800" y="1279525"/>
            <a:ext cx="7010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  <a:cs typeface="Times New Roman" pitchFamily="18" charset="0"/>
              </a:rPr>
              <a:t>What is the most important factor to 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  <a:cs typeface="Times New Roman" pitchFamily="18" charset="0"/>
              </a:rPr>
              <a:t>consider 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  <a:cs typeface="Times New Roman" pitchFamily="18" charset="0"/>
              </a:rPr>
              <a:t>to ensure that the circuit protection device only isolates the faulty circuit</a:t>
            </a:r>
            <a:r>
              <a:rPr lang="en-AU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  <a:cs typeface="Times New Roman" pitchFamily="18" charset="0"/>
              </a:rPr>
              <a:t>? </a:t>
            </a:r>
          </a:p>
        </p:txBody>
      </p:sp>
      <p:sp>
        <p:nvSpPr>
          <p:cNvPr id="67591" name="Text Box 7" descr="Purple mesh">
            <a:hlinkClick r:id="" action="ppaction://macro?name=ProcessNo"/>
            <a:hlinkHover r:id="" action="ppaction://macro?name=DisplayMessage"/>
          </p:cNvPr>
          <p:cNvSpPr txBox="1">
            <a:spLocks noChangeArrowheads="1"/>
          </p:cNvSpPr>
          <p:nvPr/>
        </p:nvSpPr>
        <p:spPr bwMode="auto">
          <a:xfrm>
            <a:off x="1066800" y="2362200"/>
            <a:ext cx="5715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969696"/>
                </a:solidFill>
                <a:latin typeface="Arial"/>
                <a:cs typeface="Times New Roman" pitchFamily="18" charset="0"/>
              </a:rPr>
              <a:t>A </a:t>
            </a:r>
            <a:r>
              <a:rPr lang="en-US" dirty="0" smtClean="0">
                <a:solidFill>
                  <a:srgbClr val="969696"/>
                </a:solidFill>
                <a:latin typeface="Arial"/>
                <a:cs typeface="Times New Roman" pitchFamily="18" charset="0"/>
              </a:rPr>
              <a:t>.    </a:t>
            </a:r>
            <a:r>
              <a:rPr lang="en-US" dirty="0">
                <a:solidFill>
                  <a:srgbClr val="969696"/>
                </a:solidFill>
                <a:latin typeface="Arial"/>
                <a:cs typeface="Times New Roman" pitchFamily="18" charset="0"/>
              </a:rPr>
              <a:t>The current rating is correctly determined to protect the circuit cables.</a:t>
            </a:r>
            <a:endParaRPr lang="en-AU" dirty="0">
              <a:solidFill>
                <a:srgbClr val="969696"/>
              </a:solidFill>
              <a:latin typeface="Arial"/>
              <a:cs typeface="Times New Roman" pitchFamily="18" charset="0"/>
            </a:endParaRPr>
          </a:p>
        </p:txBody>
      </p:sp>
      <p:sp useBgFill="1">
        <p:nvSpPr>
          <p:cNvPr id="67592" name="Text Box 8">
            <a:hlinkClick r:id="" action="ppaction://macro?name=ProcessYes_B"/>
            <a:hlinkHover r:id="" action="ppaction://macro?name=DisplayMessage"/>
          </p:cNvPr>
          <p:cNvSpPr txBox="1">
            <a:spLocks noChangeArrowheads="1"/>
          </p:cNvSpPr>
          <p:nvPr/>
        </p:nvSpPr>
        <p:spPr bwMode="auto">
          <a:xfrm>
            <a:off x="1047750" y="3371850"/>
            <a:ext cx="5181600" cy="39687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969696"/>
                </a:solidFill>
                <a:latin typeface="Arial"/>
                <a:cs typeface="Times New Roman" pitchFamily="18" charset="0"/>
              </a:rPr>
              <a:t>B.    Correctly graded discrimination</a:t>
            </a:r>
            <a:r>
              <a:rPr lang="en-AU" dirty="0">
                <a:solidFill>
                  <a:srgbClr val="969696"/>
                </a:solidFill>
                <a:latin typeface="Arial"/>
                <a:cs typeface="Times New Roman" pitchFamily="18" charset="0"/>
              </a:rPr>
              <a:t>.</a:t>
            </a:r>
          </a:p>
        </p:txBody>
      </p:sp>
      <p:sp>
        <p:nvSpPr>
          <p:cNvPr id="67593" name="Text Box 9" descr="Purple mesh">
            <a:hlinkClick r:id="" action="ppaction://macro?name=ProcessNo"/>
            <a:hlinkHover r:id="" action="ppaction://macro?name=DisplayMessage"/>
          </p:cNvPr>
          <p:cNvSpPr txBox="1">
            <a:spLocks noChangeArrowheads="1"/>
          </p:cNvSpPr>
          <p:nvPr/>
        </p:nvSpPr>
        <p:spPr bwMode="auto">
          <a:xfrm>
            <a:off x="1066800" y="4114800"/>
            <a:ext cx="533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FF00"/>
                </a:solidFill>
                <a:latin typeface="Arial"/>
                <a:cs typeface="Times New Roman" pitchFamily="18" charset="0"/>
              </a:rPr>
              <a:t>C.   The fault current rating matches the prospective fault current.</a:t>
            </a:r>
            <a:endParaRPr lang="en-AU" dirty="0">
              <a:solidFill>
                <a:srgbClr val="FFFF00"/>
              </a:solidFill>
              <a:latin typeface="Arial"/>
              <a:cs typeface="Times New Roman" pitchFamily="18" charset="0"/>
            </a:endParaRPr>
          </a:p>
        </p:txBody>
      </p:sp>
      <p:sp>
        <p:nvSpPr>
          <p:cNvPr id="67594" name="Text Box 10" descr="Purple mesh">
            <a:hlinkClick r:id="" action="ppaction://macro?name=ProcessNo"/>
            <a:hlinkHover r:id="" action="ppaction://macro?name=DisplayMessage"/>
          </p:cNvPr>
          <p:cNvSpPr txBox="1">
            <a:spLocks noChangeArrowheads="1"/>
          </p:cNvSpPr>
          <p:nvPr/>
        </p:nvSpPr>
        <p:spPr bwMode="auto">
          <a:xfrm>
            <a:off x="1066800" y="5029200"/>
            <a:ext cx="5029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969696"/>
                </a:solidFill>
                <a:latin typeface="Arial"/>
                <a:cs typeface="Times New Roman" pitchFamily="18" charset="0"/>
              </a:rPr>
              <a:t>D.    The category of the device matches the load factor</a:t>
            </a:r>
            <a:r>
              <a:rPr lang="en-AU" dirty="0">
                <a:solidFill>
                  <a:srgbClr val="969696"/>
                </a:solidFill>
                <a:latin typeface="Arial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75856" y="2636912"/>
            <a:ext cx="2133600" cy="53340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The End</a:t>
            </a:r>
            <a:endParaRPr lang="en-AU" sz="3600" b="1" dirty="0">
              <a:solidFill>
                <a:schemeClr val="bg1"/>
              </a:solidFill>
            </a:endParaRP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1979712" y="1484784"/>
            <a:ext cx="5486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Thank you for participating in this presentation.</a:t>
            </a:r>
            <a:endParaRPr lang="en-AU" sz="1800" dirty="0">
              <a:solidFill>
                <a:schemeClr val="bg1"/>
              </a:solidFill>
              <a:latin typeface="Arial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772400" cy="762000"/>
          </a:xfrm>
        </p:spPr>
        <p:txBody>
          <a:bodyPr/>
          <a:lstStyle/>
          <a:p>
            <a:r>
              <a:rPr lang="en-US" sz="2000" dirty="0"/>
              <a:t> </a:t>
            </a:r>
            <a:r>
              <a:rPr lang="en-US" sz="2000" dirty="0">
                <a:solidFill>
                  <a:schemeClr val="bg1"/>
                </a:solidFill>
              </a:rPr>
              <a:t>Overload Protection</a:t>
            </a:r>
            <a:endParaRPr lang="en-AU" sz="2000" dirty="0">
              <a:solidFill>
                <a:schemeClr val="bg1"/>
              </a:solidFill>
            </a:endParaRPr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1066800" y="1676400"/>
            <a:ext cx="7543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FF00"/>
                </a:solidFill>
                <a:latin typeface="Arial" charset="0"/>
                <a:cs typeface="Arial" charset="0"/>
              </a:rPr>
              <a:t>Overload protection is achieved by opening the circuit before overheating or deterioration of the protected wiring can occur. </a:t>
            </a:r>
            <a:endParaRPr lang="en-AU" dirty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U-Turn Arrow 3">
            <a:hlinkClick r:id="" action="ppaction://hlinkshowjump?jump=lastslideviewed"/>
          </p:cNvPr>
          <p:cNvSpPr/>
          <p:nvPr/>
        </p:nvSpPr>
        <p:spPr>
          <a:xfrm rot="5400000">
            <a:off x="611560" y="6093296"/>
            <a:ext cx="288032" cy="36004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620000" cy="762000"/>
          </a:xfrm>
        </p:spPr>
        <p:txBody>
          <a:bodyPr/>
          <a:lstStyle/>
          <a:p>
            <a:r>
              <a:rPr lang="en-US" sz="2000" dirty="0">
                <a:solidFill>
                  <a:schemeClr val="bg1"/>
                </a:solidFill>
              </a:rPr>
              <a:t>Coordination Requirement</a:t>
            </a:r>
            <a:endParaRPr lang="en-AU" sz="2000" dirty="0">
              <a:solidFill>
                <a:schemeClr val="bg1"/>
              </a:solidFill>
            </a:endParaRPr>
          </a:p>
        </p:txBody>
      </p:sp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1028700" y="1828800"/>
            <a:ext cx="7543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cs typeface="Courier New" pitchFamily="49" charset="0"/>
            </a:endParaRP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1066800" y="1143000"/>
            <a:ext cx="77724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AU" sz="1800" dirty="0">
                <a:solidFill>
                  <a:srgbClr val="FFFF00"/>
                </a:solidFill>
                <a:cs typeface="Arial" charset="0"/>
              </a:rPr>
              <a:t>AS/NZS </a:t>
            </a:r>
            <a:r>
              <a:rPr lang="en-AU" sz="1800" dirty="0" smtClean="0">
                <a:solidFill>
                  <a:srgbClr val="FFFF00"/>
                </a:solidFill>
                <a:cs typeface="Arial" charset="0"/>
              </a:rPr>
              <a:t>3000:2007 </a:t>
            </a:r>
            <a:r>
              <a:rPr lang="en-AU" sz="1800" dirty="0">
                <a:solidFill>
                  <a:srgbClr val="FFFF00"/>
                </a:solidFill>
                <a:cs typeface="Arial" charset="0"/>
              </a:rPr>
              <a:t>Clause </a:t>
            </a:r>
            <a:r>
              <a:rPr lang="en-AU" sz="1800" dirty="0" smtClean="0">
                <a:solidFill>
                  <a:srgbClr val="FFFF00"/>
                </a:solidFill>
                <a:cs typeface="Arial" charset="0"/>
              </a:rPr>
              <a:t>2.5.7.2 </a:t>
            </a:r>
            <a:r>
              <a:rPr lang="en-AU" sz="1800" dirty="0">
                <a:solidFill>
                  <a:srgbClr val="FFFF00"/>
                </a:solidFill>
                <a:cs typeface="Arial" charset="0"/>
              </a:rPr>
              <a:t>requires coordination between conductors and protective devices.</a:t>
            </a:r>
            <a:r>
              <a:rPr lang="en-US" sz="1800" dirty="0">
                <a:solidFill>
                  <a:srgbClr val="FFFF00"/>
                </a:solidFill>
                <a:cs typeface="Arial" charset="0"/>
              </a:rPr>
              <a:t>  Appendix </a:t>
            </a:r>
            <a:r>
              <a:rPr lang="en-US" sz="1800" dirty="0" smtClean="0">
                <a:solidFill>
                  <a:srgbClr val="FFFF00"/>
                </a:solidFill>
                <a:cs typeface="Arial" charset="0"/>
              </a:rPr>
              <a:t>B3.2 </a:t>
            </a:r>
            <a:r>
              <a:rPr lang="en-US" sz="1800" dirty="0">
                <a:solidFill>
                  <a:srgbClr val="FFFF00"/>
                </a:solidFill>
                <a:cs typeface="Arial" charset="0"/>
              </a:rPr>
              <a:t>provides additional information.</a:t>
            </a:r>
            <a:endParaRPr lang="en-AU" sz="1800" dirty="0">
              <a:solidFill>
                <a:srgbClr val="FFFF00"/>
              </a:solidFill>
              <a:cs typeface="Times New Roman" pitchFamily="18" charset="0"/>
            </a:endParaRPr>
          </a:p>
          <a:p>
            <a:r>
              <a:rPr lang="en-AU" sz="1800" dirty="0">
                <a:solidFill>
                  <a:schemeClr val="bg1"/>
                </a:solidFill>
                <a:cs typeface="Arial" charset="0"/>
              </a:rPr>
              <a:t> </a:t>
            </a:r>
            <a:endParaRPr lang="en-AU" sz="1800" dirty="0">
              <a:solidFill>
                <a:schemeClr val="bg1"/>
              </a:solidFill>
              <a:cs typeface="Times New Roman" pitchFamily="18" charset="0"/>
            </a:endParaRPr>
          </a:p>
          <a:p>
            <a:r>
              <a:rPr lang="en-AU" sz="1800" dirty="0">
                <a:solidFill>
                  <a:schemeClr val="bg1"/>
                </a:solidFill>
                <a:cs typeface="Arial" charset="0"/>
              </a:rPr>
              <a:t>The operating characteristic</a:t>
            </a:r>
            <a:r>
              <a:rPr lang="en-US" sz="1800" dirty="0">
                <a:solidFill>
                  <a:schemeClr val="bg1"/>
                </a:solidFill>
                <a:cs typeface="Arial" charset="0"/>
              </a:rPr>
              <a:t>s</a:t>
            </a:r>
            <a:r>
              <a:rPr lang="en-AU" sz="1800" dirty="0">
                <a:solidFill>
                  <a:schemeClr val="bg1"/>
                </a:solidFill>
                <a:cs typeface="Arial" charset="0"/>
              </a:rPr>
              <a:t> of a device protecting a cable against overload shall satisfy the following two conditions:</a:t>
            </a:r>
          </a:p>
        </p:txBody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1066800" y="3962400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1.       I</a:t>
            </a:r>
            <a:r>
              <a:rPr lang="en-US" sz="2400" baseline="-25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B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≤ 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I</a:t>
            </a:r>
            <a:r>
              <a:rPr lang="en-US" sz="2400" baseline="-25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N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≤ 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I</a:t>
            </a:r>
            <a:r>
              <a:rPr lang="en-US" sz="2400" baseline="-25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Z</a:t>
            </a:r>
            <a:endParaRPr lang="en-AU" sz="2400" baseline="-25000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1066800" y="4800600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2.       I</a:t>
            </a:r>
            <a:r>
              <a:rPr lang="en-US" sz="2400" baseline="-25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2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≤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sym typeface="UniversalMath1 BT" pitchFamily="18" charset="2"/>
              </a:rPr>
              <a:t> (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1.45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x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I</a:t>
            </a:r>
            <a:r>
              <a:rPr lang="en-US" sz="2400" baseline="-25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Z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)</a:t>
            </a:r>
            <a:r>
              <a:rPr lang="en-US" sz="2400" baseline="-25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 </a:t>
            </a:r>
            <a:endParaRPr lang="en-AU" sz="2400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75783" name="Text Box 7"/>
          <p:cNvSpPr txBox="1">
            <a:spLocks noChangeArrowheads="1"/>
          </p:cNvSpPr>
          <p:nvPr/>
        </p:nvSpPr>
        <p:spPr bwMode="auto">
          <a:xfrm>
            <a:off x="4495800" y="3733800"/>
            <a:ext cx="39624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dirty="0">
                <a:solidFill>
                  <a:srgbClr val="FFFF00"/>
                </a:solidFill>
              </a:rPr>
              <a:t>Where:</a:t>
            </a:r>
          </a:p>
          <a:p>
            <a:endParaRPr lang="en-US" sz="1600" dirty="0">
              <a:solidFill>
                <a:srgbClr val="FFFF00"/>
              </a:solidFill>
            </a:endParaRPr>
          </a:p>
          <a:p>
            <a:r>
              <a:rPr lang="en-US" sz="1600" dirty="0">
                <a:solidFill>
                  <a:srgbClr val="FFFF00"/>
                </a:solidFill>
                <a:latin typeface="Times New Roman" pitchFamily="18" charset="0"/>
              </a:rPr>
              <a:t>I</a:t>
            </a:r>
            <a:r>
              <a:rPr lang="en-US" sz="1700" baseline="-25000" dirty="0">
                <a:solidFill>
                  <a:srgbClr val="FFFF00"/>
                </a:solidFill>
              </a:rPr>
              <a:t>B</a:t>
            </a:r>
            <a:r>
              <a:rPr lang="en-US" sz="1600" dirty="0">
                <a:solidFill>
                  <a:srgbClr val="FFFF00"/>
                </a:solidFill>
              </a:rPr>
              <a:t> = Circuit maximum demand.</a:t>
            </a:r>
          </a:p>
          <a:p>
            <a:r>
              <a:rPr lang="en-US" sz="1600" dirty="0">
                <a:solidFill>
                  <a:srgbClr val="FFFF00"/>
                </a:solidFill>
                <a:latin typeface="Times New Roman" pitchFamily="18" charset="0"/>
              </a:rPr>
              <a:t>I</a:t>
            </a:r>
            <a:r>
              <a:rPr lang="en-US" sz="1700" baseline="-25000" dirty="0">
                <a:solidFill>
                  <a:srgbClr val="FFFF00"/>
                </a:solidFill>
              </a:rPr>
              <a:t>N</a:t>
            </a:r>
            <a:r>
              <a:rPr lang="en-US" sz="1600" dirty="0">
                <a:solidFill>
                  <a:srgbClr val="FFFF00"/>
                </a:solidFill>
              </a:rPr>
              <a:t> = Nominal current of protective device.</a:t>
            </a:r>
          </a:p>
          <a:p>
            <a:r>
              <a:rPr lang="en-US" sz="1600" dirty="0">
                <a:solidFill>
                  <a:srgbClr val="FFFF00"/>
                </a:solidFill>
                <a:latin typeface="Times New Roman" pitchFamily="18" charset="0"/>
              </a:rPr>
              <a:t>I</a:t>
            </a:r>
            <a:r>
              <a:rPr lang="en-US" sz="1700" baseline="-25000" dirty="0">
                <a:solidFill>
                  <a:srgbClr val="FFFF00"/>
                </a:solidFill>
              </a:rPr>
              <a:t>Z</a:t>
            </a:r>
            <a:r>
              <a:rPr lang="en-US" sz="1600" dirty="0">
                <a:solidFill>
                  <a:srgbClr val="FFFF00"/>
                </a:solidFill>
              </a:rPr>
              <a:t> = Current carrying capacity of cable.</a:t>
            </a:r>
          </a:p>
          <a:p>
            <a:r>
              <a:rPr lang="en-US" sz="1600" dirty="0">
                <a:solidFill>
                  <a:srgbClr val="FFFF00"/>
                </a:solidFill>
                <a:latin typeface="Times New Roman" pitchFamily="18" charset="0"/>
              </a:rPr>
              <a:t>I</a:t>
            </a:r>
            <a:r>
              <a:rPr lang="en-US" sz="1700" baseline="-25000" dirty="0">
                <a:solidFill>
                  <a:srgbClr val="FFFF00"/>
                </a:solidFill>
              </a:rPr>
              <a:t>2</a:t>
            </a:r>
            <a:r>
              <a:rPr lang="en-US" sz="1600" dirty="0">
                <a:solidFill>
                  <a:srgbClr val="FFFF00"/>
                </a:solidFill>
              </a:rPr>
              <a:t> = Current to operate protective device: </a:t>
            </a:r>
          </a:p>
          <a:p>
            <a:r>
              <a:rPr lang="en-US" sz="1600" dirty="0">
                <a:solidFill>
                  <a:srgbClr val="FFFF00"/>
                </a:solidFill>
              </a:rPr>
              <a:t>            1.4 x</a:t>
            </a:r>
            <a:r>
              <a:rPr lang="en-US" sz="1600" dirty="0">
                <a:solidFill>
                  <a:srgbClr val="FFFF00"/>
                </a:solidFill>
                <a:latin typeface="Times New Roman" pitchFamily="18" charset="0"/>
              </a:rPr>
              <a:t> I</a:t>
            </a:r>
            <a:r>
              <a:rPr lang="en-US" sz="1700" baseline="-25000" dirty="0">
                <a:solidFill>
                  <a:srgbClr val="FFFF00"/>
                </a:solidFill>
              </a:rPr>
              <a:t>N</a:t>
            </a:r>
            <a:r>
              <a:rPr lang="en-US" sz="1600" dirty="0">
                <a:solidFill>
                  <a:srgbClr val="FFFF00"/>
                </a:solidFill>
              </a:rPr>
              <a:t> for circuit breakers or</a:t>
            </a:r>
          </a:p>
          <a:p>
            <a:r>
              <a:rPr lang="en-US" sz="1600" dirty="0">
                <a:solidFill>
                  <a:srgbClr val="FFFF00"/>
                </a:solidFill>
              </a:rPr>
              <a:t>            1.6 x </a:t>
            </a:r>
            <a:r>
              <a:rPr lang="en-US" sz="1600" dirty="0">
                <a:solidFill>
                  <a:srgbClr val="FFFF00"/>
                </a:solidFill>
                <a:latin typeface="Times New Roman" pitchFamily="18" charset="0"/>
              </a:rPr>
              <a:t>I</a:t>
            </a:r>
            <a:r>
              <a:rPr lang="en-US" sz="1700" baseline="-25000" dirty="0">
                <a:solidFill>
                  <a:srgbClr val="FFFF00"/>
                </a:solidFill>
              </a:rPr>
              <a:t>N</a:t>
            </a:r>
            <a:r>
              <a:rPr lang="en-US" sz="1600" dirty="0">
                <a:solidFill>
                  <a:srgbClr val="FFFF00"/>
                </a:solidFill>
              </a:rPr>
              <a:t> for HRC fuses.</a:t>
            </a:r>
            <a:endParaRPr lang="en-AU" sz="1600" dirty="0">
              <a:solidFill>
                <a:srgbClr val="FFFF00"/>
              </a:solidFill>
            </a:endParaRPr>
          </a:p>
        </p:txBody>
      </p:sp>
      <p:sp>
        <p:nvSpPr>
          <p:cNvPr id="75785" name="AutoShape 9"/>
          <p:cNvSpPr>
            <a:spLocks noChangeArrowheads="1"/>
          </p:cNvSpPr>
          <p:nvPr/>
        </p:nvSpPr>
        <p:spPr bwMode="auto">
          <a:xfrm>
            <a:off x="457200" y="3276600"/>
            <a:ext cx="3810000" cy="457200"/>
          </a:xfrm>
          <a:prstGeom prst="wedgeEllipseCallout">
            <a:avLst>
              <a:gd name="adj1" fmla="val -1250"/>
              <a:gd name="adj2" fmla="val 120833"/>
            </a:avLst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dirty="0"/>
              <a:t>Less than or equal to</a:t>
            </a:r>
            <a:endParaRPr lang="en-AU" dirty="0"/>
          </a:p>
        </p:txBody>
      </p:sp>
      <p:sp>
        <p:nvSpPr>
          <p:cNvPr id="75786" name="Oval 10"/>
          <p:cNvSpPr>
            <a:spLocks noChangeArrowheads="1"/>
          </p:cNvSpPr>
          <p:nvPr/>
        </p:nvSpPr>
        <p:spPr bwMode="auto">
          <a:xfrm>
            <a:off x="6248400" y="2362200"/>
            <a:ext cx="2590800" cy="1447800"/>
          </a:xfrm>
          <a:prstGeom prst="ellips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‘Conventional time’ in </a:t>
            </a:r>
          </a:p>
          <a:p>
            <a:pPr algn="ctr"/>
            <a:r>
              <a:rPr lang="en-US" sz="1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Clause </a:t>
            </a:r>
            <a:r>
              <a:rPr lang="en-US" sz="1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2.5.3 (a) &amp; (b)  </a:t>
            </a:r>
            <a:r>
              <a:rPr lang="en-US" sz="1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is 1 hour </a:t>
            </a:r>
          </a:p>
          <a:p>
            <a:pPr algn="ctr"/>
            <a:r>
              <a:rPr lang="en-US" sz="1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up to 63 amps and </a:t>
            </a:r>
          </a:p>
          <a:p>
            <a:pPr algn="ctr"/>
            <a:r>
              <a:rPr lang="en-US" sz="1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2 hours over 63 amps.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endParaRPr lang="en-A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U-Turn Arrow 10">
            <a:hlinkClick r:id="" action="ppaction://hlinkshowjump?jump=lastslideviewed"/>
          </p:cNvPr>
          <p:cNvSpPr/>
          <p:nvPr/>
        </p:nvSpPr>
        <p:spPr>
          <a:xfrm rot="5400000">
            <a:off x="611560" y="6093296"/>
            <a:ext cx="288032" cy="36004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578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5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5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57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57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57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6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57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8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757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757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2000"/>
                                        <p:tgtEl>
                                          <p:spTgt spid="75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1" grpId="0" autoUpdateAnimBg="0"/>
      <p:bldP spid="75782" grpId="0" autoUpdateAnimBg="0"/>
      <p:bldP spid="75783" grpId="0" build="p"/>
      <p:bldP spid="75785" grpId="0" build="allAtOnce" animBg="1"/>
      <p:bldP spid="75786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772400" cy="762000"/>
          </a:xfrm>
        </p:spPr>
        <p:txBody>
          <a:bodyPr/>
          <a:lstStyle/>
          <a:p>
            <a:r>
              <a:rPr lang="en-US" sz="2000" dirty="0"/>
              <a:t> </a:t>
            </a:r>
            <a:r>
              <a:rPr lang="en-US" sz="2000" dirty="0">
                <a:solidFill>
                  <a:schemeClr val="bg1"/>
                </a:solidFill>
              </a:rPr>
              <a:t>Coordination</a:t>
            </a:r>
            <a:endParaRPr lang="en-AU" sz="2000" dirty="0">
              <a:solidFill>
                <a:schemeClr val="bg1"/>
              </a:solidFill>
            </a:endParaRPr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1066800" y="3962400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C000"/>
                </a:solidFill>
                <a:latin typeface="Times New Roman" pitchFamily="18" charset="0"/>
              </a:rPr>
              <a:t>1.       I</a:t>
            </a:r>
            <a:r>
              <a:rPr lang="en-US" sz="2400" baseline="-25000" dirty="0">
                <a:solidFill>
                  <a:srgbClr val="FFC000"/>
                </a:solidFill>
                <a:latin typeface="Times New Roman" pitchFamily="18" charset="0"/>
              </a:rPr>
              <a:t>B</a:t>
            </a:r>
            <a:r>
              <a:rPr lang="en-US" sz="2400" dirty="0">
                <a:solidFill>
                  <a:srgbClr val="FFC000"/>
                </a:solidFill>
                <a:latin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C000"/>
                </a:solidFill>
                <a:latin typeface="Times New Roman" pitchFamily="18" charset="0"/>
              </a:rPr>
              <a:t>≤ </a:t>
            </a:r>
            <a:r>
              <a:rPr lang="en-US" sz="2400" dirty="0">
                <a:solidFill>
                  <a:srgbClr val="FFC000"/>
                </a:solidFill>
                <a:latin typeface="Times New Roman" pitchFamily="18" charset="0"/>
              </a:rPr>
              <a:t>I</a:t>
            </a:r>
            <a:r>
              <a:rPr lang="en-US" sz="2400" baseline="-25000" dirty="0">
                <a:solidFill>
                  <a:srgbClr val="FFC000"/>
                </a:solidFill>
                <a:latin typeface="Times New Roman" pitchFamily="18" charset="0"/>
              </a:rPr>
              <a:t>N</a:t>
            </a:r>
            <a:r>
              <a:rPr lang="en-US" sz="2400" dirty="0">
                <a:solidFill>
                  <a:srgbClr val="FFC000"/>
                </a:solidFill>
                <a:latin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C000"/>
                </a:solidFill>
                <a:latin typeface="Times New Roman" pitchFamily="18" charset="0"/>
              </a:rPr>
              <a:t>≤ </a:t>
            </a:r>
            <a:r>
              <a:rPr lang="en-US" sz="2400" dirty="0">
                <a:solidFill>
                  <a:srgbClr val="FFC000"/>
                </a:solidFill>
                <a:latin typeface="Times New Roman" pitchFamily="18" charset="0"/>
              </a:rPr>
              <a:t>I</a:t>
            </a:r>
            <a:r>
              <a:rPr lang="en-US" sz="2400" baseline="-25000" dirty="0">
                <a:solidFill>
                  <a:srgbClr val="FFC000"/>
                </a:solidFill>
                <a:latin typeface="Times New Roman" pitchFamily="18" charset="0"/>
              </a:rPr>
              <a:t>Z</a:t>
            </a:r>
            <a:endParaRPr lang="en-AU" sz="2400" baseline="-25000" dirty="0">
              <a:solidFill>
                <a:srgbClr val="FFC000"/>
              </a:solidFill>
              <a:latin typeface="Times New Roman" pitchFamily="18" charset="0"/>
            </a:endParaRPr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1066800" y="4800600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C000"/>
                </a:solidFill>
                <a:latin typeface="Times New Roman" pitchFamily="18" charset="0"/>
              </a:rPr>
              <a:t>2.       I</a:t>
            </a:r>
            <a:r>
              <a:rPr lang="en-US" sz="2400" baseline="-25000" dirty="0">
                <a:solidFill>
                  <a:srgbClr val="FFC000"/>
                </a:solidFill>
                <a:latin typeface="Times New Roman" pitchFamily="18" charset="0"/>
              </a:rPr>
              <a:t>2</a:t>
            </a:r>
            <a:r>
              <a:rPr lang="en-US" sz="2400" dirty="0">
                <a:solidFill>
                  <a:srgbClr val="FFC000"/>
                </a:solidFill>
                <a:latin typeface="Times New Roman" pitchFamily="18" charset="0"/>
              </a:rPr>
              <a:t> </a:t>
            </a:r>
            <a:r>
              <a:rPr lang="en-US" sz="2400" dirty="0">
                <a:solidFill>
                  <a:srgbClr val="FFC000"/>
                </a:solidFill>
                <a:latin typeface="Times New Roman" pitchFamily="18" charset="0"/>
                <a:sym typeface="UniversalMath1 BT" pitchFamily="18" charset="2"/>
              </a:rPr>
              <a:t>≤</a:t>
            </a:r>
            <a:r>
              <a:rPr lang="en-US" sz="2400" dirty="0" smtClean="0">
                <a:solidFill>
                  <a:srgbClr val="FFC000"/>
                </a:solidFill>
                <a:latin typeface="Times New Roman" pitchFamily="18" charset="0"/>
              </a:rPr>
              <a:t> </a:t>
            </a:r>
            <a:r>
              <a:rPr lang="en-US" sz="2400" dirty="0">
                <a:solidFill>
                  <a:srgbClr val="FFC000"/>
                </a:solidFill>
                <a:latin typeface="Times New Roman" pitchFamily="18" charset="0"/>
              </a:rPr>
              <a:t>(1.45 </a:t>
            </a:r>
            <a:r>
              <a:rPr lang="en-US" sz="2400" dirty="0">
                <a:solidFill>
                  <a:srgbClr val="FFC000"/>
                </a:solidFill>
              </a:rPr>
              <a:t>x</a:t>
            </a:r>
            <a:r>
              <a:rPr lang="en-US" sz="2400" dirty="0">
                <a:solidFill>
                  <a:srgbClr val="FFC000"/>
                </a:solidFill>
                <a:latin typeface="Times New Roman" pitchFamily="18" charset="0"/>
              </a:rPr>
              <a:t> I</a:t>
            </a:r>
            <a:r>
              <a:rPr lang="en-US" sz="2400" baseline="-25000" dirty="0">
                <a:solidFill>
                  <a:srgbClr val="FFC000"/>
                </a:solidFill>
                <a:latin typeface="Times New Roman" pitchFamily="18" charset="0"/>
              </a:rPr>
              <a:t>Z</a:t>
            </a:r>
            <a:r>
              <a:rPr lang="en-US" sz="2400" dirty="0">
                <a:solidFill>
                  <a:srgbClr val="FFC000"/>
                </a:solidFill>
                <a:latin typeface="Times New Roman" pitchFamily="18" charset="0"/>
              </a:rPr>
              <a:t>)</a:t>
            </a:r>
            <a:endParaRPr lang="en-AU" sz="2400" dirty="0">
              <a:solidFill>
                <a:srgbClr val="FFC000"/>
              </a:solidFill>
              <a:latin typeface="Times New Roman" pitchFamily="18" charset="0"/>
            </a:endParaRPr>
          </a:p>
        </p:txBody>
      </p:sp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4495800" y="3733800"/>
            <a:ext cx="39624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dirty="0">
                <a:solidFill>
                  <a:srgbClr val="FFC000"/>
                </a:solidFill>
              </a:rPr>
              <a:t>Where:</a:t>
            </a:r>
          </a:p>
          <a:p>
            <a:endParaRPr lang="en-US" sz="1600" dirty="0">
              <a:solidFill>
                <a:srgbClr val="FFC000"/>
              </a:solidFill>
            </a:endParaRPr>
          </a:p>
          <a:p>
            <a:r>
              <a:rPr lang="en-US" sz="1600" dirty="0">
                <a:solidFill>
                  <a:srgbClr val="FFC000"/>
                </a:solidFill>
                <a:latin typeface="Times New Roman" pitchFamily="18" charset="0"/>
              </a:rPr>
              <a:t>I</a:t>
            </a:r>
            <a:r>
              <a:rPr lang="en-US" sz="1700" baseline="-25000" dirty="0">
                <a:solidFill>
                  <a:srgbClr val="FFC000"/>
                </a:solidFill>
              </a:rPr>
              <a:t>B</a:t>
            </a:r>
            <a:r>
              <a:rPr lang="en-US" sz="1600" dirty="0">
                <a:solidFill>
                  <a:srgbClr val="FFC000"/>
                </a:solidFill>
              </a:rPr>
              <a:t> = Circuit maximum demand.</a:t>
            </a:r>
          </a:p>
          <a:p>
            <a:r>
              <a:rPr lang="en-US" sz="1600" dirty="0">
                <a:solidFill>
                  <a:srgbClr val="FFC000"/>
                </a:solidFill>
                <a:latin typeface="Times New Roman" pitchFamily="18" charset="0"/>
              </a:rPr>
              <a:t>I</a:t>
            </a:r>
            <a:r>
              <a:rPr lang="en-US" sz="1700" baseline="-25000" dirty="0">
                <a:solidFill>
                  <a:srgbClr val="FFC000"/>
                </a:solidFill>
              </a:rPr>
              <a:t>N</a:t>
            </a:r>
            <a:r>
              <a:rPr lang="en-US" sz="1600" dirty="0">
                <a:solidFill>
                  <a:srgbClr val="FFC000"/>
                </a:solidFill>
              </a:rPr>
              <a:t> = Nominal current of protective device.</a:t>
            </a:r>
          </a:p>
          <a:p>
            <a:r>
              <a:rPr lang="en-US" sz="1600" dirty="0">
                <a:solidFill>
                  <a:srgbClr val="FFC000"/>
                </a:solidFill>
                <a:latin typeface="Times New Roman" pitchFamily="18" charset="0"/>
              </a:rPr>
              <a:t>I</a:t>
            </a:r>
            <a:r>
              <a:rPr lang="en-US" sz="1700" baseline="-25000" dirty="0">
                <a:solidFill>
                  <a:srgbClr val="FFC000"/>
                </a:solidFill>
              </a:rPr>
              <a:t>Z</a:t>
            </a:r>
            <a:r>
              <a:rPr lang="en-US" sz="1600" dirty="0">
                <a:solidFill>
                  <a:srgbClr val="FFC000"/>
                </a:solidFill>
              </a:rPr>
              <a:t> = Current carrying capacity of cable.</a:t>
            </a:r>
          </a:p>
          <a:p>
            <a:r>
              <a:rPr lang="en-US" sz="1600" dirty="0">
                <a:solidFill>
                  <a:srgbClr val="FFC000"/>
                </a:solidFill>
                <a:latin typeface="Times New Roman" pitchFamily="18" charset="0"/>
              </a:rPr>
              <a:t>I</a:t>
            </a:r>
            <a:r>
              <a:rPr lang="en-US" sz="1700" baseline="-25000" dirty="0">
                <a:solidFill>
                  <a:srgbClr val="FFC000"/>
                </a:solidFill>
              </a:rPr>
              <a:t>2</a:t>
            </a:r>
            <a:r>
              <a:rPr lang="en-US" sz="1600" dirty="0">
                <a:solidFill>
                  <a:srgbClr val="FFC000"/>
                </a:solidFill>
              </a:rPr>
              <a:t> = Current to operate protective device: </a:t>
            </a:r>
          </a:p>
          <a:p>
            <a:r>
              <a:rPr lang="en-US" sz="1600" dirty="0">
                <a:solidFill>
                  <a:srgbClr val="FFC000"/>
                </a:solidFill>
              </a:rPr>
              <a:t>            1.4 x</a:t>
            </a:r>
            <a:r>
              <a:rPr lang="en-US" sz="1600" dirty="0">
                <a:solidFill>
                  <a:srgbClr val="FFC000"/>
                </a:solidFill>
                <a:latin typeface="Times New Roman" pitchFamily="18" charset="0"/>
              </a:rPr>
              <a:t> I</a:t>
            </a:r>
            <a:r>
              <a:rPr lang="en-US" sz="1700" baseline="-25000" dirty="0">
                <a:solidFill>
                  <a:srgbClr val="FFC000"/>
                </a:solidFill>
              </a:rPr>
              <a:t>N</a:t>
            </a:r>
            <a:r>
              <a:rPr lang="en-US" sz="1600" dirty="0">
                <a:solidFill>
                  <a:srgbClr val="FFC000"/>
                </a:solidFill>
              </a:rPr>
              <a:t> for circuit breakers or</a:t>
            </a:r>
          </a:p>
          <a:p>
            <a:r>
              <a:rPr lang="en-US" sz="1600" dirty="0">
                <a:solidFill>
                  <a:srgbClr val="FFC000"/>
                </a:solidFill>
              </a:rPr>
              <a:t>            1.6 x </a:t>
            </a:r>
            <a:r>
              <a:rPr lang="en-US" sz="1600" dirty="0">
                <a:solidFill>
                  <a:srgbClr val="FFC000"/>
                </a:solidFill>
                <a:latin typeface="Times New Roman" pitchFamily="18" charset="0"/>
              </a:rPr>
              <a:t>I</a:t>
            </a:r>
            <a:r>
              <a:rPr lang="en-US" sz="1700" baseline="-25000" dirty="0">
                <a:solidFill>
                  <a:srgbClr val="FFC000"/>
                </a:solidFill>
              </a:rPr>
              <a:t>N</a:t>
            </a:r>
            <a:r>
              <a:rPr lang="en-US" sz="1600" dirty="0">
                <a:solidFill>
                  <a:srgbClr val="FFC000"/>
                </a:solidFill>
              </a:rPr>
              <a:t> for HRC fuses.</a:t>
            </a:r>
            <a:endParaRPr lang="en-AU" sz="1600" dirty="0">
              <a:solidFill>
                <a:srgbClr val="FFC000"/>
              </a:solidFill>
            </a:endParaRPr>
          </a:p>
        </p:txBody>
      </p:sp>
      <p:sp>
        <p:nvSpPr>
          <p:cNvPr id="76806" name="Text Box 6"/>
          <p:cNvSpPr txBox="1">
            <a:spLocks noChangeArrowheads="1"/>
          </p:cNvSpPr>
          <p:nvPr/>
        </p:nvSpPr>
        <p:spPr bwMode="auto">
          <a:xfrm>
            <a:off x="5867400" y="24384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76807" name="Text Box 7"/>
          <p:cNvSpPr txBox="1">
            <a:spLocks noChangeArrowheads="1"/>
          </p:cNvSpPr>
          <p:nvPr/>
        </p:nvSpPr>
        <p:spPr bwMode="auto">
          <a:xfrm>
            <a:off x="6858000" y="2349500"/>
            <a:ext cx="1295400" cy="10795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n-US" sz="1600" dirty="0"/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Maximum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demand of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circuit</a:t>
            </a:r>
            <a:endParaRPr lang="en-AU" sz="1600" dirty="0">
              <a:solidFill>
                <a:schemeClr val="bg1"/>
              </a:solidFill>
            </a:endParaRPr>
          </a:p>
        </p:txBody>
      </p:sp>
      <p:sp>
        <p:nvSpPr>
          <p:cNvPr id="76808" name="Text Box 8"/>
          <p:cNvSpPr txBox="1">
            <a:spLocks noChangeArrowheads="1"/>
          </p:cNvSpPr>
          <p:nvPr/>
        </p:nvSpPr>
        <p:spPr bwMode="auto">
          <a:xfrm>
            <a:off x="5562600" y="2105025"/>
            <a:ext cx="1295400" cy="13239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Nominal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current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rating of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protective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device</a:t>
            </a:r>
            <a:endParaRPr lang="en-AU" sz="1600" dirty="0">
              <a:solidFill>
                <a:schemeClr val="bg1"/>
              </a:solidFill>
            </a:endParaRPr>
          </a:p>
        </p:txBody>
      </p:sp>
      <p:sp>
        <p:nvSpPr>
          <p:cNvPr id="76809" name="Text Box 9"/>
          <p:cNvSpPr txBox="1">
            <a:spLocks noChangeArrowheads="1"/>
          </p:cNvSpPr>
          <p:nvPr/>
        </p:nvSpPr>
        <p:spPr bwMode="auto">
          <a:xfrm>
            <a:off x="4267200" y="1860550"/>
            <a:ext cx="1295400" cy="15684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n-US" sz="1600"/>
          </a:p>
          <a:p>
            <a:pPr algn="ctr"/>
            <a:r>
              <a:rPr lang="en-US" sz="1600"/>
              <a:t>Continuous</a:t>
            </a:r>
          </a:p>
          <a:p>
            <a:pPr algn="ctr"/>
            <a:r>
              <a:rPr lang="en-US" sz="1600"/>
              <a:t>current</a:t>
            </a:r>
          </a:p>
          <a:p>
            <a:pPr algn="ctr"/>
            <a:r>
              <a:rPr lang="en-US" sz="1600"/>
              <a:t>rating of</a:t>
            </a:r>
          </a:p>
          <a:p>
            <a:pPr algn="ctr"/>
            <a:r>
              <a:rPr lang="en-US" sz="1600"/>
              <a:t>cable</a:t>
            </a:r>
          </a:p>
          <a:p>
            <a:pPr algn="ctr"/>
            <a:endParaRPr lang="en-AU" sz="1600"/>
          </a:p>
        </p:txBody>
      </p:sp>
      <p:sp>
        <p:nvSpPr>
          <p:cNvPr id="76810" name="Text Box 10"/>
          <p:cNvSpPr txBox="1">
            <a:spLocks noChangeArrowheads="1"/>
          </p:cNvSpPr>
          <p:nvPr/>
        </p:nvSpPr>
        <p:spPr bwMode="auto">
          <a:xfrm>
            <a:off x="2971800" y="1616075"/>
            <a:ext cx="1295400" cy="18129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600" dirty="0"/>
              <a:t> </a:t>
            </a:r>
          </a:p>
          <a:p>
            <a:pPr algn="ctr"/>
            <a:endParaRPr lang="en-US" sz="1600" dirty="0"/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Operation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of circuit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breaker</a:t>
            </a:r>
          </a:p>
          <a:p>
            <a:pPr algn="ctr"/>
            <a:endParaRPr lang="en-US" sz="1600" dirty="0"/>
          </a:p>
          <a:p>
            <a:pPr algn="ctr"/>
            <a:endParaRPr lang="en-AU" sz="1600" dirty="0"/>
          </a:p>
        </p:txBody>
      </p:sp>
      <p:sp>
        <p:nvSpPr>
          <p:cNvPr id="76811" name="Text Box 11"/>
          <p:cNvSpPr txBox="1">
            <a:spLocks noChangeArrowheads="1"/>
          </p:cNvSpPr>
          <p:nvPr/>
        </p:nvSpPr>
        <p:spPr bwMode="auto">
          <a:xfrm>
            <a:off x="1676400" y="1371600"/>
            <a:ext cx="1295400" cy="20574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n-US" sz="1600" dirty="0"/>
          </a:p>
          <a:p>
            <a:pPr algn="ctr"/>
            <a:endParaRPr lang="en-US" sz="1600" dirty="0"/>
          </a:p>
          <a:p>
            <a:pPr algn="ctr"/>
            <a:endParaRPr lang="en-US" sz="1600" dirty="0"/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Operation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of HRC 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fuse</a:t>
            </a:r>
          </a:p>
          <a:p>
            <a:pPr algn="ctr"/>
            <a:endParaRPr lang="en-US" sz="1600" dirty="0"/>
          </a:p>
          <a:p>
            <a:pPr algn="ctr"/>
            <a:endParaRPr lang="en-US" sz="1600" dirty="0"/>
          </a:p>
        </p:txBody>
      </p:sp>
      <p:sp>
        <p:nvSpPr>
          <p:cNvPr id="76812" name="Rectangle 12"/>
          <p:cNvSpPr>
            <a:spLocks noChangeArrowheads="1"/>
          </p:cNvSpPr>
          <p:nvPr/>
        </p:nvSpPr>
        <p:spPr bwMode="auto">
          <a:xfrm>
            <a:off x="7315200" y="1847850"/>
            <a:ext cx="420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FFC000"/>
                </a:solidFill>
                <a:latin typeface="Times New Roman" pitchFamily="18" charset="0"/>
              </a:rPr>
              <a:t>I</a:t>
            </a:r>
            <a:r>
              <a:rPr lang="en-US" sz="2400" baseline="-25000" dirty="0">
                <a:solidFill>
                  <a:srgbClr val="FFC000"/>
                </a:solidFill>
                <a:latin typeface="Times New Roman" pitchFamily="18" charset="0"/>
              </a:rPr>
              <a:t>B</a:t>
            </a:r>
            <a:endParaRPr lang="en-AU" sz="2400" baseline="-25000" dirty="0">
              <a:solidFill>
                <a:srgbClr val="FFC000"/>
              </a:solidFill>
              <a:latin typeface="Times New Roman" pitchFamily="18" charset="0"/>
            </a:endParaRPr>
          </a:p>
        </p:txBody>
      </p:sp>
      <p:sp>
        <p:nvSpPr>
          <p:cNvPr id="76813" name="Rectangle 13"/>
          <p:cNvSpPr>
            <a:spLocks noChangeArrowheads="1"/>
          </p:cNvSpPr>
          <p:nvPr/>
        </p:nvSpPr>
        <p:spPr bwMode="auto">
          <a:xfrm>
            <a:off x="6019800" y="1609725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C000"/>
                </a:solidFill>
                <a:latin typeface="Times New Roman" pitchFamily="18" charset="0"/>
              </a:rPr>
              <a:t>I</a:t>
            </a:r>
            <a:r>
              <a:rPr lang="en-US" sz="2400" baseline="-25000" dirty="0">
                <a:solidFill>
                  <a:srgbClr val="FFC000"/>
                </a:solidFill>
                <a:latin typeface="Times New Roman" pitchFamily="18" charset="0"/>
              </a:rPr>
              <a:t>N</a:t>
            </a:r>
            <a:endParaRPr lang="en-AU" sz="2400" baseline="-25000" dirty="0">
              <a:solidFill>
                <a:srgbClr val="FFC000"/>
              </a:solidFill>
              <a:latin typeface="Times New Roman" pitchFamily="18" charset="0"/>
            </a:endParaRPr>
          </a:p>
        </p:txBody>
      </p:sp>
      <p:sp>
        <p:nvSpPr>
          <p:cNvPr id="76814" name="Rectangle 14"/>
          <p:cNvSpPr>
            <a:spLocks noChangeArrowheads="1"/>
          </p:cNvSpPr>
          <p:nvPr/>
        </p:nvSpPr>
        <p:spPr bwMode="auto">
          <a:xfrm>
            <a:off x="4724400" y="1371600"/>
            <a:ext cx="409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C000"/>
                </a:solidFill>
                <a:latin typeface="Times New Roman" pitchFamily="18" charset="0"/>
              </a:rPr>
              <a:t>I</a:t>
            </a:r>
            <a:r>
              <a:rPr lang="en-US" sz="2400" baseline="-25000" dirty="0">
                <a:solidFill>
                  <a:srgbClr val="FFC000"/>
                </a:solidFill>
                <a:latin typeface="Times New Roman" pitchFamily="18" charset="0"/>
              </a:rPr>
              <a:t>Z</a:t>
            </a:r>
            <a:endParaRPr lang="en-AU" sz="2400" baseline="-25000" dirty="0">
              <a:solidFill>
                <a:srgbClr val="FFC000"/>
              </a:solidFill>
              <a:latin typeface="Times New Roman" pitchFamily="18" charset="0"/>
            </a:endParaRPr>
          </a:p>
        </p:txBody>
      </p:sp>
      <p:sp>
        <p:nvSpPr>
          <p:cNvPr id="76815" name="Rectangle 15"/>
          <p:cNvSpPr>
            <a:spLocks noChangeArrowheads="1"/>
          </p:cNvSpPr>
          <p:nvPr/>
        </p:nvSpPr>
        <p:spPr bwMode="auto">
          <a:xfrm>
            <a:off x="3429000" y="1133475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C000"/>
                </a:solidFill>
                <a:latin typeface="Times New Roman" pitchFamily="18" charset="0"/>
              </a:rPr>
              <a:t>I</a:t>
            </a:r>
            <a:r>
              <a:rPr lang="en-US" sz="2400" baseline="-25000" dirty="0">
                <a:solidFill>
                  <a:srgbClr val="FFC000"/>
                </a:solidFill>
                <a:latin typeface="Times New Roman" pitchFamily="18" charset="0"/>
              </a:rPr>
              <a:t>2</a:t>
            </a:r>
            <a:endParaRPr lang="en-AU" sz="2400" baseline="-25000" dirty="0">
              <a:solidFill>
                <a:srgbClr val="FFC000"/>
              </a:solidFill>
              <a:latin typeface="Times New Roman" pitchFamily="18" charset="0"/>
            </a:endParaRPr>
          </a:p>
        </p:txBody>
      </p:sp>
      <p:sp>
        <p:nvSpPr>
          <p:cNvPr id="76816" name="Rectangle 16"/>
          <p:cNvSpPr>
            <a:spLocks noChangeArrowheads="1"/>
          </p:cNvSpPr>
          <p:nvPr/>
        </p:nvSpPr>
        <p:spPr bwMode="auto">
          <a:xfrm>
            <a:off x="2133600" y="9144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C000"/>
                </a:solidFill>
                <a:latin typeface="Times New Roman" pitchFamily="18" charset="0"/>
              </a:rPr>
              <a:t>I</a:t>
            </a:r>
            <a:r>
              <a:rPr lang="en-US" sz="2400" baseline="-25000" dirty="0">
                <a:solidFill>
                  <a:srgbClr val="FFC000"/>
                </a:solidFill>
                <a:latin typeface="Times New Roman" pitchFamily="18" charset="0"/>
              </a:rPr>
              <a:t>2</a:t>
            </a:r>
            <a:endParaRPr lang="en-AU" sz="2400" baseline="-25000" dirty="0">
              <a:solidFill>
                <a:srgbClr val="FFC000"/>
              </a:solidFill>
              <a:latin typeface="Times New Roman" pitchFamily="18" charset="0"/>
            </a:endParaRPr>
          </a:p>
        </p:txBody>
      </p:sp>
      <p:sp>
        <p:nvSpPr>
          <p:cNvPr id="76818" name="Text Box 18"/>
          <p:cNvSpPr txBox="1">
            <a:spLocks noChangeArrowheads="1"/>
          </p:cNvSpPr>
          <p:nvPr/>
        </p:nvSpPr>
        <p:spPr bwMode="auto">
          <a:xfrm>
            <a:off x="357158" y="5486400"/>
            <a:ext cx="421484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FF00"/>
                </a:solidFill>
              </a:rPr>
              <a:t>See AS/NZS </a:t>
            </a:r>
            <a:r>
              <a:rPr lang="en-US" sz="1600" dirty="0" smtClean="0">
                <a:solidFill>
                  <a:srgbClr val="FFFF00"/>
                </a:solidFill>
              </a:rPr>
              <a:t>3000:2007 </a:t>
            </a:r>
            <a:r>
              <a:rPr lang="en-US" sz="1600" dirty="0" smtClean="0">
                <a:solidFill>
                  <a:srgbClr val="FFFF00"/>
                </a:solidFill>
              </a:rPr>
              <a:t>Clause 2.5.3.1</a:t>
            </a:r>
            <a:endParaRPr lang="en-AU" sz="1600" dirty="0">
              <a:solidFill>
                <a:srgbClr val="FFFF00"/>
              </a:solidFill>
            </a:endParaRPr>
          </a:p>
        </p:txBody>
      </p:sp>
      <p:sp>
        <p:nvSpPr>
          <p:cNvPr id="19" name="U-Turn Arrow 18">
            <a:hlinkClick r:id="" action="ppaction://hlinkshowjump?jump=lastslideviewed"/>
          </p:cNvPr>
          <p:cNvSpPr/>
          <p:nvPr/>
        </p:nvSpPr>
        <p:spPr>
          <a:xfrm rot="5400000">
            <a:off x="611560" y="6093296"/>
            <a:ext cx="288032" cy="36004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6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68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68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68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68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68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768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76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76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autoUpdateAnimBg="0"/>
      <p:bldP spid="76804" grpId="0" autoUpdateAnimBg="0"/>
      <p:bldP spid="76805" grpId="0" build="p"/>
      <p:bldP spid="76818" grpId="1"/>
      <p:bldP spid="19" grpId="0" animBg="1"/>
    </p:bldLst>
  </p:timing>
</p:sld>
</file>

<file path=ppt/theme/theme1.xml><?xml version="1.0" encoding="utf-8"?>
<a:theme xmlns:a="http://schemas.openxmlformats.org/drawingml/2006/main" name="CircuitProtectionPrinciplesV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CircuitProtectionPrinciplesV4</Template>
  <TotalTime>9</TotalTime>
  <Words>5840</Words>
  <Application>Microsoft Office PowerPoint</Application>
  <PresentationFormat>On-screen Show (4:3)</PresentationFormat>
  <Paragraphs>610</Paragraphs>
  <Slides>66</Slides>
  <Notes>66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66</vt:i4>
      </vt:variant>
    </vt:vector>
  </HeadingPairs>
  <TitlesOfParts>
    <vt:vector size="71" baseType="lpstr">
      <vt:lpstr>CircuitProtectionPrinciplesV4</vt:lpstr>
      <vt:lpstr>CorelDRAW!</vt:lpstr>
      <vt:lpstr>Equation</vt:lpstr>
      <vt:lpstr>Chart</vt:lpstr>
      <vt:lpstr>Document</vt:lpstr>
      <vt:lpstr>Circuit Protection Principles</vt:lpstr>
      <vt:lpstr> Health, Safety &amp; Environmental Message</vt:lpstr>
      <vt:lpstr>Circuit Protection Considerations - Overview</vt:lpstr>
      <vt:lpstr>Wiring Systems</vt:lpstr>
      <vt:lpstr>Current Definitions</vt:lpstr>
      <vt:lpstr>Protection of Wiring</vt:lpstr>
      <vt:lpstr> Overload Protection</vt:lpstr>
      <vt:lpstr>Coordination Requirement</vt:lpstr>
      <vt:lpstr> Coordination</vt:lpstr>
      <vt:lpstr> Short-circuit Protection</vt:lpstr>
      <vt:lpstr> Short Circuit Current</vt:lpstr>
      <vt:lpstr> Transformer Impedance Percent</vt:lpstr>
      <vt:lpstr> Transformer Full Load Current</vt:lpstr>
      <vt:lpstr> Prospective Fault Current</vt:lpstr>
      <vt:lpstr> Impedance/Phase of Supply</vt:lpstr>
      <vt:lpstr> Cable Impedance</vt:lpstr>
      <vt:lpstr> Fault Level at Main Switchboard</vt:lpstr>
      <vt:lpstr> Circuit Breaker Rating</vt:lpstr>
      <vt:lpstr> Equation Summary</vt:lpstr>
      <vt:lpstr> Fault Loop Impedance</vt:lpstr>
      <vt:lpstr> Fault Current Path (MEN)</vt:lpstr>
      <vt:lpstr> Disconnection Times</vt:lpstr>
      <vt:lpstr> Circuit Breaker Mean Tripping Time</vt:lpstr>
      <vt:lpstr> Fault Loop Impedance Equation</vt:lpstr>
      <vt:lpstr> Fault Loop Impedance Calculation</vt:lpstr>
      <vt:lpstr> Maximum Circuit Lengths -  Table B1</vt:lpstr>
      <vt:lpstr> Touch Voltage</vt:lpstr>
      <vt:lpstr> Touch Voltage Equation</vt:lpstr>
      <vt:lpstr> Touch Voltage Calculation</vt:lpstr>
      <vt:lpstr> Touch Voltage Limit</vt:lpstr>
      <vt:lpstr> Short Circuit Current</vt:lpstr>
      <vt:lpstr> Short Circuit Disconnect Time</vt:lpstr>
      <vt:lpstr> Short Circuit Current</vt:lpstr>
      <vt:lpstr> Overload Current Calculation</vt:lpstr>
      <vt:lpstr>Maximum Demand - Purpose</vt:lpstr>
      <vt:lpstr>Maximum Demand - Methods</vt:lpstr>
      <vt:lpstr>Maximum Demand - Calculations (Single Phase)</vt:lpstr>
      <vt:lpstr>Maximum Demand - Calculations (Multiphase)</vt:lpstr>
      <vt:lpstr>Maximum Demand - Calculations Table</vt:lpstr>
      <vt:lpstr>Maximum Demand - Single Phase Example 1</vt:lpstr>
      <vt:lpstr>Maximum Demand Table - Sample 1</vt:lpstr>
      <vt:lpstr>Cable Selection Factors</vt:lpstr>
      <vt:lpstr> Permissible Voltage Drop</vt:lpstr>
      <vt:lpstr> Voltage Drop Calculations</vt:lpstr>
      <vt:lpstr> Voltage Drop in mV/A.m</vt:lpstr>
      <vt:lpstr> Meaning of Vc (mV/A.m)</vt:lpstr>
      <vt:lpstr> Sample Calculation of Vc (mV/A.m) (Volt Drop)</vt:lpstr>
      <vt:lpstr> Sample Calculation of Vc (mV/A.m)</vt:lpstr>
      <vt:lpstr> Sample Calculation of Vc (mV/A.m)</vt:lpstr>
      <vt:lpstr> Volt Drop in an Installation</vt:lpstr>
      <vt:lpstr> Installation Volt Drop</vt:lpstr>
      <vt:lpstr>Volt Drop Not Permissible</vt:lpstr>
      <vt:lpstr> Reference Summary</vt:lpstr>
      <vt:lpstr> Test Before You Touch</vt:lpstr>
      <vt:lpstr>Question 1  </vt:lpstr>
      <vt:lpstr>Question 2  </vt:lpstr>
      <vt:lpstr>Question 3 </vt:lpstr>
      <vt:lpstr>Question 4 </vt:lpstr>
      <vt:lpstr>Question 5 </vt:lpstr>
      <vt:lpstr>Question 6 </vt:lpstr>
      <vt:lpstr>Question 7 </vt:lpstr>
      <vt:lpstr>Question 8 </vt:lpstr>
      <vt:lpstr>Question 9 </vt:lpstr>
      <vt:lpstr>Question 10  </vt:lpstr>
      <vt:lpstr>Question 11 </vt:lpstr>
      <vt:lpstr>The End</vt:lpstr>
    </vt:vector>
  </TitlesOfParts>
  <Company>Swan TAFE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Circuit Protection Principles</dc:title>
  <dc:creator>fieldg</dc:creator>
  <cp:lastModifiedBy>fieldg</cp:lastModifiedBy>
  <cp:revision>2</cp:revision>
  <cp:lastPrinted>1601-01-01T00:00:00Z</cp:lastPrinted>
  <dcterms:created xsi:type="dcterms:W3CDTF">2013-04-05T02:10:51Z</dcterms:created>
  <dcterms:modified xsi:type="dcterms:W3CDTF">2013-04-05T02:20:28Z</dcterms:modified>
</cp:coreProperties>
</file>