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9"/>
  </p:notesMasterIdLst>
  <p:sldIdLst>
    <p:sldId id="322" r:id="rId2"/>
    <p:sldId id="324" r:id="rId3"/>
    <p:sldId id="325" r:id="rId4"/>
    <p:sldId id="326" r:id="rId5"/>
    <p:sldId id="327" r:id="rId6"/>
    <p:sldId id="357" r:id="rId7"/>
    <p:sldId id="329" r:id="rId8"/>
    <p:sldId id="358" r:id="rId9"/>
    <p:sldId id="331" r:id="rId10"/>
    <p:sldId id="359" r:id="rId11"/>
    <p:sldId id="333" r:id="rId12"/>
    <p:sldId id="360" r:id="rId13"/>
    <p:sldId id="335" r:id="rId14"/>
    <p:sldId id="361" r:id="rId15"/>
    <p:sldId id="337" r:id="rId16"/>
    <p:sldId id="362" r:id="rId17"/>
    <p:sldId id="339" r:id="rId18"/>
    <p:sldId id="363" r:id="rId19"/>
    <p:sldId id="341" r:id="rId20"/>
    <p:sldId id="342" r:id="rId21"/>
    <p:sldId id="364" r:id="rId22"/>
    <p:sldId id="345" r:id="rId23"/>
    <p:sldId id="346" r:id="rId24"/>
    <p:sldId id="347" r:id="rId25"/>
    <p:sldId id="348" r:id="rId26"/>
    <p:sldId id="349" r:id="rId27"/>
    <p:sldId id="321" r:id="rId28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94677" autoAdjust="0"/>
  </p:normalViewPr>
  <p:slideViewPr>
    <p:cSldViewPr snapToObjects="1">
      <p:cViewPr varScale="1">
        <p:scale>
          <a:sx n="102" d="100"/>
          <a:sy n="102" d="100"/>
        </p:scale>
        <p:origin x="1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209DCB1-B22A-48CF-B3D5-A84C0E1A4C2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680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1248561-4809-470F-A9CF-657AF5717BA3}" type="slidenum">
              <a:rPr lang="en-AU">
                <a:latin typeface="Arial" charset="0"/>
              </a:rPr>
              <a:pPr eaLnBrk="1" hangingPunct="1"/>
              <a:t>1</a:t>
            </a:fld>
            <a:endParaRPr lang="en-A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26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FDC1EB-C1D3-471A-B852-25C0BCE80E6E}" type="slidenum">
              <a:rPr lang="en-AU">
                <a:latin typeface="Arial" charset="0"/>
              </a:rPr>
              <a:pPr eaLnBrk="1" hangingPunct="1"/>
              <a:t>13</a:t>
            </a:fld>
            <a:endParaRPr lang="en-AU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81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948488" y="6381750"/>
            <a:ext cx="21955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AU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Version 2</a:t>
            </a:r>
          </a:p>
        </p:txBody>
      </p:sp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AU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 I Luff  2005</a:t>
            </a:r>
          </a:p>
        </p:txBody>
      </p:sp>
    </p:spTree>
    <p:extLst>
      <p:ext uri="{BB962C8B-B14F-4D97-AF65-F5344CB8AC3E}">
        <p14:creationId xmlns:p14="http://schemas.microsoft.com/office/powerpoint/2010/main" val="124216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19707-CA9A-4CF2-8F71-D2ECD6C9B78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469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03BDB-7E71-4A1C-91FB-3073DE309AE3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2285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ED6B8-5F88-4C3F-A8CC-1E3CC3A561A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6563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F893C-3AAD-469D-B9B7-D3FF91C713F8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064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D57AB-3591-44A6-95A6-A455DA0B165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684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1982D-3E53-49FF-8785-359DEE809E6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431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CF188-247E-4D88-BF01-4884F096DA9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724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EB8C4-4265-4988-8BA8-6EC7D1FA9C8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4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623E7-4AF9-4201-A852-4F2A1B6A545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583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471B0-9088-4D2D-B27A-BBCEC2FA65E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61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C4BE0-FA61-4AB2-84CE-321230FB773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324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6D875-B814-4CB4-81B7-297004B5CBA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99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1CF6628B-4C0A-4F85-B644-72A0C06F1C84}" type="slidenum">
              <a:rPr lang="en-AU"/>
              <a:pPr/>
              <a:t>‹#›</a:t>
            </a:fld>
            <a:endParaRPr lang="en-A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5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738188" y="2625725"/>
            <a:ext cx="7448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AU" sz="4000" b="1">
                <a:solidFill>
                  <a:schemeClr val="accent1"/>
                </a:solidFill>
                <a:latin typeface="Arial" charset="0"/>
              </a:rPr>
              <a:t>ELECTRICAL TRADES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AU" sz="4000" b="1" dirty="0" smtClean="0"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Maximum Demand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AU" sz="4000" b="1" dirty="0" smtClean="0"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Three Phase Domestic Installation</a:t>
            </a:r>
            <a:r>
              <a:rPr lang="en-AU" sz="4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604645"/>
            <a:ext cx="3816424" cy="79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85070015"/>
              </p:ext>
            </p:extLst>
          </p:nvPr>
        </p:nvGraphicFramePr>
        <p:xfrm>
          <a:off x="457200" y="292100"/>
          <a:ext cx="8386763" cy="4898266"/>
        </p:xfrm>
        <a:graphic>
          <a:graphicData uri="http://schemas.openxmlformats.org/drawingml/2006/table">
            <a:tbl>
              <a:tblPr/>
              <a:tblGrid>
                <a:gridCol w="2179638"/>
                <a:gridCol w="971550"/>
                <a:gridCol w="2120900"/>
                <a:gridCol w="1069975"/>
                <a:gridCol w="1131887"/>
                <a:gridCol w="912813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 W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A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16.3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Socket outlets 30 + 1 points </a:t>
                      </a:r>
                      <a:r>
                        <a:rPr kumimoji="0" lang="en-A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(1 for 1.2kW Pump)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</a:t>
                      </a:r>
                      <a:r>
                        <a:rPr kumimoji="0" lang="en-A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 = 10A      15 = 10A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x 3Ф 15A Socket outlets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B(iii)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Full rating for first then 75%   15 + (30 x .75) = 37.5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3kW Hot plate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4.8kW oven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3Ф Aircon 4kW @ 0.9 PF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x  =  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√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( ie 1.73) x  400 V x 0.9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6.4A / Ø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622.8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Socket Outlets Load group B( ii ) </a:t>
            </a: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one or more 15 Amps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1981200"/>
            <a:ext cx="6719887" cy="800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10 amps irrespective of the number of points</a:t>
            </a:r>
          </a:p>
        </p:txBody>
      </p:sp>
      <p:sp>
        <p:nvSpPr>
          <p:cNvPr id="240644" name="Text Box 4"/>
          <p:cNvSpPr txBox="1">
            <a:spLocks noChangeArrowheads="1"/>
          </p:cNvSpPr>
          <p:nvPr/>
        </p:nvSpPr>
        <p:spPr bwMode="auto">
          <a:xfrm>
            <a:off x="2195513" y="3081338"/>
            <a:ext cx="26130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ie 10 Amps</a:t>
            </a: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build="p"/>
      <p:bldP spid="2406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421707807"/>
              </p:ext>
            </p:extLst>
          </p:nvPr>
        </p:nvGraphicFramePr>
        <p:xfrm>
          <a:off x="457200" y="292100"/>
          <a:ext cx="8386763" cy="5012248"/>
        </p:xfrm>
        <a:graphic>
          <a:graphicData uri="http://schemas.openxmlformats.org/drawingml/2006/table">
            <a:tbl>
              <a:tblPr/>
              <a:tblGrid>
                <a:gridCol w="2179638"/>
                <a:gridCol w="766762"/>
                <a:gridCol w="2373313"/>
                <a:gridCol w="1022350"/>
                <a:gridCol w="1131887"/>
                <a:gridCol w="912813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 W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16.3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Socket outlets 31 points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 = 10A      17 = 10A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1-20 points = 10 Amps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3kW Hot plate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4.8kW oven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3Ф Aircon 4kW @ 0.9 PF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x  =  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√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( ie 1.73) x  400 V x 0.9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6.4A / Ø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622.8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" y="381000"/>
            <a:ext cx="8588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3200" b="1">
                <a:solidFill>
                  <a:srgbClr val="000000"/>
                </a:solidFill>
              </a:rPr>
              <a:t>Load Group C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00"/>
                </a:solidFill>
                <a:latin typeface="Arial" charset="0"/>
                <a:cs typeface="Arial" charset="0"/>
              </a:rPr>
              <a:t>Ranges, Cooking Appliances and Laundry equipment.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00"/>
                </a:solidFill>
                <a:latin typeface="Arial" charset="0"/>
                <a:cs typeface="Arial" charset="0"/>
              </a:rPr>
              <a:t> at 50% of connected load.</a:t>
            </a:r>
          </a:p>
        </p:txBody>
      </p:sp>
      <p:sp>
        <p:nvSpPr>
          <p:cNvPr id="242691" name="Text Box 3"/>
          <p:cNvSpPr txBox="1">
            <a:spLocks noChangeArrowheads="1"/>
          </p:cNvSpPr>
          <p:nvPr/>
        </p:nvSpPr>
        <p:spPr bwMode="auto">
          <a:xfrm>
            <a:off x="1295400" y="2881313"/>
            <a:ext cx="5849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00"/>
                </a:solidFill>
              </a:rPr>
              <a:t/>
            </a:r>
            <a:br>
              <a:rPr lang="en-AU" sz="2400" b="1">
                <a:solidFill>
                  <a:srgbClr val="000000"/>
                </a:solidFill>
              </a:rPr>
            </a:br>
            <a:r>
              <a:rPr lang="en-AU" sz="2400" b="1">
                <a:solidFill>
                  <a:srgbClr val="000000"/>
                </a:solidFill>
              </a:rPr>
              <a:t>                  </a:t>
            </a:r>
            <a:r>
              <a:rPr lang="en-AU" sz="2400" b="1" u="sng">
                <a:solidFill>
                  <a:srgbClr val="0000FF"/>
                </a:solidFill>
                <a:latin typeface="Arial" charset="0"/>
                <a:cs typeface="Arial" charset="0"/>
              </a:rPr>
              <a:t>6000 W 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x 0.5  =   13 Amps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                    230 V	</a:t>
            </a:r>
            <a:r>
              <a:rPr lang="en-AU" sz="2400" b="1">
                <a:solidFill>
                  <a:srgbClr val="0000FF"/>
                </a:solidFill>
              </a:rPr>
              <a:t>	</a:t>
            </a:r>
            <a:endParaRPr kumimoji="1" lang="en-US" sz="2400" b="1">
              <a:solidFill>
                <a:srgbClr val="0000FF"/>
              </a:solidFill>
            </a:endParaRP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730500" y="5765800"/>
            <a:ext cx="2746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2B2BFE"/>
                </a:solidFill>
              </a:rPr>
              <a:t> </a:t>
            </a:r>
            <a:endParaRPr lang="en-AU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2527300" y="2151063"/>
            <a:ext cx="2462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</a:rPr>
              <a:t>6 kW Wall Oven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381250" y="3997325"/>
            <a:ext cx="3451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  <a:latin typeface="Arial" charset="0"/>
              </a:rPr>
              <a:t>4.8 kW Hot Plates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95400" y="4459288"/>
            <a:ext cx="6002338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 dirty="0">
                <a:solidFill>
                  <a:srgbClr val="000000"/>
                </a:solidFill>
              </a:rPr>
              <a:t/>
            </a:r>
            <a:br>
              <a:rPr lang="en-AU" sz="2400" b="1" dirty="0">
                <a:solidFill>
                  <a:srgbClr val="000000"/>
                </a:solidFill>
              </a:rPr>
            </a:br>
            <a:r>
              <a:rPr lang="en-AU" sz="2400" b="1" dirty="0">
                <a:solidFill>
                  <a:srgbClr val="000000"/>
                </a:solidFill>
              </a:rPr>
              <a:t>                  </a:t>
            </a:r>
            <a:r>
              <a:rPr lang="en-AU" sz="2400" b="1" u="sng" dirty="0">
                <a:solidFill>
                  <a:srgbClr val="0000FF"/>
                </a:solidFill>
                <a:latin typeface="Arial" charset="0"/>
                <a:cs typeface="Arial" charset="0"/>
              </a:rPr>
              <a:t>4800 W </a:t>
            </a:r>
            <a:r>
              <a:rPr lang="en-AU" sz="2400" b="1" dirty="0">
                <a:solidFill>
                  <a:srgbClr val="0000FF"/>
                </a:solidFill>
                <a:latin typeface="Arial" charset="0"/>
                <a:cs typeface="Arial" charset="0"/>
              </a:rPr>
              <a:t>x 0.5  =   10.43 Amps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  <a:latin typeface="Arial" charset="0"/>
                <a:cs typeface="Arial" charset="0"/>
              </a:rPr>
              <a:t>                     230 V	</a:t>
            </a:r>
            <a:r>
              <a:rPr lang="en-AU" sz="2400" b="1" dirty="0">
                <a:solidFill>
                  <a:srgbClr val="0000FF"/>
                </a:solidFill>
              </a:rPr>
              <a:t>         =   </a:t>
            </a:r>
            <a:r>
              <a:rPr lang="en-AU" sz="2400" b="1" dirty="0" smtClean="0">
                <a:solidFill>
                  <a:srgbClr val="0000FF"/>
                </a:solidFill>
              </a:rPr>
              <a:t>10.4</a:t>
            </a:r>
            <a:r>
              <a:rPr lang="en-AU" sz="24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Amps</a:t>
            </a:r>
            <a:endParaRPr kumimoji="1" lang="en-US" sz="2400" b="1" dirty="0">
              <a:solidFill>
                <a:srgbClr val="0000FF"/>
              </a:solidFill>
            </a:endParaRPr>
          </a:p>
          <a:p>
            <a:pPr eaLnBrk="1" hangingPunct="1"/>
            <a:endParaRPr lang="en-AU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/>
      <p:bldP spid="242693" grpId="0"/>
      <p:bldP spid="1536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09074666"/>
              </p:ext>
            </p:extLst>
          </p:nvPr>
        </p:nvGraphicFramePr>
        <p:xfrm>
          <a:off x="457200" y="292100"/>
          <a:ext cx="8386763" cy="5098353"/>
        </p:xfrm>
        <a:graphic>
          <a:graphicData uri="http://schemas.openxmlformats.org/drawingml/2006/table">
            <a:tbl>
              <a:tblPr/>
              <a:tblGrid>
                <a:gridCol w="2179638"/>
                <a:gridCol w="766762"/>
                <a:gridCol w="2373313"/>
                <a:gridCol w="1022350"/>
                <a:gridCol w="1131887"/>
                <a:gridCol w="912813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 W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16.3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Socket outlets 31 points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 = 10A      17 = 10A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1-20 points = 10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6kW Oven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6000 W    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 50 % = 13A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13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50 % = 11A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10.4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3Ф Aircon 4kW @ 0.9 PF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x  =  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√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( ie 1.73) x  400 V x 0.9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6.4A / Ø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622.8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09600"/>
            <a:ext cx="8159750" cy="13716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Load Group D</a:t>
            </a: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Fixed Space Heating or Air Conditioning</a:t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at 75% of connected load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2687638"/>
            <a:ext cx="5497513" cy="800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kumimoji="1"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3.4 kW 3 </a:t>
            </a:r>
            <a:r>
              <a:rPr kumimoji="1" lang="az-Cyrl-AZ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  <a:sym typeface="WP Greek Century" pitchFamily="2" charset="2"/>
              </a:rPr>
              <a:t>Ф </a:t>
            </a:r>
            <a:r>
              <a:rPr kumimoji="1"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  <a:sym typeface="WP Greek Century" pitchFamily="2" charset="2"/>
              </a:rPr>
              <a:t>Air conditioner @ 6 A/ </a:t>
            </a:r>
            <a:r>
              <a:rPr kumimoji="1" lang="az-Cyrl-AZ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  <a:sym typeface="WP Greek Century" pitchFamily="2" charset="2"/>
              </a:rPr>
              <a:t>Ф</a:t>
            </a:r>
            <a:endParaRPr kumimoji="1" lang="en-AU" sz="2400" b="1" smtClean="0">
              <a:solidFill>
                <a:srgbClr val="0000FF"/>
              </a:solidFill>
              <a:effectLst/>
              <a:latin typeface="Arial" charset="0"/>
              <a:cs typeface="Arial" charset="0"/>
              <a:sym typeface="WP Greek Century" pitchFamily="2" charset="2"/>
            </a:endParaRP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1476375" y="3487738"/>
            <a:ext cx="2227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6 Amps x 0.75</a:t>
            </a:r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1476375" y="4402138"/>
            <a:ext cx="2060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4.5 Amps </a:t>
            </a:r>
            <a:r>
              <a:rPr kumimoji="1" lang="en-AU" sz="24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/ </a:t>
            </a:r>
            <a:r>
              <a:rPr kumimoji="1" lang="az-Cyrl-AZ" sz="24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Ф</a:t>
            </a:r>
            <a:endParaRPr kumimoji="1" lang="en-AU" sz="2400" b="1">
              <a:solidFill>
                <a:srgbClr val="0000FF"/>
              </a:solidFill>
              <a:latin typeface="Arial" charset="0"/>
              <a:cs typeface="Arial" charset="0"/>
              <a:sym typeface="WP Greek Century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/>
      <p:bldP spid="245764" grpId="0"/>
      <p:bldP spid="2457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097072417"/>
              </p:ext>
            </p:extLst>
          </p:nvPr>
        </p:nvGraphicFramePr>
        <p:xfrm>
          <a:off x="373063" y="292100"/>
          <a:ext cx="8470900" cy="5721923"/>
        </p:xfrm>
        <a:graphic>
          <a:graphicData uri="http://schemas.openxmlformats.org/drawingml/2006/table">
            <a:tbl>
              <a:tblPr/>
              <a:tblGrid>
                <a:gridCol w="2628900"/>
                <a:gridCol w="693737"/>
                <a:gridCol w="2847975"/>
                <a:gridCol w="730250"/>
                <a:gridCol w="803275"/>
                <a:gridCol w="766763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 W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16.3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Socket outlets 31 points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 = 10A      17 = 10A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1-20 points = 10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6kW Oven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6000 W  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 50 % = 13A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50 % =11A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10.4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3.4 kW 3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AC @ 6 A/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1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 A x 0.75 = 4.5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1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  <a:endParaRPr kumimoji="1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2" name="Text Box 4"/>
          <p:cNvSpPr txBox="1">
            <a:spLocks noChangeArrowheads="1"/>
          </p:cNvSpPr>
          <p:nvPr/>
        </p:nvSpPr>
        <p:spPr bwMode="auto">
          <a:xfrm>
            <a:off x="884238" y="3173413"/>
            <a:ext cx="7740650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u="sng">
                <a:solidFill>
                  <a:srgbClr val="000000"/>
                </a:solidFill>
              </a:rPr>
              <a:t/>
            </a:r>
            <a:br>
              <a:rPr lang="en-AU" sz="2400" b="1" u="sng">
                <a:solidFill>
                  <a:srgbClr val="000000"/>
                </a:solidFill>
              </a:rPr>
            </a:b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              </a:t>
            </a:r>
            <a:r>
              <a:rPr lang="en-AU" sz="2400" b="1" u="sng">
                <a:solidFill>
                  <a:srgbClr val="0000FF"/>
                </a:solidFill>
                <a:latin typeface="Arial" charset="0"/>
                <a:cs typeface="Arial" charset="0"/>
              </a:rPr>
              <a:t>    5400 W    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  x  .333  =   2.59Amps </a:t>
            </a:r>
            <a:r>
              <a:rPr kumimoji="1" lang="en-AU" sz="24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/ </a:t>
            </a:r>
            <a:r>
              <a:rPr kumimoji="1" lang="az-Cyrl-AZ" sz="24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Ф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       </a:t>
            </a:r>
            <a:r>
              <a:rPr kumimoji="1" lang="en-US" sz="2400">
                <a:solidFill>
                  <a:srgbClr val="0000FF"/>
                </a:solidFill>
                <a:latin typeface="Arial" charset="0"/>
                <a:cs typeface="Arial" charset="0"/>
              </a:rPr>
              <a:t>√</a:t>
            </a:r>
            <a:r>
              <a:rPr lang="en-AU" sz="240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3 ( ie 1.73) x  400 V		</a:t>
            </a: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2235200" y="5245100"/>
            <a:ext cx="2552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 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ie  2.6 Amps </a:t>
            </a:r>
            <a:r>
              <a:rPr kumimoji="1" lang="en-AU" sz="24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/ </a:t>
            </a:r>
            <a:r>
              <a:rPr kumimoji="1" lang="az-Cyrl-AZ" sz="24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Ф</a:t>
            </a:r>
            <a:endParaRPr lang="en-AU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884238" y="438150"/>
            <a:ext cx="733901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3200" b="1">
                <a:solidFill>
                  <a:srgbClr val="000000"/>
                </a:solidFill>
              </a:rPr>
              <a:t>Load Group E</a:t>
            </a:r>
          </a:p>
          <a:p>
            <a:r>
              <a:rPr lang="en-AU" sz="2400" b="1">
                <a:solidFill>
                  <a:srgbClr val="000000"/>
                </a:solidFill>
              </a:rPr>
              <a:t/>
            </a:r>
            <a:br>
              <a:rPr lang="en-AU" sz="2400" b="1">
                <a:solidFill>
                  <a:srgbClr val="000000"/>
                </a:solidFill>
              </a:rPr>
            </a:br>
            <a:r>
              <a:rPr lang="en-AU" sz="2400" b="1">
                <a:solidFill>
                  <a:srgbClr val="000000"/>
                </a:solidFill>
                <a:latin typeface="Arial" charset="0"/>
                <a:cs typeface="Arial" charset="0"/>
              </a:rPr>
              <a:t>Instantaneous Hot Water System</a:t>
            </a:r>
            <a:br>
              <a:rPr lang="en-AU" sz="2400" b="1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AU" sz="2400" b="1">
                <a:solidFill>
                  <a:srgbClr val="000000"/>
                </a:solidFill>
                <a:latin typeface="Arial" charset="0"/>
                <a:cs typeface="Arial" charset="0"/>
              </a:rPr>
              <a:t>at 33.3% of connected load.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2235200" y="2555875"/>
            <a:ext cx="3868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5.4 kW Hot Water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/>
      <p:bldP spid="2478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26768775"/>
              </p:ext>
            </p:extLst>
          </p:nvPr>
        </p:nvGraphicFramePr>
        <p:xfrm>
          <a:off x="457200" y="292100"/>
          <a:ext cx="8470900" cy="5848161"/>
        </p:xfrm>
        <a:graphic>
          <a:graphicData uri="http://schemas.openxmlformats.org/drawingml/2006/table">
            <a:tbl>
              <a:tblPr/>
              <a:tblGrid>
                <a:gridCol w="2628900"/>
                <a:gridCol w="693738"/>
                <a:gridCol w="2847975"/>
                <a:gridCol w="730250"/>
                <a:gridCol w="803275"/>
                <a:gridCol w="766762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 W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= 16.3A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16.3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Socket outlets 31 points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 = 10A      17 = 10A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1-20 points = 10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6kW Oven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6000 W  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 50 % = 13A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50 % = 11A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10.4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3.4 kW 3 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AC @ 6 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1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 A x 0.75 = 4.5A</a:t>
                      </a:r>
                      <a:endParaRPr kumimoji="1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  <a:endParaRPr kumimoji="1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 5.4kW  3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HWS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5400 W    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x  .333  = 2.6A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√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  x  400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</a:t>
                      </a: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  2.6</a:t>
                      </a: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 Pool Pump 1.2 kW</a:t>
            </a:r>
          </a:p>
        </p:txBody>
      </p:sp>
      <p:sp>
        <p:nvSpPr>
          <p:cNvPr id="249860" name="Text Box 4"/>
          <p:cNvSpPr txBox="1">
            <a:spLocks noChangeArrowheads="1"/>
          </p:cNvSpPr>
          <p:nvPr/>
        </p:nvSpPr>
        <p:spPr bwMode="auto">
          <a:xfrm>
            <a:off x="609600" y="2667000"/>
            <a:ext cx="6985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FF0000"/>
                </a:solidFill>
                <a:latin typeface="Arial" charset="0"/>
                <a:cs typeface="Arial" charset="0"/>
              </a:rPr>
              <a:t>At </a:t>
            </a:r>
            <a:r>
              <a:rPr lang="en-AU" sz="2400" b="1">
                <a:solidFill>
                  <a:srgbClr val="FF0000"/>
                </a:solidFill>
                <a:latin typeface="Arial" charset="0"/>
                <a:cs typeface="Arial" charset="0"/>
                <a:sym typeface="WP MathA" pitchFamily="2" charset="2"/>
              </a:rPr>
              <a:t> 8 Amps per kW (</a:t>
            </a:r>
            <a:r>
              <a:rPr lang="en-AU" sz="2400" b="1">
                <a:solidFill>
                  <a:srgbClr val="FF0000"/>
                </a:solidFill>
                <a:latin typeface="Arial" charset="0"/>
                <a:sym typeface="WP MathA" pitchFamily="2" charset="2"/>
              </a:rPr>
              <a:t>1000 W / 230V x 0.70 x 0.8 = 7.68A)</a:t>
            </a:r>
            <a:r>
              <a:rPr lang="en-AU" sz="2400" b="1">
                <a:solidFill>
                  <a:srgbClr val="FF0000"/>
                </a:solidFill>
                <a:latin typeface="Arial" charset="0"/>
                <a:cs typeface="Arial" charset="0"/>
                <a:sym typeface="WP MathA" pitchFamily="2" charset="2"/>
              </a:rPr>
              <a:t> = 1.2 x 8 =  9.6 Amps</a:t>
            </a:r>
            <a:endParaRPr lang="en-AU" sz="2400" b="1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609600" y="3657600"/>
            <a:ext cx="70262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sym typeface="WP MathA" pitchFamily="2" charset="2"/>
              </a:rPr>
              <a:t>Therefore for the purpose of maximum demand it will be connected to the supply via a 10 or 15 Amp Socket Outlet, and will therefore not change the loading of Load Group B ( i ) or B ( ii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0" grpId="0"/>
      <p:bldP spid="2498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3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Introduction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676400"/>
            <a:ext cx="7762875" cy="4016375"/>
          </a:xfrm>
        </p:spPr>
        <p:txBody>
          <a:bodyPr/>
          <a:lstStyle/>
          <a:p>
            <a:pPr eaLnBrk="1" hangingPunct="1"/>
            <a:r>
              <a:rPr lang="en-AU" sz="28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Calculate the Maximum Demand of a single phase domestic installation using AS/NZS 3000:2007</a:t>
            </a:r>
          </a:p>
          <a:p>
            <a:pPr eaLnBrk="1" hangingPunct="1"/>
            <a:endParaRPr lang="en-AU" sz="2800" b="1" smtClean="0">
              <a:solidFill>
                <a:srgbClr val="2B2BFE"/>
              </a:solidFill>
              <a:effectLst/>
              <a:latin typeface="Arial" charset="0"/>
              <a:cs typeface="Arial" charset="0"/>
            </a:endParaRPr>
          </a:p>
          <a:p>
            <a:pPr eaLnBrk="1" hangingPunct="1"/>
            <a:r>
              <a:rPr lang="en-AU" sz="28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Determine the cable size of the consumer main from the Maximum Demand with reference to WA Requirements and AS/NZS 3008.1.1</a:t>
            </a:r>
          </a:p>
          <a:p>
            <a:pPr eaLnBrk="1" hangingPunct="1"/>
            <a:endParaRPr lang="en-AU" sz="2800" b="1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822325" y="2405063"/>
            <a:ext cx="79629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FF0000"/>
                </a:solidFill>
                <a:latin typeface="Arial" charset="0"/>
                <a:cs typeface="Arial" charset="0"/>
              </a:rPr>
              <a:t>At </a:t>
            </a:r>
            <a:r>
              <a:rPr lang="en-AU" sz="2400" b="1">
                <a:solidFill>
                  <a:srgbClr val="FF0000"/>
                </a:solidFill>
                <a:latin typeface="Arial" charset="0"/>
                <a:cs typeface="Arial" charset="0"/>
                <a:sym typeface="WP MathA" pitchFamily="2" charset="2"/>
              </a:rPr>
              <a:t>(</a:t>
            </a:r>
            <a:r>
              <a:rPr lang="en-AU" sz="2400" b="1">
                <a:solidFill>
                  <a:srgbClr val="FF0000"/>
                </a:solidFill>
                <a:latin typeface="Arial" charset="0"/>
                <a:sym typeface="WP MathA" pitchFamily="2" charset="2"/>
              </a:rPr>
              <a:t>1000 W / 400V x 1.73 x 0.9 x 0.8)</a:t>
            </a:r>
            <a:r>
              <a:rPr lang="en-AU" sz="2400" b="1">
                <a:solidFill>
                  <a:srgbClr val="FF0000"/>
                </a:solidFill>
                <a:latin typeface="Arial" charset="0"/>
                <a:cs typeface="Arial" charset="0"/>
                <a:sym typeface="WP MathA" pitchFamily="2" charset="2"/>
              </a:rPr>
              <a:t> = 2 Amps per kW </a:t>
            </a:r>
            <a:endParaRPr lang="en-AU" sz="2400" b="1">
              <a:solidFill>
                <a:srgbClr val="FF0000"/>
              </a:solidFill>
              <a:latin typeface="Arial" charset="0"/>
              <a:sym typeface="WP MathA" pitchFamily="2" charset="2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FF0000"/>
                </a:solidFill>
                <a:latin typeface="Arial" charset="0"/>
                <a:cs typeface="Arial" charset="0"/>
                <a:sym typeface="WP MathA" pitchFamily="2" charset="2"/>
              </a:rPr>
              <a:t> = 2A x 3 =  6 Amps / </a:t>
            </a:r>
            <a:r>
              <a:rPr kumimoji="1" lang="az-Cyrl-AZ" sz="2400" b="1">
                <a:solidFill>
                  <a:srgbClr val="FF0000"/>
                </a:solidFill>
                <a:latin typeface="Arial" charset="0"/>
                <a:cs typeface="Arial" charset="0"/>
                <a:sym typeface="WP Greek Century" pitchFamily="2" charset="2"/>
              </a:rPr>
              <a:t>Ф</a:t>
            </a:r>
            <a:endParaRPr lang="en-US" sz="2400" b="1">
              <a:solidFill>
                <a:srgbClr val="FF0000"/>
              </a:solidFill>
              <a:latin typeface="Arial" charset="0"/>
              <a:cs typeface="Arial" charset="0"/>
              <a:sym typeface="WP MathA" pitchFamily="2" charset="2"/>
            </a:endParaRPr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898525" y="3316288"/>
            <a:ext cx="6630988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Load Group L 100% for highest rated motor plus 50 % for the remainder.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822325" y="1160463"/>
            <a:ext cx="7400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3200" b="1">
                <a:solidFill>
                  <a:srgbClr val="000000"/>
                </a:solidFill>
                <a:latin typeface="Arial" charset="0"/>
                <a:cs typeface="Arial" charset="0"/>
              </a:rPr>
              <a:t>3 kW 3 Phase Reticulation Pump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/>
      <p:bldP spid="2508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57314042"/>
              </p:ext>
            </p:extLst>
          </p:nvPr>
        </p:nvGraphicFramePr>
        <p:xfrm>
          <a:off x="457200" y="292100"/>
          <a:ext cx="8470900" cy="5925631"/>
        </p:xfrm>
        <a:graphic>
          <a:graphicData uri="http://schemas.openxmlformats.org/drawingml/2006/table">
            <a:tbl>
              <a:tblPr/>
              <a:tblGrid>
                <a:gridCol w="2628900"/>
                <a:gridCol w="693738"/>
                <a:gridCol w="2847975"/>
                <a:gridCol w="730250"/>
                <a:gridCol w="803275"/>
                <a:gridCol w="766762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 W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= 16.3A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16.3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Socket outlets 31 points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 = 10A      17 = 10A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1-20 points = 10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6kW Oven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6000 W  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 50 % = 13A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Hot Plate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50 % = 11A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10.4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3.4 kW 3 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AC @ 6 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1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 A x 0.75 = 4.5A </a:t>
                      </a:r>
                      <a:endParaRPr kumimoji="1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  <a:endParaRPr kumimoji="1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  <a:sym typeface="WP Greek Century" pitchFamily="2" charset="2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 5.4kW  3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HWS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5400 W    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x  .333  = 2.6A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√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  x  400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</a:t>
                      </a: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  2.6</a:t>
                      </a: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Reticulation Pump 3 kW, 3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MathA" pitchFamily="2" charset="2"/>
                        </a:rPr>
                        <a:t>2 Amps per kW  = 2 x 3kW = 6A/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  <a:sym typeface="WP MathA" pitchFamily="2" charset="2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MathA" pitchFamily="2" charset="2"/>
                        </a:rPr>
                        <a:t>6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MathA" pitchFamily="2" charset="2"/>
                        </a:rPr>
                        <a:t>6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39.6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38.1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153400" cy="1143000"/>
          </a:xfrm>
        </p:spPr>
        <p:txBody>
          <a:bodyPr/>
          <a:lstStyle/>
          <a:p>
            <a:pPr algn="ctr"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WA Electrical Requirements</a:t>
            </a:r>
            <a:r>
              <a:rPr lang="en-AU" smtClean="0">
                <a:latin typeface="Arial" charset="0"/>
                <a:cs typeface="Arial" charset="0"/>
              </a:rPr>
              <a:t/>
            </a:r>
            <a:br>
              <a:rPr lang="en-AU" smtClean="0">
                <a:latin typeface="Arial" charset="0"/>
                <a:cs typeface="Arial" charset="0"/>
              </a:rPr>
            </a:br>
            <a:r>
              <a:rPr lang="en-AU" smtClean="0">
                <a:latin typeface="Arial" charset="0"/>
                <a:cs typeface="Arial" charset="0"/>
              </a:rPr>
              <a:t/>
            </a:r>
            <a:br>
              <a:rPr lang="en-AU" smtClean="0">
                <a:latin typeface="Arial" charset="0"/>
                <a:cs typeface="Arial" charset="0"/>
              </a:rPr>
            </a:br>
            <a:endParaRPr lang="en-AU" smtClean="0">
              <a:latin typeface="Arial" charset="0"/>
              <a:cs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801688"/>
            <a:ext cx="8458200" cy="10795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Section 12	</a:t>
            </a:r>
          </a:p>
          <a:p>
            <a:pPr marL="533400" indent="-533400" eaLnBrk="1" hangingPunct="1">
              <a:buFontTx/>
              <a:buNone/>
            </a:pP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Special Requirements for Installations in WA</a:t>
            </a:r>
          </a:p>
          <a:p>
            <a:pPr marL="533400" indent="-533400" eaLnBrk="1" hangingPunct="1">
              <a:buFontTx/>
              <a:buNone/>
            </a:pPr>
            <a:endParaRPr lang="en-AU" sz="2400" b="1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3400" y="3429000"/>
            <a:ext cx="838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(a)	Single domestic installation where the minimum current carrying capacity shall be:</a:t>
            </a: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  <p:sp>
        <p:nvSpPr>
          <p:cNvPr id="253957" name="Text Box 5"/>
          <p:cNvSpPr txBox="1">
            <a:spLocks noChangeArrowheads="1"/>
          </p:cNvSpPr>
          <p:nvPr/>
        </p:nvSpPr>
        <p:spPr bwMode="auto">
          <a:xfrm>
            <a:off x="1465263" y="4483100"/>
            <a:ext cx="69405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2B2BFE"/>
                </a:solidFill>
                <a:latin typeface="Arial" charset="0"/>
                <a:cs typeface="Arial" charset="0"/>
              </a:rPr>
              <a:t> 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(i)	Single phase	63A per phase</a:t>
            </a: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  <p:sp>
        <p:nvSpPr>
          <p:cNvPr id="253958" name="Text Box 6"/>
          <p:cNvSpPr txBox="1">
            <a:spLocks noChangeArrowheads="1"/>
          </p:cNvSpPr>
          <p:nvPr/>
        </p:nvSpPr>
        <p:spPr bwMode="auto">
          <a:xfrm>
            <a:off x="1465263" y="5313363"/>
            <a:ext cx="6116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(ii)	Multiphase		32 A per phase</a:t>
            </a:r>
          </a:p>
        </p:txBody>
      </p:sp>
      <p:sp>
        <p:nvSpPr>
          <p:cNvPr id="253959" name="Rectangle 7"/>
          <p:cNvSpPr>
            <a:spLocks noChangeArrowheads="1"/>
          </p:cNvSpPr>
          <p:nvPr/>
        </p:nvSpPr>
        <p:spPr bwMode="auto">
          <a:xfrm>
            <a:off x="539750" y="2565400"/>
            <a:ext cx="367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12.2	Consumer Mains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  <p:bldP spid="253957" grpId="0"/>
      <p:bldP spid="253958" grpId="0"/>
      <p:bldP spid="2539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190500"/>
            <a:ext cx="7799388" cy="635000"/>
          </a:xfrm>
        </p:spPr>
        <p:txBody>
          <a:bodyPr/>
          <a:lstStyle/>
          <a:p>
            <a:pPr algn="ctr"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WA Electrical Requirements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825500"/>
            <a:ext cx="4332288" cy="9064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Section 5  </a:t>
            </a:r>
          </a:p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Underground Supply</a:t>
            </a:r>
          </a:p>
          <a:p>
            <a:pPr eaLnBrk="1" hangingPunct="1"/>
            <a:endParaRPr lang="en-AU" sz="2400" b="1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1116013" y="2771775"/>
            <a:ext cx="6351587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5.3  Types of Cables and Enclosures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en-AU" sz="2400" b="1">
              <a:solidFill>
                <a:srgbClr val="00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000000"/>
              </a:solidFill>
            </a:endParaRP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1116013" y="3773488"/>
            <a:ext cx="71897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Cables shall be installed in a heavy duty non metallic enclosure.</a:t>
            </a:r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1116013" y="4889500"/>
            <a:ext cx="7189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Enclosures shall comply with AS 2053 and be installed a minimum 500 mm below finished ground level.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/>
      <p:bldP spid="254980" grpId="0"/>
      <p:bldP spid="254981" grpId="0"/>
      <p:bldP spid="2549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AS 3008.1.1- 2009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04213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   </a:t>
            </a: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Table 3 (4 )  </a:t>
            </a:r>
          </a:p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   Installation Methods for Cables Enclosed in Underground Pipes and Ducts</a:t>
            </a:r>
          </a:p>
        </p:txBody>
      </p:sp>
      <p:sp>
        <p:nvSpPr>
          <p:cNvPr id="256004" name="Text Box 4"/>
          <p:cNvSpPr txBox="1">
            <a:spLocks noChangeArrowheads="1"/>
          </p:cNvSpPr>
          <p:nvPr/>
        </p:nvSpPr>
        <p:spPr bwMode="auto">
          <a:xfrm>
            <a:off x="990600" y="3657600"/>
            <a:ext cx="777716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Item 4 One Three Core Cable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Table 13  &amp; 14 - Columns 25 to 27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Table 15 - Columns 14 &amp; 15</a:t>
            </a: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920037" cy="683481"/>
          </a:xfrm>
        </p:spPr>
        <p:txBody>
          <a:bodyPr/>
          <a:lstStyle/>
          <a:p>
            <a:pPr algn="ctr" eaLnBrk="1" hangingPunct="1">
              <a:defRPr/>
            </a:pPr>
            <a:r>
              <a:rPr lang="en-A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 3008.1.1- 2009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20788"/>
            <a:ext cx="8159750" cy="2670212"/>
          </a:xfrm>
        </p:spPr>
        <p:txBody>
          <a:bodyPr/>
          <a:lstStyle/>
          <a:p>
            <a:pPr eaLnBrk="1" hangingPunct="1">
              <a:buNone/>
            </a:pP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Cable is Three Core, orange sheathed, TPS V75, Stranded copper </a:t>
            </a:r>
            <a:r>
              <a:rPr kumimoji="1" lang="en-AU" sz="2400" b="1" dirty="0">
                <a:solidFill>
                  <a:srgbClr val="0000FF"/>
                </a:solidFill>
              </a:rPr>
              <a:t>, </a:t>
            </a: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2400" dirty="0"/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Table 13  - </a:t>
            </a:r>
            <a:r>
              <a:rPr lang="en-AU" sz="24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Current carrying Capacity of Three Core, Sheathed cables with or without earth core, armoured or un armoured, including neutral screened cables. </a:t>
            </a:r>
            <a:endParaRPr lang="en-AU" sz="2400" b="1" dirty="0" smtClean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2381250" y="4300538"/>
            <a:ext cx="4860433" cy="107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  <a:latin typeface="Arial" charset="0"/>
                <a:cs typeface="Arial" charset="0"/>
              </a:rPr>
              <a:t>Column 25 Cu (Copper Cables)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9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  <a:latin typeface="Arial" charset="0"/>
                <a:cs typeface="Arial" charset="0"/>
              </a:rPr>
              <a:t>Maximum Demand is </a:t>
            </a:r>
            <a:r>
              <a:rPr lang="en-AU" sz="24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39.6</a:t>
            </a:r>
            <a:r>
              <a:rPr lang="en-AU" sz="2400" b="1" i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AU" sz="2400" b="1" i="1" dirty="0">
                <a:solidFill>
                  <a:srgbClr val="0000FF"/>
                </a:solidFill>
                <a:latin typeface="Arial" charset="0"/>
                <a:cs typeface="Arial" charset="0"/>
              </a:rPr>
              <a:t>Amps</a:t>
            </a:r>
          </a:p>
        </p:txBody>
      </p:sp>
      <p:sp>
        <p:nvSpPr>
          <p:cNvPr id="257029" name="Text Box 5"/>
          <p:cNvSpPr txBox="1">
            <a:spLocks noChangeArrowheads="1"/>
          </p:cNvSpPr>
          <p:nvPr/>
        </p:nvSpPr>
        <p:spPr bwMode="auto">
          <a:xfrm rot="10800000" flipV="1">
            <a:off x="2381250" y="5434013"/>
            <a:ext cx="5373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Closest cable is 6 mm</a:t>
            </a:r>
            <a:r>
              <a:rPr lang="en-AU" sz="2400" b="1" baseline="30000">
                <a:solidFill>
                  <a:srgbClr val="0000FF"/>
                </a:solidFill>
                <a:latin typeface="Arial" charset="0"/>
                <a:cs typeface="Arial" charset="0"/>
              </a:rPr>
              <a:t>2 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at 42 </a:t>
            </a:r>
            <a:r>
              <a:rPr lang="en-AU" sz="2400" b="1" i="1">
                <a:solidFill>
                  <a:srgbClr val="0000FF"/>
                </a:solidFill>
                <a:latin typeface="Arial" charset="0"/>
                <a:cs typeface="Arial" charset="0"/>
              </a:rPr>
              <a:t>Amps.</a:t>
            </a:r>
          </a:p>
          <a:p>
            <a:pPr eaLnBrk="1" hangingPunct="1"/>
            <a:endParaRPr lang="en-AU"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09600"/>
            <a:ext cx="8375650" cy="1143000"/>
          </a:xfrm>
        </p:spPr>
        <p:txBody>
          <a:bodyPr/>
          <a:lstStyle/>
          <a:p>
            <a:pPr algn="ctr"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Installation of Consumer Mains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1200"/>
            <a:ext cx="5899150" cy="83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dirty="0" err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ie</a:t>
            </a:r>
            <a:r>
              <a:rPr lang="en-AU" sz="2400" b="1" dirty="0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 Maximum Demand  = 39.6 A</a:t>
            </a:r>
            <a:r>
              <a:rPr lang="en-AU" sz="2400" b="1" dirty="0" smtClean="0">
                <a:solidFill>
                  <a:srgbClr val="2929FF"/>
                </a:solidFill>
                <a:effectLst/>
                <a:latin typeface="Arial" charset="0"/>
                <a:cs typeface="Arial" charset="0"/>
              </a:rPr>
              <a:t>mps</a:t>
            </a: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8052" name="Text Box 4"/>
          <p:cNvSpPr txBox="1">
            <a:spLocks noChangeArrowheads="1"/>
          </p:cNvSpPr>
          <p:nvPr/>
        </p:nvSpPr>
        <p:spPr bwMode="auto">
          <a:xfrm>
            <a:off x="822325" y="3189288"/>
            <a:ext cx="69500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Cable 6 mm</a:t>
            </a:r>
            <a:r>
              <a:rPr lang="en-AU" sz="2400" b="1" baseline="30000">
                <a:solidFill>
                  <a:srgbClr val="0000FF"/>
                </a:solidFill>
                <a:latin typeface="Arial" charset="0"/>
                <a:cs typeface="Arial" charset="0"/>
              </a:rPr>
              <a:t>2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 ( 42 Amps ) Four Core TPS </a:t>
            </a:r>
          </a:p>
          <a:p>
            <a:pPr eaLnBrk="1" hangingPunct="1"/>
            <a:endParaRPr lang="en-AU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installed in Heavy Duty Conduit 500 mm below</a:t>
            </a:r>
          </a:p>
          <a:p>
            <a:pPr eaLnBrk="1" hangingPunct="1"/>
            <a:endParaRPr lang="en-AU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Finished Ground Level.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  <p:bldP spid="2580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Rot="1" noChangeArrowheads="1"/>
          </p:cNvSpPr>
          <p:nvPr/>
        </p:nvSpPr>
        <p:spPr bwMode="auto">
          <a:xfrm>
            <a:off x="827088" y="1016000"/>
            <a:ext cx="7439025" cy="541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AU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End of Show</a:t>
            </a:r>
            <a:br>
              <a:rPr lang="en-AU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This has been a</a:t>
            </a:r>
            <a:b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AU" sz="36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 I Luff  Production</a:t>
            </a:r>
            <a:r>
              <a:rPr lang="en-AU" sz="3600" i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 i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AU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the use of the Electrical Trades.</a:t>
            </a: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AU" sz="14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142875" y="2673350"/>
            <a:ext cx="9001125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Items to be installed:</a:t>
            </a: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32  X   lighting points,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18  X   single socket outlets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6    X   double socket outlets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2    X   15 amp socket outlet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    X   5.4 kW, 3 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Phase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  <a:sym typeface="WP Greek Century" pitchFamily="2" charset="2"/>
              </a:rPr>
              <a:t> Instantaneous 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HWS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    X   6 kW Wall Oven.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    X   4.8 kW Hot Plates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    X   1.2 kW Pool Pump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    X   5 kW Tennis Court Lighting</a:t>
            </a: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    X   3 kW, 3 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Phase</a:t>
            </a:r>
            <a:r>
              <a:rPr kumimoji="1" lang="en-A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Reticulation Pump</a:t>
            </a:r>
            <a:endParaRPr kumimoji="1" lang="en-US" sz="20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indent="1162050" eaLnBrk="0" hangingPunct="0"/>
            <a:r>
              <a:rPr kumimoji="1" lang="en-AU" sz="2000" b="1">
                <a:solidFill>
                  <a:srgbClr val="0000FF"/>
                </a:solidFill>
                <a:latin typeface="Arial" charset="0"/>
              </a:rPr>
              <a:t>1    X   3.4 kW, 3 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Phase 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  <a:sym typeface="WP Greek Century" pitchFamily="2" charset="2"/>
              </a:rPr>
              <a:t>Air conditioner @ 6 A/ </a:t>
            </a:r>
            <a:r>
              <a:rPr kumimoji="1" lang="en-AU" sz="2000" b="1">
                <a:solidFill>
                  <a:srgbClr val="0000FF"/>
                </a:solidFill>
                <a:latin typeface="Arial" charset="0"/>
                <a:cs typeface="Arial" charset="0"/>
                <a:sym typeface="WP Greek Century" pitchFamily="2" charset="2"/>
              </a:rPr>
              <a:t>Phase</a:t>
            </a:r>
            <a:endParaRPr kumimoji="1" lang="en-AU" sz="2000">
              <a:solidFill>
                <a:srgbClr val="0000FF"/>
              </a:solidFill>
              <a:sym typeface="WP Greek Century" pitchFamily="2" charset="2"/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395288" y="990600"/>
            <a:ext cx="87487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AU" sz="2400" b="1">
                <a:solidFill>
                  <a:srgbClr val="000000"/>
                </a:solidFill>
                <a:latin typeface="Arial" charset="0"/>
                <a:cs typeface="Arial" charset="0"/>
              </a:rPr>
              <a:t>Type of connection: </a:t>
            </a:r>
            <a:r>
              <a:rPr kumimoji="1" lang="en-AU" sz="2400" b="1">
                <a:solidFill>
                  <a:srgbClr val="2929FF"/>
                </a:solidFill>
                <a:latin typeface="Arial" charset="0"/>
                <a:cs typeface="Arial" charset="0"/>
              </a:rPr>
              <a:t>Three phase underground supply</a:t>
            </a:r>
            <a:endParaRPr kumimoji="1" lang="en-US" sz="2400" b="1">
              <a:solidFill>
                <a:srgbClr val="2929FF"/>
              </a:solidFill>
              <a:latin typeface="Arial" charset="0"/>
              <a:cs typeface="Arial" charset="0"/>
            </a:endParaRPr>
          </a:p>
          <a:p>
            <a:pPr eaLnBrk="0" hangingPunct="0"/>
            <a:endParaRPr kumimoji="1"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875" y="304800"/>
            <a:ext cx="8101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en-AU" sz="3200" b="1">
                <a:solidFill>
                  <a:srgbClr val="000000"/>
                </a:solidFill>
                <a:latin typeface="Arial" charset="0"/>
                <a:cs typeface="Arial" charset="0"/>
              </a:rPr>
              <a:t>Three Phase Residential</a:t>
            </a:r>
            <a:r>
              <a:rPr kumimoji="1" lang="en-AU" sz="320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395288" y="1484313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en-AU" sz="2400" b="1" dirty="0">
                <a:solidFill>
                  <a:srgbClr val="000000"/>
                </a:solidFill>
                <a:latin typeface="Arial" charset="0"/>
              </a:rPr>
              <a:t>Type of installation: </a:t>
            </a:r>
            <a:r>
              <a:rPr lang="en-AU" sz="1600" b="1" dirty="0">
                <a:solidFill>
                  <a:srgbClr val="0000FF"/>
                </a:solidFill>
                <a:cs typeface="Arial" charset="0"/>
              </a:rPr>
              <a:t>Cable is Three Core, orange sheathed, TPS V75, Stranded copper </a:t>
            </a:r>
            <a:r>
              <a:rPr kumimoji="1" lang="en-AU" sz="1600" b="1" dirty="0">
                <a:solidFill>
                  <a:srgbClr val="0000FF"/>
                </a:solidFill>
              </a:rPr>
              <a:t>, </a:t>
            </a:r>
            <a:r>
              <a:rPr lang="en-AU" sz="16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1600" dirty="0"/>
          </a:p>
          <a:p>
            <a:endParaRPr kumimoji="1" lang="en-AU" sz="1600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 build="allAtOnce"/>
      <p:bldP spid="232451" grpId="0"/>
      <p:bldP spid="2324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9638"/>
            <a:ext cx="8337550" cy="842962"/>
          </a:xfrm>
        </p:spPr>
        <p:txBody>
          <a:bodyPr/>
          <a:lstStyle/>
          <a:p>
            <a:pPr algn="ctr" eaLnBrk="1" hangingPunct="1"/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36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AS/NZS 3000:2007, Appendix C, Table C1, Column 2  </a:t>
            </a:r>
            <a:br>
              <a:rPr lang="en-AU" sz="36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36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Single Domestic</a:t>
            </a: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endParaRPr lang="en-AU" sz="2400" b="1" smtClean="0"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1030288" y="2852738"/>
            <a:ext cx="788511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Determine electrical requirements with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regards to Load Groups - Column 1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Load group A Lighting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A i   General lighting</a:t>
            </a:r>
          </a:p>
        </p:txBody>
      </p:sp>
      <p:sp>
        <p:nvSpPr>
          <p:cNvPr id="234500" name="Text Box 4"/>
          <p:cNvSpPr txBox="1">
            <a:spLocks noChangeArrowheads="1"/>
          </p:cNvSpPr>
          <p:nvPr/>
        </p:nvSpPr>
        <p:spPr bwMode="auto">
          <a:xfrm>
            <a:off x="3276600" y="2895600"/>
            <a:ext cx="47402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  1 to 20 points = 3 Amps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</a:rPr>
              <a:t>21 to 40 points = 2 Amps</a:t>
            </a:r>
            <a:endParaRPr lang="en-AU" sz="24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3276600" y="5153025"/>
            <a:ext cx="3578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2B2BFE"/>
                </a:solidFill>
                <a:latin typeface="Arial" charset="0"/>
              </a:rPr>
              <a:t> </a:t>
            </a:r>
            <a:r>
              <a:rPr lang="en-AU" sz="2400" b="1">
                <a:solidFill>
                  <a:srgbClr val="0000FF"/>
                </a:solidFill>
                <a:latin typeface="Arial" charset="0"/>
              </a:rPr>
              <a:t>Total current = 5 Amps</a:t>
            </a:r>
          </a:p>
          <a:p>
            <a:pPr eaLnBrk="1" hangingPunct="1"/>
            <a:endParaRPr lang="en-AU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4502" name="Text Box 6"/>
          <p:cNvSpPr txBox="1">
            <a:spLocks noChangeArrowheads="1"/>
          </p:cNvSpPr>
          <p:nvPr/>
        </p:nvSpPr>
        <p:spPr bwMode="auto">
          <a:xfrm>
            <a:off x="3276600" y="4200525"/>
            <a:ext cx="3344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latin typeface="Arial" charset="0"/>
              </a:rPr>
              <a:t>ie  32 Lighting Points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  <p:bldP spid="234500" grpId="0"/>
      <p:bldP spid="234501" grpId="0"/>
      <p:bldP spid="2345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231898024"/>
              </p:ext>
            </p:extLst>
          </p:nvPr>
        </p:nvGraphicFramePr>
        <p:xfrm>
          <a:off x="457200" y="544513"/>
          <a:ext cx="8386763" cy="4785236"/>
        </p:xfrm>
        <a:graphic>
          <a:graphicData uri="http://schemas.openxmlformats.org/drawingml/2006/table">
            <a:tbl>
              <a:tblPr/>
              <a:tblGrid>
                <a:gridCol w="2179638"/>
                <a:gridCol w="971550"/>
                <a:gridCol w="2120900"/>
                <a:gridCol w="1069975"/>
                <a:gridCol w="1131887"/>
                <a:gridCol w="912813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5 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Socket outlets 41 points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 = 10.4          20 = 12.6             6 = 6.5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1000 + (14 x 100) = 10.4 etc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x 3Ф 15A Socket outlets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B(iii)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Full rating for first then 75%   15 + (30 x .75) = 37.5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37.5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37.5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37.5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3kW Hot plate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4.8kW oven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20.9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3Ф Aircon 4kW @ 0.9 PF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current for highest + 75%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x  =  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√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( ie 1.73) x  400 V x 0.9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A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 W </a:t>
                      </a: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6.4A / Ø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622.8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Load group A Lighting</a:t>
            </a:r>
          </a:p>
        </p:txBody>
      </p:sp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2555875" y="4154488"/>
            <a:ext cx="40703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u="sng">
                <a:solidFill>
                  <a:srgbClr val="0000FF"/>
                </a:solidFill>
              </a:rPr>
              <a:t> </a:t>
            </a:r>
            <a:r>
              <a:rPr lang="en-AU" sz="2400" b="1" u="sng">
                <a:solidFill>
                  <a:srgbClr val="0000FF"/>
                </a:solidFill>
                <a:latin typeface="Arial" charset="0"/>
                <a:cs typeface="Arial" charset="0"/>
              </a:rPr>
              <a:t>5000 W  </a:t>
            </a: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 x 0.75  =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  <a:latin typeface="Arial" charset="0"/>
                <a:cs typeface="Arial" charset="0"/>
              </a:rPr>
              <a:t>   230 V</a:t>
            </a: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5557838" y="4154488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16.3 Amps</a:t>
            </a:r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2555875" y="2708275"/>
            <a:ext cx="4391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AU" sz="24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Rating  </a:t>
            </a:r>
            <a:r>
              <a:rPr lang="en-A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x De-rating factor (0.75) </a:t>
            </a:r>
          </a:p>
          <a:p>
            <a:pPr>
              <a:defRPr/>
            </a:pPr>
            <a:r>
              <a:rPr lang="en-A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Voltage</a:t>
            </a: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665163" y="1250950"/>
            <a:ext cx="80216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A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 ( ii )   Outdoor lighting,	exceeding 1000 W, </a:t>
            </a:r>
            <a:r>
              <a:rPr lang="en-A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derating</a:t>
            </a:r>
            <a:r>
              <a:rPr lang="en-A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75%</a:t>
            </a:r>
          </a:p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/>
      <p:bldP spid="236548" grpId="0"/>
      <p:bldP spid="236549" grpId="0"/>
      <p:bldP spid="2365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85450908"/>
              </p:ext>
            </p:extLst>
          </p:nvPr>
        </p:nvGraphicFramePr>
        <p:xfrm>
          <a:off x="457200" y="292100"/>
          <a:ext cx="8386763" cy="4855086"/>
        </p:xfrm>
        <a:graphic>
          <a:graphicData uri="http://schemas.openxmlformats.org/drawingml/2006/table">
            <a:tbl>
              <a:tblPr/>
              <a:tblGrid>
                <a:gridCol w="2179638"/>
                <a:gridCol w="971550"/>
                <a:gridCol w="2120900"/>
                <a:gridCol w="1069975"/>
                <a:gridCol w="1131887"/>
                <a:gridCol w="912813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5 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Outdoor Lighting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 W  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x 0.75 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230 V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A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16.3 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Socket Outlets Load group B( i ) </a:t>
            </a: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</a:br>
            <a:r>
              <a:rPr lang="en-AU" sz="2400" b="1" smtClean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Not exceeding 10 Amps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81200"/>
            <a:ext cx="7439025" cy="584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Footnote </a:t>
            </a:r>
            <a:r>
              <a:rPr lang="en-AU" sz="2400" b="1" i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h</a:t>
            </a:r>
            <a:r>
              <a:rPr lang="en-AU" sz="2400" b="1" smtClean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     Double outlets equal 2 points</a:t>
            </a: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1384300" y="2728913"/>
            <a:ext cx="6572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18 Single Socket outlets               =   18 pts</a:t>
            </a:r>
          </a:p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6 x 2 Double Socket Outlets        =   12 pts</a:t>
            </a:r>
          </a:p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en-AU" sz="24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ie</a:t>
            </a: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30 pts</a:t>
            </a: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1455738" y="3952875"/>
            <a:ext cx="57086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AU" sz="24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Ie</a:t>
            </a: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15 outlets x 2</a:t>
            </a:r>
          </a:p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From table</a:t>
            </a:r>
          </a:p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 to 20 pts     = 10 Amps x 2</a:t>
            </a:r>
          </a:p>
          <a:p>
            <a:pPr>
              <a:defRPr/>
            </a:pPr>
            <a:r>
              <a:rPr lang="en-AU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	 =   20 Amps Total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3038475" y="5149850"/>
            <a:ext cx="3286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AU" sz="2400" b="1">
              <a:solidFill>
                <a:srgbClr val="2B2BFE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AU" sz="2400" b="1">
                <a:solidFill>
                  <a:srgbClr val="2B2BFE"/>
                </a:solidFill>
                <a:latin typeface="Arial" charset="0"/>
                <a:cs typeface="Arial" charset="0"/>
              </a:rPr>
              <a:t>    </a:t>
            </a:r>
          </a:p>
          <a:p>
            <a:pPr eaLnBrk="1" hangingPunct="1"/>
            <a:endParaRPr lang="en-A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  <p:bldP spid="238596" grpId="0"/>
      <p:bldP spid="238597" grpId="0"/>
      <p:bldP spid="238598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1890</TotalTime>
  <Words>1789</Words>
  <Application>Microsoft Office PowerPoint</Application>
  <PresentationFormat>On-screen Show (4:3)</PresentationFormat>
  <Paragraphs>451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WP Greek Century</vt:lpstr>
      <vt:lpstr>WP MathA</vt:lpstr>
      <vt:lpstr>Arial</vt:lpstr>
      <vt:lpstr>Tahoma</vt:lpstr>
      <vt:lpstr>Times New Roman</vt:lpstr>
      <vt:lpstr>Wingdings</vt:lpstr>
      <vt:lpstr>Ocean</vt:lpstr>
      <vt:lpstr>PowerPoint Presentation</vt:lpstr>
      <vt:lpstr>Introduction</vt:lpstr>
      <vt:lpstr>PowerPoint Presentation</vt:lpstr>
      <vt:lpstr> AS/NZS 3000:2007, Appendix C, Table C1, Column 2    Single Domestic </vt:lpstr>
      <vt:lpstr>Load group A Lighting</vt:lpstr>
      <vt:lpstr>PowerPoint Presentation</vt:lpstr>
      <vt:lpstr>Load group A Lighting</vt:lpstr>
      <vt:lpstr>PowerPoint Presentation</vt:lpstr>
      <vt:lpstr>Socket Outlets Load group B( i )   Not exceeding 10 Amps</vt:lpstr>
      <vt:lpstr>PowerPoint Presentation</vt:lpstr>
      <vt:lpstr>Socket Outlets Load group B( ii )   one or more 15 Amps</vt:lpstr>
      <vt:lpstr>PowerPoint Presentation</vt:lpstr>
      <vt:lpstr>PowerPoint Presentation</vt:lpstr>
      <vt:lpstr>PowerPoint Presentation</vt:lpstr>
      <vt:lpstr>Load Group D  Fixed Space Heating or Air Conditioning at 75% of connected load</vt:lpstr>
      <vt:lpstr>PowerPoint Presentation</vt:lpstr>
      <vt:lpstr>PowerPoint Presentation</vt:lpstr>
      <vt:lpstr>PowerPoint Presentation</vt:lpstr>
      <vt:lpstr>  Pool Pump 1.2 kW</vt:lpstr>
      <vt:lpstr>PowerPoint Presentation</vt:lpstr>
      <vt:lpstr>PowerPoint Presentation</vt:lpstr>
      <vt:lpstr>WA Electrical Requirements  </vt:lpstr>
      <vt:lpstr>WA Electrical Requirements</vt:lpstr>
      <vt:lpstr>AS 3008.1.1- 2009</vt:lpstr>
      <vt:lpstr>AS 3008.1.1- 2009</vt:lpstr>
      <vt:lpstr>Installation of Consumer Mains</vt:lpstr>
      <vt:lpstr>PowerPoint Presentation</vt:lpstr>
    </vt:vector>
  </TitlesOfParts>
  <Company>.:L4zy w4r3z:.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</dc:creator>
  <cp:lastModifiedBy>GEOFF Fielding</cp:lastModifiedBy>
  <cp:revision>110</cp:revision>
  <cp:lastPrinted>2015-09-15T01:34:39Z</cp:lastPrinted>
  <dcterms:created xsi:type="dcterms:W3CDTF">2005-03-20T10:31:48Z</dcterms:created>
  <dcterms:modified xsi:type="dcterms:W3CDTF">2017-05-04T03:31:49Z</dcterms:modified>
</cp:coreProperties>
</file>