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334" r:id="rId2"/>
    <p:sldId id="257" r:id="rId3"/>
    <p:sldId id="292" r:id="rId4"/>
    <p:sldId id="268" r:id="rId5"/>
    <p:sldId id="293" r:id="rId6"/>
    <p:sldId id="264" r:id="rId7"/>
    <p:sldId id="266" r:id="rId8"/>
    <p:sldId id="341" r:id="rId9"/>
    <p:sldId id="271" r:id="rId10"/>
    <p:sldId id="342" r:id="rId11"/>
    <p:sldId id="318" r:id="rId12"/>
    <p:sldId id="343" r:id="rId13"/>
    <p:sldId id="353" r:id="rId14"/>
    <p:sldId id="354" r:id="rId15"/>
    <p:sldId id="275" r:id="rId16"/>
    <p:sldId id="344" r:id="rId17"/>
    <p:sldId id="278" r:id="rId18"/>
    <p:sldId id="346" r:id="rId19"/>
    <p:sldId id="309" r:id="rId20"/>
    <p:sldId id="347" r:id="rId21"/>
    <p:sldId id="348" r:id="rId22"/>
    <p:sldId id="329" r:id="rId23"/>
    <p:sldId id="352" r:id="rId24"/>
    <p:sldId id="351" r:id="rId25"/>
    <p:sldId id="331" r:id="rId26"/>
    <p:sldId id="349" r:id="rId27"/>
    <p:sldId id="350" r:id="rId28"/>
    <p:sldId id="284" r:id="rId29"/>
    <p:sldId id="286" r:id="rId30"/>
    <p:sldId id="285" r:id="rId31"/>
    <p:sldId id="287" r:id="rId32"/>
    <p:sldId id="288" r:id="rId33"/>
    <p:sldId id="313" r:id="rId34"/>
    <p:sldId id="316" r:id="rId35"/>
    <p:sldId id="336" r:id="rId36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  <a:srgbClr val="000099"/>
    <a:srgbClr val="006699"/>
    <a:srgbClr val="00CCFF"/>
    <a:srgbClr val="003399"/>
    <a:srgbClr val="33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50" autoAdjust="0"/>
  </p:normalViewPr>
  <p:slideViewPr>
    <p:cSldViewPr snapToGrid="0" snapToObjects="1"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A728F6B-97D2-4069-BE05-C24029C51AF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4376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351"/>
            <a:ext cx="4984962" cy="446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29118"/>
            <a:ext cx="2945659" cy="4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5216B34-FD2A-408B-94AE-A228B3210CA1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1363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9384" indent="-28437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7514" indent="-22750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2519" indent="-22750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7524" indent="-22750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047E8D-C798-4132-ADA5-2B864B5ADB81}" type="slidenum">
              <a:rPr lang="en-AU">
                <a:latin typeface="Times New Roman" pitchFamily="18" charset="0"/>
              </a:rPr>
              <a:pPr/>
              <a:t>17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081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4C75D-A096-4C94-B59B-7E965125DAD9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5C29A-FD31-4FA8-AF21-7EDF91F56CC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256196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B20EBF-6CA5-4BF0-8BBF-2875EBC2AEB5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E6E47-CB7A-4A56-BE1F-ACB5AA93FA3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15594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989DF-4B0A-4581-B8FE-B7D485E66F6E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E95A9-AA94-45B6-9F67-AC4D523804F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611944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54F18-8DAE-4EFC-9BF3-59C144F8DAA8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3CD25-4530-42EC-B5CF-E3DBA95E442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719631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D4DC0-6CB5-449A-9280-A892DDA7D093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FD7E-69D5-4C34-81B6-F3B96E9835A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3618910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989271-DDE2-4A83-8AE8-E2E606D01E4C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9E362-F636-4C47-A800-7EC711D73EA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2353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9A02B-7656-4B9C-B813-E5F083D910F1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B3EB5-8A2F-49A4-BF2F-4A07E041375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869462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E4280-0381-4F6A-9E54-FE7BEB72EB9F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9A546-D867-4648-9F65-798D9D66378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88137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38B3C-8B6C-44AA-BDF0-A21D1EF84585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8BA3A-F9DA-47BC-8B73-8D5565DD8A2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845107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FAA5A-0AAA-4D2C-874B-5FF0F624EC51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9441E-B5CF-4059-A959-49A7D621BD8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5381589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0464B-0E08-46B5-9885-0CDC83075A7E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9C788-DC86-4332-AB99-9C3EF2E65AC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848178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62B3E-00A8-4780-8463-4FAD96961D4B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4A02C-A0EF-47E4-9BE3-11560C73706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865996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AA284-1C7E-4FC4-B909-49321DEB6839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2C38F-E10D-4188-9999-DEB5244801A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9353976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FC5D6E-1125-4C38-A79B-50E460BE0491}" type="datetime1">
              <a:rPr lang="en-AU"/>
              <a:pPr/>
              <a:t>3/10/2017</a:t>
            </a:fld>
            <a:endParaRPr lang="en-AU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F5C343-3B0C-485D-9B52-AB7524ADDD89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1511300" y="2417763"/>
            <a:ext cx="607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sz="4000" b="1">
                <a:solidFill>
                  <a:srgbClr val="00CCFF"/>
                </a:solidFill>
              </a:rPr>
              <a:t>ELECTRICAL TRADES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14750"/>
            <a:ext cx="8428038" cy="1752600"/>
          </a:xfrm>
          <a:noFill/>
        </p:spPr>
        <p:txBody>
          <a:bodyPr/>
          <a:lstStyle/>
          <a:p>
            <a:pPr eaLnBrk="1" hangingPunct="1"/>
            <a:r>
              <a:rPr lang="en-AU" sz="4800" smtClean="0">
                <a:solidFill>
                  <a:srgbClr val="000099"/>
                </a:solidFill>
              </a:rPr>
              <a:t>Maximum Demand</a:t>
            </a:r>
          </a:p>
          <a:p>
            <a:pPr eaLnBrk="1" hangingPunct="1"/>
            <a:r>
              <a:rPr lang="en-AU" sz="4800" smtClean="0">
                <a:solidFill>
                  <a:srgbClr val="000099"/>
                </a:solidFill>
              </a:rPr>
              <a:t>Non Domestic Installation 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5099A0-0146-4252-8B21-29A188246FA7}" type="slidenum">
              <a:rPr lang="en-AU"/>
              <a:pPr eaLnBrk="1" hangingPunct="1"/>
              <a:t>1</a:t>
            </a:fld>
            <a:endParaRPr lang="en-AU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604645"/>
            <a:ext cx="3816424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8EBEF3-F8D7-4737-870B-578E2BAD0F1D}" type="slidenum">
              <a:rPr lang="en-AU"/>
              <a:pPr eaLnBrk="1" hangingPunct="1"/>
              <a:t>10</a:t>
            </a:fld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71051"/>
              </p:ext>
            </p:extLst>
          </p:nvPr>
        </p:nvGraphicFramePr>
        <p:xfrm>
          <a:off x="300038" y="298450"/>
          <a:ext cx="8386762" cy="4678048"/>
        </p:xfrm>
        <a:graphic>
          <a:graphicData uri="http://schemas.openxmlformats.org/drawingml/2006/table">
            <a:tbl>
              <a:tblPr/>
              <a:tblGrid>
                <a:gridCol w="2162175"/>
                <a:gridCol w="687387"/>
                <a:gridCol w="3316288"/>
                <a:gridCol w="803275"/>
                <a:gridCol w="703262"/>
                <a:gridCol w="714375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 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40.2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ABE05F-7381-49E1-969E-93EF1460F74C}" type="slidenum">
              <a:rPr lang="en-AU"/>
              <a:pPr eaLnBrk="1" hangingPunct="1"/>
              <a:t>11</a:t>
            </a:fld>
            <a:endParaRPr lang="en-AU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4650"/>
            <a:ext cx="8402638" cy="1482725"/>
          </a:xfrm>
        </p:spPr>
        <p:txBody>
          <a:bodyPr/>
          <a:lstStyle/>
          <a:p>
            <a:pPr algn="l" eaLnBrk="1" hangingPunct="1"/>
            <a:r>
              <a:rPr lang="en-AU" sz="3200" b="1" smtClean="0"/>
              <a:t>Socket Outlets Load group (Bii). </a:t>
            </a:r>
            <a:br>
              <a:rPr lang="en-AU" sz="3200" b="1" smtClean="0"/>
            </a:br>
            <a:r>
              <a:rPr lang="en-AU" sz="2400" b="1" smtClean="0"/>
              <a:t>Socket outlets not exceeding 10A in buildings. With permanently installed heating &amp; cooling.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39938"/>
            <a:ext cx="7916863" cy="109696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kumimoji="1" lang="en-AU" b="1" smtClean="0">
                <a:solidFill>
                  <a:srgbClr val="0000FF"/>
                </a:solidFill>
              </a:rPr>
              <a:t>10	x	 double outlets for air conditioning in the factory office i.e. 20 GPOs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720725" y="3275013"/>
            <a:ext cx="78009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1000W for first socket outlet, plus 100W for each additional outlet.</a:t>
            </a:r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1919288" y="4097338"/>
            <a:ext cx="3922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457200" indent="-457200"/>
            <a:r>
              <a:rPr lang="en-AU" b="1">
                <a:solidFill>
                  <a:srgbClr val="0000FF"/>
                </a:solidFill>
              </a:rPr>
              <a:t>ie split to 2 x 7 &amp; 1 x 6 = 20 outlets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408488" y="4938280"/>
            <a:ext cx="4451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u="sng" dirty="0">
                <a:solidFill>
                  <a:srgbClr val="0000FF"/>
                </a:solidFill>
              </a:rPr>
              <a:t>1000 W  +  (6 x 100 W)</a:t>
            </a:r>
            <a:r>
              <a:rPr lang="en-AU" sz="2000" b="1" dirty="0">
                <a:solidFill>
                  <a:srgbClr val="0000FF"/>
                </a:solidFill>
              </a:rPr>
              <a:t> = 6.95 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dirty="0">
                <a:solidFill>
                  <a:srgbClr val="0000FF"/>
                </a:solidFill>
              </a:rPr>
              <a:t>              230 V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63550" y="5714712"/>
            <a:ext cx="4451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u="sng" dirty="0">
                <a:solidFill>
                  <a:srgbClr val="0000FF"/>
                </a:solidFill>
              </a:rPr>
              <a:t>1000 W  +  (5 x 100 W)</a:t>
            </a:r>
            <a:r>
              <a:rPr lang="en-AU" sz="2000" b="1" dirty="0">
                <a:solidFill>
                  <a:srgbClr val="0000FF"/>
                </a:solidFill>
              </a:rPr>
              <a:t> = 6.52 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dirty="0">
                <a:solidFill>
                  <a:srgbClr val="0000FF"/>
                </a:solidFill>
              </a:rPr>
              <a:t>              230 V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63550" y="4943475"/>
            <a:ext cx="4451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u="sng" dirty="0">
                <a:solidFill>
                  <a:srgbClr val="0000FF"/>
                </a:solidFill>
              </a:rPr>
              <a:t>1000 W  +  (6 x 100 W)</a:t>
            </a:r>
            <a:r>
              <a:rPr lang="en-AU" sz="2000" b="1" dirty="0">
                <a:solidFill>
                  <a:srgbClr val="0000FF"/>
                </a:solidFill>
              </a:rPr>
              <a:t> = 6.95 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dirty="0">
                <a:solidFill>
                  <a:srgbClr val="0000FF"/>
                </a:solidFill>
              </a:rPr>
              <a:t>              230 V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11" grpId="0"/>
      <p:bldP spid="1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F73B8B-EBFF-44F6-8DC2-FA1E71FB9905}" type="slidenum">
              <a:rPr lang="en-AU"/>
              <a:pPr eaLnBrk="1" hangingPunct="1"/>
              <a:t>12</a:t>
            </a:fld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7783"/>
              </p:ext>
            </p:extLst>
          </p:nvPr>
        </p:nvGraphicFramePr>
        <p:xfrm>
          <a:off x="461963" y="266700"/>
          <a:ext cx="8348662" cy="4947034"/>
        </p:xfrm>
        <a:graphic>
          <a:graphicData uri="http://schemas.openxmlformats.org/drawingml/2006/table">
            <a:tbl>
              <a:tblPr/>
              <a:tblGrid>
                <a:gridCol w="2124075"/>
                <a:gridCol w="688975"/>
                <a:gridCol w="3314700"/>
                <a:gridCol w="804862"/>
                <a:gridCol w="703263"/>
                <a:gridCol w="7127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Aircon)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40.2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CE7A53-7C32-4DEC-87B9-3C7D7A533150}" type="slidenum">
              <a:rPr lang="en-AU">
                <a:solidFill>
                  <a:srgbClr val="000000"/>
                </a:solidFill>
              </a:rPr>
              <a:pPr eaLnBrk="1" hangingPunct="1"/>
              <a:t>13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0350"/>
            <a:ext cx="8447087" cy="1143000"/>
          </a:xfrm>
        </p:spPr>
        <p:txBody>
          <a:bodyPr/>
          <a:lstStyle/>
          <a:p>
            <a:pPr algn="l" eaLnBrk="1" hangingPunct="1"/>
            <a:r>
              <a:rPr lang="en-AU" sz="3200" b="1" smtClean="0"/>
              <a:t>Socket Outlets Load group B( iii ) </a:t>
            </a:r>
            <a:br>
              <a:rPr lang="en-AU" sz="3200" b="1" smtClean="0"/>
            </a:br>
            <a:r>
              <a:rPr lang="en-AU" sz="3200" b="1" smtClean="0"/>
              <a:t>one or more 15 Amps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600200"/>
            <a:ext cx="7916862" cy="1089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chemeClr val="tx2"/>
                </a:solidFill>
              </a:rPr>
              <a:t>	</a:t>
            </a:r>
            <a:r>
              <a:rPr lang="en-AU" sz="2400" b="1" smtClean="0">
                <a:solidFill>
                  <a:srgbClr val="FF0000"/>
                </a:solidFill>
              </a:rPr>
              <a:t>Full current of the highest rated socket plus 75% of full current rating of the remainder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1092200" y="2947988"/>
            <a:ext cx="60690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9999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6 x 15 Amp Socket Outlets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054100" y="3411538"/>
            <a:ext cx="503872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800" b="1">
                <a:solidFill>
                  <a:srgbClr val="0000FF"/>
                </a:solidFill>
              </a:rPr>
              <a:t>Full load + 75% of rest</a:t>
            </a:r>
            <a:endParaRPr lang="en-US" sz="2800">
              <a:solidFill>
                <a:srgbClr val="0000FF"/>
              </a:solidFill>
            </a:endParaRPr>
          </a:p>
          <a:p>
            <a:pPr eaLnBrk="1" hangingPunct="1"/>
            <a:r>
              <a:rPr lang="en-AU" sz="2800" b="1">
                <a:solidFill>
                  <a:srgbClr val="0000FF"/>
                </a:solidFill>
              </a:rPr>
              <a:t>15A + (15A x0.75) = 26.25A</a:t>
            </a:r>
          </a:p>
          <a:p>
            <a:pPr eaLnBrk="1" hangingPunct="1"/>
            <a:endParaRPr lang="en-US" sz="2800">
              <a:solidFill>
                <a:srgbClr val="0000FF"/>
              </a:solidFill>
            </a:endParaRPr>
          </a:p>
          <a:p>
            <a:pPr eaLnBrk="1" hangingPunct="1"/>
            <a:r>
              <a:rPr lang="en-AU" sz="2800" b="1">
                <a:solidFill>
                  <a:srgbClr val="0000FF"/>
                </a:solidFill>
              </a:rPr>
              <a:t>15A + (15A x0.75) = 26.25A</a:t>
            </a:r>
          </a:p>
          <a:p>
            <a:pPr eaLnBrk="1" hangingPunct="1"/>
            <a:endParaRPr lang="en-AU" sz="2800" b="1">
              <a:solidFill>
                <a:srgbClr val="0000FF"/>
              </a:solidFill>
            </a:endParaRPr>
          </a:p>
          <a:p>
            <a:pPr eaLnBrk="1" hangingPunct="1"/>
            <a:r>
              <a:rPr lang="en-AU" sz="2800" b="1">
                <a:solidFill>
                  <a:srgbClr val="0000FF"/>
                </a:solidFill>
              </a:rPr>
              <a:t>15A + (15A x0.75) = 26.25A</a:t>
            </a:r>
          </a:p>
          <a:p>
            <a:pPr eaLnBrk="1" hangingPunct="1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54100" y="2428875"/>
            <a:ext cx="307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800" b="1">
                <a:solidFill>
                  <a:srgbClr val="0000FF"/>
                </a:solidFill>
              </a:rPr>
              <a:t>Single Phase</a:t>
            </a:r>
          </a:p>
        </p:txBody>
      </p:sp>
    </p:spTree>
    <p:extLst>
      <p:ext uri="{BB962C8B-B14F-4D97-AF65-F5344CB8AC3E}">
        <p14:creationId xmlns:p14="http://schemas.microsoft.com/office/powerpoint/2010/main" val="357827653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  <p:bldP spid="809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2C4233-0E15-4BA4-BB6C-5AF18133C1D1}" type="slidenum">
              <a:rPr lang="en-AU">
                <a:solidFill>
                  <a:srgbClr val="000000"/>
                </a:solidFill>
              </a:rPr>
              <a:pPr eaLnBrk="1" hangingPunct="1"/>
              <a:t>14</a:t>
            </a:fld>
            <a:endParaRPr lang="en-AU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427896"/>
              </p:ext>
            </p:extLst>
          </p:nvPr>
        </p:nvGraphicFramePr>
        <p:xfrm>
          <a:off x="341746" y="307975"/>
          <a:ext cx="8345055" cy="5767773"/>
        </p:xfrm>
        <a:graphic>
          <a:graphicData uri="http://schemas.openxmlformats.org/drawingml/2006/table">
            <a:tbl>
              <a:tblPr/>
              <a:tblGrid>
                <a:gridCol w="2014105"/>
                <a:gridCol w="700088"/>
                <a:gridCol w="3371850"/>
                <a:gridCol w="817562"/>
                <a:gridCol w="715963"/>
                <a:gridCol w="7254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</a:t>
                      </a:r>
                      <a:r>
                        <a:rPr kumimoji="0" lang="en-A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Aircon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40.2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1" lang="az-Cyrl-A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, 15 A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15A + (15A x0.75) = 26.25A x 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47446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AC21C7-6043-430F-BD08-A2FF149FCAF9}" type="slidenum">
              <a:rPr lang="en-AU"/>
              <a:pPr eaLnBrk="1" hangingPunct="1"/>
              <a:t>15</a:t>
            </a:fld>
            <a:endParaRPr lang="en-A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0350"/>
            <a:ext cx="8447087" cy="1143000"/>
          </a:xfrm>
        </p:spPr>
        <p:txBody>
          <a:bodyPr/>
          <a:lstStyle/>
          <a:p>
            <a:pPr algn="l" eaLnBrk="1" hangingPunct="1"/>
            <a:r>
              <a:rPr lang="en-AU" sz="3200" b="1" smtClean="0">
                <a:solidFill>
                  <a:schemeClr val="tx1"/>
                </a:solidFill>
              </a:rPr>
              <a:t>Socket Outlets Load group B( iii ) one or more 15 Amps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00200"/>
            <a:ext cx="8018462" cy="1089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>
                <a:solidFill>
                  <a:schemeClr val="tx2"/>
                </a:solidFill>
              </a:rPr>
              <a:t>    </a:t>
            </a:r>
            <a:r>
              <a:rPr lang="en-AU" sz="2400" b="1" smtClean="0">
                <a:solidFill>
                  <a:srgbClr val="FF0000"/>
                </a:solidFill>
              </a:rPr>
              <a:t>Full current of the highest rated socket plus 75% of     full current rating of the remainder.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982913" y="2971800"/>
            <a:ext cx="46863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6 x 32 A  being 3 Phase Outlets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6 x 15 A  being 3 Phase Outlets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967038" y="4006850"/>
            <a:ext cx="48482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1  at 100%	         =    32 Amps</a:t>
            </a:r>
          </a:p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(5 x 32 A)  x  0.75  =  120 Amps</a:t>
            </a:r>
          </a:p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(6 x 15 A)  x  0.75  =    67.5 Amps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749300" y="5337175"/>
            <a:ext cx="74803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800" b="1">
                <a:solidFill>
                  <a:srgbClr val="0000FF"/>
                </a:solidFill>
              </a:rPr>
              <a:t>Total Current – 219.5 Amps (per Phase)</a:t>
            </a:r>
          </a:p>
          <a:p>
            <a:pPr eaLnBrk="1" hangingPunct="1"/>
            <a:endParaRPr lang="en-AU" sz="2400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596900" y="2428875"/>
            <a:ext cx="432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3399"/>
                </a:solidFill>
              </a:rPr>
              <a:t>Three Phase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A66CC8-4B62-43BF-8AB8-F8FF26B45334}" type="slidenum">
              <a:rPr lang="en-AU"/>
              <a:pPr eaLnBrk="1" hangingPunct="1"/>
              <a:t>16</a:t>
            </a:fld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966442"/>
              </p:ext>
            </p:extLst>
          </p:nvPr>
        </p:nvGraphicFramePr>
        <p:xfrm>
          <a:off x="471488" y="544513"/>
          <a:ext cx="8342312" cy="5226116"/>
        </p:xfrm>
        <a:graphic>
          <a:graphicData uri="http://schemas.openxmlformats.org/drawingml/2006/table">
            <a:tbl>
              <a:tblPr/>
              <a:tblGrid>
                <a:gridCol w="2011362"/>
                <a:gridCol w="700088"/>
                <a:gridCol w="3371850"/>
                <a:gridCol w="817562"/>
                <a:gridCol w="715963"/>
                <a:gridCol w="7254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Aircon)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40.2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, 15 A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15A + (15A x0.75) = 26.25A x 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1" lang="az-Cyrl-A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 at 100%             =    32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(5 x 32 A)  x  0.75  =  120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(6 x 15 A)  x  0.75  =    67.5 Amps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BD0F3C-6780-47D0-B9E7-69C2AF8ACA87}" type="slidenum">
              <a:rPr lang="en-AU"/>
              <a:pPr eaLnBrk="1" hangingPunct="1"/>
              <a:t>17</a:t>
            </a:fld>
            <a:endParaRPr lang="en-AU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304800" y="38100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chemeClr val="tx2"/>
                </a:solidFill>
              </a:rPr>
              <a:t>Load Group C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3200" b="1">
                <a:solidFill>
                  <a:schemeClr val="tx2"/>
                </a:solidFill>
              </a:rPr>
              <a:t>Appliances for cooking, heating and cooling and Laundry equipment.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chemeClr val="tx2"/>
                </a:solidFill>
              </a:rPr>
              <a:t>                         </a:t>
            </a:r>
            <a:endParaRPr lang="en-AU" sz="2400">
              <a:solidFill>
                <a:schemeClr val="tx2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57200" y="1838325"/>
            <a:ext cx="7926388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eaLnBrk="1" hangingPunct="1">
              <a:lnSpc>
                <a:spcPct val="70000"/>
              </a:lnSpc>
              <a:spcBef>
                <a:spcPct val="50000"/>
              </a:spcBef>
            </a:pPr>
            <a:r>
              <a:rPr kumimoji="1" lang="en-AU" sz="2400" b="1" dirty="0">
                <a:solidFill>
                  <a:srgbClr val="0000FF"/>
                </a:solidFill>
              </a:rPr>
              <a:t>1 x 10 kW, 3 </a:t>
            </a:r>
            <a:r>
              <a:rPr kumimoji="1" lang="az-Cyrl-AZ" sz="24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r>
              <a:rPr kumimoji="1" lang="en-AU" sz="2400" b="1" dirty="0">
                <a:solidFill>
                  <a:srgbClr val="0000FF"/>
                </a:solidFill>
              </a:rPr>
              <a:t> Air conditioner @ </a:t>
            </a:r>
            <a:r>
              <a:rPr kumimoji="1" lang="en-AU" sz="2400" b="1" dirty="0" smtClean="0">
                <a:solidFill>
                  <a:srgbClr val="0000FF"/>
                </a:solidFill>
              </a:rPr>
              <a:t>18 </a:t>
            </a:r>
            <a:r>
              <a:rPr kumimoji="1" lang="en-AU" sz="2400" b="1" dirty="0">
                <a:solidFill>
                  <a:srgbClr val="0000FF"/>
                </a:solidFill>
              </a:rPr>
              <a:t>amp/phase                                  for factory office</a:t>
            </a:r>
          </a:p>
          <a:p>
            <a:pPr marL="0" lvl="1" eaLnBrk="1" hangingPunct="1">
              <a:lnSpc>
                <a:spcPct val="70000"/>
              </a:lnSpc>
              <a:spcBef>
                <a:spcPct val="50000"/>
              </a:spcBef>
            </a:pPr>
            <a:r>
              <a:rPr kumimoji="1" lang="en-AU" sz="2400" b="1" dirty="0">
                <a:solidFill>
                  <a:srgbClr val="0000FF"/>
                </a:solidFill>
              </a:rPr>
              <a:t>3 x  5.4 kW 3 </a:t>
            </a:r>
            <a:r>
              <a:rPr kumimoji="1" lang="az-Cyrl-AZ" sz="24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r>
              <a:rPr kumimoji="1" lang="en-AU" sz="2400" b="1" dirty="0">
                <a:solidFill>
                  <a:srgbClr val="0000FF"/>
                </a:solidFill>
              </a:rPr>
              <a:t> Instantaneous HWS</a:t>
            </a:r>
            <a:r>
              <a:rPr lang="en-AU" sz="2400" b="1" dirty="0">
                <a:solidFill>
                  <a:srgbClr val="0000FF"/>
                </a:solidFill>
              </a:rPr>
              <a:t> </a:t>
            </a:r>
          </a:p>
          <a:p>
            <a:pPr marL="0" lvl="1" eaLnBrk="1" hangingPunct="1">
              <a:lnSpc>
                <a:spcPct val="70000"/>
              </a:lnSpc>
              <a:spcBef>
                <a:spcPct val="50000"/>
              </a:spcBef>
            </a:pPr>
            <a:r>
              <a:rPr kumimoji="1" lang="en-AU" sz="2400" b="1" dirty="0">
                <a:solidFill>
                  <a:srgbClr val="0000FF"/>
                </a:solidFill>
              </a:rPr>
              <a:t>1 x  4.8 kW stove</a:t>
            </a:r>
            <a:endParaRPr lang="en-AU" sz="2400" b="1" dirty="0">
              <a:solidFill>
                <a:srgbClr val="0000FF"/>
              </a:solidFill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57200" y="4083050"/>
            <a:ext cx="427196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 u="sng">
                <a:solidFill>
                  <a:srgbClr val="0000FF"/>
                </a:solidFill>
              </a:rPr>
              <a:t>4800 W x 0.75  </a:t>
            </a:r>
            <a:r>
              <a:rPr lang="en-AU" sz="2400" b="1">
                <a:solidFill>
                  <a:srgbClr val="0000FF"/>
                </a:solidFill>
              </a:rPr>
              <a:t>=  15.65 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</a:rPr>
              <a:t>      230 V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57200" y="5014913"/>
            <a:ext cx="80772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kumimoji="1" lang="en-AU" sz="2800" b="1" dirty="0">
                <a:solidFill>
                  <a:srgbClr val="0000FF"/>
                </a:solidFill>
              </a:rPr>
              <a:t>1 x 10 kW 3</a:t>
            </a:r>
            <a:r>
              <a:rPr kumimoji="1" lang="az-Cyrl-AZ" sz="28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r>
              <a:rPr kumimoji="1" lang="en-AU" sz="2800" b="1" dirty="0">
                <a:solidFill>
                  <a:srgbClr val="0000FF"/>
                </a:solidFill>
              </a:rPr>
              <a:t> Air conditioner</a:t>
            </a:r>
            <a:r>
              <a:rPr lang="en-AU" sz="2800" b="1" dirty="0">
                <a:solidFill>
                  <a:srgbClr val="0000FF"/>
                </a:solidFill>
              </a:rPr>
              <a:t> = </a:t>
            </a:r>
            <a:r>
              <a:rPr lang="en-AU" sz="2800" b="1" dirty="0" smtClean="0">
                <a:solidFill>
                  <a:srgbClr val="0000FF"/>
                </a:solidFill>
              </a:rPr>
              <a:t>18 </a:t>
            </a:r>
            <a:r>
              <a:rPr lang="en-AU" sz="2800" b="1" dirty="0">
                <a:solidFill>
                  <a:srgbClr val="0000FF"/>
                </a:solidFill>
              </a:rPr>
              <a:t>Amps</a:t>
            </a:r>
            <a:r>
              <a:rPr kumimoji="1" lang="az-Cyrl-AZ" sz="28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endParaRPr lang="en-AU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kumimoji="1" lang="en-AU" sz="2800" b="1" dirty="0">
                <a:solidFill>
                  <a:srgbClr val="0000FF"/>
                </a:solidFill>
              </a:rPr>
              <a:t>3 x 5.4 kW 3</a:t>
            </a:r>
            <a:r>
              <a:rPr kumimoji="1" lang="az-Cyrl-AZ" sz="28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r>
              <a:rPr kumimoji="1" lang="en-AU" sz="2800" b="1" dirty="0">
                <a:solidFill>
                  <a:srgbClr val="0000FF"/>
                </a:solidFill>
              </a:rPr>
              <a:t> </a:t>
            </a:r>
            <a:r>
              <a:rPr kumimoji="1" lang="en-AU" sz="2800" b="1" dirty="0" err="1">
                <a:solidFill>
                  <a:srgbClr val="0000FF"/>
                </a:solidFill>
              </a:rPr>
              <a:t>Inst</a:t>
            </a:r>
            <a:r>
              <a:rPr kumimoji="1" lang="en-AU" sz="2800" b="1" dirty="0">
                <a:solidFill>
                  <a:srgbClr val="0000FF"/>
                </a:solidFill>
              </a:rPr>
              <a:t> HWS x 0.75</a:t>
            </a:r>
            <a:r>
              <a:rPr lang="en-AU" sz="2800" b="1" dirty="0">
                <a:solidFill>
                  <a:srgbClr val="0000FF"/>
                </a:solidFill>
              </a:rPr>
              <a:t> = 17.53 Amps</a:t>
            </a:r>
            <a:r>
              <a:rPr kumimoji="1" lang="az-Cyrl-AZ" sz="28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r>
              <a:rPr lang="en-AU" sz="2800" b="1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800" b="1" dirty="0">
                <a:solidFill>
                  <a:srgbClr val="0000FF"/>
                </a:solidFill>
              </a:rPr>
              <a:t>1 x </a:t>
            </a:r>
            <a:r>
              <a:rPr kumimoji="1" lang="en-AU" sz="2800" b="1" dirty="0">
                <a:solidFill>
                  <a:srgbClr val="0000FF"/>
                </a:solidFill>
              </a:rPr>
              <a:t>4.8 kW </a:t>
            </a:r>
            <a:r>
              <a:rPr lang="en-AU" sz="2800" b="1" dirty="0">
                <a:solidFill>
                  <a:srgbClr val="0000FF"/>
                </a:solidFill>
              </a:rPr>
              <a:t>1</a:t>
            </a:r>
            <a:r>
              <a:rPr kumimoji="1" lang="az-Cyrl-AZ" sz="2800" b="1" dirty="0">
                <a:solidFill>
                  <a:srgbClr val="0000FF"/>
                </a:solidFill>
                <a:cs typeface="Arial" charset="0"/>
                <a:sym typeface="WP Greek Century" pitchFamily="2" charset="2"/>
              </a:rPr>
              <a:t>Ф</a:t>
            </a:r>
            <a:r>
              <a:rPr lang="en-AU" sz="2800" b="1" dirty="0">
                <a:solidFill>
                  <a:srgbClr val="0000FF"/>
                </a:solidFill>
              </a:rPr>
              <a:t> </a:t>
            </a:r>
            <a:r>
              <a:rPr kumimoji="1" lang="en-AU" sz="2800" b="1" dirty="0">
                <a:solidFill>
                  <a:srgbClr val="0000FF"/>
                </a:solidFill>
              </a:rPr>
              <a:t>stove x 0.75 = </a:t>
            </a:r>
            <a:r>
              <a:rPr lang="en-AU" sz="2800" b="1" dirty="0">
                <a:solidFill>
                  <a:srgbClr val="0000FF"/>
                </a:solidFill>
              </a:rPr>
              <a:t>15.65 Amps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05300" y="4083050"/>
            <a:ext cx="43815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 u="sng">
                <a:solidFill>
                  <a:srgbClr val="0000FF"/>
                </a:solidFill>
              </a:rPr>
              <a:t>5400 W x 0.75 x 3  </a:t>
            </a:r>
            <a:r>
              <a:rPr lang="en-AU" sz="2400" b="1">
                <a:solidFill>
                  <a:srgbClr val="0000FF"/>
                </a:solidFill>
              </a:rPr>
              <a:t>=  17.53A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</a:rPr>
              <a:t>      √ 3  x 400 V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457200" y="3444875"/>
            <a:ext cx="79263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AU" sz="2400" b="1">
                <a:solidFill>
                  <a:srgbClr val="FF0000"/>
                </a:solidFill>
              </a:rPr>
              <a:t>100% for the highest     75% for the remainder 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798" grpId="0"/>
      <p:bldP spid="8" grpId="0"/>
      <p:bldP spid="184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23D5F9-B717-4046-86C4-9397AD6E65E3}" type="slidenum">
              <a:rPr lang="en-AU"/>
              <a:pPr eaLnBrk="1" hangingPunct="1"/>
              <a:t>18</a:t>
            </a:fld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304696"/>
              </p:ext>
            </p:extLst>
          </p:nvPr>
        </p:nvGraphicFramePr>
        <p:xfrm>
          <a:off x="344488" y="360363"/>
          <a:ext cx="8342312" cy="5805109"/>
        </p:xfrm>
        <a:graphic>
          <a:graphicData uri="http://schemas.openxmlformats.org/drawingml/2006/table">
            <a:tbl>
              <a:tblPr/>
              <a:tblGrid>
                <a:gridCol w="2011362"/>
                <a:gridCol w="700088"/>
                <a:gridCol w="3371850"/>
                <a:gridCol w="817562"/>
                <a:gridCol w="715963"/>
                <a:gridCol w="7254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Aircon)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40.2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, 15 A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15A + (15A x0.75) = 26.25A x 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at 100%             =    32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 x 32 A)  x  0.75  =  120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 x 15 A)  x  0.75  =    67.5 Amps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Cooking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x 0.75  </a:t>
                      </a: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= 15.65A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230 V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Air Conditioner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KW, 3 </a:t>
                      </a:r>
                      <a:r>
                        <a:rPr kumimoji="0" lang="en-A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Ph</a:t>
                      </a: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A/C18 A / Phase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Instantaneous HWS, 3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5400 W x 3 </a:t>
                      </a: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= 23.4A x 0.75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1.73 x 400 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BBA79E-4807-4AF5-8BF7-7C68767C9CF7}" type="slidenum">
              <a:rPr lang="en-AU"/>
              <a:pPr eaLnBrk="1" hangingPunct="1"/>
              <a:t>19</a:t>
            </a:fld>
            <a:endParaRPr lang="en-AU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435975" cy="1100138"/>
          </a:xfrm>
        </p:spPr>
        <p:txBody>
          <a:bodyPr/>
          <a:lstStyle/>
          <a:p>
            <a:pPr algn="l" eaLnBrk="1" hangingPunct="1"/>
            <a:r>
              <a:rPr lang="en-AU" sz="3200" b="1" smtClean="0"/>
              <a:t>Load Group D</a:t>
            </a:r>
            <a:br>
              <a:rPr lang="en-AU" sz="3200" b="1" smtClean="0"/>
            </a:br>
            <a:r>
              <a:rPr lang="en-AU" sz="3200" b="1" smtClean="0"/>
              <a:t>Motors other than Lifts &amp; Fuel Dispensing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7188"/>
            <a:ext cx="7907338" cy="1160462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</a:rPr>
              <a:t>1	x  10 kW , 3 phase hydraulic pump motor</a:t>
            </a:r>
          </a:p>
          <a:p>
            <a:pPr lvl="1" eaLnBrk="1" hangingPunct="1"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</a:rPr>
              <a:t>2	x   5 kW , 3 phase lathe motors</a:t>
            </a:r>
          </a:p>
          <a:p>
            <a:pPr lvl="1" eaLnBrk="1" hangingPunct="1"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</a:rPr>
              <a:t>2	x   1.5 kW , 1 phase drill motors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sz="2400" b="1" smtClean="0"/>
              <a:t> 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069975" y="3100388"/>
            <a:ext cx="6389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Full load of the highest rated motor.</a:t>
            </a: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Plus 75% of full load of the second</a:t>
            </a: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Plus 50% of full load of the remainder</a:t>
            </a:r>
            <a:r>
              <a:rPr lang="en-AU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879475" y="4167188"/>
            <a:ext cx="765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1 x 10 kW x  2 A / kW                  =  20 Amps 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879475" y="5573713"/>
            <a:ext cx="74850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 dirty="0" smtClean="0">
                <a:solidFill>
                  <a:srgbClr val="0000FF"/>
                </a:solidFill>
              </a:rPr>
              <a:t>1 </a:t>
            </a:r>
            <a:r>
              <a:rPr lang="en-AU" sz="2400" b="1" dirty="0">
                <a:solidFill>
                  <a:srgbClr val="0000FF"/>
                </a:solidFill>
              </a:rPr>
              <a:t>x 1.5 kW x 8 A / kW x 0.5         = </a:t>
            </a:r>
            <a:r>
              <a:rPr lang="en-AU" sz="2400" b="1" dirty="0" smtClean="0">
                <a:solidFill>
                  <a:srgbClr val="0000FF"/>
                </a:solidFill>
              </a:rPr>
              <a:t>6.0 Amps</a:t>
            </a:r>
          </a:p>
          <a:p>
            <a:pPr lvl="0" eaLnBrk="1" hangingPunct="1"/>
            <a:r>
              <a:rPr lang="en-AU" sz="2400" b="1" dirty="0">
                <a:solidFill>
                  <a:srgbClr val="0000FF"/>
                </a:solidFill>
              </a:rPr>
              <a:t>1 x 1.5 kW x 8 A / kW x 0.5         = </a:t>
            </a:r>
            <a:r>
              <a:rPr lang="en-AU" sz="2400" b="1" dirty="0" smtClean="0">
                <a:solidFill>
                  <a:srgbClr val="0000FF"/>
                </a:solidFill>
              </a:rPr>
              <a:t>6.0 </a:t>
            </a:r>
            <a:r>
              <a:rPr lang="en-AU" sz="2400" b="1" dirty="0">
                <a:solidFill>
                  <a:srgbClr val="0000FF"/>
                </a:solidFill>
              </a:rPr>
              <a:t>Amps</a:t>
            </a:r>
          </a:p>
          <a:p>
            <a:pPr eaLnBrk="1" hangingPunct="1"/>
            <a:endParaRPr lang="en-AU" sz="2400" b="1" dirty="0">
              <a:solidFill>
                <a:srgbClr val="0000FF"/>
              </a:solidFill>
            </a:endParaRPr>
          </a:p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				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879475" y="4557713"/>
            <a:ext cx="72215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b="1" dirty="0">
                <a:solidFill>
                  <a:srgbClr val="0000FF"/>
                </a:solidFill>
              </a:rPr>
              <a:t>1 x 5 kW x 2 A / kW x 0.75          =  7.5 Amps </a:t>
            </a:r>
          </a:p>
          <a:p>
            <a:r>
              <a:rPr lang="en-AU" sz="2400" b="1" dirty="0">
                <a:solidFill>
                  <a:srgbClr val="0000FF"/>
                </a:solidFill>
              </a:rPr>
              <a:t>1 x 5 kW x 2 A / kW x </a:t>
            </a:r>
            <a:r>
              <a:rPr lang="en-AU" sz="2400" b="1" dirty="0" smtClean="0">
                <a:solidFill>
                  <a:srgbClr val="0000FF"/>
                </a:solidFill>
              </a:rPr>
              <a:t>0.5            </a:t>
            </a:r>
            <a:r>
              <a:rPr lang="en-AU" sz="2400" b="1" dirty="0">
                <a:solidFill>
                  <a:srgbClr val="0000FF"/>
                </a:solidFill>
              </a:rPr>
              <a:t>=  5.0 Amps</a:t>
            </a:r>
            <a:r>
              <a:rPr lang="en-AU" b="1" dirty="0">
                <a:solidFill>
                  <a:srgbClr val="0000FF"/>
                </a:solidFill>
              </a:rPr>
              <a:t> </a:t>
            </a:r>
            <a:endParaRPr lang="en-A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  <p:bldP spid="71686" grpId="0"/>
      <p:bldP spid="71687" grpId="0"/>
      <p:bldP spid="716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A67018-EE78-4ED8-971D-8B6A937E3A01}" type="slidenum">
              <a:rPr lang="en-AU"/>
              <a:pPr eaLnBrk="1" hangingPunct="1"/>
              <a:t>2</a:t>
            </a:fld>
            <a:endParaRPr lang="en-AU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xfrm>
            <a:off x="769938" y="274638"/>
            <a:ext cx="7916862" cy="1143000"/>
          </a:xfrm>
        </p:spPr>
        <p:txBody>
          <a:bodyPr/>
          <a:lstStyle/>
          <a:p>
            <a:pPr algn="l" eaLnBrk="1" hangingPunct="1"/>
            <a:r>
              <a:rPr lang="en-AU" sz="3200" b="1" smtClean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1600200"/>
          </a:xfrm>
        </p:spPr>
        <p:txBody>
          <a:bodyPr/>
          <a:lstStyle/>
          <a:p>
            <a:pPr eaLnBrk="1" hangingPunct="1"/>
            <a:r>
              <a:rPr lang="en-AU" sz="2400" b="1" smtClean="0">
                <a:solidFill>
                  <a:srgbClr val="0000FF"/>
                </a:solidFill>
              </a:rPr>
              <a:t>Calculate the Maximum Demand of a three phase  non domestic installation using AS/NZS 3000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" y="3124200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2400" b="1">
                <a:solidFill>
                  <a:srgbClr val="0000FF"/>
                </a:solidFill>
              </a:rPr>
              <a:t>Determine the cable size of the consumer main from the Maximum Demand with reference to WA Requirements and AS/NZS 3008.1.1</a:t>
            </a:r>
          </a:p>
          <a:p>
            <a:pPr marL="342900" indent="-342900">
              <a:spcBef>
                <a:spcPct val="20000"/>
              </a:spcBef>
            </a:pPr>
            <a:endParaRPr lang="en-AU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  <p:bldP spid="51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20431-E781-438A-B9A6-FD9C1B8FE15F}" type="slidenum">
              <a:rPr lang="en-AU"/>
              <a:pPr eaLnBrk="1" hangingPunct="1"/>
              <a:t>20</a:t>
            </a:fld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564793"/>
              </p:ext>
            </p:extLst>
          </p:nvPr>
        </p:nvGraphicFramePr>
        <p:xfrm>
          <a:off x="344488" y="566738"/>
          <a:ext cx="8342312" cy="5765612"/>
        </p:xfrm>
        <a:graphic>
          <a:graphicData uri="http://schemas.openxmlformats.org/drawingml/2006/table">
            <a:tbl>
              <a:tblPr/>
              <a:tblGrid>
                <a:gridCol w="2087562"/>
                <a:gridCol w="623888"/>
                <a:gridCol w="3371850"/>
                <a:gridCol w="817562"/>
                <a:gridCol w="715963"/>
                <a:gridCol w="7254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Aircon)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40.2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, 15 A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15A + (15A x0.75) = 26.25A x 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at 100%             =    32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 x 32 A)  x  0.75  =  120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 x 15 A)  x  0.75  =    67.5 Amps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Cooking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x 0.75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15.65A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230 V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 Conditioner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KW, 3 </a:t>
                      </a:r>
                      <a:r>
                        <a:rPr kumimoji="0" lang="en-A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A/C18 A / Phase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Instant HWS,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5400 W x 3 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= 23.4A x 0.75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1.73 x 400 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 TOTAL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367.7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355.3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CONTINUED ON NEXT PAGE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6E5400-6E8B-4927-8F1C-6C33DF5A7533}" type="slidenum">
              <a:rPr lang="en-AU"/>
              <a:pPr eaLnBrk="1" hangingPunct="1"/>
              <a:t>21</a:t>
            </a:fld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842979"/>
              </p:ext>
            </p:extLst>
          </p:nvPr>
        </p:nvGraphicFramePr>
        <p:xfrm>
          <a:off x="504825" y="277813"/>
          <a:ext cx="8342313" cy="6015041"/>
        </p:xfrm>
        <a:graphic>
          <a:graphicData uri="http://schemas.openxmlformats.org/drawingml/2006/table">
            <a:tbl>
              <a:tblPr/>
              <a:tblGrid>
                <a:gridCol w="2087563"/>
                <a:gridCol w="623887"/>
                <a:gridCol w="3371850"/>
                <a:gridCol w="817563"/>
                <a:gridCol w="715962"/>
                <a:gridCol w="725488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 KW 3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Hydraulic Pump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 kW x 2 A/ kW = 20A/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5 KW 3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Lathe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kW x 2 A/kW x 0.75 = 7.5A/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1x 5 KW 3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Lathe Motors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kW x 2 A/kW x 0.5 = 5A/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1.5 KW Drill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1.5 kW x 8 A/kW x 0.5 = 6A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1.5 KW Drill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1.5 kW x 8 A/kW x 0.5 = 6A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B4E667-82FA-4B2A-8662-60AE10222569}" type="slidenum">
              <a:rPr lang="en-AU"/>
              <a:pPr eaLnBrk="1" hangingPunct="1"/>
              <a:t>22</a:t>
            </a:fld>
            <a:endParaRPr lang="en-AU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211138"/>
            <a:ext cx="3417888" cy="1371600"/>
          </a:xfrm>
        </p:spPr>
        <p:txBody>
          <a:bodyPr/>
          <a:lstStyle/>
          <a:p>
            <a:pPr algn="l" eaLnBrk="1" hangingPunct="1"/>
            <a:r>
              <a:rPr lang="en-AU" sz="3200" b="1" smtClean="0"/>
              <a:t>Load Group F</a:t>
            </a:r>
            <a:br>
              <a:rPr lang="en-AU" sz="3200" b="1" smtClean="0"/>
            </a:br>
            <a:r>
              <a:rPr lang="en-AU" sz="3200" b="1" smtClean="0"/>
              <a:t>Fuel Dispensing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038" y="1582738"/>
            <a:ext cx="6026150" cy="463550"/>
          </a:xfrm>
        </p:spPr>
        <p:txBody>
          <a:bodyPr/>
          <a:lstStyle/>
          <a:p>
            <a:pPr lvl="1">
              <a:spcBef>
                <a:spcPct val="0"/>
              </a:spcBef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</a:rPr>
              <a:t>2	x	 1.25 kW, 1 Phase Fuel Pumps</a:t>
            </a:r>
            <a:endParaRPr lang="en-AU" sz="2400" b="1" smtClean="0">
              <a:solidFill>
                <a:srgbClr val="0000FF"/>
              </a:solidFill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657225" y="2174875"/>
            <a:ext cx="7921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Full load of the highest rated motor.</a:t>
            </a:r>
            <a:endParaRPr lang="en-AU" sz="800" b="1">
              <a:solidFill>
                <a:srgbClr val="FF0000"/>
              </a:solidFill>
            </a:endParaRP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Plus 50% of full load of the second</a:t>
            </a: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Plus 25% of full load of the remainder 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657225" y="3435350"/>
            <a:ext cx="3867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1.25kW x 8 A/kW = 10A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657225" y="3892550"/>
            <a:ext cx="441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1.25kW x 8 A/kW x 0.5 = 5A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173038" y="5035550"/>
            <a:ext cx="8742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kumimoji="1" lang="en-AU" sz="2400" b="1">
                <a:solidFill>
                  <a:srgbClr val="0000FF"/>
                </a:solidFill>
              </a:rPr>
              <a:t>5x 150 W LP sodium vapour security lamps @ 2.8A/unit </a:t>
            </a:r>
            <a:endParaRPr lang="en-AU" sz="2800" b="1">
              <a:solidFill>
                <a:srgbClr val="0000FF"/>
              </a:solidFill>
            </a:endParaRPr>
          </a:p>
        </p:txBody>
      </p:sp>
      <p:sp>
        <p:nvSpPr>
          <p:cNvPr id="94218" name="Rectangle 10"/>
          <p:cNvSpPr>
            <a:spLocks noChangeArrowheads="1"/>
          </p:cNvSpPr>
          <p:nvPr/>
        </p:nvSpPr>
        <p:spPr bwMode="auto">
          <a:xfrm>
            <a:off x="173038" y="5497513"/>
            <a:ext cx="3046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defRPr/>
            </a:pPr>
            <a:r>
              <a:rPr kumimoji="1" lang="en-AU" sz="2400" b="1" dirty="0">
                <a:solidFill>
                  <a:srgbClr val="0000FF"/>
                </a:solidFill>
                <a:latin typeface="+mn-lt"/>
              </a:rPr>
              <a:t>5 x 2.8 A = 14 A</a:t>
            </a:r>
          </a:p>
        </p:txBody>
      </p:sp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657225" y="4573588"/>
            <a:ext cx="4840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/>
              <a:t>Lighting  100% connected Load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  <p:bldP spid="94214" grpId="0"/>
      <p:bldP spid="94216" grpId="0"/>
      <p:bldP spid="94217" grpId="0"/>
      <p:bldP spid="942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20431-E781-438A-B9A6-FD9C1B8FE15F}" type="slidenum">
              <a:rPr lang="en-AU">
                <a:solidFill>
                  <a:srgbClr val="000000"/>
                </a:solidFill>
              </a:rPr>
              <a:pPr eaLnBrk="1" hangingPunct="1"/>
              <a:t>23</a:t>
            </a:fld>
            <a:endParaRPr lang="en-AU">
              <a:solidFill>
                <a:srgbClr val="0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060267"/>
              </p:ext>
            </p:extLst>
          </p:nvPr>
        </p:nvGraphicFramePr>
        <p:xfrm>
          <a:off x="344488" y="566738"/>
          <a:ext cx="8342312" cy="5765612"/>
        </p:xfrm>
        <a:graphic>
          <a:graphicData uri="http://schemas.openxmlformats.org/drawingml/2006/table">
            <a:tbl>
              <a:tblPr/>
              <a:tblGrid>
                <a:gridCol w="2087562"/>
                <a:gridCol w="623888"/>
                <a:gridCol w="3371850"/>
                <a:gridCol w="817562"/>
                <a:gridCol w="715963"/>
                <a:gridCol w="7254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Aircon)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40.2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, 15 A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15A + (15A x0.75) = 26.25A x 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at 100%             =    32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 x 32 A)  x  0.75  =  120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 x 15 A)  x  0.75  =    67.5 Amps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Cooking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x 0.75  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15.65A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230 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 Conditioner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KW, 3 </a:t>
                      </a:r>
                      <a:r>
                        <a:rPr kumimoji="0" lang="en-A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A/C18 A / Phase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Instant HWS,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5400 W x 3 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= 23.4A x 0.75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1.73 x 400 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 TOTAL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367.7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355.3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CONTINUED ON NEXT PAGE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67860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A99879-974E-474A-B9A0-003146842C4C}" type="slidenum">
              <a:rPr lang="en-AU">
                <a:solidFill>
                  <a:srgbClr val="000000"/>
                </a:solidFill>
              </a:rPr>
              <a:pPr eaLnBrk="1" hangingPunct="1"/>
              <a:t>24</a:t>
            </a:fld>
            <a:endParaRPr lang="en-AU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50954"/>
              </p:ext>
            </p:extLst>
          </p:nvPr>
        </p:nvGraphicFramePr>
        <p:xfrm>
          <a:off x="476250" y="230188"/>
          <a:ext cx="8342313" cy="5900425"/>
        </p:xfrm>
        <a:graphic>
          <a:graphicData uri="http://schemas.openxmlformats.org/drawingml/2006/table">
            <a:tbl>
              <a:tblPr/>
              <a:tblGrid>
                <a:gridCol w="2589213"/>
                <a:gridCol w="682625"/>
                <a:gridCol w="3084512"/>
                <a:gridCol w="673100"/>
                <a:gridCol w="693738"/>
                <a:gridCol w="619125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KW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Hydraulic Pump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kW x 2 A/ kW = 20A/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5 KW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Lathe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kW x 2 A/kW x 0.75 = 7.5A/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1x 5 KW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Lathe Motors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kW x 2 A/kW x 0.5 = 5A/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1.5 KW Drill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 kW x 8 A/kW x 0.5 = 6A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1.5 KW Drill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 kW x 8 A/kW x 0.5 = 6A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1.25 kW Fuel Pumps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1.25kW x 8 A/kW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1.25 kW Fuel Pumps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1.25kW x 8 A/kW x 0.5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x 150 W  Sodium Vapour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x 2.8 A / Unit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9311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C573C8-6B6F-4C37-9E12-F7579D8FEF38}" type="slidenum">
              <a:rPr lang="en-AU"/>
              <a:pPr eaLnBrk="1" hangingPunct="1"/>
              <a:t>25</a:t>
            </a:fld>
            <a:endParaRPr lang="en-AU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609600"/>
            <a:ext cx="3895725" cy="1143000"/>
          </a:xfrm>
        </p:spPr>
        <p:txBody>
          <a:bodyPr/>
          <a:lstStyle/>
          <a:p>
            <a:pPr algn="l" eaLnBrk="1" hangingPunct="1"/>
            <a:r>
              <a:rPr lang="en-AU" sz="3200" b="1" smtClean="0"/>
              <a:t>Load Group H </a:t>
            </a:r>
            <a:br>
              <a:rPr lang="en-AU" sz="3200" b="1" smtClean="0"/>
            </a:br>
            <a:r>
              <a:rPr lang="en-AU" sz="3200" b="1" smtClean="0"/>
              <a:t>Welding Machines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584200"/>
          </a:xfrm>
        </p:spPr>
        <p:txBody>
          <a:bodyPr/>
          <a:lstStyle/>
          <a:p>
            <a:pPr lvl="1">
              <a:spcBef>
                <a:spcPct val="0"/>
              </a:spcBef>
              <a:buFontTx/>
              <a:buNone/>
            </a:pPr>
            <a:r>
              <a:rPr kumimoji="1" lang="en-AU" sz="2400" b="1" dirty="0" smtClean="0">
                <a:solidFill>
                  <a:srgbClr val="0000FF"/>
                </a:solidFill>
              </a:rPr>
              <a:t>3 x 10 kW at 21 A/Phase  2 Phase Welders</a:t>
            </a:r>
          </a:p>
          <a:p>
            <a:pPr eaLnBrk="1" hangingPunct="1">
              <a:buFontTx/>
              <a:buNone/>
            </a:pPr>
            <a:endParaRPr lang="en-AU" sz="2400" dirty="0" smtClean="0">
              <a:solidFill>
                <a:srgbClr val="0000FF"/>
              </a:solidFill>
            </a:endParaRP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1030288" y="2925763"/>
            <a:ext cx="50752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100% for the first 2 machines</a:t>
            </a: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85 % for the next largest machine</a:t>
            </a: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70 % for the next largest</a:t>
            </a:r>
          </a:p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60 % for all others machines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1122363" y="44783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457200" y="4595813"/>
            <a:ext cx="792784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AU" sz="2800" b="1" dirty="0">
              <a:solidFill>
                <a:srgbClr val="0000FF"/>
              </a:solidFill>
            </a:endParaRPr>
          </a:p>
          <a:p>
            <a:pPr eaLnBrk="1" hangingPunct="1"/>
            <a:r>
              <a:rPr lang="en-AU" sz="2800" b="1" dirty="0">
                <a:solidFill>
                  <a:srgbClr val="0000FF"/>
                </a:solidFill>
              </a:rPr>
              <a:t>21A x 2      = </a:t>
            </a:r>
            <a:r>
              <a:rPr lang="en-AU" sz="2800" b="1" dirty="0" smtClean="0">
                <a:solidFill>
                  <a:srgbClr val="0000FF"/>
                </a:solidFill>
              </a:rPr>
              <a:t>2 x 21 and 21 Amps per phase</a:t>
            </a:r>
            <a:endParaRPr lang="en-AU" sz="2800" b="1" dirty="0">
              <a:solidFill>
                <a:srgbClr val="0000FF"/>
              </a:solidFill>
            </a:endParaRPr>
          </a:p>
          <a:p>
            <a:pPr eaLnBrk="1" hangingPunct="1"/>
            <a:endParaRPr lang="en-AU" sz="2800" b="1" dirty="0"/>
          </a:p>
          <a:p>
            <a:pPr eaLnBrk="1" hangingPunct="1"/>
            <a:r>
              <a:rPr lang="en-AU" sz="2800" b="1" dirty="0">
                <a:solidFill>
                  <a:srgbClr val="0000FF"/>
                </a:solidFill>
              </a:rPr>
              <a:t>21A x 0.85 = 17.85 </a:t>
            </a:r>
            <a:r>
              <a:rPr lang="en-AU" sz="2800" b="1" dirty="0" smtClean="0">
                <a:solidFill>
                  <a:srgbClr val="0000FF"/>
                </a:solidFill>
              </a:rPr>
              <a:t>Amps per phase</a:t>
            </a:r>
            <a:endParaRPr lang="en-AU" sz="2800" b="1" dirty="0">
              <a:solidFill>
                <a:srgbClr val="0000FF"/>
              </a:solidFill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028700" y="5605463"/>
            <a:ext cx="184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7" grpId="0"/>
      <p:bldP spid="9728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BBE058-ECE1-49D4-A947-F6E4BCDEF63B}" type="slidenum">
              <a:rPr lang="en-AU"/>
              <a:pPr eaLnBrk="1" hangingPunct="1"/>
              <a:t>26</a:t>
            </a:fld>
            <a:endParaRPr lang="en-AU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18547"/>
              </p:ext>
            </p:extLst>
          </p:nvPr>
        </p:nvGraphicFramePr>
        <p:xfrm>
          <a:off x="344488" y="479425"/>
          <a:ext cx="8342312" cy="5765612"/>
        </p:xfrm>
        <a:graphic>
          <a:graphicData uri="http://schemas.openxmlformats.org/drawingml/2006/table">
            <a:tbl>
              <a:tblPr/>
              <a:tblGrid>
                <a:gridCol w="2087562"/>
                <a:gridCol w="623888"/>
                <a:gridCol w="3371850"/>
                <a:gridCol w="817562"/>
                <a:gridCol w="715963"/>
                <a:gridCol w="725487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32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22.75A x 2 &amp; 6 = 19.5A + 4 = 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(Non Aircon)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B(i)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= 43.47A x 2 &amp; 12 = 40.21A 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40.2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Outlets 10 Amps</a:t>
                      </a:r>
                    </a:p>
                    <a:p>
                      <a:pPr marL="904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(With Aircon)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B(ii)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= 6.95A x 2 &amp; 6 = 6.52A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, 15 A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15A + (15A x0.75) = 26.25A x 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1" lang="az-Cyrl-A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Outlets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B(iii)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at 100%             =    32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 x 32 A)  x  0.75  =  120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5713" algn="l"/>
                        </a:tabLst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 x 15 A)  x  0.75  =    67.5 Amps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219.5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Cooking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 x 0.75  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15.65A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230 V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 Conditioner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KW, 3 </a:t>
                      </a:r>
                      <a:r>
                        <a:rPr kumimoji="0" lang="en-A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A/C18 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/ Phase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Instant HWS,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AU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5400 W x 3 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= 23.4A x 0.75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1.73 x 400 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 TOTAL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367.7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355.3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CONTINUED ON NEXT PAGE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A99879-974E-474A-B9A0-003146842C4C}" type="slidenum">
              <a:rPr lang="en-AU"/>
              <a:pPr eaLnBrk="1" hangingPunct="1"/>
              <a:t>27</a:t>
            </a:fld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383051"/>
              </p:ext>
            </p:extLst>
          </p:nvPr>
        </p:nvGraphicFramePr>
        <p:xfrm>
          <a:off x="476250" y="230188"/>
          <a:ext cx="8342313" cy="5900425"/>
        </p:xfrm>
        <a:graphic>
          <a:graphicData uri="http://schemas.openxmlformats.org/drawingml/2006/table">
            <a:tbl>
              <a:tblPr/>
              <a:tblGrid>
                <a:gridCol w="2589213"/>
                <a:gridCol w="682625"/>
                <a:gridCol w="3084512"/>
                <a:gridCol w="673100"/>
                <a:gridCol w="693738"/>
                <a:gridCol w="619125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KW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Hydraulic Pump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kW x 2 A/ kW = 20A/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5 KW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Lathe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kW x 2 A/kW x 0.75 = 7.5A/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1x 5 KW 3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Lathe Motors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kW x 2 A/kW x 0.5 = 5A/</a:t>
                      </a:r>
                      <a:r>
                        <a:rPr kumimoji="1" lang="az-Cyrl-A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1.5 KW Drill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 kW x 8 A/kW x 0.5 = 6A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1.5 KW Drill Motors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 kW x 8 A/kW x 0.5 = 6A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1.25 kW Fuel Pumps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1.25kW x 8 A/kW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1.25 kW Fuel Pumps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1.25kW x 8 A/kW x 0.5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x 150 W  Sodium Vapour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x 2.8 A / Unit 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 kW Welders @ 21 A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21A = 21A, TWO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 kW Welders @ 21 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x 21A = 21A, TWO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 kW Welders @ 21 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21A x 0.85 = 17.85A, TWO </a:t>
                      </a:r>
                      <a:r>
                        <a:rPr kumimoji="1" lang="az-Cyrl-A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  <a:sym typeface="WP Greek Century" pitchFamily="2" charset="2"/>
                        </a:rPr>
                        <a:t>Ф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17.9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17.9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445.7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446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447.3</a:t>
                      </a: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E52047-AE1D-42E9-9AEE-CAEA09A8DF47}" type="slidenum">
              <a:rPr lang="en-AU"/>
              <a:pPr eaLnBrk="1" hangingPunct="1"/>
              <a:t>28</a:t>
            </a:fld>
            <a:endParaRPr lang="en-AU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153400" cy="1143000"/>
          </a:xfrm>
        </p:spPr>
        <p:txBody>
          <a:bodyPr/>
          <a:lstStyle/>
          <a:p>
            <a:pPr algn="l" eaLnBrk="1" hangingPunct="1"/>
            <a:r>
              <a:rPr lang="en-AU" sz="3200" b="1" smtClean="0"/>
              <a:t>WA Electrical Requirements, Section 12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41438"/>
            <a:ext cx="8153400" cy="6477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AU" b="1" smtClean="0"/>
              <a:t>	</a:t>
            </a:r>
          </a:p>
          <a:p>
            <a:pPr marL="533400" indent="-533400" eaLnBrk="1" hangingPunct="1">
              <a:buFontTx/>
              <a:buNone/>
            </a:pPr>
            <a:endParaRPr lang="en-AU" b="1" smtClean="0"/>
          </a:p>
          <a:p>
            <a:pPr marL="533400" indent="-533400" eaLnBrk="1" hangingPunct="1">
              <a:buFontTx/>
              <a:buNone/>
            </a:pPr>
            <a:endParaRPr lang="en-AU" b="1" smtClean="0"/>
          </a:p>
          <a:p>
            <a:pPr marL="533400" indent="-533400" eaLnBrk="1" hangingPunct="1">
              <a:buFontTx/>
              <a:buNone/>
            </a:pPr>
            <a:endParaRPr lang="en-AU" b="1" smtClean="0"/>
          </a:p>
          <a:p>
            <a:pPr marL="533400" indent="-533400" eaLnBrk="1" hangingPunct="1">
              <a:buFontTx/>
              <a:buNone/>
            </a:pPr>
            <a:endParaRPr lang="en-AU" b="1" smtClean="0"/>
          </a:p>
          <a:p>
            <a:pPr marL="533400" indent="-533400" eaLnBrk="1" hangingPunct="1"/>
            <a:endParaRPr lang="en-AU" b="1" smtClean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904875" y="3100388"/>
            <a:ext cx="7642225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(b)		Multiple installations which incorporate 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           domestic installation where the minimum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           current carrying capacity shall be:</a:t>
            </a: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762000" y="1752600"/>
            <a:ext cx="8058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cs typeface="Arial" charset="0"/>
              </a:rPr>
              <a:t>Special Requirements for Installations in WA</a:t>
            </a:r>
          </a:p>
          <a:p>
            <a:pPr eaLnBrk="1" hangingPunct="1"/>
            <a:endParaRPr lang="en-AU" sz="2400">
              <a:latin typeface="Times New Roman" pitchFamily="18" charset="0"/>
            </a:endParaRP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762000" y="2360613"/>
            <a:ext cx="43418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cs typeface="Arial" charset="0"/>
              </a:rPr>
              <a:t>12.2	Consumer Main</a:t>
            </a:r>
          </a:p>
          <a:p>
            <a:pPr eaLnBrk="1" hangingPunct="1"/>
            <a:endParaRPr lang="en-AU" sz="2400">
              <a:latin typeface="Times New Roman" pitchFamily="18" charset="0"/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762000" y="4643438"/>
            <a:ext cx="7562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>
                <a:latin typeface="Times New Roman" pitchFamily="18" charset="0"/>
              </a:rPr>
              <a:t>	</a:t>
            </a:r>
            <a:r>
              <a:rPr lang="en-AU" sz="2400" b="1">
                <a:solidFill>
                  <a:srgbClr val="0000FF"/>
                </a:solidFill>
                <a:cs typeface="Arial" charset="0"/>
              </a:rPr>
              <a:t>(i)		Single phase = 32A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1657350" y="5414963"/>
            <a:ext cx="7486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  <a:cs typeface="Arial" charset="0"/>
              </a:rPr>
              <a:t>(ii)		Multiphase	  = 63 A per phase</a:t>
            </a:r>
          </a:p>
          <a:p>
            <a:pPr eaLnBrk="1" hangingPunct="1"/>
            <a:endParaRPr lang="en-AU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94D8F5-749B-441E-B4B5-0499FCEA4438}" type="slidenum">
              <a:rPr lang="en-AU"/>
              <a:pPr eaLnBrk="1" hangingPunct="1"/>
              <a:t>29</a:t>
            </a:fld>
            <a:endParaRPr lang="en-AU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609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AU" sz="3200" b="1" smtClean="0">
                <a:solidFill>
                  <a:srgbClr val="000000"/>
                </a:solidFill>
              </a:rPr>
              <a:t>WA Electrical Requirements, Section 5   </a:t>
            </a:r>
            <a:br>
              <a:rPr lang="en-AU" sz="3200" b="1" smtClean="0">
                <a:solidFill>
                  <a:srgbClr val="000000"/>
                </a:solidFill>
              </a:rPr>
            </a:br>
            <a:r>
              <a:rPr lang="en-AU" sz="3200" b="1" smtClean="0">
                <a:solidFill>
                  <a:srgbClr val="000000"/>
                </a:solidFill>
              </a:rPr>
              <a:t>Underground Supply</a:t>
            </a:r>
            <a:endParaRPr lang="en-AU" sz="3200" b="1" smtClean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57225" y="2079625"/>
            <a:ext cx="54943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5.3  Types of Cables and Enclosures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57225" y="2840038"/>
            <a:ext cx="7008813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Cables shall be installed in a heavy duty non metallic enclosure.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Enclosures shall comply with AS 2053 and be installed a minimum 500 mm below finished ground level</a:t>
            </a:r>
          </a:p>
          <a:p>
            <a:pPr eaLnBrk="1" hangingPunct="1"/>
            <a:endParaRPr lang="en-AU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6B3E39-419E-46F2-9004-52ACA0D14F04}" type="slidenum">
              <a:rPr lang="en-AU"/>
              <a:pPr eaLnBrk="1" hangingPunct="1"/>
              <a:t>3</a:t>
            </a:fld>
            <a:endParaRPr lang="en-AU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AU" sz="3200" b="1" smtClean="0"/>
              <a:t>Non Domestic Installation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2425700"/>
            <a:ext cx="8289925" cy="1106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</a:rPr>
              <a:t>    Calculate the Maximum Demand for the following installation.</a:t>
            </a: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AU" sz="24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AU" sz="2400" b="1" dirty="0" smtClean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838200" y="3703638"/>
            <a:ext cx="71993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Cable is Four Core, orange sheathed, TPS V75, Stranded copper </a:t>
            </a:r>
            <a:r>
              <a:rPr kumimoji="1" lang="en-AU" sz="2400" b="1" dirty="0">
                <a:solidFill>
                  <a:srgbClr val="0000FF"/>
                </a:solidFill>
              </a:rPr>
              <a:t>, </a:t>
            </a: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24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777CD8-9D22-4C95-9298-B0BD7648EEC5}" type="slidenum">
              <a:rPr lang="en-AU"/>
              <a:pPr eaLnBrk="1" hangingPunct="1"/>
              <a:t>30</a:t>
            </a:fld>
            <a:endParaRPr lang="en-AU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sz="3200" b="1" smtClean="0"/>
              <a:t>AS 3008.1.1- 2009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304212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</a:rPr>
              <a:t>	Using Table 3 (4 )  </a:t>
            </a:r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</a:rPr>
              <a:t>	Installation methods for cables enclosed in Underground Wiring Enclosures.</a:t>
            </a:r>
            <a:endParaRPr lang="en-AU" sz="2400" b="1" dirty="0" smtClean="0"/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954088" y="3970338"/>
            <a:ext cx="594042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u="sng" dirty="0">
                <a:solidFill>
                  <a:srgbClr val="0000FF"/>
                </a:solidFill>
              </a:rPr>
              <a:t>Item </a:t>
            </a:r>
            <a:r>
              <a:rPr lang="en-AU" sz="2400" b="1" u="sng" dirty="0" smtClean="0">
                <a:solidFill>
                  <a:srgbClr val="0000FF"/>
                </a:solidFill>
              </a:rPr>
              <a:t>4 </a:t>
            </a:r>
            <a:endParaRPr lang="en-AU" sz="2400" b="1" u="sng" dirty="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</a:rPr>
              <a:t>One Three Core Cable	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</a:rPr>
              <a:t>Table 13 - Columns 25, 26 &amp; 27</a:t>
            </a:r>
            <a:endParaRPr lang="en-US" sz="24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EDF234-D0D9-4F6C-A135-7939FF62A0E0}" type="slidenum">
              <a:rPr lang="en-AU"/>
              <a:pPr eaLnBrk="1" hangingPunct="1"/>
              <a:t>31</a:t>
            </a:fld>
            <a:endParaRPr lang="en-AU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39486"/>
            <a:ext cx="7920037" cy="1143000"/>
          </a:xfrm>
        </p:spPr>
        <p:txBody>
          <a:bodyPr/>
          <a:lstStyle/>
          <a:p>
            <a:pPr algn="l" eaLnBrk="1" hangingPunct="1"/>
            <a:r>
              <a:rPr lang="en-AU" sz="3200" b="1" dirty="0" smtClean="0"/>
              <a:t>AS 3008.1.1- 2009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1382486"/>
            <a:ext cx="7772400" cy="2100263"/>
          </a:xfrm>
        </p:spPr>
        <p:txBody>
          <a:bodyPr/>
          <a:lstStyle/>
          <a:p>
            <a:pPr eaLnBrk="1" hangingPunct="1">
              <a:buNone/>
            </a:pP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Cable is Four Core, orange sheathed, TPS V75, Stranded copper </a:t>
            </a:r>
            <a:r>
              <a:rPr kumimoji="1" lang="en-AU" sz="2400" b="1" dirty="0">
                <a:solidFill>
                  <a:srgbClr val="0000FF"/>
                </a:solidFill>
              </a:rPr>
              <a:t>, </a:t>
            </a: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2400" dirty="0"/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</a:rPr>
              <a:t>Table 13</a:t>
            </a:r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</a:rPr>
              <a:t>    	</a:t>
            </a:r>
            <a:r>
              <a:rPr lang="en-AU" sz="2400" b="1" dirty="0" smtClean="0">
                <a:solidFill>
                  <a:srgbClr val="0000FF"/>
                </a:solidFill>
                <a:cs typeface="Arial" charset="0"/>
              </a:rPr>
              <a:t>Current carrying Capacity of Three Core, Sheathed cables with or without earth core, armoured or un armoured, including neutral screened cables.</a:t>
            </a:r>
            <a:r>
              <a:rPr lang="en-AU" sz="2400" b="1" dirty="0" smtClean="0">
                <a:solidFill>
                  <a:srgbClr val="0000FF"/>
                </a:solidFill>
              </a:rPr>
              <a:t>.</a:t>
            </a:r>
            <a:endParaRPr lang="en-AU" sz="2400" b="1" i="1" dirty="0" smtClean="0">
              <a:solidFill>
                <a:srgbClr val="0000FF"/>
              </a:solidFill>
            </a:endParaRPr>
          </a:p>
          <a:p>
            <a:pPr eaLnBrk="1" hangingPunct="1"/>
            <a:endParaRPr lang="en-AU" sz="2400" b="1" dirty="0" smtClean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00113" y="4830650"/>
            <a:ext cx="751840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>
                <a:solidFill>
                  <a:srgbClr val="0000FF"/>
                </a:solidFill>
              </a:rPr>
              <a:t>Highest Maximum Demand = </a:t>
            </a:r>
            <a:r>
              <a:rPr lang="en-AU" sz="2400" b="1" dirty="0" smtClean="0">
                <a:solidFill>
                  <a:srgbClr val="0000FF"/>
                </a:solidFill>
              </a:rPr>
              <a:t>447 </a:t>
            </a:r>
            <a:r>
              <a:rPr lang="en-AU" sz="2400" b="1" dirty="0">
                <a:solidFill>
                  <a:srgbClr val="0000FF"/>
                </a:solidFill>
              </a:rPr>
              <a:t>Amps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</a:pPr>
            <a:r>
              <a:rPr lang="en-AU" sz="2400" b="1" dirty="0">
                <a:solidFill>
                  <a:srgbClr val="0000FF"/>
                </a:solidFill>
              </a:rPr>
              <a:t>Column 25, States Cu (Copper Cables) </a:t>
            </a:r>
            <a:r>
              <a:rPr lang="en-US" sz="2400" b="1" i="1" dirty="0">
                <a:solidFill>
                  <a:srgbClr val="0000FF"/>
                </a:solidFill>
              </a:rPr>
              <a:t>Closest cable is 400 </a:t>
            </a:r>
            <a:r>
              <a:rPr lang="en-AU" sz="2400" b="1" dirty="0">
                <a:solidFill>
                  <a:srgbClr val="0000FF"/>
                </a:solidFill>
              </a:rPr>
              <a:t>mm</a:t>
            </a:r>
            <a:r>
              <a:rPr lang="en-AU" sz="2400" b="1" baseline="30000" dirty="0">
                <a:solidFill>
                  <a:srgbClr val="0000FF"/>
                </a:solidFill>
              </a:rPr>
              <a:t>2  </a:t>
            </a:r>
            <a:r>
              <a:rPr lang="en-AU" sz="2400" b="1" dirty="0">
                <a:solidFill>
                  <a:srgbClr val="0000FF"/>
                </a:solidFill>
              </a:rPr>
              <a:t>at  </a:t>
            </a:r>
            <a:r>
              <a:rPr lang="en-AU" sz="2400" b="1" i="1" dirty="0">
                <a:solidFill>
                  <a:srgbClr val="0000FF"/>
                </a:solidFill>
              </a:rPr>
              <a:t>468 Amps.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C40A8C-947C-4F9D-93A6-8AD8EA704330}" type="slidenum">
              <a:rPr lang="en-AU"/>
              <a:pPr eaLnBrk="1" hangingPunct="1"/>
              <a:t>32</a:t>
            </a:fld>
            <a:endParaRPr lang="en-AU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09600"/>
            <a:ext cx="8375650" cy="1143000"/>
          </a:xfrm>
        </p:spPr>
        <p:txBody>
          <a:bodyPr/>
          <a:lstStyle/>
          <a:p>
            <a:pPr algn="l" eaLnBrk="1" hangingPunct="1"/>
            <a:r>
              <a:rPr lang="en-AU" sz="3600" b="1" smtClean="0"/>
              <a:t>Installation of Consumer Mains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1200"/>
            <a:ext cx="8088312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b="1" dirty="0" smtClean="0">
                <a:solidFill>
                  <a:srgbClr val="0000FF"/>
                </a:solidFill>
              </a:rPr>
              <a:t>Highest Maximum Demand = 447 Amps</a:t>
            </a:r>
          </a:p>
          <a:p>
            <a:pPr eaLnBrk="1" hangingPunct="1"/>
            <a:endParaRPr lang="en-AU" b="1" dirty="0" smtClean="0"/>
          </a:p>
          <a:p>
            <a:pPr eaLnBrk="1" hangingPunct="1">
              <a:buFontTx/>
              <a:buNone/>
            </a:pPr>
            <a:endParaRPr lang="en-AU" b="1" dirty="0" smtClean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898525" y="3036888"/>
            <a:ext cx="73310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800" b="1">
                <a:solidFill>
                  <a:srgbClr val="0000FF"/>
                </a:solidFill>
              </a:rPr>
              <a:t>Cable required is a 400 mm</a:t>
            </a:r>
            <a:r>
              <a:rPr lang="en-AU" sz="2800" b="1" baseline="30000">
                <a:solidFill>
                  <a:srgbClr val="0000FF"/>
                </a:solidFill>
              </a:rPr>
              <a:t>2</a:t>
            </a:r>
            <a:r>
              <a:rPr lang="en-AU" sz="2800" b="1">
                <a:solidFill>
                  <a:srgbClr val="0000FF"/>
                </a:solidFill>
              </a:rPr>
              <a:t>  ( 468 Amps ) Three Core TPS installed in Heavy Duty Conduit 500 mm below Finished Ground Level.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  <p:bldP spid="491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5119A6-B65B-4AB8-8ACA-4D55EDE1842B}" type="slidenum">
              <a:rPr lang="en-AU"/>
              <a:pPr eaLnBrk="1" hangingPunct="1"/>
              <a:t>33</a:t>
            </a:fld>
            <a:endParaRPr lang="en-AU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8231187" cy="1143000"/>
          </a:xfrm>
        </p:spPr>
        <p:txBody>
          <a:bodyPr/>
          <a:lstStyle/>
          <a:p>
            <a:pPr algn="l" eaLnBrk="1" hangingPunct="1"/>
            <a:r>
              <a:rPr lang="en-AU" sz="3600" b="1" dirty="0" smtClean="0">
                <a:solidFill>
                  <a:srgbClr val="000099"/>
                </a:solidFill>
              </a:rPr>
              <a:t>This is not the only solution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304212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sz="2400" b="1" dirty="0" smtClean="0"/>
              <a:t>Table 3 (4 )  Installation Methods for Cables in 		Underground Wiring Enclosures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AU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AU" sz="2400" b="1" dirty="0" smtClean="0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990600" y="3429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/>
              <a:t>	</a:t>
            </a:r>
            <a:endParaRPr lang="en-AU" sz="2400" b="1">
              <a:latin typeface="Times New Roman" pitchFamily="18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125538" y="4179888"/>
            <a:ext cx="6542087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 smtClean="0"/>
              <a:t>Item 2  Three Single Core Cables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 smtClean="0"/>
              <a:t>Table 7 &amp; 8   Columns 24 &amp; 26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3A3FA0-3F7C-4BC8-9491-0A25592E1425}" type="slidenum">
              <a:rPr lang="en-AU"/>
              <a:pPr eaLnBrk="1" hangingPunct="1"/>
              <a:t>34</a:t>
            </a:fld>
            <a:endParaRPr lang="en-AU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549275"/>
            <a:ext cx="8302625" cy="1143000"/>
          </a:xfrm>
        </p:spPr>
        <p:txBody>
          <a:bodyPr/>
          <a:lstStyle/>
          <a:p>
            <a:pPr algn="l" eaLnBrk="1" hangingPunct="1"/>
            <a:r>
              <a:rPr lang="en-AU" sz="3600" b="1" smtClean="0"/>
              <a:t>AS 3008.1.1- 2009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692275"/>
            <a:ext cx="8458200" cy="2057400"/>
          </a:xfrm>
        </p:spPr>
        <p:txBody>
          <a:bodyPr/>
          <a:lstStyle/>
          <a:p>
            <a:pPr eaLnBrk="1" hangingPunct="1">
              <a:buNone/>
            </a:pP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Cable is Four Core, orange sheathed, TPS V75, Stranded copper </a:t>
            </a:r>
            <a:r>
              <a:rPr kumimoji="1" lang="en-AU" sz="2400" b="1" dirty="0">
                <a:solidFill>
                  <a:srgbClr val="0000FF"/>
                </a:solidFill>
              </a:rPr>
              <a:t>, </a:t>
            </a:r>
            <a:r>
              <a:rPr lang="en-AU" sz="2400" b="1" dirty="0">
                <a:solidFill>
                  <a:srgbClr val="0000FF"/>
                </a:solidFill>
                <a:cs typeface="Arial" charset="0"/>
              </a:rPr>
              <a:t>installed in Heavy Duty Conduit at 500 mm below ground level. </a:t>
            </a:r>
            <a:endParaRPr lang="en-AU" sz="2400" dirty="0"/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chemeClr val="tx2"/>
                </a:solidFill>
              </a:rPr>
              <a:t>Table 6</a:t>
            </a:r>
            <a:r>
              <a:rPr lang="en-AU" sz="2400" b="1" dirty="0" smtClean="0"/>
              <a:t> </a:t>
            </a:r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  <a:cs typeface="Arial" charset="0"/>
              </a:rPr>
              <a:t>	Current carrying Capacity of Three Single Core, Sheathed cables with or without earth core, armoured or un armoured, including neutral screened cables.</a:t>
            </a:r>
          </a:p>
          <a:p>
            <a:pPr eaLnBrk="1" hangingPunct="1">
              <a:buFontTx/>
              <a:buNone/>
            </a:pPr>
            <a:r>
              <a:rPr lang="en-AU" sz="2400" b="1" dirty="0" smtClean="0">
                <a:solidFill>
                  <a:srgbClr val="0000FF"/>
                </a:solidFill>
                <a:cs typeface="Arial" charset="0"/>
              </a:rPr>
              <a:t>	</a:t>
            </a:r>
            <a:r>
              <a:rPr lang="en-AU" sz="2400" b="1" dirty="0" smtClean="0">
                <a:solidFill>
                  <a:srgbClr val="FF0000"/>
                </a:solidFill>
                <a:cs typeface="Arial" charset="0"/>
              </a:rPr>
              <a:t>(Benefits its much easier to bend and move)</a:t>
            </a:r>
            <a:endParaRPr lang="en-AU" sz="2400" b="1" dirty="0" smtClean="0">
              <a:solidFill>
                <a:srgbClr val="FF0000"/>
              </a:solidFill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615497" y="4999038"/>
            <a:ext cx="736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800" b="1" dirty="0">
                <a:solidFill>
                  <a:srgbClr val="0000FF"/>
                </a:solidFill>
              </a:rPr>
              <a:t>Column 24 Cu (Copper Cables ) </a:t>
            </a:r>
            <a:r>
              <a:rPr lang="en-AU" sz="2800" b="1" i="1" dirty="0">
                <a:solidFill>
                  <a:srgbClr val="0000FF"/>
                </a:solidFill>
              </a:rPr>
              <a:t>445 Amps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517525" y="5500461"/>
            <a:ext cx="70453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800" b="1" dirty="0">
                <a:solidFill>
                  <a:srgbClr val="0000FF"/>
                </a:solidFill>
              </a:rPr>
              <a:t>Closest cable is 400 mm</a:t>
            </a:r>
            <a:r>
              <a:rPr lang="en-AU" sz="2800" b="1" baseline="30000" dirty="0">
                <a:solidFill>
                  <a:srgbClr val="0000FF"/>
                </a:solidFill>
              </a:rPr>
              <a:t>2 </a:t>
            </a:r>
            <a:r>
              <a:rPr lang="en-AU" sz="2800" b="1" dirty="0">
                <a:solidFill>
                  <a:srgbClr val="0000FF"/>
                </a:solidFill>
              </a:rPr>
              <a:t> at </a:t>
            </a:r>
            <a:r>
              <a:rPr lang="en-AU" sz="2800" b="1" i="1" dirty="0">
                <a:solidFill>
                  <a:srgbClr val="0000FF"/>
                </a:solidFill>
              </a:rPr>
              <a:t>492 Amps.</a:t>
            </a:r>
          </a:p>
          <a:p>
            <a:pPr eaLnBrk="1" hangingPunct="1"/>
            <a:endParaRPr lang="en-AU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  <p:bldP spid="7987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D62D6C-819A-49F8-B505-9D018BCD438E}" type="slidenum">
              <a:rPr lang="en-AU"/>
              <a:pPr eaLnBrk="1" hangingPunct="1"/>
              <a:t>35</a:t>
            </a:fld>
            <a:endParaRPr lang="en-AU"/>
          </a:p>
        </p:txBody>
      </p:sp>
      <p:sp>
        <p:nvSpPr>
          <p:cNvPr id="108546" name="Rectangle 2"/>
          <p:cNvSpPr>
            <a:spLocks noRot="1" noChangeArrowheads="1"/>
          </p:cNvSpPr>
          <p:nvPr/>
        </p:nvSpPr>
        <p:spPr bwMode="auto">
          <a:xfrm>
            <a:off x="827088" y="1016000"/>
            <a:ext cx="7439025" cy="541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AU" sz="5400" b="1" i="1">
                <a:solidFill>
                  <a:srgbClr val="FF0000"/>
                </a:solidFill>
              </a:rPr>
              <a:t>End of Show</a:t>
            </a:r>
            <a:br>
              <a:rPr lang="en-AU" sz="5400" b="1" i="1">
                <a:solidFill>
                  <a:srgbClr val="FF0000"/>
                </a:solidFill>
              </a:rPr>
            </a:br>
            <a:r>
              <a:rPr lang="en-AU" sz="3600">
                <a:solidFill>
                  <a:schemeClr val="tx2"/>
                </a:solidFill>
              </a:rPr>
              <a:t/>
            </a:r>
            <a:br>
              <a:rPr lang="en-AU" sz="3600">
                <a:solidFill>
                  <a:schemeClr val="tx2"/>
                </a:solidFill>
              </a:rPr>
            </a:br>
            <a:r>
              <a:rPr lang="en-AU" sz="3600">
                <a:solidFill>
                  <a:srgbClr val="FFFF00"/>
                </a:solidFill>
              </a:rPr>
              <a:t>This has been a</a:t>
            </a:r>
            <a:br>
              <a:rPr lang="en-AU" sz="3600">
                <a:solidFill>
                  <a:srgbClr val="FFFF00"/>
                </a:solidFill>
              </a:rPr>
            </a:br>
            <a:r>
              <a:rPr lang="en-AU" sz="3600">
                <a:solidFill>
                  <a:schemeClr val="accent1"/>
                </a:solidFill>
              </a:rPr>
              <a:t/>
            </a:r>
            <a:br>
              <a:rPr lang="en-AU" sz="3600">
                <a:solidFill>
                  <a:schemeClr val="accent1"/>
                </a:solidFill>
              </a:rPr>
            </a:br>
            <a:r>
              <a:rPr lang="en-AU" sz="3600">
                <a:solidFill>
                  <a:schemeClr val="accent1"/>
                </a:solidFill>
              </a:rPr>
              <a:t> </a:t>
            </a:r>
            <a:r>
              <a:rPr lang="en-AU" sz="3600" i="1">
                <a:solidFill>
                  <a:schemeClr val="accent1"/>
                </a:solidFill>
              </a:rPr>
              <a:t>G I Luff  Production</a:t>
            </a:r>
            <a:r>
              <a:rPr lang="en-AU" sz="3600" i="1">
                <a:solidFill>
                  <a:srgbClr val="009999"/>
                </a:solidFill>
              </a:rPr>
              <a:t/>
            </a:r>
            <a:br>
              <a:rPr lang="en-AU" sz="3600" i="1">
                <a:solidFill>
                  <a:srgbClr val="009999"/>
                </a:solidFill>
              </a:rPr>
            </a:br>
            <a:r>
              <a:rPr lang="en-AU" sz="3600">
                <a:solidFill>
                  <a:schemeClr val="tx2"/>
                </a:solidFill>
              </a:rPr>
              <a:t> </a:t>
            </a:r>
            <a:r>
              <a:rPr lang="en-AU" sz="2000" b="1">
                <a:solidFill>
                  <a:srgbClr val="FFFF00"/>
                </a:solidFill>
              </a:rPr>
              <a:t>for the use of the Electrical Trades.</a:t>
            </a:r>
            <a:r>
              <a:rPr lang="en-AU" sz="3600">
                <a:solidFill>
                  <a:schemeClr val="tx2"/>
                </a:solidFill>
              </a:rPr>
              <a:t/>
            </a:r>
            <a:br>
              <a:rPr lang="en-AU" sz="3600">
                <a:solidFill>
                  <a:schemeClr val="tx2"/>
                </a:solidFill>
              </a:rPr>
            </a:br>
            <a:r>
              <a:rPr lang="en-AU">
                <a:solidFill>
                  <a:schemeClr val="tx2"/>
                </a:solidFill>
              </a:rPr>
              <a:t/>
            </a:r>
            <a:br>
              <a:rPr lang="en-AU">
                <a:solidFill>
                  <a:schemeClr val="tx2"/>
                </a:solidFill>
              </a:rPr>
            </a:br>
            <a:endParaRPr lang="en-AU" sz="1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FE7584-3A3D-4630-A8C2-BA8BE5ACA81A}" type="slidenum">
              <a:rPr lang="en-AU"/>
              <a:pPr eaLnBrk="1" hangingPunct="1"/>
              <a:t>4</a:t>
            </a:fld>
            <a:endParaRPr lang="en-A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65125"/>
            <a:ext cx="9144000" cy="64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/>
            <a:endParaRPr kumimoji="1" lang="en-AU" sz="2000" dirty="0">
              <a:latin typeface="Tahoma" pitchFamily="34" charset="0"/>
            </a:endParaRPr>
          </a:p>
          <a:p>
            <a:pPr marL="457200" indent="-457200" eaLnBrk="0" hangingPunct="0"/>
            <a:r>
              <a:rPr kumimoji="1" lang="en-AU" sz="2000" b="1" dirty="0">
                <a:solidFill>
                  <a:srgbClr val="0000FF"/>
                </a:solidFill>
              </a:rPr>
              <a:t>Items to be installed: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20	x	 500 W HP sodium vapour lamps @ 3.25 A/unit.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10	x	 Double 36 W fluorescent units(use 400mA per unit)</a:t>
            </a:r>
          </a:p>
          <a:p>
            <a:pPr marL="715963" lvl="1" indent="-536575" eaLnBrk="0" hangingPunct="0">
              <a:buFontTx/>
              <a:buAutoNum type="arabicPlain" startAt="5"/>
            </a:pPr>
            <a:r>
              <a:rPr kumimoji="1" lang="en-AU" sz="2000" b="1" dirty="0">
                <a:solidFill>
                  <a:srgbClr val="0000FF"/>
                </a:solidFill>
              </a:rPr>
              <a:t>x	 150 W LP sodium vapour security lamps @ 2.8A/unit over fuel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            dispensing area.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8	x	 </a:t>
            </a:r>
            <a:r>
              <a:rPr kumimoji="1" lang="en-AU" sz="2000" b="1" dirty="0" smtClean="0">
                <a:solidFill>
                  <a:srgbClr val="0000FF"/>
                </a:solidFill>
              </a:rPr>
              <a:t>10A single </a:t>
            </a:r>
            <a:r>
              <a:rPr kumimoji="1" lang="en-AU" sz="2000" b="1" dirty="0">
                <a:solidFill>
                  <a:srgbClr val="0000FF"/>
                </a:solidFill>
              </a:rPr>
              <a:t>outlets in the factory workshop.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15	x </a:t>
            </a:r>
            <a:r>
              <a:rPr kumimoji="1" lang="en-AU" sz="2000" b="1" dirty="0" smtClean="0">
                <a:solidFill>
                  <a:srgbClr val="0000FF"/>
                </a:solidFill>
              </a:rPr>
              <a:t> 10A double </a:t>
            </a:r>
            <a:r>
              <a:rPr kumimoji="1" lang="en-AU" sz="2000" b="1" dirty="0">
                <a:solidFill>
                  <a:srgbClr val="0000FF"/>
                </a:solidFill>
              </a:rPr>
              <a:t>outlets in the factory workshop.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10	x	 </a:t>
            </a:r>
            <a:r>
              <a:rPr kumimoji="1" lang="en-AU" sz="2000" b="1" dirty="0" smtClean="0">
                <a:solidFill>
                  <a:srgbClr val="0000FF"/>
                </a:solidFill>
              </a:rPr>
              <a:t>10A double </a:t>
            </a:r>
            <a:r>
              <a:rPr kumimoji="1" lang="en-AU" sz="2000" b="1" dirty="0">
                <a:solidFill>
                  <a:srgbClr val="0000FF"/>
                </a:solidFill>
              </a:rPr>
              <a:t>outlets </a:t>
            </a:r>
            <a:r>
              <a:rPr kumimoji="1" lang="en-AU" sz="2000" b="1" dirty="0" smtClean="0">
                <a:solidFill>
                  <a:srgbClr val="0000FF"/>
                </a:solidFill>
              </a:rPr>
              <a:t>in factory office (</a:t>
            </a:r>
            <a:r>
              <a:rPr kumimoji="1" lang="en-AU" sz="2000" b="1" dirty="0" err="1" smtClean="0">
                <a:solidFill>
                  <a:srgbClr val="0000FF"/>
                </a:solidFill>
              </a:rPr>
              <a:t>airconditioned</a:t>
            </a:r>
            <a:r>
              <a:rPr kumimoji="1" lang="en-AU" sz="2000" b="1" smtClean="0">
                <a:solidFill>
                  <a:srgbClr val="0000FF"/>
                </a:solidFill>
              </a:rPr>
              <a:t>)</a:t>
            </a:r>
            <a:endParaRPr kumimoji="1" lang="en-AU" sz="2000" b="1" dirty="0">
              <a:solidFill>
                <a:srgbClr val="0000FF"/>
              </a:solidFill>
            </a:endParaRP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6 	x  15 amp outlets in factory workshop.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6 	x	 32 amp, 3 phase outlets.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6	x  15 amp, 3 phase outlets.	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1	x  10 kW, 3 phase air conditioner @</a:t>
            </a:r>
            <a:r>
              <a:rPr kumimoji="1" lang="en-AU" sz="2000" b="1" dirty="0" smtClean="0">
                <a:solidFill>
                  <a:srgbClr val="0000FF"/>
                </a:solidFill>
              </a:rPr>
              <a:t>18 </a:t>
            </a:r>
            <a:r>
              <a:rPr kumimoji="1" lang="en-AU" sz="2000" b="1" dirty="0">
                <a:solidFill>
                  <a:srgbClr val="0000FF"/>
                </a:solidFill>
              </a:rPr>
              <a:t>amp/phase for factory office.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3 	x  5.4 kW, 3 phase instantaneous HWS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1	x  4.8 kW 1 phase stove.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1	x  10 kW, 3 phase hydraulic pump motor.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2	x  5 kW, 3 phase lathe motors.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2	x  1.5 kW, 1 phase drill motors.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2	x	 1.25 kW, 1 phase fuel pumps.</a:t>
            </a:r>
          </a:p>
          <a:p>
            <a:pPr marL="715963" lvl="1" indent="-536575" eaLnBrk="0" hangingPunct="0"/>
            <a:r>
              <a:rPr kumimoji="1" lang="en-AU" sz="2000" b="1" dirty="0">
                <a:solidFill>
                  <a:srgbClr val="0000FF"/>
                </a:solidFill>
              </a:rPr>
              <a:t>3	x  10 kW at 21 A/Phase  2 phase welders.</a:t>
            </a:r>
          </a:p>
          <a:p>
            <a:pPr marL="715963" lvl="1" indent="-536575" eaLnBrk="0" hangingPunct="0"/>
            <a:endParaRPr kumimoji="1" lang="en-AU" sz="2000" b="1" dirty="0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127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en-AU" sz="2400" b="1">
                <a:latin typeface="Tahoma" pitchFamily="34" charset="0"/>
              </a:rPr>
              <a:t>Non Domestic Factory Units</a:t>
            </a:r>
            <a:r>
              <a:rPr kumimoji="1" lang="en-AU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D32CF0-A8CC-4FE7-BE3D-7310E6545D5D}" type="slidenum">
              <a:rPr lang="en-AU"/>
              <a:pPr eaLnBrk="1" hangingPunct="1"/>
              <a:t>5</a:t>
            </a:fld>
            <a:endParaRPr lang="en-AU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534400" cy="1143000"/>
          </a:xfrm>
        </p:spPr>
        <p:txBody>
          <a:bodyPr/>
          <a:lstStyle/>
          <a:p>
            <a:pPr eaLnBrk="1" hangingPunct="1"/>
            <a:r>
              <a:rPr lang="en-AU" sz="3200" b="1" smtClean="0"/>
              <a:t>AS/NZS 3000:2007, Appendix C, Table C2, Page 359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sz="2400" b="1" smtClean="0"/>
              <a:t>	</a:t>
            </a:r>
            <a:r>
              <a:rPr lang="en-AU" sz="2400" b="1" smtClean="0">
                <a:solidFill>
                  <a:srgbClr val="0000FF"/>
                </a:solidFill>
              </a:rPr>
              <a:t>Columns 2 deals with Residential institutions,  hotels, hospitals , motels etc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08038" y="3200400"/>
            <a:ext cx="8156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Columns 3 deals with Factories, shops, stores , offices schools, etc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4BE84A-1465-4794-81DA-389DA36FE799}" type="slidenum">
              <a:rPr lang="en-AU"/>
              <a:pPr eaLnBrk="1" hangingPunct="1"/>
              <a:t>6</a:t>
            </a:fld>
            <a:endParaRPr lang="en-AU"/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>
          <a:xfrm>
            <a:off x="625475" y="609600"/>
            <a:ext cx="8289925" cy="1143000"/>
          </a:xfrm>
        </p:spPr>
        <p:txBody>
          <a:bodyPr/>
          <a:lstStyle/>
          <a:p>
            <a:pPr eaLnBrk="1" hangingPunct="1"/>
            <a:r>
              <a:rPr lang="en-AU" sz="3200" b="1" smtClean="0"/>
              <a:t>AS/NZS 3000:2007 Appendix C, Table C2, Page No 359 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27088" y="1981200"/>
            <a:ext cx="8088312" cy="8715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AU" sz="2400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AU" sz="2400" b="1" smtClean="0"/>
              <a:t>A Factory Unit </a:t>
            </a:r>
          </a:p>
          <a:p>
            <a:pPr eaLnBrk="1" hangingPunct="1">
              <a:lnSpc>
                <a:spcPct val="90000"/>
              </a:lnSpc>
            </a:pPr>
            <a:endParaRPr lang="en-AU" sz="2400" b="1" smtClean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825500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dirty="0">
                <a:solidFill>
                  <a:srgbClr val="0000FF"/>
                </a:solidFill>
              </a:rPr>
              <a:t>Determine Electrical requirements with regards to Load Groups - Column 3 </a:t>
            </a:r>
            <a:endParaRPr lang="en-AU" sz="2400" dirty="0" smtClean="0">
              <a:solidFill>
                <a:srgbClr val="0000FF"/>
              </a:solidFill>
            </a:endParaRPr>
          </a:p>
          <a:p>
            <a:pPr lvl="1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 dirty="0" smtClean="0">
                <a:solidFill>
                  <a:srgbClr val="FF0000"/>
                </a:solidFill>
              </a:rPr>
              <a:t>Three Phase Motors</a:t>
            </a:r>
            <a:endParaRPr lang="en-AU" sz="2400" b="1" dirty="0">
              <a:solidFill>
                <a:srgbClr val="FF0000"/>
              </a:solidFill>
            </a:endParaRPr>
          </a:p>
          <a:p>
            <a:pPr marL="0" lvl="0" indent="0" eaLnBrk="1" hangingPunct="1">
              <a:spcBef>
                <a:spcPct val="20000"/>
              </a:spcBef>
              <a:buClr>
                <a:srgbClr val="FFCC00"/>
              </a:buClr>
              <a:buSzPct val="60000"/>
            </a:pPr>
            <a:r>
              <a:rPr lang="en-AU" sz="2400" b="1" dirty="0" smtClean="0">
                <a:solidFill>
                  <a:srgbClr val="FF0000"/>
                </a:solidFill>
                <a:cs typeface="Arial" charset="0"/>
              </a:rPr>
              <a:t>	At </a:t>
            </a:r>
            <a:r>
              <a:rPr lang="en-AU" sz="2400" b="1" dirty="0">
                <a:solidFill>
                  <a:srgbClr val="FF0000"/>
                </a:solidFill>
                <a:cs typeface="Arial" charset="0"/>
                <a:sym typeface="WP MathA" pitchFamily="2" charset="2"/>
              </a:rPr>
              <a:t>(</a:t>
            </a:r>
            <a:r>
              <a:rPr lang="en-AU" sz="2400" b="1" dirty="0">
                <a:solidFill>
                  <a:srgbClr val="FF0000"/>
                </a:solidFill>
                <a:sym typeface="WP MathA" pitchFamily="2" charset="2"/>
              </a:rPr>
              <a:t>1000 W / 400V x 1.73 x 0.9 x 0.8)</a:t>
            </a:r>
            <a:r>
              <a:rPr lang="en-AU" sz="2400" b="1" dirty="0">
                <a:solidFill>
                  <a:srgbClr val="FF0000"/>
                </a:solidFill>
                <a:cs typeface="Arial" charset="0"/>
                <a:sym typeface="WP MathA" pitchFamily="2" charset="2"/>
              </a:rPr>
              <a:t> = 2 Amps per </a:t>
            </a:r>
            <a:r>
              <a:rPr lang="en-AU" sz="2400" b="1" dirty="0" smtClean="0">
                <a:solidFill>
                  <a:srgbClr val="FF0000"/>
                </a:solidFill>
                <a:cs typeface="Arial" charset="0"/>
                <a:sym typeface="WP MathA" pitchFamily="2" charset="2"/>
              </a:rPr>
              <a:t>	kW  </a:t>
            </a:r>
            <a:r>
              <a:rPr lang="en-AU" sz="2400" b="1" dirty="0">
                <a:solidFill>
                  <a:srgbClr val="FF0000"/>
                </a:solidFill>
                <a:cs typeface="Arial" charset="0"/>
                <a:sym typeface="WP MathA" pitchFamily="2" charset="2"/>
              </a:rPr>
              <a:t>= 2A x 3 =  6 Amps / </a:t>
            </a:r>
            <a:r>
              <a:rPr kumimoji="1" lang="az-Cyrl-AZ" sz="2400" b="1" dirty="0">
                <a:solidFill>
                  <a:srgbClr val="FF0000"/>
                </a:solidFill>
                <a:cs typeface="Arial" charset="0"/>
                <a:sym typeface="WP Greek Century" pitchFamily="2" charset="2"/>
              </a:rPr>
              <a:t>Ф</a:t>
            </a:r>
            <a:endParaRPr lang="en-US" sz="2400" b="1" dirty="0">
              <a:solidFill>
                <a:srgbClr val="FF0000"/>
              </a:solidFill>
              <a:cs typeface="Arial" charset="0"/>
              <a:sym typeface="WP MathA" pitchFamily="2" charset="2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en-A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CB297D-C944-445A-A060-A9314DD01AD4}" type="slidenum">
              <a:rPr lang="en-AU"/>
              <a:pPr eaLnBrk="1" hangingPunct="1"/>
              <a:t>7</a:t>
            </a:fld>
            <a:endParaRPr lang="en-AU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54013"/>
            <a:ext cx="8015287" cy="1143000"/>
          </a:xfrm>
        </p:spPr>
        <p:txBody>
          <a:bodyPr/>
          <a:lstStyle/>
          <a:p>
            <a:pPr algn="l" eaLnBrk="1" hangingPunct="1"/>
            <a:r>
              <a:rPr lang="en-AU" sz="3200" b="1" smtClean="0">
                <a:solidFill>
                  <a:schemeClr val="tx1"/>
                </a:solidFill>
              </a:rPr>
              <a:t>Load group A Lighting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1497013"/>
            <a:ext cx="8015287" cy="511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sz="2400" b="1" smtClean="0">
                <a:solidFill>
                  <a:srgbClr val="0000FF"/>
                </a:solidFill>
              </a:rPr>
              <a:t>Lighting other than load Group 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sz="2400" b="1" smtClean="0"/>
              <a:t>   </a:t>
            </a:r>
            <a:endParaRPr lang="en-AU" sz="2400" b="1" smtClean="0">
              <a:solidFill>
                <a:schemeClr val="tx2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98488" y="3151188"/>
            <a:ext cx="8316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400" b="1">
                <a:solidFill>
                  <a:srgbClr val="0000FF"/>
                </a:solidFill>
              </a:rPr>
              <a:t>and 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4988" y="3811588"/>
            <a:ext cx="815181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  </a:t>
            </a:r>
            <a:r>
              <a:rPr lang="en-AU" sz="2400" b="1" dirty="0" smtClean="0">
                <a:solidFill>
                  <a:srgbClr val="0000FF"/>
                </a:solidFill>
              </a:rPr>
              <a:t>Double </a:t>
            </a:r>
            <a:r>
              <a:rPr lang="en-AU" sz="2400" b="1" dirty="0">
                <a:solidFill>
                  <a:srgbClr val="0000FF"/>
                </a:solidFill>
              </a:rPr>
              <a:t>36 W </a:t>
            </a:r>
            <a:r>
              <a:rPr lang="en-AU" sz="2400" b="1" dirty="0" err="1" smtClean="0">
                <a:solidFill>
                  <a:srgbClr val="0000FF"/>
                </a:solidFill>
              </a:rPr>
              <a:t>Fluro</a:t>
            </a:r>
            <a:r>
              <a:rPr lang="en-AU" sz="2400" b="1" dirty="0" smtClean="0">
                <a:solidFill>
                  <a:srgbClr val="0000FF"/>
                </a:solidFill>
              </a:rPr>
              <a:t> = 400 mA </a:t>
            </a:r>
            <a:r>
              <a:rPr lang="en-AU" sz="2400" b="1" dirty="0">
                <a:solidFill>
                  <a:srgbClr val="0000FF"/>
                </a:solidFill>
              </a:rPr>
              <a:t>x 10 = 4 Amps</a:t>
            </a:r>
          </a:p>
          <a:p>
            <a:pPr eaLnBrk="1" hangingPunct="1"/>
            <a:endParaRPr lang="en-AU" sz="2400" b="1" dirty="0">
              <a:solidFill>
                <a:srgbClr val="0000FF"/>
              </a:solidFill>
            </a:endParaRPr>
          </a:p>
          <a:p>
            <a:pPr eaLnBrk="1" hangingPunct="1"/>
            <a:r>
              <a:rPr lang="en-AU" sz="2800" b="1" dirty="0">
                <a:solidFill>
                  <a:srgbClr val="0000FF"/>
                </a:solidFill>
              </a:rPr>
              <a:t>Total Current is	</a:t>
            </a:r>
            <a:r>
              <a:rPr lang="en-AU" sz="2400" b="1" dirty="0">
                <a:solidFill>
                  <a:srgbClr val="0000FF"/>
                </a:solidFill>
              </a:rPr>
              <a:t>7 x 3.25A  = </a:t>
            </a:r>
            <a:r>
              <a:rPr lang="en-AU" sz="2400" b="1" dirty="0" smtClean="0">
                <a:solidFill>
                  <a:srgbClr val="0000FF"/>
                </a:solidFill>
              </a:rPr>
              <a:t>22.75A</a:t>
            </a:r>
          </a:p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	</a:t>
            </a:r>
            <a:r>
              <a:rPr lang="en-AU" sz="2400" b="1" dirty="0" smtClean="0">
                <a:solidFill>
                  <a:srgbClr val="0000FF"/>
                </a:solidFill>
              </a:rPr>
              <a:t>		7 </a:t>
            </a:r>
            <a:r>
              <a:rPr lang="en-AU" sz="2400" b="1" dirty="0">
                <a:solidFill>
                  <a:srgbClr val="0000FF"/>
                </a:solidFill>
              </a:rPr>
              <a:t>x 3.25A  = </a:t>
            </a:r>
            <a:r>
              <a:rPr lang="en-AU" sz="2400" b="1" dirty="0" smtClean="0">
                <a:solidFill>
                  <a:srgbClr val="0000FF"/>
                </a:solidFill>
              </a:rPr>
              <a:t>22.75A</a:t>
            </a:r>
            <a:endParaRPr lang="en-AU" sz="2400" b="1" dirty="0">
              <a:solidFill>
                <a:srgbClr val="0000FF"/>
              </a:solidFill>
            </a:endParaRPr>
          </a:p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			6 x 3.25A  = 19.5A + 4 A = 23.5A </a:t>
            </a:r>
          </a:p>
          <a:p>
            <a:pPr eaLnBrk="1" hangingPunct="1"/>
            <a:endParaRPr lang="en-AU" sz="2400" b="1" dirty="0">
              <a:solidFill>
                <a:srgbClr val="0000FF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71513" y="2008188"/>
            <a:ext cx="763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FF0000"/>
                </a:solidFill>
              </a:rPr>
              <a:t>Full connected load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71513" y="2693988"/>
            <a:ext cx="824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20 x 500 W HP Sodium Vapour Lamps @ 3.25 A/Unit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455738" y="3151188"/>
            <a:ext cx="588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10 Double x 36 W Fluorescent Units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146175" y="2782888"/>
            <a:ext cx="7769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sz="2400" b="1">
                <a:solidFill>
                  <a:srgbClr val="0000FF"/>
                </a:solidFill>
              </a:rPr>
              <a:t> 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2F034C-6033-445F-817A-11F194D42C20}" type="slidenum">
              <a:rPr lang="en-AU"/>
              <a:pPr eaLnBrk="1" hangingPunct="1"/>
              <a:t>8</a:t>
            </a:fld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6250" y="215900"/>
          <a:ext cx="8386763" cy="4678048"/>
        </p:xfrm>
        <a:graphic>
          <a:graphicData uri="http://schemas.openxmlformats.org/drawingml/2006/table">
            <a:tbl>
              <a:tblPr/>
              <a:tblGrid>
                <a:gridCol w="2276475"/>
                <a:gridCol w="573088"/>
                <a:gridCol w="3316287"/>
                <a:gridCol w="803275"/>
                <a:gridCol w="703263"/>
                <a:gridCol w="714375"/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Load Group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Calculations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White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Blue phase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30 points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7 = 22.75A x 2 &amp; 6 = 19.5A + 4 =23.5A </a:t>
                      </a: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22.8</a:t>
                      </a: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23.5</a:t>
                      </a: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64" marR="8764" marT="0" marB="0" anchor="ctr" horzOverflow="overflow">
                    <a:lnL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693E79-DB3F-456D-B3EA-F1B3B64C647F}" type="slidenum">
              <a:rPr lang="en-AU"/>
              <a:pPr eaLnBrk="1" hangingPunct="1"/>
              <a:t>9</a:t>
            </a:fld>
            <a:endParaRPr lang="en-AU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609600"/>
            <a:ext cx="8407400" cy="1143000"/>
          </a:xfrm>
        </p:spPr>
        <p:txBody>
          <a:bodyPr/>
          <a:lstStyle/>
          <a:p>
            <a:pPr algn="l" eaLnBrk="1" hangingPunct="1"/>
            <a:r>
              <a:rPr lang="en-AU" sz="3200" smtClean="0"/>
              <a:t>Socket Outlets Load group B( i ) </a:t>
            </a:r>
            <a:r>
              <a:rPr lang="en-AU" sz="2400" smtClean="0"/>
              <a:t/>
            </a:r>
            <a:br>
              <a:rPr lang="en-AU" sz="2400" smtClean="0"/>
            </a:br>
            <a:r>
              <a:rPr lang="en-AU" sz="3200" smtClean="0"/>
              <a:t>Not exceeding 10 Amps </a:t>
            </a:r>
            <a:r>
              <a:rPr lang="en-AU" sz="3200" u="sng" smtClean="0"/>
              <a:t>NO Air Conditioning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857375"/>
            <a:ext cx="8229600" cy="1355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sz="2400" b="1" smtClean="0">
                <a:solidFill>
                  <a:srgbClr val="0000FF"/>
                </a:solidFill>
              </a:rPr>
              <a:t>  Footnote </a:t>
            </a:r>
            <a:r>
              <a:rPr lang="en-AU" sz="2400" b="1" i="1" smtClean="0">
                <a:solidFill>
                  <a:srgbClr val="0000FF"/>
                </a:solidFill>
              </a:rPr>
              <a:t>h</a:t>
            </a:r>
            <a:r>
              <a:rPr lang="en-AU" sz="2400" b="1" smtClean="0">
                <a:solidFill>
                  <a:srgbClr val="0000FF"/>
                </a:solidFill>
              </a:rPr>
              <a:t> states - Double outlets equal 2 points.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</a:rPr>
              <a:t>  8	  x  single outlets in the factory workshop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1" lang="en-AU" sz="2400" b="1" smtClean="0">
                <a:solidFill>
                  <a:srgbClr val="0000FF"/>
                </a:solidFill>
              </a:rPr>
              <a:t> 15 x  double outlets in the factory workshop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1" lang="en-AU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1" lang="en-AU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2400" b="1" smtClean="0">
              <a:solidFill>
                <a:schemeClr val="tx2"/>
              </a:solidFill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08000" y="3825875"/>
            <a:ext cx="812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sz="2400" b="1" dirty="0">
                <a:solidFill>
                  <a:srgbClr val="0000FF"/>
                </a:solidFill>
              </a:rPr>
              <a:t>  </a:t>
            </a:r>
            <a:r>
              <a:rPr lang="en-AU" sz="2400" b="1" dirty="0">
                <a:solidFill>
                  <a:srgbClr val="FF0000"/>
                </a:solidFill>
              </a:rPr>
              <a:t>Using 1000 W for the first, plus 750W for each    additional.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11150" y="4791075"/>
            <a:ext cx="4451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u="sng" dirty="0">
                <a:solidFill>
                  <a:srgbClr val="0000FF"/>
                </a:solidFill>
              </a:rPr>
              <a:t>1000 W  +  (12 x 750 W)</a:t>
            </a:r>
            <a:r>
              <a:rPr lang="en-AU" sz="2000" b="1" dirty="0">
                <a:solidFill>
                  <a:srgbClr val="0000FF"/>
                </a:solidFill>
              </a:rPr>
              <a:t> = 43.47 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dirty="0">
                <a:solidFill>
                  <a:srgbClr val="0000FF"/>
                </a:solidFill>
              </a:rPr>
              <a:t>              230 V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2625" y="2994025"/>
            <a:ext cx="6092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 startAt="8"/>
            </a:pPr>
            <a:r>
              <a:rPr lang="en-AU" sz="2400" b="1">
                <a:solidFill>
                  <a:srgbClr val="0000FF"/>
                </a:solidFill>
              </a:rPr>
              <a:t>+  (15  x  2 )  = 38 outlets</a:t>
            </a:r>
          </a:p>
          <a:p>
            <a:pPr eaLnBrk="1" hangingPunct="1"/>
            <a:r>
              <a:rPr lang="en-AU" sz="2400" b="1">
                <a:solidFill>
                  <a:srgbClr val="0000FF"/>
                </a:solidFill>
              </a:rPr>
              <a:t>ie split to 2 x 13 &amp; 1 x 12 = 38 outlets</a:t>
            </a:r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311150" y="5723948"/>
            <a:ext cx="4572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u="sng" dirty="0">
                <a:solidFill>
                  <a:srgbClr val="0000FF"/>
                </a:solidFill>
              </a:rPr>
              <a:t>1000 W  +  (11 x 750 W)</a:t>
            </a:r>
            <a:r>
              <a:rPr lang="en-AU" sz="2000" b="1" dirty="0">
                <a:solidFill>
                  <a:srgbClr val="0000FF"/>
                </a:solidFill>
              </a:rPr>
              <a:t> = 40.21 A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dirty="0">
                <a:solidFill>
                  <a:srgbClr val="0000FF"/>
                </a:solidFill>
              </a:rPr>
              <a:t>              230 V</a:t>
            </a:r>
            <a:endParaRPr lang="en-US" sz="20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464050" y="4791075"/>
            <a:ext cx="4451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u="sng" dirty="0">
                <a:solidFill>
                  <a:srgbClr val="0000FF"/>
                </a:solidFill>
              </a:rPr>
              <a:t>1000 W  +  (12 x 750 W)</a:t>
            </a:r>
            <a:r>
              <a:rPr lang="en-AU" sz="2000" b="1" dirty="0">
                <a:solidFill>
                  <a:srgbClr val="0000FF"/>
                </a:solidFill>
              </a:rPr>
              <a:t> = 43.47 A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AU" sz="2000" b="1" dirty="0">
                <a:solidFill>
                  <a:srgbClr val="0000FF"/>
                </a:solidFill>
              </a:rPr>
              <a:t>              230 V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3" grpId="0"/>
      <p:bldP spid="10248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</TotalTime>
  <Words>2703</Words>
  <Application>Microsoft Office PowerPoint</Application>
  <PresentationFormat>On-screen Show (4:3)</PresentationFormat>
  <Paragraphs>749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Tahoma</vt:lpstr>
      <vt:lpstr>Times New Roman</vt:lpstr>
      <vt:lpstr>Wingdings</vt:lpstr>
      <vt:lpstr>WP Greek Century</vt:lpstr>
      <vt:lpstr>WP MathA</vt:lpstr>
      <vt:lpstr>Default Design</vt:lpstr>
      <vt:lpstr>PowerPoint Presentation</vt:lpstr>
      <vt:lpstr>Introduction</vt:lpstr>
      <vt:lpstr>Non Domestic Installation</vt:lpstr>
      <vt:lpstr>PowerPoint Presentation</vt:lpstr>
      <vt:lpstr>AS/NZS 3000:2007, Appendix C, Table C2, Page 359</vt:lpstr>
      <vt:lpstr>AS/NZS 3000:2007 Appendix C, Table C2, Page No 359 </vt:lpstr>
      <vt:lpstr>Load group A Lighting</vt:lpstr>
      <vt:lpstr>PowerPoint Presentation</vt:lpstr>
      <vt:lpstr>Socket Outlets Load group B( i )  Not exceeding 10 Amps NO Air Conditioning</vt:lpstr>
      <vt:lpstr>PowerPoint Presentation</vt:lpstr>
      <vt:lpstr>Socket Outlets Load group (Bii).  Socket outlets not exceeding 10A in buildings. With permanently installed heating &amp; cooling.</vt:lpstr>
      <vt:lpstr>PowerPoint Presentation</vt:lpstr>
      <vt:lpstr>Socket Outlets Load group B( iii )  one or more 15 Amps</vt:lpstr>
      <vt:lpstr>PowerPoint Presentation</vt:lpstr>
      <vt:lpstr>Socket Outlets Load group B( iii ) one or more 15 Amps</vt:lpstr>
      <vt:lpstr>PowerPoint Presentation</vt:lpstr>
      <vt:lpstr>PowerPoint Presentation</vt:lpstr>
      <vt:lpstr>PowerPoint Presentation</vt:lpstr>
      <vt:lpstr>Load Group D Motors other than Lifts &amp; Fuel Dispensing</vt:lpstr>
      <vt:lpstr>PowerPoint Presentation</vt:lpstr>
      <vt:lpstr>PowerPoint Presentation</vt:lpstr>
      <vt:lpstr>Load Group F Fuel Dispensing</vt:lpstr>
      <vt:lpstr>PowerPoint Presentation</vt:lpstr>
      <vt:lpstr>PowerPoint Presentation</vt:lpstr>
      <vt:lpstr>Load Group H  Welding Machines</vt:lpstr>
      <vt:lpstr>PowerPoint Presentation</vt:lpstr>
      <vt:lpstr>PowerPoint Presentation</vt:lpstr>
      <vt:lpstr>WA Electrical Requirements, Section 12</vt:lpstr>
      <vt:lpstr>WA Electrical Requirements, Section 5    Underground Supply</vt:lpstr>
      <vt:lpstr>AS 3008.1.1- 2009</vt:lpstr>
      <vt:lpstr>AS 3008.1.1- 2009</vt:lpstr>
      <vt:lpstr>Installation of Consumer Mains</vt:lpstr>
      <vt:lpstr>This is not the only solution</vt:lpstr>
      <vt:lpstr>AS 3008.1.1- 2009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ETL 4   Electrical Principles 2</dc:title>
  <dc:creator>Geoff</dc:creator>
  <cp:lastModifiedBy>GEOFF Fielding</cp:lastModifiedBy>
  <cp:revision>197</cp:revision>
  <cp:lastPrinted>2015-09-15T03:12:12Z</cp:lastPrinted>
  <dcterms:modified xsi:type="dcterms:W3CDTF">2017-10-03T03:45:04Z</dcterms:modified>
</cp:coreProperties>
</file>