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3"/>
  </p:notesMasterIdLst>
  <p:handoutMasterIdLst>
    <p:handoutMasterId r:id="rId34"/>
  </p:handoutMasterIdLst>
  <p:sldIdLst>
    <p:sldId id="268" r:id="rId4"/>
    <p:sldId id="292" r:id="rId5"/>
    <p:sldId id="297" r:id="rId6"/>
    <p:sldId id="298" r:id="rId7"/>
    <p:sldId id="295" r:id="rId8"/>
    <p:sldId id="299" r:id="rId9"/>
    <p:sldId id="296" r:id="rId10"/>
    <p:sldId id="293" r:id="rId11"/>
    <p:sldId id="300" r:id="rId12"/>
    <p:sldId id="272" r:id="rId13"/>
    <p:sldId id="291" r:id="rId14"/>
    <p:sldId id="280" r:id="rId15"/>
    <p:sldId id="302" r:id="rId16"/>
    <p:sldId id="303" r:id="rId17"/>
    <p:sldId id="304" r:id="rId18"/>
    <p:sldId id="305" r:id="rId19"/>
    <p:sldId id="306" r:id="rId20"/>
    <p:sldId id="308" r:id="rId21"/>
    <p:sldId id="307" r:id="rId22"/>
    <p:sldId id="309" r:id="rId23"/>
    <p:sldId id="311" r:id="rId24"/>
    <p:sldId id="314" r:id="rId25"/>
    <p:sldId id="316" r:id="rId26"/>
    <p:sldId id="313" r:id="rId27"/>
    <p:sldId id="312" r:id="rId28"/>
    <p:sldId id="310" r:id="rId29"/>
    <p:sldId id="315" r:id="rId30"/>
    <p:sldId id="294" r:id="rId31"/>
    <p:sldId id="301" r:id="rId32"/>
  </p:sldIdLst>
  <p:sldSz cx="9144000" cy="6858000" type="screen4x3"/>
  <p:notesSz cx="6858000" cy="9144000"/>
  <p:defaultTextStyle>
    <a:defPPr>
      <a:defRPr lang="en-AU"/>
    </a:defPPr>
    <a:lvl1pPr algn="ctr" rtl="0" fontAlgn="base">
      <a:spcBef>
        <a:spcPct val="0"/>
      </a:spcBef>
      <a:spcAft>
        <a:spcPct val="0"/>
      </a:spcAft>
      <a:defRPr sz="2000" kern="1200">
        <a:solidFill>
          <a:schemeClr val="tx2"/>
        </a:solidFill>
        <a:latin typeface="Arial" charset="0"/>
        <a:ea typeface="+mn-ea"/>
        <a:cs typeface="+mn-cs"/>
      </a:defRPr>
    </a:lvl1pPr>
    <a:lvl2pPr marL="457200" algn="ctr" rtl="0" fontAlgn="base">
      <a:spcBef>
        <a:spcPct val="0"/>
      </a:spcBef>
      <a:spcAft>
        <a:spcPct val="0"/>
      </a:spcAft>
      <a:defRPr sz="2000" kern="1200">
        <a:solidFill>
          <a:schemeClr val="tx2"/>
        </a:solidFill>
        <a:latin typeface="Arial" charset="0"/>
        <a:ea typeface="+mn-ea"/>
        <a:cs typeface="+mn-cs"/>
      </a:defRPr>
    </a:lvl2pPr>
    <a:lvl3pPr marL="914400" algn="ctr" rtl="0" fontAlgn="base">
      <a:spcBef>
        <a:spcPct val="0"/>
      </a:spcBef>
      <a:spcAft>
        <a:spcPct val="0"/>
      </a:spcAft>
      <a:defRPr sz="2000" kern="1200">
        <a:solidFill>
          <a:schemeClr val="tx2"/>
        </a:solidFill>
        <a:latin typeface="Arial" charset="0"/>
        <a:ea typeface="+mn-ea"/>
        <a:cs typeface="+mn-cs"/>
      </a:defRPr>
    </a:lvl3pPr>
    <a:lvl4pPr marL="1371600" algn="ctr" rtl="0" fontAlgn="base">
      <a:spcBef>
        <a:spcPct val="0"/>
      </a:spcBef>
      <a:spcAft>
        <a:spcPct val="0"/>
      </a:spcAft>
      <a:defRPr sz="2000" kern="1200">
        <a:solidFill>
          <a:schemeClr val="tx2"/>
        </a:solidFill>
        <a:latin typeface="Arial" charset="0"/>
        <a:ea typeface="+mn-ea"/>
        <a:cs typeface="+mn-cs"/>
      </a:defRPr>
    </a:lvl4pPr>
    <a:lvl5pPr marL="1828800" algn="ctr" rtl="0" fontAlgn="base">
      <a:spcBef>
        <a:spcPct val="0"/>
      </a:spcBef>
      <a:spcAft>
        <a:spcPct val="0"/>
      </a:spcAft>
      <a:defRPr sz="2000" kern="1200">
        <a:solidFill>
          <a:schemeClr val="tx2"/>
        </a:solidFill>
        <a:latin typeface="Arial" charset="0"/>
        <a:ea typeface="+mn-ea"/>
        <a:cs typeface="+mn-cs"/>
      </a:defRPr>
    </a:lvl5pPr>
    <a:lvl6pPr marL="2286000" algn="l" defTabSz="914400" rtl="0" eaLnBrk="1" latinLnBrk="0" hangingPunct="1">
      <a:defRPr sz="2000" kern="1200">
        <a:solidFill>
          <a:schemeClr val="tx2"/>
        </a:solidFill>
        <a:latin typeface="Arial" charset="0"/>
        <a:ea typeface="+mn-ea"/>
        <a:cs typeface="+mn-cs"/>
      </a:defRPr>
    </a:lvl6pPr>
    <a:lvl7pPr marL="2743200" algn="l" defTabSz="914400" rtl="0" eaLnBrk="1" latinLnBrk="0" hangingPunct="1">
      <a:defRPr sz="2000" kern="1200">
        <a:solidFill>
          <a:schemeClr val="tx2"/>
        </a:solidFill>
        <a:latin typeface="Arial" charset="0"/>
        <a:ea typeface="+mn-ea"/>
        <a:cs typeface="+mn-cs"/>
      </a:defRPr>
    </a:lvl7pPr>
    <a:lvl8pPr marL="3200400" algn="l" defTabSz="914400" rtl="0" eaLnBrk="1" latinLnBrk="0" hangingPunct="1">
      <a:defRPr sz="2000" kern="1200">
        <a:solidFill>
          <a:schemeClr val="tx2"/>
        </a:solidFill>
        <a:latin typeface="Arial" charset="0"/>
        <a:ea typeface="+mn-ea"/>
        <a:cs typeface="+mn-cs"/>
      </a:defRPr>
    </a:lvl8pPr>
    <a:lvl9pPr marL="3657600" algn="l" defTabSz="914400" rtl="0" eaLnBrk="1" latinLnBrk="0" hangingPunct="1">
      <a:defRPr sz="2000" kern="1200">
        <a:solidFill>
          <a:schemeClr val="tx2"/>
        </a:solidFill>
        <a:latin typeface="Arial" charset="0"/>
        <a:ea typeface="+mn-ea"/>
        <a:cs typeface="+mn-cs"/>
      </a:defRPr>
    </a:lvl9pPr>
  </p:defaultTextStyle>
  <p:extLst>
    <p:ext uri="{EFAFB233-063F-42B5-8137-9DF3F51BA10A}">
      <p15:sldGuideLst xmlns:p15="http://schemas.microsoft.com/office/powerpoint/2012/main">
        <p15:guide id="1" orient="horz" pos="2352">
          <p15:clr>
            <a:srgbClr val="A4A3A4"/>
          </p15:clr>
        </p15:guide>
        <p15:guide id="2" orient="horz" pos="3792">
          <p15:clr>
            <a:srgbClr val="A4A3A4"/>
          </p15:clr>
        </p15:guide>
        <p15:guide id="3" orient="horz" pos="3120">
          <p15:clr>
            <a:srgbClr val="A4A3A4"/>
          </p15:clr>
        </p15:guide>
        <p15:guide id="4" orient="horz" pos="3552">
          <p15:clr>
            <a:srgbClr val="A4A3A4"/>
          </p15:clr>
        </p15:guide>
        <p15:guide id="5" orient="horz" pos="192">
          <p15:clr>
            <a:srgbClr val="A4A3A4"/>
          </p15:clr>
        </p15:guide>
        <p15:guide id="6" orient="horz" pos="528">
          <p15:clr>
            <a:srgbClr val="A4A3A4"/>
          </p15:clr>
        </p15:guide>
        <p15:guide id="7" pos="2880">
          <p15:clr>
            <a:srgbClr val="A4A3A4"/>
          </p15:clr>
        </p15:guide>
        <p15:guide id="8" pos="576">
          <p15:clr>
            <a:srgbClr val="A4A3A4"/>
          </p15:clr>
        </p15:guide>
        <p15:guide id="9" pos="48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6600"/>
    <a:srgbClr val="FF9900"/>
    <a:srgbClr val="FF9933"/>
    <a:srgbClr val="FFCC66"/>
    <a:srgbClr val="990033"/>
    <a:srgbClr val="FFFF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62" autoAdjust="0"/>
    <p:restoredTop sz="95117" autoAdjust="0"/>
  </p:normalViewPr>
  <p:slideViewPr>
    <p:cSldViewPr>
      <p:cViewPr varScale="1">
        <p:scale>
          <a:sx n="96" d="100"/>
          <a:sy n="96" d="100"/>
        </p:scale>
        <p:origin x="90" y="240"/>
      </p:cViewPr>
      <p:guideLst>
        <p:guide orient="horz" pos="2352"/>
        <p:guide orient="horz" pos="3792"/>
        <p:guide orient="horz" pos="3120"/>
        <p:guide orient="horz" pos="3552"/>
        <p:guide orient="horz" pos="192"/>
        <p:guide orient="horz" pos="528"/>
        <p:guide pos="2880"/>
        <p:guide pos="576"/>
        <p:guide pos="4896"/>
      </p:guideLst>
    </p:cSldViewPr>
  </p:slideViewPr>
  <p:outlineViewPr>
    <p:cViewPr>
      <p:scale>
        <a:sx n="25" d="100"/>
        <a:sy n="25"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AU" altLang="en-US"/>
          </a:p>
        </p:txBody>
      </p:sp>
      <p:sp>
        <p:nvSpPr>
          <p:cNvPr id="3277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AU" altLang="en-US"/>
          </a:p>
        </p:txBody>
      </p:sp>
      <p:sp>
        <p:nvSpPr>
          <p:cNvPr id="3277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AU" altLang="en-US"/>
          </a:p>
        </p:txBody>
      </p:sp>
      <p:sp>
        <p:nvSpPr>
          <p:cNvPr id="3277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99B6B85-30D9-46D8-8DD5-8C55FEF0E7DD}" type="slidenum">
              <a:rPr lang="en-AU" altLang="en-US"/>
              <a:pPr/>
              <a:t>‹#›</a:t>
            </a:fld>
            <a:endParaRPr lang="en-AU" altLang="en-US"/>
          </a:p>
        </p:txBody>
      </p:sp>
    </p:spTree>
    <p:extLst>
      <p:ext uri="{BB962C8B-B14F-4D97-AF65-F5344CB8AC3E}">
        <p14:creationId xmlns:p14="http://schemas.microsoft.com/office/powerpoint/2010/main" val="2058028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Times New Roman" charset="0"/>
              </a:defRPr>
            </a:lvl1pPr>
          </a:lstStyle>
          <a:p>
            <a:endParaRPr lang="en-AU" alt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charset="0"/>
              </a:defRPr>
            </a:lvl1pPr>
          </a:lstStyle>
          <a:p>
            <a:endParaRPr lang="en-AU" alt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Times New Roman" charset="0"/>
              </a:defRPr>
            </a:lvl1pPr>
          </a:lstStyle>
          <a:p>
            <a:endParaRPr lang="en-AU" alt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charset="0"/>
              </a:defRPr>
            </a:lvl1pPr>
          </a:lstStyle>
          <a:p>
            <a:fld id="{DE5655F7-9465-4FA3-9ABB-3A1FE46653AB}" type="slidenum">
              <a:rPr lang="en-AU" altLang="en-US"/>
              <a:pPr/>
              <a:t>‹#›</a:t>
            </a:fld>
            <a:endParaRPr lang="en-AU" altLang="en-US"/>
          </a:p>
        </p:txBody>
      </p:sp>
    </p:spTree>
    <p:extLst>
      <p:ext uri="{BB962C8B-B14F-4D97-AF65-F5344CB8AC3E}">
        <p14:creationId xmlns:p14="http://schemas.microsoft.com/office/powerpoint/2010/main" val="24116347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extLst>
      <p:ext uri="{BB962C8B-B14F-4D97-AF65-F5344CB8AC3E}">
        <p14:creationId xmlns:p14="http://schemas.microsoft.com/office/powerpoint/2010/main" val="1280858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36573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010188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extLst>
      <p:ext uri="{BB962C8B-B14F-4D97-AF65-F5344CB8AC3E}">
        <p14:creationId xmlns:p14="http://schemas.microsoft.com/office/powerpoint/2010/main" val="624038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594619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02736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045887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536545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Tree>
    <p:extLst>
      <p:ext uri="{BB962C8B-B14F-4D97-AF65-F5344CB8AC3E}">
        <p14:creationId xmlns:p14="http://schemas.microsoft.com/office/powerpoint/2010/main" val="1781871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6680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47851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00659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97448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475867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656916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extLst>
      <p:ext uri="{BB962C8B-B14F-4D97-AF65-F5344CB8AC3E}">
        <p14:creationId xmlns:p14="http://schemas.microsoft.com/office/powerpoint/2010/main" val="4524499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1467182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966796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4334192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8716903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Tree>
    <p:extLst>
      <p:ext uri="{BB962C8B-B14F-4D97-AF65-F5344CB8AC3E}">
        <p14:creationId xmlns:p14="http://schemas.microsoft.com/office/powerpoint/2010/main" val="26816599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5168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917170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57461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353585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0711048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879592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502494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539487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Tree>
    <p:extLst>
      <p:ext uri="{BB962C8B-B14F-4D97-AF65-F5344CB8AC3E}">
        <p14:creationId xmlns:p14="http://schemas.microsoft.com/office/powerpoint/2010/main" val="878438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593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6500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39032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32" name="Picture 8" descr="C:\Ppoint\Spine9.GI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8425" y="79375"/>
            <a:ext cx="8958263" cy="6707188"/>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9"/>
          <p:cNvSpPr>
            <a:spLocks noChangeArrowheads="1"/>
          </p:cNvSpPr>
          <p:nvPr/>
        </p:nvSpPr>
        <p:spPr bwMode="auto">
          <a:xfrm>
            <a:off x="457200" y="90488"/>
            <a:ext cx="8534400" cy="6643687"/>
          </a:xfrm>
          <a:prstGeom prst="rect">
            <a:avLst/>
          </a:prstGeom>
          <a:gradFill rotWithShape="0">
            <a:gsLst>
              <a:gs pos="0">
                <a:srgbClr val="FFFF99"/>
              </a:gs>
              <a:gs pos="50000">
                <a:srgbClr val="FFFFCC"/>
              </a:gs>
              <a:gs pos="100000">
                <a:srgbClr val="FFFF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034" name="AutoShape 10">
            <a:hlinkClick r:id="" action="ppaction://hlinkshowjump?jump=endshow"/>
          </p:cNvPr>
          <p:cNvSpPr>
            <a:spLocks noChangeArrowheads="1"/>
          </p:cNvSpPr>
          <p:nvPr/>
        </p:nvSpPr>
        <p:spPr bwMode="auto">
          <a:xfrm>
            <a:off x="622300" y="6156325"/>
            <a:ext cx="990600" cy="307975"/>
          </a:xfrm>
          <a:prstGeom prst="roundRect">
            <a:avLst>
              <a:gd name="adj" fmla="val 50000"/>
            </a:avLst>
          </a:prstGeom>
          <a:gradFill rotWithShape="0">
            <a:gsLst>
              <a:gs pos="0">
                <a:srgbClr val="996633"/>
              </a:gs>
              <a:gs pos="50000">
                <a:srgbClr val="FFCC66"/>
              </a:gs>
              <a:gs pos="100000">
                <a:srgbClr val="996633"/>
              </a:gs>
            </a:gsLst>
            <a:lin ang="5400000" scaled="1"/>
          </a:gradFill>
          <a:ln w="9525">
            <a:solidFill>
              <a:srgbClr val="FF99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1">
                <a:solidFill>
                  <a:srgbClr val="990033"/>
                </a:solidFill>
              </a:rPr>
              <a:t>Exit</a:t>
            </a:r>
            <a:endParaRPr lang="en-AU" altLang="en-US" sz="1800" b="1">
              <a:solidFill>
                <a:srgbClr val="990033"/>
              </a:solidFill>
            </a:endParaRPr>
          </a:p>
        </p:txBody>
      </p:sp>
      <p:sp>
        <p:nvSpPr>
          <p:cNvPr id="1042" name="Text Box 18"/>
          <p:cNvSpPr txBox="1">
            <a:spLocks noChangeArrowheads="1"/>
          </p:cNvSpPr>
          <p:nvPr/>
        </p:nvSpPr>
        <p:spPr bwMode="auto">
          <a:xfrm>
            <a:off x="457200" y="6464300"/>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fld id="{97CB16BB-6D67-4F76-8595-4CA91A74F062}" type="slidenum">
              <a:rPr lang="en-AU" altLang="en-US" sz="1400"/>
              <a:pPr>
                <a:spcBef>
                  <a:spcPct val="50000"/>
                </a:spcBef>
              </a:pPr>
              <a:t>‹#›</a:t>
            </a:fld>
            <a:r>
              <a:rPr lang="en-US" altLang="en-US" sz="1400"/>
              <a:t> of 27</a:t>
            </a:r>
            <a:endParaRPr lang="en-AU" altLang="en-US" sz="1400"/>
          </a:p>
        </p:txBody>
      </p:sp>
      <p:sp>
        <p:nvSpPr>
          <p:cNvPr id="1044" name="AutoShape 20">
            <a:hlinkClick r:id="" action="ppaction://hlinkshowjump?jump=previousslide"/>
          </p:cNvPr>
          <p:cNvSpPr>
            <a:spLocks noChangeArrowheads="1"/>
          </p:cNvSpPr>
          <p:nvPr/>
        </p:nvSpPr>
        <p:spPr bwMode="auto">
          <a:xfrm>
            <a:off x="1689100" y="6172200"/>
            <a:ext cx="990600" cy="307975"/>
          </a:xfrm>
          <a:prstGeom prst="roundRect">
            <a:avLst>
              <a:gd name="adj" fmla="val 50000"/>
            </a:avLst>
          </a:prstGeom>
          <a:gradFill rotWithShape="0">
            <a:gsLst>
              <a:gs pos="0">
                <a:srgbClr val="996633"/>
              </a:gs>
              <a:gs pos="50000">
                <a:srgbClr val="FFCC66"/>
              </a:gs>
              <a:gs pos="100000">
                <a:srgbClr val="996633"/>
              </a:gs>
            </a:gsLst>
            <a:lin ang="5400000" scaled="1"/>
          </a:gradFill>
          <a:ln w="9525">
            <a:solidFill>
              <a:srgbClr val="FF99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1">
                <a:solidFill>
                  <a:srgbClr val="990033"/>
                </a:solidFill>
              </a:rPr>
              <a:t>Back</a:t>
            </a:r>
            <a:endParaRPr lang="en-AU" altLang="en-US" sz="1800" b="1">
              <a:solidFill>
                <a:srgbClr val="990033"/>
              </a:solidFill>
            </a:endParaRPr>
          </a:p>
        </p:txBody>
      </p:sp>
      <p:sp>
        <p:nvSpPr>
          <p:cNvPr id="1071" name="AutoShape 47">
            <a:hlinkClick r:id="" action="ppaction://hlinkshowjump?jump=endshow"/>
          </p:cNvPr>
          <p:cNvSpPr>
            <a:spLocks noChangeArrowheads="1"/>
          </p:cNvSpPr>
          <p:nvPr/>
        </p:nvSpPr>
        <p:spPr bwMode="auto">
          <a:xfrm>
            <a:off x="7772400" y="6172200"/>
            <a:ext cx="990600" cy="307975"/>
          </a:xfrm>
          <a:prstGeom prst="roundRect">
            <a:avLst>
              <a:gd name="adj" fmla="val 50000"/>
            </a:avLst>
          </a:prstGeom>
          <a:gradFill rotWithShape="0">
            <a:gsLst>
              <a:gs pos="0">
                <a:srgbClr val="996633"/>
              </a:gs>
              <a:gs pos="50000">
                <a:srgbClr val="FFCC66"/>
              </a:gs>
              <a:gs pos="100000">
                <a:srgbClr val="996633"/>
              </a:gs>
            </a:gsLst>
            <a:lin ang="5400000" scaled="1"/>
          </a:gradFill>
          <a:ln w="9525">
            <a:solidFill>
              <a:srgbClr val="FF99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1">
                <a:solidFill>
                  <a:srgbClr val="990033"/>
                </a:solidFill>
              </a:rPr>
              <a:t>Next</a:t>
            </a:r>
            <a:endParaRPr lang="en-AU" altLang="en-US" sz="1800" b="1">
              <a:solidFill>
                <a:srgbClr val="990033"/>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charset="0"/>
        </a:defRPr>
      </a:lvl2pPr>
      <a:lvl3pPr algn="ctr" rtl="0" eaLnBrk="1" fontAlgn="base" hangingPunct="1">
        <a:spcBef>
          <a:spcPct val="0"/>
        </a:spcBef>
        <a:spcAft>
          <a:spcPct val="0"/>
        </a:spcAft>
        <a:defRPr sz="4400">
          <a:solidFill>
            <a:schemeClr val="tx2"/>
          </a:solidFill>
          <a:latin typeface="Times New Roman" charset="0"/>
        </a:defRPr>
      </a:lvl3pPr>
      <a:lvl4pPr algn="ctr" rtl="0" eaLnBrk="1" fontAlgn="base" hangingPunct="1">
        <a:spcBef>
          <a:spcPct val="0"/>
        </a:spcBef>
        <a:spcAft>
          <a:spcPct val="0"/>
        </a:spcAft>
        <a:defRPr sz="4400">
          <a:solidFill>
            <a:schemeClr val="tx2"/>
          </a:solidFill>
          <a:latin typeface="Times New Roman" charset="0"/>
        </a:defRPr>
      </a:lvl4pPr>
      <a:lvl5pPr algn="ctr" rtl="0" eaLnBrk="1" fontAlgn="base" hangingPunct="1">
        <a:spcBef>
          <a:spcPct val="0"/>
        </a:spcBef>
        <a:spcAft>
          <a:spcPct val="0"/>
        </a:spcAft>
        <a:defRPr sz="4400">
          <a:solidFill>
            <a:schemeClr val="tx2"/>
          </a:solidFill>
          <a:latin typeface="Times New Roman" charset="0"/>
        </a:defRPr>
      </a:lvl5pPr>
      <a:lvl6pPr marL="457200" algn="ctr" rtl="0" eaLnBrk="1" fontAlgn="base" hangingPunct="1">
        <a:spcBef>
          <a:spcPct val="0"/>
        </a:spcBef>
        <a:spcAft>
          <a:spcPct val="0"/>
        </a:spcAft>
        <a:defRPr sz="4400">
          <a:solidFill>
            <a:schemeClr val="tx2"/>
          </a:solidFill>
          <a:latin typeface="Times New Roman" charset="0"/>
        </a:defRPr>
      </a:lvl6pPr>
      <a:lvl7pPr marL="914400" algn="ctr" rtl="0" eaLnBrk="1" fontAlgn="base" hangingPunct="1">
        <a:spcBef>
          <a:spcPct val="0"/>
        </a:spcBef>
        <a:spcAft>
          <a:spcPct val="0"/>
        </a:spcAft>
        <a:defRPr sz="4400">
          <a:solidFill>
            <a:schemeClr val="tx2"/>
          </a:solidFill>
          <a:latin typeface="Times New Roman" charset="0"/>
        </a:defRPr>
      </a:lvl7pPr>
      <a:lvl8pPr marL="1371600" algn="ctr" rtl="0" eaLnBrk="1" fontAlgn="base" hangingPunct="1">
        <a:spcBef>
          <a:spcPct val="0"/>
        </a:spcBef>
        <a:spcAft>
          <a:spcPct val="0"/>
        </a:spcAft>
        <a:defRPr sz="4400">
          <a:solidFill>
            <a:schemeClr val="tx2"/>
          </a:solidFill>
          <a:latin typeface="Times New Roman" charset="0"/>
        </a:defRPr>
      </a:lvl8pPr>
      <a:lvl9pPr marL="1828800" algn="ctr" rtl="0" eaLnBrk="1" fontAlgn="base" hangingPunct="1">
        <a:spcBef>
          <a:spcPct val="0"/>
        </a:spcBef>
        <a:spcAft>
          <a:spcPct val="0"/>
        </a:spcAft>
        <a:defRPr sz="4400">
          <a:solidFill>
            <a:schemeClr val="tx2"/>
          </a:solidFill>
          <a:latin typeface="Times New Roman"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32" name="Picture 8" descr="C:\Ppoint\Spine9.GI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8425" y="79375"/>
            <a:ext cx="8958263" cy="6707188"/>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9"/>
          <p:cNvSpPr>
            <a:spLocks noChangeArrowheads="1"/>
          </p:cNvSpPr>
          <p:nvPr/>
        </p:nvSpPr>
        <p:spPr bwMode="auto">
          <a:xfrm>
            <a:off x="457200" y="90488"/>
            <a:ext cx="8534400" cy="6643687"/>
          </a:xfrm>
          <a:prstGeom prst="rect">
            <a:avLst/>
          </a:prstGeom>
          <a:gradFill rotWithShape="0">
            <a:gsLst>
              <a:gs pos="0">
                <a:srgbClr val="FFFF99"/>
              </a:gs>
              <a:gs pos="50000">
                <a:srgbClr val="FFFFCC"/>
              </a:gs>
              <a:gs pos="100000">
                <a:srgbClr val="FFFF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solidFill>
                <a:srgbClr val="000000"/>
              </a:solidFill>
            </a:endParaRPr>
          </a:p>
        </p:txBody>
      </p:sp>
      <p:sp>
        <p:nvSpPr>
          <p:cNvPr id="1034" name="AutoShape 10">
            <a:hlinkClick r:id="" action="ppaction://hlinkshowjump?jump=endshow"/>
          </p:cNvPr>
          <p:cNvSpPr>
            <a:spLocks noChangeArrowheads="1"/>
          </p:cNvSpPr>
          <p:nvPr/>
        </p:nvSpPr>
        <p:spPr bwMode="auto">
          <a:xfrm>
            <a:off x="622300" y="6156325"/>
            <a:ext cx="990600" cy="307975"/>
          </a:xfrm>
          <a:prstGeom prst="roundRect">
            <a:avLst>
              <a:gd name="adj" fmla="val 50000"/>
            </a:avLst>
          </a:prstGeom>
          <a:gradFill rotWithShape="0">
            <a:gsLst>
              <a:gs pos="0">
                <a:srgbClr val="996633"/>
              </a:gs>
              <a:gs pos="50000">
                <a:srgbClr val="FFCC66"/>
              </a:gs>
              <a:gs pos="100000">
                <a:srgbClr val="996633"/>
              </a:gs>
            </a:gsLst>
            <a:lin ang="5400000" scaled="1"/>
          </a:gradFill>
          <a:ln w="9525">
            <a:solidFill>
              <a:srgbClr val="FF99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1">
                <a:solidFill>
                  <a:srgbClr val="990033"/>
                </a:solidFill>
              </a:rPr>
              <a:t>Exit</a:t>
            </a:r>
            <a:endParaRPr lang="en-AU" altLang="en-US" sz="1800" b="1">
              <a:solidFill>
                <a:srgbClr val="990033"/>
              </a:solidFill>
            </a:endParaRPr>
          </a:p>
        </p:txBody>
      </p:sp>
      <p:sp>
        <p:nvSpPr>
          <p:cNvPr id="1042" name="Text Box 18"/>
          <p:cNvSpPr txBox="1">
            <a:spLocks noChangeArrowheads="1"/>
          </p:cNvSpPr>
          <p:nvPr/>
        </p:nvSpPr>
        <p:spPr bwMode="auto">
          <a:xfrm>
            <a:off x="457200" y="6464300"/>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fld id="{97CB16BB-6D67-4F76-8595-4CA91A74F062}" type="slidenum">
              <a:rPr lang="en-AU" altLang="en-US" sz="1400">
                <a:solidFill>
                  <a:srgbClr val="000000"/>
                </a:solidFill>
              </a:rPr>
              <a:pPr>
                <a:spcBef>
                  <a:spcPct val="50000"/>
                </a:spcBef>
              </a:pPr>
              <a:t>‹#›</a:t>
            </a:fld>
            <a:r>
              <a:rPr lang="en-US" altLang="en-US" sz="1400">
                <a:solidFill>
                  <a:srgbClr val="000000"/>
                </a:solidFill>
              </a:rPr>
              <a:t> of 27</a:t>
            </a:r>
            <a:endParaRPr lang="en-AU" altLang="en-US" sz="1400">
              <a:solidFill>
                <a:srgbClr val="000000"/>
              </a:solidFill>
            </a:endParaRPr>
          </a:p>
        </p:txBody>
      </p:sp>
      <p:sp>
        <p:nvSpPr>
          <p:cNvPr id="1044" name="AutoShape 20">
            <a:hlinkClick r:id="" action="ppaction://hlinkshowjump?jump=previousslide"/>
          </p:cNvPr>
          <p:cNvSpPr>
            <a:spLocks noChangeArrowheads="1"/>
          </p:cNvSpPr>
          <p:nvPr/>
        </p:nvSpPr>
        <p:spPr bwMode="auto">
          <a:xfrm>
            <a:off x="1689100" y="6172200"/>
            <a:ext cx="990600" cy="307975"/>
          </a:xfrm>
          <a:prstGeom prst="roundRect">
            <a:avLst>
              <a:gd name="adj" fmla="val 50000"/>
            </a:avLst>
          </a:prstGeom>
          <a:gradFill rotWithShape="0">
            <a:gsLst>
              <a:gs pos="0">
                <a:srgbClr val="996633"/>
              </a:gs>
              <a:gs pos="50000">
                <a:srgbClr val="FFCC66"/>
              </a:gs>
              <a:gs pos="100000">
                <a:srgbClr val="996633"/>
              </a:gs>
            </a:gsLst>
            <a:lin ang="5400000" scaled="1"/>
          </a:gradFill>
          <a:ln w="9525">
            <a:solidFill>
              <a:srgbClr val="FF99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1">
                <a:solidFill>
                  <a:srgbClr val="990033"/>
                </a:solidFill>
              </a:rPr>
              <a:t>Back</a:t>
            </a:r>
            <a:endParaRPr lang="en-AU" altLang="en-US" sz="1800" b="1">
              <a:solidFill>
                <a:srgbClr val="990033"/>
              </a:solidFill>
            </a:endParaRPr>
          </a:p>
        </p:txBody>
      </p:sp>
      <p:sp>
        <p:nvSpPr>
          <p:cNvPr id="1071" name="AutoShape 47">
            <a:hlinkClick r:id="" action="ppaction://hlinkshowjump?jump=endshow"/>
          </p:cNvPr>
          <p:cNvSpPr>
            <a:spLocks noChangeArrowheads="1"/>
          </p:cNvSpPr>
          <p:nvPr/>
        </p:nvSpPr>
        <p:spPr bwMode="auto">
          <a:xfrm>
            <a:off x="7772400" y="6172200"/>
            <a:ext cx="990600" cy="307975"/>
          </a:xfrm>
          <a:prstGeom prst="roundRect">
            <a:avLst>
              <a:gd name="adj" fmla="val 50000"/>
            </a:avLst>
          </a:prstGeom>
          <a:gradFill rotWithShape="0">
            <a:gsLst>
              <a:gs pos="0">
                <a:srgbClr val="996633"/>
              </a:gs>
              <a:gs pos="50000">
                <a:srgbClr val="FFCC66"/>
              </a:gs>
              <a:gs pos="100000">
                <a:srgbClr val="996633"/>
              </a:gs>
            </a:gsLst>
            <a:lin ang="5400000" scaled="1"/>
          </a:gradFill>
          <a:ln w="9525">
            <a:solidFill>
              <a:srgbClr val="FF99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1">
                <a:solidFill>
                  <a:srgbClr val="990033"/>
                </a:solidFill>
              </a:rPr>
              <a:t>Next</a:t>
            </a:r>
            <a:endParaRPr lang="en-AU" altLang="en-US" sz="1800" b="1">
              <a:solidFill>
                <a:srgbClr val="990033"/>
              </a:solidFill>
            </a:endParaRPr>
          </a:p>
        </p:txBody>
      </p:sp>
    </p:spTree>
    <p:extLst>
      <p:ext uri="{BB962C8B-B14F-4D97-AF65-F5344CB8AC3E}">
        <p14:creationId xmlns:p14="http://schemas.microsoft.com/office/powerpoint/2010/main" val="11207001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charset="0"/>
        </a:defRPr>
      </a:lvl2pPr>
      <a:lvl3pPr algn="ctr" rtl="0" eaLnBrk="1" fontAlgn="base" hangingPunct="1">
        <a:spcBef>
          <a:spcPct val="0"/>
        </a:spcBef>
        <a:spcAft>
          <a:spcPct val="0"/>
        </a:spcAft>
        <a:defRPr sz="4400">
          <a:solidFill>
            <a:schemeClr val="tx2"/>
          </a:solidFill>
          <a:latin typeface="Times New Roman" charset="0"/>
        </a:defRPr>
      </a:lvl3pPr>
      <a:lvl4pPr algn="ctr" rtl="0" eaLnBrk="1" fontAlgn="base" hangingPunct="1">
        <a:spcBef>
          <a:spcPct val="0"/>
        </a:spcBef>
        <a:spcAft>
          <a:spcPct val="0"/>
        </a:spcAft>
        <a:defRPr sz="4400">
          <a:solidFill>
            <a:schemeClr val="tx2"/>
          </a:solidFill>
          <a:latin typeface="Times New Roman" charset="0"/>
        </a:defRPr>
      </a:lvl4pPr>
      <a:lvl5pPr algn="ctr" rtl="0" eaLnBrk="1" fontAlgn="base" hangingPunct="1">
        <a:spcBef>
          <a:spcPct val="0"/>
        </a:spcBef>
        <a:spcAft>
          <a:spcPct val="0"/>
        </a:spcAft>
        <a:defRPr sz="4400">
          <a:solidFill>
            <a:schemeClr val="tx2"/>
          </a:solidFill>
          <a:latin typeface="Times New Roman" charset="0"/>
        </a:defRPr>
      </a:lvl5pPr>
      <a:lvl6pPr marL="457200" algn="ctr" rtl="0" eaLnBrk="1" fontAlgn="base" hangingPunct="1">
        <a:spcBef>
          <a:spcPct val="0"/>
        </a:spcBef>
        <a:spcAft>
          <a:spcPct val="0"/>
        </a:spcAft>
        <a:defRPr sz="4400">
          <a:solidFill>
            <a:schemeClr val="tx2"/>
          </a:solidFill>
          <a:latin typeface="Times New Roman" charset="0"/>
        </a:defRPr>
      </a:lvl6pPr>
      <a:lvl7pPr marL="914400" algn="ctr" rtl="0" eaLnBrk="1" fontAlgn="base" hangingPunct="1">
        <a:spcBef>
          <a:spcPct val="0"/>
        </a:spcBef>
        <a:spcAft>
          <a:spcPct val="0"/>
        </a:spcAft>
        <a:defRPr sz="4400">
          <a:solidFill>
            <a:schemeClr val="tx2"/>
          </a:solidFill>
          <a:latin typeface="Times New Roman" charset="0"/>
        </a:defRPr>
      </a:lvl7pPr>
      <a:lvl8pPr marL="1371600" algn="ctr" rtl="0" eaLnBrk="1" fontAlgn="base" hangingPunct="1">
        <a:spcBef>
          <a:spcPct val="0"/>
        </a:spcBef>
        <a:spcAft>
          <a:spcPct val="0"/>
        </a:spcAft>
        <a:defRPr sz="4400">
          <a:solidFill>
            <a:schemeClr val="tx2"/>
          </a:solidFill>
          <a:latin typeface="Times New Roman" charset="0"/>
        </a:defRPr>
      </a:lvl8pPr>
      <a:lvl9pPr marL="1828800" algn="ctr" rtl="0" eaLnBrk="1" fontAlgn="base" hangingPunct="1">
        <a:spcBef>
          <a:spcPct val="0"/>
        </a:spcBef>
        <a:spcAft>
          <a:spcPct val="0"/>
        </a:spcAft>
        <a:defRPr sz="4400">
          <a:solidFill>
            <a:schemeClr val="tx2"/>
          </a:solidFill>
          <a:latin typeface="Times New Roman"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32" name="Picture 8" descr="C:\Ppoint\Spine9.GI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8425" y="79375"/>
            <a:ext cx="8958263" cy="6707188"/>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9"/>
          <p:cNvSpPr>
            <a:spLocks noChangeArrowheads="1"/>
          </p:cNvSpPr>
          <p:nvPr/>
        </p:nvSpPr>
        <p:spPr bwMode="auto">
          <a:xfrm>
            <a:off x="457200" y="90488"/>
            <a:ext cx="8534400" cy="6643687"/>
          </a:xfrm>
          <a:prstGeom prst="rect">
            <a:avLst/>
          </a:prstGeom>
          <a:gradFill rotWithShape="0">
            <a:gsLst>
              <a:gs pos="0">
                <a:srgbClr val="FFFF99"/>
              </a:gs>
              <a:gs pos="50000">
                <a:srgbClr val="FFFFCC"/>
              </a:gs>
              <a:gs pos="100000">
                <a:srgbClr val="FFFF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solidFill>
                <a:srgbClr val="000000"/>
              </a:solidFill>
            </a:endParaRPr>
          </a:p>
        </p:txBody>
      </p:sp>
      <p:sp>
        <p:nvSpPr>
          <p:cNvPr id="1034" name="AutoShape 10">
            <a:hlinkClick r:id="" action="ppaction://hlinkshowjump?jump=endshow"/>
          </p:cNvPr>
          <p:cNvSpPr>
            <a:spLocks noChangeArrowheads="1"/>
          </p:cNvSpPr>
          <p:nvPr/>
        </p:nvSpPr>
        <p:spPr bwMode="auto">
          <a:xfrm>
            <a:off x="622300" y="6156325"/>
            <a:ext cx="990600" cy="307975"/>
          </a:xfrm>
          <a:prstGeom prst="roundRect">
            <a:avLst>
              <a:gd name="adj" fmla="val 50000"/>
            </a:avLst>
          </a:prstGeom>
          <a:gradFill rotWithShape="0">
            <a:gsLst>
              <a:gs pos="0">
                <a:srgbClr val="996633"/>
              </a:gs>
              <a:gs pos="50000">
                <a:srgbClr val="FFCC66"/>
              </a:gs>
              <a:gs pos="100000">
                <a:srgbClr val="996633"/>
              </a:gs>
            </a:gsLst>
            <a:lin ang="5400000" scaled="1"/>
          </a:gradFill>
          <a:ln w="9525">
            <a:solidFill>
              <a:srgbClr val="FF99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1">
                <a:solidFill>
                  <a:srgbClr val="990033"/>
                </a:solidFill>
              </a:rPr>
              <a:t>Exit</a:t>
            </a:r>
            <a:endParaRPr lang="en-AU" altLang="en-US" sz="1800" b="1">
              <a:solidFill>
                <a:srgbClr val="990033"/>
              </a:solidFill>
            </a:endParaRPr>
          </a:p>
        </p:txBody>
      </p:sp>
      <p:sp>
        <p:nvSpPr>
          <p:cNvPr id="1042" name="Text Box 18"/>
          <p:cNvSpPr txBox="1">
            <a:spLocks noChangeArrowheads="1"/>
          </p:cNvSpPr>
          <p:nvPr/>
        </p:nvSpPr>
        <p:spPr bwMode="auto">
          <a:xfrm>
            <a:off x="457200" y="6464300"/>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fld id="{97CB16BB-6D67-4F76-8595-4CA91A74F062}" type="slidenum">
              <a:rPr lang="en-AU" altLang="en-US" sz="1400">
                <a:solidFill>
                  <a:srgbClr val="000000"/>
                </a:solidFill>
              </a:rPr>
              <a:pPr>
                <a:spcBef>
                  <a:spcPct val="50000"/>
                </a:spcBef>
              </a:pPr>
              <a:t>‹#›</a:t>
            </a:fld>
            <a:r>
              <a:rPr lang="en-US" altLang="en-US" sz="1400">
                <a:solidFill>
                  <a:srgbClr val="000000"/>
                </a:solidFill>
              </a:rPr>
              <a:t> of 27</a:t>
            </a:r>
            <a:endParaRPr lang="en-AU" altLang="en-US" sz="1400">
              <a:solidFill>
                <a:srgbClr val="000000"/>
              </a:solidFill>
            </a:endParaRPr>
          </a:p>
        </p:txBody>
      </p:sp>
      <p:sp>
        <p:nvSpPr>
          <p:cNvPr id="1044" name="AutoShape 20">
            <a:hlinkClick r:id="" action="ppaction://hlinkshowjump?jump=previousslide"/>
          </p:cNvPr>
          <p:cNvSpPr>
            <a:spLocks noChangeArrowheads="1"/>
          </p:cNvSpPr>
          <p:nvPr/>
        </p:nvSpPr>
        <p:spPr bwMode="auto">
          <a:xfrm>
            <a:off x="1689100" y="6172200"/>
            <a:ext cx="990600" cy="307975"/>
          </a:xfrm>
          <a:prstGeom prst="roundRect">
            <a:avLst>
              <a:gd name="adj" fmla="val 50000"/>
            </a:avLst>
          </a:prstGeom>
          <a:gradFill rotWithShape="0">
            <a:gsLst>
              <a:gs pos="0">
                <a:srgbClr val="996633"/>
              </a:gs>
              <a:gs pos="50000">
                <a:srgbClr val="FFCC66"/>
              </a:gs>
              <a:gs pos="100000">
                <a:srgbClr val="996633"/>
              </a:gs>
            </a:gsLst>
            <a:lin ang="5400000" scaled="1"/>
          </a:gradFill>
          <a:ln w="9525">
            <a:solidFill>
              <a:srgbClr val="FF99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1">
                <a:solidFill>
                  <a:srgbClr val="990033"/>
                </a:solidFill>
              </a:rPr>
              <a:t>Back</a:t>
            </a:r>
            <a:endParaRPr lang="en-AU" altLang="en-US" sz="1800" b="1">
              <a:solidFill>
                <a:srgbClr val="990033"/>
              </a:solidFill>
            </a:endParaRPr>
          </a:p>
        </p:txBody>
      </p:sp>
      <p:sp>
        <p:nvSpPr>
          <p:cNvPr id="1071" name="AutoShape 47">
            <a:hlinkClick r:id="" action="ppaction://hlinkshowjump?jump=endshow"/>
          </p:cNvPr>
          <p:cNvSpPr>
            <a:spLocks noChangeArrowheads="1"/>
          </p:cNvSpPr>
          <p:nvPr/>
        </p:nvSpPr>
        <p:spPr bwMode="auto">
          <a:xfrm>
            <a:off x="7772400" y="6172200"/>
            <a:ext cx="990600" cy="307975"/>
          </a:xfrm>
          <a:prstGeom prst="roundRect">
            <a:avLst>
              <a:gd name="adj" fmla="val 50000"/>
            </a:avLst>
          </a:prstGeom>
          <a:gradFill rotWithShape="0">
            <a:gsLst>
              <a:gs pos="0">
                <a:srgbClr val="996633"/>
              </a:gs>
              <a:gs pos="50000">
                <a:srgbClr val="FFCC66"/>
              </a:gs>
              <a:gs pos="100000">
                <a:srgbClr val="996633"/>
              </a:gs>
            </a:gsLst>
            <a:lin ang="5400000" scaled="1"/>
          </a:gradFill>
          <a:ln w="9525">
            <a:solidFill>
              <a:srgbClr val="FF99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1">
                <a:solidFill>
                  <a:srgbClr val="990033"/>
                </a:solidFill>
              </a:rPr>
              <a:t>Next</a:t>
            </a:r>
            <a:endParaRPr lang="en-AU" altLang="en-US" sz="1800" b="1">
              <a:solidFill>
                <a:srgbClr val="990033"/>
              </a:solidFill>
            </a:endParaRPr>
          </a:p>
        </p:txBody>
      </p:sp>
    </p:spTree>
    <p:extLst>
      <p:ext uri="{BB962C8B-B14F-4D97-AF65-F5344CB8AC3E}">
        <p14:creationId xmlns:p14="http://schemas.microsoft.com/office/powerpoint/2010/main" val="30612720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charset="0"/>
        </a:defRPr>
      </a:lvl2pPr>
      <a:lvl3pPr algn="ctr" rtl="0" eaLnBrk="1" fontAlgn="base" hangingPunct="1">
        <a:spcBef>
          <a:spcPct val="0"/>
        </a:spcBef>
        <a:spcAft>
          <a:spcPct val="0"/>
        </a:spcAft>
        <a:defRPr sz="4400">
          <a:solidFill>
            <a:schemeClr val="tx2"/>
          </a:solidFill>
          <a:latin typeface="Times New Roman" charset="0"/>
        </a:defRPr>
      </a:lvl3pPr>
      <a:lvl4pPr algn="ctr" rtl="0" eaLnBrk="1" fontAlgn="base" hangingPunct="1">
        <a:spcBef>
          <a:spcPct val="0"/>
        </a:spcBef>
        <a:spcAft>
          <a:spcPct val="0"/>
        </a:spcAft>
        <a:defRPr sz="4400">
          <a:solidFill>
            <a:schemeClr val="tx2"/>
          </a:solidFill>
          <a:latin typeface="Times New Roman" charset="0"/>
        </a:defRPr>
      </a:lvl4pPr>
      <a:lvl5pPr algn="ctr" rtl="0" eaLnBrk="1" fontAlgn="base" hangingPunct="1">
        <a:spcBef>
          <a:spcPct val="0"/>
        </a:spcBef>
        <a:spcAft>
          <a:spcPct val="0"/>
        </a:spcAft>
        <a:defRPr sz="4400">
          <a:solidFill>
            <a:schemeClr val="tx2"/>
          </a:solidFill>
          <a:latin typeface="Times New Roman" charset="0"/>
        </a:defRPr>
      </a:lvl5pPr>
      <a:lvl6pPr marL="457200" algn="ctr" rtl="0" eaLnBrk="1" fontAlgn="base" hangingPunct="1">
        <a:spcBef>
          <a:spcPct val="0"/>
        </a:spcBef>
        <a:spcAft>
          <a:spcPct val="0"/>
        </a:spcAft>
        <a:defRPr sz="4400">
          <a:solidFill>
            <a:schemeClr val="tx2"/>
          </a:solidFill>
          <a:latin typeface="Times New Roman" charset="0"/>
        </a:defRPr>
      </a:lvl6pPr>
      <a:lvl7pPr marL="914400" algn="ctr" rtl="0" eaLnBrk="1" fontAlgn="base" hangingPunct="1">
        <a:spcBef>
          <a:spcPct val="0"/>
        </a:spcBef>
        <a:spcAft>
          <a:spcPct val="0"/>
        </a:spcAft>
        <a:defRPr sz="4400">
          <a:solidFill>
            <a:schemeClr val="tx2"/>
          </a:solidFill>
          <a:latin typeface="Times New Roman" charset="0"/>
        </a:defRPr>
      </a:lvl7pPr>
      <a:lvl8pPr marL="1371600" algn="ctr" rtl="0" eaLnBrk="1" fontAlgn="base" hangingPunct="1">
        <a:spcBef>
          <a:spcPct val="0"/>
        </a:spcBef>
        <a:spcAft>
          <a:spcPct val="0"/>
        </a:spcAft>
        <a:defRPr sz="4400">
          <a:solidFill>
            <a:schemeClr val="tx2"/>
          </a:solidFill>
          <a:latin typeface="Times New Roman" charset="0"/>
        </a:defRPr>
      </a:lvl8pPr>
      <a:lvl9pPr marL="1828800" algn="ctr" rtl="0" eaLnBrk="1" fontAlgn="base" hangingPunct="1">
        <a:spcBef>
          <a:spcPct val="0"/>
        </a:spcBef>
        <a:spcAft>
          <a:spcPct val="0"/>
        </a:spcAft>
        <a:defRPr sz="4400">
          <a:solidFill>
            <a:schemeClr val="tx2"/>
          </a:solidFill>
          <a:latin typeface="Times New Roman"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9.gif"/><Relationship Id="rId5" Type="http://schemas.openxmlformats.org/officeDocument/2006/relationships/image" Target="../media/image17.png"/><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bwMode="auto">
          <a:xfrm>
            <a:off x="685800" y="381000"/>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solidFill>
                  <a:srgbClr val="990033"/>
                </a:solidFill>
                <a:latin typeface="Arial" charset="0"/>
              </a:rPr>
              <a:t>3 Phase Motor Starters</a:t>
            </a:r>
            <a:endParaRPr lang="en-AU" altLang="en-US" sz="2400" b="1">
              <a:solidFill>
                <a:srgbClr val="990033"/>
              </a:solidFill>
              <a:latin typeface="Arial" charset="0"/>
            </a:endParaRPr>
          </a:p>
        </p:txBody>
      </p:sp>
      <p:sp>
        <p:nvSpPr>
          <p:cNvPr id="17411" name="Line 3"/>
          <p:cNvSpPr>
            <a:spLocks noChangeShapeType="1"/>
          </p:cNvSpPr>
          <p:nvPr/>
        </p:nvSpPr>
        <p:spPr bwMode="auto">
          <a:xfrm>
            <a:off x="914400" y="838200"/>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17415" name="Text Box 7"/>
          <p:cNvSpPr txBox="1">
            <a:spLocks noChangeArrowheads="1"/>
          </p:cNvSpPr>
          <p:nvPr/>
        </p:nvSpPr>
        <p:spPr bwMode="auto">
          <a:xfrm>
            <a:off x="876300" y="5372100"/>
            <a:ext cx="685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endParaRPr lang="en-US" altLang="en-US"/>
          </a:p>
        </p:txBody>
      </p:sp>
      <p:sp>
        <p:nvSpPr>
          <p:cNvPr id="17430" name="Text Box 22"/>
          <p:cNvSpPr txBox="1">
            <a:spLocks noChangeArrowheads="1"/>
          </p:cNvSpPr>
          <p:nvPr/>
        </p:nvSpPr>
        <p:spPr bwMode="auto">
          <a:xfrm>
            <a:off x="2133600" y="5754688"/>
            <a:ext cx="579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solidFill>
                  <a:schemeClr val="tx1"/>
                </a:solidFill>
              </a:rPr>
              <a:t>Click the left mouse button for each slide</a:t>
            </a:r>
            <a:endParaRPr lang="en-AU" altLang="en-US">
              <a:solidFill>
                <a:schemeClr val="tx1"/>
              </a:solidFill>
            </a:endParaRPr>
          </a:p>
        </p:txBody>
      </p:sp>
      <p:sp>
        <p:nvSpPr>
          <p:cNvPr id="17431" name="Text Box 23"/>
          <p:cNvSpPr txBox="1">
            <a:spLocks noChangeArrowheads="1"/>
          </p:cNvSpPr>
          <p:nvPr/>
        </p:nvSpPr>
        <p:spPr bwMode="auto">
          <a:xfrm>
            <a:off x="819150" y="1030288"/>
            <a:ext cx="7620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tx2"/>
              </a:buClr>
              <a:buSzPct val="75000"/>
              <a:buFont typeface="Wingdings" pitchFamily="2" charset="2"/>
              <a:buNone/>
            </a:pPr>
            <a:r>
              <a:rPr lang="en-US" altLang="en-US" b="1">
                <a:solidFill>
                  <a:srgbClr val="990033"/>
                </a:solidFill>
              </a:rPr>
              <a:t>The purpose of this presentation is to describe the principles of 3-phase non-electronic current limiting starters.</a:t>
            </a:r>
            <a:endParaRPr lang="en-AU" altLang="en-US" b="1">
              <a:solidFill>
                <a:srgbClr val="990033"/>
              </a:solidFill>
            </a:endParaRPr>
          </a:p>
        </p:txBody>
      </p:sp>
      <p:sp>
        <p:nvSpPr>
          <p:cNvPr id="17432" name="Text Box 24"/>
          <p:cNvSpPr txBox="1">
            <a:spLocks noChangeArrowheads="1"/>
          </p:cNvSpPr>
          <p:nvPr/>
        </p:nvSpPr>
        <p:spPr bwMode="auto">
          <a:xfrm>
            <a:off x="7219950" y="403225"/>
            <a:ext cx="1695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solidFill>
                  <a:schemeClr val="accent2"/>
                </a:solidFill>
              </a:rPr>
              <a:t>Electrical Trades</a:t>
            </a:r>
            <a:endParaRPr lang="en-AU" altLang="en-US" sz="1400">
              <a:solidFill>
                <a:schemeClr val="accent2"/>
              </a:solidFill>
            </a:endParaRPr>
          </a:p>
        </p:txBody>
      </p:sp>
      <p:sp>
        <p:nvSpPr>
          <p:cNvPr id="17433" name="AutoShape 25"/>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sp>
        <p:nvSpPr>
          <p:cNvPr id="17436" name="Text Box 28"/>
          <p:cNvSpPr txBox="1">
            <a:spLocks noChangeArrowheads="1"/>
          </p:cNvSpPr>
          <p:nvPr/>
        </p:nvSpPr>
        <p:spPr bwMode="auto">
          <a:xfrm>
            <a:off x="2424113" y="6459538"/>
            <a:ext cx="51196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200">
                <a:solidFill>
                  <a:srgbClr val="FF9933"/>
                </a:solidFill>
              </a:rPr>
              <a:t>3 Phase Motor Starters.pps    S. G. Brooks   Version 3    12/2007</a:t>
            </a:r>
            <a:endParaRPr lang="en-AU" altLang="en-US" sz="1200">
              <a:solidFill>
                <a:srgbClr val="FF9933"/>
              </a:solidFill>
            </a:endParaRPr>
          </a:p>
        </p:txBody>
      </p:sp>
      <p:pic>
        <p:nvPicPr>
          <p:cNvPr id="17443" name="Picture 35" descr="C:\Ppoint\MotorY.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01838" y="1789113"/>
            <a:ext cx="5238750" cy="39290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7433"/>
                                        </p:tgtEl>
                                        <p:attrNameLst>
                                          <p:attrName>style.visibility</p:attrName>
                                        </p:attrNameLst>
                                      </p:cBhvr>
                                      <p:to>
                                        <p:strVal val="visible"/>
                                      </p:to>
                                    </p:set>
                                    <p:anim calcmode="lin" valueType="num">
                                      <p:cBhvr>
                                        <p:cTn id="7" dur="500" fill="hold"/>
                                        <p:tgtEl>
                                          <p:spTgt spid="17433"/>
                                        </p:tgtEl>
                                        <p:attrNameLst>
                                          <p:attrName>ppt_w</p:attrName>
                                        </p:attrNameLst>
                                      </p:cBhvr>
                                      <p:tavLst>
                                        <p:tav tm="0">
                                          <p:val>
                                            <p:fltVal val="0"/>
                                          </p:val>
                                        </p:tav>
                                        <p:tav tm="100000">
                                          <p:val>
                                            <p:strVal val="#ppt_w"/>
                                          </p:val>
                                        </p:tav>
                                      </p:tavLst>
                                    </p:anim>
                                    <p:anim calcmode="lin" valueType="num">
                                      <p:cBhvr>
                                        <p:cTn id="8" dur="500" fill="hold"/>
                                        <p:tgtEl>
                                          <p:spTgt spid="174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3"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26627" name="Rectangle 3"/>
          <p:cNvSpPr>
            <a:spLocks noGrp="1" noChangeArrowheads="1"/>
          </p:cNvSpPr>
          <p:nvPr>
            <p:ph type="ctrTitle"/>
          </p:nvPr>
        </p:nvSpPr>
        <p:spPr bwMode="auto">
          <a:xfrm>
            <a:off x="685800" y="333375"/>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solidFill>
                  <a:srgbClr val="990033"/>
                </a:solidFill>
                <a:latin typeface="Arial" charset="0"/>
              </a:rPr>
              <a:t>Typical Star-Delta Starter Control Circuit</a:t>
            </a:r>
            <a:endParaRPr lang="en-AU" altLang="en-US" sz="2400" b="1">
              <a:solidFill>
                <a:srgbClr val="990033"/>
              </a:solidFill>
              <a:latin typeface="Arial" charset="0"/>
            </a:endParaRPr>
          </a:p>
        </p:txBody>
      </p:sp>
      <p:sp>
        <p:nvSpPr>
          <p:cNvPr id="26628" name="Line 4"/>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26629" name="Text Box 5"/>
          <p:cNvSpPr txBox="1">
            <a:spLocks noChangeArrowheads="1"/>
          </p:cNvSpPr>
          <p:nvPr/>
        </p:nvSpPr>
        <p:spPr bwMode="auto">
          <a:xfrm>
            <a:off x="876300" y="5372100"/>
            <a:ext cx="685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endParaRPr lang="en-US" altLang="en-US"/>
          </a:p>
        </p:txBody>
      </p:sp>
      <p:sp>
        <p:nvSpPr>
          <p:cNvPr id="26640" name="AutoShape 16"/>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graphicFrame>
        <p:nvGraphicFramePr>
          <p:cNvPr id="26657" name="Object 33"/>
          <p:cNvGraphicFramePr>
            <a:graphicFrameLocks noChangeAspect="1"/>
          </p:cNvGraphicFramePr>
          <p:nvPr/>
        </p:nvGraphicFramePr>
        <p:xfrm>
          <a:off x="1485900" y="1028700"/>
          <a:ext cx="6172200" cy="4991100"/>
        </p:xfrm>
        <a:graphic>
          <a:graphicData uri="http://schemas.openxmlformats.org/presentationml/2006/ole">
            <mc:AlternateContent xmlns:mc="http://schemas.openxmlformats.org/markup-compatibility/2006">
              <mc:Choice xmlns:v="urn:schemas-microsoft-com:vml" Requires="v">
                <p:oleObj spid="_x0000_s26672" name="Bitmap Image" r:id="rId3" imgW="5076190" imgH="4105848" progId="Paint.Picture">
                  <p:embed/>
                </p:oleObj>
              </mc:Choice>
              <mc:Fallback>
                <p:oleObj name="Bitmap Image" r:id="rId3" imgW="5076190" imgH="4105848" progId="Paint.Picture">
                  <p:embed/>
                  <p:pic>
                    <p:nvPicPr>
                      <p:cNvPr id="0" name="Object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5900" y="1028700"/>
                        <a:ext cx="6172200"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58" name="AutoShape 34"/>
          <p:cNvSpPr>
            <a:spLocks noChangeArrowheads="1"/>
          </p:cNvSpPr>
          <p:nvPr/>
        </p:nvSpPr>
        <p:spPr bwMode="auto">
          <a:xfrm>
            <a:off x="5029200" y="1447800"/>
            <a:ext cx="1265238" cy="315913"/>
          </a:xfrm>
          <a:prstGeom prst="wedgeRectCallout">
            <a:avLst>
              <a:gd name="adj1" fmla="val 77227"/>
              <a:gd name="adj2" fmla="val 161056"/>
            </a:avLst>
          </a:prstGeom>
          <a:solidFill>
            <a:srgbClr val="FFCC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415 V coils</a:t>
            </a:r>
            <a:endParaRPr lang="en-AU" altLang="en-US" sz="1600"/>
          </a:p>
        </p:txBody>
      </p:sp>
      <p:sp>
        <p:nvSpPr>
          <p:cNvPr id="26659" name="AutoShape 35"/>
          <p:cNvSpPr>
            <a:spLocks noChangeArrowheads="1"/>
          </p:cNvSpPr>
          <p:nvPr/>
        </p:nvSpPr>
        <p:spPr bwMode="auto">
          <a:xfrm>
            <a:off x="2362200" y="1487488"/>
            <a:ext cx="1371600" cy="304800"/>
          </a:xfrm>
          <a:prstGeom prst="wedgeRectCallout">
            <a:avLst>
              <a:gd name="adj1" fmla="val 32176"/>
              <a:gd name="adj2" fmla="val 190106"/>
            </a:avLst>
          </a:prstGeom>
          <a:noFill/>
          <a:ln w="9525">
            <a:solidFill>
              <a:srgbClr val="993300"/>
            </a:solidFill>
            <a:miter lim="800000"/>
            <a:headEnd/>
            <a:tailEn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Start button</a:t>
            </a:r>
            <a:endParaRPr lang="en-AU" altLang="en-US" sz="1600"/>
          </a:p>
        </p:txBody>
      </p:sp>
      <p:sp>
        <p:nvSpPr>
          <p:cNvPr id="26660" name="Text Box 36"/>
          <p:cNvSpPr txBox="1">
            <a:spLocks noChangeArrowheads="1"/>
          </p:cNvSpPr>
          <p:nvPr/>
        </p:nvSpPr>
        <p:spPr bwMode="auto">
          <a:xfrm>
            <a:off x="7664450" y="2133600"/>
            <a:ext cx="685800" cy="366713"/>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sz="1800" b="1">
                <a:solidFill>
                  <a:srgbClr val="990033"/>
                </a:solidFill>
                <a:cs typeface="Times New Roman" charset="0"/>
              </a:rPr>
              <a:t>Star</a:t>
            </a:r>
            <a:endParaRPr lang="en-AU" altLang="en-US" sz="1800" b="1">
              <a:solidFill>
                <a:srgbClr val="990033"/>
              </a:solidFill>
            </a:endParaRPr>
          </a:p>
        </p:txBody>
      </p:sp>
      <p:sp>
        <p:nvSpPr>
          <p:cNvPr id="26661" name="Text Box 37"/>
          <p:cNvSpPr txBox="1">
            <a:spLocks noChangeArrowheads="1"/>
          </p:cNvSpPr>
          <p:nvPr/>
        </p:nvSpPr>
        <p:spPr bwMode="auto">
          <a:xfrm>
            <a:off x="7554913" y="2971800"/>
            <a:ext cx="1066800" cy="366713"/>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sz="1800" b="1">
                <a:solidFill>
                  <a:srgbClr val="990033"/>
                </a:solidFill>
                <a:cs typeface="Times New Roman" charset="0"/>
              </a:rPr>
              <a:t>Timer</a:t>
            </a:r>
            <a:endParaRPr lang="en-AU" altLang="en-US" sz="1800" b="1">
              <a:solidFill>
                <a:srgbClr val="990033"/>
              </a:solidFill>
            </a:endParaRPr>
          </a:p>
        </p:txBody>
      </p:sp>
      <p:sp>
        <p:nvSpPr>
          <p:cNvPr id="26662" name="Text Box 38"/>
          <p:cNvSpPr txBox="1">
            <a:spLocks noChangeArrowheads="1"/>
          </p:cNvSpPr>
          <p:nvPr/>
        </p:nvSpPr>
        <p:spPr bwMode="auto">
          <a:xfrm>
            <a:off x="7507288" y="3962400"/>
            <a:ext cx="1066800" cy="366713"/>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sz="1800" b="1">
                <a:solidFill>
                  <a:srgbClr val="990033"/>
                </a:solidFill>
                <a:cs typeface="Times New Roman" charset="0"/>
              </a:rPr>
              <a:t>Delta</a:t>
            </a:r>
            <a:endParaRPr lang="en-AU" altLang="en-US" sz="1800" b="1">
              <a:solidFill>
                <a:srgbClr val="990033"/>
              </a:solidFill>
            </a:endParaRPr>
          </a:p>
        </p:txBody>
      </p:sp>
      <p:sp>
        <p:nvSpPr>
          <p:cNvPr id="26663" name="Text Box 39"/>
          <p:cNvSpPr txBox="1">
            <a:spLocks noChangeArrowheads="1"/>
          </p:cNvSpPr>
          <p:nvPr/>
        </p:nvSpPr>
        <p:spPr bwMode="auto">
          <a:xfrm>
            <a:off x="7459663" y="4768850"/>
            <a:ext cx="1066800" cy="366713"/>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sz="1800" b="1">
                <a:solidFill>
                  <a:srgbClr val="990033"/>
                </a:solidFill>
                <a:cs typeface="Times New Roman" charset="0"/>
              </a:rPr>
              <a:t>Line</a:t>
            </a:r>
            <a:endParaRPr lang="en-AU" altLang="en-US" sz="1800" b="1">
              <a:solidFill>
                <a:srgbClr val="9900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6660"/>
                                        </p:tgtEl>
                                        <p:attrNameLst>
                                          <p:attrName>style.visibility</p:attrName>
                                        </p:attrNameLst>
                                      </p:cBhvr>
                                      <p:to>
                                        <p:strVal val="visible"/>
                                      </p:to>
                                    </p:set>
                                    <p:anim calcmode="lin" valueType="num">
                                      <p:cBhvr>
                                        <p:cTn id="7" dur="500" fill="hold"/>
                                        <p:tgtEl>
                                          <p:spTgt spid="26660"/>
                                        </p:tgtEl>
                                        <p:attrNameLst>
                                          <p:attrName>ppt_w</p:attrName>
                                        </p:attrNameLst>
                                      </p:cBhvr>
                                      <p:tavLst>
                                        <p:tav tm="0">
                                          <p:val>
                                            <p:fltVal val="0"/>
                                          </p:val>
                                        </p:tav>
                                        <p:tav tm="100000">
                                          <p:val>
                                            <p:strVal val="#ppt_w"/>
                                          </p:val>
                                        </p:tav>
                                      </p:tavLst>
                                    </p:anim>
                                    <p:anim calcmode="lin" valueType="num">
                                      <p:cBhvr>
                                        <p:cTn id="8" dur="500" fill="hold"/>
                                        <p:tgtEl>
                                          <p:spTgt spid="26660"/>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26661"/>
                                        </p:tgtEl>
                                        <p:attrNameLst>
                                          <p:attrName>style.visibility</p:attrName>
                                        </p:attrNameLst>
                                      </p:cBhvr>
                                      <p:to>
                                        <p:strVal val="visible"/>
                                      </p:to>
                                    </p:set>
                                    <p:anim calcmode="lin" valueType="num">
                                      <p:cBhvr>
                                        <p:cTn id="12" dur="500" fill="hold"/>
                                        <p:tgtEl>
                                          <p:spTgt spid="26661"/>
                                        </p:tgtEl>
                                        <p:attrNameLst>
                                          <p:attrName>ppt_w</p:attrName>
                                        </p:attrNameLst>
                                      </p:cBhvr>
                                      <p:tavLst>
                                        <p:tav tm="0">
                                          <p:val>
                                            <p:fltVal val="0"/>
                                          </p:val>
                                        </p:tav>
                                        <p:tav tm="100000">
                                          <p:val>
                                            <p:strVal val="#ppt_w"/>
                                          </p:val>
                                        </p:tav>
                                      </p:tavLst>
                                    </p:anim>
                                    <p:anim calcmode="lin" valueType="num">
                                      <p:cBhvr>
                                        <p:cTn id="13" dur="500" fill="hold"/>
                                        <p:tgtEl>
                                          <p:spTgt spid="26661"/>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26662"/>
                                        </p:tgtEl>
                                        <p:attrNameLst>
                                          <p:attrName>style.visibility</p:attrName>
                                        </p:attrNameLst>
                                      </p:cBhvr>
                                      <p:to>
                                        <p:strVal val="visible"/>
                                      </p:to>
                                    </p:set>
                                    <p:anim calcmode="lin" valueType="num">
                                      <p:cBhvr>
                                        <p:cTn id="17" dur="500" fill="hold"/>
                                        <p:tgtEl>
                                          <p:spTgt spid="26662"/>
                                        </p:tgtEl>
                                        <p:attrNameLst>
                                          <p:attrName>ppt_w</p:attrName>
                                        </p:attrNameLst>
                                      </p:cBhvr>
                                      <p:tavLst>
                                        <p:tav tm="0">
                                          <p:val>
                                            <p:fltVal val="0"/>
                                          </p:val>
                                        </p:tav>
                                        <p:tav tm="100000">
                                          <p:val>
                                            <p:strVal val="#ppt_w"/>
                                          </p:val>
                                        </p:tav>
                                      </p:tavLst>
                                    </p:anim>
                                    <p:anim calcmode="lin" valueType="num">
                                      <p:cBhvr>
                                        <p:cTn id="18" dur="500" fill="hold"/>
                                        <p:tgtEl>
                                          <p:spTgt spid="26662"/>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26663"/>
                                        </p:tgtEl>
                                        <p:attrNameLst>
                                          <p:attrName>style.visibility</p:attrName>
                                        </p:attrNameLst>
                                      </p:cBhvr>
                                      <p:to>
                                        <p:strVal val="visible"/>
                                      </p:to>
                                    </p:set>
                                    <p:anim calcmode="lin" valueType="num">
                                      <p:cBhvr>
                                        <p:cTn id="22" dur="500" fill="hold"/>
                                        <p:tgtEl>
                                          <p:spTgt spid="26663"/>
                                        </p:tgtEl>
                                        <p:attrNameLst>
                                          <p:attrName>ppt_w</p:attrName>
                                        </p:attrNameLst>
                                      </p:cBhvr>
                                      <p:tavLst>
                                        <p:tav tm="0">
                                          <p:val>
                                            <p:fltVal val="0"/>
                                          </p:val>
                                        </p:tav>
                                        <p:tav tm="100000">
                                          <p:val>
                                            <p:strVal val="#ppt_w"/>
                                          </p:val>
                                        </p:tav>
                                      </p:tavLst>
                                    </p:anim>
                                    <p:anim calcmode="lin" valueType="num">
                                      <p:cBhvr>
                                        <p:cTn id="23" dur="500" fill="hold"/>
                                        <p:tgtEl>
                                          <p:spTgt spid="26663"/>
                                        </p:tgtEl>
                                        <p:attrNameLst>
                                          <p:attrName>ppt_h</p:attrName>
                                        </p:attrNameLst>
                                      </p:cBhvr>
                                      <p:tavLst>
                                        <p:tav tm="0">
                                          <p:val>
                                            <p:fltVal val="0"/>
                                          </p:val>
                                        </p:tav>
                                        <p:tav tm="100000">
                                          <p:val>
                                            <p:strVal val="#ppt_h"/>
                                          </p:val>
                                        </p:tav>
                                      </p:tavLst>
                                    </p:anim>
                                  </p:childTnLst>
                                </p:cTn>
                              </p:par>
                            </p:childTnLst>
                          </p:cTn>
                        </p:par>
                        <p:par>
                          <p:cTn id="24" fill="hold" nodeType="afterGroup">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640"/>
                                        </p:tgtEl>
                                        <p:attrNameLst>
                                          <p:attrName>style.visibility</p:attrName>
                                        </p:attrNameLst>
                                      </p:cBhvr>
                                      <p:to>
                                        <p:strVal val="visible"/>
                                      </p:to>
                                    </p:set>
                                    <p:anim calcmode="lin" valueType="num">
                                      <p:cBhvr>
                                        <p:cTn id="27" dur="500" fill="hold"/>
                                        <p:tgtEl>
                                          <p:spTgt spid="26640"/>
                                        </p:tgtEl>
                                        <p:attrNameLst>
                                          <p:attrName>ppt_w</p:attrName>
                                        </p:attrNameLst>
                                      </p:cBhvr>
                                      <p:tavLst>
                                        <p:tav tm="0">
                                          <p:val>
                                            <p:fltVal val="0"/>
                                          </p:val>
                                        </p:tav>
                                        <p:tav tm="100000">
                                          <p:val>
                                            <p:strVal val="#ppt_w"/>
                                          </p:val>
                                        </p:tav>
                                      </p:tavLst>
                                    </p:anim>
                                    <p:anim calcmode="lin" valueType="num">
                                      <p:cBhvr>
                                        <p:cTn id="28" dur="500" fill="hold"/>
                                        <p:tgtEl>
                                          <p:spTgt spid="266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0" grpId="0" animBg="1" autoUpdateAnimBg="0"/>
      <p:bldP spid="26660" grpId="0" autoUpdateAnimBg="0"/>
      <p:bldP spid="26661" grpId="0" autoUpdateAnimBg="0"/>
      <p:bldP spid="26662" grpId="0" autoUpdateAnimBg="0"/>
      <p:bldP spid="2666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pic>
        <p:nvPicPr>
          <p:cNvPr id="66581" name="Picture 21" descr="C:\Ppoint\StarDelt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882650"/>
            <a:ext cx="4046538" cy="5700713"/>
          </a:xfrm>
          <a:prstGeom prst="rect">
            <a:avLst/>
          </a:prstGeom>
          <a:noFill/>
          <a:extLst>
            <a:ext uri="{909E8E84-426E-40DD-AFC4-6F175D3DCCD1}">
              <a14:hiddenFill xmlns:a14="http://schemas.microsoft.com/office/drawing/2010/main">
                <a:solidFill>
                  <a:srgbClr val="FFFFFF"/>
                </a:solidFill>
              </a14:hiddenFill>
            </a:ext>
          </a:extLst>
        </p:spPr>
      </p:pic>
      <p:sp>
        <p:nvSpPr>
          <p:cNvPr id="66562" name="Rectangle 2"/>
          <p:cNvSpPr>
            <a:spLocks noGrp="1" noChangeArrowheads="1"/>
          </p:cNvSpPr>
          <p:nvPr>
            <p:ph type="ctrTitle"/>
          </p:nvPr>
        </p:nvSpPr>
        <p:spPr bwMode="auto">
          <a:xfrm>
            <a:off x="685800" y="365125"/>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solidFill>
                  <a:srgbClr val="990033"/>
                </a:solidFill>
                <a:latin typeface="Arial" charset="0"/>
              </a:rPr>
              <a:t>Typical Automatic Star-Delta Starter</a:t>
            </a:r>
            <a:endParaRPr lang="en-AU" altLang="en-US" sz="2400" b="1">
              <a:solidFill>
                <a:srgbClr val="990033"/>
              </a:solidFill>
              <a:latin typeface="Arial" charset="0"/>
            </a:endParaRPr>
          </a:p>
        </p:txBody>
      </p:sp>
      <p:sp>
        <p:nvSpPr>
          <p:cNvPr id="66563" name="Line 3"/>
          <p:cNvSpPr>
            <a:spLocks noChangeShapeType="1"/>
          </p:cNvSpPr>
          <p:nvPr/>
        </p:nvSpPr>
        <p:spPr bwMode="auto">
          <a:xfrm>
            <a:off x="928688" y="836613"/>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66566" name="AutoShape 6"/>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sp>
        <p:nvSpPr>
          <p:cNvPr id="66576" name="AutoShape 16"/>
          <p:cNvSpPr>
            <a:spLocks noChangeArrowheads="1"/>
          </p:cNvSpPr>
          <p:nvPr/>
        </p:nvSpPr>
        <p:spPr bwMode="auto">
          <a:xfrm>
            <a:off x="7086600" y="1905000"/>
            <a:ext cx="1524000" cy="352425"/>
          </a:xfrm>
          <a:prstGeom prst="wedgeRectCallout">
            <a:avLst>
              <a:gd name="adj1" fmla="val -126250"/>
              <a:gd name="adj2" fmla="val 205407"/>
            </a:avLst>
          </a:prstGeom>
          <a:solidFill>
            <a:srgbClr val="FFCC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a:t>Start button</a:t>
            </a:r>
            <a:endParaRPr lang="en-AU" altLang="en-US"/>
          </a:p>
        </p:txBody>
      </p:sp>
      <p:sp>
        <p:nvSpPr>
          <p:cNvPr id="66577" name="AutoShape 17"/>
          <p:cNvSpPr>
            <a:spLocks noChangeArrowheads="1"/>
          </p:cNvSpPr>
          <p:nvPr/>
        </p:nvSpPr>
        <p:spPr bwMode="auto">
          <a:xfrm>
            <a:off x="1277938" y="3765550"/>
            <a:ext cx="1371600" cy="304800"/>
          </a:xfrm>
          <a:prstGeom prst="wedgeRectCallout">
            <a:avLst>
              <a:gd name="adj1" fmla="val 165625"/>
              <a:gd name="adj2" fmla="val 9948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spcBef>
                <a:spcPct val="50000"/>
              </a:spcBef>
            </a:pPr>
            <a:r>
              <a:rPr lang="en-US" altLang="en-US" sz="1400" b="1">
                <a:solidFill>
                  <a:schemeClr val="bg2"/>
                </a:solidFill>
                <a:cs typeface="Times New Roman" charset="0"/>
              </a:rPr>
              <a:t>Contactor</a:t>
            </a:r>
            <a:endParaRPr lang="en-AU" altLang="en-US" sz="1400" b="1">
              <a:solidFill>
                <a:schemeClr val="bg2"/>
              </a:solidFill>
              <a:cs typeface="Times New Roman" charset="0"/>
            </a:endParaRPr>
          </a:p>
        </p:txBody>
      </p:sp>
      <p:sp>
        <p:nvSpPr>
          <p:cNvPr id="66578" name="AutoShape 18"/>
          <p:cNvSpPr>
            <a:spLocks noChangeArrowheads="1"/>
          </p:cNvSpPr>
          <p:nvPr/>
        </p:nvSpPr>
        <p:spPr bwMode="auto">
          <a:xfrm>
            <a:off x="1371600" y="2743200"/>
            <a:ext cx="1371600" cy="304800"/>
          </a:xfrm>
          <a:prstGeom prst="wedgeRectCallout">
            <a:avLst>
              <a:gd name="adj1" fmla="val 130440"/>
              <a:gd name="adj2" fmla="val 15104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spcBef>
                <a:spcPct val="50000"/>
              </a:spcBef>
            </a:pPr>
            <a:r>
              <a:rPr lang="en-US" altLang="en-US" sz="1400" b="1">
                <a:solidFill>
                  <a:schemeClr val="bg2"/>
                </a:solidFill>
                <a:cs typeface="Times New Roman" charset="0"/>
              </a:rPr>
              <a:t>Star point</a:t>
            </a:r>
            <a:endParaRPr lang="en-AU" altLang="en-US" sz="1400" b="1">
              <a:solidFill>
                <a:schemeClr val="bg2"/>
              </a:solidFill>
              <a:cs typeface="Times New Roman" charset="0"/>
            </a:endParaRPr>
          </a:p>
        </p:txBody>
      </p:sp>
      <p:sp>
        <p:nvSpPr>
          <p:cNvPr id="66582" name="AutoShape 22"/>
          <p:cNvSpPr>
            <a:spLocks noChangeArrowheads="1"/>
          </p:cNvSpPr>
          <p:nvPr/>
        </p:nvSpPr>
        <p:spPr bwMode="auto">
          <a:xfrm>
            <a:off x="7086600" y="2590800"/>
            <a:ext cx="1524000" cy="352425"/>
          </a:xfrm>
          <a:prstGeom prst="wedgeRectCallout">
            <a:avLst>
              <a:gd name="adj1" fmla="val -133440"/>
              <a:gd name="adj2" fmla="val 214417"/>
            </a:avLst>
          </a:prstGeom>
          <a:solidFill>
            <a:srgbClr val="FFCC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a:t>Stop button</a:t>
            </a:r>
            <a:endParaRPr lang="en-AU" altLang="en-US"/>
          </a:p>
        </p:txBody>
      </p:sp>
      <p:sp>
        <p:nvSpPr>
          <p:cNvPr id="66583" name="AutoShape 23"/>
          <p:cNvSpPr>
            <a:spLocks noChangeArrowheads="1"/>
          </p:cNvSpPr>
          <p:nvPr/>
        </p:nvSpPr>
        <p:spPr bwMode="auto">
          <a:xfrm>
            <a:off x="7086600" y="3425825"/>
            <a:ext cx="1524000" cy="685800"/>
          </a:xfrm>
          <a:prstGeom prst="wedgeRectCallout">
            <a:avLst>
              <a:gd name="adj1" fmla="val -136565"/>
              <a:gd name="adj2" fmla="val 53704"/>
            </a:avLst>
          </a:prstGeom>
          <a:solidFill>
            <a:srgbClr val="FFCC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a:t>Overload reset</a:t>
            </a:r>
            <a:endParaRPr lang="en-AU" altLang="en-US"/>
          </a:p>
        </p:txBody>
      </p:sp>
      <p:sp>
        <p:nvSpPr>
          <p:cNvPr id="66584" name="AutoShape 24"/>
          <p:cNvSpPr>
            <a:spLocks noChangeArrowheads="1"/>
          </p:cNvSpPr>
          <p:nvPr/>
        </p:nvSpPr>
        <p:spPr bwMode="auto">
          <a:xfrm>
            <a:off x="7467600" y="1143000"/>
            <a:ext cx="1143000" cy="352425"/>
          </a:xfrm>
          <a:prstGeom prst="wedgeRectCallout">
            <a:avLst>
              <a:gd name="adj1" fmla="val -195972"/>
              <a:gd name="adj2" fmla="val 200903"/>
            </a:avLst>
          </a:prstGeom>
          <a:solidFill>
            <a:srgbClr val="FFCC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a:t>Timer</a:t>
            </a:r>
            <a:endParaRPr lang="en-AU" altLang="en-US"/>
          </a:p>
        </p:txBody>
      </p:sp>
      <p:sp>
        <p:nvSpPr>
          <p:cNvPr id="66585" name="AutoShape 25"/>
          <p:cNvSpPr>
            <a:spLocks noChangeArrowheads="1"/>
          </p:cNvSpPr>
          <p:nvPr/>
        </p:nvSpPr>
        <p:spPr bwMode="auto">
          <a:xfrm>
            <a:off x="7146925" y="4645025"/>
            <a:ext cx="1524000" cy="685800"/>
          </a:xfrm>
          <a:prstGeom prst="wedgeRectCallout">
            <a:avLst>
              <a:gd name="adj1" fmla="val -139690"/>
              <a:gd name="adj2" fmla="val -86343"/>
            </a:avLst>
          </a:prstGeom>
          <a:solidFill>
            <a:srgbClr val="FFCC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a:t>Overload relay</a:t>
            </a:r>
            <a:endParaRPr lang="en-AU"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6576"/>
                                        </p:tgtEl>
                                        <p:attrNameLst>
                                          <p:attrName>style.visibility</p:attrName>
                                        </p:attrNameLst>
                                      </p:cBhvr>
                                      <p:to>
                                        <p:strVal val="visible"/>
                                      </p:to>
                                    </p:set>
                                    <p:animEffect transition="in" filter="checkerboard(across)">
                                      <p:cBhvr>
                                        <p:cTn id="7" dur="500"/>
                                        <p:tgtEl>
                                          <p:spTgt spid="66576"/>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6582"/>
                                        </p:tgtEl>
                                        <p:attrNameLst>
                                          <p:attrName>style.visibility</p:attrName>
                                        </p:attrNameLst>
                                      </p:cBhvr>
                                      <p:to>
                                        <p:strVal val="visible"/>
                                      </p:to>
                                    </p:set>
                                    <p:animEffect transition="in" filter="checkerboard(across)">
                                      <p:cBhvr>
                                        <p:cTn id="11" dur="500"/>
                                        <p:tgtEl>
                                          <p:spTgt spid="66582"/>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66583"/>
                                        </p:tgtEl>
                                        <p:attrNameLst>
                                          <p:attrName>style.visibility</p:attrName>
                                        </p:attrNameLst>
                                      </p:cBhvr>
                                      <p:to>
                                        <p:strVal val="visible"/>
                                      </p:to>
                                    </p:set>
                                    <p:animEffect transition="in" filter="checkerboard(across)">
                                      <p:cBhvr>
                                        <p:cTn id="15" dur="500"/>
                                        <p:tgtEl>
                                          <p:spTgt spid="66583"/>
                                        </p:tgtEl>
                                      </p:cBhvr>
                                    </p:animEffect>
                                  </p:childTnLst>
                                </p:cTn>
                              </p:par>
                            </p:childTnLst>
                          </p:cTn>
                        </p:par>
                        <p:par>
                          <p:cTn id="16" fill="hold" nodeType="afterGroup">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66584"/>
                                        </p:tgtEl>
                                        <p:attrNameLst>
                                          <p:attrName>style.visibility</p:attrName>
                                        </p:attrNameLst>
                                      </p:cBhvr>
                                      <p:to>
                                        <p:strVal val="visible"/>
                                      </p:to>
                                    </p:set>
                                    <p:animEffect transition="in" filter="checkerboard(across)">
                                      <p:cBhvr>
                                        <p:cTn id="19" dur="500"/>
                                        <p:tgtEl>
                                          <p:spTgt spid="66584"/>
                                        </p:tgtEl>
                                      </p:cBhvr>
                                    </p:animEffect>
                                  </p:childTnLst>
                                </p:cTn>
                              </p:par>
                            </p:childTnLst>
                          </p:cTn>
                        </p:par>
                        <p:par>
                          <p:cTn id="20" fill="hold" nodeType="afterGroup">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66585"/>
                                        </p:tgtEl>
                                        <p:attrNameLst>
                                          <p:attrName>style.visibility</p:attrName>
                                        </p:attrNameLst>
                                      </p:cBhvr>
                                      <p:to>
                                        <p:strVal val="visible"/>
                                      </p:to>
                                    </p:set>
                                    <p:animEffect transition="in" filter="checkerboard(across)">
                                      <p:cBhvr>
                                        <p:cTn id="23" dur="500"/>
                                        <p:tgtEl>
                                          <p:spTgt spid="66585"/>
                                        </p:tgtEl>
                                      </p:cBhvr>
                                    </p:animEffect>
                                  </p:childTnLst>
                                </p:cTn>
                              </p:par>
                            </p:childTnLst>
                          </p:cTn>
                        </p:par>
                        <p:par>
                          <p:cTn id="24" fill="hold" nodeType="afterGroup">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66577"/>
                                        </p:tgtEl>
                                        <p:attrNameLst>
                                          <p:attrName>style.visibility</p:attrName>
                                        </p:attrNameLst>
                                      </p:cBhvr>
                                      <p:to>
                                        <p:strVal val="visible"/>
                                      </p:to>
                                    </p:set>
                                    <p:animEffect transition="in" filter="checkerboard(across)">
                                      <p:cBhvr>
                                        <p:cTn id="27" dur="500"/>
                                        <p:tgtEl>
                                          <p:spTgt spid="66577"/>
                                        </p:tgtEl>
                                      </p:cBhvr>
                                    </p:animEffect>
                                  </p:childTnLst>
                                </p:cTn>
                              </p:par>
                            </p:childTnLst>
                          </p:cTn>
                        </p:par>
                        <p:par>
                          <p:cTn id="28" fill="hold" nodeType="afterGroup">
                            <p:stCondLst>
                              <p:cond delay="3000"/>
                            </p:stCondLst>
                            <p:childTnLst>
                              <p:par>
                                <p:cTn id="29" presetID="5" presetClass="entr" presetSubtype="10" fill="hold" grpId="0" nodeType="afterEffect">
                                  <p:stCondLst>
                                    <p:cond delay="0"/>
                                  </p:stCondLst>
                                  <p:childTnLst>
                                    <p:set>
                                      <p:cBhvr>
                                        <p:cTn id="30" dur="1" fill="hold">
                                          <p:stCondLst>
                                            <p:cond delay="0"/>
                                          </p:stCondLst>
                                        </p:cTn>
                                        <p:tgtEl>
                                          <p:spTgt spid="66578"/>
                                        </p:tgtEl>
                                        <p:attrNameLst>
                                          <p:attrName>style.visibility</p:attrName>
                                        </p:attrNameLst>
                                      </p:cBhvr>
                                      <p:to>
                                        <p:strVal val="visible"/>
                                      </p:to>
                                    </p:set>
                                    <p:animEffect transition="in" filter="checkerboard(across)">
                                      <p:cBhvr>
                                        <p:cTn id="31" dur="500"/>
                                        <p:tgtEl>
                                          <p:spTgt spid="66578"/>
                                        </p:tgtEl>
                                      </p:cBhvr>
                                    </p:animEffect>
                                  </p:childTnLst>
                                </p:cTn>
                              </p:par>
                            </p:childTnLst>
                          </p:cTn>
                        </p:par>
                        <p:par>
                          <p:cTn id="32" fill="hold" nodeType="afterGroup">
                            <p:stCondLst>
                              <p:cond delay="3500"/>
                            </p:stCondLst>
                            <p:childTnLst>
                              <p:par>
                                <p:cTn id="33" presetID="23" presetClass="entr" presetSubtype="16" fill="hold" grpId="0" nodeType="afterEffect">
                                  <p:stCondLst>
                                    <p:cond delay="0"/>
                                  </p:stCondLst>
                                  <p:childTnLst>
                                    <p:set>
                                      <p:cBhvr>
                                        <p:cTn id="34" dur="1" fill="hold">
                                          <p:stCondLst>
                                            <p:cond delay="0"/>
                                          </p:stCondLst>
                                        </p:cTn>
                                        <p:tgtEl>
                                          <p:spTgt spid="66566"/>
                                        </p:tgtEl>
                                        <p:attrNameLst>
                                          <p:attrName>style.visibility</p:attrName>
                                        </p:attrNameLst>
                                      </p:cBhvr>
                                      <p:to>
                                        <p:strVal val="visible"/>
                                      </p:to>
                                    </p:set>
                                    <p:anim calcmode="lin" valueType="num">
                                      <p:cBhvr>
                                        <p:cTn id="35" dur="500" fill="hold"/>
                                        <p:tgtEl>
                                          <p:spTgt spid="66566"/>
                                        </p:tgtEl>
                                        <p:attrNameLst>
                                          <p:attrName>ppt_w</p:attrName>
                                        </p:attrNameLst>
                                      </p:cBhvr>
                                      <p:tavLst>
                                        <p:tav tm="0">
                                          <p:val>
                                            <p:fltVal val="0"/>
                                          </p:val>
                                        </p:tav>
                                        <p:tav tm="100000">
                                          <p:val>
                                            <p:strVal val="#ppt_w"/>
                                          </p:val>
                                        </p:tav>
                                      </p:tavLst>
                                    </p:anim>
                                    <p:anim calcmode="lin" valueType="num">
                                      <p:cBhvr>
                                        <p:cTn id="36" dur="500" fill="hold"/>
                                        <p:tgtEl>
                                          <p:spTgt spid="665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6" grpId="0" animBg="1" autoUpdateAnimBg="0"/>
      <p:bldP spid="66576" grpId="0" animBg="1" autoUpdateAnimBg="0"/>
      <p:bldP spid="66577" grpId="0" animBg="1" autoUpdateAnimBg="0"/>
      <p:bldP spid="66578" grpId="0" animBg="1" autoUpdateAnimBg="0"/>
      <p:bldP spid="66582" grpId="0" animBg="1" autoUpdateAnimBg="0"/>
      <p:bldP spid="66583" grpId="0" animBg="1" autoUpdateAnimBg="0"/>
      <p:bldP spid="66584" grpId="0" animBg="1" autoUpdateAnimBg="0"/>
      <p:bldP spid="66585"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bwMode="auto">
          <a:xfrm>
            <a:off x="685800" y="331788"/>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solidFill>
                  <a:srgbClr val="990033"/>
                </a:solidFill>
                <a:latin typeface="Arial" charset="0"/>
              </a:rPr>
              <a:t>Star-Delta Starter Characteristics</a:t>
            </a:r>
            <a:endParaRPr lang="en-AU" altLang="en-US" sz="2400" b="1">
              <a:solidFill>
                <a:srgbClr val="990033"/>
              </a:solidFill>
              <a:latin typeface="Arial" charset="0"/>
            </a:endParaRPr>
          </a:p>
        </p:txBody>
      </p:sp>
      <p:sp>
        <p:nvSpPr>
          <p:cNvPr id="50179" name="Line 3"/>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50180" name="Text Box 4"/>
          <p:cNvSpPr txBox="1">
            <a:spLocks noChangeArrowheads="1"/>
          </p:cNvSpPr>
          <p:nvPr/>
        </p:nvSpPr>
        <p:spPr bwMode="auto">
          <a:xfrm>
            <a:off x="876300" y="5372100"/>
            <a:ext cx="685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endParaRPr lang="en-US" altLang="en-US"/>
          </a:p>
        </p:txBody>
      </p:sp>
      <p:sp>
        <p:nvSpPr>
          <p:cNvPr id="50184" name="AutoShape 8"/>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sp>
        <p:nvSpPr>
          <p:cNvPr id="50198" name="Text Box 22"/>
          <p:cNvSpPr txBox="1">
            <a:spLocks noChangeArrowheads="1"/>
          </p:cNvSpPr>
          <p:nvPr/>
        </p:nvSpPr>
        <p:spPr bwMode="auto">
          <a:xfrm>
            <a:off x="871538" y="1058863"/>
            <a:ext cx="67691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r>
              <a:rPr lang="en-US" altLang="en-US" b="1">
                <a:solidFill>
                  <a:srgbClr val="990033"/>
                </a:solidFill>
                <a:cs typeface="Times New Roman" charset="0"/>
              </a:rPr>
              <a:t>A star-delta starter reduces the line current to 33% of the DOL current, and reduces the starting torque to 33% of the DOL torque.</a:t>
            </a:r>
            <a:endParaRPr lang="en-AU" altLang="en-US" b="1">
              <a:solidFill>
                <a:srgbClr val="990033"/>
              </a:solidFill>
            </a:endParaRPr>
          </a:p>
        </p:txBody>
      </p:sp>
      <p:sp>
        <p:nvSpPr>
          <p:cNvPr id="50199" name="Text Box 23"/>
          <p:cNvSpPr txBox="1">
            <a:spLocks noChangeArrowheads="1"/>
          </p:cNvSpPr>
          <p:nvPr/>
        </p:nvSpPr>
        <p:spPr bwMode="auto">
          <a:xfrm>
            <a:off x="1206500" y="2247900"/>
            <a:ext cx="43751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r>
              <a:rPr lang="en-US" altLang="en-US" b="1">
                <a:solidFill>
                  <a:srgbClr val="990033"/>
                </a:solidFill>
                <a:cs typeface="Times New Roman" charset="0"/>
              </a:rPr>
              <a:t>A star-delta starter can only be used to start motors on light starting loads (such as centrifugal pumps or air circulating fans).</a:t>
            </a:r>
            <a:endParaRPr lang="en-AU" altLang="en-US" b="1">
              <a:solidFill>
                <a:srgbClr val="990033"/>
              </a:solidFill>
            </a:endParaRPr>
          </a:p>
        </p:txBody>
      </p:sp>
      <p:sp>
        <p:nvSpPr>
          <p:cNvPr id="50200" name="Text Box 24"/>
          <p:cNvSpPr txBox="1">
            <a:spLocks noChangeArrowheads="1"/>
          </p:cNvSpPr>
          <p:nvPr/>
        </p:nvSpPr>
        <p:spPr bwMode="auto">
          <a:xfrm>
            <a:off x="1676400" y="4081463"/>
            <a:ext cx="67691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r>
              <a:rPr lang="en-US" altLang="en-US" b="1">
                <a:solidFill>
                  <a:srgbClr val="990033"/>
                </a:solidFill>
                <a:cs typeface="Times New Roman" charset="0"/>
              </a:rPr>
              <a:t>A standard star-delta starter momentarily disconnects the motor during the transition from start to run.</a:t>
            </a:r>
            <a:endParaRPr lang="en-AU" altLang="en-US" b="1">
              <a:solidFill>
                <a:srgbClr val="990033"/>
              </a:solidFill>
            </a:endParaRPr>
          </a:p>
        </p:txBody>
      </p:sp>
      <p:sp>
        <p:nvSpPr>
          <p:cNvPr id="50201" name="Text Box 25"/>
          <p:cNvSpPr txBox="1">
            <a:spLocks noChangeArrowheads="1"/>
          </p:cNvSpPr>
          <p:nvPr/>
        </p:nvSpPr>
        <p:spPr bwMode="auto">
          <a:xfrm>
            <a:off x="1981200" y="4953000"/>
            <a:ext cx="67691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r>
              <a:rPr lang="en-US" altLang="en-US" b="1">
                <a:solidFill>
                  <a:srgbClr val="990033"/>
                </a:solidFill>
                <a:cs typeface="Times New Roman" charset="0"/>
              </a:rPr>
              <a:t>A star-delta starter requires a  </a:t>
            </a:r>
            <a:r>
              <a:rPr lang="en-US" altLang="en-US" b="1">
                <a:solidFill>
                  <a:schemeClr val="tx1"/>
                </a:solidFill>
                <a:cs typeface="Times New Roman" charset="0"/>
              </a:rPr>
              <a:t>6-terminal SCI </a:t>
            </a:r>
            <a:r>
              <a:rPr lang="en-US" altLang="en-US" b="1">
                <a:solidFill>
                  <a:srgbClr val="990033"/>
                </a:solidFill>
                <a:cs typeface="Times New Roman" charset="0"/>
              </a:rPr>
              <a:t>motor that is designed to run in delta on full load.</a:t>
            </a:r>
            <a:endParaRPr lang="en-AU" altLang="en-US" b="1">
              <a:solidFill>
                <a:srgbClr val="990033"/>
              </a:solidFill>
            </a:endParaRPr>
          </a:p>
        </p:txBody>
      </p:sp>
      <p:pic>
        <p:nvPicPr>
          <p:cNvPr id="50202" name="Picture 26" descr="C:\Ppoint\GIF Files\Cooling-Fa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8650" y="1858963"/>
            <a:ext cx="2520950" cy="21034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0199"/>
                                        </p:tgtEl>
                                        <p:attrNameLst>
                                          <p:attrName>style.visibility</p:attrName>
                                        </p:attrNameLst>
                                      </p:cBhvr>
                                      <p:to>
                                        <p:strVal val="visible"/>
                                      </p:to>
                                    </p:set>
                                    <p:animEffect transition="in" filter="checkerboard(across)">
                                      <p:cBhvr>
                                        <p:cTn id="7" dur="500"/>
                                        <p:tgtEl>
                                          <p:spTgt spid="50199"/>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50202"/>
                                        </p:tgtEl>
                                        <p:attrNameLst>
                                          <p:attrName>style.visibility</p:attrName>
                                        </p:attrNameLst>
                                      </p:cBhvr>
                                      <p:to>
                                        <p:strVal val="visible"/>
                                      </p:to>
                                    </p:set>
                                    <p:anim calcmode="lin" valueType="num">
                                      <p:cBhvr>
                                        <p:cTn id="11" dur="500" fill="hold"/>
                                        <p:tgtEl>
                                          <p:spTgt spid="50202"/>
                                        </p:tgtEl>
                                        <p:attrNameLst>
                                          <p:attrName>ppt_w</p:attrName>
                                        </p:attrNameLst>
                                      </p:cBhvr>
                                      <p:tavLst>
                                        <p:tav tm="0">
                                          <p:val>
                                            <p:fltVal val="0"/>
                                          </p:val>
                                        </p:tav>
                                        <p:tav tm="100000">
                                          <p:val>
                                            <p:strVal val="#ppt_w"/>
                                          </p:val>
                                        </p:tav>
                                      </p:tavLst>
                                    </p:anim>
                                    <p:anim calcmode="lin" valueType="num">
                                      <p:cBhvr>
                                        <p:cTn id="12" dur="500" fill="hold"/>
                                        <p:tgtEl>
                                          <p:spTgt spid="50202"/>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0200"/>
                                        </p:tgtEl>
                                        <p:attrNameLst>
                                          <p:attrName>style.visibility</p:attrName>
                                        </p:attrNameLst>
                                      </p:cBhvr>
                                      <p:to>
                                        <p:strVal val="visible"/>
                                      </p:to>
                                    </p:set>
                                    <p:animEffect transition="in" filter="checkerboard(across)">
                                      <p:cBhvr>
                                        <p:cTn id="17" dur="500"/>
                                        <p:tgtEl>
                                          <p:spTgt spid="502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0201"/>
                                        </p:tgtEl>
                                        <p:attrNameLst>
                                          <p:attrName>style.visibility</p:attrName>
                                        </p:attrNameLst>
                                      </p:cBhvr>
                                      <p:to>
                                        <p:strVal val="visible"/>
                                      </p:to>
                                    </p:set>
                                    <p:animEffect transition="in" filter="checkerboard(across)">
                                      <p:cBhvr>
                                        <p:cTn id="22" dur="500"/>
                                        <p:tgtEl>
                                          <p:spTgt spid="50201"/>
                                        </p:tgtEl>
                                      </p:cBhvr>
                                    </p:animEffect>
                                  </p:childTnLst>
                                </p:cTn>
                              </p:par>
                            </p:childTnLst>
                          </p:cTn>
                        </p:par>
                        <p:par>
                          <p:cTn id="23" fill="hold" nodeType="afterGroup">
                            <p:stCondLst>
                              <p:cond delay="500"/>
                            </p:stCondLst>
                            <p:childTnLst>
                              <p:par>
                                <p:cTn id="24" presetID="23" presetClass="entr" presetSubtype="16" fill="hold" grpId="0" nodeType="afterEffect">
                                  <p:stCondLst>
                                    <p:cond delay="0"/>
                                  </p:stCondLst>
                                  <p:childTnLst>
                                    <p:set>
                                      <p:cBhvr>
                                        <p:cTn id="25" dur="1" fill="hold">
                                          <p:stCondLst>
                                            <p:cond delay="0"/>
                                          </p:stCondLst>
                                        </p:cTn>
                                        <p:tgtEl>
                                          <p:spTgt spid="50184"/>
                                        </p:tgtEl>
                                        <p:attrNameLst>
                                          <p:attrName>style.visibility</p:attrName>
                                        </p:attrNameLst>
                                      </p:cBhvr>
                                      <p:to>
                                        <p:strVal val="visible"/>
                                      </p:to>
                                    </p:set>
                                    <p:anim calcmode="lin" valueType="num">
                                      <p:cBhvr>
                                        <p:cTn id="26" dur="500" fill="hold"/>
                                        <p:tgtEl>
                                          <p:spTgt spid="50184"/>
                                        </p:tgtEl>
                                        <p:attrNameLst>
                                          <p:attrName>ppt_w</p:attrName>
                                        </p:attrNameLst>
                                      </p:cBhvr>
                                      <p:tavLst>
                                        <p:tav tm="0">
                                          <p:val>
                                            <p:fltVal val="0"/>
                                          </p:val>
                                        </p:tav>
                                        <p:tav tm="100000">
                                          <p:val>
                                            <p:strVal val="#ppt_w"/>
                                          </p:val>
                                        </p:tav>
                                      </p:tavLst>
                                    </p:anim>
                                    <p:anim calcmode="lin" valueType="num">
                                      <p:cBhvr>
                                        <p:cTn id="27" dur="500" fill="hold"/>
                                        <p:tgtEl>
                                          <p:spTgt spid="501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4" grpId="0" animBg="1" autoUpdateAnimBg="0"/>
      <p:bldP spid="50199" grpId="0" autoUpdateAnimBg="0"/>
      <p:bldP spid="50200" grpId="0" autoUpdateAnimBg="0"/>
      <p:bldP spid="5020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pic>
        <p:nvPicPr>
          <p:cNvPr id="78859" name="Picture 11" descr="C:\Ppoint\Starter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875" y="1446213"/>
            <a:ext cx="6096000" cy="4645025"/>
          </a:xfrm>
          <a:prstGeom prst="rect">
            <a:avLst/>
          </a:prstGeom>
          <a:noFill/>
          <a:extLst>
            <a:ext uri="{909E8E84-426E-40DD-AFC4-6F175D3DCCD1}">
              <a14:hiddenFill xmlns:a14="http://schemas.microsoft.com/office/drawing/2010/main">
                <a:solidFill>
                  <a:srgbClr val="FFFFFF"/>
                </a:solidFill>
              </a14:hiddenFill>
            </a:ext>
          </a:extLst>
        </p:spPr>
      </p:pic>
      <p:sp>
        <p:nvSpPr>
          <p:cNvPr id="78850" name="Rectangle 2"/>
          <p:cNvSpPr>
            <a:spLocks noGrp="1" noChangeArrowheads="1"/>
          </p:cNvSpPr>
          <p:nvPr>
            <p:ph type="ctrTitle"/>
          </p:nvPr>
        </p:nvSpPr>
        <p:spPr bwMode="auto">
          <a:xfrm>
            <a:off x="685800" y="331788"/>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solidFill>
                  <a:srgbClr val="990033"/>
                </a:solidFill>
                <a:latin typeface="Arial" charset="0"/>
              </a:rPr>
              <a:t>Star-Delta Starter Connections</a:t>
            </a:r>
            <a:endParaRPr lang="en-AU" altLang="en-US" sz="2400" b="1">
              <a:solidFill>
                <a:srgbClr val="990033"/>
              </a:solidFill>
              <a:latin typeface="Arial" charset="0"/>
            </a:endParaRPr>
          </a:p>
        </p:txBody>
      </p:sp>
      <p:sp>
        <p:nvSpPr>
          <p:cNvPr id="78851" name="Line 3"/>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78852" name="Text Box 4"/>
          <p:cNvSpPr txBox="1">
            <a:spLocks noChangeArrowheads="1"/>
          </p:cNvSpPr>
          <p:nvPr/>
        </p:nvSpPr>
        <p:spPr bwMode="auto">
          <a:xfrm>
            <a:off x="876300" y="5372100"/>
            <a:ext cx="685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endParaRPr lang="en-US" altLang="en-US"/>
          </a:p>
        </p:txBody>
      </p:sp>
      <p:sp>
        <p:nvSpPr>
          <p:cNvPr id="78854" name="AutoShape 6"/>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sp>
        <p:nvSpPr>
          <p:cNvPr id="78860" name="AutoShape 12"/>
          <p:cNvSpPr>
            <a:spLocks noChangeArrowheads="1"/>
          </p:cNvSpPr>
          <p:nvPr/>
        </p:nvSpPr>
        <p:spPr bwMode="auto">
          <a:xfrm>
            <a:off x="2971800" y="939800"/>
            <a:ext cx="1143000" cy="561975"/>
          </a:xfrm>
          <a:prstGeom prst="wedgeRectCallout">
            <a:avLst>
              <a:gd name="adj1" fmla="val 123194"/>
              <a:gd name="adj2" fmla="val 139264"/>
            </a:avLst>
          </a:prstGeom>
          <a:solidFill>
            <a:srgbClr val="FFCC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3 line terminals</a:t>
            </a:r>
            <a:endParaRPr lang="en-AU" altLang="en-US" sz="1600"/>
          </a:p>
        </p:txBody>
      </p:sp>
      <p:sp>
        <p:nvSpPr>
          <p:cNvPr id="78861" name="AutoShape 13"/>
          <p:cNvSpPr>
            <a:spLocks noChangeArrowheads="1"/>
          </p:cNvSpPr>
          <p:nvPr/>
        </p:nvSpPr>
        <p:spPr bwMode="auto">
          <a:xfrm>
            <a:off x="6781800" y="2057400"/>
            <a:ext cx="1143000" cy="561975"/>
          </a:xfrm>
          <a:prstGeom prst="wedgeRectCallout">
            <a:avLst>
              <a:gd name="adj1" fmla="val -127361"/>
              <a:gd name="adj2" fmla="val 170903"/>
            </a:avLst>
          </a:prstGeom>
          <a:solidFill>
            <a:srgbClr val="FFCC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6 motor terminals</a:t>
            </a:r>
            <a:endParaRPr lang="en-AU" altLang="en-US" sz="1600"/>
          </a:p>
        </p:txBody>
      </p:sp>
      <p:sp>
        <p:nvSpPr>
          <p:cNvPr id="78862" name="AutoShape 14"/>
          <p:cNvSpPr>
            <a:spLocks noChangeArrowheads="1"/>
          </p:cNvSpPr>
          <p:nvPr/>
        </p:nvSpPr>
        <p:spPr bwMode="auto">
          <a:xfrm>
            <a:off x="7143750" y="3109913"/>
            <a:ext cx="1524000" cy="561975"/>
          </a:xfrm>
          <a:prstGeom prst="wedgeRectCallout">
            <a:avLst>
              <a:gd name="adj1" fmla="val -153542"/>
              <a:gd name="adj2" fmla="val 78815"/>
            </a:avLst>
          </a:prstGeom>
          <a:solidFill>
            <a:srgbClr val="FFCC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6 motor cables (plus earth)</a:t>
            </a:r>
            <a:endParaRPr lang="en-AU" altLang="en-US" sz="1600"/>
          </a:p>
        </p:txBody>
      </p:sp>
      <p:sp>
        <p:nvSpPr>
          <p:cNvPr id="78863" name="AutoShape 15"/>
          <p:cNvSpPr>
            <a:spLocks noChangeArrowheads="1"/>
          </p:cNvSpPr>
          <p:nvPr/>
        </p:nvSpPr>
        <p:spPr bwMode="auto">
          <a:xfrm>
            <a:off x="6248400" y="927100"/>
            <a:ext cx="2438400" cy="561975"/>
          </a:xfrm>
          <a:prstGeom prst="wedgeRectCallout">
            <a:avLst>
              <a:gd name="adj1" fmla="val -62435"/>
              <a:gd name="adj2" fmla="val 175426"/>
            </a:avLst>
          </a:prstGeom>
          <a:solidFill>
            <a:srgbClr val="FFCC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Coils may be 415 V to avoid running a neutral</a:t>
            </a:r>
            <a:endParaRPr lang="en-AU" altLang="en-US" sz="1600"/>
          </a:p>
        </p:txBody>
      </p:sp>
      <p:sp>
        <p:nvSpPr>
          <p:cNvPr id="78864" name="AutoShape 16"/>
          <p:cNvSpPr>
            <a:spLocks noChangeArrowheads="1"/>
          </p:cNvSpPr>
          <p:nvPr/>
        </p:nvSpPr>
        <p:spPr bwMode="auto">
          <a:xfrm>
            <a:off x="2922588" y="3408363"/>
            <a:ext cx="1524000" cy="838200"/>
          </a:xfrm>
          <a:prstGeom prst="wedgeRectCallout">
            <a:avLst>
              <a:gd name="adj1" fmla="val 106773"/>
              <a:gd name="adj2" fmla="val 30301"/>
            </a:avLst>
          </a:prstGeom>
          <a:solidFill>
            <a:srgbClr val="FFCC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Cable size can be 58% of line cables</a:t>
            </a:r>
            <a:endParaRPr lang="en-AU" altLang="en-US" sz="1600"/>
          </a:p>
        </p:txBody>
      </p:sp>
      <p:sp>
        <p:nvSpPr>
          <p:cNvPr id="78865" name="Text Box 17"/>
          <p:cNvSpPr txBox="1">
            <a:spLocks noChangeArrowheads="1"/>
          </p:cNvSpPr>
          <p:nvPr/>
        </p:nvSpPr>
        <p:spPr bwMode="auto">
          <a:xfrm>
            <a:off x="2820988" y="2681288"/>
            <a:ext cx="1828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sz="1400">
                <a:solidFill>
                  <a:schemeClr val="tx1"/>
                </a:solidFill>
                <a:cs typeface="Times New Roman" charset="0"/>
              </a:rPr>
              <a:t>AS/NZS 3000:2000</a:t>
            </a:r>
            <a:br>
              <a:rPr lang="en-US" altLang="en-US" sz="1400">
                <a:solidFill>
                  <a:schemeClr val="tx1"/>
                </a:solidFill>
                <a:cs typeface="Times New Roman" charset="0"/>
              </a:rPr>
            </a:br>
            <a:r>
              <a:rPr lang="en-US" altLang="en-US" sz="1400">
                <a:solidFill>
                  <a:schemeClr val="tx1"/>
                </a:solidFill>
                <a:cs typeface="Times New Roman" charset="0"/>
              </a:rPr>
              <a:t>Clause 2.8.3.5</a:t>
            </a:r>
            <a:endParaRPr lang="en-AU" altLang="en-US" sz="1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8860"/>
                                        </p:tgtEl>
                                        <p:attrNameLst>
                                          <p:attrName>style.visibility</p:attrName>
                                        </p:attrNameLst>
                                      </p:cBhvr>
                                      <p:to>
                                        <p:strVal val="visible"/>
                                      </p:to>
                                    </p:set>
                                    <p:animEffect transition="in" filter="checkerboard(across)">
                                      <p:cBhvr>
                                        <p:cTn id="7" dur="500"/>
                                        <p:tgtEl>
                                          <p:spTgt spid="788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8861"/>
                                        </p:tgtEl>
                                        <p:attrNameLst>
                                          <p:attrName>style.visibility</p:attrName>
                                        </p:attrNameLst>
                                      </p:cBhvr>
                                      <p:to>
                                        <p:strVal val="visible"/>
                                      </p:to>
                                    </p:set>
                                    <p:animEffect transition="in" filter="checkerboard(across)">
                                      <p:cBhvr>
                                        <p:cTn id="12" dur="500"/>
                                        <p:tgtEl>
                                          <p:spTgt spid="788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8863"/>
                                        </p:tgtEl>
                                        <p:attrNameLst>
                                          <p:attrName>style.visibility</p:attrName>
                                        </p:attrNameLst>
                                      </p:cBhvr>
                                      <p:to>
                                        <p:strVal val="visible"/>
                                      </p:to>
                                    </p:set>
                                    <p:animEffect transition="in" filter="checkerboard(across)">
                                      <p:cBhvr>
                                        <p:cTn id="17" dur="500"/>
                                        <p:tgtEl>
                                          <p:spTgt spid="7886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8862"/>
                                        </p:tgtEl>
                                        <p:attrNameLst>
                                          <p:attrName>style.visibility</p:attrName>
                                        </p:attrNameLst>
                                      </p:cBhvr>
                                      <p:to>
                                        <p:strVal val="visible"/>
                                      </p:to>
                                    </p:set>
                                    <p:animEffect transition="in" filter="checkerboard(across)">
                                      <p:cBhvr>
                                        <p:cTn id="22" dur="500"/>
                                        <p:tgtEl>
                                          <p:spTgt spid="7886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8864"/>
                                        </p:tgtEl>
                                        <p:attrNameLst>
                                          <p:attrName>style.visibility</p:attrName>
                                        </p:attrNameLst>
                                      </p:cBhvr>
                                      <p:to>
                                        <p:strVal val="visible"/>
                                      </p:to>
                                    </p:set>
                                    <p:animEffect transition="in" filter="checkerboard(across)">
                                      <p:cBhvr>
                                        <p:cTn id="27" dur="500"/>
                                        <p:tgtEl>
                                          <p:spTgt spid="78864"/>
                                        </p:tgtEl>
                                      </p:cBhvr>
                                    </p:animEffect>
                                  </p:childTnLst>
                                </p:cTn>
                              </p:par>
                            </p:childTnLst>
                          </p:cTn>
                        </p:par>
                        <p:par>
                          <p:cTn id="28" fill="hold" nodeType="afterGroup">
                            <p:stCondLst>
                              <p:cond delay="500"/>
                            </p:stCondLst>
                            <p:childTnLst>
                              <p:par>
                                <p:cTn id="29" presetID="23" presetClass="entr" presetSubtype="16" fill="hold" grpId="0" nodeType="afterEffect">
                                  <p:stCondLst>
                                    <p:cond delay="0"/>
                                  </p:stCondLst>
                                  <p:childTnLst>
                                    <p:set>
                                      <p:cBhvr>
                                        <p:cTn id="30" dur="1" fill="hold">
                                          <p:stCondLst>
                                            <p:cond delay="0"/>
                                          </p:stCondLst>
                                        </p:cTn>
                                        <p:tgtEl>
                                          <p:spTgt spid="78854"/>
                                        </p:tgtEl>
                                        <p:attrNameLst>
                                          <p:attrName>style.visibility</p:attrName>
                                        </p:attrNameLst>
                                      </p:cBhvr>
                                      <p:to>
                                        <p:strVal val="visible"/>
                                      </p:to>
                                    </p:set>
                                    <p:anim calcmode="lin" valueType="num">
                                      <p:cBhvr>
                                        <p:cTn id="31" dur="500" fill="hold"/>
                                        <p:tgtEl>
                                          <p:spTgt spid="78854"/>
                                        </p:tgtEl>
                                        <p:attrNameLst>
                                          <p:attrName>ppt_w</p:attrName>
                                        </p:attrNameLst>
                                      </p:cBhvr>
                                      <p:tavLst>
                                        <p:tav tm="0">
                                          <p:val>
                                            <p:fltVal val="0"/>
                                          </p:val>
                                        </p:tav>
                                        <p:tav tm="100000">
                                          <p:val>
                                            <p:strVal val="#ppt_w"/>
                                          </p:val>
                                        </p:tav>
                                      </p:tavLst>
                                    </p:anim>
                                    <p:anim calcmode="lin" valueType="num">
                                      <p:cBhvr>
                                        <p:cTn id="32" dur="500" fill="hold"/>
                                        <p:tgtEl>
                                          <p:spTgt spid="788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4" grpId="0" animBg="1" autoUpdateAnimBg="0"/>
      <p:bldP spid="78860" grpId="0" animBg="1" autoUpdateAnimBg="0"/>
      <p:bldP spid="78861" grpId="0" animBg="1" autoUpdateAnimBg="0"/>
      <p:bldP spid="78862" grpId="0" animBg="1" autoUpdateAnimBg="0"/>
      <p:bldP spid="78863" grpId="0" animBg="1" autoUpdateAnimBg="0"/>
      <p:bldP spid="78864"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pic>
        <p:nvPicPr>
          <p:cNvPr id="79888" name="Picture 16" descr="C:\Ppoint\Overload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275" y="2090738"/>
            <a:ext cx="7029450" cy="3451225"/>
          </a:xfrm>
          <a:prstGeom prst="rect">
            <a:avLst/>
          </a:prstGeom>
          <a:noFill/>
          <a:extLst>
            <a:ext uri="{909E8E84-426E-40DD-AFC4-6F175D3DCCD1}">
              <a14:hiddenFill xmlns:a14="http://schemas.microsoft.com/office/drawing/2010/main">
                <a:solidFill>
                  <a:srgbClr val="FFFFFF"/>
                </a:solidFill>
              </a14:hiddenFill>
            </a:ext>
          </a:extLst>
        </p:spPr>
      </p:pic>
      <p:sp>
        <p:nvSpPr>
          <p:cNvPr id="79875" name="Rectangle 3"/>
          <p:cNvSpPr>
            <a:spLocks noGrp="1" noChangeArrowheads="1"/>
          </p:cNvSpPr>
          <p:nvPr>
            <p:ph type="ctrTitle"/>
          </p:nvPr>
        </p:nvSpPr>
        <p:spPr bwMode="auto">
          <a:xfrm>
            <a:off x="685800" y="331788"/>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solidFill>
                  <a:srgbClr val="990033"/>
                </a:solidFill>
                <a:latin typeface="Arial" charset="0"/>
              </a:rPr>
              <a:t>Overloads and Single Phasing</a:t>
            </a:r>
            <a:endParaRPr lang="en-AU" altLang="en-US" sz="2400" b="1">
              <a:solidFill>
                <a:srgbClr val="990033"/>
              </a:solidFill>
              <a:latin typeface="Arial" charset="0"/>
            </a:endParaRPr>
          </a:p>
        </p:txBody>
      </p:sp>
      <p:sp>
        <p:nvSpPr>
          <p:cNvPr id="79876" name="Line 4"/>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79877" name="Text Box 5"/>
          <p:cNvSpPr txBox="1">
            <a:spLocks noChangeArrowheads="1"/>
          </p:cNvSpPr>
          <p:nvPr/>
        </p:nvSpPr>
        <p:spPr bwMode="auto">
          <a:xfrm>
            <a:off x="876300" y="5372100"/>
            <a:ext cx="685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endParaRPr lang="en-US" altLang="en-US"/>
          </a:p>
        </p:txBody>
      </p:sp>
      <p:sp>
        <p:nvSpPr>
          <p:cNvPr id="79879" name="AutoShape 7"/>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sp>
        <p:nvSpPr>
          <p:cNvPr id="79883" name="Text Box 11"/>
          <p:cNvSpPr txBox="1">
            <a:spLocks noChangeArrowheads="1"/>
          </p:cNvSpPr>
          <p:nvPr/>
        </p:nvSpPr>
        <p:spPr bwMode="auto">
          <a:xfrm>
            <a:off x="677863" y="998538"/>
            <a:ext cx="7543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r>
              <a:rPr lang="en-US" altLang="en-US" b="1">
                <a:solidFill>
                  <a:srgbClr val="990033"/>
                </a:solidFill>
                <a:cs typeface="Times New Roman" charset="0"/>
              </a:rPr>
              <a:t>Thermal overload heaters should be connected in the motor </a:t>
            </a:r>
            <a:r>
              <a:rPr lang="en-US" altLang="en-US" b="1">
                <a:solidFill>
                  <a:schemeClr val="tx1"/>
                </a:solidFill>
                <a:cs typeface="Times New Roman" charset="0"/>
              </a:rPr>
              <a:t>coil circuit</a:t>
            </a:r>
            <a:r>
              <a:rPr lang="en-US" altLang="en-US" b="1">
                <a:solidFill>
                  <a:srgbClr val="990033"/>
                </a:solidFill>
                <a:cs typeface="Times New Roman" charset="0"/>
              </a:rPr>
              <a:t>, and set to the maximum </a:t>
            </a:r>
            <a:r>
              <a:rPr lang="en-US" altLang="en-US" b="1">
                <a:solidFill>
                  <a:schemeClr val="tx1"/>
                </a:solidFill>
                <a:cs typeface="Times New Roman" charset="0"/>
              </a:rPr>
              <a:t>coil</a:t>
            </a:r>
            <a:r>
              <a:rPr lang="en-US" altLang="en-US" b="1">
                <a:solidFill>
                  <a:srgbClr val="990033"/>
                </a:solidFill>
                <a:cs typeface="Times New Roman" charset="0"/>
              </a:rPr>
              <a:t> current (not the line current) to provide ‘single phasing’ protection.</a:t>
            </a:r>
            <a:endParaRPr lang="en-AU" altLang="en-US" b="1">
              <a:solidFill>
                <a:srgbClr val="990033"/>
              </a:solidFill>
            </a:endParaRPr>
          </a:p>
        </p:txBody>
      </p:sp>
      <p:sp>
        <p:nvSpPr>
          <p:cNvPr id="79884" name="AutoShape 12"/>
          <p:cNvSpPr>
            <a:spLocks noChangeArrowheads="1"/>
          </p:cNvSpPr>
          <p:nvPr/>
        </p:nvSpPr>
        <p:spPr bwMode="auto">
          <a:xfrm>
            <a:off x="685800" y="3171825"/>
            <a:ext cx="1066800" cy="561975"/>
          </a:xfrm>
          <a:prstGeom prst="wedgeRectCallout">
            <a:avLst>
              <a:gd name="adj1" fmla="val 88245"/>
              <a:gd name="adj2" fmla="val 59042"/>
            </a:avLst>
          </a:prstGeom>
          <a:solidFill>
            <a:srgbClr val="00FF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Overload heater</a:t>
            </a:r>
            <a:endParaRPr lang="en-AU" altLang="en-US" sz="1600"/>
          </a:p>
        </p:txBody>
      </p:sp>
      <p:sp>
        <p:nvSpPr>
          <p:cNvPr id="79889" name="AutoShape 17"/>
          <p:cNvSpPr>
            <a:spLocks noChangeArrowheads="1"/>
          </p:cNvSpPr>
          <p:nvPr/>
        </p:nvSpPr>
        <p:spPr bwMode="auto">
          <a:xfrm>
            <a:off x="4025900" y="3444875"/>
            <a:ext cx="1066800" cy="533400"/>
          </a:xfrm>
          <a:prstGeom prst="wedgeRectCallout">
            <a:avLst>
              <a:gd name="adj1" fmla="val 53125"/>
              <a:gd name="adj2" fmla="val -142560"/>
            </a:avLst>
          </a:prstGeom>
          <a:solidFill>
            <a:srgbClr val="FFCC99"/>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Overload heater</a:t>
            </a:r>
            <a:endParaRPr lang="en-AU" altLang="en-US" sz="1600"/>
          </a:p>
        </p:txBody>
      </p:sp>
      <p:sp>
        <p:nvSpPr>
          <p:cNvPr id="79890" name="AutoShape 18"/>
          <p:cNvSpPr>
            <a:spLocks noChangeArrowheads="1"/>
          </p:cNvSpPr>
          <p:nvPr/>
        </p:nvSpPr>
        <p:spPr bwMode="auto">
          <a:xfrm>
            <a:off x="7519988" y="3259138"/>
            <a:ext cx="1409700" cy="2057400"/>
          </a:xfrm>
          <a:prstGeom prst="wedgeRectCallout">
            <a:avLst>
              <a:gd name="adj1" fmla="val -114866"/>
              <a:gd name="adj2" fmla="val -58102"/>
            </a:avLst>
          </a:prstGeom>
          <a:solidFill>
            <a:srgbClr val="FFCC99"/>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This arrangement may not provide protection against the loss of one phase.</a:t>
            </a:r>
            <a:endParaRPr lang="en-AU" altLang="en-US" sz="1600"/>
          </a:p>
        </p:txBody>
      </p:sp>
      <p:graphicFrame>
        <p:nvGraphicFramePr>
          <p:cNvPr id="79891" name="Object 19"/>
          <p:cNvGraphicFramePr>
            <a:graphicFrameLocks noChangeAspect="1"/>
          </p:cNvGraphicFramePr>
          <p:nvPr/>
        </p:nvGraphicFramePr>
        <p:xfrm>
          <a:off x="3316288" y="5451475"/>
          <a:ext cx="2819400" cy="842963"/>
        </p:xfrm>
        <a:graphic>
          <a:graphicData uri="http://schemas.openxmlformats.org/presentationml/2006/ole">
            <mc:AlternateContent xmlns:mc="http://schemas.openxmlformats.org/markup-compatibility/2006">
              <mc:Choice xmlns:v="urn:schemas-microsoft-com:vml" Requires="v">
                <p:oleObj spid="_x0000_s79901" name="Bitmap Image" r:id="rId4" imgW="2133898" imgH="638264" progId="Paint.Picture">
                  <p:embed/>
                </p:oleObj>
              </mc:Choice>
              <mc:Fallback>
                <p:oleObj name="Bitmap Image" r:id="rId4" imgW="2133898" imgH="638264" progId="Paint.Picture">
                  <p:embed/>
                  <p:pic>
                    <p:nvPicPr>
                      <p:cNvPr id="0"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6288" y="5451475"/>
                        <a:ext cx="2819400" cy="84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9892" name="Picture 20" descr="C:\Ppoint\GIF Files\NotAllowed.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000750" y="2495550"/>
            <a:ext cx="936625" cy="8683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9884"/>
                                        </p:tgtEl>
                                        <p:attrNameLst>
                                          <p:attrName>style.visibility</p:attrName>
                                        </p:attrNameLst>
                                      </p:cBhvr>
                                      <p:to>
                                        <p:strVal val="visible"/>
                                      </p:to>
                                    </p:set>
                                    <p:animEffect transition="in" filter="checkerboard(across)">
                                      <p:cBhvr>
                                        <p:cTn id="7" dur="500"/>
                                        <p:tgtEl>
                                          <p:spTgt spid="798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9889"/>
                                        </p:tgtEl>
                                        <p:attrNameLst>
                                          <p:attrName>style.visibility</p:attrName>
                                        </p:attrNameLst>
                                      </p:cBhvr>
                                      <p:to>
                                        <p:strVal val="visible"/>
                                      </p:to>
                                    </p:set>
                                    <p:animEffect transition="in" filter="checkerboard(across)">
                                      <p:cBhvr>
                                        <p:cTn id="12" dur="500"/>
                                        <p:tgtEl>
                                          <p:spTgt spid="798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9890"/>
                                        </p:tgtEl>
                                        <p:attrNameLst>
                                          <p:attrName>style.visibility</p:attrName>
                                        </p:attrNameLst>
                                      </p:cBhvr>
                                      <p:to>
                                        <p:strVal val="visible"/>
                                      </p:to>
                                    </p:set>
                                    <p:animEffect transition="in" filter="checkerboard(across)">
                                      <p:cBhvr>
                                        <p:cTn id="17" dur="500"/>
                                        <p:tgtEl>
                                          <p:spTgt spid="79890"/>
                                        </p:tgtEl>
                                      </p:cBhvr>
                                    </p:animEffect>
                                  </p:childTnLst>
                                </p:cTn>
                              </p:par>
                            </p:childTnLst>
                          </p:cTn>
                        </p:par>
                        <p:par>
                          <p:cTn id="18" fill="hold" nodeType="afterGroup">
                            <p:stCondLst>
                              <p:cond delay="500"/>
                            </p:stCondLst>
                            <p:childTnLst>
                              <p:par>
                                <p:cTn id="19" presetID="3" presetClass="entr" presetSubtype="10" fill="hold" nodeType="afterEffect">
                                  <p:stCondLst>
                                    <p:cond delay="0"/>
                                  </p:stCondLst>
                                  <p:childTnLst>
                                    <p:set>
                                      <p:cBhvr>
                                        <p:cTn id="20" dur="1" fill="hold">
                                          <p:stCondLst>
                                            <p:cond delay="0"/>
                                          </p:stCondLst>
                                        </p:cTn>
                                        <p:tgtEl>
                                          <p:spTgt spid="79892"/>
                                        </p:tgtEl>
                                        <p:attrNameLst>
                                          <p:attrName>style.visibility</p:attrName>
                                        </p:attrNameLst>
                                      </p:cBhvr>
                                      <p:to>
                                        <p:strVal val="visible"/>
                                      </p:to>
                                    </p:set>
                                    <p:animEffect transition="in" filter="blinds(horizontal)">
                                      <p:cBhvr>
                                        <p:cTn id="21" dur="500"/>
                                        <p:tgtEl>
                                          <p:spTgt spid="79892"/>
                                        </p:tgtEl>
                                      </p:cBhvr>
                                    </p:animEffect>
                                  </p:childTnLst>
                                </p:cTn>
                              </p:par>
                            </p:childTnLst>
                          </p:cTn>
                        </p:par>
                        <p:par>
                          <p:cTn id="22" fill="hold" nodeType="afterGroup">
                            <p:stCondLst>
                              <p:cond delay="1000"/>
                            </p:stCondLst>
                            <p:childTnLst>
                              <p:par>
                                <p:cTn id="23" presetID="23" presetClass="entr" presetSubtype="16" fill="hold" grpId="0" nodeType="afterEffect">
                                  <p:stCondLst>
                                    <p:cond delay="0"/>
                                  </p:stCondLst>
                                  <p:childTnLst>
                                    <p:set>
                                      <p:cBhvr>
                                        <p:cTn id="24" dur="1" fill="hold">
                                          <p:stCondLst>
                                            <p:cond delay="0"/>
                                          </p:stCondLst>
                                        </p:cTn>
                                        <p:tgtEl>
                                          <p:spTgt spid="79879"/>
                                        </p:tgtEl>
                                        <p:attrNameLst>
                                          <p:attrName>style.visibility</p:attrName>
                                        </p:attrNameLst>
                                      </p:cBhvr>
                                      <p:to>
                                        <p:strVal val="visible"/>
                                      </p:to>
                                    </p:set>
                                    <p:anim calcmode="lin" valueType="num">
                                      <p:cBhvr>
                                        <p:cTn id="25" dur="500" fill="hold"/>
                                        <p:tgtEl>
                                          <p:spTgt spid="79879"/>
                                        </p:tgtEl>
                                        <p:attrNameLst>
                                          <p:attrName>ppt_w</p:attrName>
                                        </p:attrNameLst>
                                      </p:cBhvr>
                                      <p:tavLst>
                                        <p:tav tm="0">
                                          <p:val>
                                            <p:fltVal val="0"/>
                                          </p:val>
                                        </p:tav>
                                        <p:tav tm="100000">
                                          <p:val>
                                            <p:strVal val="#ppt_w"/>
                                          </p:val>
                                        </p:tav>
                                      </p:tavLst>
                                    </p:anim>
                                    <p:anim calcmode="lin" valueType="num">
                                      <p:cBhvr>
                                        <p:cTn id="26" dur="500" fill="hold"/>
                                        <p:tgtEl>
                                          <p:spTgt spid="7987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9" grpId="0" animBg="1" autoUpdateAnimBg="0"/>
      <p:bldP spid="79884" grpId="0" animBg="1" autoUpdateAnimBg="0"/>
      <p:bldP spid="79889" grpId="0" animBg="1" autoUpdateAnimBg="0"/>
      <p:bldP spid="79890"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pic>
        <p:nvPicPr>
          <p:cNvPr id="80909" name="Picture 13" descr="C:\Ppoint\AutoTrans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41475"/>
            <a:ext cx="6092825" cy="4378325"/>
          </a:xfrm>
          <a:prstGeom prst="rect">
            <a:avLst/>
          </a:prstGeom>
          <a:noFill/>
          <a:extLst>
            <a:ext uri="{909E8E84-426E-40DD-AFC4-6F175D3DCCD1}">
              <a14:hiddenFill xmlns:a14="http://schemas.microsoft.com/office/drawing/2010/main">
                <a:solidFill>
                  <a:srgbClr val="FFFFFF"/>
                </a:solidFill>
              </a14:hiddenFill>
            </a:ext>
          </a:extLst>
        </p:spPr>
      </p:pic>
      <p:sp>
        <p:nvSpPr>
          <p:cNvPr id="80899" name="Rectangle 3"/>
          <p:cNvSpPr>
            <a:spLocks noGrp="1" noChangeArrowheads="1"/>
          </p:cNvSpPr>
          <p:nvPr>
            <p:ph type="ctrTitle"/>
          </p:nvPr>
        </p:nvSpPr>
        <p:spPr bwMode="auto">
          <a:xfrm>
            <a:off x="685800" y="331788"/>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solidFill>
                  <a:srgbClr val="990033"/>
                </a:solidFill>
                <a:latin typeface="Arial" charset="0"/>
              </a:rPr>
              <a:t>3-Phase Autotransformer</a:t>
            </a:r>
            <a:endParaRPr lang="en-AU" altLang="en-US" sz="2400" b="1">
              <a:solidFill>
                <a:srgbClr val="990033"/>
              </a:solidFill>
              <a:latin typeface="Arial" charset="0"/>
            </a:endParaRPr>
          </a:p>
        </p:txBody>
      </p:sp>
      <p:sp>
        <p:nvSpPr>
          <p:cNvPr id="80900" name="Line 4"/>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80901" name="Text Box 5"/>
          <p:cNvSpPr txBox="1">
            <a:spLocks noChangeArrowheads="1"/>
          </p:cNvSpPr>
          <p:nvPr/>
        </p:nvSpPr>
        <p:spPr bwMode="auto">
          <a:xfrm>
            <a:off x="876300" y="5372100"/>
            <a:ext cx="685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endParaRPr lang="en-US" altLang="en-US"/>
          </a:p>
        </p:txBody>
      </p:sp>
      <p:sp>
        <p:nvSpPr>
          <p:cNvPr id="80903" name="AutoShape 7"/>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sp>
        <p:nvSpPr>
          <p:cNvPr id="80904" name="Text Box 8"/>
          <p:cNvSpPr txBox="1">
            <a:spLocks noChangeArrowheads="1"/>
          </p:cNvSpPr>
          <p:nvPr/>
        </p:nvSpPr>
        <p:spPr bwMode="auto">
          <a:xfrm>
            <a:off x="677863" y="903288"/>
            <a:ext cx="7543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r>
              <a:rPr lang="en-US" altLang="en-US" b="1">
                <a:solidFill>
                  <a:srgbClr val="990033"/>
                </a:solidFill>
                <a:cs typeface="Times New Roman" charset="0"/>
              </a:rPr>
              <a:t>A 3-phase autotransformer starter reduces the line current by reducing the voltage applied to the motor during starting.</a:t>
            </a:r>
            <a:endParaRPr lang="en-AU" altLang="en-US" b="1">
              <a:solidFill>
                <a:srgbClr val="990033"/>
              </a:solidFill>
            </a:endParaRPr>
          </a:p>
        </p:txBody>
      </p:sp>
      <p:sp>
        <p:nvSpPr>
          <p:cNvPr id="80905" name="AutoShape 9"/>
          <p:cNvSpPr>
            <a:spLocks noChangeArrowheads="1"/>
          </p:cNvSpPr>
          <p:nvPr/>
        </p:nvSpPr>
        <p:spPr bwMode="auto">
          <a:xfrm>
            <a:off x="5715000" y="1752600"/>
            <a:ext cx="1676400" cy="561975"/>
          </a:xfrm>
          <a:prstGeom prst="wedgeRectCallout">
            <a:avLst>
              <a:gd name="adj1" fmla="val -120454"/>
              <a:gd name="adj2" fmla="val 109606"/>
            </a:avLst>
          </a:prstGeom>
          <a:solidFill>
            <a:srgbClr val="00FF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3-coil autotransformer</a:t>
            </a:r>
            <a:endParaRPr lang="en-AU" altLang="en-US" sz="1600"/>
          </a:p>
        </p:txBody>
      </p:sp>
      <p:sp>
        <p:nvSpPr>
          <p:cNvPr id="80907" name="AutoShape 11"/>
          <p:cNvSpPr>
            <a:spLocks noChangeArrowheads="1"/>
          </p:cNvSpPr>
          <p:nvPr/>
        </p:nvSpPr>
        <p:spPr bwMode="auto">
          <a:xfrm>
            <a:off x="7451725" y="4864100"/>
            <a:ext cx="1409700" cy="869950"/>
          </a:xfrm>
          <a:prstGeom prst="wedgeRectCallout">
            <a:avLst>
              <a:gd name="adj1" fmla="val -74213"/>
              <a:gd name="adj2" fmla="val -12593"/>
            </a:avLst>
          </a:prstGeom>
          <a:solidFill>
            <a:srgbClr val="FFCC99"/>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3-terminal SCI motor (star or delta)</a:t>
            </a:r>
            <a:endParaRPr lang="en-AU" altLang="en-US" sz="1600"/>
          </a:p>
        </p:txBody>
      </p:sp>
      <p:sp>
        <p:nvSpPr>
          <p:cNvPr id="80910" name="AutoShape 14"/>
          <p:cNvSpPr>
            <a:spLocks noChangeArrowheads="1"/>
          </p:cNvSpPr>
          <p:nvPr/>
        </p:nvSpPr>
        <p:spPr bwMode="auto">
          <a:xfrm>
            <a:off x="5486400" y="4038600"/>
            <a:ext cx="1676400" cy="561975"/>
          </a:xfrm>
          <a:prstGeom prst="wedgeRectCallout">
            <a:avLst>
              <a:gd name="adj1" fmla="val -105398"/>
              <a:gd name="adj2" fmla="val -2542"/>
            </a:avLst>
          </a:prstGeom>
          <a:solidFill>
            <a:srgbClr val="00FF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2-coil autotransformer</a:t>
            </a:r>
            <a:endParaRPr lang="en-AU" altLang="en-US" sz="1600"/>
          </a:p>
        </p:txBody>
      </p:sp>
      <p:sp>
        <p:nvSpPr>
          <p:cNvPr id="80911" name="Text Box 15"/>
          <p:cNvSpPr txBox="1">
            <a:spLocks noChangeArrowheads="1"/>
          </p:cNvSpPr>
          <p:nvPr/>
        </p:nvSpPr>
        <p:spPr bwMode="auto">
          <a:xfrm>
            <a:off x="685800" y="4602163"/>
            <a:ext cx="91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a:solidFill>
                  <a:srgbClr val="990033"/>
                </a:solidFill>
                <a:cs typeface="Times New Roman" charset="0"/>
              </a:rPr>
              <a:t>415 V</a:t>
            </a:r>
            <a:br>
              <a:rPr lang="en-US" altLang="en-US">
                <a:solidFill>
                  <a:srgbClr val="990033"/>
                </a:solidFill>
                <a:cs typeface="Times New Roman" charset="0"/>
              </a:rPr>
            </a:br>
            <a:r>
              <a:rPr lang="en-US" altLang="en-US">
                <a:solidFill>
                  <a:srgbClr val="990033"/>
                </a:solidFill>
                <a:cs typeface="Times New Roman" charset="0"/>
              </a:rPr>
              <a:t>50 Hz</a:t>
            </a:r>
            <a:endParaRPr lang="en-AU" altLang="en-US">
              <a:solidFill>
                <a:srgbClr val="990033"/>
              </a:solidFill>
            </a:endParaRPr>
          </a:p>
        </p:txBody>
      </p:sp>
      <p:sp>
        <p:nvSpPr>
          <p:cNvPr id="80912" name="Text Box 16"/>
          <p:cNvSpPr txBox="1">
            <a:spLocks noChangeArrowheads="1"/>
          </p:cNvSpPr>
          <p:nvPr/>
        </p:nvSpPr>
        <p:spPr bwMode="auto">
          <a:xfrm>
            <a:off x="685800" y="2362200"/>
            <a:ext cx="91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a:solidFill>
                  <a:srgbClr val="990033"/>
                </a:solidFill>
                <a:cs typeface="Times New Roman" charset="0"/>
              </a:rPr>
              <a:t>415 V</a:t>
            </a:r>
            <a:br>
              <a:rPr lang="en-US" altLang="en-US">
                <a:solidFill>
                  <a:srgbClr val="990033"/>
                </a:solidFill>
                <a:cs typeface="Times New Roman" charset="0"/>
              </a:rPr>
            </a:br>
            <a:r>
              <a:rPr lang="en-US" altLang="en-US">
                <a:solidFill>
                  <a:srgbClr val="990033"/>
                </a:solidFill>
                <a:cs typeface="Times New Roman" charset="0"/>
              </a:rPr>
              <a:t>50 Hz</a:t>
            </a:r>
            <a:endParaRPr lang="en-AU" altLang="en-US">
              <a:solidFill>
                <a:srgbClr val="990033"/>
              </a:solidFill>
            </a:endParaRPr>
          </a:p>
        </p:txBody>
      </p:sp>
      <p:sp>
        <p:nvSpPr>
          <p:cNvPr id="80913" name="Text Box 17"/>
          <p:cNvSpPr txBox="1">
            <a:spLocks noChangeArrowheads="1"/>
          </p:cNvSpPr>
          <p:nvPr/>
        </p:nvSpPr>
        <p:spPr bwMode="auto">
          <a:xfrm>
            <a:off x="2924175" y="5951538"/>
            <a:ext cx="4114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sz="1800">
                <a:solidFill>
                  <a:schemeClr val="tx1"/>
                </a:solidFill>
                <a:cs typeface="Times New Roman" charset="0"/>
              </a:rPr>
              <a:t>Motor starting torque is proportional to the square of the applied voltage.</a:t>
            </a:r>
            <a:endParaRPr lang="en-AU" altLang="en-US"/>
          </a:p>
        </p:txBody>
      </p:sp>
      <p:sp>
        <p:nvSpPr>
          <p:cNvPr id="80914" name="Text Box 18"/>
          <p:cNvSpPr txBox="1">
            <a:spLocks noChangeArrowheads="1"/>
          </p:cNvSpPr>
          <p:nvPr/>
        </p:nvSpPr>
        <p:spPr bwMode="auto">
          <a:xfrm>
            <a:off x="7175500" y="2433638"/>
            <a:ext cx="16764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sz="1800">
                <a:solidFill>
                  <a:schemeClr val="tx1"/>
                </a:solidFill>
                <a:cs typeface="Times New Roman" charset="0"/>
              </a:rPr>
              <a:t>80% line voltage gives 64% of DOL starting torque.</a:t>
            </a:r>
            <a:endParaRPr lang="en-AU" altLang="en-US"/>
          </a:p>
        </p:txBody>
      </p:sp>
      <p:sp>
        <p:nvSpPr>
          <p:cNvPr id="80917" name="Text Box 21"/>
          <p:cNvSpPr txBox="1">
            <a:spLocks noChangeArrowheads="1"/>
          </p:cNvSpPr>
          <p:nvPr/>
        </p:nvSpPr>
        <p:spPr bwMode="auto">
          <a:xfrm>
            <a:off x="4572000" y="4648200"/>
            <a:ext cx="1676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sz="1600"/>
              <a:t>Open-delta connection</a:t>
            </a:r>
            <a:endParaRPr lang="en-AU" altLang="en-US" sz="1600"/>
          </a:p>
        </p:txBody>
      </p:sp>
      <p:sp>
        <p:nvSpPr>
          <p:cNvPr id="80918" name="Text Box 22"/>
          <p:cNvSpPr txBox="1">
            <a:spLocks noChangeArrowheads="1"/>
          </p:cNvSpPr>
          <p:nvPr/>
        </p:nvSpPr>
        <p:spPr bwMode="auto">
          <a:xfrm>
            <a:off x="4649788" y="2971800"/>
            <a:ext cx="1371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sz="1600"/>
              <a:t>Star connection</a:t>
            </a:r>
            <a:endParaRPr lang="en-AU" altLang="en-US"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0905"/>
                                        </p:tgtEl>
                                        <p:attrNameLst>
                                          <p:attrName>style.visibility</p:attrName>
                                        </p:attrNameLst>
                                      </p:cBhvr>
                                      <p:to>
                                        <p:strVal val="visible"/>
                                      </p:to>
                                    </p:set>
                                    <p:animEffect transition="in" filter="checkerboard(across)">
                                      <p:cBhvr>
                                        <p:cTn id="7" dur="500"/>
                                        <p:tgtEl>
                                          <p:spTgt spid="809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0910"/>
                                        </p:tgtEl>
                                        <p:attrNameLst>
                                          <p:attrName>style.visibility</p:attrName>
                                        </p:attrNameLst>
                                      </p:cBhvr>
                                      <p:to>
                                        <p:strVal val="visible"/>
                                      </p:to>
                                    </p:set>
                                    <p:animEffect transition="in" filter="checkerboard(across)">
                                      <p:cBhvr>
                                        <p:cTn id="12" dur="500"/>
                                        <p:tgtEl>
                                          <p:spTgt spid="80910"/>
                                        </p:tgtEl>
                                      </p:cBhvr>
                                    </p:animEffect>
                                  </p:childTnLst>
                                </p:cTn>
                              </p:par>
                            </p:childTnLst>
                          </p:cTn>
                        </p:par>
                        <p:par>
                          <p:cTn id="13" fill="hold" nodeType="afterGroup">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80918"/>
                                        </p:tgtEl>
                                        <p:attrNameLst>
                                          <p:attrName>style.visibility</p:attrName>
                                        </p:attrNameLst>
                                      </p:cBhvr>
                                      <p:to>
                                        <p:strVal val="visible"/>
                                      </p:to>
                                    </p:set>
                                    <p:anim calcmode="lin" valueType="num">
                                      <p:cBhvr>
                                        <p:cTn id="16" dur="500" fill="hold"/>
                                        <p:tgtEl>
                                          <p:spTgt spid="80918"/>
                                        </p:tgtEl>
                                        <p:attrNameLst>
                                          <p:attrName>ppt_w</p:attrName>
                                        </p:attrNameLst>
                                      </p:cBhvr>
                                      <p:tavLst>
                                        <p:tav tm="0">
                                          <p:val>
                                            <p:fltVal val="0"/>
                                          </p:val>
                                        </p:tav>
                                        <p:tav tm="100000">
                                          <p:val>
                                            <p:strVal val="#ppt_w"/>
                                          </p:val>
                                        </p:tav>
                                      </p:tavLst>
                                    </p:anim>
                                    <p:anim calcmode="lin" valueType="num">
                                      <p:cBhvr>
                                        <p:cTn id="17" dur="500" fill="hold"/>
                                        <p:tgtEl>
                                          <p:spTgt spid="80918"/>
                                        </p:tgtEl>
                                        <p:attrNameLst>
                                          <p:attrName>ppt_h</p:attrName>
                                        </p:attrNameLst>
                                      </p:cBhvr>
                                      <p:tavLst>
                                        <p:tav tm="0">
                                          <p:val>
                                            <p:fltVal val="0"/>
                                          </p:val>
                                        </p:tav>
                                        <p:tav tm="100000">
                                          <p:val>
                                            <p:strVal val="#ppt_h"/>
                                          </p:val>
                                        </p:tav>
                                      </p:tavLst>
                                    </p:anim>
                                  </p:childTnLst>
                                </p:cTn>
                              </p:par>
                            </p:childTnLst>
                          </p:cTn>
                        </p:par>
                        <p:par>
                          <p:cTn id="18" fill="hold" nodeType="afterGroup">
                            <p:stCondLst>
                              <p:cond delay="1000"/>
                            </p:stCondLst>
                            <p:childTnLst>
                              <p:par>
                                <p:cTn id="19" presetID="23" presetClass="entr" presetSubtype="16" fill="hold" grpId="0" nodeType="afterEffect">
                                  <p:stCondLst>
                                    <p:cond delay="0"/>
                                  </p:stCondLst>
                                  <p:childTnLst>
                                    <p:set>
                                      <p:cBhvr>
                                        <p:cTn id="20" dur="1" fill="hold">
                                          <p:stCondLst>
                                            <p:cond delay="0"/>
                                          </p:stCondLst>
                                        </p:cTn>
                                        <p:tgtEl>
                                          <p:spTgt spid="80917"/>
                                        </p:tgtEl>
                                        <p:attrNameLst>
                                          <p:attrName>style.visibility</p:attrName>
                                        </p:attrNameLst>
                                      </p:cBhvr>
                                      <p:to>
                                        <p:strVal val="visible"/>
                                      </p:to>
                                    </p:set>
                                    <p:anim calcmode="lin" valueType="num">
                                      <p:cBhvr>
                                        <p:cTn id="21" dur="500" fill="hold"/>
                                        <p:tgtEl>
                                          <p:spTgt spid="80917"/>
                                        </p:tgtEl>
                                        <p:attrNameLst>
                                          <p:attrName>ppt_w</p:attrName>
                                        </p:attrNameLst>
                                      </p:cBhvr>
                                      <p:tavLst>
                                        <p:tav tm="0">
                                          <p:val>
                                            <p:fltVal val="0"/>
                                          </p:val>
                                        </p:tav>
                                        <p:tav tm="100000">
                                          <p:val>
                                            <p:strVal val="#ppt_w"/>
                                          </p:val>
                                        </p:tav>
                                      </p:tavLst>
                                    </p:anim>
                                    <p:anim calcmode="lin" valueType="num">
                                      <p:cBhvr>
                                        <p:cTn id="22" dur="500" fill="hold"/>
                                        <p:tgtEl>
                                          <p:spTgt spid="80917"/>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0907"/>
                                        </p:tgtEl>
                                        <p:attrNameLst>
                                          <p:attrName>style.visibility</p:attrName>
                                        </p:attrNameLst>
                                      </p:cBhvr>
                                      <p:to>
                                        <p:strVal val="visible"/>
                                      </p:to>
                                    </p:set>
                                    <p:animEffect transition="in" filter="checkerboard(across)">
                                      <p:cBhvr>
                                        <p:cTn id="27" dur="500"/>
                                        <p:tgtEl>
                                          <p:spTgt spid="8090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1" fill="hold" grpId="0" nodeType="clickEffect">
                                  <p:stCondLst>
                                    <p:cond delay="0"/>
                                  </p:stCondLst>
                                  <p:childTnLst>
                                    <p:set>
                                      <p:cBhvr>
                                        <p:cTn id="31" dur="1" fill="hold">
                                          <p:stCondLst>
                                            <p:cond delay="0"/>
                                          </p:stCondLst>
                                        </p:cTn>
                                        <p:tgtEl>
                                          <p:spTgt spid="80913"/>
                                        </p:tgtEl>
                                        <p:attrNameLst>
                                          <p:attrName>style.visibility</p:attrName>
                                        </p:attrNameLst>
                                      </p:cBhvr>
                                      <p:to>
                                        <p:strVal val="visible"/>
                                      </p:to>
                                    </p:set>
                                    <p:anim calcmode="lin" valueType="num">
                                      <p:cBhvr additive="base">
                                        <p:cTn id="32" dur="500" fill="hold"/>
                                        <p:tgtEl>
                                          <p:spTgt spid="80913"/>
                                        </p:tgtEl>
                                        <p:attrNameLst>
                                          <p:attrName>ppt_x</p:attrName>
                                        </p:attrNameLst>
                                      </p:cBhvr>
                                      <p:tavLst>
                                        <p:tav tm="0">
                                          <p:val>
                                            <p:strVal val="#ppt_x"/>
                                          </p:val>
                                        </p:tav>
                                        <p:tav tm="100000">
                                          <p:val>
                                            <p:strVal val="#ppt_x"/>
                                          </p:val>
                                        </p:tav>
                                      </p:tavLst>
                                    </p:anim>
                                    <p:anim calcmode="lin" valueType="num">
                                      <p:cBhvr additive="base">
                                        <p:cTn id="33" dur="500" fill="hold"/>
                                        <p:tgtEl>
                                          <p:spTgt spid="80913"/>
                                        </p:tgtEl>
                                        <p:attrNameLst>
                                          <p:attrName>ppt_y</p:attrName>
                                        </p:attrNameLst>
                                      </p:cBhvr>
                                      <p:tavLst>
                                        <p:tav tm="0">
                                          <p:val>
                                            <p:strVal val="0-#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80914"/>
                                        </p:tgtEl>
                                        <p:attrNameLst>
                                          <p:attrName>style.visibility</p:attrName>
                                        </p:attrNameLst>
                                      </p:cBhvr>
                                      <p:to>
                                        <p:strVal val="visible"/>
                                      </p:to>
                                    </p:set>
                                    <p:anim calcmode="lin" valueType="num">
                                      <p:cBhvr additive="base">
                                        <p:cTn id="38" dur="500" fill="hold"/>
                                        <p:tgtEl>
                                          <p:spTgt spid="80914"/>
                                        </p:tgtEl>
                                        <p:attrNameLst>
                                          <p:attrName>ppt_x</p:attrName>
                                        </p:attrNameLst>
                                      </p:cBhvr>
                                      <p:tavLst>
                                        <p:tav tm="0">
                                          <p:val>
                                            <p:strVal val="0-#ppt_w/2"/>
                                          </p:val>
                                        </p:tav>
                                        <p:tav tm="100000">
                                          <p:val>
                                            <p:strVal val="#ppt_x"/>
                                          </p:val>
                                        </p:tav>
                                      </p:tavLst>
                                    </p:anim>
                                    <p:anim calcmode="lin" valueType="num">
                                      <p:cBhvr additive="base">
                                        <p:cTn id="39" dur="500" fill="hold"/>
                                        <p:tgtEl>
                                          <p:spTgt spid="80914"/>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500"/>
                            </p:stCondLst>
                            <p:childTnLst>
                              <p:par>
                                <p:cTn id="41" presetID="23" presetClass="entr" presetSubtype="16" fill="hold" grpId="0" nodeType="afterEffect">
                                  <p:stCondLst>
                                    <p:cond delay="0"/>
                                  </p:stCondLst>
                                  <p:childTnLst>
                                    <p:set>
                                      <p:cBhvr>
                                        <p:cTn id="42" dur="1" fill="hold">
                                          <p:stCondLst>
                                            <p:cond delay="0"/>
                                          </p:stCondLst>
                                        </p:cTn>
                                        <p:tgtEl>
                                          <p:spTgt spid="80903"/>
                                        </p:tgtEl>
                                        <p:attrNameLst>
                                          <p:attrName>style.visibility</p:attrName>
                                        </p:attrNameLst>
                                      </p:cBhvr>
                                      <p:to>
                                        <p:strVal val="visible"/>
                                      </p:to>
                                    </p:set>
                                    <p:anim calcmode="lin" valueType="num">
                                      <p:cBhvr>
                                        <p:cTn id="43" dur="500" fill="hold"/>
                                        <p:tgtEl>
                                          <p:spTgt spid="80903"/>
                                        </p:tgtEl>
                                        <p:attrNameLst>
                                          <p:attrName>ppt_w</p:attrName>
                                        </p:attrNameLst>
                                      </p:cBhvr>
                                      <p:tavLst>
                                        <p:tav tm="0">
                                          <p:val>
                                            <p:fltVal val="0"/>
                                          </p:val>
                                        </p:tav>
                                        <p:tav tm="100000">
                                          <p:val>
                                            <p:strVal val="#ppt_w"/>
                                          </p:val>
                                        </p:tav>
                                      </p:tavLst>
                                    </p:anim>
                                    <p:anim calcmode="lin" valueType="num">
                                      <p:cBhvr>
                                        <p:cTn id="44" dur="500" fill="hold"/>
                                        <p:tgtEl>
                                          <p:spTgt spid="8090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3" grpId="0" animBg="1" autoUpdateAnimBg="0"/>
      <p:bldP spid="80905" grpId="0" animBg="1" autoUpdateAnimBg="0"/>
      <p:bldP spid="80907" grpId="0" animBg="1" autoUpdateAnimBg="0"/>
      <p:bldP spid="80910" grpId="0" animBg="1" autoUpdateAnimBg="0"/>
      <p:bldP spid="80913" grpId="0" autoUpdateAnimBg="0"/>
      <p:bldP spid="80914" grpId="0" autoUpdateAnimBg="0"/>
      <p:bldP spid="80917" grpId="0" autoUpdateAnimBg="0"/>
      <p:bldP spid="80918"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pic>
        <p:nvPicPr>
          <p:cNvPr id="81937" name="Picture 17" descr="C:\Ppoint\Autotrans0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38200"/>
            <a:ext cx="7543800" cy="5143500"/>
          </a:xfrm>
          <a:prstGeom prst="rect">
            <a:avLst/>
          </a:prstGeom>
          <a:noFill/>
          <a:extLst>
            <a:ext uri="{909E8E84-426E-40DD-AFC4-6F175D3DCCD1}">
              <a14:hiddenFill xmlns:a14="http://schemas.microsoft.com/office/drawing/2010/main">
                <a:solidFill>
                  <a:srgbClr val="FFFFFF"/>
                </a:solidFill>
              </a14:hiddenFill>
            </a:ext>
          </a:extLst>
        </p:spPr>
      </p:pic>
      <p:sp>
        <p:nvSpPr>
          <p:cNvPr id="81923" name="Rectangle 3"/>
          <p:cNvSpPr>
            <a:spLocks noGrp="1" noChangeArrowheads="1"/>
          </p:cNvSpPr>
          <p:nvPr>
            <p:ph type="ctrTitle"/>
          </p:nvPr>
        </p:nvSpPr>
        <p:spPr bwMode="auto">
          <a:xfrm>
            <a:off x="685800" y="331788"/>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solidFill>
                  <a:srgbClr val="990033"/>
                </a:solidFill>
                <a:latin typeface="Arial" charset="0"/>
              </a:rPr>
              <a:t>Autotransformer Starter Power Circuit</a:t>
            </a:r>
            <a:endParaRPr lang="en-AU" altLang="en-US" sz="2400" b="1">
              <a:solidFill>
                <a:srgbClr val="990033"/>
              </a:solidFill>
              <a:latin typeface="Arial" charset="0"/>
            </a:endParaRPr>
          </a:p>
        </p:txBody>
      </p:sp>
      <p:sp>
        <p:nvSpPr>
          <p:cNvPr id="81924" name="Line 4"/>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81925" name="Text Box 5"/>
          <p:cNvSpPr txBox="1">
            <a:spLocks noChangeArrowheads="1"/>
          </p:cNvSpPr>
          <p:nvPr/>
        </p:nvSpPr>
        <p:spPr bwMode="auto">
          <a:xfrm>
            <a:off x="876300" y="5372100"/>
            <a:ext cx="685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endParaRPr lang="en-US" altLang="en-US"/>
          </a:p>
        </p:txBody>
      </p:sp>
      <p:sp>
        <p:nvSpPr>
          <p:cNvPr id="81927" name="AutoShape 7"/>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sp>
        <p:nvSpPr>
          <p:cNvPr id="81932" name="AutoShape 12"/>
          <p:cNvSpPr>
            <a:spLocks noChangeArrowheads="1"/>
          </p:cNvSpPr>
          <p:nvPr/>
        </p:nvSpPr>
        <p:spPr bwMode="auto">
          <a:xfrm>
            <a:off x="5257800" y="2743200"/>
            <a:ext cx="1676400" cy="561975"/>
          </a:xfrm>
          <a:prstGeom prst="wedgeRectCallout">
            <a:avLst>
              <a:gd name="adj1" fmla="val -75759"/>
              <a:gd name="adj2" fmla="val 166384"/>
            </a:avLst>
          </a:prstGeom>
          <a:solidFill>
            <a:srgbClr val="00FF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3-coil autotransformer</a:t>
            </a:r>
            <a:endParaRPr lang="en-AU" altLang="en-US" sz="1600"/>
          </a:p>
        </p:txBody>
      </p:sp>
      <p:sp>
        <p:nvSpPr>
          <p:cNvPr id="81935" name="Text Box 15"/>
          <p:cNvSpPr txBox="1">
            <a:spLocks noChangeArrowheads="1"/>
          </p:cNvSpPr>
          <p:nvPr/>
        </p:nvSpPr>
        <p:spPr bwMode="auto">
          <a:xfrm>
            <a:off x="6477000" y="1600200"/>
            <a:ext cx="2133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sz="1800">
                <a:solidFill>
                  <a:schemeClr val="tx1"/>
                </a:solidFill>
                <a:cs typeface="Times New Roman" charset="0"/>
              </a:rPr>
              <a:t>Start with autotransformer on 64%, then switch to DOL.</a:t>
            </a:r>
            <a:endParaRPr lang="en-AU"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32"/>
                                        </p:tgtEl>
                                        <p:attrNameLst>
                                          <p:attrName>style.visibility</p:attrName>
                                        </p:attrNameLst>
                                      </p:cBhvr>
                                      <p:to>
                                        <p:strVal val="visible"/>
                                      </p:to>
                                    </p:set>
                                    <p:animEffect transition="in" filter="checkerboard(across)">
                                      <p:cBhvr>
                                        <p:cTn id="7" dur="500"/>
                                        <p:tgtEl>
                                          <p:spTgt spid="819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81935"/>
                                        </p:tgtEl>
                                        <p:attrNameLst>
                                          <p:attrName>style.visibility</p:attrName>
                                        </p:attrNameLst>
                                      </p:cBhvr>
                                      <p:to>
                                        <p:strVal val="visible"/>
                                      </p:to>
                                    </p:set>
                                    <p:anim calcmode="lin" valueType="num">
                                      <p:cBhvr additive="base">
                                        <p:cTn id="12" dur="500" fill="hold"/>
                                        <p:tgtEl>
                                          <p:spTgt spid="81935"/>
                                        </p:tgtEl>
                                        <p:attrNameLst>
                                          <p:attrName>ppt_x</p:attrName>
                                        </p:attrNameLst>
                                      </p:cBhvr>
                                      <p:tavLst>
                                        <p:tav tm="0">
                                          <p:val>
                                            <p:strVal val="#ppt_x"/>
                                          </p:val>
                                        </p:tav>
                                        <p:tav tm="100000">
                                          <p:val>
                                            <p:strVal val="#ppt_x"/>
                                          </p:val>
                                        </p:tav>
                                      </p:tavLst>
                                    </p:anim>
                                    <p:anim calcmode="lin" valueType="num">
                                      <p:cBhvr additive="base">
                                        <p:cTn id="13" dur="500" fill="hold"/>
                                        <p:tgtEl>
                                          <p:spTgt spid="81935"/>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500"/>
                            </p:stCondLst>
                            <p:childTnLst>
                              <p:par>
                                <p:cTn id="15" presetID="23" presetClass="entr" presetSubtype="16" fill="hold" grpId="0" nodeType="afterEffect">
                                  <p:stCondLst>
                                    <p:cond delay="0"/>
                                  </p:stCondLst>
                                  <p:childTnLst>
                                    <p:set>
                                      <p:cBhvr>
                                        <p:cTn id="16" dur="1" fill="hold">
                                          <p:stCondLst>
                                            <p:cond delay="0"/>
                                          </p:stCondLst>
                                        </p:cTn>
                                        <p:tgtEl>
                                          <p:spTgt spid="81927"/>
                                        </p:tgtEl>
                                        <p:attrNameLst>
                                          <p:attrName>style.visibility</p:attrName>
                                        </p:attrNameLst>
                                      </p:cBhvr>
                                      <p:to>
                                        <p:strVal val="visible"/>
                                      </p:to>
                                    </p:set>
                                    <p:anim calcmode="lin" valueType="num">
                                      <p:cBhvr>
                                        <p:cTn id="17" dur="500" fill="hold"/>
                                        <p:tgtEl>
                                          <p:spTgt spid="81927"/>
                                        </p:tgtEl>
                                        <p:attrNameLst>
                                          <p:attrName>ppt_w</p:attrName>
                                        </p:attrNameLst>
                                      </p:cBhvr>
                                      <p:tavLst>
                                        <p:tav tm="0">
                                          <p:val>
                                            <p:fltVal val="0"/>
                                          </p:val>
                                        </p:tav>
                                        <p:tav tm="100000">
                                          <p:val>
                                            <p:strVal val="#ppt_w"/>
                                          </p:val>
                                        </p:tav>
                                      </p:tavLst>
                                    </p:anim>
                                    <p:anim calcmode="lin" valueType="num">
                                      <p:cBhvr>
                                        <p:cTn id="18" dur="500" fill="hold"/>
                                        <p:tgtEl>
                                          <p:spTgt spid="819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7" grpId="0" animBg="1" autoUpdateAnimBg="0"/>
      <p:bldP spid="81932" grpId="0" animBg="1" autoUpdateAnimBg="0"/>
      <p:bldP spid="81935"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pic>
        <p:nvPicPr>
          <p:cNvPr id="82954" name="Picture 10" descr="C:\Ppoint\Autotrans0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950" y="1077913"/>
            <a:ext cx="6978650" cy="4792662"/>
          </a:xfrm>
          <a:prstGeom prst="rect">
            <a:avLst/>
          </a:prstGeom>
          <a:noFill/>
          <a:extLst>
            <a:ext uri="{909E8E84-426E-40DD-AFC4-6F175D3DCCD1}">
              <a14:hiddenFill xmlns:a14="http://schemas.microsoft.com/office/drawing/2010/main">
                <a:solidFill>
                  <a:srgbClr val="FFFFFF"/>
                </a:solidFill>
              </a14:hiddenFill>
            </a:ext>
          </a:extLst>
        </p:spPr>
      </p:pic>
      <p:sp>
        <p:nvSpPr>
          <p:cNvPr id="82947" name="Rectangle 3"/>
          <p:cNvSpPr>
            <a:spLocks noGrp="1" noChangeArrowheads="1"/>
          </p:cNvSpPr>
          <p:nvPr>
            <p:ph type="ctrTitle"/>
          </p:nvPr>
        </p:nvSpPr>
        <p:spPr bwMode="auto">
          <a:xfrm>
            <a:off x="685800" y="331788"/>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solidFill>
                  <a:srgbClr val="990033"/>
                </a:solidFill>
                <a:latin typeface="Arial" charset="0"/>
              </a:rPr>
              <a:t>Autotransformer Starter Control Circuit</a:t>
            </a:r>
            <a:endParaRPr lang="en-AU" altLang="en-US" sz="2400" b="1">
              <a:solidFill>
                <a:srgbClr val="990033"/>
              </a:solidFill>
              <a:latin typeface="Arial" charset="0"/>
            </a:endParaRPr>
          </a:p>
        </p:txBody>
      </p:sp>
      <p:sp>
        <p:nvSpPr>
          <p:cNvPr id="82948" name="Line 4"/>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82949" name="Text Box 5"/>
          <p:cNvSpPr txBox="1">
            <a:spLocks noChangeArrowheads="1"/>
          </p:cNvSpPr>
          <p:nvPr/>
        </p:nvSpPr>
        <p:spPr bwMode="auto">
          <a:xfrm>
            <a:off x="876300" y="5372100"/>
            <a:ext cx="685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endParaRPr lang="en-US" altLang="en-US"/>
          </a:p>
        </p:txBody>
      </p:sp>
      <p:sp>
        <p:nvSpPr>
          <p:cNvPr id="82951" name="AutoShape 7"/>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sp>
        <p:nvSpPr>
          <p:cNvPr id="82952" name="AutoShape 8"/>
          <p:cNvSpPr>
            <a:spLocks noChangeArrowheads="1"/>
          </p:cNvSpPr>
          <p:nvPr/>
        </p:nvSpPr>
        <p:spPr bwMode="auto">
          <a:xfrm>
            <a:off x="4953000" y="1600200"/>
            <a:ext cx="1371600" cy="304800"/>
          </a:xfrm>
          <a:prstGeom prst="wedgeRectCallout">
            <a:avLst>
              <a:gd name="adj1" fmla="val -76505"/>
              <a:gd name="adj2" fmla="val 123958"/>
            </a:avLst>
          </a:prstGeom>
          <a:solidFill>
            <a:srgbClr val="00FF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Start button</a:t>
            </a:r>
            <a:endParaRPr lang="en-AU" altLang="en-US"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2952"/>
                                        </p:tgtEl>
                                        <p:attrNameLst>
                                          <p:attrName>style.visibility</p:attrName>
                                        </p:attrNameLst>
                                      </p:cBhvr>
                                      <p:to>
                                        <p:strVal val="visible"/>
                                      </p:to>
                                    </p:set>
                                    <p:animEffect transition="in" filter="checkerboard(across)">
                                      <p:cBhvr>
                                        <p:cTn id="7" dur="500"/>
                                        <p:tgtEl>
                                          <p:spTgt spid="82952"/>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82951"/>
                                        </p:tgtEl>
                                        <p:attrNameLst>
                                          <p:attrName>style.visibility</p:attrName>
                                        </p:attrNameLst>
                                      </p:cBhvr>
                                      <p:to>
                                        <p:strVal val="visible"/>
                                      </p:to>
                                    </p:set>
                                    <p:anim calcmode="lin" valueType="num">
                                      <p:cBhvr>
                                        <p:cTn id="11" dur="500" fill="hold"/>
                                        <p:tgtEl>
                                          <p:spTgt spid="82951"/>
                                        </p:tgtEl>
                                        <p:attrNameLst>
                                          <p:attrName>ppt_w</p:attrName>
                                        </p:attrNameLst>
                                      </p:cBhvr>
                                      <p:tavLst>
                                        <p:tav tm="0">
                                          <p:val>
                                            <p:fltVal val="0"/>
                                          </p:val>
                                        </p:tav>
                                        <p:tav tm="100000">
                                          <p:val>
                                            <p:strVal val="#ppt_w"/>
                                          </p:val>
                                        </p:tav>
                                      </p:tavLst>
                                    </p:anim>
                                    <p:anim calcmode="lin" valueType="num">
                                      <p:cBhvr>
                                        <p:cTn id="12" dur="500" fill="hold"/>
                                        <p:tgtEl>
                                          <p:spTgt spid="8295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1" grpId="0" animBg="1" autoUpdateAnimBg="0"/>
      <p:bldP spid="82952"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ctrTitle"/>
          </p:nvPr>
        </p:nvSpPr>
        <p:spPr bwMode="auto">
          <a:xfrm>
            <a:off x="685800" y="331788"/>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solidFill>
                  <a:srgbClr val="990033"/>
                </a:solidFill>
                <a:latin typeface="Arial" charset="0"/>
              </a:rPr>
              <a:t>Autotransformer Starter Characteristics</a:t>
            </a:r>
            <a:endParaRPr lang="en-AU" altLang="en-US" sz="2400" b="1">
              <a:solidFill>
                <a:srgbClr val="990033"/>
              </a:solidFill>
              <a:latin typeface="Arial" charset="0"/>
            </a:endParaRPr>
          </a:p>
        </p:txBody>
      </p:sp>
      <p:sp>
        <p:nvSpPr>
          <p:cNvPr id="84995" name="Line 3"/>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84996" name="Text Box 4"/>
          <p:cNvSpPr txBox="1">
            <a:spLocks noChangeArrowheads="1"/>
          </p:cNvSpPr>
          <p:nvPr/>
        </p:nvSpPr>
        <p:spPr bwMode="auto">
          <a:xfrm>
            <a:off x="876300" y="5372100"/>
            <a:ext cx="685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endParaRPr lang="en-US" altLang="en-US"/>
          </a:p>
        </p:txBody>
      </p:sp>
      <p:sp>
        <p:nvSpPr>
          <p:cNvPr id="84997" name="AutoShape 5"/>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sp>
        <p:nvSpPr>
          <p:cNvPr id="84998" name="Text Box 6"/>
          <p:cNvSpPr txBox="1">
            <a:spLocks noChangeArrowheads="1"/>
          </p:cNvSpPr>
          <p:nvPr/>
        </p:nvSpPr>
        <p:spPr bwMode="auto">
          <a:xfrm>
            <a:off x="871538" y="1309688"/>
            <a:ext cx="690086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r>
              <a:rPr lang="en-US" altLang="en-US" b="1">
                <a:solidFill>
                  <a:srgbClr val="990033"/>
                </a:solidFill>
                <a:cs typeface="Times New Roman" charset="0"/>
              </a:rPr>
              <a:t>An autotransformer starter on an 80% starting setting reduces the line current to 64% of the DOL current, and reduces the starting torque to 64%  ( 0.8</a:t>
            </a:r>
            <a:r>
              <a:rPr lang="en-US" altLang="en-US" b="1" baseline="30000">
                <a:solidFill>
                  <a:srgbClr val="990033"/>
                </a:solidFill>
                <a:cs typeface="Times New Roman" charset="0"/>
              </a:rPr>
              <a:t> </a:t>
            </a:r>
            <a:r>
              <a:rPr lang="en-US" altLang="en-US" sz="2400" b="1" baseline="30000">
                <a:solidFill>
                  <a:srgbClr val="990033"/>
                </a:solidFill>
                <a:cs typeface="Times New Roman" charset="0"/>
              </a:rPr>
              <a:t>2 </a:t>
            </a:r>
            <a:r>
              <a:rPr lang="en-US" altLang="en-US" b="1">
                <a:solidFill>
                  <a:srgbClr val="990033"/>
                </a:solidFill>
                <a:cs typeface="Times New Roman" charset="0"/>
              </a:rPr>
              <a:t>) of the DOL torque.</a:t>
            </a:r>
            <a:endParaRPr lang="en-AU" altLang="en-US" b="1">
              <a:solidFill>
                <a:srgbClr val="990033"/>
              </a:solidFill>
              <a:cs typeface="Times New Roman" charset="0"/>
            </a:endParaRPr>
          </a:p>
        </p:txBody>
      </p:sp>
      <p:sp>
        <p:nvSpPr>
          <p:cNvPr id="84999" name="Text Box 7"/>
          <p:cNvSpPr txBox="1">
            <a:spLocks noChangeArrowheads="1"/>
          </p:cNvSpPr>
          <p:nvPr/>
        </p:nvSpPr>
        <p:spPr bwMode="auto">
          <a:xfrm>
            <a:off x="1187450" y="3057525"/>
            <a:ext cx="368935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r>
              <a:rPr lang="en-US" altLang="en-US" b="1">
                <a:solidFill>
                  <a:srgbClr val="990033"/>
                </a:solidFill>
                <a:cs typeface="Times New Roman" charset="0"/>
              </a:rPr>
              <a:t>An autotransformer starter can be used to start motors on heavy loads (such as compressors, conveyors and refrigeration units).</a:t>
            </a:r>
            <a:endParaRPr lang="en-AU" altLang="en-US" b="1">
              <a:solidFill>
                <a:srgbClr val="990033"/>
              </a:solidFill>
              <a:cs typeface="Times New Roman" charset="0"/>
            </a:endParaRPr>
          </a:p>
        </p:txBody>
      </p:sp>
      <p:sp>
        <p:nvSpPr>
          <p:cNvPr id="85001" name="Text Box 9"/>
          <p:cNvSpPr txBox="1">
            <a:spLocks noChangeArrowheads="1"/>
          </p:cNvSpPr>
          <p:nvPr/>
        </p:nvSpPr>
        <p:spPr bwMode="auto">
          <a:xfrm>
            <a:off x="2876550" y="5349875"/>
            <a:ext cx="4267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r>
              <a:rPr lang="en-US" altLang="en-US" b="1">
                <a:solidFill>
                  <a:srgbClr val="990033"/>
                </a:solidFill>
                <a:cs typeface="Times New Roman" charset="0"/>
              </a:rPr>
              <a:t>An autotransformer starter requires a  </a:t>
            </a:r>
            <a:r>
              <a:rPr lang="en-US" altLang="en-US" b="1">
                <a:solidFill>
                  <a:schemeClr val="tx1"/>
                </a:solidFill>
                <a:cs typeface="Times New Roman" charset="0"/>
              </a:rPr>
              <a:t>3-terminal SCI </a:t>
            </a:r>
            <a:r>
              <a:rPr lang="en-US" altLang="en-US" b="1">
                <a:solidFill>
                  <a:srgbClr val="990033"/>
                </a:solidFill>
                <a:cs typeface="Times New Roman" charset="0"/>
              </a:rPr>
              <a:t>motor.</a:t>
            </a:r>
            <a:endParaRPr lang="en-AU" altLang="en-US" b="1">
              <a:solidFill>
                <a:srgbClr val="990033"/>
              </a:solidFill>
              <a:cs typeface="Times New Roman" charset="0"/>
            </a:endParaRPr>
          </a:p>
        </p:txBody>
      </p:sp>
      <p:pic>
        <p:nvPicPr>
          <p:cNvPr id="85002" name="Picture 10" descr="C:\Ppoint\GIF Files\compressor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452688"/>
            <a:ext cx="3722688" cy="27892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4999"/>
                                        </p:tgtEl>
                                        <p:attrNameLst>
                                          <p:attrName>style.visibility</p:attrName>
                                        </p:attrNameLst>
                                      </p:cBhvr>
                                      <p:to>
                                        <p:strVal val="visible"/>
                                      </p:to>
                                    </p:set>
                                    <p:animEffect transition="in" filter="checkerboard(across)">
                                      <p:cBhvr>
                                        <p:cTn id="7" dur="500"/>
                                        <p:tgtEl>
                                          <p:spTgt spid="84999"/>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85002"/>
                                        </p:tgtEl>
                                        <p:attrNameLst>
                                          <p:attrName>style.visibility</p:attrName>
                                        </p:attrNameLst>
                                      </p:cBhvr>
                                      <p:to>
                                        <p:strVal val="visible"/>
                                      </p:to>
                                    </p:set>
                                    <p:anim calcmode="lin" valueType="num">
                                      <p:cBhvr>
                                        <p:cTn id="11" dur="500" fill="hold"/>
                                        <p:tgtEl>
                                          <p:spTgt spid="85002"/>
                                        </p:tgtEl>
                                        <p:attrNameLst>
                                          <p:attrName>ppt_w</p:attrName>
                                        </p:attrNameLst>
                                      </p:cBhvr>
                                      <p:tavLst>
                                        <p:tav tm="0">
                                          <p:val>
                                            <p:fltVal val="0"/>
                                          </p:val>
                                        </p:tav>
                                        <p:tav tm="100000">
                                          <p:val>
                                            <p:strVal val="#ppt_w"/>
                                          </p:val>
                                        </p:tav>
                                      </p:tavLst>
                                    </p:anim>
                                    <p:anim calcmode="lin" valueType="num">
                                      <p:cBhvr>
                                        <p:cTn id="12" dur="500" fill="hold"/>
                                        <p:tgtEl>
                                          <p:spTgt spid="85002"/>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5001"/>
                                        </p:tgtEl>
                                        <p:attrNameLst>
                                          <p:attrName>style.visibility</p:attrName>
                                        </p:attrNameLst>
                                      </p:cBhvr>
                                      <p:to>
                                        <p:strVal val="visible"/>
                                      </p:to>
                                    </p:set>
                                    <p:animEffect transition="in" filter="checkerboard(across)">
                                      <p:cBhvr>
                                        <p:cTn id="17" dur="500"/>
                                        <p:tgtEl>
                                          <p:spTgt spid="85001"/>
                                        </p:tgtEl>
                                      </p:cBhvr>
                                    </p:animEffect>
                                  </p:childTnLst>
                                </p:cTn>
                              </p:par>
                            </p:childTnLst>
                          </p:cTn>
                        </p:par>
                        <p:par>
                          <p:cTn id="18" fill="hold" nodeType="afterGroup">
                            <p:stCondLst>
                              <p:cond delay="500"/>
                            </p:stCondLst>
                            <p:childTnLst>
                              <p:par>
                                <p:cTn id="19" presetID="23" presetClass="entr" presetSubtype="16" fill="hold" grpId="0" nodeType="afterEffect">
                                  <p:stCondLst>
                                    <p:cond delay="0"/>
                                  </p:stCondLst>
                                  <p:childTnLst>
                                    <p:set>
                                      <p:cBhvr>
                                        <p:cTn id="20" dur="1" fill="hold">
                                          <p:stCondLst>
                                            <p:cond delay="0"/>
                                          </p:stCondLst>
                                        </p:cTn>
                                        <p:tgtEl>
                                          <p:spTgt spid="84997"/>
                                        </p:tgtEl>
                                        <p:attrNameLst>
                                          <p:attrName>style.visibility</p:attrName>
                                        </p:attrNameLst>
                                      </p:cBhvr>
                                      <p:to>
                                        <p:strVal val="visible"/>
                                      </p:to>
                                    </p:set>
                                    <p:anim calcmode="lin" valueType="num">
                                      <p:cBhvr>
                                        <p:cTn id="21" dur="500" fill="hold"/>
                                        <p:tgtEl>
                                          <p:spTgt spid="84997"/>
                                        </p:tgtEl>
                                        <p:attrNameLst>
                                          <p:attrName>ppt_w</p:attrName>
                                        </p:attrNameLst>
                                      </p:cBhvr>
                                      <p:tavLst>
                                        <p:tav tm="0">
                                          <p:val>
                                            <p:fltVal val="0"/>
                                          </p:val>
                                        </p:tav>
                                        <p:tav tm="100000">
                                          <p:val>
                                            <p:strVal val="#ppt_w"/>
                                          </p:val>
                                        </p:tav>
                                      </p:tavLst>
                                    </p:anim>
                                    <p:anim calcmode="lin" valueType="num">
                                      <p:cBhvr>
                                        <p:cTn id="22" dur="500" fill="hold"/>
                                        <p:tgtEl>
                                          <p:spTgt spid="8499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animBg="1" autoUpdateAnimBg="0"/>
      <p:bldP spid="84999" grpId="0" autoUpdateAnimBg="0"/>
      <p:bldP spid="85001"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pic>
        <p:nvPicPr>
          <p:cNvPr id="83982" name="Picture 14" descr="C:\Ppoint\Starter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100" y="1028700"/>
            <a:ext cx="6497638" cy="4949825"/>
          </a:xfrm>
          <a:prstGeom prst="rect">
            <a:avLst/>
          </a:prstGeom>
          <a:noFill/>
          <a:extLst>
            <a:ext uri="{909E8E84-426E-40DD-AFC4-6F175D3DCCD1}">
              <a14:hiddenFill xmlns:a14="http://schemas.microsoft.com/office/drawing/2010/main">
                <a:solidFill>
                  <a:srgbClr val="FFFFFF"/>
                </a:solidFill>
              </a14:hiddenFill>
            </a:ext>
          </a:extLst>
        </p:spPr>
      </p:pic>
      <p:sp>
        <p:nvSpPr>
          <p:cNvPr id="83971" name="Rectangle 3"/>
          <p:cNvSpPr>
            <a:spLocks noGrp="1" noChangeArrowheads="1"/>
          </p:cNvSpPr>
          <p:nvPr>
            <p:ph type="ctrTitle"/>
          </p:nvPr>
        </p:nvSpPr>
        <p:spPr bwMode="auto">
          <a:xfrm>
            <a:off x="685800" y="331788"/>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solidFill>
                  <a:srgbClr val="990033"/>
                </a:solidFill>
                <a:latin typeface="Arial" charset="0"/>
              </a:rPr>
              <a:t>Autotransformer Starter Connections</a:t>
            </a:r>
            <a:endParaRPr lang="en-AU" altLang="en-US" sz="2400" b="1">
              <a:solidFill>
                <a:srgbClr val="990033"/>
              </a:solidFill>
              <a:latin typeface="Arial" charset="0"/>
            </a:endParaRPr>
          </a:p>
        </p:txBody>
      </p:sp>
      <p:sp>
        <p:nvSpPr>
          <p:cNvPr id="83972" name="Line 4"/>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83973" name="Text Box 5"/>
          <p:cNvSpPr txBox="1">
            <a:spLocks noChangeArrowheads="1"/>
          </p:cNvSpPr>
          <p:nvPr/>
        </p:nvSpPr>
        <p:spPr bwMode="auto">
          <a:xfrm>
            <a:off x="876300" y="5372100"/>
            <a:ext cx="685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endParaRPr lang="en-US" altLang="en-US"/>
          </a:p>
        </p:txBody>
      </p:sp>
      <p:sp>
        <p:nvSpPr>
          <p:cNvPr id="83974" name="AutoShape 6"/>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sp>
        <p:nvSpPr>
          <p:cNvPr id="83977" name="AutoShape 9"/>
          <p:cNvSpPr>
            <a:spLocks noChangeArrowheads="1"/>
          </p:cNvSpPr>
          <p:nvPr/>
        </p:nvSpPr>
        <p:spPr bwMode="auto">
          <a:xfrm>
            <a:off x="3663950" y="939800"/>
            <a:ext cx="1143000" cy="561975"/>
          </a:xfrm>
          <a:prstGeom prst="wedgeRectCallout">
            <a:avLst>
              <a:gd name="adj1" fmla="val 95833"/>
              <a:gd name="adj2" fmla="val 60736"/>
            </a:avLst>
          </a:prstGeom>
          <a:solidFill>
            <a:srgbClr val="FFCC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3 line terminals</a:t>
            </a:r>
            <a:endParaRPr lang="en-AU" altLang="en-US" sz="1600"/>
          </a:p>
        </p:txBody>
      </p:sp>
      <p:sp>
        <p:nvSpPr>
          <p:cNvPr id="83978" name="AutoShape 10"/>
          <p:cNvSpPr>
            <a:spLocks noChangeArrowheads="1"/>
          </p:cNvSpPr>
          <p:nvPr/>
        </p:nvSpPr>
        <p:spPr bwMode="auto">
          <a:xfrm>
            <a:off x="6781800" y="2057400"/>
            <a:ext cx="1143000" cy="561975"/>
          </a:xfrm>
          <a:prstGeom prst="wedgeRectCallout">
            <a:avLst>
              <a:gd name="adj1" fmla="val -88750"/>
              <a:gd name="adj2" fmla="val 125991"/>
            </a:avLst>
          </a:prstGeom>
          <a:solidFill>
            <a:srgbClr val="FFCC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3 motor terminals</a:t>
            </a:r>
            <a:endParaRPr lang="en-AU" altLang="en-US" sz="1600"/>
          </a:p>
        </p:txBody>
      </p:sp>
      <p:sp>
        <p:nvSpPr>
          <p:cNvPr id="83979" name="AutoShape 11"/>
          <p:cNvSpPr>
            <a:spLocks noChangeArrowheads="1"/>
          </p:cNvSpPr>
          <p:nvPr/>
        </p:nvSpPr>
        <p:spPr bwMode="auto">
          <a:xfrm>
            <a:off x="7143750" y="3109913"/>
            <a:ext cx="1524000" cy="561975"/>
          </a:xfrm>
          <a:prstGeom prst="wedgeRectCallout">
            <a:avLst>
              <a:gd name="adj1" fmla="val -125625"/>
              <a:gd name="adj2" fmla="val 45199"/>
            </a:avLst>
          </a:prstGeom>
          <a:solidFill>
            <a:srgbClr val="FFCC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3 motor cables (plus earth)</a:t>
            </a:r>
            <a:endParaRPr lang="en-AU" altLang="en-US" sz="1600"/>
          </a:p>
        </p:txBody>
      </p:sp>
      <p:sp>
        <p:nvSpPr>
          <p:cNvPr id="83980" name="AutoShape 12"/>
          <p:cNvSpPr>
            <a:spLocks noChangeArrowheads="1"/>
          </p:cNvSpPr>
          <p:nvPr/>
        </p:nvSpPr>
        <p:spPr bwMode="auto">
          <a:xfrm>
            <a:off x="6469063" y="911225"/>
            <a:ext cx="2438400" cy="561975"/>
          </a:xfrm>
          <a:prstGeom prst="wedgeRectCallout">
            <a:avLst>
              <a:gd name="adj1" fmla="val -57944"/>
              <a:gd name="adj2" fmla="val 108190"/>
            </a:avLst>
          </a:prstGeom>
          <a:solidFill>
            <a:srgbClr val="FFCC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Coils may be 415 V to avoid running a neutral</a:t>
            </a:r>
            <a:endParaRPr lang="en-AU" altLang="en-US" sz="1600"/>
          </a:p>
        </p:txBody>
      </p:sp>
      <p:sp>
        <p:nvSpPr>
          <p:cNvPr id="83981" name="AutoShape 13"/>
          <p:cNvSpPr>
            <a:spLocks noChangeArrowheads="1"/>
          </p:cNvSpPr>
          <p:nvPr/>
        </p:nvSpPr>
        <p:spPr bwMode="auto">
          <a:xfrm>
            <a:off x="3300413" y="2982913"/>
            <a:ext cx="1524000" cy="838200"/>
          </a:xfrm>
          <a:prstGeom prst="wedgeRectCallout">
            <a:avLst>
              <a:gd name="adj1" fmla="val 108856"/>
              <a:gd name="adj2" fmla="val 58523"/>
            </a:avLst>
          </a:prstGeom>
          <a:solidFill>
            <a:srgbClr val="FFCC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Cables same size as line cables</a:t>
            </a:r>
            <a:endParaRPr lang="en-AU" altLang="en-US"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3977"/>
                                        </p:tgtEl>
                                        <p:attrNameLst>
                                          <p:attrName>style.visibility</p:attrName>
                                        </p:attrNameLst>
                                      </p:cBhvr>
                                      <p:to>
                                        <p:strVal val="visible"/>
                                      </p:to>
                                    </p:set>
                                    <p:animEffect transition="in" filter="checkerboard(across)">
                                      <p:cBhvr>
                                        <p:cTn id="7" dur="500"/>
                                        <p:tgtEl>
                                          <p:spTgt spid="839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3978"/>
                                        </p:tgtEl>
                                        <p:attrNameLst>
                                          <p:attrName>style.visibility</p:attrName>
                                        </p:attrNameLst>
                                      </p:cBhvr>
                                      <p:to>
                                        <p:strVal val="visible"/>
                                      </p:to>
                                    </p:set>
                                    <p:animEffect transition="in" filter="checkerboard(across)">
                                      <p:cBhvr>
                                        <p:cTn id="12" dur="500"/>
                                        <p:tgtEl>
                                          <p:spTgt spid="839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3980"/>
                                        </p:tgtEl>
                                        <p:attrNameLst>
                                          <p:attrName>style.visibility</p:attrName>
                                        </p:attrNameLst>
                                      </p:cBhvr>
                                      <p:to>
                                        <p:strVal val="visible"/>
                                      </p:to>
                                    </p:set>
                                    <p:animEffect transition="in" filter="checkerboard(across)">
                                      <p:cBhvr>
                                        <p:cTn id="17" dur="500"/>
                                        <p:tgtEl>
                                          <p:spTgt spid="8398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3979"/>
                                        </p:tgtEl>
                                        <p:attrNameLst>
                                          <p:attrName>style.visibility</p:attrName>
                                        </p:attrNameLst>
                                      </p:cBhvr>
                                      <p:to>
                                        <p:strVal val="visible"/>
                                      </p:to>
                                    </p:set>
                                    <p:animEffect transition="in" filter="checkerboard(across)">
                                      <p:cBhvr>
                                        <p:cTn id="22" dur="500"/>
                                        <p:tgtEl>
                                          <p:spTgt spid="8397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3981"/>
                                        </p:tgtEl>
                                        <p:attrNameLst>
                                          <p:attrName>style.visibility</p:attrName>
                                        </p:attrNameLst>
                                      </p:cBhvr>
                                      <p:to>
                                        <p:strVal val="visible"/>
                                      </p:to>
                                    </p:set>
                                    <p:animEffect transition="in" filter="checkerboard(across)">
                                      <p:cBhvr>
                                        <p:cTn id="27" dur="500"/>
                                        <p:tgtEl>
                                          <p:spTgt spid="83981"/>
                                        </p:tgtEl>
                                      </p:cBhvr>
                                    </p:animEffect>
                                  </p:childTnLst>
                                </p:cTn>
                              </p:par>
                            </p:childTnLst>
                          </p:cTn>
                        </p:par>
                        <p:par>
                          <p:cTn id="28" fill="hold" nodeType="afterGroup">
                            <p:stCondLst>
                              <p:cond delay="500"/>
                            </p:stCondLst>
                            <p:childTnLst>
                              <p:par>
                                <p:cTn id="29" presetID="23" presetClass="entr" presetSubtype="16" fill="hold" grpId="0" nodeType="afterEffect">
                                  <p:stCondLst>
                                    <p:cond delay="0"/>
                                  </p:stCondLst>
                                  <p:childTnLst>
                                    <p:set>
                                      <p:cBhvr>
                                        <p:cTn id="30" dur="1" fill="hold">
                                          <p:stCondLst>
                                            <p:cond delay="0"/>
                                          </p:stCondLst>
                                        </p:cTn>
                                        <p:tgtEl>
                                          <p:spTgt spid="83974"/>
                                        </p:tgtEl>
                                        <p:attrNameLst>
                                          <p:attrName>style.visibility</p:attrName>
                                        </p:attrNameLst>
                                      </p:cBhvr>
                                      <p:to>
                                        <p:strVal val="visible"/>
                                      </p:to>
                                    </p:set>
                                    <p:anim calcmode="lin" valueType="num">
                                      <p:cBhvr>
                                        <p:cTn id="31" dur="500" fill="hold"/>
                                        <p:tgtEl>
                                          <p:spTgt spid="83974"/>
                                        </p:tgtEl>
                                        <p:attrNameLst>
                                          <p:attrName>ppt_w</p:attrName>
                                        </p:attrNameLst>
                                      </p:cBhvr>
                                      <p:tavLst>
                                        <p:tav tm="0">
                                          <p:val>
                                            <p:fltVal val="0"/>
                                          </p:val>
                                        </p:tav>
                                        <p:tav tm="100000">
                                          <p:val>
                                            <p:strVal val="#ppt_w"/>
                                          </p:val>
                                        </p:tav>
                                      </p:tavLst>
                                    </p:anim>
                                    <p:anim calcmode="lin" valueType="num">
                                      <p:cBhvr>
                                        <p:cTn id="32" dur="500" fill="hold"/>
                                        <p:tgtEl>
                                          <p:spTgt spid="839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4" grpId="0" animBg="1" autoUpdateAnimBg="0"/>
      <p:bldP spid="83977" grpId="0" animBg="1" autoUpdateAnimBg="0"/>
      <p:bldP spid="83978" grpId="0" animBg="1" autoUpdateAnimBg="0"/>
      <p:bldP spid="83979" grpId="0" animBg="1" autoUpdateAnimBg="0"/>
      <p:bldP spid="83980" grpId="0" animBg="1" autoUpdateAnimBg="0"/>
      <p:bldP spid="83981"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bwMode="auto">
          <a:xfrm>
            <a:off x="685800" y="333375"/>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solidFill>
                  <a:srgbClr val="990033"/>
                </a:solidFill>
                <a:latin typeface="Arial" charset="0"/>
              </a:rPr>
              <a:t>3-Phase Motor Characteristics</a:t>
            </a:r>
            <a:endParaRPr lang="en-AU" altLang="en-US" sz="2400" b="1">
              <a:solidFill>
                <a:srgbClr val="990033"/>
              </a:solidFill>
              <a:latin typeface="Arial" charset="0"/>
            </a:endParaRPr>
          </a:p>
        </p:txBody>
      </p:sp>
      <p:sp>
        <p:nvSpPr>
          <p:cNvPr id="68611" name="Line 3"/>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68612" name="Text Box 4"/>
          <p:cNvSpPr txBox="1">
            <a:spLocks noChangeArrowheads="1"/>
          </p:cNvSpPr>
          <p:nvPr/>
        </p:nvSpPr>
        <p:spPr bwMode="auto">
          <a:xfrm>
            <a:off x="876300" y="5372100"/>
            <a:ext cx="685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endParaRPr lang="en-US" altLang="en-US"/>
          </a:p>
        </p:txBody>
      </p:sp>
      <p:sp>
        <p:nvSpPr>
          <p:cNvPr id="68613" name="AutoShape 5"/>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sp>
        <p:nvSpPr>
          <p:cNvPr id="68614" name="Text Box 6"/>
          <p:cNvSpPr txBox="1">
            <a:spLocks noChangeArrowheads="1"/>
          </p:cNvSpPr>
          <p:nvPr/>
        </p:nvSpPr>
        <p:spPr bwMode="auto">
          <a:xfrm>
            <a:off x="1160463" y="917575"/>
            <a:ext cx="6934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b="1">
                <a:solidFill>
                  <a:srgbClr val="990033"/>
                </a:solidFill>
                <a:cs typeface="Times New Roman" charset="0"/>
              </a:rPr>
              <a:t>A 3-phase squirrel cage induction (SCI) motor draws a high current and produces maximum torque when it is started direct-on-line (DOL)</a:t>
            </a:r>
            <a:r>
              <a:rPr lang="en-AU" altLang="en-US" b="1">
                <a:solidFill>
                  <a:srgbClr val="990033"/>
                </a:solidFill>
                <a:cs typeface="Times New Roman" charset="0"/>
              </a:rPr>
              <a:t>.</a:t>
            </a:r>
            <a:r>
              <a:rPr lang="en-AU" altLang="en-US" b="1">
                <a:solidFill>
                  <a:srgbClr val="990033"/>
                </a:solidFill>
              </a:rPr>
              <a:t> </a:t>
            </a:r>
          </a:p>
        </p:txBody>
      </p:sp>
      <p:pic>
        <p:nvPicPr>
          <p:cNvPr id="68623"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788" y="2133600"/>
            <a:ext cx="5838825"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24" name="AutoShape 16"/>
          <p:cNvSpPr>
            <a:spLocks noChangeArrowheads="1"/>
          </p:cNvSpPr>
          <p:nvPr/>
        </p:nvSpPr>
        <p:spPr bwMode="auto">
          <a:xfrm>
            <a:off x="5445125" y="2209800"/>
            <a:ext cx="2438400" cy="990600"/>
          </a:xfrm>
          <a:prstGeom prst="wedgeRectCallout">
            <a:avLst>
              <a:gd name="adj1" fmla="val -164648"/>
              <a:gd name="adj2" fmla="val 51764"/>
            </a:avLst>
          </a:prstGeom>
          <a:solidFill>
            <a:srgbClr val="FFCC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a:t>The starting current is much higher than the full load current</a:t>
            </a:r>
            <a:endParaRPr lang="en-AU" altLang="en-US"/>
          </a:p>
        </p:txBody>
      </p:sp>
      <p:sp>
        <p:nvSpPr>
          <p:cNvPr id="68625" name="AutoShape 17"/>
          <p:cNvSpPr>
            <a:spLocks noChangeArrowheads="1"/>
          </p:cNvSpPr>
          <p:nvPr/>
        </p:nvSpPr>
        <p:spPr bwMode="auto">
          <a:xfrm>
            <a:off x="7162800" y="3733800"/>
            <a:ext cx="1600200" cy="685800"/>
          </a:xfrm>
          <a:prstGeom prst="wedgeRectCallout">
            <a:avLst>
              <a:gd name="adj1" fmla="val -83931"/>
              <a:gd name="adj2" fmla="val 133796"/>
            </a:avLst>
          </a:prstGeom>
          <a:solidFill>
            <a:srgbClr val="FFCC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a:t>Full load current.</a:t>
            </a:r>
            <a:endParaRPr lang="en-AU" altLang="en-US"/>
          </a:p>
        </p:txBody>
      </p:sp>
      <p:pic>
        <p:nvPicPr>
          <p:cNvPr id="68626" name="Picture 18" descr="C:\Ppoint\GIF Files\Arrow-45.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792413"/>
            <a:ext cx="1692275" cy="1692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8624"/>
                                        </p:tgtEl>
                                        <p:attrNameLst>
                                          <p:attrName>style.visibility</p:attrName>
                                        </p:attrNameLst>
                                      </p:cBhvr>
                                      <p:to>
                                        <p:strVal val="visible"/>
                                      </p:to>
                                    </p:set>
                                    <p:anim calcmode="lin" valueType="num">
                                      <p:cBhvr>
                                        <p:cTn id="7" dur="500" fill="hold"/>
                                        <p:tgtEl>
                                          <p:spTgt spid="68624"/>
                                        </p:tgtEl>
                                        <p:attrNameLst>
                                          <p:attrName>ppt_w</p:attrName>
                                        </p:attrNameLst>
                                      </p:cBhvr>
                                      <p:tavLst>
                                        <p:tav tm="0">
                                          <p:val>
                                            <p:fltVal val="0"/>
                                          </p:val>
                                        </p:tav>
                                        <p:tav tm="100000">
                                          <p:val>
                                            <p:strVal val="#ppt_w"/>
                                          </p:val>
                                        </p:tav>
                                      </p:tavLst>
                                    </p:anim>
                                    <p:anim calcmode="lin" valueType="num">
                                      <p:cBhvr>
                                        <p:cTn id="8" dur="500" fill="hold"/>
                                        <p:tgtEl>
                                          <p:spTgt spid="6862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8625"/>
                                        </p:tgtEl>
                                        <p:attrNameLst>
                                          <p:attrName>style.visibility</p:attrName>
                                        </p:attrNameLst>
                                      </p:cBhvr>
                                      <p:to>
                                        <p:strVal val="visible"/>
                                      </p:to>
                                    </p:set>
                                    <p:anim calcmode="lin" valueType="num">
                                      <p:cBhvr>
                                        <p:cTn id="13" dur="500" fill="hold"/>
                                        <p:tgtEl>
                                          <p:spTgt spid="68625"/>
                                        </p:tgtEl>
                                        <p:attrNameLst>
                                          <p:attrName>ppt_w</p:attrName>
                                        </p:attrNameLst>
                                      </p:cBhvr>
                                      <p:tavLst>
                                        <p:tav tm="0">
                                          <p:val>
                                            <p:fltVal val="0"/>
                                          </p:val>
                                        </p:tav>
                                        <p:tav tm="100000">
                                          <p:val>
                                            <p:strVal val="#ppt_w"/>
                                          </p:val>
                                        </p:tav>
                                      </p:tavLst>
                                    </p:anim>
                                    <p:anim calcmode="lin" valueType="num">
                                      <p:cBhvr>
                                        <p:cTn id="14" dur="500" fill="hold"/>
                                        <p:tgtEl>
                                          <p:spTgt spid="68625"/>
                                        </p:tgtEl>
                                        <p:attrNameLst>
                                          <p:attrName>ppt_h</p:attrName>
                                        </p:attrNameLst>
                                      </p:cBhvr>
                                      <p:tavLst>
                                        <p:tav tm="0">
                                          <p:val>
                                            <p:fltVal val="0"/>
                                          </p:val>
                                        </p:tav>
                                        <p:tav tm="100000">
                                          <p:val>
                                            <p:strVal val="#ppt_h"/>
                                          </p:val>
                                        </p:tav>
                                      </p:tavLst>
                                    </p:anim>
                                  </p:childTnLst>
                                </p:cTn>
                              </p:par>
                            </p:childTnLst>
                          </p:cTn>
                        </p:par>
                        <p:par>
                          <p:cTn id="15" fill="hold" nodeType="afterGroup">
                            <p:stCondLst>
                              <p:cond delay="500"/>
                            </p:stCondLst>
                            <p:childTnLst>
                              <p:par>
                                <p:cTn id="16" presetID="5" presetClass="entr" presetSubtype="10" fill="hold" grpId="0" nodeType="afterEffect">
                                  <p:stCondLst>
                                    <p:cond delay="0"/>
                                  </p:stCondLst>
                                  <p:childTnLst>
                                    <p:set>
                                      <p:cBhvr>
                                        <p:cTn id="17" dur="1" fill="hold">
                                          <p:stCondLst>
                                            <p:cond delay="0"/>
                                          </p:stCondLst>
                                        </p:cTn>
                                        <p:tgtEl>
                                          <p:spTgt spid="68613"/>
                                        </p:tgtEl>
                                        <p:attrNameLst>
                                          <p:attrName>style.visibility</p:attrName>
                                        </p:attrNameLst>
                                      </p:cBhvr>
                                      <p:to>
                                        <p:strVal val="visible"/>
                                      </p:to>
                                    </p:set>
                                    <p:animEffect transition="in" filter="checkerboard(across)">
                                      <p:cBhvr>
                                        <p:cTn id="18" dur="500"/>
                                        <p:tgtEl>
                                          <p:spTgt spid="68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animBg="1" autoUpdateAnimBg="0"/>
      <p:bldP spid="68624" grpId="0" animBg="1" autoUpdateAnimBg="0"/>
      <p:bldP spid="68625"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pic>
        <p:nvPicPr>
          <p:cNvPr id="86032" name="Picture 16" descr="C:\Ppoint\PrimaryRes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050" y="1638300"/>
            <a:ext cx="6092825" cy="4378325"/>
          </a:xfrm>
          <a:prstGeom prst="rect">
            <a:avLst/>
          </a:prstGeom>
          <a:noFill/>
          <a:extLst>
            <a:ext uri="{909E8E84-426E-40DD-AFC4-6F175D3DCCD1}">
              <a14:hiddenFill xmlns:a14="http://schemas.microsoft.com/office/drawing/2010/main">
                <a:solidFill>
                  <a:srgbClr val="FFFFFF"/>
                </a:solidFill>
              </a14:hiddenFill>
            </a:ext>
          </a:extLst>
        </p:spPr>
      </p:pic>
      <p:sp>
        <p:nvSpPr>
          <p:cNvPr id="86019" name="Rectangle 3"/>
          <p:cNvSpPr>
            <a:spLocks noGrp="1" noChangeArrowheads="1"/>
          </p:cNvSpPr>
          <p:nvPr>
            <p:ph type="ctrTitle"/>
          </p:nvPr>
        </p:nvSpPr>
        <p:spPr bwMode="auto">
          <a:xfrm>
            <a:off x="685800" y="331788"/>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solidFill>
                  <a:srgbClr val="990033"/>
                </a:solidFill>
                <a:latin typeface="Arial" charset="0"/>
              </a:rPr>
              <a:t>Primary Resistance Starter</a:t>
            </a:r>
            <a:endParaRPr lang="en-AU" altLang="en-US" sz="2400" b="1">
              <a:solidFill>
                <a:srgbClr val="990033"/>
              </a:solidFill>
              <a:latin typeface="Arial" charset="0"/>
            </a:endParaRPr>
          </a:p>
        </p:txBody>
      </p:sp>
      <p:sp>
        <p:nvSpPr>
          <p:cNvPr id="86020" name="Line 4"/>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86021" name="Text Box 5"/>
          <p:cNvSpPr txBox="1">
            <a:spLocks noChangeArrowheads="1"/>
          </p:cNvSpPr>
          <p:nvPr/>
        </p:nvSpPr>
        <p:spPr bwMode="auto">
          <a:xfrm>
            <a:off x="876300" y="5372100"/>
            <a:ext cx="685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endParaRPr lang="en-US" altLang="en-US"/>
          </a:p>
        </p:txBody>
      </p:sp>
      <p:sp>
        <p:nvSpPr>
          <p:cNvPr id="86022" name="AutoShape 6"/>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sp>
        <p:nvSpPr>
          <p:cNvPr id="86023" name="Text Box 7"/>
          <p:cNvSpPr txBox="1">
            <a:spLocks noChangeArrowheads="1"/>
          </p:cNvSpPr>
          <p:nvPr/>
        </p:nvSpPr>
        <p:spPr bwMode="auto">
          <a:xfrm>
            <a:off x="677863" y="903288"/>
            <a:ext cx="80089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r>
              <a:rPr lang="en-US" altLang="en-US" b="1">
                <a:solidFill>
                  <a:srgbClr val="990033"/>
                </a:solidFill>
                <a:cs typeface="Times New Roman" charset="0"/>
              </a:rPr>
              <a:t>A 3-phase primary resistance starter reduces the line current by connecting resistors in series with the motor during starting.</a:t>
            </a:r>
            <a:endParaRPr lang="en-AU" altLang="en-US" b="1">
              <a:solidFill>
                <a:srgbClr val="990033"/>
              </a:solidFill>
            </a:endParaRPr>
          </a:p>
        </p:txBody>
      </p:sp>
      <p:sp>
        <p:nvSpPr>
          <p:cNvPr id="86024" name="AutoShape 8"/>
          <p:cNvSpPr>
            <a:spLocks noChangeArrowheads="1"/>
          </p:cNvSpPr>
          <p:nvPr/>
        </p:nvSpPr>
        <p:spPr bwMode="auto">
          <a:xfrm>
            <a:off x="5562600" y="1676400"/>
            <a:ext cx="1676400" cy="561975"/>
          </a:xfrm>
          <a:prstGeom prst="wedgeRectCallout">
            <a:avLst>
              <a:gd name="adj1" fmla="val -119792"/>
              <a:gd name="adj2" fmla="val 27968"/>
            </a:avLst>
          </a:prstGeom>
          <a:solidFill>
            <a:srgbClr val="00FF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High power resistors</a:t>
            </a:r>
            <a:endParaRPr lang="en-AU" altLang="en-US" sz="1600"/>
          </a:p>
        </p:txBody>
      </p:sp>
      <p:sp>
        <p:nvSpPr>
          <p:cNvPr id="86026" name="AutoShape 10"/>
          <p:cNvSpPr>
            <a:spLocks noChangeArrowheads="1"/>
          </p:cNvSpPr>
          <p:nvPr/>
        </p:nvSpPr>
        <p:spPr bwMode="auto">
          <a:xfrm>
            <a:off x="7451725" y="4864100"/>
            <a:ext cx="1409700" cy="869950"/>
          </a:xfrm>
          <a:prstGeom prst="wedgeRectCallout">
            <a:avLst>
              <a:gd name="adj1" fmla="val -67454"/>
              <a:gd name="adj2" fmla="val -39782"/>
            </a:avLst>
          </a:prstGeom>
          <a:solidFill>
            <a:srgbClr val="FFCC99"/>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3-terminal SCI motor (star or delta)</a:t>
            </a:r>
            <a:endParaRPr lang="en-AU" altLang="en-US" sz="1600"/>
          </a:p>
        </p:txBody>
      </p:sp>
      <p:sp>
        <p:nvSpPr>
          <p:cNvPr id="86028" name="Text Box 12"/>
          <p:cNvSpPr txBox="1">
            <a:spLocks noChangeArrowheads="1"/>
          </p:cNvSpPr>
          <p:nvPr/>
        </p:nvSpPr>
        <p:spPr bwMode="auto">
          <a:xfrm>
            <a:off x="779463" y="4460875"/>
            <a:ext cx="91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a:solidFill>
                  <a:srgbClr val="990033"/>
                </a:solidFill>
                <a:cs typeface="Times New Roman" charset="0"/>
              </a:rPr>
              <a:t>415 V</a:t>
            </a:r>
            <a:br>
              <a:rPr lang="en-US" altLang="en-US">
                <a:solidFill>
                  <a:srgbClr val="990033"/>
                </a:solidFill>
                <a:cs typeface="Times New Roman" charset="0"/>
              </a:rPr>
            </a:br>
            <a:r>
              <a:rPr lang="en-US" altLang="en-US">
                <a:solidFill>
                  <a:srgbClr val="990033"/>
                </a:solidFill>
                <a:cs typeface="Times New Roman" charset="0"/>
              </a:rPr>
              <a:t>50 Hz</a:t>
            </a:r>
            <a:endParaRPr lang="en-AU" altLang="en-US">
              <a:solidFill>
                <a:srgbClr val="990033"/>
              </a:solidFill>
            </a:endParaRPr>
          </a:p>
        </p:txBody>
      </p:sp>
      <p:sp>
        <p:nvSpPr>
          <p:cNvPr id="86029" name="Text Box 13"/>
          <p:cNvSpPr txBox="1">
            <a:spLocks noChangeArrowheads="1"/>
          </p:cNvSpPr>
          <p:nvPr/>
        </p:nvSpPr>
        <p:spPr bwMode="auto">
          <a:xfrm>
            <a:off x="842963" y="2362200"/>
            <a:ext cx="91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a:solidFill>
                  <a:srgbClr val="990033"/>
                </a:solidFill>
                <a:cs typeface="Times New Roman" charset="0"/>
              </a:rPr>
              <a:t>415 V</a:t>
            </a:r>
            <a:br>
              <a:rPr lang="en-US" altLang="en-US">
                <a:solidFill>
                  <a:srgbClr val="990033"/>
                </a:solidFill>
                <a:cs typeface="Times New Roman" charset="0"/>
              </a:rPr>
            </a:br>
            <a:r>
              <a:rPr lang="en-US" altLang="en-US">
                <a:solidFill>
                  <a:srgbClr val="990033"/>
                </a:solidFill>
                <a:cs typeface="Times New Roman" charset="0"/>
              </a:rPr>
              <a:t>50 Hz</a:t>
            </a:r>
            <a:endParaRPr lang="en-AU" altLang="en-US">
              <a:solidFill>
                <a:srgbClr val="990033"/>
              </a:solidFill>
            </a:endParaRPr>
          </a:p>
        </p:txBody>
      </p:sp>
      <p:sp>
        <p:nvSpPr>
          <p:cNvPr id="86031" name="Text Box 15"/>
          <p:cNvSpPr txBox="1">
            <a:spLocks noChangeArrowheads="1"/>
          </p:cNvSpPr>
          <p:nvPr/>
        </p:nvSpPr>
        <p:spPr bwMode="auto">
          <a:xfrm>
            <a:off x="3098800" y="5846763"/>
            <a:ext cx="3505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sz="1800">
                <a:solidFill>
                  <a:schemeClr val="tx1"/>
                </a:solidFill>
                <a:cs typeface="Times New Roman" charset="0"/>
              </a:rPr>
              <a:t>50% line voltage gives 25% of DOL starting torque.</a:t>
            </a:r>
            <a:endParaRPr lang="en-AU" altLang="en-US"/>
          </a:p>
        </p:txBody>
      </p:sp>
      <p:pic>
        <p:nvPicPr>
          <p:cNvPr id="86033"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286000"/>
            <a:ext cx="2371725" cy="175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6024"/>
                                        </p:tgtEl>
                                        <p:attrNameLst>
                                          <p:attrName>style.visibility</p:attrName>
                                        </p:attrNameLst>
                                      </p:cBhvr>
                                      <p:to>
                                        <p:strVal val="visible"/>
                                      </p:to>
                                    </p:set>
                                    <p:animEffect transition="in" filter="checkerboard(across)">
                                      <p:cBhvr>
                                        <p:cTn id="7" dur="500"/>
                                        <p:tgtEl>
                                          <p:spTgt spid="86024"/>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86033"/>
                                        </p:tgtEl>
                                        <p:attrNameLst>
                                          <p:attrName>style.visibility</p:attrName>
                                        </p:attrNameLst>
                                      </p:cBhvr>
                                      <p:to>
                                        <p:strVal val="visible"/>
                                      </p:to>
                                    </p:set>
                                    <p:anim calcmode="lin" valueType="num">
                                      <p:cBhvr>
                                        <p:cTn id="11" dur="500" fill="hold"/>
                                        <p:tgtEl>
                                          <p:spTgt spid="86033"/>
                                        </p:tgtEl>
                                        <p:attrNameLst>
                                          <p:attrName>ppt_w</p:attrName>
                                        </p:attrNameLst>
                                      </p:cBhvr>
                                      <p:tavLst>
                                        <p:tav tm="0">
                                          <p:val>
                                            <p:fltVal val="0"/>
                                          </p:val>
                                        </p:tav>
                                        <p:tav tm="100000">
                                          <p:val>
                                            <p:strVal val="#ppt_w"/>
                                          </p:val>
                                        </p:tav>
                                      </p:tavLst>
                                    </p:anim>
                                    <p:anim calcmode="lin" valueType="num">
                                      <p:cBhvr>
                                        <p:cTn id="12" dur="500" fill="hold"/>
                                        <p:tgtEl>
                                          <p:spTgt spid="86033"/>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6026"/>
                                        </p:tgtEl>
                                        <p:attrNameLst>
                                          <p:attrName>style.visibility</p:attrName>
                                        </p:attrNameLst>
                                      </p:cBhvr>
                                      <p:to>
                                        <p:strVal val="visible"/>
                                      </p:to>
                                    </p:set>
                                    <p:animEffect transition="in" filter="checkerboard(across)">
                                      <p:cBhvr>
                                        <p:cTn id="17" dur="500"/>
                                        <p:tgtEl>
                                          <p:spTgt spid="860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86031"/>
                                        </p:tgtEl>
                                        <p:attrNameLst>
                                          <p:attrName>style.visibility</p:attrName>
                                        </p:attrNameLst>
                                      </p:cBhvr>
                                      <p:to>
                                        <p:strVal val="visible"/>
                                      </p:to>
                                    </p:set>
                                    <p:anim calcmode="lin" valueType="num">
                                      <p:cBhvr additive="base">
                                        <p:cTn id="22" dur="500" fill="hold"/>
                                        <p:tgtEl>
                                          <p:spTgt spid="86031"/>
                                        </p:tgtEl>
                                        <p:attrNameLst>
                                          <p:attrName>ppt_x</p:attrName>
                                        </p:attrNameLst>
                                      </p:cBhvr>
                                      <p:tavLst>
                                        <p:tav tm="0">
                                          <p:val>
                                            <p:strVal val="0-#ppt_w/2"/>
                                          </p:val>
                                        </p:tav>
                                        <p:tav tm="100000">
                                          <p:val>
                                            <p:strVal val="#ppt_x"/>
                                          </p:val>
                                        </p:tav>
                                      </p:tavLst>
                                    </p:anim>
                                    <p:anim calcmode="lin" valueType="num">
                                      <p:cBhvr additive="base">
                                        <p:cTn id="23" dur="500" fill="hold"/>
                                        <p:tgtEl>
                                          <p:spTgt spid="86031"/>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500"/>
                            </p:stCondLst>
                            <p:childTnLst>
                              <p:par>
                                <p:cTn id="25" presetID="23" presetClass="entr" presetSubtype="16" fill="hold" grpId="0" nodeType="afterEffect">
                                  <p:stCondLst>
                                    <p:cond delay="0"/>
                                  </p:stCondLst>
                                  <p:childTnLst>
                                    <p:set>
                                      <p:cBhvr>
                                        <p:cTn id="26" dur="1" fill="hold">
                                          <p:stCondLst>
                                            <p:cond delay="0"/>
                                          </p:stCondLst>
                                        </p:cTn>
                                        <p:tgtEl>
                                          <p:spTgt spid="86022"/>
                                        </p:tgtEl>
                                        <p:attrNameLst>
                                          <p:attrName>style.visibility</p:attrName>
                                        </p:attrNameLst>
                                      </p:cBhvr>
                                      <p:to>
                                        <p:strVal val="visible"/>
                                      </p:to>
                                    </p:set>
                                    <p:anim calcmode="lin" valueType="num">
                                      <p:cBhvr>
                                        <p:cTn id="27" dur="500" fill="hold"/>
                                        <p:tgtEl>
                                          <p:spTgt spid="86022"/>
                                        </p:tgtEl>
                                        <p:attrNameLst>
                                          <p:attrName>ppt_w</p:attrName>
                                        </p:attrNameLst>
                                      </p:cBhvr>
                                      <p:tavLst>
                                        <p:tav tm="0">
                                          <p:val>
                                            <p:fltVal val="0"/>
                                          </p:val>
                                        </p:tav>
                                        <p:tav tm="100000">
                                          <p:val>
                                            <p:strVal val="#ppt_w"/>
                                          </p:val>
                                        </p:tav>
                                      </p:tavLst>
                                    </p:anim>
                                    <p:anim calcmode="lin" valueType="num">
                                      <p:cBhvr>
                                        <p:cTn id="28" dur="500" fill="hold"/>
                                        <p:tgtEl>
                                          <p:spTgt spid="8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2" grpId="0" animBg="1" autoUpdateAnimBg="0"/>
      <p:bldP spid="86024" grpId="0" animBg="1" autoUpdateAnimBg="0"/>
      <p:bldP spid="86026" grpId="0" animBg="1" autoUpdateAnimBg="0"/>
      <p:bldP spid="86031"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pic>
        <p:nvPicPr>
          <p:cNvPr id="88078" name="Picture 14" descr="C:\Ppoint\PrimaryRes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900" y="1311275"/>
            <a:ext cx="7772400" cy="3983038"/>
          </a:xfrm>
          <a:prstGeom prst="rect">
            <a:avLst/>
          </a:prstGeom>
          <a:noFill/>
          <a:extLst>
            <a:ext uri="{909E8E84-426E-40DD-AFC4-6F175D3DCCD1}">
              <a14:hiddenFill xmlns:a14="http://schemas.microsoft.com/office/drawing/2010/main">
                <a:solidFill>
                  <a:srgbClr val="FFFFFF"/>
                </a:solidFill>
              </a14:hiddenFill>
            </a:ext>
          </a:extLst>
        </p:spPr>
      </p:pic>
      <p:sp>
        <p:nvSpPr>
          <p:cNvPr id="88067" name="Rectangle 3"/>
          <p:cNvSpPr>
            <a:spLocks noGrp="1" noChangeArrowheads="1"/>
          </p:cNvSpPr>
          <p:nvPr>
            <p:ph type="ctrTitle"/>
          </p:nvPr>
        </p:nvSpPr>
        <p:spPr bwMode="auto">
          <a:xfrm>
            <a:off x="685800" y="331788"/>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solidFill>
                  <a:srgbClr val="990033"/>
                </a:solidFill>
                <a:latin typeface="Arial" charset="0"/>
              </a:rPr>
              <a:t>Primary Resistance Starter Power Circuit</a:t>
            </a:r>
            <a:endParaRPr lang="en-AU" altLang="en-US" sz="2400" b="1">
              <a:solidFill>
                <a:srgbClr val="990033"/>
              </a:solidFill>
              <a:latin typeface="Arial" charset="0"/>
            </a:endParaRPr>
          </a:p>
        </p:txBody>
      </p:sp>
      <p:sp>
        <p:nvSpPr>
          <p:cNvPr id="88068" name="Line 4"/>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88070" name="AutoShape 6"/>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sp>
        <p:nvSpPr>
          <p:cNvPr id="88073" name="AutoShape 9"/>
          <p:cNvSpPr>
            <a:spLocks noChangeArrowheads="1"/>
          </p:cNvSpPr>
          <p:nvPr/>
        </p:nvSpPr>
        <p:spPr bwMode="auto">
          <a:xfrm>
            <a:off x="7292975" y="4556125"/>
            <a:ext cx="1409700" cy="869950"/>
          </a:xfrm>
          <a:prstGeom prst="wedgeRectCallout">
            <a:avLst>
              <a:gd name="adj1" fmla="val 1917"/>
              <a:gd name="adj2" fmla="val -166787"/>
            </a:avLst>
          </a:prstGeom>
          <a:solidFill>
            <a:srgbClr val="FFCC99"/>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3-terminal SCI motor (star or delta)</a:t>
            </a:r>
            <a:endParaRPr lang="en-AU" altLang="en-US" sz="1600"/>
          </a:p>
        </p:txBody>
      </p:sp>
      <p:sp>
        <p:nvSpPr>
          <p:cNvPr id="88075" name="Text Box 11"/>
          <p:cNvSpPr txBox="1">
            <a:spLocks noChangeArrowheads="1"/>
          </p:cNvSpPr>
          <p:nvPr/>
        </p:nvSpPr>
        <p:spPr bwMode="auto">
          <a:xfrm>
            <a:off x="568325" y="2232025"/>
            <a:ext cx="91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a:solidFill>
                  <a:srgbClr val="990033"/>
                </a:solidFill>
                <a:cs typeface="Times New Roman" charset="0"/>
              </a:rPr>
              <a:t>415 V</a:t>
            </a:r>
            <a:br>
              <a:rPr lang="en-US" altLang="en-US">
                <a:solidFill>
                  <a:srgbClr val="990033"/>
                </a:solidFill>
                <a:cs typeface="Times New Roman" charset="0"/>
              </a:rPr>
            </a:br>
            <a:r>
              <a:rPr lang="en-US" altLang="en-US">
                <a:solidFill>
                  <a:srgbClr val="990033"/>
                </a:solidFill>
                <a:cs typeface="Times New Roman" charset="0"/>
              </a:rPr>
              <a:t>50 Hz</a:t>
            </a:r>
            <a:endParaRPr lang="en-AU" altLang="en-US">
              <a:solidFill>
                <a:srgbClr val="990033"/>
              </a:solidFill>
            </a:endParaRPr>
          </a:p>
        </p:txBody>
      </p:sp>
      <p:sp>
        <p:nvSpPr>
          <p:cNvPr id="88076" name="Text Box 12"/>
          <p:cNvSpPr txBox="1">
            <a:spLocks noChangeArrowheads="1"/>
          </p:cNvSpPr>
          <p:nvPr/>
        </p:nvSpPr>
        <p:spPr bwMode="auto">
          <a:xfrm>
            <a:off x="2895600" y="5699125"/>
            <a:ext cx="4114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sz="1800">
                <a:solidFill>
                  <a:schemeClr val="tx1"/>
                </a:solidFill>
                <a:cs typeface="Times New Roman" charset="0"/>
              </a:rPr>
              <a:t>Motor starting torque is proportional to the square of the applied voltage.</a:t>
            </a:r>
            <a:endParaRPr lang="en-AU" altLang="en-US"/>
          </a:p>
        </p:txBody>
      </p:sp>
      <p:sp>
        <p:nvSpPr>
          <p:cNvPr id="88079" name="Text Box 15"/>
          <p:cNvSpPr txBox="1">
            <a:spLocks noChangeArrowheads="1"/>
          </p:cNvSpPr>
          <p:nvPr/>
        </p:nvSpPr>
        <p:spPr bwMode="auto">
          <a:xfrm>
            <a:off x="4876800" y="4632325"/>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sz="1800" b="1">
                <a:solidFill>
                  <a:schemeClr val="tx1"/>
                </a:solidFill>
                <a:cs typeface="Times New Roman" charset="0"/>
              </a:rPr>
              <a:t>Start with L in, then switch in A.</a:t>
            </a:r>
            <a:endParaRPr lang="en-AU" altLang="en-US"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8073"/>
                                        </p:tgtEl>
                                        <p:attrNameLst>
                                          <p:attrName>style.visibility</p:attrName>
                                        </p:attrNameLst>
                                      </p:cBhvr>
                                      <p:to>
                                        <p:strVal val="visible"/>
                                      </p:to>
                                    </p:set>
                                    <p:animEffect transition="in" filter="checkerboard(across)">
                                      <p:cBhvr>
                                        <p:cTn id="7" dur="500"/>
                                        <p:tgtEl>
                                          <p:spTgt spid="880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88079"/>
                                        </p:tgtEl>
                                        <p:attrNameLst>
                                          <p:attrName>style.visibility</p:attrName>
                                        </p:attrNameLst>
                                      </p:cBhvr>
                                      <p:to>
                                        <p:strVal val="visible"/>
                                      </p:to>
                                    </p:set>
                                    <p:anim calcmode="lin" valueType="num">
                                      <p:cBhvr additive="base">
                                        <p:cTn id="12" dur="500" fill="hold"/>
                                        <p:tgtEl>
                                          <p:spTgt spid="88079"/>
                                        </p:tgtEl>
                                        <p:attrNameLst>
                                          <p:attrName>ppt_x</p:attrName>
                                        </p:attrNameLst>
                                      </p:cBhvr>
                                      <p:tavLst>
                                        <p:tav tm="0">
                                          <p:val>
                                            <p:strVal val="#ppt_x"/>
                                          </p:val>
                                        </p:tav>
                                        <p:tav tm="100000">
                                          <p:val>
                                            <p:strVal val="#ppt_x"/>
                                          </p:val>
                                        </p:tav>
                                      </p:tavLst>
                                    </p:anim>
                                    <p:anim calcmode="lin" valueType="num">
                                      <p:cBhvr additive="base">
                                        <p:cTn id="13" dur="500" fill="hold"/>
                                        <p:tgtEl>
                                          <p:spTgt spid="88079"/>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88076"/>
                                        </p:tgtEl>
                                        <p:attrNameLst>
                                          <p:attrName>style.visibility</p:attrName>
                                        </p:attrNameLst>
                                      </p:cBhvr>
                                      <p:to>
                                        <p:strVal val="visible"/>
                                      </p:to>
                                    </p:set>
                                    <p:anim calcmode="lin" valueType="num">
                                      <p:cBhvr additive="base">
                                        <p:cTn id="18" dur="500" fill="hold"/>
                                        <p:tgtEl>
                                          <p:spTgt spid="88076"/>
                                        </p:tgtEl>
                                        <p:attrNameLst>
                                          <p:attrName>ppt_x</p:attrName>
                                        </p:attrNameLst>
                                      </p:cBhvr>
                                      <p:tavLst>
                                        <p:tav tm="0">
                                          <p:val>
                                            <p:strVal val="#ppt_x"/>
                                          </p:val>
                                        </p:tav>
                                        <p:tav tm="100000">
                                          <p:val>
                                            <p:strVal val="#ppt_x"/>
                                          </p:val>
                                        </p:tav>
                                      </p:tavLst>
                                    </p:anim>
                                    <p:anim calcmode="lin" valueType="num">
                                      <p:cBhvr additive="base">
                                        <p:cTn id="19" dur="500" fill="hold"/>
                                        <p:tgtEl>
                                          <p:spTgt spid="88076"/>
                                        </p:tgtEl>
                                        <p:attrNameLst>
                                          <p:attrName>ppt_y</p:attrName>
                                        </p:attrNameLst>
                                      </p:cBhvr>
                                      <p:tavLst>
                                        <p:tav tm="0">
                                          <p:val>
                                            <p:strVal val="0-#ppt_h/2"/>
                                          </p:val>
                                        </p:tav>
                                        <p:tav tm="100000">
                                          <p:val>
                                            <p:strVal val="#ppt_y"/>
                                          </p:val>
                                        </p:tav>
                                      </p:tavLst>
                                    </p:anim>
                                  </p:childTnLst>
                                </p:cTn>
                              </p:par>
                            </p:childTnLst>
                          </p:cTn>
                        </p:par>
                        <p:par>
                          <p:cTn id="20" fill="hold" nodeType="afterGroup">
                            <p:stCondLst>
                              <p:cond delay="500"/>
                            </p:stCondLst>
                            <p:childTnLst>
                              <p:par>
                                <p:cTn id="21" presetID="23" presetClass="entr" presetSubtype="16" fill="hold" grpId="0" nodeType="afterEffect">
                                  <p:stCondLst>
                                    <p:cond delay="0"/>
                                  </p:stCondLst>
                                  <p:childTnLst>
                                    <p:set>
                                      <p:cBhvr>
                                        <p:cTn id="22" dur="1" fill="hold">
                                          <p:stCondLst>
                                            <p:cond delay="0"/>
                                          </p:stCondLst>
                                        </p:cTn>
                                        <p:tgtEl>
                                          <p:spTgt spid="88070"/>
                                        </p:tgtEl>
                                        <p:attrNameLst>
                                          <p:attrName>style.visibility</p:attrName>
                                        </p:attrNameLst>
                                      </p:cBhvr>
                                      <p:to>
                                        <p:strVal val="visible"/>
                                      </p:to>
                                    </p:set>
                                    <p:anim calcmode="lin" valueType="num">
                                      <p:cBhvr>
                                        <p:cTn id="23" dur="500" fill="hold"/>
                                        <p:tgtEl>
                                          <p:spTgt spid="88070"/>
                                        </p:tgtEl>
                                        <p:attrNameLst>
                                          <p:attrName>ppt_w</p:attrName>
                                        </p:attrNameLst>
                                      </p:cBhvr>
                                      <p:tavLst>
                                        <p:tav tm="0">
                                          <p:val>
                                            <p:fltVal val="0"/>
                                          </p:val>
                                        </p:tav>
                                        <p:tav tm="100000">
                                          <p:val>
                                            <p:strVal val="#ppt_w"/>
                                          </p:val>
                                        </p:tav>
                                      </p:tavLst>
                                    </p:anim>
                                    <p:anim calcmode="lin" valueType="num">
                                      <p:cBhvr>
                                        <p:cTn id="24" dur="500" fill="hold"/>
                                        <p:tgtEl>
                                          <p:spTgt spid="880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0" grpId="0" animBg="1" autoUpdateAnimBg="0"/>
      <p:bldP spid="88073" grpId="0" animBg="1" autoUpdateAnimBg="0"/>
      <p:bldP spid="88076" grpId="0" autoUpdateAnimBg="0"/>
      <p:bldP spid="88079"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pic>
        <p:nvPicPr>
          <p:cNvPr id="91146" name="Picture 10" descr="C:\Ppoint\PrimaryRes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597" y="1052513"/>
            <a:ext cx="7010400" cy="4700587"/>
          </a:xfrm>
          <a:prstGeom prst="rect">
            <a:avLst/>
          </a:prstGeom>
          <a:noFill/>
          <a:extLst>
            <a:ext uri="{909E8E84-426E-40DD-AFC4-6F175D3DCCD1}">
              <a14:hiddenFill xmlns:a14="http://schemas.microsoft.com/office/drawing/2010/main">
                <a:solidFill>
                  <a:srgbClr val="FFFFFF"/>
                </a:solidFill>
              </a14:hiddenFill>
            </a:ext>
          </a:extLst>
        </p:spPr>
      </p:pic>
      <p:sp>
        <p:nvSpPr>
          <p:cNvPr id="91139" name="Rectangle 3"/>
          <p:cNvSpPr>
            <a:spLocks noGrp="1" noChangeArrowheads="1"/>
          </p:cNvSpPr>
          <p:nvPr>
            <p:ph type="ctrTitle"/>
          </p:nvPr>
        </p:nvSpPr>
        <p:spPr bwMode="auto">
          <a:xfrm>
            <a:off x="685800" y="331788"/>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dirty="0" smtClean="0">
                <a:solidFill>
                  <a:srgbClr val="FF0000"/>
                </a:solidFill>
                <a:latin typeface="Arial" charset="0"/>
              </a:rPr>
              <a:t>(FIND THE FAULTS IN THE CIRCUIT)</a:t>
            </a:r>
            <a:r>
              <a:rPr lang="en-US" altLang="en-US" sz="2400" b="1" dirty="0" smtClean="0">
                <a:solidFill>
                  <a:srgbClr val="990033"/>
                </a:solidFill>
                <a:latin typeface="Arial" charset="0"/>
              </a:rPr>
              <a:t/>
            </a:r>
            <a:br>
              <a:rPr lang="en-US" altLang="en-US" sz="2400" b="1" dirty="0" smtClean="0">
                <a:solidFill>
                  <a:srgbClr val="990033"/>
                </a:solidFill>
                <a:latin typeface="Arial" charset="0"/>
              </a:rPr>
            </a:br>
            <a:r>
              <a:rPr lang="en-US" altLang="en-US" sz="2400" b="1" dirty="0" smtClean="0">
                <a:solidFill>
                  <a:srgbClr val="990033"/>
                </a:solidFill>
                <a:latin typeface="Arial" charset="0"/>
              </a:rPr>
              <a:t>Primary </a:t>
            </a:r>
            <a:r>
              <a:rPr lang="en-US" altLang="en-US" sz="2400" b="1" dirty="0">
                <a:solidFill>
                  <a:srgbClr val="990033"/>
                </a:solidFill>
                <a:latin typeface="Arial" charset="0"/>
              </a:rPr>
              <a:t>Resistance Starter Control Circuit</a:t>
            </a:r>
            <a:endParaRPr lang="en-AU" altLang="en-US" sz="2400" b="1" dirty="0">
              <a:solidFill>
                <a:srgbClr val="990033"/>
              </a:solidFill>
              <a:latin typeface="Arial" charset="0"/>
            </a:endParaRPr>
          </a:p>
        </p:txBody>
      </p:sp>
      <p:sp>
        <p:nvSpPr>
          <p:cNvPr id="91140" name="Line 4"/>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91141" name="AutoShape 5"/>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sp>
        <p:nvSpPr>
          <p:cNvPr id="91143" name="Text Box 7"/>
          <p:cNvSpPr txBox="1">
            <a:spLocks noChangeArrowheads="1"/>
          </p:cNvSpPr>
          <p:nvPr/>
        </p:nvSpPr>
        <p:spPr bwMode="auto">
          <a:xfrm>
            <a:off x="568325" y="1003300"/>
            <a:ext cx="91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a:solidFill>
                  <a:srgbClr val="990033"/>
                </a:solidFill>
                <a:cs typeface="Times New Roman" charset="0"/>
              </a:rPr>
              <a:t>415 V</a:t>
            </a:r>
            <a:br>
              <a:rPr lang="en-US" altLang="en-US">
                <a:solidFill>
                  <a:srgbClr val="990033"/>
                </a:solidFill>
                <a:cs typeface="Times New Roman" charset="0"/>
              </a:rPr>
            </a:br>
            <a:r>
              <a:rPr lang="en-US" altLang="en-US">
                <a:solidFill>
                  <a:srgbClr val="990033"/>
                </a:solidFill>
                <a:cs typeface="Times New Roman" charset="0"/>
              </a:rPr>
              <a:t>50 Hz</a:t>
            </a:r>
            <a:endParaRPr lang="en-AU" altLang="en-US">
              <a:solidFill>
                <a:srgbClr val="990033"/>
              </a:solidFill>
            </a:endParaRPr>
          </a:p>
        </p:txBody>
      </p:sp>
      <p:sp>
        <p:nvSpPr>
          <p:cNvPr id="91147" name="AutoShape 11"/>
          <p:cNvSpPr>
            <a:spLocks noChangeArrowheads="1"/>
          </p:cNvSpPr>
          <p:nvPr/>
        </p:nvSpPr>
        <p:spPr bwMode="auto">
          <a:xfrm>
            <a:off x="4267200" y="1295400"/>
            <a:ext cx="1371600" cy="304800"/>
          </a:xfrm>
          <a:prstGeom prst="wedgeRectCallout">
            <a:avLst>
              <a:gd name="adj1" fmla="val -50694"/>
              <a:gd name="adj2" fmla="val 213542"/>
            </a:avLst>
          </a:prstGeom>
          <a:solidFill>
            <a:srgbClr val="00FF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Start button</a:t>
            </a:r>
            <a:endParaRPr lang="en-AU" altLang="en-US"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1147"/>
                                        </p:tgtEl>
                                        <p:attrNameLst>
                                          <p:attrName>style.visibility</p:attrName>
                                        </p:attrNameLst>
                                      </p:cBhvr>
                                      <p:to>
                                        <p:strVal val="visible"/>
                                      </p:to>
                                    </p:set>
                                    <p:animEffect transition="in" filter="checkerboard(across)">
                                      <p:cBhvr>
                                        <p:cTn id="7" dur="500"/>
                                        <p:tgtEl>
                                          <p:spTgt spid="91147"/>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1141"/>
                                        </p:tgtEl>
                                        <p:attrNameLst>
                                          <p:attrName>style.visibility</p:attrName>
                                        </p:attrNameLst>
                                      </p:cBhvr>
                                      <p:to>
                                        <p:strVal val="visible"/>
                                      </p:to>
                                    </p:set>
                                    <p:anim calcmode="lin" valueType="num">
                                      <p:cBhvr>
                                        <p:cTn id="11" dur="500" fill="hold"/>
                                        <p:tgtEl>
                                          <p:spTgt spid="91141"/>
                                        </p:tgtEl>
                                        <p:attrNameLst>
                                          <p:attrName>ppt_w</p:attrName>
                                        </p:attrNameLst>
                                      </p:cBhvr>
                                      <p:tavLst>
                                        <p:tav tm="0">
                                          <p:val>
                                            <p:fltVal val="0"/>
                                          </p:val>
                                        </p:tav>
                                        <p:tav tm="100000">
                                          <p:val>
                                            <p:strVal val="#ppt_w"/>
                                          </p:val>
                                        </p:tav>
                                      </p:tavLst>
                                    </p:anim>
                                    <p:anim calcmode="lin" valueType="num">
                                      <p:cBhvr>
                                        <p:cTn id="12" dur="500" fill="hold"/>
                                        <p:tgtEl>
                                          <p:spTgt spid="9114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1" grpId="0" animBg="1" autoUpdateAnimBg="0"/>
      <p:bldP spid="91147"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91139" name="Rectangle 3"/>
          <p:cNvSpPr>
            <a:spLocks noGrp="1" noChangeArrowheads="1"/>
          </p:cNvSpPr>
          <p:nvPr>
            <p:ph type="ctrTitle"/>
          </p:nvPr>
        </p:nvSpPr>
        <p:spPr bwMode="auto">
          <a:xfrm>
            <a:off x="685800" y="331788"/>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dirty="0" smtClean="0">
                <a:solidFill>
                  <a:srgbClr val="00FF00"/>
                </a:solidFill>
                <a:latin typeface="Arial" charset="0"/>
              </a:rPr>
              <a:t>CORRECT CIRCUIT</a:t>
            </a:r>
            <a:r>
              <a:rPr lang="en-US" altLang="en-US" sz="2400" b="1" dirty="0" smtClean="0">
                <a:solidFill>
                  <a:srgbClr val="990033"/>
                </a:solidFill>
                <a:latin typeface="Arial" charset="0"/>
              </a:rPr>
              <a:t/>
            </a:r>
            <a:br>
              <a:rPr lang="en-US" altLang="en-US" sz="2400" b="1" dirty="0" smtClean="0">
                <a:solidFill>
                  <a:srgbClr val="990033"/>
                </a:solidFill>
                <a:latin typeface="Arial" charset="0"/>
              </a:rPr>
            </a:br>
            <a:r>
              <a:rPr lang="en-US" altLang="en-US" sz="2400" b="1" dirty="0" smtClean="0">
                <a:solidFill>
                  <a:srgbClr val="990033"/>
                </a:solidFill>
                <a:latin typeface="Arial" charset="0"/>
              </a:rPr>
              <a:t>Primary </a:t>
            </a:r>
            <a:r>
              <a:rPr lang="en-US" altLang="en-US" sz="2400" b="1" dirty="0">
                <a:solidFill>
                  <a:srgbClr val="990033"/>
                </a:solidFill>
                <a:latin typeface="Arial" charset="0"/>
              </a:rPr>
              <a:t>Resistance Starter Control Circuit</a:t>
            </a:r>
            <a:endParaRPr lang="en-AU" altLang="en-US" sz="2400" b="1" dirty="0">
              <a:solidFill>
                <a:srgbClr val="990033"/>
              </a:solidFill>
              <a:latin typeface="Arial" charset="0"/>
            </a:endParaRPr>
          </a:p>
        </p:txBody>
      </p:sp>
      <p:sp>
        <p:nvSpPr>
          <p:cNvPr id="91140" name="Line 4"/>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solidFill>
                <a:srgbClr val="000000"/>
              </a:solidFill>
            </a:endParaRPr>
          </a:p>
        </p:txBody>
      </p:sp>
      <p:sp>
        <p:nvSpPr>
          <p:cNvPr id="91141" name="AutoShape 5"/>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sp>
        <p:nvSpPr>
          <p:cNvPr id="91147" name="AutoShape 11"/>
          <p:cNvSpPr>
            <a:spLocks noChangeArrowheads="1"/>
          </p:cNvSpPr>
          <p:nvPr/>
        </p:nvSpPr>
        <p:spPr bwMode="auto">
          <a:xfrm>
            <a:off x="4139952" y="1124744"/>
            <a:ext cx="1371600" cy="304800"/>
          </a:xfrm>
          <a:prstGeom prst="wedgeRectCallout">
            <a:avLst>
              <a:gd name="adj1" fmla="val -50694"/>
              <a:gd name="adj2" fmla="val 213542"/>
            </a:avLst>
          </a:prstGeom>
          <a:solidFill>
            <a:srgbClr val="00FF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dirty="0">
                <a:solidFill>
                  <a:srgbClr val="000000"/>
                </a:solidFill>
              </a:rPr>
              <a:t>Start button</a:t>
            </a:r>
            <a:endParaRPr lang="en-AU" altLang="en-US" sz="1600" dirty="0">
              <a:solidFill>
                <a:srgbClr val="000000"/>
              </a:solidFill>
            </a:endParaRPr>
          </a:p>
        </p:txBody>
      </p:sp>
      <p:pic>
        <p:nvPicPr>
          <p:cNvPr id="8" name="Picture 7" descr="E:\4.UEE11 Units WEF_27 Feb 2013\8.G109A\Drawings\Primary Resistance 2 CCT Pg 22_NE32 PPT.zm2"/>
          <p:cNvPicPr/>
          <p:nvPr/>
        </p:nvPicPr>
        <p:blipFill>
          <a:blip r:embed="rId2">
            <a:extLst>
              <a:ext uri="{28A0092B-C50C-407E-A947-70E740481C1C}">
                <a14:useLocalDpi xmlns:a14="http://schemas.microsoft.com/office/drawing/2010/main" val="0"/>
              </a:ext>
            </a:extLst>
          </a:blip>
          <a:srcRect/>
          <a:stretch>
            <a:fillRect/>
          </a:stretch>
        </p:blipFill>
        <p:spPr bwMode="auto">
          <a:xfrm>
            <a:off x="892453" y="1556792"/>
            <a:ext cx="7696199" cy="4176463"/>
          </a:xfrm>
          <a:prstGeom prst="rect">
            <a:avLst/>
          </a:prstGeom>
          <a:noFill/>
          <a:ln>
            <a:noFill/>
          </a:ln>
        </p:spPr>
      </p:pic>
    </p:spTree>
    <p:extLst>
      <p:ext uri="{BB962C8B-B14F-4D97-AF65-F5344CB8AC3E}">
        <p14:creationId xmlns:p14="http://schemas.microsoft.com/office/powerpoint/2010/main" val="28901837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1147"/>
                                        </p:tgtEl>
                                        <p:attrNameLst>
                                          <p:attrName>style.visibility</p:attrName>
                                        </p:attrNameLst>
                                      </p:cBhvr>
                                      <p:to>
                                        <p:strVal val="visible"/>
                                      </p:to>
                                    </p:set>
                                    <p:animEffect transition="in" filter="checkerboard(across)">
                                      <p:cBhvr>
                                        <p:cTn id="7" dur="500"/>
                                        <p:tgtEl>
                                          <p:spTgt spid="91147"/>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1141"/>
                                        </p:tgtEl>
                                        <p:attrNameLst>
                                          <p:attrName>style.visibility</p:attrName>
                                        </p:attrNameLst>
                                      </p:cBhvr>
                                      <p:to>
                                        <p:strVal val="visible"/>
                                      </p:to>
                                    </p:set>
                                    <p:anim calcmode="lin" valueType="num">
                                      <p:cBhvr>
                                        <p:cTn id="11" dur="500" fill="hold"/>
                                        <p:tgtEl>
                                          <p:spTgt spid="91141"/>
                                        </p:tgtEl>
                                        <p:attrNameLst>
                                          <p:attrName>ppt_w</p:attrName>
                                        </p:attrNameLst>
                                      </p:cBhvr>
                                      <p:tavLst>
                                        <p:tav tm="0">
                                          <p:val>
                                            <p:fltVal val="0"/>
                                          </p:val>
                                        </p:tav>
                                        <p:tav tm="100000">
                                          <p:val>
                                            <p:strVal val="#ppt_w"/>
                                          </p:val>
                                        </p:tav>
                                      </p:tavLst>
                                    </p:anim>
                                    <p:anim calcmode="lin" valueType="num">
                                      <p:cBhvr>
                                        <p:cTn id="12" dur="500" fill="hold"/>
                                        <p:tgtEl>
                                          <p:spTgt spid="9114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1" grpId="0" animBg="1" autoUpdateAnimBg="0"/>
      <p:bldP spid="91147"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bwMode="auto">
          <a:xfrm>
            <a:off x="685800" y="331788"/>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solidFill>
                  <a:srgbClr val="990033"/>
                </a:solidFill>
                <a:latin typeface="Arial" charset="0"/>
              </a:rPr>
              <a:t>Typical Primary Resistance Starter </a:t>
            </a:r>
            <a:endParaRPr lang="en-AU" altLang="en-US" sz="2400" b="1">
              <a:solidFill>
                <a:srgbClr val="990033"/>
              </a:solidFill>
              <a:latin typeface="Arial" charset="0"/>
            </a:endParaRPr>
          </a:p>
        </p:txBody>
      </p:sp>
      <p:sp>
        <p:nvSpPr>
          <p:cNvPr id="90115" name="Line 3"/>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90116" name="Text Box 4"/>
          <p:cNvSpPr txBox="1">
            <a:spLocks noChangeArrowheads="1"/>
          </p:cNvSpPr>
          <p:nvPr/>
        </p:nvSpPr>
        <p:spPr bwMode="auto">
          <a:xfrm>
            <a:off x="876300" y="5372100"/>
            <a:ext cx="685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endParaRPr lang="en-US" altLang="en-US"/>
          </a:p>
        </p:txBody>
      </p:sp>
      <p:sp>
        <p:nvSpPr>
          <p:cNvPr id="90117" name="AutoShape 5"/>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pic>
        <p:nvPicPr>
          <p:cNvPr id="9012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838200"/>
            <a:ext cx="4572000" cy="500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122" name="AutoShape 10"/>
          <p:cNvSpPr>
            <a:spLocks noChangeArrowheads="1"/>
          </p:cNvSpPr>
          <p:nvPr/>
        </p:nvSpPr>
        <p:spPr bwMode="auto">
          <a:xfrm>
            <a:off x="1143000" y="1066800"/>
            <a:ext cx="1676400" cy="2133600"/>
          </a:xfrm>
          <a:prstGeom prst="wedgeRectCallout">
            <a:avLst>
              <a:gd name="adj1" fmla="val 165435"/>
              <a:gd name="adj2" fmla="val -10491"/>
            </a:avLst>
          </a:prstGeom>
          <a:solidFill>
            <a:srgbClr val="FFFF99"/>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spcBef>
                <a:spcPct val="50000"/>
              </a:spcBef>
            </a:pPr>
            <a:r>
              <a:rPr lang="en-US" altLang="en-US" sz="1800">
                <a:solidFill>
                  <a:srgbClr val="990033"/>
                </a:solidFill>
                <a:cs typeface="Times New Roman" charset="0"/>
              </a:rPr>
              <a:t>A primary resistance starter has one or more sets of 3 high power resistors</a:t>
            </a:r>
            <a:r>
              <a:rPr lang="en-US" altLang="en-US" b="1">
                <a:solidFill>
                  <a:srgbClr val="990033"/>
                </a:solidFill>
                <a:cs typeface="Times New Roman" charset="0"/>
              </a:rPr>
              <a:t>.</a:t>
            </a:r>
            <a:endParaRPr lang="en-AU" altLang="en-US" b="1">
              <a:solidFill>
                <a:srgbClr val="990033"/>
              </a:solidFill>
              <a:cs typeface="Times New Roman" charset="0"/>
            </a:endParaRPr>
          </a:p>
        </p:txBody>
      </p:sp>
      <p:sp>
        <p:nvSpPr>
          <p:cNvPr id="90123" name="AutoShape 11"/>
          <p:cNvSpPr>
            <a:spLocks noChangeArrowheads="1"/>
          </p:cNvSpPr>
          <p:nvPr/>
        </p:nvSpPr>
        <p:spPr bwMode="auto">
          <a:xfrm>
            <a:off x="1120775" y="3438525"/>
            <a:ext cx="1676400" cy="381000"/>
          </a:xfrm>
          <a:prstGeom prst="wedgeRectCallout">
            <a:avLst>
              <a:gd name="adj1" fmla="val 181440"/>
              <a:gd name="adj2" fmla="val 80833"/>
            </a:avLst>
          </a:prstGeom>
          <a:solidFill>
            <a:srgbClr val="FFFF99"/>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spcBef>
                <a:spcPct val="50000"/>
              </a:spcBef>
            </a:pPr>
            <a:r>
              <a:rPr lang="en-US" altLang="en-US" sz="1800">
                <a:solidFill>
                  <a:srgbClr val="990033"/>
                </a:solidFill>
                <a:cs typeface="Times New Roman" charset="0"/>
              </a:rPr>
              <a:t>Contactors</a:t>
            </a:r>
            <a:endParaRPr lang="en-AU" altLang="en-US" b="1">
              <a:solidFill>
                <a:srgbClr val="990033"/>
              </a:solidFill>
              <a:cs typeface="Times New Roman" charset="0"/>
            </a:endParaRPr>
          </a:p>
        </p:txBody>
      </p:sp>
      <p:sp>
        <p:nvSpPr>
          <p:cNvPr id="90124" name="AutoShape 12"/>
          <p:cNvSpPr>
            <a:spLocks noChangeArrowheads="1"/>
          </p:cNvSpPr>
          <p:nvPr/>
        </p:nvSpPr>
        <p:spPr bwMode="auto">
          <a:xfrm>
            <a:off x="1295400" y="4267200"/>
            <a:ext cx="1676400" cy="381000"/>
          </a:xfrm>
          <a:prstGeom prst="wedgeRectCallout">
            <a:avLst>
              <a:gd name="adj1" fmla="val 181440"/>
              <a:gd name="adj2" fmla="val 80833"/>
            </a:avLst>
          </a:prstGeom>
          <a:solidFill>
            <a:srgbClr val="FFFF99"/>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spcBef>
                <a:spcPct val="50000"/>
              </a:spcBef>
            </a:pPr>
            <a:r>
              <a:rPr lang="en-US" altLang="en-US" sz="1800">
                <a:solidFill>
                  <a:srgbClr val="990033"/>
                </a:solidFill>
                <a:cs typeface="Times New Roman" charset="0"/>
              </a:rPr>
              <a:t>Overload relay</a:t>
            </a:r>
            <a:endParaRPr lang="en-AU" altLang="en-US" b="1">
              <a:solidFill>
                <a:srgbClr val="990033"/>
              </a:solidFill>
              <a:cs typeface="Times New Roman" charset="0"/>
            </a:endParaRPr>
          </a:p>
        </p:txBody>
      </p:sp>
      <p:sp>
        <p:nvSpPr>
          <p:cNvPr id="90125" name="AutoShape 13"/>
          <p:cNvSpPr>
            <a:spLocks noChangeArrowheads="1"/>
          </p:cNvSpPr>
          <p:nvPr/>
        </p:nvSpPr>
        <p:spPr bwMode="auto">
          <a:xfrm>
            <a:off x="7772400" y="4038600"/>
            <a:ext cx="990600" cy="381000"/>
          </a:xfrm>
          <a:prstGeom prst="wedgeRectCallout">
            <a:avLst>
              <a:gd name="adj1" fmla="val -119551"/>
              <a:gd name="adj2" fmla="val 28333"/>
            </a:avLst>
          </a:prstGeom>
          <a:solidFill>
            <a:srgbClr val="FFFF99"/>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spcBef>
                <a:spcPct val="50000"/>
              </a:spcBef>
            </a:pPr>
            <a:r>
              <a:rPr lang="en-US" altLang="en-US" sz="1800">
                <a:solidFill>
                  <a:srgbClr val="990033"/>
                </a:solidFill>
                <a:cs typeface="Times New Roman" charset="0"/>
              </a:rPr>
              <a:t>Timer</a:t>
            </a:r>
            <a:endParaRPr lang="en-AU" altLang="en-US" b="1">
              <a:solidFill>
                <a:srgbClr val="990033"/>
              </a:solidFill>
              <a:cs typeface="Times New Roman" charset="0"/>
            </a:endParaRPr>
          </a:p>
        </p:txBody>
      </p:sp>
      <p:sp>
        <p:nvSpPr>
          <p:cNvPr id="90126" name="Text Box 14"/>
          <p:cNvSpPr txBox="1">
            <a:spLocks noChangeArrowheads="1"/>
          </p:cNvSpPr>
          <p:nvPr/>
        </p:nvSpPr>
        <p:spPr bwMode="auto">
          <a:xfrm>
            <a:off x="1198563" y="5094288"/>
            <a:ext cx="1828800" cy="590550"/>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sz="1600">
                <a:solidFill>
                  <a:srgbClr val="990033"/>
                </a:solidFill>
                <a:cs typeface="Times New Roman" charset="0"/>
              </a:rPr>
              <a:t>Stop-start station not shown</a:t>
            </a:r>
            <a:endParaRPr lang="en-AU" altLang="en-US" sz="1600">
              <a:solidFill>
                <a:srgbClr val="990033"/>
              </a:solidFill>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0122"/>
                                        </p:tgtEl>
                                        <p:attrNameLst>
                                          <p:attrName>style.visibility</p:attrName>
                                        </p:attrNameLst>
                                      </p:cBhvr>
                                      <p:to>
                                        <p:strVal val="visible"/>
                                      </p:to>
                                    </p:set>
                                    <p:animEffect transition="in" filter="checkerboard(across)">
                                      <p:cBhvr>
                                        <p:cTn id="7" dur="500"/>
                                        <p:tgtEl>
                                          <p:spTgt spid="90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0123"/>
                                        </p:tgtEl>
                                        <p:attrNameLst>
                                          <p:attrName>style.visibility</p:attrName>
                                        </p:attrNameLst>
                                      </p:cBhvr>
                                      <p:to>
                                        <p:strVal val="visible"/>
                                      </p:to>
                                    </p:set>
                                    <p:animEffect transition="in" filter="checkerboard(across)">
                                      <p:cBhvr>
                                        <p:cTn id="12" dur="500"/>
                                        <p:tgtEl>
                                          <p:spTgt spid="901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0124"/>
                                        </p:tgtEl>
                                        <p:attrNameLst>
                                          <p:attrName>style.visibility</p:attrName>
                                        </p:attrNameLst>
                                      </p:cBhvr>
                                      <p:to>
                                        <p:strVal val="visible"/>
                                      </p:to>
                                    </p:set>
                                    <p:animEffect transition="in" filter="checkerboard(across)">
                                      <p:cBhvr>
                                        <p:cTn id="17" dur="500"/>
                                        <p:tgtEl>
                                          <p:spTgt spid="901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0125"/>
                                        </p:tgtEl>
                                        <p:attrNameLst>
                                          <p:attrName>style.visibility</p:attrName>
                                        </p:attrNameLst>
                                      </p:cBhvr>
                                      <p:to>
                                        <p:strVal val="visible"/>
                                      </p:to>
                                    </p:set>
                                    <p:animEffect transition="in" filter="checkerboard(across)">
                                      <p:cBhvr>
                                        <p:cTn id="22" dur="500"/>
                                        <p:tgtEl>
                                          <p:spTgt spid="90125"/>
                                        </p:tgtEl>
                                      </p:cBhvr>
                                    </p:animEffect>
                                  </p:childTnLst>
                                </p:cTn>
                              </p:par>
                            </p:childTnLst>
                          </p:cTn>
                        </p:par>
                        <p:par>
                          <p:cTn id="23" fill="hold" nodeType="afterGroup">
                            <p:stCondLst>
                              <p:cond delay="500"/>
                            </p:stCondLst>
                            <p:childTnLst>
                              <p:par>
                                <p:cTn id="24" presetID="2" presetClass="entr" presetSubtype="8" fill="hold" grpId="0" nodeType="afterEffect">
                                  <p:stCondLst>
                                    <p:cond delay="0"/>
                                  </p:stCondLst>
                                  <p:childTnLst>
                                    <p:set>
                                      <p:cBhvr>
                                        <p:cTn id="25" dur="1" fill="hold">
                                          <p:stCondLst>
                                            <p:cond delay="0"/>
                                          </p:stCondLst>
                                        </p:cTn>
                                        <p:tgtEl>
                                          <p:spTgt spid="90126"/>
                                        </p:tgtEl>
                                        <p:attrNameLst>
                                          <p:attrName>style.visibility</p:attrName>
                                        </p:attrNameLst>
                                      </p:cBhvr>
                                      <p:to>
                                        <p:strVal val="visible"/>
                                      </p:to>
                                    </p:set>
                                    <p:anim calcmode="lin" valueType="num">
                                      <p:cBhvr additive="base">
                                        <p:cTn id="26" dur="500" fill="hold"/>
                                        <p:tgtEl>
                                          <p:spTgt spid="90126"/>
                                        </p:tgtEl>
                                        <p:attrNameLst>
                                          <p:attrName>ppt_x</p:attrName>
                                        </p:attrNameLst>
                                      </p:cBhvr>
                                      <p:tavLst>
                                        <p:tav tm="0">
                                          <p:val>
                                            <p:strVal val="0-#ppt_w/2"/>
                                          </p:val>
                                        </p:tav>
                                        <p:tav tm="100000">
                                          <p:val>
                                            <p:strVal val="#ppt_x"/>
                                          </p:val>
                                        </p:tav>
                                      </p:tavLst>
                                    </p:anim>
                                    <p:anim calcmode="lin" valueType="num">
                                      <p:cBhvr additive="base">
                                        <p:cTn id="27" dur="500" fill="hold"/>
                                        <p:tgtEl>
                                          <p:spTgt spid="90126"/>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1000"/>
                            </p:stCondLst>
                            <p:childTnLst>
                              <p:par>
                                <p:cTn id="29" presetID="23" presetClass="entr" presetSubtype="16" fill="hold" grpId="0" nodeType="afterEffect">
                                  <p:stCondLst>
                                    <p:cond delay="0"/>
                                  </p:stCondLst>
                                  <p:childTnLst>
                                    <p:set>
                                      <p:cBhvr>
                                        <p:cTn id="30" dur="1" fill="hold">
                                          <p:stCondLst>
                                            <p:cond delay="0"/>
                                          </p:stCondLst>
                                        </p:cTn>
                                        <p:tgtEl>
                                          <p:spTgt spid="90117"/>
                                        </p:tgtEl>
                                        <p:attrNameLst>
                                          <p:attrName>style.visibility</p:attrName>
                                        </p:attrNameLst>
                                      </p:cBhvr>
                                      <p:to>
                                        <p:strVal val="visible"/>
                                      </p:to>
                                    </p:set>
                                    <p:anim calcmode="lin" valueType="num">
                                      <p:cBhvr>
                                        <p:cTn id="31" dur="500" fill="hold"/>
                                        <p:tgtEl>
                                          <p:spTgt spid="90117"/>
                                        </p:tgtEl>
                                        <p:attrNameLst>
                                          <p:attrName>ppt_w</p:attrName>
                                        </p:attrNameLst>
                                      </p:cBhvr>
                                      <p:tavLst>
                                        <p:tav tm="0">
                                          <p:val>
                                            <p:fltVal val="0"/>
                                          </p:val>
                                        </p:tav>
                                        <p:tav tm="100000">
                                          <p:val>
                                            <p:strVal val="#ppt_w"/>
                                          </p:val>
                                        </p:tav>
                                      </p:tavLst>
                                    </p:anim>
                                    <p:anim calcmode="lin" valueType="num">
                                      <p:cBhvr>
                                        <p:cTn id="32" dur="500" fill="hold"/>
                                        <p:tgtEl>
                                          <p:spTgt spid="901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7" grpId="0" animBg="1" autoUpdateAnimBg="0"/>
      <p:bldP spid="90122" grpId="0" animBg="1" autoUpdateAnimBg="0"/>
      <p:bldP spid="90123" grpId="0" animBg="1" autoUpdateAnimBg="0"/>
      <p:bldP spid="90124" grpId="0" animBg="1" autoUpdateAnimBg="0"/>
      <p:bldP spid="90125" grpId="0" animBg="1" autoUpdateAnimBg="0"/>
      <p:bldP spid="90126"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ctrTitle"/>
          </p:nvPr>
        </p:nvSpPr>
        <p:spPr bwMode="auto">
          <a:xfrm>
            <a:off x="685800" y="331788"/>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solidFill>
                  <a:srgbClr val="990033"/>
                </a:solidFill>
                <a:latin typeface="Arial" charset="0"/>
              </a:rPr>
              <a:t>Primary Resistance Starter Characteristics</a:t>
            </a:r>
            <a:endParaRPr lang="en-AU" altLang="en-US" sz="2400" b="1">
              <a:solidFill>
                <a:srgbClr val="990033"/>
              </a:solidFill>
              <a:latin typeface="Arial" charset="0"/>
            </a:endParaRPr>
          </a:p>
        </p:txBody>
      </p:sp>
      <p:sp>
        <p:nvSpPr>
          <p:cNvPr id="89091" name="Line 3"/>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89092" name="Text Box 4"/>
          <p:cNvSpPr txBox="1">
            <a:spLocks noChangeArrowheads="1"/>
          </p:cNvSpPr>
          <p:nvPr/>
        </p:nvSpPr>
        <p:spPr bwMode="auto">
          <a:xfrm>
            <a:off x="876300" y="5372100"/>
            <a:ext cx="685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endParaRPr lang="en-US" altLang="en-US"/>
          </a:p>
        </p:txBody>
      </p:sp>
      <p:sp>
        <p:nvSpPr>
          <p:cNvPr id="89093" name="AutoShape 5"/>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sp>
        <p:nvSpPr>
          <p:cNvPr id="89094" name="Text Box 6"/>
          <p:cNvSpPr txBox="1">
            <a:spLocks noChangeArrowheads="1"/>
          </p:cNvSpPr>
          <p:nvPr/>
        </p:nvSpPr>
        <p:spPr bwMode="auto">
          <a:xfrm>
            <a:off x="895350" y="1176437"/>
            <a:ext cx="690086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r>
              <a:rPr lang="en-US" altLang="en-US" b="1" dirty="0">
                <a:solidFill>
                  <a:srgbClr val="990033"/>
                </a:solidFill>
                <a:cs typeface="Times New Roman" charset="0"/>
              </a:rPr>
              <a:t>A primary resistance starter on a 50% starting setting reduces the line current to 25% of the DOL current, and reduces the starting torque to 25%  ( 0.5</a:t>
            </a:r>
            <a:r>
              <a:rPr lang="en-US" altLang="en-US" b="1" baseline="30000" dirty="0">
                <a:solidFill>
                  <a:srgbClr val="990033"/>
                </a:solidFill>
                <a:cs typeface="Times New Roman" charset="0"/>
              </a:rPr>
              <a:t> </a:t>
            </a:r>
            <a:r>
              <a:rPr lang="en-US" altLang="en-US" sz="2400" b="1" baseline="30000" dirty="0">
                <a:solidFill>
                  <a:srgbClr val="990033"/>
                </a:solidFill>
                <a:cs typeface="Times New Roman" charset="0"/>
              </a:rPr>
              <a:t>2 </a:t>
            </a:r>
            <a:r>
              <a:rPr lang="en-US" altLang="en-US" b="1" dirty="0">
                <a:solidFill>
                  <a:srgbClr val="990033"/>
                </a:solidFill>
                <a:cs typeface="Times New Roman" charset="0"/>
              </a:rPr>
              <a:t>) of the DOL torque.</a:t>
            </a:r>
            <a:endParaRPr lang="en-AU" altLang="en-US" b="1" dirty="0">
              <a:solidFill>
                <a:srgbClr val="990033"/>
              </a:solidFill>
              <a:cs typeface="Times New Roman" charset="0"/>
            </a:endParaRPr>
          </a:p>
        </p:txBody>
      </p:sp>
      <p:sp>
        <p:nvSpPr>
          <p:cNvPr id="89095" name="Text Box 7"/>
          <p:cNvSpPr txBox="1">
            <a:spLocks noChangeArrowheads="1"/>
          </p:cNvSpPr>
          <p:nvPr/>
        </p:nvSpPr>
        <p:spPr bwMode="auto">
          <a:xfrm>
            <a:off x="1187450" y="2727325"/>
            <a:ext cx="46037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r>
              <a:rPr lang="en-US" altLang="en-US" b="1">
                <a:solidFill>
                  <a:srgbClr val="990033"/>
                </a:solidFill>
                <a:cs typeface="Times New Roman" charset="0"/>
              </a:rPr>
              <a:t>A primary resistance starter can can only be used to start motors on light starting loads (such as centrifugal pumps or air circulating fans).</a:t>
            </a:r>
            <a:endParaRPr lang="en-AU" altLang="en-US" b="1">
              <a:solidFill>
                <a:srgbClr val="990033"/>
              </a:solidFill>
              <a:cs typeface="Times New Roman" charset="0"/>
            </a:endParaRPr>
          </a:p>
        </p:txBody>
      </p:sp>
      <p:sp>
        <p:nvSpPr>
          <p:cNvPr id="89096" name="Text Box 8"/>
          <p:cNvSpPr txBox="1">
            <a:spLocks noChangeArrowheads="1"/>
          </p:cNvSpPr>
          <p:nvPr/>
        </p:nvSpPr>
        <p:spPr bwMode="auto">
          <a:xfrm>
            <a:off x="1882775" y="4344988"/>
            <a:ext cx="51085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r>
              <a:rPr lang="en-US" altLang="en-US" b="1">
                <a:solidFill>
                  <a:srgbClr val="990033"/>
                </a:solidFill>
                <a:cs typeface="Times New Roman" charset="0"/>
              </a:rPr>
              <a:t>A primary resistance starter requires a  </a:t>
            </a:r>
            <a:r>
              <a:rPr lang="en-US" altLang="en-US" b="1">
                <a:solidFill>
                  <a:schemeClr val="tx1"/>
                </a:solidFill>
                <a:cs typeface="Times New Roman" charset="0"/>
              </a:rPr>
              <a:t>3-terminal SCI </a:t>
            </a:r>
            <a:r>
              <a:rPr lang="en-US" altLang="en-US" b="1">
                <a:solidFill>
                  <a:srgbClr val="990033"/>
                </a:solidFill>
                <a:cs typeface="Times New Roman" charset="0"/>
              </a:rPr>
              <a:t>motor.</a:t>
            </a:r>
            <a:endParaRPr lang="en-AU" altLang="en-US" b="1">
              <a:solidFill>
                <a:srgbClr val="990033"/>
              </a:solidFill>
              <a:cs typeface="Times New Roman" charset="0"/>
            </a:endParaRPr>
          </a:p>
        </p:txBody>
      </p:sp>
      <p:sp>
        <p:nvSpPr>
          <p:cNvPr id="89098" name="Text Box 10"/>
          <p:cNvSpPr txBox="1">
            <a:spLocks noChangeArrowheads="1"/>
          </p:cNvSpPr>
          <p:nvPr/>
        </p:nvSpPr>
        <p:spPr bwMode="auto">
          <a:xfrm>
            <a:off x="2486025" y="5124450"/>
            <a:ext cx="6172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r>
              <a:rPr lang="en-US" altLang="en-US" b="1">
                <a:solidFill>
                  <a:srgbClr val="990033"/>
                </a:solidFill>
                <a:cs typeface="Times New Roman" charset="0"/>
              </a:rPr>
              <a:t>A primary resistance starter can have several steps to increase the speed gradually.</a:t>
            </a:r>
            <a:endParaRPr lang="en-AU" altLang="en-US" b="1">
              <a:solidFill>
                <a:srgbClr val="990033"/>
              </a:solidFill>
              <a:cs typeface="Times New Roman" charset="0"/>
            </a:endParaRPr>
          </a:p>
        </p:txBody>
      </p:sp>
      <p:pic>
        <p:nvPicPr>
          <p:cNvPr id="89099" name="Picture 11" descr="C:\Ppoint\SCIpum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50" y="2036763"/>
            <a:ext cx="2955925" cy="22780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9095"/>
                                        </p:tgtEl>
                                        <p:attrNameLst>
                                          <p:attrName>style.visibility</p:attrName>
                                        </p:attrNameLst>
                                      </p:cBhvr>
                                      <p:to>
                                        <p:strVal val="visible"/>
                                      </p:to>
                                    </p:set>
                                    <p:animEffect transition="in" filter="checkerboard(across)">
                                      <p:cBhvr>
                                        <p:cTn id="7" dur="500"/>
                                        <p:tgtEl>
                                          <p:spTgt spid="89095"/>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89099"/>
                                        </p:tgtEl>
                                        <p:attrNameLst>
                                          <p:attrName>style.visibility</p:attrName>
                                        </p:attrNameLst>
                                      </p:cBhvr>
                                      <p:to>
                                        <p:strVal val="visible"/>
                                      </p:to>
                                    </p:set>
                                    <p:anim calcmode="lin" valueType="num">
                                      <p:cBhvr>
                                        <p:cTn id="11" dur="500" fill="hold"/>
                                        <p:tgtEl>
                                          <p:spTgt spid="89099"/>
                                        </p:tgtEl>
                                        <p:attrNameLst>
                                          <p:attrName>ppt_w</p:attrName>
                                        </p:attrNameLst>
                                      </p:cBhvr>
                                      <p:tavLst>
                                        <p:tav tm="0">
                                          <p:val>
                                            <p:fltVal val="0"/>
                                          </p:val>
                                        </p:tav>
                                        <p:tav tm="100000">
                                          <p:val>
                                            <p:strVal val="#ppt_w"/>
                                          </p:val>
                                        </p:tav>
                                      </p:tavLst>
                                    </p:anim>
                                    <p:anim calcmode="lin" valueType="num">
                                      <p:cBhvr>
                                        <p:cTn id="12" dur="500" fill="hold"/>
                                        <p:tgtEl>
                                          <p:spTgt spid="89099"/>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9096"/>
                                        </p:tgtEl>
                                        <p:attrNameLst>
                                          <p:attrName>style.visibility</p:attrName>
                                        </p:attrNameLst>
                                      </p:cBhvr>
                                      <p:to>
                                        <p:strVal val="visible"/>
                                      </p:to>
                                    </p:set>
                                    <p:animEffect transition="in" filter="checkerboard(across)">
                                      <p:cBhvr>
                                        <p:cTn id="17" dur="500"/>
                                        <p:tgtEl>
                                          <p:spTgt spid="8909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9098"/>
                                        </p:tgtEl>
                                        <p:attrNameLst>
                                          <p:attrName>style.visibility</p:attrName>
                                        </p:attrNameLst>
                                      </p:cBhvr>
                                      <p:to>
                                        <p:strVal val="visible"/>
                                      </p:to>
                                    </p:set>
                                    <p:animEffect transition="in" filter="checkerboard(across)">
                                      <p:cBhvr>
                                        <p:cTn id="22" dur="500"/>
                                        <p:tgtEl>
                                          <p:spTgt spid="89098"/>
                                        </p:tgtEl>
                                      </p:cBhvr>
                                    </p:animEffect>
                                  </p:childTnLst>
                                </p:cTn>
                              </p:par>
                            </p:childTnLst>
                          </p:cTn>
                        </p:par>
                        <p:par>
                          <p:cTn id="23" fill="hold" nodeType="afterGroup">
                            <p:stCondLst>
                              <p:cond delay="500"/>
                            </p:stCondLst>
                            <p:childTnLst>
                              <p:par>
                                <p:cTn id="24" presetID="23" presetClass="entr" presetSubtype="16" fill="hold" grpId="0" nodeType="afterEffect">
                                  <p:stCondLst>
                                    <p:cond delay="0"/>
                                  </p:stCondLst>
                                  <p:childTnLst>
                                    <p:set>
                                      <p:cBhvr>
                                        <p:cTn id="25" dur="1" fill="hold">
                                          <p:stCondLst>
                                            <p:cond delay="0"/>
                                          </p:stCondLst>
                                        </p:cTn>
                                        <p:tgtEl>
                                          <p:spTgt spid="89093"/>
                                        </p:tgtEl>
                                        <p:attrNameLst>
                                          <p:attrName>style.visibility</p:attrName>
                                        </p:attrNameLst>
                                      </p:cBhvr>
                                      <p:to>
                                        <p:strVal val="visible"/>
                                      </p:to>
                                    </p:set>
                                    <p:anim calcmode="lin" valueType="num">
                                      <p:cBhvr>
                                        <p:cTn id="26" dur="500" fill="hold"/>
                                        <p:tgtEl>
                                          <p:spTgt spid="89093"/>
                                        </p:tgtEl>
                                        <p:attrNameLst>
                                          <p:attrName>ppt_w</p:attrName>
                                        </p:attrNameLst>
                                      </p:cBhvr>
                                      <p:tavLst>
                                        <p:tav tm="0">
                                          <p:val>
                                            <p:fltVal val="0"/>
                                          </p:val>
                                        </p:tav>
                                        <p:tav tm="100000">
                                          <p:val>
                                            <p:strVal val="#ppt_w"/>
                                          </p:val>
                                        </p:tav>
                                      </p:tavLst>
                                    </p:anim>
                                    <p:anim calcmode="lin" valueType="num">
                                      <p:cBhvr>
                                        <p:cTn id="27" dur="500" fill="hold"/>
                                        <p:tgtEl>
                                          <p:spTgt spid="8909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3" grpId="0" animBg="1" autoUpdateAnimBg="0"/>
      <p:bldP spid="89095" grpId="0" autoUpdateAnimBg="0"/>
      <p:bldP spid="89096" grpId="0" autoUpdateAnimBg="0"/>
      <p:bldP spid="89098"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pic>
        <p:nvPicPr>
          <p:cNvPr id="87052" name="Picture 12" descr="C:\Ppoint\PrimaryR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738" y="1122363"/>
            <a:ext cx="6477000" cy="4935537"/>
          </a:xfrm>
          <a:prstGeom prst="rect">
            <a:avLst/>
          </a:prstGeom>
          <a:noFill/>
          <a:extLst>
            <a:ext uri="{909E8E84-426E-40DD-AFC4-6F175D3DCCD1}">
              <a14:hiddenFill xmlns:a14="http://schemas.microsoft.com/office/drawing/2010/main">
                <a:solidFill>
                  <a:srgbClr val="FFFFFF"/>
                </a:solidFill>
              </a14:hiddenFill>
            </a:ext>
          </a:extLst>
        </p:spPr>
      </p:pic>
      <p:sp>
        <p:nvSpPr>
          <p:cNvPr id="87043" name="Rectangle 3"/>
          <p:cNvSpPr>
            <a:spLocks noGrp="1" noChangeArrowheads="1"/>
          </p:cNvSpPr>
          <p:nvPr>
            <p:ph type="ctrTitle"/>
          </p:nvPr>
        </p:nvSpPr>
        <p:spPr bwMode="auto">
          <a:xfrm>
            <a:off x="685800" y="331788"/>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solidFill>
                  <a:srgbClr val="990033"/>
                </a:solidFill>
                <a:latin typeface="Arial" charset="0"/>
              </a:rPr>
              <a:t>Primary Resistance Starter Connections</a:t>
            </a:r>
            <a:endParaRPr lang="en-AU" altLang="en-US" sz="2400" b="1">
              <a:solidFill>
                <a:srgbClr val="990033"/>
              </a:solidFill>
              <a:latin typeface="Arial" charset="0"/>
            </a:endParaRPr>
          </a:p>
        </p:txBody>
      </p:sp>
      <p:sp>
        <p:nvSpPr>
          <p:cNvPr id="87044" name="Line 4"/>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87045" name="Text Box 5"/>
          <p:cNvSpPr txBox="1">
            <a:spLocks noChangeArrowheads="1"/>
          </p:cNvSpPr>
          <p:nvPr/>
        </p:nvSpPr>
        <p:spPr bwMode="auto">
          <a:xfrm>
            <a:off x="876300" y="5372100"/>
            <a:ext cx="685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endParaRPr lang="en-US" altLang="en-US"/>
          </a:p>
        </p:txBody>
      </p:sp>
      <p:sp>
        <p:nvSpPr>
          <p:cNvPr id="87046" name="AutoShape 6"/>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sp>
        <p:nvSpPr>
          <p:cNvPr id="87047" name="AutoShape 7"/>
          <p:cNvSpPr>
            <a:spLocks noChangeArrowheads="1"/>
          </p:cNvSpPr>
          <p:nvPr/>
        </p:nvSpPr>
        <p:spPr bwMode="auto">
          <a:xfrm>
            <a:off x="3821113" y="844550"/>
            <a:ext cx="1143000" cy="561975"/>
          </a:xfrm>
          <a:prstGeom prst="wedgeRectCallout">
            <a:avLst>
              <a:gd name="adj1" fmla="val 60000"/>
              <a:gd name="adj2" fmla="val 97458"/>
            </a:avLst>
          </a:prstGeom>
          <a:solidFill>
            <a:srgbClr val="FFCC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3 line terminals</a:t>
            </a:r>
            <a:endParaRPr lang="en-AU" altLang="en-US" sz="1600"/>
          </a:p>
        </p:txBody>
      </p:sp>
      <p:sp>
        <p:nvSpPr>
          <p:cNvPr id="87048" name="AutoShape 8"/>
          <p:cNvSpPr>
            <a:spLocks noChangeArrowheads="1"/>
          </p:cNvSpPr>
          <p:nvPr/>
        </p:nvSpPr>
        <p:spPr bwMode="auto">
          <a:xfrm>
            <a:off x="6781800" y="2057400"/>
            <a:ext cx="1143000" cy="561975"/>
          </a:xfrm>
          <a:prstGeom prst="wedgeRectCallout">
            <a:avLst>
              <a:gd name="adj1" fmla="val -112083"/>
              <a:gd name="adj2" fmla="val 131639"/>
            </a:avLst>
          </a:prstGeom>
          <a:solidFill>
            <a:srgbClr val="FFCC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3 motor terminals</a:t>
            </a:r>
            <a:endParaRPr lang="en-AU" altLang="en-US" sz="1600"/>
          </a:p>
        </p:txBody>
      </p:sp>
      <p:sp>
        <p:nvSpPr>
          <p:cNvPr id="87049" name="AutoShape 9"/>
          <p:cNvSpPr>
            <a:spLocks noChangeArrowheads="1"/>
          </p:cNvSpPr>
          <p:nvPr/>
        </p:nvSpPr>
        <p:spPr bwMode="auto">
          <a:xfrm>
            <a:off x="6654800" y="3267075"/>
            <a:ext cx="1524000" cy="561975"/>
          </a:xfrm>
          <a:prstGeom prst="wedgeRectCallout">
            <a:avLst>
              <a:gd name="adj1" fmla="val -111148"/>
              <a:gd name="adj2" fmla="val 282"/>
            </a:avLst>
          </a:prstGeom>
          <a:solidFill>
            <a:srgbClr val="FFCC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3 motor cables (plus earth)</a:t>
            </a:r>
            <a:endParaRPr lang="en-AU" altLang="en-US" sz="1600"/>
          </a:p>
        </p:txBody>
      </p:sp>
      <p:sp>
        <p:nvSpPr>
          <p:cNvPr id="87050" name="AutoShape 10"/>
          <p:cNvSpPr>
            <a:spLocks noChangeArrowheads="1"/>
          </p:cNvSpPr>
          <p:nvPr/>
        </p:nvSpPr>
        <p:spPr bwMode="auto">
          <a:xfrm>
            <a:off x="6469063" y="911225"/>
            <a:ext cx="2438400" cy="561975"/>
          </a:xfrm>
          <a:prstGeom prst="wedgeRectCallout">
            <a:avLst>
              <a:gd name="adj1" fmla="val -62500"/>
              <a:gd name="adj2" fmla="val 119491"/>
            </a:avLst>
          </a:prstGeom>
          <a:solidFill>
            <a:srgbClr val="FFCC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Coils may be 415 V to avoid running a neutral</a:t>
            </a:r>
            <a:endParaRPr lang="en-AU" altLang="en-US" sz="1600"/>
          </a:p>
        </p:txBody>
      </p:sp>
      <p:sp>
        <p:nvSpPr>
          <p:cNvPr id="87051" name="AutoShape 11"/>
          <p:cNvSpPr>
            <a:spLocks noChangeArrowheads="1"/>
          </p:cNvSpPr>
          <p:nvPr/>
        </p:nvSpPr>
        <p:spPr bwMode="auto">
          <a:xfrm>
            <a:off x="2922588" y="3203575"/>
            <a:ext cx="1524000" cy="838200"/>
          </a:xfrm>
          <a:prstGeom prst="wedgeRectCallout">
            <a:avLst>
              <a:gd name="adj1" fmla="val 118125"/>
              <a:gd name="adj2" fmla="val 34093"/>
            </a:avLst>
          </a:prstGeom>
          <a:solidFill>
            <a:srgbClr val="FFCC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Cables same size as line cables</a:t>
            </a:r>
            <a:endParaRPr lang="en-AU" altLang="en-US"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7047"/>
                                        </p:tgtEl>
                                        <p:attrNameLst>
                                          <p:attrName>style.visibility</p:attrName>
                                        </p:attrNameLst>
                                      </p:cBhvr>
                                      <p:to>
                                        <p:strVal val="visible"/>
                                      </p:to>
                                    </p:set>
                                    <p:animEffect transition="in" filter="checkerboard(across)">
                                      <p:cBhvr>
                                        <p:cTn id="7" dur="500"/>
                                        <p:tgtEl>
                                          <p:spTgt spid="870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7048"/>
                                        </p:tgtEl>
                                        <p:attrNameLst>
                                          <p:attrName>style.visibility</p:attrName>
                                        </p:attrNameLst>
                                      </p:cBhvr>
                                      <p:to>
                                        <p:strVal val="visible"/>
                                      </p:to>
                                    </p:set>
                                    <p:animEffect transition="in" filter="checkerboard(across)">
                                      <p:cBhvr>
                                        <p:cTn id="12" dur="500"/>
                                        <p:tgtEl>
                                          <p:spTgt spid="870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7050"/>
                                        </p:tgtEl>
                                        <p:attrNameLst>
                                          <p:attrName>style.visibility</p:attrName>
                                        </p:attrNameLst>
                                      </p:cBhvr>
                                      <p:to>
                                        <p:strVal val="visible"/>
                                      </p:to>
                                    </p:set>
                                    <p:animEffect transition="in" filter="checkerboard(across)">
                                      <p:cBhvr>
                                        <p:cTn id="17" dur="500"/>
                                        <p:tgtEl>
                                          <p:spTgt spid="870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7049"/>
                                        </p:tgtEl>
                                        <p:attrNameLst>
                                          <p:attrName>style.visibility</p:attrName>
                                        </p:attrNameLst>
                                      </p:cBhvr>
                                      <p:to>
                                        <p:strVal val="visible"/>
                                      </p:to>
                                    </p:set>
                                    <p:animEffect transition="in" filter="checkerboard(across)">
                                      <p:cBhvr>
                                        <p:cTn id="22" dur="500"/>
                                        <p:tgtEl>
                                          <p:spTgt spid="8704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7051"/>
                                        </p:tgtEl>
                                        <p:attrNameLst>
                                          <p:attrName>style.visibility</p:attrName>
                                        </p:attrNameLst>
                                      </p:cBhvr>
                                      <p:to>
                                        <p:strVal val="visible"/>
                                      </p:to>
                                    </p:set>
                                    <p:animEffect transition="in" filter="checkerboard(across)">
                                      <p:cBhvr>
                                        <p:cTn id="27" dur="500"/>
                                        <p:tgtEl>
                                          <p:spTgt spid="87051"/>
                                        </p:tgtEl>
                                      </p:cBhvr>
                                    </p:animEffect>
                                  </p:childTnLst>
                                </p:cTn>
                              </p:par>
                            </p:childTnLst>
                          </p:cTn>
                        </p:par>
                        <p:par>
                          <p:cTn id="28" fill="hold" nodeType="afterGroup">
                            <p:stCondLst>
                              <p:cond delay="500"/>
                            </p:stCondLst>
                            <p:childTnLst>
                              <p:par>
                                <p:cTn id="29" presetID="23" presetClass="entr" presetSubtype="16" fill="hold" grpId="0" nodeType="afterEffect">
                                  <p:stCondLst>
                                    <p:cond delay="0"/>
                                  </p:stCondLst>
                                  <p:childTnLst>
                                    <p:set>
                                      <p:cBhvr>
                                        <p:cTn id="30" dur="1" fill="hold">
                                          <p:stCondLst>
                                            <p:cond delay="0"/>
                                          </p:stCondLst>
                                        </p:cTn>
                                        <p:tgtEl>
                                          <p:spTgt spid="87046"/>
                                        </p:tgtEl>
                                        <p:attrNameLst>
                                          <p:attrName>style.visibility</p:attrName>
                                        </p:attrNameLst>
                                      </p:cBhvr>
                                      <p:to>
                                        <p:strVal val="visible"/>
                                      </p:to>
                                    </p:set>
                                    <p:anim calcmode="lin" valueType="num">
                                      <p:cBhvr>
                                        <p:cTn id="31" dur="500" fill="hold"/>
                                        <p:tgtEl>
                                          <p:spTgt spid="87046"/>
                                        </p:tgtEl>
                                        <p:attrNameLst>
                                          <p:attrName>ppt_w</p:attrName>
                                        </p:attrNameLst>
                                      </p:cBhvr>
                                      <p:tavLst>
                                        <p:tav tm="0">
                                          <p:val>
                                            <p:fltVal val="0"/>
                                          </p:val>
                                        </p:tav>
                                        <p:tav tm="100000">
                                          <p:val>
                                            <p:strVal val="#ppt_w"/>
                                          </p:val>
                                        </p:tav>
                                      </p:tavLst>
                                    </p:anim>
                                    <p:anim calcmode="lin" valueType="num">
                                      <p:cBhvr>
                                        <p:cTn id="32" dur="500" fill="hold"/>
                                        <p:tgtEl>
                                          <p:spTgt spid="870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6" grpId="0" animBg="1" autoUpdateAnimBg="0"/>
      <p:bldP spid="87047" grpId="0" animBg="1" autoUpdateAnimBg="0"/>
      <p:bldP spid="87048" grpId="0" animBg="1" autoUpdateAnimBg="0"/>
      <p:bldP spid="87049" grpId="0" animBg="1" autoUpdateAnimBg="0"/>
      <p:bldP spid="87050" grpId="0" animBg="1" autoUpdateAnimBg="0"/>
      <p:bldP spid="87051"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ctrTitle"/>
          </p:nvPr>
        </p:nvSpPr>
        <p:spPr bwMode="auto">
          <a:xfrm>
            <a:off x="685800" y="331788"/>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smtClean="0">
                <a:solidFill>
                  <a:srgbClr val="990033"/>
                </a:solidFill>
                <a:latin typeface="Arial" charset="0"/>
              </a:rPr>
              <a:t>Secondary  </a:t>
            </a:r>
            <a:r>
              <a:rPr lang="en-US" altLang="en-US" sz="2400" b="1" dirty="0">
                <a:solidFill>
                  <a:srgbClr val="990033"/>
                </a:solidFill>
                <a:latin typeface="Arial" charset="0"/>
              </a:rPr>
              <a:t>Resistance Starter Characteristics</a:t>
            </a:r>
            <a:endParaRPr lang="en-AU" altLang="en-US" sz="2400" b="1" dirty="0">
              <a:solidFill>
                <a:srgbClr val="990033"/>
              </a:solidFill>
              <a:latin typeface="Arial" charset="0"/>
            </a:endParaRPr>
          </a:p>
        </p:txBody>
      </p:sp>
      <p:sp>
        <p:nvSpPr>
          <p:cNvPr id="89091" name="Line 3"/>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solidFill>
                <a:srgbClr val="000000"/>
              </a:solidFill>
            </a:endParaRPr>
          </a:p>
        </p:txBody>
      </p:sp>
      <p:sp>
        <p:nvSpPr>
          <p:cNvPr id="89092" name="Text Box 4"/>
          <p:cNvSpPr txBox="1">
            <a:spLocks noChangeArrowheads="1"/>
          </p:cNvSpPr>
          <p:nvPr/>
        </p:nvSpPr>
        <p:spPr bwMode="auto">
          <a:xfrm>
            <a:off x="876300" y="5372100"/>
            <a:ext cx="685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endParaRPr lang="en-US" altLang="en-US">
              <a:solidFill>
                <a:srgbClr val="000000"/>
              </a:solidFill>
            </a:endParaRPr>
          </a:p>
        </p:txBody>
      </p:sp>
      <p:sp>
        <p:nvSpPr>
          <p:cNvPr id="89093" name="AutoShape 5"/>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688" y="769938"/>
            <a:ext cx="5163573" cy="5395366"/>
          </a:xfrm>
          <a:prstGeom prst="rect">
            <a:avLst/>
          </a:prstGeom>
        </p:spPr>
      </p:pic>
      <p:sp>
        <p:nvSpPr>
          <p:cNvPr id="3" name="TextBox 2"/>
          <p:cNvSpPr txBox="1"/>
          <p:nvPr/>
        </p:nvSpPr>
        <p:spPr>
          <a:xfrm>
            <a:off x="5940152" y="980728"/>
            <a:ext cx="2899048" cy="4924425"/>
          </a:xfrm>
          <a:prstGeom prst="rect">
            <a:avLst/>
          </a:prstGeom>
          <a:noFill/>
        </p:spPr>
        <p:txBody>
          <a:bodyPr wrap="square" rtlCol="0">
            <a:spAutoFit/>
          </a:bodyPr>
          <a:lstStyle/>
          <a:p>
            <a:pPr lvl="0" algn="l">
              <a:spcBef>
                <a:spcPct val="50000"/>
              </a:spcBef>
            </a:pPr>
            <a:r>
              <a:rPr lang="en-US" altLang="en-US" sz="1600" b="1" dirty="0" smtClean="0">
                <a:solidFill>
                  <a:srgbClr val="990033"/>
                </a:solidFill>
                <a:cs typeface="Times New Roman" charset="0"/>
              </a:rPr>
              <a:t>For starting HEAVY loads you require a Secondary Resistance </a:t>
            </a:r>
            <a:r>
              <a:rPr lang="en-US" altLang="en-US" sz="1600" b="1" dirty="0" smtClean="0">
                <a:solidFill>
                  <a:srgbClr val="990033"/>
                </a:solidFill>
                <a:cs typeface="Times New Roman" charset="0"/>
              </a:rPr>
              <a:t>starter.</a:t>
            </a:r>
          </a:p>
          <a:p>
            <a:pPr lvl="0" algn="l">
              <a:spcBef>
                <a:spcPct val="50000"/>
              </a:spcBef>
            </a:pPr>
            <a:r>
              <a:rPr lang="en-US" altLang="en-US" sz="1600" b="1" dirty="0" smtClean="0">
                <a:solidFill>
                  <a:srgbClr val="990033"/>
                </a:solidFill>
                <a:cs typeface="Times New Roman" charset="0"/>
              </a:rPr>
              <a:t>When </a:t>
            </a:r>
            <a:r>
              <a:rPr lang="en-US" altLang="en-US" sz="1600" b="1" dirty="0" smtClean="0">
                <a:solidFill>
                  <a:srgbClr val="990033"/>
                </a:solidFill>
                <a:cs typeface="Times New Roman" charset="0"/>
              </a:rPr>
              <a:t>the rotor resistance  is equal to the rotor inductive reactance maximum torque is produced. With the introduction of external resistances into the wound rotor circuit, the rotor resistance and impedance values can be adjusted to produce maximum torque at the same time will </a:t>
            </a:r>
            <a:r>
              <a:rPr lang="en-US" altLang="en-US" sz="1600" b="1" dirty="0" err="1" smtClean="0">
                <a:solidFill>
                  <a:srgbClr val="990033"/>
                </a:solidFill>
                <a:cs typeface="Times New Roman" charset="0"/>
              </a:rPr>
              <a:t>minimise</a:t>
            </a:r>
            <a:r>
              <a:rPr lang="en-US" altLang="en-US" sz="1600" b="1" dirty="0" smtClean="0">
                <a:solidFill>
                  <a:srgbClr val="990033"/>
                </a:solidFill>
                <a:cs typeface="Times New Roman" charset="0"/>
              </a:rPr>
              <a:t> starting currents.</a:t>
            </a:r>
          </a:p>
          <a:p>
            <a:pPr lvl="0" algn="l">
              <a:spcBef>
                <a:spcPct val="50000"/>
              </a:spcBef>
            </a:pPr>
            <a:r>
              <a:rPr lang="en-US" altLang="en-US" sz="1600" b="1" dirty="0" smtClean="0">
                <a:solidFill>
                  <a:srgbClr val="990033"/>
                </a:solidFill>
                <a:cs typeface="Times New Roman" charset="0"/>
              </a:rPr>
              <a:t>Requires a </a:t>
            </a:r>
            <a:r>
              <a:rPr lang="en-US" altLang="en-US" sz="1600" b="1" smtClean="0">
                <a:solidFill>
                  <a:srgbClr val="990033"/>
                </a:solidFill>
                <a:cs typeface="Times New Roman" charset="0"/>
              </a:rPr>
              <a:t>wire </a:t>
            </a:r>
            <a:r>
              <a:rPr lang="en-US" altLang="en-US" b="1" smtClean="0">
                <a:solidFill>
                  <a:srgbClr val="990033"/>
                </a:solidFill>
                <a:cs typeface="Times New Roman" charset="0"/>
              </a:rPr>
              <a:t>Wound </a:t>
            </a:r>
            <a:r>
              <a:rPr lang="en-US" altLang="en-US" b="1" dirty="0" smtClean="0">
                <a:solidFill>
                  <a:srgbClr val="990033"/>
                </a:solidFill>
                <a:cs typeface="Times New Roman" charset="0"/>
              </a:rPr>
              <a:t>rotor though.</a:t>
            </a:r>
            <a:endParaRPr lang="en-AU" altLang="en-US" b="1" dirty="0">
              <a:solidFill>
                <a:srgbClr val="990033"/>
              </a:solidFill>
              <a:cs typeface="Times New Roman" charset="0"/>
            </a:endParaRPr>
          </a:p>
        </p:txBody>
      </p:sp>
    </p:spTree>
    <p:extLst>
      <p:ext uri="{BB962C8B-B14F-4D97-AF65-F5344CB8AC3E}">
        <p14:creationId xmlns:p14="http://schemas.microsoft.com/office/powerpoint/2010/main" val="4260843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9093"/>
                                        </p:tgtEl>
                                        <p:attrNameLst>
                                          <p:attrName>style.visibility</p:attrName>
                                        </p:attrNameLst>
                                      </p:cBhvr>
                                      <p:to>
                                        <p:strVal val="visible"/>
                                      </p:to>
                                    </p:set>
                                    <p:anim calcmode="lin" valueType="num">
                                      <p:cBhvr>
                                        <p:cTn id="7" dur="500" fill="hold"/>
                                        <p:tgtEl>
                                          <p:spTgt spid="89093"/>
                                        </p:tgtEl>
                                        <p:attrNameLst>
                                          <p:attrName>ppt_w</p:attrName>
                                        </p:attrNameLst>
                                      </p:cBhvr>
                                      <p:tavLst>
                                        <p:tav tm="0">
                                          <p:val>
                                            <p:fltVal val="0"/>
                                          </p:val>
                                        </p:tav>
                                        <p:tav tm="100000">
                                          <p:val>
                                            <p:strVal val="#ppt_w"/>
                                          </p:val>
                                        </p:tav>
                                      </p:tavLst>
                                    </p:anim>
                                    <p:anim calcmode="lin" valueType="num">
                                      <p:cBhvr>
                                        <p:cTn id="8" dur="500" fill="hold"/>
                                        <p:tgtEl>
                                          <p:spTgt spid="8909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3"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bwMode="auto">
          <a:xfrm>
            <a:off x="685800" y="333375"/>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solidFill>
                  <a:srgbClr val="990033"/>
                </a:solidFill>
                <a:latin typeface="Arial" charset="0"/>
              </a:rPr>
              <a:t>Useful References</a:t>
            </a:r>
            <a:endParaRPr lang="en-AU" altLang="en-US" sz="2400" b="1">
              <a:solidFill>
                <a:srgbClr val="990033"/>
              </a:solidFill>
              <a:latin typeface="Arial" charset="0"/>
            </a:endParaRPr>
          </a:p>
        </p:txBody>
      </p:sp>
      <p:sp>
        <p:nvSpPr>
          <p:cNvPr id="70659" name="Line 3"/>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70660" name="Text Box 4"/>
          <p:cNvSpPr txBox="1">
            <a:spLocks noChangeArrowheads="1"/>
          </p:cNvSpPr>
          <p:nvPr/>
        </p:nvSpPr>
        <p:spPr bwMode="auto">
          <a:xfrm>
            <a:off x="876300" y="5372100"/>
            <a:ext cx="685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endParaRPr lang="en-US" altLang="en-US"/>
          </a:p>
        </p:txBody>
      </p:sp>
      <p:sp>
        <p:nvSpPr>
          <p:cNvPr id="70661" name="AutoShape 5"/>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sp>
        <p:nvSpPr>
          <p:cNvPr id="70662" name="Text Box 6"/>
          <p:cNvSpPr txBox="1">
            <a:spLocks noChangeArrowheads="1"/>
          </p:cNvSpPr>
          <p:nvPr/>
        </p:nvSpPr>
        <p:spPr bwMode="auto">
          <a:xfrm>
            <a:off x="949325" y="1123950"/>
            <a:ext cx="72771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r>
              <a:rPr lang="en-US" altLang="en-US" b="1">
                <a:solidFill>
                  <a:srgbClr val="990033"/>
                </a:solidFill>
                <a:cs typeface="Times New Roman" charset="0"/>
              </a:rPr>
              <a:t>1.   </a:t>
            </a:r>
            <a:r>
              <a:rPr lang="en-US" altLang="en-US" b="1">
                <a:solidFill>
                  <a:schemeClr val="tx1"/>
                </a:solidFill>
                <a:cs typeface="Times New Roman" charset="0"/>
              </a:rPr>
              <a:t>Electrical Principles for the Electrical Trades,</a:t>
            </a:r>
            <a:r>
              <a:rPr lang="en-US" altLang="en-US" b="1">
                <a:solidFill>
                  <a:srgbClr val="990033"/>
                </a:solidFill>
                <a:cs typeface="Times New Roman" charset="0"/>
              </a:rPr>
              <a:t> </a:t>
            </a:r>
            <a:br>
              <a:rPr lang="en-US" altLang="en-US" b="1">
                <a:solidFill>
                  <a:srgbClr val="990033"/>
                </a:solidFill>
                <a:cs typeface="Times New Roman" charset="0"/>
              </a:rPr>
            </a:br>
            <a:r>
              <a:rPr lang="en-US" altLang="en-US" b="1">
                <a:solidFill>
                  <a:schemeClr val="tx1"/>
                </a:solidFill>
                <a:cs typeface="Times New Roman" charset="0"/>
              </a:rPr>
              <a:t>J. R. Jenneson,  5th Ed:</a:t>
            </a:r>
            <a:endParaRPr lang="en-AU" altLang="en-US" b="1">
              <a:solidFill>
                <a:schemeClr val="tx1"/>
              </a:solidFill>
            </a:endParaRPr>
          </a:p>
        </p:txBody>
      </p:sp>
      <p:sp>
        <p:nvSpPr>
          <p:cNvPr id="70664" name="Text Box 8"/>
          <p:cNvSpPr txBox="1">
            <a:spLocks noChangeArrowheads="1"/>
          </p:cNvSpPr>
          <p:nvPr/>
        </p:nvSpPr>
        <p:spPr bwMode="auto">
          <a:xfrm>
            <a:off x="949325" y="1962150"/>
            <a:ext cx="72771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r>
              <a:rPr lang="en-US" altLang="en-US" b="1">
                <a:solidFill>
                  <a:srgbClr val="990033"/>
                </a:solidFill>
                <a:cs typeface="Times New Roman" charset="0"/>
              </a:rPr>
              <a:t>Section 13.5 - ALTERNATING CURRENT MOTOR-STARTER  CIRCUITS</a:t>
            </a:r>
            <a:endParaRPr lang="en-AU" altLang="en-US" b="1">
              <a:solidFill>
                <a:srgbClr val="990033"/>
              </a:solidFill>
            </a:endParaRPr>
          </a:p>
        </p:txBody>
      </p:sp>
      <p:sp>
        <p:nvSpPr>
          <p:cNvPr id="70666" name="Text Box 10"/>
          <p:cNvSpPr txBox="1">
            <a:spLocks noChangeArrowheads="1"/>
          </p:cNvSpPr>
          <p:nvPr/>
        </p:nvSpPr>
        <p:spPr bwMode="auto">
          <a:xfrm>
            <a:off x="965200" y="3111500"/>
            <a:ext cx="727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r>
              <a:rPr lang="en-US" altLang="en-US" b="1">
                <a:solidFill>
                  <a:srgbClr val="990033"/>
                </a:solidFill>
                <a:cs typeface="Times New Roman" charset="0"/>
              </a:rPr>
              <a:t>2.   </a:t>
            </a:r>
            <a:r>
              <a:rPr lang="en-US" altLang="en-US" b="1">
                <a:solidFill>
                  <a:schemeClr val="tx1"/>
                </a:solidFill>
                <a:cs typeface="Times New Roman" charset="0"/>
              </a:rPr>
              <a:t>Electrical Trade Principles, J. Hampson:</a:t>
            </a:r>
            <a:endParaRPr lang="en-AU" altLang="en-US" b="1">
              <a:solidFill>
                <a:schemeClr val="tx1"/>
              </a:solidFill>
            </a:endParaRPr>
          </a:p>
        </p:txBody>
      </p:sp>
      <p:sp>
        <p:nvSpPr>
          <p:cNvPr id="70667" name="Text Box 11"/>
          <p:cNvSpPr txBox="1">
            <a:spLocks noChangeArrowheads="1"/>
          </p:cNvSpPr>
          <p:nvPr/>
        </p:nvSpPr>
        <p:spPr bwMode="auto">
          <a:xfrm>
            <a:off x="965200" y="3751263"/>
            <a:ext cx="727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r>
              <a:rPr lang="en-US" altLang="en-US" b="1">
                <a:solidFill>
                  <a:srgbClr val="990033"/>
                </a:solidFill>
                <a:cs typeface="Times New Roman" charset="0"/>
              </a:rPr>
              <a:t>Page 255 - Starter operations and applications</a:t>
            </a:r>
            <a:endParaRPr lang="en-AU" altLang="en-US" b="1">
              <a:solidFill>
                <a:srgbClr val="990033"/>
              </a:solidFill>
            </a:endParaRPr>
          </a:p>
        </p:txBody>
      </p:sp>
      <p:sp>
        <p:nvSpPr>
          <p:cNvPr id="70668" name="Rectangle 12"/>
          <p:cNvSpPr>
            <a:spLocks noChangeArrowheads="1"/>
          </p:cNvSpPr>
          <p:nvPr/>
        </p:nvSpPr>
        <p:spPr bwMode="auto">
          <a:xfrm>
            <a:off x="930275" y="1066800"/>
            <a:ext cx="7010400" cy="1600200"/>
          </a:xfrm>
          <a:prstGeom prst="rect">
            <a:avLst/>
          </a:prstGeom>
          <a:noFill/>
          <a:ln w="9525">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AU"/>
          </a:p>
        </p:txBody>
      </p:sp>
      <p:sp>
        <p:nvSpPr>
          <p:cNvPr id="70669" name="Rectangle 13"/>
          <p:cNvSpPr>
            <a:spLocks noChangeArrowheads="1"/>
          </p:cNvSpPr>
          <p:nvPr/>
        </p:nvSpPr>
        <p:spPr bwMode="auto">
          <a:xfrm>
            <a:off x="946150" y="3071813"/>
            <a:ext cx="7010400" cy="1177925"/>
          </a:xfrm>
          <a:prstGeom prst="rect">
            <a:avLst/>
          </a:prstGeom>
          <a:noFill/>
          <a:ln w="9525">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AU"/>
          </a:p>
        </p:txBody>
      </p:sp>
      <p:sp>
        <p:nvSpPr>
          <p:cNvPr id="70671" name="Text Box 15"/>
          <p:cNvSpPr txBox="1">
            <a:spLocks noChangeArrowheads="1"/>
          </p:cNvSpPr>
          <p:nvPr/>
        </p:nvSpPr>
        <p:spPr bwMode="auto">
          <a:xfrm>
            <a:off x="963613" y="4762500"/>
            <a:ext cx="72771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r>
              <a:rPr lang="en-US" altLang="en-US" b="1">
                <a:solidFill>
                  <a:srgbClr val="990033"/>
                </a:solidFill>
                <a:cs typeface="Times New Roman" charset="0"/>
              </a:rPr>
              <a:t>3.   </a:t>
            </a:r>
            <a:r>
              <a:rPr lang="en-US" altLang="en-US" b="1">
                <a:solidFill>
                  <a:schemeClr val="tx1"/>
                </a:solidFill>
                <a:cs typeface="Times New Roman" charset="0"/>
              </a:rPr>
              <a:t>AS/NZS 3000:2000:  </a:t>
            </a:r>
            <a:br>
              <a:rPr lang="en-US" altLang="en-US" b="1">
                <a:solidFill>
                  <a:schemeClr val="tx1"/>
                </a:solidFill>
                <a:cs typeface="Times New Roman" charset="0"/>
              </a:rPr>
            </a:br>
            <a:r>
              <a:rPr lang="en-US" altLang="en-US" b="1">
                <a:solidFill>
                  <a:schemeClr val="tx1"/>
                </a:solidFill>
                <a:cs typeface="Times New Roman" charset="0"/>
              </a:rPr>
              <a:t/>
            </a:r>
            <a:br>
              <a:rPr lang="en-US" altLang="en-US" b="1">
                <a:solidFill>
                  <a:schemeClr val="tx1"/>
                </a:solidFill>
                <a:cs typeface="Times New Roman" charset="0"/>
              </a:rPr>
            </a:br>
            <a:r>
              <a:rPr lang="en-US" altLang="en-US" b="1">
                <a:solidFill>
                  <a:srgbClr val="990033"/>
                </a:solidFill>
                <a:cs typeface="Times New Roman" charset="0"/>
              </a:rPr>
              <a:t>Clauses 2.8.3.5  and  4.3.4</a:t>
            </a:r>
            <a:endParaRPr lang="en-AU" altLang="en-US" b="1">
              <a:solidFill>
                <a:srgbClr val="990033"/>
              </a:solidFill>
            </a:endParaRPr>
          </a:p>
        </p:txBody>
      </p:sp>
      <p:sp>
        <p:nvSpPr>
          <p:cNvPr id="70672" name="Rectangle 16"/>
          <p:cNvSpPr>
            <a:spLocks noChangeArrowheads="1"/>
          </p:cNvSpPr>
          <p:nvPr/>
        </p:nvSpPr>
        <p:spPr bwMode="auto">
          <a:xfrm>
            <a:off x="962025" y="4686300"/>
            <a:ext cx="7010400" cy="1065213"/>
          </a:xfrm>
          <a:prstGeom prst="rect">
            <a:avLst/>
          </a:prstGeom>
          <a:noFill/>
          <a:ln w="9525">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A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0661"/>
                                        </p:tgtEl>
                                        <p:attrNameLst>
                                          <p:attrName>style.visibility</p:attrName>
                                        </p:attrNameLst>
                                      </p:cBhvr>
                                      <p:to>
                                        <p:strVal val="visible"/>
                                      </p:to>
                                    </p:set>
                                    <p:anim calcmode="lin" valueType="num">
                                      <p:cBhvr>
                                        <p:cTn id="7" dur="500" fill="hold"/>
                                        <p:tgtEl>
                                          <p:spTgt spid="70661"/>
                                        </p:tgtEl>
                                        <p:attrNameLst>
                                          <p:attrName>ppt_w</p:attrName>
                                        </p:attrNameLst>
                                      </p:cBhvr>
                                      <p:tavLst>
                                        <p:tav tm="0">
                                          <p:val>
                                            <p:fltVal val="0"/>
                                          </p:val>
                                        </p:tav>
                                        <p:tav tm="100000">
                                          <p:val>
                                            <p:strVal val="#ppt_w"/>
                                          </p:val>
                                        </p:tav>
                                      </p:tavLst>
                                    </p:anim>
                                    <p:anim calcmode="lin" valueType="num">
                                      <p:cBhvr>
                                        <p:cTn id="8" dur="500" fill="hold"/>
                                        <p:tgtEl>
                                          <p:spTgt spid="706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1"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bwMode="auto">
          <a:xfrm>
            <a:off x="685800" y="365125"/>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solidFill>
                  <a:srgbClr val="990033"/>
                </a:solidFill>
                <a:latin typeface="Arial" charset="0"/>
              </a:rPr>
              <a:t>The End</a:t>
            </a:r>
            <a:endParaRPr lang="en-AU" altLang="en-US" sz="2400" b="1">
              <a:solidFill>
                <a:srgbClr val="990033"/>
              </a:solidFill>
              <a:latin typeface="Arial" charset="0"/>
            </a:endParaRPr>
          </a:p>
        </p:txBody>
      </p:sp>
      <p:sp>
        <p:nvSpPr>
          <p:cNvPr id="77827" name="Line 3"/>
          <p:cNvSpPr>
            <a:spLocks noChangeShapeType="1"/>
          </p:cNvSpPr>
          <p:nvPr/>
        </p:nvSpPr>
        <p:spPr bwMode="auto">
          <a:xfrm>
            <a:off x="895350" y="835025"/>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77828" name="Text Box 4"/>
          <p:cNvSpPr txBox="1">
            <a:spLocks noChangeArrowheads="1"/>
          </p:cNvSpPr>
          <p:nvPr/>
        </p:nvSpPr>
        <p:spPr bwMode="auto">
          <a:xfrm>
            <a:off x="990600" y="1676400"/>
            <a:ext cx="7277100" cy="4111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a:spcBef>
                <a:spcPct val="50000"/>
              </a:spcBef>
            </a:pPr>
            <a:r>
              <a:rPr lang="en-US" altLang="en-US" sz="2400">
                <a:solidFill>
                  <a:schemeClr val="tx1"/>
                </a:solidFill>
                <a:cs typeface="Arial" charset="0"/>
              </a:rPr>
              <a:t>That is the end of this presentation.</a:t>
            </a:r>
            <a:endParaRPr lang="en-AU" altLang="en-US" sz="2400">
              <a:solidFill>
                <a:schemeClr val="tx1"/>
              </a:solidFill>
              <a:latin typeface="Times New Roman" charset="0"/>
            </a:endParaRPr>
          </a:p>
        </p:txBody>
      </p:sp>
      <p:sp>
        <p:nvSpPr>
          <p:cNvPr id="77829" name="Text Box 5"/>
          <p:cNvSpPr txBox="1">
            <a:spLocks noChangeArrowheads="1"/>
          </p:cNvSpPr>
          <p:nvPr/>
        </p:nvSpPr>
        <p:spPr bwMode="auto">
          <a:xfrm>
            <a:off x="876300" y="5372100"/>
            <a:ext cx="685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endParaRPr lang="en-US" altLang="en-US"/>
          </a:p>
        </p:txBody>
      </p:sp>
      <p:sp>
        <p:nvSpPr>
          <p:cNvPr id="77830" name="Rectangle 6"/>
          <p:cNvSpPr>
            <a:spLocks noChangeArrowheads="1"/>
          </p:cNvSpPr>
          <p:nvPr/>
        </p:nvSpPr>
        <p:spPr bwMode="auto">
          <a:xfrm>
            <a:off x="2854325" y="2619375"/>
            <a:ext cx="3502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en-US" sz="2400" b="1">
                <a:solidFill>
                  <a:srgbClr val="990033"/>
                </a:solidFill>
              </a:rPr>
              <a:t>3 Phase Motor Starters</a:t>
            </a:r>
            <a:endParaRPr lang="en-AU" altLang="en-US" sz="2400" b="1">
              <a:solidFill>
                <a:srgbClr val="990033"/>
              </a:solidFill>
            </a:endParaRPr>
          </a:p>
        </p:txBody>
      </p:sp>
      <p:sp>
        <p:nvSpPr>
          <p:cNvPr id="77831" name="Text Box 7"/>
          <p:cNvSpPr txBox="1">
            <a:spLocks noChangeArrowheads="1"/>
          </p:cNvSpPr>
          <p:nvPr/>
        </p:nvSpPr>
        <p:spPr bwMode="auto">
          <a:xfrm>
            <a:off x="990600" y="4632325"/>
            <a:ext cx="7277100" cy="320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a:spcBef>
                <a:spcPct val="50000"/>
              </a:spcBef>
            </a:pPr>
            <a:r>
              <a:rPr lang="en-US" altLang="en-US" sz="1800">
                <a:solidFill>
                  <a:schemeClr val="tx1"/>
                </a:solidFill>
                <a:cs typeface="Arial" charset="0"/>
              </a:rPr>
              <a:t>Thank you for your participation.</a:t>
            </a:r>
            <a:endParaRPr lang="en-AU" altLang="en-US" sz="1800">
              <a:solidFill>
                <a:schemeClr val="tx1"/>
              </a:solidFill>
            </a:endParaRPr>
          </a:p>
        </p:txBody>
      </p:sp>
      <p:sp>
        <p:nvSpPr>
          <p:cNvPr id="77832" name="AutoShape 8"/>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7832"/>
                                        </p:tgtEl>
                                        <p:attrNameLst>
                                          <p:attrName>style.visibility</p:attrName>
                                        </p:attrNameLst>
                                      </p:cBhvr>
                                      <p:to>
                                        <p:strVal val="visible"/>
                                      </p:to>
                                    </p:set>
                                    <p:anim calcmode="lin" valueType="num">
                                      <p:cBhvr>
                                        <p:cTn id="7" dur="500" fill="hold"/>
                                        <p:tgtEl>
                                          <p:spTgt spid="77832"/>
                                        </p:tgtEl>
                                        <p:attrNameLst>
                                          <p:attrName>ppt_w</p:attrName>
                                        </p:attrNameLst>
                                      </p:cBhvr>
                                      <p:tavLst>
                                        <p:tav tm="0">
                                          <p:val>
                                            <p:fltVal val="0"/>
                                          </p:val>
                                        </p:tav>
                                        <p:tav tm="100000">
                                          <p:val>
                                            <p:strVal val="#ppt_w"/>
                                          </p:val>
                                        </p:tav>
                                      </p:tavLst>
                                    </p:anim>
                                    <p:anim calcmode="lin" valueType="num">
                                      <p:cBhvr>
                                        <p:cTn id="8" dur="500" fill="hold"/>
                                        <p:tgtEl>
                                          <p:spTgt spid="778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2"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pic>
        <p:nvPicPr>
          <p:cNvPr id="73738" name="Picture 10" descr="C:\Ppoint\StarDelt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75" y="879475"/>
            <a:ext cx="7304088" cy="4983163"/>
          </a:xfrm>
          <a:prstGeom prst="rect">
            <a:avLst/>
          </a:prstGeom>
          <a:noFill/>
          <a:extLst>
            <a:ext uri="{909E8E84-426E-40DD-AFC4-6F175D3DCCD1}">
              <a14:hiddenFill xmlns:a14="http://schemas.microsoft.com/office/drawing/2010/main">
                <a:solidFill>
                  <a:srgbClr val="FFFFFF"/>
                </a:solidFill>
              </a14:hiddenFill>
            </a:ext>
          </a:extLst>
        </p:spPr>
      </p:pic>
      <p:sp>
        <p:nvSpPr>
          <p:cNvPr id="73730" name="Rectangle 2"/>
          <p:cNvSpPr>
            <a:spLocks noGrp="1" noChangeArrowheads="1"/>
          </p:cNvSpPr>
          <p:nvPr>
            <p:ph type="ctrTitle"/>
          </p:nvPr>
        </p:nvSpPr>
        <p:spPr bwMode="auto">
          <a:xfrm>
            <a:off x="685800" y="333375"/>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solidFill>
                  <a:srgbClr val="990033"/>
                </a:solidFill>
                <a:latin typeface="Arial" charset="0"/>
              </a:rPr>
              <a:t>Typical 3-Phase SCI Motor Connections</a:t>
            </a:r>
            <a:endParaRPr lang="en-AU" altLang="en-US" sz="2400" b="1">
              <a:solidFill>
                <a:srgbClr val="990033"/>
              </a:solidFill>
              <a:latin typeface="Arial" charset="0"/>
            </a:endParaRPr>
          </a:p>
        </p:txBody>
      </p:sp>
      <p:sp>
        <p:nvSpPr>
          <p:cNvPr id="73731" name="Line 3"/>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73732" name="Text Box 4"/>
          <p:cNvSpPr txBox="1">
            <a:spLocks noChangeArrowheads="1"/>
          </p:cNvSpPr>
          <p:nvPr/>
        </p:nvSpPr>
        <p:spPr bwMode="auto">
          <a:xfrm>
            <a:off x="876300" y="5372100"/>
            <a:ext cx="685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endParaRPr lang="en-US" altLang="en-US"/>
          </a:p>
        </p:txBody>
      </p:sp>
      <p:sp>
        <p:nvSpPr>
          <p:cNvPr id="73733" name="AutoShape 5"/>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sp>
        <p:nvSpPr>
          <p:cNvPr id="73734" name="Text Box 6"/>
          <p:cNvSpPr txBox="1">
            <a:spLocks noChangeArrowheads="1"/>
          </p:cNvSpPr>
          <p:nvPr/>
        </p:nvSpPr>
        <p:spPr bwMode="auto">
          <a:xfrm>
            <a:off x="2879725" y="2366963"/>
            <a:ext cx="163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b="1">
                <a:solidFill>
                  <a:srgbClr val="990033"/>
                </a:solidFill>
                <a:cs typeface="Times New Roman" charset="0"/>
              </a:rPr>
              <a:t> STAR </a:t>
            </a:r>
            <a:endParaRPr lang="en-AU" altLang="en-US" b="1">
              <a:solidFill>
                <a:srgbClr val="990033"/>
              </a:solidFill>
            </a:endParaRPr>
          </a:p>
        </p:txBody>
      </p:sp>
      <p:sp>
        <p:nvSpPr>
          <p:cNvPr id="73736" name="AutoShape 8"/>
          <p:cNvSpPr>
            <a:spLocks noChangeArrowheads="1"/>
          </p:cNvSpPr>
          <p:nvPr/>
        </p:nvSpPr>
        <p:spPr bwMode="auto">
          <a:xfrm>
            <a:off x="7239000" y="2759075"/>
            <a:ext cx="1600200" cy="561975"/>
          </a:xfrm>
          <a:prstGeom prst="wedgeRectCallout">
            <a:avLst>
              <a:gd name="adj1" fmla="val -73611"/>
              <a:gd name="adj2" fmla="val -108759"/>
            </a:avLst>
          </a:prstGeom>
          <a:solidFill>
            <a:srgbClr val="FFCC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6-terminal terminal block.</a:t>
            </a:r>
            <a:endParaRPr lang="en-AU" altLang="en-US" sz="1600"/>
          </a:p>
        </p:txBody>
      </p:sp>
      <p:sp>
        <p:nvSpPr>
          <p:cNvPr id="73739" name="Text Box 11"/>
          <p:cNvSpPr txBox="1">
            <a:spLocks noChangeArrowheads="1"/>
          </p:cNvSpPr>
          <p:nvPr/>
        </p:nvSpPr>
        <p:spPr bwMode="auto">
          <a:xfrm>
            <a:off x="3114675" y="4344988"/>
            <a:ext cx="1325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b="1">
                <a:solidFill>
                  <a:srgbClr val="990033"/>
                </a:solidFill>
                <a:cs typeface="Times New Roman" charset="0"/>
              </a:rPr>
              <a:t>DELTA</a:t>
            </a:r>
            <a:endParaRPr lang="en-AU" altLang="en-US" b="1">
              <a:solidFill>
                <a:srgbClr val="990033"/>
              </a:solidFill>
            </a:endParaRPr>
          </a:p>
        </p:txBody>
      </p:sp>
      <p:sp>
        <p:nvSpPr>
          <p:cNvPr id="73740" name="Text Box 12"/>
          <p:cNvSpPr txBox="1">
            <a:spLocks noChangeArrowheads="1"/>
          </p:cNvSpPr>
          <p:nvPr/>
        </p:nvSpPr>
        <p:spPr bwMode="auto">
          <a:xfrm>
            <a:off x="906463" y="2209800"/>
            <a:ext cx="91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b="1">
                <a:solidFill>
                  <a:srgbClr val="990033"/>
                </a:solidFill>
                <a:cs typeface="Times New Roman" charset="0"/>
              </a:rPr>
              <a:t>415 V</a:t>
            </a:r>
            <a:br>
              <a:rPr lang="en-US" altLang="en-US" b="1">
                <a:solidFill>
                  <a:srgbClr val="990033"/>
                </a:solidFill>
                <a:cs typeface="Times New Roman" charset="0"/>
              </a:rPr>
            </a:br>
            <a:r>
              <a:rPr lang="en-US" altLang="en-US" b="1">
                <a:solidFill>
                  <a:srgbClr val="990033"/>
                </a:solidFill>
                <a:cs typeface="Times New Roman" charset="0"/>
              </a:rPr>
              <a:t>50 Hz</a:t>
            </a:r>
            <a:endParaRPr lang="en-AU" altLang="en-US" b="1">
              <a:solidFill>
                <a:srgbClr val="990033"/>
              </a:solidFill>
            </a:endParaRPr>
          </a:p>
        </p:txBody>
      </p:sp>
      <p:sp>
        <p:nvSpPr>
          <p:cNvPr id="73741" name="Text Box 13"/>
          <p:cNvSpPr txBox="1">
            <a:spLocks noChangeArrowheads="1"/>
          </p:cNvSpPr>
          <p:nvPr/>
        </p:nvSpPr>
        <p:spPr bwMode="auto">
          <a:xfrm>
            <a:off x="874713" y="4251325"/>
            <a:ext cx="1066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b="1">
                <a:solidFill>
                  <a:srgbClr val="990033"/>
                </a:solidFill>
                <a:cs typeface="Times New Roman" charset="0"/>
              </a:rPr>
              <a:t>415 V</a:t>
            </a:r>
            <a:br>
              <a:rPr lang="en-US" altLang="en-US" b="1">
                <a:solidFill>
                  <a:srgbClr val="990033"/>
                </a:solidFill>
                <a:cs typeface="Times New Roman" charset="0"/>
              </a:rPr>
            </a:br>
            <a:r>
              <a:rPr lang="en-US" altLang="en-US" b="1">
                <a:solidFill>
                  <a:srgbClr val="990033"/>
                </a:solidFill>
                <a:cs typeface="Times New Roman" charset="0"/>
              </a:rPr>
              <a:t>50 Hz</a:t>
            </a:r>
            <a:endParaRPr lang="en-AU" altLang="en-US" b="1">
              <a:solidFill>
                <a:srgbClr val="990033"/>
              </a:solidFill>
            </a:endParaRPr>
          </a:p>
        </p:txBody>
      </p:sp>
      <p:sp>
        <p:nvSpPr>
          <p:cNvPr id="73743" name="Text Box 15"/>
          <p:cNvSpPr txBox="1">
            <a:spLocks noChangeArrowheads="1"/>
          </p:cNvSpPr>
          <p:nvPr/>
        </p:nvSpPr>
        <p:spPr bwMode="auto">
          <a:xfrm>
            <a:off x="2982913" y="5876925"/>
            <a:ext cx="4191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sz="1600" b="1">
                <a:solidFill>
                  <a:srgbClr val="990033"/>
                </a:solidFill>
                <a:cs typeface="Times New Roman" charset="0"/>
              </a:rPr>
              <a:t>In each case the motor must be designed for that connection on full load.</a:t>
            </a:r>
            <a:endParaRPr lang="en-AU" altLang="en-US" sz="1600" b="1">
              <a:solidFill>
                <a:srgbClr val="9900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3743"/>
                                        </p:tgtEl>
                                        <p:attrNameLst>
                                          <p:attrName>style.visibility</p:attrName>
                                        </p:attrNameLst>
                                      </p:cBhvr>
                                      <p:to>
                                        <p:strVal val="visible"/>
                                      </p:to>
                                    </p:set>
                                    <p:anim calcmode="lin" valueType="num">
                                      <p:cBhvr additive="base">
                                        <p:cTn id="7" dur="500" fill="hold"/>
                                        <p:tgtEl>
                                          <p:spTgt spid="73743"/>
                                        </p:tgtEl>
                                        <p:attrNameLst>
                                          <p:attrName>ppt_x</p:attrName>
                                        </p:attrNameLst>
                                      </p:cBhvr>
                                      <p:tavLst>
                                        <p:tav tm="0">
                                          <p:val>
                                            <p:strVal val="#ppt_x"/>
                                          </p:val>
                                        </p:tav>
                                        <p:tav tm="100000">
                                          <p:val>
                                            <p:strVal val="#ppt_x"/>
                                          </p:val>
                                        </p:tav>
                                      </p:tavLst>
                                    </p:anim>
                                    <p:anim calcmode="lin" valueType="num">
                                      <p:cBhvr additive="base">
                                        <p:cTn id="8" dur="500" fill="hold"/>
                                        <p:tgtEl>
                                          <p:spTgt spid="73743"/>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73733"/>
                                        </p:tgtEl>
                                        <p:attrNameLst>
                                          <p:attrName>style.visibility</p:attrName>
                                        </p:attrNameLst>
                                      </p:cBhvr>
                                      <p:to>
                                        <p:strVal val="visible"/>
                                      </p:to>
                                    </p:set>
                                    <p:animEffect transition="in" filter="checkerboard(across)">
                                      <p:cBhvr>
                                        <p:cTn id="12" dur="500"/>
                                        <p:tgtEl>
                                          <p:spTgt spid="73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3" grpId="0" animBg="1" autoUpdateAnimBg="0"/>
      <p:bldP spid="73743"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pic>
        <p:nvPicPr>
          <p:cNvPr id="74767" name="Picture 1039" descr="C:\Ppoint\StarDelta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138" y="952500"/>
            <a:ext cx="6721475" cy="4732338"/>
          </a:xfrm>
          <a:prstGeom prst="rect">
            <a:avLst/>
          </a:prstGeom>
          <a:noFill/>
          <a:extLst>
            <a:ext uri="{909E8E84-426E-40DD-AFC4-6F175D3DCCD1}">
              <a14:hiddenFill xmlns:a14="http://schemas.microsoft.com/office/drawing/2010/main">
                <a:solidFill>
                  <a:srgbClr val="FFFFFF"/>
                </a:solidFill>
              </a14:hiddenFill>
            </a:ext>
          </a:extLst>
        </p:spPr>
      </p:pic>
      <p:sp>
        <p:nvSpPr>
          <p:cNvPr id="74755" name="Rectangle 1027"/>
          <p:cNvSpPr>
            <a:spLocks noGrp="1" noChangeArrowheads="1"/>
          </p:cNvSpPr>
          <p:nvPr>
            <p:ph type="ctrTitle"/>
          </p:nvPr>
        </p:nvSpPr>
        <p:spPr bwMode="auto">
          <a:xfrm>
            <a:off x="685800" y="333375"/>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solidFill>
                  <a:srgbClr val="990033"/>
                </a:solidFill>
                <a:latin typeface="Arial" charset="0"/>
              </a:rPr>
              <a:t>Internal Motor Connections</a:t>
            </a:r>
            <a:endParaRPr lang="en-AU" altLang="en-US" sz="2400" b="1">
              <a:solidFill>
                <a:srgbClr val="990033"/>
              </a:solidFill>
              <a:latin typeface="Arial" charset="0"/>
            </a:endParaRPr>
          </a:p>
        </p:txBody>
      </p:sp>
      <p:sp>
        <p:nvSpPr>
          <p:cNvPr id="74756" name="Line 1028"/>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74757" name="Text Box 1029"/>
          <p:cNvSpPr txBox="1">
            <a:spLocks noChangeArrowheads="1"/>
          </p:cNvSpPr>
          <p:nvPr/>
        </p:nvSpPr>
        <p:spPr bwMode="auto">
          <a:xfrm>
            <a:off x="876300" y="5372100"/>
            <a:ext cx="685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endParaRPr lang="en-US" altLang="en-US"/>
          </a:p>
        </p:txBody>
      </p:sp>
      <p:sp>
        <p:nvSpPr>
          <p:cNvPr id="74758" name="AutoShape 1030"/>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sp>
        <p:nvSpPr>
          <p:cNvPr id="74759" name="Text Box 1031"/>
          <p:cNvSpPr txBox="1">
            <a:spLocks noChangeArrowheads="1"/>
          </p:cNvSpPr>
          <p:nvPr/>
        </p:nvSpPr>
        <p:spPr bwMode="auto">
          <a:xfrm>
            <a:off x="1219200" y="2209800"/>
            <a:ext cx="163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b="1">
                <a:solidFill>
                  <a:srgbClr val="990033"/>
                </a:solidFill>
                <a:cs typeface="Times New Roman" charset="0"/>
              </a:rPr>
              <a:t> STAR </a:t>
            </a:r>
            <a:endParaRPr lang="en-AU" altLang="en-US" b="1">
              <a:solidFill>
                <a:srgbClr val="990033"/>
              </a:solidFill>
            </a:endParaRPr>
          </a:p>
        </p:txBody>
      </p:sp>
      <p:sp>
        <p:nvSpPr>
          <p:cNvPr id="74760" name="AutoShape 1032"/>
          <p:cNvSpPr>
            <a:spLocks noChangeArrowheads="1"/>
          </p:cNvSpPr>
          <p:nvPr/>
        </p:nvSpPr>
        <p:spPr bwMode="auto">
          <a:xfrm>
            <a:off x="7086600" y="4391025"/>
            <a:ext cx="1600200" cy="561975"/>
          </a:xfrm>
          <a:prstGeom prst="wedgeRectCallout">
            <a:avLst>
              <a:gd name="adj1" fmla="val -60218"/>
              <a:gd name="adj2" fmla="val -138134"/>
            </a:avLst>
          </a:prstGeom>
          <a:solidFill>
            <a:srgbClr val="FFCC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3-terminal terminal block.</a:t>
            </a:r>
            <a:endParaRPr lang="en-AU" altLang="en-US" sz="1600"/>
          </a:p>
        </p:txBody>
      </p:sp>
      <p:sp>
        <p:nvSpPr>
          <p:cNvPr id="74761" name="Text Box 1033"/>
          <p:cNvSpPr txBox="1">
            <a:spLocks noChangeArrowheads="1"/>
          </p:cNvSpPr>
          <p:nvPr/>
        </p:nvSpPr>
        <p:spPr bwMode="auto">
          <a:xfrm>
            <a:off x="1447800" y="4267200"/>
            <a:ext cx="1325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b="1">
                <a:solidFill>
                  <a:srgbClr val="990033"/>
                </a:solidFill>
                <a:cs typeface="Times New Roman" charset="0"/>
              </a:rPr>
              <a:t>DELTA</a:t>
            </a:r>
            <a:endParaRPr lang="en-AU" altLang="en-US" b="1">
              <a:solidFill>
                <a:srgbClr val="990033"/>
              </a:solidFill>
            </a:endParaRPr>
          </a:p>
        </p:txBody>
      </p:sp>
      <p:sp>
        <p:nvSpPr>
          <p:cNvPr id="74762" name="Text Box 1034"/>
          <p:cNvSpPr txBox="1">
            <a:spLocks noChangeArrowheads="1"/>
          </p:cNvSpPr>
          <p:nvPr/>
        </p:nvSpPr>
        <p:spPr bwMode="auto">
          <a:xfrm>
            <a:off x="5791200" y="1371600"/>
            <a:ext cx="91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b="1">
                <a:solidFill>
                  <a:srgbClr val="990033"/>
                </a:solidFill>
                <a:cs typeface="Times New Roman" charset="0"/>
              </a:rPr>
              <a:t>415 V</a:t>
            </a:r>
            <a:br>
              <a:rPr lang="en-US" altLang="en-US" b="1">
                <a:solidFill>
                  <a:srgbClr val="990033"/>
                </a:solidFill>
                <a:cs typeface="Times New Roman" charset="0"/>
              </a:rPr>
            </a:br>
            <a:r>
              <a:rPr lang="en-US" altLang="en-US" b="1">
                <a:solidFill>
                  <a:srgbClr val="990033"/>
                </a:solidFill>
                <a:cs typeface="Times New Roman" charset="0"/>
              </a:rPr>
              <a:t>50 Hz</a:t>
            </a:r>
            <a:endParaRPr lang="en-AU" altLang="en-US" b="1">
              <a:solidFill>
                <a:srgbClr val="990033"/>
              </a:solidFill>
            </a:endParaRPr>
          </a:p>
        </p:txBody>
      </p:sp>
      <p:sp>
        <p:nvSpPr>
          <p:cNvPr id="74764" name="Text Box 1036"/>
          <p:cNvSpPr txBox="1">
            <a:spLocks noChangeArrowheads="1"/>
          </p:cNvSpPr>
          <p:nvPr/>
        </p:nvSpPr>
        <p:spPr bwMode="auto">
          <a:xfrm>
            <a:off x="2982913" y="5624513"/>
            <a:ext cx="4191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sz="1600" b="1">
                <a:solidFill>
                  <a:srgbClr val="990033"/>
                </a:solidFill>
                <a:cs typeface="Times New Roman" charset="0"/>
              </a:rPr>
              <a:t>In many cases the motor is </a:t>
            </a:r>
            <a:r>
              <a:rPr lang="en-US" altLang="en-US" sz="1600" b="1">
                <a:solidFill>
                  <a:schemeClr val="tx1"/>
                </a:solidFill>
                <a:cs typeface="Times New Roman" charset="0"/>
              </a:rPr>
              <a:t>internally </a:t>
            </a:r>
            <a:r>
              <a:rPr lang="en-US" altLang="en-US" sz="1600" b="1">
                <a:solidFill>
                  <a:srgbClr val="990033"/>
                </a:solidFill>
                <a:cs typeface="Times New Roman" charset="0"/>
              </a:rPr>
              <a:t>connected in either star or delta, with a 3-terminal terminal block.</a:t>
            </a:r>
            <a:endParaRPr lang="en-AU" altLang="en-US" sz="1600" b="1">
              <a:solidFill>
                <a:srgbClr val="990033"/>
              </a:solidFill>
            </a:endParaRPr>
          </a:p>
        </p:txBody>
      </p:sp>
      <p:sp>
        <p:nvSpPr>
          <p:cNvPr id="74766" name="Text Box 1038"/>
          <p:cNvSpPr txBox="1">
            <a:spLocks noChangeArrowheads="1"/>
          </p:cNvSpPr>
          <p:nvPr/>
        </p:nvSpPr>
        <p:spPr bwMode="auto">
          <a:xfrm>
            <a:off x="1192213" y="3257550"/>
            <a:ext cx="1325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b="1">
                <a:solidFill>
                  <a:srgbClr val="990033"/>
                </a:solidFill>
                <a:cs typeface="Times New Roman" charset="0"/>
              </a:rPr>
              <a:t>or</a:t>
            </a:r>
            <a:endParaRPr lang="en-AU" altLang="en-US" b="1">
              <a:solidFill>
                <a:srgbClr val="9900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4764"/>
                                        </p:tgtEl>
                                        <p:attrNameLst>
                                          <p:attrName>style.visibility</p:attrName>
                                        </p:attrNameLst>
                                      </p:cBhvr>
                                      <p:to>
                                        <p:strVal val="visible"/>
                                      </p:to>
                                    </p:set>
                                    <p:anim calcmode="lin" valueType="num">
                                      <p:cBhvr additive="base">
                                        <p:cTn id="7" dur="500" fill="hold"/>
                                        <p:tgtEl>
                                          <p:spTgt spid="74764"/>
                                        </p:tgtEl>
                                        <p:attrNameLst>
                                          <p:attrName>ppt_x</p:attrName>
                                        </p:attrNameLst>
                                      </p:cBhvr>
                                      <p:tavLst>
                                        <p:tav tm="0">
                                          <p:val>
                                            <p:strVal val="#ppt_x"/>
                                          </p:val>
                                        </p:tav>
                                        <p:tav tm="100000">
                                          <p:val>
                                            <p:strVal val="#ppt_x"/>
                                          </p:val>
                                        </p:tav>
                                      </p:tavLst>
                                    </p:anim>
                                    <p:anim calcmode="lin" valueType="num">
                                      <p:cBhvr additive="base">
                                        <p:cTn id="8" dur="500" fill="hold"/>
                                        <p:tgtEl>
                                          <p:spTgt spid="7476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74758"/>
                                        </p:tgtEl>
                                        <p:attrNameLst>
                                          <p:attrName>style.visibility</p:attrName>
                                        </p:attrNameLst>
                                      </p:cBhvr>
                                      <p:to>
                                        <p:strVal val="visible"/>
                                      </p:to>
                                    </p:set>
                                    <p:animEffect transition="in" filter="checkerboard(across)">
                                      <p:cBhvr>
                                        <p:cTn id="12" dur="500"/>
                                        <p:tgtEl>
                                          <p:spTgt spid="74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8" grpId="0" animBg="1" autoUpdateAnimBg="0"/>
      <p:bldP spid="7476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pic>
        <p:nvPicPr>
          <p:cNvPr id="71697" name="Picture 17" descr="C:\Ppoint\SCI Motor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138" y="1782763"/>
            <a:ext cx="7989887" cy="4000500"/>
          </a:xfrm>
          <a:prstGeom prst="rect">
            <a:avLst/>
          </a:prstGeom>
          <a:noFill/>
          <a:extLst>
            <a:ext uri="{909E8E84-426E-40DD-AFC4-6F175D3DCCD1}">
              <a14:hiddenFill xmlns:a14="http://schemas.microsoft.com/office/drawing/2010/main">
                <a:solidFill>
                  <a:srgbClr val="FFFFFF"/>
                </a:solidFill>
              </a14:hiddenFill>
            </a:ext>
          </a:extLst>
        </p:spPr>
      </p:pic>
      <p:sp>
        <p:nvSpPr>
          <p:cNvPr id="71682" name="Rectangle 2"/>
          <p:cNvSpPr>
            <a:spLocks noGrp="1" noChangeArrowheads="1"/>
          </p:cNvSpPr>
          <p:nvPr>
            <p:ph type="ctrTitle"/>
          </p:nvPr>
        </p:nvSpPr>
        <p:spPr bwMode="auto">
          <a:xfrm>
            <a:off x="685800" y="333375"/>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solidFill>
                  <a:srgbClr val="990033"/>
                </a:solidFill>
                <a:latin typeface="Arial" charset="0"/>
              </a:rPr>
              <a:t>3-Phase DOL Starting</a:t>
            </a:r>
            <a:endParaRPr lang="en-AU" altLang="en-US" sz="2400" b="1">
              <a:solidFill>
                <a:srgbClr val="990033"/>
              </a:solidFill>
              <a:latin typeface="Arial" charset="0"/>
            </a:endParaRPr>
          </a:p>
        </p:txBody>
      </p:sp>
      <p:sp>
        <p:nvSpPr>
          <p:cNvPr id="71683" name="Line 3"/>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71684" name="Text Box 4"/>
          <p:cNvSpPr txBox="1">
            <a:spLocks noChangeArrowheads="1"/>
          </p:cNvSpPr>
          <p:nvPr/>
        </p:nvSpPr>
        <p:spPr bwMode="auto">
          <a:xfrm>
            <a:off x="876300" y="5372100"/>
            <a:ext cx="685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endParaRPr lang="en-US" altLang="en-US"/>
          </a:p>
        </p:txBody>
      </p:sp>
      <p:sp>
        <p:nvSpPr>
          <p:cNvPr id="71685" name="AutoShape 5"/>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sp>
        <p:nvSpPr>
          <p:cNvPr id="71686" name="Text Box 6"/>
          <p:cNvSpPr txBox="1">
            <a:spLocks noChangeArrowheads="1"/>
          </p:cNvSpPr>
          <p:nvPr/>
        </p:nvSpPr>
        <p:spPr bwMode="auto">
          <a:xfrm>
            <a:off x="1658938" y="1033463"/>
            <a:ext cx="56769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b="1">
                <a:solidFill>
                  <a:srgbClr val="990033"/>
                </a:solidFill>
                <a:cs typeface="Times New Roman" charset="0"/>
              </a:rPr>
              <a:t>Direct-on-line (DOL) starting is equivalent to starting the motor with a triple-pole switch.</a:t>
            </a:r>
            <a:endParaRPr lang="en-AU" altLang="en-US" b="1">
              <a:solidFill>
                <a:srgbClr val="990033"/>
              </a:solidFill>
            </a:endParaRPr>
          </a:p>
        </p:txBody>
      </p:sp>
      <p:sp>
        <p:nvSpPr>
          <p:cNvPr id="71698" name="AutoShape 18"/>
          <p:cNvSpPr>
            <a:spLocks noChangeArrowheads="1"/>
          </p:cNvSpPr>
          <p:nvPr/>
        </p:nvSpPr>
        <p:spPr bwMode="auto">
          <a:xfrm>
            <a:off x="693738" y="3589338"/>
            <a:ext cx="2197100" cy="1365250"/>
          </a:xfrm>
          <a:prstGeom prst="wedgeRectCallout">
            <a:avLst>
              <a:gd name="adj1" fmla="val 3032"/>
              <a:gd name="adj2" fmla="val -85815"/>
            </a:avLst>
          </a:prstGeom>
          <a:solidFill>
            <a:srgbClr val="FFCC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Motor-rated HRC fuses are required to withstand the high inrush current during starting.</a:t>
            </a:r>
            <a:endParaRPr lang="en-AU" altLang="en-US" sz="1600"/>
          </a:p>
        </p:txBody>
      </p:sp>
      <p:sp>
        <p:nvSpPr>
          <p:cNvPr id="71699" name="AutoShape 19"/>
          <p:cNvSpPr>
            <a:spLocks noChangeArrowheads="1"/>
          </p:cNvSpPr>
          <p:nvPr/>
        </p:nvSpPr>
        <p:spPr bwMode="auto">
          <a:xfrm>
            <a:off x="6856413" y="1900238"/>
            <a:ext cx="1841500" cy="1084262"/>
          </a:xfrm>
          <a:prstGeom prst="wedgeRectCallout">
            <a:avLst>
              <a:gd name="adj1" fmla="val -66292"/>
              <a:gd name="adj2" fmla="val 59222"/>
            </a:avLst>
          </a:prstGeom>
          <a:solidFill>
            <a:srgbClr val="FFFF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solidFill>
                  <a:srgbClr val="FF6600"/>
                </a:solidFill>
              </a:rPr>
              <a:t>Motor overtemperature protection not shown</a:t>
            </a:r>
            <a:endParaRPr lang="en-AU" altLang="en-US" sz="1600">
              <a:solidFill>
                <a:srgbClr val="FF6600"/>
              </a:solidFill>
            </a:endParaRPr>
          </a:p>
        </p:txBody>
      </p:sp>
      <p:pic>
        <p:nvPicPr>
          <p:cNvPr id="71700" name="Picture 20" descr="C:\Ppoint\HRC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1625" y="3913188"/>
            <a:ext cx="1347788" cy="1709737"/>
          </a:xfrm>
          <a:prstGeom prst="rect">
            <a:avLst/>
          </a:prstGeom>
          <a:noFill/>
          <a:extLst>
            <a:ext uri="{909E8E84-426E-40DD-AFC4-6F175D3DCCD1}">
              <a14:hiddenFill xmlns:a14="http://schemas.microsoft.com/office/drawing/2010/main">
                <a:solidFill>
                  <a:srgbClr val="FFFFFF"/>
                </a:solidFill>
              </a14:hiddenFill>
            </a:ext>
          </a:extLst>
        </p:spPr>
      </p:pic>
      <p:sp>
        <p:nvSpPr>
          <p:cNvPr id="71701" name="Text Box 21"/>
          <p:cNvSpPr txBox="1">
            <a:spLocks noChangeArrowheads="1"/>
          </p:cNvSpPr>
          <p:nvPr/>
        </p:nvSpPr>
        <p:spPr bwMode="auto">
          <a:xfrm>
            <a:off x="3048000" y="5849938"/>
            <a:ext cx="4070350" cy="581025"/>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sz="1600">
                <a:solidFill>
                  <a:srgbClr val="990033"/>
                </a:solidFill>
                <a:cs typeface="Times New Roman" charset="0"/>
              </a:rPr>
              <a:t>DOL starting gives </a:t>
            </a:r>
            <a:r>
              <a:rPr lang="en-US" altLang="en-US" sz="1600">
                <a:solidFill>
                  <a:schemeClr val="tx1"/>
                </a:solidFill>
                <a:cs typeface="Times New Roman" charset="0"/>
              </a:rPr>
              <a:t>maximum</a:t>
            </a:r>
            <a:r>
              <a:rPr lang="en-US" altLang="en-US" sz="1600">
                <a:solidFill>
                  <a:srgbClr val="990033"/>
                </a:solidFill>
                <a:cs typeface="Times New Roman" charset="0"/>
              </a:rPr>
              <a:t> starting current and </a:t>
            </a:r>
            <a:r>
              <a:rPr lang="en-US" altLang="en-US" sz="1600">
                <a:solidFill>
                  <a:schemeClr val="tx1"/>
                </a:solidFill>
                <a:cs typeface="Times New Roman" charset="0"/>
              </a:rPr>
              <a:t>maximum</a:t>
            </a:r>
            <a:r>
              <a:rPr lang="en-US" altLang="en-US" sz="1600">
                <a:solidFill>
                  <a:srgbClr val="990033"/>
                </a:solidFill>
                <a:cs typeface="Times New Roman" charset="0"/>
              </a:rPr>
              <a:t> starting torque.</a:t>
            </a:r>
            <a:endParaRPr lang="en-AU" altLang="en-US" sz="1600">
              <a:solidFill>
                <a:srgbClr val="9900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1698"/>
                                        </p:tgtEl>
                                        <p:attrNameLst>
                                          <p:attrName>style.visibility</p:attrName>
                                        </p:attrNameLst>
                                      </p:cBhvr>
                                      <p:to>
                                        <p:strVal val="visible"/>
                                      </p:to>
                                    </p:set>
                                    <p:anim calcmode="lin" valueType="num">
                                      <p:cBhvr>
                                        <p:cTn id="7" dur="500" fill="hold"/>
                                        <p:tgtEl>
                                          <p:spTgt spid="71698"/>
                                        </p:tgtEl>
                                        <p:attrNameLst>
                                          <p:attrName>ppt_w</p:attrName>
                                        </p:attrNameLst>
                                      </p:cBhvr>
                                      <p:tavLst>
                                        <p:tav tm="0">
                                          <p:val>
                                            <p:fltVal val="0"/>
                                          </p:val>
                                        </p:tav>
                                        <p:tav tm="100000">
                                          <p:val>
                                            <p:strVal val="#ppt_w"/>
                                          </p:val>
                                        </p:tav>
                                      </p:tavLst>
                                    </p:anim>
                                    <p:anim calcmode="lin" valueType="num">
                                      <p:cBhvr>
                                        <p:cTn id="8" dur="500" fill="hold"/>
                                        <p:tgtEl>
                                          <p:spTgt spid="71698"/>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71700"/>
                                        </p:tgtEl>
                                        <p:attrNameLst>
                                          <p:attrName>style.visibility</p:attrName>
                                        </p:attrNameLst>
                                      </p:cBhvr>
                                      <p:to>
                                        <p:strVal val="visible"/>
                                      </p:to>
                                    </p:set>
                                    <p:anim calcmode="lin" valueType="num">
                                      <p:cBhvr>
                                        <p:cTn id="12" dur="500" fill="hold"/>
                                        <p:tgtEl>
                                          <p:spTgt spid="71700"/>
                                        </p:tgtEl>
                                        <p:attrNameLst>
                                          <p:attrName>ppt_w</p:attrName>
                                        </p:attrNameLst>
                                      </p:cBhvr>
                                      <p:tavLst>
                                        <p:tav tm="0">
                                          <p:val>
                                            <p:fltVal val="0"/>
                                          </p:val>
                                        </p:tav>
                                        <p:tav tm="100000">
                                          <p:val>
                                            <p:strVal val="#ppt_w"/>
                                          </p:val>
                                        </p:tav>
                                      </p:tavLst>
                                    </p:anim>
                                    <p:anim calcmode="lin" valueType="num">
                                      <p:cBhvr>
                                        <p:cTn id="13" dur="500" fill="hold"/>
                                        <p:tgtEl>
                                          <p:spTgt spid="71700"/>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71701"/>
                                        </p:tgtEl>
                                        <p:attrNameLst>
                                          <p:attrName>style.visibility</p:attrName>
                                        </p:attrNameLst>
                                      </p:cBhvr>
                                      <p:to>
                                        <p:strVal val="visible"/>
                                      </p:to>
                                    </p:set>
                                    <p:anim calcmode="lin" valueType="num">
                                      <p:cBhvr>
                                        <p:cTn id="18" dur="500" fill="hold"/>
                                        <p:tgtEl>
                                          <p:spTgt spid="71701"/>
                                        </p:tgtEl>
                                        <p:attrNameLst>
                                          <p:attrName>ppt_w</p:attrName>
                                        </p:attrNameLst>
                                      </p:cBhvr>
                                      <p:tavLst>
                                        <p:tav tm="0">
                                          <p:val>
                                            <p:fltVal val="0"/>
                                          </p:val>
                                        </p:tav>
                                        <p:tav tm="100000">
                                          <p:val>
                                            <p:strVal val="#ppt_w"/>
                                          </p:val>
                                        </p:tav>
                                      </p:tavLst>
                                    </p:anim>
                                    <p:anim calcmode="lin" valueType="num">
                                      <p:cBhvr>
                                        <p:cTn id="19" dur="500" fill="hold"/>
                                        <p:tgtEl>
                                          <p:spTgt spid="71701"/>
                                        </p:tgtEl>
                                        <p:attrNameLst>
                                          <p:attrName>ppt_h</p:attrName>
                                        </p:attrNameLst>
                                      </p:cBhvr>
                                      <p:tavLst>
                                        <p:tav tm="0">
                                          <p:val>
                                            <p:fltVal val="0"/>
                                          </p:val>
                                        </p:tav>
                                        <p:tav tm="100000">
                                          <p:val>
                                            <p:strVal val="#ppt_h"/>
                                          </p:val>
                                        </p:tav>
                                      </p:tavLst>
                                    </p:anim>
                                  </p:childTnLst>
                                </p:cTn>
                              </p:par>
                            </p:childTnLst>
                          </p:cTn>
                        </p:par>
                        <p:par>
                          <p:cTn id="20" fill="hold" nodeType="afterGroup">
                            <p:stCondLst>
                              <p:cond delay="500"/>
                            </p:stCondLst>
                            <p:childTnLst>
                              <p:par>
                                <p:cTn id="21" presetID="5" presetClass="entr" presetSubtype="10" fill="hold" grpId="0" nodeType="afterEffect">
                                  <p:stCondLst>
                                    <p:cond delay="0"/>
                                  </p:stCondLst>
                                  <p:childTnLst>
                                    <p:set>
                                      <p:cBhvr>
                                        <p:cTn id="22" dur="1" fill="hold">
                                          <p:stCondLst>
                                            <p:cond delay="0"/>
                                          </p:stCondLst>
                                        </p:cTn>
                                        <p:tgtEl>
                                          <p:spTgt spid="71685"/>
                                        </p:tgtEl>
                                        <p:attrNameLst>
                                          <p:attrName>style.visibility</p:attrName>
                                        </p:attrNameLst>
                                      </p:cBhvr>
                                      <p:to>
                                        <p:strVal val="visible"/>
                                      </p:to>
                                    </p:set>
                                    <p:animEffect transition="in" filter="checkerboard(across)">
                                      <p:cBhvr>
                                        <p:cTn id="23" dur="500"/>
                                        <p:tgtEl>
                                          <p:spTgt spid="71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animBg="1" autoUpdateAnimBg="0"/>
      <p:bldP spid="71698" grpId="0" animBg="1" autoUpdateAnimBg="0"/>
      <p:bldP spid="71701"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pic>
        <p:nvPicPr>
          <p:cNvPr id="75790" name="Picture 14" descr="C:\Ppoint\DOL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0" y="1223963"/>
            <a:ext cx="7966075" cy="4846637"/>
          </a:xfrm>
          <a:prstGeom prst="rect">
            <a:avLst/>
          </a:prstGeom>
          <a:noFill/>
          <a:extLst>
            <a:ext uri="{909E8E84-426E-40DD-AFC4-6F175D3DCCD1}">
              <a14:hiddenFill xmlns:a14="http://schemas.microsoft.com/office/drawing/2010/main">
                <a:solidFill>
                  <a:srgbClr val="FFFFFF"/>
                </a:solidFill>
              </a14:hiddenFill>
            </a:ext>
          </a:extLst>
        </p:spPr>
      </p:pic>
      <p:sp>
        <p:nvSpPr>
          <p:cNvPr id="75779" name="Rectangle 3"/>
          <p:cNvSpPr>
            <a:spLocks noGrp="1" noChangeArrowheads="1"/>
          </p:cNvSpPr>
          <p:nvPr>
            <p:ph type="ctrTitle"/>
          </p:nvPr>
        </p:nvSpPr>
        <p:spPr bwMode="auto">
          <a:xfrm>
            <a:off x="685800" y="333375"/>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solidFill>
                  <a:srgbClr val="990033"/>
                </a:solidFill>
                <a:latin typeface="Arial" charset="0"/>
              </a:rPr>
              <a:t>3-Phase DOL Starting With a Contactor</a:t>
            </a:r>
            <a:endParaRPr lang="en-AU" altLang="en-US" sz="2400" b="1">
              <a:solidFill>
                <a:srgbClr val="990033"/>
              </a:solidFill>
              <a:latin typeface="Arial" charset="0"/>
            </a:endParaRPr>
          </a:p>
        </p:txBody>
      </p:sp>
      <p:sp>
        <p:nvSpPr>
          <p:cNvPr id="75780" name="Line 4"/>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75781" name="Text Box 5"/>
          <p:cNvSpPr txBox="1">
            <a:spLocks noChangeArrowheads="1"/>
          </p:cNvSpPr>
          <p:nvPr/>
        </p:nvSpPr>
        <p:spPr bwMode="auto">
          <a:xfrm>
            <a:off x="876300" y="5372100"/>
            <a:ext cx="685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endParaRPr lang="en-US" altLang="en-US"/>
          </a:p>
        </p:txBody>
      </p:sp>
      <p:sp>
        <p:nvSpPr>
          <p:cNvPr id="75782" name="AutoShape 6"/>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sp>
        <p:nvSpPr>
          <p:cNvPr id="75783" name="Text Box 7"/>
          <p:cNvSpPr txBox="1">
            <a:spLocks noChangeArrowheads="1"/>
          </p:cNvSpPr>
          <p:nvPr/>
        </p:nvSpPr>
        <p:spPr bwMode="auto">
          <a:xfrm>
            <a:off x="1247775" y="828675"/>
            <a:ext cx="67071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sz="1600" b="1">
                <a:solidFill>
                  <a:srgbClr val="990033"/>
                </a:solidFill>
                <a:cs typeface="Times New Roman" charset="0"/>
              </a:rPr>
              <a:t>Direct-on-line (DOL) starting is usually achieved with an electromagnetic contactor circuit.</a:t>
            </a:r>
            <a:endParaRPr lang="en-AU" altLang="en-US" sz="1600" b="1">
              <a:solidFill>
                <a:srgbClr val="990033"/>
              </a:solidFill>
            </a:endParaRPr>
          </a:p>
        </p:txBody>
      </p:sp>
      <p:sp>
        <p:nvSpPr>
          <p:cNvPr id="75787" name="Text Box 11"/>
          <p:cNvSpPr txBox="1">
            <a:spLocks noChangeArrowheads="1"/>
          </p:cNvSpPr>
          <p:nvPr/>
        </p:nvSpPr>
        <p:spPr bwMode="auto">
          <a:xfrm>
            <a:off x="3175000" y="6037263"/>
            <a:ext cx="4070350" cy="581025"/>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sz="1600">
                <a:solidFill>
                  <a:srgbClr val="990033"/>
                </a:solidFill>
                <a:cs typeface="Times New Roman" charset="0"/>
              </a:rPr>
              <a:t>DOL starting gives </a:t>
            </a:r>
            <a:r>
              <a:rPr lang="en-US" altLang="en-US" sz="1600">
                <a:solidFill>
                  <a:schemeClr val="tx1"/>
                </a:solidFill>
                <a:cs typeface="Times New Roman" charset="0"/>
              </a:rPr>
              <a:t>maximum</a:t>
            </a:r>
            <a:r>
              <a:rPr lang="en-US" altLang="en-US" sz="1600">
                <a:solidFill>
                  <a:srgbClr val="990033"/>
                </a:solidFill>
                <a:cs typeface="Times New Roman" charset="0"/>
              </a:rPr>
              <a:t> starting current and </a:t>
            </a:r>
            <a:r>
              <a:rPr lang="en-US" altLang="en-US" sz="1600">
                <a:solidFill>
                  <a:schemeClr val="tx1"/>
                </a:solidFill>
                <a:cs typeface="Times New Roman" charset="0"/>
              </a:rPr>
              <a:t>maximum</a:t>
            </a:r>
            <a:r>
              <a:rPr lang="en-US" altLang="en-US" sz="1600">
                <a:solidFill>
                  <a:srgbClr val="990033"/>
                </a:solidFill>
                <a:cs typeface="Times New Roman" charset="0"/>
              </a:rPr>
              <a:t> starting torque.</a:t>
            </a:r>
            <a:endParaRPr lang="en-AU" altLang="en-US" sz="1600">
              <a:solidFill>
                <a:srgbClr val="9900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5787"/>
                                        </p:tgtEl>
                                        <p:attrNameLst>
                                          <p:attrName>style.visibility</p:attrName>
                                        </p:attrNameLst>
                                      </p:cBhvr>
                                      <p:to>
                                        <p:strVal val="visible"/>
                                      </p:to>
                                    </p:set>
                                    <p:anim calcmode="lin" valueType="num">
                                      <p:cBhvr>
                                        <p:cTn id="7" dur="500" fill="hold"/>
                                        <p:tgtEl>
                                          <p:spTgt spid="75787"/>
                                        </p:tgtEl>
                                        <p:attrNameLst>
                                          <p:attrName>ppt_w</p:attrName>
                                        </p:attrNameLst>
                                      </p:cBhvr>
                                      <p:tavLst>
                                        <p:tav tm="0">
                                          <p:val>
                                            <p:fltVal val="0"/>
                                          </p:val>
                                        </p:tav>
                                        <p:tav tm="100000">
                                          <p:val>
                                            <p:strVal val="#ppt_w"/>
                                          </p:val>
                                        </p:tav>
                                      </p:tavLst>
                                    </p:anim>
                                    <p:anim calcmode="lin" valueType="num">
                                      <p:cBhvr>
                                        <p:cTn id="8" dur="500" fill="hold"/>
                                        <p:tgtEl>
                                          <p:spTgt spid="75787"/>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75782"/>
                                        </p:tgtEl>
                                        <p:attrNameLst>
                                          <p:attrName>style.visibility</p:attrName>
                                        </p:attrNameLst>
                                      </p:cBhvr>
                                      <p:to>
                                        <p:strVal val="visible"/>
                                      </p:to>
                                    </p:set>
                                    <p:animEffect transition="in" filter="checkerboard(across)">
                                      <p:cBhvr>
                                        <p:cTn id="12" dur="500"/>
                                        <p:tgtEl>
                                          <p:spTgt spid="75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2" grpId="0" animBg="1" autoUpdateAnimBg="0"/>
      <p:bldP spid="75787"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ctrTitle"/>
          </p:nvPr>
        </p:nvSpPr>
        <p:spPr bwMode="auto">
          <a:xfrm>
            <a:off x="685800" y="333375"/>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solidFill>
                  <a:srgbClr val="990033"/>
                </a:solidFill>
                <a:latin typeface="Arial" charset="0"/>
              </a:rPr>
              <a:t>Reducing Starting Current</a:t>
            </a:r>
            <a:endParaRPr lang="en-AU" altLang="en-US" sz="2400" b="1">
              <a:solidFill>
                <a:srgbClr val="990033"/>
              </a:solidFill>
              <a:latin typeface="Arial" charset="0"/>
            </a:endParaRPr>
          </a:p>
        </p:txBody>
      </p:sp>
      <p:sp>
        <p:nvSpPr>
          <p:cNvPr id="72707" name="Line 3"/>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72709" name="AutoShape 5"/>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sp>
        <p:nvSpPr>
          <p:cNvPr id="72710" name="Text Box 6"/>
          <p:cNvSpPr txBox="1">
            <a:spLocks noChangeArrowheads="1"/>
          </p:cNvSpPr>
          <p:nvPr/>
        </p:nvSpPr>
        <p:spPr bwMode="auto">
          <a:xfrm>
            <a:off x="2587625" y="5189538"/>
            <a:ext cx="3810000" cy="70167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b="1">
                <a:solidFill>
                  <a:srgbClr val="990033"/>
                </a:solidFill>
                <a:cs typeface="Times New Roman" charset="0"/>
              </a:rPr>
              <a:t>Each method results in a reduction in starting </a:t>
            </a:r>
            <a:r>
              <a:rPr lang="en-US" altLang="en-US" b="1">
                <a:solidFill>
                  <a:schemeClr val="tx1"/>
                </a:solidFill>
                <a:cs typeface="Times New Roman" charset="0"/>
              </a:rPr>
              <a:t>torque</a:t>
            </a:r>
            <a:r>
              <a:rPr lang="en-US" altLang="en-US" b="1">
                <a:solidFill>
                  <a:srgbClr val="990033"/>
                </a:solidFill>
                <a:cs typeface="Times New Roman" charset="0"/>
              </a:rPr>
              <a:t>.</a:t>
            </a:r>
            <a:endParaRPr lang="en-AU" altLang="en-US" b="1">
              <a:solidFill>
                <a:srgbClr val="990033"/>
              </a:solidFill>
            </a:endParaRPr>
          </a:p>
        </p:txBody>
      </p:sp>
      <p:sp>
        <p:nvSpPr>
          <p:cNvPr id="72717" name="Text Box 13"/>
          <p:cNvSpPr txBox="1">
            <a:spLocks noChangeArrowheads="1"/>
          </p:cNvSpPr>
          <p:nvPr/>
        </p:nvSpPr>
        <p:spPr bwMode="auto">
          <a:xfrm>
            <a:off x="914400" y="1225550"/>
            <a:ext cx="6705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r>
              <a:rPr lang="en-US" altLang="en-US" b="1">
                <a:solidFill>
                  <a:srgbClr val="990033"/>
                </a:solidFill>
                <a:cs typeface="Times New Roman" charset="0"/>
              </a:rPr>
              <a:t>Reducing the starting current of an SCI motor can be achieved by:</a:t>
            </a:r>
            <a:endParaRPr lang="en-AU" altLang="en-US" b="1">
              <a:solidFill>
                <a:srgbClr val="990033"/>
              </a:solidFill>
              <a:cs typeface="Times New Roman" charset="0"/>
            </a:endParaRPr>
          </a:p>
        </p:txBody>
      </p:sp>
      <p:sp>
        <p:nvSpPr>
          <p:cNvPr id="72718" name="Text Box 14"/>
          <p:cNvSpPr txBox="1">
            <a:spLocks noChangeArrowheads="1"/>
          </p:cNvSpPr>
          <p:nvPr/>
        </p:nvSpPr>
        <p:spPr bwMode="auto">
          <a:xfrm>
            <a:off x="1357313" y="2165350"/>
            <a:ext cx="6858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r>
              <a:rPr lang="en-US" altLang="en-US" b="1">
                <a:solidFill>
                  <a:srgbClr val="990033"/>
                </a:solidFill>
                <a:cs typeface="Times New Roman" charset="0"/>
              </a:rPr>
              <a:t>a.   Changing the stator connections during starting (using a </a:t>
            </a:r>
            <a:r>
              <a:rPr lang="en-US" altLang="en-US" b="1">
                <a:solidFill>
                  <a:schemeClr val="tx1"/>
                </a:solidFill>
                <a:cs typeface="Times New Roman" charset="0"/>
              </a:rPr>
              <a:t>star-delta</a:t>
            </a:r>
            <a:r>
              <a:rPr lang="en-US" altLang="en-US" b="1">
                <a:solidFill>
                  <a:srgbClr val="990033"/>
                </a:solidFill>
                <a:cs typeface="Times New Roman" charset="0"/>
              </a:rPr>
              <a:t> starter).</a:t>
            </a:r>
            <a:endParaRPr lang="en-AU" altLang="en-US" b="1">
              <a:solidFill>
                <a:srgbClr val="990033"/>
              </a:solidFill>
            </a:endParaRPr>
          </a:p>
        </p:txBody>
      </p:sp>
      <p:sp>
        <p:nvSpPr>
          <p:cNvPr id="72719" name="Text Box 15"/>
          <p:cNvSpPr txBox="1">
            <a:spLocks noChangeArrowheads="1"/>
          </p:cNvSpPr>
          <p:nvPr/>
        </p:nvSpPr>
        <p:spPr bwMode="auto">
          <a:xfrm>
            <a:off x="1404938" y="3151188"/>
            <a:ext cx="6858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r>
              <a:rPr lang="en-US" altLang="en-US" b="1">
                <a:solidFill>
                  <a:srgbClr val="990033"/>
                </a:solidFill>
                <a:cs typeface="Times New Roman" charset="0"/>
              </a:rPr>
              <a:t>b.   Reducing the line voltage with an autotransformer during starting (using an </a:t>
            </a:r>
            <a:r>
              <a:rPr lang="en-US" altLang="en-US" b="1">
                <a:solidFill>
                  <a:schemeClr val="tx1"/>
                </a:solidFill>
                <a:cs typeface="Times New Roman" charset="0"/>
              </a:rPr>
              <a:t>autotransformer</a:t>
            </a:r>
            <a:r>
              <a:rPr lang="en-US" altLang="en-US" b="1">
                <a:solidFill>
                  <a:srgbClr val="990033"/>
                </a:solidFill>
                <a:cs typeface="Times New Roman" charset="0"/>
              </a:rPr>
              <a:t> starter).</a:t>
            </a:r>
            <a:endParaRPr lang="en-AU" altLang="en-US" b="1">
              <a:solidFill>
                <a:srgbClr val="990033"/>
              </a:solidFill>
            </a:endParaRPr>
          </a:p>
        </p:txBody>
      </p:sp>
      <p:sp>
        <p:nvSpPr>
          <p:cNvPr id="72720" name="Text Box 16"/>
          <p:cNvSpPr txBox="1">
            <a:spLocks noChangeArrowheads="1"/>
          </p:cNvSpPr>
          <p:nvPr/>
        </p:nvSpPr>
        <p:spPr bwMode="auto">
          <a:xfrm>
            <a:off x="1357313" y="4159250"/>
            <a:ext cx="6858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r>
              <a:rPr lang="en-US" altLang="en-US" b="1">
                <a:solidFill>
                  <a:srgbClr val="990033"/>
                </a:solidFill>
                <a:cs typeface="Times New Roman" charset="0"/>
              </a:rPr>
              <a:t>c.   Reducing the line current with series resistors during starting (using a </a:t>
            </a:r>
            <a:r>
              <a:rPr lang="en-US" altLang="en-US" b="1">
                <a:solidFill>
                  <a:schemeClr val="tx1"/>
                </a:solidFill>
                <a:cs typeface="Times New Roman" charset="0"/>
              </a:rPr>
              <a:t>primary resistance</a:t>
            </a:r>
            <a:r>
              <a:rPr lang="en-US" altLang="en-US" b="1">
                <a:solidFill>
                  <a:srgbClr val="990033"/>
                </a:solidFill>
                <a:cs typeface="Times New Roman" charset="0"/>
              </a:rPr>
              <a:t> starter.</a:t>
            </a:r>
            <a:endParaRPr lang="en-AU" altLang="en-US" b="1">
              <a:solidFill>
                <a:srgbClr val="9900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2709"/>
                                        </p:tgtEl>
                                        <p:attrNameLst>
                                          <p:attrName>style.visibility</p:attrName>
                                        </p:attrNameLst>
                                      </p:cBhvr>
                                      <p:to>
                                        <p:strVal val="visible"/>
                                      </p:to>
                                    </p:set>
                                    <p:animEffect transition="in" filter="checkerboard(across)">
                                      <p:cBhvr>
                                        <p:cTn id="7" dur="500"/>
                                        <p:tgtEl>
                                          <p:spTgt spid="72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9"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pic>
        <p:nvPicPr>
          <p:cNvPr id="69653" name="Picture 1045" descr="C:\Ppoint\StarDelta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88" y="2508250"/>
            <a:ext cx="8080375" cy="3429000"/>
          </a:xfrm>
          <a:prstGeom prst="rect">
            <a:avLst/>
          </a:prstGeom>
          <a:noFill/>
          <a:extLst>
            <a:ext uri="{909E8E84-426E-40DD-AFC4-6F175D3DCCD1}">
              <a14:hiddenFill xmlns:a14="http://schemas.microsoft.com/office/drawing/2010/main">
                <a:solidFill>
                  <a:srgbClr val="FFFFFF"/>
                </a:solidFill>
              </a14:hiddenFill>
            </a:ext>
          </a:extLst>
        </p:spPr>
      </p:pic>
      <p:sp>
        <p:nvSpPr>
          <p:cNvPr id="69634" name="Rectangle 1026"/>
          <p:cNvSpPr>
            <a:spLocks noGrp="1" noChangeArrowheads="1"/>
          </p:cNvSpPr>
          <p:nvPr>
            <p:ph type="ctrTitle"/>
          </p:nvPr>
        </p:nvSpPr>
        <p:spPr bwMode="auto">
          <a:xfrm>
            <a:off x="685800" y="333375"/>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solidFill>
                  <a:srgbClr val="990033"/>
                </a:solidFill>
                <a:latin typeface="Arial" charset="0"/>
              </a:rPr>
              <a:t>Star-Delta Connection</a:t>
            </a:r>
            <a:endParaRPr lang="en-AU" altLang="en-US" sz="2400" b="1">
              <a:solidFill>
                <a:srgbClr val="990033"/>
              </a:solidFill>
              <a:latin typeface="Arial" charset="0"/>
            </a:endParaRPr>
          </a:p>
        </p:txBody>
      </p:sp>
      <p:sp>
        <p:nvSpPr>
          <p:cNvPr id="69635" name="Line 1027"/>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69636" name="Text Box 1028"/>
          <p:cNvSpPr txBox="1">
            <a:spLocks noChangeArrowheads="1"/>
          </p:cNvSpPr>
          <p:nvPr/>
        </p:nvSpPr>
        <p:spPr bwMode="auto">
          <a:xfrm>
            <a:off x="876300" y="5372100"/>
            <a:ext cx="685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endParaRPr lang="en-US" altLang="en-US"/>
          </a:p>
        </p:txBody>
      </p:sp>
      <p:sp>
        <p:nvSpPr>
          <p:cNvPr id="69637" name="AutoShape 1029"/>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sp>
        <p:nvSpPr>
          <p:cNvPr id="69651" name="AutoShape 1043"/>
          <p:cNvSpPr>
            <a:spLocks noChangeArrowheads="1"/>
          </p:cNvSpPr>
          <p:nvPr/>
        </p:nvSpPr>
        <p:spPr bwMode="auto">
          <a:xfrm>
            <a:off x="3143250" y="1944688"/>
            <a:ext cx="2878138" cy="901700"/>
          </a:xfrm>
          <a:prstGeom prst="wedgeRectCallout">
            <a:avLst>
              <a:gd name="adj1" fmla="val -36486"/>
              <a:gd name="adj2" fmla="val 137324"/>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spcBef>
                <a:spcPct val="50000"/>
              </a:spcBef>
            </a:pPr>
            <a:r>
              <a:rPr lang="en-US" altLang="en-US" sz="1800">
                <a:solidFill>
                  <a:schemeClr val="tx1"/>
                </a:solidFill>
                <a:cs typeface="Times New Roman" charset="0"/>
              </a:rPr>
              <a:t>The voltage across each phase winding is reduced to 240 V during starting.</a:t>
            </a:r>
            <a:endParaRPr lang="en-AU" altLang="en-US" sz="1800">
              <a:solidFill>
                <a:schemeClr val="tx1"/>
              </a:solidFill>
              <a:cs typeface="Times New Roman" charset="0"/>
            </a:endParaRPr>
          </a:p>
        </p:txBody>
      </p:sp>
      <p:sp>
        <p:nvSpPr>
          <p:cNvPr id="69654" name="Text Box 1046"/>
          <p:cNvSpPr txBox="1">
            <a:spLocks noChangeArrowheads="1"/>
          </p:cNvSpPr>
          <p:nvPr/>
        </p:nvSpPr>
        <p:spPr bwMode="auto">
          <a:xfrm>
            <a:off x="1160463" y="917575"/>
            <a:ext cx="6934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b="1">
                <a:solidFill>
                  <a:srgbClr val="990033"/>
                </a:solidFill>
                <a:cs typeface="Times New Roman" charset="0"/>
              </a:rPr>
              <a:t>A 3-phase SCI motor that has been designed to run in delta on full load can be temporarily connected in star to reduce the current during starting</a:t>
            </a:r>
            <a:r>
              <a:rPr lang="en-AU" altLang="en-US" b="1">
                <a:solidFill>
                  <a:srgbClr val="990033"/>
                </a:solidFill>
                <a:cs typeface="Times New Roman" charset="0"/>
              </a:rPr>
              <a:t>.</a:t>
            </a:r>
            <a:r>
              <a:rPr lang="en-AU" altLang="en-US" b="1">
                <a:solidFill>
                  <a:srgbClr val="990033"/>
                </a:solidFill>
              </a:rPr>
              <a:t> </a:t>
            </a:r>
          </a:p>
        </p:txBody>
      </p:sp>
      <p:sp>
        <p:nvSpPr>
          <p:cNvPr id="69655" name="Text Box 1047"/>
          <p:cNvSpPr txBox="1">
            <a:spLocks noChangeArrowheads="1"/>
          </p:cNvSpPr>
          <p:nvPr/>
        </p:nvSpPr>
        <p:spPr bwMode="auto">
          <a:xfrm>
            <a:off x="677863" y="3556000"/>
            <a:ext cx="91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b="1">
                <a:solidFill>
                  <a:srgbClr val="990033"/>
                </a:solidFill>
                <a:cs typeface="Times New Roman" charset="0"/>
              </a:rPr>
              <a:t>415 V</a:t>
            </a:r>
            <a:br>
              <a:rPr lang="en-US" altLang="en-US" b="1">
                <a:solidFill>
                  <a:srgbClr val="990033"/>
                </a:solidFill>
                <a:cs typeface="Times New Roman" charset="0"/>
              </a:rPr>
            </a:br>
            <a:r>
              <a:rPr lang="en-US" altLang="en-US" b="1">
                <a:solidFill>
                  <a:srgbClr val="990033"/>
                </a:solidFill>
                <a:cs typeface="Times New Roman" charset="0"/>
              </a:rPr>
              <a:t>50 Hz</a:t>
            </a:r>
            <a:endParaRPr lang="en-AU" altLang="en-US" b="1">
              <a:solidFill>
                <a:srgbClr val="990033"/>
              </a:solidFill>
            </a:endParaRPr>
          </a:p>
        </p:txBody>
      </p:sp>
      <p:sp>
        <p:nvSpPr>
          <p:cNvPr id="69656" name="Text Box 1048"/>
          <p:cNvSpPr txBox="1">
            <a:spLocks noChangeArrowheads="1"/>
          </p:cNvSpPr>
          <p:nvPr/>
        </p:nvSpPr>
        <p:spPr bwMode="auto">
          <a:xfrm>
            <a:off x="2081213" y="5038725"/>
            <a:ext cx="16303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b="1">
                <a:solidFill>
                  <a:srgbClr val="990033"/>
                </a:solidFill>
                <a:cs typeface="Times New Roman" charset="0"/>
              </a:rPr>
              <a:t> STAR </a:t>
            </a:r>
            <a:endParaRPr lang="en-AU" altLang="en-US" b="1">
              <a:solidFill>
                <a:srgbClr val="990033"/>
              </a:solidFill>
            </a:endParaRPr>
          </a:p>
        </p:txBody>
      </p:sp>
      <p:sp>
        <p:nvSpPr>
          <p:cNvPr id="69657" name="Text Box 1049"/>
          <p:cNvSpPr txBox="1">
            <a:spLocks noChangeArrowheads="1"/>
          </p:cNvSpPr>
          <p:nvPr/>
        </p:nvSpPr>
        <p:spPr bwMode="auto">
          <a:xfrm>
            <a:off x="6226175" y="4976813"/>
            <a:ext cx="163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b="1">
                <a:solidFill>
                  <a:srgbClr val="990033"/>
                </a:solidFill>
                <a:cs typeface="Times New Roman" charset="0"/>
              </a:rPr>
              <a:t>DELTA</a:t>
            </a:r>
            <a:endParaRPr lang="en-AU" altLang="en-US" b="1">
              <a:solidFill>
                <a:srgbClr val="990033"/>
              </a:solidFill>
            </a:endParaRPr>
          </a:p>
        </p:txBody>
      </p:sp>
      <p:sp>
        <p:nvSpPr>
          <p:cNvPr id="69658" name="Text Box 1050"/>
          <p:cNvSpPr txBox="1">
            <a:spLocks noChangeArrowheads="1"/>
          </p:cNvSpPr>
          <p:nvPr/>
        </p:nvSpPr>
        <p:spPr bwMode="auto">
          <a:xfrm>
            <a:off x="4719638" y="3508375"/>
            <a:ext cx="91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b="1">
                <a:solidFill>
                  <a:srgbClr val="990033"/>
                </a:solidFill>
                <a:cs typeface="Times New Roman" charset="0"/>
              </a:rPr>
              <a:t>415 V</a:t>
            </a:r>
            <a:br>
              <a:rPr lang="en-US" altLang="en-US" b="1">
                <a:solidFill>
                  <a:srgbClr val="990033"/>
                </a:solidFill>
                <a:cs typeface="Times New Roman" charset="0"/>
              </a:rPr>
            </a:br>
            <a:r>
              <a:rPr lang="en-US" altLang="en-US" b="1">
                <a:solidFill>
                  <a:srgbClr val="990033"/>
                </a:solidFill>
                <a:cs typeface="Times New Roman" charset="0"/>
              </a:rPr>
              <a:t>50 Hz</a:t>
            </a:r>
            <a:endParaRPr lang="en-AU" altLang="en-US" b="1">
              <a:solidFill>
                <a:srgbClr val="990033"/>
              </a:solidFill>
            </a:endParaRPr>
          </a:p>
        </p:txBody>
      </p:sp>
      <p:sp>
        <p:nvSpPr>
          <p:cNvPr id="69659" name="Text Box 1051"/>
          <p:cNvSpPr txBox="1">
            <a:spLocks noChangeArrowheads="1"/>
          </p:cNvSpPr>
          <p:nvPr/>
        </p:nvSpPr>
        <p:spPr bwMode="auto">
          <a:xfrm>
            <a:off x="1143000" y="2514600"/>
            <a:ext cx="163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b="1">
                <a:solidFill>
                  <a:schemeClr val="tx1"/>
                </a:solidFill>
                <a:cs typeface="Times New Roman" charset="0"/>
              </a:rPr>
              <a:t> START</a:t>
            </a:r>
            <a:r>
              <a:rPr lang="en-US" altLang="en-US" b="1">
                <a:solidFill>
                  <a:srgbClr val="990033"/>
                </a:solidFill>
                <a:cs typeface="Times New Roman" charset="0"/>
              </a:rPr>
              <a:t> </a:t>
            </a:r>
            <a:endParaRPr lang="en-AU" altLang="en-US" b="1">
              <a:solidFill>
                <a:srgbClr val="990033"/>
              </a:solidFill>
            </a:endParaRPr>
          </a:p>
        </p:txBody>
      </p:sp>
      <p:sp>
        <p:nvSpPr>
          <p:cNvPr id="69660" name="Text Box 1052"/>
          <p:cNvSpPr txBox="1">
            <a:spLocks noChangeArrowheads="1"/>
          </p:cNvSpPr>
          <p:nvPr/>
        </p:nvSpPr>
        <p:spPr bwMode="auto">
          <a:xfrm>
            <a:off x="6348413" y="2486025"/>
            <a:ext cx="16303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b="1">
                <a:solidFill>
                  <a:schemeClr val="tx1"/>
                </a:solidFill>
                <a:cs typeface="Times New Roman" charset="0"/>
              </a:rPr>
              <a:t>RUN </a:t>
            </a:r>
            <a:endParaRPr lang="en-AU" altLang="en-US" b="1">
              <a:solidFill>
                <a:schemeClr val="tx1"/>
              </a:solidFill>
            </a:endParaRPr>
          </a:p>
        </p:txBody>
      </p:sp>
      <p:sp>
        <p:nvSpPr>
          <p:cNvPr id="69661" name="AutoShape 1053"/>
          <p:cNvSpPr>
            <a:spLocks noChangeArrowheads="1"/>
          </p:cNvSpPr>
          <p:nvPr/>
        </p:nvSpPr>
        <p:spPr bwMode="auto">
          <a:xfrm>
            <a:off x="3533775" y="5873750"/>
            <a:ext cx="3657600" cy="685800"/>
          </a:xfrm>
          <a:prstGeom prst="wedgeRectCallout">
            <a:avLst>
              <a:gd name="adj1" fmla="val 31079"/>
              <a:gd name="adj2" fmla="val -172454"/>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spcBef>
                <a:spcPct val="50000"/>
              </a:spcBef>
            </a:pPr>
            <a:r>
              <a:rPr lang="en-US" altLang="en-US" sz="1800">
                <a:solidFill>
                  <a:schemeClr val="tx1"/>
                </a:solidFill>
                <a:cs typeface="Times New Roman" charset="0"/>
              </a:rPr>
              <a:t>The voltage across each phase winding is 415 V for running.</a:t>
            </a:r>
            <a:endParaRPr lang="en-AU" altLang="en-US" sz="1800">
              <a:solidFill>
                <a:schemeClr val="tx1"/>
              </a:solidFill>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9651"/>
                                        </p:tgtEl>
                                        <p:attrNameLst>
                                          <p:attrName>style.visibility</p:attrName>
                                        </p:attrNameLst>
                                      </p:cBhvr>
                                      <p:to>
                                        <p:strVal val="visible"/>
                                      </p:to>
                                    </p:set>
                                    <p:animEffect transition="in" filter="checkerboard(across)">
                                      <p:cBhvr>
                                        <p:cTn id="7" dur="500"/>
                                        <p:tgtEl>
                                          <p:spTgt spid="69651"/>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9661"/>
                                        </p:tgtEl>
                                        <p:attrNameLst>
                                          <p:attrName>style.visibility</p:attrName>
                                        </p:attrNameLst>
                                      </p:cBhvr>
                                      <p:to>
                                        <p:strVal val="visible"/>
                                      </p:to>
                                    </p:set>
                                    <p:animEffect transition="in" filter="checkerboard(across)">
                                      <p:cBhvr>
                                        <p:cTn id="11" dur="500"/>
                                        <p:tgtEl>
                                          <p:spTgt spid="69661"/>
                                        </p:tgtEl>
                                      </p:cBhvr>
                                    </p:animEffect>
                                  </p:childTnLst>
                                </p:cTn>
                              </p:par>
                            </p:childTnLst>
                          </p:cTn>
                        </p:par>
                        <p:par>
                          <p:cTn id="12" fill="hold" nodeType="afterGroup">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69637"/>
                                        </p:tgtEl>
                                        <p:attrNameLst>
                                          <p:attrName>style.visibility</p:attrName>
                                        </p:attrNameLst>
                                      </p:cBhvr>
                                      <p:to>
                                        <p:strVal val="visible"/>
                                      </p:to>
                                    </p:set>
                                    <p:anim calcmode="lin" valueType="num">
                                      <p:cBhvr>
                                        <p:cTn id="15" dur="500" fill="hold"/>
                                        <p:tgtEl>
                                          <p:spTgt spid="69637"/>
                                        </p:tgtEl>
                                        <p:attrNameLst>
                                          <p:attrName>ppt_w</p:attrName>
                                        </p:attrNameLst>
                                      </p:cBhvr>
                                      <p:tavLst>
                                        <p:tav tm="0">
                                          <p:val>
                                            <p:fltVal val="0"/>
                                          </p:val>
                                        </p:tav>
                                        <p:tav tm="100000">
                                          <p:val>
                                            <p:strVal val="#ppt_w"/>
                                          </p:val>
                                        </p:tav>
                                      </p:tavLst>
                                    </p:anim>
                                    <p:anim calcmode="lin" valueType="num">
                                      <p:cBhvr>
                                        <p:cTn id="16" dur="500" fill="hold"/>
                                        <p:tgtEl>
                                          <p:spTgt spid="696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7" grpId="0" animBg="1" autoUpdateAnimBg="0"/>
      <p:bldP spid="69651" grpId="0" animBg="1" autoUpdateAnimBg="0"/>
      <p:bldP spid="69661"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pic>
        <p:nvPicPr>
          <p:cNvPr id="76827"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1122363"/>
            <a:ext cx="6553200" cy="471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03" name="Rectangle 3"/>
          <p:cNvSpPr>
            <a:spLocks noGrp="1" noChangeArrowheads="1"/>
          </p:cNvSpPr>
          <p:nvPr>
            <p:ph type="ctrTitle"/>
          </p:nvPr>
        </p:nvSpPr>
        <p:spPr bwMode="auto">
          <a:xfrm>
            <a:off x="685800" y="333375"/>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solidFill>
                  <a:srgbClr val="990033"/>
                </a:solidFill>
                <a:latin typeface="Arial" charset="0"/>
              </a:rPr>
              <a:t>Typical Star-Delta Starter Power Circuit</a:t>
            </a:r>
            <a:endParaRPr lang="en-AU" altLang="en-US" sz="2400" b="1">
              <a:solidFill>
                <a:srgbClr val="990033"/>
              </a:solidFill>
              <a:latin typeface="Arial" charset="0"/>
            </a:endParaRPr>
          </a:p>
        </p:txBody>
      </p:sp>
      <p:sp>
        <p:nvSpPr>
          <p:cNvPr id="76804" name="Line 4"/>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76805" name="Text Box 5"/>
          <p:cNvSpPr txBox="1">
            <a:spLocks noChangeArrowheads="1"/>
          </p:cNvSpPr>
          <p:nvPr/>
        </p:nvSpPr>
        <p:spPr bwMode="auto">
          <a:xfrm>
            <a:off x="876300" y="5372100"/>
            <a:ext cx="685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endParaRPr lang="en-US" altLang="en-US"/>
          </a:p>
        </p:txBody>
      </p:sp>
      <p:sp>
        <p:nvSpPr>
          <p:cNvPr id="76809" name="Text Box 9"/>
          <p:cNvSpPr txBox="1">
            <a:spLocks noChangeArrowheads="1"/>
          </p:cNvSpPr>
          <p:nvPr/>
        </p:nvSpPr>
        <p:spPr bwMode="auto">
          <a:xfrm>
            <a:off x="698500" y="854075"/>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b="1">
                <a:solidFill>
                  <a:srgbClr val="990033"/>
                </a:solidFill>
                <a:cs typeface="Times New Roman" charset="0"/>
              </a:rPr>
              <a:t>415 V   50 Hz</a:t>
            </a:r>
            <a:endParaRPr lang="en-AU" altLang="en-US" b="1">
              <a:solidFill>
                <a:srgbClr val="990033"/>
              </a:solidFill>
            </a:endParaRPr>
          </a:p>
        </p:txBody>
      </p:sp>
      <p:sp>
        <p:nvSpPr>
          <p:cNvPr id="76818" name="AutoShape 18"/>
          <p:cNvSpPr>
            <a:spLocks noChangeArrowheads="1"/>
          </p:cNvSpPr>
          <p:nvPr/>
        </p:nvSpPr>
        <p:spPr bwMode="auto">
          <a:xfrm>
            <a:off x="7140575" y="3630613"/>
            <a:ext cx="1905000" cy="914400"/>
          </a:xfrm>
          <a:prstGeom prst="wedgeRectCallout">
            <a:avLst>
              <a:gd name="adj1" fmla="val -66417"/>
              <a:gd name="adj2" fmla="val -9340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spcBef>
                <a:spcPct val="50000"/>
              </a:spcBef>
            </a:pPr>
            <a:r>
              <a:rPr lang="en-US" altLang="en-US" sz="1800">
                <a:solidFill>
                  <a:schemeClr val="bg1"/>
                </a:solidFill>
                <a:cs typeface="Times New Roman" charset="0"/>
              </a:rPr>
              <a:t>Star must drop out before Delta comes in.</a:t>
            </a:r>
            <a:endParaRPr lang="en-AU" altLang="en-US" sz="1800">
              <a:solidFill>
                <a:schemeClr val="bg1"/>
              </a:solidFill>
              <a:cs typeface="Times New Roman" charset="0"/>
            </a:endParaRPr>
          </a:p>
        </p:txBody>
      </p:sp>
      <p:sp>
        <p:nvSpPr>
          <p:cNvPr id="76824" name="Text Box 24"/>
          <p:cNvSpPr txBox="1">
            <a:spLocks noChangeArrowheads="1"/>
          </p:cNvSpPr>
          <p:nvPr/>
        </p:nvSpPr>
        <p:spPr bwMode="auto">
          <a:xfrm>
            <a:off x="5605463" y="981075"/>
            <a:ext cx="3200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sz="1800">
                <a:solidFill>
                  <a:schemeClr val="tx1"/>
                </a:solidFill>
                <a:cs typeface="Times New Roman" charset="0"/>
              </a:rPr>
              <a:t>The Star and Line contactors come in for starting.</a:t>
            </a:r>
            <a:endParaRPr lang="en-AU" altLang="en-US"/>
          </a:p>
        </p:txBody>
      </p:sp>
      <p:sp>
        <p:nvSpPr>
          <p:cNvPr id="76825" name="Text Box 25"/>
          <p:cNvSpPr txBox="1">
            <a:spLocks noChangeArrowheads="1"/>
          </p:cNvSpPr>
          <p:nvPr/>
        </p:nvSpPr>
        <p:spPr bwMode="auto">
          <a:xfrm>
            <a:off x="5610225" y="1820863"/>
            <a:ext cx="3276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sz="1800">
                <a:solidFill>
                  <a:schemeClr val="tx1"/>
                </a:solidFill>
                <a:cs typeface="Times New Roman" charset="0"/>
              </a:rPr>
              <a:t>Star drops out and Delta comes in for running.</a:t>
            </a:r>
            <a:endParaRPr lang="en-AU" altLang="en-US"/>
          </a:p>
        </p:txBody>
      </p:sp>
      <p:graphicFrame>
        <p:nvGraphicFramePr>
          <p:cNvPr id="76823" name="Object 23"/>
          <p:cNvGraphicFramePr>
            <a:graphicFrameLocks noChangeAspect="1"/>
          </p:cNvGraphicFramePr>
          <p:nvPr/>
        </p:nvGraphicFramePr>
        <p:xfrm>
          <a:off x="4918075" y="4595813"/>
          <a:ext cx="2819400" cy="1935162"/>
        </p:xfrm>
        <a:graphic>
          <a:graphicData uri="http://schemas.openxmlformats.org/presentationml/2006/ole">
            <mc:AlternateContent xmlns:mc="http://schemas.openxmlformats.org/markup-compatibility/2006">
              <mc:Choice xmlns:v="urn:schemas-microsoft-com:vml" Requires="v">
                <p:oleObj spid="_x0000_s76836" name="Bitmap Image" r:id="rId4" imgW="1276190" imgH="876190" progId="Paint.Picture">
                  <p:embed/>
                </p:oleObj>
              </mc:Choice>
              <mc:Fallback>
                <p:oleObj name="Bitmap Image" r:id="rId4" imgW="1276190" imgH="876190" progId="Paint.Picture">
                  <p:embed/>
                  <p:pic>
                    <p:nvPicPr>
                      <p:cNvPr id="0" name="Objec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8075" y="4595813"/>
                        <a:ext cx="2819400" cy="193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6806" name="AutoShape 6"/>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6818"/>
                                        </p:tgtEl>
                                        <p:attrNameLst>
                                          <p:attrName>style.visibility</p:attrName>
                                        </p:attrNameLst>
                                      </p:cBhvr>
                                      <p:to>
                                        <p:strVal val="visible"/>
                                      </p:to>
                                    </p:set>
                                    <p:animEffect transition="in" filter="checkerboard(across)">
                                      <p:cBhvr>
                                        <p:cTn id="7" dur="500"/>
                                        <p:tgtEl>
                                          <p:spTgt spid="76818"/>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76806"/>
                                        </p:tgtEl>
                                        <p:attrNameLst>
                                          <p:attrName>style.visibility</p:attrName>
                                        </p:attrNameLst>
                                      </p:cBhvr>
                                      <p:to>
                                        <p:strVal val="visible"/>
                                      </p:to>
                                    </p:set>
                                    <p:anim calcmode="lin" valueType="num">
                                      <p:cBhvr>
                                        <p:cTn id="11" dur="500" fill="hold"/>
                                        <p:tgtEl>
                                          <p:spTgt spid="76806"/>
                                        </p:tgtEl>
                                        <p:attrNameLst>
                                          <p:attrName>ppt_w</p:attrName>
                                        </p:attrNameLst>
                                      </p:cBhvr>
                                      <p:tavLst>
                                        <p:tav tm="0">
                                          <p:val>
                                            <p:fltVal val="0"/>
                                          </p:val>
                                        </p:tav>
                                        <p:tav tm="100000">
                                          <p:val>
                                            <p:strVal val="#ppt_w"/>
                                          </p:val>
                                        </p:tav>
                                      </p:tavLst>
                                    </p:anim>
                                    <p:anim calcmode="lin" valueType="num">
                                      <p:cBhvr>
                                        <p:cTn id="12" dur="500" fill="hold"/>
                                        <p:tgtEl>
                                          <p:spTgt spid="768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8" grpId="0" animBg="1" autoUpdateAnimBg="0"/>
      <p:bldP spid="76806" grpId="0" animBg="1" autoUpdateAnimBg="0"/>
    </p:bldLst>
  </p:timing>
</p:sld>
</file>

<file path=ppt/theme/theme1.xml><?xml version="1.0" encoding="utf-8"?>
<a:theme xmlns:a="http://schemas.openxmlformats.org/drawingml/2006/main" name="3 Phase Starters">
  <a:themeElements>
    <a:clrScheme name="">
      <a:dk1>
        <a:srgbClr val="000000"/>
      </a:dk1>
      <a:lt1>
        <a:srgbClr val="FFFFFF"/>
      </a:lt1>
      <a:dk2>
        <a:srgbClr val="000000"/>
      </a:dk2>
      <a:lt2>
        <a:srgbClr val="FFFFCC"/>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99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AU" altLang="en-US" sz="20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99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AU" altLang="en-US" sz="20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3 Phase Starters">
  <a:themeElements>
    <a:clrScheme name="">
      <a:dk1>
        <a:srgbClr val="000000"/>
      </a:dk1>
      <a:lt1>
        <a:srgbClr val="FFFFFF"/>
      </a:lt1>
      <a:dk2>
        <a:srgbClr val="000000"/>
      </a:dk2>
      <a:lt2>
        <a:srgbClr val="FFFFCC"/>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99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AU" altLang="en-US" sz="20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99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AU" altLang="en-US" sz="20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3 Phase Starters">
  <a:themeElements>
    <a:clrScheme name="">
      <a:dk1>
        <a:srgbClr val="000000"/>
      </a:dk1>
      <a:lt1>
        <a:srgbClr val="FFFFFF"/>
      </a:lt1>
      <a:dk2>
        <a:srgbClr val="000000"/>
      </a:dk2>
      <a:lt2>
        <a:srgbClr val="FFFFCC"/>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99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AU" altLang="en-US" sz="20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99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AU" altLang="en-US" sz="20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 Phase Starters</Template>
  <TotalTime>133</TotalTime>
  <Words>1232</Words>
  <Application>Microsoft Office PowerPoint</Application>
  <PresentationFormat>On-screen Show (4:3)</PresentationFormat>
  <Paragraphs>187</Paragraphs>
  <Slides>29</Slides>
  <Notes>0</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1</vt:i4>
      </vt:variant>
      <vt:variant>
        <vt:lpstr>Slide Titles</vt:lpstr>
      </vt:variant>
      <vt:variant>
        <vt:i4>29</vt:i4>
      </vt:variant>
    </vt:vector>
  </HeadingPairs>
  <TitlesOfParts>
    <vt:vector size="36" baseType="lpstr">
      <vt:lpstr>Arial</vt:lpstr>
      <vt:lpstr>Times New Roman</vt:lpstr>
      <vt:lpstr>Wingdings</vt:lpstr>
      <vt:lpstr>3 Phase Starters</vt:lpstr>
      <vt:lpstr>1_3 Phase Starters</vt:lpstr>
      <vt:lpstr>2_3 Phase Starters</vt:lpstr>
      <vt:lpstr>Bitmap Image</vt:lpstr>
      <vt:lpstr>3 Phase Motor Starters</vt:lpstr>
      <vt:lpstr>3-Phase Motor Characteristics</vt:lpstr>
      <vt:lpstr>Typical 3-Phase SCI Motor Connections</vt:lpstr>
      <vt:lpstr>Internal Motor Connections</vt:lpstr>
      <vt:lpstr>3-Phase DOL Starting</vt:lpstr>
      <vt:lpstr>3-Phase DOL Starting With a Contactor</vt:lpstr>
      <vt:lpstr>Reducing Starting Current</vt:lpstr>
      <vt:lpstr>Star-Delta Connection</vt:lpstr>
      <vt:lpstr>Typical Star-Delta Starter Power Circuit</vt:lpstr>
      <vt:lpstr>Typical Star-Delta Starter Control Circuit</vt:lpstr>
      <vt:lpstr>Typical Automatic Star-Delta Starter</vt:lpstr>
      <vt:lpstr>Star-Delta Starter Characteristics</vt:lpstr>
      <vt:lpstr>Star-Delta Starter Connections</vt:lpstr>
      <vt:lpstr>Overloads and Single Phasing</vt:lpstr>
      <vt:lpstr>3-Phase Autotransformer</vt:lpstr>
      <vt:lpstr>Autotransformer Starter Power Circuit</vt:lpstr>
      <vt:lpstr>Autotransformer Starter Control Circuit</vt:lpstr>
      <vt:lpstr>Autotransformer Starter Characteristics</vt:lpstr>
      <vt:lpstr>Autotransformer Starter Connections</vt:lpstr>
      <vt:lpstr>Primary Resistance Starter</vt:lpstr>
      <vt:lpstr>Primary Resistance Starter Power Circuit</vt:lpstr>
      <vt:lpstr>(FIND THE FAULTS IN THE CIRCUIT) Primary Resistance Starter Control Circuit</vt:lpstr>
      <vt:lpstr>CORRECT CIRCUIT Primary Resistance Starter Control Circuit</vt:lpstr>
      <vt:lpstr>Typical Primary Resistance Starter </vt:lpstr>
      <vt:lpstr>Primary Resistance Starter Characteristics</vt:lpstr>
      <vt:lpstr>Primary Resistance Starter Connections</vt:lpstr>
      <vt:lpstr>Secondary  Resistance Starter Characteristics</vt:lpstr>
      <vt:lpstr>Useful References</vt:lpstr>
      <vt:lpstr>The 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Phase Motor Starters</dc:title>
  <dc:creator>Geoffs</dc:creator>
  <cp:lastModifiedBy>GEOFF Fielding</cp:lastModifiedBy>
  <cp:revision>10</cp:revision>
  <dcterms:created xsi:type="dcterms:W3CDTF">2015-04-27T08:31:15Z</dcterms:created>
  <dcterms:modified xsi:type="dcterms:W3CDTF">2017-06-01T01:10:50Z</dcterms:modified>
</cp:coreProperties>
</file>