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</p:sldMasterIdLst>
  <p:sldIdLst>
    <p:sldId id="256" r:id="rId2"/>
    <p:sldId id="346" r:id="rId3"/>
    <p:sldId id="322" r:id="rId4"/>
    <p:sldId id="332" r:id="rId5"/>
    <p:sldId id="353" r:id="rId6"/>
    <p:sldId id="354" r:id="rId7"/>
    <p:sldId id="355" r:id="rId8"/>
    <p:sldId id="349" r:id="rId9"/>
    <p:sldId id="350" r:id="rId10"/>
    <p:sldId id="351" r:id="rId11"/>
    <p:sldId id="352" r:id="rId12"/>
    <p:sldId id="333" r:id="rId13"/>
    <p:sldId id="335" r:id="rId14"/>
    <p:sldId id="347" r:id="rId15"/>
    <p:sldId id="336" r:id="rId16"/>
    <p:sldId id="339" r:id="rId17"/>
    <p:sldId id="345" r:id="rId18"/>
    <p:sldId id="340" r:id="rId19"/>
    <p:sldId id="337" r:id="rId20"/>
    <p:sldId id="348" r:id="rId21"/>
    <p:sldId id="338" r:id="rId22"/>
    <p:sldId id="331" r:id="rId2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 autoAdjust="0"/>
    <p:restoredTop sz="94677" autoAdjust="0"/>
  </p:normalViewPr>
  <p:slideViewPr>
    <p:cSldViewPr>
      <p:cViewPr varScale="1">
        <p:scale>
          <a:sx n="110" d="100"/>
          <a:sy n="110" d="100"/>
        </p:scale>
        <p:origin x="126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515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7EE47F-06E0-47FC-A407-CDEBEF98804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5F5395-318B-4AC1-979C-F144C72E8B9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FB53E-66B1-4083-8419-02E51E16BBC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90D3E0-7C1D-4459-AD99-C95DCDDF3BD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567F8B-6647-4429-AF68-6444092990A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C5152B-660F-4141-964D-009C4199575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6E6B5D-45BD-4B25-BA27-6C1B4028FB4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97BE18-D5CF-4B52-9F2D-15430B4137A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71C63B-CCD0-4E4E-A646-C9DC958D57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1A8546-19AF-4B97-AFF0-91F6B6C1784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BB101449-BFBC-49CE-9B55-AFAEFFEDD8D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3E6E4C05-5A6D-4C2E-B139-B08B37A231F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552" y="2132856"/>
            <a:ext cx="7851648" cy="18288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Three Phase Motor Braking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7544" y="4149080"/>
            <a:ext cx="7854696" cy="1752600"/>
          </a:xfrm>
        </p:spPr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Methods of Braking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1091" y="692696"/>
            <a:ext cx="2688569" cy="5486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195736" y="692784"/>
            <a:ext cx="38523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AU" sz="3600" b="1" dirty="0" smtClean="0">
                <a:solidFill>
                  <a:prstClr val="black"/>
                </a:solidFill>
              </a:rPr>
              <a:t>External Braking</a:t>
            </a: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836460" y="1412805"/>
            <a:ext cx="7704856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AU" sz="1600" b="1" u="sng" dirty="0" smtClean="0">
                <a:solidFill>
                  <a:srgbClr val="0070C0"/>
                </a:solidFill>
              </a:rPr>
              <a:t>Eddy Current  brakes</a:t>
            </a:r>
          </a:p>
          <a:p>
            <a:endParaRPr lang="en-AU" sz="1600" b="1" u="sng" dirty="0" smtClean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b="1" dirty="0" smtClean="0">
                <a:solidFill>
                  <a:srgbClr val="0070C0"/>
                </a:solidFill>
              </a:rPr>
              <a:t>Are primarily used with variable speed  three phase induction motors.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600" b="1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b="1" dirty="0" smtClean="0">
                <a:solidFill>
                  <a:srgbClr val="0070C0"/>
                </a:solidFill>
              </a:rPr>
              <a:t>A field coil is placed around  the rotor shaft . When DC is applied to the coil a magnetic flux is produced  which induces Eddy currents into the rotor, these eddy currents react with the magnetic field in the field assembly and produce a torque that opposes motion of the rotor, which slow the motor down.</a:t>
            </a:r>
          </a:p>
          <a:p>
            <a:endParaRPr lang="en-AU" sz="1600" b="1" dirty="0">
              <a:solidFill>
                <a:srgbClr val="0070C0"/>
              </a:solidFill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571584" y="5486454"/>
            <a:ext cx="785824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AU" sz="2000" b="1" dirty="0" smtClean="0">
                <a:solidFill>
                  <a:srgbClr val="FF0000"/>
                </a:solidFill>
              </a:rPr>
              <a:t>Electromechanical brakes are the only means to hold the rotor</a:t>
            </a:r>
          </a:p>
          <a:p>
            <a:pPr algn="ctr"/>
            <a:r>
              <a:rPr lang="en-AU" sz="2000" b="1" dirty="0" smtClean="0">
                <a:solidFill>
                  <a:srgbClr val="FF0000"/>
                </a:solidFill>
              </a:rPr>
              <a:t> shaft in the stop position.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71600" y="3967350"/>
            <a:ext cx="4425177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AU" sz="1600" b="1" u="sng" dirty="0" smtClean="0">
                <a:solidFill>
                  <a:srgbClr val="0070C0"/>
                </a:solidFill>
              </a:rPr>
              <a:t>Applications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b="1" dirty="0" smtClean="0">
                <a:solidFill>
                  <a:srgbClr val="0070C0"/>
                </a:solidFill>
              </a:rPr>
              <a:t>Hoist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600" b="1" dirty="0" smtClean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b="1" dirty="0" smtClean="0">
                <a:solidFill>
                  <a:srgbClr val="0070C0"/>
                </a:solidFill>
              </a:rPr>
              <a:t>Crane </a:t>
            </a:r>
          </a:p>
        </p:txBody>
      </p:sp>
    </p:spTree>
    <p:extLst>
      <p:ext uri="{BB962C8B-B14F-4D97-AF65-F5344CB8AC3E}">
        <p14:creationId xmlns:p14="http://schemas.microsoft.com/office/powerpoint/2010/main" val="35863655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195736" y="692784"/>
            <a:ext cx="38523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AU" sz="3600" b="1" dirty="0" smtClean="0">
                <a:solidFill>
                  <a:prstClr val="black"/>
                </a:solidFill>
              </a:rPr>
              <a:t>External Braking</a:t>
            </a: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611560" y="1628800"/>
            <a:ext cx="234772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AU" sz="1600" b="1" u="sng" dirty="0" smtClean="0">
                <a:solidFill>
                  <a:srgbClr val="0070C0"/>
                </a:solidFill>
              </a:rPr>
              <a:t>Eddy Current  brakes</a:t>
            </a:r>
            <a:endParaRPr lang="en-AU" sz="1600" b="1" dirty="0">
              <a:solidFill>
                <a:srgbClr val="0070C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288" y="2111043"/>
            <a:ext cx="2678450" cy="4004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3676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612229" y="692784"/>
            <a:ext cx="802437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AU" sz="3600" b="1" dirty="0" smtClean="0"/>
              <a:t>The Three Types of Internal Braking</a:t>
            </a: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2339752" y="2092206"/>
            <a:ext cx="5090926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b="1" dirty="0" smtClean="0">
                <a:solidFill>
                  <a:srgbClr val="0070C0"/>
                </a:solidFill>
              </a:rPr>
              <a:t>Plugging.</a:t>
            </a:r>
            <a:endParaRPr lang="en-AU" sz="2400" b="1" dirty="0">
              <a:solidFill>
                <a:srgbClr val="0070C0"/>
              </a:solidFill>
            </a:endParaRPr>
          </a:p>
          <a:p>
            <a:endParaRPr lang="en-AU" sz="2400" b="1" dirty="0">
              <a:solidFill>
                <a:srgbClr val="0070C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b="1" dirty="0">
                <a:solidFill>
                  <a:srgbClr val="0070C0"/>
                </a:solidFill>
              </a:rPr>
              <a:t>Dynamic </a:t>
            </a:r>
            <a:r>
              <a:rPr lang="en-AU" sz="2400" b="1" dirty="0" smtClean="0">
                <a:solidFill>
                  <a:srgbClr val="0070C0"/>
                </a:solidFill>
              </a:rPr>
              <a:t>Braking</a:t>
            </a:r>
          </a:p>
          <a:p>
            <a:endParaRPr lang="en-AU" sz="2400" b="1" dirty="0">
              <a:solidFill>
                <a:srgbClr val="0070C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b="1" dirty="0" smtClean="0">
                <a:solidFill>
                  <a:srgbClr val="0070C0"/>
                </a:solidFill>
              </a:rPr>
              <a:t>Regenerative Braking.</a:t>
            </a:r>
            <a:endParaRPr lang="en-AU" sz="2400" b="1" dirty="0">
              <a:solidFill>
                <a:srgbClr val="0070C0"/>
              </a:solidFill>
            </a:endParaRPr>
          </a:p>
          <a:p>
            <a:endParaRPr lang="en-AU" sz="2400" b="1" dirty="0">
              <a:solidFill>
                <a:srgbClr val="0070C0"/>
              </a:solidFill>
            </a:endParaRPr>
          </a:p>
          <a:p>
            <a:endParaRPr lang="en-AU" sz="2400" b="1" dirty="0" smtClean="0">
              <a:solidFill>
                <a:srgbClr val="0070C0"/>
              </a:solidFill>
            </a:endParaRPr>
          </a:p>
          <a:p>
            <a:endParaRPr lang="en-AU" sz="2400" b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16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483768" y="684232"/>
            <a:ext cx="40062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AU" sz="3600" b="1" dirty="0" smtClean="0"/>
              <a:t>Plugging Braking</a:t>
            </a: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584156" y="1588150"/>
            <a:ext cx="813395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AU" sz="2000" b="1" dirty="0" smtClean="0">
                <a:solidFill>
                  <a:srgbClr val="0070C0"/>
                </a:solidFill>
              </a:rPr>
              <a:t>Plugging is the fast de-acceleration of a motor by reversing any </a:t>
            </a:r>
          </a:p>
          <a:p>
            <a:r>
              <a:rPr lang="en-AU" sz="2000" b="1" dirty="0" smtClean="0">
                <a:solidFill>
                  <a:srgbClr val="0070C0"/>
                </a:solidFill>
              </a:rPr>
              <a:t>two of the three phase line feeds to the stator terminals while it is</a:t>
            </a:r>
          </a:p>
          <a:p>
            <a:r>
              <a:rPr lang="en-AU" sz="2000" b="1" dirty="0" smtClean="0">
                <a:solidFill>
                  <a:srgbClr val="0070C0"/>
                </a:solidFill>
              </a:rPr>
              <a:t>still running at full speed.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685131" y="4797152"/>
            <a:ext cx="730360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AU" sz="2000" b="1" u="sng" dirty="0" smtClean="0">
                <a:solidFill>
                  <a:srgbClr val="0070C0"/>
                </a:solidFill>
              </a:rPr>
              <a:t>Applications</a:t>
            </a:r>
          </a:p>
          <a:p>
            <a:endParaRPr lang="en-AU" sz="2000" b="1" dirty="0" smtClean="0">
              <a:solidFill>
                <a:srgbClr val="0070C0"/>
              </a:solidFill>
            </a:endParaRPr>
          </a:p>
          <a:p>
            <a:r>
              <a:rPr lang="en-AU" sz="2000" b="1" dirty="0" smtClean="0">
                <a:solidFill>
                  <a:srgbClr val="0070C0"/>
                </a:solidFill>
              </a:rPr>
              <a:t> - Larger production lathes doing repetitious process work.</a:t>
            </a:r>
            <a:endParaRPr lang="en-AU" sz="2000" b="1" dirty="0" smtClean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39514" y="2911589"/>
            <a:ext cx="697659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AU" sz="2000" b="1" u="sng" dirty="0" smtClean="0">
                <a:solidFill>
                  <a:srgbClr val="0070C0"/>
                </a:solidFill>
              </a:rPr>
              <a:t>Advantages</a:t>
            </a:r>
          </a:p>
          <a:p>
            <a:endParaRPr lang="en-AU" sz="2000" b="1" dirty="0" smtClean="0">
              <a:solidFill>
                <a:srgbClr val="0070C0"/>
              </a:solidFill>
            </a:endParaRPr>
          </a:p>
          <a:p>
            <a:r>
              <a:rPr lang="en-AU" sz="2000" b="1" dirty="0" smtClean="0">
                <a:solidFill>
                  <a:srgbClr val="0070C0"/>
                </a:solidFill>
              </a:rPr>
              <a:t> - Simplest and Quickest braking method.</a:t>
            </a:r>
          </a:p>
          <a:p>
            <a:endParaRPr lang="en-AU" sz="2000" b="1" dirty="0" smtClean="0">
              <a:solidFill>
                <a:srgbClr val="0070C0"/>
              </a:solidFill>
            </a:endParaRPr>
          </a:p>
          <a:p>
            <a:r>
              <a:rPr lang="en-AU" sz="2000" b="1" dirty="0">
                <a:solidFill>
                  <a:srgbClr val="0070C0"/>
                </a:solidFill>
              </a:rPr>
              <a:t> </a:t>
            </a:r>
            <a:r>
              <a:rPr lang="en-AU" sz="2000" b="1" dirty="0" smtClean="0">
                <a:solidFill>
                  <a:srgbClr val="0070C0"/>
                </a:solidFill>
              </a:rPr>
              <a:t>- Strong counter torque is produced for rapid stopping.</a:t>
            </a:r>
            <a:endParaRPr lang="en-AU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131475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483768" y="684232"/>
            <a:ext cx="40062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AU" sz="3600" b="1" dirty="0" smtClean="0">
                <a:solidFill>
                  <a:prstClr val="black"/>
                </a:solidFill>
              </a:rPr>
              <a:t>Plugging Braking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345348"/>
            <a:ext cx="2162175" cy="21145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2132856"/>
            <a:ext cx="4968552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31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123728" y="369618"/>
            <a:ext cx="40062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AU" sz="3600" b="1" dirty="0" smtClean="0"/>
              <a:t>Plugging Braking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62478" y="1247855"/>
            <a:ext cx="7848872" cy="39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AU" sz="1600" b="1" u="sng" dirty="0" smtClean="0">
                <a:solidFill>
                  <a:srgbClr val="0070C0"/>
                </a:solidFill>
              </a:rPr>
              <a:t>Dis – Advantages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1600" b="1" dirty="0" smtClean="0">
                <a:solidFill>
                  <a:srgbClr val="0070C0"/>
                </a:solidFill>
              </a:rPr>
              <a:t>Draws a high line current even exceeding the locked rotor current.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1600" b="1" dirty="0" smtClean="0">
              <a:solidFill>
                <a:srgbClr val="0070C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1600" b="1" dirty="0" smtClean="0">
                <a:solidFill>
                  <a:srgbClr val="0070C0"/>
                </a:solidFill>
              </a:rPr>
              <a:t>Places considerable stress on the stator, rotor windings and motor bearings.</a:t>
            </a:r>
          </a:p>
          <a:p>
            <a:pPr marL="355600"/>
            <a:endParaRPr lang="en-AU" sz="1600" b="1" dirty="0" smtClean="0">
              <a:solidFill>
                <a:srgbClr val="0070C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1600" b="1" dirty="0" smtClean="0">
                <a:solidFill>
                  <a:srgbClr val="0070C0"/>
                </a:solidFill>
              </a:rPr>
              <a:t>The generated heat losses can be 3 times the normal acceleration values.</a:t>
            </a:r>
          </a:p>
          <a:p>
            <a:pPr marL="355600"/>
            <a:endParaRPr lang="en-AU" sz="1600" b="1" dirty="0" smtClean="0">
              <a:solidFill>
                <a:srgbClr val="0070C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1600" b="1" dirty="0" smtClean="0">
                <a:solidFill>
                  <a:srgbClr val="0070C0"/>
                </a:solidFill>
              </a:rPr>
              <a:t>The contact switching and out of phase reclosing can cause severe torque and current transients.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1600" b="1" dirty="0">
              <a:solidFill>
                <a:srgbClr val="0070C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1600" b="1" dirty="0" smtClean="0">
                <a:solidFill>
                  <a:srgbClr val="0070C0"/>
                </a:solidFill>
              </a:rPr>
              <a:t>The torque transients can loosen the rotor bars, twist or break the rotor shaft, create flat spots on the balls or rollers of the motor bearings.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000" b="1" dirty="0"/>
          </a:p>
          <a:p>
            <a:pPr algn="ctr"/>
            <a:r>
              <a:rPr lang="en-AU" sz="2000" b="1" dirty="0" smtClean="0">
                <a:solidFill>
                  <a:srgbClr val="FF0000"/>
                </a:solidFill>
              </a:rPr>
              <a:t>The motor has to be specially designed for this application.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043608" y="5486454"/>
            <a:ext cx="694773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AU" sz="2000" b="1" dirty="0" smtClean="0"/>
              <a:t>Electromechanical brakes are required to hold the rotor</a:t>
            </a:r>
          </a:p>
          <a:p>
            <a:pPr algn="ctr"/>
            <a:r>
              <a:rPr lang="en-AU" sz="2000" b="1" dirty="0" smtClean="0"/>
              <a:t> shaft in the stop position.</a:t>
            </a:r>
          </a:p>
        </p:txBody>
      </p:sp>
    </p:spTree>
    <p:extLst>
      <p:ext uri="{BB962C8B-B14F-4D97-AF65-F5344CB8AC3E}">
        <p14:creationId xmlns:p14="http://schemas.microsoft.com/office/powerpoint/2010/main" val="187655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611561" y="1412776"/>
            <a:ext cx="8136904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AU" sz="1600" b="1" dirty="0" smtClean="0">
                <a:solidFill>
                  <a:srgbClr val="0070C0"/>
                </a:solidFill>
              </a:rPr>
              <a:t>Dynamic Braking also called DC injection braking utilises the ability of the AC</a:t>
            </a:r>
          </a:p>
          <a:p>
            <a:r>
              <a:rPr lang="en-AU" sz="1600" b="1" dirty="0" smtClean="0">
                <a:solidFill>
                  <a:srgbClr val="0070C0"/>
                </a:solidFill>
              </a:rPr>
              <a:t> drive motor to act as a generator.</a:t>
            </a:r>
          </a:p>
          <a:p>
            <a:endParaRPr lang="en-AU" sz="1600" b="1" dirty="0" smtClean="0">
              <a:solidFill>
                <a:srgbClr val="0070C0"/>
              </a:solidFill>
            </a:endParaRPr>
          </a:p>
          <a:p>
            <a:r>
              <a:rPr lang="en-AU" sz="1600" b="1" dirty="0" smtClean="0">
                <a:solidFill>
                  <a:srgbClr val="0070C0"/>
                </a:solidFill>
              </a:rPr>
              <a:t>It does this by disconnecting the AC feed to the stator and injecting DC across</a:t>
            </a:r>
          </a:p>
          <a:p>
            <a:r>
              <a:rPr lang="en-AU" sz="1600" b="1" dirty="0" smtClean="0">
                <a:solidFill>
                  <a:srgbClr val="0070C0"/>
                </a:solidFill>
              </a:rPr>
              <a:t> any two of the stator terminals.</a:t>
            </a:r>
          </a:p>
          <a:p>
            <a:endParaRPr lang="en-AU" sz="1600" b="1" dirty="0" smtClean="0">
              <a:solidFill>
                <a:srgbClr val="0070C0"/>
              </a:solidFill>
            </a:endParaRPr>
          </a:p>
          <a:p>
            <a:r>
              <a:rPr lang="en-AU" sz="1600" b="1" dirty="0" smtClean="0">
                <a:solidFill>
                  <a:srgbClr val="0070C0"/>
                </a:solidFill>
              </a:rPr>
              <a:t>The DC produces a magnetic field which is cut by the rotor motion producing an EMF.</a:t>
            </a:r>
          </a:p>
          <a:p>
            <a:endParaRPr lang="en-AU" sz="1600" b="1" dirty="0" smtClean="0">
              <a:solidFill>
                <a:srgbClr val="0070C0"/>
              </a:solidFill>
            </a:endParaRPr>
          </a:p>
          <a:p>
            <a:r>
              <a:rPr lang="en-AU" sz="1600" b="1" dirty="0" smtClean="0">
                <a:solidFill>
                  <a:srgbClr val="0070C0"/>
                </a:solidFill>
              </a:rPr>
              <a:t>The current is dissipate as heat in huge resistors at the expense of rotational energy. 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035925" y="546886"/>
            <a:ext cx="395492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AU" sz="3600" b="1" dirty="0" smtClean="0">
                <a:solidFill>
                  <a:prstClr val="black"/>
                </a:solidFill>
              </a:rPr>
              <a:t>Dynamic Braking</a:t>
            </a:r>
          </a:p>
        </p:txBody>
      </p:sp>
      <p:sp>
        <p:nvSpPr>
          <p:cNvPr id="3" name="Rectangle 2"/>
          <p:cNvSpPr/>
          <p:nvPr/>
        </p:nvSpPr>
        <p:spPr>
          <a:xfrm>
            <a:off x="1130501" y="4365104"/>
            <a:ext cx="6696744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600" b="1" dirty="0" smtClean="0">
                <a:solidFill>
                  <a:srgbClr val="0070C0"/>
                </a:solidFill>
              </a:rPr>
              <a:t>Applications</a:t>
            </a:r>
          </a:p>
          <a:p>
            <a:endParaRPr lang="en-AU" sz="1600" b="1" dirty="0" smtClean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b="1" dirty="0" smtClean="0">
                <a:solidFill>
                  <a:srgbClr val="0070C0"/>
                </a:solidFill>
              </a:rPr>
              <a:t>Slowing Trains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600" b="1" dirty="0" smtClean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b="1" dirty="0" smtClean="0">
                <a:solidFill>
                  <a:srgbClr val="0070C0"/>
                </a:solidFill>
              </a:rPr>
              <a:t>Slowing of Haul </a:t>
            </a:r>
            <a:r>
              <a:rPr lang="en-AU" sz="1600" b="1" dirty="0" err="1" smtClean="0">
                <a:solidFill>
                  <a:srgbClr val="0070C0"/>
                </a:solidFill>
              </a:rPr>
              <a:t>Paks</a:t>
            </a:r>
            <a:r>
              <a:rPr lang="en-AU" sz="1600" b="1" dirty="0" smtClean="0">
                <a:solidFill>
                  <a:srgbClr val="0070C0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600" b="1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b="1" dirty="0" smtClean="0">
                <a:solidFill>
                  <a:srgbClr val="0070C0"/>
                </a:solidFill>
              </a:rPr>
              <a:t>Large Cranes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600" b="1" dirty="0" smtClean="0">
              <a:solidFill>
                <a:srgbClr val="0070C0"/>
              </a:solidFill>
            </a:endParaRPr>
          </a:p>
          <a:p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2950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035925" y="546886"/>
            <a:ext cx="395492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AU" sz="3600" b="1" dirty="0" smtClean="0">
                <a:solidFill>
                  <a:prstClr val="black"/>
                </a:solidFill>
              </a:rPr>
              <a:t>Dynamic Braking</a:t>
            </a:r>
          </a:p>
        </p:txBody>
      </p:sp>
      <p:sp>
        <p:nvSpPr>
          <p:cNvPr id="3" name="Rectangle 2"/>
          <p:cNvSpPr/>
          <p:nvPr/>
        </p:nvSpPr>
        <p:spPr>
          <a:xfrm>
            <a:off x="1130501" y="4365104"/>
            <a:ext cx="669674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AU" sz="1600" b="1" dirty="0" smtClean="0">
              <a:solidFill>
                <a:srgbClr val="0070C0"/>
              </a:solidFill>
            </a:endParaRPr>
          </a:p>
          <a:p>
            <a:endParaRPr lang="en-AU" dirty="0">
              <a:solidFill>
                <a:prstClr val="black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966" y="1524000"/>
            <a:ext cx="2748249" cy="22650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3933056"/>
            <a:ext cx="3505572" cy="23370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340768"/>
            <a:ext cx="4752528" cy="2072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1163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784017" y="1313095"/>
            <a:ext cx="813690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AU" sz="1600" b="1" u="sng" dirty="0" smtClean="0">
                <a:solidFill>
                  <a:srgbClr val="0070C0"/>
                </a:solidFill>
              </a:rPr>
              <a:t>Advantages.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b="1" dirty="0" smtClean="0">
                <a:solidFill>
                  <a:srgbClr val="0070C0"/>
                </a:solidFill>
              </a:rPr>
              <a:t>Less stresses on the mechanical parts of the motor. </a:t>
            </a:r>
          </a:p>
          <a:p>
            <a:endParaRPr lang="en-AU" sz="1600" b="1" dirty="0" smtClean="0">
              <a:solidFill>
                <a:srgbClr val="0070C0"/>
              </a:solidFill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035925" y="546886"/>
            <a:ext cx="395492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AU" sz="3600" b="1" dirty="0" smtClean="0">
                <a:solidFill>
                  <a:prstClr val="black"/>
                </a:solidFill>
              </a:rPr>
              <a:t>Dynamic Braking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77391" y="1956457"/>
            <a:ext cx="813690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AU" sz="1600" b="1" u="sng" dirty="0" smtClean="0">
                <a:solidFill>
                  <a:srgbClr val="0070C0"/>
                </a:solidFill>
              </a:rPr>
              <a:t>Dis Advantages.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b="1" dirty="0" smtClean="0">
                <a:solidFill>
                  <a:srgbClr val="0070C0"/>
                </a:solidFill>
              </a:rPr>
              <a:t>The DC supplied can be 3 times the rated full load current of the stator and must be removed immediately the rotor stops or it could overheat.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600" b="1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b="1" dirty="0" smtClean="0">
                <a:solidFill>
                  <a:srgbClr val="0070C0"/>
                </a:solidFill>
              </a:rPr>
              <a:t>The resistor bank dissipates allot of heat and could go open circuit if not correctly cooled.</a:t>
            </a:r>
          </a:p>
          <a:p>
            <a:endParaRPr lang="en-AU" sz="1600" b="1" dirty="0" smtClean="0">
              <a:solidFill>
                <a:srgbClr val="0070C0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043608" y="5486454"/>
            <a:ext cx="694773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AU" sz="2000" b="1" dirty="0" smtClean="0"/>
              <a:t>Electromechanical brakes are required to hold the rotor</a:t>
            </a:r>
          </a:p>
          <a:p>
            <a:pPr algn="ctr"/>
            <a:r>
              <a:rPr lang="en-AU" sz="2000" b="1" dirty="0" smtClean="0"/>
              <a:t> shaft in the stop position.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381" y="3501008"/>
            <a:ext cx="2778115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7182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611560" y="1536466"/>
            <a:ext cx="831169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AU" sz="1600" b="1" dirty="0" smtClean="0">
                <a:solidFill>
                  <a:srgbClr val="0070C0"/>
                </a:solidFill>
              </a:rPr>
              <a:t>This form of braking is an extension to Dynamic Braking with the generated </a:t>
            </a:r>
          </a:p>
          <a:p>
            <a:r>
              <a:rPr lang="en-AU" sz="1600" b="1" dirty="0" smtClean="0">
                <a:solidFill>
                  <a:srgbClr val="0070C0"/>
                </a:solidFill>
              </a:rPr>
              <a:t>energy available to do work instead of being dissipated as heat.</a:t>
            </a:r>
          </a:p>
          <a:p>
            <a:r>
              <a:rPr lang="en-AU" sz="1600" b="1" dirty="0" smtClean="0">
                <a:solidFill>
                  <a:srgbClr val="0070C0"/>
                </a:solidFill>
              </a:rPr>
              <a:t>With the energy being fed back into the system it can now power other devices. 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035925" y="546886"/>
            <a:ext cx="492955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AU" sz="3600" b="1" dirty="0" smtClean="0">
                <a:solidFill>
                  <a:prstClr val="black"/>
                </a:solidFill>
              </a:rPr>
              <a:t>Regenerative Braking</a:t>
            </a:r>
          </a:p>
        </p:txBody>
      </p:sp>
      <p:sp>
        <p:nvSpPr>
          <p:cNvPr id="3" name="Rectangle 2"/>
          <p:cNvSpPr/>
          <p:nvPr/>
        </p:nvSpPr>
        <p:spPr>
          <a:xfrm>
            <a:off x="1141473" y="2492896"/>
            <a:ext cx="6696744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AU" sz="1600" b="1" dirty="0" smtClean="0">
                <a:solidFill>
                  <a:srgbClr val="0070C0"/>
                </a:solidFill>
              </a:rPr>
              <a:t>Applications - with overhauling type loads.</a:t>
            </a:r>
          </a:p>
          <a:p>
            <a:pPr lvl="0"/>
            <a:endParaRPr lang="en-AU" sz="1600" b="1" dirty="0" smtClean="0">
              <a:solidFill>
                <a:srgbClr val="0070C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AU" sz="1600" b="1" dirty="0" smtClean="0">
                <a:solidFill>
                  <a:srgbClr val="0070C0"/>
                </a:solidFill>
              </a:rPr>
              <a:t>Slowing of a flywheel.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AU" sz="1600" b="1" dirty="0" smtClean="0">
              <a:solidFill>
                <a:srgbClr val="0070C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AU" sz="1600" b="1" dirty="0" smtClean="0">
                <a:solidFill>
                  <a:srgbClr val="0070C0"/>
                </a:solidFill>
              </a:rPr>
              <a:t>Slowing of Trams &amp; Trains.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AU" sz="1600" b="1" dirty="0" smtClean="0">
              <a:solidFill>
                <a:srgbClr val="0070C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AU" sz="1600" b="1" dirty="0" smtClean="0">
                <a:solidFill>
                  <a:srgbClr val="0070C0"/>
                </a:solidFill>
              </a:rPr>
              <a:t>Control of a elevator car under the force of gravity as it descends.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AU" sz="1600" b="1" dirty="0" smtClean="0">
              <a:solidFill>
                <a:srgbClr val="0070C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AU" sz="1600" b="1" dirty="0" smtClean="0">
                <a:solidFill>
                  <a:srgbClr val="0070C0"/>
                </a:solidFill>
              </a:rPr>
              <a:t>Drilling and sawing operations where a sudden drop in torque occurs when the machines complete their designated operation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AU" sz="2000" b="1" dirty="0" smtClean="0">
              <a:solidFill>
                <a:srgbClr val="0070C0"/>
              </a:solidFill>
            </a:endParaRPr>
          </a:p>
          <a:p>
            <a:pPr lvl="0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12360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/>
          <a:lstStyle/>
          <a:p>
            <a:r>
              <a:rPr lang="en-AU" dirty="0" smtClean="0"/>
              <a:t>Acknowledgements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2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International Journal of Engineering and Innovative Technology (IJEIT) Volume 1, Issue 6, June </a:t>
            </a:r>
            <a:r>
              <a:rPr lang="en-AU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2012.</a:t>
            </a:r>
          </a:p>
          <a:p>
            <a:endParaRPr lang="en-AU" sz="2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AU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Electrical Trade Principles – A Practical approach</a:t>
            </a:r>
          </a:p>
          <a:p>
            <a:pPr marL="0" indent="0">
              <a:buNone/>
            </a:pPr>
            <a:r>
              <a:rPr lang="en-AU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(Jeffrey </a:t>
            </a:r>
            <a:r>
              <a:rPr lang="en-AU" sz="2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Hampson</a:t>
            </a:r>
            <a:r>
              <a:rPr lang="en-AU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&amp; Steven </a:t>
            </a:r>
            <a:r>
              <a:rPr lang="en-AU" sz="2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Hanssen</a:t>
            </a:r>
            <a:r>
              <a:rPr lang="en-AU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 3</a:t>
            </a:r>
            <a:r>
              <a:rPr lang="en-AU" sz="2400" b="1" baseline="30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rd</a:t>
            </a:r>
            <a:r>
              <a:rPr lang="en-AU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Edition,  </a:t>
            </a:r>
            <a:endParaRPr lang="en-AU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2814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035925" y="546886"/>
            <a:ext cx="492955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AU" sz="3600" b="1" dirty="0" smtClean="0">
                <a:solidFill>
                  <a:prstClr val="black"/>
                </a:solidFill>
              </a:rPr>
              <a:t>Regenerative Braking</a:t>
            </a:r>
          </a:p>
        </p:txBody>
      </p:sp>
      <p:sp>
        <p:nvSpPr>
          <p:cNvPr id="3" name="Rectangle 2"/>
          <p:cNvSpPr/>
          <p:nvPr/>
        </p:nvSpPr>
        <p:spPr>
          <a:xfrm>
            <a:off x="1141473" y="2492896"/>
            <a:ext cx="669674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AU" sz="2000" b="1" dirty="0" smtClean="0">
              <a:solidFill>
                <a:srgbClr val="0070C0"/>
              </a:solidFill>
            </a:endParaRPr>
          </a:p>
          <a:p>
            <a:endParaRPr lang="en-AU" dirty="0">
              <a:solidFill>
                <a:prstClr val="black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366456"/>
            <a:ext cx="7488832" cy="29299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309908"/>
            <a:ext cx="7502624" cy="222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9358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026835" y="5486454"/>
            <a:ext cx="694773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AU" sz="2000" b="1" dirty="0" smtClean="0">
                <a:solidFill>
                  <a:prstClr val="black"/>
                </a:solidFill>
              </a:rPr>
              <a:t>Electromechanical brakes are required to hold the rotor</a:t>
            </a:r>
          </a:p>
          <a:p>
            <a:pPr algn="ctr"/>
            <a:r>
              <a:rPr lang="en-AU" sz="2000" b="1" dirty="0" smtClean="0">
                <a:solidFill>
                  <a:prstClr val="black"/>
                </a:solidFill>
              </a:rPr>
              <a:t> shaft in the stop position.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035925" y="546886"/>
            <a:ext cx="492955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AU" sz="3600" b="1" dirty="0" smtClean="0">
                <a:solidFill>
                  <a:prstClr val="black"/>
                </a:solidFill>
              </a:rPr>
              <a:t>Regenerative Braking</a:t>
            </a:r>
          </a:p>
        </p:txBody>
      </p:sp>
      <p:sp>
        <p:nvSpPr>
          <p:cNvPr id="3" name="Rectangle 2"/>
          <p:cNvSpPr/>
          <p:nvPr/>
        </p:nvSpPr>
        <p:spPr>
          <a:xfrm>
            <a:off x="1141473" y="1340768"/>
            <a:ext cx="66967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600" b="1" dirty="0" smtClean="0">
                <a:solidFill>
                  <a:srgbClr val="0070C0"/>
                </a:solidFill>
              </a:rPr>
              <a:t>Advantages.</a:t>
            </a:r>
          </a:p>
          <a:p>
            <a:endParaRPr lang="en-AU" sz="1600" b="1" dirty="0" smtClean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b="1" dirty="0" smtClean="0">
                <a:solidFill>
                  <a:srgbClr val="0070C0"/>
                </a:solidFill>
              </a:rPr>
              <a:t>Generates energy that is available to do work instead of being dissipated as heat.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600" b="1" dirty="0" smtClean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b="1" dirty="0" smtClean="0">
                <a:solidFill>
                  <a:srgbClr val="0070C0"/>
                </a:solidFill>
              </a:rPr>
              <a:t>Lot less stress full on all mechanical parts.</a:t>
            </a:r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77827" y="3429000"/>
            <a:ext cx="66967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600" b="1" dirty="0" smtClean="0">
                <a:solidFill>
                  <a:srgbClr val="0070C0"/>
                </a:solidFill>
              </a:rPr>
              <a:t>Dis - Advantages.</a:t>
            </a:r>
          </a:p>
          <a:p>
            <a:endParaRPr lang="en-AU" sz="1600" b="1" dirty="0" smtClean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b="1" dirty="0" smtClean="0">
                <a:solidFill>
                  <a:srgbClr val="0070C0"/>
                </a:solidFill>
              </a:rPr>
              <a:t>The amount of energy fed back into system decreases as motor speed decreases.</a:t>
            </a:r>
            <a:endParaRPr lang="en-AU" sz="1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4466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08920"/>
            <a:ext cx="8229600" cy="11430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THE END</a:t>
            </a:r>
            <a:endParaRPr lang="en-AU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ChangeArrowheads="1"/>
          </p:cNvSpPr>
          <p:nvPr/>
        </p:nvSpPr>
        <p:spPr bwMode="auto">
          <a:xfrm>
            <a:off x="827584" y="804863"/>
            <a:ext cx="762580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AU" sz="2400" b="1" dirty="0" smtClean="0">
                <a:solidFill>
                  <a:srgbClr val="0070C0"/>
                </a:solidFill>
              </a:rPr>
              <a:t>There are many types of Braking systems that can </a:t>
            </a:r>
          </a:p>
          <a:p>
            <a:r>
              <a:rPr lang="en-AU" sz="2400" b="1" dirty="0" smtClean="0">
                <a:solidFill>
                  <a:srgbClr val="0070C0"/>
                </a:solidFill>
              </a:rPr>
              <a:t>be used with three phase induction motors. </a:t>
            </a:r>
          </a:p>
          <a:p>
            <a:endParaRPr lang="en-AU" sz="2400" b="1" dirty="0">
              <a:solidFill>
                <a:srgbClr val="0070C0"/>
              </a:solidFill>
            </a:endParaRPr>
          </a:p>
          <a:p>
            <a:r>
              <a:rPr lang="en-AU" sz="2400" b="1" dirty="0" smtClean="0">
                <a:solidFill>
                  <a:srgbClr val="0070C0"/>
                </a:solidFill>
              </a:rPr>
              <a:t>Each of these types can be placed into one of the</a:t>
            </a:r>
          </a:p>
          <a:p>
            <a:r>
              <a:rPr lang="en-AU" sz="2400" b="1" dirty="0" smtClean="0">
                <a:solidFill>
                  <a:srgbClr val="0070C0"/>
                </a:solidFill>
              </a:rPr>
              <a:t> following groups.</a:t>
            </a: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2483768" y="3861048"/>
            <a:ext cx="509092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b="1" dirty="0" smtClean="0">
                <a:solidFill>
                  <a:srgbClr val="0070C0"/>
                </a:solidFill>
              </a:rPr>
              <a:t>Internal Braking.</a:t>
            </a:r>
            <a:endParaRPr lang="en-AU" sz="2400" b="1" dirty="0">
              <a:solidFill>
                <a:srgbClr val="0070C0"/>
              </a:solidFill>
            </a:endParaRPr>
          </a:p>
          <a:p>
            <a:endParaRPr lang="en-AU" sz="2400" b="1" dirty="0">
              <a:solidFill>
                <a:srgbClr val="0070C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b="1" dirty="0" smtClean="0">
                <a:solidFill>
                  <a:srgbClr val="0070C0"/>
                </a:solidFill>
              </a:rPr>
              <a:t>Exterior Braking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604764" y="692785"/>
            <a:ext cx="369844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AU" sz="3600" b="1" dirty="0" smtClean="0"/>
              <a:t>Internal Braking</a:t>
            </a: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328010" y="1926123"/>
            <a:ext cx="8308595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b="1" dirty="0">
                <a:solidFill>
                  <a:srgbClr val="0070C0"/>
                </a:solidFill>
              </a:rPr>
              <a:t>Internal braking systems generate torque by </a:t>
            </a:r>
            <a:r>
              <a:rPr lang="en-AU" sz="2400" b="1" dirty="0" smtClean="0">
                <a:solidFill>
                  <a:srgbClr val="0070C0"/>
                </a:solidFill>
              </a:rPr>
              <a:t>converting </a:t>
            </a:r>
            <a:r>
              <a:rPr lang="en-AU" sz="2400" b="1" dirty="0">
                <a:solidFill>
                  <a:srgbClr val="0070C0"/>
                </a:solidFill>
              </a:rPr>
              <a:t>the electric motor into a braking device.</a:t>
            </a:r>
          </a:p>
          <a:p>
            <a:endParaRPr lang="en-AU" sz="2400" b="1" dirty="0">
              <a:solidFill>
                <a:srgbClr val="0070C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b="1" dirty="0">
                <a:solidFill>
                  <a:srgbClr val="0070C0"/>
                </a:solidFill>
              </a:rPr>
              <a:t>Internal braking use electrical switch gear and electronic circuitry to perform the braking.</a:t>
            </a:r>
          </a:p>
          <a:p>
            <a:endParaRPr lang="en-AU" sz="2400" b="1" dirty="0">
              <a:solidFill>
                <a:srgbClr val="0070C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b="1" dirty="0">
                <a:solidFill>
                  <a:srgbClr val="0070C0"/>
                </a:solidFill>
              </a:rPr>
              <a:t>Internal brakes can only be used for stopping; they are incapable of providing a holding </a:t>
            </a:r>
            <a:r>
              <a:rPr lang="en-AU" sz="2400" b="1" dirty="0" smtClean="0">
                <a:solidFill>
                  <a:srgbClr val="0070C0"/>
                </a:solidFill>
              </a:rPr>
              <a:t>function.</a:t>
            </a:r>
            <a:endParaRPr lang="en-AU" sz="2400" b="1" dirty="0">
              <a:solidFill>
                <a:srgbClr val="0070C0"/>
              </a:solidFill>
            </a:endParaRPr>
          </a:p>
          <a:p>
            <a:endParaRPr lang="en-AU" sz="2400" b="1" dirty="0" smtClean="0">
              <a:solidFill>
                <a:srgbClr val="0070C0"/>
              </a:solidFill>
            </a:endParaRPr>
          </a:p>
          <a:p>
            <a:endParaRPr lang="en-AU" sz="2400" b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21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4280741" cy="357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60648"/>
            <a:ext cx="4041775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700808"/>
            <a:ext cx="3528392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0539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604764" y="692785"/>
            <a:ext cx="38523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AU" sz="3600" b="1" dirty="0" smtClean="0">
                <a:solidFill>
                  <a:prstClr val="black"/>
                </a:solidFill>
              </a:rPr>
              <a:t>External Braking</a:t>
            </a: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356614" y="1556792"/>
            <a:ext cx="830859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b="1" dirty="0" smtClean="0">
                <a:solidFill>
                  <a:srgbClr val="0070C0"/>
                </a:solidFill>
              </a:rPr>
              <a:t>Exterior braking requires the addition of a braking device connected to the shaft of the three phase induction motor which provides a holding torque external to the motor.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09014" y="3388350"/>
            <a:ext cx="830859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b="1" dirty="0" smtClean="0">
                <a:solidFill>
                  <a:srgbClr val="0070C0"/>
                </a:solidFill>
              </a:rPr>
              <a:t>External braking is essentially the removal of stored kinetic energy in the form of motion from a motor mechanical load. This kinetic energy is then converted into heat via the friction pads applied to the rotor shaft.</a:t>
            </a:r>
          </a:p>
        </p:txBody>
      </p:sp>
    </p:spTree>
    <p:extLst>
      <p:ext uri="{BB962C8B-B14F-4D97-AF65-F5344CB8AC3E}">
        <p14:creationId xmlns:p14="http://schemas.microsoft.com/office/powerpoint/2010/main" val="41711822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187624" y="692784"/>
            <a:ext cx="679327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AU" sz="3600" b="1" dirty="0" smtClean="0">
                <a:solidFill>
                  <a:prstClr val="black"/>
                </a:solidFill>
              </a:rPr>
              <a:t>The Types of External Braking</a:t>
            </a: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2339752" y="3015535"/>
            <a:ext cx="509092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b="1" dirty="0" smtClean="0">
                <a:solidFill>
                  <a:srgbClr val="0070C0"/>
                </a:solidFill>
              </a:rPr>
              <a:t>Friction brakes.</a:t>
            </a:r>
            <a:endParaRPr lang="en-AU" sz="2400" b="1" dirty="0">
              <a:solidFill>
                <a:srgbClr val="0070C0"/>
              </a:solidFill>
            </a:endParaRPr>
          </a:p>
          <a:p>
            <a:endParaRPr lang="en-AU" sz="2400" b="1" dirty="0">
              <a:solidFill>
                <a:srgbClr val="0070C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b="1" dirty="0" smtClean="0">
                <a:solidFill>
                  <a:srgbClr val="0070C0"/>
                </a:solidFill>
              </a:rPr>
              <a:t>Eddy Current brakes.</a:t>
            </a:r>
          </a:p>
        </p:txBody>
      </p:sp>
    </p:spTree>
    <p:extLst>
      <p:ext uri="{BB962C8B-B14F-4D97-AF65-F5344CB8AC3E}">
        <p14:creationId xmlns:p14="http://schemas.microsoft.com/office/powerpoint/2010/main" val="17877949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411760" y="692784"/>
            <a:ext cx="38523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AU" sz="3600" b="1" dirty="0" smtClean="0">
                <a:solidFill>
                  <a:prstClr val="black"/>
                </a:solidFill>
              </a:rPr>
              <a:t>External Braking</a:t>
            </a: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836460" y="1535913"/>
            <a:ext cx="770485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AU" sz="1600" b="1" u="sng" dirty="0" smtClean="0">
                <a:solidFill>
                  <a:srgbClr val="0070C0"/>
                </a:solidFill>
              </a:rPr>
              <a:t>Friction brakes</a:t>
            </a:r>
          </a:p>
          <a:p>
            <a:endParaRPr lang="en-AU" sz="1600" b="1" u="sng" dirty="0" smtClean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b="1" dirty="0">
                <a:solidFill>
                  <a:srgbClr val="0070C0"/>
                </a:solidFill>
              </a:rPr>
              <a:t>Electromechanical actuated adhesion brakes </a:t>
            </a:r>
            <a:r>
              <a:rPr lang="en-AU" sz="1600" b="1" dirty="0" smtClean="0">
                <a:solidFill>
                  <a:srgbClr val="0070C0"/>
                </a:solidFill>
              </a:rPr>
              <a:t>is </a:t>
            </a:r>
            <a:r>
              <a:rPr lang="en-AU" sz="1600" b="1" dirty="0">
                <a:solidFill>
                  <a:srgbClr val="0070C0"/>
                </a:solidFill>
              </a:rPr>
              <a:t>essentially the removal of stored kinetic energy in the form of motion from a motor by pushing </a:t>
            </a:r>
            <a:r>
              <a:rPr lang="en-AU" sz="1600" b="1" dirty="0" smtClean="0">
                <a:solidFill>
                  <a:srgbClr val="0070C0"/>
                </a:solidFill>
              </a:rPr>
              <a:t>friction material via a solenoid action against rotating or moving parts.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600" b="1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b="1" dirty="0" smtClean="0">
                <a:solidFill>
                  <a:srgbClr val="0070C0"/>
                </a:solidFill>
              </a:rPr>
              <a:t>This </a:t>
            </a:r>
            <a:r>
              <a:rPr lang="en-AU" sz="1600" b="1" dirty="0">
                <a:solidFill>
                  <a:srgbClr val="0070C0"/>
                </a:solidFill>
              </a:rPr>
              <a:t>kinetic energy is then converted into heat via the friction pads applied to the rotor shaft</a:t>
            </a:r>
            <a:r>
              <a:rPr lang="en-AU" sz="1600" b="1" dirty="0" smtClean="0">
                <a:solidFill>
                  <a:srgbClr val="0070C0"/>
                </a:solidFill>
              </a:rPr>
              <a:t>.</a:t>
            </a:r>
          </a:p>
          <a:p>
            <a:endParaRPr lang="en-AU" sz="1600" b="1" dirty="0">
              <a:solidFill>
                <a:srgbClr val="0070C0"/>
              </a:solidFill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571584" y="5486454"/>
            <a:ext cx="785824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AU" sz="2000" b="1" dirty="0" smtClean="0">
                <a:solidFill>
                  <a:srgbClr val="FF0000"/>
                </a:solidFill>
              </a:rPr>
              <a:t>Electromechanical brakes are the only means to hold the rotor</a:t>
            </a:r>
          </a:p>
          <a:p>
            <a:pPr algn="ctr"/>
            <a:r>
              <a:rPr lang="en-AU" sz="2000" b="1" dirty="0" smtClean="0">
                <a:solidFill>
                  <a:srgbClr val="FF0000"/>
                </a:solidFill>
              </a:rPr>
              <a:t> shaft in the stop position.</a:t>
            </a:r>
          </a:p>
        </p:txBody>
      </p:sp>
      <p:sp>
        <p:nvSpPr>
          <p:cNvPr id="5" name="Rectangle 4"/>
          <p:cNvSpPr/>
          <p:nvPr/>
        </p:nvSpPr>
        <p:spPr>
          <a:xfrm>
            <a:off x="971600" y="3840508"/>
            <a:ext cx="59046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600" b="1" u="sng" dirty="0" smtClean="0">
                <a:solidFill>
                  <a:srgbClr val="0070C0"/>
                </a:solidFill>
              </a:rPr>
              <a:t>Applications</a:t>
            </a:r>
          </a:p>
          <a:p>
            <a:endParaRPr lang="en-AU" sz="1600" b="1" u="sng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b="1" dirty="0" smtClean="0">
                <a:solidFill>
                  <a:srgbClr val="0070C0"/>
                </a:solidFill>
              </a:rPr>
              <a:t>All applications where you want the load stopped.</a:t>
            </a:r>
            <a:endParaRPr lang="en-AU" sz="1600" b="1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7719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411759" y="369618"/>
            <a:ext cx="38523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AU" sz="3600" b="1" dirty="0" smtClean="0">
                <a:solidFill>
                  <a:prstClr val="black"/>
                </a:solidFill>
              </a:rPr>
              <a:t>External Braking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900206"/>
            <a:ext cx="3703663" cy="24482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874471"/>
            <a:ext cx="4443986" cy="24997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1124744"/>
            <a:ext cx="3960440" cy="26250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227" y="1124744"/>
            <a:ext cx="2519125" cy="2502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2414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963</TotalTime>
  <Words>917</Words>
  <Application>Microsoft Office PowerPoint</Application>
  <PresentationFormat>On-screen Show (4:3)</PresentationFormat>
  <Paragraphs>142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Constantia</vt:lpstr>
      <vt:lpstr>Wingdings 2</vt:lpstr>
      <vt:lpstr>Flow</vt:lpstr>
      <vt:lpstr>Three Phase Motor Braking</vt:lpstr>
      <vt:lpstr>Acknowledgements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END</vt:lpstr>
    </vt:vector>
  </TitlesOfParts>
  <Company>Central West TAFE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Manager</dc:creator>
  <cp:lastModifiedBy>Microsoft account</cp:lastModifiedBy>
  <cp:revision>77</cp:revision>
  <dcterms:created xsi:type="dcterms:W3CDTF">2007-07-24T03:31:50Z</dcterms:created>
  <dcterms:modified xsi:type="dcterms:W3CDTF">2018-03-26T14:53:48Z</dcterms:modified>
</cp:coreProperties>
</file>