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sldIdLst>
    <p:sldId id="256" r:id="rId2"/>
    <p:sldId id="322" r:id="rId3"/>
    <p:sldId id="332" r:id="rId4"/>
    <p:sldId id="333" r:id="rId5"/>
    <p:sldId id="334" r:id="rId6"/>
    <p:sldId id="335" r:id="rId7"/>
    <p:sldId id="336" r:id="rId8"/>
    <p:sldId id="337" r:id="rId9"/>
    <p:sldId id="338" r:id="rId10"/>
    <p:sldId id="339" r:id="rId11"/>
    <p:sldId id="340" r:id="rId12"/>
    <p:sldId id="341" r:id="rId13"/>
    <p:sldId id="342" r:id="rId14"/>
    <p:sldId id="343" r:id="rId15"/>
    <p:sldId id="331"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4677" autoAdjust="0"/>
  </p:normalViewPr>
  <p:slideViewPr>
    <p:cSldViewPr>
      <p:cViewPr varScale="1">
        <p:scale>
          <a:sx n="107" d="100"/>
          <a:sy n="107" d="100"/>
        </p:scale>
        <p:origin x="-1650" y="-84"/>
      </p:cViewPr>
      <p:guideLst>
        <p:guide orient="horz" pos="2160"/>
        <p:guide pos="2880"/>
      </p:guideLst>
    </p:cSldViewPr>
  </p:slideViewPr>
  <p:outlineViewPr>
    <p:cViewPr>
      <p:scale>
        <a:sx n="33" d="100"/>
        <a:sy n="33" d="100"/>
      </p:scale>
      <p:origin x="48" y="1515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317EE47F-06E0-47FC-A407-CDEBEF988048}"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55F5395-318B-4AC1-979C-F144C72E8B91}"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29FB53E-66B1-4083-8419-02E51E16BBCC}"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E90D3E0-7C1D-4459-AD99-C95DCDDF3BDD}"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4567F8B-6647-4429-AF68-6444092990AE}"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AC5152B-660F-4141-964D-009C4199575E}"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96E6B5D-45BD-4B25-BA27-6C1B4028FB4A}"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997BE18-D5CF-4B52-9F2D-15430B4137A1}"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B71C63B-CCD0-4E4E-A646-C9DC958D57B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D1A8546-19AF-4B97-AFF0-91F6B6C1784B}"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BB101449-BFBC-49CE-9B55-AFAEFFEDD8D5}"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3E6E4C05-5A6D-4C2E-B139-B08B37A231FB}"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9552" y="2132856"/>
            <a:ext cx="7851648" cy="1828800"/>
          </a:xfrm>
        </p:spPr>
        <p:txBody>
          <a:bodyPr/>
          <a:lstStyle/>
          <a:p>
            <a:pPr eaLnBrk="1" hangingPunct="1"/>
            <a:r>
              <a:rPr lang="en-US" dirty="0" smtClean="0">
                <a:solidFill>
                  <a:srgbClr val="FFFF00"/>
                </a:solidFill>
                <a:latin typeface="Arial" pitchFamily="34" charset="0"/>
                <a:cs typeface="Arial" pitchFamily="34" charset="0"/>
              </a:rPr>
              <a:t>Variable Speed Drives</a:t>
            </a:r>
            <a:endParaRPr lang="en-US" dirty="0" smtClean="0">
              <a:solidFill>
                <a:srgbClr val="FFFF00"/>
              </a:solidFill>
              <a:latin typeface="Arial" pitchFamily="34" charset="0"/>
              <a:cs typeface="Arial" pitchFamily="34" charset="0"/>
            </a:endParaRPr>
          </a:p>
        </p:txBody>
      </p:sp>
      <p:sp>
        <p:nvSpPr>
          <p:cNvPr id="3075" name="Rectangle 3"/>
          <p:cNvSpPr>
            <a:spLocks noGrp="1" noChangeArrowheads="1"/>
          </p:cNvSpPr>
          <p:nvPr>
            <p:ph type="subTitle" idx="1"/>
          </p:nvPr>
        </p:nvSpPr>
        <p:spPr>
          <a:xfrm>
            <a:off x="467544" y="4149080"/>
            <a:ext cx="7854696" cy="1752600"/>
          </a:xfrm>
        </p:spPr>
        <p:txBody>
          <a:bodyPr/>
          <a:lstStyle/>
          <a:p>
            <a:endParaRPr lang="en-US" dirty="0" smtClean="0">
              <a:latin typeface="Arial" pitchFamily="34" charset="0"/>
              <a:cs typeface="Arial" pitchFamily="34" charset="0"/>
            </a:endParaRPr>
          </a:p>
        </p:txBody>
      </p:sp>
      <p:pic>
        <p:nvPicPr>
          <p:cNvPr id="4" name="Picture 3" descr="Polytechnic Logo.bmp"/>
          <p:cNvPicPr>
            <a:picLocks noChangeAspect="1"/>
          </p:cNvPicPr>
          <p:nvPr/>
        </p:nvPicPr>
        <p:blipFill>
          <a:blip r:embed="rId2" cstate="print"/>
          <a:stretch>
            <a:fillRect/>
          </a:stretch>
        </p:blipFill>
        <p:spPr>
          <a:xfrm>
            <a:off x="5508105" y="980728"/>
            <a:ext cx="2232248" cy="80187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022641" y="799867"/>
            <a:ext cx="5040560" cy="461665"/>
          </a:xfrm>
          <a:prstGeom prst="rect">
            <a:avLst/>
          </a:prstGeom>
          <a:noFill/>
          <a:ln w="9525">
            <a:noFill/>
            <a:miter lim="800000"/>
            <a:headEnd/>
            <a:tailEnd/>
          </a:ln>
        </p:spPr>
        <p:txBody>
          <a:bodyPr wrap="square" anchor="ctr">
            <a:spAutoFit/>
          </a:bodyPr>
          <a:lstStyle/>
          <a:p>
            <a:r>
              <a:rPr lang="en-AU" sz="2400" b="1" dirty="0" smtClean="0">
                <a:solidFill>
                  <a:srgbClr val="0070C0"/>
                </a:solidFill>
              </a:rPr>
              <a:t>VSI </a:t>
            </a:r>
            <a:r>
              <a:rPr lang="en-AU" sz="2400" b="1" dirty="0">
                <a:solidFill>
                  <a:srgbClr val="0070C0"/>
                </a:solidFill>
              </a:rPr>
              <a:t>– </a:t>
            </a:r>
            <a:r>
              <a:rPr lang="en-AU" sz="2400" b="1" dirty="0" smtClean="0">
                <a:solidFill>
                  <a:srgbClr val="0070C0"/>
                </a:solidFill>
              </a:rPr>
              <a:t>Voltage </a:t>
            </a:r>
            <a:r>
              <a:rPr lang="en-AU" sz="2400" b="1" dirty="0">
                <a:solidFill>
                  <a:srgbClr val="0070C0"/>
                </a:solidFill>
              </a:rPr>
              <a:t>Source </a:t>
            </a:r>
            <a:r>
              <a:rPr lang="en-AU" sz="2400" b="1" dirty="0" smtClean="0">
                <a:solidFill>
                  <a:srgbClr val="0070C0"/>
                </a:solidFill>
              </a:rPr>
              <a:t>Inverter</a:t>
            </a:r>
            <a:endParaRPr lang="en-AU" sz="2400" b="1" dirty="0">
              <a:solidFill>
                <a:srgbClr val="0070C0"/>
              </a:solidFill>
            </a:endParaRPr>
          </a:p>
        </p:txBody>
      </p:sp>
      <p:sp>
        <p:nvSpPr>
          <p:cNvPr id="2" name="Rectangle 1"/>
          <p:cNvSpPr/>
          <p:nvPr/>
        </p:nvSpPr>
        <p:spPr>
          <a:xfrm>
            <a:off x="647564" y="1484784"/>
            <a:ext cx="7704856" cy="2308324"/>
          </a:xfrm>
          <a:prstGeom prst="rect">
            <a:avLst/>
          </a:prstGeom>
        </p:spPr>
        <p:txBody>
          <a:bodyPr wrap="square">
            <a:spAutoFit/>
          </a:bodyPr>
          <a:lstStyle/>
          <a:p>
            <a:r>
              <a:rPr lang="en-AU" b="1" dirty="0" smtClean="0">
                <a:solidFill>
                  <a:srgbClr val="0070C0"/>
                </a:solidFill>
              </a:rPr>
              <a:t>VSIs </a:t>
            </a:r>
            <a:r>
              <a:rPr lang="en-AU" b="1" dirty="0">
                <a:solidFill>
                  <a:srgbClr val="0070C0"/>
                </a:solidFill>
              </a:rPr>
              <a:t>have the following </a:t>
            </a:r>
            <a:r>
              <a:rPr lang="en-AU" b="1" u="sng" dirty="0">
                <a:solidFill>
                  <a:srgbClr val="0070C0"/>
                </a:solidFill>
              </a:rPr>
              <a:t>advantages</a:t>
            </a:r>
            <a:r>
              <a:rPr lang="en-AU" b="1" dirty="0" smtClean="0">
                <a:solidFill>
                  <a:srgbClr val="0070C0"/>
                </a:solidFill>
              </a:rPr>
              <a:t>.</a:t>
            </a:r>
          </a:p>
          <a:p>
            <a:endParaRPr lang="en-AU" b="1" dirty="0">
              <a:solidFill>
                <a:srgbClr val="0070C0"/>
              </a:solidFill>
            </a:endParaRPr>
          </a:p>
          <a:p>
            <a:pPr marL="285750" indent="-285750">
              <a:buFont typeface="Arial" charset="0"/>
              <a:buChar char="•"/>
            </a:pPr>
            <a:r>
              <a:rPr lang="en-AU" b="1" dirty="0" smtClean="0">
                <a:solidFill>
                  <a:srgbClr val="0070C0"/>
                </a:solidFill>
              </a:rPr>
              <a:t>Basic </a:t>
            </a:r>
            <a:r>
              <a:rPr lang="en-AU" b="1" dirty="0">
                <a:solidFill>
                  <a:srgbClr val="0070C0"/>
                </a:solidFill>
              </a:rPr>
              <a:t>simplicity in design</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charset="0"/>
              <a:buChar char="•"/>
            </a:pPr>
            <a:r>
              <a:rPr lang="en-AU" b="1" dirty="0" smtClean="0">
                <a:solidFill>
                  <a:srgbClr val="0070C0"/>
                </a:solidFill>
              </a:rPr>
              <a:t>Applicable </a:t>
            </a:r>
            <a:r>
              <a:rPr lang="en-AU" b="1" dirty="0">
                <a:solidFill>
                  <a:srgbClr val="0070C0"/>
                </a:solidFill>
              </a:rPr>
              <a:t>to </a:t>
            </a:r>
            <a:r>
              <a:rPr lang="en-AU" b="1" dirty="0" smtClean="0">
                <a:solidFill>
                  <a:srgbClr val="0070C0"/>
                </a:solidFill>
              </a:rPr>
              <a:t>multi motor </a:t>
            </a:r>
            <a:r>
              <a:rPr lang="en-AU" b="1" dirty="0">
                <a:solidFill>
                  <a:srgbClr val="0070C0"/>
                </a:solidFill>
              </a:rPr>
              <a:t>operations</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panose="020B0604020202020204" pitchFamily="34" charset="0"/>
              <a:buChar char="•"/>
            </a:pPr>
            <a:r>
              <a:rPr lang="en-AU" b="1" dirty="0" smtClean="0">
                <a:solidFill>
                  <a:srgbClr val="0070C0"/>
                </a:solidFill>
              </a:rPr>
              <a:t>Operation </a:t>
            </a:r>
            <a:r>
              <a:rPr lang="en-AU" b="1" dirty="0">
                <a:solidFill>
                  <a:srgbClr val="0070C0"/>
                </a:solidFill>
              </a:rPr>
              <a:t>not load dependent</a:t>
            </a:r>
          </a:p>
          <a:p>
            <a:endParaRPr lang="en-AU" dirty="0">
              <a:solidFill>
                <a:prstClr val="black"/>
              </a:solidFill>
            </a:endParaRPr>
          </a:p>
        </p:txBody>
      </p:sp>
    </p:spTree>
    <p:extLst>
      <p:ext uri="{BB962C8B-B14F-4D97-AF65-F5344CB8AC3E}">
        <p14:creationId xmlns:p14="http://schemas.microsoft.com/office/powerpoint/2010/main" val="400354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022641" y="799867"/>
            <a:ext cx="5040560" cy="461665"/>
          </a:xfrm>
          <a:prstGeom prst="rect">
            <a:avLst/>
          </a:prstGeom>
          <a:noFill/>
          <a:ln w="9525">
            <a:noFill/>
            <a:miter lim="800000"/>
            <a:headEnd/>
            <a:tailEnd/>
          </a:ln>
        </p:spPr>
        <p:txBody>
          <a:bodyPr wrap="square" anchor="ctr">
            <a:spAutoFit/>
          </a:bodyPr>
          <a:lstStyle/>
          <a:p>
            <a:r>
              <a:rPr lang="en-AU" sz="2400" b="1" dirty="0" smtClean="0">
                <a:solidFill>
                  <a:srgbClr val="0070C0"/>
                </a:solidFill>
              </a:rPr>
              <a:t>VSI </a:t>
            </a:r>
            <a:r>
              <a:rPr lang="en-AU" sz="2400" b="1" dirty="0">
                <a:solidFill>
                  <a:srgbClr val="0070C0"/>
                </a:solidFill>
              </a:rPr>
              <a:t>– </a:t>
            </a:r>
            <a:r>
              <a:rPr lang="en-AU" sz="2400" b="1" dirty="0" smtClean="0">
                <a:solidFill>
                  <a:srgbClr val="0070C0"/>
                </a:solidFill>
              </a:rPr>
              <a:t>Voltage </a:t>
            </a:r>
            <a:r>
              <a:rPr lang="en-AU" sz="2400" b="1" dirty="0">
                <a:solidFill>
                  <a:srgbClr val="0070C0"/>
                </a:solidFill>
              </a:rPr>
              <a:t>Source </a:t>
            </a:r>
            <a:r>
              <a:rPr lang="en-AU" sz="2400" b="1" dirty="0" smtClean="0">
                <a:solidFill>
                  <a:srgbClr val="0070C0"/>
                </a:solidFill>
              </a:rPr>
              <a:t>Inverter</a:t>
            </a:r>
            <a:endParaRPr lang="en-AU" sz="2400" b="1" dirty="0">
              <a:solidFill>
                <a:srgbClr val="0070C0"/>
              </a:solidFill>
            </a:endParaRPr>
          </a:p>
        </p:txBody>
      </p:sp>
      <p:sp>
        <p:nvSpPr>
          <p:cNvPr id="2" name="Rectangle 1"/>
          <p:cNvSpPr/>
          <p:nvPr/>
        </p:nvSpPr>
        <p:spPr>
          <a:xfrm>
            <a:off x="647564" y="1484784"/>
            <a:ext cx="7704856" cy="3139321"/>
          </a:xfrm>
          <a:prstGeom prst="rect">
            <a:avLst/>
          </a:prstGeom>
        </p:spPr>
        <p:txBody>
          <a:bodyPr wrap="square">
            <a:spAutoFit/>
          </a:bodyPr>
          <a:lstStyle/>
          <a:p>
            <a:r>
              <a:rPr lang="en-AU" b="1" dirty="0" smtClean="0">
                <a:solidFill>
                  <a:srgbClr val="0070C0"/>
                </a:solidFill>
              </a:rPr>
              <a:t>The </a:t>
            </a:r>
            <a:r>
              <a:rPr lang="en-AU" b="1" dirty="0">
                <a:solidFill>
                  <a:srgbClr val="0070C0"/>
                </a:solidFill>
              </a:rPr>
              <a:t>following are </a:t>
            </a:r>
            <a:r>
              <a:rPr lang="en-AU" b="1" u="sng" dirty="0">
                <a:solidFill>
                  <a:srgbClr val="0070C0"/>
                </a:solidFill>
              </a:rPr>
              <a:t>disadvantages</a:t>
            </a:r>
            <a:r>
              <a:rPr lang="en-AU" b="1" dirty="0">
                <a:solidFill>
                  <a:srgbClr val="0070C0"/>
                </a:solidFill>
              </a:rPr>
              <a:t>, however, in the use of </a:t>
            </a:r>
            <a:r>
              <a:rPr lang="en-AU" b="1" dirty="0" smtClean="0">
                <a:solidFill>
                  <a:srgbClr val="0070C0"/>
                </a:solidFill>
              </a:rPr>
              <a:t>VSI </a:t>
            </a:r>
            <a:r>
              <a:rPr lang="en-AU" b="1" dirty="0">
                <a:solidFill>
                  <a:srgbClr val="0070C0"/>
                </a:solidFill>
              </a:rPr>
              <a:t>technology</a:t>
            </a:r>
            <a:r>
              <a:rPr lang="en-AU" b="1" dirty="0" smtClean="0">
                <a:solidFill>
                  <a:srgbClr val="0070C0"/>
                </a:solidFill>
              </a:rPr>
              <a:t>.</a:t>
            </a:r>
          </a:p>
          <a:p>
            <a:endParaRPr lang="en-AU" b="1" dirty="0">
              <a:solidFill>
                <a:srgbClr val="0070C0"/>
              </a:solidFill>
            </a:endParaRPr>
          </a:p>
          <a:p>
            <a:pPr marL="285750" indent="-285750">
              <a:buFont typeface="Arial" charset="0"/>
              <a:buChar char="•"/>
            </a:pPr>
            <a:r>
              <a:rPr lang="en-AU" b="1" dirty="0" smtClean="0">
                <a:solidFill>
                  <a:srgbClr val="0070C0"/>
                </a:solidFill>
              </a:rPr>
              <a:t>Large </a:t>
            </a:r>
            <a:r>
              <a:rPr lang="en-AU" b="1" dirty="0">
                <a:solidFill>
                  <a:srgbClr val="0070C0"/>
                </a:solidFill>
              </a:rPr>
              <a:t>power harmonic generation back into the power source</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charset="0"/>
              <a:buChar char="•"/>
            </a:pPr>
            <a:r>
              <a:rPr lang="en-AU" b="1" dirty="0" smtClean="0">
                <a:solidFill>
                  <a:srgbClr val="0070C0"/>
                </a:solidFill>
              </a:rPr>
              <a:t>Poor </a:t>
            </a:r>
            <a:r>
              <a:rPr lang="en-AU" b="1" dirty="0">
                <a:solidFill>
                  <a:srgbClr val="0070C0"/>
                </a:solidFill>
              </a:rPr>
              <a:t>input power factor due to SCR converter section</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charset="0"/>
              <a:buChar char="•"/>
            </a:pPr>
            <a:r>
              <a:rPr lang="en-AU" b="1" dirty="0" smtClean="0">
                <a:solidFill>
                  <a:srgbClr val="0070C0"/>
                </a:solidFill>
              </a:rPr>
              <a:t>Cogging </a:t>
            </a:r>
            <a:r>
              <a:rPr lang="en-AU" b="1" dirty="0">
                <a:solidFill>
                  <a:srgbClr val="0070C0"/>
                </a:solidFill>
              </a:rPr>
              <a:t>below 6 Hz due to square wave output</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panose="020B0604020202020204" pitchFamily="34" charset="0"/>
              <a:buChar char="•"/>
            </a:pPr>
            <a:r>
              <a:rPr lang="en-AU" b="1" dirty="0" smtClean="0">
                <a:solidFill>
                  <a:srgbClr val="0070C0"/>
                </a:solidFill>
              </a:rPr>
              <a:t>Non-regenerative </a:t>
            </a:r>
            <a:r>
              <a:rPr lang="en-AU" b="1" dirty="0">
                <a:solidFill>
                  <a:srgbClr val="0070C0"/>
                </a:solidFill>
              </a:rPr>
              <a:t>operation.</a:t>
            </a:r>
          </a:p>
          <a:p>
            <a:endParaRPr lang="en-AU" dirty="0">
              <a:solidFill>
                <a:prstClr val="black"/>
              </a:solidFill>
            </a:endParaRPr>
          </a:p>
        </p:txBody>
      </p:sp>
    </p:spTree>
    <p:extLst>
      <p:ext uri="{BB962C8B-B14F-4D97-AF65-F5344CB8AC3E}">
        <p14:creationId xmlns:p14="http://schemas.microsoft.com/office/powerpoint/2010/main" val="1929508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411760" y="476672"/>
            <a:ext cx="5040560" cy="461665"/>
          </a:xfrm>
          <a:prstGeom prst="rect">
            <a:avLst/>
          </a:prstGeom>
          <a:noFill/>
          <a:ln w="9525">
            <a:noFill/>
            <a:miter lim="800000"/>
            <a:headEnd/>
            <a:tailEnd/>
          </a:ln>
        </p:spPr>
        <p:txBody>
          <a:bodyPr wrap="square" anchor="ctr">
            <a:spAutoFit/>
          </a:bodyPr>
          <a:lstStyle/>
          <a:p>
            <a:r>
              <a:rPr lang="en-AU" sz="2400" b="1" dirty="0" smtClean="0">
                <a:solidFill>
                  <a:srgbClr val="0070C0"/>
                </a:solidFill>
              </a:rPr>
              <a:t>Flux Vector PWM Drives</a:t>
            </a:r>
            <a:endParaRPr lang="en-AU" sz="2400" b="1" dirty="0">
              <a:solidFill>
                <a:srgbClr val="0070C0"/>
              </a:solidFill>
            </a:endParaRPr>
          </a:p>
        </p:txBody>
      </p:sp>
      <p:sp>
        <p:nvSpPr>
          <p:cNvPr id="2" name="Rectangle 1"/>
          <p:cNvSpPr/>
          <p:nvPr/>
        </p:nvSpPr>
        <p:spPr>
          <a:xfrm>
            <a:off x="647564" y="1052736"/>
            <a:ext cx="7704856" cy="2308324"/>
          </a:xfrm>
          <a:prstGeom prst="rect">
            <a:avLst/>
          </a:prstGeom>
        </p:spPr>
        <p:txBody>
          <a:bodyPr wrap="square">
            <a:spAutoFit/>
          </a:bodyPr>
          <a:lstStyle/>
          <a:p>
            <a:r>
              <a:rPr lang="en-AU" b="1" dirty="0">
                <a:solidFill>
                  <a:srgbClr val="0070C0"/>
                </a:solidFill>
              </a:rPr>
              <a:t>Flux vector drives use a method of controlling torque similar to that of DC drive systems, including wide speed control range with quick response. Flux vector drives have the same power section as all PWM drives, but use a sophisticated closed loop control from the motor to the drive's microprocessor. The motor's rotor position and speed is monitored in real time via a resolver or digital encoder to determine and control the motor's actual speed, torque, and power produced.</a:t>
            </a:r>
          </a:p>
        </p:txBody>
      </p:sp>
      <p:pic>
        <p:nvPicPr>
          <p:cNvPr id="8194" name="Picture 2" descr="http://www.acdrive.org/image/055615165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3284984"/>
            <a:ext cx="4608512" cy="28506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2135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022641" y="799867"/>
            <a:ext cx="5040560" cy="461665"/>
          </a:xfrm>
          <a:prstGeom prst="rect">
            <a:avLst/>
          </a:prstGeom>
          <a:noFill/>
          <a:ln w="9525">
            <a:noFill/>
            <a:miter lim="800000"/>
            <a:headEnd/>
            <a:tailEnd/>
          </a:ln>
        </p:spPr>
        <p:txBody>
          <a:bodyPr wrap="square" anchor="ctr">
            <a:spAutoFit/>
          </a:bodyPr>
          <a:lstStyle/>
          <a:p>
            <a:r>
              <a:rPr lang="en-AU" sz="2400" b="1" dirty="0" smtClean="0">
                <a:solidFill>
                  <a:srgbClr val="0070C0"/>
                </a:solidFill>
              </a:rPr>
              <a:t>Flux Vector PWM Drives</a:t>
            </a:r>
            <a:endParaRPr lang="en-AU" sz="2400" b="1" dirty="0">
              <a:solidFill>
                <a:srgbClr val="0070C0"/>
              </a:solidFill>
            </a:endParaRPr>
          </a:p>
        </p:txBody>
      </p:sp>
      <p:sp>
        <p:nvSpPr>
          <p:cNvPr id="2" name="Rectangle 1"/>
          <p:cNvSpPr/>
          <p:nvPr/>
        </p:nvSpPr>
        <p:spPr>
          <a:xfrm>
            <a:off x="647564" y="1484784"/>
            <a:ext cx="7704856" cy="2862322"/>
          </a:xfrm>
          <a:prstGeom prst="rect">
            <a:avLst/>
          </a:prstGeom>
        </p:spPr>
        <p:txBody>
          <a:bodyPr wrap="square">
            <a:spAutoFit/>
          </a:bodyPr>
          <a:lstStyle/>
          <a:p>
            <a:r>
              <a:rPr lang="en-AU" b="1" dirty="0" smtClean="0">
                <a:solidFill>
                  <a:srgbClr val="0070C0"/>
                </a:solidFill>
              </a:rPr>
              <a:t>The </a:t>
            </a:r>
            <a:r>
              <a:rPr lang="en-AU" b="1" dirty="0">
                <a:solidFill>
                  <a:srgbClr val="0070C0"/>
                </a:solidFill>
              </a:rPr>
              <a:t>following are </a:t>
            </a:r>
            <a:r>
              <a:rPr lang="en-AU" b="1" u="sng" dirty="0">
                <a:solidFill>
                  <a:srgbClr val="0070C0"/>
                </a:solidFill>
              </a:rPr>
              <a:t>advantages</a:t>
            </a:r>
            <a:r>
              <a:rPr lang="en-AU" b="1" dirty="0">
                <a:solidFill>
                  <a:srgbClr val="0070C0"/>
                </a:solidFill>
              </a:rPr>
              <a:t> of this new drive technology</a:t>
            </a:r>
            <a:r>
              <a:rPr lang="en-AU" b="1" dirty="0" smtClean="0">
                <a:solidFill>
                  <a:srgbClr val="0070C0"/>
                </a:solidFill>
              </a:rPr>
              <a:t>.</a:t>
            </a:r>
          </a:p>
          <a:p>
            <a:endParaRPr lang="en-AU" b="1" dirty="0">
              <a:solidFill>
                <a:srgbClr val="0070C0"/>
              </a:solidFill>
            </a:endParaRPr>
          </a:p>
          <a:p>
            <a:pPr marL="285750" indent="-285750">
              <a:buFont typeface="Arial" charset="0"/>
              <a:buChar char="•"/>
            </a:pPr>
            <a:r>
              <a:rPr lang="en-AU" b="1" dirty="0" smtClean="0">
                <a:solidFill>
                  <a:srgbClr val="0070C0"/>
                </a:solidFill>
              </a:rPr>
              <a:t>Excellent </a:t>
            </a:r>
            <a:r>
              <a:rPr lang="en-AU" b="1" dirty="0">
                <a:solidFill>
                  <a:srgbClr val="0070C0"/>
                </a:solidFill>
              </a:rPr>
              <a:t>control of motor speed, torque, and power</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charset="0"/>
              <a:buChar char="•"/>
            </a:pPr>
            <a:r>
              <a:rPr lang="en-AU" b="1" dirty="0" smtClean="0">
                <a:solidFill>
                  <a:srgbClr val="0070C0"/>
                </a:solidFill>
              </a:rPr>
              <a:t>Quick </a:t>
            </a:r>
            <a:r>
              <a:rPr lang="en-AU" b="1" dirty="0">
                <a:solidFill>
                  <a:srgbClr val="0070C0"/>
                </a:solidFill>
              </a:rPr>
              <a:t>response to changes in load, speed, and torque commands</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charset="0"/>
              <a:buChar char="•"/>
            </a:pPr>
            <a:r>
              <a:rPr lang="en-AU" b="1" dirty="0" smtClean="0">
                <a:solidFill>
                  <a:srgbClr val="0070C0"/>
                </a:solidFill>
              </a:rPr>
              <a:t>Ability </a:t>
            </a:r>
            <a:r>
              <a:rPr lang="en-AU" b="1" dirty="0">
                <a:solidFill>
                  <a:srgbClr val="0070C0"/>
                </a:solidFill>
              </a:rPr>
              <a:t>to provide 100% rated torque at 0 speed</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panose="020B0604020202020204" pitchFamily="34" charset="0"/>
              <a:buChar char="•"/>
            </a:pPr>
            <a:r>
              <a:rPr lang="en-AU" b="1" dirty="0" smtClean="0">
                <a:solidFill>
                  <a:srgbClr val="0070C0"/>
                </a:solidFill>
              </a:rPr>
              <a:t>Lower </a:t>
            </a:r>
            <a:r>
              <a:rPr lang="en-AU" b="1" dirty="0">
                <a:solidFill>
                  <a:srgbClr val="0070C0"/>
                </a:solidFill>
              </a:rPr>
              <a:t>maintenance cost as compared to DC motors and drives.</a:t>
            </a:r>
          </a:p>
          <a:p>
            <a:endParaRPr lang="en-AU" b="1" dirty="0">
              <a:solidFill>
                <a:srgbClr val="0070C0"/>
              </a:solidFill>
            </a:endParaRPr>
          </a:p>
        </p:txBody>
      </p:sp>
    </p:spTree>
    <p:extLst>
      <p:ext uri="{BB962C8B-B14F-4D97-AF65-F5344CB8AC3E}">
        <p14:creationId xmlns:p14="http://schemas.microsoft.com/office/powerpoint/2010/main" val="13498320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022641" y="799867"/>
            <a:ext cx="5040560" cy="461665"/>
          </a:xfrm>
          <a:prstGeom prst="rect">
            <a:avLst/>
          </a:prstGeom>
          <a:noFill/>
          <a:ln w="9525">
            <a:noFill/>
            <a:miter lim="800000"/>
            <a:headEnd/>
            <a:tailEnd/>
          </a:ln>
        </p:spPr>
        <p:txBody>
          <a:bodyPr wrap="square" anchor="ctr">
            <a:spAutoFit/>
          </a:bodyPr>
          <a:lstStyle/>
          <a:p>
            <a:pPr lvl="0"/>
            <a:r>
              <a:rPr lang="en-AU" sz="2400" b="1" dirty="0">
                <a:solidFill>
                  <a:srgbClr val="0070C0"/>
                </a:solidFill>
              </a:rPr>
              <a:t>Flux Vector PWM Drives</a:t>
            </a:r>
            <a:endParaRPr lang="en-AU" sz="2400" b="1" dirty="0">
              <a:solidFill>
                <a:srgbClr val="0070C0"/>
              </a:solidFill>
            </a:endParaRPr>
          </a:p>
        </p:txBody>
      </p:sp>
      <p:sp>
        <p:nvSpPr>
          <p:cNvPr id="2" name="Rectangle 1"/>
          <p:cNvSpPr/>
          <p:nvPr/>
        </p:nvSpPr>
        <p:spPr>
          <a:xfrm>
            <a:off x="647564" y="1484784"/>
            <a:ext cx="7704856" cy="2308324"/>
          </a:xfrm>
          <a:prstGeom prst="rect">
            <a:avLst/>
          </a:prstGeom>
        </p:spPr>
        <p:txBody>
          <a:bodyPr wrap="square">
            <a:spAutoFit/>
          </a:bodyPr>
          <a:lstStyle/>
          <a:p>
            <a:r>
              <a:rPr lang="en-AU" b="1" dirty="0">
                <a:solidFill>
                  <a:srgbClr val="0070C0"/>
                </a:solidFill>
              </a:rPr>
              <a:t>As usual, there are </a:t>
            </a:r>
            <a:r>
              <a:rPr lang="en-AU" b="1" u="sng" dirty="0">
                <a:solidFill>
                  <a:srgbClr val="0070C0"/>
                </a:solidFill>
              </a:rPr>
              <a:t>disadvantages</a:t>
            </a:r>
            <a:r>
              <a:rPr lang="en-AU" b="1" u="sng" dirty="0" smtClean="0">
                <a:solidFill>
                  <a:srgbClr val="0070C0"/>
                </a:solidFill>
              </a:rPr>
              <a:t>.</a:t>
            </a:r>
          </a:p>
          <a:p>
            <a:endParaRPr lang="en-AU" b="1" u="sng" dirty="0">
              <a:solidFill>
                <a:srgbClr val="0070C0"/>
              </a:solidFill>
            </a:endParaRPr>
          </a:p>
          <a:p>
            <a:pPr marL="285750" indent="-285750">
              <a:buFont typeface="Arial" charset="0"/>
              <a:buChar char="•"/>
            </a:pPr>
            <a:r>
              <a:rPr lang="en-AU" b="1" dirty="0" smtClean="0">
                <a:solidFill>
                  <a:srgbClr val="0070C0"/>
                </a:solidFill>
              </a:rPr>
              <a:t>Higher </a:t>
            </a:r>
            <a:r>
              <a:rPr lang="en-AU" b="1" dirty="0">
                <a:solidFill>
                  <a:srgbClr val="0070C0"/>
                </a:solidFill>
              </a:rPr>
              <a:t>initial cost as compared to standard PWM drives</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charset="0"/>
              <a:buChar char="•"/>
            </a:pPr>
            <a:r>
              <a:rPr lang="en-AU" b="1" dirty="0" smtClean="0">
                <a:solidFill>
                  <a:srgbClr val="0070C0"/>
                </a:solidFill>
              </a:rPr>
              <a:t>Requires </a:t>
            </a:r>
            <a:r>
              <a:rPr lang="en-AU" b="1" dirty="0">
                <a:solidFill>
                  <a:srgbClr val="0070C0"/>
                </a:solidFill>
              </a:rPr>
              <a:t>special motor in most cases</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panose="020B0604020202020204" pitchFamily="34" charset="0"/>
              <a:buChar char="•"/>
            </a:pPr>
            <a:r>
              <a:rPr lang="en-AU" b="1" smtClean="0">
                <a:solidFill>
                  <a:srgbClr val="0070C0"/>
                </a:solidFill>
              </a:rPr>
              <a:t>Drive </a:t>
            </a:r>
            <a:r>
              <a:rPr lang="en-AU" b="1" dirty="0">
                <a:solidFill>
                  <a:srgbClr val="0070C0"/>
                </a:solidFill>
              </a:rPr>
              <a:t>setup parameters are complex.</a:t>
            </a:r>
          </a:p>
          <a:p>
            <a:endParaRPr lang="en-AU" dirty="0">
              <a:solidFill>
                <a:prstClr val="black"/>
              </a:solidFill>
            </a:endParaRPr>
          </a:p>
        </p:txBody>
      </p:sp>
    </p:spTree>
    <p:extLst>
      <p:ext uri="{BB962C8B-B14F-4D97-AF65-F5344CB8AC3E}">
        <p14:creationId xmlns:p14="http://schemas.microsoft.com/office/powerpoint/2010/main" val="25446285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08920"/>
            <a:ext cx="8229600" cy="1143000"/>
          </a:xfrm>
        </p:spPr>
        <p:txBody>
          <a:bodyPr/>
          <a:lstStyle/>
          <a:p>
            <a:pPr algn="ctr"/>
            <a:r>
              <a:rPr lang="en-US" b="1" dirty="0" smtClean="0">
                <a:solidFill>
                  <a:srgbClr val="0070C0"/>
                </a:solidFill>
              </a:rPr>
              <a:t>THE END</a:t>
            </a:r>
            <a:endParaRPr lang="en-AU" b="1" dirty="0">
              <a:solidFill>
                <a:srgbClr val="0070C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863588" y="620688"/>
            <a:ext cx="7416824" cy="830997"/>
          </a:xfrm>
          <a:prstGeom prst="rect">
            <a:avLst/>
          </a:prstGeom>
          <a:noFill/>
          <a:ln w="9525">
            <a:noFill/>
            <a:miter lim="800000"/>
            <a:headEnd/>
            <a:tailEnd/>
          </a:ln>
        </p:spPr>
        <p:txBody>
          <a:bodyPr wrap="square" anchor="ctr">
            <a:spAutoFit/>
          </a:bodyPr>
          <a:lstStyle/>
          <a:p>
            <a:r>
              <a:rPr lang="en-AU" sz="2400" b="1" dirty="0" smtClean="0">
                <a:solidFill>
                  <a:srgbClr val="0070C0"/>
                </a:solidFill>
              </a:rPr>
              <a:t>Understanding VSD’s (Variable Speed Drives)</a:t>
            </a:r>
          </a:p>
          <a:p>
            <a:r>
              <a:rPr lang="en-AU" sz="2400" b="1" dirty="0" smtClean="0">
                <a:solidFill>
                  <a:srgbClr val="0070C0"/>
                </a:solidFill>
              </a:rPr>
              <a:t>or VFD’s (Variable Frequency Drives)</a:t>
            </a:r>
            <a:endParaRPr lang="en-AU" sz="2400" b="1" dirty="0">
              <a:solidFill>
                <a:srgbClr val="0070C0"/>
              </a:solidFill>
            </a:endParaRPr>
          </a:p>
        </p:txBody>
      </p:sp>
      <p:sp>
        <p:nvSpPr>
          <p:cNvPr id="15" name="Rectangle 4"/>
          <p:cNvSpPr>
            <a:spLocks noChangeArrowheads="1"/>
          </p:cNvSpPr>
          <p:nvPr/>
        </p:nvSpPr>
        <p:spPr bwMode="auto">
          <a:xfrm>
            <a:off x="1923947" y="4365104"/>
            <a:ext cx="5090926" cy="1815882"/>
          </a:xfrm>
          <a:prstGeom prst="rect">
            <a:avLst/>
          </a:prstGeom>
          <a:noFill/>
          <a:ln w="9525">
            <a:noFill/>
            <a:miter lim="800000"/>
            <a:headEnd/>
            <a:tailEnd/>
          </a:ln>
        </p:spPr>
        <p:txBody>
          <a:bodyPr wrap="square" anchor="ctr">
            <a:spAutoFit/>
          </a:bodyPr>
          <a:lstStyle/>
          <a:p>
            <a:pPr marL="342900" indent="-342900">
              <a:buFont typeface="Arial" panose="020B0604020202020204" pitchFamily="34" charset="0"/>
              <a:buChar char="•"/>
            </a:pPr>
            <a:r>
              <a:rPr lang="en-AU" sz="1600" b="1" dirty="0" smtClean="0">
                <a:solidFill>
                  <a:srgbClr val="0070C0"/>
                </a:solidFill>
              </a:rPr>
              <a:t>PWM – Pulse width Modulation</a:t>
            </a:r>
          </a:p>
          <a:p>
            <a:pPr marL="342900" indent="-342900">
              <a:buFont typeface="Arial" panose="020B0604020202020204" pitchFamily="34" charset="0"/>
              <a:buChar char="•"/>
            </a:pPr>
            <a:endParaRPr lang="en-AU" sz="1600" b="1" dirty="0" smtClean="0">
              <a:solidFill>
                <a:srgbClr val="0070C0"/>
              </a:solidFill>
            </a:endParaRPr>
          </a:p>
          <a:p>
            <a:pPr marL="342900" indent="-342900">
              <a:buFont typeface="Arial" panose="020B0604020202020204" pitchFamily="34" charset="0"/>
              <a:buChar char="•"/>
            </a:pPr>
            <a:r>
              <a:rPr lang="en-AU" sz="1600" b="1" dirty="0" smtClean="0">
                <a:solidFill>
                  <a:srgbClr val="0070C0"/>
                </a:solidFill>
              </a:rPr>
              <a:t>CSI – Current Source Inverter</a:t>
            </a:r>
          </a:p>
          <a:p>
            <a:pPr marL="342900" indent="-342900">
              <a:buFont typeface="Arial" panose="020B0604020202020204" pitchFamily="34" charset="0"/>
              <a:buChar char="•"/>
            </a:pPr>
            <a:endParaRPr lang="en-AU" sz="1600" b="1" dirty="0" smtClean="0">
              <a:solidFill>
                <a:srgbClr val="0070C0"/>
              </a:solidFill>
            </a:endParaRPr>
          </a:p>
          <a:p>
            <a:pPr marL="342900" indent="-342900">
              <a:buFont typeface="Arial" panose="020B0604020202020204" pitchFamily="34" charset="0"/>
              <a:buChar char="•"/>
            </a:pPr>
            <a:r>
              <a:rPr lang="en-AU" sz="1600" b="1" dirty="0" smtClean="0">
                <a:solidFill>
                  <a:srgbClr val="0070C0"/>
                </a:solidFill>
              </a:rPr>
              <a:t>VSI – Voltage Source inverter</a:t>
            </a:r>
          </a:p>
          <a:p>
            <a:pPr marL="342900" indent="-342900">
              <a:buFont typeface="Arial" panose="020B0604020202020204" pitchFamily="34" charset="0"/>
              <a:buChar char="•"/>
            </a:pPr>
            <a:endParaRPr lang="en-AU" sz="1600" b="1" dirty="0">
              <a:solidFill>
                <a:srgbClr val="0070C0"/>
              </a:solidFill>
            </a:endParaRPr>
          </a:p>
          <a:p>
            <a:pPr marL="342900" indent="-342900">
              <a:buFont typeface="Arial" panose="020B0604020202020204" pitchFamily="34" charset="0"/>
              <a:buChar char="•"/>
            </a:pPr>
            <a:r>
              <a:rPr lang="en-AU" sz="1600" b="1" dirty="0" smtClean="0">
                <a:solidFill>
                  <a:srgbClr val="0070C0"/>
                </a:solidFill>
              </a:rPr>
              <a:t>Flux Vector PWM Drives</a:t>
            </a:r>
            <a:endParaRPr lang="en-AU" sz="1600" b="1" dirty="0" smtClean="0">
              <a:solidFill>
                <a:srgbClr val="0070C0"/>
              </a:solidFill>
            </a:endParaRPr>
          </a:p>
        </p:txBody>
      </p:sp>
      <p:sp>
        <p:nvSpPr>
          <p:cNvPr id="6" name="Rectangle 4"/>
          <p:cNvSpPr>
            <a:spLocks noChangeArrowheads="1"/>
          </p:cNvSpPr>
          <p:nvPr/>
        </p:nvSpPr>
        <p:spPr bwMode="auto">
          <a:xfrm>
            <a:off x="827584" y="3206488"/>
            <a:ext cx="7488832" cy="1015663"/>
          </a:xfrm>
          <a:prstGeom prst="rect">
            <a:avLst/>
          </a:prstGeom>
          <a:noFill/>
          <a:ln w="9525">
            <a:noFill/>
            <a:miter lim="800000"/>
            <a:headEnd/>
            <a:tailEnd/>
          </a:ln>
        </p:spPr>
        <p:txBody>
          <a:bodyPr wrap="square" anchor="ctr">
            <a:spAutoFit/>
          </a:bodyPr>
          <a:lstStyle/>
          <a:p>
            <a:pPr marL="342900" indent="-342900">
              <a:buFont typeface="Arial" panose="020B0604020202020204" pitchFamily="34" charset="0"/>
              <a:buChar char="•"/>
            </a:pPr>
            <a:r>
              <a:rPr lang="en-AU" sz="2000" dirty="0" smtClean="0"/>
              <a:t>There are 3 </a:t>
            </a:r>
            <a:r>
              <a:rPr lang="en-AU" sz="2000" dirty="0"/>
              <a:t>basic types of variable frequency drives </a:t>
            </a:r>
            <a:r>
              <a:rPr lang="en-AU" sz="2000" dirty="0" smtClean="0"/>
              <a:t>that offer </a:t>
            </a:r>
            <a:r>
              <a:rPr lang="en-AU" sz="2000" dirty="0"/>
              <a:t>certain advantages as well as disadvantages depending on your motor application. </a:t>
            </a:r>
            <a:endParaRPr lang="en-AU" sz="2000" b="1" dirty="0" smtClean="0">
              <a:solidFill>
                <a:srgbClr val="0070C0"/>
              </a:solidFill>
            </a:endParaRPr>
          </a:p>
        </p:txBody>
      </p:sp>
      <p:sp>
        <p:nvSpPr>
          <p:cNvPr id="7" name="Rectangle 4"/>
          <p:cNvSpPr>
            <a:spLocks noChangeArrowheads="1"/>
          </p:cNvSpPr>
          <p:nvPr/>
        </p:nvSpPr>
        <p:spPr bwMode="auto">
          <a:xfrm>
            <a:off x="791580" y="1684529"/>
            <a:ext cx="7488832" cy="1323439"/>
          </a:xfrm>
          <a:prstGeom prst="rect">
            <a:avLst/>
          </a:prstGeom>
          <a:noFill/>
          <a:ln w="9525">
            <a:noFill/>
            <a:miter lim="800000"/>
            <a:headEnd/>
            <a:tailEnd/>
          </a:ln>
        </p:spPr>
        <p:txBody>
          <a:bodyPr wrap="square" anchor="ctr">
            <a:spAutoFit/>
          </a:bodyPr>
          <a:lstStyle/>
          <a:p>
            <a:pPr marL="342900" indent="-342900">
              <a:buFont typeface="Arial" panose="020B0604020202020204" pitchFamily="34" charset="0"/>
              <a:buChar char="•"/>
            </a:pPr>
            <a:r>
              <a:rPr lang="en-AU" sz="2000" dirty="0"/>
              <a:t>While all variable frequency drives (VFDs) control the speed of an AC induction motor by varying the motor's supplied voltage and frequency of power, they all do not use the same designs in doing so. </a:t>
            </a:r>
            <a:endParaRPr lang="en-AU" sz="2000" b="1" dirty="0" smtClean="0">
              <a:solidFill>
                <a:srgbClr val="0070C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022641" y="799867"/>
            <a:ext cx="5040560" cy="461665"/>
          </a:xfrm>
          <a:prstGeom prst="rect">
            <a:avLst/>
          </a:prstGeom>
          <a:noFill/>
          <a:ln w="9525">
            <a:noFill/>
            <a:miter lim="800000"/>
            <a:headEnd/>
            <a:tailEnd/>
          </a:ln>
        </p:spPr>
        <p:txBody>
          <a:bodyPr wrap="square" anchor="ctr">
            <a:spAutoFit/>
          </a:bodyPr>
          <a:lstStyle/>
          <a:p>
            <a:pPr lvl="0"/>
            <a:r>
              <a:rPr lang="en-AU" sz="2400" b="1" dirty="0">
                <a:solidFill>
                  <a:srgbClr val="0070C0"/>
                </a:solidFill>
              </a:rPr>
              <a:t>PWM – Pulse width Modulation</a:t>
            </a:r>
          </a:p>
        </p:txBody>
      </p:sp>
      <p:sp>
        <p:nvSpPr>
          <p:cNvPr id="2" name="Rectangle 1"/>
          <p:cNvSpPr/>
          <p:nvPr/>
        </p:nvSpPr>
        <p:spPr>
          <a:xfrm>
            <a:off x="647564" y="1484784"/>
            <a:ext cx="7704856" cy="1754326"/>
          </a:xfrm>
          <a:prstGeom prst="rect">
            <a:avLst/>
          </a:prstGeom>
        </p:spPr>
        <p:txBody>
          <a:bodyPr wrap="square">
            <a:spAutoFit/>
          </a:bodyPr>
          <a:lstStyle/>
          <a:p>
            <a:r>
              <a:rPr lang="en-AU" dirty="0"/>
              <a:t>The term "pulse width modulation" explains how each transition of the alternating voltage output is actually a series of short pulses of varying widths. By varying the width of the pulses in each half cycle, the average power produced has a sine-like output. The number of transitions from positive to negative per second determines the actual frequency to the motor.</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3400644"/>
            <a:ext cx="5904656" cy="29523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82505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022641" y="799867"/>
            <a:ext cx="5040560" cy="461665"/>
          </a:xfrm>
          <a:prstGeom prst="rect">
            <a:avLst/>
          </a:prstGeom>
          <a:noFill/>
          <a:ln w="9525">
            <a:noFill/>
            <a:miter lim="800000"/>
            <a:headEnd/>
            <a:tailEnd/>
          </a:ln>
        </p:spPr>
        <p:txBody>
          <a:bodyPr wrap="square" anchor="ctr">
            <a:spAutoFit/>
          </a:bodyPr>
          <a:lstStyle/>
          <a:p>
            <a:r>
              <a:rPr lang="en-AU" sz="2400" b="1" dirty="0">
                <a:solidFill>
                  <a:srgbClr val="0070C0"/>
                </a:solidFill>
              </a:rPr>
              <a:t>PWM – Pulse width Modulation</a:t>
            </a:r>
          </a:p>
        </p:txBody>
      </p:sp>
      <p:sp>
        <p:nvSpPr>
          <p:cNvPr id="2" name="Rectangle 1"/>
          <p:cNvSpPr/>
          <p:nvPr/>
        </p:nvSpPr>
        <p:spPr>
          <a:xfrm>
            <a:off x="647564" y="1484784"/>
            <a:ext cx="7704856" cy="3693319"/>
          </a:xfrm>
          <a:prstGeom prst="rect">
            <a:avLst/>
          </a:prstGeom>
        </p:spPr>
        <p:txBody>
          <a:bodyPr wrap="square">
            <a:spAutoFit/>
          </a:bodyPr>
          <a:lstStyle/>
          <a:p>
            <a:r>
              <a:rPr lang="en-AU" b="1" u="sng" dirty="0">
                <a:solidFill>
                  <a:srgbClr val="0070C0"/>
                </a:solidFill>
              </a:rPr>
              <a:t>PWMs have the following advantages</a:t>
            </a:r>
            <a:r>
              <a:rPr lang="en-AU" b="1" u="sng" dirty="0" smtClean="0">
                <a:solidFill>
                  <a:srgbClr val="0070C0"/>
                </a:solidFill>
              </a:rPr>
              <a:t>.</a:t>
            </a:r>
          </a:p>
          <a:p>
            <a:endParaRPr lang="en-AU" b="1" dirty="0">
              <a:solidFill>
                <a:srgbClr val="0070C0"/>
              </a:solidFill>
            </a:endParaRPr>
          </a:p>
          <a:p>
            <a:pPr marL="285750" indent="-285750">
              <a:buFont typeface="Arial" charset="0"/>
              <a:buChar char="•"/>
            </a:pPr>
            <a:r>
              <a:rPr lang="en-AU" b="1" dirty="0" smtClean="0">
                <a:solidFill>
                  <a:srgbClr val="0070C0"/>
                </a:solidFill>
              </a:rPr>
              <a:t>Excellent </a:t>
            </a:r>
            <a:r>
              <a:rPr lang="en-AU" b="1" dirty="0">
                <a:solidFill>
                  <a:srgbClr val="0070C0"/>
                </a:solidFill>
              </a:rPr>
              <a:t>input power factor due to fixed DC bus voltage</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charset="0"/>
              <a:buChar char="•"/>
            </a:pPr>
            <a:r>
              <a:rPr lang="en-AU" b="1" dirty="0" smtClean="0">
                <a:solidFill>
                  <a:srgbClr val="0070C0"/>
                </a:solidFill>
              </a:rPr>
              <a:t>No </a:t>
            </a:r>
            <a:r>
              <a:rPr lang="en-AU" b="1" dirty="0">
                <a:solidFill>
                  <a:srgbClr val="0070C0"/>
                </a:solidFill>
              </a:rPr>
              <a:t>motor cogging normally found with six-step inverters</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charset="0"/>
              <a:buChar char="•"/>
            </a:pPr>
            <a:r>
              <a:rPr lang="en-AU" b="1" dirty="0" smtClean="0">
                <a:solidFill>
                  <a:srgbClr val="0070C0"/>
                </a:solidFill>
              </a:rPr>
              <a:t>Highest </a:t>
            </a:r>
            <a:r>
              <a:rPr lang="en-AU" b="1" dirty="0">
                <a:solidFill>
                  <a:srgbClr val="0070C0"/>
                </a:solidFill>
              </a:rPr>
              <a:t>efficiencies: 92% to 96</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charset="0"/>
              <a:buChar char="•"/>
            </a:pPr>
            <a:r>
              <a:rPr lang="en-AU" b="1" dirty="0" smtClean="0">
                <a:solidFill>
                  <a:srgbClr val="0070C0"/>
                </a:solidFill>
              </a:rPr>
              <a:t>Compatibility </a:t>
            </a:r>
            <a:r>
              <a:rPr lang="en-AU" b="1" dirty="0">
                <a:solidFill>
                  <a:srgbClr val="0070C0"/>
                </a:solidFill>
              </a:rPr>
              <a:t>with </a:t>
            </a:r>
            <a:r>
              <a:rPr lang="en-AU" b="1" dirty="0" smtClean="0">
                <a:solidFill>
                  <a:srgbClr val="0070C0"/>
                </a:solidFill>
              </a:rPr>
              <a:t>multi motor </a:t>
            </a:r>
            <a:r>
              <a:rPr lang="en-AU" b="1" dirty="0">
                <a:solidFill>
                  <a:srgbClr val="0070C0"/>
                </a:solidFill>
              </a:rPr>
              <a:t>applications</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charset="0"/>
              <a:buChar char="•"/>
            </a:pPr>
            <a:r>
              <a:rPr lang="en-AU" b="1" dirty="0" smtClean="0">
                <a:solidFill>
                  <a:srgbClr val="0070C0"/>
                </a:solidFill>
              </a:rPr>
              <a:t>Ability </a:t>
            </a:r>
            <a:r>
              <a:rPr lang="en-AU" b="1" dirty="0">
                <a:solidFill>
                  <a:srgbClr val="0070C0"/>
                </a:solidFill>
              </a:rPr>
              <a:t>to ride through a 3 to 5 Hz power loss</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panose="020B0604020202020204" pitchFamily="34" charset="0"/>
              <a:buChar char="•"/>
            </a:pPr>
            <a:r>
              <a:rPr lang="en-AU" b="1" dirty="0" smtClean="0">
                <a:solidFill>
                  <a:srgbClr val="0070C0"/>
                </a:solidFill>
              </a:rPr>
              <a:t>Lower </a:t>
            </a:r>
            <a:r>
              <a:rPr lang="en-AU" b="1" dirty="0">
                <a:solidFill>
                  <a:srgbClr val="0070C0"/>
                </a:solidFill>
              </a:rPr>
              <a:t>initial cost.</a:t>
            </a:r>
          </a:p>
        </p:txBody>
      </p:sp>
    </p:spTree>
    <p:extLst>
      <p:ext uri="{BB962C8B-B14F-4D97-AF65-F5344CB8AC3E}">
        <p14:creationId xmlns:p14="http://schemas.microsoft.com/office/powerpoint/2010/main" val="3058171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022641" y="799867"/>
            <a:ext cx="5040560" cy="461665"/>
          </a:xfrm>
          <a:prstGeom prst="rect">
            <a:avLst/>
          </a:prstGeom>
          <a:noFill/>
          <a:ln w="9525">
            <a:noFill/>
            <a:miter lim="800000"/>
            <a:headEnd/>
            <a:tailEnd/>
          </a:ln>
        </p:spPr>
        <p:txBody>
          <a:bodyPr wrap="square" anchor="ctr">
            <a:spAutoFit/>
          </a:bodyPr>
          <a:lstStyle/>
          <a:p>
            <a:r>
              <a:rPr lang="en-AU" sz="2400" b="1" dirty="0">
                <a:solidFill>
                  <a:srgbClr val="0070C0"/>
                </a:solidFill>
              </a:rPr>
              <a:t>PWM – Pulse width Modulation</a:t>
            </a:r>
          </a:p>
        </p:txBody>
      </p:sp>
      <p:sp>
        <p:nvSpPr>
          <p:cNvPr id="2" name="Rectangle 1"/>
          <p:cNvSpPr/>
          <p:nvPr/>
        </p:nvSpPr>
        <p:spPr>
          <a:xfrm>
            <a:off x="647564" y="1484784"/>
            <a:ext cx="7704856" cy="2862322"/>
          </a:xfrm>
          <a:prstGeom prst="rect">
            <a:avLst/>
          </a:prstGeom>
        </p:spPr>
        <p:txBody>
          <a:bodyPr wrap="square">
            <a:spAutoFit/>
          </a:bodyPr>
          <a:lstStyle/>
          <a:p>
            <a:r>
              <a:rPr lang="en-AU" b="1" dirty="0">
                <a:solidFill>
                  <a:srgbClr val="0070C0"/>
                </a:solidFill>
              </a:rPr>
              <a:t>The following are </a:t>
            </a:r>
            <a:r>
              <a:rPr lang="en-AU" b="1" u="sng" dirty="0">
                <a:solidFill>
                  <a:srgbClr val="0070C0"/>
                </a:solidFill>
              </a:rPr>
              <a:t>disadvantages, </a:t>
            </a:r>
            <a:r>
              <a:rPr lang="en-AU" b="1" dirty="0">
                <a:solidFill>
                  <a:srgbClr val="0070C0"/>
                </a:solidFill>
              </a:rPr>
              <a:t>however, that you should also consider</a:t>
            </a:r>
            <a:r>
              <a:rPr lang="en-AU" b="1" dirty="0" smtClean="0">
                <a:solidFill>
                  <a:srgbClr val="0070C0"/>
                </a:solidFill>
              </a:rPr>
              <a:t>.</a:t>
            </a:r>
          </a:p>
          <a:p>
            <a:endParaRPr lang="en-AU" b="1" dirty="0">
              <a:solidFill>
                <a:srgbClr val="0070C0"/>
              </a:solidFill>
            </a:endParaRPr>
          </a:p>
          <a:p>
            <a:pPr marL="285750" indent="-285750">
              <a:buFont typeface="Arial" charset="0"/>
              <a:buChar char="•"/>
            </a:pPr>
            <a:r>
              <a:rPr lang="en-AU" b="1" dirty="0" smtClean="0">
                <a:solidFill>
                  <a:srgbClr val="0070C0"/>
                </a:solidFill>
              </a:rPr>
              <a:t>Motor </a:t>
            </a:r>
            <a:r>
              <a:rPr lang="en-AU" b="1" dirty="0">
                <a:solidFill>
                  <a:srgbClr val="0070C0"/>
                </a:solidFill>
              </a:rPr>
              <a:t>heating and insulation breakdown in some applications due to high frequency switching of transistors</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charset="0"/>
              <a:buChar char="•"/>
            </a:pPr>
            <a:r>
              <a:rPr lang="en-AU" b="1" dirty="0" smtClean="0">
                <a:solidFill>
                  <a:srgbClr val="0070C0"/>
                </a:solidFill>
              </a:rPr>
              <a:t>Non-regenerative </a:t>
            </a:r>
            <a:r>
              <a:rPr lang="en-AU" b="1" dirty="0">
                <a:solidFill>
                  <a:srgbClr val="0070C0"/>
                </a:solidFill>
              </a:rPr>
              <a:t>operation</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panose="020B0604020202020204" pitchFamily="34" charset="0"/>
              <a:buChar char="•"/>
            </a:pPr>
            <a:r>
              <a:rPr lang="en-AU" b="1" dirty="0" smtClean="0">
                <a:solidFill>
                  <a:srgbClr val="0070C0"/>
                </a:solidFill>
              </a:rPr>
              <a:t>Line-side </a:t>
            </a:r>
            <a:r>
              <a:rPr lang="en-AU" b="1" dirty="0">
                <a:solidFill>
                  <a:srgbClr val="0070C0"/>
                </a:solidFill>
              </a:rPr>
              <a:t>power harmonics (depending on the application and size of the drive).</a:t>
            </a:r>
          </a:p>
        </p:txBody>
      </p:sp>
    </p:spTree>
    <p:extLst>
      <p:ext uri="{BB962C8B-B14F-4D97-AF65-F5344CB8AC3E}">
        <p14:creationId xmlns:p14="http://schemas.microsoft.com/office/powerpoint/2010/main" val="1875343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022641" y="799867"/>
            <a:ext cx="5040560" cy="461665"/>
          </a:xfrm>
          <a:prstGeom prst="rect">
            <a:avLst/>
          </a:prstGeom>
          <a:noFill/>
          <a:ln w="9525">
            <a:noFill/>
            <a:miter lim="800000"/>
            <a:headEnd/>
            <a:tailEnd/>
          </a:ln>
        </p:spPr>
        <p:txBody>
          <a:bodyPr wrap="square" anchor="ctr">
            <a:spAutoFit/>
          </a:bodyPr>
          <a:lstStyle/>
          <a:p>
            <a:r>
              <a:rPr lang="en-AU" sz="2400" b="1" dirty="0" smtClean="0">
                <a:solidFill>
                  <a:srgbClr val="0070C0"/>
                </a:solidFill>
              </a:rPr>
              <a:t>CSI </a:t>
            </a:r>
            <a:r>
              <a:rPr lang="en-AU" sz="2400" b="1" dirty="0">
                <a:solidFill>
                  <a:srgbClr val="0070C0"/>
                </a:solidFill>
              </a:rPr>
              <a:t>– </a:t>
            </a:r>
            <a:r>
              <a:rPr lang="en-AU" sz="2400" b="1" dirty="0" smtClean="0">
                <a:solidFill>
                  <a:srgbClr val="0070C0"/>
                </a:solidFill>
              </a:rPr>
              <a:t>Current Source Inverter</a:t>
            </a:r>
            <a:endParaRPr lang="en-AU" sz="2400" b="1" dirty="0">
              <a:solidFill>
                <a:srgbClr val="0070C0"/>
              </a:solidFill>
            </a:endParaRPr>
          </a:p>
        </p:txBody>
      </p:sp>
      <p:sp>
        <p:nvSpPr>
          <p:cNvPr id="2" name="Rectangle 1"/>
          <p:cNvSpPr/>
          <p:nvPr/>
        </p:nvSpPr>
        <p:spPr>
          <a:xfrm>
            <a:off x="647564" y="1484784"/>
            <a:ext cx="7704856" cy="2308324"/>
          </a:xfrm>
          <a:prstGeom prst="rect">
            <a:avLst/>
          </a:prstGeom>
        </p:spPr>
        <p:txBody>
          <a:bodyPr wrap="square">
            <a:spAutoFit/>
          </a:bodyPr>
          <a:lstStyle/>
          <a:p>
            <a:r>
              <a:rPr lang="en-AU" b="1" dirty="0" smtClean="0">
                <a:solidFill>
                  <a:srgbClr val="0070C0"/>
                </a:solidFill>
              </a:rPr>
              <a:t>The </a:t>
            </a:r>
            <a:r>
              <a:rPr lang="en-AU" b="1" dirty="0">
                <a:solidFill>
                  <a:srgbClr val="0070C0"/>
                </a:solidFill>
              </a:rPr>
              <a:t>incoming power source to the CSI design is converted to DC voltage in an SCR converter section, which regulates the incoming power and produces a variable DC bus voltage. This voltage is regulated by the firing of the SCRs as needed to maintain the proper volt/hertz ratio. SCRs are also used in the inverter section to produce the variable frequency output to the motor. CSI drives are inherently current regulating and require a large internal inductor to operate, as well as a motor load.</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861048"/>
            <a:ext cx="3776663" cy="1876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4845" y="3661022"/>
            <a:ext cx="3457575" cy="2276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30532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022641" y="799867"/>
            <a:ext cx="5040560" cy="461665"/>
          </a:xfrm>
          <a:prstGeom prst="rect">
            <a:avLst/>
          </a:prstGeom>
          <a:noFill/>
          <a:ln w="9525">
            <a:noFill/>
            <a:miter lim="800000"/>
            <a:headEnd/>
            <a:tailEnd/>
          </a:ln>
        </p:spPr>
        <p:txBody>
          <a:bodyPr wrap="square" anchor="ctr">
            <a:spAutoFit/>
          </a:bodyPr>
          <a:lstStyle/>
          <a:p>
            <a:pPr lvl="0"/>
            <a:r>
              <a:rPr lang="en-AU" sz="2400" b="1" dirty="0">
                <a:solidFill>
                  <a:srgbClr val="0070C0"/>
                </a:solidFill>
              </a:rPr>
              <a:t>CSI – Current Source </a:t>
            </a:r>
            <a:r>
              <a:rPr lang="en-AU" sz="2400" b="1" dirty="0" smtClean="0">
                <a:solidFill>
                  <a:srgbClr val="0070C0"/>
                </a:solidFill>
              </a:rPr>
              <a:t>Inverter</a:t>
            </a:r>
            <a:endParaRPr lang="en-AU" sz="2400" b="1" dirty="0">
              <a:solidFill>
                <a:srgbClr val="0070C0"/>
              </a:solidFill>
            </a:endParaRPr>
          </a:p>
        </p:txBody>
      </p:sp>
      <p:sp>
        <p:nvSpPr>
          <p:cNvPr id="2" name="Rectangle 1"/>
          <p:cNvSpPr/>
          <p:nvPr/>
        </p:nvSpPr>
        <p:spPr>
          <a:xfrm>
            <a:off x="647564" y="1484784"/>
            <a:ext cx="7704856" cy="2308324"/>
          </a:xfrm>
          <a:prstGeom prst="rect">
            <a:avLst/>
          </a:prstGeom>
        </p:spPr>
        <p:txBody>
          <a:bodyPr wrap="square">
            <a:spAutoFit/>
          </a:bodyPr>
          <a:lstStyle/>
          <a:p>
            <a:r>
              <a:rPr lang="en-AU" b="1" dirty="0">
                <a:solidFill>
                  <a:srgbClr val="0070C0"/>
                </a:solidFill>
              </a:rPr>
              <a:t>CSIs have the following </a:t>
            </a:r>
            <a:r>
              <a:rPr lang="en-AU" b="1" u="sng" dirty="0">
                <a:solidFill>
                  <a:srgbClr val="0070C0"/>
                </a:solidFill>
              </a:rPr>
              <a:t>advantages</a:t>
            </a:r>
            <a:r>
              <a:rPr lang="en-AU" b="1" dirty="0" smtClean="0">
                <a:solidFill>
                  <a:srgbClr val="0070C0"/>
                </a:solidFill>
              </a:rPr>
              <a:t>.</a:t>
            </a:r>
          </a:p>
          <a:p>
            <a:endParaRPr lang="en-AU" b="1" u="sng" dirty="0">
              <a:solidFill>
                <a:srgbClr val="0070C0"/>
              </a:solidFill>
            </a:endParaRPr>
          </a:p>
          <a:p>
            <a:pPr marL="285750" indent="-285750">
              <a:buFont typeface="Arial" charset="0"/>
              <a:buChar char="•"/>
            </a:pPr>
            <a:r>
              <a:rPr lang="en-AU" b="1" dirty="0" smtClean="0">
                <a:solidFill>
                  <a:srgbClr val="0070C0"/>
                </a:solidFill>
              </a:rPr>
              <a:t>Reliability </a:t>
            </a:r>
            <a:r>
              <a:rPr lang="en-AU" b="1" dirty="0">
                <a:solidFill>
                  <a:srgbClr val="0070C0"/>
                </a:solidFill>
              </a:rPr>
              <a:t>due to inherent current limiting operation</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charset="0"/>
              <a:buChar char="•"/>
            </a:pPr>
            <a:r>
              <a:rPr lang="en-AU" b="1" dirty="0" smtClean="0">
                <a:solidFill>
                  <a:srgbClr val="0070C0"/>
                </a:solidFill>
              </a:rPr>
              <a:t>Regenerative </a:t>
            </a:r>
            <a:r>
              <a:rPr lang="en-AU" b="1" dirty="0">
                <a:solidFill>
                  <a:srgbClr val="0070C0"/>
                </a:solidFill>
              </a:rPr>
              <a:t>power capability</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panose="020B0604020202020204" pitchFamily="34" charset="0"/>
              <a:buChar char="•"/>
            </a:pPr>
            <a:r>
              <a:rPr lang="en-AU" b="1" dirty="0" smtClean="0">
                <a:solidFill>
                  <a:srgbClr val="0070C0"/>
                </a:solidFill>
              </a:rPr>
              <a:t>Simple </a:t>
            </a:r>
            <a:r>
              <a:rPr lang="en-AU" b="1" dirty="0">
                <a:solidFill>
                  <a:srgbClr val="0070C0"/>
                </a:solidFill>
              </a:rPr>
              <a:t>circuitry.</a:t>
            </a:r>
          </a:p>
          <a:p>
            <a:endParaRPr lang="en-AU" dirty="0">
              <a:solidFill>
                <a:prstClr val="black"/>
              </a:solidFill>
            </a:endParaRPr>
          </a:p>
        </p:txBody>
      </p:sp>
    </p:spTree>
    <p:extLst>
      <p:ext uri="{BB962C8B-B14F-4D97-AF65-F5344CB8AC3E}">
        <p14:creationId xmlns:p14="http://schemas.microsoft.com/office/powerpoint/2010/main" val="1481067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022641" y="799867"/>
            <a:ext cx="5040560" cy="461665"/>
          </a:xfrm>
          <a:prstGeom prst="rect">
            <a:avLst/>
          </a:prstGeom>
          <a:noFill/>
          <a:ln w="9525">
            <a:noFill/>
            <a:miter lim="800000"/>
            <a:headEnd/>
            <a:tailEnd/>
          </a:ln>
        </p:spPr>
        <p:txBody>
          <a:bodyPr wrap="square" anchor="ctr">
            <a:spAutoFit/>
          </a:bodyPr>
          <a:lstStyle/>
          <a:p>
            <a:r>
              <a:rPr lang="en-AU" sz="2400" b="1" dirty="0">
                <a:solidFill>
                  <a:srgbClr val="0070C0"/>
                </a:solidFill>
              </a:rPr>
              <a:t>CSI – Current Source </a:t>
            </a:r>
            <a:r>
              <a:rPr lang="en-AU" sz="2400" b="1" dirty="0" smtClean="0">
                <a:solidFill>
                  <a:srgbClr val="0070C0"/>
                </a:solidFill>
              </a:rPr>
              <a:t>Inverter</a:t>
            </a:r>
            <a:endParaRPr lang="en-AU" sz="2400" b="1" dirty="0">
              <a:solidFill>
                <a:srgbClr val="0070C0"/>
              </a:solidFill>
            </a:endParaRPr>
          </a:p>
        </p:txBody>
      </p:sp>
      <p:sp>
        <p:nvSpPr>
          <p:cNvPr id="2" name="Rectangle 1"/>
          <p:cNvSpPr/>
          <p:nvPr/>
        </p:nvSpPr>
        <p:spPr>
          <a:xfrm>
            <a:off x="647564" y="1484784"/>
            <a:ext cx="7704856" cy="4247317"/>
          </a:xfrm>
          <a:prstGeom prst="rect">
            <a:avLst/>
          </a:prstGeom>
        </p:spPr>
        <p:txBody>
          <a:bodyPr wrap="square">
            <a:spAutoFit/>
          </a:bodyPr>
          <a:lstStyle/>
          <a:p>
            <a:r>
              <a:rPr lang="en-AU" b="1" dirty="0" smtClean="0">
                <a:solidFill>
                  <a:srgbClr val="0070C0"/>
                </a:solidFill>
              </a:rPr>
              <a:t>The </a:t>
            </a:r>
            <a:r>
              <a:rPr lang="en-AU" b="1" dirty="0">
                <a:solidFill>
                  <a:srgbClr val="0070C0"/>
                </a:solidFill>
              </a:rPr>
              <a:t>following are </a:t>
            </a:r>
            <a:r>
              <a:rPr lang="en-AU" b="1" u="sng" dirty="0">
                <a:solidFill>
                  <a:srgbClr val="0070C0"/>
                </a:solidFill>
              </a:rPr>
              <a:t>disadvantages</a:t>
            </a:r>
            <a:r>
              <a:rPr lang="en-AU" b="1" dirty="0">
                <a:solidFill>
                  <a:srgbClr val="0070C0"/>
                </a:solidFill>
              </a:rPr>
              <a:t>, however, in the use of CSI technology</a:t>
            </a:r>
            <a:r>
              <a:rPr lang="en-AU" b="1" dirty="0" smtClean="0">
                <a:solidFill>
                  <a:srgbClr val="0070C0"/>
                </a:solidFill>
              </a:rPr>
              <a:t>.</a:t>
            </a:r>
          </a:p>
          <a:p>
            <a:endParaRPr lang="en-AU" b="1" dirty="0">
              <a:solidFill>
                <a:srgbClr val="0070C0"/>
              </a:solidFill>
            </a:endParaRPr>
          </a:p>
          <a:p>
            <a:pPr marL="285750" indent="-285750">
              <a:buFont typeface="Arial" charset="0"/>
              <a:buChar char="•"/>
            </a:pPr>
            <a:r>
              <a:rPr lang="en-AU" b="1" dirty="0" smtClean="0">
                <a:solidFill>
                  <a:srgbClr val="0070C0"/>
                </a:solidFill>
              </a:rPr>
              <a:t>Large </a:t>
            </a:r>
            <a:r>
              <a:rPr lang="en-AU" b="1" dirty="0">
                <a:solidFill>
                  <a:srgbClr val="0070C0"/>
                </a:solidFill>
              </a:rPr>
              <a:t>power harmonic generation back into power source</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charset="0"/>
              <a:buChar char="•"/>
            </a:pPr>
            <a:r>
              <a:rPr lang="en-AU" b="1" dirty="0" smtClean="0">
                <a:solidFill>
                  <a:srgbClr val="0070C0"/>
                </a:solidFill>
              </a:rPr>
              <a:t>Cogging </a:t>
            </a:r>
            <a:r>
              <a:rPr lang="en-AU" b="1" dirty="0">
                <a:solidFill>
                  <a:srgbClr val="0070C0"/>
                </a:solidFill>
              </a:rPr>
              <a:t>below 6 Hz due to square wave output</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charset="0"/>
              <a:buChar char="•"/>
            </a:pPr>
            <a:r>
              <a:rPr lang="en-AU" b="1" dirty="0" smtClean="0">
                <a:solidFill>
                  <a:srgbClr val="0070C0"/>
                </a:solidFill>
              </a:rPr>
              <a:t>Use </a:t>
            </a:r>
            <a:r>
              <a:rPr lang="en-AU" b="1" dirty="0">
                <a:solidFill>
                  <a:srgbClr val="0070C0"/>
                </a:solidFill>
              </a:rPr>
              <a:t>of large and costly inductor</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charset="0"/>
              <a:buChar char="•"/>
            </a:pPr>
            <a:r>
              <a:rPr lang="en-AU" b="1" dirty="0" smtClean="0">
                <a:solidFill>
                  <a:srgbClr val="0070C0"/>
                </a:solidFill>
              </a:rPr>
              <a:t>HV </a:t>
            </a:r>
            <a:r>
              <a:rPr lang="en-AU" b="1" dirty="0">
                <a:solidFill>
                  <a:srgbClr val="0070C0"/>
                </a:solidFill>
              </a:rPr>
              <a:t>spikes to motor windings</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charset="0"/>
              <a:buChar char="•"/>
            </a:pPr>
            <a:r>
              <a:rPr lang="en-AU" b="1" dirty="0" smtClean="0">
                <a:solidFill>
                  <a:srgbClr val="0070C0"/>
                </a:solidFill>
              </a:rPr>
              <a:t>Load </a:t>
            </a:r>
            <a:r>
              <a:rPr lang="en-AU" b="1" dirty="0">
                <a:solidFill>
                  <a:srgbClr val="0070C0"/>
                </a:solidFill>
              </a:rPr>
              <a:t>dependent; poor for </a:t>
            </a:r>
            <a:r>
              <a:rPr lang="en-AU" b="1" dirty="0" smtClean="0">
                <a:solidFill>
                  <a:srgbClr val="0070C0"/>
                </a:solidFill>
              </a:rPr>
              <a:t>multi motor </a:t>
            </a:r>
            <a:r>
              <a:rPr lang="en-AU" b="1" dirty="0">
                <a:solidFill>
                  <a:srgbClr val="0070C0"/>
                </a:solidFill>
              </a:rPr>
              <a:t>applications</a:t>
            </a:r>
            <a:r>
              <a:rPr lang="en-AU" b="1" dirty="0" smtClean="0">
                <a:solidFill>
                  <a:srgbClr val="0070C0"/>
                </a:solidFill>
              </a:rPr>
              <a:t>.</a:t>
            </a:r>
          </a:p>
          <a:p>
            <a:pPr marL="285750" indent="-285750">
              <a:buFont typeface="Arial" charset="0"/>
              <a:buChar char="•"/>
            </a:pPr>
            <a:endParaRPr lang="en-AU" b="1" dirty="0">
              <a:solidFill>
                <a:srgbClr val="0070C0"/>
              </a:solidFill>
            </a:endParaRPr>
          </a:p>
          <a:p>
            <a:pPr marL="285750" indent="-285750">
              <a:buFont typeface="Arial" panose="020B0604020202020204" pitchFamily="34" charset="0"/>
              <a:buChar char="•"/>
            </a:pPr>
            <a:r>
              <a:rPr lang="en-AU" b="1" dirty="0" smtClean="0">
                <a:solidFill>
                  <a:srgbClr val="0070C0"/>
                </a:solidFill>
              </a:rPr>
              <a:t>Poor </a:t>
            </a:r>
            <a:r>
              <a:rPr lang="en-AU" b="1" dirty="0">
                <a:solidFill>
                  <a:srgbClr val="0070C0"/>
                </a:solidFill>
              </a:rPr>
              <a:t>input power factor due to SCR converter section.</a:t>
            </a:r>
          </a:p>
          <a:p>
            <a:endParaRPr lang="en-AU" b="1" dirty="0">
              <a:solidFill>
                <a:srgbClr val="0070C0"/>
              </a:solidFill>
            </a:endParaRPr>
          </a:p>
        </p:txBody>
      </p:sp>
    </p:spTree>
    <p:extLst>
      <p:ext uri="{BB962C8B-B14F-4D97-AF65-F5344CB8AC3E}">
        <p14:creationId xmlns:p14="http://schemas.microsoft.com/office/powerpoint/2010/main" val="5205334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022641" y="799867"/>
            <a:ext cx="5040560" cy="461665"/>
          </a:xfrm>
          <a:prstGeom prst="rect">
            <a:avLst/>
          </a:prstGeom>
          <a:noFill/>
          <a:ln w="9525">
            <a:noFill/>
            <a:miter lim="800000"/>
            <a:headEnd/>
            <a:tailEnd/>
          </a:ln>
        </p:spPr>
        <p:txBody>
          <a:bodyPr wrap="square" anchor="ctr">
            <a:spAutoFit/>
          </a:bodyPr>
          <a:lstStyle/>
          <a:p>
            <a:r>
              <a:rPr lang="en-AU" sz="2400" b="1" dirty="0" smtClean="0">
                <a:solidFill>
                  <a:srgbClr val="0070C0"/>
                </a:solidFill>
              </a:rPr>
              <a:t>VSI </a:t>
            </a:r>
            <a:r>
              <a:rPr lang="en-AU" sz="2400" b="1" dirty="0">
                <a:solidFill>
                  <a:srgbClr val="0070C0"/>
                </a:solidFill>
              </a:rPr>
              <a:t>– </a:t>
            </a:r>
            <a:r>
              <a:rPr lang="en-AU" sz="2400" b="1" dirty="0" smtClean="0">
                <a:solidFill>
                  <a:srgbClr val="0070C0"/>
                </a:solidFill>
              </a:rPr>
              <a:t>Voltage </a:t>
            </a:r>
            <a:r>
              <a:rPr lang="en-AU" sz="2400" b="1" dirty="0" smtClean="0">
                <a:solidFill>
                  <a:srgbClr val="0070C0"/>
                </a:solidFill>
              </a:rPr>
              <a:t>Source </a:t>
            </a:r>
            <a:r>
              <a:rPr lang="en-AU" sz="2400" b="1" dirty="0" smtClean="0">
                <a:solidFill>
                  <a:srgbClr val="0070C0"/>
                </a:solidFill>
              </a:rPr>
              <a:t>Inverter</a:t>
            </a:r>
            <a:endParaRPr lang="en-AU" sz="2400" b="1" dirty="0">
              <a:solidFill>
                <a:srgbClr val="0070C0"/>
              </a:solidFill>
            </a:endParaRPr>
          </a:p>
        </p:txBody>
      </p:sp>
      <p:sp>
        <p:nvSpPr>
          <p:cNvPr id="2" name="Rectangle 1"/>
          <p:cNvSpPr/>
          <p:nvPr/>
        </p:nvSpPr>
        <p:spPr>
          <a:xfrm>
            <a:off x="647564" y="1484784"/>
            <a:ext cx="7704856" cy="1754326"/>
          </a:xfrm>
          <a:prstGeom prst="rect">
            <a:avLst/>
          </a:prstGeom>
        </p:spPr>
        <p:txBody>
          <a:bodyPr wrap="square">
            <a:spAutoFit/>
          </a:bodyPr>
          <a:lstStyle/>
          <a:p>
            <a:r>
              <a:rPr lang="en-AU" b="1" dirty="0">
                <a:solidFill>
                  <a:srgbClr val="0070C0"/>
                </a:solidFill>
              </a:rPr>
              <a:t>VSI drive is very similar to a CSI drive in that it also uses an SCR converter section to regulate DC bus voltage. Its inverter section produces a six-step output, but is not a current regulator like the CSI drive. This drive is considered a voltage regulator and uses transistors, SCRs or gate turn off </a:t>
            </a:r>
            <a:r>
              <a:rPr lang="en-AU" b="1" dirty="0" err="1">
                <a:solidFill>
                  <a:srgbClr val="0070C0"/>
                </a:solidFill>
              </a:rPr>
              <a:t>thyristors</a:t>
            </a:r>
            <a:r>
              <a:rPr lang="en-AU" b="1" dirty="0">
                <a:solidFill>
                  <a:srgbClr val="0070C0"/>
                </a:solidFill>
              </a:rPr>
              <a:t> (GTOs) to generate an adjustable frequency output to the motor.</a:t>
            </a:r>
          </a:p>
        </p:txBody>
      </p:sp>
      <p:pic>
        <p:nvPicPr>
          <p:cNvPr id="3074" name="Picture 2" descr="http://www.cpes.vt.edu/_images/showcase/T3.2_2011_Fig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429000"/>
            <a:ext cx="3276364" cy="2571521"/>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www.intechopen.com/source/html/6820/media/image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3356992"/>
            <a:ext cx="3744416"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62576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850</TotalTime>
  <Words>815</Words>
  <Application>Microsoft Office PowerPoint</Application>
  <PresentationFormat>On-screen Show (4:3)</PresentationFormat>
  <Paragraphs>101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Variable Speed Drives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END</vt:lpstr>
    </vt:vector>
  </TitlesOfParts>
  <Company>Central West TAFE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Manager</dc:creator>
  <cp:lastModifiedBy>Geoffs</cp:lastModifiedBy>
  <cp:revision>72</cp:revision>
  <dcterms:created xsi:type="dcterms:W3CDTF">2007-07-24T03:31:50Z</dcterms:created>
  <dcterms:modified xsi:type="dcterms:W3CDTF">2015-05-03T06:20:30Z</dcterms:modified>
</cp:coreProperties>
</file>