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26"/>
  </p:notesMasterIdLst>
  <p:handoutMasterIdLst>
    <p:handoutMasterId r:id="rId27"/>
  </p:handoutMasterIdLst>
  <p:sldIdLst>
    <p:sldId id="268" r:id="rId2"/>
    <p:sldId id="272" r:id="rId3"/>
    <p:sldId id="310" r:id="rId4"/>
    <p:sldId id="299" r:id="rId5"/>
    <p:sldId id="286" r:id="rId6"/>
    <p:sldId id="288" r:id="rId7"/>
    <p:sldId id="292" r:id="rId8"/>
    <p:sldId id="308" r:id="rId9"/>
    <p:sldId id="309" r:id="rId10"/>
    <p:sldId id="291" r:id="rId11"/>
    <p:sldId id="289" r:id="rId12"/>
    <p:sldId id="293" r:id="rId13"/>
    <p:sldId id="294" r:id="rId14"/>
    <p:sldId id="295" r:id="rId15"/>
    <p:sldId id="300" r:id="rId16"/>
    <p:sldId id="296" r:id="rId17"/>
    <p:sldId id="297" r:id="rId18"/>
    <p:sldId id="298" r:id="rId19"/>
    <p:sldId id="301" r:id="rId20"/>
    <p:sldId id="302" r:id="rId21"/>
    <p:sldId id="303" r:id="rId22"/>
    <p:sldId id="306" r:id="rId23"/>
    <p:sldId id="307" r:id="rId24"/>
    <p:sldId id="271" r:id="rId25"/>
  </p:sldIdLst>
  <p:sldSz cx="9144000" cy="6858000" type="screen4x3"/>
  <p:notesSz cx="6858000" cy="9144000"/>
  <p:defaultTextStyle>
    <a:defPPr>
      <a:defRPr lang="en-AU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orient="horz" pos="3792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orient="horz" pos="3552">
          <p15:clr>
            <a:srgbClr val="A4A3A4"/>
          </p15:clr>
        </p15:guide>
        <p15:guide id="5" orient="horz" pos="204">
          <p15:clr>
            <a:srgbClr val="A4A3A4"/>
          </p15:clr>
        </p15:guide>
        <p15:guide id="6" orient="horz" pos="528">
          <p15:clr>
            <a:srgbClr val="A4A3A4"/>
          </p15:clr>
        </p15:guide>
        <p15:guide id="7" pos="2880">
          <p15:clr>
            <a:srgbClr val="A4A3A4"/>
          </p15:clr>
        </p15:guide>
        <p15:guide id="8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9900"/>
    <a:srgbClr val="FF9933"/>
    <a:srgbClr val="FFCC66"/>
    <a:srgbClr val="990033"/>
    <a:srgbClr val="FFFF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5541" autoAdjust="0"/>
  </p:normalViewPr>
  <p:slideViewPr>
    <p:cSldViewPr>
      <p:cViewPr varScale="1">
        <p:scale>
          <a:sx n="111" d="100"/>
          <a:sy n="111" d="100"/>
        </p:scale>
        <p:origin x="1236" y="108"/>
      </p:cViewPr>
      <p:guideLst>
        <p:guide orient="horz" pos="2352"/>
        <p:guide orient="horz" pos="3792"/>
        <p:guide orient="horz" pos="3024"/>
        <p:guide orient="horz" pos="3552"/>
        <p:guide orient="horz" pos="204"/>
        <p:guide orient="horz" pos="528"/>
        <p:guide pos="2880"/>
        <p:guide pos="576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AU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AU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AU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719BBF-0546-4CEE-9E6F-AA8CA39D2083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68556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AU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AU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AU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FC10BA26-1FC5-42CE-A5D6-1E76C984B2CB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15094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587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78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5710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187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8865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256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788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79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65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46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943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47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72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21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81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7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568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914400" y="838200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2133600" y="4953000"/>
            <a:ext cx="579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chemeClr val="tx1"/>
                </a:solidFill>
              </a:rPr>
              <a:t>Click the left mouse button for each slide</a:t>
            </a:r>
            <a:endParaRPr lang="en-AU" altLang="en-US">
              <a:solidFill>
                <a:schemeClr val="tx1"/>
              </a:solidFill>
            </a:endParaRP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7219950" y="403225"/>
            <a:ext cx="1695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chemeClr val="accent2"/>
                </a:solidFill>
              </a:rPr>
              <a:t>Electrical Trades</a:t>
            </a:r>
            <a:endParaRPr lang="en-AU" altLang="en-US" sz="1400">
              <a:solidFill>
                <a:schemeClr val="accent2"/>
              </a:solidFill>
            </a:endParaRPr>
          </a:p>
        </p:txBody>
      </p:sp>
      <p:sp>
        <p:nvSpPr>
          <p:cNvPr id="17433" name="AutoShape 25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2152650" y="6459538"/>
            <a:ext cx="428148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dirty="0" smtClean="0">
                <a:solidFill>
                  <a:srgbClr val="CC6600"/>
                </a:solidFill>
              </a:rPr>
              <a:t>Updated 11Oct 2017. G Fielding</a:t>
            </a:r>
            <a:endParaRPr lang="en-AU" altLang="en-US" sz="1200" dirty="0">
              <a:solidFill>
                <a:srgbClr val="CC6600"/>
              </a:solidFill>
            </a:endParaRP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1562100" y="5562600"/>
            <a:ext cx="601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(Or press the SPACEBAR or ENTER  key)</a:t>
            </a:r>
            <a:endParaRPr lang="en-AU" altLang="en-US" sz="1600"/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1778350" y="2000071"/>
            <a:ext cx="57531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None/>
            </a:pPr>
            <a:r>
              <a:rPr lang="en-AU" altLang="en-US" sz="3600" b="1" dirty="0">
                <a:solidFill>
                  <a:srgbClr val="990033"/>
                </a:solidFill>
                <a:cs typeface="Times New Roman" panose="02020603050405020304" pitchFamily="18" charset="0"/>
              </a:rPr>
              <a:t>Three Phase </a:t>
            </a:r>
            <a:r>
              <a:rPr lang="en-AU" altLang="en-US" sz="3600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Star and  </a:t>
            </a:r>
            <a:r>
              <a:rPr lang="en-AU" altLang="en-US" sz="3600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Delta concepts</a:t>
            </a:r>
            <a:r>
              <a:rPr lang="en-AU" altLang="en-US" sz="3600" b="1" dirty="0" smtClean="0">
                <a:solidFill>
                  <a:srgbClr val="990033"/>
                </a:solidFill>
              </a:rPr>
              <a:t> </a:t>
            </a:r>
            <a:endParaRPr lang="en-US" altLang="en-US" sz="3600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3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8851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78852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1104900" y="1001713"/>
            <a:ext cx="7277100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What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is the voltage between the star point and earth if three identical electrical devices are connected in star? </a:t>
            </a: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867377" y="5865104"/>
            <a:ext cx="7829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Zero volts. </a:t>
            </a:r>
          </a:p>
        </p:txBody>
      </p:sp>
      <p:graphicFrame>
        <p:nvGraphicFramePr>
          <p:cNvPr id="788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298756"/>
              </p:ext>
            </p:extLst>
          </p:nvPr>
        </p:nvGraphicFramePr>
        <p:xfrm>
          <a:off x="2022674" y="1926867"/>
          <a:ext cx="5357638" cy="3723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2" name="Bitmap Image" r:id="rId3" imgW="3467584" imgH="2476190" progId="Paint.Picture">
                  <p:embed/>
                </p:oleObj>
              </mc:Choice>
              <mc:Fallback>
                <p:oleObj name="Bitmap Image" r:id="rId3" imgW="3467584" imgH="2476190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2674" y="1926867"/>
                        <a:ext cx="5357638" cy="37232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8" name="AutoShape 10"/>
          <p:cNvSpPr>
            <a:spLocks noChangeArrowheads="1"/>
          </p:cNvSpPr>
          <p:nvPr/>
        </p:nvSpPr>
        <p:spPr bwMode="auto">
          <a:xfrm>
            <a:off x="7249127" y="2189198"/>
            <a:ext cx="1447800" cy="457200"/>
          </a:xfrm>
          <a:prstGeom prst="wedgeRectCallout">
            <a:avLst>
              <a:gd name="adj1" fmla="val -111843"/>
              <a:gd name="adj2" fmla="val 200000"/>
            </a:avLst>
          </a:prstGeom>
          <a:noFill/>
          <a:ln w="9525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r>
              <a:rPr lang="en-US" altLang="en-US" dirty="0"/>
              <a:t>Zero volts</a:t>
            </a:r>
            <a:endParaRPr lang="en-AU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 animBg="1" autoUpdateAnimBg="0"/>
      <p:bldP spid="78855" grpId="0" autoUpdateAnimBg="0"/>
      <p:bldP spid="78858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6803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76804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946175" y="856429"/>
            <a:ext cx="7277100" cy="1325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Three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identical resistors or windings are connected in STAR. What is the name given to the values of voltage and current with respect to each of the three identical components? 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895350" y="5501286"/>
            <a:ext cx="72771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Phase current or voltage; or coil current or voltage if the components are coils - as in motors or transformers.</a:t>
            </a:r>
            <a:r>
              <a:rPr lang="en-AU" altLang="en-US" b="1" dirty="0">
                <a:solidFill>
                  <a:srgbClr val="990033"/>
                </a:solidFill>
              </a:rPr>
              <a:t> </a:t>
            </a:r>
          </a:p>
        </p:txBody>
      </p:sp>
      <p:graphicFrame>
        <p:nvGraphicFramePr>
          <p:cNvPr id="76809" name="Object 9"/>
          <p:cNvGraphicFramePr>
            <a:graphicFrameLocks noChangeAspect="1"/>
          </p:cNvGraphicFramePr>
          <p:nvPr/>
        </p:nvGraphicFramePr>
        <p:xfrm>
          <a:off x="3113088" y="1995488"/>
          <a:ext cx="5562600" cy="327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3" name="Bitmap Image" r:id="rId3" imgW="6001588" imgH="3533333" progId="Paint.Picture">
                  <p:embed/>
                </p:oleObj>
              </mc:Choice>
              <mc:Fallback>
                <p:oleObj name="Bitmap Image" r:id="rId3" imgW="6001588" imgH="3533333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3088" y="1995488"/>
                        <a:ext cx="5562600" cy="327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 animBg="1" autoUpdateAnimBg="0"/>
      <p:bldP spid="7680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0899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80900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917575" y="848428"/>
            <a:ext cx="7277100" cy="178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Draw a neat circuit diagram showing three identical resistors connected in STAR.  Show the three phase supply and include instruments to indicate one of each of the following values:</a:t>
            </a:r>
          </a:p>
          <a:p>
            <a:pPr algn="l">
              <a:spcBef>
                <a:spcPct val="50000"/>
              </a:spcBef>
            </a:pP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  Line E     Line I     Phase E      Phase I </a:t>
            </a:r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917575" y="5645150"/>
            <a:ext cx="7277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Correct diagram - Star connection</a:t>
            </a:r>
            <a:r>
              <a:rPr lang="en-AU" altLang="en-US" b="1">
                <a:solidFill>
                  <a:srgbClr val="990033"/>
                </a:solidFill>
              </a:rPr>
              <a:t> </a:t>
            </a:r>
          </a:p>
        </p:txBody>
      </p:sp>
      <p:graphicFrame>
        <p:nvGraphicFramePr>
          <p:cNvPr id="80905" name="Object 9"/>
          <p:cNvGraphicFramePr>
            <a:graphicFrameLocks noChangeAspect="1"/>
          </p:cNvGraphicFramePr>
          <p:nvPr/>
        </p:nvGraphicFramePr>
        <p:xfrm>
          <a:off x="3751263" y="2738438"/>
          <a:ext cx="4979987" cy="293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9" name="Bitmap Image" r:id="rId3" imgW="6001588" imgH="3533333" progId="Paint.Picture">
                  <p:embed/>
                </p:oleObj>
              </mc:Choice>
              <mc:Fallback>
                <p:oleObj name="Bitmap Image" r:id="rId3" imgW="6001588" imgH="3533333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1263" y="2738438"/>
                        <a:ext cx="4979987" cy="293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nimBg="1" autoUpdateAnimBg="0"/>
      <p:bldP spid="8090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23" name="Line 1027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81924" name="AutoShape 1028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81925" name="Text Box 1029"/>
          <p:cNvSpPr txBox="1">
            <a:spLocks noChangeArrowheads="1"/>
          </p:cNvSpPr>
          <p:nvPr/>
        </p:nvSpPr>
        <p:spPr bwMode="auto">
          <a:xfrm>
            <a:off x="1043608" y="882034"/>
            <a:ext cx="7277100" cy="178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Draw a neat circuit diagram showing three identical resistors connected in DELTA.  Show the three phase supply and include instruments to indicate one of each of the following values: </a:t>
            </a:r>
          </a:p>
          <a:p>
            <a:pPr algn="l">
              <a:spcBef>
                <a:spcPct val="50000"/>
              </a:spcBef>
            </a:pP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              Line E     Line I     Phase E      Phase I </a:t>
            </a:r>
          </a:p>
        </p:txBody>
      </p:sp>
      <p:sp>
        <p:nvSpPr>
          <p:cNvPr id="81927" name="Text Box 1031"/>
          <p:cNvSpPr txBox="1">
            <a:spLocks noChangeArrowheads="1"/>
          </p:cNvSpPr>
          <p:nvPr/>
        </p:nvSpPr>
        <p:spPr bwMode="auto">
          <a:xfrm>
            <a:off x="900113" y="5611813"/>
            <a:ext cx="7277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Correct diagram - Delta connection.</a:t>
            </a:r>
            <a:r>
              <a:rPr lang="en-AU" altLang="en-US" b="1">
                <a:solidFill>
                  <a:srgbClr val="990033"/>
                </a:solidFill>
              </a:rPr>
              <a:t> </a:t>
            </a:r>
          </a:p>
        </p:txBody>
      </p:sp>
      <p:graphicFrame>
        <p:nvGraphicFramePr>
          <p:cNvPr id="81930" name="Object 1034"/>
          <p:cNvGraphicFramePr>
            <a:graphicFrameLocks noChangeAspect="1"/>
          </p:cNvGraphicFramePr>
          <p:nvPr/>
        </p:nvGraphicFramePr>
        <p:xfrm>
          <a:off x="3352800" y="2716213"/>
          <a:ext cx="5129213" cy="286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4" name="Bitmap Image" r:id="rId3" imgW="5838095" imgH="3258005" progId="Paint.Picture">
                  <p:embed/>
                </p:oleObj>
              </mc:Choice>
              <mc:Fallback>
                <p:oleObj name="Bitmap Image" r:id="rId3" imgW="5838095" imgH="3258005" progId="Paint.Picture">
                  <p:embed/>
                  <p:pic>
                    <p:nvPicPr>
                      <p:cNvPr id="0" name="Object 10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716213"/>
                        <a:ext cx="5129213" cy="286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animBg="1" autoUpdateAnimBg="0"/>
      <p:bldP spid="8192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2947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82948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1104900" y="1001713"/>
            <a:ext cx="7277100" cy="101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Three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identical resistors are connected in star to a 415 volt three phase supply.  What is the PHASE voltage in the circuit?  </a:t>
            </a:r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933450" y="5562600"/>
            <a:ext cx="7277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240 volts.</a:t>
            </a:r>
            <a:r>
              <a:rPr lang="en-AU" altLang="en-US" b="1">
                <a:solidFill>
                  <a:srgbClr val="990033"/>
                </a:solidFill>
              </a:rPr>
              <a:t> </a:t>
            </a:r>
          </a:p>
        </p:txBody>
      </p:sp>
      <p:graphicFrame>
        <p:nvGraphicFramePr>
          <p:cNvPr id="82952" name="Object 8"/>
          <p:cNvGraphicFramePr>
            <a:graphicFrameLocks noChangeAspect="1"/>
          </p:cNvGraphicFramePr>
          <p:nvPr/>
        </p:nvGraphicFramePr>
        <p:xfrm>
          <a:off x="3113088" y="1995488"/>
          <a:ext cx="5562600" cy="327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7" name="Bitmap Image" r:id="rId3" imgW="6001588" imgH="3533333" progId="Paint.Picture">
                  <p:embed/>
                </p:oleObj>
              </mc:Choice>
              <mc:Fallback>
                <p:oleObj name="Bitmap Image" r:id="rId3" imgW="6001588" imgH="3533333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3088" y="1995488"/>
                        <a:ext cx="5562600" cy="327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53" name="AutoShape 9"/>
          <p:cNvSpPr>
            <a:spLocks noChangeArrowheads="1"/>
          </p:cNvSpPr>
          <p:nvPr/>
        </p:nvSpPr>
        <p:spPr bwMode="auto">
          <a:xfrm>
            <a:off x="5410200" y="5562600"/>
            <a:ext cx="1447800" cy="381000"/>
          </a:xfrm>
          <a:prstGeom prst="wedgeRectCallout">
            <a:avLst>
              <a:gd name="adj1" fmla="val 49014"/>
              <a:gd name="adj2" fmla="val -258750"/>
            </a:avLst>
          </a:prstGeom>
          <a:noFill/>
          <a:ln w="9525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r>
              <a:rPr lang="en-US" altLang="en-US"/>
              <a:t>240 volts</a:t>
            </a:r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animBg="1" autoUpdateAnimBg="0"/>
      <p:bldP spid="82951" grpId="0" autoUpdateAnimBg="0"/>
      <p:bldP spid="82953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8067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88068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1104900" y="1001713"/>
            <a:ext cx="7581900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If a balanced three phase delta connected circuit has a line current of 60 amps, what is the value of the phase current? </a:t>
            </a:r>
          </a:p>
        </p:txBody>
      </p:sp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933450" y="5267325"/>
            <a:ext cx="72771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34.64 amps approximately. </a:t>
            </a:r>
            <a:r>
              <a:rPr lang="en-US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/>
            </a:r>
            <a:br>
              <a:rPr lang="en-US" altLang="en-US" b="1">
                <a:solidFill>
                  <a:srgbClr val="990033"/>
                </a:solidFill>
                <a:cs typeface="Times New Roman" panose="02020603050405020304" pitchFamily="18" charset="0"/>
              </a:rPr>
            </a:br>
            <a:r>
              <a:rPr lang="en-AU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 In DELTA; Phase I = Line I/1.7321.</a:t>
            </a:r>
            <a:r>
              <a:rPr lang="en-AU" altLang="en-US" b="1">
                <a:solidFill>
                  <a:srgbClr val="990033"/>
                </a:solidFill>
              </a:rPr>
              <a:t> </a:t>
            </a:r>
          </a:p>
        </p:txBody>
      </p:sp>
      <p:graphicFrame>
        <p:nvGraphicFramePr>
          <p:cNvPr id="88074" name="Object 10"/>
          <p:cNvGraphicFramePr>
            <a:graphicFrameLocks noChangeAspect="1"/>
          </p:cNvGraphicFramePr>
          <p:nvPr/>
        </p:nvGraphicFramePr>
        <p:xfrm>
          <a:off x="2403475" y="1987550"/>
          <a:ext cx="6038850" cy="256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8" name="Bitmap Image" r:id="rId3" imgW="5219048" imgH="2219635" progId="Paint.Picture">
                  <p:embed/>
                </p:oleObj>
              </mc:Choice>
              <mc:Fallback>
                <p:oleObj name="Bitmap Image" r:id="rId3" imgW="5219048" imgH="2219635" progId="Paint.Picture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3475" y="1987550"/>
                        <a:ext cx="6038850" cy="256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animBg="1" autoUpdateAnimBg="0"/>
      <p:bldP spid="88071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3971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83972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104900" y="1001713"/>
            <a:ext cx="7277100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If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a balanced star connected three phase circuit has a line current of 90 amps, what is the phase current? 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933450" y="5562600"/>
            <a:ext cx="7277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90 amps.  In STAR; Line I = Phase I.</a:t>
            </a:r>
            <a:r>
              <a:rPr lang="en-AU" altLang="en-US" b="1">
                <a:solidFill>
                  <a:srgbClr val="990033"/>
                </a:solidFill>
              </a:rPr>
              <a:t> </a:t>
            </a:r>
          </a:p>
        </p:txBody>
      </p:sp>
      <p:graphicFrame>
        <p:nvGraphicFramePr>
          <p:cNvPr id="83977" name="Object 9"/>
          <p:cNvGraphicFramePr>
            <a:graphicFrameLocks noChangeAspect="1"/>
          </p:cNvGraphicFramePr>
          <p:nvPr/>
        </p:nvGraphicFramePr>
        <p:xfrm>
          <a:off x="3511550" y="2000250"/>
          <a:ext cx="4938713" cy="306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1" name="Bitmap Image" r:id="rId3" imgW="3780952" imgH="2343477" progId="Paint.Picture">
                  <p:embed/>
                </p:oleObj>
              </mc:Choice>
              <mc:Fallback>
                <p:oleObj name="Bitmap Image" r:id="rId3" imgW="3780952" imgH="2343477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550" y="2000250"/>
                        <a:ext cx="4938713" cy="306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nimBg="1" autoUpdateAnimBg="0"/>
      <p:bldP spid="8397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4995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84996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1104900" y="1001713"/>
            <a:ext cx="7277100" cy="101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If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a balanced three phase delta connected circuit had a phase current of 70 amps, what is the value of LINE current? 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914400" y="5295900"/>
            <a:ext cx="72771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121.24 amps approximately.  In DELTA; Line I = Phase I x 1.7321. </a:t>
            </a:r>
          </a:p>
        </p:txBody>
      </p:sp>
      <p:graphicFrame>
        <p:nvGraphicFramePr>
          <p:cNvPr id="85003" name="Object 11"/>
          <p:cNvGraphicFramePr>
            <a:graphicFrameLocks noChangeAspect="1"/>
          </p:cNvGraphicFramePr>
          <p:nvPr/>
        </p:nvGraphicFramePr>
        <p:xfrm>
          <a:off x="2025650" y="2116138"/>
          <a:ext cx="6248400" cy="254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7" name="Bitmap Image" r:id="rId3" imgW="5180952" imgH="2114845" progId="Paint.Picture">
                  <p:embed/>
                </p:oleObj>
              </mc:Choice>
              <mc:Fallback>
                <p:oleObj name="Bitmap Image" r:id="rId3" imgW="5180952" imgH="2114845" progId="Paint.Picture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0" y="2116138"/>
                        <a:ext cx="6248400" cy="254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animBg="1" autoUpdateAnimBg="0"/>
      <p:bldP spid="8500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6019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1104900" y="1001713"/>
            <a:ext cx="7277100" cy="101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If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a three phase balanced star connected circuit had a phase current of 20 amps, what is the value of LINE CURRENT? </a:t>
            </a:r>
          </a:p>
        </p:txBody>
      </p:sp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900113" y="5580063"/>
            <a:ext cx="7277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20 amps.   In STAR; Phase I = Line I.</a:t>
            </a:r>
            <a:r>
              <a:rPr lang="en-AU" altLang="en-US" b="1">
                <a:solidFill>
                  <a:srgbClr val="990033"/>
                </a:solidFill>
              </a:rPr>
              <a:t> </a:t>
            </a:r>
          </a:p>
        </p:txBody>
      </p:sp>
      <p:graphicFrame>
        <p:nvGraphicFramePr>
          <p:cNvPr id="86025" name="Object 9"/>
          <p:cNvGraphicFramePr>
            <a:graphicFrameLocks noChangeAspect="1"/>
          </p:cNvGraphicFramePr>
          <p:nvPr/>
        </p:nvGraphicFramePr>
        <p:xfrm>
          <a:off x="3241675" y="1971675"/>
          <a:ext cx="5281613" cy="253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9" name="Bitmap Image" r:id="rId3" imgW="4161905" imgH="2000000" progId="Paint.Picture">
                  <p:embed/>
                </p:oleObj>
              </mc:Choice>
              <mc:Fallback>
                <p:oleObj name="Bitmap Image" r:id="rId3" imgW="4161905" imgH="2000000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1675" y="1971675"/>
                        <a:ext cx="5281613" cy="2538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nimBg="1" autoUpdateAnimBg="0"/>
      <p:bldP spid="86023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9091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89092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1104900" y="1001713"/>
            <a:ext cx="7277100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If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a balanced star connected three phase circuit has a line voltage of 300 volts, what is the phase voltage? </a:t>
            </a:r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1014413" y="5480050"/>
            <a:ext cx="7277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173.21 volts.  In STAR; Phase E = Line E/1.7321</a:t>
            </a:r>
            <a:r>
              <a:rPr lang="en-AU" altLang="en-US" b="1">
                <a:solidFill>
                  <a:srgbClr val="990033"/>
                </a:solidFill>
              </a:rPr>
              <a:t> </a:t>
            </a:r>
          </a:p>
        </p:txBody>
      </p:sp>
      <p:graphicFrame>
        <p:nvGraphicFramePr>
          <p:cNvPr id="89096" name="Object 8"/>
          <p:cNvGraphicFramePr>
            <a:graphicFrameLocks noChangeAspect="1"/>
          </p:cNvGraphicFramePr>
          <p:nvPr/>
        </p:nvGraphicFramePr>
        <p:xfrm>
          <a:off x="1203325" y="1963738"/>
          <a:ext cx="7265988" cy="260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0" name="Bitmap Image" r:id="rId3" imgW="5180952" imgH="1857143" progId="Paint.Picture">
                  <p:embed/>
                </p:oleObj>
              </mc:Choice>
              <mc:Fallback>
                <p:oleObj name="Bitmap Image" r:id="rId3" imgW="5180952" imgH="1857143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325" y="1963738"/>
                        <a:ext cx="7265988" cy="260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nimBg="1" autoUpdateAnimBg="0"/>
      <p:bldP spid="8909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 				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26640" name="AutoShape 16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pic>
        <p:nvPicPr>
          <p:cNvPr id="26655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7218363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0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0115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90116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1104900" y="1001713"/>
            <a:ext cx="7277100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If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a balanced delta connected three phase circuit has a line voltage of 400 volts, what is the phase voltage?  </a:t>
            </a: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915988" y="5594350"/>
            <a:ext cx="7277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400 volts.  In DELTA; Phase E = Line E.</a:t>
            </a:r>
            <a:r>
              <a:rPr lang="en-AU" altLang="en-US" b="1">
                <a:solidFill>
                  <a:srgbClr val="990033"/>
                </a:solidFill>
              </a:rPr>
              <a:t> </a:t>
            </a:r>
          </a:p>
        </p:txBody>
      </p:sp>
      <p:graphicFrame>
        <p:nvGraphicFramePr>
          <p:cNvPr id="90120" name="Object 8"/>
          <p:cNvGraphicFramePr>
            <a:graphicFrameLocks noChangeAspect="1"/>
          </p:cNvGraphicFramePr>
          <p:nvPr/>
        </p:nvGraphicFramePr>
        <p:xfrm>
          <a:off x="1752600" y="2227263"/>
          <a:ext cx="6019800" cy="226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4" name="Bitmap Image" r:id="rId3" imgW="4971429" imgH="1867161" progId="Paint.Picture">
                  <p:embed/>
                </p:oleObj>
              </mc:Choice>
              <mc:Fallback>
                <p:oleObj name="Bitmap Image" r:id="rId3" imgW="4971429" imgH="1867161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227263"/>
                        <a:ext cx="6019800" cy="226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animBg="1" autoUpdateAnimBg="0"/>
      <p:bldP spid="9011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1139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91140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1104900" y="1001713"/>
            <a:ext cx="7277100" cy="101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What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is the phase voltage across two resistors in a balanced 415 volt three phase star connected circuit if the supply to the third resistor is safely disconnected? 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1014413" y="5481638"/>
            <a:ext cx="7277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207.5 volts - half the line voltage.</a:t>
            </a:r>
            <a:r>
              <a:rPr lang="en-AU" altLang="en-US" b="1">
                <a:solidFill>
                  <a:srgbClr val="990033"/>
                </a:solidFill>
              </a:rPr>
              <a:t> </a:t>
            </a:r>
          </a:p>
        </p:txBody>
      </p:sp>
      <p:graphicFrame>
        <p:nvGraphicFramePr>
          <p:cNvPr id="91144" name="Object 8"/>
          <p:cNvGraphicFramePr>
            <a:graphicFrameLocks noChangeAspect="1"/>
          </p:cNvGraphicFramePr>
          <p:nvPr/>
        </p:nvGraphicFramePr>
        <p:xfrm>
          <a:off x="3962400" y="2286000"/>
          <a:ext cx="3390900" cy="288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8" name="Bitmap Image" r:id="rId3" imgW="2704762" imgH="2305372" progId="Paint.Picture">
                  <p:embed/>
                </p:oleObj>
              </mc:Choice>
              <mc:Fallback>
                <p:oleObj name="Bitmap Image" r:id="rId3" imgW="2704762" imgH="2305372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286000"/>
                        <a:ext cx="3390900" cy="288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 animBg="1" autoUpdateAnimBg="0"/>
      <p:bldP spid="9114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94212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1104900" y="1001713"/>
            <a:ext cx="7277100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Which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common balanced three phase connection has the dissimilar ends of each coil winding connected together? </a:t>
            </a:r>
          </a:p>
        </p:txBody>
      </p:sp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933450" y="5367338"/>
            <a:ext cx="7277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T</a:t>
            </a:r>
            <a:r>
              <a:rPr lang="en-AU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he delta connection.</a:t>
            </a:r>
            <a:r>
              <a:rPr lang="en-AU" altLang="en-US" b="1">
                <a:solidFill>
                  <a:srgbClr val="990033"/>
                </a:solidFill>
              </a:rPr>
              <a:t> </a:t>
            </a:r>
          </a:p>
        </p:txBody>
      </p:sp>
      <p:graphicFrame>
        <p:nvGraphicFramePr>
          <p:cNvPr id="94216" name="Object 8"/>
          <p:cNvGraphicFramePr>
            <a:graphicFrameLocks noChangeAspect="1"/>
          </p:cNvGraphicFramePr>
          <p:nvPr/>
        </p:nvGraphicFramePr>
        <p:xfrm>
          <a:off x="3200400" y="1889125"/>
          <a:ext cx="4086225" cy="301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0" name="Bitmap Image" r:id="rId3" imgW="4086795" imgH="3019048" progId="Paint.Picture">
                  <p:embed/>
                </p:oleObj>
              </mc:Choice>
              <mc:Fallback>
                <p:oleObj name="Bitmap Image" r:id="rId3" imgW="4086795" imgH="3019048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889125"/>
                        <a:ext cx="4086225" cy="301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animBg="1" autoUpdateAnimBg="0"/>
      <p:bldP spid="94215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5235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95236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1104900" y="1001713"/>
            <a:ext cx="7277100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Which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common balanced three phase connection has the similar ends of each coil winding connected together?  </a:t>
            </a: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884238" y="5432425"/>
            <a:ext cx="7277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The star connection.</a:t>
            </a:r>
            <a:r>
              <a:rPr lang="en-AU" altLang="en-US" b="1">
                <a:solidFill>
                  <a:srgbClr val="990033"/>
                </a:solidFill>
              </a:rPr>
              <a:t> </a:t>
            </a:r>
          </a:p>
        </p:txBody>
      </p:sp>
      <p:graphicFrame>
        <p:nvGraphicFramePr>
          <p:cNvPr id="95240" name="Object 8"/>
          <p:cNvGraphicFramePr>
            <a:graphicFrameLocks noChangeAspect="1"/>
          </p:cNvGraphicFramePr>
          <p:nvPr/>
        </p:nvGraphicFramePr>
        <p:xfrm>
          <a:off x="3352800" y="1828800"/>
          <a:ext cx="4486275" cy="333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4" name="Bitmap Image" r:id="rId3" imgW="4486901" imgH="3333333" progId="Paint.Picture">
                  <p:embed/>
                </p:oleObj>
              </mc:Choice>
              <mc:Fallback>
                <p:oleObj name="Bitmap Image" r:id="rId3" imgW="4486901" imgH="3333333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828800"/>
                        <a:ext cx="4486275" cy="333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animBg="1" autoUpdateAnimBg="0"/>
      <p:bldP spid="95239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905000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400" b="1">
                <a:solidFill>
                  <a:srgbClr val="990033"/>
                </a:solidFill>
                <a:latin typeface="Arial" panose="020B0604020202020204" pitchFamily="34" charset="0"/>
              </a:rPr>
              <a:t>The End</a:t>
            </a:r>
            <a:endParaRPr lang="en-AU" altLang="en-US" sz="2400" b="1">
              <a:solidFill>
                <a:srgbClr val="990033"/>
              </a:solidFill>
              <a:latin typeface="Arial" panose="020B0604020202020204" pitchFamily="34" charset="0"/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876300" y="5372100"/>
            <a:ext cx="685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851025" y="4403725"/>
            <a:ext cx="5441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tx1"/>
                </a:solidFill>
                <a:cs typeface="Times New Roman" panose="02020603050405020304" pitchFamily="18" charset="0"/>
              </a:rPr>
              <a:t>Thank you for participating in this presentation.</a:t>
            </a:r>
            <a:endParaRPr lang="en-AU" altLang="en-US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933450" y="5478463"/>
            <a:ext cx="72771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chemeClr val="tx1"/>
                </a:solidFill>
                <a:cs typeface="Arial" panose="020B0604020202020204" pitchFamily="34" charset="0"/>
              </a:rPr>
              <a:t>Click or press ESC to exit.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25612" name="AutoShape 12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74756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1104900" y="1001713"/>
            <a:ext cx="7277100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 </a:t>
            </a: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List two advantages of a three phase distribution system over a single phase distribution system.  </a:t>
            </a:r>
          </a:p>
        </p:txBody>
      </p:sp>
      <p:pic>
        <p:nvPicPr>
          <p:cNvPr id="7476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1844824"/>
            <a:ext cx="6851650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>
                <a:latin typeface="Arial" panose="020B0604020202020204" pitchFamily="34" charset="0"/>
              </a:rPr>
              <a:t>G006A 	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16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>
                <a:latin typeface="Arial" panose="020B0604020202020204" pitchFamily="34" charset="0"/>
              </a:rPr>
              <a:t>G006A 	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7043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87044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graphicFrame>
        <p:nvGraphicFramePr>
          <p:cNvPr id="870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477860"/>
              </p:ext>
            </p:extLst>
          </p:nvPr>
        </p:nvGraphicFramePr>
        <p:xfrm>
          <a:off x="1346993" y="1206502"/>
          <a:ext cx="6792913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5" name="Bitmap Image" r:id="rId3" imgW="6792273" imgH="3467584" progId="Paint.Picture">
                  <p:embed/>
                </p:oleObj>
              </mc:Choice>
              <mc:Fallback>
                <p:oleObj name="Bitmap Image" r:id="rId3" imgW="6792273" imgH="3467584" progId="Paint.Picture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6993" y="1206502"/>
                        <a:ext cx="6792913" cy="346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73732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6922489" y="4512934"/>
            <a:ext cx="152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D</a:t>
            </a:r>
            <a:r>
              <a:rPr lang="en-AU" altLang="en-US" b="1" dirty="0" err="1">
                <a:solidFill>
                  <a:srgbClr val="990033"/>
                </a:solidFill>
                <a:cs typeface="Times New Roman" panose="02020603050405020304" pitchFamily="18" charset="0"/>
              </a:rPr>
              <a:t>elta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. </a:t>
            </a:r>
            <a:r>
              <a:rPr lang="en-AU" altLang="en-US" b="1" dirty="0">
                <a:solidFill>
                  <a:srgbClr val="990033"/>
                </a:solidFill>
              </a:rPr>
              <a:t> </a:t>
            </a:r>
          </a:p>
        </p:txBody>
      </p:sp>
      <p:graphicFrame>
        <p:nvGraphicFramePr>
          <p:cNvPr id="7373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306220"/>
              </p:ext>
            </p:extLst>
          </p:nvPr>
        </p:nvGraphicFramePr>
        <p:xfrm>
          <a:off x="573172" y="1240918"/>
          <a:ext cx="8340556" cy="2955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3" name="Bitmap Image" r:id="rId3" imgW="5428571" imgH="1924319" progId="Paint.Picture">
                  <p:embed/>
                </p:oleObj>
              </mc:Choice>
              <mc:Fallback>
                <p:oleObj name="Bitmap Image" r:id="rId3" imgW="5428571" imgH="1924319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172" y="1240918"/>
                        <a:ext cx="8340556" cy="29557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2051720" y="4512934"/>
            <a:ext cx="876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Star</a:t>
            </a:r>
            <a:endParaRPr lang="en-AU" altLang="en-US" b="1" dirty="0">
              <a:solidFill>
                <a:srgbClr val="990033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>
                <a:latin typeface="Arial" panose="020B0604020202020204" pitchFamily="34" charset="0"/>
              </a:rPr>
              <a:t>G006A 	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animBg="1" autoUpdateAnimBg="0"/>
      <p:bldP spid="73735" grpId="0" autoUpdateAnimBg="0"/>
      <p:bldP spid="7373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5779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1104900" y="1001713"/>
            <a:ext cx="7277100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What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is an alternative name for a star connection? 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949325" y="5410200"/>
            <a:ext cx="7277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 A Wye connection.</a:t>
            </a:r>
            <a:r>
              <a:rPr lang="en-AU" altLang="en-US" b="1">
                <a:solidFill>
                  <a:srgbClr val="990033"/>
                </a:solidFill>
              </a:rPr>
              <a:t> </a:t>
            </a:r>
          </a:p>
        </p:txBody>
      </p:sp>
      <p:graphicFrame>
        <p:nvGraphicFramePr>
          <p:cNvPr id="7578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855608"/>
              </p:ext>
            </p:extLst>
          </p:nvPr>
        </p:nvGraphicFramePr>
        <p:xfrm>
          <a:off x="2483768" y="1602930"/>
          <a:ext cx="3940401" cy="3408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9" name="Bitmap Image" r:id="rId3" imgW="2257740" imgH="1952898" progId="Paint.Picture">
                  <p:embed/>
                </p:oleObj>
              </mc:Choice>
              <mc:Fallback>
                <p:oleObj name="Bitmap Image" r:id="rId3" imgW="2257740" imgH="1952898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602930"/>
                        <a:ext cx="3940401" cy="34083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nimBg="1" autoUpdateAnimBg="0"/>
      <p:bldP spid="7578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9875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104900" y="1001713"/>
            <a:ext cx="7277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10.  What is an alternative name for a delta connection?  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933450" y="5475288"/>
            <a:ext cx="7277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A Mesh connection.</a:t>
            </a:r>
            <a:r>
              <a:rPr lang="en-AU" altLang="en-US" b="1">
                <a:solidFill>
                  <a:srgbClr val="990033"/>
                </a:solidFill>
              </a:rPr>
              <a:t> </a:t>
            </a:r>
          </a:p>
        </p:txBody>
      </p:sp>
      <p:graphicFrame>
        <p:nvGraphicFramePr>
          <p:cNvPr id="7988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797459"/>
              </p:ext>
            </p:extLst>
          </p:nvPr>
        </p:nvGraphicFramePr>
        <p:xfrm>
          <a:off x="2339752" y="1587514"/>
          <a:ext cx="4248472" cy="3607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9" name="Bitmap Image" r:id="rId3" imgW="2209524" imgH="1876190" progId="Paint.Picture">
                  <p:embed/>
                </p:oleObj>
              </mc:Choice>
              <mc:Fallback>
                <p:oleObj name="Bitmap Image" r:id="rId3" imgW="2209524" imgH="1876190" progId="Paint.Picture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587514"/>
                        <a:ext cx="4248472" cy="36075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nimBg="1" autoUpdateAnimBg="0"/>
      <p:bldP spid="7987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77828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1104900" y="1001713"/>
            <a:ext cx="7277100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What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is the name given to a three phase circuit in which the load on each of the three phases is identical? </a:t>
            </a:r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884238" y="5654675"/>
            <a:ext cx="7277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>
                <a:solidFill>
                  <a:srgbClr val="990033"/>
                </a:solidFill>
                <a:cs typeface="Times New Roman" panose="02020603050405020304" pitchFamily="18" charset="0"/>
              </a:rPr>
              <a:t>A balanced three phase circuit.  </a:t>
            </a:r>
          </a:p>
        </p:txBody>
      </p:sp>
      <p:graphicFrame>
        <p:nvGraphicFramePr>
          <p:cNvPr id="77832" name="Object 8"/>
          <p:cNvGraphicFramePr>
            <a:graphicFrameLocks noChangeAspect="1"/>
          </p:cNvGraphicFramePr>
          <p:nvPr/>
        </p:nvGraphicFramePr>
        <p:xfrm>
          <a:off x="3109913" y="1771650"/>
          <a:ext cx="2924175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48" name="Bitmap Image" r:id="rId3" imgW="2924583" imgH="3315163" progId="Paint.Picture">
                  <p:embed/>
                </p:oleObj>
              </mc:Choice>
              <mc:Fallback>
                <p:oleObj name="Bitmap Image" r:id="rId3" imgW="2924583" imgH="331516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9913" y="1771650"/>
                        <a:ext cx="2924175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182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nimBg="1" autoUpdateAnimBg="0"/>
      <p:bldP spid="7783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G006A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2163" name="Line 3"/>
          <p:cNvSpPr>
            <a:spLocks noChangeShapeType="1"/>
          </p:cNvSpPr>
          <p:nvPr/>
        </p:nvSpPr>
        <p:spPr bwMode="auto">
          <a:xfrm>
            <a:off x="895350" y="769938"/>
            <a:ext cx="76962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92164" name="AutoShape 4"/>
          <p:cNvSpPr>
            <a:spLocks noChangeArrowheads="1"/>
          </p:cNvSpPr>
          <p:nvPr/>
        </p:nvSpPr>
        <p:spPr bwMode="auto">
          <a:xfrm>
            <a:off x="7543800" y="6019800"/>
            <a:ext cx="1295400" cy="45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9933"/>
              </a:gs>
              <a:gs pos="50000">
                <a:srgbClr val="66FF33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>
                <a:solidFill>
                  <a:srgbClr val="990033"/>
                </a:solidFill>
              </a:rPr>
              <a:t>Continue</a:t>
            </a:r>
            <a:endParaRPr lang="en-AU" altLang="en-US" b="1">
              <a:solidFill>
                <a:srgbClr val="990033"/>
              </a:solidFill>
            </a:endParaRP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1104900" y="1001713"/>
            <a:ext cx="7277100" cy="101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How </a:t>
            </a: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much current would be flowing in the neutral conductor if the load on each of the three phases in a three phase distribution system was identical?  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1043608" y="5048696"/>
            <a:ext cx="72771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altLang="en-US" b="1" dirty="0">
                <a:solidFill>
                  <a:srgbClr val="990033"/>
                </a:solidFill>
                <a:cs typeface="Times New Roman" panose="02020603050405020304" pitchFamily="18" charset="0"/>
              </a:rPr>
              <a:t>Zero amps.  If a three phase star connected circuit is balanced there is no difference of potential between the star point and earth.</a:t>
            </a:r>
            <a:r>
              <a:rPr lang="en-AU" altLang="en-US" b="1" dirty="0">
                <a:solidFill>
                  <a:srgbClr val="990033"/>
                </a:solidFill>
              </a:rPr>
              <a:t> </a:t>
            </a:r>
          </a:p>
        </p:txBody>
      </p:sp>
      <p:graphicFrame>
        <p:nvGraphicFramePr>
          <p:cNvPr id="92168" name="Object 8"/>
          <p:cNvGraphicFramePr>
            <a:graphicFrameLocks noChangeAspect="1"/>
          </p:cNvGraphicFramePr>
          <p:nvPr/>
        </p:nvGraphicFramePr>
        <p:xfrm>
          <a:off x="4876800" y="1981200"/>
          <a:ext cx="2335213" cy="264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2" name="Bitmap Image" r:id="rId3" imgW="2924583" imgH="3315163" progId="Paint.Picture">
                  <p:embed/>
                </p:oleObj>
              </mc:Choice>
              <mc:Fallback>
                <p:oleObj name="Bitmap Image" r:id="rId3" imgW="2924583" imgH="331516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981200"/>
                        <a:ext cx="2335213" cy="264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48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nimBg="1" autoUpdateAnimBg="0"/>
      <p:bldP spid="92167" grpId="0" autoUpdateAnimBg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</TotalTime>
  <Words>706</Words>
  <Application>Microsoft Office PowerPoint</Application>
  <PresentationFormat>On-screen Show (4:3)</PresentationFormat>
  <Paragraphs>97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Century Gothic</vt:lpstr>
      <vt:lpstr>Times New Roman</vt:lpstr>
      <vt:lpstr>Wingdings</vt:lpstr>
      <vt:lpstr>Wingdings 3</vt:lpstr>
      <vt:lpstr>Wisp</vt:lpstr>
      <vt:lpstr>Bitmap Image</vt:lpstr>
      <vt:lpstr>PowerPoint Presentation</vt:lpstr>
      <vt:lpstr>G006A     </vt:lpstr>
      <vt:lpstr>G006A  </vt:lpstr>
      <vt:lpstr>G006A  </vt:lpstr>
      <vt:lpstr>G006A  </vt:lpstr>
      <vt:lpstr>G006A</vt:lpstr>
      <vt:lpstr>G006A</vt:lpstr>
      <vt:lpstr>G006A</vt:lpstr>
      <vt:lpstr>G006A</vt:lpstr>
      <vt:lpstr>G006A</vt:lpstr>
      <vt:lpstr>G006A</vt:lpstr>
      <vt:lpstr>G006A</vt:lpstr>
      <vt:lpstr>G006A</vt:lpstr>
      <vt:lpstr>G006A</vt:lpstr>
      <vt:lpstr>G006A</vt:lpstr>
      <vt:lpstr>G006A</vt:lpstr>
      <vt:lpstr>G006A</vt:lpstr>
      <vt:lpstr>G006A</vt:lpstr>
      <vt:lpstr>G006A</vt:lpstr>
      <vt:lpstr>G006A</vt:lpstr>
      <vt:lpstr>G006A</vt:lpstr>
      <vt:lpstr>G006A</vt:lpstr>
      <vt:lpstr>G006A</vt:lpstr>
      <vt:lpstr>The End</vt:lpstr>
    </vt:vector>
  </TitlesOfParts>
  <Company>North Metro TAFE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 Fielding</dc:creator>
  <cp:lastModifiedBy>GEOFF Fielding</cp:lastModifiedBy>
  <cp:revision>14</cp:revision>
  <dcterms:created xsi:type="dcterms:W3CDTF">2017-10-11T00:57:39Z</dcterms:created>
  <dcterms:modified xsi:type="dcterms:W3CDTF">2017-10-11T01:40:30Z</dcterms:modified>
</cp:coreProperties>
</file>