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sldIdLst>
    <p:sldId id="322" r:id="rId2"/>
    <p:sldId id="324" r:id="rId3"/>
    <p:sldId id="325" r:id="rId4"/>
    <p:sldId id="326" r:id="rId5"/>
    <p:sldId id="327" r:id="rId6"/>
    <p:sldId id="349" r:id="rId7"/>
    <p:sldId id="331" r:id="rId8"/>
    <p:sldId id="350" r:id="rId9"/>
    <p:sldId id="333" r:id="rId10"/>
    <p:sldId id="352" r:id="rId11"/>
    <p:sldId id="335" r:id="rId12"/>
    <p:sldId id="354" r:id="rId13"/>
    <p:sldId id="337" r:id="rId14"/>
    <p:sldId id="353" r:id="rId15"/>
    <p:sldId id="339" r:id="rId16"/>
    <p:sldId id="356" r:id="rId17"/>
    <p:sldId id="343" r:id="rId18"/>
    <p:sldId id="344" r:id="rId19"/>
    <p:sldId id="345" r:id="rId20"/>
    <p:sldId id="346" r:id="rId21"/>
    <p:sldId id="347" r:id="rId22"/>
    <p:sldId id="321" r:id="rId23"/>
  </p:sldIdLst>
  <p:sldSz cx="9144000" cy="6858000" type="screen4x3"/>
  <p:notesSz cx="6858000" cy="994568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9" autoAdjust="0"/>
    <p:restoredTop sz="86439" autoAdjust="0"/>
  </p:normalViewPr>
  <p:slideViewPr>
    <p:cSldViewPr snapToObjects="1">
      <p:cViewPr varScale="1">
        <p:scale>
          <a:sx n="98" d="100"/>
          <a:sy n="98" d="100"/>
        </p:scale>
        <p:origin x="10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F17C156-445A-49E3-ABEB-33351C0B800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28458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6D5090-CD9B-4C87-8E3B-F7561BA47389}" type="slidenum">
              <a:rPr lang="en-AU" altLang="en-US"/>
              <a:pPr>
                <a:spcBef>
                  <a:spcPct val="0"/>
                </a:spcBef>
              </a:pPr>
              <a:t>11</a:t>
            </a:fld>
            <a:endParaRPr lang="en-AU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02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1CA528-6983-433A-9EF5-E269AC786E04}" type="slidenum">
              <a:rPr lang="en-AU" altLang="en-US"/>
              <a:pPr>
                <a:spcBef>
                  <a:spcPct val="0"/>
                </a:spcBef>
              </a:pPr>
              <a:t>13</a:t>
            </a:fld>
            <a:endParaRPr lang="en-AU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31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948488" y="6381750"/>
            <a:ext cx="2195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1" hangingPunct="1">
              <a:defRPr/>
            </a:pPr>
            <a:r>
              <a:rPr lang="en-A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Version 2</a:t>
            </a: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A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 I Luff  2005</a:t>
            </a:r>
          </a:p>
        </p:txBody>
      </p:sp>
    </p:spTree>
    <p:extLst>
      <p:ext uri="{BB962C8B-B14F-4D97-AF65-F5344CB8AC3E}">
        <p14:creationId xmlns:p14="http://schemas.microsoft.com/office/powerpoint/2010/main" val="95681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002-129D-4B70-977B-358CF5717D2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1621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AF3C-0DB4-4F03-951C-0FD3A92DEEC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70657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5120-12C7-45A2-B74A-40DE1952022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1989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0D479-9021-457A-B27D-1A81F6FF52D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460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32A9E-EBF3-426C-B30D-8AD91E67260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4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8D89-2E88-47B4-B013-110CC47001F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2771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04FDD-D9AC-4069-B7A7-BC83FFECEE1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575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5CAE-DDFA-49D3-BB57-6D4B19C54AE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388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521C9-AC86-41B4-9E20-0E5E27526B6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8592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ABC43-DE46-47C5-9700-5C11F93E60F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4011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3B852-CD50-4BBD-B43D-644299E5559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3996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E2BFD3-3230-400B-9147-BA6E51B41E9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1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920750" y="1822450"/>
            <a:ext cx="7046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4000" b="1">
                <a:solidFill>
                  <a:schemeClr val="accent1"/>
                </a:solidFill>
                <a:latin typeface="Arial" panose="020B0604020202020204" pitchFamily="34" charset="0"/>
              </a:rPr>
              <a:t>ELECTRICAL TRADES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2844800"/>
            <a:ext cx="81534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AU" altLang="en-US" sz="3600" b="1" dirty="0" smtClean="0">
                <a:solidFill>
                  <a:srgbClr val="000099"/>
                </a:solidFill>
                <a:effectLst/>
                <a:latin typeface="Arial" panose="020B0604020202020204" pitchFamily="34" charset="0"/>
              </a:rPr>
              <a:t>Maximum Demand</a:t>
            </a:r>
          </a:p>
          <a:p>
            <a:pPr marL="0" indent="0" algn="ctr" eaLnBrk="1" hangingPunct="1">
              <a:buFontTx/>
              <a:buNone/>
            </a:pPr>
            <a:r>
              <a:rPr lang="en-AU" altLang="en-US" sz="3600" b="1" dirty="0" smtClean="0">
                <a:solidFill>
                  <a:srgbClr val="000099"/>
                </a:solidFill>
                <a:effectLst/>
                <a:latin typeface="Arial" panose="020B0604020202020204" pitchFamily="34" charset="0"/>
              </a:rPr>
              <a:t>Single Phase Domestic Installation</a:t>
            </a:r>
          </a:p>
          <a:p>
            <a:pPr marL="0" indent="0" algn="ctr" eaLnBrk="1" hangingPunct="1">
              <a:buFontTx/>
              <a:buNone/>
            </a:pPr>
            <a:endParaRPr lang="en-AU" altLang="en-US" sz="3600" b="1" dirty="0" smtClean="0">
              <a:solidFill>
                <a:srgbClr val="000099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519113"/>
            <a:ext cx="4210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06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23608807"/>
              </p:ext>
            </p:extLst>
          </p:nvPr>
        </p:nvGraphicFramePr>
        <p:xfrm>
          <a:off x="179388" y="106363"/>
          <a:ext cx="8810625" cy="6233741"/>
        </p:xfrm>
        <a:graphic>
          <a:graphicData uri="http://schemas.openxmlformats.org/drawingml/2006/table">
            <a:tbl>
              <a:tblPr/>
              <a:tblGrid>
                <a:gridCol w="369887"/>
                <a:gridCol w="2260600"/>
                <a:gridCol w="935038"/>
                <a:gridCol w="900112"/>
                <a:gridCol w="3065463"/>
                <a:gridCol w="1279525"/>
              </a:tblGrid>
              <a:tr h="6278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38188" y="381000"/>
            <a:ext cx="8229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b="1">
                <a:solidFill>
                  <a:srgbClr val="000000"/>
                </a:solidFill>
                <a:latin typeface="Arial" panose="020B0604020202020204" pitchFamily="34" charset="0"/>
              </a:rPr>
              <a:t>Load Group C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b="1">
                <a:solidFill>
                  <a:srgbClr val="000000"/>
                </a:solidFill>
                <a:latin typeface="Arial" panose="020B0604020202020204" pitchFamily="34" charset="0"/>
              </a:rPr>
              <a:t>Ranges, Cooking Appliances and Laundry equipment.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1727200" y="2881313"/>
            <a:ext cx="47323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3.8 kW Wall Oven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/>
            </a:r>
            <a:b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</a:br>
            <a:endParaRPr lang="en-AU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993775" y="4132263"/>
            <a:ext cx="686435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    </a:t>
            </a:r>
            <a:r>
              <a:rPr lang="en-AU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 </a:t>
            </a:r>
            <a:r>
              <a:rPr lang="en-AU" altLang="en-US" sz="2400" b="1" u="sng" dirty="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AU" altLang="en-US" sz="2400" b="1" u="sng" dirty="0">
                <a:solidFill>
                  <a:srgbClr val="0000FF"/>
                </a:solidFill>
                <a:latin typeface="Arial" panose="020B0604020202020204" pitchFamily="34" charset="0"/>
              </a:rPr>
              <a:t>3800 W  </a:t>
            </a:r>
            <a:r>
              <a:rPr lang="en-AU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x </a:t>
            </a: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0.5  =   </a:t>
            </a:r>
            <a:r>
              <a:rPr lang="en-AU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16.52/2 </a:t>
            </a: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Amps </a:t>
            </a:r>
          </a:p>
          <a:p>
            <a:pPr eaLnBrk="1" hangingPunct="1">
              <a:lnSpc>
                <a:spcPct val="90000"/>
              </a:lnSpc>
              <a:buSzPct val="60000"/>
              <a:buFont typeface="Wingdings" panose="05000000000000000000" pitchFamily="2" charset="2"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230 V		</a:t>
            </a:r>
            <a:endParaRPr kumimoji="1" lang="en-US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AU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AU" alt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04950" y="5065713"/>
            <a:ext cx="58054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SzPct val="60000"/>
              <a:buFont typeface="Wingdings" panose="05000000000000000000" pitchFamily="2" charset="2"/>
              <a:buNone/>
            </a:pPr>
            <a:r>
              <a:rPr lang="en-AU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Total Current  = </a:t>
            </a:r>
            <a:r>
              <a:rPr lang="en-AU" altLang="en-US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8.26 </a:t>
            </a:r>
            <a:r>
              <a:rPr lang="en-AU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Amps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727200" y="2058988"/>
            <a:ext cx="4732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50% of connected load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/>
      <p:bldP spid="1536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54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43157765"/>
              </p:ext>
            </p:extLst>
          </p:nvPr>
        </p:nvGraphicFramePr>
        <p:xfrm>
          <a:off x="179388" y="106363"/>
          <a:ext cx="8774112" cy="6296948"/>
        </p:xfrm>
        <a:graphic>
          <a:graphicData uri="http://schemas.openxmlformats.org/drawingml/2006/table">
            <a:tbl>
              <a:tblPr/>
              <a:tblGrid>
                <a:gridCol w="368300"/>
                <a:gridCol w="2212975"/>
                <a:gridCol w="969962"/>
                <a:gridCol w="914400"/>
                <a:gridCol w="3067050"/>
                <a:gridCol w="1241425"/>
              </a:tblGrid>
              <a:tr h="6278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1" lang="en-A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3.8kW Oven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3800 </a:t>
                      </a:r>
                      <a:r>
                        <a:rPr kumimoji="0" lang="en-AU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230 V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8.26 A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b="1">
                <a:solidFill>
                  <a:srgbClr val="000000"/>
                </a:solidFill>
                <a:latin typeface="Arial" panose="020B0604020202020204" pitchFamily="34" charset="0"/>
              </a:rPr>
              <a:t>Load Group D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b="1">
                <a:solidFill>
                  <a:srgbClr val="000000"/>
                </a:solidFill>
                <a:latin typeface="Arial" panose="020B0604020202020204" pitchFamily="34" charset="0"/>
              </a:rPr>
              <a:t>Fixed Space Heating or Air Conditioning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1371600" y="2771775"/>
            <a:ext cx="53911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2.4 kW Air Conditioner @ 12 Amps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774700" y="3514725"/>
            <a:ext cx="480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/>
            </a:r>
            <a:br>
              <a:rPr lang="en-AU" altLang="en-US" sz="2000" b="1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AU" altLang="en-US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</a:t>
            </a:r>
            <a:r>
              <a:rPr lang="en-AU" altLang="en-US" sz="2400" b="1" dirty="0">
                <a:solidFill>
                  <a:srgbClr val="0000FF"/>
                </a:solidFill>
                <a:latin typeface="Arial Narrow" panose="020B0606020202030204" pitchFamily="34" charset="0"/>
              </a:rPr>
              <a:t>12 A</a:t>
            </a: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x 0.75  =   </a:t>
            </a:r>
            <a:r>
              <a:rPr lang="en-AU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9 Amps</a:t>
            </a:r>
            <a:r>
              <a:rPr lang="en-AU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kumimoji="1" lang="en-US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050925" y="5065713"/>
            <a:ext cx="589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371600" y="1895475"/>
            <a:ext cx="371316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75% of connected load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2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50925" y="5029200"/>
            <a:ext cx="666115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2000" b="1">
                <a:solidFill>
                  <a:srgbClr val="000000"/>
                </a:solidFill>
                <a:latin typeface="Arial Narrow" panose="020B0606020202030204" pitchFamily="34" charset="0"/>
              </a:rPr>
              <a:t/>
            </a:r>
            <a:br>
              <a:rPr lang="en-AU" altLang="en-US" sz="2000" b="1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AU" altLang="en-US" sz="2000" b="1">
                <a:solidFill>
                  <a:srgbClr val="000000"/>
                </a:solidFill>
                <a:latin typeface="Arial Narrow" panose="020B0606020202030204" pitchFamily="34" charset="0"/>
              </a:rPr>
              <a:t>     </a:t>
            </a:r>
            <a:r>
              <a:rPr lang="en-AU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Current = 9  Amps</a:t>
            </a:r>
            <a:r>
              <a:rPr lang="en-AU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kumimoji="1"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00" grpId="0"/>
      <p:bldP spid="15770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02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50105352"/>
              </p:ext>
            </p:extLst>
          </p:nvPr>
        </p:nvGraphicFramePr>
        <p:xfrm>
          <a:off x="179388" y="142875"/>
          <a:ext cx="8774112" cy="6296948"/>
        </p:xfrm>
        <a:graphic>
          <a:graphicData uri="http://schemas.openxmlformats.org/drawingml/2006/table">
            <a:tbl>
              <a:tblPr/>
              <a:tblGrid>
                <a:gridCol w="368300"/>
                <a:gridCol w="2287587"/>
                <a:gridCol w="896938"/>
                <a:gridCol w="839787"/>
                <a:gridCol w="3176588"/>
                <a:gridCol w="1204912"/>
              </a:tblGrid>
              <a:tr h="6278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5 Amps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 kW Oven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3800W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0.5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 V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8.26 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 kW A/C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75 %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A x 0.75 = 9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628650" y="3582988"/>
            <a:ext cx="4818063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             </a:t>
            </a:r>
            <a:r>
              <a:rPr lang="en-AU" altLang="en-US" sz="2400" b="1" u="sng">
                <a:solidFill>
                  <a:srgbClr val="0000FF"/>
                </a:solidFill>
                <a:latin typeface="Arial" panose="020B0604020202020204" pitchFamily="34" charset="0"/>
              </a:rPr>
              <a:t>4800</a:t>
            </a: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W = 20.86 Amps </a:t>
            </a: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           230 V	</a:t>
            </a:r>
            <a:r>
              <a:rPr lang="en-AU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kumimoji="1" lang="en-US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endParaRPr lang="en-AU" altLang="en-US" sz="2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1431925" y="4779963"/>
            <a:ext cx="6024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b="1">
                <a:solidFill>
                  <a:srgbClr val="0000FF"/>
                </a:solidFill>
                <a:latin typeface="Arial" panose="020B0604020202020204" pitchFamily="34" charset="0"/>
              </a:rPr>
              <a:t>Total Current = 20.86 Amps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827088" y="441325"/>
            <a:ext cx="71659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b="1">
                <a:solidFill>
                  <a:srgbClr val="000000"/>
                </a:solidFill>
                <a:latin typeface="Arial" panose="020B0604020202020204" pitchFamily="34" charset="0"/>
              </a:rPr>
              <a:t>Load Group F</a:t>
            </a:r>
            <a:br>
              <a:rPr lang="en-AU" altLang="en-US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AU" altLang="en-US" b="1">
                <a:solidFill>
                  <a:srgbClr val="000000"/>
                </a:solidFill>
                <a:latin typeface="Arial" panose="020B0604020202020204" pitchFamily="34" charset="0"/>
              </a:rPr>
              <a:t>Storage Hot Water System</a:t>
            </a:r>
            <a:br>
              <a:rPr lang="en-AU" altLang="en-US" b="1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AU" alt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1577975" y="2844800"/>
            <a:ext cx="509928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4.8 kW </a:t>
            </a:r>
            <a:r>
              <a:rPr lang="en-AU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Storage Hot </a:t>
            </a: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Water System</a:t>
            </a:r>
            <a:r>
              <a:rPr lang="en-AU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AU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AU" altLang="en-US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577975" y="1779588"/>
            <a:ext cx="514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100% of connected load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  <p:bldP spid="1607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50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50605925"/>
              </p:ext>
            </p:extLst>
          </p:nvPr>
        </p:nvGraphicFramePr>
        <p:xfrm>
          <a:off x="179388" y="106363"/>
          <a:ext cx="8810625" cy="6639613"/>
        </p:xfrm>
        <a:graphic>
          <a:graphicData uri="http://schemas.openxmlformats.org/drawingml/2006/table">
            <a:tbl>
              <a:tblPr/>
              <a:tblGrid>
                <a:gridCol w="369887"/>
                <a:gridCol w="2160588"/>
                <a:gridCol w="1022350"/>
                <a:gridCol w="839787"/>
                <a:gridCol w="3096344"/>
                <a:gridCol w="1321669"/>
              </a:tblGrid>
              <a:tr h="62787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3.8kW Oven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A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3800 W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230 V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8.26 A       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 kW A/C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75 %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A x 0.75 = 9 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 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HWS Storage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=   20.86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230 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20.86 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4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MAXIMUM DEMAND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78.56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763588"/>
            <a:ext cx="8051800" cy="730250"/>
          </a:xfrm>
        </p:spPr>
        <p:txBody>
          <a:bodyPr/>
          <a:lstStyle/>
          <a:p>
            <a:pPr eaLnBrk="1" hangingPunct="1"/>
            <a: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 Electrical Requirements, Section 12</a:t>
            </a:r>
            <a:b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AU" altLang="en-US" sz="3200" b="1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924800" cy="6556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altLang="en-US" sz="24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en-AU" altLang="en-US" sz="2400" b="1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eaLnBrk="1" hangingPunct="1"/>
            <a:endParaRPr lang="en-AU" altLang="en-US" sz="2400" b="1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eaLnBrk="1" hangingPunct="1"/>
            <a:endParaRPr lang="en-AU" altLang="en-US" sz="2400" b="1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187450" y="2617788"/>
            <a:ext cx="3695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12.2	Consumer Mains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811213" y="3108325"/>
            <a:ext cx="7723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(a)	Single domestic installation where the minimum current carrying capacity shall be: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1187450" y="1916113"/>
            <a:ext cx="75104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Special Requirements for Installations in WA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2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1187450" y="4230688"/>
            <a:ext cx="596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(i)	Single phase	63 A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187450" y="4865688"/>
            <a:ext cx="6777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(ii)	Multiphase	           32 A per phase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  <p:bldP spid="164868" grpId="0"/>
      <p:bldP spid="164869" grpId="0"/>
      <p:bldP spid="164870" grpId="0"/>
      <p:bldP spid="164871" grpId="0"/>
      <p:bldP spid="1648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609600"/>
            <a:ext cx="8396287" cy="1143000"/>
          </a:xfrm>
        </p:spPr>
        <p:txBody>
          <a:bodyPr/>
          <a:lstStyle/>
          <a:p>
            <a:pPr eaLnBrk="1" hangingPunct="1"/>
            <a: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 Electrical Requirements, Section 5   </a:t>
            </a:r>
            <a:b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Underground Supply</a:t>
            </a:r>
            <a:r>
              <a:rPr lang="en-AU" altLang="en-US" sz="20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AU" altLang="en-US" sz="20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AU" altLang="en-US" sz="2000" b="1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103313" y="2041525"/>
            <a:ext cx="624363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5.3  Types of Cables and Enclosures</a:t>
            </a:r>
          </a:p>
          <a:p>
            <a:pPr eaLnBrk="1" hangingPunct="1">
              <a:buSzPct val="60000"/>
              <a:buFont typeface="Wingdings" panose="05000000000000000000" pitchFamily="2" charset="2"/>
              <a:buChar char="n"/>
            </a:pPr>
            <a:endParaRPr lang="en-AU" altLang="en-US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2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993775" y="2954338"/>
            <a:ext cx="73882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Cables shall be installed in a heavy duty </a:t>
            </a: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non metallic enclosure.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1103313" y="4197350"/>
            <a:ext cx="7175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Enclosures shall comply with AS 2053 and be installed a minimum 500 mm below finished ground level.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  <p:bldP spid="165893" grpId="0"/>
      <p:bldP spid="1658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6096000" cy="1143000"/>
          </a:xfrm>
        </p:spPr>
        <p:txBody>
          <a:bodyPr/>
          <a:lstStyle/>
          <a:p>
            <a:pPr eaLnBrk="1" hangingPunct="1"/>
            <a:r>
              <a:rPr lang="en-AU" alt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 3008.1.1- 2017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763713"/>
            <a:ext cx="8615362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altLang="en-US" sz="2400" b="1" smtClean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Table 3 (4 )  </a:t>
            </a:r>
          </a:p>
          <a:p>
            <a:pPr eaLnBrk="1" hangingPunct="1">
              <a:buFontTx/>
              <a:buNone/>
            </a:pPr>
            <a:r>
              <a:rPr lang="en-AU" altLang="en-US" sz="2400" b="1" smtClean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	Installation methods for cables enclosed in Underground Pipes and Ducts.</a:t>
            </a:r>
          </a:p>
          <a:p>
            <a:pPr eaLnBrk="1" hangingPunct="1">
              <a:buFontTx/>
              <a:buNone/>
            </a:pPr>
            <a:endParaRPr lang="en-AU" altLang="en-US" sz="2400" b="1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AU" altLang="en-US" sz="2400" b="1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409575" y="3392488"/>
            <a:ext cx="7407275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Item 3 </a:t>
            </a: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One Two Core Cable	</a:t>
            </a: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Table 10 &amp; 11 (</a:t>
            </a:r>
            <a:r>
              <a:rPr lang="en-AU" altLang="en-US" sz="2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Pg</a:t>
            </a: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51) - Columns 25, 26 &amp; 27</a:t>
            </a: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endParaRPr lang="en-AU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endParaRPr lang="en-AU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409575" y="4724400"/>
            <a:ext cx="6357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Table 12 (Pg 51) - Columns 14 &amp; 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617538"/>
            <a:ext cx="2727325" cy="652462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dirty="0" smtClean="0">
                <a:solidFill>
                  <a:srgbClr val="000000"/>
                </a:solidFill>
                <a:latin typeface="Arial" charset="0"/>
              </a:rPr>
              <a:t>Introduction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527175"/>
            <a:ext cx="8843962" cy="908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altLang="en-US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AU" altLang="en-US" sz="24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Calculate the Maximum Demand of  a single phase domestic installation using AS/NZS 3000 : </a:t>
            </a:r>
            <a:r>
              <a:rPr lang="en-AU" altLang="en-US" sz="24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2018</a:t>
            </a:r>
            <a:endParaRPr lang="en-AU" altLang="en-US" sz="2400" b="1" dirty="0" smtClean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457200" y="2667000"/>
            <a:ext cx="84963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AU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-  Determine the cable size of the consumer main from the Maximum Demand calculated.</a:t>
            </a:r>
          </a:p>
          <a:p>
            <a:pPr eaLnBrk="1" hangingPunct="1">
              <a:buFontTx/>
              <a:buNone/>
            </a:pPr>
            <a:endParaRPr lang="en-AU" alt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AU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-  Cable size with reference to WA Requirements and AS/NZS </a:t>
            </a:r>
            <a:r>
              <a:rPr lang="en-AU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3008.1.1.2017</a:t>
            </a:r>
            <a:endParaRPr lang="en-AU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362950" cy="1143000"/>
          </a:xfrm>
        </p:spPr>
        <p:txBody>
          <a:bodyPr/>
          <a:lstStyle/>
          <a:p>
            <a:pPr eaLnBrk="1" hangingPunct="1"/>
            <a:r>
              <a:rPr lang="en-AU" alt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 3008.1.1- 2017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2057400"/>
          </a:xfrm>
        </p:spPr>
        <p:txBody>
          <a:bodyPr/>
          <a:lstStyle/>
          <a:p>
            <a:pPr indent="19050" eaLnBrk="1" hangingPunct="1">
              <a:buFontTx/>
              <a:buNone/>
              <a:defRPr/>
            </a:pPr>
            <a:r>
              <a:rPr lang="en-AU" sz="2400" b="1" dirty="0" smtClean="0">
                <a:solidFill>
                  <a:srgbClr val="000000"/>
                </a:solidFill>
                <a:effectLst/>
                <a:latin typeface="Arial" charset="0"/>
              </a:rPr>
              <a:t>Table 10 - </a:t>
            </a:r>
            <a:r>
              <a:rPr lang="en-AU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Current carrying Capacity of Two Core, Sheathed cables with or without earth core, armoured or un armoured, including neutral screened cables. </a:t>
            </a:r>
          </a:p>
          <a:p>
            <a:pPr indent="19050" eaLnBrk="1" hangingPunct="1">
              <a:buFontTx/>
              <a:buNone/>
              <a:defRPr/>
            </a:pPr>
            <a:endParaRPr lang="en-US" sz="28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indent="19050" eaLnBrk="1" hangingPunct="1">
              <a:buFontTx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We therefore use Column 25 </a:t>
            </a:r>
            <a:endParaRPr lang="en-AU" sz="28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indent="19050" eaLnBrk="1" hangingPunct="1">
              <a:buFontTx/>
              <a:buNone/>
              <a:defRPr/>
            </a:pPr>
            <a:r>
              <a:rPr lang="en-AU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09600"/>
            <a:ext cx="8375650" cy="1143000"/>
          </a:xfrm>
        </p:spPr>
        <p:txBody>
          <a:bodyPr/>
          <a:lstStyle/>
          <a:p>
            <a:pPr eaLnBrk="1" hangingPunct="1"/>
            <a: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Installation of Consumer Mains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981200"/>
            <a:ext cx="8328025" cy="1484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altLang="en-US" sz="24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	Maximum Demand worked out for this installation is               </a:t>
            </a:r>
            <a:r>
              <a:rPr lang="en-AU" altLang="en-US" sz="24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79 </a:t>
            </a:r>
            <a:r>
              <a:rPr lang="en-AU" altLang="en-US" sz="24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Amps.</a:t>
            </a:r>
          </a:p>
          <a:p>
            <a:pPr eaLnBrk="1" hangingPunct="1">
              <a:buFontTx/>
              <a:buNone/>
            </a:pPr>
            <a:endParaRPr lang="en-AU" altLang="en-US" sz="2400" b="1" dirty="0" smtClean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AU" altLang="en-US" sz="24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	Therefore we use :</a:t>
            </a:r>
          </a:p>
          <a:p>
            <a:pPr eaLnBrk="1" hangingPunct="1">
              <a:buFontTx/>
              <a:buNone/>
            </a:pPr>
            <a:endParaRPr lang="en-AU" altLang="en-US" sz="2400" b="1" dirty="0" smtClean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eaLnBrk="1" hangingPunct="1"/>
            <a:endParaRPr lang="en-AU" altLang="en-US" sz="2400" b="1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AU" altLang="en-US" sz="2400" b="1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701675" y="3762375"/>
            <a:ext cx="79962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b="1">
                <a:solidFill>
                  <a:srgbClr val="0000FF"/>
                </a:solidFill>
                <a:latin typeface="Arial" panose="020B0604020202020204" pitchFamily="34" charset="0"/>
              </a:rPr>
              <a:t>Cable 25 mm</a:t>
            </a:r>
            <a:r>
              <a:rPr lang="en-AU" altLang="en-US" b="1" baseline="30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AU" altLang="en-US" b="1">
                <a:solidFill>
                  <a:srgbClr val="0000FF"/>
                </a:solidFill>
                <a:latin typeface="Arial" panose="020B0604020202020204" pitchFamily="34" charset="0"/>
              </a:rPr>
              <a:t>  Copper ( 112 Amps ) Two Core TPS installed in Heavy Duty Conduit, 500 mm,  below Finished Ground Level.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  <p:bldP spid="1689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Rot="1" noChangeArrowheads="1"/>
          </p:cNvSpPr>
          <p:nvPr/>
        </p:nvSpPr>
        <p:spPr bwMode="auto">
          <a:xfrm>
            <a:off x="827088" y="1016000"/>
            <a:ext cx="7439025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AU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End of Show</a:t>
            </a:r>
            <a:br>
              <a:rPr lang="en-AU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This has been a</a:t>
            </a:r>
            <a:br>
              <a:rPr lang="en-AU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AU" sz="36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 I Luff  Production</a:t>
            </a:r>
            <a:r>
              <a:rPr lang="en-AU" sz="3600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A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the use of the Electrical Trades.</a:t>
            </a:r>
            <a: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AU" sz="1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446088" y="2551113"/>
            <a:ext cx="8304212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288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Items to be installed: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22  x	lighting points,</a:t>
            </a:r>
            <a:endParaRPr kumimoji="1" lang="en-US" altLang="en-US" sz="2000" b="1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4    x	single socket outlets</a:t>
            </a:r>
            <a:endParaRPr kumimoji="1" lang="en-US" altLang="en-US" sz="2000" b="1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15  x	double socket outlets</a:t>
            </a:r>
            <a:endParaRPr kumimoji="1" lang="en-US" altLang="en-US" sz="2000" b="1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1    x 	15 amp socket outlet,</a:t>
            </a:r>
            <a:endParaRPr kumimoji="1" lang="en-US" altLang="en-US" sz="2000" b="1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1    x	4.8 kw Storage Hot Water Heater,</a:t>
            </a:r>
            <a:endParaRPr kumimoji="1" lang="en-US" altLang="en-US" sz="2000" b="1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1    x 	3.8 kW Wall Oven.</a:t>
            </a:r>
            <a:endParaRPr kumimoji="1" lang="en-US" altLang="en-US" sz="2000" b="1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0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1     </a:t>
            </a:r>
            <a:r>
              <a:rPr kumimoji="1" lang="en-AU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x	 2.4 kW Air Conditioner @ 12 Amps</a:t>
            </a:r>
            <a:endParaRPr kumimoji="1" lang="en-US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AU" altLang="en-US" sz="11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611188" y="1350963"/>
            <a:ext cx="83042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Type of connection : </a:t>
            </a:r>
            <a:r>
              <a:rPr lang="en-AU" altLang="en-US" sz="1600" b="1">
                <a:solidFill>
                  <a:srgbClr val="0000FF"/>
                </a:solidFill>
                <a:cs typeface="Arial" panose="020B0604020202020204" pitchFamily="34" charset="0"/>
              </a:rPr>
              <a:t>Cable is Two Core, orange sheathed, TPS V75, Stranded copper </a:t>
            </a:r>
            <a:r>
              <a:rPr kumimoji="1" lang="en-AU" altLang="en-US" sz="1600" b="1">
                <a:solidFill>
                  <a:srgbClr val="0000FF"/>
                </a:solidFill>
              </a:rPr>
              <a:t>, </a:t>
            </a:r>
            <a:r>
              <a:rPr lang="en-AU" altLang="en-US" sz="1600" b="1">
                <a:solidFill>
                  <a:srgbClr val="0000FF"/>
                </a:solidFill>
                <a:cs typeface="Arial" panose="020B0604020202020204" pitchFamily="34" charset="0"/>
              </a:rPr>
              <a:t>installed in Heavy Duty Conduit at 500 mm below ground level. </a:t>
            </a:r>
            <a:endParaRPr lang="en-AU" altLang="en-US" sz="16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46088" y="304800"/>
            <a:ext cx="5988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b="1">
                <a:solidFill>
                  <a:srgbClr val="000000"/>
                </a:solidFill>
                <a:latin typeface="Arial" panose="020B0604020202020204" pitchFamily="34" charset="0"/>
              </a:rPr>
              <a:t>  Single Phase Residential 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611188" y="889000"/>
            <a:ext cx="652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Type of installation :</a:t>
            </a:r>
            <a:r>
              <a:rPr kumimoji="1"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Single domestic only</a:t>
            </a:r>
            <a:endParaRPr kumimoji="1" lang="en-US" altLang="en-US" sz="24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/>
      <p:bldP spid="1433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690563"/>
            <a:ext cx="7886700" cy="1427162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b="1" smtClean="0">
                <a:solidFill>
                  <a:srgbClr val="000000"/>
                </a:solidFill>
                <a:latin typeface="Arial" charset="0"/>
              </a:rPr>
              <a:t>AS/NZS </a:t>
            </a:r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3000 : 2007,</a:t>
            </a:r>
            <a:r>
              <a:rPr lang="en-AU" sz="3200" b="1" smtClean="0">
                <a:solidFill>
                  <a:srgbClr val="000000"/>
                </a:solidFill>
                <a:latin typeface="Arial" charset="0"/>
              </a:rPr>
              <a:t> Appendix C, </a:t>
            </a:r>
            <a:r>
              <a:rPr lang="en-AU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Table C1, Column 2,   Single Domestic</a:t>
            </a:r>
            <a:br>
              <a:rPr lang="en-AU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AU" sz="32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63525" y="3429000"/>
            <a:ext cx="84486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Determine Electrical requirements with </a:t>
            </a:r>
          </a:p>
          <a:p>
            <a:pPr lvl="1" eaLnBrk="1" hangingPunct="1"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regards to Load Groups - Column 1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80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Load group A Lighting A (i)  General lighting</a:t>
            </a:r>
            <a:r>
              <a:rPr lang="en-AU" sz="3200" b="1" smtClean="0">
                <a:solidFill>
                  <a:srgbClr val="000000"/>
                </a:solidFill>
              </a:rPr>
              <a:t/>
            </a:r>
            <a:br>
              <a:rPr lang="en-AU" sz="3200" b="1" smtClean="0">
                <a:solidFill>
                  <a:srgbClr val="000000"/>
                </a:solidFill>
              </a:rPr>
            </a:br>
            <a:endParaRPr lang="en-AU" sz="32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2271713" y="2292350"/>
            <a:ext cx="4805362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ie   1 to 20 points = 3 Amps</a:t>
            </a: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endParaRPr lang="en-AU" altLang="en-US" sz="24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 ie 21 to 40 points = 2 Amps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2498725" y="4865688"/>
            <a:ext cx="5395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Total Current = 5 Amps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498725" y="1768475"/>
            <a:ext cx="3455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22 Lighting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/>
      <p:bldP spid="1454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69" name="Group 77"/>
          <p:cNvGraphicFramePr>
            <a:graphicFrameLocks noGrp="1"/>
          </p:cNvGraphicFramePr>
          <p:nvPr>
            <p:ph/>
          </p:nvPr>
        </p:nvGraphicFramePr>
        <p:xfrm>
          <a:off x="179388" y="179388"/>
          <a:ext cx="8599487" cy="6170614"/>
        </p:xfrm>
        <a:graphic>
          <a:graphicData uri="http://schemas.openxmlformats.org/drawingml/2006/table">
            <a:tbl>
              <a:tblPr/>
              <a:tblGrid>
                <a:gridCol w="360362"/>
                <a:gridCol w="2432050"/>
                <a:gridCol w="990600"/>
                <a:gridCol w="928688"/>
                <a:gridCol w="2638425"/>
                <a:gridCol w="1249362"/>
              </a:tblGrid>
              <a:tr h="6278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Item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Load Group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1 to 20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Socket Outlets Load group B( i ) </a:t>
            </a:r>
            <a:b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 exceeding 10 Amps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altLang="en-US" sz="2000" b="1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Footnote </a:t>
            </a:r>
            <a:r>
              <a:rPr lang="en-AU" altLang="en-US" sz="2000" b="1" i="1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AU" altLang="en-US" sz="2000" b="1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Double outlets equal 2 points</a:t>
            </a:r>
          </a:p>
          <a:p>
            <a:pPr eaLnBrk="1" hangingPunct="1">
              <a:buFontTx/>
              <a:buNone/>
            </a:pPr>
            <a:endParaRPr lang="en-AU" altLang="en-US" sz="2000" b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760538" y="2667000"/>
            <a:ext cx="5748337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4 Single Socket outlets         =    4 pts</a:t>
            </a: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15 Double Socket Outlets       =  30 pts</a:t>
            </a: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               ie      34 pts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2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895600" y="4267200"/>
            <a:ext cx="36671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 1 to 20 pts   = 10 Amps</a:t>
            </a:r>
          </a:p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21 to 40 pts   =   5 Amps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2527300" y="5327650"/>
            <a:ext cx="43084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60000"/>
              <a:buFont typeface="Wingdings" panose="05000000000000000000" pitchFamily="2" charset="2"/>
              <a:buNone/>
            </a:pPr>
            <a:r>
              <a:rPr lang="en-AU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Total Current = 15 Amps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  <p:bldP spid="149508" grpId="0"/>
      <p:bldP spid="149509" grpId="0"/>
      <p:bldP spid="1495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8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7927116"/>
              </p:ext>
            </p:extLst>
          </p:nvPr>
        </p:nvGraphicFramePr>
        <p:xfrm>
          <a:off x="179388" y="203200"/>
          <a:ext cx="8847137" cy="6233781"/>
        </p:xfrm>
        <a:graphic>
          <a:graphicData uri="http://schemas.openxmlformats.org/drawingml/2006/table">
            <a:tbl>
              <a:tblPr/>
              <a:tblGrid>
                <a:gridCol w="371475"/>
                <a:gridCol w="2382837"/>
                <a:gridCol w="835025"/>
                <a:gridCol w="839788"/>
                <a:gridCol w="3213100"/>
                <a:gridCol w="1204912"/>
              </a:tblGrid>
              <a:tr h="6278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Socket Outlets Load group B( ii ) </a:t>
            </a:r>
            <a:b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AU" altLang="en-US" sz="3200" b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or more 15 Amps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99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altLang="en-US" sz="2400" b="1" smtClean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10 amps irrespective of the number of points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760538" y="3135313"/>
            <a:ext cx="4887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b="1">
                <a:solidFill>
                  <a:srgbClr val="0000FF"/>
                </a:solidFill>
                <a:latin typeface="Arial" panose="020B0604020202020204" pitchFamily="34" charset="0"/>
              </a:rPr>
              <a:t>Total Current = 10 Amps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  <p:bldP spid="151556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1666</TotalTime>
  <Words>925</Words>
  <Application>Microsoft Office PowerPoint</Application>
  <PresentationFormat>On-screen Show (4:3)</PresentationFormat>
  <Paragraphs>264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Tahoma</vt:lpstr>
      <vt:lpstr>Times New Roman</vt:lpstr>
      <vt:lpstr>Wingdings</vt:lpstr>
      <vt:lpstr>Ocean</vt:lpstr>
      <vt:lpstr>PowerPoint Presentation</vt:lpstr>
      <vt:lpstr>Introduction</vt:lpstr>
      <vt:lpstr>PowerPoint Presentation</vt:lpstr>
      <vt:lpstr>AS/NZS 3000 : 2007, Appendix C, Table C1, Column 2,   Single Domestic </vt:lpstr>
      <vt:lpstr>Load group A Lighting A (i)  General lighting </vt:lpstr>
      <vt:lpstr>PowerPoint Presentation</vt:lpstr>
      <vt:lpstr>Socket Outlets Load group B( i )  Not exceeding 10 Amps</vt:lpstr>
      <vt:lpstr>PowerPoint Presentation</vt:lpstr>
      <vt:lpstr>Socket Outlets Load group B( ii )  one or more 15 Amps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 Electrical Requirements, Section 12 </vt:lpstr>
      <vt:lpstr>WA Electrical Requirements, Section 5    Underground Supply </vt:lpstr>
      <vt:lpstr>AS 3008.1.1- 2017</vt:lpstr>
      <vt:lpstr>AS 3008.1.1- 2017</vt:lpstr>
      <vt:lpstr>Installation of Consumer Mains</vt:lpstr>
      <vt:lpstr>PowerPoint Presentation</vt:lpstr>
    </vt:vector>
  </TitlesOfParts>
  <Company>.:L4zy w4r3z:.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</dc:creator>
  <cp:lastModifiedBy>Geoff Fielding</cp:lastModifiedBy>
  <cp:revision>102</cp:revision>
  <dcterms:created xsi:type="dcterms:W3CDTF">2005-03-20T10:31:48Z</dcterms:created>
  <dcterms:modified xsi:type="dcterms:W3CDTF">2019-11-20T07:47:57Z</dcterms:modified>
</cp:coreProperties>
</file>