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4"/>
  </p:notesMasterIdLst>
  <p:sldIdLst>
    <p:sldId id="322" r:id="rId2"/>
    <p:sldId id="324" r:id="rId3"/>
    <p:sldId id="325" r:id="rId4"/>
    <p:sldId id="326" r:id="rId5"/>
    <p:sldId id="327" r:id="rId6"/>
    <p:sldId id="349" r:id="rId7"/>
    <p:sldId id="331" r:id="rId8"/>
    <p:sldId id="350" r:id="rId9"/>
    <p:sldId id="333" r:id="rId10"/>
    <p:sldId id="352" r:id="rId11"/>
    <p:sldId id="335" r:id="rId12"/>
    <p:sldId id="354" r:id="rId13"/>
    <p:sldId id="337" r:id="rId14"/>
    <p:sldId id="353" r:id="rId15"/>
    <p:sldId id="339" r:id="rId16"/>
    <p:sldId id="356" r:id="rId17"/>
    <p:sldId id="343" r:id="rId18"/>
    <p:sldId id="344" r:id="rId19"/>
    <p:sldId id="345" r:id="rId20"/>
    <p:sldId id="346" r:id="rId21"/>
    <p:sldId id="347" r:id="rId22"/>
    <p:sldId id="321" r:id="rId23"/>
  </p:sldIdLst>
  <p:sldSz cx="9144000" cy="6858000" type="screen4x3"/>
  <p:notesSz cx="6858000" cy="9945688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79" autoAdjust="0"/>
    <p:restoredTop sz="86439" autoAdjust="0"/>
  </p:normalViewPr>
  <p:slideViewPr>
    <p:cSldViewPr snapToObjects="1">
      <p:cViewPr varScale="1">
        <p:scale>
          <a:sx n="98" d="100"/>
          <a:sy n="98" d="100"/>
        </p:scale>
        <p:origin x="102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4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400"/>
            <a:ext cx="5486400" cy="4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154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4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F17C156-445A-49E3-ABEB-33351C0B8000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5284587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36D5090-CD9B-4C87-8E3B-F7561BA47389}" type="slidenum">
              <a:rPr lang="en-AU" altLang="en-US"/>
              <a:pPr>
                <a:spcBef>
                  <a:spcPct val="0"/>
                </a:spcBef>
              </a:pPr>
              <a:t>11</a:t>
            </a:fld>
            <a:endParaRPr lang="en-AU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724400"/>
            <a:ext cx="5029200" cy="4475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502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91CA528-6983-433A-9EF5-E269AC786E04}" type="slidenum">
              <a:rPr lang="en-AU" altLang="en-US"/>
              <a:pPr>
                <a:spcBef>
                  <a:spcPct val="0"/>
                </a:spcBef>
              </a:pPr>
              <a:t>13</a:t>
            </a:fld>
            <a:endParaRPr lang="en-AU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724400"/>
            <a:ext cx="5029200" cy="4475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431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2147483646 h 1912"/>
              <a:gd name="T4" fmla="*/ 0 w 1588"/>
              <a:gd name="T5" fmla="*/ 2147483646 h 1912"/>
              <a:gd name="T6" fmla="*/ 0 w 1588"/>
              <a:gd name="T7" fmla="*/ 2147483646 h 1912"/>
              <a:gd name="T8" fmla="*/ 0 w 1588"/>
              <a:gd name="T9" fmla="*/ 2147483646 h 1912"/>
              <a:gd name="T10" fmla="*/ 0 w 1588"/>
              <a:gd name="T11" fmla="*/ 2147483646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6948488" y="6381750"/>
            <a:ext cx="21955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 eaLnBrk="1" hangingPunct="1">
              <a:defRPr/>
            </a:pPr>
            <a:r>
              <a:rPr lang="en-AU" sz="1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Version 2</a:t>
            </a:r>
          </a:p>
        </p:txBody>
      </p:sp>
      <p:sp>
        <p:nvSpPr>
          <p:cNvPr id="4" name="Rectangle 9"/>
          <p:cNvSpPr>
            <a:spLocks noChangeArrowheads="1"/>
          </p:cNvSpPr>
          <p:nvPr userDrawn="1"/>
        </p:nvSpPr>
        <p:spPr bwMode="auto">
          <a:xfrm>
            <a:off x="0" y="63817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r>
              <a:rPr lang="en-AU" sz="1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G I Luff  2005</a:t>
            </a:r>
          </a:p>
        </p:txBody>
      </p:sp>
    </p:spTree>
    <p:extLst>
      <p:ext uri="{BB962C8B-B14F-4D97-AF65-F5344CB8AC3E}">
        <p14:creationId xmlns:p14="http://schemas.microsoft.com/office/powerpoint/2010/main" val="956813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FF002-129D-4B70-977B-358CF5717D2A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016216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8AF3C-0DB4-4F03-951C-0FD3A92DEEC4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170657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25120-12C7-45A2-B74A-40DE19520226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819893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0D479-9021-457A-B27D-1A81F6FF52DC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24603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32A9E-EBF3-426C-B30D-8AD91E67260B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649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48D89-2E88-47B4-B013-110CC47001F0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827710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104FDD-D9AC-4069-B7A7-BC83FFECEE16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7575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55CAE-DDFA-49D3-BB57-6D4B19C54AE7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03888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521C9-AC86-41B4-9E20-0E5E27526B6C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285927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ABC43-DE46-47C5-9700-5C11F93E60F3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04011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3B852-CD50-4BBD-B43D-644299E55596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839962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4E2BFD3-3230-400B-9147-BA6E51B41E9A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11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920750" y="1822450"/>
            <a:ext cx="70469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4000" b="1">
                <a:solidFill>
                  <a:schemeClr val="accent1"/>
                </a:solidFill>
                <a:latin typeface="Arial" panose="020B0604020202020204" pitchFamily="34" charset="0"/>
              </a:rPr>
              <a:t>ELECTRICAL TRADES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457200" y="2844800"/>
            <a:ext cx="8153400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AU" altLang="en-US" sz="3600" b="1" dirty="0" smtClean="0">
                <a:solidFill>
                  <a:srgbClr val="000099"/>
                </a:solidFill>
                <a:effectLst/>
                <a:latin typeface="Arial" panose="020B0604020202020204" pitchFamily="34" charset="0"/>
              </a:rPr>
              <a:t>Maximum Demand</a:t>
            </a:r>
          </a:p>
          <a:p>
            <a:pPr marL="0" indent="0" algn="ctr" eaLnBrk="1" hangingPunct="1">
              <a:buFontTx/>
              <a:buNone/>
            </a:pPr>
            <a:r>
              <a:rPr lang="en-AU" altLang="en-US" sz="3600" b="1" dirty="0" smtClean="0">
                <a:solidFill>
                  <a:srgbClr val="000099"/>
                </a:solidFill>
                <a:effectLst/>
                <a:latin typeface="Arial" panose="020B0604020202020204" pitchFamily="34" charset="0"/>
              </a:rPr>
              <a:t>Single Phase Domestic Installation</a:t>
            </a:r>
          </a:p>
          <a:p>
            <a:pPr marL="0" indent="0" algn="ctr" eaLnBrk="1" hangingPunct="1">
              <a:buFontTx/>
              <a:buNone/>
            </a:pPr>
            <a:endParaRPr lang="en-AU" altLang="en-US" sz="3600" b="1" dirty="0" smtClean="0">
              <a:solidFill>
                <a:srgbClr val="000099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10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975" y="519113"/>
            <a:ext cx="42100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06" name="Group 7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323608807"/>
              </p:ext>
            </p:extLst>
          </p:nvPr>
        </p:nvGraphicFramePr>
        <p:xfrm>
          <a:off x="179388" y="106363"/>
          <a:ext cx="8810625" cy="6233741"/>
        </p:xfrm>
        <a:graphic>
          <a:graphicData uri="http://schemas.openxmlformats.org/drawingml/2006/table">
            <a:tbl>
              <a:tblPr/>
              <a:tblGrid>
                <a:gridCol w="369887"/>
                <a:gridCol w="2260600"/>
                <a:gridCol w="935038"/>
                <a:gridCol w="900112"/>
                <a:gridCol w="3065463"/>
                <a:gridCol w="1279525"/>
              </a:tblGrid>
              <a:tr h="62788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Item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Load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Factor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Calculated Demand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Maximum Current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4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Lighting 22 points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   = 3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 = 2 Amps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Socket Outlets 10A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 (</a:t>
                      </a:r>
                      <a:r>
                        <a:rPr kumimoji="0" lang="en-A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i</a:t>
                      </a: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  = 10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=   5 Amps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4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Socket Outlet 15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B (ii)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Amps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5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755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738188" y="381000"/>
            <a:ext cx="82296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n-US" b="1">
                <a:solidFill>
                  <a:srgbClr val="000000"/>
                </a:solidFill>
                <a:latin typeface="Arial" panose="020B0604020202020204" pitchFamily="34" charset="0"/>
              </a:rPr>
              <a:t>Load Group C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n-US" b="1">
                <a:solidFill>
                  <a:srgbClr val="000000"/>
                </a:solidFill>
                <a:latin typeface="Arial" panose="020B0604020202020204" pitchFamily="34" charset="0"/>
              </a:rPr>
              <a:t>Ranges, Cooking Appliances and Laundry equipment.</a:t>
            </a:r>
          </a:p>
        </p:txBody>
      </p:sp>
      <p:sp>
        <p:nvSpPr>
          <p:cNvPr id="153603" name="Rectangle 3"/>
          <p:cNvSpPr>
            <a:spLocks noChangeArrowheads="1"/>
          </p:cNvSpPr>
          <p:nvPr/>
        </p:nvSpPr>
        <p:spPr bwMode="auto">
          <a:xfrm>
            <a:off x="1727200" y="2881313"/>
            <a:ext cx="4732338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3.8 kW Wall Oven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/>
            </a:r>
            <a:br>
              <a:rPr lang="en-AU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</a:br>
            <a:endParaRPr lang="en-AU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53604" name="Text Box 4"/>
          <p:cNvSpPr txBox="1">
            <a:spLocks noChangeArrowheads="1"/>
          </p:cNvSpPr>
          <p:nvPr/>
        </p:nvSpPr>
        <p:spPr bwMode="auto">
          <a:xfrm>
            <a:off x="993775" y="4132263"/>
            <a:ext cx="6864350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        </a:t>
            </a:r>
            <a:r>
              <a:rPr lang="en-AU" altLang="en-US" sz="24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      </a:t>
            </a:r>
            <a:r>
              <a:rPr lang="en-AU" altLang="en-US" sz="2400" b="1" u="sng" dirty="0" smtClean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AU" altLang="en-US" sz="2400" b="1" u="sng" dirty="0">
                <a:solidFill>
                  <a:srgbClr val="0000FF"/>
                </a:solidFill>
                <a:latin typeface="Arial" panose="020B0604020202020204" pitchFamily="34" charset="0"/>
              </a:rPr>
              <a:t>3800 W  </a:t>
            </a:r>
            <a:r>
              <a:rPr lang="en-AU" altLang="en-US" sz="24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x </a:t>
            </a:r>
            <a:r>
              <a:rPr lang="en-AU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0.5  =   </a:t>
            </a:r>
            <a:r>
              <a:rPr lang="en-AU" altLang="en-US" sz="24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16.52/2 </a:t>
            </a:r>
            <a:r>
              <a:rPr lang="en-AU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Amps </a:t>
            </a:r>
          </a:p>
          <a:p>
            <a:pPr eaLnBrk="1" hangingPunct="1">
              <a:lnSpc>
                <a:spcPct val="90000"/>
              </a:lnSpc>
              <a:buSzPct val="60000"/>
              <a:buFont typeface="Wingdings" panose="05000000000000000000" pitchFamily="2" charset="2"/>
              <a:buNone/>
            </a:pPr>
            <a:r>
              <a:rPr lang="en-AU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                 230 V		</a:t>
            </a:r>
            <a:endParaRPr kumimoji="1" lang="en-US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n-US" sz="2000" b="1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en-AU" altLang="en-US" sz="2000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en-AU" altLang="en-US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3605" name="Text Box 5"/>
          <p:cNvSpPr txBox="1">
            <a:spLocks noChangeArrowheads="1"/>
          </p:cNvSpPr>
          <p:nvPr/>
        </p:nvSpPr>
        <p:spPr bwMode="auto">
          <a:xfrm>
            <a:off x="1504950" y="5065713"/>
            <a:ext cx="5805488" cy="84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SzPct val="60000"/>
              <a:buFont typeface="Wingdings" panose="05000000000000000000" pitchFamily="2" charset="2"/>
              <a:buNone/>
            </a:pPr>
            <a:r>
              <a:rPr lang="en-AU" altLang="en-US" b="1" dirty="0">
                <a:solidFill>
                  <a:srgbClr val="0000FF"/>
                </a:solidFill>
                <a:latin typeface="Arial" panose="020B0604020202020204" pitchFamily="34" charset="0"/>
              </a:rPr>
              <a:t>Total Current  = </a:t>
            </a:r>
            <a:r>
              <a:rPr lang="en-AU" altLang="en-US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8.26 </a:t>
            </a:r>
            <a:r>
              <a:rPr lang="en-AU" altLang="en-US" b="1" dirty="0">
                <a:solidFill>
                  <a:srgbClr val="0000FF"/>
                </a:solidFill>
                <a:latin typeface="Arial" panose="020B0604020202020204" pitchFamily="34" charset="0"/>
              </a:rPr>
              <a:t>Amps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AU" altLang="en-US" sz="2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1727200" y="2058988"/>
            <a:ext cx="4732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50% of connected load</a:t>
            </a:r>
            <a:endParaRPr lang="en-US" altLang="en-US" sz="240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/>
      <p:bldP spid="15360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54" name="Group 7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143157765"/>
              </p:ext>
            </p:extLst>
          </p:nvPr>
        </p:nvGraphicFramePr>
        <p:xfrm>
          <a:off x="179388" y="106363"/>
          <a:ext cx="8774112" cy="6296948"/>
        </p:xfrm>
        <a:graphic>
          <a:graphicData uri="http://schemas.openxmlformats.org/drawingml/2006/table">
            <a:tbl>
              <a:tblPr/>
              <a:tblGrid>
                <a:gridCol w="368300"/>
                <a:gridCol w="2212975"/>
                <a:gridCol w="969962"/>
                <a:gridCol w="914400"/>
                <a:gridCol w="3067050"/>
                <a:gridCol w="1241425"/>
              </a:tblGrid>
              <a:tr h="62787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Item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Load Group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Factor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 %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Calculated Demand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Maximum Current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49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Lighting 22 points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   = 3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 = 2 Amps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 A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Socket Outlets 10A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34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 (</a:t>
                      </a:r>
                      <a:r>
                        <a:rPr kumimoji="0" lang="en-A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i</a:t>
                      </a: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  = 10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=   5 Amps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15A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Socket Outlet 15 A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 (ii)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Amps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A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120000"/>
                        <a:buFontTx/>
                        <a:buNone/>
                        <a:tabLst/>
                        <a:defRPr/>
                      </a:pPr>
                      <a:r>
                        <a:rPr kumimoji="1" lang="en-A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3.8kW Oven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50 %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3800 </a:t>
                      </a:r>
                      <a:r>
                        <a:rPr kumimoji="0" lang="en-AU" sz="18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  <a:r>
                        <a:rPr kumimoji="0" lang="en-A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0.5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230 V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8.26 A</a:t>
                      </a: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749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04800" y="381000"/>
            <a:ext cx="822960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n-US" b="1">
                <a:solidFill>
                  <a:srgbClr val="000000"/>
                </a:solidFill>
                <a:latin typeface="Arial" panose="020B0604020202020204" pitchFamily="34" charset="0"/>
              </a:rPr>
              <a:t>Load Group D 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n-US" b="1">
                <a:solidFill>
                  <a:srgbClr val="000000"/>
                </a:solidFill>
                <a:latin typeface="Arial" panose="020B0604020202020204" pitchFamily="34" charset="0"/>
              </a:rPr>
              <a:t>Fixed Space Heating or Air Conditioning</a:t>
            </a:r>
          </a:p>
        </p:txBody>
      </p:sp>
      <p:sp>
        <p:nvSpPr>
          <p:cNvPr id="157699" name="Rectangle 3"/>
          <p:cNvSpPr>
            <a:spLocks noChangeArrowheads="1"/>
          </p:cNvSpPr>
          <p:nvPr/>
        </p:nvSpPr>
        <p:spPr bwMode="auto">
          <a:xfrm>
            <a:off x="1371600" y="2771775"/>
            <a:ext cx="539115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2.4 kW Air Conditioner @ 12 Amps</a:t>
            </a:r>
          </a:p>
        </p:txBody>
      </p:sp>
      <p:sp>
        <p:nvSpPr>
          <p:cNvPr id="157700" name="Text Box 4"/>
          <p:cNvSpPr txBox="1">
            <a:spLocks noChangeArrowheads="1"/>
          </p:cNvSpPr>
          <p:nvPr/>
        </p:nvSpPr>
        <p:spPr bwMode="auto">
          <a:xfrm>
            <a:off x="774700" y="3514725"/>
            <a:ext cx="4800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n-US" sz="2000" b="1" dirty="0">
                <a:solidFill>
                  <a:srgbClr val="000000"/>
                </a:solidFill>
                <a:latin typeface="Arial Narrow" panose="020B0606020202030204" pitchFamily="34" charset="0"/>
              </a:rPr>
              <a:t/>
            </a:r>
            <a:br>
              <a:rPr lang="en-AU" altLang="en-US" sz="2000" b="1" dirty="0">
                <a:solidFill>
                  <a:srgbClr val="000000"/>
                </a:solidFill>
                <a:latin typeface="Arial Narrow" panose="020B0606020202030204" pitchFamily="34" charset="0"/>
              </a:rPr>
            </a:br>
            <a:r>
              <a:rPr lang="en-AU" altLang="en-US" sz="2000" b="1" dirty="0">
                <a:solidFill>
                  <a:srgbClr val="000000"/>
                </a:solidFill>
                <a:latin typeface="Arial Narrow" panose="020B0606020202030204" pitchFamily="34" charset="0"/>
              </a:rPr>
              <a:t>          </a:t>
            </a:r>
            <a:r>
              <a:rPr lang="en-AU" altLang="en-US" sz="2400" b="1" dirty="0">
                <a:solidFill>
                  <a:srgbClr val="0000FF"/>
                </a:solidFill>
                <a:latin typeface="Arial Narrow" panose="020B0606020202030204" pitchFamily="34" charset="0"/>
              </a:rPr>
              <a:t>12 A</a:t>
            </a:r>
            <a:r>
              <a:rPr lang="en-AU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  x 0.75  =   </a:t>
            </a:r>
            <a:r>
              <a:rPr lang="en-AU" altLang="en-US" sz="2000" b="1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en-AU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9 Amps</a:t>
            </a:r>
            <a:r>
              <a:rPr lang="en-AU" altLang="en-US" sz="2000" b="1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endParaRPr kumimoji="1" lang="en-US" altLang="en-US" sz="20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AU" altLang="en-US" sz="20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7701" name="Text Box 5"/>
          <p:cNvSpPr txBox="1">
            <a:spLocks noChangeArrowheads="1"/>
          </p:cNvSpPr>
          <p:nvPr/>
        </p:nvSpPr>
        <p:spPr bwMode="auto">
          <a:xfrm>
            <a:off x="1050925" y="5065713"/>
            <a:ext cx="5894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7702" name="Text Box 6"/>
          <p:cNvSpPr txBox="1">
            <a:spLocks noChangeArrowheads="1"/>
          </p:cNvSpPr>
          <p:nvPr/>
        </p:nvSpPr>
        <p:spPr bwMode="auto">
          <a:xfrm>
            <a:off x="1371600" y="1895475"/>
            <a:ext cx="3713163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75% of connected load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AU" altLang="en-US" sz="20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050925" y="5029200"/>
            <a:ext cx="6661150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n-US" sz="2000" b="1">
                <a:solidFill>
                  <a:srgbClr val="000000"/>
                </a:solidFill>
                <a:latin typeface="Arial Narrow" panose="020B0606020202030204" pitchFamily="34" charset="0"/>
              </a:rPr>
              <a:t/>
            </a:r>
            <a:br>
              <a:rPr lang="en-AU" altLang="en-US" sz="2000" b="1">
                <a:solidFill>
                  <a:srgbClr val="000000"/>
                </a:solidFill>
                <a:latin typeface="Arial Narrow" panose="020B0606020202030204" pitchFamily="34" charset="0"/>
              </a:rPr>
            </a:br>
            <a:r>
              <a:rPr lang="en-AU" altLang="en-US" sz="2000" b="1">
                <a:solidFill>
                  <a:srgbClr val="000000"/>
                </a:solidFill>
                <a:latin typeface="Arial Narrow" panose="020B0606020202030204" pitchFamily="34" charset="0"/>
              </a:rPr>
              <a:t>     </a:t>
            </a:r>
            <a:r>
              <a:rPr lang="en-AU" altLang="en-US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Current = 9  Amps</a:t>
            </a:r>
            <a:r>
              <a:rPr lang="en-AU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endParaRPr kumimoji="1" lang="en-US" altLang="en-US" sz="2000" b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AU" altLang="en-US" sz="20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/>
      <p:bldP spid="157700" grpId="0"/>
      <p:bldP spid="157702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502" name="Group 7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350105352"/>
              </p:ext>
            </p:extLst>
          </p:nvPr>
        </p:nvGraphicFramePr>
        <p:xfrm>
          <a:off x="179388" y="142875"/>
          <a:ext cx="8774112" cy="6296948"/>
        </p:xfrm>
        <a:graphic>
          <a:graphicData uri="http://schemas.openxmlformats.org/drawingml/2006/table">
            <a:tbl>
              <a:tblPr/>
              <a:tblGrid>
                <a:gridCol w="368300"/>
                <a:gridCol w="2287587"/>
                <a:gridCol w="896938"/>
                <a:gridCol w="839787"/>
                <a:gridCol w="3176588"/>
                <a:gridCol w="1204912"/>
              </a:tblGrid>
              <a:tr h="62787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Item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Load Group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Factor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 %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Calculated Demand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Maximum Current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49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Lighting 22 points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   = 3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 = 2 Amps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 A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Socket Outlets 10A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34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 (i)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  = 10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= 5 Amps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15A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Socket Outlet 15 A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 (ii)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Amps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A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3.8 kW Oven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50 %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3800W </a:t>
                      </a: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 0.5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230 V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8.26 A</a:t>
                      </a: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2.4 kW A/C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75 % 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A x 0.75 = 9 A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9 A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749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628650" y="3582988"/>
            <a:ext cx="4818063" cy="127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SzPct val="60000"/>
              <a:buFont typeface="Wingdings" panose="05000000000000000000" pitchFamily="2" charset="2"/>
              <a:buNone/>
            </a:pPr>
            <a:r>
              <a:rPr lang="en-AU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             </a:t>
            </a:r>
            <a:r>
              <a:rPr lang="en-AU" altLang="en-US" sz="2400" b="1" u="sng">
                <a:solidFill>
                  <a:srgbClr val="0000FF"/>
                </a:solidFill>
                <a:latin typeface="Arial" panose="020B0604020202020204" pitchFamily="34" charset="0"/>
              </a:rPr>
              <a:t>4800</a:t>
            </a:r>
            <a:r>
              <a:rPr lang="en-AU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 W = 20.86 Amps </a:t>
            </a:r>
          </a:p>
          <a:p>
            <a:pPr eaLnBrk="1" hangingPunct="1">
              <a:buSzPct val="60000"/>
              <a:buFont typeface="Wingdings" panose="05000000000000000000" pitchFamily="2" charset="2"/>
              <a:buNone/>
            </a:pPr>
            <a:r>
              <a:rPr lang="en-AU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            230 V	</a:t>
            </a:r>
            <a:r>
              <a:rPr lang="en-AU" altLang="en-US" sz="2400" b="1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endParaRPr kumimoji="1" lang="en-US" altLang="en-US" sz="24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buSzPct val="60000"/>
              <a:buFont typeface="Wingdings" panose="05000000000000000000" pitchFamily="2" charset="2"/>
              <a:buNone/>
            </a:pPr>
            <a:endParaRPr lang="en-AU" altLang="en-US" sz="20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1431925" y="4779963"/>
            <a:ext cx="60245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b="1">
                <a:solidFill>
                  <a:srgbClr val="0000FF"/>
                </a:solidFill>
                <a:latin typeface="Arial" panose="020B0604020202020204" pitchFamily="34" charset="0"/>
              </a:rPr>
              <a:t>Total Current = 20.86 Amps</a:t>
            </a:r>
          </a:p>
        </p:txBody>
      </p:sp>
      <p:sp>
        <p:nvSpPr>
          <p:cNvPr id="22532" name="Rectangle 7"/>
          <p:cNvSpPr>
            <a:spLocks noChangeArrowheads="1"/>
          </p:cNvSpPr>
          <p:nvPr/>
        </p:nvSpPr>
        <p:spPr bwMode="auto">
          <a:xfrm>
            <a:off x="827088" y="441325"/>
            <a:ext cx="71659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b="1">
                <a:solidFill>
                  <a:srgbClr val="000000"/>
                </a:solidFill>
                <a:latin typeface="Arial" panose="020B0604020202020204" pitchFamily="34" charset="0"/>
              </a:rPr>
              <a:t>Load Group F</a:t>
            </a:r>
            <a:br>
              <a:rPr lang="en-AU" altLang="en-US" b="1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AU" altLang="en-US" b="1">
                <a:solidFill>
                  <a:srgbClr val="000000"/>
                </a:solidFill>
                <a:latin typeface="Arial" panose="020B0604020202020204" pitchFamily="34" charset="0"/>
              </a:rPr>
              <a:t>Storage Hot Water System</a:t>
            </a:r>
            <a:br>
              <a:rPr lang="en-AU" altLang="en-US" b="1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en-AU" altLang="en-US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0777" name="Rectangle 9"/>
          <p:cNvSpPr>
            <a:spLocks noChangeArrowheads="1"/>
          </p:cNvSpPr>
          <p:nvPr/>
        </p:nvSpPr>
        <p:spPr bwMode="auto">
          <a:xfrm>
            <a:off x="1577975" y="2844800"/>
            <a:ext cx="509928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4.8 kW </a:t>
            </a:r>
            <a:r>
              <a:rPr lang="en-AU" altLang="en-US" sz="24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Storage Hot </a:t>
            </a:r>
            <a:r>
              <a:rPr lang="en-AU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Water System</a:t>
            </a:r>
            <a:r>
              <a:rPr lang="en-AU" alt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en-AU" alt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en-AU" altLang="en-US" sz="1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2534" name="Rectangle 5"/>
          <p:cNvSpPr>
            <a:spLocks noChangeArrowheads="1"/>
          </p:cNvSpPr>
          <p:nvPr/>
        </p:nvSpPr>
        <p:spPr bwMode="auto">
          <a:xfrm>
            <a:off x="1577975" y="1779588"/>
            <a:ext cx="51482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100% of connected load</a:t>
            </a:r>
            <a:endParaRPr lang="en-US" altLang="en-US" sz="240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2" grpId="0"/>
      <p:bldP spid="160773" grpId="0"/>
      <p:bldP spid="16077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50" name="Group 7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050605925"/>
              </p:ext>
            </p:extLst>
          </p:nvPr>
        </p:nvGraphicFramePr>
        <p:xfrm>
          <a:off x="179388" y="106363"/>
          <a:ext cx="8810625" cy="6639613"/>
        </p:xfrm>
        <a:graphic>
          <a:graphicData uri="http://schemas.openxmlformats.org/drawingml/2006/table">
            <a:tbl>
              <a:tblPr/>
              <a:tblGrid>
                <a:gridCol w="369887"/>
                <a:gridCol w="2160588"/>
                <a:gridCol w="1022350"/>
                <a:gridCol w="839787"/>
                <a:gridCol w="3096344"/>
                <a:gridCol w="1321669"/>
              </a:tblGrid>
              <a:tr h="62787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Item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Load Group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Factor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 %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Calculated Demand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Maximum Current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4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Lighting 22 points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</a:t>
                      </a:r>
                      <a:r>
                        <a:rPr kumimoji="0" lang="en-A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i</a:t>
                      </a: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   = 3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 = 2 Amps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 A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7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Socket Outlets 10A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34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 (</a:t>
                      </a:r>
                      <a:r>
                        <a:rPr kumimoji="0" lang="en-A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i</a:t>
                      </a: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  = 10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=   5 Amps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15A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Socket Outlet 15 A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 (ii)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Amps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A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7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1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3.8kW Oven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50 %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</a:t>
                      </a:r>
                      <a:r>
                        <a:rPr kumimoji="0" lang="en-AU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3800 W </a:t>
                      </a: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 0.5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230 V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8.26 A        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2.4 kW A/C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75 % 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A x 0.75 = 9 A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 A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7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4.8 kW HWS Storage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100%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4800 W</a:t>
                      </a: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=   20.86 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230 V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20.86 A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41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744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MAXIMUM DEMAND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78.56 A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82600" y="763588"/>
            <a:ext cx="8051800" cy="730250"/>
          </a:xfrm>
        </p:spPr>
        <p:txBody>
          <a:bodyPr/>
          <a:lstStyle/>
          <a:p>
            <a:pPr eaLnBrk="1" hangingPunct="1"/>
            <a:r>
              <a:rPr lang="en-AU" altLang="en-US" sz="3200" b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WA Electrical Requirements, Section 12</a:t>
            </a:r>
            <a:br>
              <a:rPr lang="en-AU" altLang="en-US" sz="3200" b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AU" altLang="en-US" sz="3200" b="1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981075"/>
            <a:ext cx="7924800" cy="6556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AU" altLang="en-US" sz="2400" b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	</a:t>
            </a:r>
          </a:p>
          <a:p>
            <a:pPr eaLnBrk="1" hangingPunct="1">
              <a:buFontTx/>
              <a:buNone/>
            </a:pPr>
            <a:endParaRPr lang="en-AU" altLang="en-US" sz="2400" b="1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eaLnBrk="1" hangingPunct="1"/>
            <a:endParaRPr lang="en-AU" altLang="en-US" sz="2400" b="1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eaLnBrk="1" hangingPunct="1"/>
            <a:endParaRPr lang="en-AU" altLang="en-US" sz="2400" b="1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4868" name="Text Box 4"/>
          <p:cNvSpPr txBox="1">
            <a:spLocks noChangeArrowheads="1"/>
          </p:cNvSpPr>
          <p:nvPr/>
        </p:nvSpPr>
        <p:spPr bwMode="auto">
          <a:xfrm>
            <a:off x="1187450" y="2617788"/>
            <a:ext cx="3695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12.2	Consumer Mains</a:t>
            </a:r>
          </a:p>
        </p:txBody>
      </p:sp>
      <p:sp>
        <p:nvSpPr>
          <p:cNvPr id="164869" name="Text Box 5"/>
          <p:cNvSpPr txBox="1">
            <a:spLocks noChangeArrowheads="1"/>
          </p:cNvSpPr>
          <p:nvPr/>
        </p:nvSpPr>
        <p:spPr bwMode="auto">
          <a:xfrm>
            <a:off x="811213" y="3108325"/>
            <a:ext cx="77231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SzPct val="60000"/>
              <a:buFont typeface="Wingdings" panose="05000000000000000000" pitchFamily="2" charset="2"/>
              <a:buNone/>
            </a:pPr>
            <a:r>
              <a:rPr lang="en-AU" altLang="en-US" sz="2400" b="1">
                <a:solidFill>
                  <a:srgbClr val="000000"/>
                </a:solidFill>
                <a:latin typeface="Arial" panose="020B0604020202020204" pitchFamily="34" charset="0"/>
              </a:rPr>
              <a:t>     </a:t>
            </a:r>
            <a:r>
              <a:rPr lang="en-AU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(a)	Single domestic installation where the minimum current carrying capacity shall be:</a:t>
            </a:r>
          </a:p>
        </p:txBody>
      </p:sp>
      <p:sp>
        <p:nvSpPr>
          <p:cNvPr id="164870" name="Text Box 6"/>
          <p:cNvSpPr txBox="1">
            <a:spLocks noChangeArrowheads="1"/>
          </p:cNvSpPr>
          <p:nvPr/>
        </p:nvSpPr>
        <p:spPr bwMode="auto">
          <a:xfrm>
            <a:off x="1187450" y="1916113"/>
            <a:ext cx="7510463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SzPct val="60000"/>
              <a:buFont typeface="Wingdings" panose="05000000000000000000" pitchFamily="2" charset="2"/>
              <a:buNone/>
            </a:pPr>
            <a:r>
              <a:rPr lang="en-AU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Special Requirements for Installations in WA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AU" altLang="en-US" sz="20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4871" name="Text Box 7"/>
          <p:cNvSpPr txBox="1">
            <a:spLocks noChangeArrowheads="1"/>
          </p:cNvSpPr>
          <p:nvPr/>
        </p:nvSpPr>
        <p:spPr bwMode="auto">
          <a:xfrm>
            <a:off x="1187450" y="4230688"/>
            <a:ext cx="5969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(i)	Single phase	63 A</a:t>
            </a:r>
          </a:p>
        </p:txBody>
      </p:sp>
      <p:sp>
        <p:nvSpPr>
          <p:cNvPr id="164872" name="Rectangle 8"/>
          <p:cNvSpPr>
            <a:spLocks noChangeArrowheads="1"/>
          </p:cNvSpPr>
          <p:nvPr/>
        </p:nvSpPr>
        <p:spPr bwMode="auto">
          <a:xfrm>
            <a:off x="1187450" y="4865688"/>
            <a:ext cx="67770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(ii)	Multiphase	           32 A per phase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7" grpId="0" build="p"/>
      <p:bldP spid="164868" grpId="0"/>
      <p:bldP spid="164869" grpId="0"/>
      <p:bldP spid="164870" grpId="0"/>
      <p:bldP spid="164871" grpId="0"/>
      <p:bldP spid="16487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19113" y="609600"/>
            <a:ext cx="8396287" cy="1143000"/>
          </a:xfrm>
        </p:spPr>
        <p:txBody>
          <a:bodyPr/>
          <a:lstStyle/>
          <a:p>
            <a:pPr eaLnBrk="1" hangingPunct="1"/>
            <a:r>
              <a:rPr lang="en-AU" altLang="en-US" sz="3200" b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WA Electrical Requirements, Section 5   </a:t>
            </a:r>
            <a:br>
              <a:rPr lang="en-AU" altLang="en-US" sz="3200" b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AU" altLang="en-US" sz="3200" b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Underground Supply</a:t>
            </a:r>
            <a:r>
              <a:rPr lang="en-AU" altLang="en-US" sz="2000" b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en-AU" altLang="en-US" sz="2000" b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AU" altLang="en-US" sz="2000" b="1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5892" name="Text Box 4"/>
          <p:cNvSpPr txBox="1">
            <a:spLocks noChangeArrowheads="1"/>
          </p:cNvSpPr>
          <p:nvPr/>
        </p:nvSpPr>
        <p:spPr bwMode="auto">
          <a:xfrm>
            <a:off x="1103313" y="2041525"/>
            <a:ext cx="6243637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SzPct val="60000"/>
              <a:buFont typeface="Wingdings" panose="05000000000000000000" pitchFamily="2" charset="2"/>
              <a:buNone/>
            </a:pPr>
            <a:r>
              <a:rPr lang="en-AU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5.3  Types of Cables and Enclosures</a:t>
            </a:r>
          </a:p>
          <a:p>
            <a:pPr eaLnBrk="1" hangingPunct="1">
              <a:buSzPct val="60000"/>
              <a:buFont typeface="Wingdings" panose="05000000000000000000" pitchFamily="2" charset="2"/>
              <a:buChar char="n"/>
            </a:pPr>
            <a:endParaRPr lang="en-AU" altLang="en-US" sz="20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AU" altLang="en-US" sz="20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5893" name="Text Box 5"/>
          <p:cNvSpPr txBox="1">
            <a:spLocks noChangeArrowheads="1"/>
          </p:cNvSpPr>
          <p:nvPr/>
        </p:nvSpPr>
        <p:spPr bwMode="auto">
          <a:xfrm>
            <a:off x="993775" y="2954338"/>
            <a:ext cx="738822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SzPct val="60000"/>
              <a:buFont typeface="Wingdings" panose="05000000000000000000" pitchFamily="2" charset="2"/>
              <a:buNone/>
            </a:pPr>
            <a:r>
              <a:rPr lang="en-AU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Cables shall be installed in a heavy duty </a:t>
            </a:r>
          </a:p>
          <a:p>
            <a:pPr eaLnBrk="1" hangingPunct="1">
              <a:buSzPct val="60000"/>
              <a:buFont typeface="Wingdings" panose="05000000000000000000" pitchFamily="2" charset="2"/>
              <a:buNone/>
            </a:pPr>
            <a:r>
              <a:rPr lang="en-AU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 non metallic enclosure.</a:t>
            </a:r>
          </a:p>
        </p:txBody>
      </p:sp>
      <p:sp>
        <p:nvSpPr>
          <p:cNvPr id="165894" name="Rectangle 6"/>
          <p:cNvSpPr>
            <a:spLocks noChangeArrowheads="1"/>
          </p:cNvSpPr>
          <p:nvPr/>
        </p:nvSpPr>
        <p:spPr bwMode="auto">
          <a:xfrm>
            <a:off x="1103313" y="4197350"/>
            <a:ext cx="71755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SzPct val="60000"/>
              <a:buFont typeface="Wingdings" panose="05000000000000000000" pitchFamily="2" charset="2"/>
              <a:buNone/>
            </a:pPr>
            <a:r>
              <a:rPr lang="en-AU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Enclosures shall comply with AS 2053 and be installed a minimum 500 mm below finished ground level.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2" grpId="0"/>
      <p:bldP spid="165893" grpId="0"/>
      <p:bldP spid="16589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620713"/>
            <a:ext cx="6096000" cy="1143000"/>
          </a:xfrm>
        </p:spPr>
        <p:txBody>
          <a:bodyPr/>
          <a:lstStyle/>
          <a:p>
            <a:pPr eaLnBrk="1" hangingPunct="1"/>
            <a:r>
              <a:rPr lang="en-AU" altLang="en-US" sz="32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 3008.1.1- 2017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038" y="1763713"/>
            <a:ext cx="8615362" cy="1828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AU" altLang="en-US" sz="2400" b="1" smtClean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Table 3 (4 )  </a:t>
            </a:r>
          </a:p>
          <a:p>
            <a:pPr eaLnBrk="1" hangingPunct="1">
              <a:buFontTx/>
              <a:buNone/>
            </a:pPr>
            <a:r>
              <a:rPr lang="en-AU" altLang="en-US" sz="2400" b="1" smtClean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	Installation methods for cables enclosed in Underground Pipes and Ducts.</a:t>
            </a:r>
          </a:p>
          <a:p>
            <a:pPr eaLnBrk="1" hangingPunct="1">
              <a:buFontTx/>
              <a:buNone/>
            </a:pPr>
            <a:endParaRPr lang="en-AU" altLang="en-US" sz="2400" b="1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en-AU" altLang="en-US" sz="2400" b="1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6916" name="Text Box 4"/>
          <p:cNvSpPr txBox="1">
            <a:spLocks noChangeArrowheads="1"/>
          </p:cNvSpPr>
          <p:nvPr/>
        </p:nvSpPr>
        <p:spPr bwMode="auto">
          <a:xfrm>
            <a:off x="409575" y="3392488"/>
            <a:ext cx="7407275" cy="254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SzPct val="60000"/>
              <a:buFont typeface="Wingdings" panose="05000000000000000000" pitchFamily="2" charset="2"/>
              <a:buNone/>
            </a:pPr>
            <a:r>
              <a:rPr lang="en-AU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Item 3 </a:t>
            </a:r>
          </a:p>
          <a:p>
            <a:pPr eaLnBrk="1" hangingPunct="1">
              <a:buSzPct val="60000"/>
              <a:buFont typeface="Wingdings" panose="05000000000000000000" pitchFamily="2" charset="2"/>
              <a:buNone/>
            </a:pPr>
            <a:r>
              <a:rPr lang="en-AU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One Two Core Cable	</a:t>
            </a:r>
          </a:p>
          <a:p>
            <a:pPr eaLnBrk="1" hangingPunct="1">
              <a:buSzPct val="60000"/>
              <a:buFont typeface="Wingdings" panose="05000000000000000000" pitchFamily="2" charset="2"/>
              <a:buNone/>
            </a:pPr>
            <a:r>
              <a:rPr lang="en-AU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Table 10 &amp; 11 (</a:t>
            </a:r>
            <a:r>
              <a:rPr lang="en-AU" altLang="en-US" sz="2400" b="1" dirty="0" err="1">
                <a:solidFill>
                  <a:srgbClr val="0000FF"/>
                </a:solidFill>
                <a:latin typeface="Arial" panose="020B0604020202020204" pitchFamily="34" charset="0"/>
              </a:rPr>
              <a:t>Pg</a:t>
            </a:r>
            <a:r>
              <a:rPr lang="en-AU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 51) - Columns 25, 26 &amp; 27</a:t>
            </a:r>
          </a:p>
          <a:p>
            <a:pPr eaLnBrk="1" hangingPunct="1">
              <a:buSzPct val="60000"/>
              <a:buFont typeface="Wingdings" panose="05000000000000000000" pitchFamily="2" charset="2"/>
              <a:buNone/>
            </a:pPr>
            <a:endParaRPr lang="en-AU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buSzPct val="60000"/>
              <a:buFont typeface="Wingdings" panose="05000000000000000000" pitchFamily="2" charset="2"/>
              <a:buNone/>
            </a:pPr>
            <a:endParaRPr lang="en-AU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AU" altLang="en-US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409575" y="4724400"/>
            <a:ext cx="6357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SzPct val="60000"/>
              <a:buFont typeface="Wingdings" panose="05000000000000000000" pitchFamily="2" charset="2"/>
              <a:buNone/>
            </a:pPr>
            <a:r>
              <a:rPr lang="en-AU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Table 12 (Pg 51) - Columns 14 &amp; 15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38188" y="617538"/>
            <a:ext cx="2727325" cy="652462"/>
          </a:xfrm>
        </p:spPr>
        <p:txBody>
          <a:bodyPr/>
          <a:lstStyle/>
          <a:p>
            <a:pPr eaLnBrk="1" hangingPunct="1">
              <a:defRPr/>
            </a:pPr>
            <a:r>
              <a:rPr lang="en-AU" sz="3200" dirty="0" smtClean="0">
                <a:solidFill>
                  <a:srgbClr val="000000"/>
                </a:solidFill>
                <a:latin typeface="Arial" charset="0"/>
              </a:rPr>
              <a:t>Introduction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038" y="1527175"/>
            <a:ext cx="8843962" cy="9080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AU" altLang="en-US" sz="24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en-AU" altLang="en-US" sz="2400" b="1" dirty="0" smtClean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Calculate the Maximum Demand of  a single phase domestic installation using AS/NZS 3000 : </a:t>
            </a:r>
            <a:r>
              <a:rPr lang="en-AU" altLang="en-US" sz="2400" b="1" dirty="0" smtClean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2018</a:t>
            </a:r>
            <a:endParaRPr lang="en-AU" altLang="en-US" sz="2400" b="1" dirty="0" smtClean="0">
              <a:solidFill>
                <a:srgbClr val="0000F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2340" name="Rectangle 4"/>
          <p:cNvSpPr>
            <a:spLocks noChangeArrowheads="1"/>
          </p:cNvSpPr>
          <p:nvPr/>
        </p:nvSpPr>
        <p:spPr bwMode="auto">
          <a:xfrm>
            <a:off x="457200" y="2667000"/>
            <a:ext cx="8496300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AU" altLang="en-US" sz="20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AU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-  Determine the cable size of the consumer main from the Maximum Demand calculated.</a:t>
            </a:r>
          </a:p>
          <a:p>
            <a:pPr eaLnBrk="1" hangingPunct="1">
              <a:buFontTx/>
              <a:buNone/>
            </a:pPr>
            <a:endParaRPr lang="en-AU" altLang="en-US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AU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 -  Cable size with reference to WA Requirements and AS/NZS </a:t>
            </a:r>
            <a:r>
              <a:rPr lang="en-AU" altLang="en-US" sz="24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3008.1.1.2017</a:t>
            </a:r>
            <a:endParaRPr lang="en-AU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9275"/>
            <a:ext cx="8362950" cy="1143000"/>
          </a:xfrm>
        </p:spPr>
        <p:txBody>
          <a:bodyPr/>
          <a:lstStyle/>
          <a:p>
            <a:pPr eaLnBrk="1" hangingPunct="1"/>
            <a:r>
              <a:rPr lang="en-AU" altLang="en-US" sz="32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 3008.1.1- 2017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58200" cy="2057400"/>
          </a:xfrm>
        </p:spPr>
        <p:txBody>
          <a:bodyPr/>
          <a:lstStyle/>
          <a:p>
            <a:pPr indent="19050" eaLnBrk="1" hangingPunct="1">
              <a:buFontTx/>
              <a:buNone/>
              <a:defRPr/>
            </a:pPr>
            <a:r>
              <a:rPr lang="en-AU" sz="2400" b="1" dirty="0" smtClean="0">
                <a:solidFill>
                  <a:srgbClr val="000000"/>
                </a:solidFill>
                <a:effectLst/>
                <a:latin typeface="Arial" charset="0"/>
              </a:rPr>
              <a:t>Table 10 - </a:t>
            </a:r>
            <a:r>
              <a:rPr lang="en-AU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Current carrying Capacity of Two Core, Sheathed cables with or without earth core, armoured or un armoured, including neutral screened cables. </a:t>
            </a:r>
          </a:p>
          <a:p>
            <a:pPr indent="19050" eaLnBrk="1" hangingPunct="1">
              <a:buFontTx/>
              <a:buNone/>
              <a:defRPr/>
            </a:pPr>
            <a:endParaRPr lang="en-US" sz="2800" b="1" dirty="0" smtClean="0">
              <a:solidFill>
                <a:srgbClr val="0000FF"/>
              </a:solidFill>
              <a:latin typeface="Arial" charset="0"/>
              <a:cs typeface="Arial" charset="0"/>
            </a:endParaRPr>
          </a:p>
          <a:p>
            <a:pPr indent="19050" eaLnBrk="1" hangingPunct="1">
              <a:buFontTx/>
              <a:buNone/>
              <a:defRPr/>
            </a:pPr>
            <a:r>
              <a:rPr lang="en-US" sz="28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We therefore use Column 25 </a:t>
            </a:r>
            <a:endParaRPr lang="en-AU" sz="2800" b="1" dirty="0" smtClean="0">
              <a:solidFill>
                <a:srgbClr val="0000FF"/>
              </a:solidFill>
              <a:latin typeface="Arial" charset="0"/>
              <a:cs typeface="Arial" charset="0"/>
            </a:endParaRPr>
          </a:p>
          <a:p>
            <a:pPr indent="19050" eaLnBrk="1" hangingPunct="1">
              <a:buFontTx/>
              <a:buNone/>
              <a:defRPr/>
            </a:pPr>
            <a:r>
              <a:rPr lang="en-AU" sz="1600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		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09600"/>
            <a:ext cx="8375650" cy="1143000"/>
          </a:xfrm>
        </p:spPr>
        <p:txBody>
          <a:bodyPr/>
          <a:lstStyle/>
          <a:p>
            <a:pPr eaLnBrk="1" hangingPunct="1"/>
            <a:r>
              <a:rPr lang="en-AU" altLang="en-US" sz="3200" b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Installation of Consumer Mains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038" y="1981200"/>
            <a:ext cx="8328025" cy="14843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AU" altLang="en-US" sz="2400" b="1" dirty="0" smtClean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	Maximum Demand worked out for this installation is               </a:t>
            </a:r>
            <a:r>
              <a:rPr lang="en-AU" altLang="en-US" sz="2400" b="1" dirty="0" smtClean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79 </a:t>
            </a:r>
            <a:r>
              <a:rPr lang="en-AU" altLang="en-US" sz="2400" b="1" dirty="0" smtClean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Amps.</a:t>
            </a:r>
          </a:p>
          <a:p>
            <a:pPr eaLnBrk="1" hangingPunct="1">
              <a:buFontTx/>
              <a:buNone/>
            </a:pPr>
            <a:endParaRPr lang="en-AU" altLang="en-US" sz="2400" b="1" dirty="0" smtClean="0">
              <a:solidFill>
                <a:srgbClr val="0000FF"/>
              </a:solidFill>
              <a:effectLst/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AU" altLang="en-US" sz="2400" b="1" dirty="0" smtClean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	Therefore we use :</a:t>
            </a:r>
          </a:p>
          <a:p>
            <a:pPr eaLnBrk="1" hangingPunct="1">
              <a:buFontTx/>
              <a:buNone/>
            </a:pPr>
            <a:endParaRPr lang="en-AU" altLang="en-US" sz="2400" b="1" dirty="0" smtClean="0">
              <a:solidFill>
                <a:srgbClr val="0000FF"/>
              </a:solidFill>
              <a:effectLst/>
              <a:latin typeface="Arial" panose="020B0604020202020204" pitchFamily="34" charset="0"/>
            </a:endParaRPr>
          </a:p>
          <a:p>
            <a:pPr eaLnBrk="1" hangingPunct="1"/>
            <a:endParaRPr lang="en-AU" altLang="en-US" sz="2400" b="1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en-AU" altLang="en-US" sz="2400" b="1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8964" name="Text Box 4"/>
          <p:cNvSpPr txBox="1">
            <a:spLocks noChangeArrowheads="1"/>
          </p:cNvSpPr>
          <p:nvPr/>
        </p:nvSpPr>
        <p:spPr bwMode="auto">
          <a:xfrm>
            <a:off x="701675" y="3762375"/>
            <a:ext cx="7996238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b="1">
                <a:solidFill>
                  <a:srgbClr val="0000FF"/>
                </a:solidFill>
                <a:latin typeface="Arial" panose="020B0604020202020204" pitchFamily="34" charset="0"/>
              </a:rPr>
              <a:t>Cable 25 mm</a:t>
            </a:r>
            <a:r>
              <a:rPr lang="en-AU" altLang="en-US" b="1" baseline="3000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en-AU" altLang="en-US" b="1">
                <a:solidFill>
                  <a:srgbClr val="0000FF"/>
                </a:solidFill>
                <a:latin typeface="Arial" panose="020B0604020202020204" pitchFamily="34" charset="0"/>
              </a:rPr>
              <a:t>  Copper ( 112 Amps ) Two Core TPS installed in Heavy Duty Conduit, 500 mm,  below Finished Ground Level.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/>
      <p:bldP spid="16896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Rot="1" noChangeArrowheads="1"/>
          </p:cNvSpPr>
          <p:nvPr/>
        </p:nvSpPr>
        <p:spPr bwMode="auto">
          <a:xfrm>
            <a:off x="827088" y="1016000"/>
            <a:ext cx="7439025" cy="541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AU" sz="54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End of Show</a:t>
            </a:r>
            <a:br>
              <a:rPr lang="en-AU" sz="54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AU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AU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AU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This has been a</a:t>
            </a:r>
            <a:br>
              <a:rPr lang="en-AU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AU" sz="36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AU" sz="36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AU" sz="36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AU" sz="3600" i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 I Luff  Production</a:t>
            </a:r>
            <a:r>
              <a:rPr lang="en-AU" sz="3600" i="1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AU" sz="3600" i="1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AU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AU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for the use of the Electrical Trades.</a:t>
            </a:r>
            <a:r>
              <a:rPr lang="en-AU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AU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AU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AU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lang="en-AU" sz="14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3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ChangeArrowheads="1"/>
          </p:cNvSpPr>
          <p:nvPr/>
        </p:nvSpPr>
        <p:spPr bwMode="auto">
          <a:xfrm>
            <a:off x="446088" y="2551113"/>
            <a:ext cx="8304212" cy="2723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18288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1" lang="en-AU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Items to be installed: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1" lang="en-AU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22  x	lighting points,</a:t>
            </a:r>
            <a:endParaRPr kumimoji="1" lang="en-US" altLang="en-US" sz="2000" b="1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1" lang="en-AU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4    x	single socket outlets</a:t>
            </a:r>
            <a:endParaRPr kumimoji="1" lang="en-US" altLang="en-US" sz="2000" b="1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1" lang="en-AU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15  x	double socket outlets</a:t>
            </a:r>
            <a:endParaRPr kumimoji="1" lang="en-US" altLang="en-US" sz="2000" b="1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1" lang="en-AU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1    x 	15 amp socket outlet,</a:t>
            </a:r>
            <a:endParaRPr kumimoji="1" lang="en-US" altLang="en-US" sz="2000" b="1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1" lang="en-AU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1    x	4.8 kw Storage Hot Water Heater,</a:t>
            </a:r>
            <a:endParaRPr kumimoji="1" lang="en-US" altLang="en-US" sz="2000" b="1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1" lang="en-AU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1    x 	3.8 kW Wall Oven.</a:t>
            </a:r>
            <a:endParaRPr kumimoji="1" lang="en-US" altLang="en-US" sz="2000" b="1" dirty="0">
              <a:solidFill>
                <a:srgbClr val="0000F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1" lang="en-AU" altLang="en-US" sz="20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1     </a:t>
            </a:r>
            <a:r>
              <a:rPr kumimoji="1" lang="en-AU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x	 2.4 kW Air Conditioner @ 12 Amps</a:t>
            </a:r>
            <a:endParaRPr kumimoji="1" lang="en-US" altLang="en-US" sz="20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1" lang="en-AU" altLang="en-US" sz="11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363" name="Rectangle 3"/>
          <p:cNvSpPr>
            <a:spLocks noChangeArrowheads="1"/>
          </p:cNvSpPr>
          <p:nvPr/>
        </p:nvSpPr>
        <p:spPr bwMode="auto">
          <a:xfrm>
            <a:off x="611188" y="1350963"/>
            <a:ext cx="83042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1" lang="en-AU" altLang="en-US" sz="2400" b="1">
                <a:solidFill>
                  <a:srgbClr val="000000"/>
                </a:solidFill>
                <a:latin typeface="Arial" panose="020B0604020202020204" pitchFamily="34" charset="0"/>
              </a:rPr>
              <a:t>Type of connection : </a:t>
            </a:r>
            <a:r>
              <a:rPr lang="en-AU" altLang="en-US" sz="1600" b="1">
                <a:solidFill>
                  <a:srgbClr val="0000FF"/>
                </a:solidFill>
                <a:cs typeface="Arial" panose="020B0604020202020204" pitchFamily="34" charset="0"/>
              </a:rPr>
              <a:t>Cable is Two Core, orange sheathed, TPS V75, Stranded copper </a:t>
            </a:r>
            <a:r>
              <a:rPr kumimoji="1" lang="en-AU" altLang="en-US" sz="1600" b="1">
                <a:solidFill>
                  <a:srgbClr val="0000FF"/>
                </a:solidFill>
              </a:rPr>
              <a:t>, </a:t>
            </a:r>
            <a:r>
              <a:rPr lang="en-AU" altLang="en-US" sz="1600" b="1">
                <a:solidFill>
                  <a:srgbClr val="0000FF"/>
                </a:solidFill>
                <a:cs typeface="Arial" panose="020B0604020202020204" pitchFamily="34" charset="0"/>
              </a:rPr>
              <a:t>installed in Heavy Duty Conduit at 500 mm below ground level. </a:t>
            </a:r>
            <a:endParaRPr lang="en-AU" altLang="en-US" sz="16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1" lang="en-US" altLang="en-US" sz="16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46088" y="304800"/>
            <a:ext cx="59880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1" lang="en-AU" altLang="en-US" b="1">
                <a:solidFill>
                  <a:srgbClr val="000000"/>
                </a:solidFill>
                <a:latin typeface="Arial" panose="020B0604020202020204" pitchFamily="34" charset="0"/>
              </a:rPr>
              <a:t>  Single Phase Residential </a:t>
            </a:r>
          </a:p>
        </p:txBody>
      </p:sp>
      <p:sp>
        <p:nvSpPr>
          <p:cNvPr id="143365" name="Rectangle 5"/>
          <p:cNvSpPr>
            <a:spLocks noChangeArrowheads="1"/>
          </p:cNvSpPr>
          <p:nvPr/>
        </p:nvSpPr>
        <p:spPr bwMode="auto">
          <a:xfrm>
            <a:off x="611188" y="889000"/>
            <a:ext cx="6524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1" lang="en-AU" altLang="en-US" sz="2400" b="1">
                <a:solidFill>
                  <a:srgbClr val="000000"/>
                </a:solidFill>
                <a:latin typeface="Arial" panose="020B0604020202020204" pitchFamily="34" charset="0"/>
              </a:rPr>
              <a:t>Type of installation :</a:t>
            </a:r>
            <a:r>
              <a:rPr kumimoji="1" lang="en-AU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 Single domestic only</a:t>
            </a:r>
            <a:endParaRPr kumimoji="1" lang="en-US" altLang="en-US" sz="24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/>
      <p:bldP spid="143363" grpId="0"/>
      <p:bldP spid="1433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55625" y="690563"/>
            <a:ext cx="7886700" cy="1427162"/>
          </a:xfrm>
        </p:spPr>
        <p:txBody>
          <a:bodyPr/>
          <a:lstStyle/>
          <a:p>
            <a:pPr eaLnBrk="1" hangingPunct="1">
              <a:defRPr/>
            </a:pPr>
            <a:r>
              <a:rPr lang="en-AU" sz="3200" b="1" smtClean="0">
                <a:solidFill>
                  <a:srgbClr val="000000"/>
                </a:solidFill>
                <a:latin typeface="Arial" charset="0"/>
              </a:rPr>
              <a:t>AS/NZS </a:t>
            </a:r>
            <a:r>
              <a:rPr lang="en-AU" sz="3200" b="1" smtClean="0">
                <a:solidFill>
                  <a:srgbClr val="000000"/>
                </a:solidFill>
                <a:effectLst/>
                <a:latin typeface="Arial" charset="0"/>
              </a:rPr>
              <a:t>3000 : 2007,</a:t>
            </a:r>
            <a:r>
              <a:rPr lang="en-AU" sz="3200" b="1" smtClean="0">
                <a:solidFill>
                  <a:srgbClr val="000000"/>
                </a:solidFill>
                <a:latin typeface="Arial" charset="0"/>
              </a:rPr>
              <a:t> Appendix C, </a:t>
            </a:r>
            <a:r>
              <a:rPr lang="en-AU" sz="3200" b="1" smtClean="0">
                <a:solidFill>
                  <a:srgbClr val="000000"/>
                </a:solidFill>
                <a:latin typeface="Arial" charset="0"/>
                <a:cs typeface="Arial" charset="0"/>
              </a:rPr>
              <a:t>Table C1, Column 2,   Single Domestic</a:t>
            </a:r>
            <a:br>
              <a:rPr lang="en-AU" sz="3200" b="1" smtClean="0">
                <a:solidFill>
                  <a:srgbClr val="000000"/>
                </a:solidFill>
                <a:latin typeface="Arial" charset="0"/>
                <a:cs typeface="Arial" charset="0"/>
              </a:rPr>
            </a:br>
            <a:endParaRPr lang="en-AU" sz="3200" b="1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4388" name="Text Box 4"/>
          <p:cNvSpPr txBox="1">
            <a:spLocks noChangeArrowheads="1"/>
          </p:cNvSpPr>
          <p:nvPr/>
        </p:nvSpPr>
        <p:spPr bwMode="auto">
          <a:xfrm>
            <a:off x="263525" y="3429000"/>
            <a:ext cx="84486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 eaLnBrk="1" hangingPunct="1"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en-AU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Determine Electrical requirements with </a:t>
            </a:r>
          </a:p>
          <a:p>
            <a:pPr lvl="1" eaLnBrk="1" hangingPunct="1"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en-AU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regards to Load Groups - Column 1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8000"/>
            <a:ext cx="8229600" cy="1384300"/>
          </a:xfrm>
        </p:spPr>
        <p:txBody>
          <a:bodyPr/>
          <a:lstStyle/>
          <a:p>
            <a:pPr eaLnBrk="1" hangingPunct="1">
              <a:defRPr/>
            </a:pPr>
            <a:r>
              <a:rPr lang="en-AU" sz="3200" b="1" smtClean="0">
                <a:solidFill>
                  <a:srgbClr val="000000"/>
                </a:solidFill>
                <a:latin typeface="Arial" charset="0"/>
                <a:cs typeface="Arial" charset="0"/>
              </a:rPr>
              <a:t>Load group A Lighting A (i)  General lighting</a:t>
            </a:r>
            <a:r>
              <a:rPr lang="en-AU" sz="3200" b="1" smtClean="0">
                <a:solidFill>
                  <a:srgbClr val="000000"/>
                </a:solidFill>
              </a:rPr>
              <a:t/>
            </a:r>
            <a:br>
              <a:rPr lang="en-AU" sz="3200" b="1" smtClean="0">
                <a:solidFill>
                  <a:srgbClr val="000000"/>
                </a:solidFill>
              </a:rPr>
            </a:br>
            <a:endParaRPr lang="en-AU" sz="3200" b="1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5412" name="Text Box 4"/>
          <p:cNvSpPr txBox="1">
            <a:spLocks noChangeArrowheads="1"/>
          </p:cNvSpPr>
          <p:nvPr/>
        </p:nvSpPr>
        <p:spPr bwMode="auto">
          <a:xfrm>
            <a:off x="2271713" y="2292350"/>
            <a:ext cx="4805362" cy="134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SzPct val="60000"/>
              <a:buFont typeface="Wingdings" panose="05000000000000000000" pitchFamily="2" charset="2"/>
              <a:buNone/>
            </a:pPr>
            <a:r>
              <a:rPr lang="en-AU" altLang="en-US" sz="240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r>
              <a:rPr lang="en-AU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ie   1 to 20 points = 3 Amps</a:t>
            </a:r>
          </a:p>
          <a:p>
            <a:pPr eaLnBrk="1" hangingPunct="1">
              <a:buSzPct val="60000"/>
              <a:buFont typeface="Wingdings" panose="05000000000000000000" pitchFamily="2" charset="2"/>
              <a:buNone/>
            </a:pPr>
            <a:endParaRPr lang="en-AU" altLang="en-US" sz="2400" b="1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buSzPct val="60000"/>
              <a:buFont typeface="Wingdings" panose="05000000000000000000" pitchFamily="2" charset="2"/>
              <a:buNone/>
            </a:pPr>
            <a:r>
              <a:rPr lang="en-AU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  ie 21 to 40 points = 2 Amps</a:t>
            </a:r>
          </a:p>
        </p:txBody>
      </p:sp>
      <p:sp>
        <p:nvSpPr>
          <p:cNvPr id="145414" name="Text Box 6"/>
          <p:cNvSpPr txBox="1">
            <a:spLocks noChangeArrowheads="1"/>
          </p:cNvSpPr>
          <p:nvPr/>
        </p:nvSpPr>
        <p:spPr bwMode="auto">
          <a:xfrm>
            <a:off x="2498725" y="4865688"/>
            <a:ext cx="53959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Total Current = 5 Amps</a:t>
            </a:r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2498725" y="1768475"/>
            <a:ext cx="3455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22 Lighting Points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2" grpId="0"/>
      <p:bldP spid="1454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69" name="Group 77"/>
          <p:cNvGraphicFramePr>
            <a:graphicFrameLocks noGrp="1"/>
          </p:cNvGraphicFramePr>
          <p:nvPr>
            <p:ph/>
          </p:nvPr>
        </p:nvGraphicFramePr>
        <p:xfrm>
          <a:off x="179388" y="179388"/>
          <a:ext cx="8599487" cy="6170614"/>
        </p:xfrm>
        <a:graphic>
          <a:graphicData uri="http://schemas.openxmlformats.org/drawingml/2006/table">
            <a:tbl>
              <a:tblPr/>
              <a:tblGrid>
                <a:gridCol w="360362"/>
                <a:gridCol w="2432050"/>
                <a:gridCol w="990600"/>
                <a:gridCol w="928688"/>
                <a:gridCol w="2638425"/>
                <a:gridCol w="1249362"/>
              </a:tblGrid>
              <a:tr h="62787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Item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Load Group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Factor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 %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Calculated Demand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Maximum Current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49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Lighting 22 points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A (i)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 1 to 20  = 3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21 to 40  = 2 Amps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5 A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749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 sz="3200" b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Socket Outlets Load group B( i ) </a:t>
            </a:r>
            <a:br>
              <a:rPr lang="en-AU" altLang="en-US" sz="3200" b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AU" altLang="en-US" sz="3200" b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Not exceeding 10 Amps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76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AU" altLang="en-US" sz="2000" b="1" smtClean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Footnote </a:t>
            </a:r>
            <a:r>
              <a:rPr lang="en-AU" altLang="en-US" sz="2000" b="1" i="1" smtClean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AU" altLang="en-US" sz="2000" b="1" smtClean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Double outlets equal 2 points</a:t>
            </a:r>
          </a:p>
          <a:p>
            <a:pPr eaLnBrk="1" hangingPunct="1">
              <a:buFontTx/>
              <a:buNone/>
            </a:pPr>
            <a:endParaRPr lang="en-AU" altLang="en-US" sz="2000" b="1" smtClean="0">
              <a:solidFill>
                <a:srgbClr val="000000"/>
              </a:solidFill>
              <a:effectLst/>
            </a:endParaRPr>
          </a:p>
        </p:txBody>
      </p:sp>
      <p:sp>
        <p:nvSpPr>
          <p:cNvPr id="149508" name="Text Box 4"/>
          <p:cNvSpPr txBox="1">
            <a:spLocks noChangeArrowheads="1"/>
          </p:cNvSpPr>
          <p:nvPr/>
        </p:nvSpPr>
        <p:spPr bwMode="auto">
          <a:xfrm>
            <a:off x="1760538" y="2667000"/>
            <a:ext cx="5748337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SzPct val="60000"/>
              <a:buFont typeface="Wingdings" panose="05000000000000000000" pitchFamily="2" charset="2"/>
              <a:buNone/>
            </a:pPr>
            <a:r>
              <a:rPr lang="en-AU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r>
              <a:rPr lang="en-AU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4 Single Socket outlets         =    4 pts</a:t>
            </a:r>
          </a:p>
          <a:p>
            <a:pPr eaLnBrk="1" hangingPunct="1">
              <a:buSzPct val="60000"/>
              <a:buFont typeface="Wingdings" panose="05000000000000000000" pitchFamily="2" charset="2"/>
              <a:buNone/>
            </a:pPr>
            <a:r>
              <a:rPr lang="en-AU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15 Double Socket Outlets       =  30 pts</a:t>
            </a:r>
          </a:p>
          <a:p>
            <a:pPr eaLnBrk="1" hangingPunct="1">
              <a:buSzPct val="60000"/>
              <a:buFont typeface="Wingdings" panose="05000000000000000000" pitchFamily="2" charset="2"/>
              <a:buNone/>
            </a:pPr>
            <a:r>
              <a:rPr lang="en-AU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                                              ie      34 pts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AU" altLang="en-US" sz="20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49509" name="Text Box 5"/>
          <p:cNvSpPr txBox="1">
            <a:spLocks noChangeArrowheads="1"/>
          </p:cNvSpPr>
          <p:nvPr/>
        </p:nvSpPr>
        <p:spPr bwMode="auto">
          <a:xfrm>
            <a:off x="2895600" y="4267200"/>
            <a:ext cx="366712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SzPct val="60000"/>
              <a:buFont typeface="Wingdings" panose="05000000000000000000" pitchFamily="2" charset="2"/>
              <a:buNone/>
            </a:pPr>
            <a:r>
              <a:rPr lang="en-AU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  1 to 20 pts   = 10 Amps</a:t>
            </a:r>
          </a:p>
          <a:p>
            <a:pPr eaLnBrk="1" hangingPunct="1">
              <a:buSzPct val="60000"/>
              <a:buFont typeface="Wingdings" panose="05000000000000000000" pitchFamily="2" charset="2"/>
              <a:buNone/>
            </a:pPr>
            <a:r>
              <a:rPr lang="en-AU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21 to 40 pts   =   5 Amps</a:t>
            </a:r>
          </a:p>
        </p:txBody>
      </p:sp>
      <p:sp>
        <p:nvSpPr>
          <p:cNvPr id="149510" name="Text Box 6"/>
          <p:cNvSpPr txBox="1">
            <a:spLocks noChangeArrowheads="1"/>
          </p:cNvSpPr>
          <p:nvPr/>
        </p:nvSpPr>
        <p:spPr bwMode="auto">
          <a:xfrm>
            <a:off x="2527300" y="5327650"/>
            <a:ext cx="430847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SzPct val="60000"/>
              <a:buFont typeface="Wingdings" panose="05000000000000000000" pitchFamily="2" charset="2"/>
              <a:buNone/>
            </a:pPr>
            <a:r>
              <a:rPr lang="en-AU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Total Current = 15 Amps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AU" altLang="en-US" sz="24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 build="p"/>
      <p:bldP spid="149508" grpId="0"/>
      <p:bldP spid="149509" grpId="0"/>
      <p:bldP spid="1495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58" name="Group 7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27927116"/>
              </p:ext>
            </p:extLst>
          </p:nvPr>
        </p:nvGraphicFramePr>
        <p:xfrm>
          <a:off x="179388" y="203200"/>
          <a:ext cx="8847137" cy="6233781"/>
        </p:xfrm>
        <a:graphic>
          <a:graphicData uri="http://schemas.openxmlformats.org/drawingml/2006/table">
            <a:tbl>
              <a:tblPr/>
              <a:tblGrid>
                <a:gridCol w="371475"/>
                <a:gridCol w="2382837"/>
                <a:gridCol w="835025"/>
                <a:gridCol w="839788"/>
                <a:gridCol w="3213100"/>
                <a:gridCol w="1204912"/>
              </a:tblGrid>
              <a:tr h="62787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Item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Load Group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Factor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 %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Calculated Demand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ahoma" pitchFamily="34" charset="0"/>
                        </a:rPr>
                        <a:t>Maximum Current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49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Lighting 22 points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 (i)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   = 3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 = 2 Amps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 A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Socket Outlets 10A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34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B (</a:t>
                      </a:r>
                      <a:r>
                        <a:rPr kumimoji="0" lang="en-A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</a:t>
                      </a: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 to 20   = 10 Amps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to 40 =   5 Amps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A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15A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A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749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 sz="3200" b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Socket Outlets Load group B( ii ) </a:t>
            </a:r>
            <a:br>
              <a:rPr lang="en-AU" altLang="en-US" sz="3200" b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AU" altLang="en-US" sz="3200" b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one or more 15 Amps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990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AU" altLang="en-US" sz="2400" b="1" smtClean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10 amps irrespective of the number of points</a:t>
            </a:r>
          </a:p>
        </p:txBody>
      </p:sp>
      <p:sp>
        <p:nvSpPr>
          <p:cNvPr id="151556" name="Text Box 4"/>
          <p:cNvSpPr txBox="1">
            <a:spLocks noChangeArrowheads="1"/>
          </p:cNvSpPr>
          <p:nvPr/>
        </p:nvSpPr>
        <p:spPr bwMode="auto">
          <a:xfrm>
            <a:off x="1760538" y="3135313"/>
            <a:ext cx="48879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b="1">
                <a:solidFill>
                  <a:srgbClr val="0000FF"/>
                </a:solidFill>
                <a:latin typeface="Arial" panose="020B0604020202020204" pitchFamily="34" charset="0"/>
              </a:rPr>
              <a:t>Total Current = 10 Amps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 build="p"/>
      <p:bldP spid="151556" grpId="0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1666</TotalTime>
  <Words>925</Words>
  <Application>Microsoft Office PowerPoint</Application>
  <PresentationFormat>On-screen Show (4:3)</PresentationFormat>
  <Paragraphs>264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Arial Narrow</vt:lpstr>
      <vt:lpstr>Tahoma</vt:lpstr>
      <vt:lpstr>Times New Roman</vt:lpstr>
      <vt:lpstr>Wingdings</vt:lpstr>
      <vt:lpstr>Ocean</vt:lpstr>
      <vt:lpstr>PowerPoint Presentation</vt:lpstr>
      <vt:lpstr>Introduction</vt:lpstr>
      <vt:lpstr>PowerPoint Presentation</vt:lpstr>
      <vt:lpstr>AS/NZS 3000 : 2007, Appendix C, Table C1, Column 2,   Single Domestic </vt:lpstr>
      <vt:lpstr>Load group A Lighting A (i)  General lighting </vt:lpstr>
      <vt:lpstr>PowerPoint Presentation</vt:lpstr>
      <vt:lpstr>Socket Outlets Load group B( i )  Not exceeding 10 Amps</vt:lpstr>
      <vt:lpstr>PowerPoint Presentation</vt:lpstr>
      <vt:lpstr>Socket Outlets Load group B( ii )  one or more 15 Amps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WA Electrical Requirements, Section 12 </vt:lpstr>
      <vt:lpstr>WA Electrical Requirements, Section 5    Underground Supply </vt:lpstr>
      <vt:lpstr>AS 3008.1.1- 2017</vt:lpstr>
      <vt:lpstr>AS 3008.1.1- 2017</vt:lpstr>
      <vt:lpstr>Installation of Consumer Mains</vt:lpstr>
      <vt:lpstr>PowerPoint Presentation</vt:lpstr>
    </vt:vector>
  </TitlesOfParts>
  <Company>.:L4zy w4r3z:.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</dc:creator>
  <cp:lastModifiedBy>Geoff Fielding</cp:lastModifiedBy>
  <cp:revision>102</cp:revision>
  <dcterms:created xsi:type="dcterms:W3CDTF">2005-03-20T10:31:48Z</dcterms:created>
  <dcterms:modified xsi:type="dcterms:W3CDTF">2019-11-20T07:47:57Z</dcterms:modified>
</cp:coreProperties>
</file>