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72" r:id="rId3"/>
    <p:sldId id="274" r:id="rId4"/>
    <p:sldId id="275" r:id="rId5"/>
    <p:sldId id="276" r:id="rId6"/>
    <p:sldId id="277" r:id="rId7"/>
    <p:sldId id="257" r:id="rId8"/>
    <p:sldId id="262" r:id="rId9"/>
    <p:sldId id="258" r:id="rId10"/>
    <p:sldId id="259" r:id="rId11"/>
    <p:sldId id="260" r:id="rId12"/>
    <p:sldId id="261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x="9144000" cy="6858000" type="screen4x3"/>
  <p:notesSz cx="6858000" cy="91440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33CCFF"/>
    <a:srgbClr val="33CC33"/>
    <a:srgbClr val="FFFF00"/>
    <a:srgbClr val="89D5DD"/>
    <a:srgbClr val="6699FF"/>
    <a:srgbClr val="4D4D4D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-1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8CE84-148E-4C93-8FDC-74976A0FC2BA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CAB92-EE2F-4155-87DF-044BD8E168D9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2B033-3D66-41D1-B1B1-3F21811EB5C7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60F5C-A711-4BD6-9F5C-496A06C356CB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3F445-265B-43CF-87E8-8EC7BDC48EEC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55E62-C059-4AE1-BFB9-36B6411C253B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C8D1B-26B6-4394-A961-191D9610914C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70206-ED63-4F56-88AF-42A7CFBDCFBB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16CBB-27E5-43AD-BB2C-B10DB98B5E19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11689-5E04-4B88-9203-A140E72B3250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8CEE90-3DA2-48A3-86D5-CC0807139264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B55A73BA-A61D-4096-A106-592542370C29}" type="slidenum">
              <a:rPr lang="en-AU"/>
              <a:pPr>
                <a:defRPr/>
              </a:pPr>
              <a:t>‹#›</a:t>
            </a:fld>
            <a:endParaRPr lang="en-AU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03" r:id="rId2"/>
    <p:sldLayoutId id="2147483712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13" r:id="rId9"/>
    <p:sldLayoutId id="2147483709" r:id="rId10"/>
    <p:sldLayoutId id="214748371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57338"/>
            <a:ext cx="7772400" cy="14700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AU" smtClean="0"/>
              <a:t>Testing Switchboards</a:t>
            </a:r>
            <a:endParaRPr lang="en-AU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600450"/>
            <a:ext cx="6400800" cy="2038350"/>
          </a:xfrm>
        </p:spPr>
        <p:txBody>
          <a:bodyPr/>
          <a:lstStyle/>
          <a:p>
            <a:pPr marR="0" eaLnBrk="1" hangingPunct="1">
              <a:lnSpc>
                <a:spcPct val="90000"/>
              </a:lnSpc>
            </a:pPr>
            <a:r>
              <a:rPr lang="en-AU" smtClean="0"/>
              <a:t>Electrotechnology Practices </a:t>
            </a:r>
          </a:p>
          <a:p>
            <a:pPr marR="0" eaLnBrk="1" hangingPunct="1">
              <a:lnSpc>
                <a:spcPct val="90000"/>
              </a:lnSpc>
            </a:pPr>
            <a:r>
              <a:rPr lang="en-AU" smtClean="0"/>
              <a:t>By Jeff Hampson</a:t>
            </a:r>
          </a:p>
          <a:p>
            <a:pPr marR="0" eaLnBrk="1" hangingPunct="1">
              <a:lnSpc>
                <a:spcPct val="90000"/>
              </a:lnSpc>
            </a:pPr>
            <a:endParaRPr lang="en-AU" smtClean="0"/>
          </a:p>
          <a:p>
            <a:pPr marR="0" eaLnBrk="1" hangingPunct="1">
              <a:lnSpc>
                <a:spcPct val="90000"/>
              </a:lnSpc>
            </a:pPr>
            <a:r>
              <a:rPr lang="en-AU" sz="2000" smtClean="0"/>
              <a:t>Animations by  Grahame Byrnes</a:t>
            </a:r>
          </a:p>
        </p:txBody>
      </p:sp>
      <p:pic>
        <p:nvPicPr>
          <p:cNvPr id="5124" name="Picture 3" descr="PolytechnicWest_cid_H_cmyk[1].T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" y="4827588"/>
            <a:ext cx="249078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Figure 9.13 Resistance test of protective earth at lighting point &amp; fixed equipment</a:t>
            </a:r>
            <a:r>
              <a:rPr lang="en-AU" sz="4000" dirty="0" smtClean="0"/>
              <a:t> </a:t>
            </a:r>
          </a:p>
        </p:txBody>
      </p:sp>
      <p:pic>
        <p:nvPicPr>
          <p:cNvPr id="921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2133600"/>
            <a:ext cx="7540625" cy="3546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5076825" y="2420938"/>
            <a:ext cx="2447925" cy="7207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5364163" y="3213100"/>
            <a:ext cx="1296987" cy="20161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6732588" y="3860800"/>
            <a:ext cx="1295400" cy="12239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4356100" y="3789363"/>
            <a:ext cx="1079500" cy="1295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3" name="Freeform 13"/>
          <p:cNvSpPr>
            <a:spLocks/>
          </p:cNvSpPr>
          <p:nvPr/>
        </p:nvSpPr>
        <p:spPr bwMode="auto">
          <a:xfrm>
            <a:off x="1185863" y="2552700"/>
            <a:ext cx="649287" cy="804863"/>
          </a:xfrm>
          <a:custGeom>
            <a:avLst/>
            <a:gdLst>
              <a:gd name="T0" fmla="*/ 1030742408 w 409"/>
              <a:gd name="T1" fmla="*/ 16525561 h 560"/>
              <a:gd name="T2" fmla="*/ 914815344 w 409"/>
              <a:gd name="T3" fmla="*/ 16525561 h 560"/>
              <a:gd name="T4" fmla="*/ 345260343 w 409"/>
              <a:gd name="T5" fmla="*/ 111548259 h 560"/>
              <a:gd name="T6" fmla="*/ 0 w 409"/>
              <a:gd name="T7" fmla="*/ 485440151 h 560"/>
              <a:gd name="T8" fmla="*/ 345260343 w 409"/>
              <a:gd name="T9" fmla="*/ 1047310634 h 560"/>
              <a:gd name="T10" fmla="*/ 458668146 w 409"/>
              <a:gd name="T11" fmla="*/ 1142333294 h 56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09"/>
              <a:gd name="T19" fmla="*/ 0 h 560"/>
              <a:gd name="T20" fmla="*/ 409 w 409"/>
              <a:gd name="T21" fmla="*/ 560 h 56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09" h="560">
                <a:moveTo>
                  <a:pt x="409" y="8"/>
                </a:moveTo>
                <a:cubicBezTo>
                  <a:pt x="408" y="4"/>
                  <a:pt x="408" y="0"/>
                  <a:pt x="363" y="8"/>
                </a:cubicBezTo>
                <a:cubicBezTo>
                  <a:pt x="318" y="16"/>
                  <a:pt x="197" y="16"/>
                  <a:pt x="137" y="54"/>
                </a:cubicBezTo>
                <a:cubicBezTo>
                  <a:pt x="77" y="92"/>
                  <a:pt x="0" y="160"/>
                  <a:pt x="0" y="235"/>
                </a:cubicBezTo>
                <a:cubicBezTo>
                  <a:pt x="0" y="310"/>
                  <a:pt x="107" y="454"/>
                  <a:pt x="137" y="507"/>
                </a:cubicBezTo>
                <a:cubicBezTo>
                  <a:pt x="167" y="560"/>
                  <a:pt x="174" y="556"/>
                  <a:pt x="182" y="553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AU"/>
          </a:p>
        </p:txBody>
      </p:sp>
      <p:sp>
        <p:nvSpPr>
          <p:cNvPr id="5135" name="Freeform 15"/>
          <p:cNvSpPr>
            <a:spLocks/>
          </p:cNvSpPr>
          <p:nvPr/>
        </p:nvSpPr>
        <p:spPr bwMode="auto">
          <a:xfrm>
            <a:off x="4932363" y="3284538"/>
            <a:ext cx="371475" cy="747712"/>
          </a:xfrm>
          <a:custGeom>
            <a:avLst/>
            <a:gdLst>
              <a:gd name="T0" fmla="*/ 0 w 234"/>
              <a:gd name="T1" fmla="*/ 0 h 471"/>
              <a:gd name="T2" fmla="*/ 456149154 w 234"/>
              <a:gd name="T3" fmla="*/ 115927130 h 471"/>
              <a:gd name="T4" fmla="*/ 564515051 w 234"/>
              <a:gd name="T5" fmla="*/ 592235574 h 471"/>
              <a:gd name="T6" fmla="*/ 302418770 w 234"/>
              <a:gd name="T7" fmla="*/ 1186992095 h 471"/>
              <a:gd name="T8" fmla="*/ 0 60000 65536"/>
              <a:gd name="T9" fmla="*/ 0 60000 65536"/>
              <a:gd name="T10" fmla="*/ 0 60000 65536"/>
              <a:gd name="T11" fmla="*/ 0 60000 65536"/>
              <a:gd name="T12" fmla="*/ 0 w 234"/>
              <a:gd name="T13" fmla="*/ 0 h 471"/>
              <a:gd name="T14" fmla="*/ 234 w 234"/>
              <a:gd name="T15" fmla="*/ 471 h 47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4" h="471">
                <a:moveTo>
                  <a:pt x="0" y="0"/>
                </a:moveTo>
                <a:cubicBezTo>
                  <a:pt x="60" y="4"/>
                  <a:pt x="144" y="7"/>
                  <a:pt x="181" y="46"/>
                </a:cubicBezTo>
                <a:cubicBezTo>
                  <a:pt x="218" y="85"/>
                  <a:pt x="234" y="164"/>
                  <a:pt x="224" y="235"/>
                </a:cubicBezTo>
                <a:cubicBezTo>
                  <a:pt x="214" y="306"/>
                  <a:pt x="142" y="422"/>
                  <a:pt x="120" y="471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AU"/>
          </a:p>
        </p:txBody>
      </p:sp>
      <p:sp>
        <p:nvSpPr>
          <p:cNvPr id="5136" name="Freeform 16"/>
          <p:cNvSpPr>
            <a:spLocks/>
          </p:cNvSpPr>
          <p:nvPr/>
        </p:nvSpPr>
        <p:spPr bwMode="auto">
          <a:xfrm>
            <a:off x="4932363" y="3252788"/>
            <a:ext cx="1230312" cy="823912"/>
          </a:xfrm>
          <a:custGeom>
            <a:avLst/>
            <a:gdLst>
              <a:gd name="T0" fmla="*/ 0 w 775"/>
              <a:gd name="T1" fmla="*/ 50403083 h 519"/>
              <a:gd name="T2" fmla="*/ 572074461 w 775"/>
              <a:gd name="T3" fmla="*/ 30241855 h 519"/>
              <a:gd name="T4" fmla="*/ 1363403151 w 775"/>
              <a:gd name="T5" fmla="*/ 236894532 h 519"/>
              <a:gd name="T6" fmla="*/ 1877515052 w 775"/>
              <a:gd name="T7" fmla="*/ 554433976 h 519"/>
              <a:gd name="T8" fmla="*/ 1824592602 w 775"/>
              <a:gd name="T9" fmla="*/ 1307959288 h 5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75"/>
              <a:gd name="T16" fmla="*/ 0 h 519"/>
              <a:gd name="T17" fmla="*/ 775 w 775"/>
              <a:gd name="T18" fmla="*/ 519 h 51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75" h="519">
                <a:moveTo>
                  <a:pt x="0" y="20"/>
                </a:moveTo>
                <a:cubicBezTo>
                  <a:pt x="37" y="19"/>
                  <a:pt x="137" y="0"/>
                  <a:pt x="227" y="12"/>
                </a:cubicBezTo>
                <a:cubicBezTo>
                  <a:pt x="318" y="24"/>
                  <a:pt x="455" y="59"/>
                  <a:pt x="541" y="94"/>
                </a:cubicBezTo>
                <a:cubicBezTo>
                  <a:pt x="627" y="129"/>
                  <a:pt x="715" y="149"/>
                  <a:pt x="745" y="220"/>
                </a:cubicBezTo>
                <a:cubicBezTo>
                  <a:pt x="775" y="291"/>
                  <a:pt x="728" y="457"/>
                  <a:pt x="724" y="519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AU"/>
          </a:p>
        </p:txBody>
      </p:sp>
      <p:sp>
        <p:nvSpPr>
          <p:cNvPr id="5137" name="Freeform 17"/>
          <p:cNvSpPr>
            <a:spLocks/>
          </p:cNvSpPr>
          <p:nvPr/>
        </p:nvSpPr>
        <p:spPr bwMode="auto">
          <a:xfrm>
            <a:off x="4946650" y="3116263"/>
            <a:ext cx="2379663" cy="982662"/>
          </a:xfrm>
          <a:custGeom>
            <a:avLst/>
            <a:gdLst>
              <a:gd name="T0" fmla="*/ 0 w 1499"/>
              <a:gd name="T1" fmla="*/ 317539500 h 619"/>
              <a:gd name="T2" fmla="*/ 962699973 w 1499"/>
              <a:gd name="T3" fmla="*/ 2519361 h 619"/>
              <a:gd name="T4" fmla="*/ 2147483647 w 1499"/>
              <a:gd name="T5" fmla="*/ 335179784 h 619"/>
              <a:gd name="T6" fmla="*/ 2147483647 w 1499"/>
              <a:gd name="T7" fmla="*/ 1559974913 h 619"/>
              <a:gd name="T8" fmla="*/ 0 60000 65536"/>
              <a:gd name="T9" fmla="*/ 0 60000 65536"/>
              <a:gd name="T10" fmla="*/ 0 60000 65536"/>
              <a:gd name="T11" fmla="*/ 0 60000 65536"/>
              <a:gd name="T12" fmla="*/ 0 w 1499"/>
              <a:gd name="T13" fmla="*/ 0 h 619"/>
              <a:gd name="T14" fmla="*/ 1499 w 1499"/>
              <a:gd name="T15" fmla="*/ 619 h 61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99" h="619">
                <a:moveTo>
                  <a:pt x="0" y="126"/>
                </a:moveTo>
                <a:cubicBezTo>
                  <a:pt x="64" y="106"/>
                  <a:pt x="201" y="0"/>
                  <a:pt x="382" y="1"/>
                </a:cubicBezTo>
                <a:cubicBezTo>
                  <a:pt x="563" y="2"/>
                  <a:pt x="903" y="30"/>
                  <a:pt x="1089" y="133"/>
                </a:cubicBezTo>
                <a:cubicBezTo>
                  <a:pt x="1275" y="236"/>
                  <a:pt x="1414" y="518"/>
                  <a:pt x="1499" y="619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AU"/>
          </a:p>
        </p:txBody>
      </p:sp>
      <p:sp>
        <p:nvSpPr>
          <p:cNvPr id="13" name="TextBox 12"/>
          <p:cNvSpPr txBox="1"/>
          <p:nvPr/>
        </p:nvSpPr>
        <p:spPr>
          <a:xfrm>
            <a:off x="643095" y="5044273"/>
            <a:ext cx="21503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Disconnect Equipotential Bonding conductor</a:t>
            </a:r>
            <a:endParaRPr lang="en-AU" sz="1400" dirty="0"/>
          </a:p>
        </p:txBody>
      </p:sp>
      <p:sp>
        <p:nvSpPr>
          <p:cNvPr id="14" name="Rectangle 13"/>
          <p:cNvSpPr/>
          <p:nvPr/>
        </p:nvSpPr>
        <p:spPr>
          <a:xfrm>
            <a:off x="5047805" y="2187060"/>
            <a:ext cx="29844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AU" sz="1400" dirty="0" smtClean="0"/>
              <a:t>(In 3000:2007 – Pg 329, Table  8.2)</a:t>
            </a:r>
            <a:endParaRPr lang="en-AU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 animBg="1"/>
      <p:bldP spid="5128" grpId="0" animBg="1"/>
      <p:bldP spid="5130" grpId="0" animBg="1"/>
      <p:bldP spid="5132" grpId="0" animBg="1"/>
      <p:bldP spid="5133" grpId="0" animBg="1"/>
      <p:bldP spid="5135" grpId="0" animBg="1"/>
      <p:bldP spid="5136" grpId="0" animBg="1"/>
      <p:bldP spid="513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Figure 9.14 Resistance test of protective earth at </a:t>
            </a:r>
            <a:br>
              <a:rPr lang="en-US" sz="2400" smtClean="0"/>
            </a:br>
            <a:r>
              <a:rPr lang="en-US" sz="2400" smtClean="0"/>
              <a:t>socket-outlet</a:t>
            </a:r>
            <a:endParaRPr lang="en-AU" sz="2400" smtClean="0"/>
          </a:p>
        </p:txBody>
      </p:sp>
      <p:pic>
        <p:nvPicPr>
          <p:cNvPr id="1024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2060575"/>
            <a:ext cx="7991475" cy="3660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10244" name="Line 6"/>
          <p:cNvSpPr>
            <a:spLocks noChangeShapeType="1"/>
          </p:cNvSpPr>
          <p:nvPr/>
        </p:nvSpPr>
        <p:spPr bwMode="auto">
          <a:xfrm rot="4200000">
            <a:off x="6157119" y="4056857"/>
            <a:ext cx="71437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6151" name="Freeform 7"/>
          <p:cNvSpPr>
            <a:spLocks/>
          </p:cNvSpPr>
          <p:nvPr/>
        </p:nvSpPr>
        <p:spPr bwMode="auto">
          <a:xfrm>
            <a:off x="6011863" y="3336925"/>
            <a:ext cx="528637" cy="865188"/>
          </a:xfrm>
          <a:custGeom>
            <a:avLst/>
            <a:gdLst>
              <a:gd name="T0" fmla="*/ 0 w 333"/>
              <a:gd name="T1" fmla="*/ 0 h 545"/>
              <a:gd name="T2" fmla="*/ 456147087 w 333"/>
              <a:gd name="T3" fmla="*/ 115927252 h 545"/>
              <a:gd name="T4" fmla="*/ 801408834 w 333"/>
              <a:gd name="T5" fmla="*/ 572076535 h 545"/>
              <a:gd name="T6" fmla="*/ 229333223 w 333"/>
              <a:gd name="T7" fmla="*/ 1373486525 h 545"/>
              <a:gd name="T8" fmla="*/ 0 60000 65536"/>
              <a:gd name="T9" fmla="*/ 0 60000 65536"/>
              <a:gd name="T10" fmla="*/ 0 60000 65536"/>
              <a:gd name="T11" fmla="*/ 0 60000 65536"/>
              <a:gd name="T12" fmla="*/ 0 w 333"/>
              <a:gd name="T13" fmla="*/ 0 h 545"/>
              <a:gd name="T14" fmla="*/ 333 w 333"/>
              <a:gd name="T15" fmla="*/ 545 h 54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3" h="545">
                <a:moveTo>
                  <a:pt x="0" y="0"/>
                </a:moveTo>
                <a:cubicBezTo>
                  <a:pt x="64" y="4"/>
                  <a:pt x="128" y="8"/>
                  <a:pt x="181" y="46"/>
                </a:cubicBezTo>
                <a:cubicBezTo>
                  <a:pt x="234" y="84"/>
                  <a:pt x="333" y="144"/>
                  <a:pt x="318" y="227"/>
                </a:cubicBezTo>
                <a:cubicBezTo>
                  <a:pt x="303" y="310"/>
                  <a:pt x="129" y="492"/>
                  <a:pt x="91" y="545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AU"/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6157913" y="2178050"/>
            <a:ext cx="2592387" cy="7191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1908175" y="2905125"/>
            <a:ext cx="1150938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5" name="Freeform 11"/>
          <p:cNvSpPr>
            <a:spLocks/>
          </p:cNvSpPr>
          <p:nvPr/>
        </p:nvSpPr>
        <p:spPr bwMode="auto">
          <a:xfrm>
            <a:off x="1708150" y="2473325"/>
            <a:ext cx="598488" cy="847725"/>
          </a:xfrm>
          <a:custGeom>
            <a:avLst/>
            <a:gdLst>
              <a:gd name="T0" fmla="*/ 950100583 w 377"/>
              <a:gd name="T1" fmla="*/ 0 h 534"/>
              <a:gd name="T2" fmla="*/ 720765255 w 377"/>
              <a:gd name="T3" fmla="*/ 279736521 h 534"/>
              <a:gd name="T4" fmla="*/ 526713918 w 377"/>
              <a:gd name="T5" fmla="*/ 418345945 h 534"/>
              <a:gd name="T6" fmla="*/ 148690138 w 377"/>
              <a:gd name="T7" fmla="*/ 685482385 h 534"/>
              <a:gd name="T8" fmla="*/ 20161267 w 377"/>
              <a:gd name="T9" fmla="*/ 1154231432 h 534"/>
              <a:gd name="T10" fmla="*/ 20161267 w 377"/>
              <a:gd name="T11" fmla="*/ 1345763219 h 53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77"/>
              <a:gd name="T19" fmla="*/ 0 h 534"/>
              <a:gd name="T20" fmla="*/ 377 w 377"/>
              <a:gd name="T21" fmla="*/ 534 h 53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77" h="534">
                <a:moveTo>
                  <a:pt x="377" y="0"/>
                </a:moveTo>
                <a:cubicBezTo>
                  <a:pt x="362" y="18"/>
                  <a:pt x="314" y="83"/>
                  <a:pt x="286" y="111"/>
                </a:cubicBezTo>
                <a:cubicBezTo>
                  <a:pt x="258" y="139"/>
                  <a:pt x="247" y="139"/>
                  <a:pt x="209" y="166"/>
                </a:cubicBezTo>
                <a:cubicBezTo>
                  <a:pt x="171" y="193"/>
                  <a:pt x="92" y="223"/>
                  <a:pt x="59" y="272"/>
                </a:cubicBezTo>
                <a:cubicBezTo>
                  <a:pt x="26" y="321"/>
                  <a:pt x="16" y="414"/>
                  <a:pt x="8" y="458"/>
                </a:cubicBezTo>
                <a:cubicBezTo>
                  <a:pt x="0" y="502"/>
                  <a:pt x="8" y="518"/>
                  <a:pt x="8" y="534"/>
                </a:cubicBezTo>
              </a:path>
            </a:pathLst>
          </a:custGeom>
          <a:solidFill>
            <a:schemeClr val="bg1"/>
          </a:solidFill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9" name="TextBox 8"/>
          <p:cNvSpPr txBox="1"/>
          <p:nvPr/>
        </p:nvSpPr>
        <p:spPr>
          <a:xfrm>
            <a:off x="723482" y="5395965"/>
            <a:ext cx="21503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Disconnect Equipotential Bonding conductor</a:t>
            </a:r>
            <a:endParaRPr lang="en-AU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1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" grpId="0" animBg="1"/>
      <p:bldP spid="6152" grpId="0" animBg="1"/>
      <p:bldP spid="6153" grpId="0" animBg="1"/>
      <p:bldP spid="615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6762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/>
              <a:t>Figure 9.15 Resistance tests of </a:t>
            </a:r>
            <a:br>
              <a:rPr lang="en-US" sz="2400" dirty="0"/>
            </a:br>
            <a:r>
              <a:rPr lang="en-US" sz="2400" dirty="0" err="1"/>
              <a:t>equipotential</a:t>
            </a:r>
            <a:r>
              <a:rPr lang="en-US" sz="2400" dirty="0"/>
              <a:t> bonding conductors</a:t>
            </a:r>
            <a:endParaRPr lang="en-AU" sz="2400" dirty="0"/>
          </a:p>
        </p:txBody>
      </p:sp>
      <p:pic>
        <p:nvPicPr>
          <p:cNvPr id="1126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4763" y="1700213"/>
            <a:ext cx="6192837" cy="404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4371975" y="2852738"/>
            <a:ext cx="1368425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1203325" y="4652963"/>
            <a:ext cx="2447925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4803775" y="4652963"/>
            <a:ext cx="1655763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4156075" y="2133600"/>
            <a:ext cx="1150938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3309938" y="2708275"/>
            <a:ext cx="630237" cy="1931988"/>
            <a:chOff x="2302" y="1706"/>
            <a:chExt cx="397" cy="1217"/>
          </a:xfrm>
        </p:grpSpPr>
        <p:sp>
          <p:nvSpPr>
            <p:cNvPr id="11275" name="Freeform 9"/>
            <p:cNvSpPr>
              <a:spLocks/>
            </p:cNvSpPr>
            <p:nvPr/>
          </p:nvSpPr>
          <p:spPr bwMode="auto">
            <a:xfrm>
              <a:off x="2336" y="1706"/>
              <a:ext cx="363" cy="454"/>
            </a:xfrm>
            <a:custGeom>
              <a:avLst/>
              <a:gdLst>
                <a:gd name="T0" fmla="*/ 363 w 363"/>
                <a:gd name="T1" fmla="*/ 0 h 454"/>
                <a:gd name="T2" fmla="*/ 317 w 363"/>
                <a:gd name="T3" fmla="*/ 136 h 454"/>
                <a:gd name="T4" fmla="*/ 272 w 363"/>
                <a:gd name="T5" fmla="*/ 227 h 454"/>
                <a:gd name="T6" fmla="*/ 136 w 363"/>
                <a:gd name="T7" fmla="*/ 318 h 454"/>
                <a:gd name="T8" fmla="*/ 45 w 363"/>
                <a:gd name="T9" fmla="*/ 409 h 454"/>
                <a:gd name="T10" fmla="*/ 0 w 363"/>
                <a:gd name="T11" fmla="*/ 454 h 4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63"/>
                <a:gd name="T19" fmla="*/ 0 h 454"/>
                <a:gd name="T20" fmla="*/ 363 w 363"/>
                <a:gd name="T21" fmla="*/ 454 h 45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63" h="454">
                  <a:moveTo>
                    <a:pt x="363" y="0"/>
                  </a:moveTo>
                  <a:cubicBezTo>
                    <a:pt x="347" y="49"/>
                    <a:pt x="332" y="98"/>
                    <a:pt x="317" y="136"/>
                  </a:cubicBezTo>
                  <a:cubicBezTo>
                    <a:pt x="302" y="174"/>
                    <a:pt x="302" y="197"/>
                    <a:pt x="272" y="227"/>
                  </a:cubicBezTo>
                  <a:cubicBezTo>
                    <a:pt x="242" y="257"/>
                    <a:pt x="174" y="288"/>
                    <a:pt x="136" y="318"/>
                  </a:cubicBezTo>
                  <a:cubicBezTo>
                    <a:pt x="98" y="348"/>
                    <a:pt x="68" y="386"/>
                    <a:pt x="45" y="409"/>
                  </a:cubicBezTo>
                  <a:cubicBezTo>
                    <a:pt x="22" y="432"/>
                    <a:pt x="7" y="447"/>
                    <a:pt x="0" y="454"/>
                  </a:cubicBezTo>
                </a:path>
              </a:pathLst>
            </a:custGeom>
            <a:solidFill>
              <a:schemeClr val="bg1"/>
            </a:solidFill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276" name="Line 10"/>
            <p:cNvSpPr>
              <a:spLocks noChangeShapeType="1"/>
            </p:cNvSpPr>
            <p:nvPr/>
          </p:nvSpPr>
          <p:spPr bwMode="auto">
            <a:xfrm>
              <a:off x="2311" y="2226"/>
              <a:ext cx="7" cy="161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277" name="Freeform 11"/>
            <p:cNvSpPr>
              <a:spLocks/>
            </p:cNvSpPr>
            <p:nvPr/>
          </p:nvSpPr>
          <p:spPr bwMode="auto">
            <a:xfrm>
              <a:off x="2302" y="2554"/>
              <a:ext cx="259" cy="369"/>
            </a:xfrm>
            <a:custGeom>
              <a:avLst/>
              <a:gdLst>
                <a:gd name="T0" fmla="*/ 9 w 259"/>
                <a:gd name="T1" fmla="*/ 0 h 369"/>
                <a:gd name="T2" fmla="*/ 9 w 259"/>
                <a:gd name="T3" fmla="*/ 146 h 369"/>
                <a:gd name="T4" fmla="*/ 16 w 259"/>
                <a:gd name="T5" fmla="*/ 256 h 369"/>
                <a:gd name="T6" fmla="*/ 106 w 259"/>
                <a:gd name="T7" fmla="*/ 347 h 369"/>
                <a:gd name="T8" fmla="*/ 189 w 259"/>
                <a:gd name="T9" fmla="*/ 368 h 369"/>
                <a:gd name="T10" fmla="*/ 259 w 259"/>
                <a:gd name="T11" fmla="*/ 354 h 3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9"/>
                <a:gd name="T19" fmla="*/ 0 h 369"/>
                <a:gd name="T20" fmla="*/ 259 w 259"/>
                <a:gd name="T21" fmla="*/ 369 h 36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9" h="369">
                  <a:moveTo>
                    <a:pt x="9" y="0"/>
                  </a:moveTo>
                  <a:cubicBezTo>
                    <a:pt x="9" y="24"/>
                    <a:pt x="8" y="103"/>
                    <a:pt x="9" y="146"/>
                  </a:cubicBezTo>
                  <a:cubicBezTo>
                    <a:pt x="10" y="189"/>
                    <a:pt x="0" y="223"/>
                    <a:pt x="16" y="256"/>
                  </a:cubicBezTo>
                  <a:cubicBezTo>
                    <a:pt x="32" y="289"/>
                    <a:pt x="77" y="328"/>
                    <a:pt x="106" y="347"/>
                  </a:cubicBezTo>
                  <a:cubicBezTo>
                    <a:pt x="135" y="366"/>
                    <a:pt x="164" y="367"/>
                    <a:pt x="189" y="368"/>
                  </a:cubicBezTo>
                  <a:cubicBezTo>
                    <a:pt x="214" y="369"/>
                    <a:pt x="244" y="357"/>
                    <a:pt x="259" y="354"/>
                  </a:cubicBezTo>
                </a:path>
              </a:pathLst>
            </a:custGeom>
            <a:noFill/>
            <a:ln w="571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</p:grpSp>
      <p:sp>
        <p:nvSpPr>
          <p:cNvPr id="7180" name="Freeform 12"/>
          <p:cNvSpPr>
            <a:spLocks/>
          </p:cNvSpPr>
          <p:nvPr/>
        </p:nvSpPr>
        <p:spPr bwMode="auto">
          <a:xfrm>
            <a:off x="3995738" y="2578100"/>
            <a:ext cx="323850" cy="869950"/>
          </a:xfrm>
          <a:custGeom>
            <a:avLst/>
            <a:gdLst>
              <a:gd name="T0" fmla="*/ 0 w 204"/>
              <a:gd name="T1" fmla="*/ 0 h 548"/>
              <a:gd name="T2" fmla="*/ 262096271 w 204"/>
              <a:gd name="T3" fmla="*/ 70564368 h 548"/>
              <a:gd name="T4" fmla="*/ 438507255 w 204"/>
              <a:gd name="T5" fmla="*/ 191531839 h 548"/>
              <a:gd name="T6" fmla="*/ 491431314 w 204"/>
              <a:gd name="T7" fmla="*/ 350300868 h 548"/>
              <a:gd name="T8" fmla="*/ 491431314 w 204"/>
              <a:gd name="T9" fmla="*/ 733364547 h 548"/>
              <a:gd name="T10" fmla="*/ 491431314 w 204"/>
              <a:gd name="T11" fmla="*/ 927417484 h 548"/>
              <a:gd name="T12" fmla="*/ 350302507 w 204"/>
              <a:gd name="T13" fmla="*/ 1118949273 h 548"/>
              <a:gd name="T14" fmla="*/ 226814094 w 204"/>
              <a:gd name="T15" fmla="*/ 1381045407 h 54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4"/>
              <a:gd name="T25" fmla="*/ 0 h 548"/>
              <a:gd name="T26" fmla="*/ 204 w 204"/>
              <a:gd name="T27" fmla="*/ 548 h 54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4" h="548">
                <a:moveTo>
                  <a:pt x="0" y="0"/>
                </a:moveTo>
                <a:cubicBezTo>
                  <a:pt x="37" y="7"/>
                  <a:pt x="75" y="15"/>
                  <a:pt x="104" y="28"/>
                </a:cubicBezTo>
                <a:cubicBezTo>
                  <a:pt x="133" y="41"/>
                  <a:pt x="159" y="58"/>
                  <a:pt x="174" y="76"/>
                </a:cubicBezTo>
                <a:cubicBezTo>
                  <a:pt x="189" y="94"/>
                  <a:pt x="192" y="103"/>
                  <a:pt x="195" y="139"/>
                </a:cubicBezTo>
                <a:cubicBezTo>
                  <a:pt x="198" y="175"/>
                  <a:pt x="195" y="253"/>
                  <a:pt x="195" y="291"/>
                </a:cubicBezTo>
                <a:cubicBezTo>
                  <a:pt x="195" y="329"/>
                  <a:pt x="204" y="343"/>
                  <a:pt x="195" y="368"/>
                </a:cubicBezTo>
                <a:cubicBezTo>
                  <a:pt x="186" y="393"/>
                  <a:pt x="156" y="414"/>
                  <a:pt x="139" y="444"/>
                </a:cubicBezTo>
                <a:cubicBezTo>
                  <a:pt x="122" y="474"/>
                  <a:pt x="100" y="526"/>
                  <a:pt x="90" y="548"/>
                </a:cubicBezTo>
              </a:path>
            </a:pathLst>
          </a:custGeom>
          <a:noFill/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1274" name="Line 14"/>
          <p:cNvSpPr>
            <a:spLocks noChangeShapeType="1"/>
          </p:cNvSpPr>
          <p:nvPr/>
        </p:nvSpPr>
        <p:spPr bwMode="auto">
          <a:xfrm flipV="1">
            <a:off x="3754438" y="2809875"/>
            <a:ext cx="241300" cy="11113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4" name="TextBox 13"/>
          <p:cNvSpPr txBox="1"/>
          <p:nvPr/>
        </p:nvSpPr>
        <p:spPr>
          <a:xfrm>
            <a:off x="643095" y="5044273"/>
            <a:ext cx="21503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Reconnect Equipotential Bonding conductor</a:t>
            </a:r>
            <a:endParaRPr lang="en-AU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6" dur="1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nimBg="1"/>
      <p:bldP spid="7174" grpId="0" animBg="1"/>
      <p:bldP spid="7175" grpId="0" animBg="1"/>
      <p:bldP spid="7175" grpId="1" animBg="1"/>
      <p:bldP spid="7176" grpId="0" animBg="1"/>
      <p:bldP spid="718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7048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/>
              <a:t>Figure 9.16 Resistance test of conduit bonding conductor and conduit continuity</a:t>
            </a:r>
            <a:endParaRPr lang="en-AU" sz="2400" dirty="0"/>
          </a:p>
        </p:txBody>
      </p:sp>
      <p:pic>
        <p:nvPicPr>
          <p:cNvPr id="1229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1738" y="1498600"/>
            <a:ext cx="6958012" cy="465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1674813" y="5078413"/>
            <a:ext cx="1233487" cy="1762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3" name="Freeform 7"/>
          <p:cNvSpPr>
            <a:spLocks/>
          </p:cNvSpPr>
          <p:nvPr/>
        </p:nvSpPr>
        <p:spPr bwMode="auto">
          <a:xfrm>
            <a:off x="2136775" y="3613150"/>
            <a:ext cx="339725" cy="788988"/>
          </a:xfrm>
          <a:custGeom>
            <a:avLst/>
            <a:gdLst>
              <a:gd name="T0" fmla="*/ 0 w 214"/>
              <a:gd name="T1" fmla="*/ 1224796810 h 497"/>
              <a:gd name="T2" fmla="*/ 350302512 w 214"/>
              <a:gd name="T3" fmla="*/ 1136592100 h 497"/>
              <a:gd name="T4" fmla="*/ 526713498 w 214"/>
              <a:gd name="T5" fmla="*/ 524192902 h 497"/>
              <a:gd name="T6" fmla="*/ 279736569 w 214"/>
              <a:gd name="T7" fmla="*/ 0 h 497"/>
              <a:gd name="T8" fmla="*/ 0 60000 65536"/>
              <a:gd name="T9" fmla="*/ 0 60000 65536"/>
              <a:gd name="T10" fmla="*/ 0 60000 65536"/>
              <a:gd name="T11" fmla="*/ 0 60000 65536"/>
              <a:gd name="T12" fmla="*/ 0 w 214"/>
              <a:gd name="T13" fmla="*/ 0 h 497"/>
              <a:gd name="T14" fmla="*/ 214 w 214"/>
              <a:gd name="T15" fmla="*/ 497 h 49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4" h="497">
                <a:moveTo>
                  <a:pt x="0" y="486"/>
                </a:moveTo>
                <a:cubicBezTo>
                  <a:pt x="23" y="480"/>
                  <a:pt x="104" y="497"/>
                  <a:pt x="139" y="451"/>
                </a:cubicBezTo>
                <a:cubicBezTo>
                  <a:pt x="174" y="405"/>
                  <a:pt x="214" y="283"/>
                  <a:pt x="209" y="208"/>
                </a:cubicBezTo>
                <a:cubicBezTo>
                  <a:pt x="204" y="133"/>
                  <a:pt x="131" y="43"/>
                  <a:pt x="111" y="0"/>
                </a:cubicBezTo>
              </a:path>
            </a:pathLst>
          </a:cu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AU"/>
          </a:p>
        </p:txBody>
      </p:sp>
      <p:sp>
        <p:nvSpPr>
          <p:cNvPr id="9224" name="Freeform 8"/>
          <p:cNvSpPr>
            <a:spLocks/>
          </p:cNvSpPr>
          <p:nvPr/>
        </p:nvSpPr>
        <p:spPr bwMode="auto">
          <a:xfrm>
            <a:off x="1543050" y="4560888"/>
            <a:ext cx="550863" cy="892175"/>
          </a:xfrm>
          <a:custGeom>
            <a:avLst/>
            <a:gdLst>
              <a:gd name="T0" fmla="*/ 874495895 w 347"/>
              <a:gd name="T1" fmla="*/ 0 h 562"/>
              <a:gd name="T2" fmla="*/ 751007178 w 347"/>
              <a:gd name="T3" fmla="*/ 315018700 h 562"/>
              <a:gd name="T4" fmla="*/ 418346368 w 347"/>
              <a:gd name="T5" fmla="*/ 524192471 h 562"/>
              <a:gd name="T6" fmla="*/ 156249824 w 347"/>
              <a:gd name="T7" fmla="*/ 718243624 h 562"/>
              <a:gd name="T8" fmla="*/ 68045075 w 347"/>
              <a:gd name="T9" fmla="*/ 1066025234 h 562"/>
              <a:gd name="T10" fmla="*/ 50403165 w 347"/>
              <a:gd name="T11" fmla="*/ 1313002026 h 562"/>
              <a:gd name="T12" fmla="*/ 0 w 347"/>
              <a:gd name="T13" fmla="*/ 1416327594 h 56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47"/>
              <a:gd name="T22" fmla="*/ 0 h 562"/>
              <a:gd name="T23" fmla="*/ 347 w 347"/>
              <a:gd name="T24" fmla="*/ 562 h 56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47" h="562">
                <a:moveTo>
                  <a:pt x="347" y="0"/>
                </a:moveTo>
                <a:cubicBezTo>
                  <a:pt x="337" y="45"/>
                  <a:pt x="328" y="90"/>
                  <a:pt x="298" y="125"/>
                </a:cubicBezTo>
                <a:cubicBezTo>
                  <a:pt x="268" y="160"/>
                  <a:pt x="205" y="181"/>
                  <a:pt x="166" y="208"/>
                </a:cubicBezTo>
                <a:cubicBezTo>
                  <a:pt x="127" y="235"/>
                  <a:pt x="85" y="249"/>
                  <a:pt x="62" y="285"/>
                </a:cubicBezTo>
                <a:cubicBezTo>
                  <a:pt x="39" y="321"/>
                  <a:pt x="34" y="384"/>
                  <a:pt x="27" y="423"/>
                </a:cubicBezTo>
                <a:cubicBezTo>
                  <a:pt x="20" y="462"/>
                  <a:pt x="24" y="498"/>
                  <a:pt x="20" y="521"/>
                </a:cubicBezTo>
                <a:cubicBezTo>
                  <a:pt x="16" y="544"/>
                  <a:pt x="1" y="560"/>
                  <a:pt x="0" y="562"/>
                </a:cubicBezTo>
              </a:path>
            </a:pathLst>
          </a:cu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AU"/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3943350" y="4605338"/>
            <a:ext cx="2093913" cy="5175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4605338" y="5045075"/>
            <a:ext cx="814387" cy="3095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7" name="Rectangle 11"/>
          <p:cNvSpPr>
            <a:spLocks noChangeArrowheads="1"/>
          </p:cNvSpPr>
          <p:nvPr/>
        </p:nvSpPr>
        <p:spPr bwMode="auto">
          <a:xfrm>
            <a:off x="5221288" y="4143375"/>
            <a:ext cx="2963862" cy="5603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8" name="Rectangle 12"/>
          <p:cNvSpPr>
            <a:spLocks noChangeArrowheads="1"/>
          </p:cNvSpPr>
          <p:nvPr/>
        </p:nvSpPr>
        <p:spPr bwMode="auto">
          <a:xfrm>
            <a:off x="4594225" y="2312988"/>
            <a:ext cx="2698750" cy="5397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9" name="Freeform 13"/>
          <p:cNvSpPr>
            <a:spLocks/>
          </p:cNvSpPr>
          <p:nvPr/>
        </p:nvSpPr>
        <p:spPr bwMode="auto">
          <a:xfrm>
            <a:off x="3613150" y="2335213"/>
            <a:ext cx="663575" cy="1057275"/>
          </a:xfrm>
          <a:custGeom>
            <a:avLst/>
            <a:gdLst>
              <a:gd name="T0" fmla="*/ 0 w 418"/>
              <a:gd name="T1" fmla="*/ 35282187 h 666"/>
              <a:gd name="T2" fmla="*/ 612397195 w 418"/>
              <a:gd name="T3" fmla="*/ 17640300 h 666"/>
              <a:gd name="T4" fmla="*/ 887095138 w 418"/>
              <a:gd name="T5" fmla="*/ 136088437 h 666"/>
              <a:gd name="T6" fmla="*/ 1013102914 w 418"/>
              <a:gd name="T7" fmla="*/ 458668468 h 666"/>
              <a:gd name="T8" fmla="*/ 1050906040 w 418"/>
              <a:gd name="T9" fmla="*/ 1018143149 h 666"/>
              <a:gd name="T10" fmla="*/ 995462619 w 418"/>
              <a:gd name="T11" fmla="*/ 1323082737 h 666"/>
              <a:gd name="T12" fmla="*/ 816530585 w 418"/>
              <a:gd name="T13" fmla="*/ 1678424241 h 66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18"/>
              <a:gd name="T22" fmla="*/ 0 h 666"/>
              <a:gd name="T23" fmla="*/ 418 w 418"/>
              <a:gd name="T24" fmla="*/ 666 h 66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18" h="666">
                <a:moveTo>
                  <a:pt x="0" y="14"/>
                </a:moveTo>
                <a:cubicBezTo>
                  <a:pt x="40" y="13"/>
                  <a:pt x="184" y="0"/>
                  <a:pt x="243" y="7"/>
                </a:cubicBezTo>
                <a:cubicBezTo>
                  <a:pt x="302" y="14"/>
                  <a:pt x="326" y="25"/>
                  <a:pt x="352" y="54"/>
                </a:cubicBezTo>
                <a:cubicBezTo>
                  <a:pt x="378" y="83"/>
                  <a:pt x="392" y="124"/>
                  <a:pt x="402" y="182"/>
                </a:cubicBezTo>
                <a:cubicBezTo>
                  <a:pt x="413" y="241"/>
                  <a:pt x="418" y="347"/>
                  <a:pt x="417" y="404"/>
                </a:cubicBezTo>
                <a:cubicBezTo>
                  <a:pt x="416" y="462"/>
                  <a:pt x="411" y="482"/>
                  <a:pt x="395" y="525"/>
                </a:cubicBezTo>
                <a:cubicBezTo>
                  <a:pt x="380" y="569"/>
                  <a:pt x="352" y="618"/>
                  <a:pt x="324" y="666"/>
                </a:cubicBezTo>
              </a:path>
            </a:pathLst>
          </a:custGeom>
          <a:solidFill>
            <a:schemeClr val="bg1"/>
          </a:solidFill>
          <a:ln w="57150">
            <a:solidFill>
              <a:schemeClr val="bg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AU"/>
          </a:p>
        </p:txBody>
      </p:sp>
      <p:sp>
        <p:nvSpPr>
          <p:cNvPr id="9231" name="Freeform 15"/>
          <p:cNvSpPr>
            <a:spLocks/>
          </p:cNvSpPr>
          <p:nvPr/>
        </p:nvSpPr>
        <p:spPr bwMode="auto">
          <a:xfrm>
            <a:off x="3040063" y="2500313"/>
            <a:ext cx="528637" cy="882650"/>
          </a:xfrm>
          <a:custGeom>
            <a:avLst/>
            <a:gdLst>
              <a:gd name="T0" fmla="*/ 839210533 w 333"/>
              <a:gd name="T1" fmla="*/ 0 h 556"/>
              <a:gd name="T2" fmla="*/ 735884858 w 333"/>
              <a:gd name="T3" fmla="*/ 279736526 h 556"/>
              <a:gd name="T4" fmla="*/ 526711370 w 333"/>
              <a:gd name="T5" fmla="*/ 473789365 h 556"/>
              <a:gd name="T6" fmla="*/ 229333223 w 333"/>
              <a:gd name="T7" fmla="*/ 630038984 h 556"/>
              <a:gd name="T8" fmla="*/ 88204584 w 333"/>
              <a:gd name="T9" fmla="*/ 839211266 h 556"/>
              <a:gd name="T10" fmla="*/ 17640283 w 333"/>
              <a:gd name="T11" fmla="*/ 1136589573 h 556"/>
              <a:gd name="T12" fmla="*/ 0 w 333"/>
              <a:gd name="T13" fmla="*/ 1401206657 h 55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33"/>
              <a:gd name="T22" fmla="*/ 0 h 556"/>
              <a:gd name="T23" fmla="*/ 333 w 333"/>
              <a:gd name="T24" fmla="*/ 556 h 55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33" h="556">
                <a:moveTo>
                  <a:pt x="333" y="0"/>
                </a:moveTo>
                <a:cubicBezTo>
                  <a:pt x="323" y="40"/>
                  <a:pt x="313" y="80"/>
                  <a:pt x="292" y="111"/>
                </a:cubicBezTo>
                <a:cubicBezTo>
                  <a:pt x="271" y="142"/>
                  <a:pt x="243" y="165"/>
                  <a:pt x="209" y="188"/>
                </a:cubicBezTo>
                <a:cubicBezTo>
                  <a:pt x="175" y="211"/>
                  <a:pt x="120" y="226"/>
                  <a:pt x="91" y="250"/>
                </a:cubicBezTo>
                <a:cubicBezTo>
                  <a:pt x="62" y="274"/>
                  <a:pt x="49" y="300"/>
                  <a:pt x="35" y="333"/>
                </a:cubicBezTo>
                <a:cubicBezTo>
                  <a:pt x="21" y="366"/>
                  <a:pt x="13" y="414"/>
                  <a:pt x="7" y="451"/>
                </a:cubicBezTo>
                <a:cubicBezTo>
                  <a:pt x="1" y="488"/>
                  <a:pt x="0" y="522"/>
                  <a:pt x="0" y="556"/>
                </a:cubicBezTo>
              </a:path>
            </a:pathLst>
          </a:cu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AU"/>
          </a:p>
        </p:txBody>
      </p:sp>
      <p:sp>
        <p:nvSpPr>
          <p:cNvPr id="9230" name="Line 14"/>
          <p:cNvSpPr>
            <a:spLocks noChangeShapeType="1"/>
          </p:cNvSpPr>
          <p:nvPr/>
        </p:nvSpPr>
        <p:spPr bwMode="auto">
          <a:xfrm flipV="1">
            <a:off x="3448050" y="2555875"/>
            <a:ext cx="187325" cy="11113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9232" name="Line 16"/>
          <p:cNvSpPr>
            <a:spLocks noChangeShapeType="1"/>
          </p:cNvSpPr>
          <p:nvPr/>
        </p:nvSpPr>
        <p:spPr bwMode="auto">
          <a:xfrm>
            <a:off x="1951038" y="4616450"/>
            <a:ext cx="198437" cy="11113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9233" name="Line 17"/>
          <p:cNvSpPr>
            <a:spLocks noChangeShapeType="1"/>
          </p:cNvSpPr>
          <p:nvPr/>
        </p:nvSpPr>
        <p:spPr bwMode="auto">
          <a:xfrm>
            <a:off x="2214563" y="4251325"/>
            <a:ext cx="0" cy="242888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9234" name="Line 18"/>
          <p:cNvSpPr>
            <a:spLocks noChangeShapeType="1"/>
          </p:cNvSpPr>
          <p:nvPr/>
        </p:nvSpPr>
        <p:spPr bwMode="auto">
          <a:xfrm>
            <a:off x="3702050" y="2312988"/>
            <a:ext cx="0" cy="242887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animBg="1"/>
      <p:bldP spid="9223" grpId="0" animBg="1"/>
      <p:bldP spid="9224" grpId="0" animBg="1"/>
      <p:bldP spid="9225" grpId="0" animBg="1"/>
      <p:bldP spid="9226" grpId="0" animBg="1"/>
      <p:bldP spid="9227" grpId="0" animBg="1"/>
      <p:bldP spid="9228" grpId="0" animBg="1"/>
      <p:bldP spid="9229" grpId="0" animBg="1"/>
      <p:bldP spid="9231" grpId="0" animBg="1"/>
      <p:bldP spid="9230" grpId="0" animBg="1"/>
      <p:bldP spid="9232" grpId="0" animBg="1"/>
      <p:bldP spid="9233" grpId="0" animBg="1"/>
      <p:bldP spid="923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6191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/>
              <a:t>Figure 9.19 Testing the impedance of the earth-fault loop of a final sub-circuit</a:t>
            </a:r>
            <a:r>
              <a:rPr lang="en-US" sz="4000" dirty="0"/>
              <a:t> </a:t>
            </a:r>
            <a:endParaRPr lang="en-AU" sz="4000" dirty="0"/>
          </a:p>
        </p:txBody>
      </p:sp>
      <p:pic>
        <p:nvPicPr>
          <p:cNvPr id="1331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3300" y="1568450"/>
            <a:ext cx="7854950" cy="46243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4429125" y="1862138"/>
            <a:ext cx="1079500" cy="727075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1708150" y="1993900"/>
            <a:ext cx="1597025" cy="727075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0" name="Freeform 10"/>
          <p:cNvSpPr>
            <a:spLocks/>
          </p:cNvSpPr>
          <p:nvPr/>
        </p:nvSpPr>
        <p:spPr bwMode="auto">
          <a:xfrm>
            <a:off x="3503613" y="2082800"/>
            <a:ext cx="793750" cy="150813"/>
          </a:xfrm>
          <a:custGeom>
            <a:avLst/>
            <a:gdLst>
              <a:gd name="T0" fmla="*/ 0 w 500"/>
              <a:gd name="T1" fmla="*/ 0 h 95"/>
              <a:gd name="T2" fmla="*/ 367942822 w 500"/>
              <a:gd name="T3" fmla="*/ 209174488 h 95"/>
              <a:gd name="T4" fmla="*/ 909777375 w 500"/>
              <a:gd name="T5" fmla="*/ 209174488 h 95"/>
              <a:gd name="T6" fmla="*/ 1260078214 w 500"/>
              <a:gd name="T7" fmla="*/ 2520958 h 95"/>
              <a:gd name="T8" fmla="*/ 0 60000 65536"/>
              <a:gd name="T9" fmla="*/ 0 60000 65536"/>
              <a:gd name="T10" fmla="*/ 0 60000 65536"/>
              <a:gd name="T11" fmla="*/ 0 60000 65536"/>
              <a:gd name="T12" fmla="*/ 0 w 500"/>
              <a:gd name="T13" fmla="*/ 0 h 95"/>
              <a:gd name="T14" fmla="*/ 500 w 500"/>
              <a:gd name="T15" fmla="*/ 95 h 9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00" h="95">
                <a:moveTo>
                  <a:pt x="0" y="0"/>
                </a:moveTo>
                <a:cubicBezTo>
                  <a:pt x="24" y="14"/>
                  <a:pt x="86" y="69"/>
                  <a:pt x="146" y="83"/>
                </a:cubicBezTo>
                <a:cubicBezTo>
                  <a:pt x="210" y="95"/>
                  <a:pt x="307" y="93"/>
                  <a:pt x="361" y="83"/>
                </a:cubicBezTo>
                <a:cubicBezTo>
                  <a:pt x="415" y="73"/>
                  <a:pt x="471" y="18"/>
                  <a:pt x="500" y="1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none" w="lg" len="lg"/>
          </a:ln>
        </p:spPr>
        <p:txBody>
          <a:bodyPr/>
          <a:lstStyle/>
          <a:p>
            <a:endParaRPr lang="en-AU"/>
          </a:p>
        </p:txBody>
      </p:sp>
      <p:sp>
        <p:nvSpPr>
          <p:cNvPr id="10251" name="Freeform 11"/>
          <p:cNvSpPr>
            <a:spLocks/>
          </p:cNvSpPr>
          <p:nvPr/>
        </p:nvSpPr>
        <p:spPr bwMode="auto">
          <a:xfrm>
            <a:off x="3382963" y="2578100"/>
            <a:ext cx="122237" cy="220663"/>
          </a:xfrm>
          <a:custGeom>
            <a:avLst/>
            <a:gdLst>
              <a:gd name="T0" fmla="*/ 191531065 w 77"/>
              <a:gd name="T1" fmla="*/ 0 h 139"/>
              <a:gd name="T2" fmla="*/ 0 w 77"/>
              <a:gd name="T3" fmla="*/ 191532275 h 139"/>
              <a:gd name="T4" fmla="*/ 194050416 w 77"/>
              <a:gd name="T5" fmla="*/ 350303252 h 139"/>
              <a:gd name="T6" fmla="*/ 0 60000 65536"/>
              <a:gd name="T7" fmla="*/ 0 60000 65536"/>
              <a:gd name="T8" fmla="*/ 0 60000 65536"/>
              <a:gd name="T9" fmla="*/ 0 w 77"/>
              <a:gd name="T10" fmla="*/ 0 h 139"/>
              <a:gd name="T11" fmla="*/ 77 w 77"/>
              <a:gd name="T12" fmla="*/ 139 h 13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7" h="139">
                <a:moveTo>
                  <a:pt x="76" y="0"/>
                </a:moveTo>
                <a:cubicBezTo>
                  <a:pt x="63" y="13"/>
                  <a:pt x="0" y="53"/>
                  <a:pt x="0" y="76"/>
                </a:cubicBezTo>
                <a:cubicBezTo>
                  <a:pt x="0" y="99"/>
                  <a:pt x="61" y="126"/>
                  <a:pt x="77" y="139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none" w="lg" len="lg"/>
          </a:ln>
        </p:spPr>
        <p:txBody>
          <a:bodyPr/>
          <a:lstStyle/>
          <a:p>
            <a:endParaRPr lang="en-AU"/>
          </a:p>
        </p:txBody>
      </p:sp>
      <p:sp>
        <p:nvSpPr>
          <p:cNvPr id="10252" name="Freeform 12"/>
          <p:cNvSpPr>
            <a:spLocks/>
          </p:cNvSpPr>
          <p:nvPr/>
        </p:nvSpPr>
        <p:spPr bwMode="auto">
          <a:xfrm>
            <a:off x="4340225" y="2578100"/>
            <a:ext cx="100013" cy="231775"/>
          </a:xfrm>
          <a:custGeom>
            <a:avLst/>
            <a:gdLst>
              <a:gd name="T0" fmla="*/ 0 w 56"/>
              <a:gd name="T1" fmla="*/ 0 h 139"/>
              <a:gd name="T2" fmla="*/ 178617867 w 56"/>
              <a:gd name="T3" fmla="*/ 211308727 h 139"/>
              <a:gd name="T4" fmla="*/ 3189700 w 56"/>
              <a:gd name="T5" fmla="*/ 386472241 h 139"/>
              <a:gd name="T6" fmla="*/ 0 60000 65536"/>
              <a:gd name="T7" fmla="*/ 0 60000 65536"/>
              <a:gd name="T8" fmla="*/ 0 60000 65536"/>
              <a:gd name="T9" fmla="*/ 0 w 56"/>
              <a:gd name="T10" fmla="*/ 0 h 139"/>
              <a:gd name="T11" fmla="*/ 56 w 56"/>
              <a:gd name="T12" fmla="*/ 139 h 13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139">
                <a:moveTo>
                  <a:pt x="0" y="0"/>
                </a:moveTo>
                <a:cubicBezTo>
                  <a:pt x="9" y="13"/>
                  <a:pt x="56" y="53"/>
                  <a:pt x="56" y="76"/>
                </a:cubicBezTo>
                <a:cubicBezTo>
                  <a:pt x="56" y="99"/>
                  <a:pt x="13" y="126"/>
                  <a:pt x="1" y="139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none" w="lg" len="lg"/>
          </a:ln>
        </p:spPr>
        <p:txBody>
          <a:bodyPr/>
          <a:lstStyle/>
          <a:p>
            <a:endParaRPr lang="en-AU"/>
          </a:p>
        </p:txBody>
      </p:sp>
      <p:sp>
        <p:nvSpPr>
          <p:cNvPr id="10253" name="Line 13"/>
          <p:cNvSpPr>
            <a:spLocks noChangeShapeType="1"/>
          </p:cNvSpPr>
          <p:nvPr/>
        </p:nvSpPr>
        <p:spPr bwMode="auto">
          <a:xfrm flipV="1">
            <a:off x="3856038" y="3579813"/>
            <a:ext cx="0" cy="276225"/>
          </a:xfrm>
          <a:prstGeom prst="line">
            <a:avLst/>
          </a:prstGeom>
          <a:noFill/>
          <a:ln w="28575">
            <a:solidFill>
              <a:srgbClr val="6699FF"/>
            </a:solidFill>
            <a:round/>
            <a:headEnd/>
            <a:tailEnd type="none" w="lg" len="lg"/>
          </a:ln>
        </p:spPr>
        <p:txBody>
          <a:bodyPr/>
          <a:lstStyle/>
          <a:p>
            <a:endParaRPr lang="en-AU"/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2449513" y="3965575"/>
            <a:ext cx="1350962" cy="660400"/>
            <a:chOff x="1543" y="2498"/>
            <a:chExt cx="851" cy="416"/>
          </a:xfrm>
        </p:grpSpPr>
        <p:sp>
          <p:nvSpPr>
            <p:cNvPr id="13326" name="Rectangle 14"/>
            <p:cNvSpPr>
              <a:spLocks noChangeArrowheads="1"/>
            </p:cNvSpPr>
            <p:nvPr/>
          </p:nvSpPr>
          <p:spPr bwMode="auto">
            <a:xfrm>
              <a:off x="1543" y="2518"/>
              <a:ext cx="671" cy="39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7" name="Rectangle 15"/>
            <p:cNvSpPr>
              <a:spLocks noChangeArrowheads="1"/>
            </p:cNvSpPr>
            <p:nvPr/>
          </p:nvSpPr>
          <p:spPr bwMode="auto">
            <a:xfrm>
              <a:off x="2193" y="2498"/>
              <a:ext cx="201" cy="31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57" name="Rectangle 17"/>
          <p:cNvSpPr>
            <a:spLocks noChangeArrowheads="1"/>
          </p:cNvSpPr>
          <p:nvPr/>
        </p:nvSpPr>
        <p:spPr bwMode="auto">
          <a:xfrm>
            <a:off x="5497513" y="2986088"/>
            <a:ext cx="2413000" cy="1012825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8" name="Rectangle 18"/>
          <p:cNvSpPr>
            <a:spLocks noChangeArrowheads="1"/>
          </p:cNvSpPr>
          <p:nvPr/>
        </p:nvSpPr>
        <p:spPr bwMode="auto">
          <a:xfrm>
            <a:off x="3514725" y="4462463"/>
            <a:ext cx="1574800" cy="296862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9" name="Rectangle 19"/>
          <p:cNvSpPr>
            <a:spLocks noChangeArrowheads="1"/>
          </p:cNvSpPr>
          <p:nvPr/>
        </p:nvSpPr>
        <p:spPr bwMode="auto">
          <a:xfrm>
            <a:off x="4913313" y="5200650"/>
            <a:ext cx="661987" cy="528638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3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8" grpId="0" animBg="1"/>
      <p:bldP spid="10249" grpId="0" animBg="1"/>
      <p:bldP spid="10250" grpId="0" animBg="1"/>
      <p:bldP spid="10251" grpId="0" animBg="1"/>
      <p:bldP spid="10252" grpId="0" animBg="1"/>
      <p:bldP spid="10253" grpId="0" animBg="1"/>
      <p:bldP spid="10257" grpId="0" animBg="1"/>
      <p:bldP spid="10258" grpId="0" animBg="1"/>
      <p:bldP spid="1025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35"/>
          <p:cNvGrpSpPr>
            <a:grpSpLocks/>
          </p:cNvGrpSpPr>
          <p:nvPr/>
        </p:nvGrpSpPr>
        <p:grpSpPr bwMode="auto">
          <a:xfrm>
            <a:off x="1203325" y="1143000"/>
            <a:ext cx="7456488" cy="5168900"/>
            <a:chOff x="758" y="720"/>
            <a:chExt cx="4697" cy="3256"/>
          </a:xfrm>
        </p:grpSpPr>
        <p:pic>
          <p:nvPicPr>
            <p:cNvPr id="14363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 r="11380" b="18091"/>
            <a:stretch>
              <a:fillRect/>
            </a:stretch>
          </p:blipFill>
          <p:spPr bwMode="auto">
            <a:xfrm>
              <a:off x="758" y="720"/>
              <a:ext cx="4697" cy="3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14364" name="Picture 3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70" y="2987"/>
              <a:ext cx="82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80975"/>
            <a:ext cx="8229600" cy="828675"/>
          </a:xfrm>
        </p:spPr>
        <p:txBody>
          <a:bodyPr/>
          <a:lstStyle/>
          <a:p>
            <a:pPr eaLnBrk="1" hangingPunct="1"/>
            <a:r>
              <a:rPr lang="en-US" sz="2800" smtClean="0"/>
              <a:t>Figure 9.20 Connection test – lighting points</a:t>
            </a:r>
            <a:endParaRPr lang="en-AU" sz="2800" smtClean="0"/>
          </a:p>
        </p:txBody>
      </p:sp>
      <p:sp>
        <p:nvSpPr>
          <p:cNvPr id="14340" name="Rectangle 6"/>
          <p:cNvSpPr>
            <a:spLocks noChangeArrowheads="1"/>
          </p:cNvSpPr>
          <p:nvPr/>
        </p:nvSpPr>
        <p:spPr bwMode="auto">
          <a:xfrm>
            <a:off x="3844925" y="1730375"/>
            <a:ext cx="495300" cy="550863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1" name="Freeform 7"/>
          <p:cNvSpPr>
            <a:spLocks/>
          </p:cNvSpPr>
          <p:nvPr/>
        </p:nvSpPr>
        <p:spPr bwMode="auto">
          <a:xfrm>
            <a:off x="5100638" y="1895475"/>
            <a:ext cx="265112" cy="274638"/>
          </a:xfrm>
          <a:custGeom>
            <a:avLst/>
            <a:gdLst>
              <a:gd name="T0" fmla="*/ 420864551 w 167"/>
              <a:gd name="T1" fmla="*/ 435988663 h 173"/>
              <a:gd name="T2" fmla="*/ 403224191 w 167"/>
              <a:gd name="T3" fmla="*/ 17641920 h 173"/>
              <a:gd name="T4" fmla="*/ 17640266 w 167"/>
              <a:gd name="T5" fmla="*/ 0 h 173"/>
              <a:gd name="T6" fmla="*/ 0 w 167"/>
              <a:gd name="T7" fmla="*/ 141129007 h 173"/>
              <a:gd name="T8" fmla="*/ 0 60000 65536"/>
              <a:gd name="T9" fmla="*/ 0 60000 65536"/>
              <a:gd name="T10" fmla="*/ 0 60000 65536"/>
              <a:gd name="T11" fmla="*/ 0 60000 65536"/>
              <a:gd name="T12" fmla="*/ 0 w 167"/>
              <a:gd name="T13" fmla="*/ 0 h 173"/>
              <a:gd name="T14" fmla="*/ 167 w 167"/>
              <a:gd name="T15" fmla="*/ 173 h 17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7" h="173">
                <a:moveTo>
                  <a:pt x="167" y="173"/>
                </a:moveTo>
                <a:lnTo>
                  <a:pt x="160" y="7"/>
                </a:lnTo>
                <a:lnTo>
                  <a:pt x="7" y="0"/>
                </a:lnTo>
                <a:lnTo>
                  <a:pt x="0" y="56"/>
                </a:lnTo>
              </a:path>
            </a:pathLst>
          </a:custGeom>
          <a:noFill/>
          <a:ln w="38100">
            <a:solidFill>
              <a:srgbClr val="996633"/>
            </a:solidFill>
            <a:round/>
            <a:headEnd/>
            <a:tailEnd type="none" w="lg" len="lg"/>
          </a:ln>
        </p:spPr>
        <p:txBody>
          <a:bodyPr/>
          <a:lstStyle/>
          <a:p>
            <a:endParaRPr lang="en-AU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5310188" y="1366838"/>
            <a:ext cx="1376362" cy="484187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5553075" y="2225675"/>
            <a:ext cx="1200150" cy="58420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215188" y="2292350"/>
            <a:ext cx="1123950" cy="58420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5" name="Freeform 11"/>
          <p:cNvSpPr>
            <a:spLocks/>
          </p:cNvSpPr>
          <p:nvPr/>
        </p:nvSpPr>
        <p:spPr bwMode="auto">
          <a:xfrm>
            <a:off x="3095625" y="2270125"/>
            <a:ext cx="111125" cy="461963"/>
          </a:xfrm>
          <a:custGeom>
            <a:avLst/>
            <a:gdLst>
              <a:gd name="T0" fmla="*/ 176410910 w 70"/>
              <a:gd name="T1" fmla="*/ 733366947 h 291"/>
              <a:gd name="T2" fmla="*/ 176410910 w 70"/>
              <a:gd name="T3" fmla="*/ 0 h 291"/>
              <a:gd name="T4" fmla="*/ 0 w 70"/>
              <a:gd name="T5" fmla="*/ 0 h 291"/>
              <a:gd name="T6" fmla="*/ 0 w 70"/>
              <a:gd name="T7" fmla="*/ 209174000 h 291"/>
              <a:gd name="T8" fmla="*/ 0 60000 65536"/>
              <a:gd name="T9" fmla="*/ 0 60000 65536"/>
              <a:gd name="T10" fmla="*/ 0 60000 65536"/>
              <a:gd name="T11" fmla="*/ 0 60000 65536"/>
              <a:gd name="T12" fmla="*/ 0 w 70"/>
              <a:gd name="T13" fmla="*/ 0 h 291"/>
              <a:gd name="T14" fmla="*/ 70 w 70"/>
              <a:gd name="T15" fmla="*/ 291 h 29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0" h="291">
                <a:moveTo>
                  <a:pt x="70" y="291"/>
                </a:moveTo>
                <a:lnTo>
                  <a:pt x="70" y="0"/>
                </a:lnTo>
                <a:lnTo>
                  <a:pt x="0" y="0"/>
                </a:lnTo>
                <a:lnTo>
                  <a:pt x="0" y="83"/>
                </a:lnTo>
              </a:path>
            </a:pathLst>
          </a:custGeom>
          <a:noFill/>
          <a:ln w="28575">
            <a:solidFill>
              <a:srgbClr val="6699FF"/>
            </a:solidFill>
            <a:round/>
            <a:headEnd/>
            <a:tailEnd type="none" w="lg" len="lg"/>
          </a:ln>
        </p:spPr>
        <p:txBody>
          <a:bodyPr/>
          <a:lstStyle/>
          <a:p>
            <a:endParaRPr lang="en-AU"/>
          </a:p>
        </p:txBody>
      </p:sp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2798763" y="3128963"/>
            <a:ext cx="990600" cy="649287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7" name="Freeform 13"/>
          <p:cNvSpPr>
            <a:spLocks/>
          </p:cNvSpPr>
          <p:nvPr/>
        </p:nvSpPr>
        <p:spPr bwMode="auto">
          <a:xfrm>
            <a:off x="5568950" y="4457700"/>
            <a:ext cx="1173163" cy="1441450"/>
          </a:xfrm>
          <a:custGeom>
            <a:avLst/>
            <a:gdLst>
              <a:gd name="T0" fmla="*/ 1088708001 w 739"/>
              <a:gd name="T1" fmla="*/ 0 h 908"/>
              <a:gd name="T2" fmla="*/ 95765971 w 739"/>
              <a:gd name="T3" fmla="*/ 1406247206 h 908"/>
              <a:gd name="T4" fmla="*/ 551915264 w 739"/>
              <a:gd name="T5" fmla="*/ 2147483647 h 908"/>
              <a:gd name="T6" fmla="*/ 1862397235 w 739"/>
              <a:gd name="T7" fmla="*/ 2147483647 h 908"/>
              <a:gd name="T8" fmla="*/ 0 60000 65536"/>
              <a:gd name="T9" fmla="*/ 0 60000 65536"/>
              <a:gd name="T10" fmla="*/ 0 60000 65536"/>
              <a:gd name="T11" fmla="*/ 0 60000 65536"/>
              <a:gd name="T12" fmla="*/ 0 w 739"/>
              <a:gd name="T13" fmla="*/ 0 h 908"/>
              <a:gd name="T14" fmla="*/ 739 w 739"/>
              <a:gd name="T15" fmla="*/ 908 h 90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39" h="908">
                <a:moveTo>
                  <a:pt x="432" y="0"/>
                </a:moveTo>
                <a:cubicBezTo>
                  <a:pt x="366" y="93"/>
                  <a:pt x="73" y="415"/>
                  <a:pt x="38" y="558"/>
                </a:cubicBezTo>
                <a:cubicBezTo>
                  <a:pt x="0" y="674"/>
                  <a:pt x="102" y="804"/>
                  <a:pt x="219" y="856"/>
                </a:cubicBezTo>
                <a:cubicBezTo>
                  <a:pt x="336" y="908"/>
                  <a:pt x="630" y="867"/>
                  <a:pt x="739" y="87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AU"/>
          </a:p>
        </p:txBody>
      </p:sp>
      <p:sp>
        <p:nvSpPr>
          <p:cNvPr id="11278" name="Freeform 14"/>
          <p:cNvSpPr>
            <a:spLocks/>
          </p:cNvSpPr>
          <p:nvPr/>
        </p:nvSpPr>
        <p:spPr bwMode="auto">
          <a:xfrm>
            <a:off x="6269038" y="4395788"/>
            <a:ext cx="153987" cy="947737"/>
          </a:xfrm>
          <a:custGeom>
            <a:avLst/>
            <a:gdLst>
              <a:gd name="T0" fmla="*/ 0 w 97"/>
              <a:gd name="T1" fmla="*/ 0 h 597"/>
              <a:gd name="T2" fmla="*/ 199090891 w 97"/>
              <a:gd name="T3" fmla="*/ 405744082 h 597"/>
              <a:gd name="T4" fmla="*/ 244453591 w 97"/>
              <a:gd name="T5" fmla="*/ 1504531475 h 597"/>
              <a:gd name="T6" fmla="*/ 0 60000 65536"/>
              <a:gd name="T7" fmla="*/ 0 60000 65536"/>
              <a:gd name="T8" fmla="*/ 0 60000 65536"/>
              <a:gd name="T9" fmla="*/ 0 w 97"/>
              <a:gd name="T10" fmla="*/ 0 h 597"/>
              <a:gd name="T11" fmla="*/ 97 w 97"/>
              <a:gd name="T12" fmla="*/ 597 h 59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7" h="597">
                <a:moveTo>
                  <a:pt x="0" y="0"/>
                </a:moveTo>
                <a:cubicBezTo>
                  <a:pt x="13" y="27"/>
                  <a:pt x="63" y="62"/>
                  <a:pt x="79" y="161"/>
                </a:cubicBezTo>
                <a:cubicBezTo>
                  <a:pt x="95" y="260"/>
                  <a:pt x="93" y="506"/>
                  <a:pt x="97" y="597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AU"/>
          </a:p>
        </p:txBody>
      </p:sp>
      <p:sp>
        <p:nvSpPr>
          <p:cNvPr id="11279" name="Rectangle 15"/>
          <p:cNvSpPr>
            <a:spLocks noChangeArrowheads="1"/>
          </p:cNvSpPr>
          <p:nvPr/>
        </p:nvSpPr>
        <p:spPr bwMode="auto">
          <a:xfrm>
            <a:off x="2435225" y="4572000"/>
            <a:ext cx="3062288" cy="396875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0" name="Rectangle 16"/>
          <p:cNvSpPr>
            <a:spLocks noChangeArrowheads="1"/>
          </p:cNvSpPr>
          <p:nvPr/>
        </p:nvSpPr>
        <p:spPr bwMode="auto">
          <a:xfrm>
            <a:off x="2435225" y="4946650"/>
            <a:ext cx="3062288" cy="396875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1" name="Rectangle 17"/>
          <p:cNvSpPr>
            <a:spLocks noChangeArrowheads="1"/>
          </p:cNvSpPr>
          <p:nvPr/>
        </p:nvSpPr>
        <p:spPr bwMode="auto">
          <a:xfrm>
            <a:off x="2435225" y="5376863"/>
            <a:ext cx="3062288" cy="396875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2" name="Rectangle 18"/>
          <p:cNvSpPr>
            <a:spLocks noChangeArrowheads="1"/>
          </p:cNvSpPr>
          <p:nvPr/>
        </p:nvSpPr>
        <p:spPr bwMode="auto">
          <a:xfrm>
            <a:off x="2435225" y="5795963"/>
            <a:ext cx="3062288" cy="396875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4" name="Rectangle 20"/>
          <p:cNvSpPr>
            <a:spLocks noChangeArrowheads="1"/>
          </p:cNvSpPr>
          <p:nvPr/>
        </p:nvSpPr>
        <p:spPr bwMode="auto">
          <a:xfrm>
            <a:off x="2192338" y="1366838"/>
            <a:ext cx="1344612" cy="649287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5" name="Rectangle 21"/>
          <p:cNvSpPr>
            <a:spLocks noChangeArrowheads="1"/>
          </p:cNvSpPr>
          <p:nvPr/>
        </p:nvSpPr>
        <p:spPr bwMode="auto">
          <a:xfrm>
            <a:off x="3316288" y="2227263"/>
            <a:ext cx="835025" cy="738187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7712075" y="3073400"/>
            <a:ext cx="485775" cy="768350"/>
            <a:chOff x="4858" y="1117"/>
            <a:chExt cx="240" cy="360"/>
          </a:xfrm>
        </p:grpSpPr>
        <p:pic>
          <p:nvPicPr>
            <p:cNvPr id="14361" name="Picture 2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V="1">
              <a:off x="4858" y="1117"/>
              <a:ext cx="24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62" name="Oval 23"/>
            <p:cNvSpPr>
              <a:spLocks noChangeArrowheads="1"/>
            </p:cNvSpPr>
            <p:nvPr/>
          </p:nvSpPr>
          <p:spPr bwMode="auto">
            <a:xfrm flipH="1">
              <a:off x="4969" y="1299"/>
              <a:ext cx="27" cy="2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290" name="Freeform 26"/>
          <p:cNvSpPr>
            <a:spLocks/>
          </p:cNvSpPr>
          <p:nvPr/>
        </p:nvSpPr>
        <p:spPr bwMode="auto">
          <a:xfrm>
            <a:off x="4892675" y="1554163"/>
            <a:ext cx="536575" cy="622300"/>
          </a:xfrm>
          <a:custGeom>
            <a:avLst/>
            <a:gdLst>
              <a:gd name="T0" fmla="*/ 0 w 338"/>
              <a:gd name="T1" fmla="*/ 47883760 h 392"/>
              <a:gd name="T2" fmla="*/ 715724315 w 338"/>
              <a:gd name="T3" fmla="*/ 156249688 h 392"/>
              <a:gd name="T4" fmla="*/ 791328975 w 338"/>
              <a:gd name="T5" fmla="*/ 987901339 h 392"/>
              <a:gd name="T6" fmla="*/ 0 60000 65536"/>
              <a:gd name="T7" fmla="*/ 0 60000 65536"/>
              <a:gd name="T8" fmla="*/ 0 60000 65536"/>
              <a:gd name="T9" fmla="*/ 0 w 338"/>
              <a:gd name="T10" fmla="*/ 0 h 392"/>
              <a:gd name="T11" fmla="*/ 338 w 338"/>
              <a:gd name="T12" fmla="*/ 392 h 3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8" h="392">
                <a:moveTo>
                  <a:pt x="0" y="19"/>
                </a:moveTo>
                <a:cubicBezTo>
                  <a:pt x="47" y="26"/>
                  <a:pt x="232" y="0"/>
                  <a:pt x="284" y="62"/>
                </a:cubicBezTo>
                <a:cubicBezTo>
                  <a:pt x="338" y="124"/>
                  <a:pt x="308" y="323"/>
                  <a:pt x="314" y="392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AU"/>
          </a:p>
        </p:txBody>
      </p:sp>
      <p:sp>
        <p:nvSpPr>
          <p:cNvPr id="11291" name="Freeform 27"/>
          <p:cNvSpPr>
            <a:spLocks/>
          </p:cNvSpPr>
          <p:nvPr/>
        </p:nvSpPr>
        <p:spPr bwMode="auto">
          <a:xfrm>
            <a:off x="2984500" y="1325563"/>
            <a:ext cx="1511300" cy="1063625"/>
          </a:xfrm>
          <a:custGeom>
            <a:avLst/>
            <a:gdLst>
              <a:gd name="T0" fmla="*/ 2147483647 w 952"/>
              <a:gd name="T1" fmla="*/ 400705591 h 670"/>
              <a:gd name="T2" fmla="*/ 2147483647 w 952"/>
              <a:gd name="T3" fmla="*/ 60483753 h 670"/>
              <a:gd name="T4" fmla="*/ 1093747929 w 952"/>
              <a:gd name="T5" fmla="*/ 146169059 h 670"/>
              <a:gd name="T6" fmla="*/ 526713513 w 952"/>
              <a:gd name="T7" fmla="*/ 940017542 h 670"/>
              <a:gd name="T8" fmla="*/ 0 w 952"/>
              <a:gd name="T9" fmla="*/ 1688504866 h 6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52"/>
              <a:gd name="T16" fmla="*/ 0 h 670"/>
              <a:gd name="T17" fmla="*/ 952 w 952"/>
              <a:gd name="T18" fmla="*/ 670 h 6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52" h="670">
                <a:moveTo>
                  <a:pt x="928" y="159"/>
                </a:moveTo>
                <a:cubicBezTo>
                  <a:pt x="918" y="137"/>
                  <a:pt x="952" y="41"/>
                  <a:pt x="870" y="24"/>
                </a:cubicBezTo>
                <a:cubicBezTo>
                  <a:pt x="788" y="7"/>
                  <a:pt x="544" y="0"/>
                  <a:pt x="434" y="58"/>
                </a:cubicBezTo>
                <a:cubicBezTo>
                  <a:pt x="381" y="88"/>
                  <a:pt x="281" y="271"/>
                  <a:pt x="209" y="373"/>
                </a:cubicBezTo>
                <a:cubicBezTo>
                  <a:pt x="137" y="475"/>
                  <a:pt x="44" y="608"/>
                  <a:pt x="0" y="67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AU"/>
          </a:p>
        </p:txBody>
      </p:sp>
      <p:sp>
        <p:nvSpPr>
          <p:cNvPr id="11293" name="Freeform 29"/>
          <p:cNvSpPr>
            <a:spLocks/>
          </p:cNvSpPr>
          <p:nvPr/>
        </p:nvSpPr>
        <p:spPr bwMode="auto">
          <a:xfrm>
            <a:off x="3205163" y="1571625"/>
            <a:ext cx="871537" cy="1147763"/>
          </a:xfrm>
          <a:custGeom>
            <a:avLst/>
            <a:gdLst>
              <a:gd name="T0" fmla="*/ 1383563975 w 549"/>
              <a:gd name="T1" fmla="*/ 10080629 h 723"/>
              <a:gd name="T2" fmla="*/ 874492931 w 549"/>
              <a:gd name="T3" fmla="*/ 110886935 h 723"/>
              <a:gd name="T4" fmla="*/ 486389066 w 549"/>
              <a:gd name="T5" fmla="*/ 670361827 h 723"/>
              <a:gd name="T6" fmla="*/ 0 w 549"/>
              <a:gd name="T7" fmla="*/ 1822074735 h 723"/>
              <a:gd name="T8" fmla="*/ 0 60000 65536"/>
              <a:gd name="T9" fmla="*/ 0 60000 65536"/>
              <a:gd name="T10" fmla="*/ 0 60000 65536"/>
              <a:gd name="T11" fmla="*/ 0 60000 65536"/>
              <a:gd name="T12" fmla="*/ 0 w 549"/>
              <a:gd name="T13" fmla="*/ 0 h 723"/>
              <a:gd name="T14" fmla="*/ 549 w 549"/>
              <a:gd name="T15" fmla="*/ 723 h 72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49" h="723">
                <a:moveTo>
                  <a:pt x="549" y="4"/>
                </a:moveTo>
                <a:cubicBezTo>
                  <a:pt x="515" y="11"/>
                  <a:pt x="406" y="0"/>
                  <a:pt x="347" y="44"/>
                </a:cubicBezTo>
                <a:cubicBezTo>
                  <a:pt x="294" y="74"/>
                  <a:pt x="255" y="177"/>
                  <a:pt x="193" y="266"/>
                </a:cubicBezTo>
                <a:cubicBezTo>
                  <a:pt x="135" y="379"/>
                  <a:pt x="40" y="628"/>
                  <a:pt x="0" y="723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AU"/>
          </a:p>
        </p:txBody>
      </p:sp>
      <p:sp>
        <p:nvSpPr>
          <p:cNvPr id="11295" name="Freeform 31"/>
          <p:cNvSpPr>
            <a:spLocks/>
          </p:cNvSpPr>
          <p:nvPr/>
        </p:nvSpPr>
        <p:spPr bwMode="auto">
          <a:xfrm>
            <a:off x="6248400" y="4386263"/>
            <a:ext cx="517525" cy="550862"/>
          </a:xfrm>
          <a:custGeom>
            <a:avLst/>
            <a:gdLst>
              <a:gd name="T0" fmla="*/ 0 w 326"/>
              <a:gd name="T1" fmla="*/ 0 h 347"/>
              <a:gd name="T2" fmla="*/ 554434366 w 326"/>
              <a:gd name="T3" fmla="*/ 254534766 h 347"/>
              <a:gd name="T4" fmla="*/ 821570828 w 326"/>
              <a:gd name="T5" fmla="*/ 874492720 h 347"/>
              <a:gd name="T6" fmla="*/ 0 60000 65536"/>
              <a:gd name="T7" fmla="*/ 0 60000 65536"/>
              <a:gd name="T8" fmla="*/ 0 60000 65536"/>
              <a:gd name="T9" fmla="*/ 0 w 326"/>
              <a:gd name="T10" fmla="*/ 0 h 347"/>
              <a:gd name="T11" fmla="*/ 326 w 326"/>
              <a:gd name="T12" fmla="*/ 347 h 3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6" h="347">
                <a:moveTo>
                  <a:pt x="0" y="0"/>
                </a:moveTo>
                <a:cubicBezTo>
                  <a:pt x="37" y="17"/>
                  <a:pt x="166" y="43"/>
                  <a:pt x="220" y="101"/>
                </a:cubicBezTo>
                <a:cubicBezTo>
                  <a:pt x="274" y="159"/>
                  <a:pt x="304" y="296"/>
                  <a:pt x="326" y="347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AU"/>
          </a:p>
        </p:txBody>
      </p:sp>
      <p:sp>
        <p:nvSpPr>
          <p:cNvPr id="11296" name="Freeform 32"/>
          <p:cNvSpPr>
            <a:spLocks/>
          </p:cNvSpPr>
          <p:nvPr/>
        </p:nvSpPr>
        <p:spPr bwMode="auto">
          <a:xfrm>
            <a:off x="5613400" y="4473575"/>
            <a:ext cx="731838" cy="1016000"/>
          </a:xfrm>
          <a:custGeom>
            <a:avLst/>
            <a:gdLst>
              <a:gd name="T0" fmla="*/ 1033264892 w 461"/>
              <a:gd name="T1" fmla="*/ 0 h 640"/>
              <a:gd name="T2" fmla="*/ 95766002 w 461"/>
              <a:gd name="T3" fmla="*/ 1118949345 h 640"/>
              <a:gd name="T4" fmla="*/ 393144639 w 461"/>
              <a:gd name="T5" fmla="*/ 1572577297 h 640"/>
              <a:gd name="T6" fmla="*/ 1161793708 w 461"/>
              <a:gd name="T7" fmla="*/ 1363405202 h 640"/>
              <a:gd name="T8" fmla="*/ 0 60000 65536"/>
              <a:gd name="T9" fmla="*/ 0 60000 65536"/>
              <a:gd name="T10" fmla="*/ 0 60000 65536"/>
              <a:gd name="T11" fmla="*/ 0 60000 65536"/>
              <a:gd name="T12" fmla="*/ 0 w 461"/>
              <a:gd name="T13" fmla="*/ 0 h 640"/>
              <a:gd name="T14" fmla="*/ 461 w 461"/>
              <a:gd name="T15" fmla="*/ 640 h 6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61" h="640">
                <a:moveTo>
                  <a:pt x="410" y="0"/>
                </a:moveTo>
                <a:cubicBezTo>
                  <a:pt x="349" y="74"/>
                  <a:pt x="80" y="340"/>
                  <a:pt x="38" y="444"/>
                </a:cubicBezTo>
                <a:cubicBezTo>
                  <a:pt x="0" y="560"/>
                  <a:pt x="86" y="608"/>
                  <a:pt x="156" y="624"/>
                </a:cubicBezTo>
                <a:cubicBezTo>
                  <a:pt x="226" y="640"/>
                  <a:pt x="398" y="558"/>
                  <a:pt x="461" y="541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1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1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1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1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10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10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1000"/>
                                        <p:tgtEl>
                                          <p:spTgt spid="11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1000"/>
                                        <p:tgtEl>
                                          <p:spTgt spid="11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 animBg="1"/>
      <p:bldP spid="11272" grpId="0" animBg="1"/>
      <p:bldP spid="11273" grpId="0" animBg="1"/>
      <p:bldP spid="11275" grpId="0" animBg="1"/>
      <p:bldP spid="11276" grpId="0" animBg="1"/>
      <p:bldP spid="11277" grpId="0" animBg="1"/>
      <p:bldP spid="11277" grpId="1" animBg="1"/>
      <p:bldP spid="11278" grpId="0" animBg="1"/>
      <p:bldP spid="11278" grpId="1" animBg="1"/>
      <p:bldP spid="11279" grpId="0" animBg="1"/>
      <p:bldP spid="11280" grpId="0" animBg="1"/>
      <p:bldP spid="11281" grpId="0" animBg="1"/>
      <p:bldP spid="11282" grpId="0" animBg="1"/>
      <p:bldP spid="11284" grpId="0" animBg="1"/>
      <p:bldP spid="11285" grpId="0" animBg="1"/>
      <p:bldP spid="11290" grpId="0" animBg="1"/>
      <p:bldP spid="11291" grpId="0" animBg="1"/>
      <p:bldP spid="11293" grpId="0" animBg="1"/>
      <p:bldP spid="11295" grpId="0" animBg="1"/>
      <p:bldP spid="1129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19100"/>
            <a:ext cx="8229600" cy="733425"/>
          </a:xfrm>
        </p:spPr>
        <p:txBody>
          <a:bodyPr/>
          <a:lstStyle/>
          <a:p>
            <a:pPr eaLnBrk="1" hangingPunct="1"/>
            <a:r>
              <a:rPr lang="en-US" sz="2800" smtClean="0"/>
              <a:t>Figure 9.21 Connection test – socket outlets</a:t>
            </a:r>
            <a:endParaRPr lang="en-AU" sz="2800" smtClean="0"/>
          </a:p>
        </p:txBody>
      </p:sp>
      <p:pic>
        <p:nvPicPr>
          <p:cNvPr id="1536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3363" y="1452563"/>
            <a:ext cx="6961187" cy="45148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12294" name="Freeform 6"/>
          <p:cNvSpPr>
            <a:spLocks/>
          </p:cNvSpPr>
          <p:nvPr/>
        </p:nvSpPr>
        <p:spPr bwMode="auto">
          <a:xfrm>
            <a:off x="3197225" y="2511425"/>
            <a:ext cx="144463" cy="496888"/>
          </a:xfrm>
          <a:custGeom>
            <a:avLst/>
            <a:gdLst>
              <a:gd name="T0" fmla="*/ 0 w 91"/>
              <a:gd name="T1" fmla="*/ 194052994 h 313"/>
              <a:gd name="T2" fmla="*/ 0 w 91"/>
              <a:gd name="T3" fmla="*/ 0 h 313"/>
              <a:gd name="T4" fmla="*/ 229335829 w 91"/>
              <a:gd name="T5" fmla="*/ 0 h 313"/>
              <a:gd name="T6" fmla="*/ 211693886 w 91"/>
              <a:gd name="T7" fmla="*/ 788810385 h 313"/>
              <a:gd name="T8" fmla="*/ 0 60000 65536"/>
              <a:gd name="T9" fmla="*/ 0 60000 65536"/>
              <a:gd name="T10" fmla="*/ 0 60000 65536"/>
              <a:gd name="T11" fmla="*/ 0 60000 65536"/>
              <a:gd name="T12" fmla="*/ 0 w 91"/>
              <a:gd name="T13" fmla="*/ 0 h 313"/>
              <a:gd name="T14" fmla="*/ 91 w 91"/>
              <a:gd name="T15" fmla="*/ 313 h 3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" h="313">
                <a:moveTo>
                  <a:pt x="0" y="77"/>
                </a:moveTo>
                <a:lnTo>
                  <a:pt x="0" y="0"/>
                </a:lnTo>
                <a:lnTo>
                  <a:pt x="91" y="0"/>
                </a:lnTo>
                <a:lnTo>
                  <a:pt x="84" y="313"/>
                </a:lnTo>
              </a:path>
            </a:pathLst>
          </a:custGeom>
          <a:noFill/>
          <a:ln w="28575">
            <a:solidFill>
              <a:srgbClr val="6699FF"/>
            </a:solidFill>
            <a:round/>
            <a:headEnd/>
            <a:tailEnd type="none" w="med" len="lg"/>
          </a:ln>
        </p:spPr>
        <p:txBody>
          <a:bodyPr/>
          <a:lstStyle/>
          <a:p>
            <a:endParaRPr lang="en-AU"/>
          </a:p>
        </p:txBody>
      </p:sp>
      <p:sp>
        <p:nvSpPr>
          <p:cNvPr id="12295" name="Freeform 7"/>
          <p:cNvSpPr>
            <a:spLocks/>
          </p:cNvSpPr>
          <p:nvPr/>
        </p:nvSpPr>
        <p:spPr bwMode="auto">
          <a:xfrm>
            <a:off x="5121275" y="2170113"/>
            <a:ext cx="222250" cy="277812"/>
          </a:xfrm>
          <a:custGeom>
            <a:avLst/>
            <a:gdLst>
              <a:gd name="T0" fmla="*/ 0 w 140"/>
              <a:gd name="T1" fmla="*/ 153728457 h 175"/>
              <a:gd name="T2" fmla="*/ 2520950 w 140"/>
              <a:gd name="T3" fmla="*/ 0 h 175"/>
              <a:gd name="T4" fmla="*/ 352821820 w 140"/>
              <a:gd name="T5" fmla="*/ 0 h 175"/>
              <a:gd name="T6" fmla="*/ 352821820 w 140"/>
              <a:gd name="T7" fmla="*/ 441025801 h 175"/>
              <a:gd name="T8" fmla="*/ 0 60000 65536"/>
              <a:gd name="T9" fmla="*/ 0 60000 65536"/>
              <a:gd name="T10" fmla="*/ 0 60000 65536"/>
              <a:gd name="T11" fmla="*/ 0 60000 65536"/>
              <a:gd name="T12" fmla="*/ 0 w 140"/>
              <a:gd name="T13" fmla="*/ 0 h 175"/>
              <a:gd name="T14" fmla="*/ 140 w 140"/>
              <a:gd name="T15" fmla="*/ 175 h 1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0" h="175">
                <a:moveTo>
                  <a:pt x="0" y="61"/>
                </a:moveTo>
                <a:lnTo>
                  <a:pt x="1" y="0"/>
                </a:lnTo>
                <a:lnTo>
                  <a:pt x="140" y="0"/>
                </a:lnTo>
                <a:lnTo>
                  <a:pt x="140" y="175"/>
                </a:lnTo>
              </a:path>
            </a:pathLst>
          </a:custGeom>
          <a:noFill/>
          <a:ln w="28575">
            <a:solidFill>
              <a:srgbClr val="996633"/>
            </a:solidFill>
            <a:round/>
            <a:headEnd/>
            <a:tailEnd type="none" w="med" len="lg"/>
          </a:ln>
        </p:spPr>
        <p:txBody>
          <a:bodyPr/>
          <a:lstStyle/>
          <a:p>
            <a:endParaRPr lang="en-AU"/>
          </a:p>
        </p:txBody>
      </p:sp>
      <p:sp>
        <p:nvSpPr>
          <p:cNvPr id="12296" name="Freeform 8"/>
          <p:cNvSpPr>
            <a:spLocks/>
          </p:cNvSpPr>
          <p:nvPr/>
        </p:nvSpPr>
        <p:spPr bwMode="auto">
          <a:xfrm>
            <a:off x="3295650" y="1884363"/>
            <a:ext cx="814388" cy="1112837"/>
          </a:xfrm>
          <a:custGeom>
            <a:avLst/>
            <a:gdLst>
              <a:gd name="T0" fmla="*/ 1292841525 w 513"/>
              <a:gd name="T1" fmla="*/ 17640292 h 701"/>
              <a:gd name="T2" fmla="*/ 924898662 w 513"/>
              <a:gd name="T3" fmla="*/ 191531772 h 701"/>
              <a:gd name="T4" fmla="*/ 138609456 w 513"/>
              <a:gd name="T5" fmla="*/ 1171871325 h 701"/>
              <a:gd name="T6" fmla="*/ 50403144 w 513"/>
              <a:gd name="T7" fmla="*/ 1766628122 h 701"/>
              <a:gd name="T8" fmla="*/ 0 60000 65536"/>
              <a:gd name="T9" fmla="*/ 0 60000 65536"/>
              <a:gd name="T10" fmla="*/ 0 60000 65536"/>
              <a:gd name="T11" fmla="*/ 0 60000 65536"/>
              <a:gd name="T12" fmla="*/ 0 w 513"/>
              <a:gd name="T13" fmla="*/ 0 h 701"/>
              <a:gd name="T14" fmla="*/ 513 w 513"/>
              <a:gd name="T15" fmla="*/ 701 h 70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13" h="701">
                <a:moveTo>
                  <a:pt x="513" y="7"/>
                </a:moveTo>
                <a:cubicBezTo>
                  <a:pt x="489" y="19"/>
                  <a:pt x="443" y="0"/>
                  <a:pt x="367" y="76"/>
                </a:cubicBezTo>
                <a:cubicBezTo>
                  <a:pt x="291" y="152"/>
                  <a:pt x="110" y="365"/>
                  <a:pt x="55" y="465"/>
                </a:cubicBezTo>
                <a:cubicBezTo>
                  <a:pt x="0" y="565"/>
                  <a:pt x="27" y="652"/>
                  <a:pt x="20" y="701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AU"/>
          </a:p>
        </p:txBody>
      </p:sp>
      <p:sp>
        <p:nvSpPr>
          <p:cNvPr id="12297" name="Freeform 9"/>
          <p:cNvSpPr>
            <a:spLocks/>
          </p:cNvSpPr>
          <p:nvPr/>
        </p:nvSpPr>
        <p:spPr bwMode="auto">
          <a:xfrm>
            <a:off x="4891088" y="1854200"/>
            <a:ext cx="485775" cy="603250"/>
          </a:xfrm>
          <a:custGeom>
            <a:avLst/>
            <a:gdLst>
              <a:gd name="T0" fmla="*/ 0 w 306"/>
              <a:gd name="T1" fmla="*/ 47883760 h 380"/>
              <a:gd name="T2" fmla="*/ 473789384 w 306"/>
              <a:gd name="T3" fmla="*/ 151209376 h 380"/>
              <a:gd name="T4" fmla="*/ 771167703 w 306"/>
              <a:gd name="T5" fmla="*/ 957659464 h 380"/>
              <a:gd name="T6" fmla="*/ 0 60000 65536"/>
              <a:gd name="T7" fmla="*/ 0 60000 65536"/>
              <a:gd name="T8" fmla="*/ 0 60000 65536"/>
              <a:gd name="T9" fmla="*/ 0 w 306"/>
              <a:gd name="T10" fmla="*/ 0 h 380"/>
              <a:gd name="T11" fmla="*/ 306 w 306"/>
              <a:gd name="T12" fmla="*/ 380 h 3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6" h="380">
                <a:moveTo>
                  <a:pt x="0" y="19"/>
                </a:moveTo>
                <a:cubicBezTo>
                  <a:pt x="31" y="26"/>
                  <a:pt x="137" y="0"/>
                  <a:pt x="188" y="60"/>
                </a:cubicBezTo>
                <a:cubicBezTo>
                  <a:pt x="239" y="120"/>
                  <a:pt x="282" y="313"/>
                  <a:pt x="306" y="38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AU"/>
          </a:p>
        </p:txBody>
      </p:sp>
      <p:sp>
        <p:nvSpPr>
          <p:cNvPr id="12298" name="Freeform 10"/>
          <p:cNvSpPr>
            <a:spLocks/>
          </p:cNvSpPr>
          <p:nvPr/>
        </p:nvSpPr>
        <p:spPr bwMode="auto">
          <a:xfrm>
            <a:off x="3197225" y="1687513"/>
            <a:ext cx="1382713" cy="966787"/>
          </a:xfrm>
          <a:custGeom>
            <a:avLst/>
            <a:gdLst>
              <a:gd name="T0" fmla="*/ 2071569400 w 871"/>
              <a:gd name="T1" fmla="*/ 315018548 h 609"/>
              <a:gd name="T2" fmla="*/ 2041327522 w 871"/>
              <a:gd name="T3" fmla="*/ 15120930 h 609"/>
              <a:gd name="T4" fmla="*/ 1151712691 w 871"/>
              <a:gd name="T5" fmla="*/ 224293006 h 609"/>
              <a:gd name="T6" fmla="*/ 624998999 w 871"/>
              <a:gd name="T7" fmla="*/ 819049434 h 609"/>
              <a:gd name="T8" fmla="*/ 0 w 871"/>
              <a:gd name="T9" fmla="*/ 1534773350 h 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71"/>
              <a:gd name="T16" fmla="*/ 0 h 609"/>
              <a:gd name="T17" fmla="*/ 871 w 871"/>
              <a:gd name="T18" fmla="*/ 609 h 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71" h="609">
                <a:moveTo>
                  <a:pt x="822" y="125"/>
                </a:moveTo>
                <a:cubicBezTo>
                  <a:pt x="820" y="106"/>
                  <a:pt x="871" y="12"/>
                  <a:pt x="810" y="6"/>
                </a:cubicBezTo>
                <a:cubicBezTo>
                  <a:pt x="749" y="0"/>
                  <a:pt x="551" y="36"/>
                  <a:pt x="457" y="89"/>
                </a:cubicBezTo>
                <a:cubicBezTo>
                  <a:pt x="364" y="139"/>
                  <a:pt x="324" y="238"/>
                  <a:pt x="248" y="325"/>
                </a:cubicBezTo>
                <a:cubicBezTo>
                  <a:pt x="172" y="412"/>
                  <a:pt x="52" y="550"/>
                  <a:pt x="0" y="609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AU"/>
          </a:p>
        </p:txBody>
      </p:sp>
      <p:sp>
        <p:nvSpPr>
          <p:cNvPr id="12299" name="Freeform 11"/>
          <p:cNvSpPr>
            <a:spLocks/>
          </p:cNvSpPr>
          <p:nvPr/>
        </p:nvSpPr>
        <p:spPr bwMode="auto">
          <a:xfrm>
            <a:off x="6943725" y="3432175"/>
            <a:ext cx="503238" cy="777875"/>
          </a:xfrm>
          <a:custGeom>
            <a:avLst/>
            <a:gdLst>
              <a:gd name="T0" fmla="*/ 798891010 w 317"/>
              <a:gd name="T1" fmla="*/ 1234876652 h 490"/>
              <a:gd name="T2" fmla="*/ 75604758 w 317"/>
              <a:gd name="T3" fmla="*/ 718245345 h 490"/>
              <a:gd name="T4" fmla="*/ 234375567 w 317"/>
              <a:gd name="T5" fmla="*/ 186491566 h 490"/>
              <a:gd name="T6" fmla="*/ 594757435 w 317"/>
              <a:gd name="T7" fmla="*/ 0 h 490"/>
              <a:gd name="T8" fmla="*/ 0 60000 65536"/>
              <a:gd name="T9" fmla="*/ 0 60000 65536"/>
              <a:gd name="T10" fmla="*/ 0 60000 65536"/>
              <a:gd name="T11" fmla="*/ 0 60000 65536"/>
              <a:gd name="T12" fmla="*/ 0 w 317"/>
              <a:gd name="T13" fmla="*/ 0 h 490"/>
              <a:gd name="T14" fmla="*/ 317 w 317"/>
              <a:gd name="T15" fmla="*/ 490 h 49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7" h="490">
                <a:moveTo>
                  <a:pt x="317" y="490"/>
                </a:moveTo>
                <a:cubicBezTo>
                  <a:pt x="269" y="456"/>
                  <a:pt x="67" y="354"/>
                  <a:pt x="30" y="285"/>
                </a:cubicBezTo>
                <a:cubicBezTo>
                  <a:pt x="0" y="193"/>
                  <a:pt x="52" y="122"/>
                  <a:pt x="93" y="74"/>
                </a:cubicBezTo>
                <a:cubicBezTo>
                  <a:pt x="127" y="27"/>
                  <a:pt x="206" y="15"/>
                  <a:pt x="236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AU"/>
          </a:p>
        </p:txBody>
      </p:sp>
      <p:sp>
        <p:nvSpPr>
          <p:cNvPr id="12300" name="Freeform 12"/>
          <p:cNvSpPr>
            <a:spLocks/>
          </p:cNvSpPr>
          <p:nvPr/>
        </p:nvSpPr>
        <p:spPr bwMode="auto">
          <a:xfrm>
            <a:off x="7435850" y="3248025"/>
            <a:ext cx="628650" cy="950913"/>
          </a:xfrm>
          <a:custGeom>
            <a:avLst/>
            <a:gdLst>
              <a:gd name="T0" fmla="*/ 544353781 w 396"/>
              <a:gd name="T1" fmla="*/ 1509574963 h 599"/>
              <a:gd name="T2" fmla="*/ 997981964 w 396"/>
              <a:gd name="T3" fmla="*/ 947579259 h 599"/>
              <a:gd name="T4" fmla="*/ 753527479 w 396"/>
              <a:gd name="T5" fmla="*/ 370463906 h 599"/>
              <a:gd name="T6" fmla="*/ 0 w 396"/>
              <a:gd name="T7" fmla="*/ 0 h 599"/>
              <a:gd name="T8" fmla="*/ 0 60000 65536"/>
              <a:gd name="T9" fmla="*/ 0 60000 65536"/>
              <a:gd name="T10" fmla="*/ 0 60000 65536"/>
              <a:gd name="T11" fmla="*/ 0 60000 65536"/>
              <a:gd name="T12" fmla="*/ 0 w 396"/>
              <a:gd name="T13" fmla="*/ 0 h 599"/>
              <a:gd name="T14" fmla="*/ 396 w 396"/>
              <a:gd name="T15" fmla="*/ 599 h 59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96" h="599">
                <a:moveTo>
                  <a:pt x="216" y="599"/>
                </a:moveTo>
                <a:cubicBezTo>
                  <a:pt x="246" y="562"/>
                  <a:pt x="396" y="494"/>
                  <a:pt x="396" y="376"/>
                </a:cubicBezTo>
                <a:cubicBezTo>
                  <a:pt x="396" y="258"/>
                  <a:pt x="362" y="207"/>
                  <a:pt x="299" y="147"/>
                </a:cubicBezTo>
                <a:cubicBezTo>
                  <a:pt x="233" y="84"/>
                  <a:pt x="62" y="31"/>
                  <a:pt x="0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AU"/>
          </a:p>
        </p:txBody>
      </p:sp>
      <p:sp>
        <p:nvSpPr>
          <p:cNvPr id="12302" name="Freeform 14"/>
          <p:cNvSpPr>
            <a:spLocks/>
          </p:cNvSpPr>
          <p:nvPr/>
        </p:nvSpPr>
        <p:spPr bwMode="auto">
          <a:xfrm>
            <a:off x="6904038" y="3260725"/>
            <a:ext cx="576262" cy="947738"/>
          </a:xfrm>
          <a:custGeom>
            <a:avLst/>
            <a:gdLst>
              <a:gd name="T0" fmla="*/ 914815220 w 363"/>
              <a:gd name="T1" fmla="*/ 1504534650 h 597"/>
              <a:gd name="T2" fmla="*/ 75604621 w 363"/>
              <a:gd name="T3" fmla="*/ 997982390 h 597"/>
              <a:gd name="T4" fmla="*/ 110886791 w 363"/>
              <a:gd name="T5" fmla="*/ 279738270 h 597"/>
              <a:gd name="T6" fmla="*/ 496469588 w 363"/>
              <a:gd name="T7" fmla="*/ 0 h 597"/>
              <a:gd name="T8" fmla="*/ 0 60000 65536"/>
              <a:gd name="T9" fmla="*/ 0 60000 65536"/>
              <a:gd name="T10" fmla="*/ 0 60000 65536"/>
              <a:gd name="T11" fmla="*/ 0 60000 65536"/>
              <a:gd name="T12" fmla="*/ 0 w 363"/>
              <a:gd name="T13" fmla="*/ 0 h 597"/>
              <a:gd name="T14" fmla="*/ 363 w 363"/>
              <a:gd name="T15" fmla="*/ 597 h 59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3" h="597">
                <a:moveTo>
                  <a:pt x="363" y="597"/>
                </a:moveTo>
                <a:cubicBezTo>
                  <a:pt x="308" y="564"/>
                  <a:pt x="83" y="477"/>
                  <a:pt x="30" y="396"/>
                </a:cubicBezTo>
                <a:cubicBezTo>
                  <a:pt x="0" y="304"/>
                  <a:pt x="16" y="177"/>
                  <a:pt x="44" y="111"/>
                </a:cubicBezTo>
                <a:cubicBezTo>
                  <a:pt x="72" y="45"/>
                  <a:pt x="165" y="23"/>
                  <a:pt x="197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AU"/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6615113" y="3108325"/>
            <a:ext cx="271462" cy="379413"/>
            <a:chOff x="4826" y="1562"/>
            <a:chExt cx="171" cy="239"/>
          </a:xfrm>
        </p:grpSpPr>
        <p:pic>
          <p:nvPicPr>
            <p:cNvPr id="15387" name="Picture 1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V="1">
              <a:off x="4826" y="1562"/>
              <a:ext cx="171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88" name="Line 17"/>
            <p:cNvSpPr>
              <a:spLocks noChangeShapeType="1"/>
            </p:cNvSpPr>
            <p:nvPr/>
          </p:nvSpPr>
          <p:spPr bwMode="auto">
            <a:xfrm>
              <a:off x="4886" y="1693"/>
              <a:ext cx="41" cy="2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none" w="med" len="lg"/>
            </a:ln>
          </p:spPr>
          <p:txBody>
            <a:bodyPr/>
            <a:lstStyle/>
            <a:p>
              <a:endParaRPr lang="en-AU"/>
            </a:p>
          </p:txBody>
        </p:sp>
      </p:grpSp>
      <p:sp>
        <p:nvSpPr>
          <p:cNvPr id="12307" name="Rectangle 19"/>
          <p:cNvSpPr>
            <a:spLocks noChangeArrowheads="1"/>
          </p:cNvSpPr>
          <p:nvPr/>
        </p:nvSpPr>
        <p:spPr bwMode="auto">
          <a:xfrm>
            <a:off x="5321300" y="1773238"/>
            <a:ext cx="1168400" cy="352425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 type="none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8" name="Rectangle 20"/>
          <p:cNvSpPr>
            <a:spLocks noChangeArrowheads="1"/>
          </p:cNvSpPr>
          <p:nvPr/>
        </p:nvSpPr>
        <p:spPr bwMode="auto">
          <a:xfrm>
            <a:off x="5518150" y="2466975"/>
            <a:ext cx="915988" cy="582613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 type="none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9" name="Rectangle 21"/>
          <p:cNvSpPr>
            <a:spLocks noChangeArrowheads="1"/>
          </p:cNvSpPr>
          <p:nvPr/>
        </p:nvSpPr>
        <p:spPr bwMode="auto">
          <a:xfrm>
            <a:off x="2940050" y="3336925"/>
            <a:ext cx="915988" cy="582613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 type="none" w="med" len="lg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2246313" y="1717675"/>
            <a:ext cx="1366837" cy="549275"/>
            <a:chOff x="1415" y="1082"/>
            <a:chExt cx="861" cy="346"/>
          </a:xfrm>
        </p:grpSpPr>
        <p:sp>
          <p:nvSpPr>
            <p:cNvPr id="15385" name="Rectangle 22"/>
            <p:cNvSpPr>
              <a:spLocks noChangeArrowheads="1"/>
            </p:cNvSpPr>
            <p:nvPr/>
          </p:nvSpPr>
          <p:spPr bwMode="auto">
            <a:xfrm>
              <a:off x="1519" y="1082"/>
              <a:ext cx="757" cy="24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  <a:miter lim="800000"/>
              <a:headEnd/>
              <a:tailEnd type="none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6" name="Rectangle 23"/>
            <p:cNvSpPr>
              <a:spLocks noChangeArrowheads="1"/>
            </p:cNvSpPr>
            <p:nvPr/>
          </p:nvSpPr>
          <p:spPr bwMode="auto">
            <a:xfrm>
              <a:off x="1415" y="1186"/>
              <a:ext cx="757" cy="24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  <a:miter lim="800000"/>
              <a:headEnd/>
              <a:tailEnd type="none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313" name="Rectangle 25"/>
          <p:cNvSpPr>
            <a:spLocks noChangeArrowheads="1"/>
          </p:cNvSpPr>
          <p:nvPr/>
        </p:nvSpPr>
        <p:spPr bwMode="auto">
          <a:xfrm>
            <a:off x="3525838" y="4373563"/>
            <a:ext cx="2819400" cy="307975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 type="none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14" name="Rectangle 26"/>
          <p:cNvSpPr>
            <a:spLocks noChangeArrowheads="1"/>
          </p:cNvSpPr>
          <p:nvPr/>
        </p:nvSpPr>
        <p:spPr bwMode="auto">
          <a:xfrm>
            <a:off x="3525838" y="4694238"/>
            <a:ext cx="2819400" cy="307975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 type="none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15" name="Rectangle 27"/>
          <p:cNvSpPr>
            <a:spLocks noChangeArrowheads="1"/>
          </p:cNvSpPr>
          <p:nvPr/>
        </p:nvSpPr>
        <p:spPr bwMode="auto">
          <a:xfrm>
            <a:off x="3525838" y="5024438"/>
            <a:ext cx="2819400" cy="307975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 type="none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16" name="Rectangle 28"/>
          <p:cNvSpPr>
            <a:spLocks noChangeArrowheads="1"/>
          </p:cNvSpPr>
          <p:nvPr/>
        </p:nvSpPr>
        <p:spPr bwMode="auto">
          <a:xfrm>
            <a:off x="3525838" y="5334000"/>
            <a:ext cx="2841625" cy="561975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 type="none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17" name="Rectangle 29"/>
          <p:cNvSpPr>
            <a:spLocks noChangeArrowheads="1"/>
          </p:cNvSpPr>
          <p:nvPr/>
        </p:nvSpPr>
        <p:spPr bwMode="auto">
          <a:xfrm>
            <a:off x="3922713" y="2038350"/>
            <a:ext cx="450850" cy="506413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 type="none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18" name="Rectangle 30"/>
          <p:cNvSpPr>
            <a:spLocks noChangeArrowheads="1"/>
          </p:cNvSpPr>
          <p:nvPr/>
        </p:nvSpPr>
        <p:spPr bwMode="auto">
          <a:xfrm>
            <a:off x="3514725" y="2555875"/>
            <a:ext cx="693738" cy="617538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 type="none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20" name="Freeform 32"/>
          <p:cNvSpPr>
            <a:spLocks/>
          </p:cNvSpPr>
          <p:nvPr/>
        </p:nvSpPr>
        <p:spPr bwMode="auto">
          <a:xfrm>
            <a:off x="7237413" y="3046413"/>
            <a:ext cx="941387" cy="1173162"/>
          </a:xfrm>
          <a:custGeom>
            <a:avLst/>
            <a:gdLst>
              <a:gd name="T0" fmla="*/ 771167284 w 593"/>
              <a:gd name="T1" fmla="*/ 1862394060 h 739"/>
              <a:gd name="T2" fmla="*/ 1401205951 w 593"/>
              <a:gd name="T3" fmla="*/ 1179432630 h 739"/>
              <a:gd name="T4" fmla="*/ 1418846234 w 593"/>
              <a:gd name="T5" fmla="*/ 637598454 h 739"/>
              <a:gd name="T6" fmla="*/ 771167284 w 593"/>
              <a:gd name="T7" fmla="*/ 60483729 h 739"/>
              <a:gd name="T8" fmla="*/ 0 w 593"/>
              <a:gd name="T9" fmla="*/ 269655820 h 7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93"/>
              <a:gd name="T16" fmla="*/ 0 h 739"/>
              <a:gd name="T17" fmla="*/ 593 w 593"/>
              <a:gd name="T18" fmla="*/ 739 h 7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93" h="739">
                <a:moveTo>
                  <a:pt x="306" y="739"/>
                </a:moveTo>
                <a:cubicBezTo>
                  <a:pt x="348" y="694"/>
                  <a:pt x="513" y="549"/>
                  <a:pt x="556" y="468"/>
                </a:cubicBezTo>
                <a:cubicBezTo>
                  <a:pt x="593" y="389"/>
                  <a:pt x="592" y="337"/>
                  <a:pt x="563" y="253"/>
                </a:cubicBezTo>
                <a:cubicBezTo>
                  <a:pt x="521" y="179"/>
                  <a:pt x="400" y="48"/>
                  <a:pt x="306" y="24"/>
                </a:cubicBezTo>
                <a:cubicBezTo>
                  <a:pt x="212" y="0"/>
                  <a:pt x="64" y="90"/>
                  <a:pt x="0" y="107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AU"/>
          </a:p>
        </p:txBody>
      </p:sp>
      <p:sp>
        <p:nvSpPr>
          <p:cNvPr id="12321" name="Freeform 33"/>
          <p:cNvSpPr>
            <a:spLocks/>
          </p:cNvSpPr>
          <p:nvPr/>
        </p:nvSpPr>
        <p:spPr bwMode="auto">
          <a:xfrm>
            <a:off x="7432675" y="3130550"/>
            <a:ext cx="796925" cy="1100138"/>
          </a:xfrm>
          <a:custGeom>
            <a:avLst/>
            <a:gdLst>
              <a:gd name="T0" fmla="*/ 461189474 w 502"/>
              <a:gd name="T1" fmla="*/ 1746470047 h 693"/>
              <a:gd name="T2" fmla="*/ 1091228582 w 502"/>
              <a:gd name="T3" fmla="*/ 1307962418 h 693"/>
              <a:gd name="T4" fmla="*/ 1212196052 w 502"/>
              <a:gd name="T5" fmla="*/ 592237771 h 693"/>
              <a:gd name="T6" fmla="*/ 776208135 w 502"/>
              <a:gd name="T7" fmla="*/ 68045044 h 693"/>
              <a:gd name="T8" fmla="*/ 0 w 502"/>
              <a:gd name="T9" fmla="*/ 181451318 h 69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2"/>
              <a:gd name="T16" fmla="*/ 0 h 693"/>
              <a:gd name="T17" fmla="*/ 502 w 502"/>
              <a:gd name="T18" fmla="*/ 693 h 69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2" h="693">
                <a:moveTo>
                  <a:pt x="183" y="693"/>
                </a:moveTo>
                <a:cubicBezTo>
                  <a:pt x="225" y="664"/>
                  <a:pt x="383" y="595"/>
                  <a:pt x="433" y="519"/>
                </a:cubicBezTo>
                <a:cubicBezTo>
                  <a:pt x="470" y="440"/>
                  <a:pt x="502" y="317"/>
                  <a:pt x="481" y="235"/>
                </a:cubicBezTo>
                <a:cubicBezTo>
                  <a:pt x="460" y="153"/>
                  <a:pt x="388" y="54"/>
                  <a:pt x="308" y="27"/>
                </a:cubicBezTo>
                <a:cubicBezTo>
                  <a:pt x="228" y="0"/>
                  <a:pt x="64" y="63"/>
                  <a:pt x="0" y="72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23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1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23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23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1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10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10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123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1000"/>
                                        <p:tgtEl>
                                          <p:spTgt spid="12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12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1000"/>
                                        <p:tgtEl>
                                          <p:spTgt spid="12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10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 animBg="1"/>
      <p:bldP spid="12295" grpId="0" animBg="1"/>
      <p:bldP spid="12296" grpId="0" animBg="1"/>
      <p:bldP spid="12297" grpId="0" animBg="1"/>
      <p:bldP spid="12298" grpId="0" animBg="1"/>
      <p:bldP spid="12299" grpId="0" animBg="1"/>
      <p:bldP spid="12299" grpId="1" animBg="1"/>
      <p:bldP spid="12300" grpId="0" animBg="1"/>
      <p:bldP spid="12300" grpId="1" animBg="1"/>
      <p:bldP spid="12302" grpId="0" animBg="1"/>
      <p:bldP spid="12307" grpId="0" animBg="1"/>
      <p:bldP spid="12308" grpId="0" animBg="1"/>
      <p:bldP spid="12309" grpId="0" animBg="1"/>
      <p:bldP spid="12313" grpId="0" animBg="1"/>
      <p:bldP spid="12314" grpId="0" animBg="1"/>
      <p:bldP spid="12315" grpId="0" animBg="1"/>
      <p:bldP spid="12316" grpId="0" animBg="1"/>
      <p:bldP spid="12317" grpId="0" animBg="1"/>
      <p:bldP spid="12318" grpId="0" animBg="1"/>
      <p:bldP spid="12320" grpId="0" animBg="1"/>
      <p:bldP spid="12320" grpId="1" animBg="1"/>
      <p:bldP spid="123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47675" y="257175"/>
            <a:ext cx="8229600" cy="1143000"/>
          </a:xfrm>
        </p:spPr>
        <p:txBody>
          <a:bodyPr/>
          <a:lstStyle/>
          <a:p>
            <a:pPr eaLnBrk="1" hangingPunct="1"/>
            <a:r>
              <a:rPr lang="en-US" sz="2800" smtClean="0"/>
              <a:t>Figure 9.22 Connection test – permanently connected equipment</a:t>
            </a:r>
            <a:endParaRPr lang="en-AU" sz="2800" smtClean="0"/>
          </a:p>
        </p:txBody>
      </p:sp>
      <p:sp>
        <p:nvSpPr>
          <p:cNvPr id="16387" name="Rectangle 5"/>
          <p:cNvSpPr>
            <a:spLocks noChangeArrowheads="1"/>
          </p:cNvSpPr>
          <p:nvPr/>
        </p:nvSpPr>
        <p:spPr bwMode="auto">
          <a:xfrm>
            <a:off x="3525838" y="1839913"/>
            <a:ext cx="536575" cy="70485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8" name="Rectangle 6"/>
          <p:cNvSpPr>
            <a:spLocks noChangeArrowheads="1"/>
          </p:cNvSpPr>
          <p:nvPr/>
        </p:nvSpPr>
        <p:spPr bwMode="auto">
          <a:xfrm>
            <a:off x="5354638" y="1862138"/>
            <a:ext cx="1598612" cy="70485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9" name="Rectangle 7"/>
          <p:cNvSpPr>
            <a:spLocks noChangeArrowheads="1"/>
          </p:cNvSpPr>
          <p:nvPr/>
        </p:nvSpPr>
        <p:spPr bwMode="auto">
          <a:xfrm>
            <a:off x="2082800" y="4406900"/>
            <a:ext cx="3933825" cy="473075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0" name="Rectangle 8"/>
          <p:cNvSpPr>
            <a:spLocks noChangeArrowheads="1"/>
          </p:cNvSpPr>
          <p:nvPr/>
        </p:nvSpPr>
        <p:spPr bwMode="auto">
          <a:xfrm>
            <a:off x="2071688" y="4937125"/>
            <a:ext cx="3944937" cy="36195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1" name="Rectangle 9"/>
          <p:cNvSpPr>
            <a:spLocks noChangeArrowheads="1"/>
          </p:cNvSpPr>
          <p:nvPr/>
        </p:nvSpPr>
        <p:spPr bwMode="auto">
          <a:xfrm>
            <a:off x="2082800" y="5345113"/>
            <a:ext cx="3833813" cy="36195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2" name="Rectangle 10"/>
          <p:cNvSpPr>
            <a:spLocks noChangeArrowheads="1"/>
          </p:cNvSpPr>
          <p:nvPr/>
        </p:nvSpPr>
        <p:spPr bwMode="auto">
          <a:xfrm>
            <a:off x="2049463" y="5753100"/>
            <a:ext cx="3921125" cy="36195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6393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2175" y="1577975"/>
            <a:ext cx="7772400" cy="433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3414713" y="1509713"/>
            <a:ext cx="539750" cy="727075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 type="none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5" name="Rectangle 13"/>
          <p:cNvSpPr>
            <a:spLocks noChangeArrowheads="1"/>
          </p:cNvSpPr>
          <p:nvPr/>
        </p:nvSpPr>
        <p:spPr bwMode="auto">
          <a:xfrm>
            <a:off x="5187950" y="1520825"/>
            <a:ext cx="1508125" cy="727075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 type="none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6" name="Freeform 14"/>
          <p:cNvSpPr>
            <a:spLocks/>
          </p:cNvSpPr>
          <p:nvPr/>
        </p:nvSpPr>
        <p:spPr bwMode="auto">
          <a:xfrm>
            <a:off x="6234113" y="4627563"/>
            <a:ext cx="727075" cy="757237"/>
          </a:xfrm>
          <a:custGeom>
            <a:avLst/>
            <a:gdLst>
              <a:gd name="T0" fmla="*/ 1154231652 w 458"/>
              <a:gd name="T1" fmla="*/ 1202113033 h 477"/>
              <a:gd name="T2" fmla="*/ 456149152 w 458"/>
              <a:gd name="T3" fmla="*/ 874493021 h 477"/>
              <a:gd name="T4" fmla="*/ 0 w 458"/>
              <a:gd name="T5" fmla="*/ 0 h 477"/>
              <a:gd name="T6" fmla="*/ 0 60000 65536"/>
              <a:gd name="T7" fmla="*/ 0 60000 65536"/>
              <a:gd name="T8" fmla="*/ 0 60000 65536"/>
              <a:gd name="T9" fmla="*/ 0 w 458"/>
              <a:gd name="T10" fmla="*/ 0 h 477"/>
              <a:gd name="T11" fmla="*/ 458 w 458"/>
              <a:gd name="T12" fmla="*/ 477 h 4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8" h="477">
                <a:moveTo>
                  <a:pt x="458" y="477"/>
                </a:moveTo>
                <a:cubicBezTo>
                  <a:pt x="412" y="455"/>
                  <a:pt x="257" y="426"/>
                  <a:pt x="181" y="347"/>
                </a:cubicBezTo>
                <a:cubicBezTo>
                  <a:pt x="105" y="268"/>
                  <a:pt x="38" y="72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AU"/>
          </a:p>
        </p:txBody>
      </p:sp>
      <p:sp>
        <p:nvSpPr>
          <p:cNvPr id="13327" name="Freeform 15"/>
          <p:cNvSpPr>
            <a:spLocks/>
          </p:cNvSpPr>
          <p:nvPr/>
        </p:nvSpPr>
        <p:spPr bwMode="auto">
          <a:xfrm>
            <a:off x="6578600" y="4581525"/>
            <a:ext cx="407988" cy="800100"/>
          </a:xfrm>
          <a:custGeom>
            <a:avLst/>
            <a:gdLst>
              <a:gd name="T0" fmla="*/ 647681635 w 257"/>
              <a:gd name="T1" fmla="*/ 1270158839 h 504"/>
              <a:gd name="T2" fmla="*/ 103327302 w 257"/>
              <a:gd name="T3" fmla="*/ 735885645 h 504"/>
              <a:gd name="T4" fmla="*/ 35282226 w 257"/>
              <a:gd name="T5" fmla="*/ 0 h 504"/>
              <a:gd name="T6" fmla="*/ 0 60000 65536"/>
              <a:gd name="T7" fmla="*/ 0 60000 65536"/>
              <a:gd name="T8" fmla="*/ 0 60000 65536"/>
              <a:gd name="T9" fmla="*/ 0 w 257"/>
              <a:gd name="T10" fmla="*/ 0 h 504"/>
              <a:gd name="T11" fmla="*/ 257 w 257"/>
              <a:gd name="T12" fmla="*/ 504 h 5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7" h="504">
                <a:moveTo>
                  <a:pt x="257" y="504"/>
                </a:moveTo>
                <a:cubicBezTo>
                  <a:pt x="221" y="469"/>
                  <a:pt x="82" y="376"/>
                  <a:pt x="41" y="292"/>
                </a:cubicBezTo>
                <a:cubicBezTo>
                  <a:pt x="0" y="208"/>
                  <a:pt x="20" y="61"/>
                  <a:pt x="14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AU"/>
          </a:p>
        </p:txBody>
      </p:sp>
      <p:sp>
        <p:nvSpPr>
          <p:cNvPr id="13328" name="Freeform 16"/>
          <p:cNvSpPr>
            <a:spLocks/>
          </p:cNvSpPr>
          <p:nvPr/>
        </p:nvSpPr>
        <p:spPr bwMode="auto">
          <a:xfrm>
            <a:off x="6951663" y="4475163"/>
            <a:ext cx="676275" cy="914400"/>
          </a:xfrm>
          <a:custGeom>
            <a:avLst/>
            <a:gdLst>
              <a:gd name="T0" fmla="*/ 594756903 w 426"/>
              <a:gd name="T1" fmla="*/ 1451609782 h 576"/>
              <a:gd name="T2" fmla="*/ 1048385096 w 426"/>
              <a:gd name="T3" fmla="*/ 992941539 h 576"/>
              <a:gd name="T4" fmla="*/ 751006546 w 426"/>
              <a:gd name="T5" fmla="*/ 153728722 h 576"/>
              <a:gd name="T6" fmla="*/ 0 w 426"/>
              <a:gd name="T7" fmla="*/ 68043421 h 576"/>
              <a:gd name="T8" fmla="*/ 0 60000 65536"/>
              <a:gd name="T9" fmla="*/ 0 60000 65536"/>
              <a:gd name="T10" fmla="*/ 0 60000 65536"/>
              <a:gd name="T11" fmla="*/ 0 60000 65536"/>
              <a:gd name="T12" fmla="*/ 0 w 426"/>
              <a:gd name="T13" fmla="*/ 0 h 576"/>
              <a:gd name="T14" fmla="*/ 426 w 426"/>
              <a:gd name="T15" fmla="*/ 576 h 57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6" h="576">
                <a:moveTo>
                  <a:pt x="236" y="576"/>
                </a:moveTo>
                <a:cubicBezTo>
                  <a:pt x="266" y="546"/>
                  <a:pt x="406" y="480"/>
                  <a:pt x="416" y="394"/>
                </a:cubicBezTo>
                <a:cubicBezTo>
                  <a:pt x="426" y="308"/>
                  <a:pt x="367" y="122"/>
                  <a:pt x="298" y="61"/>
                </a:cubicBezTo>
                <a:cubicBezTo>
                  <a:pt x="229" y="0"/>
                  <a:pt x="62" y="34"/>
                  <a:pt x="0" y="27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AU"/>
          </a:p>
        </p:txBody>
      </p:sp>
      <p:sp>
        <p:nvSpPr>
          <p:cNvPr id="13329" name="Rectangle 17"/>
          <p:cNvSpPr>
            <a:spLocks noChangeArrowheads="1"/>
          </p:cNvSpPr>
          <p:nvPr/>
        </p:nvSpPr>
        <p:spPr bwMode="auto">
          <a:xfrm>
            <a:off x="2038350" y="4119563"/>
            <a:ext cx="3789363" cy="396875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 type="none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0" name="Rectangle 18"/>
          <p:cNvSpPr>
            <a:spLocks noChangeArrowheads="1"/>
          </p:cNvSpPr>
          <p:nvPr/>
        </p:nvSpPr>
        <p:spPr bwMode="auto">
          <a:xfrm>
            <a:off x="2038350" y="4505325"/>
            <a:ext cx="3789363" cy="396875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 type="none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1" name="Rectangle 19"/>
          <p:cNvSpPr>
            <a:spLocks noChangeArrowheads="1"/>
          </p:cNvSpPr>
          <p:nvPr/>
        </p:nvSpPr>
        <p:spPr bwMode="auto">
          <a:xfrm>
            <a:off x="2038350" y="4911725"/>
            <a:ext cx="3789363" cy="396875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 type="none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2" name="Rectangle 20"/>
          <p:cNvSpPr>
            <a:spLocks noChangeArrowheads="1"/>
          </p:cNvSpPr>
          <p:nvPr/>
        </p:nvSpPr>
        <p:spPr bwMode="auto">
          <a:xfrm>
            <a:off x="2038350" y="5307013"/>
            <a:ext cx="3789363" cy="396875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 type="none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4" name="Freeform 22"/>
          <p:cNvSpPr>
            <a:spLocks/>
          </p:cNvSpPr>
          <p:nvPr/>
        </p:nvSpPr>
        <p:spPr bwMode="auto">
          <a:xfrm>
            <a:off x="6654800" y="4508500"/>
            <a:ext cx="974725" cy="914400"/>
          </a:xfrm>
          <a:custGeom>
            <a:avLst/>
            <a:gdLst>
              <a:gd name="T0" fmla="*/ 1068546222 w 614"/>
              <a:gd name="T1" fmla="*/ 1451609782 h 576"/>
              <a:gd name="T2" fmla="*/ 1522174167 w 614"/>
              <a:gd name="T3" fmla="*/ 992941539 h 576"/>
              <a:gd name="T4" fmla="*/ 1224795847 w 614"/>
              <a:gd name="T5" fmla="*/ 153728722 h 576"/>
              <a:gd name="T6" fmla="*/ 0 w 614"/>
              <a:gd name="T7" fmla="*/ 83165940 h 576"/>
              <a:gd name="T8" fmla="*/ 0 60000 65536"/>
              <a:gd name="T9" fmla="*/ 0 60000 65536"/>
              <a:gd name="T10" fmla="*/ 0 60000 65536"/>
              <a:gd name="T11" fmla="*/ 0 60000 65536"/>
              <a:gd name="T12" fmla="*/ 0 w 614"/>
              <a:gd name="T13" fmla="*/ 0 h 576"/>
              <a:gd name="T14" fmla="*/ 614 w 614"/>
              <a:gd name="T15" fmla="*/ 576 h 57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14" h="576">
                <a:moveTo>
                  <a:pt x="424" y="576"/>
                </a:moveTo>
                <a:cubicBezTo>
                  <a:pt x="454" y="546"/>
                  <a:pt x="594" y="480"/>
                  <a:pt x="604" y="394"/>
                </a:cubicBezTo>
                <a:cubicBezTo>
                  <a:pt x="614" y="308"/>
                  <a:pt x="555" y="122"/>
                  <a:pt x="486" y="61"/>
                </a:cubicBezTo>
                <a:cubicBezTo>
                  <a:pt x="417" y="0"/>
                  <a:pt x="101" y="39"/>
                  <a:pt x="0" y="33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13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0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4" grpId="0" animBg="1"/>
      <p:bldP spid="13325" grpId="0" animBg="1"/>
      <p:bldP spid="13326" grpId="0" animBg="1"/>
      <p:bldP spid="13327" grpId="0" animBg="1"/>
      <p:bldP spid="13327" grpId="1" animBg="1"/>
      <p:bldP spid="13328" grpId="0" animBg="1"/>
      <p:bldP spid="13328" grpId="1" animBg="1"/>
      <p:bldP spid="13328" grpId="2" animBg="1"/>
      <p:bldP spid="13329" grpId="0" animBg="1"/>
      <p:bldP spid="13330" grpId="0" animBg="1"/>
      <p:bldP spid="13331" grpId="0" animBg="1"/>
      <p:bldP spid="13332" grpId="0" animBg="1"/>
      <p:bldP spid="13334" grpId="0" animBg="1"/>
      <p:bldP spid="13334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33375" y="295275"/>
            <a:ext cx="8229600" cy="1143000"/>
          </a:xfrm>
        </p:spPr>
        <p:txBody>
          <a:bodyPr/>
          <a:lstStyle/>
          <a:p>
            <a:pPr eaLnBrk="1" hangingPunct="1"/>
            <a:r>
              <a:rPr lang="en-US" sz="2400" smtClean="0"/>
              <a:t>Figure 9.23a Interconnection tests between conductors of different circuits</a:t>
            </a:r>
            <a:endParaRPr lang="en-AU" sz="2400" smtClean="0"/>
          </a:p>
        </p:txBody>
      </p:sp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8863" y="1674813"/>
            <a:ext cx="7291387" cy="433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Freeform 5"/>
          <p:cNvSpPr>
            <a:spLocks/>
          </p:cNvSpPr>
          <p:nvPr/>
        </p:nvSpPr>
        <p:spPr bwMode="auto">
          <a:xfrm>
            <a:off x="4087813" y="2611438"/>
            <a:ext cx="296862" cy="682625"/>
          </a:xfrm>
          <a:custGeom>
            <a:avLst/>
            <a:gdLst>
              <a:gd name="T0" fmla="*/ 471267676 w 187"/>
              <a:gd name="T1" fmla="*/ 0 h 430"/>
              <a:gd name="T2" fmla="*/ 279736087 w 187"/>
              <a:gd name="T3" fmla="*/ 173891575 h 430"/>
              <a:gd name="T4" fmla="*/ 103325430 w 187"/>
              <a:gd name="T5" fmla="*/ 315018747 h 430"/>
              <a:gd name="T6" fmla="*/ 17640271 w 187"/>
              <a:gd name="T7" fmla="*/ 577115022 h 430"/>
              <a:gd name="T8" fmla="*/ 17640271 w 187"/>
              <a:gd name="T9" fmla="*/ 768648430 h 430"/>
              <a:gd name="T10" fmla="*/ 17640271 w 187"/>
              <a:gd name="T11" fmla="*/ 960180449 h 430"/>
              <a:gd name="T12" fmla="*/ 0 w 187"/>
              <a:gd name="T13" fmla="*/ 1083667277 h 43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7"/>
              <a:gd name="T22" fmla="*/ 0 h 430"/>
              <a:gd name="T23" fmla="*/ 187 w 187"/>
              <a:gd name="T24" fmla="*/ 430 h 43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7" h="430">
                <a:moveTo>
                  <a:pt x="187" y="0"/>
                </a:moveTo>
                <a:cubicBezTo>
                  <a:pt x="161" y="24"/>
                  <a:pt x="135" y="48"/>
                  <a:pt x="111" y="69"/>
                </a:cubicBezTo>
                <a:cubicBezTo>
                  <a:pt x="87" y="90"/>
                  <a:pt x="58" y="98"/>
                  <a:pt x="41" y="125"/>
                </a:cubicBezTo>
                <a:cubicBezTo>
                  <a:pt x="24" y="152"/>
                  <a:pt x="13" y="199"/>
                  <a:pt x="7" y="229"/>
                </a:cubicBezTo>
                <a:cubicBezTo>
                  <a:pt x="1" y="259"/>
                  <a:pt x="7" y="280"/>
                  <a:pt x="7" y="305"/>
                </a:cubicBezTo>
                <a:cubicBezTo>
                  <a:pt x="7" y="330"/>
                  <a:pt x="8" y="360"/>
                  <a:pt x="7" y="381"/>
                </a:cubicBezTo>
                <a:cubicBezTo>
                  <a:pt x="6" y="402"/>
                  <a:pt x="3" y="416"/>
                  <a:pt x="0" y="430"/>
                </a:cubicBezTo>
              </a:path>
            </a:pathLst>
          </a:custGeom>
          <a:noFill/>
          <a:ln w="57150">
            <a:solidFill>
              <a:schemeClr val="bg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AU"/>
          </a:p>
        </p:txBody>
      </p:sp>
      <p:sp>
        <p:nvSpPr>
          <p:cNvPr id="17413" name="Line 6"/>
          <p:cNvSpPr>
            <a:spLocks noChangeShapeType="1"/>
          </p:cNvSpPr>
          <p:nvPr/>
        </p:nvSpPr>
        <p:spPr bwMode="auto">
          <a:xfrm>
            <a:off x="4113213" y="2930525"/>
            <a:ext cx="1587" cy="361950"/>
          </a:xfrm>
          <a:prstGeom prst="line">
            <a:avLst/>
          </a:prstGeom>
          <a:noFill/>
          <a:ln w="38100">
            <a:solidFill>
              <a:srgbClr val="996633"/>
            </a:solidFill>
            <a:round/>
            <a:headEnd/>
            <a:tailEnd type="none" w="lg" len="lg"/>
          </a:ln>
        </p:spPr>
        <p:txBody>
          <a:bodyPr/>
          <a:lstStyle/>
          <a:p>
            <a:endParaRPr lang="en-AU"/>
          </a:p>
        </p:txBody>
      </p:sp>
      <p:sp>
        <p:nvSpPr>
          <p:cNvPr id="17414" name="Freeform 7"/>
          <p:cNvSpPr>
            <a:spLocks/>
          </p:cNvSpPr>
          <p:nvPr/>
        </p:nvSpPr>
        <p:spPr bwMode="auto">
          <a:xfrm>
            <a:off x="4440238" y="2489200"/>
            <a:ext cx="331787" cy="804863"/>
          </a:xfrm>
          <a:custGeom>
            <a:avLst/>
            <a:gdLst>
              <a:gd name="T0" fmla="*/ 0 w 209"/>
              <a:gd name="T1" fmla="*/ 0 h 507"/>
              <a:gd name="T2" fmla="*/ 297378002 w 209"/>
              <a:gd name="T3" fmla="*/ 105846652 h 507"/>
              <a:gd name="T4" fmla="*/ 418345383 w 209"/>
              <a:gd name="T5" fmla="*/ 332660851 h 507"/>
              <a:gd name="T6" fmla="*/ 506549900 w 209"/>
              <a:gd name="T7" fmla="*/ 630039501 h 507"/>
              <a:gd name="T8" fmla="*/ 506549900 w 209"/>
              <a:gd name="T9" fmla="*/ 874495742 h 507"/>
              <a:gd name="T10" fmla="*/ 383063160 w 209"/>
              <a:gd name="T11" fmla="*/ 1103829254 h 507"/>
              <a:gd name="T12" fmla="*/ 279736146 w 209"/>
              <a:gd name="T13" fmla="*/ 1277720895 h 50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9"/>
              <a:gd name="T22" fmla="*/ 0 h 507"/>
              <a:gd name="T23" fmla="*/ 209 w 209"/>
              <a:gd name="T24" fmla="*/ 507 h 50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9" h="507">
                <a:moveTo>
                  <a:pt x="0" y="0"/>
                </a:moveTo>
                <a:cubicBezTo>
                  <a:pt x="45" y="10"/>
                  <a:pt x="90" y="20"/>
                  <a:pt x="118" y="42"/>
                </a:cubicBezTo>
                <a:cubicBezTo>
                  <a:pt x="146" y="64"/>
                  <a:pt x="152" y="97"/>
                  <a:pt x="166" y="132"/>
                </a:cubicBezTo>
                <a:cubicBezTo>
                  <a:pt x="180" y="167"/>
                  <a:pt x="195" y="214"/>
                  <a:pt x="201" y="250"/>
                </a:cubicBezTo>
                <a:cubicBezTo>
                  <a:pt x="207" y="286"/>
                  <a:pt x="209" y="316"/>
                  <a:pt x="201" y="347"/>
                </a:cubicBezTo>
                <a:cubicBezTo>
                  <a:pt x="193" y="378"/>
                  <a:pt x="167" y="411"/>
                  <a:pt x="152" y="438"/>
                </a:cubicBezTo>
                <a:cubicBezTo>
                  <a:pt x="137" y="465"/>
                  <a:pt x="124" y="486"/>
                  <a:pt x="111" y="507"/>
                </a:cubicBezTo>
              </a:path>
            </a:pathLst>
          </a:custGeom>
          <a:noFill/>
          <a:ln w="57150">
            <a:solidFill>
              <a:schemeClr val="bg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AU"/>
          </a:p>
        </p:txBody>
      </p:sp>
      <p:sp>
        <p:nvSpPr>
          <p:cNvPr id="17415" name="Line 8"/>
          <p:cNvSpPr>
            <a:spLocks noChangeShapeType="1"/>
          </p:cNvSpPr>
          <p:nvPr/>
        </p:nvSpPr>
        <p:spPr bwMode="auto">
          <a:xfrm>
            <a:off x="4111625" y="2930525"/>
            <a:ext cx="1804988" cy="0"/>
          </a:xfrm>
          <a:prstGeom prst="line">
            <a:avLst/>
          </a:prstGeom>
          <a:noFill/>
          <a:ln w="38100">
            <a:solidFill>
              <a:srgbClr val="996633"/>
            </a:solidFill>
            <a:round/>
            <a:headEnd/>
            <a:tailEnd type="none" w="lg" len="lg"/>
          </a:ln>
        </p:spPr>
        <p:txBody>
          <a:bodyPr/>
          <a:lstStyle/>
          <a:p>
            <a:endParaRPr lang="en-AU"/>
          </a:p>
        </p:txBody>
      </p:sp>
      <p:sp>
        <p:nvSpPr>
          <p:cNvPr id="17416" name="Line 9"/>
          <p:cNvSpPr>
            <a:spLocks noChangeShapeType="1"/>
          </p:cNvSpPr>
          <p:nvPr/>
        </p:nvSpPr>
        <p:spPr bwMode="auto">
          <a:xfrm>
            <a:off x="4302125" y="3027363"/>
            <a:ext cx="1300163" cy="0"/>
          </a:xfrm>
          <a:prstGeom prst="line">
            <a:avLst/>
          </a:prstGeom>
          <a:noFill/>
          <a:ln w="38100">
            <a:solidFill>
              <a:srgbClr val="996633"/>
            </a:solidFill>
            <a:round/>
            <a:headEnd/>
            <a:tailEnd type="none" w="lg" len="lg"/>
          </a:ln>
        </p:spPr>
        <p:txBody>
          <a:bodyPr/>
          <a:lstStyle/>
          <a:p>
            <a:endParaRPr lang="en-AU"/>
          </a:p>
        </p:txBody>
      </p:sp>
      <p:sp>
        <p:nvSpPr>
          <p:cNvPr id="17417" name="Line 10"/>
          <p:cNvSpPr>
            <a:spLocks noChangeShapeType="1"/>
          </p:cNvSpPr>
          <p:nvPr/>
        </p:nvSpPr>
        <p:spPr bwMode="auto">
          <a:xfrm>
            <a:off x="4505325" y="3116263"/>
            <a:ext cx="793750" cy="0"/>
          </a:xfrm>
          <a:prstGeom prst="line">
            <a:avLst/>
          </a:prstGeom>
          <a:noFill/>
          <a:ln w="38100">
            <a:solidFill>
              <a:srgbClr val="996633"/>
            </a:solidFill>
            <a:round/>
            <a:headEnd/>
            <a:tailEnd type="none" w="lg" len="lg"/>
          </a:ln>
        </p:spPr>
        <p:txBody>
          <a:bodyPr/>
          <a:lstStyle/>
          <a:p>
            <a:endParaRPr lang="en-AU"/>
          </a:p>
        </p:txBody>
      </p:sp>
      <p:sp>
        <p:nvSpPr>
          <p:cNvPr id="17418" name="Line 11"/>
          <p:cNvSpPr>
            <a:spLocks noChangeShapeType="1"/>
          </p:cNvSpPr>
          <p:nvPr/>
        </p:nvSpPr>
        <p:spPr bwMode="auto">
          <a:xfrm>
            <a:off x="4614863" y="3205163"/>
            <a:ext cx="409575" cy="0"/>
          </a:xfrm>
          <a:prstGeom prst="line">
            <a:avLst/>
          </a:prstGeom>
          <a:noFill/>
          <a:ln w="38100">
            <a:solidFill>
              <a:srgbClr val="996633"/>
            </a:solidFill>
            <a:round/>
            <a:headEnd/>
            <a:tailEnd type="none" w="lg" len="lg"/>
          </a:ln>
        </p:spPr>
        <p:txBody>
          <a:bodyPr/>
          <a:lstStyle/>
          <a:p>
            <a:endParaRPr lang="en-AU"/>
          </a:p>
        </p:txBody>
      </p:sp>
      <p:sp>
        <p:nvSpPr>
          <p:cNvPr id="17419" name="Line 13"/>
          <p:cNvSpPr>
            <a:spLocks noChangeShapeType="1"/>
          </p:cNvSpPr>
          <p:nvPr/>
        </p:nvSpPr>
        <p:spPr bwMode="auto">
          <a:xfrm flipH="1">
            <a:off x="4627563" y="3205163"/>
            <a:ext cx="1587" cy="98425"/>
          </a:xfrm>
          <a:prstGeom prst="line">
            <a:avLst/>
          </a:prstGeom>
          <a:noFill/>
          <a:ln w="38100">
            <a:solidFill>
              <a:srgbClr val="996633"/>
            </a:solidFill>
            <a:round/>
            <a:headEnd/>
            <a:tailEnd type="none" w="lg" len="lg"/>
          </a:ln>
        </p:spPr>
        <p:txBody>
          <a:bodyPr/>
          <a:lstStyle/>
          <a:p>
            <a:endParaRPr lang="en-AU"/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3195638" y="2665413"/>
            <a:ext cx="571500" cy="639762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1" name="Rectangle 15"/>
          <p:cNvSpPr>
            <a:spLocks noChangeArrowheads="1"/>
          </p:cNvSpPr>
          <p:nvPr/>
        </p:nvSpPr>
        <p:spPr bwMode="auto">
          <a:xfrm>
            <a:off x="4605338" y="2203450"/>
            <a:ext cx="1584325" cy="639763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2" name="Rectangle 16"/>
          <p:cNvSpPr>
            <a:spLocks noChangeArrowheads="1"/>
          </p:cNvSpPr>
          <p:nvPr/>
        </p:nvSpPr>
        <p:spPr bwMode="auto">
          <a:xfrm>
            <a:off x="6996113" y="4462463"/>
            <a:ext cx="1584325" cy="671512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3" name="Rectangle 17"/>
          <p:cNvSpPr>
            <a:spLocks noChangeArrowheads="1"/>
          </p:cNvSpPr>
          <p:nvPr/>
        </p:nvSpPr>
        <p:spPr bwMode="auto">
          <a:xfrm>
            <a:off x="2678113" y="5135563"/>
            <a:ext cx="2795587" cy="671512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4" name="Line 18"/>
          <p:cNvSpPr>
            <a:spLocks noChangeShapeType="1"/>
          </p:cNvSpPr>
          <p:nvPr/>
        </p:nvSpPr>
        <p:spPr bwMode="auto">
          <a:xfrm>
            <a:off x="2809875" y="3735388"/>
            <a:ext cx="0" cy="252412"/>
          </a:xfrm>
          <a:prstGeom prst="line">
            <a:avLst/>
          </a:prstGeom>
          <a:noFill/>
          <a:ln w="28575">
            <a:solidFill>
              <a:srgbClr val="6699FF"/>
            </a:solidFill>
            <a:round/>
            <a:headEnd/>
            <a:tailEnd type="none" w="lg" len="lg"/>
          </a:ln>
        </p:spPr>
        <p:txBody>
          <a:bodyPr/>
          <a:lstStyle/>
          <a:p>
            <a:endParaRPr lang="en-AU"/>
          </a:p>
        </p:txBody>
      </p:sp>
      <p:sp>
        <p:nvSpPr>
          <p:cNvPr id="14355" name="Line 19"/>
          <p:cNvSpPr>
            <a:spLocks noChangeShapeType="1"/>
          </p:cNvSpPr>
          <p:nvPr/>
        </p:nvSpPr>
        <p:spPr bwMode="auto">
          <a:xfrm>
            <a:off x="2924175" y="3749675"/>
            <a:ext cx="0" cy="252413"/>
          </a:xfrm>
          <a:prstGeom prst="line">
            <a:avLst/>
          </a:prstGeom>
          <a:noFill/>
          <a:ln w="28575">
            <a:solidFill>
              <a:srgbClr val="6699FF"/>
            </a:solidFill>
            <a:round/>
            <a:headEnd/>
            <a:tailEnd type="none" w="lg" len="lg"/>
          </a:ln>
        </p:spPr>
        <p:txBody>
          <a:bodyPr/>
          <a:lstStyle/>
          <a:p>
            <a:endParaRPr lang="en-AU"/>
          </a:p>
        </p:txBody>
      </p:sp>
      <p:sp>
        <p:nvSpPr>
          <p:cNvPr id="14356" name="Line 20"/>
          <p:cNvSpPr>
            <a:spLocks noChangeShapeType="1"/>
          </p:cNvSpPr>
          <p:nvPr/>
        </p:nvSpPr>
        <p:spPr bwMode="auto">
          <a:xfrm>
            <a:off x="3157538" y="3760788"/>
            <a:ext cx="0" cy="512762"/>
          </a:xfrm>
          <a:prstGeom prst="line">
            <a:avLst/>
          </a:prstGeom>
          <a:noFill/>
          <a:ln w="28575">
            <a:solidFill>
              <a:srgbClr val="6699FF"/>
            </a:solidFill>
            <a:round/>
            <a:headEnd/>
            <a:tailEnd type="none" w="lg" len="lg"/>
          </a:ln>
        </p:spPr>
        <p:txBody>
          <a:bodyPr/>
          <a:lstStyle/>
          <a:p>
            <a:endParaRPr lang="en-AU"/>
          </a:p>
        </p:txBody>
      </p:sp>
      <p:sp>
        <p:nvSpPr>
          <p:cNvPr id="14357" name="Line 21"/>
          <p:cNvSpPr>
            <a:spLocks noChangeShapeType="1"/>
          </p:cNvSpPr>
          <p:nvPr/>
        </p:nvSpPr>
        <p:spPr bwMode="auto">
          <a:xfrm>
            <a:off x="3044825" y="3757613"/>
            <a:ext cx="0" cy="393700"/>
          </a:xfrm>
          <a:prstGeom prst="line">
            <a:avLst/>
          </a:prstGeom>
          <a:noFill/>
          <a:ln w="28575">
            <a:solidFill>
              <a:srgbClr val="6699FF"/>
            </a:solidFill>
            <a:round/>
            <a:headEnd/>
            <a:tailEnd type="none" w="lg" len="lg"/>
          </a:ln>
        </p:spPr>
        <p:txBody>
          <a:bodyPr/>
          <a:lstStyle/>
          <a:p>
            <a:endParaRPr lang="en-AU"/>
          </a:p>
        </p:txBody>
      </p:sp>
      <p:sp>
        <p:nvSpPr>
          <p:cNvPr id="14358" name="Rectangle 22"/>
          <p:cNvSpPr>
            <a:spLocks noChangeArrowheads="1"/>
          </p:cNvSpPr>
          <p:nvPr/>
        </p:nvSpPr>
        <p:spPr bwMode="auto">
          <a:xfrm>
            <a:off x="1157288" y="2290763"/>
            <a:ext cx="2743200" cy="309562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9" name="Freeform 23"/>
          <p:cNvSpPr>
            <a:spLocks/>
          </p:cNvSpPr>
          <p:nvPr/>
        </p:nvSpPr>
        <p:spPr bwMode="auto">
          <a:xfrm>
            <a:off x="3705225" y="2554288"/>
            <a:ext cx="723900" cy="882650"/>
          </a:xfrm>
          <a:custGeom>
            <a:avLst/>
            <a:gdLst>
              <a:gd name="T0" fmla="*/ 1149191339 w 456"/>
              <a:gd name="T1" fmla="*/ 108365927 h 556"/>
              <a:gd name="T2" fmla="*/ 221773790 w 456"/>
              <a:gd name="T3" fmla="*/ 108365927 h 556"/>
              <a:gd name="T4" fmla="*/ 12601575 w 456"/>
              <a:gd name="T5" fmla="*/ 753525793 h 556"/>
              <a:gd name="T6" fmla="*/ 133569089 w 456"/>
              <a:gd name="T7" fmla="*/ 1000501195 h 556"/>
              <a:gd name="T8" fmla="*/ 589716603 w 456"/>
              <a:gd name="T9" fmla="*/ 1401206657 h 5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56"/>
              <a:gd name="T16" fmla="*/ 0 h 556"/>
              <a:gd name="T17" fmla="*/ 456 w 456"/>
              <a:gd name="T18" fmla="*/ 556 h 5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56" h="556">
                <a:moveTo>
                  <a:pt x="456" y="43"/>
                </a:moveTo>
                <a:cubicBezTo>
                  <a:pt x="395" y="43"/>
                  <a:pt x="163" y="0"/>
                  <a:pt x="88" y="43"/>
                </a:cubicBezTo>
                <a:cubicBezTo>
                  <a:pt x="13" y="86"/>
                  <a:pt x="10" y="245"/>
                  <a:pt x="5" y="299"/>
                </a:cubicBezTo>
                <a:cubicBezTo>
                  <a:pt x="0" y="353"/>
                  <a:pt x="15" y="354"/>
                  <a:pt x="53" y="397"/>
                </a:cubicBezTo>
                <a:cubicBezTo>
                  <a:pt x="91" y="440"/>
                  <a:pt x="196" y="523"/>
                  <a:pt x="234" y="556"/>
                </a:cubicBezTo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AU"/>
          </a:p>
        </p:txBody>
      </p:sp>
      <p:sp>
        <p:nvSpPr>
          <p:cNvPr id="14360" name="Freeform 24"/>
          <p:cNvSpPr>
            <a:spLocks/>
          </p:cNvSpPr>
          <p:nvPr/>
        </p:nvSpPr>
        <p:spPr bwMode="auto">
          <a:xfrm>
            <a:off x="4418013" y="2489200"/>
            <a:ext cx="539750" cy="893763"/>
          </a:xfrm>
          <a:custGeom>
            <a:avLst/>
            <a:gdLst>
              <a:gd name="T0" fmla="*/ 0 w 340"/>
              <a:gd name="T1" fmla="*/ 0 h 563"/>
              <a:gd name="T2" fmla="*/ 751006491 w 340"/>
              <a:gd name="T3" fmla="*/ 229335141 h 563"/>
              <a:gd name="T4" fmla="*/ 733366198 w 340"/>
              <a:gd name="T5" fmla="*/ 806450300 h 563"/>
              <a:gd name="T6" fmla="*/ 367942780 w 340"/>
              <a:gd name="T7" fmla="*/ 1418849338 h 563"/>
              <a:gd name="T8" fmla="*/ 0 60000 65536"/>
              <a:gd name="T9" fmla="*/ 0 60000 65536"/>
              <a:gd name="T10" fmla="*/ 0 60000 65536"/>
              <a:gd name="T11" fmla="*/ 0 60000 65536"/>
              <a:gd name="T12" fmla="*/ 0 w 340"/>
              <a:gd name="T13" fmla="*/ 0 h 563"/>
              <a:gd name="T14" fmla="*/ 340 w 340"/>
              <a:gd name="T15" fmla="*/ 563 h 56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40" h="563">
                <a:moveTo>
                  <a:pt x="0" y="0"/>
                </a:moveTo>
                <a:cubicBezTo>
                  <a:pt x="50" y="15"/>
                  <a:pt x="250" y="38"/>
                  <a:pt x="298" y="91"/>
                </a:cubicBezTo>
                <a:cubicBezTo>
                  <a:pt x="340" y="140"/>
                  <a:pt x="316" y="241"/>
                  <a:pt x="291" y="320"/>
                </a:cubicBezTo>
                <a:cubicBezTo>
                  <a:pt x="266" y="399"/>
                  <a:pt x="176" y="512"/>
                  <a:pt x="146" y="563"/>
                </a:cubicBezTo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AU"/>
          </a:p>
        </p:txBody>
      </p:sp>
      <p:sp>
        <p:nvSpPr>
          <p:cNvPr id="17431" name="Line 26"/>
          <p:cNvSpPr>
            <a:spLocks noChangeShapeType="1"/>
          </p:cNvSpPr>
          <p:nvPr/>
        </p:nvSpPr>
        <p:spPr bwMode="auto">
          <a:xfrm>
            <a:off x="4157663" y="2719388"/>
            <a:ext cx="233362" cy="0"/>
          </a:xfrm>
          <a:prstGeom prst="line">
            <a:avLst/>
          </a:prstGeom>
          <a:noFill/>
          <a:ln w="28575">
            <a:solidFill>
              <a:srgbClr val="4D4D4D"/>
            </a:solidFill>
            <a:round/>
            <a:headEnd/>
            <a:tailEnd type="none" w="med" len="lg"/>
          </a:ln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6" dur="1000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9" dur="1000"/>
                                        <p:tgtEl>
                                          <p:spTgt spid="143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2" dur="10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5" dur="1000"/>
                                        <p:tgtEl>
                                          <p:spTgt spid="143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0" grpId="0" animBg="1"/>
      <p:bldP spid="14351" grpId="0" animBg="1"/>
      <p:bldP spid="14352" grpId="0" animBg="1"/>
      <p:bldP spid="14353" grpId="0" animBg="1"/>
      <p:bldP spid="14354" grpId="0" animBg="1"/>
      <p:bldP spid="14355" grpId="0" animBg="1"/>
      <p:bldP spid="14356" grpId="0" animBg="1"/>
      <p:bldP spid="14357" grpId="0" animBg="1"/>
      <p:bldP spid="14358" grpId="0" animBg="1"/>
      <p:bldP spid="14359" grpId="0" animBg="1"/>
      <p:bldP spid="1436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7175"/>
            <a:ext cx="8229600" cy="1143000"/>
          </a:xfrm>
        </p:spPr>
        <p:txBody>
          <a:bodyPr/>
          <a:lstStyle/>
          <a:p>
            <a:pPr eaLnBrk="1" hangingPunct="1"/>
            <a:r>
              <a:rPr lang="en-US" sz="2400" smtClean="0"/>
              <a:t>Figure 9.23b Interconnection tests between conductors of different circuits</a:t>
            </a:r>
            <a:endParaRPr lang="en-AU" sz="2400" smtClean="0"/>
          </a:p>
        </p:txBody>
      </p:sp>
      <p:sp>
        <p:nvSpPr>
          <p:cNvPr id="18435" name="Rectangle 5"/>
          <p:cNvSpPr>
            <a:spLocks noChangeArrowheads="1"/>
          </p:cNvSpPr>
          <p:nvPr/>
        </p:nvSpPr>
        <p:spPr bwMode="auto">
          <a:xfrm>
            <a:off x="1884363" y="1784350"/>
            <a:ext cx="307975" cy="2651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6" name="Freeform 6"/>
          <p:cNvSpPr>
            <a:spLocks/>
          </p:cNvSpPr>
          <p:nvPr/>
        </p:nvSpPr>
        <p:spPr bwMode="auto">
          <a:xfrm>
            <a:off x="2665413" y="3327400"/>
            <a:ext cx="122237" cy="550863"/>
          </a:xfrm>
          <a:custGeom>
            <a:avLst/>
            <a:gdLst>
              <a:gd name="T0" fmla="*/ 194050416 w 77"/>
              <a:gd name="T1" fmla="*/ 0 h 347"/>
              <a:gd name="T2" fmla="*/ 70564083 w 77"/>
              <a:gd name="T3" fmla="*/ 226814288 h 347"/>
              <a:gd name="T4" fmla="*/ 17640227 w 77"/>
              <a:gd name="T5" fmla="*/ 471270473 h 347"/>
              <a:gd name="T6" fmla="*/ 0 w 77"/>
              <a:gd name="T7" fmla="*/ 874495895 h 347"/>
              <a:gd name="T8" fmla="*/ 0 60000 65536"/>
              <a:gd name="T9" fmla="*/ 0 60000 65536"/>
              <a:gd name="T10" fmla="*/ 0 60000 65536"/>
              <a:gd name="T11" fmla="*/ 0 60000 65536"/>
              <a:gd name="T12" fmla="*/ 0 w 77"/>
              <a:gd name="T13" fmla="*/ 0 h 347"/>
              <a:gd name="T14" fmla="*/ 77 w 77"/>
              <a:gd name="T15" fmla="*/ 347 h 34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7" h="347">
                <a:moveTo>
                  <a:pt x="77" y="0"/>
                </a:moveTo>
                <a:cubicBezTo>
                  <a:pt x="58" y="29"/>
                  <a:pt x="40" y="59"/>
                  <a:pt x="28" y="90"/>
                </a:cubicBezTo>
                <a:cubicBezTo>
                  <a:pt x="16" y="121"/>
                  <a:pt x="12" y="144"/>
                  <a:pt x="7" y="187"/>
                </a:cubicBezTo>
                <a:cubicBezTo>
                  <a:pt x="2" y="230"/>
                  <a:pt x="1" y="320"/>
                  <a:pt x="0" y="347"/>
                </a:cubicBezTo>
              </a:path>
            </a:pathLst>
          </a:custGeom>
          <a:solidFill>
            <a:schemeClr val="bg1"/>
          </a:solidFill>
          <a:ln w="38100">
            <a:solidFill>
              <a:schemeClr val="bg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AU"/>
          </a:p>
        </p:txBody>
      </p:sp>
      <p:sp>
        <p:nvSpPr>
          <p:cNvPr id="18437" name="Freeform 7"/>
          <p:cNvSpPr>
            <a:spLocks/>
          </p:cNvSpPr>
          <p:nvPr/>
        </p:nvSpPr>
        <p:spPr bwMode="auto">
          <a:xfrm>
            <a:off x="2863850" y="3190875"/>
            <a:ext cx="363538" cy="863600"/>
          </a:xfrm>
          <a:custGeom>
            <a:avLst/>
            <a:gdLst>
              <a:gd name="T0" fmla="*/ 0 w 229"/>
              <a:gd name="T1" fmla="*/ 7559675 h 544"/>
              <a:gd name="T2" fmla="*/ 262096640 w 229"/>
              <a:gd name="T3" fmla="*/ 40322494 h 544"/>
              <a:gd name="T4" fmla="*/ 456149779 w 229"/>
              <a:gd name="T5" fmla="*/ 252015611 h 544"/>
              <a:gd name="T6" fmla="*/ 541835187 w 229"/>
              <a:gd name="T7" fmla="*/ 584676186 h 544"/>
              <a:gd name="T8" fmla="*/ 541835187 w 229"/>
              <a:gd name="T9" fmla="*/ 897175619 h 544"/>
              <a:gd name="T10" fmla="*/ 332661093 w 229"/>
              <a:gd name="T11" fmla="*/ 1370964782 h 5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9"/>
              <a:gd name="T19" fmla="*/ 0 h 544"/>
              <a:gd name="T20" fmla="*/ 229 w 229"/>
              <a:gd name="T21" fmla="*/ 544 h 5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9" h="544">
                <a:moveTo>
                  <a:pt x="0" y="3"/>
                </a:moveTo>
                <a:cubicBezTo>
                  <a:pt x="37" y="1"/>
                  <a:pt x="74" y="0"/>
                  <a:pt x="104" y="16"/>
                </a:cubicBezTo>
                <a:cubicBezTo>
                  <a:pt x="134" y="32"/>
                  <a:pt x="163" y="64"/>
                  <a:pt x="181" y="100"/>
                </a:cubicBezTo>
                <a:cubicBezTo>
                  <a:pt x="199" y="136"/>
                  <a:pt x="209" y="189"/>
                  <a:pt x="215" y="232"/>
                </a:cubicBezTo>
                <a:cubicBezTo>
                  <a:pt x="221" y="275"/>
                  <a:pt x="229" y="304"/>
                  <a:pt x="215" y="356"/>
                </a:cubicBezTo>
                <a:cubicBezTo>
                  <a:pt x="201" y="408"/>
                  <a:pt x="148" y="513"/>
                  <a:pt x="132" y="544"/>
                </a:cubicBezTo>
              </a:path>
            </a:pathLst>
          </a:cu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AU"/>
          </a:p>
        </p:txBody>
      </p:sp>
      <p:pic>
        <p:nvPicPr>
          <p:cNvPr id="18438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1213" y="1609725"/>
            <a:ext cx="8012112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9" name="Freeform 9"/>
          <p:cNvSpPr>
            <a:spLocks/>
          </p:cNvSpPr>
          <p:nvPr/>
        </p:nvSpPr>
        <p:spPr bwMode="auto">
          <a:xfrm>
            <a:off x="1543050" y="2687638"/>
            <a:ext cx="1001713" cy="976312"/>
          </a:xfrm>
          <a:custGeom>
            <a:avLst/>
            <a:gdLst>
              <a:gd name="T0" fmla="*/ 173891644 w 631"/>
              <a:gd name="T1" fmla="*/ 0 h 615"/>
              <a:gd name="T2" fmla="*/ 103327236 w 631"/>
              <a:gd name="T3" fmla="*/ 1015621649 h 615"/>
              <a:gd name="T4" fmla="*/ 786289037 w 631"/>
              <a:gd name="T5" fmla="*/ 1469249361 h 615"/>
              <a:gd name="T6" fmla="*/ 1590219963 w 631"/>
              <a:gd name="T7" fmla="*/ 1504531517 h 615"/>
              <a:gd name="T8" fmla="*/ 0 60000 65536"/>
              <a:gd name="T9" fmla="*/ 0 60000 65536"/>
              <a:gd name="T10" fmla="*/ 0 60000 65536"/>
              <a:gd name="T11" fmla="*/ 0 60000 65536"/>
              <a:gd name="T12" fmla="*/ 0 w 631"/>
              <a:gd name="T13" fmla="*/ 0 h 615"/>
              <a:gd name="T14" fmla="*/ 631 w 631"/>
              <a:gd name="T15" fmla="*/ 615 h 61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31" h="615">
                <a:moveTo>
                  <a:pt x="69" y="0"/>
                </a:moveTo>
                <a:cubicBezTo>
                  <a:pt x="62" y="68"/>
                  <a:pt x="0" y="306"/>
                  <a:pt x="41" y="403"/>
                </a:cubicBezTo>
                <a:cubicBezTo>
                  <a:pt x="79" y="501"/>
                  <a:pt x="214" y="551"/>
                  <a:pt x="312" y="583"/>
                </a:cubicBezTo>
                <a:cubicBezTo>
                  <a:pt x="410" y="615"/>
                  <a:pt x="565" y="594"/>
                  <a:pt x="631" y="597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AU"/>
          </a:p>
        </p:txBody>
      </p:sp>
      <p:sp>
        <p:nvSpPr>
          <p:cNvPr id="15370" name="Freeform 10"/>
          <p:cNvSpPr>
            <a:spLocks/>
          </p:cNvSpPr>
          <p:nvPr/>
        </p:nvSpPr>
        <p:spPr bwMode="auto">
          <a:xfrm>
            <a:off x="1674813" y="2371725"/>
            <a:ext cx="1220787" cy="1404938"/>
          </a:xfrm>
          <a:custGeom>
            <a:avLst/>
            <a:gdLst>
              <a:gd name="T0" fmla="*/ 0 w 769"/>
              <a:gd name="T1" fmla="*/ 292338248 h 885"/>
              <a:gd name="T2" fmla="*/ 1146669863 w 769"/>
              <a:gd name="T3" fmla="*/ 136088498 h 885"/>
              <a:gd name="T4" fmla="*/ 1786789482 w 769"/>
              <a:gd name="T5" fmla="*/ 1113909549 h 885"/>
              <a:gd name="T6" fmla="*/ 1937998747 w 769"/>
              <a:gd name="T7" fmla="*/ 2147483647 h 885"/>
              <a:gd name="T8" fmla="*/ 0 60000 65536"/>
              <a:gd name="T9" fmla="*/ 0 60000 65536"/>
              <a:gd name="T10" fmla="*/ 0 60000 65536"/>
              <a:gd name="T11" fmla="*/ 0 60000 65536"/>
              <a:gd name="T12" fmla="*/ 0 w 769"/>
              <a:gd name="T13" fmla="*/ 0 h 885"/>
              <a:gd name="T14" fmla="*/ 769 w 769"/>
              <a:gd name="T15" fmla="*/ 885 h 88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9" h="885">
                <a:moveTo>
                  <a:pt x="0" y="116"/>
                </a:moveTo>
                <a:cubicBezTo>
                  <a:pt x="77" y="108"/>
                  <a:pt x="337" y="0"/>
                  <a:pt x="455" y="54"/>
                </a:cubicBezTo>
                <a:cubicBezTo>
                  <a:pt x="575" y="111"/>
                  <a:pt x="657" y="304"/>
                  <a:pt x="709" y="442"/>
                </a:cubicBezTo>
                <a:cubicBezTo>
                  <a:pt x="761" y="580"/>
                  <a:pt x="756" y="793"/>
                  <a:pt x="769" y="885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AU"/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2379663" y="5089525"/>
            <a:ext cx="2874962" cy="595313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2" name="Rectangle 12"/>
          <p:cNvSpPr>
            <a:spLocks noChangeArrowheads="1"/>
          </p:cNvSpPr>
          <p:nvPr/>
        </p:nvSpPr>
        <p:spPr bwMode="auto">
          <a:xfrm>
            <a:off x="2181225" y="1454150"/>
            <a:ext cx="682625" cy="74930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3" name="Rectangle 13"/>
          <p:cNvSpPr>
            <a:spLocks noChangeArrowheads="1"/>
          </p:cNvSpPr>
          <p:nvPr/>
        </p:nvSpPr>
        <p:spPr bwMode="auto">
          <a:xfrm>
            <a:off x="4010025" y="1730375"/>
            <a:ext cx="1795463" cy="604838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4" name="Rectangle 14"/>
          <p:cNvSpPr>
            <a:spLocks noChangeArrowheads="1"/>
          </p:cNvSpPr>
          <p:nvPr/>
        </p:nvSpPr>
        <p:spPr bwMode="auto">
          <a:xfrm>
            <a:off x="2986088" y="2071688"/>
            <a:ext cx="604837" cy="74930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6973888" y="3943350"/>
            <a:ext cx="1454150" cy="860425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2203450" y="4770438"/>
            <a:ext cx="3128963" cy="352425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7" name="Line 17"/>
          <p:cNvSpPr>
            <a:spLocks noChangeShapeType="1"/>
          </p:cNvSpPr>
          <p:nvPr/>
        </p:nvSpPr>
        <p:spPr bwMode="auto">
          <a:xfrm flipV="1">
            <a:off x="2533650" y="3238500"/>
            <a:ext cx="0" cy="1322388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none" w="lg" len="lg"/>
          </a:ln>
        </p:spPr>
        <p:txBody>
          <a:bodyPr/>
          <a:lstStyle/>
          <a:p>
            <a:endParaRPr lang="en-AU"/>
          </a:p>
        </p:txBody>
      </p:sp>
      <p:sp>
        <p:nvSpPr>
          <p:cNvPr id="15378" name="Line 18"/>
          <p:cNvSpPr>
            <a:spLocks noChangeShapeType="1"/>
          </p:cNvSpPr>
          <p:nvPr/>
        </p:nvSpPr>
        <p:spPr bwMode="auto">
          <a:xfrm flipV="1">
            <a:off x="2776538" y="3238500"/>
            <a:ext cx="0" cy="10033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none" w="lg" len="lg"/>
          </a:ln>
        </p:spPr>
        <p:txBody>
          <a:bodyPr/>
          <a:lstStyle/>
          <a:p>
            <a:endParaRPr lang="en-AU"/>
          </a:p>
        </p:txBody>
      </p:sp>
      <p:sp>
        <p:nvSpPr>
          <p:cNvPr id="15380" name="Line 20"/>
          <p:cNvSpPr>
            <a:spLocks noChangeShapeType="1"/>
          </p:cNvSpPr>
          <p:nvPr/>
        </p:nvSpPr>
        <p:spPr bwMode="auto">
          <a:xfrm flipV="1">
            <a:off x="2643188" y="3260725"/>
            <a:ext cx="0" cy="1112838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none" w="lg" len="lg"/>
          </a:ln>
        </p:spPr>
        <p:txBody>
          <a:bodyPr/>
          <a:lstStyle/>
          <a:p>
            <a:endParaRPr lang="en-AU"/>
          </a:p>
        </p:txBody>
      </p:sp>
      <p:sp>
        <p:nvSpPr>
          <p:cNvPr id="15381" name="Line 21"/>
          <p:cNvSpPr>
            <a:spLocks noChangeShapeType="1"/>
          </p:cNvSpPr>
          <p:nvPr/>
        </p:nvSpPr>
        <p:spPr bwMode="auto">
          <a:xfrm flipV="1">
            <a:off x="2897188" y="3227388"/>
            <a:ext cx="11112" cy="8382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none" w="lg" len="lg"/>
          </a:ln>
        </p:spPr>
        <p:txBody>
          <a:bodyPr/>
          <a:lstStyle/>
          <a:p>
            <a:endParaRPr lang="en-AU"/>
          </a:p>
        </p:txBody>
      </p:sp>
      <p:sp>
        <p:nvSpPr>
          <p:cNvPr id="18451" name="Line 22"/>
          <p:cNvSpPr>
            <a:spLocks noChangeShapeType="1"/>
          </p:cNvSpPr>
          <p:nvPr/>
        </p:nvSpPr>
        <p:spPr bwMode="auto">
          <a:xfrm>
            <a:off x="1709738" y="2590800"/>
            <a:ext cx="161925" cy="1428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none" w="med" len="lg"/>
          </a:ln>
        </p:spPr>
        <p:txBody>
          <a:bodyPr/>
          <a:lstStyle/>
          <a:p>
            <a:endParaRPr lang="en-AU"/>
          </a:p>
        </p:txBody>
      </p:sp>
      <p:sp>
        <p:nvSpPr>
          <p:cNvPr id="18452" name="Line 23"/>
          <p:cNvSpPr>
            <a:spLocks noChangeShapeType="1"/>
          </p:cNvSpPr>
          <p:nvPr/>
        </p:nvSpPr>
        <p:spPr bwMode="auto">
          <a:xfrm>
            <a:off x="1762125" y="2547938"/>
            <a:ext cx="4763" cy="85725"/>
          </a:xfrm>
          <a:prstGeom prst="line">
            <a:avLst/>
          </a:prstGeom>
          <a:noFill/>
          <a:ln w="28575">
            <a:solidFill>
              <a:srgbClr val="4D4D4D"/>
            </a:solidFill>
            <a:round/>
            <a:headEnd/>
            <a:tailEnd type="none" w="med" len="lg"/>
          </a:ln>
        </p:spPr>
        <p:txBody>
          <a:bodyPr/>
          <a:lstStyle/>
          <a:p>
            <a:endParaRPr lang="en-AU"/>
          </a:p>
        </p:txBody>
      </p:sp>
      <p:sp>
        <p:nvSpPr>
          <p:cNvPr id="18453" name="Line 24"/>
          <p:cNvSpPr>
            <a:spLocks noChangeShapeType="1"/>
          </p:cNvSpPr>
          <p:nvPr/>
        </p:nvSpPr>
        <p:spPr bwMode="auto">
          <a:xfrm flipH="1">
            <a:off x="1447800" y="2724150"/>
            <a:ext cx="157163" cy="1143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none" w="med" len="lg"/>
          </a:ln>
        </p:spPr>
        <p:txBody>
          <a:bodyPr/>
          <a:lstStyle/>
          <a:p>
            <a:endParaRPr lang="en-AU"/>
          </a:p>
        </p:txBody>
      </p:sp>
      <p:sp>
        <p:nvSpPr>
          <p:cNvPr id="18454" name="Line 25"/>
          <p:cNvSpPr>
            <a:spLocks noChangeShapeType="1"/>
          </p:cNvSpPr>
          <p:nvPr/>
        </p:nvSpPr>
        <p:spPr bwMode="auto">
          <a:xfrm>
            <a:off x="1428750" y="2805113"/>
            <a:ext cx="157163" cy="0"/>
          </a:xfrm>
          <a:prstGeom prst="line">
            <a:avLst/>
          </a:prstGeom>
          <a:noFill/>
          <a:ln w="28575">
            <a:solidFill>
              <a:srgbClr val="4D4D4D"/>
            </a:solidFill>
            <a:round/>
            <a:headEnd/>
            <a:tailEnd type="none" w="med" len="lg"/>
          </a:ln>
        </p:spPr>
        <p:txBody>
          <a:bodyPr/>
          <a:lstStyle/>
          <a:p>
            <a:endParaRPr lang="en-AU"/>
          </a:p>
        </p:txBody>
      </p:sp>
      <p:sp>
        <p:nvSpPr>
          <p:cNvPr id="18455" name="Rectangle 26"/>
          <p:cNvSpPr>
            <a:spLocks noChangeArrowheads="1"/>
          </p:cNvSpPr>
          <p:nvPr/>
        </p:nvSpPr>
        <p:spPr bwMode="auto">
          <a:xfrm>
            <a:off x="8110538" y="2886075"/>
            <a:ext cx="161925" cy="26670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 type="none" w="med" len="lg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6" dur="5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9" dur="500"/>
                                        <p:tgtEl>
                                          <p:spTgt spid="153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2" dur="5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5" dur="500"/>
                                        <p:tgtEl>
                                          <p:spTgt spid="153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9" grpId="0" animBg="1"/>
      <p:bldP spid="15370" grpId="0" animBg="1"/>
      <p:bldP spid="15371" grpId="0" animBg="1"/>
      <p:bldP spid="15373" grpId="0" animBg="1"/>
      <p:bldP spid="15374" grpId="0" animBg="1"/>
      <p:bldP spid="15375" grpId="0" animBg="1"/>
      <p:bldP spid="15376" grpId="0" animBg="1"/>
      <p:bldP spid="15377" grpId="0" animBg="1"/>
      <p:bldP spid="15378" grpId="0" animBg="1"/>
      <p:bldP spid="15380" grpId="0" animBg="1"/>
      <p:bldP spid="1538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666750"/>
          </a:xfrm>
        </p:spPr>
        <p:txBody>
          <a:bodyPr/>
          <a:lstStyle/>
          <a:p>
            <a:r>
              <a:rPr lang="en-AU" dirty="0" smtClean="0"/>
              <a:t>Preface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0745"/>
            <a:ext cx="8229600" cy="4943856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AU" sz="1800" dirty="0" smtClean="0">
                <a:latin typeface="Arial" pitchFamily="34" charset="0"/>
                <a:cs typeface="Arial" pitchFamily="34" charset="0"/>
              </a:rPr>
              <a:t>It is a requirement of the Electricity (Licensing) Regulations 1991 that </a:t>
            </a:r>
          </a:p>
          <a:p>
            <a:pPr>
              <a:buFont typeface="Arial" charset="0"/>
              <a:buNone/>
            </a:pPr>
            <a:r>
              <a:rPr lang="en-AU" sz="1800" dirty="0" smtClean="0">
                <a:latin typeface="Arial" pitchFamily="34" charset="0"/>
                <a:cs typeface="Arial" pitchFamily="34" charset="0"/>
              </a:rPr>
              <a:t>all electrical installing work carried out in Western Australia complies </a:t>
            </a:r>
          </a:p>
          <a:p>
            <a:pPr>
              <a:buFont typeface="Arial" charset="0"/>
              <a:buNone/>
            </a:pPr>
            <a:r>
              <a:rPr lang="en-AU" sz="1800" dirty="0" smtClean="0">
                <a:latin typeface="Arial" pitchFamily="34" charset="0"/>
                <a:cs typeface="Arial" pitchFamily="34" charset="0"/>
              </a:rPr>
              <a:t>with the relevant standards, including AS/NZS 3000:2007 and WA </a:t>
            </a:r>
          </a:p>
          <a:p>
            <a:pPr>
              <a:buFont typeface="Arial" charset="0"/>
              <a:buNone/>
            </a:pPr>
            <a:r>
              <a:rPr lang="en-AU" sz="1800" dirty="0" smtClean="0">
                <a:latin typeface="Arial" pitchFamily="34" charset="0"/>
                <a:cs typeface="Arial" pitchFamily="34" charset="0"/>
              </a:rPr>
              <a:t>Electrical Requirements.</a:t>
            </a:r>
          </a:p>
          <a:p>
            <a:pPr>
              <a:buFont typeface="Arial" charset="0"/>
              <a:buNone/>
            </a:pPr>
            <a:endParaRPr lang="en-AU" sz="18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None/>
            </a:pPr>
            <a:r>
              <a:rPr lang="en-AU" sz="1800" dirty="0" smtClean="0">
                <a:latin typeface="Arial" pitchFamily="34" charset="0"/>
                <a:cs typeface="Arial" pitchFamily="34" charset="0"/>
              </a:rPr>
              <a:t>All completed electrical work must be checked and tested by a licensed </a:t>
            </a:r>
          </a:p>
          <a:p>
            <a:pPr>
              <a:buFont typeface="Arial" charset="0"/>
              <a:buNone/>
            </a:pPr>
            <a:r>
              <a:rPr lang="en-AU" sz="1800" dirty="0" smtClean="0">
                <a:latin typeface="Arial" pitchFamily="34" charset="0"/>
                <a:cs typeface="Arial" pitchFamily="34" charset="0"/>
              </a:rPr>
              <a:t>electrician before the work is certified as complying to the relevant </a:t>
            </a:r>
          </a:p>
          <a:p>
            <a:pPr>
              <a:buFont typeface="Arial" charset="0"/>
              <a:buNone/>
            </a:pPr>
            <a:r>
              <a:rPr lang="en-AU" sz="1800" dirty="0" smtClean="0">
                <a:latin typeface="Arial" pitchFamily="34" charset="0"/>
                <a:cs typeface="Arial" pitchFamily="34" charset="0"/>
              </a:rPr>
              <a:t>network operator.</a:t>
            </a:r>
          </a:p>
          <a:p>
            <a:pPr>
              <a:buFont typeface="Arial" charset="0"/>
              <a:buNone/>
            </a:pPr>
            <a:endParaRPr lang="en-AU" sz="18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None/>
            </a:pPr>
            <a:r>
              <a:rPr lang="en-AU" sz="1800" dirty="0" smtClean="0">
                <a:latin typeface="Arial" pitchFamily="34" charset="0"/>
                <a:cs typeface="Arial" pitchFamily="34" charset="0"/>
              </a:rPr>
              <a:t>This PowerPoint presentation has been produced as a guide to </a:t>
            </a:r>
          </a:p>
          <a:p>
            <a:pPr>
              <a:buFont typeface="Arial" charset="0"/>
              <a:buNone/>
            </a:pPr>
            <a:r>
              <a:rPr lang="en-AU" sz="1800" dirty="0" smtClean="0">
                <a:latin typeface="Arial" pitchFamily="34" charset="0"/>
                <a:cs typeface="Arial" pitchFamily="34" charset="0"/>
              </a:rPr>
              <a:t>meeting the checking and testing requirements. While this guide is </a:t>
            </a:r>
          </a:p>
          <a:p>
            <a:pPr>
              <a:buFont typeface="Arial" charset="0"/>
              <a:buNone/>
            </a:pPr>
            <a:r>
              <a:rPr lang="en-AU" sz="1800" dirty="0" smtClean="0">
                <a:latin typeface="Arial" pitchFamily="34" charset="0"/>
                <a:cs typeface="Arial" pitchFamily="34" charset="0"/>
              </a:rPr>
              <a:t>mainly focused on domestic installations, the principles apply to all </a:t>
            </a:r>
          </a:p>
          <a:p>
            <a:pPr>
              <a:buFont typeface="Arial" charset="0"/>
              <a:buNone/>
            </a:pPr>
            <a:r>
              <a:rPr lang="en-AU" sz="1800" dirty="0" smtClean="0">
                <a:latin typeface="Arial" pitchFamily="34" charset="0"/>
                <a:cs typeface="Arial" pitchFamily="34" charset="0"/>
              </a:rPr>
              <a:t>electrical installing work. The methods in this presentation are not </a:t>
            </a:r>
          </a:p>
          <a:p>
            <a:pPr>
              <a:buFont typeface="Arial" charset="0"/>
              <a:buNone/>
            </a:pPr>
            <a:r>
              <a:rPr lang="en-AU" sz="1800" dirty="0" smtClean="0">
                <a:latin typeface="Arial" pitchFamily="34" charset="0"/>
                <a:cs typeface="Arial" pitchFamily="34" charset="0"/>
              </a:rPr>
              <a:t>intended to be exclusive. Other methods may be used, as long as they </a:t>
            </a:r>
          </a:p>
          <a:p>
            <a:pPr>
              <a:buFont typeface="Arial" charset="0"/>
              <a:buNone/>
            </a:pPr>
            <a:r>
              <a:rPr lang="en-AU" sz="1800" dirty="0" smtClean="0">
                <a:latin typeface="Arial" pitchFamily="34" charset="0"/>
                <a:cs typeface="Arial" pitchFamily="34" charset="0"/>
              </a:rPr>
              <a:t>meet the minimum requirements of AS/NZS 3000:2007</a:t>
            </a: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endParaRPr lang="en-AU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Figure 9.28 Theoretical fall of resistance around an earth electrode</a:t>
            </a:r>
            <a:endParaRPr lang="en-AU" sz="2800" smtClean="0"/>
          </a:p>
        </p:txBody>
      </p:sp>
      <p:grpSp>
        <p:nvGrpSpPr>
          <p:cNvPr id="19459" name="Group 85"/>
          <p:cNvGrpSpPr>
            <a:grpSpLocks/>
          </p:cNvGrpSpPr>
          <p:nvPr/>
        </p:nvGrpSpPr>
        <p:grpSpPr bwMode="auto">
          <a:xfrm>
            <a:off x="1900238" y="2651125"/>
            <a:ext cx="5270500" cy="2763838"/>
            <a:chOff x="1908" y="1950"/>
            <a:chExt cx="2658" cy="1394"/>
          </a:xfrm>
        </p:grpSpPr>
        <p:grpSp>
          <p:nvGrpSpPr>
            <p:cNvPr id="19475" name="Group 63"/>
            <p:cNvGrpSpPr>
              <a:grpSpLocks/>
            </p:cNvGrpSpPr>
            <p:nvPr/>
          </p:nvGrpSpPr>
          <p:grpSpPr bwMode="auto">
            <a:xfrm>
              <a:off x="1908" y="1950"/>
              <a:ext cx="2637" cy="1374"/>
              <a:chOff x="1110" y="1443"/>
              <a:chExt cx="2637" cy="1881"/>
            </a:xfrm>
          </p:grpSpPr>
          <p:sp>
            <p:nvSpPr>
              <p:cNvPr id="19487" name="Line 43"/>
              <p:cNvSpPr>
                <a:spLocks noChangeShapeType="1"/>
              </p:cNvSpPr>
              <p:nvPr/>
            </p:nvSpPr>
            <p:spPr bwMode="auto">
              <a:xfrm>
                <a:off x="1110" y="1443"/>
                <a:ext cx="0" cy="188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9488" name="Line 44"/>
              <p:cNvSpPr>
                <a:spLocks noChangeShapeType="1"/>
              </p:cNvSpPr>
              <p:nvPr/>
            </p:nvSpPr>
            <p:spPr bwMode="auto">
              <a:xfrm>
                <a:off x="1248" y="1443"/>
                <a:ext cx="0" cy="18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9489" name="Line 45"/>
              <p:cNvSpPr>
                <a:spLocks noChangeShapeType="1"/>
              </p:cNvSpPr>
              <p:nvPr/>
            </p:nvSpPr>
            <p:spPr bwMode="auto">
              <a:xfrm>
                <a:off x="1387" y="1443"/>
                <a:ext cx="0" cy="18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9490" name="Line 46"/>
              <p:cNvSpPr>
                <a:spLocks noChangeShapeType="1"/>
              </p:cNvSpPr>
              <p:nvPr/>
            </p:nvSpPr>
            <p:spPr bwMode="auto">
              <a:xfrm>
                <a:off x="1526" y="1443"/>
                <a:ext cx="0" cy="18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9491" name="Line 47"/>
              <p:cNvSpPr>
                <a:spLocks noChangeShapeType="1"/>
              </p:cNvSpPr>
              <p:nvPr/>
            </p:nvSpPr>
            <p:spPr bwMode="auto">
              <a:xfrm>
                <a:off x="1665" y="1443"/>
                <a:ext cx="0" cy="18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9492" name="Line 48"/>
              <p:cNvSpPr>
                <a:spLocks noChangeShapeType="1"/>
              </p:cNvSpPr>
              <p:nvPr/>
            </p:nvSpPr>
            <p:spPr bwMode="auto">
              <a:xfrm>
                <a:off x="1803" y="1443"/>
                <a:ext cx="0" cy="18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9493" name="Line 49"/>
              <p:cNvSpPr>
                <a:spLocks noChangeShapeType="1"/>
              </p:cNvSpPr>
              <p:nvPr/>
            </p:nvSpPr>
            <p:spPr bwMode="auto">
              <a:xfrm>
                <a:off x="1942" y="1443"/>
                <a:ext cx="0" cy="18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9494" name="Line 50"/>
              <p:cNvSpPr>
                <a:spLocks noChangeShapeType="1"/>
              </p:cNvSpPr>
              <p:nvPr/>
            </p:nvSpPr>
            <p:spPr bwMode="auto">
              <a:xfrm>
                <a:off x="2081" y="1443"/>
                <a:ext cx="0" cy="18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9495" name="Line 51"/>
              <p:cNvSpPr>
                <a:spLocks noChangeShapeType="1"/>
              </p:cNvSpPr>
              <p:nvPr/>
            </p:nvSpPr>
            <p:spPr bwMode="auto">
              <a:xfrm>
                <a:off x="2220" y="1443"/>
                <a:ext cx="0" cy="18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9496" name="Line 52"/>
              <p:cNvSpPr>
                <a:spLocks noChangeShapeType="1"/>
              </p:cNvSpPr>
              <p:nvPr/>
            </p:nvSpPr>
            <p:spPr bwMode="auto">
              <a:xfrm>
                <a:off x="2359" y="1443"/>
                <a:ext cx="0" cy="18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9497" name="Line 53"/>
              <p:cNvSpPr>
                <a:spLocks noChangeShapeType="1"/>
              </p:cNvSpPr>
              <p:nvPr/>
            </p:nvSpPr>
            <p:spPr bwMode="auto">
              <a:xfrm>
                <a:off x="2497" y="1443"/>
                <a:ext cx="0" cy="18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9498" name="Line 54"/>
              <p:cNvSpPr>
                <a:spLocks noChangeShapeType="1"/>
              </p:cNvSpPr>
              <p:nvPr/>
            </p:nvSpPr>
            <p:spPr bwMode="auto">
              <a:xfrm>
                <a:off x="2636" y="1443"/>
                <a:ext cx="0" cy="18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9499" name="Line 55"/>
              <p:cNvSpPr>
                <a:spLocks noChangeShapeType="1"/>
              </p:cNvSpPr>
              <p:nvPr/>
            </p:nvSpPr>
            <p:spPr bwMode="auto">
              <a:xfrm>
                <a:off x="2775" y="1443"/>
                <a:ext cx="0" cy="18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9500" name="Line 56"/>
              <p:cNvSpPr>
                <a:spLocks noChangeShapeType="1"/>
              </p:cNvSpPr>
              <p:nvPr/>
            </p:nvSpPr>
            <p:spPr bwMode="auto">
              <a:xfrm>
                <a:off x="2914" y="1443"/>
                <a:ext cx="0" cy="18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9501" name="Line 57"/>
              <p:cNvSpPr>
                <a:spLocks noChangeShapeType="1"/>
              </p:cNvSpPr>
              <p:nvPr/>
            </p:nvSpPr>
            <p:spPr bwMode="auto">
              <a:xfrm>
                <a:off x="3053" y="1443"/>
                <a:ext cx="0" cy="18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9502" name="Line 58"/>
              <p:cNvSpPr>
                <a:spLocks noChangeShapeType="1"/>
              </p:cNvSpPr>
              <p:nvPr/>
            </p:nvSpPr>
            <p:spPr bwMode="auto">
              <a:xfrm>
                <a:off x="3191" y="1443"/>
                <a:ext cx="0" cy="18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9503" name="Line 59"/>
              <p:cNvSpPr>
                <a:spLocks noChangeShapeType="1"/>
              </p:cNvSpPr>
              <p:nvPr/>
            </p:nvSpPr>
            <p:spPr bwMode="auto">
              <a:xfrm>
                <a:off x="3330" y="1443"/>
                <a:ext cx="0" cy="18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9504" name="Line 60"/>
              <p:cNvSpPr>
                <a:spLocks noChangeShapeType="1"/>
              </p:cNvSpPr>
              <p:nvPr/>
            </p:nvSpPr>
            <p:spPr bwMode="auto">
              <a:xfrm>
                <a:off x="3469" y="1443"/>
                <a:ext cx="0" cy="18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9505" name="Line 61"/>
              <p:cNvSpPr>
                <a:spLocks noChangeShapeType="1"/>
              </p:cNvSpPr>
              <p:nvPr/>
            </p:nvSpPr>
            <p:spPr bwMode="auto">
              <a:xfrm>
                <a:off x="3608" y="1443"/>
                <a:ext cx="0" cy="18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9506" name="Line 62"/>
              <p:cNvSpPr>
                <a:spLocks noChangeShapeType="1"/>
              </p:cNvSpPr>
              <p:nvPr/>
            </p:nvSpPr>
            <p:spPr bwMode="auto">
              <a:xfrm>
                <a:off x="3747" y="1443"/>
                <a:ext cx="0" cy="18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</p:grpSp>
        <p:sp>
          <p:nvSpPr>
            <p:cNvPr id="19476" name="Line 70"/>
            <p:cNvSpPr>
              <a:spLocks noChangeShapeType="1"/>
            </p:cNvSpPr>
            <p:nvPr/>
          </p:nvSpPr>
          <p:spPr bwMode="auto">
            <a:xfrm rot="5400000">
              <a:off x="3241" y="630"/>
              <a:ext cx="0" cy="26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9477" name="Line 71"/>
            <p:cNvSpPr>
              <a:spLocks noChangeShapeType="1"/>
            </p:cNvSpPr>
            <p:nvPr/>
          </p:nvSpPr>
          <p:spPr bwMode="auto">
            <a:xfrm rot="5400000">
              <a:off x="3241" y="769"/>
              <a:ext cx="0" cy="26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9478" name="Line 72"/>
            <p:cNvSpPr>
              <a:spLocks noChangeShapeType="1"/>
            </p:cNvSpPr>
            <p:nvPr/>
          </p:nvSpPr>
          <p:spPr bwMode="auto">
            <a:xfrm rot="5400000">
              <a:off x="3241" y="908"/>
              <a:ext cx="0" cy="26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9479" name="Line 73"/>
            <p:cNvSpPr>
              <a:spLocks noChangeShapeType="1"/>
            </p:cNvSpPr>
            <p:nvPr/>
          </p:nvSpPr>
          <p:spPr bwMode="auto">
            <a:xfrm rot="5400000">
              <a:off x="3241" y="1047"/>
              <a:ext cx="0" cy="26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9480" name="Line 74"/>
            <p:cNvSpPr>
              <a:spLocks noChangeShapeType="1"/>
            </p:cNvSpPr>
            <p:nvPr/>
          </p:nvSpPr>
          <p:spPr bwMode="auto">
            <a:xfrm rot="5400000">
              <a:off x="3241" y="1186"/>
              <a:ext cx="0" cy="26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9481" name="Line 75"/>
            <p:cNvSpPr>
              <a:spLocks noChangeShapeType="1"/>
            </p:cNvSpPr>
            <p:nvPr/>
          </p:nvSpPr>
          <p:spPr bwMode="auto">
            <a:xfrm rot="5400000">
              <a:off x="3241" y="1324"/>
              <a:ext cx="0" cy="26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9482" name="Line 76"/>
            <p:cNvSpPr>
              <a:spLocks noChangeShapeType="1"/>
            </p:cNvSpPr>
            <p:nvPr/>
          </p:nvSpPr>
          <p:spPr bwMode="auto">
            <a:xfrm rot="5400000">
              <a:off x="3241" y="1463"/>
              <a:ext cx="0" cy="26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9483" name="Line 77"/>
            <p:cNvSpPr>
              <a:spLocks noChangeShapeType="1"/>
            </p:cNvSpPr>
            <p:nvPr/>
          </p:nvSpPr>
          <p:spPr bwMode="auto">
            <a:xfrm rot="5400000">
              <a:off x="3241" y="1602"/>
              <a:ext cx="0" cy="26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9484" name="Line 78"/>
            <p:cNvSpPr>
              <a:spLocks noChangeShapeType="1"/>
            </p:cNvSpPr>
            <p:nvPr/>
          </p:nvSpPr>
          <p:spPr bwMode="auto">
            <a:xfrm rot="5400000">
              <a:off x="3241" y="1741"/>
              <a:ext cx="0" cy="26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9485" name="Line 79"/>
            <p:cNvSpPr>
              <a:spLocks noChangeShapeType="1"/>
            </p:cNvSpPr>
            <p:nvPr/>
          </p:nvSpPr>
          <p:spPr bwMode="auto">
            <a:xfrm rot="5400000">
              <a:off x="3241" y="1880"/>
              <a:ext cx="0" cy="26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9486" name="Line 80"/>
            <p:cNvSpPr>
              <a:spLocks noChangeShapeType="1"/>
            </p:cNvSpPr>
            <p:nvPr/>
          </p:nvSpPr>
          <p:spPr bwMode="auto">
            <a:xfrm rot="5400000">
              <a:off x="3241" y="2018"/>
              <a:ext cx="0" cy="265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</p:grpSp>
      <p:sp>
        <p:nvSpPr>
          <p:cNvPr id="19460" name="Text Box 86"/>
          <p:cNvSpPr txBox="1">
            <a:spLocks noChangeArrowheads="1"/>
          </p:cNvSpPr>
          <p:nvPr/>
        </p:nvSpPr>
        <p:spPr bwMode="auto">
          <a:xfrm>
            <a:off x="1619250" y="5218113"/>
            <a:ext cx="3635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/>
              <a:t>0</a:t>
            </a:r>
          </a:p>
        </p:txBody>
      </p:sp>
      <p:sp>
        <p:nvSpPr>
          <p:cNvPr id="16471" name="Freeform 87"/>
          <p:cNvSpPr>
            <a:spLocks/>
          </p:cNvSpPr>
          <p:nvPr/>
        </p:nvSpPr>
        <p:spPr bwMode="auto">
          <a:xfrm>
            <a:off x="1906588" y="3302000"/>
            <a:ext cx="4549775" cy="1839913"/>
          </a:xfrm>
          <a:custGeom>
            <a:avLst/>
            <a:gdLst>
              <a:gd name="T0" fmla="*/ 0 w 2866"/>
              <a:gd name="T1" fmla="*/ 0 h 1159"/>
              <a:gd name="T2" fmla="*/ 1083667215 w 2866"/>
              <a:gd name="T3" fmla="*/ 1292841154 h 1159"/>
              <a:gd name="T4" fmla="*/ 2147483647 w 2866"/>
              <a:gd name="T5" fmla="*/ 1439010194 h 1159"/>
              <a:gd name="T6" fmla="*/ 2147483647 w 2866"/>
              <a:gd name="T7" fmla="*/ 1887598336 h 1159"/>
              <a:gd name="T8" fmla="*/ 2147483647 w 2866"/>
              <a:gd name="T9" fmla="*/ 2147483647 h 11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66"/>
              <a:gd name="T16" fmla="*/ 0 h 1159"/>
              <a:gd name="T17" fmla="*/ 2866 w 2866"/>
              <a:gd name="T18" fmla="*/ 1159 h 11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66" h="1159">
                <a:moveTo>
                  <a:pt x="0" y="0"/>
                </a:moveTo>
                <a:cubicBezTo>
                  <a:pt x="72" y="85"/>
                  <a:pt x="79" y="418"/>
                  <a:pt x="430" y="513"/>
                </a:cubicBezTo>
                <a:cubicBezTo>
                  <a:pt x="781" y="608"/>
                  <a:pt x="1745" y="532"/>
                  <a:pt x="2109" y="571"/>
                </a:cubicBezTo>
                <a:cubicBezTo>
                  <a:pt x="2473" y="610"/>
                  <a:pt x="2490" y="651"/>
                  <a:pt x="2616" y="749"/>
                </a:cubicBezTo>
                <a:cubicBezTo>
                  <a:pt x="2742" y="847"/>
                  <a:pt x="2814" y="1074"/>
                  <a:pt x="2866" y="1159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6473" name="Line 89"/>
          <p:cNvSpPr>
            <a:spLocks noChangeShapeType="1"/>
          </p:cNvSpPr>
          <p:nvPr/>
        </p:nvSpPr>
        <p:spPr bwMode="auto">
          <a:xfrm flipH="1" flipV="1">
            <a:off x="4651375" y="2628900"/>
            <a:ext cx="11113" cy="27654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9463" name="Text Box 90"/>
          <p:cNvSpPr txBox="1">
            <a:spLocks noChangeArrowheads="1"/>
          </p:cNvSpPr>
          <p:nvPr/>
        </p:nvSpPr>
        <p:spPr bwMode="auto">
          <a:xfrm>
            <a:off x="4427538" y="5461000"/>
            <a:ext cx="727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/>
              <a:t>10m</a:t>
            </a:r>
          </a:p>
        </p:txBody>
      </p:sp>
      <p:sp>
        <p:nvSpPr>
          <p:cNvPr id="19464" name="Text Box 91"/>
          <p:cNvSpPr txBox="1">
            <a:spLocks noChangeArrowheads="1"/>
          </p:cNvSpPr>
          <p:nvPr/>
        </p:nvSpPr>
        <p:spPr bwMode="auto">
          <a:xfrm>
            <a:off x="3943350" y="5724525"/>
            <a:ext cx="2127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/>
              <a:t>Distance (m)</a:t>
            </a:r>
          </a:p>
        </p:txBody>
      </p:sp>
      <p:sp>
        <p:nvSpPr>
          <p:cNvPr id="19465" name="Text Box 92"/>
          <p:cNvSpPr txBox="1">
            <a:spLocks noChangeArrowheads="1"/>
          </p:cNvSpPr>
          <p:nvPr/>
        </p:nvSpPr>
        <p:spPr bwMode="auto">
          <a:xfrm>
            <a:off x="6764338" y="5461000"/>
            <a:ext cx="727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/>
              <a:t>20m</a:t>
            </a:r>
          </a:p>
        </p:txBody>
      </p:sp>
      <p:sp>
        <p:nvSpPr>
          <p:cNvPr id="19466" name="Text Box 93"/>
          <p:cNvSpPr txBox="1">
            <a:spLocks noChangeArrowheads="1"/>
          </p:cNvSpPr>
          <p:nvPr/>
        </p:nvSpPr>
        <p:spPr bwMode="auto">
          <a:xfrm rot="-5400000">
            <a:off x="296069" y="3764757"/>
            <a:ext cx="2127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/>
              <a:t>Resistance (ohms)</a:t>
            </a:r>
          </a:p>
        </p:txBody>
      </p:sp>
      <p:sp>
        <p:nvSpPr>
          <p:cNvPr id="19467" name="Text Box 94"/>
          <p:cNvSpPr txBox="1">
            <a:spLocks noChangeArrowheads="1"/>
          </p:cNvSpPr>
          <p:nvPr/>
        </p:nvSpPr>
        <p:spPr bwMode="auto">
          <a:xfrm>
            <a:off x="1498600" y="4711700"/>
            <a:ext cx="539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/>
              <a:t>20</a:t>
            </a:r>
          </a:p>
        </p:txBody>
      </p:sp>
      <p:sp>
        <p:nvSpPr>
          <p:cNvPr id="19468" name="Text Box 95"/>
          <p:cNvSpPr txBox="1">
            <a:spLocks noChangeArrowheads="1"/>
          </p:cNvSpPr>
          <p:nvPr/>
        </p:nvSpPr>
        <p:spPr bwMode="auto">
          <a:xfrm>
            <a:off x="1498600" y="4138613"/>
            <a:ext cx="539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/>
              <a:t>40</a:t>
            </a:r>
          </a:p>
        </p:txBody>
      </p:sp>
      <p:sp>
        <p:nvSpPr>
          <p:cNvPr id="19469" name="Text Box 96"/>
          <p:cNvSpPr txBox="1">
            <a:spLocks noChangeArrowheads="1"/>
          </p:cNvSpPr>
          <p:nvPr/>
        </p:nvSpPr>
        <p:spPr bwMode="auto">
          <a:xfrm>
            <a:off x="1498600" y="3576638"/>
            <a:ext cx="539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/>
              <a:t>60</a:t>
            </a:r>
          </a:p>
        </p:txBody>
      </p:sp>
      <p:sp>
        <p:nvSpPr>
          <p:cNvPr id="19470" name="Text Box 97"/>
          <p:cNvSpPr txBox="1">
            <a:spLocks noChangeArrowheads="1"/>
          </p:cNvSpPr>
          <p:nvPr/>
        </p:nvSpPr>
        <p:spPr bwMode="auto">
          <a:xfrm>
            <a:off x="1520825" y="3070225"/>
            <a:ext cx="539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/>
              <a:t>80</a:t>
            </a:r>
          </a:p>
        </p:txBody>
      </p:sp>
      <p:sp>
        <p:nvSpPr>
          <p:cNvPr id="19471" name="Text Box 98"/>
          <p:cNvSpPr txBox="1">
            <a:spLocks noChangeArrowheads="1"/>
          </p:cNvSpPr>
          <p:nvPr/>
        </p:nvSpPr>
        <p:spPr bwMode="auto">
          <a:xfrm>
            <a:off x="1344613" y="2508250"/>
            <a:ext cx="6492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/>
              <a:t>100</a:t>
            </a:r>
          </a:p>
        </p:txBody>
      </p:sp>
      <p:sp>
        <p:nvSpPr>
          <p:cNvPr id="19472" name="Text Box 99"/>
          <p:cNvSpPr txBox="1">
            <a:spLocks noChangeArrowheads="1"/>
          </p:cNvSpPr>
          <p:nvPr/>
        </p:nvSpPr>
        <p:spPr bwMode="auto">
          <a:xfrm>
            <a:off x="1741488" y="2243138"/>
            <a:ext cx="3635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/>
              <a:t>x</a:t>
            </a:r>
          </a:p>
        </p:txBody>
      </p:sp>
      <p:sp>
        <p:nvSpPr>
          <p:cNvPr id="19473" name="Text Box 100"/>
          <p:cNvSpPr txBox="1">
            <a:spLocks noChangeArrowheads="1"/>
          </p:cNvSpPr>
          <p:nvPr/>
        </p:nvSpPr>
        <p:spPr bwMode="auto">
          <a:xfrm>
            <a:off x="4475163" y="2243138"/>
            <a:ext cx="3635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/>
              <a:t>P</a:t>
            </a:r>
          </a:p>
        </p:txBody>
      </p:sp>
      <p:sp>
        <p:nvSpPr>
          <p:cNvPr id="19474" name="Text Box 101"/>
          <p:cNvSpPr txBox="1">
            <a:spLocks noChangeArrowheads="1"/>
          </p:cNvSpPr>
          <p:nvPr/>
        </p:nvSpPr>
        <p:spPr bwMode="auto">
          <a:xfrm>
            <a:off x="6270625" y="2276475"/>
            <a:ext cx="3635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/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6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6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71" grpId="0" animBg="1"/>
      <p:bldP spid="1647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AU" smtClean="0">
                <a:latin typeface="Arial" charset="0"/>
                <a:cs typeface="Arial" charset="0"/>
              </a:rPr>
              <a:t>Installation Test Certificate</a:t>
            </a:r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5123" name="Content Placeholder 4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327650"/>
          </a:xfrm>
        </p:spPr>
        <p:txBody>
          <a:bodyPr>
            <a:normAutofit lnSpcReduction="10000"/>
          </a:bodyPr>
          <a:lstStyle/>
          <a:p>
            <a:pPr marL="420624" indent="-384048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AU" sz="2000" dirty="0" smtClean="0">
                <a:latin typeface="Arial" pitchFamily="34" charset="0"/>
                <a:cs typeface="Arial" pitchFamily="34" charset="0"/>
              </a:rPr>
              <a:t>After the installation work is complete,  a licensed electrician must carry </a:t>
            </a:r>
          </a:p>
          <a:p>
            <a:pPr marL="420624" indent="-384048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AU" sz="2000" dirty="0" smtClean="0">
                <a:latin typeface="Arial" pitchFamily="34" charset="0"/>
                <a:cs typeface="Arial" pitchFamily="34" charset="0"/>
              </a:rPr>
              <a:t>out checks and tests to make sure that the work meets the </a:t>
            </a:r>
          </a:p>
          <a:p>
            <a:pPr marL="420624" indent="-384048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AU" sz="2000" dirty="0" smtClean="0">
                <a:latin typeface="Arial" pitchFamily="34" charset="0"/>
                <a:cs typeface="Arial" pitchFamily="34" charset="0"/>
              </a:rPr>
              <a:t>requirements of the Wiring Rules.</a:t>
            </a:r>
          </a:p>
          <a:p>
            <a:pPr marL="420624" indent="-384048" fontAlgn="auto">
              <a:spcAft>
                <a:spcPts val="0"/>
              </a:spcAft>
              <a:buFont typeface="Arial" charset="0"/>
              <a:buNone/>
              <a:defRPr/>
            </a:pPr>
            <a:endParaRPr lang="en-AU" sz="2000" dirty="0" smtClean="0">
              <a:latin typeface="Arial" pitchFamily="34" charset="0"/>
              <a:cs typeface="Arial" pitchFamily="34" charset="0"/>
            </a:endParaRPr>
          </a:p>
          <a:p>
            <a:pPr marL="420624" indent="-384048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AU" sz="2000" dirty="0" smtClean="0">
                <a:latin typeface="Arial" pitchFamily="34" charset="0"/>
                <a:cs typeface="Arial" pitchFamily="34" charset="0"/>
              </a:rPr>
              <a:t>Once the work is confirmed as correct, a Notice of Completion is </a:t>
            </a:r>
          </a:p>
          <a:p>
            <a:pPr marL="420624" indent="-384048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AU" sz="2000" dirty="0" smtClean="0">
                <a:latin typeface="Arial" pitchFamily="34" charset="0"/>
                <a:cs typeface="Arial" pitchFamily="34" charset="0"/>
              </a:rPr>
              <a:t>supplied to the network operator, a Safety Certificate to the client and a </a:t>
            </a:r>
          </a:p>
          <a:p>
            <a:pPr marL="420624" indent="-384048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AU" sz="2000" dirty="0" smtClean="0">
                <a:latin typeface="Arial" pitchFamily="34" charset="0"/>
                <a:cs typeface="Arial" pitchFamily="34" charset="0"/>
              </a:rPr>
              <a:t>Installation Test Certificate is fixed inside the meter enclosure.</a:t>
            </a:r>
          </a:p>
          <a:p>
            <a:pPr marL="420624" indent="-384048" fontAlgn="auto">
              <a:spcAft>
                <a:spcPts val="0"/>
              </a:spcAft>
              <a:buFont typeface="Arial" charset="0"/>
              <a:buNone/>
              <a:defRPr/>
            </a:pPr>
            <a:endParaRPr lang="en-AU" sz="2000" dirty="0" smtClean="0">
              <a:latin typeface="Arial" pitchFamily="34" charset="0"/>
              <a:cs typeface="Arial" pitchFamily="34" charset="0"/>
            </a:endParaRPr>
          </a:p>
          <a:p>
            <a:pPr marL="420624" indent="-384048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AU" sz="2000" dirty="0" smtClean="0">
                <a:latin typeface="Arial" pitchFamily="34" charset="0"/>
                <a:cs typeface="Arial" pitchFamily="34" charset="0"/>
              </a:rPr>
              <a:t>The electrician is requested to record some key installation test results </a:t>
            </a:r>
          </a:p>
          <a:p>
            <a:pPr marL="420624" indent="-384048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AU" sz="2000" dirty="0" smtClean="0">
                <a:latin typeface="Arial" pitchFamily="34" charset="0"/>
                <a:cs typeface="Arial" pitchFamily="34" charset="0"/>
              </a:rPr>
              <a:t>and the route of the consumer’s mains cable on a self adhesive label </a:t>
            </a:r>
          </a:p>
          <a:p>
            <a:pPr marL="420624" indent="-384048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AU" sz="2000" dirty="0" smtClean="0">
                <a:latin typeface="Arial" pitchFamily="34" charset="0"/>
                <a:cs typeface="Arial" pitchFamily="34" charset="0"/>
              </a:rPr>
              <a:t>which is also placed inside the meter enclosure.</a:t>
            </a:r>
          </a:p>
          <a:p>
            <a:pPr marL="420624" indent="-384048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AU" sz="2000" dirty="0" smtClean="0">
                <a:latin typeface="Arial" pitchFamily="34" charset="0"/>
                <a:cs typeface="Arial" pitchFamily="34" charset="0"/>
              </a:rPr>
              <a:t>1) Main Earth Resistance</a:t>
            </a:r>
          </a:p>
          <a:p>
            <a:pPr marL="420624" indent="-384048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AU" sz="2000" dirty="0" smtClean="0">
                <a:latin typeface="Arial" pitchFamily="34" charset="0"/>
                <a:cs typeface="Arial" pitchFamily="34" charset="0"/>
              </a:rPr>
              <a:t>2) Earth Continuity or Fault Loop Impedance values of each sub-circuit</a:t>
            </a:r>
          </a:p>
          <a:p>
            <a:pPr marL="420624" indent="-384048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AU" sz="2000" dirty="0" smtClean="0">
                <a:latin typeface="Arial" pitchFamily="34" charset="0"/>
                <a:cs typeface="Arial" pitchFamily="34" charset="0"/>
              </a:rPr>
              <a:t>3) Insulation resistance value for each sub circuit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5CC529EE-9ABE-496F-91CC-26B865EC8BA5}" type="slidenum">
              <a:rPr lang="en-AU"/>
              <a:pPr>
                <a:defRPr/>
              </a:pPr>
              <a:t>3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5"/>
          <p:cNvSpPr>
            <a:spLocks noGrp="1"/>
          </p:cNvSpPr>
          <p:nvPr>
            <p:ph type="title"/>
          </p:nvPr>
        </p:nvSpPr>
        <p:spPr>
          <a:xfrm>
            <a:off x="457200" y="411480"/>
            <a:ext cx="8229600" cy="786384"/>
          </a:xfrm>
        </p:spPr>
        <p:txBody>
          <a:bodyPr/>
          <a:lstStyle/>
          <a:p>
            <a:r>
              <a:rPr lang="en-AU" dirty="0" smtClean="0">
                <a:latin typeface="Arial" charset="0"/>
                <a:cs typeface="Arial" charset="0"/>
              </a:rPr>
              <a:t>Installation </a:t>
            </a:r>
            <a:r>
              <a:rPr lang="en-AU" smtClean="0">
                <a:latin typeface="Arial" charset="0"/>
                <a:cs typeface="Arial" charset="0"/>
              </a:rPr>
              <a:t>Test </a:t>
            </a:r>
            <a:r>
              <a:rPr lang="en-AU" smtClean="0">
                <a:latin typeface="Arial" charset="0"/>
                <a:cs typeface="Arial" charset="0"/>
              </a:rPr>
              <a:t>Certificates</a:t>
            </a:r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11267" name="Text Placeholder 4"/>
          <p:cNvSpPr>
            <a:spLocks noGrp="1"/>
          </p:cNvSpPr>
          <p:nvPr>
            <p:ph type="body" idx="1"/>
          </p:nvPr>
        </p:nvSpPr>
        <p:spPr>
          <a:xfrm>
            <a:off x="457200" y="1700213"/>
            <a:ext cx="2962275" cy="4176712"/>
          </a:xfrm>
        </p:spPr>
        <p:txBody>
          <a:bodyPr/>
          <a:lstStyle/>
          <a:p>
            <a:endParaRPr lang="en-US" smtClean="0">
              <a:cs typeface="Arial" charset="0"/>
            </a:endParaRPr>
          </a:p>
        </p:txBody>
      </p:sp>
      <p:sp>
        <p:nvSpPr>
          <p:cNvPr id="11268" name="Text Placeholder 5"/>
          <p:cNvSpPr>
            <a:spLocks noGrp="1"/>
          </p:cNvSpPr>
          <p:nvPr>
            <p:ph type="body" sz="half" idx="3"/>
          </p:nvPr>
        </p:nvSpPr>
        <p:spPr>
          <a:xfrm>
            <a:off x="539750" y="5516563"/>
            <a:ext cx="8208963" cy="1030541"/>
          </a:xfrm>
        </p:spPr>
        <p:txBody>
          <a:bodyPr/>
          <a:lstStyle/>
          <a:p>
            <a:endParaRPr lang="en-AU" sz="2000" dirty="0" smtClean="0">
              <a:cs typeface="Arial" charset="0"/>
            </a:endParaRPr>
          </a:p>
          <a:p>
            <a:r>
              <a:rPr lang="en-AU" sz="2000" dirty="0" smtClean="0">
                <a:cs typeface="Arial" charset="0"/>
              </a:rPr>
              <a:t>Preliminary/Completion                                     </a:t>
            </a:r>
            <a:r>
              <a:rPr lang="en-AU" sz="2000" dirty="0" smtClean="0">
                <a:cs typeface="Arial" charset="0"/>
              </a:rPr>
              <a:t>	 </a:t>
            </a:r>
            <a:r>
              <a:rPr lang="en-AU" sz="2000" dirty="0" smtClean="0">
                <a:cs typeface="Arial" charset="0"/>
              </a:rPr>
              <a:t>Safety </a:t>
            </a:r>
            <a:r>
              <a:rPr lang="en-AU" sz="2000" dirty="0" smtClean="0">
                <a:cs typeface="Arial" charset="0"/>
              </a:rPr>
              <a:t>Certificate</a:t>
            </a:r>
            <a:endParaRPr lang="en-US" sz="2000" dirty="0" smtClean="0">
              <a:cs typeface="Arial" charset="0"/>
            </a:endParaRPr>
          </a:p>
        </p:txBody>
      </p:sp>
      <p:pic>
        <p:nvPicPr>
          <p:cNvPr id="11269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059113" y="1700213"/>
            <a:ext cx="3330575" cy="4456112"/>
          </a:xfrm>
          <a:noFill/>
        </p:spPr>
      </p:pic>
      <p:pic>
        <p:nvPicPr>
          <p:cNvPr id="11270" name="Picture 5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6156325" y="1844675"/>
            <a:ext cx="2513013" cy="3887788"/>
          </a:xfrm>
          <a:noFill/>
        </p:spPr>
      </p:pic>
      <p:sp>
        <p:nvSpPr>
          <p:cNvPr id="6150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9680782A-C602-4178-8665-BFFEFF0EFA98}" type="slidenum">
              <a:rPr lang="en-AU"/>
              <a:pPr>
                <a:defRPr/>
              </a:pPr>
              <a:t>4</a:t>
            </a:fld>
            <a:endParaRPr lang="en-AU"/>
          </a:p>
        </p:txBody>
      </p:sp>
      <p:pic>
        <p:nvPicPr>
          <p:cNvPr id="11272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1773238"/>
            <a:ext cx="3024187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3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584454"/>
          </a:xfrm>
        </p:spPr>
        <p:txBody>
          <a:bodyPr/>
          <a:lstStyle/>
          <a:p>
            <a:r>
              <a:rPr lang="en-AU" dirty="0" smtClean="0">
                <a:latin typeface="Arial" charset="0"/>
                <a:cs typeface="Arial" charset="0"/>
              </a:rPr>
              <a:t>Checking and Testing</a:t>
            </a:r>
          </a:p>
        </p:txBody>
      </p:sp>
      <p:sp>
        <p:nvSpPr>
          <p:cNvPr id="7171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8888"/>
          </a:xfrm>
        </p:spPr>
        <p:txBody>
          <a:bodyPr>
            <a:normAutofit fontScale="92500"/>
          </a:bodyPr>
          <a:lstStyle/>
          <a:p>
            <a:pPr marL="457200" indent="-457200" fontAlgn="auto">
              <a:spcAft>
                <a:spcPts val="0"/>
              </a:spcAft>
              <a:buNone/>
              <a:defRPr/>
            </a:pPr>
            <a:r>
              <a:rPr lang="en-AU" sz="2000" b="1" dirty="0" smtClean="0">
                <a:latin typeface="Arial" pitchFamily="34" charset="0"/>
                <a:cs typeface="Arial" pitchFamily="34" charset="0"/>
              </a:rPr>
              <a:t>1)	</a:t>
            </a:r>
            <a:r>
              <a:rPr lang="en-AU" sz="2000" b="1" u="sng" dirty="0" smtClean="0">
                <a:latin typeface="Arial" pitchFamily="34" charset="0"/>
                <a:cs typeface="Arial" pitchFamily="34" charset="0"/>
              </a:rPr>
              <a:t>Visual </a:t>
            </a:r>
            <a:r>
              <a:rPr lang="en-AU" sz="2000" b="1" u="sng" dirty="0" smtClean="0">
                <a:latin typeface="Arial" pitchFamily="34" charset="0"/>
                <a:cs typeface="Arial" pitchFamily="34" charset="0"/>
              </a:rPr>
              <a:t>Inspection </a:t>
            </a:r>
            <a:r>
              <a:rPr lang="en-AU" sz="2000" dirty="0" smtClean="0">
                <a:latin typeface="Arial" pitchFamily="34" charset="0"/>
                <a:cs typeface="Arial" pitchFamily="34" charset="0"/>
              </a:rPr>
              <a:t>- should be carried out whilst referring to a plan to </a:t>
            </a:r>
            <a:r>
              <a:rPr lang="en-AU" sz="2000" dirty="0" smtClean="0">
                <a:latin typeface="Arial" pitchFamily="34" charset="0"/>
                <a:cs typeface="Arial" pitchFamily="34" charset="0"/>
              </a:rPr>
              <a:t>ensure </a:t>
            </a:r>
            <a:r>
              <a:rPr lang="en-AU" sz="2000" dirty="0" smtClean="0">
                <a:latin typeface="Arial" pitchFamily="34" charset="0"/>
                <a:cs typeface="Arial" pitchFamily="34" charset="0"/>
              </a:rPr>
              <a:t>a systematic check to pick up any omissions and to verify that </a:t>
            </a:r>
            <a:r>
              <a:rPr lang="en-AU" sz="20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AU" sz="2000" dirty="0" smtClean="0">
                <a:latin typeface="Arial" pitchFamily="34" charset="0"/>
                <a:cs typeface="Arial" pitchFamily="34" charset="0"/>
              </a:rPr>
              <a:t>work complies with the requirements of the applicable standards.</a:t>
            </a:r>
          </a:p>
          <a:p>
            <a:pPr marL="457200" indent="-457200" fontAlgn="auto">
              <a:spcAft>
                <a:spcPts val="0"/>
              </a:spcAft>
              <a:buFont typeface="Arial" charset="0"/>
              <a:buNone/>
              <a:defRPr/>
            </a:pPr>
            <a:endParaRPr lang="en-AU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fontAlgn="auto">
              <a:spcAft>
                <a:spcPts val="0"/>
              </a:spcAft>
              <a:buNone/>
              <a:defRPr/>
            </a:pPr>
            <a:r>
              <a:rPr lang="en-AU" sz="2000" b="1" dirty="0" smtClean="0">
                <a:latin typeface="Arial" pitchFamily="34" charset="0"/>
                <a:cs typeface="Arial" pitchFamily="34" charset="0"/>
              </a:rPr>
              <a:t>2)	</a:t>
            </a:r>
            <a:r>
              <a:rPr lang="en-AU" sz="2000" b="1" u="sng" dirty="0" smtClean="0">
                <a:latin typeface="Arial" pitchFamily="34" charset="0"/>
                <a:cs typeface="Arial" pitchFamily="34" charset="0"/>
              </a:rPr>
              <a:t>Earth </a:t>
            </a:r>
            <a:r>
              <a:rPr lang="en-AU" sz="2000" b="1" u="sng" dirty="0" smtClean="0">
                <a:latin typeface="Arial" pitchFamily="34" charset="0"/>
                <a:cs typeface="Arial" pitchFamily="34" charset="0"/>
              </a:rPr>
              <a:t>Resistance and Continuity Tests </a:t>
            </a:r>
            <a:r>
              <a:rPr lang="en-AU" sz="2000" dirty="0" smtClean="0">
                <a:latin typeface="Arial" pitchFamily="34" charset="0"/>
                <a:cs typeface="Arial" pitchFamily="34" charset="0"/>
              </a:rPr>
              <a:t>- this test includes the </a:t>
            </a:r>
          </a:p>
          <a:p>
            <a:pPr marL="457200" indent="-457200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AU" sz="2000" dirty="0" smtClean="0">
                <a:latin typeface="Arial" pitchFamily="34" charset="0"/>
                <a:cs typeface="Arial" pitchFamily="34" charset="0"/>
              </a:rPr>
              <a:t>main earthing conductor, protective earth conductors and bonding </a:t>
            </a:r>
          </a:p>
          <a:p>
            <a:pPr marL="457200" indent="-457200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AU" sz="2000" dirty="0" smtClean="0">
                <a:latin typeface="Arial" pitchFamily="34" charset="0"/>
                <a:cs typeface="Arial" pitchFamily="34" charset="0"/>
              </a:rPr>
              <a:t>conductors. </a:t>
            </a:r>
          </a:p>
          <a:p>
            <a:pPr marL="457200" indent="-457200" fontAlgn="auto">
              <a:spcAft>
                <a:spcPts val="0"/>
              </a:spcAft>
              <a:buFont typeface="Arial" charset="0"/>
              <a:buNone/>
              <a:defRPr/>
            </a:pPr>
            <a:endParaRPr lang="en-AU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fontAlgn="auto">
              <a:spcAft>
                <a:spcPts val="0"/>
              </a:spcAft>
              <a:buNone/>
              <a:defRPr/>
            </a:pPr>
            <a:r>
              <a:rPr lang="en-AU" sz="2000" b="1" dirty="0" smtClean="0">
                <a:latin typeface="Arial" pitchFamily="34" charset="0"/>
                <a:cs typeface="Arial" pitchFamily="34" charset="0"/>
              </a:rPr>
              <a:t>3)	</a:t>
            </a:r>
            <a:r>
              <a:rPr lang="en-AU" sz="2000" b="1" u="sng" dirty="0" smtClean="0">
                <a:latin typeface="Arial" pitchFamily="34" charset="0"/>
                <a:cs typeface="Arial" pitchFamily="34" charset="0"/>
              </a:rPr>
              <a:t>Insulation </a:t>
            </a:r>
            <a:r>
              <a:rPr lang="en-AU" sz="2000" b="1" u="sng" dirty="0" smtClean="0">
                <a:latin typeface="Arial" pitchFamily="34" charset="0"/>
                <a:cs typeface="Arial" pitchFamily="34" charset="0"/>
              </a:rPr>
              <a:t>Resistance Test </a:t>
            </a:r>
            <a:r>
              <a:rPr lang="en-AU" sz="2000" dirty="0" smtClean="0">
                <a:latin typeface="Arial" pitchFamily="34" charset="0"/>
                <a:cs typeface="Arial" pitchFamily="34" charset="0"/>
              </a:rPr>
              <a:t>- this test is necessary to ensure that the </a:t>
            </a:r>
          </a:p>
          <a:p>
            <a:pPr marL="457200" indent="-457200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AU" sz="2000" dirty="0" smtClean="0">
                <a:latin typeface="Arial" pitchFamily="34" charset="0"/>
                <a:cs typeface="Arial" pitchFamily="34" charset="0"/>
              </a:rPr>
              <a:t>insulation resistance between live parts/conductors and earth is </a:t>
            </a:r>
          </a:p>
          <a:p>
            <a:pPr marL="457200" indent="-457200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AU" sz="2000" dirty="0" smtClean="0">
                <a:latin typeface="Arial" pitchFamily="34" charset="0"/>
                <a:cs typeface="Arial" pitchFamily="34" charset="0"/>
              </a:rPr>
              <a:t>adequate.</a:t>
            </a:r>
          </a:p>
          <a:p>
            <a:pPr marL="457200" indent="-457200" fontAlgn="auto">
              <a:spcAft>
                <a:spcPts val="0"/>
              </a:spcAft>
              <a:buFont typeface="Arial" charset="0"/>
              <a:buNone/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AU" sz="2000" b="1" dirty="0" smtClean="0">
                <a:latin typeface="Arial" pitchFamily="34" charset="0"/>
                <a:cs typeface="Arial" pitchFamily="34" charset="0"/>
              </a:rPr>
              <a:t>4) 	</a:t>
            </a:r>
            <a:r>
              <a:rPr lang="en-AU" sz="2000" b="1" u="sng" dirty="0" smtClean="0">
                <a:latin typeface="Arial" pitchFamily="34" charset="0"/>
                <a:cs typeface="Arial" pitchFamily="34" charset="0"/>
              </a:rPr>
              <a:t>Polarity </a:t>
            </a:r>
            <a:r>
              <a:rPr lang="en-AU" sz="2000" b="1" u="sng" dirty="0" smtClean="0">
                <a:latin typeface="Arial" pitchFamily="34" charset="0"/>
                <a:cs typeface="Arial" pitchFamily="34" charset="0"/>
              </a:rPr>
              <a:t>Test </a:t>
            </a:r>
            <a:r>
              <a:rPr lang="en-AU" sz="2000" dirty="0" smtClean="0">
                <a:latin typeface="Arial" pitchFamily="34" charset="0"/>
                <a:cs typeface="Arial" pitchFamily="34" charset="0"/>
              </a:rPr>
              <a:t>- used to ensure correct connection of active, neutral </a:t>
            </a:r>
          </a:p>
          <a:p>
            <a:pPr marL="457200" indent="-457200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AU" sz="2000" dirty="0" smtClean="0">
                <a:latin typeface="Arial" pitchFamily="34" charset="0"/>
                <a:cs typeface="Arial" pitchFamily="34" charset="0"/>
              </a:rPr>
              <a:t>and  earthing conductors.</a:t>
            </a:r>
          </a:p>
          <a:p>
            <a:pPr marL="457200" indent="-457200" fontAlgn="auto">
              <a:spcAft>
                <a:spcPts val="0"/>
              </a:spcAft>
              <a:buFont typeface="Wingdings 2"/>
              <a:buChar char=""/>
              <a:defRPr/>
            </a:pPr>
            <a:endParaRPr lang="en-US" sz="2000" dirty="0" smtClean="0">
              <a:cs typeface="Arial" charset="0"/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ACE7889D-66E6-49B3-AA4B-F0AB7427EF81}" type="slidenum">
              <a:rPr lang="en-AU"/>
              <a:pPr>
                <a:defRPr/>
              </a:pPr>
              <a:t>5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593598"/>
          </a:xfrm>
        </p:spPr>
        <p:txBody>
          <a:bodyPr/>
          <a:lstStyle/>
          <a:p>
            <a:r>
              <a:rPr lang="en-AU" dirty="0" smtClean="0">
                <a:latin typeface="Arial" charset="0"/>
                <a:cs typeface="Arial" charset="0"/>
              </a:rPr>
              <a:t>Checking and Testing</a:t>
            </a:r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57200" y="1618488"/>
            <a:ext cx="8229600" cy="450767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AU" sz="2000" b="1" dirty="0" smtClean="0">
                <a:latin typeface="Arial" pitchFamily="34" charset="0"/>
                <a:cs typeface="Arial" pitchFamily="34" charset="0"/>
              </a:rPr>
              <a:t>5)  </a:t>
            </a:r>
            <a:r>
              <a:rPr lang="en-AU" sz="2000" b="1" u="sng" dirty="0" smtClean="0">
                <a:latin typeface="Arial" pitchFamily="34" charset="0"/>
                <a:cs typeface="Arial" pitchFamily="34" charset="0"/>
              </a:rPr>
              <a:t>Correct Circuit Connections </a:t>
            </a:r>
            <a:r>
              <a:rPr lang="en-AU" sz="2000" dirty="0" smtClean="0">
                <a:latin typeface="Arial" pitchFamily="34" charset="0"/>
                <a:cs typeface="Arial" pitchFamily="34" charset="0"/>
              </a:rPr>
              <a:t>- this test checks earthing conductors </a:t>
            </a:r>
            <a:r>
              <a:rPr lang="en-AU" sz="2000" dirty="0" smtClean="0">
                <a:latin typeface="Arial" pitchFamily="34" charset="0"/>
                <a:cs typeface="Arial" pitchFamily="34" charset="0"/>
              </a:rPr>
              <a:t>do </a:t>
            </a:r>
            <a:r>
              <a:rPr lang="en-AU" sz="2000" dirty="0" smtClean="0">
                <a:latin typeface="Arial" pitchFamily="34" charset="0"/>
                <a:cs typeface="Arial" pitchFamily="34" charset="0"/>
              </a:rPr>
              <a:t>not  carry current during normal operation and no short circuit exists.</a:t>
            </a:r>
          </a:p>
          <a:p>
            <a:pPr>
              <a:buFont typeface="Arial" charset="0"/>
              <a:buNone/>
            </a:pPr>
            <a:endParaRPr lang="en-AU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None/>
            </a:pPr>
            <a:r>
              <a:rPr lang="en-AU" sz="2000" b="1" dirty="0" smtClean="0">
                <a:latin typeface="Arial" pitchFamily="34" charset="0"/>
                <a:cs typeface="Arial" pitchFamily="34" charset="0"/>
              </a:rPr>
              <a:t>6) </a:t>
            </a:r>
            <a:r>
              <a:rPr lang="en-AU" sz="2000" b="1" u="sng" dirty="0" smtClean="0">
                <a:latin typeface="Arial" pitchFamily="34" charset="0"/>
                <a:cs typeface="Arial" pitchFamily="34" charset="0"/>
              </a:rPr>
              <a:t>Fault Loop Impedance </a:t>
            </a:r>
            <a:r>
              <a:rPr lang="en-AU" sz="2000" dirty="0" smtClean="0">
                <a:latin typeface="Arial" pitchFamily="34" charset="0"/>
                <a:cs typeface="Arial" pitchFamily="34" charset="0"/>
              </a:rPr>
              <a:t>- measures the fault loop impedance of each </a:t>
            </a:r>
            <a:r>
              <a:rPr lang="en-AU" sz="2000" dirty="0" smtClean="0">
                <a:latin typeface="Arial" pitchFamily="34" charset="0"/>
                <a:cs typeface="Arial" pitchFamily="34" charset="0"/>
              </a:rPr>
              <a:t>circuit </a:t>
            </a:r>
            <a:r>
              <a:rPr lang="en-AU" sz="2000" dirty="0" smtClean="0">
                <a:latin typeface="Arial" pitchFamily="34" charset="0"/>
                <a:cs typeface="Arial" pitchFamily="34" charset="0"/>
              </a:rPr>
              <a:t>to verify the protective device will operate. </a:t>
            </a:r>
          </a:p>
          <a:p>
            <a:pPr>
              <a:buFont typeface="Arial" charset="0"/>
              <a:buNone/>
            </a:pPr>
            <a:endParaRPr lang="en-AU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None/>
            </a:pPr>
            <a:r>
              <a:rPr lang="en-AU" sz="2000" b="1" dirty="0" smtClean="0">
                <a:latin typeface="Arial" pitchFamily="34" charset="0"/>
                <a:cs typeface="Arial" pitchFamily="34" charset="0"/>
              </a:rPr>
              <a:t>7) </a:t>
            </a:r>
            <a:r>
              <a:rPr lang="en-AU" sz="2000" b="1" u="sng" dirty="0" smtClean="0">
                <a:latin typeface="Arial" pitchFamily="34" charset="0"/>
                <a:cs typeface="Arial" pitchFamily="34" charset="0"/>
              </a:rPr>
              <a:t>Verification of RCD (residual current device) Operation </a:t>
            </a:r>
            <a:r>
              <a:rPr lang="en-AU" sz="2000" dirty="0" smtClean="0">
                <a:latin typeface="Arial" pitchFamily="34" charset="0"/>
                <a:cs typeface="Arial" pitchFamily="34" charset="0"/>
              </a:rPr>
              <a:t>- testing of </a:t>
            </a:r>
            <a:r>
              <a:rPr lang="en-AU" sz="2000" dirty="0" smtClean="0">
                <a:latin typeface="Arial" pitchFamily="34" charset="0"/>
                <a:cs typeface="Arial" pitchFamily="34" charset="0"/>
              </a:rPr>
              <a:t>RCDs </a:t>
            </a:r>
            <a:r>
              <a:rPr lang="en-AU" sz="2000" dirty="0" smtClean="0">
                <a:latin typeface="Arial" pitchFamily="34" charset="0"/>
                <a:cs typeface="Arial" pitchFamily="34" charset="0"/>
              </a:rPr>
              <a:t>is carried out to ensure that the RCD operates.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None/>
            </a:pPr>
            <a:endParaRPr lang="en-US" dirty="0" smtClean="0">
              <a:cs typeface="Arial" charset="0"/>
            </a:endParaRP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821AFB2F-CA57-4933-8F87-FAA07B86510E}" type="slidenum">
              <a:rPr lang="en-AU"/>
              <a:pPr>
                <a:defRPr/>
              </a:pPr>
              <a:t>6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9.2 Functional blocks of an electrical installation</a:t>
            </a:r>
            <a:r>
              <a:rPr lang="en-AU" sz="4000" smtClean="0"/>
              <a:t> </a:t>
            </a: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2338388" y="3357563"/>
            <a:ext cx="1296987" cy="1150937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4930775" y="3357563"/>
            <a:ext cx="1296988" cy="1150937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6149" name="Group 13"/>
          <p:cNvGrpSpPr>
            <a:grpSpLocks/>
          </p:cNvGrpSpPr>
          <p:nvPr/>
        </p:nvGrpSpPr>
        <p:grpSpPr bwMode="auto">
          <a:xfrm>
            <a:off x="7812088" y="3789363"/>
            <a:ext cx="576262" cy="287337"/>
            <a:chOff x="4649" y="2523"/>
            <a:chExt cx="363" cy="181"/>
          </a:xfrm>
        </p:grpSpPr>
        <p:sp>
          <p:nvSpPr>
            <p:cNvPr id="3079" name="Rectangle 7"/>
            <p:cNvSpPr>
              <a:spLocks noChangeArrowheads="1"/>
            </p:cNvSpPr>
            <p:nvPr/>
          </p:nvSpPr>
          <p:spPr bwMode="auto">
            <a:xfrm>
              <a:off x="4649" y="2523"/>
              <a:ext cx="91" cy="181"/>
            </a:xfrm>
            <a:prstGeom prst="rect">
              <a:avLst/>
            </a:prstGeom>
            <a:solidFill>
              <a:srgbClr val="FFCCFF"/>
            </a:solidFill>
            <a:ln w="38100">
              <a:solidFill>
                <a:srgbClr val="009999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080" name="Rectangle 8"/>
            <p:cNvSpPr>
              <a:spLocks noChangeArrowheads="1"/>
            </p:cNvSpPr>
            <p:nvPr/>
          </p:nvSpPr>
          <p:spPr bwMode="auto">
            <a:xfrm>
              <a:off x="4740" y="2523"/>
              <a:ext cx="91" cy="181"/>
            </a:xfrm>
            <a:prstGeom prst="rect">
              <a:avLst/>
            </a:prstGeom>
            <a:solidFill>
              <a:srgbClr val="FFCCFF"/>
            </a:solidFill>
            <a:ln w="38100">
              <a:solidFill>
                <a:srgbClr val="009999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081" name="Rectangle 9"/>
            <p:cNvSpPr>
              <a:spLocks noChangeArrowheads="1"/>
            </p:cNvSpPr>
            <p:nvPr/>
          </p:nvSpPr>
          <p:spPr bwMode="auto">
            <a:xfrm>
              <a:off x="4830" y="2523"/>
              <a:ext cx="91" cy="181"/>
            </a:xfrm>
            <a:prstGeom prst="rect">
              <a:avLst/>
            </a:prstGeom>
            <a:solidFill>
              <a:srgbClr val="FFCCFF"/>
            </a:solidFill>
            <a:ln w="38100">
              <a:solidFill>
                <a:srgbClr val="009999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082" name="Rectangle 10"/>
            <p:cNvSpPr>
              <a:spLocks noChangeArrowheads="1"/>
            </p:cNvSpPr>
            <p:nvPr/>
          </p:nvSpPr>
          <p:spPr bwMode="auto">
            <a:xfrm>
              <a:off x="4921" y="2523"/>
              <a:ext cx="91" cy="181"/>
            </a:xfrm>
            <a:prstGeom prst="rect">
              <a:avLst/>
            </a:prstGeom>
            <a:solidFill>
              <a:srgbClr val="FFCCFF"/>
            </a:solidFill>
            <a:ln w="38100">
              <a:solidFill>
                <a:srgbClr val="009999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6150" name="Line 11"/>
          <p:cNvSpPr>
            <a:spLocks noChangeShapeType="1"/>
          </p:cNvSpPr>
          <p:nvPr/>
        </p:nvSpPr>
        <p:spPr bwMode="auto">
          <a:xfrm>
            <a:off x="3635375" y="3933825"/>
            <a:ext cx="1295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6151" name="Line 12"/>
          <p:cNvSpPr>
            <a:spLocks noChangeShapeType="1"/>
          </p:cNvSpPr>
          <p:nvPr/>
        </p:nvSpPr>
        <p:spPr bwMode="auto">
          <a:xfrm>
            <a:off x="6227763" y="3933825"/>
            <a:ext cx="15843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6152" name="Line 15"/>
          <p:cNvSpPr>
            <a:spLocks noChangeShapeType="1"/>
          </p:cNvSpPr>
          <p:nvPr/>
        </p:nvSpPr>
        <p:spPr bwMode="auto">
          <a:xfrm>
            <a:off x="827088" y="3933825"/>
            <a:ext cx="15113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3275013" y="4221163"/>
            <a:ext cx="20875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AU">
                <a:solidFill>
                  <a:schemeClr val="tx2"/>
                </a:solidFill>
              </a:rPr>
              <a:t>Submains</a:t>
            </a:r>
          </a:p>
        </p:txBody>
      </p:sp>
      <p:sp>
        <p:nvSpPr>
          <p:cNvPr id="3092" name="Text Box 20"/>
          <p:cNvSpPr txBox="1">
            <a:spLocks noChangeArrowheads="1"/>
          </p:cNvSpPr>
          <p:nvPr/>
        </p:nvSpPr>
        <p:spPr bwMode="auto">
          <a:xfrm>
            <a:off x="5938838" y="4005263"/>
            <a:ext cx="2087562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AU">
                <a:solidFill>
                  <a:schemeClr val="tx2"/>
                </a:solidFill>
              </a:rPr>
              <a:t>Final </a:t>
            </a:r>
          </a:p>
          <a:p>
            <a:pPr algn="ctr">
              <a:spcBef>
                <a:spcPct val="50000"/>
              </a:spcBef>
            </a:pPr>
            <a:r>
              <a:rPr lang="en-AU">
                <a:solidFill>
                  <a:schemeClr val="tx2"/>
                </a:solidFill>
              </a:rPr>
              <a:t>Subcircuit</a:t>
            </a:r>
          </a:p>
        </p:txBody>
      </p:sp>
      <p:sp>
        <p:nvSpPr>
          <p:cNvPr id="3094" name="Text Box 22"/>
          <p:cNvSpPr txBox="1">
            <a:spLocks noChangeArrowheads="1"/>
          </p:cNvSpPr>
          <p:nvPr/>
        </p:nvSpPr>
        <p:spPr bwMode="auto">
          <a:xfrm>
            <a:off x="4859338" y="3500438"/>
            <a:ext cx="1512887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AU" dirty="0">
                <a:solidFill>
                  <a:schemeClr val="bg1"/>
                </a:solidFill>
              </a:rPr>
              <a:t>Distribution </a:t>
            </a:r>
          </a:p>
          <a:p>
            <a:pPr algn="ctr">
              <a:spcBef>
                <a:spcPct val="50000"/>
              </a:spcBef>
            </a:pPr>
            <a:r>
              <a:rPr lang="en-AU" dirty="0">
                <a:solidFill>
                  <a:schemeClr val="bg1"/>
                </a:solidFill>
              </a:rPr>
              <a:t>Board</a:t>
            </a:r>
          </a:p>
        </p:txBody>
      </p:sp>
      <p:sp>
        <p:nvSpPr>
          <p:cNvPr id="3095" name="Text Box 23"/>
          <p:cNvSpPr txBox="1">
            <a:spLocks noChangeArrowheads="1"/>
          </p:cNvSpPr>
          <p:nvPr/>
        </p:nvSpPr>
        <p:spPr bwMode="auto">
          <a:xfrm>
            <a:off x="7451725" y="3429000"/>
            <a:ext cx="1152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AU">
                <a:solidFill>
                  <a:schemeClr val="tx2"/>
                </a:solidFill>
              </a:rPr>
              <a:t>Load</a:t>
            </a:r>
          </a:p>
        </p:txBody>
      </p:sp>
      <p:sp>
        <p:nvSpPr>
          <p:cNvPr id="6157" name="Oval 25"/>
          <p:cNvSpPr>
            <a:spLocks noChangeArrowheads="1"/>
          </p:cNvSpPr>
          <p:nvPr/>
        </p:nvSpPr>
        <p:spPr bwMode="auto">
          <a:xfrm>
            <a:off x="754063" y="3860800"/>
            <a:ext cx="144462" cy="144463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8" name="AutoShape 26"/>
          <p:cNvSpPr>
            <a:spLocks noChangeArrowheads="1"/>
          </p:cNvSpPr>
          <p:nvPr/>
        </p:nvSpPr>
        <p:spPr bwMode="auto">
          <a:xfrm>
            <a:off x="1547813" y="3789363"/>
            <a:ext cx="431800" cy="287337"/>
          </a:xfrm>
          <a:prstGeom prst="rightArrow">
            <a:avLst>
              <a:gd name="adj1" fmla="val 50000"/>
              <a:gd name="adj2" fmla="val 3756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099" name="AutoShape 27"/>
          <p:cNvSpPr>
            <a:spLocks noChangeArrowheads="1"/>
          </p:cNvSpPr>
          <p:nvPr/>
        </p:nvSpPr>
        <p:spPr bwMode="auto">
          <a:xfrm>
            <a:off x="4211638" y="3789363"/>
            <a:ext cx="431800" cy="287337"/>
          </a:xfrm>
          <a:prstGeom prst="rightArrow">
            <a:avLst>
              <a:gd name="adj1" fmla="val 50000"/>
              <a:gd name="adj2" fmla="val 3756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100" name="AutoShape 28"/>
          <p:cNvSpPr>
            <a:spLocks noChangeArrowheads="1"/>
          </p:cNvSpPr>
          <p:nvPr/>
        </p:nvSpPr>
        <p:spPr bwMode="auto">
          <a:xfrm>
            <a:off x="6804025" y="3789363"/>
            <a:ext cx="431800" cy="287337"/>
          </a:xfrm>
          <a:prstGeom prst="rightArrow">
            <a:avLst>
              <a:gd name="adj1" fmla="val 50000"/>
              <a:gd name="adj2" fmla="val 3756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103" name="Text Box 31"/>
          <p:cNvSpPr txBox="1">
            <a:spLocks noChangeArrowheads="1"/>
          </p:cNvSpPr>
          <p:nvPr/>
        </p:nvSpPr>
        <p:spPr bwMode="auto">
          <a:xfrm>
            <a:off x="2339975" y="3500438"/>
            <a:ext cx="1223963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AU">
                <a:solidFill>
                  <a:schemeClr val="tx2"/>
                </a:solidFill>
              </a:rPr>
              <a:t>Main </a:t>
            </a:r>
          </a:p>
          <a:p>
            <a:pPr algn="ctr">
              <a:spcBef>
                <a:spcPct val="50000"/>
              </a:spcBef>
            </a:pPr>
            <a:r>
              <a:rPr lang="en-AU">
                <a:solidFill>
                  <a:schemeClr val="tx2"/>
                </a:solidFill>
              </a:rPr>
              <a:t>Board</a:t>
            </a:r>
          </a:p>
        </p:txBody>
      </p:sp>
      <p:sp>
        <p:nvSpPr>
          <p:cNvPr id="3104" name="Text Box 32"/>
          <p:cNvSpPr txBox="1">
            <a:spLocks noChangeArrowheads="1"/>
          </p:cNvSpPr>
          <p:nvPr/>
        </p:nvSpPr>
        <p:spPr bwMode="auto">
          <a:xfrm>
            <a:off x="539750" y="4005263"/>
            <a:ext cx="2087563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AU">
                <a:solidFill>
                  <a:schemeClr val="tx2"/>
                </a:solidFill>
              </a:rPr>
              <a:t>Consumer’s</a:t>
            </a:r>
          </a:p>
          <a:p>
            <a:pPr algn="ctr">
              <a:spcBef>
                <a:spcPct val="50000"/>
              </a:spcBef>
            </a:pPr>
            <a:r>
              <a:rPr lang="en-AU">
                <a:solidFill>
                  <a:schemeClr val="tx2"/>
                </a:solidFill>
              </a:rPr>
              <a:t> Mains</a:t>
            </a:r>
          </a:p>
        </p:txBody>
      </p:sp>
      <p:sp>
        <p:nvSpPr>
          <p:cNvPr id="3105" name="Text Box 33"/>
          <p:cNvSpPr txBox="1">
            <a:spLocks noChangeArrowheads="1"/>
          </p:cNvSpPr>
          <p:nvPr/>
        </p:nvSpPr>
        <p:spPr bwMode="auto">
          <a:xfrm>
            <a:off x="0" y="2997200"/>
            <a:ext cx="2087563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AU">
                <a:solidFill>
                  <a:schemeClr val="tx2"/>
                </a:solidFill>
              </a:rPr>
              <a:t>Point of </a:t>
            </a:r>
          </a:p>
          <a:p>
            <a:pPr algn="ctr">
              <a:spcBef>
                <a:spcPct val="50000"/>
              </a:spcBef>
            </a:pPr>
            <a:r>
              <a:rPr lang="en-AU">
                <a:solidFill>
                  <a:schemeClr val="tx2"/>
                </a:solidFill>
              </a:rPr>
              <a:t>Supply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3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0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2" dur="500"/>
                                        <p:tgtEl>
                                          <p:spTgt spid="3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1" grpId="0"/>
      <p:bldP spid="3092" grpId="0"/>
      <p:bldP spid="3094" grpId="0" build="allAtOnce"/>
      <p:bldP spid="3095" grpId="0"/>
      <p:bldP spid="3103" grpId="0"/>
      <p:bldP spid="3104" grpId="0"/>
      <p:bldP spid="310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Figure 9.5 Visual inspection of earthing system</a:t>
            </a:r>
            <a:r>
              <a:rPr lang="en-AU" sz="4000" smtClean="0"/>
              <a:t> </a:t>
            </a:r>
          </a:p>
        </p:txBody>
      </p:sp>
      <p:pic>
        <p:nvPicPr>
          <p:cNvPr id="717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0638" y="1949450"/>
            <a:ext cx="6861175" cy="392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2468563" y="4968875"/>
            <a:ext cx="1409700" cy="330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4714875" y="4143375"/>
            <a:ext cx="1155700" cy="330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4957763" y="4837113"/>
            <a:ext cx="1485900" cy="3413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6567488" y="4627563"/>
            <a:ext cx="1485900" cy="3413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4894263" y="2952750"/>
            <a:ext cx="1485900" cy="4365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2701925" y="2271713"/>
            <a:ext cx="1485900" cy="660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animBg="1"/>
      <p:bldP spid="8198" grpId="0" animBg="1"/>
      <p:bldP spid="8199" grpId="0" animBg="1"/>
      <p:bldP spid="8200" grpId="0" animBg="1"/>
      <p:bldP spid="8201" grpId="0" animBg="1"/>
      <p:bldP spid="820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1484313"/>
            <a:ext cx="5832475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7143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/>
              <a:t>Figure 9.12 Measuring resistance of </a:t>
            </a:r>
            <a:br>
              <a:rPr lang="en-US" sz="2400" dirty="0"/>
            </a:br>
            <a:r>
              <a:rPr lang="en-US" sz="2400" dirty="0"/>
              <a:t>main </a:t>
            </a:r>
            <a:r>
              <a:rPr lang="en-US" sz="2400" dirty="0" err="1"/>
              <a:t>earthing</a:t>
            </a:r>
            <a:r>
              <a:rPr lang="en-US" sz="2400" dirty="0"/>
              <a:t> conductor</a:t>
            </a:r>
            <a:endParaRPr lang="en-AU" sz="2400" dirty="0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3419475" y="3213100"/>
            <a:ext cx="1368425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197" name="Group 8"/>
          <p:cNvGrpSpPr>
            <a:grpSpLocks/>
          </p:cNvGrpSpPr>
          <p:nvPr/>
        </p:nvGrpSpPr>
        <p:grpSpPr bwMode="auto">
          <a:xfrm>
            <a:off x="3275013" y="4005263"/>
            <a:ext cx="1800225" cy="0"/>
            <a:chOff x="2290" y="3884"/>
            <a:chExt cx="1134" cy="0"/>
          </a:xfrm>
        </p:grpSpPr>
        <p:sp>
          <p:nvSpPr>
            <p:cNvPr id="8205" name="Line 7"/>
            <p:cNvSpPr>
              <a:spLocks noChangeShapeType="1"/>
            </p:cNvSpPr>
            <p:nvPr/>
          </p:nvSpPr>
          <p:spPr bwMode="auto">
            <a:xfrm>
              <a:off x="2290" y="3884"/>
              <a:ext cx="1134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206" name="Line 6"/>
            <p:cNvSpPr>
              <a:spLocks noChangeShapeType="1"/>
            </p:cNvSpPr>
            <p:nvPr/>
          </p:nvSpPr>
          <p:spPr bwMode="auto">
            <a:xfrm>
              <a:off x="2290" y="3884"/>
              <a:ext cx="1134" cy="0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</p:grpSp>
      <p:grpSp>
        <p:nvGrpSpPr>
          <p:cNvPr id="8198" name="Group 9"/>
          <p:cNvGrpSpPr>
            <a:grpSpLocks/>
          </p:cNvGrpSpPr>
          <p:nvPr/>
        </p:nvGrpSpPr>
        <p:grpSpPr bwMode="auto">
          <a:xfrm rot="5400000">
            <a:off x="4859338" y="3789363"/>
            <a:ext cx="358775" cy="73025"/>
            <a:chOff x="2290" y="3884"/>
            <a:chExt cx="1134" cy="0"/>
          </a:xfrm>
        </p:grpSpPr>
        <p:sp>
          <p:nvSpPr>
            <p:cNvPr id="8203" name="Line 10"/>
            <p:cNvSpPr>
              <a:spLocks noChangeShapeType="1"/>
            </p:cNvSpPr>
            <p:nvPr/>
          </p:nvSpPr>
          <p:spPr bwMode="auto">
            <a:xfrm>
              <a:off x="2290" y="3884"/>
              <a:ext cx="1134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204" name="Line 11"/>
            <p:cNvSpPr>
              <a:spLocks noChangeShapeType="1"/>
            </p:cNvSpPr>
            <p:nvPr/>
          </p:nvSpPr>
          <p:spPr bwMode="auto">
            <a:xfrm>
              <a:off x="2290" y="3884"/>
              <a:ext cx="1134" cy="0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 rot="5400000">
            <a:off x="3060700" y="3789363"/>
            <a:ext cx="358775" cy="73025"/>
            <a:chOff x="2290" y="3884"/>
            <a:chExt cx="1134" cy="0"/>
          </a:xfrm>
        </p:grpSpPr>
        <p:sp>
          <p:nvSpPr>
            <p:cNvPr id="8201" name="Line 13"/>
            <p:cNvSpPr>
              <a:spLocks noChangeShapeType="1"/>
            </p:cNvSpPr>
            <p:nvPr/>
          </p:nvSpPr>
          <p:spPr bwMode="auto">
            <a:xfrm>
              <a:off x="2290" y="3884"/>
              <a:ext cx="1134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202" name="Line 14"/>
            <p:cNvSpPr>
              <a:spLocks noChangeShapeType="1"/>
            </p:cNvSpPr>
            <p:nvPr/>
          </p:nvSpPr>
          <p:spPr bwMode="auto">
            <a:xfrm>
              <a:off x="2290" y="3884"/>
              <a:ext cx="1134" cy="0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</p:grpSp>
      <p:sp>
        <p:nvSpPr>
          <p:cNvPr id="4111" name="Rectangle 15"/>
          <p:cNvSpPr>
            <a:spLocks noChangeArrowheads="1"/>
          </p:cNvSpPr>
          <p:nvPr/>
        </p:nvSpPr>
        <p:spPr bwMode="auto">
          <a:xfrm>
            <a:off x="3276600" y="1844675"/>
            <a:ext cx="2016125" cy="5048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43095" y="5044273"/>
            <a:ext cx="21503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Disconnect Equipotential Bonding conductor</a:t>
            </a:r>
            <a:endParaRPr lang="en-AU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animBg="1"/>
      <p:bldP spid="411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408</TotalTime>
  <Words>533</Words>
  <Application>Microsoft Office PowerPoint</Application>
  <PresentationFormat>On-screen Show (4:3)</PresentationFormat>
  <Paragraphs>106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Flow</vt:lpstr>
      <vt:lpstr>Testing Switchboards</vt:lpstr>
      <vt:lpstr>Preface</vt:lpstr>
      <vt:lpstr>Installation Test Certificate</vt:lpstr>
      <vt:lpstr>Installation Test Certificates</vt:lpstr>
      <vt:lpstr>Checking and Testing</vt:lpstr>
      <vt:lpstr>Checking and Testing</vt:lpstr>
      <vt:lpstr>9.2 Functional blocks of an electrical installation </vt:lpstr>
      <vt:lpstr>Figure 9.5 Visual inspection of earthing system </vt:lpstr>
      <vt:lpstr>Figure 9.12 Measuring resistance of  main earthing conductor</vt:lpstr>
      <vt:lpstr>Figure 9.13 Resistance test of protective earth at lighting point &amp; fixed equipment </vt:lpstr>
      <vt:lpstr>Figure 9.14 Resistance test of protective earth at  socket-outlet</vt:lpstr>
      <vt:lpstr>Figure 9.15 Resistance tests of  equipotential bonding conductors</vt:lpstr>
      <vt:lpstr>Figure 9.16 Resistance test of conduit bonding conductor and conduit continuity</vt:lpstr>
      <vt:lpstr>Figure 9.19 Testing the impedance of the earth-fault loop of a final sub-circuit </vt:lpstr>
      <vt:lpstr>Figure 9.20 Connection test – lighting points</vt:lpstr>
      <vt:lpstr>Figure 9.21 Connection test – socket outlets</vt:lpstr>
      <vt:lpstr>Figure 9.22 Connection test – permanently connected equipment</vt:lpstr>
      <vt:lpstr>Figure 9.23a Interconnection tests between conductors of different circuits</vt:lpstr>
      <vt:lpstr>Figure 9.23b Interconnection tests between conductors of different circuits</vt:lpstr>
      <vt:lpstr>Figure 9.28 Theoretical fall of resistance around an earth electrode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Grahame Byrnes</dc:creator>
  <cp:lastModifiedBy>fieldg</cp:lastModifiedBy>
  <cp:revision>30</cp:revision>
  <dcterms:created xsi:type="dcterms:W3CDTF">2007-08-25T08:17:48Z</dcterms:created>
  <dcterms:modified xsi:type="dcterms:W3CDTF">2015-03-10T00:51:42Z</dcterms:modified>
</cp:coreProperties>
</file>