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7"/>
  </p:notesMasterIdLst>
  <p:sldIdLst>
    <p:sldId id="360" r:id="rId2"/>
    <p:sldId id="370" r:id="rId3"/>
    <p:sldId id="361" r:id="rId4"/>
    <p:sldId id="363" r:id="rId5"/>
    <p:sldId id="258" r:id="rId6"/>
    <p:sldId id="364" r:id="rId7"/>
    <p:sldId id="365" r:id="rId8"/>
    <p:sldId id="267" r:id="rId9"/>
    <p:sldId id="359" r:id="rId10"/>
    <p:sldId id="266" r:id="rId11"/>
    <p:sldId id="260" r:id="rId12"/>
    <p:sldId id="313" r:id="rId13"/>
    <p:sldId id="314" r:id="rId14"/>
    <p:sldId id="366" r:id="rId15"/>
    <p:sldId id="367" r:id="rId16"/>
    <p:sldId id="368" r:id="rId17"/>
    <p:sldId id="315" r:id="rId18"/>
    <p:sldId id="316" r:id="rId19"/>
    <p:sldId id="317" r:id="rId20"/>
    <p:sldId id="318" r:id="rId21"/>
    <p:sldId id="319" r:id="rId22"/>
    <p:sldId id="320" r:id="rId23"/>
    <p:sldId id="321" r:id="rId24"/>
    <p:sldId id="322" r:id="rId25"/>
    <p:sldId id="324" r:id="rId26"/>
    <p:sldId id="325" r:id="rId27"/>
    <p:sldId id="326" r:id="rId28"/>
    <p:sldId id="327" r:id="rId29"/>
    <p:sldId id="328" r:id="rId30"/>
    <p:sldId id="329" r:id="rId31"/>
    <p:sldId id="330" r:id="rId32"/>
    <p:sldId id="331" r:id="rId33"/>
    <p:sldId id="332" r:id="rId34"/>
    <p:sldId id="333" r:id="rId35"/>
    <p:sldId id="369" r:id="rId36"/>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176">
          <p15:clr>
            <a:srgbClr val="A4A3A4"/>
          </p15:clr>
        </p15:guide>
        <p15:guide id="3" orient="horz" pos="624">
          <p15:clr>
            <a:srgbClr val="A4A3A4"/>
          </p15:clr>
        </p15:guide>
        <p15:guide id="4" orient="horz" pos="3360">
          <p15:clr>
            <a:srgbClr val="A4A3A4"/>
          </p15:clr>
        </p15:guide>
        <p15:guide id="5" orient="horz" pos="2640">
          <p15:clr>
            <a:srgbClr val="A4A3A4"/>
          </p15:clr>
        </p15:guide>
        <p15:guide id="6" pos="2880">
          <p15:clr>
            <a:srgbClr val="A4A3A4"/>
          </p15:clr>
        </p15:guide>
        <p15:guide id="7"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00"/>
    <a:srgbClr val="33CCFF"/>
    <a:srgbClr val="FF9900"/>
    <a:srgbClr val="FF66FF"/>
    <a:srgbClr val="00FF00"/>
    <a:srgbClr val="FF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37" autoAdjust="0"/>
    <p:restoredTop sz="90929"/>
  </p:normalViewPr>
  <p:slideViewPr>
    <p:cSldViewPr>
      <p:cViewPr varScale="1">
        <p:scale>
          <a:sx n="82" d="100"/>
          <a:sy n="82" d="100"/>
        </p:scale>
        <p:origin x="1267" y="226"/>
      </p:cViewPr>
      <p:guideLst>
        <p:guide orient="horz" pos="2160"/>
        <p:guide orient="horz" pos="4176"/>
        <p:guide orient="horz" pos="624"/>
        <p:guide orient="horz" pos="3360"/>
        <p:guide orient="horz" pos="2640"/>
        <p:guide pos="2880"/>
        <p:guide pos="7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95F6D-4B86-419A-9B03-A9A980A5CB15}" type="datetimeFigureOut">
              <a:rPr lang="en-US" smtClean="0"/>
              <a:pPr/>
              <a:t>11/25/2019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00A39-F159-46A0-854C-A102DFB06C14}" type="slidenum">
              <a:rPr lang="en-US" smtClean="0"/>
              <a:pPr/>
              <a:t>‹#›</a:t>
            </a:fld>
            <a:endParaRPr lang="en-US"/>
          </a:p>
        </p:txBody>
      </p:sp>
    </p:spTree>
    <p:extLst>
      <p:ext uri="{BB962C8B-B14F-4D97-AF65-F5344CB8AC3E}">
        <p14:creationId xmlns:p14="http://schemas.microsoft.com/office/powerpoint/2010/main" val="220188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8186E65-5361-4FBE-98A2-46DCFC0B4648}" type="slidenum">
              <a:rPr lang="en-AU" smtClean="0"/>
              <a:pPr/>
              <a:t>‹#›</a:t>
            </a:fld>
            <a:endParaRPr lang="en-AU"/>
          </a:p>
        </p:txBody>
      </p:sp>
    </p:spTree>
    <p:extLst>
      <p:ext uri="{BB962C8B-B14F-4D97-AF65-F5344CB8AC3E}">
        <p14:creationId xmlns:p14="http://schemas.microsoft.com/office/powerpoint/2010/main" val="3536254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77438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32830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25903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1039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05229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460207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569688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5FE1B1-58C2-4E79-92C2-84B6F9683BE7}" type="datetimeFigureOut">
              <a:rPr lang="en-AU" smtClean="0"/>
              <a:pPr/>
              <a:t>25/11/2019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7322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8811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23648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36592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20407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86685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0460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8084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76253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A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endParaRPr lang="en-US"/>
          </a:p>
        </p:txBody>
      </p:sp>
      <p:sp>
        <p:nvSpPr>
          <p:cNvPr id="13" name="AutoShape 43">
            <a:hlinkClick r:id="" action="ppaction://noaction" highlightClick="1"/>
          </p:cNvPr>
          <p:cNvSpPr>
            <a:spLocks noChangeArrowheads="1"/>
          </p:cNvSpPr>
          <p:nvPr userDrawn="1"/>
        </p:nvSpPr>
        <p:spPr bwMode="auto">
          <a:xfrm>
            <a:off x="7696200" y="6248400"/>
            <a:ext cx="1066800" cy="381000"/>
          </a:xfrm>
          <a:prstGeom prst="actionButtonBlank">
            <a:avLst/>
          </a:prstGeom>
          <a:solidFill>
            <a:srgbClr val="FF9900"/>
          </a:solidFill>
          <a:ln w="9525">
            <a:solidFill>
              <a:schemeClr val="tx1"/>
            </a:solidFill>
            <a:miter lim="800000"/>
            <a:headEnd/>
            <a:tailEnd/>
          </a:ln>
          <a:effectLst/>
        </p:spPr>
        <p:txBody>
          <a:bodyPr wrap="none" anchor="ctr"/>
          <a:lstStyle/>
          <a:p>
            <a:pPr algn="ctr"/>
            <a:r>
              <a:rPr lang="en-US" sz="2000">
                <a:solidFill>
                  <a:schemeClr val="bg2"/>
                </a:solidFill>
                <a:latin typeface="Arial Unicode MS" pitchFamily="34" charset="-128"/>
              </a:rPr>
              <a:t>Click</a:t>
            </a:r>
            <a:endParaRPr lang="en-AU" sz="2000">
              <a:solidFill>
                <a:schemeClr val="bg2"/>
              </a:solidFill>
              <a:latin typeface="Arial Unicode MS" pitchFamily="34" charset="-128"/>
            </a:endParaRPr>
          </a:p>
        </p:txBody>
      </p:sp>
      <p:sp>
        <p:nvSpPr>
          <p:cNvPr id="14" name="AutoShape 45">
            <a:hlinkClick r:id="" action="ppaction://macro?name=Review" highlightClick="1"/>
          </p:cNvPr>
          <p:cNvSpPr>
            <a:spLocks noChangeArrowheads="1"/>
          </p:cNvSpPr>
          <p:nvPr userDrawn="1"/>
        </p:nvSpPr>
        <p:spPr bwMode="auto">
          <a:xfrm>
            <a:off x="228600" y="6238875"/>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33CCFF"/>
                </a:solidFill>
                <a:latin typeface="Arial Unicode MS" pitchFamily="34" charset="-128"/>
              </a:rPr>
              <a:t>Review</a:t>
            </a:r>
            <a:endParaRPr lang="en-AU" b="1">
              <a:solidFill>
                <a:srgbClr val="33CCFF"/>
              </a:solidFill>
              <a:latin typeface="Arial Unicode MS" pitchFamily="34" charset="-128"/>
            </a:endParaRPr>
          </a:p>
        </p:txBody>
      </p:sp>
      <p:sp>
        <p:nvSpPr>
          <p:cNvPr id="15" name="Line 46"/>
          <p:cNvSpPr>
            <a:spLocks noChangeShapeType="1"/>
          </p:cNvSpPr>
          <p:nvPr userDrawn="1"/>
        </p:nvSpPr>
        <p:spPr bwMode="auto">
          <a:xfrm>
            <a:off x="1066800" y="609600"/>
            <a:ext cx="7086600" cy="0"/>
          </a:xfrm>
          <a:prstGeom prst="line">
            <a:avLst/>
          </a:prstGeom>
          <a:noFill/>
          <a:ln w="28575">
            <a:solidFill>
              <a:srgbClr val="66FF33"/>
            </a:solidFill>
            <a:round/>
            <a:headEnd/>
            <a:tailEnd/>
          </a:ln>
          <a:effectLst/>
        </p:spPr>
        <p:txBody>
          <a:bodyPr wrap="none"/>
          <a:lstStyle/>
          <a:p>
            <a:endParaRPr lang="en-US"/>
          </a:p>
        </p:txBody>
      </p:sp>
    </p:spTree>
    <p:extLst>
      <p:ext uri="{BB962C8B-B14F-4D97-AF65-F5344CB8AC3E}">
        <p14:creationId xmlns:p14="http://schemas.microsoft.com/office/powerpoint/2010/main" val="1262358381"/>
      </p:ext>
    </p:extLst>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9632" y="1981674"/>
            <a:ext cx="6408712" cy="941472"/>
          </a:xfrm>
        </p:spPr>
        <p:txBody>
          <a:bodyPr>
            <a:noAutofit/>
          </a:bodyPr>
          <a:lstStyle/>
          <a:p>
            <a:r>
              <a:rPr lang="en-AU" sz="2800" b="1" dirty="0" smtClean="0"/>
              <a:t>PROTECTIVE EARTHING SYSTEMS</a:t>
            </a:r>
            <a:br>
              <a:rPr lang="en-AU" sz="2800" b="1" dirty="0" smtClean="0"/>
            </a:br>
            <a:r>
              <a:rPr lang="en-AU" sz="2800" b="1" dirty="0" smtClean="0"/>
              <a:t>AS/NZS </a:t>
            </a:r>
            <a:r>
              <a:rPr lang="en-AU" sz="2800" b="1" dirty="0" smtClean="0"/>
              <a:t>3000:2018</a:t>
            </a:r>
            <a:endParaRPr lang="en-AU" sz="2800" b="1" dirty="0"/>
          </a:p>
        </p:txBody>
      </p:sp>
      <p:sp>
        <p:nvSpPr>
          <p:cNvPr id="4" name="Text Box 6"/>
          <p:cNvSpPr txBox="1">
            <a:spLocks noChangeArrowheads="1"/>
          </p:cNvSpPr>
          <p:nvPr/>
        </p:nvSpPr>
        <p:spPr bwMode="auto">
          <a:xfrm>
            <a:off x="2057400" y="5410200"/>
            <a:ext cx="5105400" cy="336550"/>
          </a:xfrm>
          <a:prstGeom prst="rect">
            <a:avLst/>
          </a:prstGeom>
          <a:noFill/>
          <a:ln w="9525">
            <a:noFill/>
            <a:miter lim="800000"/>
            <a:headEnd/>
            <a:tailEnd/>
          </a:ln>
          <a:effectLst/>
        </p:spPr>
        <p:txBody>
          <a:bodyPr>
            <a:spAutoFit/>
          </a:bodyPr>
          <a:lstStyle/>
          <a:p>
            <a:pPr algn="ctr">
              <a:spcBef>
                <a:spcPct val="50000"/>
              </a:spcBef>
            </a:pPr>
            <a:r>
              <a:rPr lang="en-US" sz="1600" dirty="0">
                <a:solidFill>
                  <a:srgbClr val="FF9900"/>
                </a:solidFill>
                <a:latin typeface="Arial Unicode MS" pitchFamily="34" charset="-128"/>
              </a:rPr>
              <a:t>(Or press the SPACEBAR or ENTER key)</a:t>
            </a:r>
            <a:endParaRPr lang="en-AU" sz="1600" dirty="0">
              <a:solidFill>
                <a:srgbClr val="FF9900"/>
              </a:solidFill>
              <a:latin typeface="Arial Unicode MS" pitchFamily="34" charset="-128"/>
            </a:endParaRPr>
          </a:p>
        </p:txBody>
      </p:sp>
      <p:sp>
        <p:nvSpPr>
          <p:cNvPr id="5" name="Rectangle 3"/>
          <p:cNvSpPr txBox="1">
            <a:spLocks noChangeArrowheads="1"/>
          </p:cNvSpPr>
          <p:nvPr/>
        </p:nvSpPr>
        <p:spPr>
          <a:xfrm>
            <a:off x="647564" y="3292508"/>
            <a:ext cx="7632848" cy="1752600"/>
          </a:xfrm>
          <a:prstGeom prst="rect">
            <a:avLst/>
          </a:prstGeom>
        </p:spPr>
        <p:txBody>
          <a:bodyPr>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fontAlgn="auto">
              <a:spcBef>
                <a:spcPct val="50000"/>
              </a:spcBef>
              <a:buClrTx/>
            </a:pPr>
            <a:r>
              <a:rPr lang="en-US" sz="2400" dirty="0" smtClean="0">
                <a:latin typeface="Arial" charset="0"/>
                <a:cs typeface="Times New Roman" pitchFamily="18" charset="0"/>
              </a:rPr>
              <a:t>The purpose of this presentation is to outline the general principles associated with the multiple earthed neutral (MEN) protective </a:t>
            </a:r>
            <a:r>
              <a:rPr lang="en-US" sz="2400" dirty="0" err="1" smtClean="0">
                <a:latin typeface="Arial" charset="0"/>
                <a:cs typeface="Times New Roman" pitchFamily="18" charset="0"/>
              </a:rPr>
              <a:t>earthing</a:t>
            </a:r>
            <a:r>
              <a:rPr lang="en-US" sz="2400" dirty="0" smtClean="0">
                <a:latin typeface="Arial" charset="0"/>
                <a:cs typeface="Times New Roman" pitchFamily="18" charset="0"/>
              </a:rPr>
              <a:t> system.</a:t>
            </a:r>
            <a:endParaRPr lang="en-AU" dirty="0"/>
          </a:p>
        </p:txBody>
      </p:sp>
      <p:sp>
        <p:nvSpPr>
          <p:cNvPr id="6" name="Text Box 5"/>
          <p:cNvSpPr txBox="1">
            <a:spLocks noChangeArrowheads="1"/>
          </p:cNvSpPr>
          <p:nvPr/>
        </p:nvSpPr>
        <p:spPr bwMode="auto">
          <a:xfrm>
            <a:off x="1757164" y="4951090"/>
            <a:ext cx="5791200" cy="457200"/>
          </a:xfrm>
          <a:prstGeom prst="rect">
            <a:avLst/>
          </a:prstGeom>
          <a:noFill/>
          <a:ln w="9525">
            <a:noFill/>
            <a:miter lim="800000"/>
            <a:headEnd/>
            <a:tailEnd/>
          </a:ln>
          <a:effectLst/>
        </p:spPr>
        <p:txBody>
          <a:bodyPr>
            <a:spAutoFit/>
          </a:bodyPr>
          <a:lstStyle/>
          <a:p>
            <a:pPr>
              <a:spcBef>
                <a:spcPct val="50000"/>
              </a:spcBef>
            </a:pPr>
            <a:r>
              <a:rPr lang="en-US" dirty="0">
                <a:solidFill>
                  <a:schemeClr val="tx2"/>
                </a:solidFill>
                <a:latin typeface="Arial Unicode MS" pitchFamily="34" charset="-128"/>
              </a:rPr>
              <a:t>Click the left mouse button for each slide</a:t>
            </a:r>
            <a:endParaRPr lang="en-AU" dirty="0">
              <a:solidFill>
                <a:schemeClr val="tx2"/>
              </a:solidFill>
              <a:latin typeface="Arial Unicode MS"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669" y="864201"/>
            <a:ext cx="4210638" cy="762106"/>
          </a:xfrm>
          <a:prstGeom prst="rect">
            <a:avLst/>
          </a:prstGeom>
        </p:spPr>
      </p:pic>
    </p:spTree>
    <p:extLst>
      <p:ext uri="{BB962C8B-B14F-4D97-AF65-F5344CB8AC3E}">
        <p14:creationId xmlns:p14="http://schemas.microsoft.com/office/powerpoint/2010/main" val="29650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2128" y="720844"/>
            <a:ext cx="7772400" cy="533400"/>
          </a:xfrm>
        </p:spPr>
        <p:txBody>
          <a:bodyPr/>
          <a:lstStyle/>
          <a:p>
            <a:pPr algn="ctr"/>
            <a:r>
              <a:rPr lang="en-US" sz="2400" b="1" dirty="0">
                <a:latin typeface="Arial" charset="0"/>
              </a:rPr>
              <a:t>Advantage of the MEN </a:t>
            </a:r>
            <a:r>
              <a:rPr lang="en-US" sz="2400" b="1" dirty="0" err="1" smtClean="0">
                <a:latin typeface="Arial" charset="0"/>
              </a:rPr>
              <a:t>earthing</a:t>
            </a:r>
            <a:r>
              <a:rPr lang="en-US" sz="2400" b="1" dirty="0" smtClean="0">
                <a:latin typeface="Arial" charset="0"/>
              </a:rPr>
              <a:t> System</a:t>
            </a:r>
            <a:endParaRPr lang="en-AU" sz="2400" b="1" dirty="0">
              <a:latin typeface="Arial" charset="0"/>
            </a:endParaRPr>
          </a:p>
        </p:txBody>
      </p:sp>
      <p:sp>
        <p:nvSpPr>
          <p:cNvPr id="37891" name="AutoShape 3">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7893" name="Text Box 5"/>
          <p:cNvSpPr txBox="1">
            <a:spLocks noChangeArrowheads="1"/>
          </p:cNvSpPr>
          <p:nvPr/>
        </p:nvSpPr>
        <p:spPr bwMode="auto">
          <a:xfrm>
            <a:off x="524694" y="1484784"/>
            <a:ext cx="8227268"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main</a:t>
            </a:r>
            <a:r>
              <a:rPr lang="en-AU" dirty="0">
                <a:solidFill>
                  <a:srgbClr val="FFCC00"/>
                </a:solidFill>
                <a:latin typeface="Arial" charset="0"/>
                <a:cs typeface="Arial" charset="0"/>
              </a:rPr>
              <a:t> </a:t>
            </a:r>
            <a:r>
              <a:rPr lang="en-AU" dirty="0">
                <a:solidFill>
                  <a:srgbClr val="FF0000"/>
                </a:solidFill>
                <a:latin typeface="Arial" charset="0"/>
                <a:cs typeface="Arial" charset="0"/>
              </a:rPr>
              <a:t>advantage</a:t>
            </a:r>
            <a:r>
              <a:rPr lang="en-AU" dirty="0">
                <a:latin typeface="Arial" charset="0"/>
                <a:cs typeface="Arial" charset="0"/>
              </a:rPr>
              <a:t> of the MEN system is that the neutral is connected to the earth at every distribution centre and installation in the supply system, thus providing many parallel paths for any fault currents. </a:t>
            </a:r>
            <a:endParaRPr lang="en-AU" dirty="0">
              <a:latin typeface="Courier New" pitchFamily="49" charset="0"/>
              <a:cs typeface="Courier New" pitchFamily="49" charset="0"/>
            </a:endParaRPr>
          </a:p>
        </p:txBody>
      </p:sp>
      <p:sp>
        <p:nvSpPr>
          <p:cNvPr id="37899" name="Text Box 11"/>
          <p:cNvSpPr txBox="1">
            <a:spLocks noChangeArrowheads="1"/>
          </p:cNvSpPr>
          <p:nvPr/>
        </p:nvSpPr>
        <p:spPr bwMode="auto">
          <a:xfrm>
            <a:off x="866428" y="5553074"/>
            <a:ext cx="7543800" cy="396875"/>
          </a:xfrm>
          <a:prstGeom prst="rect">
            <a:avLst/>
          </a:prstGeom>
          <a:noFill/>
          <a:ln w="9525">
            <a:noFill/>
            <a:miter lim="800000"/>
            <a:headEnd/>
            <a:tailEnd/>
          </a:ln>
          <a:effectLst/>
        </p:spPr>
        <p:txBody>
          <a:bodyPr>
            <a:spAutoFit/>
          </a:bodyPr>
          <a:lstStyle/>
          <a:p>
            <a:pPr>
              <a:spcBef>
                <a:spcPct val="50000"/>
              </a:spcBef>
            </a:pPr>
            <a:r>
              <a:rPr lang="en-AU" sz="2000" dirty="0">
                <a:solidFill>
                  <a:schemeClr val="tx2"/>
                </a:solidFill>
                <a:latin typeface="Arial" charset="0"/>
                <a:cs typeface="Times New Roman" pitchFamily="18" charset="0"/>
              </a:rPr>
              <a:t>The MEN system is the system used in most installations in W.A.</a:t>
            </a:r>
            <a:r>
              <a:rPr lang="en-AU" sz="2000" dirty="0">
                <a:latin typeface="Arial" charset="0"/>
                <a:cs typeface="Courier New" pitchFamily="49" charset="0"/>
              </a:rPr>
              <a:t> </a:t>
            </a:r>
          </a:p>
        </p:txBody>
      </p:sp>
      <p:sp>
        <p:nvSpPr>
          <p:cNvPr id="37900" name="Text Box 12"/>
          <p:cNvSpPr txBox="1">
            <a:spLocks noChangeArrowheads="1"/>
          </p:cNvSpPr>
          <p:nvPr/>
        </p:nvSpPr>
        <p:spPr bwMode="auto">
          <a:xfrm>
            <a:off x="539552" y="3284984"/>
            <a:ext cx="8227268" cy="1938992"/>
          </a:xfrm>
          <a:prstGeom prst="rect">
            <a:avLst/>
          </a:prstGeom>
          <a:noFill/>
          <a:ln w="9525">
            <a:noFill/>
            <a:miter lim="800000"/>
            <a:headEnd/>
            <a:tailEnd/>
          </a:ln>
          <a:effectLst/>
        </p:spPr>
        <p:txBody>
          <a:bodyPr wrap="square">
            <a:spAutoFit/>
          </a:bodyPr>
          <a:lstStyle/>
          <a:p>
            <a:pPr>
              <a:spcBef>
                <a:spcPct val="50000"/>
              </a:spcBef>
            </a:pPr>
            <a:r>
              <a:rPr lang="en-AU" sz="2000" dirty="0">
                <a:latin typeface="Arial" charset="0"/>
                <a:cs typeface="Arial" charset="0"/>
              </a:rPr>
              <a:t>The main</a:t>
            </a:r>
            <a:r>
              <a:rPr lang="en-AU" sz="2000" dirty="0">
                <a:solidFill>
                  <a:srgbClr val="FF0000"/>
                </a:solidFill>
                <a:latin typeface="Arial" charset="0"/>
                <a:cs typeface="Arial" charset="0"/>
              </a:rPr>
              <a:t> disadvantage </a:t>
            </a:r>
            <a:r>
              <a:rPr lang="en-AU" sz="2000" dirty="0">
                <a:latin typeface="Arial" charset="0"/>
                <a:cs typeface="Arial" charset="0"/>
              </a:rPr>
              <a:t>is that the resistance of the earthing conductors and earthing circuits must always be low enough to ensure that sufficient current can flow under fault conditions to allow the protection device to operate within a specified time (see AS/NZS 3000 Clause 1.7.4.3.3).  The Wiring Rules require that the resistance of a main earthing conductor must not exceed 0.5 ohms (see Clause 6.3.3).</a:t>
            </a:r>
            <a:endParaRPr lang="en-AU" sz="2000"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900"/>
                                        </p:tgtEl>
                                        <p:attrNameLst>
                                          <p:attrName>style.visibility</p:attrName>
                                        </p:attrNameLst>
                                      </p:cBhvr>
                                      <p:to>
                                        <p:strVal val="visible"/>
                                      </p:to>
                                    </p:set>
                                    <p:animEffect transition="in" filter="dissolve">
                                      <p:cBhvr>
                                        <p:cTn id="7" dur="500"/>
                                        <p:tgtEl>
                                          <p:spTgt spid="3790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9"/>
                                        </p:tgtEl>
                                        <p:attrNameLst>
                                          <p:attrName>style.visibility</p:attrName>
                                        </p:attrNameLst>
                                      </p:cBhvr>
                                      <p:to>
                                        <p:strVal val="visible"/>
                                      </p:to>
                                    </p:set>
                                    <p:animEffect transition="in" filter="dissolve">
                                      <p:cBhvr>
                                        <p:cTn id="12" dur="500"/>
                                        <p:tgtEl>
                                          <p:spTgt spid="37899"/>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37891"/>
                                        </p:tgtEl>
                                        <p:attrNameLst>
                                          <p:attrName>style.visibility</p:attrName>
                                        </p:attrNameLst>
                                      </p:cBhvr>
                                      <p:to>
                                        <p:strVal val="visible"/>
                                      </p:to>
                                    </p:set>
                                    <p:anim calcmode="lin" valueType="num">
                                      <p:cBhvr>
                                        <p:cTn id="16" dur="500" fill="hold"/>
                                        <p:tgtEl>
                                          <p:spTgt spid="37891"/>
                                        </p:tgtEl>
                                        <p:attrNameLst>
                                          <p:attrName>ppt_w</p:attrName>
                                        </p:attrNameLst>
                                      </p:cBhvr>
                                      <p:tavLst>
                                        <p:tav tm="0">
                                          <p:val>
                                            <p:fltVal val="0"/>
                                          </p:val>
                                        </p:tav>
                                        <p:tav tm="100000">
                                          <p:val>
                                            <p:strVal val="#ppt_w"/>
                                          </p:val>
                                        </p:tav>
                                      </p:tavLst>
                                    </p:anim>
                                    <p:anim calcmode="lin" valueType="num">
                                      <p:cBhvr>
                                        <p:cTn id="17" dur="500" fill="hold"/>
                                        <p:tgtEl>
                                          <p:spTgt spid="378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autoUpdateAnimBg="0"/>
      <p:bldP spid="37899" grpId="0" autoUpdateAnimBg="0"/>
      <p:bldP spid="3790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1747" name="Rectangle 3"/>
          <p:cNvSpPr>
            <a:spLocks noGrp="1" noChangeArrowheads="1"/>
          </p:cNvSpPr>
          <p:nvPr>
            <p:ph type="title"/>
          </p:nvPr>
        </p:nvSpPr>
        <p:spPr>
          <a:xfrm>
            <a:off x="467544" y="731096"/>
            <a:ext cx="7772400" cy="533400"/>
          </a:xfrm>
        </p:spPr>
        <p:txBody>
          <a:bodyPr/>
          <a:lstStyle/>
          <a:p>
            <a:pPr algn="ctr"/>
            <a:r>
              <a:rPr lang="en-US" sz="2400" b="1" dirty="0">
                <a:latin typeface="Arial Unicode MS" pitchFamily="34" charset="-128"/>
              </a:rPr>
              <a:t>Operation of the </a:t>
            </a:r>
            <a:r>
              <a:rPr lang="en-US" sz="2400" b="1" dirty="0" smtClean="0">
                <a:latin typeface="Arial Unicode MS" pitchFamily="34" charset="-128"/>
              </a:rPr>
              <a:t> MEN </a:t>
            </a:r>
            <a:r>
              <a:rPr lang="en-US" sz="2400" b="1" dirty="0" err="1" smtClean="0">
                <a:latin typeface="Arial Unicode MS" pitchFamily="34" charset="-128"/>
              </a:rPr>
              <a:t>earthing</a:t>
            </a:r>
            <a:r>
              <a:rPr lang="en-US" sz="2400" b="1" dirty="0" smtClean="0">
                <a:latin typeface="Arial Unicode MS" pitchFamily="34" charset="-128"/>
              </a:rPr>
              <a:t> System</a:t>
            </a:r>
            <a:endParaRPr lang="en-AU" sz="2400" b="1" dirty="0">
              <a:latin typeface="Arial Unicode MS" pitchFamily="34" charset="-128"/>
            </a:endParaRPr>
          </a:p>
        </p:txBody>
      </p:sp>
      <p:sp>
        <p:nvSpPr>
          <p:cNvPr id="31748" name="Text Box 4"/>
          <p:cNvSpPr txBox="1">
            <a:spLocks noChangeArrowheads="1"/>
          </p:cNvSpPr>
          <p:nvPr/>
        </p:nvSpPr>
        <p:spPr bwMode="auto">
          <a:xfrm>
            <a:off x="611560" y="1700808"/>
            <a:ext cx="7975848"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operation of an </a:t>
            </a:r>
            <a:r>
              <a:rPr lang="en-AU" dirty="0">
                <a:solidFill>
                  <a:srgbClr val="FF0000"/>
                </a:solidFill>
                <a:latin typeface="Arial" charset="0"/>
                <a:cs typeface="Arial" charset="0"/>
              </a:rPr>
              <a:t>MEN earthing system </a:t>
            </a:r>
            <a:r>
              <a:rPr lang="en-AU" dirty="0">
                <a:latin typeface="Arial" charset="0"/>
                <a:cs typeface="Arial" charset="0"/>
              </a:rPr>
              <a:t>depends mainly on there being an adequate conducting path between the neutral conductor and the general mass of earth.  </a:t>
            </a:r>
          </a:p>
        </p:txBody>
      </p:sp>
      <p:sp>
        <p:nvSpPr>
          <p:cNvPr id="31752" name="Text Box 8"/>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31753" name="Text Box 9"/>
          <p:cNvSpPr txBox="1">
            <a:spLocks noChangeArrowheads="1"/>
          </p:cNvSpPr>
          <p:nvPr/>
        </p:nvSpPr>
        <p:spPr bwMode="auto">
          <a:xfrm>
            <a:off x="611560" y="3539624"/>
            <a:ext cx="8119864"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supply is automatically disconnected when sufficient current flows in the circuit to operate the circuit protection device such as a fuse or circuit breaker, thus providing protection against electric shock in case of a fault.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dissolve">
                                      <p:cBhvr>
                                        <p:cTn id="7" dur="500"/>
                                        <p:tgtEl>
                                          <p:spTgt spid="31753"/>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p:cTn id="11" dur="500" fill="hold"/>
                                        <p:tgtEl>
                                          <p:spTgt spid="31746"/>
                                        </p:tgtEl>
                                        <p:attrNameLst>
                                          <p:attrName>ppt_w</p:attrName>
                                        </p:attrNameLst>
                                      </p:cBhvr>
                                      <p:tavLst>
                                        <p:tav tm="0">
                                          <p:val>
                                            <p:fltVal val="0"/>
                                          </p:val>
                                        </p:tav>
                                        <p:tav tm="100000">
                                          <p:val>
                                            <p:strVal val="#ppt_w"/>
                                          </p:val>
                                        </p:tav>
                                      </p:tavLst>
                                    </p:anim>
                                    <p:anim calcmode="lin" valueType="num">
                                      <p:cBhvr>
                                        <p:cTn id="12"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5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6019" name="Rectangle 3"/>
          <p:cNvSpPr>
            <a:spLocks noGrp="1" noChangeArrowheads="1"/>
          </p:cNvSpPr>
          <p:nvPr>
            <p:ph type="title"/>
          </p:nvPr>
        </p:nvSpPr>
        <p:spPr>
          <a:xfrm>
            <a:off x="579115" y="600075"/>
            <a:ext cx="7772400" cy="533400"/>
          </a:xfrm>
        </p:spPr>
        <p:txBody>
          <a:bodyPr/>
          <a:lstStyle/>
          <a:p>
            <a:pPr algn="ctr"/>
            <a:r>
              <a:rPr lang="en-US" sz="2400" b="1" dirty="0" smtClean="0">
                <a:latin typeface="Arial Unicode MS" pitchFamily="34" charset="-128"/>
              </a:rPr>
              <a:t>Automatic  </a:t>
            </a:r>
            <a:r>
              <a:rPr lang="en-US" sz="2400" b="1" dirty="0">
                <a:latin typeface="Arial Unicode MS" pitchFamily="34" charset="-128"/>
              </a:rPr>
              <a:t>Isolation</a:t>
            </a:r>
            <a:endParaRPr lang="en-AU" sz="2400" b="1" dirty="0">
              <a:latin typeface="Arial Unicode MS" pitchFamily="34" charset="-128"/>
            </a:endParaRPr>
          </a:p>
        </p:txBody>
      </p:sp>
      <p:sp>
        <p:nvSpPr>
          <p:cNvPr id="86021" name="Text Box 5"/>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graphicFrame>
        <p:nvGraphicFramePr>
          <p:cNvPr id="86025" name="Object 9"/>
          <p:cNvGraphicFramePr>
            <a:graphicFrameLocks noChangeAspect="1"/>
          </p:cNvGraphicFramePr>
          <p:nvPr>
            <p:extLst>
              <p:ext uri="{D42A27DB-BD31-4B8C-83A1-F6EECF244321}">
                <p14:modId xmlns:p14="http://schemas.microsoft.com/office/powerpoint/2010/main" val="865340957"/>
              </p:ext>
            </p:extLst>
          </p:nvPr>
        </p:nvGraphicFramePr>
        <p:xfrm>
          <a:off x="2555776" y="1231776"/>
          <a:ext cx="5910263" cy="3962400"/>
        </p:xfrm>
        <a:graphic>
          <a:graphicData uri="http://schemas.openxmlformats.org/presentationml/2006/ole">
            <mc:AlternateContent xmlns:mc="http://schemas.openxmlformats.org/markup-compatibility/2006">
              <mc:Choice xmlns:v="urn:schemas-microsoft-com:vml" Requires="v">
                <p:oleObj spid="_x0000_s86045" name="CorelDRAW!" r:id="rId3" imgW="5909760" imgH="3961800" progId="">
                  <p:embed/>
                </p:oleObj>
              </mc:Choice>
              <mc:Fallback>
                <p:oleObj name="CorelDRAW!" r:id="rId3" imgW="5909760" imgH="3961800"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231776"/>
                        <a:ext cx="59102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022" name="Text Box 6"/>
          <p:cNvSpPr txBox="1">
            <a:spLocks noChangeArrowheads="1"/>
          </p:cNvSpPr>
          <p:nvPr/>
        </p:nvSpPr>
        <p:spPr bwMode="auto">
          <a:xfrm>
            <a:off x="323528" y="3212976"/>
            <a:ext cx="4182616" cy="2862322"/>
          </a:xfrm>
          <a:prstGeom prst="rect">
            <a:avLst/>
          </a:prstGeom>
          <a:solidFill>
            <a:schemeClr val="bg1"/>
          </a:solidFill>
          <a:ln w="9525">
            <a:solidFill>
              <a:srgbClr val="FFCC00"/>
            </a:solidFill>
            <a:miter lim="800000"/>
            <a:headEnd/>
            <a:tailEnd/>
          </a:ln>
          <a:effectLst/>
        </p:spPr>
        <p:txBody>
          <a:bodyPr wrap="square">
            <a:spAutoFit/>
          </a:bodyPr>
          <a:lstStyle/>
          <a:p>
            <a:pPr>
              <a:spcBef>
                <a:spcPct val="50000"/>
              </a:spcBef>
            </a:pPr>
            <a:r>
              <a:rPr lang="en-AU" sz="2000" dirty="0">
                <a:latin typeface="Arial" charset="0"/>
                <a:cs typeface="Arial" charset="0"/>
              </a:rPr>
              <a:t>If the earthing conductor was correctly connected a high current would flow from the outer casing to earth via the earth in the socket outlet and the circuit protection device (fuse or circuit breaker) protecting the circuit would operate and automatically isolate the circuit from the supply. </a:t>
            </a:r>
            <a:endParaRPr lang="en-AU" sz="2000" dirty="0">
              <a:latin typeface="Arial" charset="0"/>
              <a:cs typeface="Times New Roman" pitchFamily="18" charset="0"/>
            </a:endParaRPr>
          </a:p>
        </p:txBody>
      </p:sp>
      <p:sp>
        <p:nvSpPr>
          <p:cNvPr id="86026" name="Line 10"/>
          <p:cNvSpPr>
            <a:spLocks noChangeShapeType="1"/>
          </p:cNvSpPr>
          <p:nvPr/>
        </p:nvSpPr>
        <p:spPr bwMode="auto">
          <a:xfrm>
            <a:off x="7181850" y="1895475"/>
            <a:ext cx="1209675" cy="0"/>
          </a:xfrm>
          <a:prstGeom prst="line">
            <a:avLst/>
          </a:prstGeom>
          <a:noFill/>
          <a:ln w="60325">
            <a:solidFill>
              <a:srgbClr val="00FF00"/>
            </a:solidFill>
            <a:round/>
            <a:headEnd/>
            <a:tailEnd/>
          </a:ln>
          <a:effectLst/>
        </p:spPr>
        <p:txBody>
          <a:bodyPr wrap="none"/>
          <a:lstStyle/>
          <a:p>
            <a:endParaRPr lang="en-US"/>
          </a:p>
        </p:txBody>
      </p:sp>
      <p:sp>
        <p:nvSpPr>
          <p:cNvPr id="86027" name="AutoShape 11"/>
          <p:cNvSpPr>
            <a:spLocks noChangeArrowheads="1"/>
          </p:cNvSpPr>
          <p:nvPr/>
        </p:nvSpPr>
        <p:spPr bwMode="auto">
          <a:xfrm>
            <a:off x="7924800" y="2514600"/>
            <a:ext cx="914400" cy="685800"/>
          </a:xfrm>
          <a:prstGeom prst="wedgeRectCallout">
            <a:avLst>
              <a:gd name="adj1" fmla="val -28644"/>
              <a:gd name="adj2" fmla="val -134259"/>
            </a:avLst>
          </a:prstGeom>
          <a:solidFill>
            <a:schemeClr val="accent2"/>
          </a:solidFill>
          <a:ln w="9525">
            <a:solidFill>
              <a:schemeClr val="tx1"/>
            </a:solidFill>
            <a:miter lim="800000"/>
            <a:headEnd/>
            <a:tailEnd/>
          </a:ln>
          <a:effectLst/>
        </p:spPr>
        <p:txBody>
          <a:bodyPr/>
          <a:lstStyle/>
          <a:p>
            <a:pPr algn="ctr"/>
            <a:r>
              <a:rPr lang="en-US" sz="1800">
                <a:latin typeface="Arial" charset="0"/>
              </a:rPr>
              <a:t>Earth Fault</a:t>
            </a:r>
            <a:endParaRPr lang="en-AU"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dissolve">
                                      <p:cBhvr>
                                        <p:cTn id="7" dur="500"/>
                                        <p:tgtEl>
                                          <p:spTgt spid="8602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6026"/>
                                        </p:tgtEl>
                                        <p:attrNameLst>
                                          <p:attrName>style.visibility</p:attrName>
                                        </p:attrNameLst>
                                      </p:cBhvr>
                                      <p:to>
                                        <p:strVal val="visible"/>
                                      </p:to>
                                    </p:set>
                                    <p:anim calcmode="lin" valueType="num">
                                      <p:cBhvr additive="base">
                                        <p:cTn id="11" dur="500" fill="hold"/>
                                        <p:tgtEl>
                                          <p:spTgt spid="86026"/>
                                        </p:tgtEl>
                                        <p:attrNameLst>
                                          <p:attrName>ppt_x</p:attrName>
                                        </p:attrNameLst>
                                      </p:cBhvr>
                                      <p:tavLst>
                                        <p:tav tm="0">
                                          <p:val>
                                            <p:strVal val="0-#ppt_w/2"/>
                                          </p:val>
                                        </p:tav>
                                        <p:tav tm="100000">
                                          <p:val>
                                            <p:strVal val="#ppt_x"/>
                                          </p:val>
                                        </p:tav>
                                      </p:tavLst>
                                    </p:anim>
                                    <p:anim calcmode="lin" valueType="num">
                                      <p:cBhvr additive="base">
                                        <p:cTn id="12" dur="500" fill="hold"/>
                                        <p:tgtEl>
                                          <p:spTgt spid="8602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6027"/>
                                        </p:tgtEl>
                                        <p:attrNameLst>
                                          <p:attrName>style.visibility</p:attrName>
                                        </p:attrNameLst>
                                      </p:cBhvr>
                                      <p:to>
                                        <p:strVal val="visible"/>
                                      </p:to>
                                    </p:set>
                                    <p:anim calcmode="lin" valueType="num">
                                      <p:cBhvr>
                                        <p:cTn id="17" dur="500" fill="hold"/>
                                        <p:tgtEl>
                                          <p:spTgt spid="86027"/>
                                        </p:tgtEl>
                                        <p:attrNameLst>
                                          <p:attrName>ppt_w</p:attrName>
                                        </p:attrNameLst>
                                      </p:cBhvr>
                                      <p:tavLst>
                                        <p:tav tm="0">
                                          <p:val>
                                            <p:fltVal val="0"/>
                                          </p:val>
                                        </p:tav>
                                        <p:tav tm="100000">
                                          <p:val>
                                            <p:strVal val="#ppt_w"/>
                                          </p:val>
                                        </p:tav>
                                      </p:tavLst>
                                    </p:anim>
                                    <p:anim calcmode="lin" valueType="num">
                                      <p:cBhvr>
                                        <p:cTn id="18" dur="500" fill="hold"/>
                                        <p:tgtEl>
                                          <p:spTgt spid="86027"/>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6022"/>
                                        </p:tgtEl>
                                        <p:attrNameLst>
                                          <p:attrName>style.visibility</p:attrName>
                                        </p:attrNameLst>
                                      </p:cBhvr>
                                      <p:to>
                                        <p:strVal val="visible"/>
                                      </p:to>
                                    </p:set>
                                    <p:anim calcmode="lin" valueType="num">
                                      <p:cBhvr additive="base">
                                        <p:cTn id="23" dur="500" fill="hold"/>
                                        <p:tgtEl>
                                          <p:spTgt spid="86022"/>
                                        </p:tgtEl>
                                        <p:attrNameLst>
                                          <p:attrName>ppt_x</p:attrName>
                                        </p:attrNameLst>
                                      </p:cBhvr>
                                      <p:tavLst>
                                        <p:tav tm="0">
                                          <p:val>
                                            <p:strVal val="0-#ppt_w/2"/>
                                          </p:val>
                                        </p:tav>
                                        <p:tav tm="100000">
                                          <p:val>
                                            <p:strVal val="#ppt_x"/>
                                          </p:val>
                                        </p:tav>
                                      </p:tavLst>
                                    </p:anim>
                                    <p:anim calcmode="lin" valueType="num">
                                      <p:cBhvr additive="base">
                                        <p:cTn id="24" dur="500" fill="hold"/>
                                        <p:tgtEl>
                                          <p:spTgt spid="8602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16" fill="hold" grpId="0" nodeType="afterEffect">
                                  <p:stCondLst>
                                    <p:cond delay="0"/>
                                  </p:stCondLst>
                                  <p:childTnLst>
                                    <p:set>
                                      <p:cBhvr>
                                        <p:cTn id="27" dur="1" fill="hold">
                                          <p:stCondLst>
                                            <p:cond delay="0"/>
                                          </p:stCondLst>
                                        </p:cTn>
                                        <p:tgtEl>
                                          <p:spTgt spid="86018"/>
                                        </p:tgtEl>
                                        <p:attrNameLst>
                                          <p:attrName>style.visibility</p:attrName>
                                        </p:attrNameLst>
                                      </p:cBhvr>
                                      <p:to>
                                        <p:strVal val="visible"/>
                                      </p:to>
                                    </p:set>
                                    <p:anim calcmode="lin" valueType="num">
                                      <p:cBhvr>
                                        <p:cTn id="28" dur="500" fill="hold"/>
                                        <p:tgtEl>
                                          <p:spTgt spid="86018"/>
                                        </p:tgtEl>
                                        <p:attrNameLst>
                                          <p:attrName>ppt_w</p:attrName>
                                        </p:attrNameLst>
                                      </p:cBhvr>
                                      <p:tavLst>
                                        <p:tav tm="0">
                                          <p:val>
                                            <p:fltVal val="0"/>
                                          </p:val>
                                        </p:tav>
                                        <p:tav tm="100000">
                                          <p:val>
                                            <p:strVal val="#ppt_w"/>
                                          </p:val>
                                        </p:tav>
                                      </p:tavLst>
                                    </p:anim>
                                    <p:anim calcmode="lin" valueType="num">
                                      <p:cBhvr>
                                        <p:cTn id="29" dur="500" fill="hold"/>
                                        <p:tgtEl>
                                          <p:spTgt spid="860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autoUpdateAnimBg="0"/>
      <p:bldP spid="86022" grpId="0" animBg="1" autoUpdateAnimBg="0"/>
      <p:bldP spid="86026" grpId="0" animBg="1"/>
      <p:bldP spid="8602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581695" y="590203"/>
            <a:ext cx="7772400" cy="533400"/>
          </a:xfrm>
        </p:spPr>
        <p:txBody>
          <a:bodyPr/>
          <a:lstStyle/>
          <a:p>
            <a:pPr algn="ctr"/>
            <a:r>
              <a:rPr lang="en-US" sz="2400" b="1" dirty="0">
                <a:latin typeface="Arial Unicode MS" pitchFamily="34" charset="-128"/>
              </a:rPr>
              <a:t>Fault Condition</a:t>
            </a:r>
            <a:endParaRPr lang="en-AU" sz="2400" b="1"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graphicFrame>
        <p:nvGraphicFramePr>
          <p:cNvPr id="87045" name="Object 5"/>
          <p:cNvGraphicFramePr>
            <a:graphicFrameLocks noChangeAspect="1"/>
          </p:cNvGraphicFramePr>
          <p:nvPr>
            <p:extLst>
              <p:ext uri="{D42A27DB-BD31-4B8C-83A1-F6EECF244321}">
                <p14:modId xmlns:p14="http://schemas.microsoft.com/office/powerpoint/2010/main" val="3653736873"/>
              </p:ext>
            </p:extLst>
          </p:nvPr>
        </p:nvGraphicFramePr>
        <p:xfrm>
          <a:off x="2443832" y="980728"/>
          <a:ext cx="5910263" cy="3962400"/>
        </p:xfrm>
        <a:graphic>
          <a:graphicData uri="http://schemas.openxmlformats.org/presentationml/2006/ole">
            <mc:AlternateContent xmlns:mc="http://schemas.openxmlformats.org/markup-compatibility/2006">
              <mc:Choice xmlns:v="urn:schemas-microsoft-com:vml" Requires="v">
                <p:oleObj spid="_x0000_s87064" name="CorelDRAW!" r:id="rId3" imgW="5909760" imgH="3961800" progId="">
                  <p:embed/>
                </p:oleObj>
              </mc:Choice>
              <mc:Fallback>
                <p:oleObj name="CorelDRAW!" r:id="rId3" imgW="5909760" imgH="3961800"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832" y="980728"/>
                        <a:ext cx="591026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6" name="Text Box 6"/>
          <p:cNvSpPr txBox="1">
            <a:spLocks noChangeArrowheads="1"/>
          </p:cNvSpPr>
          <p:nvPr/>
        </p:nvSpPr>
        <p:spPr bwMode="auto">
          <a:xfrm>
            <a:off x="179512" y="2876550"/>
            <a:ext cx="4320480" cy="3170099"/>
          </a:xfrm>
          <a:prstGeom prst="rect">
            <a:avLst/>
          </a:prstGeom>
          <a:solidFill>
            <a:schemeClr val="bg1"/>
          </a:solidFill>
          <a:ln w="9525">
            <a:solidFill>
              <a:srgbClr val="FFCC00"/>
            </a:solidFill>
            <a:miter lim="800000"/>
            <a:headEnd/>
            <a:tailEnd/>
          </a:ln>
          <a:effectLst/>
        </p:spPr>
        <p:txBody>
          <a:bodyPr wrap="square">
            <a:spAutoFit/>
          </a:bodyPr>
          <a:lstStyle/>
          <a:p>
            <a:pPr>
              <a:spcBef>
                <a:spcPct val="50000"/>
              </a:spcBef>
            </a:pPr>
            <a:r>
              <a:rPr lang="en-AU" sz="2000" dirty="0">
                <a:latin typeface="Arial" charset="0"/>
                <a:cs typeface="Times New Roman" pitchFamily="18" charset="0"/>
              </a:rPr>
              <a:t>If the earthing conductor was not connected, or if it was not able to carry the current required to operate the circuit protection device, or the resistance of the earthing circuit was too high, the outer metal casing would remain alive; any person touching the frame while in contact with any earth would </a:t>
            </a:r>
            <a:r>
              <a:rPr lang="en-AU" sz="2000" b="1" dirty="0">
                <a:solidFill>
                  <a:srgbClr val="FF0000"/>
                </a:solidFill>
                <a:latin typeface="Arial" charset="0"/>
                <a:cs typeface="Times New Roman" pitchFamily="18" charset="0"/>
              </a:rPr>
              <a:t>suffer an electric shock. </a:t>
            </a:r>
          </a:p>
        </p:txBody>
      </p:sp>
      <p:sp>
        <p:nvSpPr>
          <p:cNvPr id="87047" name="Line 7"/>
          <p:cNvSpPr>
            <a:spLocks noChangeShapeType="1"/>
          </p:cNvSpPr>
          <p:nvPr/>
        </p:nvSpPr>
        <p:spPr bwMode="auto">
          <a:xfrm>
            <a:off x="7181850" y="1895475"/>
            <a:ext cx="1209675" cy="0"/>
          </a:xfrm>
          <a:prstGeom prst="line">
            <a:avLst/>
          </a:prstGeom>
          <a:noFill/>
          <a:ln w="60325">
            <a:solidFill>
              <a:srgbClr val="00FF00"/>
            </a:solidFill>
            <a:round/>
            <a:headEnd/>
            <a:tailEnd/>
          </a:ln>
          <a:effectLst/>
        </p:spPr>
        <p:txBody>
          <a:bodyPr wrap="none"/>
          <a:lstStyle/>
          <a:p>
            <a:endParaRPr lang="en-US"/>
          </a:p>
        </p:txBody>
      </p:sp>
      <p:sp>
        <p:nvSpPr>
          <p:cNvPr id="87048" name="AutoShape 8"/>
          <p:cNvSpPr>
            <a:spLocks noChangeArrowheads="1"/>
          </p:cNvSpPr>
          <p:nvPr/>
        </p:nvSpPr>
        <p:spPr bwMode="auto">
          <a:xfrm>
            <a:off x="7924800" y="2514600"/>
            <a:ext cx="914400" cy="685800"/>
          </a:xfrm>
          <a:prstGeom prst="wedgeRectCallout">
            <a:avLst>
              <a:gd name="adj1" fmla="val -28644"/>
              <a:gd name="adj2" fmla="val -134259"/>
            </a:avLst>
          </a:prstGeom>
          <a:solidFill>
            <a:schemeClr val="accent2"/>
          </a:solidFill>
          <a:ln w="9525">
            <a:solidFill>
              <a:schemeClr val="tx1"/>
            </a:solidFill>
            <a:miter lim="800000"/>
            <a:headEnd/>
            <a:tailEnd/>
          </a:ln>
          <a:effectLst/>
        </p:spPr>
        <p:txBody>
          <a:bodyPr/>
          <a:lstStyle/>
          <a:p>
            <a:pPr algn="ctr"/>
            <a:r>
              <a:rPr lang="en-US" sz="1800">
                <a:latin typeface="Arial" charset="0"/>
              </a:rPr>
              <a:t>Earth Fault</a:t>
            </a:r>
            <a:endParaRPr lang="en-AU" sz="18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5"/>
                                        </p:tgtEl>
                                        <p:attrNameLst>
                                          <p:attrName>style.visibility</p:attrName>
                                        </p:attrNameLst>
                                      </p:cBhvr>
                                      <p:to>
                                        <p:strVal val="visible"/>
                                      </p:to>
                                    </p:set>
                                    <p:animEffect transition="in" filter="dissolve">
                                      <p:cBhvr>
                                        <p:cTn id="7" dur="500"/>
                                        <p:tgtEl>
                                          <p:spTgt spid="8704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7047"/>
                                        </p:tgtEl>
                                        <p:attrNameLst>
                                          <p:attrName>style.visibility</p:attrName>
                                        </p:attrNameLst>
                                      </p:cBhvr>
                                      <p:to>
                                        <p:strVal val="visible"/>
                                      </p:to>
                                    </p:set>
                                    <p:anim calcmode="lin" valueType="num">
                                      <p:cBhvr additive="base">
                                        <p:cTn id="11" dur="500" fill="hold"/>
                                        <p:tgtEl>
                                          <p:spTgt spid="87047"/>
                                        </p:tgtEl>
                                        <p:attrNameLst>
                                          <p:attrName>ppt_x</p:attrName>
                                        </p:attrNameLst>
                                      </p:cBhvr>
                                      <p:tavLst>
                                        <p:tav tm="0">
                                          <p:val>
                                            <p:strVal val="0-#ppt_w/2"/>
                                          </p:val>
                                        </p:tav>
                                        <p:tav tm="100000">
                                          <p:val>
                                            <p:strVal val="#ppt_x"/>
                                          </p:val>
                                        </p:tav>
                                      </p:tavLst>
                                    </p:anim>
                                    <p:anim calcmode="lin" valueType="num">
                                      <p:cBhvr additive="base">
                                        <p:cTn id="12" dur="500" fill="hold"/>
                                        <p:tgtEl>
                                          <p:spTgt spid="8704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87048"/>
                                        </p:tgtEl>
                                        <p:attrNameLst>
                                          <p:attrName>style.visibility</p:attrName>
                                        </p:attrNameLst>
                                      </p:cBhvr>
                                      <p:to>
                                        <p:strVal val="visible"/>
                                      </p:to>
                                    </p:set>
                                    <p:anim calcmode="lin" valueType="num">
                                      <p:cBhvr>
                                        <p:cTn id="16" dur="500" fill="hold"/>
                                        <p:tgtEl>
                                          <p:spTgt spid="87048"/>
                                        </p:tgtEl>
                                        <p:attrNameLst>
                                          <p:attrName>ppt_w</p:attrName>
                                        </p:attrNameLst>
                                      </p:cBhvr>
                                      <p:tavLst>
                                        <p:tav tm="0">
                                          <p:val>
                                            <p:fltVal val="0"/>
                                          </p:val>
                                        </p:tav>
                                        <p:tav tm="100000">
                                          <p:val>
                                            <p:strVal val="#ppt_w"/>
                                          </p:val>
                                        </p:tav>
                                      </p:tavLst>
                                    </p:anim>
                                    <p:anim calcmode="lin" valueType="num">
                                      <p:cBhvr>
                                        <p:cTn id="17" dur="500" fill="hold"/>
                                        <p:tgtEl>
                                          <p:spTgt spid="87048"/>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046"/>
                                        </p:tgtEl>
                                        <p:attrNameLst>
                                          <p:attrName>style.visibility</p:attrName>
                                        </p:attrNameLst>
                                      </p:cBhvr>
                                      <p:to>
                                        <p:strVal val="visible"/>
                                      </p:to>
                                    </p:set>
                                    <p:animEffect transition="in" filter="dissolve">
                                      <p:cBhvr>
                                        <p:cTn id="22" dur="500"/>
                                        <p:tgtEl>
                                          <p:spTgt spid="87046"/>
                                        </p:tgtEl>
                                      </p:cBhvr>
                                    </p:animEffect>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87042"/>
                                        </p:tgtEl>
                                        <p:attrNameLst>
                                          <p:attrName>style.visibility</p:attrName>
                                        </p:attrNameLst>
                                      </p:cBhvr>
                                      <p:to>
                                        <p:strVal val="visible"/>
                                      </p:to>
                                    </p:set>
                                    <p:anim calcmode="lin" valueType="num">
                                      <p:cBhvr>
                                        <p:cTn id="26" dur="500" fill="hold"/>
                                        <p:tgtEl>
                                          <p:spTgt spid="87042"/>
                                        </p:tgtEl>
                                        <p:attrNameLst>
                                          <p:attrName>ppt_w</p:attrName>
                                        </p:attrNameLst>
                                      </p:cBhvr>
                                      <p:tavLst>
                                        <p:tav tm="0">
                                          <p:val>
                                            <p:fltVal val="0"/>
                                          </p:val>
                                        </p:tav>
                                        <p:tav tm="100000">
                                          <p:val>
                                            <p:strVal val="#ppt_w"/>
                                          </p:val>
                                        </p:tav>
                                      </p:tavLst>
                                    </p:anim>
                                    <p:anim calcmode="lin" valueType="num">
                                      <p:cBhvr>
                                        <p:cTn id="27"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P spid="87047" grpId="0" animBg="1"/>
      <p:bldP spid="8704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598612" y="720083"/>
            <a:ext cx="7772400" cy="533400"/>
          </a:xfrm>
        </p:spPr>
        <p:txBody>
          <a:bodyPr/>
          <a:lstStyle/>
          <a:p>
            <a:pPr algn="ctr"/>
            <a:r>
              <a:rPr lang="en-US" sz="2400" b="1" dirty="0" smtClean="0">
                <a:latin typeface="Arial Unicode MS" pitchFamily="34" charset="-128"/>
              </a:rPr>
              <a:t>Men Earth faults</a:t>
            </a:r>
            <a:endParaRPr lang="en-AU" sz="2400" b="1"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7046" name="Text Box 6"/>
          <p:cNvSpPr txBox="1">
            <a:spLocks noChangeArrowheads="1"/>
          </p:cNvSpPr>
          <p:nvPr/>
        </p:nvSpPr>
        <p:spPr bwMode="auto">
          <a:xfrm>
            <a:off x="611560" y="1772816"/>
            <a:ext cx="7848872" cy="3970318"/>
          </a:xfrm>
          <a:prstGeom prst="rect">
            <a:avLst/>
          </a:prstGeom>
          <a:solidFill>
            <a:schemeClr val="bg1"/>
          </a:solidFill>
          <a:ln w="9525">
            <a:solidFill>
              <a:srgbClr val="FFCC00"/>
            </a:solidFill>
            <a:miter lim="800000"/>
            <a:headEnd/>
            <a:tailEnd/>
          </a:ln>
          <a:effectLst/>
        </p:spPr>
        <p:txBody>
          <a:bodyPr wrap="square">
            <a:spAutoFit/>
          </a:bodyPr>
          <a:lstStyle/>
          <a:p>
            <a:pPr>
              <a:lnSpc>
                <a:spcPct val="90000"/>
              </a:lnSpc>
              <a:buFontTx/>
              <a:buChar char="•"/>
              <a:defRPr/>
            </a:pPr>
            <a:r>
              <a:rPr lang="en-AU" sz="2800" dirty="0">
                <a:latin typeface="Arial" panose="020B0604020202020204" pitchFamily="34" charset="0"/>
                <a:cs typeface="Arial" panose="020B0604020202020204" pitchFamily="34" charset="0"/>
              </a:rPr>
              <a:t>Faults that affect the operation of an electrical installation include</a:t>
            </a:r>
            <a:r>
              <a:rPr lang="en-AU" sz="2800" dirty="0" smtClean="0">
                <a:latin typeface="Arial" panose="020B0604020202020204" pitchFamily="34" charset="0"/>
                <a:cs typeface="Arial" panose="020B0604020202020204" pitchFamily="34" charset="0"/>
              </a:rPr>
              <a:t>:</a:t>
            </a:r>
          </a:p>
          <a:p>
            <a:pPr>
              <a:lnSpc>
                <a:spcPct val="90000"/>
              </a:lnSpc>
              <a:buFontTx/>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open circuit supply </a:t>
            </a:r>
            <a:r>
              <a:rPr lang="en-AU" sz="2800" dirty="0" smtClean="0">
                <a:latin typeface="Arial" panose="020B0604020202020204" pitchFamily="34" charset="0"/>
                <a:cs typeface="Arial" panose="020B0604020202020204" pitchFamily="34" charset="0"/>
              </a:rPr>
              <a:t>neutral</a:t>
            </a:r>
          </a:p>
          <a:p>
            <a:pPr marL="742950" lvl="2" indent="-342900">
              <a:lnSpc>
                <a:spcPct val="90000"/>
              </a:lnSpc>
              <a:buFont typeface="Arial" pitchFamily="34" charset="0"/>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reversed polarity of the </a:t>
            </a:r>
            <a:r>
              <a:rPr lang="en-AU" sz="2800" dirty="0" smtClean="0">
                <a:latin typeface="Arial" panose="020B0604020202020204" pitchFamily="34" charset="0"/>
                <a:cs typeface="Arial" panose="020B0604020202020204" pitchFamily="34" charset="0"/>
              </a:rPr>
              <a:t>supply</a:t>
            </a:r>
          </a:p>
          <a:p>
            <a:pPr marL="742950" lvl="2" indent="-342900">
              <a:lnSpc>
                <a:spcPct val="90000"/>
              </a:lnSpc>
              <a:buFont typeface="Arial" pitchFamily="34" charset="0"/>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mistakes in </a:t>
            </a:r>
            <a:r>
              <a:rPr lang="en-AU" sz="2800" dirty="0" smtClean="0">
                <a:latin typeface="Arial" panose="020B0604020202020204" pitchFamily="34" charset="0"/>
                <a:cs typeface="Arial" panose="020B0604020202020204" pitchFamily="34" charset="0"/>
              </a:rPr>
              <a:t>wiring</a:t>
            </a:r>
          </a:p>
          <a:p>
            <a:pPr marL="742950" lvl="2" indent="-342900">
              <a:lnSpc>
                <a:spcPct val="90000"/>
              </a:lnSpc>
              <a:buFont typeface="Arial" pitchFamily="34" charset="0"/>
              <a:buChar char="—"/>
              <a:defRPr/>
            </a:pPr>
            <a:endParaRPr lang="en-AU" sz="2800" dirty="0">
              <a:latin typeface="Arial" panose="020B0604020202020204" pitchFamily="34" charset="0"/>
              <a:cs typeface="Arial" panose="020B0604020202020204" pitchFamily="34" charset="0"/>
            </a:endParaRPr>
          </a:p>
          <a:p>
            <a:pPr marL="742950" lvl="2" indent="-342900">
              <a:lnSpc>
                <a:spcPct val="90000"/>
              </a:lnSpc>
              <a:buFont typeface="Arial" pitchFamily="34" charset="0"/>
              <a:buChar char="—"/>
              <a:defRPr/>
            </a:pPr>
            <a:r>
              <a:rPr lang="en-AU" sz="2800" dirty="0">
                <a:latin typeface="Arial" panose="020B0604020202020204" pitchFamily="34" charset="0"/>
                <a:cs typeface="Arial" panose="020B0604020202020204" pitchFamily="34" charset="0"/>
              </a:rPr>
              <a:t>neutral to earth breakdown.</a:t>
            </a:r>
          </a:p>
        </p:txBody>
      </p:sp>
    </p:spTree>
    <p:extLst>
      <p:ext uri="{BB962C8B-B14F-4D97-AF65-F5344CB8AC3E}">
        <p14:creationId xmlns:p14="http://schemas.microsoft.com/office/powerpoint/2010/main" val="2090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dissolve">
                                      <p:cBhvr>
                                        <p:cTn id="7" dur="500"/>
                                        <p:tgtEl>
                                          <p:spTgt spid="8704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 calcmode="lin" valueType="num">
                                      <p:cBhvr>
                                        <p:cTn id="11" dur="500" fill="hold"/>
                                        <p:tgtEl>
                                          <p:spTgt spid="87042"/>
                                        </p:tgtEl>
                                        <p:attrNameLst>
                                          <p:attrName>ppt_w</p:attrName>
                                        </p:attrNameLst>
                                      </p:cBhvr>
                                      <p:tavLst>
                                        <p:tav tm="0">
                                          <p:val>
                                            <p:fltVal val="0"/>
                                          </p:val>
                                        </p:tav>
                                        <p:tav tm="100000">
                                          <p:val>
                                            <p:strVal val="#ppt_w"/>
                                          </p:val>
                                        </p:tav>
                                      </p:tavLst>
                                    </p:anim>
                                    <p:anim calcmode="lin" valueType="num">
                                      <p:cBhvr>
                                        <p:cTn id="12"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581075" y="915430"/>
            <a:ext cx="7772400" cy="533400"/>
          </a:xfrm>
        </p:spPr>
        <p:txBody>
          <a:bodyPr/>
          <a:lstStyle/>
          <a:p>
            <a:pPr algn="ctr"/>
            <a:r>
              <a:rPr lang="en-US" sz="2400" b="1" dirty="0" smtClean="0">
                <a:latin typeface="Arial Unicode MS" pitchFamily="34" charset="-128"/>
              </a:rPr>
              <a:t>Men Earth faults</a:t>
            </a:r>
            <a:endParaRPr lang="en-AU" sz="2400" b="1"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7046" name="Text Box 6"/>
          <p:cNvSpPr txBox="1">
            <a:spLocks noChangeArrowheads="1"/>
          </p:cNvSpPr>
          <p:nvPr/>
        </p:nvSpPr>
        <p:spPr bwMode="auto">
          <a:xfrm>
            <a:off x="611560" y="1772816"/>
            <a:ext cx="7848872" cy="3194721"/>
          </a:xfrm>
          <a:prstGeom prst="rect">
            <a:avLst/>
          </a:prstGeom>
          <a:solidFill>
            <a:schemeClr val="bg1"/>
          </a:solidFill>
          <a:ln w="9525">
            <a:solidFill>
              <a:srgbClr val="FFCC00"/>
            </a:solidFill>
            <a:miter lim="800000"/>
            <a:headEnd/>
            <a:tailEnd/>
          </a:ln>
          <a:effectLst/>
        </p:spPr>
        <p:txBody>
          <a:bodyPr wrap="square">
            <a:spAutoFit/>
          </a:bodyPr>
          <a:lstStyle/>
          <a:p>
            <a:pPr>
              <a:lnSpc>
                <a:spcPct val="90000"/>
              </a:lnSpc>
              <a:buFontTx/>
              <a:buChar char="•"/>
            </a:pPr>
            <a:r>
              <a:rPr lang="en-AU" altLang="en-US" sz="2800" dirty="0">
                <a:latin typeface="Arial" panose="020B0604020202020204" pitchFamily="34" charset="0"/>
                <a:cs typeface="Arial" panose="020B0604020202020204" pitchFamily="34" charset="0"/>
              </a:rPr>
              <a:t>The supply neutral conductor normally carries out-of-balance currents and under fault conditions it carries the fault current</a:t>
            </a:r>
            <a:r>
              <a:rPr lang="en-AU" altLang="en-US" sz="2800" dirty="0" smtClean="0">
                <a:latin typeface="Arial" panose="020B0604020202020204" pitchFamily="34" charset="0"/>
                <a:cs typeface="Arial" panose="020B0604020202020204" pitchFamily="34" charset="0"/>
              </a:rPr>
              <a:t>.</a:t>
            </a:r>
          </a:p>
          <a:p>
            <a:pPr>
              <a:lnSpc>
                <a:spcPct val="90000"/>
              </a:lnSpc>
              <a:buFontTx/>
              <a:buChar char="•"/>
            </a:pPr>
            <a:endParaRPr lang="en-AU" altLang="en-US" sz="2800" dirty="0">
              <a:latin typeface="Arial" panose="020B0604020202020204" pitchFamily="34" charset="0"/>
              <a:cs typeface="Arial" panose="020B0604020202020204" pitchFamily="34" charset="0"/>
            </a:endParaRPr>
          </a:p>
          <a:p>
            <a:pPr>
              <a:lnSpc>
                <a:spcPct val="90000"/>
              </a:lnSpc>
              <a:buFontTx/>
              <a:buChar char="•"/>
            </a:pPr>
            <a:r>
              <a:rPr lang="en-AU" altLang="en-US" sz="2800" dirty="0">
                <a:latin typeface="Arial" panose="020B0604020202020204" pitchFamily="34" charset="0"/>
                <a:cs typeface="Arial" panose="020B0604020202020204" pitchFamily="34" charset="0"/>
              </a:rPr>
              <a:t>A high-resistance connection or an open circuit in the neutral conductor could place the electrical installation in a potentially dangerous condition.</a:t>
            </a:r>
          </a:p>
        </p:txBody>
      </p:sp>
    </p:spTree>
    <p:extLst>
      <p:ext uri="{BB962C8B-B14F-4D97-AF65-F5344CB8AC3E}">
        <p14:creationId xmlns:p14="http://schemas.microsoft.com/office/powerpoint/2010/main" val="5182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dissolve">
                                      <p:cBhvr>
                                        <p:cTn id="7" dur="500"/>
                                        <p:tgtEl>
                                          <p:spTgt spid="8704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 calcmode="lin" valueType="num">
                                      <p:cBhvr>
                                        <p:cTn id="11" dur="500" fill="hold"/>
                                        <p:tgtEl>
                                          <p:spTgt spid="87042"/>
                                        </p:tgtEl>
                                        <p:attrNameLst>
                                          <p:attrName>ppt_w</p:attrName>
                                        </p:attrNameLst>
                                      </p:cBhvr>
                                      <p:tavLst>
                                        <p:tav tm="0">
                                          <p:val>
                                            <p:fltVal val="0"/>
                                          </p:val>
                                        </p:tav>
                                        <p:tav tm="100000">
                                          <p:val>
                                            <p:strVal val="#ppt_w"/>
                                          </p:val>
                                        </p:tav>
                                      </p:tavLst>
                                    </p:anim>
                                    <p:anim calcmode="lin" valueType="num">
                                      <p:cBhvr>
                                        <p:cTn id="12"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7043" name="Rectangle 3"/>
          <p:cNvSpPr>
            <a:spLocks noGrp="1" noChangeArrowheads="1"/>
          </p:cNvSpPr>
          <p:nvPr>
            <p:ph type="title"/>
          </p:nvPr>
        </p:nvSpPr>
        <p:spPr>
          <a:xfrm>
            <a:off x="611560" y="671785"/>
            <a:ext cx="7772400" cy="533400"/>
          </a:xfrm>
        </p:spPr>
        <p:txBody>
          <a:bodyPr/>
          <a:lstStyle/>
          <a:p>
            <a:pPr algn="ctr"/>
            <a:r>
              <a:rPr lang="en-US" sz="2400" b="1" dirty="0" smtClean="0">
                <a:latin typeface="Arial Unicode MS" pitchFamily="34" charset="-128"/>
              </a:rPr>
              <a:t>Men Earth faults</a:t>
            </a:r>
            <a:endParaRPr lang="en-AU" sz="2400" b="1" dirty="0">
              <a:latin typeface="Arial Unicode MS" pitchFamily="34" charset="-128"/>
            </a:endParaRPr>
          </a:p>
        </p:txBody>
      </p:sp>
      <p:sp>
        <p:nvSpPr>
          <p:cNvPr id="8704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7046" name="Text Box 6"/>
          <p:cNvSpPr txBox="1">
            <a:spLocks noChangeArrowheads="1"/>
          </p:cNvSpPr>
          <p:nvPr/>
        </p:nvSpPr>
        <p:spPr bwMode="auto">
          <a:xfrm>
            <a:off x="611560" y="1772816"/>
            <a:ext cx="7848872" cy="2806922"/>
          </a:xfrm>
          <a:prstGeom prst="rect">
            <a:avLst/>
          </a:prstGeom>
          <a:solidFill>
            <a:schemeClr val="bg1"/>
          </a:solidFill>
          <a:ln w="9525">
            <a:solidFill>
              <a:srgbClr val="FFCC00"/>
            </a:solidFill>
            <a:miter lim="800000"/>
            <a:headEnd/>
            <a:tailEnd/>
          </a:ln>
          <a:effectLst/>
        </p:spPr>
        <p:txBody>
          <a:bodyPr wrap="square">
            <a:spAutoFit/>
          </a:bodyPr>
          <a:lstStyle/>
          <a:p>
            <a:pPr>
              <a:lnSpc>
                <a:spcPct val="90000"/>
              </a:lnSpc>
              <a:buFontTx/>
              <a:buChar char="•"/>
            </a:pPr>
            <a:r>
              <a:rPr lang="en-AU" altLang="en-US" sz="2800" dirty="0">
                <a:latin typeface="Arial" panose="020B0604020202020204" pitchFamily="34" charset="0"/>
                <a:cs typeface="Arial" panose="020B0604020202020204" pitchFamily="34" charset="0"/>
              </a:rPr>
              <a:t>Even though an open circuit neutral may present a dangerous situation, the advantages of the MEN system are deemed to outweigh the disadvantages</a:t>
            </a:r>
            <a:r>
              <a:rPr lang="en-AU" altLang="en-US" sz="2800" dirty="0" smtClean="0">
                <a:latin typeface="Arial" panose="020B0604020202020204" pitchFamily="34" charset="0"/>
                <a:cs typeface="Arial" panose="020B0604020202020204" pitchFamily="34" charset="0"/>
              </a:rPr>
              <a:t>.</a:t>
            </a:r>
          </a:p>
          <a:p>
            <a:pPr>
              <a:lnSpc>
                <a:spcPct val="90000"/>
              </a:lnSpc>
              <a:buFontTx/>
              <a:buChar char="•"/>
            </a:pPr>
            <a:endParaRPr lang="en-AU" altLang="en-US" sz="2800" dirty="0">
              <a:latin typeface="Arial" panose="020B0604020202020204" pitchFamily="34" charset="0"/>
              <a:cs typeface="Arial" panose="020B0604020202020204" pitchFamily="34" charset="0"/>
            </a:endParaRPr>
          </a:p>
          <a:p>
            <a:pPr>
              <a:lnSpc>
                <a:spcPct val="90000"/>
              </a:lnSpc>
              <a:buFontTx/>
              <a:buChar char="•"/>
            </a:pPr>
            <a:r>
              <a:rPr lang="en-AU" altLang="en-US" sz="2800" dirty="0">
                <a:latin typeface="Arial" panose="020B0604020202020204" pitchFamily="34" charset="0"/>
                <a:cs typeface="Arial" panose="020B0604020202020204" pitchFamily="34" charset="0"/>
              </a:rPr>
              <a:t>Reversed polarity of the supply should not happen if correct procedures are followed. </a:t>
            </a:r>
            <a:endParaRPr lang="en-AU" altLang="en-US" sz="2800" dirty="0"/>
          </a:p>
        </p:txBody>
      </p:sp>
    </p:spTree>
    <p:extLst>
      <p:ext uri="{BB962C8B-B14F-4D97-AF65-F5344CB8AC3E}">
        <p14:creationId xmlns:p14="http://schemas.microsoft.com/office/powerpoint/2010/main" val="38535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dissolve">
                                      <p:cBhvr>
                                        <p:cTn id="7" dur="500"/>
                                        <p:tgtEl>
                                          <p:spTgt spid="8704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2"/>
                                        </p:tgtEl>
                                        <p:attrNameLst>
                                          <p:attrName>style.visibility</p:attrName>
                                        </p:attrNameLst>
                                      </p:cBhvr>
                                      <p:to>
                                        <p:strVal val="visible"/>
                                      </p:to>
                                    </p:set>
                                    <p:anim calcmode="lin" valueType="num">
                                      <p:cBhvr>
                                        <p:cTn id="11" dur="500" fill="hold"/>
                                        <p:tgtEl>
                                          <p:spTgt spid="87042"/>
                                        </p:tgtEl>
                                        <p:attrNameLst>
                                          <p:attrName>ppt_w</p:attrName>
                                        </p:attrNameLst>
                                      </p:cBhvr>
                                      <p:tavLst>
                                        <p:tav tm="0">
                                          <p:val>
                                            <p:fltVal val="0"/>
                                          </p:val>
                                        </p:tav>
                                        <p:tav tm="100000">
                                          <p:val>
                                            <p:strVal val="#ppt_w"/>
                                          </p:val>
                                        </p:tav>
                                      </p:tavLst>
                                    </p:anim>
                                    <p:anim calcmode="lin" valueType="num">
                                      <p:cBhvr>
                                        <p:cTn id="12" dur="500" fill="hold"/>
                                        <p:tgtEl>
                                          <p:spTgt spid="870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autoUpdateAnimBg="0"/>
      <p:bldP spid="8704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8067" name="Rectangle 3"/>
          <p:cNvSpPr>
            <a:spLocks noGrp="1" noChangeArrowheads="1"/>
          </p:cNvSpPr>
          <p:nvPr>
            <p:ph type="title"/>
          </p:nvPr>
        </p:nvSpPr>
        <p:spPr>
          <a:xfrm>
            <a:off x="753244" y="828273"/>
            <a:ext cx="7772400" cy="533400"/>
          </a:xfrm>
        </p:spPr>
        <p:txBody>
          <a:bodyPr/>
          <a:lstStyle/>
          <a:p>
            <a:pPr algn="ctr"/>
            <a:r>
              <a:rPr lang="en-US" sz="2400" b="1" dirty="0">
                <a:latin typeface="Arial Unicode MS" pitchFamily="34" charset="-128"/>
              </a:rPr>
              <a:t>Limitations</a:t>
            </a:r>
            <a:endParaRPr lang="en-AU" sz="2400" b="1" dirty="0">
              <a:latin typeface="Arial Unicode MS" pitchFamily="34" charset="-128"/>
            </a:endParaRPr>
          </a:p>
        </p:txBody>
      </p:sp>
      <p:sp>
        <p:nvSpPr>
          <p:cNvPr id="8806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8070" name="Text Box 6"/>
          <p:cNvSpPr txBox="1">
            <a:spLocks noChangeArrowheads="1"/>
          </p:cNvSpPr>
          <p:nvPr/>
        </p:nvSpPr>
        <p:spPr bwMode="auto">
          <a:xfrm>
            <a:off x="1219200" y="1685835"/>
            <a:ext cx="7315200" cy="1200329"/>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Earthing an appliance does not provide protection against electric shock if a person touches the active and neutral or active and earth simultaneously.  </a:t>
            </a:r>
            <a:endParaRPr lang="en-AU" dirty="0">
              <a:latin typeface="Arial" charset="0"/>
              <a:cs typeface="Times New Roman" pitchFamily="18" charset="0"/>
            </a:endParaRPr>
          </a:p>
        </p:txBody>
      </p:sp>
      <p:sp>
        <p:nvSpPr>
          <p:cNvPr id="88071" name="Text Box 7"/>
          <p:cNvSpPr txBox="1">
            <a:spLocks noChangeArrowheads="1"/>
          </p:cNvSpPr>
          <p:nvPr/>
        </p:nvSpPr>
        <p:spPr bwMode="auto">
          <a:xfrm>
            <a:off x="1250826" y="3573016"/>
            <a:ext cx="7315200" cy="1569660"/>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Earthing an appliance does not prevent faults from occurring, nor does it correct any faults; it limits the touch voltage and removes the supply from the faulty section of the </a:t>
            </a:r>
            <a:r>
              <a:rPr lang="en-AU" dirty="0" smtClean="0">
                <a:latin typeface="Arial" charset="0"/>
                <a:cs typeface="Courier New" pitchFamily="49" charset="0"/>
              </a:rPr>
              <a:t>circuit</a:t>
            </a:r>
            <a:endParaRPr lang="en-AU" dirty="0">
              <a:latin typeface="Arial"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8070"/>
                                        </p:tgtEl>
                                        <p:attrNameLst>
                                          <p:attrName>style.visibility</p:attrName>
                                        </p:attrNameLst>
                                      </p:cBhvr>
                                      <p:to>
                                        <p:strVal val="visible"/>
                                      </p:to>
                                    </p:set>
                                    <p:animEffect transition="in" filter="dissolve">
                                      <p:cBhvr>
                                        <p:cTn id="7" dur="500"/>
                                        <p:tgtEl>
                                          <p:spTgt spid="880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71"/>
                                        </p:tgtEl>
                                        <p:attrNameLst>
                                          <p:attrName>style.visibility</p:attrName>
                                        </p:attrNameLst>
                                      </p:cBhvr>
                                      <p:to>
                                        <p:strVal val="visible"/>
                                      </p:to>
                                    </p:set>
                                    <p:animEffect transition="in" filter="dissolve">
                                      <p:cBhvr>
                                        <p:cTn id="12" dur="500"/>
                                        <p:tgtEl>
                                          <p:spTgt spid="88071"/>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88066"/>
                                        </p:tgtEl>
                                        <p:attrNameLst>
                                          <p:attrName>style.visibility</p:attrName>
                                        </p:attrNameLst>
                                      </p:cBhvr>
                                      <p:to>
                                        <p:strVal val="visible"/>
                                      </p:to>
                                    </p:set>
                                    <p:anim calcmode="lin" valueType="num">
                                      <p:cBhvr>
                                        <p:cTn id="16" dur="500" fill="hold"/>
                                        <p:tgtEl>
                                          <p:spTgt spid="88066"/>
                                        </p:tgtEl>
                                        <p:attrNameLst>
                                          <p:attrName>ppt_w</p:attrName>
                                        </p:attrNameLst>
                                      </p:cBhvr>
                                      <p:tavLst>
                                        <p:tav tm="0">
                                          <p:val>
                                            <p:fltVal val="0"/>
                                          </p:val>
                                        </p:tav>
                                        <p:tav tm="100000">
                                          <p:val>
                                            <p:strVal val="#ppt_w"/>
                                          </p:val>
                                        </p:tav>
                                      </p:tavLst>
                                    </p:anim>
                                    <p:anim calcmode="lin" valueType="num">
                                      <p:cBhvr>
                                        <p:cTn id="17" dur="500" fill="hold"/>
                                        <p:tgtEl>
                                          <p:spTgt spid="880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autoUpdateAnimBg="0"/>
      <p:bldP spid="88070" grpId="0" autoUpdateAnimBg="0"/>
      <p:bldP spid="8807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89091" name="Rectangle 3"/>
          <p:cNvSpPr>
            <a:spLocks noGrp="1" noChangeArrowheads="1"/>
          </p:cNvSpPr>
          <p:nvPr>
            <p:ph type="title"/>
          </p:nvPr>
        </p:nvSpPr>
        <p:spPr>
          <a:xfrm>
            <a:off x="581472" y="734346"/>
            <a:ext cx="7772400" cy="533400"/>
          </a:xfrm>
        </p:spPr>
        <p:txBody>
          <a:bodyPr/>
          <a:lstStyle/>
          <a:p>
            <a:pPr algn="ctr"/>
            <a:r>
              <a:rPr lang="en-US" sz="2400" b="1" dirty="0">
                <a:latin typeface="Arial Unicode MS" pitchFamily="34" charset="-128"/>
              </a:rPr>
              <a:t>Disconnection Times</a:t>
            </a:r>
            <a:endParaRPr lang="en-AU" sz="2400" b="1" dirty="0">
              <a:latin typeface="Arial Unicode MS" pitchFamily="34" charset="-128"/>
            </a:endParaRPr>
          </a:p>
        </p:txBody>
      </p:sp>
      <p:sp>
        <p:nvSpPr>
          <p:cNvPr id="8909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89093" name="Text Box 5"/>
          <p:cNvSpPr txBox="1">
            <a:spLocks noChangeArrowheads="1"/>
          </p:cNvSpPr>
          <p:nvPr/>
        </p:nvSpPr>
        <p:spPr bwMode="auto">
          <a:xfrm>
            <a:off x="607368" y="1420504"/>
            <a:ext cx="7970490" cy="830997"/>
          </a:xfrm>
          <a:prstGeom prst="rect">
            <a:avLst/>
          </a:prstGeom>
          <a:noFill/>
          <a:ln w="9525">
            <a:noFill/>
            <a:miter lim="800000"/>
            <a:headEnd/>
            <a:tailEnd/>
          </a:ln>
          <a:effectLst/>
        </p:spPr>
        <p:txBody>
          <a:bodyPr wrap="square">
            <a:spAutoFit/>
          </a:bodyPr>
          <a:lstStyle/>
          <a:p>
            <a:pPr algn="ctr">
              <a:spcBef>
                <a:spcPct val="50000"/>
              </a:spcBef>
            </a:pPr>
            <a:r>
              <a:rPr lang="en-AU" dirty="0">
                <a:latin typeface="Arial" charset="0"/>
                <a:cs typeface="Courier New" pitchFamily="49" charset="0"/>
              </a:rPr>
              <a:t>Clause </a:t>
            </a:r>
            <a:r>
              <a:rPr lang="en-AU" dirty="0" smtClean="0">
                <a:latin typeface="Arial" charset="0"/>
                <a:cs typeface="Courier New" pitchFamily="49" charset="0"/>
              </a:rPr>
              <a:t>1.5.5.3 </a:t>
            </a:r>
            <a:r>
              <a:rPr lang="en-AU" dirty="0">
                <a:latin typeface="Arial" charset="0"/>
                <a:cs typeface="Courier New" pitchFamily="49" charset="0"/>
              </a:rPr>
              <a:t>of AS/NZS 3000 specifies the disconnection times for a 230/240 volt supply voltage</a:t>
            </a:r>
            <a:r>
              <a:rPr lang="en-US" dirty="0">
                <a:latin typeface="Arial" charset="0"/>
                <a:cs typeface="Courier New" pitchFamily="49" charset="0"/>
              </a:rPr>
              <a:t> as:</a:t>
            </a:r>
            <a:endParaRPr lang="en-AU" dirty="0">
              <a:latin typeface="Arial" charset="0"/>
              <a:cs typeface="Times New Roman" pitchFamily="18" charset="0"/>
            </a:endParaRPr>
          </a:p>
        </p:txBody>
      </p:sp>
      <p:sp>
        <p:nvSpPr>
          <p:cNvPr id="89094" name="Text Box 6"/>
          <p:cNvSpPr txBox="1">
            <a:spLocks noChangeArrowheads="1"/>
          </p:cNvSpPr>
          <p:nvPr/>
        </p:nvSpPr>
        <p:spPr bwMode="auto">
          <a:xfrm>
            <a:off x="1168946" y="2667000"/>
            <a:ext cx="7315200" cy="2092881"/>
          </a:xfrm>
          <a:prstGeom prst="rect">
            <a:avLst/>
          </a:prstGeom>
          <a:noFill/>
          <a:ln w="9525">
            <a:noFill/>
            <a:miter lim="800000"/>
            <a:headEnd/>
            <a:tailEnd/>
          </a:ln>
          <a:effectLst/>
        </p:spPr>
        <p:txBody>
          <a:bodyPr>
            <a:spAutoFit/>
          </a:bodyPr>
          <a:lstStyle/>
          <a:p>
            <a:pPr>
              <a:spcBef>
                <a:spcPct val="50000"/>
              </a:spcBef>
            </a:pPr>
            <a:r>
              <a:rPr lang="en-AU" sz="2000" dirty="0">
                <a:solidFill>
                  <a:srgbClr val="FF0000"/>
                </a:solidFill>
                <a:latin typeface="Arial" charset="0"/>
                <a:cs typeface="Courier New" pitchFamily="49" charset="0"/>
              </a:rPr>
              <a:t>0.4 </a:t>
            </a:r>
            <a:r>
              <a:rPr lang="en-AU" sz="2000" dirty="0">
                <a:latin typeface="Arial" charset="0"/>
                <a:cs typeface="Courier New" pitchFamily="49" charset="0"/>
              </a:rPr>
              <a:t>seconds for </a:t>
            </a:r>
            <a:r>
              <a:rPr lang="en-AU" sz="2000" dirty="0" smtClean="0">
                <a:latin typeface="Arial" charset="0"/>
                <a:cs typeface="Courier New" pitchFamily="49" charset="0"/>
              </a:rPr>
              <a:t>final </a:t>
            </a:r>
            <a:r>
              <a:rPr lang="en-AU" sz="2000" dirty="0" err="1" smtClean="0">
                <a:latin typeface="Arial" charset="0"/>
                <a:cs typeface="Courier New" pitchFamily="49" charset="0"/>
              </a:rPr>
              <a:t>subcircuits</a:t>
            </a:r>
            <a:r>
              <a:rPr lang="en-AU" sz="2000" dirty="0" smtClean="0">
                <a:latin typeface="Arial" charset="0"/>
                <a:cs typeface="Courier New" pitchFamily="49" charset="0"/>
              </a:rPr>
              <a:t> that supply</a:t>
            </a:r>
          </a:p>
          <a:p>
            <a:pPr marL="342900" indent="-342900">
              <a:spcBef>
                <a:spcPct val="50000"/>
              </a:spcBef>
              <a:buFontTx/>
              <a:buChar char="-"/>
            </a:pPr>
            <a:r>
              <a:rPr lang="en-AU" sz="2000" dirty="0" smtClean="0">
                <a:solidFill>
                  <a:srgbClr val="FF0000"/>
                </a:solidFill>
                <a:latin typeface="Arial" charset="0"/>
                <a:cs typeface="Courier New" pitchFamily="49" charset="0"/>
              </a:rPr>
              <a:t>socket outlets</a:t>
            </a:r>
            <a:r>
              <a:rPr lang="en-US" sz="2000" dirty="0">
                <a:solidFill>
                  <a:srgbClr val="FFCC00"/>
                </a:solidFill>
                <a:latin typeface="Arial" charset="0"/>
                <a:cs typeface="Courier New" pitchFamily="49" charset="0"/>
              </a:rPr>
              <a:t> </a:t>
            </a:r>
            <a:r>
              <a:rPr lang="en-US" sz="2000" dirty="0" smtClean="0">
                <a:latin typeface="Arial" charset="0"/>
                <a:cs typeface="Courier New" pitchFamily="49" charset="0"/>
              </a:rPr>
              <a:t>having rated currents less than 63A or</a:t>
            </a:r>
          </a:p>
          <a:p>
            <a:pPr marL="342900" indent="-342900">
              <a:spcBef>
                <a:spcPct val="50000"/>
              </a:spcBef>
              <a:buFontTx/>
              <a:buChar char="-"/>
            </a:pPr>
            <a:r>
              <a:rPr lang="en-US" sz="2000" dirty="0" smtClean="0">
                <a:solidFill>
                  <a:srgbClr val="FF0000"/>
                </a:solidFill>
                <a:latin typeface="Arial" charset="0"/>
                <a:cs typeface="Courier New" pitchFamily="49" charset="0"/>
              </a:rPr>
              <a:t>Hand held Class 1 equipment </a:t>
            </a:r>
            <a:r>
              <a:rPr lang="en-US" sz="2000" dirty="0" smtClean="0">
                <a:latin typeface="Arial" charset="0"/>
                <a:cs typeface="Courier New" pitchFamily="49" charset="0"/>
              </a:rPr>
              <a:t>or</a:t>
            </a:r>
          </a:p>
          <a:p>
            <a:pPr marL="342900" indent="-342900">
              <a:spcBef>
                <a:spcPct val="50000"/>
              </a:spcBef>
              <a:buFontTx/>
              <a:buChar char="-"/>
            </a:pPr>
            <a:r>
              <a:rPr lang="en-US" sz="2000" dirty="0" smtClean="0">
                <a:solidFill>
                  <a:srgbClr val="FF0000"/>
                </a:solidFill>
                <a:latin typeface="Arial" charset="0"/>
                <a:cs typeface="Courier New" pitchFamily="49" charset="0"/>
              </a:rPr>
              <a:t>Portable equipment </a:t>
            </a:r>
            <a:r>
              <a:rPr lang="en-US" sz="2000" dirty="0" smtClean="0">
                <a:latin typeface="Arial" charset="0"/>
                <a:cs typeface="Courier New" pitchFamily="49" charset="0"/>
              </a:rPr>
              <a:t>intended for manual movement during normal use</a:t>
            </a:r>
            <a:endParaRPr lang="en-US" dirty="0" smtClean="0">
              <a:solidFill>
                <a:srgbClr val="FFCC00"/>
              </a:solidFill>
              <a:latin typeface="Arial" charset="0"/>
              <a:cs typeface="Courier New" pitchFamily="49" charset="0"/>
            </a:endParaRPr>
          </a:p>
        </p:txBody>
      </p:sp>
      <p:sp>
        <p:nvSpPr>
          <p:cNvPr id="89095" name="Text Box 7"/>
          <p:cNvSpPr txBox="1">
            <a:spLocks noChangeArrowheads="1"/>
          </p:cNvSpPr>
          <p:nvPr/>
        </p:nvSpPr>
        <p:spPr bwMode="auto">
          <a:xfrm>
            <a:off x="1180356" y="5234998"/>
            <a:ext cx="7315200" cy="707886"/>
          </a:xfrm>
          <a:prstGeom prst="rect">
            <a:avLst/>
          </a:prstGeom>
          <a:noFill/>
          <a:ln w="9525">
            <a:noFill/>
            <a:miter lim="800000"/>
            <a:headEnd/>
            <a:tailEnd/>
          </a:ln>
          <a:effectLst/>
        </p:spPr>
        <p:txBody>
          <a:bodyPr>
            <a:spAutoFit/>
          </a:bodyPr>
          <a:lstStyle/>
          <a:p>
            <a:pPr>
              <a:spcBef>
                <a:spcPct val="50000"/>
              </a:spcBef>
            </a:pPr>
            <a:r>
              <a:rPr lang="en-AU" sz="2000" dirty="0">
                <a:solidFill>
                  <a:srgbClr val="FF0000"/>
                </a:solidFill>
                <a:latin typeface="Arial" charset="0"/>
                <a:cs typeface="Courier New" pitchFamily="49" charset="0"/>
              </a:rPr>
              <a:t>5</a:t>
            </a:r>
            <a:r>
              <a:rPr lang="en-AU" sz="2000" dirty="0">
                <a:latin typeface="Arial" charset="0"/>
                <a:cs typeface="Courier New" pitchFamily="49" charset="0"/>
              </a:rPr>
              <a:t> seconds for </a:t>
            </a:r>
            <a:r>
              <a:rPr lang="en-AU" sz="2000" dirty="0">
                <a:solidFill>
                  <a:srgbClr val="FF0000"/>
                </a:solidFill>
                <a:latin typeface="Arial" charset="0"/>
                <a:cs typeface="Courier New" pitchFamily="49" charset="0"/>
              </a:rPr>
              <a:t>other circuits</a:t>
            </a:r>
            <a:r>
              <a:rPr lang="en-AU" sz="2000" dirty="0">
                <a:latin typeface="Arial" charset="0"/>
                <a:cs typeface="Courier New" pitchFamily="49" charset="0"/>
              </a:rPr>
              <a:t> including </a:t>
            </a:r>
            <a:r>
              <a:rPr lang="en-AU" sz="2000" dirty="0" err="1">
                <a:latin typeface="Arial" charset="0"/>
                <a:cs typeface="Courier New" pitchFamily="49" charset="0"/>
              </a:rPr>
              <a:t>submains</a:t>
            </a:r>
            <a:r>
              <a:rPr lang="en-AU" sz="2000" dirty="0">
                <a:latin typeface="Arial" charset="0"/>
                <a:cs typeface="Courier New" pitchFamily="49" charset="0"/>
              </a:rPr>
              <a:t> and final </a:t>
            </a:r>
            <a:r>
              <a:rPr lang="en-AU" sz="2000" dirty="0" err="1">
                <a:latin typeface="Arial" charset="0"/>
                <a:cs typeface="Courier New" pitchFamily="49" charset="0"/>
              </a:rPr>
              <a:t>subcircuits</a:t>
            </a:r>
            <a:r>
              <a:rPr lang="en-AU" sz="2000" dirty="0">
                <a:latin typeface="Arial" charset="0"/>
                <a:cs typeface="Courier New" pitchFamily="49" charset="0"/>
              </a:rPr>
              <a:t> supplying fixed or stationary equipment.</a:t>
            </a:r>
            <a:r>
              <a:rPr lang="en-AU" sz="2000" dirty="0">
                <a:latin typeface="Arial"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9094"/>
                                        </p:tgtEl>
                                        <p:attrNameLst>
                                          <p:attrName>style.visibility</p:attrName>
                                        </p:attrNameLst>
                                      </p:cBhvr>
                                      <p:to>
                                        <p:strVal val="visible"/>
                                      </p:to>
                                    </p:set>
                                    <p:animEffect transition="in" filter="dissolve">
                                      <p:cBhvr>
                                        <p:cTn id="12" dur="500"/>
                                        <p:tgtEl>
                                          <p:spTgt spid="8909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095"/>
                                        </p:tgtEl>
                                        <p:attrNameLst>
                                          <p:attrName>style.visibility</p:attrName>
                                        </p:attrNameLst>
                                      </p:cBhvr>
                                      <p:to>
                                        <p:strVal val="visible"/>
                                      </p:to>
                                    </p:set>
                                    <p:animEffect transition="in" filter="dissolve">
                                      <p:cBhvr>
                                        <p:cTn id="17" dur="500"/>
                                        <p:tgtEl>
                                          <p:spTgt spid="89095"/>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89090"/>
                                        </p:tgtEl>
                                        <p:attrNameLst>
                                          <p:attrName>style.visibility</p:attrName>
                                        </p:attrNameLst>
                                      </p:cBhvr>
                                      <p:to>
                                        <p:strVal val="visible"/>
                                      </p:to>
                                    </p:set>
                                    <p:anim calcmode="lin" valueType="num">
                                      <p:cBhvr>
                                        <p:cTn id="21" dur="500" fill="hold"/>
                                        <p:tgtEl>
                                          <p:spTgt spid="89090"/>
                                        </p:tgtEl>
                                        <p:attrNameLst>
                                          <p:attrName>ppt_w</p:attrName>
                                        </p:attrNameLst>
                                      </p:cBhvr>
                                      <p:tavLst>
                                        <p:tav tm="0">
                                          <p:val>
                                            <p:fltVal val="0"/>
                                          </p:val>
                                        </p:tav>
                                        <p:tav tm="100000">
                                          <p:val>
                                            <p:strVal val="#ppt_w"/>
                                          </p:val>
                                        </p:tav>
                                      </p:tavLst>
                                    </p:anim>
                                    <p:anim calcmode="lin" valueType="num">
                                      <p:cBhvr>
                                        <p:cTn id="22" dur="500" fill="hold"/>
                                        <p:tgtEl>
                                          <p:spTgt spid="890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89093" grpId="0" autoUpdateAnimBg="0"/>
      <p:bldP spid="89094" grpId="0" autoUpdateAnimBg="0"/>
      <p:bldP spid="8909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0115" name="Rectangle 3"/>
          <p:cNvSpPr>
            <a:spLocks noGrp="1" noChangeArrowheads="1"/>
          </p:cNvSpPr>
          <p:nvPr>
            <p:ph type="title"/>
          </p:nvPr>
        </p:nvSpPr>
        <p:spPr>
          <a:xfrm>
            <a:off x="610419" y="791493"/>
            <a:ext cx="7772400" cy="533400"/>
          </a:xfrm>
        </p:spPr>
        <p:txBody>
          <a:bodyPr/>
          <a:lstStyle/>
          <a:p>
            <a:pPr algn="ctr"/>
            <a:r>
              <a:rPr lang="en-US" sz="2400" b="1" dirty="0">
                <a:latin typeface="Arial Unicode MS" pitchFamily="34" charset="-128"/>
              </a:rPr>
              <a:t>Requirements for </a:t>
            </a:r>
            <a:r>
              <a:rPr lang="en-US" sz="2400" b="1" dirty="0" err="1">
                <a:latin typeface="Arial Unicode MS" pitchFamily="34" charset="-128"/>
              </a:rPr>
              <a:t>Earthing</a:t>
            </a:r>
            <a:endParaRPr lang="en-AU" sz="2400" b="1" dirty="0">
              <a:latin typeface="Arial Unicode MS" pitchFamily="34" charset="-128"/>
            </a:endParaRPr>
          </a:p>
        </p:txBody>
      </p:sp>
      <p:sp>
        <p:nvSpPr>
          <p:cNvPr id="9011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0117" name="Text Box 5"/>
          <p:cNvSpPr txBox="1">
            <a:spLocks noChangeArrowheads="1"/>
          </p:cNvSpPr>
          <p:nvPr/>
        </p:nvSpPr>
        <p:spPr bwMode="auto">
          <a:xfrm>
            <a:off x="1043608" y="2286000"/>
            <a:ext cx="7315200" cy="2308324"/>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The main requirements for earthing are contained in Section 5 of the Wiring Rules</a:t>
            </a:r>
            <a:r>
              <a:rPr lang="en-US" dirty="0">
                <a:latin typeface="Arial" charset="0"/>
                <a:cs typeface="Courier New" pitchFamily="49" charset="0"/>
              </a:rPr>
              <a:t>.</a:t>
            </a:r>
          </a:p>
          <a:p>
            <a:pPr>
              <a:spcBef>
                <a:spcPct val="50000"/>
              </a:spcBef>
            </a:pPr>
            <a:endParaRPr lang="en-US" dirty="0">
              <a:latin typeface="Arial" charset="0"/>
              <a:cs typeface="Courier New" pitchFamily="49" charset="0"/>
            </a:endParaRPr>
          </a:p>
          <a:p>
            <a:pPr>
              <a:spcBef>
                <a:spcPct val="50000"/>
              </a:spcBef>
            </a:pPr>
            <a:r>
              <a:rPr lang="en-US" dirty="0">
                <a:latin typeface="Arial" charset="0"/>
                <a:cs typeface="Courier New" pitchFamily="49" charset="0"/>
              </a:rPr>
              <a:t>Typical </a:t>
            </a:r>
            <a:r>
              <a:rPr lang="en-AU" dirty="0">
                <a:latin typeface="Arial" charset="0"/>
                <a:cs typeface="Courier New" pitchFamily="49" charset="0"/>
              </a:rPr>
              <a:t>samples of the requirements are given </a:t>
            </a:r>
            <a:r>
              <a:rPr lang="en-US" dirty="0">
                <a:latin typeface="Arial" charset="0"/>
                <a:cs typeface="Courier New" pitchFamily="49" charset="0"/>
              </a:rPr>
              <a:t>in the slides which follow</a:t>
            </a:r>
            <a:r>
              <a:rPr lang="en-AU" dirty="0">
                <a:latin typeface="Arial"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dissolve">
                                      <p:cBhvr>
                                        <p:cTn id="7" dur="500"/>
                                        <p:tgtEl>
                                          <p:spTgt spid="9011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0114"/>
                                        </p:tgtEl>
                                        <p:attrNameLst>
                                          <p:attrName>style.visibility</p:attrName>
                                        </p:attrNameLst>
                                      </p:cBhvr>
                                      <p:to>
                                        <p:strVal val="visible"/>
                                      </p:to>
                                    </p:set>
                                    <p:anim calcmode="lin" valueType="num">
                                      <p:cBhvr>
                                        <p:cTn id="11" dur="500" fill="hold"/>
                                        <p:tgtEl>
                                          <p:spTgt spid="90114"/>
                                        </p:tgtEl>
                                        <p:attrNameLst>
                                          <p:attrName>ppt_w</p:attrName>
                                        </p:attrNameLst>
                                      </p:cBhvr>
                                      <p:tavLst>
                                        <p:tav tm="0">
                                          <p:val>
                                            <p:fltVal val="0"/>
                                          </p:val>
                                        </p:tav>
                                        <p:tav tm="100000">
                                          <p:val>
                                            <p:strVal val="#ppt_w"/>
                                          </p:val>
                                        </p:tav>
                                      </p:tavLst>
                                    </p:anim>
                                    <p:anim calcmode="lin" valueType="num">
                                      <p:cBhvr>
                                        <p:cTn id="12" dur="500" fill="hold"/>
                                        <p:tgtEl>
                                          <p:spTgt spid="901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autoUpdateAnimBg="0"/>
      <p:bldP spid="9011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7704" y="764704"/>
            <a:ext cx="4865712" cy="797456"/>
          </a:xfrm>
        </p:spPr>
        <p:txBody>
          <a:bodyPr>
            <a:noAutofit/>
          </a:bodyPr>
          <a:lstStyle/>
          <a:p>
            <a:r>
              <a:rPr lang="en-AU" sz="2800" b="1" dirty="0" smtClean="0"/>
              <a:t>Protective  EARTHING SYSTEMs</a:t>
            </a:r>
            <a:endParaRPr lang="en-AU" sz="2800" b="1" dirty="0"/>
          </a:p>
        </p:txBody>
      </p:sp>
      <p:sp>
        <p:nvSpPr>
          <p:cNvPr id="2" name="Content Placeholder 1"/>
          <p:cNvSpPr>
            <a:spLocks noGrp="1"/>
          </p:cNvSpPr>
          <p:nvPr>
            <p:ph idx="1"/>
          </p:nvPr>
        </p:nvSpPr>
        <p:spPr/>
        <p:txBody>
          <a:bodyPr>
            <a:normAutofit/>
          </a:bodyPr>
          <a:lstStyle/>
          <a:p>
            <a:pPr algn="l">
              <a:lnSpc>
                <a:spcPct val="90000"/>
              </a:lnSpc>
              <a:buFontTx/>
              <a:buChar char="•"/>
              <a:defRPr/>
            </a:pPr>
            <a:r>
              <a:rPr lang="en-AU" sz="2400" dirty="0" smtClean="0">
                <a:latin typeface="Arial" panose="020B0604020202020204" pitchFamily="34" charset="0"/>
                <a:cs typeface="Arial" panose="020B0604020202020204" pitchFamily="34" charset="0"/>
              </a:rPr>
              <a:t>There are three general systems of earthing used in different countries only the MEN is covered by the AS/NZS 3000. </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smtClean="0">
                <a:latin typeface="Arial" panose="020B0604020202020204" pitchFamily="34" charset="0"/>
                <a:cs typeface="Arial" panose="020B0604020202020204" pitchFamily="34" charset="0"/>
              </a:rPr>
              <a:t>1. The MEN (Multiple Earthed Neutral)</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smtClean="0">
                <a:latin typeface="Arial" panose="020B0604020202020204" pitchFamily="34" charset="0"/>
                <a:cs typeface="Arial" panose="020B0604020202020204" pitchFamily="34" charset="0"/>
              </a:rPr>
              <a:t>2. The Direct Earthing system or TT or TN-S earthing System.</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smtClean="0">
                <a:latin typeface="Arial" panose="020B0604020202020204" pitchFamily="34" charset="0"/>
                <a:cs typeface="Arial" panose="020B0604020202020204" pitchFamily="34" charset="0"/>
              </a:rPr>
              <a:t>3. The </a:t>
            </a:r>
            <a:r>
              <a:rPr lang="en-AU" sz="2400" smtClean="0">
                <a:latin typeface="Arial" panose="020B0604020202020204" pitchFamily="34" charset="0"/>
                <a:cs typeface="Arial" panose="020B0604020202020204" pitchFamily="34" charset="0"/>
              </a:rPr>
              <a:t>Voltage operated ELCB</a:t>
            </a:r>
            <a:endParaRPr lang="en-AU" sz="2400" dirty="0">
              <a:latin typeface="Arial" panose="020B0604020202020204" pitchFamily="34" charset="0"/>
              <a:cs typeface="Arial" panose="020B0604020202020204" pitchFamily="34" charset="0"/>
            </a:endParaRP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07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1139" name="Rectangle 3"/>
          <p:cNvSpPr>
            <a:spLocks noGrp="1" noChangeArrowheads="1"/>
          </p:cNvSpPr>
          <p:nvPr>
            <p:ph type="title"/>
          </p:nvPr>
        </p:nvSpPr>
        <p:spPr>
          <a:xfrm>
            <a:off x="780306" y="851367"/>
            <a:ext cx="7772400" cy="533400"/>
          </a:xfrm>
        </p:spPr>
        <p:txBody>
          <a:bodyPr/>
          <a:lstStyle/>
          <a:p>
            <a:pPr algn="ctr"/>
            <a:r>
              <a:rPr lang="en-US" sz="2400" b="1" dirty="0">
                <a:latin typeface="Arial Unicode MS" pitchFamily="34" charset="-128"/>
              </a:rPr>
              <a:t>Cable </a:t>
            </a:r>
            <a:r>
              <a:rPr lang="en-US" sz="2400" b="1" dirty="0" err="1">
                <a:latin typeface="Arial Unicode MS" pitchFamily="34" charset="-128"/>
              </a:rPr>
              <a:t>Colour</a:t>
            </a:r>
            <a:endParaRPr lang="en-AU" sz="2400" b="1" dirty="0">
              <a:latin typeface="Arial Unicode MS" pitchFamily="34" charset="-128"/>
            </a:endParaRPr>
          </a:p>
        </p:txBody>
      </p:sp>
      <p:sp>
        <p:nvSpPr>
          <p:cNvPr id="9114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1141" name="Text Box 5"/>
          <p:cNvSpPr txBox="1">
            <a:spLocks noChangeArrowheads="1"/>
          </p:cNvSpPr>
          <p:nvPr/>
        </p:nvSpPr>
        <p:spPr bwMode="auto">
          <a:xfrm>
            <a:off x="1237506" y="1905000"/>
            <a:ext cx="7315200" cy="830997"/>
          </a:xfrm>
          <a:prstGeom prst="rect">
            <a:avLst/>
          </a:prstGeom>
          <a:noFill/>
          <a:ln w="9525">
            <a:noFill/>
            <a:miter lim="800000"/>
            <a:headEnd/>
            <a:tailEnd/>
          </a:ln>
          <a:effectLst/>
        </p:spPr>
        <p:txBody>
          <a:bodyPr>
            <a:spAutoFit/>
          </a:bodyPr>
          <a:lstStyle/>
          <a:p>
            <a:pPr>
              <a:spcBef>
                <a:spcPct val="50000"/>
              </a:spcBef>
            </a:pPr>
            <a:r>
              <a:rPr lang="en-AU" dirty="0">
                <a:latin typeface="Arial" charset="0"/>
                <a:cs typeface="Courier New" pitchFamily="49" charset="0"/>
              </a:rPr>
              <a:t>The only permissible colour for an insulated earthing conductor is green/yellow </a:t>
            </a:r>
          </a:p>
        </p:txBody>
      </p:sp>
      <p:pic>
        <p:nvPicPr>
          <p:cNvPr id="91145" name="Picture 9" descr="http://www.tlc-direct.co.uk/Images/Products/size_3/CA35SGWSLASH50.JPG"/>
          <p:cNvPicPr>
            <a:picLocks noChangeAspect="1" noChangeArrowheads="1"/>
          </p:cNvPicPr>
          <p:nvPr/>
        </p:nvPicPr>
        <p:blipFill>
          <a:blip r:embed="rId2"/>
          <a:srcRect/>
          <a:stretch>
            <a:fillRect/>
          </a:stretch>
        </p:blipFill>
        <p:spPr bwMode="auto">
          <a:xfrm>
            <a:off x="1928794" y="3140968"/>
            <a:ext cx="5715000" cy="2771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dissolve">
                                      <p:cBhvr>
                                        <p:cTn id="7" dur="500"/>
                                        <p:tgtEl>
                                          <p:spTgt spid="9114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1138"/>
                                        </p:tgtEl>
                                        <p:attrNameLst>
                                          <p:attrName>style.visibility</p:attrName>
                                        </p:attrNameLst>
                                      </p:cBhvr>
                                      <p:to>
                                        <p:strVal val="visible"/>
                                      </p:to>
                                    </p:set>
                                    <p:anim calcmode="lin" valueType="num">
                                      <p:cBhvr>
                                        <p:cTn id="11" dur="500" fill="hold"/>
                                        <p:tgtEl>
                                          <p:spTgt spid="91138"/>
                                        </p:tgtEl>
                                        <p:attrNameLst>
                                          <p:attrName>ppt_w</p:attrName>
                                        </p:attrNameLst>
                                      </p:cBhvr>
                                      <p:tavLst>
                                        <p:tav tm="0">
                                          <p:val>
                                            <p:fltVal val="0"/>
                                          </p:val>
                                        </p:tav>
                                        <p:tav tm="100000">
                                          <p:val>
                                            <p:strVal val="#ppt_w"/>
                                          </p:val>
                                        </p:tav>
                                      </p:tavLst>
                                    </p:anim>
                                    <p:anim calcmode="lin" valueType="num">
                                      <p:cBhvr>
                                        <p:cTn id="12" dur="500" fill="hold"/>
                                        <p:tgtEl>
                                          <p:spTgt spid="911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autoUpdateAnimBg="0"/>
      <p:bldP spid="9114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2163" name="Rectangle 3"/>
          <p:cNvSpPr>
            <a:spLocks noGrp="1" noChangeArrowheads="1"/>
          </p:cNvSpPr>
          <p:nvPr>
            <p:ph type="title"/>
          </p:nvPr>
        </p:nvSpPr>
        <p:spPr>
          <a:xfrm>
            <a:off x="611560" y="831230"/>
            <a:ext cx="7772400" cy="533400"/>
          </a:xfrm>
        </p:spPr>
        <p:txBody>
          <a:bodyPr/>
          <a:lstStyle/>
          <a:p>
            <a:pPr algn="ctr"/>
            <a:r>
              <a:rPr lang="en-US" sz="2400" b="1" dirty="0">
                <a:latin typeface="Arial Unicode MS" pitchFamily="34" charset="-128"/>
              </a:rPr>
              <a:t>Insulation Resistance</a:t>
            </a:r>
            <a:endParaRPr lang="en-AU" sz="2400" b="1" dirty="0">
              <a:latin typeface="Arial Unicode MS" pitchFamily="34" charset="-128"/>
            </a:endParaRPr>
          </a:p>
        </p:txBody>
      </p:sp>
      <p:sp>
        <p:nvSpPr>
          <p:cNvPr id="9216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2165" name="Text Box 5"/>
          <p:cNvSpPr txBox="1">
            <a:spLocks noChangeArrowheads="1"/>
          </p:cNvSpPr>
          <p:nvPr/>
        </p:nvSpPr>
        <p:spPr bwMode="auto">
          <a:xfrm>
            <a:off x="755576" y="1512838"/>
            <a:ext cx="7769324" cy="2308324"/>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The condition in which the resistance between any part of circuit and the exposed metal frame of an appliance (i.e. the insulation resistance) is below specified limits is known as an 'earth fault' or low insulation resistance to earth.  The same term is applied to complete installations. </a:t>
            </a:r>
          </a:p>
        </p:txBody>
      </p:sp>
      <p:sp>
        <p:nvSpPr>
          <p:cNvPr id="92166" name="Text Box 6"/>
          <p:cNvSpPr txBox="1">
            <a:spLocks noChangeArrowheads="1"/>
          </p:cNvSpPr>
          <p:nvPr/>
        </p:nvSpPr>
        <p:spPr bwMode="auto">
          <a:xfrm>
            <a:off x="763588" y="3940076"/>
            <a:ext cx="7769324" cy="2308324"/>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The insulation resistance between all live conductors connected together and earth must not </a:t>
            </a:r>
            <a:r>
              <a:rPr lang="en-AU" dirty="0" smtClean="0">
                <a:latin typeface="Arial" charset="0"/>
                <a:cs typeface="Courier New" pitchFamily="49" charset="0"/>
              </a:rPr>
              <a:t>be   </a:t>
            </a:r>
            <a:r>
              <a:rPr lang="en-AU" dirty="0">
                <a:latin typeface="Arial" charset="0"/>
                <a:cs typeface="Courier New" pitchFamily="49" charset="0"/>
              </a:rPr>
              <a:t>less </a:t>
            </a:r>
            <a:r>
              <a:rPr lang="en-AU" dirty="0" smtClean="0">
                <a:latin typeface="Arial" charset="0"/>
                <a:cs typeface="Courier New" pitchFamily="49" charset="0"/>
              </a:rPr>
              <a:t>   than </a:t>
            </a:r>
            <a:r>
              <a:rPr lang="en-AU" dirty="0" smtClean="0">
                <a:solidFill>
                  <a:srgbClr val="FF0000"/>
                </a:solidFill>
                <a:latin typeface="Arial" charset="0"/>
                <a:cs typeface="Courier New" pitchFamily="49" charset="0"/>
              </a:rPr>
              <a:t>1 </a:t>
            </a:r>
            <a:r>
              <a:rPr lang="en-AU" dirty="0" err="1">
                <a:solidFill>
                  <a:srgbClr val="FF0000"/>
                </a:solidFill>
                <a:latin typeface="Arial" charset="0"/>
                <a:cs typeface="Courier New" pitchFamily="49" charset="0"/>
              </a:rPr>
              <a:t>megohm</a:t>
            </a:r>
            <a:r>
              <a:rPr lang="en-AU" dirty="0">
                <a:latin typeface="Arial" charset="0"/>
                <a:cs typeface="Courier New" pitchFamily="49" charset="0"/>
              </a:rPr>
              <a:t>, measured with a high voltage insulation tester (</a:t>
            </a:r>
            <a:r>
              <a:rPr lang="en-AU" dirty="0" err="1">
                <a:latin typeface="Arial" charset="0"/>
                <a:cs typeface="Courier New" pitchFamily="49" charset="0"/>
              </a:rPr>
              <a:t>Megger</a:t>
            </a:r>
            <a:r>
              <a:rPr lang="en-AU" dirty="0">
                <a:latin typeface="Arial" charset="0"/>
                <a:cs typeface="Courier New" pitchFamily="49" charset="0"/>
              </a:rPr>
              <a:t>), and with all protective devices in circuit and all switches on (individual consuming devices may be disconnected).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dissolve">
                                      <p:cBhvr>
                                        <p:cTn id="7" dur="500"/>
                                        <p:tgtEl>
                                          <p:spTgt spid="921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166"/>
                                        </p:tgtEl>
                                        <p:attrNameLst>
                                          <p:attrName>style.visibility</p:attrName>
                                        </p:attrNameLst>
                                      </p:cBhvr>
                                      <p:to>
                                        <p:strVal val="visible"/>
                                      </p:to>
                                    </p:set>
                                    <p:animEffect transition="in" filter="dissolve">
                                      <p:cBhvr>
                                        <p:cTn id="12" dur="500"/>
                                        <p:tgtEl>
                                          <p:spTgt spid="92166"/>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2162"/>
                                        </p:tgtEl>
                                        <p:attrNameLst>
                                          <p:attrName>style.visibility</p:attrName>
                                        </p:attrNameLst>
                                      </p:cBhvr>
                                      <p:to>
                                        <p:strVal val="visible"/>
                                      </p:to>
                                    </p:set>
                                    <p:anim calcmode="lin" valueType="num">
                                      <p:cBhvr>
                                        <p:cTn id="16" dur="500" fill="hold"/>
                                        <p:tgtEl>
                                          <p:spTgt spid="92162"/>
                                        </p:tgtEl>
                                        <p:attrNameLst>
                                          <p:attrName>ppt_w</p:attrName>
                                        </p:attrNameLst>
                                      </p:cBhvr>
                                      <p:tavLst>
                                        <p:tav tm="0">
                                          <p:val>
                                            <p:fltVal val="0"/>
                                          </p:val>
                                        </p:tav>
                                        <p:tav tm="100000">
                                          <p:val>
                                            <p:strVal val="#ppt_w"/>
                                          </p:val>
                                        </p:tav>
                                      </p:tavLst>
                                    </p:anim>
                                    <p:anim calcmode="lin" valueType="num">
                                      <p:cBhvr>
                                        <p:cTn id="17" dur="500" fill="hold"/>
                                        <p:tgtEl>
                                          <p:spTgt spid="921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autoUpdateAnimBg="0"/>
      <p:bldP spid="92165" grpId="0" autoUpdateAnimBg="0"/>
      <p:bldP spid="9216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3187" name="Rectangle 3"/>
          <p:cNvSpPr>
            <a:spLocks noGrp="1" noChangeArrowheads="1"/>
          </p:cNvSpPr>
          <p:nvPr>
            <p:ph type="title"/>
          </p:nvPr>
        </p:nvSpPr>
        <p:spPr>
          <a:xfrm>
            <a:off x="571178" y="761487"/>
            <a:ext cx="7772400" cy="533400"/>
          </a:xfrm>
        </p:spPr>
        <p:txBody>
          <a:bodyPr/>
          <a:lstStyle/>
          <a:p>
            <a:pPr algn="ctr"/>
            <a:r>
              <a:rPr lang="en-US" sz="2400" b="1" dirty="0">
                <a:latin typeface="Arial Unicode MS" pitchFamily="34" charset="-128"/>
              </a:rPr>
              <a:t>Make First - Break Last</a:t>
            </a:r>
            <a:endParaRPr lang="en-AU" sz="2400" b="1" dirty="0">
              <a:latin typeface="Arial Unicode MS" pitchFamily="34" charset="-128"/>
            </a:endParaRPr>
          </a:p>
        </p:txBody>
      </p:sp>
      <p:sp>
        <p:nvSpPr>
          <p:cNvPr id="9318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3189" name="Text Box 5"/>
          <p:cNvSpPr txBox="1">
            <a:spLocks noChangeArrowheads="1"/>
          </p:cNvSpPr>
          <p:nvPr/>
        </p:nvSpPr>
        <p:spPr bwMode="auto">
          <a:xfrm>
            <a:off x="611560" y="1697504"/>
            <a:ext cx="7747248" cy="1938992"/>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Where a portable single insulated appliance is supplied by a flexible cord, and is connected to the supply via a plug and socket-outlet, provision must be made for the earthing pin to automatically make contact first and break contact last.  </a:t>
            </a:r>
            <a:endParaRPr lang="en-AU" dirty="0">
              <a:latin typeface="Arial" charset="0"/>
              <a:cs typeface="Courier New" pitchFamily="49" charset="0"/>
            </a:endParaRPr>
          </a:p>
        </p:txBody>
      </p:sp>
      <p:sp>
        <p:nvSpPr>
          <p:cNvPr id="93191" name="Text Box 7"/>
          <p:cNvSpPr txBox="1">
            <a:spLocks noChangeArrowheads="1"/>
          </p:cNvSpPr>
          <p:nvPr/>
        </p:nvSpPr>
        <p:spPr bwMode="auto">
          <a:xfrm>
            <a:off x="611560" y="4077072"/>
            <a:ext cx="4248472"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This is achieved by making the earth pin in the plug-top longer that the other pins</a:t>
            </a:r>
            <a:r>
              <a:rPr lang="en-US" dirty="0">
                <a:latin typeface="Arial" charset="0"/>
                <a:cs typeface="Times New Roman" pitchFamily="18" charset="0"/>
              </a:rPr>
              <a:t>.</a:t>
            </a:r>
            <a:r>
              <a:rPr lang="en-AU" dirty="0">
                <a:latin typeface="Arial" charset="0"/>
                <a:cs typeface="Courier New" pitchFamily="49" charset="0"/>
              </a:rPr>
              <a:t> </a:t>
            </a:r>
            <a:r>
              <a:rPr lang="en-AU" dirty="0">
                <a:latin typeface="Arial" charset="0"/>
                <a:cs typeface="Times New Roman" pitchFamily="18" charset="0"/>
              </a:rPr>
              <a:t> </a:t>
            </a:r>
          </a:p>
        </p:txBody>
      </p:sp>
      <p:pic>
        <p:nvPicPr>
          <p:cNvPr id="93192" name="Picture 8" descr="C:\PREAPP\Plug2.bmp"/>
          <p:cNvPicPr>
            <a:picLocks noChangeAspect="1" noChangeArrowheads="1"/>
          </p:cNvPicPr>
          <p:nvPr/>
        </p:nvPicPr>
        <p:blipFill>
          <a:blip r:embed="rId2"/>
          <a:srcRect/>
          <a:stretch>
            <a:fillRect/>
          </a:stretch>
        </p:blipFill>
        <p:spPr bwMode="auto">
          <a:xfrm>
            <a:off x="5116488" y="3806304"/>
            <a:ext cx="3552825" cy="2171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dissolve">
                                      <p:cBhvr>
                                        <p:cTn id="7" dur="500"/>
                                        <p:tgtEl>
                                          <p:spTgt spid="931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91"/>
                                        </p:tgtEl>
                                        <p:attrNameLst>
                                          <p:attrName>style.visibility</p:attrName>
                                        </p:attrNameLst>
                                      </p:cBhvr>
                                      <p:to>
                                        <p:strVal val="visible"/>
                                      </p:to>
                                    </p:set>
                                    <p:animEffect transition="in" filter="dissolve">
                                      <p:cBhvr>
                                        <p:cTn id="12" dur="500"/>
                                        <p:tgtEl>
                                          <p:spTgt spid="9319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500" fill="hold"/>
                                        <p:tgtEl>
                                          <p:spTgt spid="93192"/>
                                        </p:tgtEl>
                                        <p:attrNameLst>
                                          <p:attrName>ppt_w</p:attrName>
                                        </p:attrNameLst>
                                      </p:cBhvr>
                                      <p:tavLst>
                                        <p:tav tm="0">
                                          <p:val>
                                            <p:fltVal val="0"/>
                                          </p:val>
                                        </p:tav>
                                        <p:tav tm="100000">
                                          <p:val>
                                            <p:strVal val="#ppt_w"/>
                                          </p:val>
                                        </p:tav>
                                      </p:tavLst>
                                    </p:anim>
                                    <p:anim calcmode="lin" valueType="num">
                                      <p:cBhvr>
                                        <p:cTn id="18" dur="500" fill="hold"/>
                                        <p:tgtEl>
                                          <p:spTgt spid="93192"/>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93186"/>
                                        </p:tgtEl>
                                        <p:attrNameLst>
                                          <p:attrName>style.visibility</p:attrName>
                                        </p:attrNameLst>
                                      </p:cBhvr>
                                      <p:to>
                                        <p:strVal val="visible"/>
                                      </p:to>
                                    </p:set>
                                    <p:anim calcmode="lin" valueType="num">
                                      <p:cBhvr>
                                        <p:cTn id="22" dur="500" fill="hold"/>
                                        <p:tgtEl>
                                          <p:spTgt spid="93186"/>
                                        </p:tgtEl>
                                        <p:attrNameLst>
                                          <p:attrName>ppt_w</p:attrName>
                                        </p:attrNameLst>
                                      </p:cBhvr>
                                      <p:tavLst>
                                        <p:tav tm="0">
                                          <p:val>
                                            <p:fltVal val="0"/>
                                          </p:val>
                                        </p:tav>
                                        <p:tav tm="100000">
                                          <p:val>
                                            <p:strVal val="#ppt_w"/>
                                          </p:val>
                                        </p:tav>
                                      </p:tavLst>
                                    </p:anim>
                                    <p:anim calcmode="lin" valueType="num">
                                      <p:cBhvr>
                                        <p:cTn id="23" dur="500" fill="hold"/>
                                        <p:tgtEl>
                                          <p:spTgt spid="931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autoUpdateAnimBg="0"/>
      <p:bldP spid="93189" grpId="0" autoUpdateAnimBg="0"/>
      <p:bldP spid="931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4211" name="Rectangle 3"/>
          <p:cNvSpPr>
            <a:spLocks noGrp="1" noChangeArrowheads="1"/>
          </p:cNvSpPr>
          <p:nvPr>
            <p:ph type="title"/>
          </p:nvPr>
        </p:nvSpPr>
        <p:spPr>
          <a:xfrm>
            <a:off x="709489" y="701070"/>
            <a:ext cx="7772400" cy="533400"/>
          </a:xfrm>
        </p:spPr>
        <p:txBody>
          <a:bodyPr/>
          <a:lstStyle/>
          <a:p>
            <a:pPr algn="ctr"/>
            <a:r>
              <a:rPr lang="en-US" sz="2400" b="1" dirty="0">
                <a:latin typeface="Arial Unicode MS" pitchFamily="34" charset="-128"/>
              </a:rPr>
              <a:t>Incorporation of </a:t>
            </a:r>
            <a:r>
              <a:rPr lang="en-US" sz="2400" b="1" dirty="0" err="1">
                <a:latin typeface="Arial Unicode MS" pitchFamily="34" charset="-128"/>
              </a:rPr>
              <a:t>Earthing</a:t>
            </a:r>
            <a:r>
              <a:rPr lang="en-US" sz="2400" b="1" dirty="0">
                <a:latin typeface="Arial Unicode MS" pitchFamily="34" charset="-128"/>
              </a:rPr>
              <a:t> Conductor</a:t>
            </a:r>
            <a:endParaRPr lang="en-AU" sz="2400" b="1" dirty="0">
              <a:latin typeface="Arial Unicode MS" pitchFamily="34" charset="-128"/>
            </a:endParaRPr>
          </a:p>
        </p:txBody>
      </p:sp>
      <p:sp>
        <p:nvSpPr>
          <p:cNvPr id="9421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4213" name="Text Box 5"/>
          <p:cNvSpPr txBox="1">
            <a:spLocks noChangeArrowheads="1"/>
          </p:cNvSpPr>
          <p:nvPr/>
        </p:nvSpPr>
        <p:spPr bwMode="auto">
          <a:xfrm>
            <a:off x="683568" y="1939320"/>
            <a:ext cx="7675240"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If a portable single insulated appliance is supplied by a flexible cord the earthing conductor must be incorporated in the same outer sheath as the associated live </a:t>
            </a:r>
            <a:r>
              <a:rPr lang="en-AU" dirty="0" smtClean="0">
                <a:latin typeface="Arial" charset="0"/>
                <a:cs typeface="Arial" charset="0"/>
              </a:rPr>
              <a:t>conductors</a:t>
            </a:r>
            <a:endParaRPr lang="en-AU" dirty="0">
              <a:latin typeface="Arial" charset="0"/>
              <a:cs typeface="Arial" charset="0"/>
            </a:endParaRPr>
          </a:p>
        </p:txBody>
      </p:sp>
      <p:sp>
        <p:nvSpPr>
          <p:cNvPr id="94216" name="Text Box 8"/>
          <p:cNvSpPr txBox="1">
            <a:spLocks noChangeArrowheads="1"/>
          </p:cNvSpPr>
          <p:nvPr/>
        </p:nvSpPr>
        <p:spPr bwMode="auto">
          <a:xfrm>
            <a:off x="683568" y="4213830"/>
            <a:ext cx="7675240"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It is not permissible to supply a single insulated appliance using two core flexible cord, and tape an additional conductor to the outside of the sheath of the flexible cord and use it as an earthing conductor.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dissolve">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dissolve">
                                      <p:cBhvr>
                                        <p:cTn id="12" dur="500"/>
                                        <p:tgtEl>
                                          <p:spTgt spid="94216"/>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4210"/>
                                        </p:tgtEl>
                                        <p:attrNameLst>
                                          <p:attrName>style.visibility</p:attrName>
                                        </p:attrNameLst>
                                      </p:cBhvr>
                                      <p:to>
                                        <p:strVal val="visible"/>
                                      </p:to>
                                    </p:set>
                                    <p:anim calcmode="lin" valueType="num">
                                      <p:cBhvr>
                                        <p:cTn id="16" dur="500" fill="hold"/>
                                        <p:tgtEl>
                                          <p:spTgt spid="94210"/>
                                        </p:tgtEl>
                                        <p:attrNameLst>
                                          <p:attrName>ppt_w</p:attrName>
                                        </p:attrNameLst>
                                      </p:cBhvr>
                                      <p:tavLst>
                                        <p:tav tm="0">
                                          <p:val>
                                            <p:fltVal val="0"/>
                                          </p:val>
                                        </p:tav>
                                        <p:tav tm="100000">
                                          <p:val>
                                            <p:strVal val="#ppt_w"/>
                                          </p:val>
                                        </p:tav>
                                      </p:tavLst>
                                    </p:anim>
                                    <p:anim calcmode="lin" valueType="num">
                                      <p:cBhvr>
                                        <p:cTn id="17" dur="500" fill="hold"/>
                                        <p:tgtEl>
                                          <p:spTgt spid="942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autoUpdateAnimBg="0"/>
      <p:bldP spid="94213" grpId="0" autoUpdateAnimBg="0"/>
      <p:bldP spid="9421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5235" name="Rectangle 3"/>
          <p:cNvSpPr>
            <a:spLocks noGrp="1" noChangeArrowheads="1"/>
          </p:cNvSpPr>
          <p:nvPr>
            <p:ph type="title"/>
          </p:nvPr>
        </p:nvSpPr>
        <p:spPr>
          <a:xfrm>
            <a:off x="791344" y="853470"/>
            <a:ext cx="7772400" cy="533400"/>
          </a:xfrm>
        </p:spPr>
        <p:txBody>
          <a:bodyPr/>
          <a:lstStyle/>
          <a:p>
            <a:pPr algn="ctr"/>
            <a:r>
              <a:rPr lang="en-US" sz="2400" b="1" dirty="0">
                <a:latin typeface="Arial Unicode MS" pitchFamily="34" charset="-128"/>
              </a:rPr>
              <a:t>Exposed Conductive Parts</a:t>
            </a:r>
            <a:endParaRPr lang="en-AU" sz="2400" b="1" dirty="0">
              <a:latin typeface="Arial Unicode MS" pitchFamily="34" charset="-128"/>
            </a:endParaRPr>
          </a:p>
        </p:txBody>
      </p:sp>
      <p:sp>
        <p:nvSpPr>
          <p:cNvPr id="9523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5237" name="Text Box 5"/>
          <p:cNvSpPr txBox="1">
            <a:spLocks noChangeArrowheads="1"/>
          </p:cNvSpPr>
          <p:nvPr/>
        </p:nvSpPr>
        <p:spPr bwMode="auto">
          <a:xfrm>
            <a:off x="1005136" y="1882170"/>
            <a:ext cx="7344816"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The conditions under which a protective earthing conductor may be connected to exposed conductive parts such as a constructional bolt are contained in </a:t>
            </a:r>
            <a:r>
              <a:rPr lang="en-US" dirty="0">
                <a:latin typeface="Arial" charset="0"/>
                <a:cs typeface="Times New Roman" pitchFamily="18" charset="0"/>
              </a:rPr>
              <a:t>AS/NZS </a:t>
            </a:r>
            <a:r>
              <a:rPr lang="en-US" dirty="0" smtClean="0">
                <a:latin typeface="Arial" charset="0"/>
                <a:cs typeface="Times New Roman" pitchFamily="18" charset="0"/>
              </a:rPr>
              <a:t>3000</a:t>
            </a:r>
            <a:endParaRPr lang="en-AU" dirty="0">
              <a:latin typeface="Arial" charset="0"/>
              <a:cs typeface="Arial" charset="0"/>
            </a:endParaRPr>
          </a:p>
        </p:txBody>
      </p:sp>
      <p:sp>
        <p:nvSpPr>
          <p:cNvPr id="95239" name="Text Box 7"/>
          <p:cNvSpPr txBox="1">
            <a:spLocks noChangeArrowheads="1"/>
          </p:cNvSpPr>
          <p:nvPr/>
        </p:nvSpPr>
        <p:spPr bwMode="auto">
          <a:xfrm>
            <a:off x="1005136" y="3854459"/>
            <a:ext cx="7344816"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Times New Roman" pitchFamily="18" charset="0"/>
              </a:rPr>
              <a:t>It is not permissible to connect an earthing conductor to structural or ornamental metallic framework which does not form an integral part of an appliance.</a:t>
            </a:r>
            <a:r>
              <a:rPr lang="en-AU" dirty="0">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dissolve">
                                      <p:cBhvr>
                                        <p:cTn id="7" dur="500"/>
                                        <p:tgtEl>
                                          <p:spTgt spid="952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5239"/>
                                        </p:tgtEl>
                                        <p:attrNameLst>
                                          <p:attrName>style.visibility</p:attrName>
                                        </p:attrNameLst>
                                      </p:cBhvr>
                                      <p:to>
                                        <p:strVal val="visible"/>
                                      </p:to>
                                    </p:set>
                                    <p:animEffect transition="in" filter="dissolve">
                                      <p:cBhvr>
                                        <p:cTn id="11" dur="500"/>
                                        <p:tgtEl>
                                          <p:spTgt spid="95239"/>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5234"/>
                                        </p:tgtEl>
                                        <p:attrNameLst>
                                          <p:attrName>style.visibility</p:attrName>
                                        </p:attrNameLst>
                                      </p:cBhvr>
                                      <p:to>
                                        <p:strVal val="visible"/>
                                      </p:to>
                                    </p:set>
                                    <p:anim calcmode="lin" valueType="num">
                                      <p:cBhvr>
                                        <p:cTn id="15" dur="500" fill="hold"/>
                                        <p:tgtEl>
                                          <p:spTgt spid="95234"/>
                                        </p:tgtEl>
                                        <p:attrNameLst>
                                          <p:attrName>ppt_w</p:attrName>
                                        </p:attrNameLst>
                                      </p:cBhvr>
                                      <p:tavLst>
                                        <p:tav tm="0">
                                          <p:val>
                                            <p:fltVal val="0"/>
                                          </p:val>
                                        </p:tav>
                                        <p:tav tm="100000">
                                          <p:val>
                                            <p:strVal val="#ppt_w"/>
                                          </p:val>
                                        </p:tav>
                                      </p:tavLst>
                                    </p:anim>
                                    <p:anim calcmode="lin" valueType="num">
                                      <p:cBhvr>
                                        <p:cTn id="16" dur="500" fill="hold"/>
                                        <p:tgtEl>
                                          <p:spTgt spid="952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autoUpdateAnimBg="0"/>
      <p:bldP spid="95237" grpId="0" autoUpdateAnimBg="0"/>
      <p:bldP spid="9523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7283" name="Rectangle 3"/>
          <p:cNvSpPr>
            <a:spLocks noGrp="1" noChangeArrowheads="1"/>
          </p:cNvSpPr>
          <p:nvPr>
            <p:ph type="title"/>
          </p:nvPr>
        </p:nvSpPr>
        <p:spPr>
          <a:xfrm>
            <a:off x="640296" y="913269"/>
            <a:ext cx="7772400" cy="533400"/>
          </a:xfrm>
        </p:spPr>
        <p:txBody>
          <a:bodyPr/>
          <a:lstStyle/>
          <a:p>
            <a:pPr algn="ctr"/>
            <a:r>
              <a:rPr lang="en-US" sz="2400" b="1" dirty="0">
                <a:latin typeface="Arial Unicode MS" pitchFamily="34" charset="-128"/>
              </a:rPr>
              <a:t>Earthed Situation</a:t>
            </a:r>
            <a:endParaRPr lang="en-AU" sz="2400" b="1" dirty="0">
              <a:latin typeface="Arial Unicode MS" pitchFamily="34" charset="-128"/>
            </a:endParaRPr>
          </a:p>
        </p:txBody>
      </p:sp>
      <p:sp>
        <p:nvSpPr>
          <p:cNvPr id="9728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7285" name="Text Box 5"/>
          <p:cNvSpPr txBox="1">
            <a:spLocks noChangeArrowheads="1"/>
          </p:cNvSpPr>
          <p:nvPr/>
        </p:nvSpPr>
        <p:spPr bwMode="auto">
          <a:xfrm>
            <a:off x="899592" y="2724150"/>
            <a:ext cx="7253808" cy="2246769"/>
          </a:xfrm>
          <a:prstGeom prst="rect">
            <a:avLst/>
          </a:prstGeom>
          <a:noFill/>
          <a:ln w="9525">
            <a:noFill/>
            <a:miter lim="800000"/>
            <a:headEnd/>
            <a:tailEnd/>
          </a:ln>
          <a:effectLst/>
        </p:spPr>
        <p:txBody>
          <a:bodyPr wrap="square">
            <a:spAutoFit/>
          </a:bodyPr>
          <a:lstStyle/>
          <a:p>
            <a:pPr>
              <a:spcBef>
                <a:spcPct val="50000"/>
              </a:spcBef>
            </a:pPr>
            <a:r>
              <a:rPr lang="en-AU" sz="2800" dirty="0">
                <a:latin typeface="Arial" charset="0"/>
                <a:cs typeface="Courier New" pitchFamily="49" charset="0"/>
              </a:rPr>
              <a:t>An </a:t>
            </a:r>
            <a:r>
              <a:rPr lang="en-AU" sz="2800" dirty="0">
                <a:solidFill>
                  <a:srgbClr val="FF0000"/>
                </a:solidFill>
                <a:latin typeface="Arial" charset="0"/>
                <a:cs typeface="Courier New" pitchFamily="49" charset="0"/>
              </a:rPr>
              <a:t>'earthed situation</a:t>
            </a:r>
            <a:r>
              <a:rPr lang="en-AU" sz="2800" dirty="0">
                <a:solidFill>
                  <a:srgbClr val="FFCC00"/>
                </a:solidFill>
                <a:latin typeface="Arial" charset="0"/>
                <a:cs typeface="Courier New" pitchFamily="49" charset="0"/>
              </a:rPr>
              <a:t>'</a:t>
            </a:r>
            <a:r>
              <a:rPr lang="en-AU" sz="2800" dirty="0">
                <a:latin typeface="Arial" charset="0"/>
                <a:cs typeface="Courier New" pitchFamily="49" charset="0"/>
              </a:rPr>
              <a:t> is a situation wherein there is a reasonable chance of a person touching the exposed metal of an appliance and, at the same time, coming in contact with an earth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p:cTn id="7" dur="500" fill="hold"/>
                                        <p:tgtEl>
                                          <p:spTgt spid="97282"/>
                                        </p:tgtEl>
                                        <p:attrNameLst>
                                          <p:attrName>ppt_w</p:attrName>
                                        </p:attrNameLst>
                                      </p:cBhvr>
                                      <p:tavLst>
                                        <p:tav tm="0">
                                          <p:val>
                                            <p:fltVal val="0"/>
                                          </p:val>
                                        </p:tav>
                                        <p:tav tm="100000">
                                          <p:val>
                                            <p:strVal val="#ppt_w"/>
                                          </p:val>
                                        </p:tav>
                                      </p:tavLst>
                                    </p:anim>
                                    <p:anim calcmode="lin" valueType="num">
                                      <p:cBhvr>
                                        <p:cTn id="8" dur="500" fill="hold"/>
                                        <p:tgtEl>
                                          <p:spTgt spid="972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8307" name="Rectangle 3"/>
          <p:cNvSpPr>
            <a:spLocks noGrp="1" noChangeArrowheads="1"/>
          </p:cNvSpPr>
          <p:nvPr>
            <p:ph type="title"/>
          </p:nvPr>
        </p:nvSpPr>
        <p:spPr>
          <a:xfrm>
            <a:off x="712304" y="802139"/>
            <a:ext cx="7772400" cy="533400"/>
          </a:xfrm>
        </p:spPr>
        <p:txBody>
          <a:bodyPr/>
          <a:lstStyle/>
          <a:p>
            <a:pPr algn="ctr"/>
            <a:r>
              <a:rPr lang="en-US" sz="2400" b="1" dirty="0">
                <a:latin typeface="Arial Unicode MS" pitchFamily="34" charset="-128"/>
              </a:rPr>
              <a:t>Soldered Joints</a:t>
            </a:r>
            <a:endParaRPr lang="en-AU" sz="2400" b="1" dirty="0">
              <a:latin typeface="Arial Unicode MS" pitchFamily="34" charset="-128"/>
            </a:endParaRPr>
          </a:p>
        </p:txBody>
      </p:sp>
      <p:sp>
        <p:nvSpPr>
          <p:cNvPr id="9830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8309" name="Text Box 5"/>
          <p:cNvSpPr txBox="1">
            <a:spLocks noChangeArrowheads="1"/>
          </p:cNvSpPr>
          <p:nvPr/>
        </p:nvSpPr>
        <p:spPr bwMode="auto">
          <a:xfrm>
            <a:off x="1043608" y="1939498"/>
            <a:ext cx="7109792" cy="830997"/>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Joints in copper main earthing conductors up to 16 square mm are usually soldered.  </a:t>
            </a:r>
          </a:p>
        </p:txBody>
      </p:sp>
      <p:sp>
        <p:nvSpPr>
          <p:cNvPr id="98310" name="Text Box 6"/>
          <p:cNvSpPr txBox="1">
            <a:spLocks noChangeArrowheads="1"/>
          </p:cNvSpPr>
          <p:nvPr/>
        </p:nvSpPr>
        <p:spPr bwMode="auto">
          <a:xfrm>
            <a:off x="1043608" y="3382963"/>
            <a:ext cx="7109792"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Soldered joints must be made so that the earthing conductors are retained in position independent of the </a:t>
            </a:r>
            <a:r>
              <a:rPr lang="en-AU" dirty="0" smtClean="0">
                <a:latin typeface="Arial" charset="0"/>
                <a:cs typeface="Courier New" pitchFamily="49" charset="0"/>
              </a:rPr>
              <a:t>solder </a:t>
            </a:r>
            <a:endParaRPr lang="en-AU"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dissolve">
                                      <p:cBhvr>
                                        <p:cTn id="7" dur="500"/>
                                        <p:tgtEl>
                                          <p:spTgt spid="983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8310"/>
                                        </p:tgtEl>
                                        <p:attrNameLst>
                                          <p:attrName>style.visibility</p:attrName>
                                        </p:attrNameLst>
                                      </p:cBhvr>
                                      <p:to>
                                        <p:strVal val="visible"/>
                                      </p:to>
                                    </p:set>
                                    <p:animEffect transition="in" filter="dissolve">
                                      <p:cBhvr>
                                        <p:cTn id="12" dur="500"/>
                                        <p:tgtEl>
                                          <p:spTgt spid="98310"/>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98306"/>
                                        </p:tgtEl>
                                        <p:attrNameLst>
                                          <p:attrName>style.visibility</p:attrName>
                                        </p:attrNameLst>
                                      </p:cBhvr>
                                      <p:to>
                                        <p:strVal val="visible"/>
                                      </p:to>
                                    </p:set>
                                    <p:anim calcmode="lin" valueType="num">
                                      <p:cBhvr>
                                        <p:cTn id="16" dur="500" fill="hold"/>
                                        <p:tgtEl>
                                          <p:spTgt spid="98306"/>
                                        </p:tgtEl>
                                        <p:attrNameLst>
                                          <p:attrName>ppt_w</p:attrName>
                                        </p:attrNameLst>
                                      </p:cBhvr>
                                      <p:tavLst>
                                        <p:tav tm="0">
                                          <p:val>
                                            <p:fltVal val="0"/>
                                          </p:val>
                                        </p:tav>
                                        <p:tav tm="100000">
                                          <p:val>
                                            <p:strVal val="#ppt_w"/>
                                          </p:val>
                                        </p:tav>
                                      </p:tavLst>
                                    </p:anim>
                                    <p:anim calcmode="lin" valueType="num">
                                      <p:cBhvr>
                                        <p:cTn id="17" dur="500" fill="hold"/>
                                        <p:tgtEl>
                                          <p:spTgt spid="983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autoUpdateAnimBg="0"/>
      <p:bldP spid="98309" grpId="0" autoUpdateAnimBg="0"/>
      <p:bldP spid="9831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99331" name="Rectangle 3"/>
          <p:cNvSpPr>
            <a:spLocks noGrp="1" noChangeArrowheads="1"/>
          </p:cNvSpPr>
          <p:nvPr>
            <p:ph type="title"/>
          </p:nvPr>
        </p:nvSpPr>
        <p:spPr>
          <a:xfrm>
            <a:off x="664046" y="807303"/>
            <a:ext cx="7772400" cy="533400"/>
          </a:xfrm>
        </p:spPr>
        <p:txBody>
          <a:bodyPr/>
          <a:lstStyle/>
          <a:p>
            <a:pPr algn="ctr"/>
            <a:r>
              <a:rPr lang="en-US" sz="2400" b="1" dirty="0">
                <a:latin typeface="Arial Unicode MS" pitchFamily="34" charset="-128"/>
              </a:rPr>
              <a:t>Equipotential Bonding</a:t>
            </a:r>
            <a:endParaRPr lang="en-AU" sz="2400" b="1" dirty="0">
              <a:latin typeface="Arial Unicode MS" pitchFamily="34" charset="-128"/>
            </a:endParaRPr>
          </a:p>
        </p:txBody>
      </p:sp>
      <p:sp>
        <p:nvSpPr>
          <p:cNvPr id="9933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99333" name="Text Box 5"/>
          <p:cNvSpPr txBox="1">
            <a:spLocks noChangeArrowheads="1"/>
          </p:cNvSpPr>
          <p:nvPr/>
        </p:nvSpPr>
        <p:spPr bwMode="auto">
          <a:xfrm>
            <a:off x="731962" y="1490008"/>
            <a:ext cx="7704856" cy="1938992"/>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Equipotential bonding is the process of connecting metallic water piping, waste pipes and other extraneous metal in contact with the ground and accessible to personal contact, with the earthing system of </a:t>
            </a:r>
            <a:r>
              <a:rPr lang="en-AU" dirty="0" smtClean="0">
                <a:latin typeface="Arial" charset="0"/>
                <a:cs typeface="Courier New" pitchFamily="49" charset="0"/>
              </a:rPr>
              <a:t>the electrical installation</a:t>
            </a:r>
            <a:endParaRPr lang="en-AU" dirty="0">
              <a:latin typeface="Arial" charset="0"/>
              <a:cs typeface="Courier New" pitchFamily="49" charset="0"/>
            </a:endParaRPr>
          </a:p>
        </p:txBody>
      </p:sp>
      <p:sp>
        <p:nvSpPr>
          <p:cNvPr id="99334" name="Text Box 6"/>
          <p:cNvSpPr txBox="1">
            <a:spLocks noChangeArrowheads="1"/>
          </p:cNvSpPr>
          <p:nvPr/>
        </p:nvSpPr>
        <p:spPr bwMode="auto">
          <a:xfrm>
            <a:off x="731962" y="3669090"/>
            <a:ext cx="7848872"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They are intended to minimise unwanted voltages between accessible metallic parts of electrical equipment and accessible metallic parts which are not part of the electrical installation.  </a:t>
            </a:r>
          </a:p>
        </p:txBody>
      </p:sp>
      <p:sp>
        <p:nvSpPr>
          <p:cNvPr id="99335" name="Text Box 7"/>
          <p:cNvSpPr txBox="1">
            <a:spLocks noChangeArrowheads="1"/>
          </p:cNvSpPr>
          <p:nvPr/>
        </p:nvSpPr>
        <p:spPr bwMode="auto">
          <a:xfrm>
            <a:off x="731962" y="5238750"/>
            <a:ext cx="7704856" cy="830997"/>
          </a:xfrm>
          <a:prstGeom prst="rect">
            <a:avLst/>
          </a:prstGeom>
          <a:noFill/>
          <a:ln w="9525">
            <a:noFill/>
            <a:miter lim="800000"/>
            <a:headEnd/>
            <a:tailEnd/>
          </a:ln>
          <a:effectLst/>
        </p:spPr>
        <p:txBody>
          <a:bodyPr wrap="square">
            <a:spAutoFit/>
          </a:bodyPr>
          <a:lstStyle/>
          <a:p>
            <a:pPr algn="ctr">
              <a:spcBef>
                <a:spcPct val="50000"/>
              </a:spcBef>
            </a:pPr>
            <a:r>
              <a:rPr lang="en-AU" dirty="0">
                <a:solidFill>
                  <a:srgbClr val="FF0000"/>
                </a:solidFill>
                <a:latin typeface="Arial" charset="0"/>
                <a:cs typeface="Courier New" pitchFamily="49" charset="0"/>
              </a:rPr>
              <a:t>Equipotential bonding conductors are treated in the same way as earthing conductors.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4"/>
                                        </p:tgtEl>
                                        <p:attrNameLst>
                                          <p:attrName>style.visibility</p:attrName>
                                        </p:attrNameLst>
                                      </p:cBhvr>
                                      <p:to>
                                        <p:strVal val="visible"/>
                                      </p:to>
                                    </p:set>
                                    <p:animEffect transition="in" filter="dissolve">
                                      <p:cBhvr>
                                        <p:cTn id="12" dur="500"/>
                                        <p:tgtEl>
                                          <p:spTgt spid="993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5"/>
                                        </p:tgtEl>
                                        <p:attrNameLst>
                                          <p:attrName>style.visibility</p:attrName>
                                        </p:attrNameLst>
                                      </p:cBhvr>
                                      <p:to>
                                        <p:strVal val="visible"/>
                                      </p:to>
                                    </p:set>
                                    <p:animEffect transition="in" filter="dissolve">
                                      <p:cBhvr>
                                        <p:cTn id="17" dur="500"/>
                                        <p:tgtEl>
                                          <p:spTgt spid="99335"/>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99330"/>
                                        </p:tgtEl>
                                        <p:attrNameLst>
                                          <p:attrName>style.visibility</p:attrName>
                                        </p:attrNameLst>
                                      </p:cBhvr>
                                      <p:to>
                                        <p:strVal val="visible"/>
                                      </p:to>
                                    </p:set>
                                    <p:anim calcmode="lin" valueType="num">
                                      <p:cBhvr>
                                        <p:cTn id="21" dur="500" fill="hold"/>
                                        <p:tgtEl>
                                          <p:spTgt spid="99330"/>
                                        </p:tgtEl>
                                        <p:attrNameLst>
                                          <p:attrName>ppt_w</p:attrName>
                                        </p:attrNameLst>
                                      </p:cBhvr>
                                      <p:tavLst>
                                        <p:tav tm="0">
                                          <p:val>
                                            <p:fltVal val="0"/>
                                          </p:val>
                                        </p:tav>
                                        <p:tav tm="100000">
                                          <p:val>
                                            <p:strVal val="#ppt_w"/>
                                          </p:val>
                                        </p:tav>
                                      </p:tavLst>
                                    </p:anim>
                                    <p:anim calcmode="lin" valueType="num">
                                      <p:cBhvr>
                                        <p:cTn id="22" dur="500" fill="hold"/>
                                        <p:tgtEl>
                                          <p:spTgt spid="993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P spid="99333" grpId="0" autoUpdateAnimBg="0"/>
      <p:bldP spid="99334" grpId="0" autoUpdateAnimBg="0"/>
      <p:bldP spid="9933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0355" name="Rectangle 3"/>
          <p:cNvSpPr>
            <a:spLocks noGrp="1" noChangeArrowheads="1"/>
          </p:cNvSpPr>
          <p:nvPr>
            <p:ph type="title"/>
          </p:nvPr>
        </p:nvSpPr>
        <p:spPr>
          <a:xfrm>
            <a:off x="757808" y="710726"/>
            <a:ext cx="7772400" cy="533400"/>
          </a:xfrm>
        </p:spPr>
        <p:txBody>
          <a:bodyPr/>
          <a:lstStyle/>
          <a:p>
            <a:pPr algn="ctr"/>
            <a:r>
              <a:rPr lang="en-US" sz="2400" b="1" dirty="0">
                <a:latin typeface="Arial Unicode MS" pitchFamily="34" charset="-128"/>
              </a:rPr>
              <a:t>Insulation Classifications</a:t>
            </a:r>
            <a:endParaRPr lang="en-AU" sz="2400" b="1" dirty="0">
              <a:latin typeface="Arial Unicode MS" pitchFamily="34" charset="-128"/>
            </a:endParaRPr>
          </a:p>
        </p:txBody>
      </p:sp>
      <p:sp>
        <p:nvSpPr>
          <p:cNvPr id="10035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0357" name="Text Box 5"/>
          <p:cNvSpPr txBox="1">
            <a:spLocks noChangeArrowheads="1"/>
          </p:cNvSpPr>
          <p:nvPr/>
        </p:nvSpPr>
        <p:spPr bwMode="auto">
          <a:xfrm>
            <a:off x="899592" y="1905000"/>
            <a:ext cx="7488832"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Most low voltage electrical appliances are manufactured to one of three general insulation specifications, namely:</a:t>
            </a:r>
            <a:endParaRPr lang="en-US" dirty="0">
              <a:latin typeface="Arial" charset="0"/>
              <a:cs typeface="Courier New" pitchFamily="49" charset="0"/>
            </a:endParaRPr>
          </a:p>
        </p:txBody>
      </p:sp>
      <p:sp>
        <p:nvSpPr>
          <p:cNvPr id="100360" name="Text Box 8"/>
          <p:cNvSpPr txBox="1">
            <a:spLocks noChangeArrowheads="1"/>
          </p:cNvSpPr>
          <p:nvPr/>
        </p:nvSpPr>
        <p:spPr bwMode="auto">
          <a:xfrm>
            <a:off x="1195586" y="3356992"/>
            <a:ext cx="6934200" cy="1569660"/>
          </a:xfrm>
          <a:prstGeom prst="rect">
            <a:avLst/>
          </a:prstGeom>
          <a:noFill/>
          <a:ln w="9525">
            <a:noFill/>
            <a:miter lim="800000"/>
            <a:headEnd/>
            <a:tailEnd/>
          </a:ln>
          <a:effectLst/>
        </p:spPr>
        <p:txBody>
          <a:bodyPr>
            <a:spAutoFit/>
          </a:bodyPr>
          <a:lstStyle/>
          <a:p>
            <a:pPr marL="457200" indent="-457200">
              <a:spcBef>
                <a:spcPct val="50000"/>
              </a:spcBef>
              <a:buAutoNum type="alphaLcPeriod"/>
            </a:pPr>
            <a:r>
              <a:rPr lang="en-AU" dirty="0" smtClean="0">
                <a:latin typeface="Arial" charset="0"/>
                <a:cs typeface="Courier New" pitchFamily="49" charset="0"/>
              </a:rPr>
              <a:t>Single </a:t>
            </a:r>
            <a:r>
              <a:rPr lang="en-AU" dirty="0">
                <a:latin typeface="Arial" charset="0"/>
                <a:cs typeface="Courier New" pitchFamily="49" charset="0"/>
              </a:rPr>
              <a:t>Insulated</a:t>
            </a:r>
            <a:r>
              <a:rPr lang="en-US" dirty="0">
                <a:latin typeface="Arial" charset="0"/>
                <a:cs typeface="Courier New" pitchFamily="49" charset="0"/>
              </a:rPr>
              <a:t> </a:t>
            </a:r>
            <a:r>
              <a:rPr lang="en-AU" dirty="0">
                <a:latin typeface="Arial" charset="0"/>
                <a:cs typeface="Courier New" pitchFamily="49" charset="0"/>
              </a:rPr>
              <a:t> </a:t>
            </a:r>
            <a:r>
              <a:rPr lang="en-US" dirty="0">
                <a:latin typeface="Arial" charset="0"/>
                <a:cs typeface="Courier New" pitchFamily="49" charset="0"/>
              </a:rPr>
              <a:t>(Class I </a:t>
            </a:r>
            <a:r>
              <a:rPr lang="en-US" dirty="0" smtClean="0">
                <a:latin typeface="Arial" charset="0"/>
                <a:cs typeface="Courier New" pitchFamily="49" charset="0"/>
              </a:rPr>
              <a:t>equipment)</a:t>
            </a:r>
          </a:p>
          <a:p>
            <a:pPr marL="457200" indent="-457200">
              <a:spcBef>
                <a:spcPct val="50000"/>
              </a:spcBef>
              <a:buFontTx/>
              <a:buAutoNum type="alphaLcPeriod"/>
            </a:pPr>
            <a:r>
              <a:rPr lang="en-AU" dirty="0" smtClean="0">
                <a:latin typeface="Arial" charset="0"/>
                <a:cs typeface="Courier New" pitchFamily="49" charset="0"/>
              </a:rPr>
              <a:t>Double </a:t>
            </a:r>
            <a:r>
              <a:rPr lang="en-AU" dirty="0">
                <a:latin typeface="Arial" charset="0"/>
                <a:cs typeface="Courier New" pitchFamily="49" charset="0"/>
              </a:rPr>
              <a:t>Insulated </a:t>
            </a:r>
            <a:r>
              <a:rPr lang="en-US" dirty="0" smtClean="0">
                <a:latin typeface="Arial" charset="0"/>
                <a:cs typeface="Courier New" pitchFamily="49" charset="0"/>
              </a:rPr>
              <a:t>(</a:t>
            </a:r>
            <a:r>
              <a:rPr lang="en-US" dirty="0">
                <a:latin typeface="Arial" charset="0"/>
                <a:cs typeface="Courier New" pitchFamily="49" charset="0"/>
              </a:rPr>
              <a:t>Class II equipment</a:t>
            </a:r>
            <a:r>
              <a:rPr lang="en-US" dirty="0" smtClean="0">
                <a:latin typeface="Arial" charset="0"/>
                <a:cs typeface="Courier New" pitchFamily="49" charset="0"/>
              </a:rPr>
              <a:t>)</a:t>
            </a:r>
          </a:p>
          <a:p>
            <a:pPr marL="457200" indent="-457200">
              <a:spcBef>
                <a:spcPct val="50000"/>
              </a:spcBef>
              <a:buFontTx/>
              <a:buAutoNum type="alphaLcPeriod"/>
            </a:pPr>
            <a:r>
              <a:rPr lang="en-AU" dirty="0" smtClean="0">
                <a:latin typeface="Arial" charset="0"/>
                <a:cs typeface="Courier New" pitchFamily="49" charset="0"/>
              </a:rPr>
              <a:t> </a:t>
            </a:r>
            <a:r>
              <a:rPr lang="en-AU" dirty="0">
                <a:latin typeface="Arial" charset="0"/>
                <a:cs typeface="Courier New" pitchFamily="49" charset="0"/>
              </a:rPr>
              <a:t>All </a:t>
            </a:r>
            <a:r>
              <a:rPr lang="en-AU" dirty="0" smtClean="0">
                <a:latin typeface="Arial" charset="0"/>
                <a:cs typeface="Courier New" pitchFamily="49" charset="0"/>
              </a:rPr>
              <a:t>Insulated</a:t>
            </a:r>
            <a:endParaRPr lang="en-US" dirty="0">
              <a:latin typeface="Arial"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7"/>
                                        </p:tgtEl>
                                        <p:attrNameLst>
                                          <p:attrName>style.visibility</p:attrName>
                                        </p:attrNameLst>
                                      </p:cBhvr>
                                      <p:to>
                                        <p:strVal val="visible"/>
                                      </p:to>
                                    </p:set>
                                    <p:animEffect transition="in" filter="dissolve">
                                      <p:cBhvr>
                                        <p:cTn id="7" dur="500"/>
                                        <p:tgtEl>
                                          <p:spTgt spid="10035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0360"/>
                                        </p:tgtEl>
                                        <p:attrNameLst>
                                          <p:attrName>style.visibility</p:attrName>
                                        </p:attrNameLst>
                                      </p:cBhvr>
                                      <p:to>
                                        <p:strVal val="visible"/>
                                      </p:to>
                                    </p:set>
                                    <p:animEffect transition="in" filter="dissolve">
                                      <p:cBhvr>
                                        <p:cTn id="12" dur="500"/>
                                        <p:tgtEl>
                                          <p:spTgt spid="100360"/>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0354"/>
                                        </p:tgtEl>
                                        <p:attrNameLst>
                                          <p:attrName>style.visibility</p:attrName>
                                        </p:attrNameLst>
                                      </p:cBhvr>
                                      <p:to>
                                        <p:strVal val="visible"/>
                                      </p:to>
                                    </p:set>
                                    <p:anim calcmode="lin" valueType="num">
                                      <p:cBhvr>
                                        <p:cTn id="16" dur="500" fill="hold"/>
                                        <p:tgtEl>
                                          <p:spTgt spid="100354"/>
                                        </p:tgtEl>
                                        <p:attrNameLst>
                                          <p:attrName>ppt_w</p:attrName>
                                        </p:attrNameLst>
                                      </p:cBhvr>
                                      <p:tavLst>
                                        <p:tav tm="0">
                                          <p:val>
                                            <p:fltVal val="0"/>
                                          </p:val>
                                        </p:tav>
                                        <p:tav tm="100000">
                                          <p:val>
                                            <p:strVal val="#ppt_w"/>
                                          </p:val>
                                        </p:tav>
                                      </p:tavLst>
                                    </p:anim>
                                    <p:anim calcmode="lin" valueType="num">
                                      <p:cBhvr>
                                        <p:cTn id="17" dur="500" fill="hold"/>
                                        <p:tgtEl>
                                          <p:spTgt spid="1003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nimBg="1" autoUpdateAnimBg="0"/>
      <p:bldP spid="100357" grpId="0" autoUpdateAnimBg="0"/>
      <p:bldP spid="10036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1379" name="Rectangle 3"/>
          <p:cNvSpPr>
            <a:spLocks noGrp="1" noChangeArrowheads="1"/>
          </p:cNvSpPr>
          <p:nvPr>
            <p:ph type="title"/>
          </p:nvPr>
        </p:nvSpPr>
        <p:spPr>
          <a:xfrm>
            <a:off x="721804" y="763806"/>
            <a:ext cx="7772400" cy="533400"/>
          </a:xfrm>
        </p:spPr>
        <p:txBody>
          <a:bodyPr/>
          <a:lstStyle/>
          <a:p>
            <a:pPr algn="ctr"/>
            <a:r>
              <a:rPr lang="en-US" sz="2400" b="1" dirty="0">
                <a:latin typeface="Arial Unicode MS" pitchFamily="34" charset="-128"/>
              </a:rPr>
              <a:t>Single Insulated (</a:t>
            </a:r>
            <a:r>
              <a:rPr lang="en-US" sz="2400" b="1" dirty="0" smtClean="0">
                <a:latin typeface="Arial Unicode MS" pitchFamily="34" charset="-128"/>
              </a:rPr>
              <a:t>Class  </a:t>
            </a:r>
            <a:r>
              <a:rPr lang="en-US" sz="2400" b="1" dirty="0">
                <a:latin typeface="Arial Unicode MS" pitchFamily="34" charset="-128"/>
              </a:rPr>
              <a:t>I)</a:t>
            </a:r>
            <a:endParaRPr lang="en-AU" sz="2400" b="1" dirty="0">
              <a:latin typeface="Arial Unicode MS" pitchFamily="34" charset="-128"/>
            </a:endParaRPr>
          </a:p>
        </p:txBody>
      </p:sp>
      <p:sp>
        <p:nvSpPr>
          <p:cNvPr id="10138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1381" name="Text Box 5"/>
          <p:cNvSpPr txBox="1">
            <a:spLocks noChangeArrowheads="1"/>
          </p:cNvSpPr>
          <p:nvPr/>
        </p:nvSpPr>
        <p:spPr bwMode="auto">
          <a:xfrm>
            <a:off x="827584" y="2492896"/>
            <a:ext cx="7560840" cy="2031325"/>
          </a:xfrm>
          <a:prstGeom prst="rect">
            <a:avLst/>
          </a:prstGeom>
          <a:noFill/>
          <a:ln w="9525">
            <a:noFill/>
            <a:miter lim="800000"/>
            <a:headEnd/>
            <a:tailEnd/>
          </a:ln>
          <a:effectLst/>
        </p:spPr>
        <p:txBody>
          <a:bodyPr wrap="square">
            <a:spAutoFit/>
          </a:bodyPr>
          <a:lstStyle/>
          <a:p>
            <a:pPr>
              <a:spcBef>
                <a:spcPct val="50000"/>
              </a:spcBef>
            </a:pPr>
            <a:r>
              <a:rPr lang="en-AU" sz="2800" b="1" dirty="0">
                <a:solidFill>
                  <a:srgbClr val="FF0000"/>
                </a:solidFill>
                <a:latin typeface="Arial" charset="0"/>
                <a:cs typeface="Courier New" pitchFamily="49" charset="0"/>
              </a:rPr>
              <a:t>Single Insulated</a:t>
            </a:r>
            <a:r>
              <a:rPr lang="en-US" sz="2800" b="1" dirty="0">
                <a:solidFill>
                  <a:srgbClr val="FF0000"/>
                </a:solidFill>
                <a:latin typeface="Arial" charset="0"/>
                <a:cs typeface="Courier New" pitchFamily="49" charset="0"/>
              </a:rPr>
              <a:t>  </a:t>
            </a:r>
            <a:endParaRPr lang="en-US" sz="2800" b="1" dirty="0" smtClean="0">
              <a:solidFill>
                <a:srgbClr val="FF0000"/>
              </a:solidFill>
              <a:latin typeface="Arial" charset="0"/>
              <a:cs typeface="Courier New" pitchFamily="49" charset="0"/>
            </a:endParaRPr>
          </a:p>
          <a:p>
            <a:pPr>
              <a:spcBef>
                <a:spcPct val="50000"/>
              </a:spcBef>
            </a:pPr>
            <a:r>
              <a:rPr lang="en-AU" sz="2800" dirty="0" smtClean="0">
                <a:latin typeface="Arial" charset="0"/>
                <a:cs typeface="Courier New" pitchFamily="49" charset="0"/>
              </a:rPr>
              <a:t>In </a:t>
            </a:r>
            <a:r>
              <a:rPr lang="en-AU" sz="2800" dirty="0">
                <a:latin typeface="Arial" charset="0"/>
                <a:cs typeface="Courier New" pitchFamily="49" charset="0"/>
              </a:rPr>
              <a:t>a single insulated appliance there is one layer of insulation between the internal live components and the outer metal enclosure.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1381"/>
                                        </p:tgtEl>
                                        <p:attrNameLst>
                                          <p:attrName>style.visibility</p:attrName>
                                        </p:attrNameLst>
                                      </p:cBhvr>
                                      <p:to>
                                        <p:strVal val="visible"/>
                                      </p:to>
                                    </p:set>
                                    <p:animEffect transition="in" filter="dissolve">
                                      <p:cBhvr>
                                        <p:cTn id="7" dur="500"/>
                                        <p:tgtEl>
                                          <p:spTgt spid="10138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1378"/>
                                        </p:tgtEl>
                                        <p:attrNameLst>
                                          <p:attrName>style.visibility</p:attrName>
                                        </p:attrNameLst>
                                      </p:cBhvr>
                                      <p:to>
                                        <p:strVal val="visible"/>
                                      </p:to>
                                    </p:set>
                                    <p:anim calcmode="lin" valueType="num">
                                      <p:cBhvr>
                                        <p:cTn id="11" dur="500" fill="hold"/>
                                        <p:tgtEl>
                                          <p:spTgt spid="101378"/>
                                        </p:tgtEl>
                                        <p:attrNameLst>
                                          <p:attrName>ppt_w</p:attrName>
                                        </p:attrNameLst>
                                      </p:cBhvr>
                                      <p:tavLst>
                                        <p:tav tm="0">
                                          <p:val>
                                            <p:fltVal val="0"/>
                                          </p:val>
                                        </p:tav>
                                        <p:tav tm="100000">
                                          <p:val>
                                            <p:strVal val="#ppt_w"/>
                                          </p:val>
                                        </p:tav>
                                      </p:tavLst>
                                    </p:anim>
                                    <p:anim calcmode="lin" valueType="num">
                                      <p:cBhvr>
                                        <p:cTn id="12" dur="500" fill="hold"/>
                                        <p:tgtEl>
                                          <p:spTgt spid="1013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nimBg="1" autoUpdateAnimBg="0"/>
      <p:bldP spid="10138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35696" y="692696"/>
            <a:ext cx="4865712" cy="797456"/>
          </a:xfrm>
        </p:spPr>
        <p:txBody>
          <a:bodyPr>
            <a:noAutofit/>
          </a:bodyPr>
          <a:lstStyle/>
          <a:p>
            <a:r>
              <a:rPr lang="en-AU" sz="2800" b="1" dirty="0" smtClean="0"/>
              <a:t>REASONS FOR AN EARTHING SYSTEM</a:t>
            </a:r>
            <a:endParaRPr lang="en-AU" sz="2800" b="1" dirty="0"/>
          </a:p>
        </p:txBody>
      </p:sp>
      <p:sp>
        <p:nvSpPr>
          <p:cNvPr id="2" name="Content Placeholder 1"/>
          <p:cNvSpPr>
            <a:spLocks noGrp="1"/>
          </p:cNvSpPr>
          <p:nvPr>
            <p:ph idx="1"/>
          </p:nvPr>
        </p:nvSpPr>
        <p:spPr/>
        <p:txBody>
          <a:bodyPr>
            <a:normAutofit/>
          </a:bodyPr>
          <a:lstStyle/>
          <a:p>
            <a:pPr algn="l">
              <a:lnSpc>
                <a:spcPct val="90000"/>
              </a:lnSpc>
              <a:buFontTx/>
              <a:buChar char="•"/>
              <a:defRPr/>
            </a:pPr>
            <a:r>
              <a:rPr lang="en-AU" sz="2400" dirty="0">
                <a:latin typeface="Arial" panose="020B0604020202020204" pitchFamily="34" charset="0"/>
                <a:cs typeface="Arial" panose="020B0604020202020204" pitchFamily="34" charset="0"/>
              </a:rPr>
              <a:t>An earthing system is a safety feature of an electrical installation</a:t>
            </a:r>
            <a:r>
              <a:rPr lang="en-AU" sz="2400" dirty="0" smtClean="0">
                <a:latin typeface="Arial" panose="020B0604020202020204" pitchFamily="34" charset="0"/>
                <a:cs typeface="Arial" panose="020B0604020202020204" pitchFamily="34" charset="0"/>
              </a:rPr>
              <a:t>.</a:t>
            </a:r>
          </a:p>
          <a:p>
            <a:pPr algn="l">
              <a:lnSpc>
                <a:spcPct val="90000"/>
              </a:lnSpc>
              <a:buFontTx/>
              <a:buChar char="•"/>
              <a:defRPr/>
            </a:pPr>
            <a:endParaRPr lang="en-AU" sz="2400" dirty="0">
              <a:latin typeface="Arial" panose="020B0604020202020204" pitchFamily="34" charset="0"/>
              <a:cs typeface="Arial" panose="020B0604020202020204" pitchFamily="34" charset="0"/>
            </a:endParaRPr>
          </a:p>
          <a:p>
            <a:pPr algn="l">
              <a:lnSpc>
                <a:spcPct val="90000"/>
              </a:lnSpc>
              <a:buFontTx/>
              <a:buChar char="•"/>
              <a:defRPr/>
            </a:pPr>
            <a:r>
              <a:rPr lang="en-AU" sz="2400" dirty="0">
                <a:latin typeface="Arial" panose="020B0604020202020204" pitchFamily="34" charset="0"/>
                <a:cs typeface="Arial" panose="020B0604020202020204" pitchFamily="34" charset="0"/>
              </a:rPr>
              <a:t>An earthing system provides</a:t>
            </a:r>
            <a:r>
              <a:rPr lang="en-AU" sz="2400" dirty="0" smtClean="0">
                <a:latin typeface="Arial" panose="020B0604020202020204" pitchFamily="34" charset="0"/>
                <a:cs typeface="Arial" panose="020B0604020202020204" pitchFamily="34" charset="0"/>
              </a:rPr>
              <a:t>:</a:t>
            </a:r>
            <a:endParaRPr lang="en-AU" sz="2400" dirty="0">
              <a:latin typeface="Arial" panose="020B0604020202020204" pitchFamily="34" charset="0"/>
              <a:cs typeface="Arial" panose="020B0604020202020204" pitchFamily="34" charset="0"/>
            </a:endParaRP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protection against electric shock hazards</a:t>
            </a: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protection against electrically initiated fires</a:t>
            </a: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voltage stability</a:t>
            </a:r>
          </a:p>
          <a:p>
            <a:pPr marL="742950" lvl="2" indent="-342900" algn="l">
              <a:lnSpc>
                <a:spcPct val="90000"/>
              </a:lnSpc>
              <a:buFont typeface="Arial" pitchFamily="34" charset="0"/>
              <a:buChar char="—"/>
              <a:defRPr/>
            </a:pPr>
            <a:r>
              <a:rPr lang="en-AU" sz="2400" dirty="0">
                <a:latin typeface="Arial" panose="020B0604020202020204" pitchFamily="34" charset="0"/>
                <a:cs typeface="Arial" panose="020B0604020202020204" pitchFamily="34" charset="0"/>
              </a:rPr>
              <a:t>correct functioning of equipment.</a:t>
            </a:r>
          </a:p>
          <a:p>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332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dirty="0">
                <a:solidFill>
                  <a:srgbClr val="66FF33"/>
                </a:solidFill>
                <a:latin typeface="Arial Unicode MS" pitchFamily="34" charset="-128"/>
              </a:rPr>
              <a:t>Continue</a:t>
            </a:r>
            <a:endParaRPr lang="en-AU" b="1" dirty="0">
              <a:solidFill>
                <a:srgbClr val="66FF33"/>
              </a:solidFill>
              <a:latin typeface="Arial Unicode MS" pitchFamily="34" charset="-128"/>
            </a:endParaRPr>
          </a:p>
        </p:txBody>
      </p:sp>
      <p:sp>
        <p:nvSpPr>
          <p:cNvPr id="102403" name="Rectangle 3"/>
          <p:cNvSpPr>
            <a:spLocks noGrp="1" noChangeArrowheads="1"/>
          </p:cNvSpPr>
          <p:nvPr>
            <p:ph type="title"/>
          </p:nvPr>
        </p:nvSpPr>
        <p:spPr>
          <a:xfrm>
            <a:off x="591766" y="760812"/>
            <a:ext cx="7772400" cy="533400"/>
          </a:xfrm>
        </p:spPr>
        <p:txBody>
          <a:bodyPr/>
          <a:lstStyle/>
          <a:p>
            <a:pPr algn="ctr"/>
            <a:r>
              <a:rPr lang="en-US" sz="2400" b="1" dirty="0">
                <a:latin typeface="Arial Unicode MS" pitchFamily="34" charset="-128"/>
              </a:rPr>
              <a:t>Double Insulated (Class </a:t>
            </a:r>
            <a:r>
              <a:rPr lang="en-US" sz="2400" b="1" dirty="0" smtClean="0">
                <a:latin typeface="Arial Unicode MS" pitchFamily="34" charset="-128"/>
              </a:rPr>
              <a:t> II</a:t>
            </a:r>
            <a:r>
              <a:rPr lang="en-US" sz="2400" b="1" dirty="0">
                <a:latin typeface="Arial Unicode MS" pitchFamily="34" charset="-128"/>
              </a:rPr>
              <a:t>)</a:t>
            </a:r>
            <a:endParaRPr lang="en-AU" sz="2400" b="1" dirty="0">
              <a:latin typeface="Arial Unicode MS" pitchFamily="34" charset="-128"/>
            </a:endParaRPr>
          </a:p>
        </p:txBody>
      </p:sp>
      <p:sp>
        <p:nvSpPr>
          <p:cNvPr id="102404"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2405" name="Text Box 5"/>
          <p:cNvSpPr txBox="1">
            <a:spLocks noChangeArrowheads="1"/>
          </p:cNvSpPr>
          <p:nvPr/>
        </p:nvSpPr>
        <p:spPr bwMode="auto">
          <a:xfrm>
            <a:off x="592510" y="1492568"/>
            <a:ext cx="7397824" cy="1938992"/>
          </a:xfrm>
          <a:prstGeom prst="rect">
            <a:avLst/>
          </a:prstGeom>
          <a:noFill/>
          <a:ln w="9525">
            <a:noFill/>
            <a:miter lim="800000"/>
            <a:headEnd/>
            <a:tailEnd/>
          </a:ln>
          <a:effectLst/>
        </p:spPr>
        <p:txBody>
          <a:bodyPr wrap="square">
            <a:spAutoFit/>
          </a:bodyPr>
          <a:lstStyle/>
          <a:p>
            <a:pPr>
              <a:spcBef>
                <a:spcPct val="50000"/>
              </a:spcBef>
            </a:pPr>
            <a:r>
              <a:rPr lang="en-AU" b="1" dirty="0">
                <a:solidFill>
                  <a:srgbClr val="FF0000"/>
                </a:solidFill>
                <a:latin typeface="Arial" charset="0"/>
                <a:cs typeface="Courier New" pitchFamily="49" charset="0"/>
              </a:rPr>
              <a:t>Double Insulated  </a:t>
            </a:r>
            <a:r>
              <a:rPr lang="en-US" b="1" dirty="0">
                <a:solidFill>
                  <a:srgbClr val="FF0000"/>
                </a:solidFill>
                <a:latin typeface="Arial" charset="0"/>
                <a:cs typeface="Courier New" pitchFamily="49" charset="0"/>
              </a:rPr>
              <a:t> </a:t>
            </a:r>
            <a:r>
              <a:rPr lang="en-US" b="1" dirty="0" smtClean="0">
                <a:solidFill>
                  <a:srgbClr val="FF0000"/>
                </a:solidFill>
                <a:latin typeface="Arial" charset="0"/>
                <a:cs typeface="Courier New" pitchFamily="49" charset="0"/>
              </a:rPr>
              <a:t> </a:t>
            </a:r>
            <a:r>
              <a:rPr lang="en-AU" dirty="0">
                <a:latin typeface="Arial" charset="0"/>
                <a:cs typeface="Courier New" pitchFamily="49" charset="0"/>
              </a:rPr>
              <a:t>In a double insulated appliance there are two layers of insulation between the internal live components and the outer metal enclosure; the layers of insulation are called the functional layer and the protective layer.  </a:t>
            </a:r>
            <a:endParaRPr lang="en-US" dirty="0">
              <a:latin typeface="Arial" charset="0"/>
              <a:cs typeface="Courier New" pitchFamily="49" charset="0"/>
            </a:endParaRPr>
          </a:p>
        </p:txBody>
      </p:sp>
      <p:sp>
        <p:nvSpPr>
          <p:cNvPr id="102408" name="Text Box 8"/>
          <p:cNvSpPr txBox="1">
            <a:spLocks noChangeArrowheads="1"/>
          </p:cNvSpPr>
          <p:nvPr/>
        </p:nvSpPr>
        <p:spPr bwMode="auto">
          <a:xfrm>
            <a:off x="591766" y="3695700"/>
            <a:ext cx="7272808" cy="707886"/>
          </a:xfrm>
          <a:prstGeom prst="rect">
            <a:avLst/>
          </a:prstGeom>
          <a:noFill/>
          <a:ln w="9525">
            <a:noFill/>
            <a:miter lim="800000"/>
            <a:headEnd/>
            <a:tailEnd/>
          </a:ln>
          <a:effectLst/>
        </p:spPr>
        <p:txBody>
          <a:bodyPr wrap="square">
            <a:spAutoFit/>
          </a:bodyPr>
          <a:lstStyle/>
          <a:p>
            <a:pPr>
              <a:spcBef>
                <a:spcPct val="50000"/>
              </a:spcBef>
            </a:pPr>
            <a:r>
              <a:rPr lang="en-AU" sz="2000" dirty="0">
                <a:latin typeface="Arial" charset="0"/>
                <a:cs typeface="Courier New" pitchFamily="49" charset="0"/>
              </a:rPr>
              <a:t>The international symbol to indicate double insulation is one square inside another.  </a:t>
            </a:r>
            <a:endParaRPr lang="en-US" sz="2000" dirty="0">
              <a:latin typeface="Arial" charset="0"/>
              <a:cs typeface="Courier New" pitchFamily="49" charset="0"/>
            </a:endParaRPr>
          </a:p>
        </p:txBody>
      </p:sp>
      <p:sp>
        <p:nvSpPr>
          <p:cNvPr id="102409" name="Text Box 9"/>
          <p:cNvSpPr txBox="1">
            <a:spLocks noChangeArrowheads="1"/>
          </p:cNvSpPr>
          <p:nvPr/>
        </p:nvSpPr>
        <p:spPr bwMode="auto">
          <a:xfrm>
            <a:off x="592510" y="4653136"/>
            <a:ext cx="7941890" cy="1323439"/>
          </a:xfrm>
          <a:prstGeom prst="rect">
            <a:avLst/>
          </a:prstGeom>
          <a:noFill/>
          <a:ln w="9525">
            <a:noFill/>
            <a:miter lim="800000"/>
            <a:headEnd/>
            <a:tailEnd/>
          </a:ln>
          <a:effectLst/>
        </p:spPr>
        <p:txBody>
          <a:bodyPr wrap="square">
            <a:spAutoFit/>
          </a:bodyPr>
          <a:lstStyle/>
          <a:p>
            <a:pPr>
              <a:spcBef>
                <a:spcPct val="50000"/>
              </a:spcBef>
            </a:pPr>
            <a:r>
              <a:rPr lang="en-AU" sz="2000" dirty="0">
                <a:latin typeface="Arial" charset="0"/>
                <a:cs typeface="Courier New" pitchFamily="49" charset="0"/>
              </a:rPr>
              <a:t>Double insulated appliances must NOT have exposed metal connected to earth, and they have a warning label such as </a:t>
            </a:r>
            <a:r>
              <a:rPr lang="en-AU" sz="2000" b="1" dirty="0">
                <a:solidFill>
                  <a:srgbClr val="FF0000"/>
                </a:solidFill>
                <a:latin typeface="Arial" charset="0"/>
                <a:cs typeface="Courier New" pitchFamily="49" charset="0"/>
              </a:rPr>
              <a:t>'DO NOT EARTH - DOUBLE INSULATED</a:t>
            </a:r>
            <a:r>
              <a:rPr lang="en-AU" sz="2000" dirty="0">
                <a:solidFill>
                  <a:srgbClr val="FFCC00"/>
                </a:solidFill>
                <a:latin typeface="Arial" charset="0"/>
                <a:cs typeface="Courier New" pitchFamily="49" charset="0"/>
              </a:rPr>
              <a:t>'.</a:t>
            </a:r>
            <a:r>
              <a:rPr lang="en-AU" sz="2000" dirty="0">
                <a:latin typeface="Arial" charset="0"/>
                <a:cs typeface="Courier New" pitchFamily="49" charset="0"/>
              </a:rPr>
              <a:t>  See AS/NZS 3000 Clause 1.4.26 (Class II equipment)</a:t>
            </a:r>
          </a:p>
        </p:txBody>
      </p:sp>
      <p:sp>
        <p:nvSpPr>
          <p:cNvPr id="102410" name="Rectangle 10"/>
          <p:cNvSpPr>
            <a:spLocks noChangeArrowheads="1"/>
          </p:cNvSpPr>
          <p:nvPr/>
        </p:nvSpPr>
        <p:spPr bwMode="auto">
          <a:xfrm>
            <a:off x="8134350" y="3429000"/>
            <a:ext cx="838200" cy="838200"/>
          </a:xfrm>
          <a:prstGeom prst="rect">
            <a:avLst/>
          </a:prstGeom>
          <a:noFill/>
          <a:ln w="25400">
            <a:solidFill>
              <a:schemeClr val="tx2"/>
            </a:solidFill>
            <a:miter lim="800000"/>
            <a:headEnd/>
            <a:tailEnd/>
          </a:ln>
          <a:effectLst/>
        </p:spPr>
        <p:txBody>
          <a:bodyPr wrap="none" anchor="ctr"/>
          <a:lstStyle/>
          <a:p>
            <a:endParaRPr lang="en-US"/>
          </a:p>
        </p:txBody>
      </p:sp>
      <p:sp>
        <p:nvSpPr>
          <p:cNvPr id="102411" name="Rectangle 11"/>
          <p:cNvSpPr>
            <a:spLocks noChangeArrowheads="1"/>
          </p:cNvSpPr>
          <p:nvPr/>
        </p:nvSpPr>
        <p:spPr bwMode="auto">
          <a:xfrm>
            <a:off x="8305800" y="3657600"/>
            <a:ext cx="457200" cy="381000"/>
          </a:xfrm>
          <a:prstGeom prst="rect">
            <a:avLst/>
          </a:prstGeom>
          <a:noFill/>
          <a:ln w="25400">
            <a:solidFill>
              <a:schemeClr val="tx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5"/>
                                        </p:tgtEl>
                                        <p:attrNameLst>
                                          <p:attrName>style.visibility</p:attrName>
                                        </p:attrNameLst>
                                      </p:cBhvr>
                                      <p:to>
                                        <p:strVal val="visible"/>
                                      </p:to>
                                    </p:set>
                                    <p:animEffect transition="in" filter="dissolve">
                                      <p:cBhvr>
                                        <p:cTn id="7" dur="500"/>
                                        <p:tgtEl>
                                          <p:spTgt spid="1024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08"/>
                                        </p:tgtEl>
                                        <p:attrNameLst>
                                          <p:attrName>style.visibility</p:attrName>
                                        </p:attrNameLst>
                                      </p:cBhvr>
                                      <p:to>
                                        <p:strVal val="visible"/>
                                      </p:to>
                                    </p:set>
                                    <p:animEffect transition="in" filter="dissolve">
                                      <p:cBhvr>
                                        <p:cTn id="12" dur="500"/>
                                        <p:tgtEl>
                                          <p:spTgt spid="10240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09"/>
                                        </p:tgtEl>
                                        <p:attrNameLst>
                                          <p:attrName>style.visibility</p:attrName>
                                        </p:attrNameLst>
                                      </p:cBhvr>
                                      <p:to>
                                        <p:strVal val="visible"/>
                                      </p:to>
                                    </p:set>
                                    <p:animEffect transition="in" filter="dissolve">
                                      <p:cBhvr>
                                        <p:cTn id="17" dur="500"/>
                                        <p:tgtEl>
                                          <p:spTgt spid="102409"/>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02402"/>
                                        </p:tgtEl>
                                        <p:attrNameLst>
                                          <p:attrName>style.visibility</p:attrName>
                                        </p:attrNameLst>
                                      </p:cBhvr>
                                      <p:to>
                                        <p:strVal val="visible"/>
                                      </p:to>
                                    </p:set>
                                    <p:anim calcmode="lin" valueType="num">
                                      <p:cBhvr>
                                        <p:cTn id="21" dur="500" fill="hold"/>
                                        <p:tgtEl>
                                          <p:spTgt spid="102402"/>
                                        </p:tgtEl>
                                        <p:attrNameLst>
                                          <p:attrName>ppt_w</p:attrName>
                                        </p:attrNameLst>
                                      </p:cBhvr>
                                      <p:tavLst>
                                        <p:tav tm="0">
                                          <p:val>
                                            <p:fltVal val="0"/>
                                          </p:val>
                                        </p:tav>
                                        <p:tav tm="100000">
                                          <p:val>
                                            <p:strVal val="#ppt_w"/>
                                          </p:val>
                                        </p:tav>
                                      </p:tavLst>
                                    </p:anim>
                                    <p:anim calcmode="lin" valueType="num">
                                      <p:cBhvr>
                                        <p:cTn id="22" dur="500" fill="hold"/>
                                        <p:tgtEl>
                                          <p:spTgt spid="1024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nimBg="1" autoUpdateAnimBg="0"/>
      <p:bldP spid="102405" grpId="0" autoUpdateAnimBg="0"/>
      <p:bldP spid="102408" grpId="0" autoUpdateAnimBg="0"/>
      <p:bldP spid="10240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3427" name="Rectangle 3"/>
          <p:cNvSpPr>
            <a:spLocks noGrp="1" noChangeArrowheads="1"/>
          </p:cNvSpPr>
          <p:nvPr>
            <p:ph type="title"/>
          </p:nvPr>
        </p:nvSpPr>
        <p:spPr>
          <a:xfrm>
            <a:off x="755576" y="855465"/>
            <a:ext cx="7772400" cy="533400"/>
          </a:xfrm>
        </p:spPr>
        <p:txBody>
          <a:bodyPr/>
          <a:lstStyle/>
          <a:p>
            <a:pPr algn="ctr"/>
            <a:r>
              <a:rPr lang="en-US" sz="2400" b="1" dirty="0">
                <a:latin typeface="Arial Unicode MS" pitchFamily="34" charset="-128"/>
              </a:rPr>
              <a:t>All Insulated</a:t>
            </a:r>
            <a:endParaRPr lang="en-AU" sz="2400" b="1" dirty="0">
              <a:latin typeface="Arial Unicode MS" pitchFamily="34" charset="-128"/>
            </a:endParaRPr>
          </a:p>
        </p:txBody>
      </p:sp>
      <p:sp>
        <p:nvSpPr>
          <p:cNvPr id="103428"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3429" name="Text Box 5"/>
          <p:cNvSpPr txBox="1">
            <a:spLocks noChangeArrowheads="1"/>
          </p:cNvSpPr>
          <p:nvPr/>
        </p:nvSpPr>
        <p:spPr bwMode="auto">
          <a:xfrm>
            <a:off x="1245890" y="2852936"/>
            <a:ext cx="6934200" cy="1384995"/>
          </a:xfrm>
          <a:prstGeom prst="rect">
            <a:avLst/>
          </a:prstGeom>
          <a:noFill/>
          <a:ln w="9525">
            <a:noFill/>
            <a:miter lim="800000"/>
            <a:headEnd/>
            <a:tailEnd/>
          </a:ln>
          <a:effectLst/>
        </p:spPr>
        <p:txBody>
          <a:bodyPr>
            <a:spAutoFit/>
          </a:bodyPr>
          <a:lstStyle/>
          <a:p>
            <a:pPr>
              <a:spcBef>
                <a:spcPct val="50000"/>
              </a:spcBef>
            </a:pPr>
            <a:r>
              <a:rPr lang="en-AU" sz="2000" b="1" dirty="0">
                <a:solidFill>
                  <a:srgbClr val="FF0000"/>
                </a:solidFill>
                <a:latin typeface="Arial" charset="0"/>
                <a:cs typeface="Courier New" pitchFamily="49" charset="0"/>
              </a:rPr>
              <a:t> </a:t>
            </a:r>
            <a:r>
              <a:rPr lang="en-AU" b="1" dirty="0">
                <a:solidFill>
                  <a:srgbClr val="FF0000"/>
                </a:solidFill>
                <a:latin typeface="Arial" charset="0"/>
                <a:cs typeface="Courier New" pitchFamily="49" charset="0"/>
              </a:rPr>
              <a:t>All Insulated </a:t>
            </a:r>
            <a:r>
              <a:rPr lang="en-US" b="1" dirty="0">
                <a:solidFill>
                  <a:srgbClr val="FF0000"/>
                </a:solidFill>
                <a:latin typeface="Arial" charset="0"/>
                <a:cs typeface="Courier New" pitchFamily="49" charset="0"/>
              </a:rPr>
              <a:t>  </a:t>
            </a:r>
            <a:endParaRPr lang="en-US" b="1" dirty="0" smtClean="0">
              <a:solidFill>
                <a:srgbClr val="FF0000"/>
              </a:solidFill>
              <a:latin typeface="Arial" charset="0"/>
              <a:cs typeface="Courier New" pitchFamily="49" charset="0"/>
            </a:endParaRPr>
          </a:p>
          <a:p>
            <a:pPr>
              <a:spcBef>
                <a:spcPct val="50000"/>
              </a:spcBef>
            </a:pPr>
            <a:r>
              <a:rPr lang="en-AU" b="1" dirty="0" smtClean="0">
                <a:solidFill>
                  <a:srgbClr val="FF0000"/>
                </a:solidFill>
                <a:latin typeface="Arial" charset="0"/>
                <a:cs typeface="Courier New" pitchFamily="49" charset="0"/>
              </a:rPr>
              <a:t> </a:t>
            </a:r>
            <a:r>
              <a:rPr lang="en-AU" dirty="0">
                <a:latin typeface="Arial" charset="0"/>
                <a:cs typeface="Courier New" pitchFamily="49" charset="0"/>
              </a:rPr>
              <a:t>All insulated appliances have no exposed metal parts so they do not have an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dissolve">
                                      <p:cBhvr>
                                        <p:cTn id="7" dur="500"/>
                                        <p:tgtEl>
                                          <p:spTgt spid="10342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03426"/>
                                        </p:tgtEl>
                                        <p:attrNameLst>
                                          <p:attrName>style.visibility</p:attrName>
                                        </p:attrNameLst>
                                      </p:cBhvr>
                                      <p:to>
                                        <p:strVal val="visible"/>
                                      </p:to>
                                    </p:set>
                                    <p:anim calcmode="lin" valueType="num">
                                      <p:cBhvr>
                                        <p:cTn id="11" dur="500" fill="hold"/>
                                        <p:tgtEl>
                                          <p:spTgt spid="103426"/>
                                        </p:tgtEl>
                                        <p:attrNameLst>
                                          <p:attrName>ppt_w</p:attrName>
                                        </p:attrNameLst>
                                      </p:cBhvr>
                                      <p:tavLst>
                                        <p:tav tm="0">
                                          <p:val>
                                            <p:fltVal val="0"/>
                                          </p:val>
                                        </p:tav>
                                        <p:tav tm="100000">
                                          <p:val>
                                            <p:strVal val="#ppt_w"/>
                                          </p:val>
                                        </p:tav>
                                      </p:tavLst>
                                    </p:anim>
                                    <p:anim calcmode="lin" valueType="num">
                                      <p:cBhvr>
                                        <p:cTn id="12" dur="500" fill="hold"/>
                                        <p:tgtEl>
                                          <p:spTgt spid="1034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autoUpdateAnimBg="0"/>
      <p:bldP spid="10342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4451" name="Rectangle 3"/>
          <p:cNvSpPr>
            <a:spLocks noGrp="1" noChangeArrowheads="1"/>
          </p:cNvSpPr>
          <p:nvPr>
            <p:ph type="title"/>
          </p:nvPr>
        </p:nvSpPr>
        <p:spPr>
          <a:xfrm>
            <a:off x="683568" y="848583"/>
            <a:ext cx="7772400" cy="533400"/>
          </a:xfrm>
        </p:spPr>
        <p:txBody>
          <a:bodyPr/>
          <a:lstStyle/>
          <a:p>
            <a:pPr algn="ctr"/>
            <a:r>
              <a:rPr lang="en-US" sz="2400" b="1" dirty="0">
                <a:latin typeface="Arial Unicode MS" pitchFamily="34" charset="-128"/>
              </a:rPr>
              <a:t>Single Insulated Devices</a:t>
            </a:r>
            <a:endParaRPr lang="en-AU" sz="2400" b="1" dirty="0">
              <a:latin typeface="Arial Unicode MS" pitchFamily="34" charset="-128"/>
            </a:endParaRPr>
          </a:p>
        </p:txBody>
      </p:sp>
      <p:sp>
        <p:nvSpPr>
          <p:cNvPr id="104452"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4453" name="Text Box 5"/>
          <p:cNvSpPr txBox="1">
            <a:spLocks noChangeArrowheads="1"/>
          </p:cNvSpPr>
          <p:nvPr/>
        </p:nvSpPr>
        <p:spPr bwMode="auto">
          <a:xfrm>
            <a:off x="683568" y="1685835"/>
            <a:ext cx="7759030"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Many electrical appliances which operate at voltages exceeding 50 volts </a:t>
            </a:r>
            <a:r>
              <a:rPr lang="en-AU" dirty="0" err="1">
                <a:latin typeface="Arial" charset="0"/>
                <a:cs typeface="Courier New" pitchFamily="49" charset="0"/>
              </a:rPr>
              <a:t>a.c</a:t>
            </a:r>
            <a:r>
              <a:rPr lang="en-AU" dirty="0">
                <a:latin typeface="Arial" charset="0"/>
                <a:cs typeface="Courier New" pitchFamily="49" charset="0"/>
              </a:rPr>
              <a:t>. are of the </a:t>
            </a:r>
            <a:r>
              <a:rPr lang="en-AU" b="1" dirty="0">
                <a:solidFill>
                  <a:srgbClr val="FF0000"/>
                </a:solidFill>
                <a:latin typeface="Arial" charset="0"/>
                <a:cs typeface="Courier New" pitchFamily="49" charset="0"/>
              </a:rPr>
              <a:t>single insulated type.</a:t>
            </a:r>
          </a:p>
        </p:txBody>
      </p:sp>
      <p:sp>
        <p:nvSpPr>
          <p:cNvPr id="104454" name="Text Box 6"/>
          <p:cNvSpPr txBox="1">
            <a:spLocks noChangeArrowheads="1"/>
          </p:cNvSpPr>
          <p:nvPr/>
        </p:nvSpPr>
        <p:spPr bwMode="auto">
          <a:xfrm>
            <a:off x="683568" y="2852936"/>
            <a:ext cx="7752928" cy="1938992"/>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Single insulated devices must never be connected to the supply unless the exposed metal is connected to the general mass of earth via the earthing conductor in the flexible cord and the earthed pin in the socket-outlet.  </a:t>
            </a:r>
          </a:p>
        </p:txBody>
      </p:sp>
      <p:sp>
        <p:nvSpPr>
          <p:cNvPr id="104455" name="Text Box 7"/>
          <p:cNvSpPr txBox="1">
            <a:spLocks noChangeArrowheads="1"/>
          </p:cNvSpPr>
          <p:nvPr/>
        </p:nvSpPr>
        <p:spPr bwMode="auto">
          <a:xfrm>
            <a:off x="683568" y="5013176"/>
            <a:ext cx="7759030" cy="830997"/>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Courier New" pitchFamily="49" charset="0"/>
              </a:rPr>
              <a:t>Live terminals or parts must not be accessible to users of electrical equipment.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4454"/>
                                        </p:tgtEl>
                                        <p:attrNameLst>
                                          <p:attrName>style.visibility</p:attrName>
                                        </p:attrNameLst>
                                      </p:cBhvr>
                                      <p:to>
                                        <p:strVal val="visible"/>
                                      </p:to>
                                    </p:set>
                                    <p:animEffect transition="in" filter="dissolve">
                                      <p:cBhvr>
                                        <p:cTn id="11" dur="500"/>
                                        <p:tgtEl>
                                          <p:spTgt spid="10445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4455"/>
                                        </p:tgtEl>
                                        <p:attrNameLst>
                                          <p:attrName>style.visibility</p:attrName>
                                        </p:attrNameLst>
                                      </p:cBhvr>
                                      <p:to>
                                        <p:strVal val="visible"/>
                                      </p:to>
                                    </p:set>
                                    <p:animEffect transition="in" filter="dissolve">
                                      <p:cBhvr>
                                        <p:cTn id="15" dur="500"/>
                                        <p:tgtEl>
                                          <p:spTgt spid="104455"/>
                                        </p:tgtEl>
                                      </p:cBhvr>
                                    </p:animEffect>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4450"/>
                                        </p:tgtEl>
                                        <p:attrNameLst>
                                          <p:attrName>style.visibility</p:attrName>
                                        </p:attrNameLst>
                                      </p:cBhvr>
                                      <p:to>
                                        <p:strVal val="visible"/>
                                      </p:to>
                                    </p:set>
                                    <p:anim calcmode="lin" valueType="num">
                                      <p:cBhvr>
                                        <p:cTn id="19" dur="500" fill="hold"/>
                                        <p:tgtEl>
                                          <p:spTgt spid="104450"/>
                                        </p:tgtEl>
                                        <p:attrNameLst>
                                          <p:attrName>ppt_w</p:attrName>
                                        </p:attrNameLst>
                                      </p:cBhvr>
                                      <p:tavLst>
                                        <p:tav tm="0">
                                          <p:val>
                                            <p:fltVal val="0"/>
                                          </p:val>
                                        </p:tav>
                                        <p:tav tm="100000">
                                          <p:val>
                                            <p:strVal val="#ppt_w"/>
                                          </p:val>
                                        </p:tav>
                                      </p:tavLst>
                                    </p:anim>
                                    <p:anim calcmode="lin" valueType="num">
                                      <p:cBhvr>
                                        <p:cTn id="20" dur="500" fill="hold"/>
                                        <p:tgtEl>
                                          <p:spTgt spid="1044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autoUpdateAnimBg="0"/>
      <p:bldP spid="104453" grpId="0" autoUpdateAnimBg="0"/>
      <p:bldP spid="104454" grpId="0" autoUpdateAnimBg="0"/>
      <p:bldP spid="10445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5475" name="Rectangle 3"/>
          <p:cNvSpPr>
            <a:spLocks noGrp="1" noChangeArrowheads="1"/>
          </p:cNvSpPr>
          <p:nvPr>
            <p:ph type="title"/>
          </p:nvPr>
        </p:nvSpPr>
        <p:spPr>
          <a:xfrm>
            <a:off x="685800" y="790285"/>
            <a:ext cx="7772400" cy="533400"/>
          </a:xfrm>
        </p:spPr>
        <p:txBody>
          <a:bodyPr/>
          <a:lstStyle/>
          <a:p>
            <a:pPr algn="ctr"/>
            <a:r>
              <a:rPr lang="en-US" sz="2400" b="1" dirty="0">
                <a:latin typeface="Arial Unicode MS" pitchFamily="34" charset="-128"/>
              </a:rPr>
              <a:t>Size of </a:t>
            </a:r>
            <a:r>
              <a:rPr lang="en-US" sz="2400" b="1" dirty="0" err="1">
                <a:latin typeface="Arial Unicode MS" pitchFamily="34" charset="-128"/>
              </a:rPr>
              <a:t>Earthing</a:t>
            </a:r>
            <a:r>
              <a:rPr lang="en-US" sz="2400" b="1" dirty="0">
                <a:latin typeface="Arial Unicode MS" pitchFamily="34" charset="-128"/>
              </a:rPr>
              <a:t> Conductors</a:t>
            </a:r>
            <a:endParaRPr lang="en-AU" sz="2400" b="1" dirty="0">
              <a:latin typeface="Arial Unicode MS" pitchFamily="34" charset="-128"/>
            </a:endParaRPr>
          </a:p>
        </p:txBody>
      </p:sp>
      <p:sp>
        <p:nvSpPr>
          <p:cNvPr id="105476"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5477" name="Text Box 5"/>
          <p:cNvSpPr txBox="1">
            <a:spLocks noChangeArrowheads="1"/>
          </p:cNvSpPr>
          <p:nvPr/>
        </p:nvSpPr>
        <p:spPr bwMode="auto">
          <a:xfrm>
            <a:off x="755576" y="1484784"/>
            <a:ext cx="7848872" cy="1569660"/>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Protective earthing conductors must be large enough to carry the current which will enable the associated circuit protection device to op</a:t>
            </a:r>
            <a:r>
              <a:rPr lang="en-US" dirty="0">
                <a:latin typeface="Arial" charset="0"/>
                <a:cs typeface="Arial" charset="0"/>
              </a:rPr>
              <a:t>e</a:t>
            </a:r>
            <a:r>
              <a:rPr lang="en-AU" dirty="0">
                <a:latin typeface="Arial" charset="0"/>
                <a:cs typeface="Arial" charset="0"/>
              </a:rPr>
              <a:t>rate before the cables in the circuit are damaged under fault current.</a:t>
            </a:r>
            <a:endParaRPr lang="en-AU" dirty="0">
              <a:latin typeface="Courier New" pitchFamily="49" charset="0"/>
              <a:cs typeface="Courier New" pitchFamily="49" charset="0"/>
            </a:endParaRPr>
          </a:p>
        </p:txBody>
      </p:sp>
      <p:sp>
        <p:nvSpPr>
          <p:cNvPr id="105478" name="Text Box 6"/>
          <p:cNvSpPr txBox="1">
            <a:spLocks noChangeArrowheads="1"/>
          </p:cNvSpPr>
          <p:nvPr/>
        </p:nvSpPr>
        <p:spPr bwMode="auto">
          <a:xfrm>
            <a:off x="539552" y="5057571"/>
            <a:ext cx="8064896" cy="1200329"/>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Table 5.1 gives the minimum permissible earthing conductor size for a range of copper and aluminium cables.</a:t>
            </a:r>
          </a:p>
        </p:txBody>
      </p:sp>
      <p:sp>
        <p:nvSpPr>
          <p:cNvPr id="105479" name="Text Box 7"/>
          <p:cNvSpPr txBox="1">
            <a:spLocks noChangeArrowheads="1"/>
          </p:cNvSpPr>
          <p:nvPr/>
        </p:nvSpPr>
        <p:spPr bwMode="auto">
          <a:xfrm>
            <a:off x="569640" y="3423776"/>
            <a:ext cx="8064896" cy="1661993"/>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requirements for determining the </a:t>
            </a:r>
            <a:r>
              <a:rPr lang="en-AU" dirty="0" err="1">
                <a:latin typeface="Arial" charset="0"/>
                <a:cs typeface="Arial" charset="0"/>
              </a:rPr>
              <a:t>mimimum</a:t>
            </a:r>
            <a:r>
              <a:rPr lang="en-AU" dirty="0">
                <a:latin typeface="Arial" charset="0"/>
                <a:cs typeface="Arial" charset="0"/>
              </a:rPr>
              <a:t> permissible size of earthing conductors are contained in AS/NZS </a:t>
            </a:r>
            <a:r>
              <a:rPr lang="en-AU" dirty="0" smtClean="0">
                <a:latin typeface="Arial" charset="0"/>
                <a:cs typeface="Arial" charset="0"/>
              </a:rPr>
              <a:t>3000</a:t>
            </a:r>
          </a:p>
          <a:p>
            <a:pPr>
              <a:spcBef>
                <a:spcPct val="50000"/>
              </a:spcBef>
            </a:pPr>
            <a:endParaRPr lang="en-AU" sz="2000"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477"/>
                                        </p:tgtEl>
                                        <p:attrNameLst>
                                          <p:attrName>style.visibility</p:attrName>
                                        </p:attrNameLst>
                                      </p:cBhvr>
                                      <p:to>
                                        <p:strVal val="visible"/>
                                      </p:to>
                                    </p:set>
                                    <p:animEffect transition="in" filter="dissolve">
                                      <p:cBhvr>
                                        <p:cTn id="7" dur="500"/>
                                        <p:tgtEl>
                                          <p:spTgt spid="1054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5479"/>
                                        </p:tgtEl>
                                        <p:attrNameLst>
                                          <p:attrName>style.visibility</p:attrName>
                                        </p:attrNameLst>
                                      </p:cBhvr>
                                      <p:to>
                                        <p:strVal val="visible"/>
                                      </p:to>
                                    </p:set>
                                    <p:animEffect transition="in" filter="dissolve">
                                      <p:cBhvr>
                                        <p:cTn id="12" dur="500"/>
                                        <p:tgtEl>
                                          <p:spTgt spid="1054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5478"/>
                                        </p:tgtEl>
                                        <p:attrNameLst>
                                          <p:attrName>style.visibility</p:attrName>
                                        </p:attrNameLst>
                                      </p:cBhvr>
                                      <p:to>
                                        <p:strVal val="visible"/>
                                      </p:to>
                                    </p:set>
                                    <p:animEffect transition="in" filter="dissolve">
                                      <p:cBhvr>
                                        <p:cTn id="17" dur="500"/>
                                        <p:tgtEl>
                                          <p:spTgt spid="105478"/>
                                        </p:tgtEl>
                                      </p:cBhvr>
                                    </p:animEffect>
                                  </p:childTnLst>
                                </p:cTn>
                              </p:par>
                            </p:childTnLst>
                          </p:cTn>
                        </p:par>
                        <p:par>
                          <p:cTn id="18" fill="hold">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105474"/>
                                        </p:tgtEl>
                                        <p:attrNameLst>
                                          <p:attrName>style.visibility</p:attrName>
                                        </p:attrNameLst>
                                      </p:cBhvr>
                                      <p:to>
                                        <p:strVal val="visible"/>
                                      </p:to>
                                    </p:set>
                                    <p:anim calcmode="lin" valueType="num">
                                      <p:cBhvr>
                                        <p:cTn id="21" dur="500" fill="hold"/>
                                        <p:tgtEl>
                                          <p:spTgt spid="105474"/>
                                        </p:tgtEl>
                                        <p:attrNameLst>
                                          <p:attrName>ppt_w</p:attrName>
                                        </p:attrNameLst>
                                      </p:cBhvr>
                                      <p:tavLst>
                                        <p:tav tm="0">
                                          <p:val>
                                            <p:fltVal val="0"/>
                                          </p:val>
                                        </p:tav>
                                        <p:tav tm="100000">
                                          <p:val>
                                            <p:strVal val="#ppt_w"/>
                                          </p:val>
                                        </p:tav>
                                      </p:tavLst>
                                    </p:anim>
                                    <p:anim calcmode="lin" valueType="num">
                                      <p:cBhvr>
                                        <p:cTn id="22" dur="500" fill="hold"/>
                                        <p:tgtEl>
                                          <p:spTgt spid="1054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nimBg="1" autoUpdateAnimBg="0"/>
      <p:bldP spid="105477" grpId="0" autoUpdateAnimBg="0"/>
      <p:bldP spid="105478" grpId="0" autoUpdateAnimBg="0"/>
      <p:bldP spid="105479"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a:hlinkClick r:id="" action="ppaction://noaction"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106499" name="Rectangle 3"/>
          <p:cNvSpPr>
            <a:spLocks noGrp="1" noChangeArrowheads="1"/>
          </p:cNvSpPr>
          <p:nvPr>
            <p:ph type="title"/>
          </p:nvPr>
        </p:nvSpPr>
        <p:spPr>
          <a:xfrm>
            <a:off x="729258" y="830640"/>
            <a:ext cx="7772400" cy="533400"/>
          </a:xfrm>
        </p:spPr>
        <p:txBody>
          <a:bodyPr/>
          <a:lstStyle/>
          <a:p>
            <a:pPr algn="ctr"/>
            <a:r>
              <a:rPr lang="en-US" sz="2400" b="1" dirty="0">
                <a:latin typeface="Arial Unicode MS" pitchFamily="34" charset="-128"/>
              </a:rPr>
              <a:t>Functional </a:t>
            </a:r>
            <a:r>
              <a:rPr lang="en-US" sz="2400" b="1" dirty="0" err="1">
                <a:latin typeface="Arial Unicode MS" pitchFamily="34" charset="-128"/>
              </a:rPr>
              <a:t>Earthing</a:t>
            </a:r>
            <a:endParaRPr lang="en-AU" sz="2400" b="1" dirty="0">
              <a:latin typeface="Arial Unicode MS" pitchFamily="34" charset="-128"/>
            </a:endParaRPr>
          </a:p>
        </p:txBody>
      </p:sp>
      <p:sp>
        <p:nvSpPr>
          <p:cNvPr id="106500" name="Text Box 4"/>
          <p:cNvSpPr txBox="1">
            <a:spLocks noChangeArrowheads="1"/>
          </p:cNvSpPr>
          <p:nvPr/>
        </p:nvSpPr>
        <p:spPr bwMode="auto">
          <a:xfrm>
            <a:off x="6096000" y="1905000"/>
            <a:ext cx="8610600" cy="7620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 </a:t>
            </a:r>
            <a:endParaRPr lang="en-AU" sz="2000">
              <a:latin typeface="Arial" charset="0"/>
              <a:cs typeface="Times New Roman" pitchFamily="18" charset="0"/>
            </a:endParaRPr>
          </a:p>
          <a:p>
            <a:r>
              <a:rPr lang="en-AU" sz="2000">
                <a:latin typeface="Arial" charset="0"/>
                <a:cs typeface="Times New Roman" pitchFamily="18" charset="0"/>
              </a:rPr>
              <a:t>     </a:t>
            </a:r>
          </a:p>
        </p:txBody>
      </p:sp>
      <p:sp>
        <p:nvSpPr>
          <p:cNvPr id="106501" name="Text Box 5"/>
          <p:cNvSpPr txBox="1">
            <a:spLocks noChangeArrowheads="1"/>
          </p:cNvSpPr>
          <p:nvPr/>
        </p:nvSpPr>
        <p:spPr bwMode="auto">
          <a:xfrm>
            <a:off x="548308" y="1700808"/>
            <a:ext cx="7953350" cy="1569660"/>
          </a:xfrm>
          <a:prstGeom prst="rect">
            <a:avLst/>
          </a:prstGeom>
          <a:noFill/>
          <a:ln w="9525">
            <a:noFill/>
            <a:miter lim="800000"/>
            <a:headEnd/>
            <a:tailEnd/>
          </a:ln>
          <a:effectLst/>
        </p:spPr>
        <p:txBody>
          <a:bodyPr wrap="square">
            <a:spAutoFit/>
          </a:bodyPr>
          <a:lstStyle/>
          <a:p>
            <a:pPr>
              <a:spcBef>
                <a:spcPct val="50000"/>
              </a:spcBef>
            </a:pPr>
            <a:r>
              <a:rPr lang="en-US" dirty="0">
                <a:latin typeface="Arial" charset="0"/>
                <a:cs typeface="Arial" charset="0"/>
              </a:rPr>
              <a:t>Functional </a:t>
            </a:r>
            <a:r>
              <a:rPr lang="en-US" dirty="0" err="1">
                <a:latin typeface="Arial" charset="0"/>
                <a:cs typeface="Arial" charset="0"/>
              </a:rPr>
              <a:t>earthing</a:t>
            </a:r>
            <a:r>
              <a:rPr lang="en-US" dirty="0">
                <a:latin typeface="Arial" charset="0"/>
                <a:cs typeface="Arial" charset="0"/>
              </a:rPr>
              <a:t> is an </a:t>
            </a:r>
            <a:r>
              <a:rPr lang="en-US" dirty="0" err="1">
                <a:latin typeface="Arial" charset="0"/>
                <a:cs typeface="Arial" charset="0"/>
              </a:rPr>
              <a:t>earthing</a:t>
            </a:r>
            <a:r>
              <a:rPr lang="en-US" dirty="0">
                <a:latin typeface="Arial" charset="0"/>
                <a:cs typeface="Arial" charset="0"/>
              </a:rPr>
              <a:t> arrangement provided to ensure correct operation of electrical equipment or to permit reliable and proper functioning of electrical installations</a:t>
            </a:r>
            <a:r>
              <a:rPr lang="en-US" sz="2000" dirty="0">
                <a:latin typeface="Arial" charset="0"/>
                <a:cs typeface="Arial" charset="0"/>
              </a:rPr>
              <a:t>. </a:t>
            </a:r>
            <a:endParaRPr lang="en-AU" sz="2000" dirty="0">
              <a:latin typeface="Courier New" pitchFamily="49" charset="0"/>
              <a:cs typeface="Times New Roman" pitchFamily="18" charset="0"/>
            </a:endParaRPr>
          </a:p>
        </p:txBody>
      </p:sp>
      <p:sp>
        <p:nvSpPr>
          <p:cNvPr id="106503" name="Text Box 7"/>
          <p:cNvSpPr txBox="1">
            <a:spLocks noChangeArrowheads="1"/>
          </p:cNvSpPr>
          <p:nvPr/>
        </p:nvSpPr>
        <p:spPr bwMode="auto">
          <a:xfrm>
            <a:off x="548308" y="3717032"/>
            <a:ext cx="7953350" cy="1938992"/>
          </a:xfrm>
          <a:prstGeom prst="rect">
            <a:avLst/>
          </a:prstGeom>
          <a:noFill/>
          <a:ln w="9525">
            <a:noFill/>
            <a:miter lim="800000"/>
            <a:headEnd/>
            <a:tailEnd/>
          </a:ln>
          <a:effectLst/>
        </p:spPr>
        <p:txBody>
          <a:bodyPr wrap="square">
            <a:spAutoFit/>
          </a:bodyPr>
          <a:lstStyle/>
          <a:p>
            <a:pPr>
              <a:spcBef>
                <a:spcPct val="50000"/>
              </a:spcBef>
            </a:pPr>
            <a:r>
              <a:rPr lang="en-US" dirty="0">
                <a:latin typeface="Arial" charset="0"/>
                <a:cs typeface="Arial" charset="0"/>
              </a:rPr>
              <a:t>Functional </a:t>
            </a:r>
            <a:r>
              <a:rPr lang="en-US" dirty="0" err="1">
                <a:latin typeface="Arial" charset="0"/>
                <a:cs typeface="Arial" charset="0"/>
              </a:rPr>
              <a:t>earthing</a:t>
            </a:r>
            <a:r>
              <a:rPr lang="en-US" dirty="0">
                <a:latin typeface="Arial" charset="0"/>
                <a:cs typeface="Arial" charset="0"/>
              </a:rPr>
              <a:t> is required in the internal circuitry of some types of electronic equipment such as that used in entertainment, communications and instrumentation applications, to prevent unwanted potential differences in the equipment.</a:t>
            </a:r>
            <a:endParaRPr lang="en-AU"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dissolve">
                                      <p:cBhvr>
                                        <p:cTn id="7" dur="500"/>
                                        <p:tgtEl>
                                          <p:spTgt spid="1065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6503"/>
                                        </p:tgtEl>
                                        <p:attrNameLst>
                                          <p:attrName>style.visibility</p:attrName>
                                        </p:attrNameLst>
                                      </p:cBhvr>
                                      <p:to>
                                        <p:strVal val="visible"/>
                                      </p:to>
                                    </p:set>
                                    <p:animEffect transition="in" filter="dissolve">
                                      <p:cBhvr>
                                        <p:cTn id="12" dur="500"/>
                                        <p:tgtEl>
                                          <p:spTgt spid="10650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06498"/>
                                        </p:tgtEl>
                                        <p:attrNameLst>
                                          <p:attrName>style.visibility</p:attrName>
                                        </p:attrNameLst>
                                      </p:cBhvr>
                                      <p:to>
                                        <p:strVal val="visible"/>
                                      </p:to>
                                    </p:set>
                                    <p:anim calcmode="lin" valueType="num">
                                      <p:cBhvr>
                                        <p:cTn id="16" dur="500" fill="hold"/>
                                        <p:tgtEl>
                                          <p:spTgt spid="106498"/>
                                        </p:tgtEl>
                                        <p:attrNameLst>
                                          <p:attrName>ppt_w</p:attrName>
                                        </p:attrNameLst>
                                      </p:cBhvr>
                                      <p:tavLst>
                                        <p:tav tm="0">
                                          <p:val>
                                            <p:fltVal val="0"/>
                                          </p:val>
                                        </p:tav>
                                        <p:tav tm="100000">
                                          <p:val>
                                            <p:strVal val="#ppt_w"/>
                                          </p:val>
                                        </p:tav>
                                      </p:tavLst>
                                    </p:anim>
                                    <p:anim calcmode="lin" valueType="num">
                                      <p:cBhvr>
                                        <p:cTn id="17" dur="500" fill="hold"/>
                                        <p:tgtEl>
                                          <p:spTgt spid="1064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nimBg="1" autoUpdateAnimBg="0"/>
      <p:bldP spid="106501" grpId="0" autoUpdateAnimBg="0"/>
      <p:bldP spid="10650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9792" y="3053558"/>
            <a:ext cx="4114800" cy="701040"/>
          </a:xfrm>
        </p:spPr>
        <p:txBody>
          <a:bodyPr>
            <a:normAutofit/>
          </a:bodyPr>
          <a:lstStyle/>
          <a:p>
            <a:r>
              <a:rPr lang="en-US" sz="4000" dirty="0">
                <a:latin typeface="Arial" panose="020B0604020202020204" pitchFamily="34" charset="0"/>
                <a:cs typeface="Arial" panose="020B0604020202020204" pitchFamily="34" charset="0"/>
              </a:rPr>
              <a:t>The End</a:t>
            </a:r>
            <a:endParaRPr lang="en-AU" sz="4000" dirty="0">
              <a:latin typeface="Arial" panose="020B0604020202020204" pitchFamily="34" charset="0"/>
              <a:cs typeface="Arial" panose="020B0604020202020204" pitchFamily="34" charset="0"/>
            </a:endParaRPr>
          </a:p>
        </p:txBody>
      </p:sp>
      <p:sp>
        <p:nvSpPr>
          <p:cNvPr id="4" name="Rectangle 3"/>
          <p:cNvSpPr>
            <a:spLocks noGrp="1" noChangeArrowheads="1"/>
          </p:cNvSpPr>
          <p:nvPr>
            <p:ph idx="1"/>
          </p:nvPr>
        </p:nvSpPr>
        <p:spPr/>
        <p:txBody>
          <a:bodyPr/>
          <a:lstStyle/>
          <a:p>
            <a:pPr>
              <a:spcBef>
                <a:spcPct val="50000"/>
              </a:spcBef>
              <a:buClrTx/>
              <a:buSzTx/>
              <a:buFontTx/>
              <a:buNone/>
            </a:pPr>
            <a:r>
              <a:rPr lang="en-US" sz="2400" dirty="0">
                <a:solidFill>
                  <a:schemeClr val="tx1"/>
                </a:solidFill>
                <a:effectLst/>
                <a:latin typeface="Arial" charset="0"/>
                <a:cs typeface="Times New Roman" pitchFamily="18" charset="0"/>
              </a:rPr>
              <a:t>Thank you for participating in this presentation</a:t>
            </a:r>
            <a:endParaRPr lang="en-AU" dirty="0"/>
          </a:p>
        </p:txBody>
      </p:sp>
      <p:sp>
        <p:nvSpPr>
          <p:cNvPr id="5" name="Text Box 4"/>
          <p:cNvSpPr txBox="1">
            <a:spLocks noChangeArrowheads="1"/>
          </p:cNvSpPr>
          <p:nvPr/>
        </p:nvSpPr>
        <p:spPr bwMode="auto">
          <a:xfrm>
            <a:off x="2209800" y="4724400"/>
            <a:ext cx="5791200" cy="457200"/>
          </a:xfrm>
          <a:prstGeom prst="rect">
            <a:avLst/>
          </a:prstGeom>
          <a:noFill/>
          <a:ln w="9525">
            <a:noFill/>
            <a:miter lim="800000"/>
            <a:headEnd/>
            <a:tailEnd/>
          </a:ln>
          <a:effectLst/>
        </p:spPr>
        <p:txBody>
          <a:bodyPr>
            <a:spAutoFit/>
          </a:bodyPr>
          <a:lstStyle/>
          <a:p>
            <a:pPr>
              <a:spcBef>
                <a:spcPct val="50000"/>
              </a:spcBef>
            </a:pPr>
            <a:r>
              <a:rPr lang="en-US" dirty="0">
                <a:solidFill>
                  <a:schemeClr val="tx2"/>
                </a:solidFill>
                <a:latin typeface="Arial Unicode MS" pitchFamily="34" charset="-128"/>
              </a:rPr>
              <a:t>Click the left mouse button to exit</a:t>
            </a:r>
            <a:endParaRPr lang="en-AU" dirty="0">
              <a:solidFill>
                <a:schemeClr val="tx2"/>
              </a:solidFill>
              <a:latin typeface="Arial Unicode MS" pitchFamily="34" charset="-128"/>
            </a:endParaRPr>
          </a:p>
        </p:txBody>
      </p:sp>
      <p:sp>
        <p:nvSpPr>
          <p:cNvPr id="6" name="Text Box 5"/>
          <p:cNvSpPr txBox="1">
            <a:spLocks noChangeArrowheads="1"/>
          </p:cNvSpPr>
          <p:nvPr/>
        </p:nvSpPr>
        <p:spPr bwMode="auto">
          <a:xfrm>
            <a:off x="2057400" y="5410200"/>
            <a:ext cx="5105400" cy="336550"/>
          </a:xfrm>
          <a:prstGeom prst="rect">
            <a:avLst/>
          </a:prstGeom>
          <a:noFill/>
          <a:ln w="9525">
            <a:noFill/>
            <a:miter lim="800000"/>
            <a:headEnd/>
            <a:tailEnd/>
          </a:ln>
          <a:effectLst/>
        </p:spPr>
        <p:txBody>
          <a:bodyPr>
            <a:spAutoFit/>
          </a:bodyPr>
          <a:lstStyle/>
          <a:p>
            <a:pPr algn="ctr">
              <a:spcBef>
                <a:spcPct val="50000"/>
              </a:spcBef>
            </a:pPr>
            <a:r>
              <a:rPr lang="en-US" sz="1600" dirty="0">
                <a:solidFill>
                  <a:srgbClr val="FF9900"/>
                </a:solidFill>
                <a:latin typeface="Arial Unicode MS" pitchFamily="34" charset="-128"/>
              </a:rPr>
              <a:t>(Or press the SPACEBAR or ENTER key)</a:t>
            </a:r>
            <a:endParaRPr lang="en-AU" sz="1600" dirty="0">
              <a:solidFill>
                <a:srgbClr val="FF9900"/>
              </a:solidFill>
              <a:latin typeface="Arial Unicode MS" pitchFamily="34" charset="-128"/>
            </a:endParaRPr>
          </a:p>
        </p:txBody>
      </p:sp>
    </p:spTree>
    <p:extLst>
      <p:ext uri="{BB962C8B-B14F-4D97-AF65-F5344CB8AC3E}">
        <p14:creationId xmlns:p14="http://schemas.microsoft.com/office/powerpoint/2010/main" val="386447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03648" y="692696"/>
            <a:ext cx="5832648" cy="797456"/>
          </a:xfrm>
        </p:spPr>
        <p:txBody>
          <a:bodyPr>
            <a:noAutofit/>
          </a:bodyPr>
          <a:lstStyle/>
          <a:p>
            <a:r>
              <a:rPr lang="en-AU" sz="2800" b="1" dirty="0" smtClean="0"/>
              <a:t>REASONS FOR AN EARTHING SYSTEM (</a:t>
            </a:r>
            <a:r>
              <a:rPr lang="en-AU" sz="2800" b="1" dirty="0" err="1" smtClean="0"/>
              <a:t>Cont</a:t>
            </a:r>
            <a:r>
              <a:rPr lang="en-AU" sz="2800" b="1" dirty="0" smtClean="0"/>
              <a:t>)</a:t>
            </a:r>
            <a:endParaRPr lang="en-AU" sz="2800" b="1" dirty="0"/>
          </a:p>
        </p:txBody>
      </p:sp>
      <p:sp>
        <p:nvSpPr>
          <p:cNvPr id="2" name="Content Placeholder 1"/>
          <p:cNvSpPr>
            <a:spLocks noGrp="1"/>
          </p:cNvSpPr>
          <p:nvPr>
            <p:ph idx="1"/>
          </p:nvPr>
        </p:nvSpPr>
        <p:spPr>
          <a:xfrm>
            <a:off x="457200" y="2020824"/>
            <a:ext cx="8229600" cy="4072472"/>
          </a:xfrm>
        </p:spPr>
        <p:txBody>
          <a:bodyPr>
            <a:normAutofit/>
          </a:bodyPr>
          <a:lstStyle/>
          <a:p>
            <a:pPr algn="l">
              <a:lnSpc>
                <a:spcPct val="90000"/>
              </a:lnSpc>
              <a:buFontTx/>
              <a:buChar char="•"/>
            </a:pPr>
            <a:r>
              <a:rPr lang="en-AU" altLang="en-US" sz="2400" dirty="0">
                <a:latin typeface="Arial" panose="020B0604020202020204" pitchFamily="34" charset="0"/>
                <a:cs typeface="Arial" panose="020B0604020202020204" pitchFamily="34" charset="0"/>
              </a:rPr>
              <a:t>Fault currents or standing leakage currents in an unearthed electrical system may cause the electrical potential of the system to ‘float</a:t>
            </a:r>
            <a:r>
              <a:rPr lang="en-AU" altLang="en-US" sz="2400" dirty="0" smtClean="0">
                <a:latin typeface="Arial" panose="020B0604020202020204" pitchFamily="34" charset="0"/>
                <a:cs typeface="Arial" panose="020B0604020202020204" pitchFamily="34" charset="0"/>
              </a:rPr>
              <a:t>’.</a:t>
            </a:r>
          </a:p>
          <a:p>
            <a:pPr algn="l">
              <a:lnSpc>
                <a:spcPct val="90000"/>
              </a:lnSpc>
              <a:buFontTx/>
              <a:buChar char="•"/>
            </a:pPr>
            <a:endParaRPr lang="en-AU" altLang="en-US" sz="2400" dirty="0">
              <a:latin typeface="Arial" panose="020B0604020202020204" pitchFamily="34" charset="0"/>
              <a:cs typeface="Arial" panose="020B0604020202020204" pitchFamily="34" charset="0"/>
            </a:endParaRPr>
          </a:p>
          <a:p>
            <a:pPr algn="l">
              <a:lnSpc>
                <a:spcPct val="90000"/>
              </a:lnSpc>
              <a:buFontTx/>
              <a:buChar char="•"/>
            </a:pPr>
            <a:r>
              <a:rPr lang="en-AU" altLang="en-US" sz="2400" dirty="0">
                <a:latin typeface="Arial" panose="020B0604020202020204" pitchFamily="34" charset="0"/>
                <a:cs typeface="Arial" panose="020B0604020202020204" pitchFamily="34" charset="0"/>
              </a:rPr>
              <a:t>Connection of the neutral conductor to the earthing system provides a stable electrical potential with respect to earth. </a:t>
            </a:r>
            <a:endParaRPr lang="en-AU" altLang="en-US" sz="2400" dirty="0" smtClean="0">
              <a:latin typeface="Arial" panose="020B0604020202020204" pitchFamily="34" charset="0"/>
              <a:cs typeface="Arial" panose="020B0604020202020204" pitchFamily="34" charset="0"/>
            </a:endParaRPr>
          </a:p>
          <a:p>
            <a:pPr algn="l">
              <a:lnSpc>
                <a:spcPct val="90000"/>
              </a:lnSpc>
              <a:buFontTx/>
              <a:buChar char="•"/>
            </a:pPr>
            <a:endParaRPr lang="en-AU" altLang="en-US" sz="2400" dirty="0">
              <a:latin typeface="Arial" panose="020B0604020202020204" pitchFamily="34" charset="0"/>
              <a:cs typeface="Arial" panose="020B0604020202020204" pitchFamily="34" charset="0"/>
            </a:endParaRPr>
          </a:p>
          <a:p>
            <a:pPr algn="l">
              <a:lnSpc>
                <a:spcPct val="90000"/>
              </a:lnSpc>
              <a:buFontTx/>
              <a:buChar char="•"/>
            </a:pPr>
            <a:r>
              <a:rPr lang="en-AU" altLang="en-US" sz="2400" dirty="0">
                <a:latin typeface="Arial" panose="020B0604020202020204" pitchFamily="34" charset="0"/>
                <a:cs typeface="Arial" panose="020B0604020202020204" pitchFamily="34" charset="0"/>
              </a:rPr>
              <a:t>This ensures that electrical equipment has the correct applied voltage.</a:t>
            </a:r>
          </a:p>
        </p:txBody>
      </p:sp>
    </p:spTree>
    <p:extLst>
      <p:ext uri="{BB962C8B-B14F-4D97-AF65-F5344CB8AC3E}">
        <p14:creationId xmlns:p14="http://schemas.microsoft.com/office/powerpoint/2010/main" val="3989359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552450" y="747803"/>
            <a:ext cx="7772400" cy="533400"/>
          </a:xfrm>
        </p:spPr>
        <p:txBody>
          <a:bodyPr/>
          <a:lstStyle/>
          <a:p>
            <a:pPr algn="ctr"/>
            <a:r>
              <a:rPr lang="en-US" sz="2400" b="1" dirty="0">
                <a:latin typeface="Arial" charset="0"/>
              </a:rPr>
              <a:t>The MEN </a:t>
            </a:r>
            <a:r>
              <a:rPr lang="en-US" sz="2400" b="1" dirty="0" smtClean="0">
                <a:latin typeface="Arial" charset="0"/>
              </a:rPr>
              <a:t>EARTHING System</a:t>
            </a:r>
            <a:endParaRPr lang="en-AU" sz="2400" b="1" dirty="0">
              <a:latin typeface="Arial" charset="0"/>
            </a:endParaRPr>
          </a:p>
        </p:txBody>
      </p:sp>
      <p:sp>
        <p:nvSpPr>
          <p:cNvPr id="29703" name="AutoShape 1031">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29705" name="Text Box 1033"/>
          <p:cNvSpPr txBox="1">
            <a:spLocks noChangeArrowheads="1"/>
          </p:cNvSpPr>
          <p:nvPr/>
        </p:nvSpPr>
        <p:spPr bwMode="auto">
          <a:xfrm>
            <a:off x="467544" y="1340768"/>
            <a:ext cx="8181156" cy="2677656"/>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In the multiple earthed neutral (MEN) system the parts of the installation which are required to be earthed are connected to the </a:t>
            </a:r>
            <a:r>
              <a:rPr lang="en-AU" dirty="0">
                <a:solidFill>
                  <a:srgbClr val="FF0000"/>
                </a:solidFill>
                <a:latin typeface="Arial" charset="0"/>
                <a:cs typeface="Arial" charset="0"/>
              </a:rPr>
              <a:t>general mass of earth </a:t>
            </a:r>
            <a:r>
              <a:rPr lang="en-AU" dirty="0">
                <a:latin typeface="Arial" charset="0"/>
                <a:cs typeface="Arial" charset="0"/>
              </a:rPr>
              <a:t>within the installation (via a main protective earthing conductor), and, in addition, are connected within the installation to the </a:t>
            </a:r>
            <a:r>
              <a:rPr lang="en-AU" dirty="0">
                <a:solidFill>
                  <a:srgbClr val="FF0000"/>
                </a:solidFill>
                <a:latin typeface="Arial" charset="0"/>
                <a:cs typeface="Arial" charset="0"/>
              </a:rPr>
              <a:t>neutral conductor </a:t>
            </a:r>
            <a:r>
              <a:rPr lang="en-AU" dirty="0">
                <a:latin typeface="Arial" charset="0"/>
                <a:cs typeface="Arial" charset="0"/>
              </a:rPr>
              <a:t>of the supply system at one point - the main neutral link (see Wiring Rules, Clause </a:t>
            </a:r>
            <a:r>
              <a:rPr lang="en-AU" dirty="0" smtClean="0">
                <a:latin typeface="Arial" charset="0"/>
                <a:cs typeface="Arial" charset="0"/>
              </a:rPr>
              <a:t>1.4.66).   </a:t>
            </a:r>
            <a:endParaRPr lang="en-AU" dirty="0">
              <a:latin typeface="Arial" charset="0"/>
              <a:cs typeface="Arial" charset="0"/>
            </a:endParaRPr>
          </a:p>
        </p:txBody>
      </p:sp>
      <p:sp>
        <p:nvSpPr>
          <p:cNvPr id="29706" name="Text Box 1034"/>
          <p:cNvSpPr txBox="1">
            <a:spLocks noChangeArrowheads="1"/>
          </p:cNvSpPr>
          <p:nvPr/>
        </p:nvSpPr>
        <p:spPr bwMode="auto">
          <a:xfrm>
            <a:off x="1085850" y="4495800"/>
            <a:ext cx="7239000" cy="396875"/>
          </a:xfrm>
          <a:prstGeom prst="rect">
            <a:avLst/>
          </a:prstGeom>
          <a:noFill/>
          <a:ln w="9525">
            <a:noFill/>
            <a:miter lim="800000"/>
            <a:headEnd/>
            <a:tailEnd/>
          </a:ln>
          <a:effectLst/>
        </p:spPr>
        <p:txBody>
          <a:bodyPr>
            <a:spAutoFit/>
          </a:bodyPr>
          <a:lstStyle/>
          <a:p>
            <a:pPr>
              <a:spcBef>
                <a:spcPct val="50000"/>
              </a:spcBef>
            </a:pPr>
            <a:endParaRPr lang="en-US" sz="2000">
              <a:solidFill>
                <a:srgbClr val="FFFF00"/>
              </a:solidFill>
              <a:latin typeface="Arial" charset="0"/>
              <a:cs typeface="Times New Roman" pitchFamily="18" charset="0"/>
            </a:endParaRPr>
          </a:p>
        </p:txBody>
      </p:sp>
      <p:sp>
        <p:nvSpPr>
          <p:cNvPr id="29707" name="Text Box 1035"/>
          <p:cNvSpPr txBox="1">
            <a:spLocks noChangeArrowheads="1"/>
          </p:cNvSpPr>
          <p:nvPr/>
        </p:nvSpPr>
        <p:spPr bwMode="auto">
          <a:xfrm>
            <a:off x="467544" y="4683124"/>
            <a:ext cx="8181156" cy="830997"/>
          </a:xfrm>
          <a:prstGeom prst="rect">
            <a:avLst/>
          </a:prstGeom>
          <a:noFill/>
          <a:ln w="9525">
            <a:noFill/>
            <a:miter lim="800000"/>
            <a:headEnd/>
            <a:tailEnd/>
          </a:ln>
          <a:effectLst/>
        </p:spPr>
        <p:txBody>
          <a:bodyPr wrap="square">
            <a:spAutoFit/>
          </a:bodyPr>
          <a:lstStyle/>
          <a:p>
            <a:pPr>
              <a:spcBef>
                <a:spcPct val="50000"/>
              </a:spcBef>
            </a:pPr>
            <a:r>
              <a:rPr lang="en-AU" dirty="0">
                <a:latin typeface="Arial" charset="0"/>
                <a:cs typeface="Arial" charset="0"/>
              </a:rPr>
              <a:t>The neutral is also earthed at the supply authority's distribution transformers and sub-stations.   </a:t>
            </a:r>
            <a:endParaRPr lang="en-US"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1+#ppt_w/2"/>
                                          </p:val>
                                        </p:tav>
                                        <p:tav tm="100000">
                                          <p:val>
                                            <p:strVal val="#ppt_x"/>
                                          </p:val>
                                        </p:tav>
                                      </p:tavLst>
                                    </p:anim>
                                    <p:anim calcmode="lin" valueType="num">
                                      <p:cBhvr additive="base">
                                        <p:cTn id="12"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29706"/>
                                        </p:tgtEl>
                                        <p:attrNameLst>
                                          <p:attrName>style.visibility</p:attrName>
                                        </p:attrNameLst>
                                      </p:cBhvr>
                                      <p:to>
                                        <p:strVal val="visible"/>
                                      </p:to>
                                    </p:set>
                                    <p:anim calcmode="lin" valueType="num">
                                      <p:cBhvr additive="base">
                                        <p:cTn id="17" dur="500" fill="hold"/>
                                        <p:tgtEl>
                                          <p:spTgt spid="29706"/>
                                        </p:tgtEl>
                                        <p:attrNameLst>
                                          <p:attrName>ppt_x</p:attrName>
                                        </p:attrNameLst>
                                      </p:cBhvr>
                                      <p:tavLst>
                                        <p:tav tm="0">
                                          <p:val>
                                            <p:strVal val="1+#ppt_w/2"/>
                                          </p:val>
                                        </p:tav>
                                        <p:tav tm="100000">
                                          <p:val>
                                            <p:strVal val="#ppt_x"/>
                                          </p:val>
                                        </p:tav>
                                      </p:tavLst>
                                    </p:anim>
                                    <p:anim calcmode="lin" valueType="num">
                                      <p:cBhvr additive="base">
                                        <p:cTn id="18" dur="500" fill="hold"/>
                                        <p:tgtEl>
                                          <p:spTgt spid="2970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5" grpId="0" autoUpdateAnimBg="0"/>
      <p:bldP spid="29706" grpId="0" autoUpdateAnimBg="0"/>
      <p:bldP spid="2970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562592" y="807368"/>
            <a:ext cx="7772400" cy="533400"/>
          </a:xfrm>
        </p:spPr>
        <p:txBody>
          <a:bodyPr/>
          <a:lstStyle/>
          <a:p>
            <a:pPr algn="ctr"/>
            <a:r>
              <a:rPr lang="en-US" sz="2400" b="1" dirty="0">
                <a:latin typeface="Arial" charset="0"/>
              </a:rPr>
              <a:t>The MEN </a:t>
            </a:r>
            <a:r>
              <a:rPr lang="en-US" sz="2400" b="1" dirty="0" smtClean="0">
                <a:latin typeface="Arial" charset="0"/>
              </a:rPr>
              <a:t>EARTHING System (	</a:t>
            </a:r>
            <a:r>
              <a:rPr lang="en-US" sz="2400" b="1" dirty="0" err="1" smtClean="0">
                <a:latin typeface="Arial" charset="0"/>
              </a:rPr>
              <a:t>cont</a:t>
            </a:r>
            <a:r>
              <a:rPr lang="en-US" sz="2400" b="1" dirty="0" smtClean="0">
                <a:latin typeface="Arial" charset="0"/>
              </a:rPr>
              <a:t>)</a:t>
            </a:r>
            <a:endParaRPr lang="en-AU" sz="2400" b="1" dirty="0">
              <a:latin typeface="Arial" charset="0"/>
            </a:endParaRPr>
          </a:p>
        </p:txBody>
      </p:sp>
      <p:sp>
        <p:nvSpPr>
          <p:cNvPr id="29703" name="AutoShape 1031">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29705" name="Text Box 1033"/>
          <p:cNvSpPr txBox="1">
            <a:spLocks noChangeArrowheads="1"/>
          </p:cNvSpPr>
          <p:nvPr/>
        </p:nvSpPr>
        <p:spPr bwMode="auto">
          <a:xfrm>
            <a:off x="467544" y="1340768"/>
            <a:ext cx="8181156" cy="461665"/>
          </a:xfrm>
          <a:prstGeom prst="rect">
            <a:avLst/>
          </a:prstGeom>
          <a:noFill/>
          <a:ln w="9525">
            <a:noFill/>
            <a:miter lim="800000"/>
            <a:headEnd/>
            <a:tailEnd/>
          </a:ln>
          <a:effectLst/>
        </p:spPr>
        <p:txBody>
          <a:bodyPr wrap="square">
            <a:spAutoFit/>
          </a:bodyPr>
          <a:lstStyle/>
          <a:p>
            <a:pPr>
              <a:spcBef>
                <a:spcPct val="50000"/>
              </a:spcBef>
            </a:pPr>
            <a:endParaRPr lang="en-AU" dirty="0">
              <a:solidFill>
                <a:srgbClr val="FFFFFF"/>
              </a:solidFill>
              <a:latin typeface="Arial" charset="0"/>
              <a:cs typeface="Arial" charset="0"/>
            </a:endParaRPr>
          </a:p>
        </p:txBody>
      </p:sp>
      <p:sp>
        <p:nvSpPr>
          <p:cNvPr id="29706" name="Text Box 1034"/>
          <p:cNvSpPr txBox="1">
            <a:spLocks noChangeArrowheads="1"/>
          </p:cNvSpPr>
          <p:nvPr/>
        </p:nvSpPr>
        <p:spPr bwMode="auto">
          <a:xfrm>
            <a:off x="1085850" y="4495800"/>
            <a:ext cx="7239000" cy="396875"/>
          </a:xfrm>
          <a:prstGeom prst="rect">
            <a:avLst/>
          </a:prstGeom>
          <a:noFill/>
          <a:ln w="9525">
            <a:noFill/>
            <a:miter lim="800000"/>
            <a:headEnd/>
            <a:tailEnd/>
          </a:ln>
          <a:effectLst/>
        </p:spPr>
        <p:txBody>
          <a:bodyPr>
            <a:spAutoFit/>
          </a:bodyPr>
          <a:lstStyle/>
          <a:p>
            <a:pPr>
              <a:spcBef>
                <a:spcPct val="50000"/>
              </a:spcBef>
            </a:pPr>
            <a:endParaRPr lang="en-US" sz="2000">
              <a:solidFill>
                <a:srgbClr val="FFFF00"/>
              </a:solidFill>
              <a:latin typeface="Arial" charset="0"/>
              <a:cs typeface="Times New Roman" pitchFamily="18" charset="0"/>
            </a:endParaRPr>
          </a:p>
        </p:txBody>
      </p:sp>
      <p:sp>
        <p:nvSpPr>
          <p:cNvPr id="29707" name="Text Box 1035"/>
          <p:cNvSpPr txBox="1">
            <a:spLocks noChangeArrowheads="1"/>
          </p:cNvSpPr>
          <p:nvPr/>
        </p:nvSpPr>
        <p:spPr bwMode="auto">
          <a:xfrm>
            <a:off x="498798" y="1693416"/>
            <a:ext cx="8181156" cy="4524315"/>
          </a:xfrm>
          <a:prstGeom prst="rect">
            <a:avLst/>
          </a:prstGeom>
          <a:noFill/>
          <a:ln w="9525">
            <a:noFill/>
            <a:miter lim="800000"/>
            <a:headEnd/>
            <a:tailEnd/>
          </a:ln>
          <a:effectLst/>
        </p:spPr>
        <p:txBody>
          <a:bodyPr wrap="square">
            <a:spAutoFit/>
          </a:bodyPr>
          <a:lstStyle/>
          <a:p>
            <a:pPr>
              <a:lnSpc>
                <a:spcPct val="150000"/>
              </a:lnSpc>
              <a:buFontTx/>
              <a:buChar char="•"/>
              <a:defRPr/>
            </a:pPr>
            <a:r>
              <a:rPr lang="en-AU" dirty="0">
                <a:latin typeface="Arial" panose="020B0604020202020204" pitchFamily="34" charset="0"/>
                <a:cs typeface="Arial" panose="020B0604020202020204" pitchFamily="34" charset="0"/>
              </a:rPr>
              <a:t>The MEN earthing system includes:</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main earth terminal</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main earthing conductor</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earth electrode</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the MEN connection</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protective earthing conductors</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equipotential bonding conductors</a:t>
            </a:r>
          </a:p>
          <a:p>
            <a:pPr marL="742950" lvl="2" indent="-342900">
              <a:lnSpc>
                <a:spcPct val="150000"/>
              </a:lnSpc>
              <a:buFont typeface="Arial" pitchFamily="34" charset="0"/>
              <a:buChar char="—"/>
              <a:defRPr/>
            </a:pPr>
            <a:r>
              <a:rPr lang="en-AU" dirty="0">
                <a:latin typeface="Arial" panose="020B0604020202020204" pitchFamily="34" charset="0"/>
                <a:cs typeface="Arial" panose="020B0604020202020204" pitchFamily="34" charset="0"/>
              </a:rPr>
              <a:t>functional earthing conductors.</a:t>
            </a:r>
          </a:p>
        </p:txBody>
      </p:sp>
    </p:spTree>
    <p:extLst>
      <p:ext uri="{BB962C8B-B14F-4D97-AF65-F5344CB8AC3E}">
        <p14:creationId xmlns:p14="http://schemas.microsoft.com/office/powerpoint/2010/main" val="5625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1+#ppt_w/2"/>
                                          </p:val>
                                        </p:tav>
                                        <p:tav tm="100000">
                                          <p:val>
                                            <p:strVal val="#ppt_x"/>
                                          </p:val>
                                        </p:tav>
                                      </p:tavLst>
                                    </p:anim>
                                    <p:anim calcmode="lin" valueType="num">
                                      <p:cBhvr additive="base">
                                        <p:cTn id="12"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29706"/>
                                        </p:tgtEl>
                                        <p:attrNameLst>
                                          <p:attrName>style.visibility</p:attrName>
                                        </p:attrNameLst>
                                      </p:cBhvr>
                                      <p:to>
                                        <p:strVal val="visible"/>
                                      </p:to>
                                    </p:set>
                                    <p:anim calcmode="lin" valueType="num">
                                      <p:cBhvr additive="base">
                                        <p:cTn id="17" dur="500" fill="hold"/>
                                        <p:tgtEl>
                                          <p:spTgt spid="29706"/>
                                        </p:tgtEl>
                                        <p:attrNameLst>
                                          <p:attrName>ppt_x</p:attrName>
                                        </p:attrNameLst>
                                      </p:cBhvr>
                                      <p:tavLst>
                                        <p:tav tm="0">
                                          <p:val>
                                            <p:strVal val="1+#ppt_w/2"/>
                                          </p:val>
                                        </p:tav>
                                        <p:tav tm="100000">
                                          <p:val>
                                            <p:strVal val="#ppt_x"/>
                                          </p:val>
                                        </p:tav>
                                      </p:tavLst>
                                    </p:anim>
                                    <p:anim calcmode="lin" valueType="num">
                                      <p:cBhvr additive="base">
                                        <p:cTn id="18" dur="500" fill="hold"/>
                                        <p:tgtEl>
                                          <p:spTgt spid="2970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5" grpId="0" autoUpdateAnimBg="0"/>
      <p:bldP spid="29706" grpId="0" autoUpdateAnimBg="0"/>
      <p:bldP spid="297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568271" y="801502"/>
            <a:ext cx="7772400" cy="533400"/>
          </a:xfrm>
        </p:spPr>
        <p:txBody>
          <a:bodyPr/>
          <a:lstStyle/>
          <a:p>
            <a:pPr algn="ctr"/>
            <a:r>
              <a:rPr lang="en-US" sz="2400" b="1" dirty="0">
                <a:latin typeface="Arial" charset="0"/>
              </a:rPr>
              <a:t>The MEN </a:t>
            </a:r>
            <a:r>
              <a:rPr lang="en-US" sz="2400" b="1" dirty="0" smtClean="0">
                <a:latin typeface="Arial" charset="0"/>
              </a:rPr>
              <a:t>EARTHING System (</a:t>
            </a:r>
            <a:r>
              <a:rPr lang="en-US" sz="2400" b="1" dirty="0" err="1" smtClean="0">
                <a:latin typeface="Arial" charset="0"/>
              </a:rPr>
              <a:t>cont</a:t>
            </a:r>
            <a:r>
              <a:rPr lang="en-US" sz="2400" b="1" dirty="0" smtClean="0">
                <a:latin typeface="Arial" charset="0"/>
              </a:rPr>
              <a:t>)</a:t>
            </a:r>
            <a:endParaRPr lang="en-AU" sz="2400" b="1" dirty="0">
              <a:latin typeface="Arial" charset="0"/>
            </a:endParaRPr>
          </a:p>
        </p:txBody>
      </p:sp>
      <p:sp>
        <p:nvSpPr>
          <p:cNvPr id="29703" name="AutoShape 1031">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29705" name="Text Box 1033"/>
          <p:cNvSpPr txBox="1">
            <a:spLocks noChangeArrowheads="1"/>
          </p:cNvSpPr>
          <p:nvPr/>
        </p:nvSpPr>
        <p:spPr bwMode="auto">
          <a:xfrm>
            <a:off x="467544" y="1340768"/>
            <a:ext cx="8181156" cy="461665"/>
          </a:xfrm>
          <a:prstGeom prst="rect">
            <a:avLst/>
          </a:prstGeom>
          <a:noFill/>
          <a:ln w="9525">
            <a:noFill/>
            <a:miter lim="800000"/>
            <a:headEnd/>
            <a:tailEnd/>
          </a:ln>
          <a:effectLst/>
        </p:spPr>
        <p:txBody>
          <a:bodyPr wrap="square">
            <a:spAutoFit/>
          </a:bodyPr>
          <a:lstStyle/>
          <a:p>
            <a:pPr>
              <a:spcBef>
                <a:spcPct val="50000"/>
              </a:spcBef>
            </a:pPr>
            <a:endParaRPr lang="en-AU" dirty="0">
              <a:solidFill>
                <a:srgbClr val="FFFFFF"/>
              </a:solidFill>
              <a:latin typeface="Arial" charset="0"/>
              <a:cs typeface="Arial" charset="0"/>
            </a:endParaRPr>
          </a:p>
        </p:txBody>
      </p:sp>
      <p:sp>
        <p:nvSpPr>
          <p:cNvPr id="29706" name="Text Box 1034"/>
          <p:cNvSpPr txBox="1">
            <a:spLocks noChangeArrowheads="1"/>
          </p:cNvSpPr>
          <p:nvPr/>
        </p:nvSpPr>
        <p:spPr bwMode="auto">
          <a:xfrm>
            <a:off x="1085850" y="4495800"/>
            <a:ext cx="7239000" cy="396875"/>
          </a:xfrm>
          <a:prstGeom prst="rect">
            <a:avLst/>
          </a:prstGeom>
          <a:noFill/>
          <a:ln w="9525">
            <a:noFill/>
            <a:miter lim="800000"/>
            <a:headEnd/>
            <a:tailEnd/>
          </a:ln>
          <a:effectLst/>
        </p:spPr>
        <p:txBody>
          <a:bodyPr>
            <a:spAutoFit/>
          </a:bodyPr>
          <a:lstStyle/>
          <a:p>
            <a:pPr>
              <a:spcBef>
                <a:spcPct val="50000"/>
              </a:spcBef>
            </a:pPr>
            <a:endParaRPr lang="en-US" sz="2000">
              <a:solidFill>
                <a:srgbClr val="FFFF00"/>
              </a:solidFill>
              <a:latin typeface="Arial" charset="0"/>
              <a:cs typeface="Times New Roman" pitchFamily="18" charset="0"/>
            </a:endParaRPr>
          </a:p>
        </p:txBody>
      </p:sp>
      <p:sp>
        <p:nvSpPr>
          <p:cNvPr id="29707" name="Text Box 1035"/>
          <p:cNvSpPr txBox="1">
            <a:spLocks noChangeArrowheads="1"/>
          </p:cNvSpPr>
          <p:nvPr/>
        </p:nvSpPr>
        <p:spPr bwMode="auto">
          <a:xfrm>
            <a:off x="498798" y="1693416"/>
            <a:ext cx="8181156" cy="2419124"/>
          </a:xfrm>
          <a:prstGeom prst="rect">
            <a:avLst/>
          </a:prstGeom>
          <a:noFill/>
          <a:ln w="9525">
            <a:noFill/>
            <a:miter lim="800000"/>
            <a:headEnd/>
            <a:tailEnd/>
          </a:ln>
          <a:effectLst/>
        </p:spPr>
        <p:txBody>
          <a:bodyPr wrap="square">
            <a:spAutoFit/>
          </a:bodyPr>
          <a:lstStyle/>
          <a:p>
            <a:pPr>
              <a:lnSpc>
                <a:spcPct val="90000"/>
              </a:lnSpc>
            </a:pPr>
            <a:r>
              <a:rPr lang="en-AU" altLang="en-US" dirty="0" smtClean="0">
                <a:latin typeface="Arial" panose="020B0604020202020204" pitchFamily="34" charset="0"/>
                <a:cs typeface="Arial" panose="020B0604020202020204" pitchFamily="34" charset="0"/>
              </a:rPr>
              <a:t>The </a:t>
            </a:r>
            <a:r>
              <a:rPr lang="en-AU" altLang="en-US" dirty="0">
                <a:latin typeface="Arial" panose="020B0604020202020204" pitchFamily="34" charset="0"/>
                <a:cs typeface="Arial" panose="020B0604020202020204" pitchFamily="34" charset="0"/>
              </a:rPr>
              <a:t>MEN system is a current-operated system. Circuit protection devices disconnect the supply in the event of an over-current</a:t>
            </a:r>
            <a:r>
              <a:rPr lang="en-AU" altLang="en-US" dirty="0" smtClean="0">
                <a:latin typeface="Arial" panose="020B0604020202020204" pitchFamily="34" charset="0"/>
                <a:cs typeface="Arial" panose="020B0604020202020204" pitchFamily="34" charset="0"/>
              </a:rPr>
              <a:t>.</a:t>
            </a:r>
          </a:p>
          <a:p>
            <a:pPr>
              <a:lnSpc>
                <a:spcPct val="90000"/>
              </a:lnSpc>
            </a:pPr>
            <a:endParaRPr lang="en-AU" altLang="en-US" dirty="0">
              <a:latin typeface="Arial" panose="020B0604020202020204" pitchFamily="34" charset="0"/>
              <a:cs typeface="Arial" panose="020B0604020202020204" pitchFamily="34" charset="0"/>
            </a:endParaRPr>
          </a:p>
          <a:p>
            <a:pPr>
              <a:lnSpc>
                <a:spcPct val="90000"/>
              </a:lnSpc>
            </a:pPr>
            <a:endParaRPr lang="en-AU" altLang="en-US" dirty="0">
              <a:latin typeface="Arial" panose="020B0604020202020204" pitchFamily="34" charset="0"/>
              <a:cs typeface="Arial" panose="020B0604020202020204" pitchFamily="34" charset="0"/>
            </a:endParaRPr>
          </a:p>
          <a:p>
            <a:pPr>
              <a:lnSpc>
                <a:spcPct val="90000"/>
              </a:lnSpc>
              <a:buFontTx/>
              <a:buChar char="•"/>
            </a:pPr>
            <a:r>
              <a:rPr lang="en-AU" altLang="en-US" dirty="0">
                <a:latin typeface="Arial" panose="020B0604020202020204" pitchFamily="34" charset="0"/>
                <a:cs typeface="Arial" panose="020B0604020202020204" pitchFamily="34" charset="0"/>
              </a:rPr>
              <a:t>The impedance of the current path must be low enough to ensure that the protection device will operate. </a:t>
            </a:r>
          </a:p>
        </p:txBody>
      </p:sp>
    </p:spTree>
    <p:extLst>
      <p:ext uri="{BB962C8B-B14F-4D97-AF65-F5344CB8AC3E}">
        <p14:creationId xmlns:p14="http://schemas.microsoft.com/office/powerpoint/2010/main" val="164150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2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9707"/>
                                        </p:tgtEl>
                                        <p:attrNameLst>
                                          <p:attrName>style.visibility</p:attrName>
                                        </p:attrNameLst>
                                      </p:cBhvr>
                                      <p:to>
                                        <p:strVal val="visible"/>
                                      </p:to>
                                    </p:set>
                                    <p:anim calcmode="lin" valueType="num">
                                      <p:cBhvr additive="base">
                                        <p:cTn id="11" dur="500" fill="hold"/>
                                        <p:tgtEl>
                                          <p:spTgt spid="29707"/>
                                        </p:tgtEl>
                                        <p:attrNameLst>
                                          <p:attrName>ppt_x</p:attrName>
                                        </p:attrNameLst>
                                      </p:cBhvr>
                                      <p:tavLst>
                                        <p:tav tm="0">
                                          <p:val>
                                            <p:strVal val="1+#ppt_w/2"/>
                                          </p:val>
                                        </p:tav>
                                        <p:tav tm="100000">
                                          <p:val>
                                            <p:strVal val="#ppt_x"/>
                                          </p:val>
                                        </p:tav>
                                      </p:tavLst>
                                    </p:anim>
                                    <p:anim calcmode="lin" valueType="num">
                                      <p:cBhvr additive="base">
                                        <p:cTn id="12" dur="500" fill="hold"/>
                                        <p:tgtEl>
                                          <p:spTgt spid="2970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nodePh="1">
                                  <p:stCondLst>
                                    <p:cond delay="0"/>
                                  </p:stCondLst>
                                  <p:endCondLst>
                                    <p:cond evt="begin" delay="0">
                                      <p:tn val="15"/>
                                    </p:cond>
                                  </p:endCondLst>
                                  <p:childTnLst>
                                    <p:set>
                                      <p:cBhvr>
                                        <p:cTn id="16" dur="1" fill="hold">
                                          <p:stCondLst>
                                            <p:cond delay="0"/>
                                          </p:stCondLst>
                                        </p:cTn>
                                        <p:tgtEl>
                                          <p:spTgt spid="29706"/>
                                        </p:tgtEl>
                                        <p:attrNameLst>
                                          <p:attrName>style.visibility</p:attrName>
                                        </p:attrNameLst>
                                      </p:cBhvr>
                                      <p:to>
                                        <p:strVal val="visible"/>
                                      </p:to>
                                    </p:set>
                                    <p:anim calcmode="lin" valueType="num">
                                      <p:cBhvr additive="base">
                                        <p:cTn id="17" dur="500" fill="hold"/>
                                        <p:tgtEl>
                                          <p:spTgt spid="29706"/>
                                        </p:tgtEl>
                                        <p:attrNameLst>
                                          <p:attrName>ppt_x</p:attrName>
                                        </p:attrNameLst>
                                      </p:cBhvr>
                                      <p:tavLst>
                                        <p:tav tm="0">
                                          <p:val>
                                            <p:strVal val="1+#ppt_w/2"/>
                                          </p:val>
                                        </p:tav>
                                        <p:tav tm="100000">
                                          <p:val>
                                            <p:strVal val="#ppt_x"/>
                                          </p:val>
                                        </p:tav>
                                      </p:tavLst>
                                    </p:anim>
                                    <p:anim calcmode="lin" valueType="num">
                                      <p:cBhvr additive="base">
                                        <p:cTn id="18" dur="500" fill="hold"/>
                                        <p:tgtEl>
                                          <p:spTgt spid="2970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29703"/>
                                        </p:tgtEl>
                                        <p:attrNameLst>
                                          <p:attrName>style.visibility</p:attrName>
                                        </p:attrNameLst>
                                      </p:cBhvr>
                                      <p:to>
                                        <p:strVal val="visible"/>
                                      </p:to>
                                    </p:set>
                                    <p:anim calcmode="lin" valueType="num">
                                      <p:cBhvr>
                                        <p:cTn id="22" dur="500" fill="hold"/>
                                        <p:tgtEl>
                                          <p:spTgt spid="29703"/>
                                        </p:tgtEl>
                                        <p:attrNameLst>
                                          <p:attrName>ppt_w</p:attrName>
                                        </p:attrNameLst>
                                      </p:cBhvr>
                                      <p:tavLst>
                                        <p:tav tm="0">
                                          <p:val>
                                            <p:fltVal val="0"/>
                                          </p:val>
                                        </p:tav>
                                        <p:tav tm="100000">
                                          <p:val>
                                            <p:strVal val="#ppt_w"/>
                                          </p:val>
                                        </p:tav>
                                      </p:tavLst>
                                    </p:anim>
                                    <p:anim calcmode="lin" valueType="num">
                                      <p:cBhvr>
                                        <p:cTn id="23" dur="500" fill="hold"/>
                                        <p:tgtEl>
                                          <p:spTgt spid="297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autoUpdateAnimBg="0"/>
      <p:bldP spid="29705" grpId="0" autoUpdateAnimBg="0"/>
      <p:bldP spid="29706" grpId="0" autoUpdateAnimBg="0"/>
      <p:bldP spid="2970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0194" y="620688"/>
            <a:ext cx="7772400" cy="533400"/>
          </a:xfrm>
        </p:spPr>
        <p:txBody>
          <a:bodyPr/>
          <a:lstStyle/>
          <a:p>
            <a:pPr algn="ctr"/>
            <a:r>
              <a:rPr lang="en-US" sz="2400" b="1" dirty="0">
                <a:latin typeface="Arial" charset="0"/>
              </a:rPr>
              <a:t>MEN </a:t>
            </a:r>
            <a:r>
              <a:rPr lang="en-US" sz="2400" b="1" dirty="0" err="1" smtClean="0">
                <a:latin typeface="Arial" charset="0"/>
              </a:rPr>
              <a:t>earthing</a:t>
            </a:r>
            <a:r>
              <a:rPr lang="en-US" sz="2400" b="1" dirty="0" smtClean="0">
                <a:latin typeface="Arial" charset="0"/>
              </a:rPr>
              <a:t> Outline </a:t>
            </a:r>
            <a:r>
              <a:rPr lang="en-US" sz="2400" b="1" dirty="0">
                <a:latin typeface="Arial" charset="0"/>
              </a:rPr>
              <a:t>Diagram</a:t>
            </a:r>
            <a:endParaRPr lang="en-AU" sz="2400" b="1" dirty="0">
              <a:latin typeface="Arial" charset="0"/>
            </a:endParaRPr>
          </a:p>
        </p:txBody>
      </p:sp>
      <p:sp>
        <p:nvSpPr>
          <p:cNvPr id="38915" name="AutoShape 3">
            <a:hlinkClick r:id="" action="ppaction://macro?name=Continue" highlightClick="1"/>
          </p:cNvPr>
          <p:cNvSpPr>
            <a:spLocks noChangeArrowheads="1"/>
          </p:cNvSpPr>
          <p:nvPr/>
        </p:nvSpPr>
        <p:spPr bwMode="auto">
          <a:xfrm>
            <a:off x="7315200" y="6248400"/>
            <a:ext cx="1676400" cy="381000"/>
          </a:xfrm>
          <a:prstGeom prst="actionButtonBlank">
            <a:avLst/>
          </a:prstGeom>
          <a:solidFill>
            <a:srgbClr val="3366FF"/>
          </a:solidFill>
          <a:ln w="9525">
            <a:solidFill>
              <a:srgbClr val="3366FF"/>
            </a:solidFill>
            <a:miter lim="800000"/>
            <a:headEnd/>
            <a:tailEnd/>
          </a:ln>
          <a:effectLst/>
        </p:spPr>
        <p:txBody>
          <a:bodyPr wrap="none" anchor="ctr"/>
          <a:lstStyle/>
          <a:p>
            <a:pPr algn="ctr"/>
            <a:r>
              <a:rPr lang="en-US" b="1">
                <a:solidFill>
                  <a:srgbClr val="66FF33"/>
                </a:solidFill>
                <a:latin typeface="Arial Unicode MS" pitchFamily="34" charset="-128"/>
              </a:rPr>
              <a:t>Continue</a:t>
            </a:r>
            <a:endParaRPr lang="en-AU" b="1">
              <a:solidFill>
                <a:srgbClr val="66FF33"/>
              </a:solidFill>
              <a:latin typeface="Arial Unicode MS" pitchFamily="34" charset="-128"/>
            </a:endParaRPr>
          </a:p>
        </p:txBody>
      </p:sp>
      <p:sp>
        <p:nvSpPr>
          <p:cNvPr id="38916" name="Text Box 4"/>
          <p:cNvSpPr txBox="1">
            <a:spLocks noChangeArrowheads="1"/>
          </p:cNvSpPr>
          <p:nvPr/>
        </p:nvSpPr>
        <p:spPr bwMode="auto">
          <a:xfrm>
            <a:off x="1085478" y="1341437"/>
            <a:ext cx="7391400" cy="701675"/>
          </a:xfrm>
          <a:prstGeom prst="rect">
            <a:avLst/>
          </a:prstGeom>
          <a:noFill/>
          <a:ln w="9525">
            <a:noFill/>
            <a:miter lim="800000"/>
            <a:headEnd/>
            <a:tailEnd/>
          </a:ln>
          <a:effectLst/>
        </p:spPr>
        <p:txBody>
          <a:bodyPr>
            <a:spAutoFit/>
          </a:bodyPr>
          <a:lstStyle/>
          <a:p>
            <a:pPr>
              <a:spcBef>
                <a:spcPct val="50000"/>
              </a:spcBef>
            </a:pPr>
            <a:r>
              <a:rPr lang="en-AU" sz="2000" dirty="0">
                <a:latin typeface="Arial" charset="0"/>
                <a:cs typeface="Courier New" pitchFamily="49" charset="0"/>
              </a:rPr>
              <a:t>The </a:t>
            </a:r>
            <a:r>
              <a:rPr lang="en-US" sz="2000" dirty="0">
                <a:latin typeface="Arial" charset="0"/>
                <a:cs typeface="Courier New" pitchFamily="49" charset="0"/>
              </a:rPr>
              <a:t>installation main neutral link is connected to the general mass of earth</a:t>
            </a:r>
            <a:r>
              <a:rPr lang="en-AU" sz="2000" dirty="0">
                <a:latin typeface="Arial" charset="0"/>
                <a:cs typeface="Courier New" pitchFamily="49" charset="0"/>
              </a:rPr>
              <a:t>:</a:t>
            </a:r>
            <a:endParaRPr lang="en-AU" sz="2000" dirty="0">
              <a:solidFill>
                <a:schemeClr val="tx2"/>
              </a:solidFill>
              <a:latin typeface="Arial" charset="0"/>
              <a:cs typeface="Courier New" pitchFamily="49" charset="0"/>
            </a:endParaRPr>
          </a:p>
        </p:txBody>
      </p:sp>
      <p:graphicFrame>
        <p:nvGraphicFramePr>
          <p:cNvPr id="38928" name="Object 16"/>
          <p:cNvGraphicFramePr>
            <a:graphicFrameLocks noChangeAspect="1"/>
          </p:cNvGraphicFramePr>
          <p:nvPr>
            <p:extLst>
              <p:ext uri="{D42A27DB-BD31-4B8C-83A1-F6EECF244321}">
                <p14:modId xmlns:p14="http://schemas.microsoft.com/office/powerpoint/2010/main" val="938845236"/>
              </p:ext>
            </p:extLst>
          </p:nvPr>
        </p:nvGraphicFramePr>
        <p:xfrm>
          <a:off x="1259632" y="1988840"/>
          <a:ext cx="6613525" cy="4125913"/>
        </p:xfrm>
        <a:graphic>
          <a:graphicData uri="http://schemas.openxmlformats.org/presentationml/2006/ole">
            <mc:AlternateContent xmlns:mc="http://schemas.openxmlformats.org/markup-compatibility/2006">
              <mc:Choice xmlns:v="urn:schemas-microsoft-com:vml" Requires="v">
                <p:oleObj spid="_x0000_s38948" name="CorelDRAW!" r:id="rId3" imgW="7590240" imgH="4735440" progId="">
                  <p:embed/>
                </p:oleObj>
              </mc:Choice>
              <mc:Fallback>
                <p:oleObj name="CorelDRAW!" r:id="rId3" imgW="7590240" imgH="4735440" progId="">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988840"/>
                        <a:ext cx="6613525" cy="412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8916"/>
                                        </p:tgtEl>
                                        <p:attrNameLst>
                                          <p:attrName>style.visibility</p:attrName>
                                        </p:attrNameLst>
                                      </p:cBhvr>
                                      <p:to>
                                        <p:strVal val="visible"/>
                                      </p:to>
                                    </p:set>
                                  </p:childTnLst>
                                </p:cTn>
                              </p:par>
                            </p:childTnLst>
                          </p:cTn>
                        </p:par>
                        <p:par>
                          <p:cTn id="7" fill="hold">
                            <p:stCondLst>
                              <p:cond delay="500"/>
                            </p:stCondLst>
                            <p:childTnLst>
                              <p:par>
                                <p:cTn id="8" presetID="9" presetClass="entr" presetSubtype="0" fill="hold" nodeType="afterEffect">
                                  <p:stCondLst>
                                    <p:cond delay="0"/>
                                  </p:stCondLst>
                                  <p:childTnLst>
                                    <p:set>
                                      <p:cBhvr>
                                        <p:cTn id="9" dur="1" fill="hold">
                                          <p:stCondLst>
                                            <p:cond delay="0"/>
                                          </p:stCondLst>
                                        </p:cTn>
                                        <p:tgtEl>
                                          <p:spTgt spid="38928"/>
                                        </p:tgtEl>
                                        <p:attrNameLst>
                                          <p:attrName>style.visibility</p:attrName>
                                        </p:attrNameLst>
                                      </p:cBhvr>
                                      <p:to>
                                        <p:strVal val="visible"/>
                                      </p:to>
                                    </p:set>
                                    <p:animEffect transition="in" filter="dissolve">
                                      <p:cBhvr>
                                        <p:cTn id="10" dur="500"/>
                                        <p:tgtEl>
                                          <p:spTgt spid="38928"/>
                                        </p:tgtEl>
                                      </p:cBhvr>
                                    </p:animEffect>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38915"/>
                                        </p:tgtEl>
                                        <p:attrNameLst>
                                          <p:attrName>style.visibility</p:attrName>
                                        </p:attrNameLst>
                                      </p:cBhvr>
                                      <p:to>
                                        <p:strVal val="visible"/>
                                      </p:to>
                                    </p:set>
                                    <p:anim calcmode="lin" valueType="num">
                                      <p:cBhvr>
                                        <p:cTn id="14" dur="500" fill="hold"/>
                                        <p:tgtEl>
                                          <p:spTgt spid="38915"/>
                                        </p:tgtEl>
                                        <p:attrNameLst>
                                          <p:attrName>ppt_w</p:attrName>
                                        </p:attrNameLst>
                                      </p:cBhvr>
                                      <p:tavLst>
                                        <p:tav tm="0">
                                          <p:val>
                                            <p:fltVal val="0"/>
                                          </p:val>
                                        </p:tav>
                                        <p:tav tm="100000">
                                          <p:val>
                                            <p:strVal val="#ppt_w"/>
                                          </p:val>
                                        </p:tav>
                                      </p:tavLst>
                                    </p:anim>
                                    <p:anim calcmode="lin" valueType="num">
                                      <p:cBhvr>
                                        <p:cTn id="15" dur="500" fill="hold"/>
                                        <p:tgtEl>
                                          <p:spTgt spid="389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nimBg="1" autoUpdateAnimBg="0"/>
      <p:bldP spid="3891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95536" y="409575"/>
            <a:ext cx="8496944" cy="5683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1073</TotalTime>
  <Words>1924</Words>
  <Application>Microsoft Office PowerPoint</Application>
  <PresentationFormat>On-screen Show (4:3)</PresentationFormat>
  <Paragraphs>220</Paragraphs>
  <Slides>35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 Unicode MS</vt:lpstr>
      <vt:lpstr>Arial</vt:lpstr>
      <vt:lpstr>Calibri</vt:lpstr>
      <vt:lpstr>Century Gothic</vt:lpstr>
      <vt:lpstr>Courier New</vt:lpstr>
      <vt:lpstr>Tahoma</vt:lpstr>
      <vt:lpstr>Times New Roman</vt:lpstr>
      <vt:lpstr>Wingdings 3</vt:lpstr>
      <vt:lpstr>Ion</vt:lpstr>
      <vt:lpstr>CorelDRAW!</vt:lpstr>
      <vt:lpstr>PROTECTIVE EARTHING SYSTEMS AS/NZS 3000:2018</vt:lpstr>
      <vt:lpstr>Protective  EARTHING SYSTEMs</vt:lpstr>
      <vt:lpstr>REASONS FOR AN EARTHING SYSTEM</vt:lpstr>
      <vt:lpstr>REASONS FOR AN EARTHING SYSTEM (Cont)</vt:lpstr>
      <vt:lpstr>The MEN EARTHING System</vt:lpstr>
      <vt:lpstr>The MEN EARTHING System ( cont)</vt:lpstr>
      <vt:lpstr>The MEN EARTHING System (cont)</vt:lpstr>
      <vt:lpstr>MEN earthing Outline Diagram</vt:lpstr>
      <vt:lpstr>PowerPoint Presentation</vt:lpstr>
      <vt:lpstr>Advantage of the MEN earthing System</vt:lpstr>
      <vt:lpstr>Operation of the  MEN earthing System</vt:lpstr>
      <vt:lpstr>Automatic  Isolation</vt:lpstr>
      <vt:lpstr>Fault Condition</vt:lpstr>
      <vt:lpstr>Men Earth faults</vt:lpstr>
      <vt:lpstr>Men Earth faults</vt:lpstr>
      <vt:lpstr>Men Earth faults</vt:lpstr>
      <vt:lpstr>Limitations</vt:lpstr>
      <vt:lpstr>Disconnection Times</vt:lpstr>
      <vt:lpstr>Requirements for Earthing</vt:lpstr>
      <vt:lpstr>Cable Colour</vt:lpstr>
      <vt:lpstr>Insulation Resistance</vt:lpstr>
      <vt:lpstr>Make First - Break Last</vt:lpstr>
      <vt:lpstr>Incorporation of Earthing Conductor</vt:lpstr>
      <vt:lpstr>Exposed Conductive Parts</vt:lpstr>
      <vt:lpstr>Earthed Situation</vt:lpstr>
      <vt:lpstr>Soldered Joints</vt:lpstr>
      <vt:lpstr>Equipotential Bonding</vt:lpstr>
      <vt:lpstr>Insulation Classifications</vt:lpstr>
      <vt:lpstr>Single Insulated (Class  I)</vt:lpstr>
      <vt:lpstr>Double Insulated (Class  II)</vt:lpstr>
      <vt:lpstr>All Insulated</vt:lpstr>
      <vt:lpstr>Single Insulated Devices</vt:lpstr>
      <vt:lpstr>Size of Earthing Conductors</vt:lpstr>
      <vt:lpstr>Functional Earthing</vt:lpstr>
      <vt:lpstr>The End</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Mathematics</dc:title>
  <dc:creator>Brooks</dc:creator>
  <cp:lastModifiedBy>Geoff Fielding</cp:lastModifiedBy>
  <cp:revision>209</cp:revision>
  <cp:lastPrinted>1601-01-01T00:00:00Z</cp:lastPrinted>
  <dcterms:created xsi:type="dcterms:W3CDTF">2003-03-29T11:32:45Z</dcterms:created>
  <dcterms:modified xsi:type="dcterms:W3CDTF">2019-11-25T01:37:19Z</dcterms:modified>
</cp:coreProperties>
</file>